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1" r:id="rId19"/>
    <p:sldId id="293" r:id="rId20"/>
    <p:sldId id="274" r:id="rId21"/>
    <p:sldId id="275" r:id="rId22"/>
    <p:sldId id="276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77" r:id="rId33"/>
    <p:sldId id="278" r:id="rId34"/>
    <p:sldId id="279" r:id="rId35"/>
    <p:sldId id="280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82" autoAdjust="0"/>
  </p:normalViewPr>
  <p:slideViewPr>
    <p:cSldViewPr>
      <p:cViewPr>
        <p:scale>
          <a:sx n="60" d="100"/>
          <a:sy n="60" d="100"/>
        </p:scale>
        <p:origin x="-14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9B95F-0820-4F68-BCC3-3C934255F7EA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5899E-C5CD-4413-89CF-D452EB95F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E542-1328-4ED9-BA94-730FDA17D8DE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31DE-78DF-4CFE-81EE-561330D35E9B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DFFE-E03D-4F68-A35C-9F8D10CBABEA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6B29-F7DF-4B31-A9FF-E81180F26B4C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07AC-43ED-47A0-A23B-E8DFAA03625D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C381-0360-4CBD-8385-FB885E804C2F}" type="datetime1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6D88-6F95-4ECB-8CC0-6824B2B1CCA9}" type="datetime1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448C-7B8C-45AB-988B-04AEB63837C3}" type="datetime1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B537-716B-41A1-ABD8-268B84F0D2EA}" type="datetime1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B76A-F38F-4A17-855E-B4EA75F06CBB}" type="datetime1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B47B-CFC7-41C0-A0C3-D7CC63B1DE20}" type="datetime1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CF831-9B0B-4319-958B-345FA56FEADA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petra_black.png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>
          <a:xfrm>
            <a:off x="27023" y="29877"/>
            <a:ext cx="1877977" cy="5797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4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8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Teknologi</a:t>
            </a:r>
            <a:r>
              <a:rPr lang="en-US" dirty="0" smtClean="0"/>
              <a:t> Open Source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1"/>
                </a:solidFill>
              </a:rPr>
              <a:t>Perl – Regular Expression</a:t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Lecture 06 </a:t>
            </a:r>
            <a:r>
              <a:rPr lang="en-US" sz="2000" dirty="0" smtClean="0">
                <a:solidFill>
                  <a:schemeClr val="accent1"/>
                </a:solidFill>
              </a:rPr>
              <a:t>(30 </a:t>
            </a:r>
            <a:r>
              <a:rPr lang="en-US" sz="2000" dirty="0" smtClean="0">
                <a:solidFill>
                  <a:schemeClr val="accent1"/>
                </a:solidFill>
              </a:rPr>
              <a:t>Mar 2015)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Henry </a:t>
            </a:r>
            <a:r>
              <a:rPr lang="en-US" dirty="0" err="1" smtClean="0"/>
              <a:t>Novianus</a:t>
            </a:r>
            <a:r>
              <a:rPr lang="en-US" dirty="0" smtClean="0"/>
              <a:t> </a:t>
            </a:r>
            <a:r>
              <a:rPr lang="en-US" dirty="0" err="1" smtClean="0"/>
              <a:t>Palit</a:t>
            </a:r>
            <a:endParaRPr lang="en-US" dirty="0" smtClean="0"/>
          </a:p>
          <a:p>
            <a:r>
              <a:rPr lang="en-US" sz="2000" dirty="0" smtClean="0"/>
              <a:t>hnpalit@petra.ac.id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Word Anchors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/\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bfred\b/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 smtClean="0"/>
              <a:t>will </a:t>
            </a:r>
            <a:r>
              <a:rPr lang="en" sz="2000" dirty="0"/>
              <a:t>match 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fred</a:t>
            </a:r>
            <a:r>
              <a:rPr lang="en" sz="2000" dirty="0"/>
              <a:t> but not 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frederick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/\bsearch\B/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 smtClean="0"/>
              <a:t>will </a:t>
            </a:r>
            <a:r>
              <a:rPr lang="en" sz="2000" dirty="0"/>
              <a:t>match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 searches, searching, searched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ea typeface="Courier New"/>
                <a:cs typeface="Courier New"/>
                <a:sym typeface="Courier New"/>
              </a:rPr>
              <a:t>			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 smtClean="0"/>
              <a:t>but </a:t>
            </a:r>
            <a:r>
              <a:rPr lang="en" sz="2000" dirty="0"/>
              <a:t>not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 search </a:t>
            </a:r>
            <a:r>
              <a:rPr lang="en" sz="2000" dirty="0"/>
              <a:t>or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 researching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 cstate="screen">
            <a:alphaModFix/>
          </a:blip>
          <a:stretch>
            <a:fillRect/>
          </a:stretch>
        </p:blipFill>
        <p:spPr>
          <a:xfrm>
            <a:off x="2081212" y="2438400"/>
            <a:ext cx="49815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Binding Operator =~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$some_other = "I dream of betty rubble.";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($some_other =~ /\brub/)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"Aye, there's the rub.\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"Do you like Perl? 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$likes_perl = (&lt;STDIN&gt; =~ /\byes\b/i);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if ($likes_perl)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    print "You said you like Perl\n";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u="sng" dirty="0" smtClean="0"/>
              <a:t>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my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$likes_perl = &lt;STDIN&gt; =~ /\byes\b/i;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Match </a:t>
            </a:r>
            <a:r>
              <a:rPr lang="en" dirty="0" smtClean="0"/>
              <a:t>Variables</a:t>
            </a:r>
            <a:endParaRPr lang="en" dirty="0"/>
          </a:p>
        </p:txBody>
      </p:sp>
      <p:sp>
        <p:nvSpPr>
          <p:cNvPr id="105" name="Shape 105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$_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"Hello there, neighbor";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(/\s([a-zA-Z]+),/)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 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capture the word between space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&amp; comma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"the word was $1\n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the word was there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$_ = "Hello there, neighbor";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(/(\S+) (\S+), (\S+)/)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"words were $1 $2 $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3\n";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$dino = "I fear that I'll be extinct after 1000 years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($dino =~ /([0-9]*) years/)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"That said '$1' years.\n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1000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dino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"I fear that I'll be extinct after a million years.";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($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dino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=~ /([0-9]*) years/) {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"That said '$1' years.\n";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empty string</a:t>
            </a:r>
            <a:endParaRPr lang="en-US" sz="18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mtClean="0"/>
              <a:t>Persistence of Captures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7472" lvl="0" indent="-347472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marL="347472" lvl="0" indent="-347472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$wilma = '123';</a:t>
            </a:r>
          </a:p>
          <a:p>
            <a:pPr marL="347472" lvl="0" indent="-347472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$wilma =~ /([0-9]+)/;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Succeeds, $1 is 123</a:t>
            </a:r>
          </a:p>
          <a:p>
            <a:pPr marL="347472" lvl="0" indent="-347472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$wilma =~ /([a-zA-Z]+)/;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BAD! Untested match result print </a:t>
            </a:r>
            <a:endParaRPr lang="en" sz="18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marL="347472" lvl="0" indent="-347472" rt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rint "Wilma's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word was $1... or was it?\n";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Still 123! </a:t>
            </a:r>
          </a:p>
          <a:p>
            <a:pPr marL="347472" lvl="0" indent="-347472" rtl="0">
              <a:spcBef>
                <a:spcPts val="0"/>
              </a:spcBef>
              <a:buNone/>
            </a:pPr>
            <a:endParaRPr lang="en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7472" lvl="0" indent="-347472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($wilma =~ /([a-zA-Z]+)/) {</a:t>
            </a:r>
          </a:p>
          <a:p>
            <a:pPr marL="347472" lvl="0" indent="-347472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"Wilma's word was $1.\n";</a:t>
            </a:r>
          </a:p>
          <a:p>
            <a:pPr marL="347472" lvl="0" indent="-347472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</a:p>
          <a:p>
            <a:pPr marL="347472" lvl="0" indent="-347472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"Wilma doesn't have a word.\n";</a:t>
            </a:r>
          </a:p>
          <a:p>
            <a:pPr marL="347472" lvl="0" indent="-347472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marL="347472" lvl="0" indent="-347472" rtl="0">
              <a:spcBef>
                <a:spcPts val="0"/>
              </a:spcBef>
              <a:buNone/>
            </a:pPr>
            <a:endParaRPr lang="en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7472" lvl="0" indent="-347472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($wilma =~ /([a-zA-Z]+)/) {</a:t>
            </a:r>
          </a:p>
          <a:p>
            <a:pPr marL="347472" lvl="0" indent="-347472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my $wilma_word = $1;</a:t>
            </a:r>
          </a:p>
          <a:p>
            <a:pPr marL="347472" lvl="0" indent="-347472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marL="347472" lvl="0" indent="-347472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Non-capturing Parentheses</a:t>
            </a:r>
            <a:endParaRPr lang="en" dirty="0"/>
          </a:p>
        </p:txBody>
      </p:sp>
      <p:sp>
        <p:nvSpPr>
          <p:cNvPr id="117" name="Shape 1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(/(bronto)?saurus (steak|burger)/)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"Fred wants a $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2\n";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(/(?:bronto)?saurus (steak|burger)/)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"Fred wants a $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1\n";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(/(?:bronto)?saurus (?:BBQ )?(steak|burger)/)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"Fred wants a $1\n";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Named </a:t>
            </a:r>
            <a:r>
              <a:rPr lang="en" dirty="0" smtClean="0"/>
              <a:t>Captures (?&lt;LABEL&gt;PATTERN)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5.010;</a:t>
            </a:r>
          </a:p>
          <a:p>
            <a:pPr lvl="0" rtl="0">
              <a:spcBef>
                <a:spcPts val="0"/>
              </a:spcBef>
              <a:buNone/>
            </a:pPr>
            <a:endParaRPr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$names = 'Fred or Barney';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 $names =~ m/(?&lt;name1&gt;\w+) (?:and|or) (?&lt;name2&gt;\w+)/ ) 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say 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"I saw $+{name1} and $+{name2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$names = 'Fred Flintstone and Wilma 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Flintstone';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 $names =~ m/(?&lt;last_name&gt;\w+) and \w+ \g{last_name}/ ) 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say 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"I saw $+{last_name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u="sng" dirty="0" smtClean="0">
                <a:solidFill>
                  <a:srgbClr val="000000"/>
                </a:solidFill>
              </a:rPr>
              <a:t>OR</a:t>
            </a:r>
            <a:endParaRPr lang="en" sz="2000" u="sng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k&lt;LABEL&gt;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Automatic </a:t>
            </a:r>
            <a:r>
              <a:rPr lang="en" dirty="0" smtClean="0"/>
              <a:t>Match Variables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("Hello there, neighbor" =~ /\s(\w+),/)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"That actually matched '$&amp;'.\n";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("Hello there, neighbor" =~ /\s(\w+),/)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"That was ($`)($&amp;)($').\n";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lang="en" sz="20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u="sng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5.010;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("Hello there, neighbor" =~ /\s(\w+),/p) 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"That actually matched '${^MATCH}'.\n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("Hello there, neighbor" =~ /\s(\w+),/p) 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"That was (${^PREMATCH})(${^MATCH})(${^POSTMATCH}).\n";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General </a:t>
            </a:r>
            <a:r>
              <a:rPr lang="en" dirty="0" smtClean="0"/>
              <a:t>Quantifiers</a:t>
            </a: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a{5,15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}/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# will 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match 5 to 15 repetitions of letter 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'a'</a:t>
            </a:r>
            <a:endParaRPr lang="en" sz="20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/(fred){3,}/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	# will match 3 or more fred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/\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w{8}/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# will 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match exactly 8 word characters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* = {0,}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+ = {1,}</a:t>
            </a:r>
          </a:p>
          <a:p>
            <a:pPr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? = {0,1}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Precedence</a:t>
            </a:r>
            <a:endParaRPr lang="e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38753" y="1942453"/>
            <a:ext cx="6066493" cy="262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Lab09 </a:t>
            </a:r>
            <a:r>
              <a:rPr lang="en-US" sz="2400" dirty="0" smtClean="0"/>
              <a:t>(20 </a:t>
            </a:r>
            <a:r>
              <a:rPr lang="en-US" sz="2400" dirty="0" err="1" smtClean="0"/>
              <a:t>mins</a:t>
            </a:r>
            <a:r>
              <a:rPr lang="en-US" sz="24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Using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wget</a:t>
            </a:r>
            <a:r>
              <a:rPr lang="en-US" dirty="0" smtClean="0"/>
              <a:t>, fetch a web page (e.g., www.petra.ac.id)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smtClean="0"/>
              <a:t>a Perl script that does the following steps:</a:t>
            </a:r>
          </a:p>
          <a:p>
            <a:pPr lvl="1"/>
            <a:r>
              <a:rPr lang="en-US" dirty="0" smtClean="0"/>
              <a:t>Given the web page (file), find all HTML tags </a:t>
            </a:r>
            <a:br>
              <a:rPr lang="en-US" dirty="0" smtClean="0"/>
            </a:br>
            <a:r>
              <a:rPr lang="en-US" dirty="0" smtClean="0"/>
              <a:t>(excluding &lt;! …&gt;)</a:t>
            </a:r>
            <a:endParaRPr lang="en-US" b="1" u="sng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Print the found HTML tags (line after line) without the curved brackets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Name your script: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lab09-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NRP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.pl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Copy your script to directory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/home/TOS-B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Simple Patterns &amp; Unicode Properties</a:t>
            </a:r>
            <a:endParaRPr lang="en" dirty="0"/>
          </a:p>
        </p:txBody>
      </p:sp>
      <p:sp>
        <p:nvSpPr>
          <p:cNvPr id="38" name="Shape 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$_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"yabba dabba doo";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(/abba/)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"It matched!\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(/\p{Space}/) {	# 26 different possible characters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"The string has some whitespace.\n";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(/\p{Digit}/) {	# 411 different possible characters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"The string has a digit.\n";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(/\p{Hex}\p{Hex}/) {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"The string has a pair of hex digits.\n";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(/\P{Space}/) {	# Not space (many 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many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characters!)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"The string has one or more non-whitespace" .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"characters.\n";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Substitutions </a:t>
            </a:r>
            <a:r>
              <a:rPr lang="en" sz="2400" i="1" dirty="0" smtClean="0"/>
              <a:t>(1)</a:t>
            </a:r>
            <a:endParaRPr lang="en" i="1" dirty="0"/>
          </a:p>
        </p:txBody>
      </p:sp>
      <p:sp>
        <p:nvSpPr>
          <p:cNvPr id="141" name="Shape 1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$_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"He's out bowling with Barney tonight.";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s/Barney/Fred/; # Replace Barney with Fred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"$_\n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s/Wilma/Betty/; # Replace Wilma with Betty (fails)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s/with (\w+)/against $1's team/;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"$_\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#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says "He's out bowling against Fred's team tonight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."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Substitutions </a:t>
            </a:r>
            <a:r>
              <a:rPr lang="en" sz="2400" i="1" dirty="0" smtClean="0"/>
              <a:t>(2)</a:t>
            </a:r>
            <a:endParaRPr lang="en" i="1" dirty="0"/>
          </a:p>
        </p:txBody>
      </p:sp>
      <p:sp>
        <p:nvSpPr>
          <p:cNvPr id="147" name="Shape 147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$_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"green scaly dinosaur";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  <a:tabLst>
                <a:tab pos="32004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s/(\w+) (\w+)/$2, $1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Now it's "scaly, green dinosaur"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  <a:tabLst>
                <a:tab pos="32004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s/^/huge,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Now it's "huge, scaly, green dinosaur"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s/,.*een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Empty replacement: Now it's "huge dinosaur"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s/green/red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Failed match: still "huge dinosaur"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s/\w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+$/($`!)$&amp;/;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Now it's "huge (huge !)dinosaur"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s/\s+(!\W+)/$1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Now it's "huge (huge!) dinosaur"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s/huge/gigantic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Now it's "gigantic (huge!)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dinosaur“</a:t>
            </a: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endParaRPr lang="en" sz="24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$_ = "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fred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flintstone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";</a:t>
            </a:r>
          </a:p>
          <a:p>
            <a:pPr lv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if (s/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fred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/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wilma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/) {</a:t>
            </a:r>
          </a:p>
          <a:p>
            <a:pPr lv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    print "Successfully replaced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fred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 with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wilma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!\n";</a:t>
            </a:r>
          </a:p>
          <a:p>
            <a:pPr lv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}</a:t>
            </a:r>
            <a:endParaRPr lang="en" sz="2400" b="1" dirty="0">
              <a:solidFill>
                <a:srgbClr val="000000"/>
              </a:solidFill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Global </a:t>
            </a:r>
            <a:r>
              <a:rPr lang="en" dirty="0" smtClean="0"/>
              <a:t>Replacement </a:t>
            </a:r>
            <a:r>
              <a:rPr lang="en" dirty="0"/>
              <a:t>with /g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$_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"home, sweet home!";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s/home/cave/g;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"$_\n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"cave, sweet cave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!"</a:t>
            </a:r>
            <a:endParaRPr lang="en" sz="20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$_ = "Input   data\t may   have    extra   whitespace.";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s/\s+/ /g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Now it says "Input data may have extra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whitespace."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s/^\s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+//;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Replace leading whitespace with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nothing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s/\s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+$//;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Replace trailing whitespace with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nothing</a:t>
            </a:r>
            <a:endParaRPr lang="en" sz="20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/^\s+|\s+$//g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Strip leading, trailing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space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Delimiters and Modifiers</a:t>
            </a:r>
            <a:endParaRPr lang="en" dirty="0"/>
          </a:p>
        </p:txBody>
      </p:sp>
      <p:sp>
        <p:nvSpPr>
          <p:cNvPr id="153" name="Shape 15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s#^https://#http://#;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s{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fred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}{barney};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s[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fred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](barney);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s&lt;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fred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&gt;#barney#;</a:t>
            </a:r>
          </a:p>
          <a:p>
            <a:pPr lv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00000"/>
              </a:solidFill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00000"/>
              </a:solidFill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s#wilma#Wilma#gi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;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 pitchFamily="49" charset="0"/>
                <a:sym typeface="Courier New"/>
              </a:rPr>
              <a:t>	# replace every </a:t>
            </a:r>
            <a:r>
              <a:rPr lang="en-US" sz="2000" dirty="0" err="1" smtClean="0">
                <a:solidFill>
                  <a:srgbClr val="000000"/>
                </a:solidFill>
                <a:ea typeface="Courier New"/>
                <a:cs typeface="Courier New" pitchFamily="49" charset="0"/>
                <a:sym typeface="Courier New"/>
              </a:rPr>
              <a:t>WiLmA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 pitchFamily="49" charset="0"/>
                <a:sym typeface="Courier New"/>
              </a:rPr>
              <a:t> or WILMA with Wilma</a:t>
            </a:r>
            <a:endParaRPr lang="en-US" sz="1800" dirty="0" smtClean="0">
              <a:solidFill>
                <a:srgbClr val="000000"/>
              </a:solidFill>
              <a:ea typeface="Courier New"/>
              <a:cs typeface="Courier New" pitchFamily="49" charset="0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s{__END__.*}{}s;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 pitchFamily="49" charset="0"/>
                <a:sym typeface="Courier New"/>
              </a:rPr>
              <a:t>	# chop off the end marker and all following lines</a:t>
            </a:r>
            <a:endParaRPr lang="en" sz="1800" dirty="0">
              <a:solidFill>
                <a:srgbClr val="000000"/>
              </a:solidFill>
              <a:ea typeface="Courier New"/>
              <a:cs typeface="Courier New" pitchFamily="49" charset="0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Binding Operator</a:t>
            </a:r>
            <a:endParaRPr lang="en" dirty="0"/>
          </a:p>
        </p:txBody>
      </p:sp>
      <p:sp>
        <p:nvSpPr>
          <p:cNvPr id="153" name="Shape 15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file_name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=~ s#^.*/##s;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In $</a:t>
            </a:r>
            <a:r>
              <a:rPr lang="en-US" sz="2000" dirty="0" err="1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file_name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, remove any Unix-style path</a:t>
            </a:r>
            <a:endParaRPr lang="en-US" sz="18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lang="en-US" sz="2400" b="1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lang="en-US" sz="2400" b="1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$original = 'Fred ate 1 rib';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$copy = $original;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$copy =~ s/\d+ ribs?/10 ribs/;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 u="sng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OR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(my $copy = $original) =~ s/\d+ ribs?/10 ribs/;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 u="sng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OR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 5.014;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$copy = $original =~ s/\d+ ribs?/10 ribs/r;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Case Shifting</a:t>
            </a:r>
            <a:endParaRPr lang="en" dirty="0"/>
          </a:p>
        </p:txBody>
      </p:sp>
      <p:sp>
        <p:nvSpPr>
          <p:cNvPr id="153" name="Shape 15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$_ = "I saw Barney with Fred.";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s/(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fred|barney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)/\U$1/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$_ is now "I saw BARNEY with FRED."</a:t>
            </a:r>
            <a:endParaRPr lang="en-US" sz="18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s/(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fred|barney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)/\L$1/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$_ is now "I saw barney with </a:t>
            </a:r>
            <a:r>
              <a:rPr lang="en-US" sz="2000" dirty="0" err="1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fred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."</a:t>
            </a:r>
            <a:endParaRPr lang="en-US" sz="18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s/(\w+) with (\w+)/\U$2\E with $1/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			# $_ is now "I saw FRED with barney."</a:t>
            </a:r>
            <a:endParaRPr lang="en-US" sz="18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s/(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fred|barney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)/\u$1/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ig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$_ is now "I saw FRED with Barney."</a:t>
            </a:r>
            <a:endParaRPr lang="en-US" sz="18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s/(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fred|barney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)/\u\L$1/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ig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$_ is now "I saw Fred with Barney."</a:t>
            </a:r>
            <a:endParaRPr lang="en-US" sz="18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split</a:t>
            </a:r>
            <a:endParaRPr lang="en" dirty="0"/>
          </a:p>
        </p:txBody>
      </p:sp>
      <p:sp>
        <p:nvSpPr>
          <p:cNvPr id="153" name="Shape 15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@fields = split /:/, "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abc:def:g:h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/>
            </a:r>
            <a:br>
              <a:rPr lang="en-US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</a:b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gives ("</a:t>
            </a:r>
            <a:r>
              <a:rPr lang="en-US" sz="2000" dirty="0" err="1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abc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", "def", "g", "h")</a:t>
            </a:r>
            <a:endParaRPr lang="en-US" sz="18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@fields = split /:/, "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abc:def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::g:h";</a:t>
            </a:r>
            <a:b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gives ("</a:t>
            </a:r>
            <a:r>
              <a:rPr lang="en-US" sz="2000" dirty="0" err="1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abc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", "def", "", "g", "h")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@fields = split /:/, ":::a:b:c:::";</a:t>
            </a:r>
            <a:b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gives ("", "", "", "a", "b", "c")</a:t>
            </a:r>
          </a:p>
          <a:p>
            <a:pPr lv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$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some_input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"This is a \t test.\n";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@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split /\s+/, $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some_input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("This", "is", "a", "test.")</a:t>
            </a:r>
          </a:p>
          <a:p>
            <a:pPr lv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@fields = split;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like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split /\s+/, $_;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join</a:t>
            </a:r>
            <a:endParaRPr lang="en" dirty="0"/>
          </a:p>
        </p:txBody>
      </p:sp>
      <p:sp>
        <p:nvSpPr>
          <p:cNvPr id="153" name="Shape 15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$x = join ":", 4, 6, 8, 10, 12;</a:t>
            </a:r>
            <a:b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$x is "4:6:8:10:12"</a:t>
            </a:r>
          </a:p>
          <a:p>
            <a:pPr lv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$y = join "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 "bar";</a:t>
            </a:r>
            <a:b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gives just "bar", since no </a:t>
            </a:r>
            <a:r>
              <a:rPr lang="en-US" sz="2000" dirty="0" err="1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foo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 glue is needed</a:t>
            </a:r>
          </a:p>
          <a:p>
            <a:pPr lv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@empty;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			# empty array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$empty = join "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baz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 @empty;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no items, so it's an empty string</a:t>
            </a:r>
            <a:endParaRPr lang="en-US" sz="18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@values = split /:/, $x; 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@values is (4, 6, 8, 10, 12)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$z = join "-", @values;  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$z is "4-6-8-10-12"</a:t>
            </a:r>
            <a:endParaRPr lang="en-US" sz="18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m// in List Context</a:t>
            </a:r>
            <a:endParaRPr lang="en" dirty="0"/>
          </a:p>
        </p:txBody>
      </p:sp>
      <p:sp>
        <p:nvSpPr>
          <p:cNvPr id="153" name="Shape 15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$_ = "Hello there, neighbor!";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my($first, $second, $third) = /(\S+) (\S+), (\S+)/;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"$second is my $third\n";</a:t>
            </a:r>
          </a:p>
          <a:p>
            <a:pPr lv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my $text = "Fred dropped a 5 ton granite block on Mr. Slate";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my @words = ($text =~ /([a-z]+)/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ig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print "Result: @words\n";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# Result: Fred dropped a ton granite block on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Mr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 Slate</a:t>
            </a:r>
          </a:p>
          <a:p>
            <a:pPr lv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00000"/>
              </a:solidFill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00000"/>
              </a:solidFill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my $data = "Barney Rubble Fred Flintstone Wilma Flintstone";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my %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last_name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 = ($data =~ /(\w+)\s+(\w+)/g);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Non-greedy Quantifiers</a:t>
            </a:r>
            <a:endParaRPr lang="en" dirty="0"/>
          </a:p>
        </p:txBody>
      </p:sp>
      <p:sp>
        <p:nvSpPr>
          <p:cNvPr id="153" name="Shape 15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$_ = "I thought you said &lt;BOLD&gt;Fred&lt;/BOLD&gt; and &lt;BOLD&gt;Velma&lt;/BOLD&gt;."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s#&lt;BOLD&gt;(.*)&lt;/BOLD&gt;#$1#g;  # wrong!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s#&lt;BOLD&gt;(.*?)&lt;/BOLD&gt;#$1#g; # correct!</a:t>
            </a:r>
          </a:p>
          <a:p>
            <a:pPr lv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00000"/>
              </a:solidFill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00000"/>
              </a:solidFill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  <a:p>
            <a:pPr lvl="0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+?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 pitchFamily="49" charset="0"/>
                <a:sym typeface="Courier New"/>
              </a:rPr>
              <a:t>		# </a:t>
            </a:r>
            <a:r>
              <a:rPr lang="en-US" sz="2000" dirty="0" err="1" smtClean="0">
                <a:solidFill>
                  <a:srgbClr val="000000"/>
                </a:solidFill>
                <a:ea typeface="Courier New"/>
                <a:cs typeface="Courier New" pitchFamily="49" charset="0"/>
                <a:sym typeface="Courier New"/>
              </a:rPr>
              <a:t>nongreedy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 pitchFamily="49" charset="0"/>
                <a:sym typeface="Courier New"/>
              </a:rPr>
              <a:t> form of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+</a:t>
            </a:r>
          </a:p>
          <a:p>
            <a:pPr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*?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 pitchFamily="49" charset="0"/>
                <a:sym typeface="Courier New"/>
              </a:rPr>
              <a:t>		# </a:t>
            </a:r>
            <a:r>
              <a:rPr lang="en-US" sz="2000" dirty="0" err="1" smtClean="0">
                <a:solidFill>
                  <a:srgbClr val="000000"/>
                </a:solidFill>
                <a:ea typeface="Courier New"/>
                <a:cs typeface="Courier New" pitchFamily="49" charset="0"/>
                <a:sym typeface="Courier New"/>
              </a:rPr>
              <a:t>nongreedy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 pitchFamily="49" charset="0"/>
                <a:sym typeface="Courier New"/>
              </a:rPr>
              <a:t> form of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*</a:t>
            </a:r>
            <a:endParaRPr lang="en-US" sz="2000" b="1" dirty="0" smtClean="0">
              <a:solidFill>
                <a:srgbClr val="000000"/>
              </a:solidFill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  <a:p>
            <a:pPr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??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 pitchFamily="49" charset="0"/>
                <a:sym typeface="Courier New"/>
              </a:rPr>
              <a:t>		# </a:t>
            </a:r>
            <a:r>
              <a:rPr lang="en-US" sz="2000" dirty="0" err="1" smtClean="0">
                <a:solidFill>
                  <a:srgbClr val="000000"/>
                </a:solidFill>
                <a:ea typeface="Courier New"/>
                <a:cs typeface="Courier New" pitchFamily="49" charset="0"/>
                <a:sym typeface="Courier New"/>
              </a:rPr>
              <a:t>nongreedy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 pitchFamily="49" charset="0"/>
                <a:sym typeface="Courier New"/>
              </a:rPr>
              <a:t> form of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?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 pitchFamily="49" charset="0"/>
                <a:sym typeface="Courier New"/>
              </a:rPr>
              <a:t> (prefers not to match anything)</a:t>
            </a:r>
          </a:p>
          <a:p>
            <a:pPr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{5,10}?</a:t>
            </a:r>
            <a:endParaRPr lang="en-US" sz="2000" b="1" dirty="0" smtClean="0">
              <a:solidFill>
                <a:srgbClr val="000000"/>
              </a:solidFill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  <a:p>
            <a:pPr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{8,}?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Grouping </a:t>
            </a:r>
            <a:r>
              <a:rPr lang="en" sz="2400" i="1" dirty="0" smtClean="0"/>
              <a:t>(1)</a:t>
            </a:r>
            <a:endParaRPr lang="en" i="1" dirty="0"/>
          </a:p>
        </p:txBody>
      </p:sp>
      <p:sp>
        <p:nvSpPr>
          <p:cNvPr id="44" name="Shape 4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+/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 smtClean="0"/>
              <a:t>will </a:t>
            </a:r>
            <a:r>
              <a:rPr lang="en" sz="2000" dirty="0"/>
              <a:t>match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fredddddd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/(fred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)+/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 smtClean="0"/>
              <a:t>will </a:t>
            </a:r>
            <a:r>
              <a:rPr lang="en" sz="2000" dirty="0"/>
              <a:t>match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fredfredfred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/(fred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)*/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 smtClean="0"/>
              <a:t>will </a:t>
            </a:r>
            <a:r>
              <a:rPr lang="en" sz="2000" dirty="0"/>
              <a:t>match anything, like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hello, world!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u="sng" dirty="0" smtClean="0"/>
              <a:t>Capture </a:t>
            </a:r>
            <a:r>
              <a:rPr lang="en" sz="2400" u="sng" dirty="0"/>
              <a:t>group with back references</a:t>
            </a:r>
            <a:r>
              <a:rPr lang="en" sz="2400" dirty="0"/>
              <a:t>: \1, \2 and so </a:t>
            </a:r>
            <a:r>
              <a:rPr lang="en" sz="2400" dirty="0" smtClean="0"/>
              <a:t>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$_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"yabba dabba doo";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(/(.)\1/)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#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matches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'bb' &amp; 'oo'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"It matched same character next to itself!\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(/y(....) d\1/)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"It matched the same after y and d!\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(/y(.)(.)\2\1/) { # matches 'abba'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"It matched after the y!\n";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(/y((.)(.)\3\2) d\1/) {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"It matched!\n";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Matching Multiple-Line Text</a:t>
            </a:r>
            <a:endParaRPr lang="en" dirty="0"/>
          </a:p>
        </p:txBody>
      </p:sp>
      <p:sp>
        <p:nvSpPr>
          <p:cNvPr id="153" name="Shape 15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$_ = "I'm much better\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nthan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Barney is\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bowling,\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nWilma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.\n";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print "Found '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wilma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' at start of line\n" if /^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wilma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\b/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im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open FILE, $filename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    or die "Can't open '$filename': $!";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my $lines = join '', &lt;FILE&gt;;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$lines =~ s/^/$filename: /gm;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In-Place Editing</a:t>
            </a:r>
            <a:endParaRPr lang="en" dirty="0"/>
          </a:p>
        </p:txBody>
      </p:sp>
      <p:sp>
        <p:nvSpPr>
          <p:cNvPr id="153" name="Shape 15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#!/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/bin/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perl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-w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 strict;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chomp(my $date = `date`);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$^I = ".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bak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(&lt;&gt;) {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s/^Author:.*/Author: Randal L. Schwartz/;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s/^Phone:.*\n//;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s/^Date:.*/Date: $date/;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print;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 u="sng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From the command line</a:t>
            </a:r>
            <a:r>
              <a:rPr lang="en-US" sz="24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$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perl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 -p -i.bak -w -e 's/Randall/Randal/g' fred*.dat</a:t>
            </a:r>
          </a:p>
          <a:p>
            <a:pPr lvl="0">
              <a:spcBef>
                <a:spcPts val="0"/>
              </a:spcBef>
              <a:buNone/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-p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 pitchFamily="49" charset="0"/>
                <a:sym typeface="Courier New"/>
              </a:rPr>
              <a:t>		# equals 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while(&lt;&gt;) { print; }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-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 pitchFamily="49" charset="0"/>
                <a:sym typeface="Courier New"/>
              </a:rPr>
              <a:t>		# sets 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$^I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-w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 pitchFamily="49" charset="0"/>
                <a:sym typeface="Courier New"/>
              </a:rPr>
              <a:t>		# turns on warnings</a:t>
            </a:r>
            <a:endParaRPr lang="en-US" sz="1600" dirty="0" smtClean="0">
              <a:solidFill>
                <a:srgbClr val="000000"/>
              </a:solidFill>
              <a:ea typeface="Courier New"/>
              <a:cs typeface="Courier New" pitchFamily="49" charset="0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-e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 pitchFamily="49" charset="0"/>
                <a:sym typeface="Courier New"/>
              </a:rPr>
              <a:t>		# executable code follows</a:t>
            </a:r>
            <a:endParaRPr lang="en-US" sz="1600" dirty="0" smtClean="0">
              <a:solidFill>
                <a:srgbClr val="000000"/>
              </a:solidFill>
              <a:ea typeface="Courier New"/>
              <a:cs typeface="Courier New" pitchFamily="49" charset="0"/>
              <a:sym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134" y="1605677"/>
            <a:ext cx="2571666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Program name: granite</a:t>
            </a:r>
          </a:p>
          <a:p>
            <a:r>
              <a:rPr lang="en-US" dirty="0" smtClean="0"/>
              <a:t>Author: Gilbert Bates</a:t>
            </a:r>
          </a:p>
          <a:p>
            <a:r>
              <a:rPr lang="en-US" dirty="0" smtClean="0"/>
              <a:t>Company: </a:t>
            </a:r>
            <a:r>
              <a:rPr lang="en-US" dirty="0" err="1" smtClean="0"/>
              <a:t>RockSoft</a:t>
            </a:r>
            <a:endParaRPr lang="en-US" dirty="0" smtClean="0"/>
          </a:p>
          <a:p>
            <a:r>
              <a:rPr lang="en-US" dirty="0" smtClean="0"/>
              <a:t>Department: R&amp;D</a:t>
            </a:r>
          </a:p>
          <a:p>
            <a:r>
              <a:rPr lang="en-US" dirty="0" smtClean="0"/>
              <a:t>Phone: +1 503 555-0095</a:t>
            </a:r>
          </a:p>
          <a:p>
            <a:r>
              <a:rPr lang="en-US" dirty="0" smtClean="0"/>
              <a:t>Date: Tues March 9, 2004</a:t>
            </a:r>
          </a:p>
          <a:p>
            <a:r>
              <a:rPr lang="en-US" dirty="0" smtClean="0"/>
              <a:t>Version: 2.1</a:t>
            </a:r>
          </a:p>
          <a:p>
            <a:r>
              <a:rPr lang="en-US" dirty="0" smtClean="0"/>
              <a:t>Size: 21k</a:t>
            </a:r>
          </a:p>
          <a:p>
            <a:r>
              <a:rPr lang="en-US" dirty="0" smtClean="0"/>
              <a:t>Status: Final beta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Translations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Letter-by-letter </a:t>
            </a:r>
            <a:r>
              <a:rPr lang="en" dirty="0"/>
              <a:t>basis: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$string =~ tr/[a,e,i,o,u,y]/[A,E,I,O,U,Y]/;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$string =~ tr/[a-z]/[A-Z]/;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$string =~ tr/[A-Z]/[a-z</a:t>
            </a:r>
            <a:r>
              <a:rPr lang="en" sz="2400" b="1" dirty="0" smtClean="0">
                <a:latin typeface="Courier New"/>
                <a:ea typeface="Courier New"/>
                <a:cs typeface="Courier New"/>
                <a:sym typeface="Courier New"/>
              </a:rPr>
              <a:t>]/;</a:t>
            </a:r>
            <a:endParaRPr lang="en" sz="2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Count </a:t>
            </a:r>
            <a:r>
              <a:rPr lang="en" dirty="0" smtClean="0"/>
              <a:t>Number </a:t>
            </a:r>
            <a:r>
              <a:rPr lang="en" dirty="0"/>
              <a:t>of </a:t>
            </a:r>
            <a:r>
              <a:rPr lang="en" dirty="0" smtClean="0"/>
              <a:t>Matches</a:t>
            </a:r>
            <a:endParaRPr lang="en" dirty="0"/>
          </a:p>
        </p:txBody>
      </p:sp>
      <p:sp>
        <p:nvSpPr>
          <p:cNvPr id="165" name="Shape 16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string = "ThisXlineXhasXsomeXx'sXinXit";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$count = ($string =~ tr/X/Y/);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print "There are $count X characters in the string";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u="sng" dirty="0" smtClean="0"/>
              <a:t>OR</a:t>
            </a:r>
            <a:endParaRPr lang="en" sz="2000" u="sng" dirty="0"/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$count = scalar($string =~ tr/X/Y/);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my $str = "here are some words";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my $count = () = $str =~ /[\S]+/g;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print "$count\n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m// </a:t>
            </a:r>
            <a:r>
              <a:rPr lang="en" dirty="0" smtClean="0"/>
              <a:t>(Matching</a:t>
            </a:r>
            <a:r>
              <a:rPr lang="en" dirty="0"/>
              <a:t>) </a:t>
            </a:r>
            <a:r>
              <a:rPr lang="en" dirty="0" smtClean="0"/>
              <a:t>Modifiers</a:t>
            </a:r>
            <a:endParaRPr lang="en" dirty="0"/>
          </a:p>
        </p:txBody>
      </p:sp>
      <p:sp>
        <p:nvSpPr>
          <p:cNvPr id="171" name="Shape 171"/>
          <p:cNvSpPr txBox="1">
            <a:spLocks noGrp="1"/>
          </p:cNvSpPr>
          <p:nvPr>
            <p:ph idx="1"/>
          </p:nvPr>
        </p:nvSpPr>
        <p:spPr>
          <a:xfrm>
            <a:off x="457199" y="1600200"/>
            <a:ext cx="8382001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cs typeface="Courier New" pitchFamily="49" charset="0"/>
            </a:endParaRPr>
          </a:p>
          <a:p>
            <a:pPr rtl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/i</a:t>
            </a:r>
            <a:r>
              <a:rPr lang="en" sz="2400" dirty="0" smtClean="0">
                <a:solidFill>
                  <a:srgbClr val="000000"/>
                </a:solidFill>
              </a:rPr>
              <a:t>	Ignore </a:t>
            </a:r>
            <a:r>
              <a:rPr lang="en" sz="2400" dirty="0">
                <a:solidFill>
                  <a:srgbClr val="000000"/>
                </a:solidFill>
              </a:rPr>
              <a:t>alphabetic </a:t>
            </a:r>
            <a:r>
              <a:rPr lang="en" sz="2400" dirty="0" smtClean="0">
                <a:solidFill>
                  <a:srgbClr val="000000"/>
                </a:solidFill>
              </a:rPr>
              <a:t>case</a:t>
            </a:r>
            <a:endParaRPr lang="en" sz="2400" dirty="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/m</a:t>
            </a:r>
            <a:r>
              <a:rPr lang="en" sz="2400" dirty="0">
                <a:solidFill>
                  <a:srgbClr val="000000"/>
                </a:solidFill>
              </a:rPr>
              <a:t>	Let ^ and $ match next to embedded \</a:t>
            </a:r>
            <a:r>
              <a:rPr lang="en" sz="2400" dirty="0" smtClean="0">
                <a:solidFill>
                  <a:srgbClr val="000000"/>
                </a:solidFill>
              </a:rPr>
              <a:t>n</a:t>
            </a:r>
            <a:endParaRPr lang="en" sz="2400" dirty="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" sz="2400" dirty="0" smtClean="0">
                <a:solidFill>
                  <a:srgbClr val="000000"/>
                </a:solidFill>
              </a:rPr>
              <a:t>	Let </a:t>
            </a:r>
            <a:r>
              <a:rPr lang="en" sz="2400" dirty="0">
                <a:solidFill>
                  <a:srgbClr val="000000"/>
                </a:solidFill>
              </a:rPr>
              <a:t>. match newline and ignore deprecated </a:t>
            </a:r>
            <a:r>
              <a:rPr lang="en" sz="2400" dirty="0" smtClean="0">
                <a:solidFill>
                  <a:srgbClr val="000000"/>
                </a:solidFill>
              </a:rPr>
              <a:t>$*</a:t>
            </a:r>
            <a:endParaRPr lang="en" sz="2400" dirty="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" sz="2400" dirty="0" smtClean="0">
                <a:solidFill>
                  <a:srgbClr val="000000"/>
                </a:solidFill>
              </a:rPr>
              <a:t>	Ignore </a:t>
            </a:r>
            <a:r>
              <a:rPr lang="en" sz="2400" dirty="0">
                <a:solidFill>
                  <a:srgbClr val="000000"/>
                </a:solidFill>
              </a:rPr>
              <a:t>(most) whitespace </a:t>
            </a:r>
            <a:r>
              <a:rPr lang="en" sz="2400" dirty="0" smtClean="0">
                <a:solidFill>
                  <a:srgbClr val="000000"/>
                </a:solidFill>
              </a:rPr>
              <a:t>and </a:t>
            </a:r>
            <a:r>
              <a:rPr lang="en" sz="2400" dirty="0">
                <a:solidFill>
                  <a:srgbClr val="000000"/>
                </a:solidFill>
              </a:rPr>
              <a:t>permit comments in </a:t>
            </a:r>
            <a:r>
              <a:rPr lang="en" sz="2400" dirty="0" smtClean="0">
                <a:solidFill>
                  <a:srgbClr val="000000"/>
                </a:solidFill>
              </a:rPr>
              <a:t>pattern</a:t>
            </a:r>
            <a:endParaRPr lang="en" sz="2400" dirty="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en" sz="2400" dirty="0" smtClean="0">
                <a:solidFill>
                  <a:srgbClr val="000000"/>
                </a:solidFill>
              </a:rPr>
              <a:t>	Compile </a:t>
            </a:r>
            <a:r>
              <a:rPr lang="en" sz="2400" dirty="0">
                <a:solidFill>
                  <a:srgbClr val="000000"/>
                </a:solidFill>
              </a:rPr>
              <a:t>pattern once </a:t>
            </a:r>
            <a:r>
              <a:rPr lang="en" sz="2400" dirty="0" smtClean="0">
                <a:solidFill>
                  <a:srgbClr val="000000"/>
                </a:solidFill>
              </a:rPr>
              <a:t>only</a:t>
            </a:r>
            <a:endParaRPr lang="en" sz="2400" dirty="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" sz="2400" dirty="0" smtClean="0">
                <a:solidFill>
                  <a:srgbClr val="000000"/>
                </a:solidFill>
              </a:rPr>
              <a:t>	Globally </a:t>
            </a:r>
            <a:r>
              <a:rPr lang="en" sz="2400" dirty="0">
                <a:solidFill>
                  <a:srgbClr val="000000"/>
                </a:solidFill>
              </a:rPr>
              <a:t>find all </a:t>
            </a:r>
            <a:r>
              <a:rPr lang="en" sz="2400" dirty="0" smtClean="0">
                <a:solidFill>
                  <a:srgbClr val="000000"/>
                </a:solidFill>
              </a:rPr>
              <a:t>matches</a:t>
            </a:r>
            <a:endParaRPr lang="en" sz="2400" dirty="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cg</a:t>
            </a:r>
            <a:r>
              <a:rPr lang="en" sz="2400" dirty="0" smtClean="0">
                <a:solidFill>
                  <a:srgbClr val="000000"/>
                </a:solidFill>
              </a:rPr>
              <a:t>	Allow </a:t>
            </a:r>
            <a:r>
              <a:rPr lang="en" sz="2400" dirty="0">
                <a:solidFill>
                  <a:srgbClr val="000000"/>
                </a:solidFill>
              </a:rPr>
              <a:t>continued search after failed /g </a:t>
            </a:r>
            <a:r>
              <a:rPr lang="en" sz="2400" dirty="0" smtClean="0">
                <a:solidFill>
                  <a:srgbClr val="000000"/>
                </a:solidFill>
              </a:rPr>
              <a:t>match</a:t>
            </a:r>
            <a:endParaRPr lang="en"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s/// </a:t>
            </a:r>
            <a:r>
              <a:rPr lang="en" dirty="0" smtClean="0"/>
              <a:t>(Substitution) Modifiers</a:t>
            </a:r>
            <a:endParaRPr lang="en" dirty="0"/>
          </a:p>
        </p:txBody>
      </p:sp>
      <p:sp>
        <p:nvSpPr>
          <p:cNvPr id="177" name="Shape 177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lvl="0" rtl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/i</a:t>
            </a:r>
            <a:r>
              <a:rPr lang="en" sz="2400" dirty="0" smtClean="0"/>
              <a:t>	Ignore </a:t>
            </a:r>
            <a:r>
              <a:rPr lang="en" sz="2400" dirty="0"/>
              <a:t>alphabetic case (when matching</a:t>
            </a:r>
            <a:r>
              <a:rPr lang="en" sz="2400" dirty="0" smtClean="0"/>
              <a:t>)</a:t>
            </a:r>
            <a:endParaRPr lang="en" sz="2400" dirty="0"/>
          </a:p>
          <a:p>
            <a:pPr lvl="0" rtl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24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" sz="2400" dirty="0" smtClean="0"/>
              <a:t>	Let </a:t>
            </a:r>
            <a:r>
              <a:rPr lang="en" sz="2400" dirty="0"/>
              <a:t>^ and $ match next to embedded \</a:t>
            </a:r>
            <a:r>
              <a:rPr lang="en" sz="2400" dirty="0" smtClean="0"/>
              <a:t>n</a:t>
            </a:r>
            <a:endParaRPr lang="en" sz="2400" dirty="0"/>
          </a:p>
          <a:p>
            <a:pPr lvl="0" rtl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24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" sz="2400" dirty="0" smtClean="0"/>
              <a:t>	Let </a:t>
            </a:r>
            <a:r>
              <a:rPr lang="en" sz="2400" dirty="0"/>
              <a:t>. match newline and ignore deprecated </a:t>
            </a:r>
            <a:r>
              <a:rPr lang="en" sz="2400" dirty="0" smtClean="0"/>
              <a:t>$*</a:t>
            </a:r>
            <a:endParaRPr lang="en" sz="2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  <a:tabLst>
                <a:tab pos="914400" algn="l"/>
              </a:tabLst>
            </a:pPr>
            <a:r>
              <a:rPr lang="en" sz="24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" sz="2400" dirty="0" smtClean="0"/>
              <a:t>	Ignore </a:t>
            </a:r>
            <a:r>
              <a:rPr lang="en" sz="2400" dirty="0"/>
              <a:t>(most) whitespace and permit comments in </a:t>
            </a:r>
            <a:r>
              <a:rPr lang="en" sz="2400" dirty="0" smtClean="0"/>
              <a:t>pattern</a:t>
            </a:r>
            <a:endParaRPr lang="en" sz="2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  <a:tabLst>
                <a:tab pos="914400" algn="l"/>
              </a:tabLst>
            </a:pPr>
            <a:r>
              <a:rPr lang="en" sz="24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" sz="2400" dirty="0" smtClean="0"/>
              <a:t>	Compile </a:t>
            </a:r>
            <a:r>
              <a:rPr lang="en" sz="2400" dirty="0"/>
              <a:t>pattern once </a:t>
            </a:r>
            <a:r>
              <a:rPr lang="en" sz="2400" dirty="0" smtClean="0"/>
              <a:t>only</a:t>
            </a:r>
            <a:endParaRPr lang="en" sz="2400" dirty="0"/>
          </a:p>
          <a:p>
            <a:pPr lvl="0" rtl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24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" sz="2400" dirty="0" smtClean="0"/>
              <a:t>	Replace </a:t>
            </a:r>
            <a:r>
              <a:rPr lang="en" sz="2400" dirty="0"/>
              <a:t>globally, that is, all </a:t>
            </a:r>
            <a:r>
              <a:rPr lang="en" sz="2400" dirty="0" smtClean="0"/>
              <a:t>occurrences</a:t>
            </a:r>
            <a:endParaRPr lang="en" sz="2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  <a:tabLst>
                <a:tab pos="914400" algn="l"/>
              </a:tabLst>
            </a:pPr>
            <a:r>
              <a:rPr lang="en" sz="24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" sz="2400" dirty="0" smtClean="0"/>
              <a:t>	Evaluate </a:t>
            </a:r>
            <a:r>
              <a:rPr lang="en" sz="2400" dirty="0"/>
              <a:t>the right side as an </a:t>
            </a:r>
            <a:r>
              <a:rPr lang="en" sz="2400" dirty="0" smtClean="0"/>
              <a:t>expression</a:t>
            </a:r>
            <a:endParaRPr lang="e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Lab10 </a:t>
            </a:r>
            <a:r>
              <a:rPr lang="en-US" sz="2400" dirty="0" smtClean="0"/>
              <a:t>(20 </a:t>
            </a:r>
            <a:r>
              <a:rPr lang="en-US" sz="2400" dirty="0" err="1" smtClean="0"/>
              <a:t>mins</a:t>
            </a:r>
            <a:r>
              <a:rPr lang="en-US" sz="24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smtClean="0"/>
              <a:t>a Perl script that does the following steps:</a:t>
            </a:r>
          </a:p>
          <a:p>
            <a:pPr lvl="1"/>
            <a:r>
              <a:rPr lang="en-US" dirty="0" smtClean="0"/>
              <a:t>Add a copyright line like:</a:t>
            </a:r>
            <a:br>
              <a:rPr lang="en-US" dirty="0" smtClean="0"/>
            </a:br>
            <a:r>
              <a:rPr lang="en-US" dirty="0" smtClean="0"/>
              <a:t>## Copyright (c) 2015 by &lt;</a:t>
            </a:r>
            <a:r>
              <a:rPr lang="en-US" dirty="0" err="1" smtClean="0"/>
              <a:t>yourname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in the given file(s) immediately after the “shebang” line;  </a:t>
            </a:r>
            <a:br>
              <a:rPr lang="en-US" dirty="0" smtClean="0"/>
            </a:br>
            <a:r>
              <a:rPr lang="en-US" dirty="0" smtClean="0"/>
              <a:t>edit the file(s) “in place” and keep a backup</a:t>
            </a:r>
          </a:p>
          <a:p>
            <a:pPr lvl="1"/>
            <a:r>
              <a:rPr lang="en-US" dirty="0" smtClean="0"/>
              <a:t>Don’t add the copyright line if the file has already contained 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Name your script: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lab10-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NRP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.pl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Copy your script to directory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/home/TOS-B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Grouping </a:t>
            </a:r>
            <a:r>
              <a:rPr lang="en" sz="2400" i="1" dirty="0" smtClean="0"/>
              <a:t>(2)</a:t>
            </a:r>
            <a:endParaRPr lang="en" i="1" dirty="0"/>
          </a:p>
        </p:txBody>
      </p:sp>
      <p:sp>
        <p:nvSpPr>
          <p:cNvPr id="50" name="Shape 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 dirty="0" smtClean="0">
                <a:solidFill>
                  <a:srgbClr val="000000"/>
                </a:solidFill>
              </a:rPr>
              <a:t>Back </a:t>
            </a:r>
            <a:r>
              <a:rPr lang="en" sz="2400" u="sng" dirty="0">
                <a:solidFill>
                  <a:srgbClr val="000000"/>
                </a:solidFill>
              </a:rPr>
              <a:t>reference in Perl 5.10</a:t>
            </a:r>
            <a:r>
              <a:rPr lang="en" sz="2400" dirty="0">
                <a:solidFill>
                  <a:srgbClr val="000000"/>
                </a:solidFill>
              </a:rPr>
              <a:t>:</a:t>
            </a:r>
            <a:r>
              <a:rPr lang="en" sz="24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\g{N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use 5.010;</a:t>
            </a:r>
          </a:p>
          <a:p>
            <a:pPr lvl="0">
              <a:spcBef>
                <a:spcPts val="0"/>
              </a:spcBef>
              <a:buNone/>
            </a:pPr>
            <a:endParaRPr lang="en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$_ = "aa11bb";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(/(.)\111/) {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"It matched!\n";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if (/(.)\g{1}11/) {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    print "It matched!\n";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if (/(.)\g{–1}11/) { # relative back reference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    print "It matched!\n";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$_ = "xaa11bb";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if (/(.)(.)\g{–1}11/) {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    print "It matched!\n";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>
              <a:spcBef>
                <a:spcPts val="0"/>
              </a:spcBef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Alternatives</a:t>
            </a:r>
            <a:endParaRPr lang="en" dirty="0"/>
          </a:p>
        </p:txBody>
      </p:sp>
      <p:sp>
        <p:nvSpPr>
          <p:cNvPr id="62" name="Shape 6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fred|barney|betty/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/fred( |\t)+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barney/</a:t>
            </a:r>
            <a:endParaRPr lang="en" sz="18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		# matches </a:t>
            </a:r>
            <a:r>
              <a:rPr lang="en" sz="2000" dirty="0"/>
              <a:t>fred and barney separated by spaces, tabs or mix of </a:t>
            </a:r>
            <a:r>
              <a:rPr lang="en" sz="2000" dirty="0" smtClean="0"/>
              <a:t>both</a:t>
            </a:r>
            <a:endParaRPr lang="en" sz="2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/fred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( +|\t+)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barney/</a:t>
            </a:r>
            <a:endParaRPr lang="en" sz="18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		# separators </a:t>
            </a:r>
            <a:r>
              <a:rPr lang="en" sz="2000" dirty="0"/>
              <a:t>must be all spaces or all </a:t>
            </a:r>
            <a:r>
              <a:rPr lang="en" sz="2000" dirty="0" smtClean="0"/>
              <a:t>tabs</a:t>
            </a:r>
            <a:endParaRPr lang="en" sz="2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/fred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(and|or) 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barney/</a:t>
            </a:r>
            <a:endParaRPr lang="en" sz="18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	</a:t>
            </a:r>
            <a:r>
              <a:rPr lang="en" sz="2000" u="sng" dirty="0" smtClean="0"/>
              <a:t>OR</a:t>
            </a:r>
            <a:endParaRPr lang="en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/fred and barney|fred or barney/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Character Classes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abcwxyz]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[a-cw-z]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[a-zA-Z]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[\000-\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177]</a:t>
            </a:r>
            <a:r>
              <a:rPr lang="en" sz="2000" dirty="0" smtClean="0"/>
              <a:t>	# will </a:t>
            </a:r>
            <a:r>
              <a:rPr lang="en" sz="2000" dirty="0"/>
              <a:t>match any seven-bit ASCII character</a:t>
            </a:r>
            <a:endParaRPr lang="en" sz="1800" dirty="0"/>
          </a:p>
          <a:p>
            <a:pPr lvl="0" rtl="0">
              <a:spcBef>
                <a:spcPts val="0"/>
              </a:spcBef>
              <a:buNone/>
            </a:pPr>
            <a:endParaRPr lang="en" sz="1800" b="1" dirty="0" smtClean="0">
              <a:solidFill>
                <a:srgbClr val="000000"/>
              </a:solidFill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$_ </a:t>
            </a:r>
            <a:r>
              <a:rPr lang="en" sz="1800" b="1" dirty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= "The HAL-9000 requires authorization to continue.";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if (/HAL-[0-9]+/) </a:t>
            </a:r>
            <a:r>
              <a:rPr lang="en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{ # </a:t>
            </a:r>
            <a:r>
              <a:rPr lang="en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" sz="1800" b="1" dirty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 /HAL-[\d]+/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  print </a:t>
            </a:r>
            <a:r>
              <a:rPr lang="en" sz="1800" b="1" dirty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"The string mentions some model of HAL computer.\n";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 </a:t>
            </a:r>
            <a:r>
              <a:rPr lang="en" sz="2000" u="sng" dirty="0"/>
              <a:t>OR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\p{Space}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/>
              <a:t>will match whitespace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/>
              <a:t>is a negate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[^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def]</a:t>
            </a:r>
            <a:r>
              <a:rPr lang="en" sz="2000" dirty="0" smtClean="0"/>
              <a:t>		# will </a:t>
            </a:r>
            <a:r>
              <a:rPr lang="en" sz="2000" dirty="0"/>
              <a:t>match except one of those three</a:t>
            </a:r>
          </a:p>
          <a:p>
            <a:pPr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[^n\-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z]</a:t>
            </a:r>
            <a:r>
              <a:rPr lang="en" sz="2000" dirty="0" smtClean="0"/>
              <a:t>	# will </a:t>
            </a:r>
            <a:r>
              <a:rPr lang="en" sz="2000" dirty="0"/>
              <a:t>match except n</a:t>
            </a:r>
            <a:r>
              <a:rPr lang="en" sz="2000" dirty="0" smtClean="0"/>
              <a:t>,-, </a:t>
            </a:r>
            <a:r>
              <a:rPr lang="en" sz="2000" dirty="0"/>
              <a:t>z</a:t>
            </a:r>
            <a:endParaRPr lang="e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Character Class Shortcuts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\h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		horizontal 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whitespace</a:t>
            </a:r>
          </a:p>
          <a:p>
            <a:pPr lvl="0" rtl="0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\v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	vertical whitespace</a:t>
            </a:r>
          </a:p>
          <a:p>
            <a:pPr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\R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		linebreak (does not matter whether </a:t>
            </a:r>
            <a:r>
              <a:rPr lang="en" sz="1800" b="1" dirty="0" smtClean="0"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\r\n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 or </a:t>
            </a:r>
            <a:r>
              <a:rPr lang="en" sz="1800" b="1" dirty="0" smtClean="0"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\n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)</a:t>
            </a:r>
            <a:endParaRPr lang="en" sz="1800" dirty="0" smtClean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	word (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identifier) character</a:t>
            </a:r>
            <a:endParaRPr lang="en" sz="18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[^\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d]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matches non digit character, or: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\D</a:t>
            </a:r>
          </a:p>
          <a:p>
            <a:pPr lvl="0" rtl="0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[^\w]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matches non word character, or: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\W</a:t>
            </a:r>
          </a:p>
          <a:p>
            <a:pPr lvl="0" rtl="0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[^\s]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matches non whitespace character, or: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\S</a:t>
            </a:r>
          </a:p>
          <a:p>
            <a:pPr lvl="0" rtl="0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/[0-9A-F]+/i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matches any hexadecimal 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number (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800" b="1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 smtClean="0">
                <a:ea typeface="Courier New"/>
                <a:cs typeface="Courier New"/>
                <a:sym typeface="Symbol"/>
              </a:rPr>
              <a:t>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 case insensitive)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"Would you like to play a game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chomp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($_ = &lt;STDIN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(/yes/i)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#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case-insensitive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match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"In that case, I recommend that you go bowling.\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Matches with m/ /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/fred/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	or  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m(fred)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,  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m&lt;fred&gt;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,  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m{fred}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,  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m[fred]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,  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m|fred|</a:t>
            </a: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u="sng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Matching any character with /s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$_ 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"I saw Barney\ndown at the 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alley\nwith 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Fred\nlast night.\n";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(/Barney.*Fred/s) 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"That string mentions Fred after Barney!\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/s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		</a:t>
            </a:r>
            <a:r>
              <a:rPr lang="en" sz="2000" dirty="0" smtClean="0"/>
              <a:t>must </a:t>
            </a:r>
            <a:r>
              <a:rPr lang="en" sz="2000" dirty="0"/>
              <a:t>be used because "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.</a:t>
            </a:r>
            <a:r>
              <a:rPr lang="en" sz="2000" dirty="0"/>
              <a:t>" </a:t>
            </a:r>
            <a:r>
              <a:rPr lang="en" sz="2000" dirty="0" smtClean="0"/>
              <a:t>by default does </a:t>
            </a:r>
            <a:r>
              <a:rPr lang="en" sz="2000" dirty="0"/>
              <a:t>not match </a:t>
            </a:r>
            <a:r>
              <a:rPr lang="en" sz="2000" dirty="0" smtClean="0"/>
              <a:t>newline</a:t>
            </a:r>
            <a:endParaRPr lang="en" sz="2000" dirty="0"/>
          </a:p>
          <a:p>
            <a:pPr lvl="0" rtl="0">
              <a:spcBef>
                <a:spcPts val="0"/>
              </a:spcBef>
              <a:buNone/>
            </a:pPr>
            <a:endParaRPr sz="2400" dirty="0">
              <a:cs typeface="Courier New" pitchFamily="49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u="sng" dirty="0" smtClean="0"/>
              <a:t>Adding whitespace </a:t>
            </a:r>
            <a:r>
              <a:rPr lang="en" sz="2400" u="sng" dirty="0"/>
              <a:t>with </a:t>
            </a:r>
            <a:r>
              <a:rPr lang="en" sz="2400" u="sng" dirty="0">
                <a:ea typeface="Courier New"/>
                <a:cs typeface="Courier New"/>
                <a:sym typeface="Courier New"/>
              </a:rPr>
              <a:t>/x</a:t>
            </a:r>
            <a:endParaRPr lang="en" sz="1800" u="sng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/-?[0-9]+\.?[0-9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]*/		# what is this doing?</a:t>
            </a:r>
            <a:endParaRPr lang="en"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 -? [0-9]+ \.? [0-9]* /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	# a little better</a:t>
            </a:r>
            <a:endParaRPr lang="en"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-?     # an optional minus sign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[0-9]+ # one or more digits before the decimal point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\.?    # an optional decimal point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[0-9]* # some optional digits after the decimal point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/x       # end of string</a:t>
            </a:r>
            <a:endParaRPr lang="en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Anchors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000" dirty="0"/>
              <a:t>		</a:t>
            </a:r>
            <a:r>
              <a:rPr lang="en" sz="2000" dirty="0" smtClean="0"/>
              <a:t># absolute </a:t>
            </a:r>
            <a:r>
              <a:rPr lang="en" sz="2000" dirty="0"/>
              <a:t>beginning of </a:t>
            </a:r>
            <a:r>
              <a:rPr lang="en" sz="2000" dirty="0" smtClean="0"/>
              <a:t>string</a:t>
            </a:r>
            <a:r>
              <a:rPr lang="en" sz="2000" dirty="0"/>
              <a:t>	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2000" dirty="0" smtClean="0"/>
              <a:t>	# beginning </a:t>
            </a:r>
            <a:r>
              <a:rPr lang="en" sz="2000" dirty="0"/>
              <a:t>of line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m{\Ahttps?://}i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\z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	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 smtClean="0"/>
              <a:t>absolute </a:t>
            </a:r>
            <a:r>
              <a:rPr lang="en" sz="2000" dirty="0"/>
              <a:t>end of </a:t>
            </a:r>
            <a:r>
              <a:rPr lang="en" sz="2000" dirty="0" smtClean="0"/>
              <a:t>string</a:t>
            </a:r>
            <a:endParaRPr lang="en" sz="2000" dirty="0"/>
          </a:p>
          <a:p>
            <a:pPr lv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\Z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	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 smtClean="0"/>
              <a:t>allows </a:t>
            </a:r>
            <a:r>
              <a:rPr lang="en" sz="2000" dirty="0"/>
              <a:t>optional newline after </a:t>
            </a:r>
            <a:r>
              <a:rPr lang="en" sz="2000" dirty="0" smtClean="0"/>
              <a:t>it	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2000" dirty="0" smtClean="0"/>
              <a:t>	# end of line</a:t>
            </a:r>
            <a:endParaRPr lang="en" sz="2000" dirty="0"/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m{\.png\z}i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$_ = 'This is a wilma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barney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 on another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this ends in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final dino line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';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/fred$/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# m </a:t>
            </a:r>
            <a:r>
              <a:rPr lang="en" sz="2000" dirty="0"/>
              <a:t>turns on multiline matching</a:t>
            </a:r>
          </a:p>
          <a:p>
            <a:pPr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/^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barney/m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 smtClean="0"/>
              <a:t>without 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/m</a:t>
            </a:r>
            <a:r>
              <a:rPr lang="en" sz="2000" dirty="0"/>
              <a:t>, 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^ </a:t>
            </a:r>
            <a:r>
              <a:rPr lang="en" sz="2000" dirty="0" smtClean="0"/>
              <a:t>acts like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\A</a:t>
            </a:r>
            <a:r>
              <a:rPr lang="en" sz="2000" dirty="0"/>
              <a:t>, 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$ </a:t>
            </a:r>
            <a:r>
              <a:rPr lang="en" sz="2000" dirty="0" smtClean="0"/>
              <a:t>atcs like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\z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0" y="2057400"/>
            <a:ext cx="0" cy="16002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9468</TotalTime>
  <Words>1408</Words>
  <Application>Microsoft Office PowerPoint</Application>
  <PresentationFormat>On-screen Show (4:3)</PresentationFormat>
  <Paragraphs>539</Paragraphs>
  <Slides>36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Teknologi Open Source Perl – Regular Expression Lecture 06 (30 Mar 2015)</vt:lpstr>
      <vt:lpstr>Simple Patterns &amp; Unicode Properties</vt:lpstr>
      <vt:lpstr>Grouping (1)</vt:lpstr>
      <vt:lpstr>Grouping (2)</vt:lpstr>
      <vt:lpstr>Alternatives</vt:lpstr>
      <vt:lpstr>Character Classes</vt:lpstr>
      <vt:lpstr>Character Class Shortcuts</vt:lpstr>
      <vt:lpstr>Matches with m/ /</vt:lpstr>
      <vt:lpstr>Anchors</vt:lpstr>
      <vt:lpstr>Word Anchors</vt:lpstr>
      <vt:lpstr>Binding Operator =~</vt:lpstr>
      <vt:lpstr>Match Variables</vt:lpstr>
      <vt:lpstr>Persistence of Captures</vt:lpstr>
      <vt:lpstr>Non-capturing Parentheses</vt:lpstr>
      <vt:lpstr>Named Captures (?&lt;LABEL&gt;PATTERN)</vt:lpstr>
      <vt:lpstr>Automatic Match Variables</vt:lpstr>
      <vt:lpstr>General Quantifiers</vt:lpstr>
      <vt:lpstr>Precedence</vt:lpstr>
      <vt:lpstr>Lab09 (20 mins)</vt:lpstr>
      <vt:lpstr>Substitutions (1)</vt:lpstr>
      <vt:lpstr>Substitutions (2)</vt:lpstr>
      <vt:lpstr>Global Replacement with /g</vt:lpstr>
      <vt:lpstr>Delimiters and Modifiers</vt:lpstr>
      <vt:lpstr>Binding Operator</vt:lpstr>
      <vt:lpstr>Case Shifting</vt:lpstr>
      <vt:lpstr>split</vt:lpstr>
      <vt:lpstr>join</vt:lpstr>
      <vt:lpstr>m// in List Context</vt:lpstr>
      <vt:lpstr>Non-greedy Quantifiers</vt:lpstr>
      <vt:lpstr>Matching Multiple-Line Text</vt:lpstr>
      <vt:lpstr>In-Place Editing</vt:lpstr>
      <vt:lpstr>Translations</vt:lpstr>
      <vt:lpstr>Count Number of Matches</vt:lpstr>
      <vt:lpstr>m// (Matching) Modifiers</vt:lpstr>
      <vt:lpstr>s/// (Substitution) Modifiers</vt:lpstr>
      <vt:lpstr>Lab10 (20 mins)</vt:lpstr>
    </vt:vector>
  </TitlesOfParts>
  <Company>Palit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Teknologi Open Source</dc:title>
  <dc:creator>Henry Palit</dc:creator>
  <cp:lastModifiedBy>Henry Palit</cp:lastModifiedBy>
  <cp:revision>113</cp:revision>
  <dcterms:created xsi:type="dcterms:W3CDTF">2014-02-16T14:26:41Z</dcterms:created>
  <dcterms:modified xsi:type="dcterms:W3CDTF">2015-03-30T05:39:52Z</dcterms:modified>
</cp:coreProperties>
</file>