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82" autoAdjust="0"/>
  </p:normalViewPr>
  <p:slideViewPr>
    <p:cSldViewPr>
      <p:cViewPr>
        <p:scale>
          <a:sx n="60" d="100"/>
          <a:sy n="60" d="100"/>
        </p:scale>
        <p:origin x="-690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9B95F-0820-4F68-BCC3-3C934255F7EA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5899E-C5CD-4413-89CF-D452EB95F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DAF-FC4A-48EA-B3EC-BCA4D54FD2DE}" type="datetime1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F0EB-3744-4643-996E-76A9FD85FFB7}" type="datetime1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5CF5-22B6-4E50-95E7-FEC816A683BA}" type="datetime1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E968-DB82-4CAA-B427-CAC511397C8D}" type="datetime1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4E0E-62A7-4C0F-AA4F-8546C2F181E8}" type="datetime1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E568-F8FD-4BCA-92D2-19C97B71449D}" type="datetime1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C20E-E635-4B27-9D79-DBB74C942DE1}" type="datetime1">
              <a:rPr lang="en-US" smtClean="0"/>
              <a:pPr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8E1B-EAF3-4DEE-8619-AF58D1C7EEB1}" type="datetime1">
              <a:rPr lang="en-US" smtClean="0"/>
              <a:pPr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7AA3-18FF-439D-B12D-6CE23C1D1C84}" type="datetime1">
              <a:rPr lang="en-US" smtClean="0"/>
              <a:pPr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6448-5A51-482D-ADE5-A03A98600AC7}" type="datetime1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D4E2-3BD3-4837-98D9-E5A91366A7AB}" type="datetime1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76B20-C9E3-43C6-BE0B-3450E111C6B0}" type="datetime1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petra_black.png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>
          <a:xfrm>
            <a:off x="27023" y="29877"/>
            <a:ext cx="1877977" cy="5797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4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8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Teknologi</a:t>
            </a:r>
            <a:r>
              <a:rPr lang="en-US" dirty="0" smtClean="0"/>
              <a:t> Open Source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1"/>
                </a:solidFill>
              </a:rPr>
              <a:t>Python</a:t>
            </a:r>
            <a:br>
              <a:rPr lang="en-US" sz="28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Lecture 07 (20 Apr 2015)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Henry </a:t>
            </a:r>
            <a:r>
              <a:rPr lang="en-US" dirty="0" err="1" smtClean="0"/>
              <a:t>Novianus</a:t>
            </a:r>
            <a:r>
              <a:rPr lang="en-US" dirty="0" smtClean="0"/>
              <a:t> </a:t>
            </a:r>
            <a:r>
              <a:rPr lang="en-US" dirty="0" err="1" smtClean="0"/>
              <a:t>Palit</a:t>
            </a:r>
            <a:endParaRPr lang="en-US" dirty="0" smtClean="0"/>
          </a:p>
          <a:p>
            <a:r>
              <a:rPr lang="en-US" sz="2000" dirty="0" smtClean="0"/>
              <a:t>hnpalit@petra.ac.id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mtClean="0"/>
              <a:t>Strings</a:t>
            </a:r>
            <a:endParaRPr lang="en"/>
          </a:p>
        </p:txBody>
      </p:sp>
      <p:sp>
        <p:nvSpPr>
          <p:cNvPr id="86" name="Shape 86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&gt;&gt;&gt; fruit = 'banana'</a:t>
            </a:r>
          </a:p>
          <a:p>
            <a:pPr lvl="0">
              <a:buNone/>
            </a:pP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400" b="1" dirty="0" err="1" smtClean="0">
                <a:latin typeface="Courier New" pitchFamily="49" charset="0"/>
                <a:cs typeface="Courier New" pitchFamily="49" charset="0"/>
              </a:rPr>
              <a:t>letter</a:t>
            </a: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 = fruit[1]</a:t>
            </a:r>
          </a:p>
          <a:p>
            <a:pPr lvl="0">
              <a:buNone/>
            </a:pP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400" b="1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b="1" dirty="0" err="1" smtClean="0">
                <a:latin typeface="Courier New" pitchFamily="49" charset="0"/>
                <a:cs typeface="Courier New" pitchFamily="49" charset="0"/>
              </a:rPr>
              <a:t>letter</a:t>
            </a:r>
            <a:endParaRPr lang="fr-FR" sz="24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a</a:t>
            </a:r>
          </a:p>
          <a:p>
            <a:pPr lvl="0">
              <a:buNone/>
            </a:pPr>
            <a:endParaRPr lang="fr-FR" sz="24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400" b="1" dirty="0" err="1" smtClean="0">
                <a:latin typeface="Courier New" pitchFamily="49" charset="0"/>
                <a:cs typeface="Courier New" pitchFamily="49" charset="0"/>
              </a:rPr>
              <a:t>letter</a:t>
            </a: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 = fruit[0]</a:t>
            </a:r>
          </a:p>
          <a:p>
            <a:pPr lvl="0">
              <a:buNone/>
            </a:pP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400" b="1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b="1" dirty="0" err="1" smtClean="0">
                <a:latin typeface="Courier New" pitchFamily="49" charset="0"/>
                <a:cs typeface="Courier New" pitchFamily="49" charset="0"/>
              </a:rPr>
              <a:t>letter</a:t>
            </a:r>
            <a:endParaRPr lang="fr-FR" sz="24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pPr lvl="0">
              <a:buNone/>
            </a:pPr>
            <a:endParaRPr lang="fr-FR" sz="24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400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(fruit)</a:t>
            </a:r>
          </a:p>
          <a:p>
            <a:pPr lvl="0">
              <a:buNone/>
            </a:pP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String Slices</a:t>
            </a:r>
            <a:endParaRPr lang="en" dirty="0"/>
          </a:p>
        </p:txBody>
      </p:sp>
      <p:sp>
        <p:nvSpPr>
          <p:cNvPr id="92" name="Shape 92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&gt;&gt;&gt; s = 'Monty Python'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&gt;&gt;&gt; print s[0:5]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Monty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&gt;&gt;&gt; print s[6:12]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Python</a:t>
            </a:r>
          </a:p>
          <a:p>
            <a:pPr lvl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&gt;&gt;&gt; fruit = 'watermelon'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&gt;&gt;&gt; fruit[:3]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wat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&gt;&gt;&gt; fruit[3:]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ermelon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&gt;&gt;&gt; fruit[0:5:2]  ## 2 is step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mtClean="0"/>
              <a:t>Lists</a:t>
            </a:r>
            <a:endParaRPr lang="en"/>
          </a:p>
        </p:txBody>
      </p:sp>
      <p:sp>
        <p:nvSpPr>
          <p:cNvPr id="98" name="Shape 98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endParaRPr lang="en" sz="24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[10, 20, 30, 40, 50]</a:t>
            </a:r>
          </a:p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[ 'frog', 'ram', 'lark' ]</a:t>
            </a:r>
          </a:p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[ 'spam', 2.0, 5, [10, 20] ]</a:t>
            </a:r>
          </a:p>
          <a:p>
            <a:pPr lvl="0">
              <a:buNone/>
            </a:pPr>
            <a:endParaRPr lang="en" sz="24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cheeses = [ 'Cheddar', 'Edam', 'Gouda' ]</a:t>
            </a:r>
          </a:p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&gt;&gt;&gt; print cheeses[0]</a:t>
            </a:r>
          </a:p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Cheddar</a:t>
            </a:r>
          </a:p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&gt;&gt;&gt; 'Edam' in cheeses</a:t>
            </a:r>
          </a:p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mtClean="0"/>
              <a:t>Lists</a:t>
            </a:r>
            <a:endParaRPr lang="en"/>
          </a:p>
        </p:txBody>
      </p:sp>
      <p:sp>
        <p:nvSpPr>
          <p:cNvPr id="104" name="Shape 104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&gt;&gt;&gt; a = [1, 2, 3]</a:t>
            </a:r>
          </a:p>
          <a:p>
            <a:pPr lvl="0">
              <a:buNone/>
            </a:pP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&gt;&gt;&gt; b = [4, 5, 6]</a:t>
            </a:r>
          </a:p>
          <a:p>
            <a:pPr lvl="0">
              <a:buNone/>
            </a:pP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&gt;&gt;&gt; c = a + b</a:t>
            </a:r>
          </a:p>
          <a:p>
            <a:pPr lvl="0">
              <a:buNone/>
            </a:pP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&gt;&gt;&gt; print c</a:t>
            </a:r>
          </a:p>
          <a:p>
            <a:pPr lvl="0">
              <a:buNone/>
            </a:pP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[1, 2, 3, 4, 5, 6]</a:t>
            </a:r>
          </a:p>
          <a:p>
            <a:pPr lvl="0">
              <a:buNone/>
            </a:pP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&gt;&gt;&gt; c = [1, 2, 3] * 3</a:t>
            </a:r>
          </a:p>
          <a:p>
            <a:pPr lvl="0">
              <a:buNone/>
            </a:pP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&gt;&gt;&gt; print c</a:t>
            </a:r>
          </a:p>
          <a:p>
            <a:pPr lvl="0">
              <a:buNone/>
            </a:pP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[1, 2, 3, 1, 2, 3, 1, 2, 3]</a:t>
            </a:r>
          </a:p>
          <a:p>
            <a:pPr lvl="0">
              <a:buNone/>
            </a:pP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&gt;&gt;&gt; c[1:3]</a:t>
            </a:r>
          </a:p>
          <a:p>
            <a:pPr lvl="0">
              <a:buNone/>
            </a:pP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[2, 3]</a:t>
            </a:r>
          </a:p>
          <a:p>
            <a:pPr lvl="0">
              <a:buNone/>
            </a:pP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&gt;&gt;&gt; c[:4]</a:t>
            </a:r>
          </a:p>
          <a:p>
            <a:pPr lvl="0">
              <a:buNone/>
            </a:pP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[1, 2, 3, 1]</a:t>
            </a:r>
          </a:p>
          <a:p>
            <a:pPr lvl="0">
              <a:buNone/>
            </a:pP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&gt;&gt;&gt; c[4:]</a:t>
            </a:r>
          </a:p>
          <a:p>
            <a:pPr>
              <a:buNone/>
            </a:pP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[2, 3, 1, 2, 3]</a:t>
            </a:r>
            <a:endParaRPr lang="en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List Methods</a:t>
            </a:r>
            <a:endParaRPr lang="en" dirty="0"/>
          </a:p>
        </p:txBody>
      </p:sp>
      <p:sp>
        <p:nvSpPr>
          <p:cNvPr id="110" name="Shape 110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1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&gt;&gt;&gt; t = [ 'a', 'b', 'c' ]</a:t>
            </a:r>
          </a:p>
          <a:p>
            <a:pPr lvl="0">
              <a:lnSpc>
                <a:spcPct val="11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t.append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('d')</a:t>
            </a:r>
          </a:p>
          <a:p>
            <a:pPr lvl="0">
              <a:lnSpc>
                <a:spcPct val="11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&gt;&gt;&gt; print t</a:t>
            </a:r>
          </a:p>
          <a:p>
            <a:pPr lvl="0">
              <a:lnSpc>
                <a:spcPct val="11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['a', 'b', 'c', 'd']</a:t>
            </a:r>
          </a:p>
          <a:p>
            <a:pPr lvl="0">
              <a:lnSpc>
                <a:spcPct val="11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&gt;&gt;&gt; t2 = [ 'f', 'e' ]</a:t>
            </a:r>
          </a:p>
          <a:p>
            <a:pPr lvl="0">
              <a:lnSpc>
                <a:spcPct val="11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t.extend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(t2)</a:t>
            </a:r>
          </a:p>
          <a:p>
            <a:pPr lvl="0">
              <a:lnSpc>
                <a:spcPct val="11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&gt;&gt;&gt; print t</a:t>
            </a:r>
          </a:p>
          <a:p>
            <a:pPr lvl="0">
              <a:lnSpc>
                <a:spcPct val="11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['a', 'b', 'c', 'd', 'f', 'e']</a:t>
            </a:r>
          </a:p>
          <a:p>
            <a:pPr lvl="0">
              <a:lnSpc>
                <a:spcPct val="11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t.sort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lnSpc>
                <a:spcPct val="11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&gt;&gt;&gt; print t</a:t>
            </a:r>
          </a:p>
          <a:p>
            <a:pPr lvl="0">
              <a:lnSpc>
                <a:spcPct val="11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['a', 'b', 'c', 'd', 'e', 'f']</a:t>
            </a:r>
          </a:p>
          <a:p>
            <a:pPr lvl="0">
              <a:lnSpc>
                <a:spcPct val="110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1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&gt;&gt;&gt; x = [1,2,3]</a:t>
            </a:r>
          </a:p>
          <a:p>
            <a:pPr lvl="0">
              <a:lnSpc>
                <a:spcPct val="11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&gt;&gt;&gt; sum(x)</a:t>
            </a:r>
          </a:p>
          <a:p>
            <a:pPr lvl="0">
              <a:lnSpc>
                <a:spcPct val="11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Methods</a:t>
            </a:r>
            <a:endParaRPr lang="en-US" dirty="0"/>
          </a:p>
        </p:txBody>
      </p:sp>
      <p:sp>
        <p:nvSpPr>
          <p:cNvPr id="116" name="Shape 116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def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capitalize_all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(t):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res=[]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for s in t: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res.append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s.capitalize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())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return res</a:t>
            </a:r>
          </a:p>
          <a:p>
            <a:pPr lvl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  <a:sym typeface="Courier New"/>
            </a:endParaRP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def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only_upper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(t):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res=[]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for s in t: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    if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s.isupper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():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 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res.append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(s)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return 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List: Deleting Elements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&gt;&gt;&gt; t = [ 'a', 'b', 'c' ]</a:t>
            </a:r>
          </a:p>
          <a:p>
            <a:pPr lvl="0">
              <a:buNone/>
            </a:pP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&gt;&gt;&gt; x = t.pop(1)      # compare it with =&gt; del t[1]</a:t>
            </a:r>
          </a:p>
          <a:p>
            <a:pPr lvl="0">
              <a:buNone/>
            </a:pP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&gt;&gt;&gt; print t</a:t>
            </a:r>
          </a:p>
          <a:p>
            <a:pPr lvl="0">
              <a:buNone/>
            </a:pP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['a', 'c']</a:t>
            </a:r>
          </a:p>
          <a:p>
            <a:pPr lvl="0">
              <a:buNone/>
            </a:pP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&gt;&gt;&gt; print x</a:t>
            </a:r>
          </a:p>
          <a:p>
            <a:pPr lvl="0">
              <a:buNone/>
            </a:pP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pPr lvl="0">
              <a:buNone/>
            </a:pP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&gt;&gt;&gt; t.remove('a')</a:t>
            </a:r>
          </a:p>
          <a:p>
            <a:pPr lvl="0">
              <a:buNone/>
            </a:pP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&gt;&gt;&gt; print t</a:t>
            </a:r>
          </a:p>
          <a:p>
            <a:pPr lvl="0">
              <a:buNone/>
            </a:pP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['c']</a:t>
            </a:r>
          </a:p>
          <a:p>
            <a:pPr lvl="0">
              <a:buNone/>
            </a:pPr>
            <a:endParaRPr lang="en" sz="20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&gt;&gt;&gt; y = [ 'a', 'b', 'c', 'd', 'e', 'f' ]</a:t>
            </a:r>
          </a:p>
          <a:p>
            <a:pPr lvl="0">
              <a:buNone/>
            </a:pP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&gt;&gt;&gt; del y[1:5]</a:t>
            </a:r>
          </a:p>
          <a:p>
            <a:pPr lvl="0">
              <a:buNone/>
            </a:pP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&gt;&gt;&gt; print y</a:t>
            </a:r>
          </a:p>
          <a:p>
            <a:pPr lvl="0">
              <a:buNone/>
            </a:pP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['a', 'f']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Lists and Strings</a:t>
            </a:r>
            <a:endParaRPr lang="en" dirty="0"/>
          </a:p>
        </p:txBody>
      </p:sp>
      <p:sp>
        <p:nvSpPr>
          <p:cNvPr id="128" name="Shape 128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" sz="1600" b="1" dirty="0" smtClean="0">
                <a:latin typeface="Courier New" pitchFamily="49" charset="0"/>
                <a:cs typeface="Courier New" pitchFamily="49" charset="0"/>
              </a:rPr>
              <a:t>&gt;&gt;&gt; s = 'spam'</a:t>
            </a:r>
          </a:p>
          <a:p>
            <a:pPr lvl="0">
              <a:buNone/>
            </a:pPr>
            <a:r>
              <a:rPr lang="en" sz="1600" b="1" dirty="0" smtClean="0">
                <a:latin typeface="Courier New" pitchFamily="49" charset="0"/>
                <a:cs typeface="Courier New" pitchFamily="49" charset="0"/>
              </a:rPr>
              <a:t>&gt;&gt;&gt; t = list(s)</a:t>
            </a:r>
          </a:p>
          <a:p>
            <a:pPr lvl="0">
              <a:buNone/>
            </a:pPr>
            <a:r>
              <a:rPr lang="en" sz="1600" b="1" dirty="0" smtClean="0">
                <a:latin typeface="Courier New" pitchFamily="49" charset="0"/>
                <a:cs typeface="Courier New" pitchFamily="49" charset="0"/>
              </a:rPr>
              <a:t>&gt;&gt;&gt; print t</a:t>
            </a:r>
          </a:p>
          <a:p>
            <a:pPr>
              <a:buNone/>
            </a:pPr>
            <a:r>
              <a:rPr lang="en" sz="1600" b="1" dirty="0" smtClean="0">
                <a:latin typeface="Courier New" pitchFamily="49" charset="0"/>
                <a:cs typeface="Courier New" pitchFamily="49" charset="0"/>
              </a:rPr>
              <a:t>['s', 'p', 'a', 'm']</a:t>
            </a:r>
          </a:p>
          <a:p>
            <a:pPr lvl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&gt;&gt;&gt; s = 'pining for the fjords'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&gt;&gt;&gt; t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s.split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&gt;&gt;&gt; print t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['pining', 'for', 'the', 'fjords']</a:t>
            </a:r>
          </a:p>
          <a:p>
            <a:pPr lvl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&gt;&gt;&gt; s = 'spam-spam-spam'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&gt;&gt;&gt; delimiter = '-'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s.split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(delimiter)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['spam', 'spam', 'spam']</a:t>
            </a:r>
          </a:p>
          <a:p>
            <a:pPr lvl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&gt;&gt;&gt; delimiter = ' '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delimiter.join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(t)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'pining for the fjords'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Calling an External Command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import call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call(["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", "-l"])</a:t>
            </a:r>
          </a:p>
          <a:p>
            <a:pPr lvl="0">
              <a:buNone/>
            </a:pPr>
            <a:endParaRPr lang="en-US" sz="2400" dirty="0" smtClean="0"/>
          </a:p>
          <a:p>
            <a:pPr lvl="0">
              <a:buNone/>
            </a:pPr>
            <a:r>
              <a:rPr lang="en-US" sz="2400" dirty="0" smtClean="0"/>
              <a:t>OR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os.system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-l")</a:t>
            </a:r>
          </a:p>
          <a:p>
            <a:pPr lvl="0">
              <a:buNone/>
            </a:pPr>
            <a:endParaRPr lang="en-US" sz="2400" dirty="0" smtClean="0"/>
          </a:p>
          <a:p>
            <a:pPr lvl="0">
              <a:buNone/>
            </a:pPr>
            <a:r>
              <a:rPr lang="en-US" sz="2400" dirty="0" smtClean="0"/>
              <a:t>OR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(["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", "-l"])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mtClean="0"/>
              <a:t>Dictionaries</a:t>
            </a:r>
            <a:endParaRPr lang="en"/>
          </a:p>
        </p:txBody>
      </p:sp>
      <p:sp>
        <p:nvSpPr>
          <p:cNvPr id="140" name="Shape 140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&gt;&gt;&gt; e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&gt;&gt;&gt; print e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pPr lvl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&gt;&gt;&gt;  e['one'] = '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uno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&gt;&gt;&gt; print e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{'one': '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uno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'}</a:t>
            </a:r>
          </a:p>
          <a:p>
            <a:pPr lvl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&gt;&gt;&gt; e = {'one': '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uno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', 'two': 'dos', 'three': '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'}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&gt;&gt;&gt; print e['two']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'dos'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(e)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e.values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&gt;&gt;&gt; '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uno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' in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Values, Types, Variables</a:t>
            </a:r>
            <a:endParaRPr lang="en" dirty="0"/>
          </a:p>
        </p:txBody>
      </p:sp>
      <p:sp>
        <p:nvSpPr>
          <p:cNvPr id="38" name="Shape 38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print 'Hello'</a:t>
            </a:r>
          </a:p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print('Hello')</a:t>
            </a:r>
          </a:p>
          <a:p>
            <a:pPr lvl="0">
              <a:buNone/>
            </a:pPr>
            <a:endParaRPr lang="en" sz="24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type('Hello')</a:t>
            </a:r>
          </a:p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type(17)</a:t>
            </a:r>
          </a:p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type('17')</a:t>
            </a:r>
          </a:p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type(3.2)</a:t>
            </a:r>
          </a:p>
          <a:p>
            <a:pPr lvl="0">
              <a:buNone/>
            </a:pPr>
            <a:endParaRPr lang="en" sz="24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message = 'this is a message'</a:t>
            </a:r>
          </a:p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n = 17</a:t>
            </a:r>
          </a:p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print n </a:t>
            </a:r>
            <a:endParaRPr lang="en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mtClean="0"/>
              <a:t>Tuple</a:t>
            </a:r>
            <a:endParaRPr lang="en"/>
          </a:p>
        </p:txBody>
      </p:sp>
      <p:sp>
        <p:nvSpPr>
          <p:cNvPr id="146" name="Shape 146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endParaRPr lang="en-US" sz="2400" dirty="0" smtClean="0"/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&gt;&gt;&gt; s = 'a', 'b', 'c', 'd'</a:t>
            </a:r>
          </a:p>
          <a:p>
            <a:pPr lvl="0">
              <a:buNone/>
            </a:pPr>
            <a:r>
              <a:rPr lang="en-US" sz="2400" dirty="0" smtClean="0"/>
              <a:t>OR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&gt;&gt;&gt; s = ('a', 'b', 'c', 'd')</a:t>
            </a:r>
          </a:p>
          <a:p>
            <a:pPr lvl="0">
              <a:buNone/>
            </a:pPr>
            <a:endParaRPr lang="en-US" sz="2400" dirty="0" smtClean="0"/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&gt;&gt;&gt; t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lupins'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&gt;&gt;&gt; print t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('l', 'u', 'p', '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', 'n', 's')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&gt;&gt;&gt; print t[0]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'l'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zip Function</a:t>
            </a:r>
            <a:endParaRPr lang="en" dirty="0"/>
          </a:p>
        </p:txBody>
      </p:sp>
      <p:sp>
        <p:nvSpPr>
          <p:cNvPr id="152" name="Shape 15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&gt;&gt;&gt; s = '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&gt;&gt;&gt; t = [0, 1, 2]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&gt;&gt;&gt; zip(s, t)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[('a', 0), ('b', 1), ('c', 2)]</a:t>
            </a:r>
          </a:p>
          <a:p>
            <a:pPr lvl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&gt;&gt;&gt; zip('Anne', 'Elk')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[('A', 'E'), ('n', 'l'), ('n', 'k')]</a:t>
            </a:r>
          </a:p>
          <a:p>
            <a:pPr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random Function</a:t>
            </a:r>
            <a:endParaRPr lang="en" dirty="0"/>
          </a:p>
        </p:txBody>
      </p:sp>
      <p:sp>
        <p:nvSpPr>
          <p:cNvPr id="158" name="Shape 158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endParaRPr lang="en-US" sz="2400" dirty="0" smtClean="0"/>
          </a:p>
          <a:p>
            <a:pPr lvl="0">
              <a:buNone/>
            </a:pPr>
            <a:r>
              <a:rPr lang="en-US" sz="2400" dirty="0" smtClean="0"/>
              <a:t>Random of integer 1 to 100: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&gt;&gt;&gt; import random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random.randrange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(1,101,1)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34</a:t>
            </a:r>
          </a:p>
          <a:p>
            <a:pPr lvl="0">
              <a:buNone/>
            </a:pPr>
            <a:endParaRPr lang="en-US" sz="2400" dirty="0" smtClean="0"/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&gt;&gt;&gt; items = [1, 2, 3, 4, 5, 6, 7]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random.shuffle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(items)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&gt;&gt;&gt; items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[7, 3, 2, 5, 6, 4, 1]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mtClean="0"/>
              <a:t>Python Regular Expression</a:t>
            </a:r>
            <a:endParaRPr lang="en"/>
          </a:p>
        </p:txBody>
      </p:sp>
      <p:sp>
        <p:nvSpPr>
          <p:cNvPr id="164" name="Shape 16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lvl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import re</a:t>
            </a:r>
          </a:p>
          <a:p>
            <a:pPr lvl="0">
              <a:lnSpc>
                <a:spcPct val="80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## Search for pattern 'iii' in string '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piiig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'.</a:t>
            </a:r>
          </a:p>
          <a:p>
            <a:pPr lvl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## All of the pattern must match, but it may appear anywhere.</a:t>
            </a:r>
          </a:p>
          <a:p>
            <a:pPr lvl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## On success,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match.group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is matched text.</a:t>
            </a:r>
          </a:p>
          <a:p>
            <a:pPr lvl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match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r'iii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piiig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lvl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## found,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match.group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== "iii"</a:t>
            </a:r>
          </a:p>
          <a:p>
            <a:pPr lvl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match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r'igs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piiig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lvl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##  not found, match == None</a:t>
            </a:r>
          </a:p>
          <a:p>
            <a:pPr lvl="0">
              <a:lnSpc>
                <a:spcPct val="80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## . = any char but \n</a:t>
            </a:r>
          </a:p>
          <a:p>
            <a:pPr lvl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match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(r'..g', '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piiig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lvl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## found,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match.group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== 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iig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0">
              <a:lnSpc>
                <a:spcPct val="80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## \d = digit char, \w = word char</a:t>
            </a:r>
          </a:p>
          <a:p>
            <a:pPr lvl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match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(r'\d\d\d', 'p123g')</a:t>
            </a:r>
          </a:p>
          <a:p>
            <a:pPr lvl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## found,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match.group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== "123"</a:t>
            </a:r>
          </a:p>
          <a:p>
            <a:pPr lvl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match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(r'\w\w\w', '@@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abcd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!!')</a:t>
            </a:r>
          </a:p>
          <a:p>
            <a:pPr lvl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## found,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match.group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== 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re: Basic Patterns</a:t>
            </a:r>
            <a:endParaRPr lang="en" dirty="0"/>
          </a:p>
        </p:txBody>
      </p:sp>
      <p:sp>
        <p:nvSpPr>
          <p:cNvPr id="170" name="Shape 170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371600" lvl="0" indent="-137160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a,X,9,&lt;</a:t>
            </a:r>
            <a:r>
              <a:rPr lang="en-US" sz="1600" dirty="0" smtClean="0"/>
              <a:t>	ordinary characters just match themselves exactly. The meta-characters which do not match themselves because they have special meanings are: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 ^ $ * + ? { [ ] \ | ( )</a:t>
            </a:r>
            <a:endParaRPr lang="en-US" sz="1600" dirty="0" smtClean="0"/>
          </a:p>
          <a:p>
            <a:pPr marL="1371600" lvl="0" indent="-1371600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smtClean="0"/>
              <a:t> (a period)	matches any single character except newline 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dirty="0" smtClean="0"/>
              <a:t>'</a:t>
            </a:r>
          </a:p>
          <a:p>
            <a:pPr marL="1371600" lvl="0" indent="-137160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sz="1600" dirty="0" smtClean="0"/>
              <a:t>	matches a "word" character: a letter or digit or </a:t>
            </a:r>
            <a:r>
              <a:rPr lang="en-US" sz="1600" dirty="0" err="1" smtClean="0"/>
              <a:t>underbar</a:t>
            </a:r>
            <a:r>
              <a:rPr lang="en-US" sz="1600" dirty="0" smtClean="0"/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[a-zA-Z0-9_]</a:t>
            </a:r>
            <a:r>
              <a:rPr lang="en-US" sz="1600" dirty="0" smtClean="0"/>
              <a:t>. Note that although "word" is the mnemonic for this, it only matches a single word char, not a whole word.</a:t>
            </a:r>
            <a:br>
              <a:rPr lang="en-US" sz="1600" dirty="0" smtClean="0"/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sz="1600" dirty="0" smtClean="0"/>
              <a:t> matches any non-word character.</a:t>
            </a:r>
          </a:p>
          <a:p>
            <a:pPr marL="1371600" lvl="0" indent="-137160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\b</a:t>
            </a:r>
            <a:r>
              <a:rPr lang="en-US" sz="1600" dirty="0" smtClean="0"/>
              <a:t>	boundary between word and non-word</a:t>
            </a:r>
          </a:p>
          <a:p>
            <a:pPr marL="1371600" lvl="0" indent="-137160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dirty="0" smtClean="0"/>
              <a:t>	matches a single whitespace character -- space, newline, return, tab, form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 \n\r\t\f]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dirty="0" smtClean="0"/>
              <a:t> matches any non-whitespace character.</a:t>
            </a:r>
          </a:p>
          <a:p>
            <a:pPr marL="1371600" lvl="0" indent="-137160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sz="1600" dirty="0" smtClean="0"/>
              <a:t>	decimal digit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[0-9]</a:t>
            </a:r>
            <a:r>
              <a:rPr lang="en-US" sz="1600" dirty="0" smtClean="0"/>
              <a:t> (some older </a:t>
            </a:r>
            <a:r>
              <a:rPr lang="en-US" sz="1600" dirty="0" err="1" smtClean="0"/>
              <a:t>regex</a:t>
            </a:r>
            <a:r>
              <a:rPr lang="en-US" sz="1600" dirty="0" smtClean="0"/>
              <a:t> utilities do not support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sz="1600" dirty="0" smtClean="0"/>
              <a:t>, but they all support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sz="1600" dirty="0" smtClean="0"/>
              <a:t> and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dirty="0" smtClean="0"/>
              <a:t>)</a:t>
            </a:r>
          </a:p>
          <a:p>
            <a:pPr marL="1371600" lvl="0" indent="-137160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^,$</a:t>
            </a:r>
            <a:r>
              <a:rPr lang="en-US" sz="1600" dirty="0" smtClean="0"/>
              <a:t>	match the start or end of the string</a:t>
            </a:r>
          </a:p>
          <a:p>
            <a:pPr marL="1371600" lvl="0" indent="-137160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 smtClean="0"/>
              <a:t>	inhibit the "specialness" of a character. So, for example, use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sz="1600" dirty="0" smtClean="0"/>
              <a:t> to match a period or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sz="1600" dirty="0" smtClean="0"/>
              <a:t> to match a slash. If you are unsure if a character has special meaning, such as '@', you can put a slash in front of it,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\@</a:t>
            </a:r>
            <a:r>
              <a:rPr lang="en-US" sz="1600" dirty="0" smtClean="0"/>
              <a:t>, to make sure it is treated just as a character.</a:t>
            </a:r>
          </a:p>
          <a:p>
            <a:pPr marL="1371600" lvl="0" indent="-137160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600" dirty="0" smtClean="0"/>
              <a:t>	1 or more occurrences of the pattern to its left, e.g. '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600" dirty="0" smtClean="0"/>
              <a:t>' = one or more </a:t>
            </a:r>
            <a:r>
              <a:rPr lang="en-US" sz="1600" dirty="0" err="1" smtClean="0"/>
              <a:t>i's</a:t>
            </a:r>
            <a:endParaRPr lang="en-US" sz="1600" dirty="0" smtClean="0"/>
          </a:p>
          <a:p>
            <a:pPr marL="1371600" lvl="0" indent="-137160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dirty="0" smtClean="0"/>
              <a:t>	0 or more occurrences of the pattern to its left</a:t>
            </a:r>
          </a:p>
          <a:p>
            <a:pPr marL="1371600" lvl="0" indent="-137160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1600" dirty="0" smtClean="0"/>
              <a:t>	match 0 or 1 occurrences of the pattern to its left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re: Examples</a:t>
            </a:r>
            <a:endParaRPr lang="en" dirty="0"/>
          </a:p>
        </p:txBody>
      </p:sp>
      <p:sp>
        <p:nvSpPr>
          <p:cNvPr id="176" name="Shape 176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##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 = one or more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i's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as many as possible.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match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r'pi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+', '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piiig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## found,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match.group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== 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piii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## Finds the first/leftmost solution, and within it drives the +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## as far as possible (aka 'leftmost and largest').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## Note that it does not get to the second set of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i's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match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r'i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+', '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piigiiii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## found,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match.group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== "ii"</a:t>
            </a:r>
          </a:p>
          <a:p>
            <a:pPr lvl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'purple alice-b@google.com monkey dishwasher'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match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(r'\w+@\w+',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if match: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match.group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 ## '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b@google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re.findall</a:t>
            </a:r>
            <a:endParaRPr lang="en" dirty="0"/>
          </a:p>
        </p:txBody>
      </p:sp>
      <p:sp>
        <p:nvSpPr>
          <p:cNvPr id="182" name="Shape 182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## Suppose we have a text with many email addresses</a:t>
            </a:r>
          </a:p>
          <a:p>
            <a:pPr lvl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'purple alice@google.com, blah monkey bob@abc.com blah ' + 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'dishwasher‘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## Here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returns a list of all the found 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## email strings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emails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(r'[\w\.-]+@[\w\.-]+',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## ['alice@google.com', 'bob@abc.com']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for email in emails: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# do something with each found email string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print email</a:t>
            </a:r>
          </a:p>
          <a:p>
            <a:pPr lvl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 Open file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 = open('test.txt', 'r')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 Feed the file text into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findall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 It returns a list of all the found strings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strings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r'some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pattern',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f.read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lvl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re.findall</a:t>
            </a:r>
            <a:endParaRPr lang="en" dirty="0"/>
          </a:p>
        </p:txBody>
      </p:sp>
      <p:sp>
        <p:nvSpPr>
          <p:cNvPr id="188" name="Shape 188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'purple alice@google.com, blah monkey bob@abc.com blah ' + 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'dishwasher‘</a:t>
            </a:r>
          </a:p>
          <a:p>
            <a:pPr lvl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tuples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(r'([\w\.-]+)@([\w\.-]+)',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tuples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## [('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', 'google.com'), ('bob', 'abc.com')]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tuples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[0]  ## username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[1]  ## host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re: Substitutions</a:t>
            </a:r>
            <a:endParaRPr lang="en" dirty="0"/>
          </a:p>
        </p:txBody>
      </p:sp>
      <p:sp>
        <p:nvSpPr>
          <p:cNvPr id="194" name="Shape 194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'purple alice@google.com, blah monkey bob@abc.com blah ' + 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'dishwasher'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## re.sub(pat, replacement,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– 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## returns new string with all replacements,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## \1 is group(1), \2 group(2) in the replacement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print re.sub(r'([\w\.-]+)@([\w\.-]+)', r'\1@yo-yo-dyne.com',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## purple alice@yo-yo-dyne.com, blah monkey bob@yo-yo-dyne.com 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## blah dishwasher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Options in re</a:t>
            </a:r>
            <a:endParaRPr lang="en" dirty="0"/>
          </a:p>
        </p:txBody>
      </p:sp>
      <p:sp>
        <p:nvSpPr>
          <p:cNvPr id="200" name="Shape 200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80000"/>
              </a:lnSpc>
              <a:buNone/>
            </a:pPr>
            <a:r>
              <a:rPr lang="en-US" sz="2400" dirty="0" smtClean="0"/>
              <a:t>The re functions take options to modify the behavior of the pattern match. The option flag is added as an extra argument to the search() or </a:t>
            </a:r>
            <a:r>
              <a:rPr lang="en-US" sz="2400" dirty="0" err="1" smtClean="0"/>
              <a:t>findall</a:t>
            </a:r>
            <a:r>
              <a:rPr lang="en-US" sz="2400" dirty="0" smtClean="0"/>
              <a:t>(), e.g. </a:t>
            </a:r>
            <a:br>
              <a:rPr lang="en-US" sz="2400" dirty="0" smtClean="0"/>
            </a:br>
            <a:r>
              <a:rPr lang="en-US" sz="2400" dirty="0" err="1" smtClean="0"/>
              <a:t>re.search</a:t>
            </a:r>
            <a:r>
              <a:rPr lang="en-US" sz="2400" dirty="0" smtClean="0"/>
              <a:t>(pat, </a:t>
            </a:r>
            <a:r>
              <a:rPr lang="en-US" sz="2400" dirty="0" err="1" smtClean="0"/>
              <a:t>str</a:t>
            </a:r>
            <a:r>
              <a:rPr lang="en-US" sz="2400" dirty="0" smtClean="0"/>
              <a:t>, </a:t>
            </a:r>
            <a:r>
              <a:rPr lang="en-US" sz="2400" dirty="0" err="1" smtClean="0"/>
              <a:t>re.IGNORECASE</a:t>
            </a:r>
            <a:r>
              <a:rPr lang="en-US" sz="2400" dirty="0" smtClean="0"/>
              <a:t>).</a:t>
            </a:r>
          </a:p>
          <a:p>
            <a:pPr lvl="0">
              <a:lnSpc>
                <a:spcPct val="80000"/>
              </a:lnSpc>
              <a:buNone/>
            </a:pPr>
            <a:endParaRPr lang="en-US" sz="2000" dirty="0" smtClean="0"/>
          </a:p>
          <a:p>
            <a:pPr marL="1828800" lvl="0" indent="-1828800">
              <a:lnSpc>
                <a:spcPct val="80000"/>
              </a:lnSpc>
              <a:buNone/>
            </a:pPr>
            <a:r>
              <a:rPr lang="en-US" sz="2000" dirty="0" smtClean="0"/>
              <a:t>IGNORECASE	ignore upper/lowercase differences for matching, so 'a' matches both 'a' and 'A'</a:t>
            </a:r>
          </a:p>
          <a:p>
            <a:pPr marL="1828800" lvl="0" indent="-1828800">
              <a:lnSpc>
                <a:spcPct val="80000"/>
              </a:lnSpc>
              <a:buNone/>
            </a:pPr>
            <a:r>
              <a:rPr lang="en-US" sz="2000" dirty="0" smtClean="0"/>
              <a:t>DOTALL	allow dot (.) to match newline -- normally it matches anything but newline; This can trip you up -- you think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.*</a:t>
            </a:r>
            <a:r>
              <a:rPr lang="en-US" sz="2000" dirty="0" smtClean="0"/>
              <a:t> matches everything, but by default it does not go past the end of a line; Note that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2000" dirty="0" smtClean="0"/>
              <a:t> (whitespace) includes newlines, so if you want to match a run of whitespace that may include a newline, you can just use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\s*</a:t>
            </a:r>
          </a:p>
          <a:p>
            <a:pPr marL="1828800" lvl="0" indent="-1828800">
              <a:lnSpc>
                <a:spcPct val="80000"/>
              </a:lnSpc>
              <a:buNone/>
            </a:pPr>
            <a:r>
              <a:rPr lang="en-US" sz="2000" dirty="0" smtClean="0"/>
              <a:t>MULTILINE	within a string made of many lines, allow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sz="2000" dirty="0" smtClean="0"/>
              <a:t> and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smtClean="0"/>
              <a:t> to match the start and end of each line; Normally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sz="2000" dirty="0" smtClean="0"/>
              <a:t> and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smtClean="0"/>
              <a:t> would just match the start and end of the whole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Type Conversion, math Module</a:t>
            </a:r>
            <a:endParaRPr lang="en" dirty="0"/>
          </a:p>
        </p:txBody>
      </p:sp>
      <p:sp>
        <p:nvSpPr>
          <p:cNvPr id="44" name="Shape 44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int(3.9999)</a:t>
            </a:r>
          </a:p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int(-2.3)</a:t>
            </a:r>
          </a:p>
          <a:p>
            <a:pPr lvl="0">
              <a:buNone/>
            </a:pPr>
            <a:endParaRPr lang="en" sz="24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float(32)</a:t>
            </a:r>
          </a:p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float('3.14159')</a:t>
            </a:r>
          </a:p>
          <a:p>
            <a:pPr lvl="0">
              <a:buNone/>
            </a:pPr>
            <a:endParaRPr lang="en" sz="24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ratio = signal / noise</a:t>
            </a:r>
          </a:p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decibels = 10*math.log10(ratio) #import math</a:t>
            </a:r>
          </a:p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radians = 0.7</a:t>
            </a:r>
          </a:p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height = math.sin(radians)</a:t>
            </a:r>
          </a:p>
          <a:p>
            <a:pPr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math.sqrt(2)</a:t>
            </a:r>
            <a:endParaRPr lang="en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mtClean="0"/>
              <a:t>Python OOP</a:t>
            </a:r>
            <a:endParaRPr lang="en"/>
          </a:p>
        </p:txBody>
      </p:sp>
      <p:sp>
        <p:nvSpPr>
          <p:cNvPr id="206" name="Shape 206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class Employee: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'Common base class for all employees'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empCount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= 0</a:t>
            </a:r>
          </a:p>
          <a:p>
            <a:pPr lvl="0">
              <a:lnSpc>
                <a:spcPct val="75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  <a:sym typeface="Courier New"/>
            </a:endParaRP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def __init__(self, name, salary):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  self.name = name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self.salary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= salary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Employee.empCount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+= 1</a:t>
            </a:r>
          </a:p>
          <a:p>
            <a:pPr lvl="0">
              <a:lnSpc>
                <a:spcPct val="75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  <a:sym typeface="Courier New"/>
            </a:endParaRP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def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displayCount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(self):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 print "Total Employee %d" %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Employee.empCount</a:t>
            </a:r>
            <a:endParaRPr lang="en-US" sz="1600" b="1" dirty="0" smtClean="0">
              <a:latin typeface="Courier New" pitchFamily="49" charset="0"/>
              <a:cs typeface="Courier New" pitchFamily="49" charset="0"/>
              <a:sym typeface="Courier New"/>
            </a:endParaRPr>
          </a:p>
          <a:p>
            <a:pPr lvl="0">
              <a:lnSpc>
                <a:spcPct val="75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  <a:sym typeface="Courier New"/>
            </a:endParaRP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def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displayEmployee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(self):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  print "Name:", self.name, "\b, Salary:",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self.salary</a:t>
            </a:r>
            <a:endParaRPr lang="en-US" sz="1600" b="1" dirty="0" smtClean="0">
              <a:latin typeface="Courier New" pitchFamily="49" charset="0"/>
              <a:cs typeface="Courier New" pitchFamily="49" charset="0"/>
              <a:sym typeface="Courier New"/>
            </a:endParaRPr>
          </a:p>
          <a:p>
            <a:pPr lvl="0">
              <a:lnSpc>
                <a:spcPct val="75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  <a:sym typeface="Courier New"/>
            </a:endParaRP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emp1 = Employee("Zara", 2000)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emp2 = Employee("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Manni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", 5000)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emp1.displayEmployee()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emp2.displayEmployee()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print "Total Employee: %d" %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Employee.empCount</a:t>
            </a:r>
            <a:endParaRPr lang="en-US" sz="1600" b="1" dirty="0" smtClean="0">
              <a:latin typeface="Courier New" pitchFamily="49" charset="0"/>
              <a:cs typeface="Courier New" pitchFamily="49" charset="0"/>
              <a:sym typeface="Courier New"/>
            </a:endParaRPr>
          </a:p>
          <a:p>
            <a:pPr lvl="0">
              <a:lnSpc>
                <a:spcPct val="75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  <a:sym typeface="Courier New"/>
            </a:endParaRPr>
          </a:p>
          <a:p>
            <a:pPr lvl="0">
              <a:lnSpc>
                <a:spcPct val="75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  <a:sym typeface="Courier New"/>
            </a:endParaRPr>
          </a:p>
          <a:p>
            <a:pPr>
              <a:lnSpc>
                <a:spcPct val="75000"/>
              </a:lnSpc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Add, Modify, Remove Attributes</a:t>
            </a:r>
            <a:endParaRPr lang="en" dirty="0"/>
          </a:p>
        </p:txBody>
      </p:sp>
      <p:sp>
        <p:nvSpPr>
          <p:cNvPr id="212" name="Shape 212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emp1.age = 7    # Add an 'age' attribute.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emp1.age = 8    # Modify 'age' attribute.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del emp1.age    # Delete 'age' attribute.</a:t>
            </a:r>
          </a:p>
          <a:p>
            <a:pPr lvl="0">
              <a:buNone/>
            </a:pPr>
            <a:endParaRPr lang="en-US" sz="1600" dirty="0" smtClean="0">
              <a:sym typeface="Courier New"/>
            </a:endParaRPr>
          </a:p>
          <a:p>
            <a:pPr lvl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getattr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name[, default])</a:t>
            </a:r>
            <a:endParaRPr lang="en-US" sz="1600" dirty="0" smtClean="0"/>
          </a:p>
          <a:p>
            <a:pPr lvl="0">
              <a:buNone/>
            </a:pPr>
            <a:r>
              <a:rPr lang="en-US" sz="1600" dirty="0" smtClean="0"/>
              <a:t>	to access the attribute of object</a:t>
            </a:r>
          </a:p>
          <a:p>
            <a:pPr lvl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hasattr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name)</a:t>
            </a:r>
          </a:p>
          <a:p>
            <a:pPr lvl="0">
              <a:buNone/>
            </a:pPr>
            <a:r>
              <a:rPr lang="en-US" sz="1600" dirty="0" smtClean="0"/>
              <a:t>	to check if an attribute exists or not</a:t>
            </a:r>
          </a:p>
          <a:p>
            <a:pPr lvl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name, value)</a:t>
            </a:r>
          </a:p>
          <a:p>
            <a:pPr lvl="0">
              <a:buNone/>
            </a:pPr>
            <a:r>
              <a:rPr lang="en-US" sz="1600" dirty="0" smtClean="0"/>
              <a:t>	to set an attribute. If attribute does not exist, then it would be created</a:t>
            </a:r>
          </a:p>
          <a:p>
            <a:pPr lvl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name)</a:t>
            </a:r>
          </a:p>
          <a:p>
            <a:pPr lvl="0">
              <a:buNone/>
            </a:pPr>
            <a:r>
              <a:rPr lang="en-US" sz="1600" dirty="0" smtClean="0"/>
              <a:t>	to delete an attribute</a:t>
            </a:r>
          </a:p>
          <a:p>
            <a:pPr lvl="0">
              <a:buNone/>
            </a:pPr>
            <a:endParaRPr lang="en-US" sz="1600" dirty="0" smtClean="0">
              <a:sym typeface="Courier New"/>
            </a:endParaRPr>
          </a:p>
          <a:p>
            <a:pPr lvl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hasattr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(emp1, 'age')    # Returns true if 'age' attribute exists</a:t>
            </a:r>
          </a:p>
          <a:p>
            <a:pPr lvl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getattr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(emp1, 'age')    # Returns value of 'age' attribute</a:t>
            </a:r>
          </a:p>
          <a:p>
            <a:pPr lvl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setattr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(emp1, 'age', 8) # Set attribute 'age' at 8</a:t>
            </a:r>
          </a:p>
          <a:p>
            <a:pPr lvl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delattr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empl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, 'age')    # Delete attribute 'age'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Built-in Class Attributes</a:t>
            </a:r>
            <a:endParaRPr lang="en" dirty="0"/>
          </a:p>
        </p:txBody>
      </p:sp>
      <p:sp>
        <p:nvSpPr>
          <p:cNvPr id="218" name="Shape 218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__</a:t>
            </a:r>
          </a:p>
          <a:p>
            <a:pPr lvl="0">
              <a:buNone/>
            </a:pPr>
            <a:r>
              <a:rPr lang="en-US" sz="1600" dirty="0" smtClean="0"/>
              <a:t>	Dictionary containing the class's namespace.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__doc__</a:t>
            </a:r>
          </a:p>
          <a:p>
            <a:pPr lvl="0">
              <a:buNone/>
            </a:pPr>
            <a:r>
              <a:rPr lang="en-US" sz="1600" dirty="0" smtClean="0"/>
              <a:t>	Class documentation string or None if undefined.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__name__</a:t>
            </a:r>
          </a:p>
          <a:p>
            <a:pPr lvl="0">
              <a:buNone/>
            </a:pPr>
            <a:r>
              <a:rPr lang="en-US" sz="1600" dirty="0" smtClean="0"/>
              <a:t>	Class name.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__module__</a:t>
            </a:r>
          </a:p>
          <a:p>
            <a:pPr lvl="0">
              <a:buNone/>
            </a:pPr>
            <a:r>
              <a:rPr lang="en-US" sz="1600" dirty="0" smtClean="0"/>
              <a:t>	Module name in which the class is defined. This attribute is 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__main__</a:t>
            </a:r>
            <a:r>
              <a:rPr lang="en-US" sz="1600" dirty="0" smtClean="0"/>
              <a:t>" in interactive mode. 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__bases__</a:t>
            </a:r>
          </a:p>
          <a:p>
            <a:pPr lvl="0">
              <a:buNone/>
            </a:pPr>
            <a:r>
              <a:rPr lang="en-US" sz="1600" dirty="0" smtClean="0"/>
              <a:t>	A possibly empty </a:t>
            </a:r>
            <a:r>
              <a:rPr lang="en-US" sz="1600" dirty="0" err="1" smtClean="0"/>
              <a:t>tuple</a:t>
            </a:r>
            <a:r>
              <a:rPr lang="en-US" sz="1600" dirty="0" smtClean="0"/>
              <a:t> containing the base classes, in the order of their occurrence in the base class list.</a:t>
            </a:r>
          </a:p>
          <a:p>
            <a:pPr>
              <a:buNone/>
            </a:pPr>
            <a:endParaRPr lang="en-US" sz="1600" dirty="0" smtClean="0">
              <a:sym typeface="Courier New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print 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Employee.__doc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__:",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Employee.__doc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__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print 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Employee.__name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__:",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Employee.__name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__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print 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Employee.__module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__:",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Employee.__module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__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print 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Employee.__bases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__:",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Employee.__bases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__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print 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Employee.__dict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__:",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Employee.__dict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mtClean="0"/>
              <a:t>Inheritance</a:t>
            </a:r>
            <a:endParaRPr lang="en"/>
          </a:p>
        </p:txBody>
      </p:sp>
      <p:sp>
        <p:nvSpPr>
          <p:cNvPr id="224" name="Shape 224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class Parent:          # define parent class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parentAttr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= 100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def __init__(self):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    print "Calling parent constructor"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def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parentMethod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(self):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    print 'Calling parent method'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def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setAttr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(self,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attr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):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Parent.parentAttr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attr</a:t>
            </a:r>
            <a:endParaRPr lang="en-US" sz="1600" b="1" dirty="0" smtClean="0">
              <a:latin typeface="Courier New" pitchFamily="49" charset="0"/>
              <a:cs typeface="Courier New" pitchFamily="49" charset="0"/>
              <a:sym typeface="Courier New"/>
            </a:endParaRP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def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getAttr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(self):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    print "Parent attribute :",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Parent.parentAttr</a:t>
            </a:r>
            <a:endParaRPr lang="en-US" sz="1600" b="1" dirty="0" smtClean="0">
              <a:latin typeface="Courier New" pitchFamily="49" charset="0"/>
              <a:cs typeface="Courier New" pitchFamily="49" charset="0"/>
              <a:sym typeface="Courier New"/>
            </a:endParaRP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class Child(Parent):   # define child class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def __init__(self):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    print "Calling child constructor"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def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childMethod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(self):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    print 'Calling child method'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c = Child()            # instance of child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c.childMethod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()        # child calls its method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c.parentMethod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()       # calls parent's method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c.setAttr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(200)         # again call parent's method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c.getAttr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()            # again call parent's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Overriding Methods</a:t>
            </a:r>
            <a:endParaRPr lang="en" dirty="0"/>
          </a:p>
        </p:txBody>
      </p:sp>
      <p:sp>
        <p:nvSpPr>
          <p:cNvPr id="230" name="Shape 230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"/>
              </a:rPr>
              <a:t>class Parent:        # define parent class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def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myMethod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(self):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    print 'Calling parent method'</a:t>
            </a:r>
          </a:p>
          <a:p>
            <a:pPr lvl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  <a:sym typeface="Courier New"/>
            </a:endParaRP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"/>
              </a:rPr>
              <a:t>class Child(Parent): # define child class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def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myMethod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(self):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    print 'Calling child method'</a:t>
            </a:r>
          </a:p>
          <a:p>
            <a:pPr lvl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  <a:sym typeface="Courier New"/>
            </a:endParaRP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"/>
              </a:rPr>
              <a:t>c = Child()          # instance of child</a:t>
            </a:r>
          </a:p>
          <a:p>
            <a:pPr lvl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c.myMethod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()         # child calls overridden method</a:t>
            </a:r>
          </a:p>
          <a:p>
            <a:pPr lvl="0">
              <a:buNone/>
            </a:pPr>
            <a:endParaRPr lang="en-US" sz="2000" dirty="0" smtClean="0">
              <a:cs typeface="Courier New" pitchFamily="49" charset="0"/>
              <a:sym typeface="Courier New"/>
            </a:endParaRPr>
          </a:p>
          <a:p>
            <a:pPr lvl="0">
              <a:buNone/>
            </a:pPr>
            <a:r>
              <a:rPr lang="en-US" sz="2000" dirty="0" smtClean="0">
                <a:cs typeface="Courier New" pitchFamily="49" charset="0"/>
              </a:rPr>
              <a:t>When the above code is executed, it produces the following result: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"/>
              </a:rPr>
              <a:t>Calling child method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mtClean="0"/>
              <a:t>Base Overloading Methods</a:t>
            </a:r>
            <a:endParaRPr lang="en"/>
          </a:p>
        </p:txBody>
      </p:sp>
      <p:sp>
        <p:nvSpPr>
          <p:cNvPr id="236" name="Shape 236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__init__ ( self [,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...] )</a:t>
            </a:r>
          </a:p>
          <a:p>
            <a:pPr>
              <a:buNone/>
            </a:pPr>
            <a:r>
              <a:rPr lang="en-US" sz="1800" dirty="0" smtClean="0"/>
              <a:t>		Constructor (with any optional arguments)</a:t>
            </a:r>
          </a:p>
          <a:p>
            <a:pPr>
              <a:buNone/>
            </a:pPr>
            <a:r>
              <a:rPr lang="en-US" sz="1800" dirty="0" smtClean="0"/>
              <a:t>		Sample Call :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__del__ ( self )</a:t>
            </a:r>
          </a:p>
          <a:p>
            <a:pPr>
              <a:buNone/>
            </a:pPr>
            <a:r>
              <a:rPr lang="en-US" sz="1800" dirty="0" smtClean="0"/>
              <a:t>		Destructor, deletes an object</a:t>
            </a:r>
          </a:p>
          <a:p>
            <a:pPr>
              <a:buNone/>
            </a:pPr>
            <a:r>
              <a:rPr lang="en-US" sz="1800" dirty="0" smtClean="0"/>
              <a:t>		Sample Call :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del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__ ( self )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Evaluatable</a:t>
            </a:r>
            <a:r>
              <a:rPr lang="en-US" sz="1800" dirty="0" smtClean="0"/>
              <a:t> string representation</a:t>
            </a:r>
          </a:p>
          <a:p>
            <a:pPr>
              <a:buNone/>
            </a:pPr>
            <a:r>
              <a:rPr lang="en-US" sz="1800" dirty="0" smtClean="0"/>
              <a:t>		Sample Call :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__ ( self )</a:t>
            </a:r>
          </a:p>
          <a:p>
            <a:pPr>
              <a:buNone/>
            </a:pPr>
            <a:r>
              <a:rPr lang="en-US" sz="1800" dirty="0" smtClean="0"/>
              <a:t>		Printable string representation</a:t>
            </a:r>
          </a:p>
          <a:p>
            <a:pPr>
              <a:buNone/>
            </a:pPr>
            <a:r>
              <a:rPr lang="en-US" sz="1800" dirty="0" smtClean="0"/>
              <a:t>		Sample Call :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__ ( self, x )</a:t>
            </a:r>
          </a:p>
          <a:p>
            <a:pPr>
              <a:buNone/>
            </a:pPr>
            <a:r>
              <a:rPr lang="en-US" sz="1800" dirty="0" smtClean="0"/>
              <a:t>		Object comparison</a:t>
            </a:r>
          </a:p>
          <a:p>
            <a:pPr>
              <a:buNone/>
            </a:pPr>
            <a:r>
              <a:rPr lang="en-US" sz="1800" dirty="0" smtClean="0"/>
              <a:t>		Sample Call :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mtClean="0"/>
              <a:t>Overloading Operators</a:t>
            </a:r>
            <a:endParaRPr lang="en"/>
          </a:p>
        </p:txBody>
      </p:sp>
      <p:sp>
        <p:nvSpPr>
          <p:cNvPr id="242" name="Shape 242"/>
          <p:cNvSpPr txBox="1"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"/>
              </a:rPr>
              <a:t>class Vector:</a:t>
            </a:r>
          </a:p>
          <a:p>
            <a:pPr lvl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def __init__(self, a, b):</a:t>
            </a:r>
          </a:p>
          <a:p>
            <a:pPr lvl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self.a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"/>
              </a:rPr>
              <a:t> = a</a:t>
            </a:r>
          </a:p>
          <a:p>
            <a:pPr lvl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self.b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"/>
              </a:rPr>
              <a:t> = b</a:t>
            </a:r>
          </a:p>
          <a:p>
            <a:pPr lvl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  <a:sym typeface="Courier New"/>
            </a:endParaRPr>
          </a:p>
          <a:p>
            <a:pPr lvl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def __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"/>
              </a:rPr>
              <a:t>__(self):</a:t>
            </a:r>
          </a:p>
          <a:p>
            <a:pPr lvl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    return 'Vector (%d, %d)' %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self.a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self.b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"/>
              </a:rPr>
              <a:t>)</a:t>
            </a:r>
          </a:p>
          <a:p>
            <a:pPr lvl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  <a:sym typeface="Courier New"/>
            </a:endParaRPr>
          </a:p>
          <a:p>
            <a:pPr lvl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def __add__(self, other):</a:t>
            </a:r>
          </a:p>
          <a:p>
            <a:pPr lvl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    return Vector(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self.a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"/>
              </a:rPr>
              <a:t> +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other.a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self.b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"/>
              </a:rPr>
              <a:t> +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other.b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"/>
              </a:rPr>
              <a:t>)</a:t>
            </a:r>
          </a:p>
          <a:p>
            <a:pPr lvl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  <a:sym typeface="Courier New"/>
            </a:endParaRPr>
          </a:p>
          <a:p>
            <a:pPr lvl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"/>
              </a:rPr>
              <a:t>v1 = Vector(2, 10)</a:t>
            </a:r>
          </a:p>
          <a:p>
            <a:pPr lvl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"/>
              </a:rPr>
              <a:t>v2 = Vector(5, -2)</a:t>
            </a:r>
          </a:p>
          <a:p>
            <a:pPr lvl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"/>
              </a:rPr>
              <a:t>print v1 + v2</a:t>
            </a:r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r>
              <a:rPr lang="en-US" dirty="0" smtClean="0"/>
              <a:t>When the above code is executed, it produces the following result:</a:t>
            </a:r>
          </a:p>
          <a:p>
            <a:pPr lvl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"/>
              </a:rPr>
              <a:t>Vector(7, 8)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381000" y="4572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" dirty="0" smtClean="0"/>
              <a:t>Data Hiding (Double Underscore Prefix)</a:t>
            </a:r>
            <a:endParaRPr lang="en" dirty="0"/>
          </a:p>
        </p:txBody>
      </p:sp>
      <p:sp>
        <p:nvSpPr>
          <p:cNvPr id="248" name="Shape 248"/>
          <p:cNvSpPr txBox="1"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JustCounter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: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__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secretCount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= 0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def count(self):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self.__secretCount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+= 1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        print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self.__secretCount</a:t>
            </a:r>
            <a:endParaRPr lang="en-US" sz="1600" b="1" dirty="0" smtClean="0">
              <a:latin typeface="Courier New" pitchFamily="49" charset="0"/>
              <a:cs typeface="Courier New" pitchFamily="49" charset="0"/>
              <a:sym typeface="Courier New"/>
            </a:endParaRPr>
          </a:p>
          <a:p>
            <a:pPr lvl="0">
              <a:lnSpc>
                <a:spcPct val="75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  <a:sym typeface="Courier New"/>
            </a:endParaRP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counter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JustCounter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()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counter.count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()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counter.count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()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print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counter.__secretCount</a:t>
            </a:r>
            <a:endParaRPr lang="en-US" sz="1600" b="1" dirty="0" smtClean="0">
              <a:latin typeface="Courier New" pitchFamily="49" charset="0"/>
              <a:cs typeface="Courier New" pitchFamily="49" charset="0"/>
              <a:sym typeface="Courier New"/>
            </a:endParaRPr>
          </a:p>
          <a:p>
            <a:pPr lvl="0">
              <a:lnSpc>
                <a:spcPct val="75000"/>
              </a:lnSpc>
              <a:buNone/>
            </a:pPr>
            <a:endParaRPr lang="en-US" sz="1600" dirty="0" smtClean="0"/>
          </a:p>
          <a:p>
            <a:pPr lvl="0">
              <a:lnSpc>
                <a:spcPct val="75000"/>
              </a:lnSpc>
              <a:buNone/>
            </a:pPr>
            <a:r>
              <a:rPr lang="en-US" sz="1600" dirty="0" smtClean="0"/>
              <a:t>When the above code is executed, it produces the following result: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File "test.py", line 12, in &lt;module&gt;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counter.__secretCount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75000"/>
              </a:lnSpc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JustCounter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instance has no attribute '__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secretCount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dirty="0" smtClean="0"/>
              <a:t>this will work (</a:t>
            </a:r>
            <a:r>
              <a:rPr lang="en-US" sz="1600" dirty="0" err="1" smtClean="0"/>
              <a:t>object._className__attrName</a:t>
            </a:r>
            <a:r>
              <a:rPr lang="en-US" sz="1600" dirty="0" smtClean="0"/>
              <a:t>):</a:t>
            </a:r>
          </a:p>
          <a:p>
            <a:pPr lvl="0">
              <a:lnSpc>
                <a:spcPct val="75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Courier New"/>
              </a:rPr>
              <a:t>print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counter._JustCounter__secretCount</a:t>
            </a:r>
            <a:endParaRPr lang="en-US" sz="1600" b="1" dirty="0" smtClean="0">
              <a:latin typeface="Courier New" pitchFamily="49" charset="0"/>
              <a:cs typeface="Courier New" pitchFamily="49" charset="0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" dirty="0" smtClean="0"/>
              <a:t>Operators, Type Conversions, Commenting</a:t>
            </a:r>
            <a:endParaRPr lang="en" dirty="0"/>
          </a:p>
        </p:txBody>
      </p:sp>
      <p:sp>
        <p:nvSpPr>
          <p:cNvPr id="50" name="Shape 50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+, -, *, /</a:t>
            </a:r>
          </a:p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%</a:t>
            </a:r>
          </a:p>
          <a:p>
            <a:pPr lvl="0">
              <a:buNone/>
            </a:pPr>
            <a:endParaRPr lang="en" sz="24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int(x)</a:t>
            </a:r>
          </a:p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float(x)</a:t>
            </a:r>
          </a:p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str(x)</a:t>
            </a:r>
          </a:p>
          <a:p>
            <a:pPr lvl="0">
              <a:buNone/>
            </a:pPr>
            <a:endParaRPr lang="en" sz="24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# single line comment</a:t>
            </a:r>
          </a:p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'''</a:t>
            </a:r>
          </a:p>
          <a:p>
            <a:pPr lvl="0"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multiple line comments (triple single quote)</a:t>
            </a:r>
          </a:p>
          <a:p>
            <a:pPr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'''</a:t>
            </a:r>
            <a:endParaRPr lang="en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Function</a:t>
            </a:r>
            <a:endParaRPr lang="en" dirty="0"/>
          </a:p>
        </p:txBody>
      </p:sp>
      <p:sp>
        <p:nvSpPr>
          <p:cNvPr id="56" name="Shape 56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print_lyrics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lvl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print "I'm a lumber jack. I'm okay."</a:t>
            </a:r>
          </a:p>
          <a:p>
            <a:pPr lvl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print "I sleep all night and I work all day."</a:t>
            </a:r>
          </a:p>
          <a:p>
            <a:pPr lvl="0">
              <a:buNone/>
            </a:pP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print_lyrics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buNone/>
            </a:pP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repeat_lyrics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lvl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print_lyrics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print_lyrics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for Loop, if</a:t>
            </a:r>
            <a:endParaRPr lang="en" dirty="0"/>
          </a:p>
        </p:txBody>
      </p:sp>
      <p:sp>
        <p:nvSpPr>
          <p:cNvPr id="62" name="Shape 62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in range(4):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print 'Hello'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same as: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in range(0,4): print 'Hello'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#with steps: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in range(0,4,2): print 'Hello'</a:t>
            </a:r>
          </a:p>
          <a:p>
            <a:pPr lvl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absolute_value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if x &lt; 0: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return -x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return x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exit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froom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loop: break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comparison operators: ==, !=, &gt;, &lt;, &lt;=, &gt;=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mtClean="0"/>
              <a:t>if, elif, else</a:t>
            </a:r>
            <a:endParaRPr lang="en"/>
          </a:p>
        </p:txBody>
      </p:sp>
      <p:sp>
        <p:nvSpPr>
          <p:cNvPr id="68" name="Shape 68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/bin/python</a:t>
            </a:r>
          </a:p>
          <a:p>
            <a:pPr lvl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100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200: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print "1 - Got a true expression value"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150: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print "2 - Got a true expression value"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100: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print "3 - Got a true expression value"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print "4 - Got a false expression value"</a:t>
            </a: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print "Good bye!"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Print to the Right of Previous Print</a:t>
            </a:r>
            <a:endParaRPr lang="en" dirty="0"/>
          </a:p>
        </p:txBody>
      </p:sp>
      <p:sp>
        <p:nvSpPr>
          <p:cNvPr id="74" name="Shape 74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  <a:tabLst>
                <a:tab pos="2743200" algn="l"/>
              </a:tabLst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  <a:tabLst>
                <a:tab pos="27432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print ('...'),</a:t>
            </a:r>
            <a:r>
              <a:rPr lang="en-US" sz="2400" dirty="0" smtClean="0"/>
              <a:t>	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next print will be on the same line</a:t>
            </a:r>
          </a:p>
          <a:p>
            <a:pPr lvl="0">
              <a:buNone/>
              <a:tabLst>
                <a:tab pos="27432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print ('...')</a:t>
            </a:r>
            <a:r>
              <a:rPr lang="en-US" sz="2400" dirty="0" smtClean="0"/>
              <a:t>	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print then new line</a:t>
            </a:r>
          </a:p>
          <a:p>
            <a:pPr lvl="0">
              <a:buNone/>
              <a:tabLst>
                <a:tab pos="27432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dirty="0" smtClean="0"/>
              <a:t>	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new line</a:t>
            </a:r>
          </a:p>
          <a:p>
            <a:pPr lvl="0">
              <a:buNone/>
            </a:pPr>
            <a:endParaRPr lang="en-US" sz="2400" dirty="0" smtClean="0"/>
          </a:p>
          <a:p>
            <a:pPr lvl="0">
              <a:buNone/>
            </a:pPr>
            <a:r>
              <a:rPr lang="en-US" sz="2400" dirty="0" smtClean="0"/>
              <a:t>Print without space afterwards:</a:t>
            </a: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pPr lvl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('...')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Input from Keyboard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 = input('Please input A: ')</a:t>
            </a:r>
          </a:p>
          <a:p>
            <a:pPr lvl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raw_input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('Please input sentence: ')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print ('B is: ' +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(B))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10104</TotalTime>
  <Words>2378</Words>
  <Application>Microsoft Office PowerPoint</Application>
  <PresentationFormat>On-screen Show (4:3)</PresentationFormat>
  <Paragraphs>583</Paragraphs>
  <Slides>37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Teknologi Open Source Python Lecture 07 (20 Apr 2015)</vt:lpstr>
      <vt:lpstr>Values, Types, Variables</vt:lpstr>
      <vt:lpstr>Type Conversion, math Module</vt:lpstr>
      <vt:lpstr>Operators, Type Conversions, Commenting</vt:lpstr>
      <vt:lpstr>Function</vt:lpstr>
      <vt:lpstr>for Loop, if</vt:lpstr>
      <vt:lpstr>if, elif, else</vt:lpstr>
      <vt:lpstr>Print to the Right of Previous Print</vt:lpstr>
      <vt:lpstr>Input from Keyboard</vt:lpstr>
      <vt:lpstr>Strings</vt:lpstr>
      <vt:lpstr>String Slices</vt:lpstr>
      <vt:lpstr>Lists</vt:lpstr>
      <vt:lpstr>Lists</vt:lpstr>
      <vt:lpstr>List Methods</vt:lpstr>
      <vt:lpstr>List Methods</vt:lpstr>
      <vt:lpstr>List: Deleting Elements</vt:lpstr>
      <vt:lpstr>Lists and Strings</vt:lpstr>
      <vt:lpstr>Calling an External Command</vt:lpstr>
      <vt:lpstr>Dictionaries</vt:lpstr>
      <vt:lpstr>Tuple</vt:lpstr>
      <vt:lpstr>zip Function</vt:lpstr>
      <vt:lpstr>random Function</vt:lpstr>
      <vt:lpstr>Python Regular Expression</vt:lpstr>
      <vt:lpstr>re: Basic Patterns</vt:lpstr>
      <vt:lpstr>re: Examples</vt:lpstr>
      <vt:lpstr>re.findall</vt:lpstr>
      <vt:lpstr>re.findall</vt:lpstr>
      <vt:lpstr>re: Substitutions</vt:lpstr>
      <vt:lpstr>Options in re</vt:lpstr>
      <vt:lpstr>Python OOP</vt:lpstr>
      <vt:lpstr>Add, Modify, Remove Attributes</vt:lpstr>
      <vt:lpstr>Built-in Class Attributes</vt:lpstr>
      <vt:lpstr>Inheritance</vt:lpstr>
      <vt:lpstr>Overriding Methods</vt:lpstr>
      <vt:lpstr>Base Overloading Methods</vt:lpstr>
      <vt:lpstr>Overloading Operators</vt:lpstr>
      <vt:lpstr>Data Hiding (Double Underscore Prefix)</vt:lpstr>
    </vt:vector>
  </TitlesOfParts>
  <Company>Palit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Teknologi Open Source</dc:title>
  <dc:creator>Henry Palit</dc:creator>
  <cp:lastModifiedBy>Henry Palit</cp:lastModifiedBy>
  <cp:revision>129</cp:revision>
  <dcterms:created xsi:type="dcterms:W3CDTF">2014-02-16T14:26:41Z</dcterms:created>
  <dcterms:modified xsi:type="dcterms:W3CDTF">2015-04-20T11:10:54Z</dcterms:modified>
</cp:coreProperties>
</file>