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84" r:id="rId3"/>
    <p:sldId id="273" r:id="rId4"/>
    <p:sldId id="274" r:id="rId5"/>
    <p:sldId id="275" r:id="rId6"/>
    <p:sldId id="276" r:id="rId7"/>
    <p:sldId id="277" r:id="rId8"/>
    <p:sldId id="278" r:id="rId9"/>
    <p:sldId id="279" r:id="rId10"/>
    <p:sldId id="280" r:id="rId11"/>
    <p:sldId id="281" r:id="rId12"/>
    <p:sldId id="282" r:id="rId13"/>
    <p:sldId id="283" r:id="rId14"/>
    <p:sldId id="257" r:id="rId15"/>
    <p:sldId id="258" r:id="rId16"/>
    <p:sldId id="259" r:id="rId17"/>
    <p:sldId id="285" r:id="rId18"/>
    <p:sldId id="286" r:id="rId19"/>
    <p:sldId id="260" r:id="rId20"/>
    <p:sldId id="261" r:id="rId21"/>
    <p:sldId id="262" r:id="rId22"/>
    <p:sldId id="263" r:id="rId23"/>
    <p:sldId id="272" r:id="rId24"/>
    <p:sldId id="264" r:id="rId25"/>
    <p:sldId id="266" r:id="rId26"/>
    <p:sldId id="267" r:id="rId27"/>
    <p:sldId id="268" r:id="rId28"/>
    <p:sldId id="269" r:id="rId29"/>
    <p:sldId id="265" r:id="rId30"/>
    <p:sldId id="270" r:id="rId31"/>
    <p:sldId id="27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82" autoAdjust="0"/>
  </p:normalViewPr>
  <p:slideViewPr>
    <p:cSldViewPr>
      <p:cViewPr>
        <p:scale>
          <a:sx n="60" d="100"/>
          <a:sy n="60" d="100"/>
        </p:scale>
        <p:origin x="-138"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C9B95F-0820-4F68-BCC3-3C934255F7EA}" type="datetimeFigureOut">
              <a:rPr lang="en-US" smtClean="0"/>
              <a:pPr/>
              <a:t>5/4/2015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45899E-C5CD-4413-89CF-D452EB95F3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BD619C-2667-4D61-B7CF-CB74522D2AA8}"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0DF2116-BF1A-4C73-B998-C8BE216EE289}"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04A4B16-4AB4-425D-AE0C-C95D32BEB829}"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D1A2F-A699-47B9-A2D9-43082D06F930}"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770F97-90E1-48AC-ABC4-D016C9080238}"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452BD7E-7D74-470A-A84E-A90138C48B0E}" type="datetime1">
              <a:rPr lang="en-US" smtClean="0"/>
              <a:pPr/>
              <a:t>5/4/2015</a:t>
            </a:fld>
            <a:endParaRPr lang="en-US"/>
          </a:p>
        </p:txBody>
      </p:sp>
      <p:sp>
        <p:nvSpPr>
          <p:cNvPr id="6" name="Footer Placeholder 5"/>
          <p:cNvSpPr>
            <a:spLocks noGrp="1"/>
          </p:cNvSpPr>
          <p:nvPr>
            <p:ph type="ftr" sz="quarter" idx="11"/>
          </p:nvPr>
        </p:nvSpPr>
        <p:spPr/>
        <p:txBody>
          <a:bodyPr/>
          <a:lstStyle/>
          <a:p>
            <a:r>
              <a:rPr lang="en-US" smtClean="0"/>
              <a:t>Teknologi Open Source</a:t>
            </a:r>
            <a:endParaRPr lang="en-US"/>
          </a:p>
        </p:txBody>
      </p:sp>
      <p:sp>
        <p:nvSpPr>
          <p:cNvPr id="7" name="Slide Number Placeholder 6"/>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793F62-8E09-405E-81E4-0D34D657D6DB}" type="datetime1">
              <a:rPr lang="en-US" smtClean="0"/>
              <a:pPr/>
              <a:t>5/4/2015</a:t>
            </a:fld>
            <a:endParaRPr lang="en-US"/>
          </a:p>
        </p:txBody>
      </p:sp>
      <p:sp>
        <p:nvSpPr>
          <p:cNvPr id="8" name="Footer Placeholder 7"/>
          <p:cNvSpPr>
            <a:spLocks noGrp="1"/>
          </p:cNvSpPr>
          <p:nvPr>
            <p:ph type="ftr" sz="quarter" idx="11"/>
          </p:nvPr>
        </p:nvSpPr>
        <p:spPr/>
        <p:txBody>
          <a:bodyPr/>
          <a:lstStyle/>
          <a:p>
            <a:r>
              <a:rPr lang="en-US" smtClean="0"/>
              <a:t>Teknologi Open Source</a:t>
            </a:r>
            <a:endParaRPr lang="en-US"/>
          </a:p>
        </p:txBody>
      </p:sp>
      <p:sp>
        <p:nvSpPr>
          <p:cNvPr id="9" name="Slide Number Placeholder 8"/>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D7F17-45D5-4E84-87B1-784EAE8C5E18}" type="datetime1">
              <a:rPr lang="en-US" smtClean="0"/>
              <a:pPr/>
              <a:t>5/4/2015</a:t>
            </a:fld>
            <a:endParaRPr lang="en-US"/>
          </a:p>
        </p:txBody>
      </p:sp>
      <p:sp>
        <p:nvSpPr>
          <p:cNvPr id="4" name="Footer Placeholder 3"/>
          <p:cNvSpPr>
            <a:spLocks noGrp="1"/>
          </p:cNvSpPr>
          <p:nvPr>
            <p:ph type="ftr" sz="quarter" idx="11"/>
          </p:nvPr>
        </p:nvSpPr>
        <p:spPr/>
        <p:txBody>
          <a:bodyPr/>
          <a:lstStyle/>
          <a:p>
            <a:r>
              <a:rPr lang="en-US" smtClean="0"/>
              <a:t>Teknologi Open Source</a:t>
            </a:r>
            <a:endParaRPr lang="en-US"/>
          </a:p>
        </p:txBody>
      </p:sp>
      <p:sp>
        <p:nvSpPr>
          <p:cNvPr id="5" name="Slide Number Placeholder 4"/>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A0FE7-9D01-43E1-99D9-C0AE645E2979}" type="datetime1">
              <a:rPr lang="en-US" smtClean="0"/>
              <a:pPr/>
              <a:t>5/4/2015</a:t>
            </a:fld>
            <a:endParaRPr lang="en-US"/>
          </a:p>
        </p:txBody>
      </p:sp>
      <p:sp>
        <p:nvSpPr>
          <p:cNvPr id="3" name="Footer Placeholder 2"/>
          <p:cNvSpPr>
            <a:spLocks noGrp="1"/>
          </p:cNvSpPr>
          <p:nvPr>
            <p:ph type="ftr" sz="quarter" idx="11"/>
          </p:nvPr>
        </p:nvSpPr>
        <p:spPr/>
        <p:txBody>
          <a:bodyPr/>
          <a:lstStyle/>
          <a:p>
            <a:r>
              <a:rPr lang="en-US" smtClean="0"/>
              <a:t>Teknologi Open Source</a:t>
            </a:r>
            <a:endParaRPr lang="en-US"/>
          </a:p>
        </p:txBody>
      </p:sp>
      <p:sp>
        <p:nvSpPr>
          <p:cNvPr id="4" name="Slide Number Placeholder 3"/>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8C40F8E-F8F2-4BCF-B8A8-87C5DC42DDA4}" type="datetime1">
              <a:rPr lang="en-US" smtClean="0"/>
              <a:pPr/>
              <a:t>5/4/2015</a:t>
            </a:fld>
            <a:endParaRPr lang="en-US"/>
          </a:p>
        </p:txBody>
      </p:sp>
      <p:sp>
        <p:nvSpPr>
          <p:cNvPr id="6" name="Footer Placeholder 5"/>
          <p:cNvSpPr>
            <a:spLocks noGrp="1"/>
          </p:cNvSpPr>
          <p:nvPr>
            <p:ph type="ftr" sz="quarter" idx="11"/>
          </p:nvPr>
        </p:nvSpPr>
        <p:spPr/>
        <p:txBody>
          <a:bodyPr/>
          <a:lstStyle/>
          <a:p>
            <a:r>
              <a:rPr lang="en-US" smtClean="0"/>
              <a:t>Teknologi Open Source</a:t>
            </a:r>
            <a:endParaRPr lang="en-US"/>
          </a:p>
        </p:txBody>
      </p:sp>
      <p:sp>
        <p:nvSpPr>
          <p:cNvPr id="7" name="Slide Number Placeholder 6"/>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A8C4A-026C-45C3-BB24-4F15F2811BFC}" type="datetime1">
              <a:rPr lang="en-US" smtClean="0"/>
              <a:pPr/>
              <a:t>5/4/2015</a:t>
            </a:fld>
            <a:endParaRPr lang="en-US"/>
          </a:p>
        </p:txBody>
      </p:sp>
      <p:sp>
        <p:nvSpPr>
          <p:cNvPr id="6" name="Footer Placeholder 5"/>
          <p:cNvSpPr>
            <a:spLocks noGrp="1"/>
          </p:cNvSpPr>
          <p:nvPr>
            <p:ph type="ftr" sz="quarter" idx="11"/>
          </p:nvPr>
        </p:nvSpPr>
        <p:spPr/>
        <p:txBody>
          <a:bodyPr/>
          <a:lstStyle/>
          <a:p>
            <a:r>
              <a:rPr lang="en-US" smtClean="0"/>
              <a:t>Teknologi Open Source</a:t>
            </a:r>
            <a:endParaRPr lang="en-US"/>
          </a:p>
        </p:txBody>
      </p:sp>
      <p:sp>
        <p:nvSpPr>
          <p:cNvPr id="7" name="Slide Number Placeholder 6"/>
          <p:cNvSpPr>
            <a:spLocks noGrp="1"/>
          </p:cNvSpPr>
          <p:nvPr>
            <p:ph type="sldNum" sz="quarter" idx="12"/>
          </p:nvPr>
        </p:nvSpPr>
        <p:spPr/>
        <p:txBody>
          <a:bodyPr/>
          <a:lstStyle/>
          <a:p>
            <a:fld id="{8C0EEE03-975C-4CC4-A0A5-66C7C004E97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gif"/><Relationship Id="rId2" Type="http://schemas.openxmlformats.org/officeDocument/2006/relationships/slideLayout" Target="../slideLayouts/slideLayout2.xml"/><Relationship Id="rId16" Type="http://schemas.openxmlformats.org/officeDocument/2006/relationships/image" Target="../media/image4.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5CC0F-A2F6-484C-BA20-22C8141491F4}" type="datetime1">
              <a:rPr lang="en-US" smtClean="0"/>
              <a:pPr/>
              <a:t>5/4/2015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Teknologi Open Source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EEE03-975C-4CC4-A0A5-66C7C004E97B}" type="slidenum">
              <a:rPr lang="en-US" smtClean="0"/>
              <a:pPr/>
              <a:t>‹#›</a:t>
            </a:fld>
            <a:endParaRPr lang="en-US"/>
          </a:p>
        </p:txBody>
      </p:sp>
      <p:pic>
        <p:nvPicPr>
          <p:cNvPr id="7" name="Picture 6" descr="logopetra_black.png"/>
          <p:cNvPicPr>
            <a:picLocks noChangeAspect="1"/>
          </p:cNvPicPr>
          <p:nvPr userDrawn="1"/>
        </p:nvPicPr>
        <p:blipFill>
          <a:blip r:embed="rId13" cstate="screen"/>
          <a:stretch>
            <a:fillRect/>
          </a:stretch>
        </p:blipFill>
        <p:spPr>
          <a:xfrm>
            <a:off x="27023" y="29877"/>
            <a:ext cx="1877977" cy="5797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lnSpc>
          <a:spcPct val="90000"/>
        </a:lnSpc>
        <a:spcBef>
          <a:spcPct val="20000"/>
        </a:spcBef>
        <a:buSzPct val="90000"/>
        <a:buFontTx/>
        <a:buBlip>
          <a:blip r:embed="rId14"/>
        </a:buBlip>
        <a:defRPr sz="2800" kern="1200">
          <a:solidFill>
            <a:schemeClr val="tx1"/>
          </a:solidFill>
          <a:latin typeface="+mn-lt"/>
          <a:ea typeface="+mn-ea"/>
          <a:cs typeface="+mn-cs"/>
        </a:defRPr>
      </a:lvl1pPr>
      <a:lvl2pPr marL="742950" indent="-285750" algn="l" defTabSz="914400" rtl="0" eaLnBrk="1" latinLnBrk="0" hangingPunct="1">
        <a:lnSpc>
          <a:spcPct val="90000"/>
        </a:lnSpc>
        <a:spcBef>
          <a:spcPct val="20000"/>
        </a:spcBef>
        <a:buSzPct val="90000"/>
        <a:buFontTx/>
        <a:buBlip>
          <a:blip r:embed="rId15"/>
        </a:buBlip>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20000"/>
        </a:spcBef>
        <a:buSzPct val="90000"/>
        <a:buFontTx/>
        <a:buBlip>
          <a:blip r:embed="rId16"/>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20000"/>
        </a:spcBef>
        <a:buSzPct val="90000"/>
        <a:buFontTx/>
        <a:buBlip>
          <a:blip r:embed="rId17"/>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20000"/>
        </a:spcBef>
        <a:buSzPct val="90000"/>
        <a:buFontTx/>
        <a:buBlip>
          <a:blip r:embed="rId18"/>
        </a:buBlip>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docs.cherrypy.org/en/latest/tutorial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docs.cherrypy.org/en/latest/basic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utorialspoint.com/python/python_gui_programming.h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effbot.org/tkinterbook/tkinter-index.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pensource.petra.ac.id:30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8080/generat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Teknologi</a:t>
            </a:r>
            <a:r>
              <a:rPr lang="en-US" dirty="0" smtClean="0"/>
              <a:t> Open Source</a:t>
            </a:r>
            <a:br>
              <a:rPr lang="en-US" dirty="0" smtClean="0"/>
            </a:br>
            <a:r>
              <a:rPr lang="en-US" sz="2800" dirty="0" smtClean="0">
                <a:solidFill>
                  <a:schemeClr val="accent1"/>
                </a:solidFill>
              </a:rPr>
              <a:t>Python Web &amp; GUI</a:t>
            </a:r>
            <a:br>
              <a:rPr lang="en-US" sz="2800" dirty="0" smtClean="0">
                <a:solidFill>
                  <a:schemeClr val="accent1"/>
                </a:solidFill>
              </a:rPr>
            </a:br>
            <a:r>
              <a:rPr lang="en-US" sz="2000" dirty="0" smtClean="0">
                <a:solidFill>
                  <a:schemeClr val="accent1"/>
                </a:solidFill>
              </a:rPr>
              <a:t>Lecture 08 (04 May 2015)</a:t>
            </a:r>
            <a:endParaRPr lang="en-US" b="1" dirty="0">
              <a:solidFill>
                <a:schemeClr val="accent1"/>
              </a:solidFill>
            </a:endParaRPr>
          </a:p>
        </p:txBody>
      </p:sp>
      <p:sp>
        <p:nvSpPr>
          <p:cNvPr id="3" name="Subtitle 2"/>
          <p:cNvSpPr>
            <a:spLocks noGrp="1"/>
          </p:cNvSpPr>
          <p:nvPr>
            <p:ph type="subTitle" idx="1"/>
          </p:nvPr>
        </p:nvSpPr>
        <p:spPr/>
        <p:txBody>
          <a:bodyPr/>
          <a:lstStyle/>
          <a:p>
            <a:r>
              <a:rPr lang="en-US" dirty="0" smtClean="0"/>
              <a:t>Henry </a:t>
            </a:r>
            <a:r>
              <a:rPr lang="en-US" dirty="0" err="1" smtClean="0"/>
              <a:t>Novianus</a:t>
            </a:r>
            <a:r>
              <a:rPr lang="en-US" dirty="0" smtClean="0"/>
              <a:t> </a:t>
            </a:r>
            <a:r>
              <a:rPr lang="en-US" dirty="0" err="1" smtClean="0"/>
              <a:t>Palit</a:t>
            </a:r>
            <a:endParaRPr lang="en-US" dirty="0" smtClean="0"/>
          </a:p>
          <a:p>
            <a:r>
              <a:rPr lang="en-US" sz="2000" dirty="0" smtClean="0"/>
              <a:t>hnpalit@petra.ac.id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p:txBody>
          <a:bodyPr/>
          <a:lstStyle/>
          <a:p>
            <a:r>
              <a:rPr lang="en" smtClean="0"/>
              <a:t>Session</a:t>
            </a:r>
            <a:endParaRPr lang="en"/>
          </a:p>
        </p:txBody>
      </p:sp>
      <p:sp>
        <p:nvSpPr>
          <p:cNvPr id="79" name="Shape 79"/>
          <p:cNvSpPr txBox="1">
            <a:spLocks noGrp="1"/>
          </p:cNvSpPr>
          <p:nvPr>
            <p:ph idx="1"/>
          </p:nvPr>
        </p:nvSpPr>
        <p:spPr/>
        <p:txBody>
          <a:bodyPr>
            <a:noAutofit/>
          </a:bodyPr>
          <a:lstStyle/>
          <a:p>
            <a:pPr lvl="0">
              <a:lnSpc>
                <a:spcPct val="75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cherrypy.expose</a:t>
            </a:r>
            <a:endParaRPr lang="en-US" sz="1800" b="1" dirty="0" smtClean="0">
              <a:latin typeface="Courier New" pitchFamily="49" charset="0"/>
              <a:cs typeface="Courier New" pitchFamily="49" charset="0"/>
              <a:sym typeface="Consolas"/>
            </a:endParaRPr>
          </a:p>
          <a:p>
            <a:pPr lvl="0">
              <a:lnSpc>
                <a:spcPct val="75000"/>
              </a:lnSpc>
              <a:buNone/>
            </a:pPr>
            <a:r>
              <a:rPr lang="en-US" sz="1800" b="1" dirty="0" smtClean="0">
                <a:latin typeface="Courier New" pitchFamily="49" charset="0"/>
                <a:cs typeface="Courier New" pitchFamily="49" charset="0"/>
                <a:sym typeface="Consolas"/>
              </a:rPr>
              <a:t>    def generate(self, length=8):</a:t>
            </a:r>
          </a:p>
          <a:p>
            <a:pPr lvl="0">
              <a:lnSpc>
                <a:spcPct val="75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some_string</a:t>
            </a:r>
            <a:r>
              <a:rPr lang="en-US" sz="1800" b="1" dirty="0" smtClean="0">
                <a:latin typeface="Courier New" pitchFamily="49" charset="0"/>
                <a:cs typeface="Courier New" pitchFamily="49" charset="0"/>
                <a:sym typeface="Consolas"/>
              </a:rPr>
              <a:t> = ''.join(</a:t>
            </a:r>
            <a:r>
              <a:rPr lang="en-US" sz="1800" b="1" dirty="0" err="1" smtClean="0">
                <a:latin typeface="Courier New" pitchFamily="49" charset="0"/>
                <a:cs typeface="Courier New" pitchFamily="49" charset="0"/>
                <a:sym typeface="Consolas"/>
              </a:rPr>
              <a:t>random.sample</a:t>
            </a:r>
            <a:r>
              <a:rPr lang="en-US" sz="1800" b="1" dirty="0" smtClean="0">
                <a:latin typeface="Courier New" pitchFamily="49" charset="0"/>
                <a:cs typeface="Courier New" pitchFamily="49" charset="0"/>
                <a:sym typeface="Consolas"/>
              </a:rPr>
              <a:t> \</a:t>
            </a:r>
          </a:p>
          <a:p>
            <a:pPr lvl="0">
              <a:lnSpc>
                <a:spcPct val="75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string.hexdigits</a:t>
            </a: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int</a:t>
            </a:r>
            <a:r>
              <a:rPr lang="en-US" sz="1800" b="1" dirty="0" smtClean="0">
                <a:latin typeface="Courier New" pitchFamily="49" charset="0"/>
                <a:cs typeface="Courier New" pitchFamily="49" charset="0"/>
                <a:sym typeface="Consolas"/>
              </a:rPr>
              <a:t>(length)))</a:t>
            </a:r>
          </a:p>
          <a:p>
            <a:pPr lvl="0">
              <a:lnSpc>
                <a:spcPct val="75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cherrypy.session</a:t>
            </a:r>
            <a:r>
              <a:rPr lang="en-US" sz="1800" b="1" dirty="0" smtClean="0">
                <a:latin typeface="Courier New" pitchFamily="49" charset="0"/>
                <a:cs typeface="Courier New" pitchFamily="49" charset="0"/>
                <a:sym typeface="Consolas"/>
              </a:rPr>
              <a:t>['</a:t>
            </a:r>
            <a:r>
              <a:rPr lang="en-US" sz="1800" b="1" dirty="0" err="1" smtClean="0">
                <a:latin typeface="Courier New" pitchFamily="49" charset="0"/>
                <a:cs typeface="Courier New" pitchFamily="49" charset="0"/>
                <a:sym typeface="Consolas"/>
              </a:rPr>
              <a:t>mystring</a:t>
            </a:r>
            <a:r>
              <a:rPr lang="en-US" sz="1800" b="1" dirty="0" smtClean="0">
                <a:latin typeface="Courier New" pitchFamily="49" charset="0"/>
                <a:cs typeface="Courier New" pitchFamily="49" charset="0"/>
                <a:sym typeface="Consolas"/>
              </a:rPr>
              <a:t>'] = </a:t>
            </a:r>
            <a:r>
              <a:rPr lang="en-US" sz="1800" b="1" dirty="0" err="1" smtClean="0">
                <a:latin typeface="Courier New" pitchFamily="49" charset="0"/>
                <a:cs typeface="Courier New" pitchFamily="49" charset="0"/>
                <a:sym typeface="Consolas"/>
              </a:rPr>
              <a:t>some_string</a:t>
            </a:r>
            <a:endParaRPr lang="en-US" sz="1800" b="1" dirty="0" smtClean="0">
              <a:latin typeface="Courier New" pitchFamily="49" charset="0"/>
              <a:cs typeface="Courier New" pitchFamily="49" charset="0"/>
              <a:sym typeface="Consolas"/>
            </a:endParaRPr>
          </a:p>
          <a:p>
            <a:pPr lvl="0">
              <a:lnSpc>
                <a:spcPct val="75000"/>
              </a:lnSpc>
              <a:buNone/>
            </a:pPr>
            <a:r>
              <a:rPr lang="en-US" sz="1800" b="1" dirty="0" smtClean="0">
                <a:latin typeface="Courier New" pitchFamily="49" charset="0"/>
                <a:cs typeface="Courier New" pitchFamily="49" charset="0"/>
                <a:sym typeface="Consolas"/>
              </a:rPr>
              <a:t>        return </a:t>
            </a:r>
            <a:r>
              <a:rPr lang="en-US" sz="1800" b="1" dirty="0" err="1" smtClean="0">
                <a:latin typeface="Courier New" pitchFamily="49" charset="0"/>
                <a:cs typeface="Courier New" pitchFamily="49" charset="0"/>
                <a:sym typeface="Consolas"/>
              </a:rPr>
              <a:t>some_string</a:t>
            </a:r>
            <a:endParaRPr lang="en-US" sz="1800" b="1" dirty="0" smtClean="0">
              <a:latin typeface="Courier New" pitchFamily="49" charset="0"/>
              <a:cs typeface="Courier New" pitchFamily="49" charset="0"/>
              <a:sym typeface="Consolas"/>
            </a:endParaRPr>
          </a:p>
          <a:p>
            <a:pPr lvl="0">
              <a:lnSpc>
                <a:spcPct val="75000"/>
              </a:lnSpc>
              <a:buNone/>
            </a:pPr>
            <a:endParaRPr lang="en-US" sz="1800" b="1" dirty="0" smtClean="0">
              <a:latin typeface="Courier New" pitchFamily="49" charset="0"/>
              <a:cs typeface="Courier New" pitchFamily="49" charset="0"/>
              <a:sym typeface="Consolas"/>
            </a:endParaRPr>
          </a:p>
          <a:p>
            <a:pPr lvl="0">
              <a:lnSpc>
                <a:spcPct val="75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cherrypy.expose</a:t>
            </a:r>
            <a:endParaRPr lang="en-US" sz="1800" b="1" dirty="0" smtClean="0">
              <a:latin typeface="Courier New" pitchFamily="49" charset="0"/>
              <a:cs typeface="Courier New" pitchFamily="49" charset="0"/>
              <a:sym typeface="Consolas"/>
            </a:endParaRPr>
          </a:p>
          <a:p>
            <a:pPr lvl="0">
              <a:lnSpc>
                <a:spcPct val="75000"/>
              </a:lnSpc>
              <a:buNone/>
            </a:pPr>
            <a:r>
              <a:rPr lang="en-US" sz="1800" b="1" dirty="0" smtClean="0">
                <a:latin typeface="Courier New" pitchFamily="49" charset="0"/>
                <a:cs typeface="Courier New" pitchFamily="49" charset="0"/>
                <a:sym typeface="Consolas"/>
              </a:rPr>
              <a:t>    def display(self):</a:t>
            </a:r>
          </a:p>
          <a:p>
            <a:pPr lvl="0">
              <a:lnSpc>
                <a:spcPct val="75000"/>
              </a:lnSpc>
              <a:buNone/>
            </a:pPr>
            <a:r>
              <a:rPr lang="en-US" sz="1800" b="1" dirty="0" smtClean="0">
                <a:latin typeface="Courier New" pitchFamily="49" charset="0"/>
                <a:cs typeface="Courier New" pitchFamily="49" charset="0"/>
                <a:sym typeface="Consolas"/>
              </a:rPr>
              <a:t>        return </a:t>
            </a:r>
            <a:r>
              <a:rPr lang="en-US" sz="1800" b="1" dirty="0" err="1" smtClean="0">
                <a:latin typeface="Courier New" pitchFamily="49" charset="0"/>
                <a:cs typeface="Courier New" pitchFamily="49" charset="0"/>
                <a:sym typeface="Consolas"/>
              </a:rPr>
              <a:t>cherrypy.session</a:t>
            </a:r>
            <a:r>
              <a:rPr lang="en-US" sz="1800" b="1" dirty="0" smtClean="0">
                <a:latin typeface="Courier New" pitchFamily="49" charset="0"/>
                <a:cs typeface="Courier New" pitchFamily="49" charset="0"/>
                <a:sym typeface="Consolas"/>
              </a:rPr>
              <a:t>['</a:t>
            </a:r>
            <a:r>
              <a:rPr lang="en-US" sz="1800" b="1" dirty="0" err="1" smtClean="0">
                <a:latin typeface="Courier New" pitchFamily="49" charset="0"/>
                <a:cs typeface="Courier New" pitchFamily="49" charset="0"/>
                <a:sym typeface="Consolas"/>
              </a:rPr>
              <a:t>mystring</a:t>
            </a:r>
            <a:r>
              <a:rPr lang="en-US" sz="1800" b="1" dirty="0" smtClean="0">
                <a:latin typeface="Courier New" pitchFamily="49" charset="0"/>
                <a:cs typeface="Courier New" pitchFamily="49" charset="0"/>
                <a:sym typeface="Consolas"/>
              </a:rPr>
              <a:t>']</a:t>
            </a:r>
          </a:p>
          <a:p>
            <a:pPr lvl="0">
              <a:lnSpc>
                <a:spcPct val="75000"/>
              </a:lnSpc>
              <a:buNone/>
            </a:pPr>
            <a:endParaRPr lang="en-US" sz="1800" b="1" dirty="0" smtClean="0">
              <a:latin typeface="Courier New" pitchFamily="49" charset="0"/>
              <a:cs typeface="Courier New" pitchFamily="49" charset="0"/>
              <a:sym typeface="Consolas"/>
            </a:endParaRPr>
          </a:p>
          <a:p>
            <a:pPr lvl="0">
              <a:lnSpc>
                <a:spcPct val="75000"/>
              </a:lnSpc>
              <a:buNone/>
            </a:pPr>
            <a:r>
              <a:rPr lang="en-US" sz="1800" b="1" dirty="0" smtClean="0">
                <a:latin typeface="Courier New" pitchFamily="49" charset="0"/>
                <a:cs typeface="Courier New" pitchFamily="49" charset="0"/>
                <a:sym typeface="Consolas"/>
              </a:rPr>
              <a:t>if __name__ == '__main__':</a:t>
            </a:r>
          </a:p>
          <a:p>
            <a:pPr lvl="0">
              <a:lnSpc>
                <a:spcPct val="75000"/>
              </a:lnSpc>
              <a:buNone/>
            </a:pPr>
            <a:r>
              <a:rPr lang="en-US" sz="1800" b="1" dirty="0" smtClean="0">
                <a:latin typeface="Courier New" pitchFamily="49" charset="0"/>
                <a:cs typeface="Courier New" pitchFamily="49" charset="0"/>
                <a:sym typeface="Consolas"/>
              </a:rPr>
              <a:t>    conf = {</a:t>
            </a:r>
          </a:p>
          <a:p>
            <a:pPr lvl="0">
              <a:lnSpc>
                <a:spcPct val="75000"/>
              </a:lnSpc>
              <a:buNone/>
            </a:pPr>
            <a:r>
              <a:rPr lang="en-US" sz="1800" b="1" dirty="0" smtClean="0">
                <a:latin typeface="Courier New" pitchFamily="49" charset="0"/>
                <a:cs typeface="Courier New" pitchFamily="49" charset="0"/>
                <a:sym typeface="Consolas"/>
              </a:rPr>
              <a:t>        '/': {</a:t>
            </a:r>
          </a:p>
          <a:p>
            <a:pPr lvl="0">
              <a:lnSpc>
                <a:spcPct val="75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tools.sessions.on</a:t>
            </a:r>
            <a:r>
              <a:rPr lang="en-US" sz="1800" b="1" dirty="0" smtClean="0">
                <a:latin typeface="Courier New" pitchFamily="49" charset="0"/>
                <a:cs typeface="Courier New" pitchFamily="49" charset="0"/>
                <a:sym typeface="Consolas"/>
              </a:rPr>
              <a:t>': True</a:t>
            </a:r>
          </a:p>
          <a:p>
            <a:pPr lvl="0">
              <a:lnSpc>
                <a:spcPct val="75000"/>
              </a:lnSpc>
              <a:buNone/>
            </a:pPr>
            <a:r>
              <a:rPr lang="en-US" sz="1800" b="1" dirty="0" smtClean="0">
                <a:latin typeface="Courier New" pitchFamily="49" charset="0"/>
                <a:cs typeface="Courier New" pitchFamily="49" charset="0"/>
                <a:sym typeface="Consolas"/>
              </a:rPr>
              <a:t>        }</a:t>
            </a:r>
          </a:p>
          <a:p>
            <a:pPr lvl="0">
              <a:lnSpc>
                <a:spcPct val="75000"/>
              </a:lnSpc>
              <a:buNone/>
            </a:pPr>
            <a:r>
              <a:rPr lang="en-US" sz="1800" b="1" dirty="0" smtClean="0">
                <a:latin typeface="Courier New" pitchFamily="49" charset="0"/>
                <a:cs typeface="Courier New" pitchFamily="49" charset="0"/>
                <a:sym typeface="Consolas"/>
              </a:rPr>
              <a:t>    }</a:t>
            </a:r>
          </a:p>
          <a:p>
            <a:pPr lvl="0">
              <a:lnSpc>
                <a:spcPct val="75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cherrypy.quickstart</a:t>
            </a:r>
            <a:r>
              <a:rPr lang="en-US" sz="1800" b="1" dirty="0" smtClean="0">
                <a:latin typeface="Courier New" pitchFamily="49" charset="0"/>
                <a:cs typeface="Courier New" pitchFamily="49" charset="0"/>
                <a:sym typeface="Consolas"/>
              </a:rPr>
              <a:t>(</a:t>
            </a:r>
            <a:r>
              <a:rPr lang="en-US" sz="1800" b="1" dirty="0" err="1" smtClean="0">
                <a:latin typeface="Courier New" pitchFamily="49" charset="0"/>
                <a:cs typeface="Courier New" pitchFamily="49" charset="0"/>
                <a:sym typeface="Consolas"/>
              </a:rPr>
              <a:t>StringGenerator</a:t>
            </a:r>
            <a:r>
              <a:rPr lang="en-US" sz="1800" b="1" dirty="0" smtClean="0">
                <a:latin typeface="Courier New" pitchFamily="49" charset="0"/>
                <a:cs typeface="Courier New" pitchFamily="49" charset="0"/>
                <a:sym typeface="Consolas"/>
              </a:rPr>
              <a:t>(), '/', conf)</a:t>
            </a:r>
          </a:p>
        </p:txBody>
      </p:sp>
      <p:sp>
        <p:nvSpPr>
          <p:cNvPr id="80" name="Shape 80"/>
          <p:cNvSpPr txBox="1"/>
          <p:nvPr/>
        </p:nvSpPr>
        <p:spPr>
          <a:xfrm>
            <a:off x="4819553" y="3195965"/>
            <a:ext cx="3867247" cy="461635"/>
          </a:xfrm>
          <a:prstGeom prst="rect">
            <a:avLst/>
          </a:prstGeom>
          <a:ln/>
        </p:spPr>
        <p:style>
          <a:lnRef idx="1">
            <a:schemeClr val="dk1"/>
          </a:lnRef>
          <a:fillRef idx="2">
            <a:schemeClr val="dk1"/>
          </a:fillRef>
          <a:effectRef idx="1">
            <a:schemeClr val="dk1"/>
          </a:effectRef>
          <a:fontRef idx="minor">
            <a:schemeClr val="dk1"/>
          </a:fontRef>
        </p:style>
        <p:txBody>
          <a:bodyPr wrap="none" lIns="91425" tIns="91425" rIns="91425" bIns="91425" anchor="t" anchorCtr="0">
            <a:spAutoFit/>
          </a:bodyPr>
          <a:lstStyle/>
          <a:p>
            <a:pPr rtl="0">
              <a:spcBef>
                <a:spcPts val="0"/>
              </a:spcBef>
              <a:buNone/>
            </a:pPr>
            <a:r>
              <a:rPr lang="en" dirty="0"/>
              <a:t>Go to </a:t>
            </a:r>
            <a:r>
              <a:rPr lang="en" u="sng" dirty="0">
                <a:solidFill>
                  <a:srgbClr val="0000FF"/>
                </a:solidFill>
              </a:rPr>
              <a:t>http://your.server:&lt;port&gt;/</a:t>
            </a:r>
            <a:r>
              <a:rPr lang="en" u="sng" dirty="0" smtClean="0">
                <a:solidFill>
                  <a:srgbClr val="0000FF"/>
                </a:solidFill>
              </a:rPr>
              <a:t>display</a:t>
            </a:r>
            <a:endParaRPr lang="en" u="sng" dirty="0">
              <a:solidFill>
                <a:srgbClr val="0000FF"/>
              </a:solidFill>
            </a:endParaRPr>
          </a:p>
        </p:txBody>
      </p:sp>
      <p:sp>
        <p:nvSpPr>
          <p:cNvPr id="7" name="Slide Number Placeholder 6"/>
          <p:cNvSpPr>
            <a:spLocks noGrp="1"/>
          </p:cNvSpPr>
          <p:nvPr>
            <p:ph type="sldNum" sz="quarter" idx="12"/>
          </p:nvPr>
        </p:nvSpPr>
        <p:spPr/>
        <p:txBody>
          <a:bodyPr/>
          <a:lstStyle/>
          <a:p>
            <a:fld id="{8C0EEE03-975C-4CC4-A0A5-66C7C004E97B}"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500"/>
                                        <p:tgtEl>
                                          <p:spTgt spid="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xEl>
                                              <p:pRg st="1" end="1"/>
                                            </p:txEl>
                                          </p:spTgt>
                                        </p:tgtEl>
                                        <p:attrNameLst>
                                          <p:attrName>style.visibility</p:attrName>
                                        </p:attrNameLst>
                                      </p:cBhvr>
                                      <p:to>
                                        <p:strVal val="visible"/>
                                      </p:to>
                                    </p:set>
                                    <p:animEffect transition="in" filter="fade">
                                      <p:cBhvr>
                                        <p:cTn id="10" dur="500"/>
                                        <p:tgtEl>
                                          <p:spTgt spid="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
                                            <p:txEl>
                                              <p:pRg st="2" end="2"/>
                                            </p:txEl>
                                          </p:spTgt>
                                        </p:tgtEl>
                                        <p:attrNameLst>
                                          <p:attrName>style.visibility</p:attrName>
                                        </p:attrNameLst>
                                      </p:cBhvr>
                                      <p:to>
                                        <p:strVal val="visible"/>
                                      </p:to>
                                    </p:set>
                                    <p:animEffect transition="in" filter="fade">
                                      <p:cBhvr>
                                        <p:cTn id="13" dur="500"/>
                                        <p:tgtEl>
                                          <p:spTgt spid="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
                                            <p:txEl>
                                              <p:pRg st="3" end="3"/>
                                            </p:txEl>
                                          </p:spTgt>
                                        </p:tgtEl>
                                        <p:attrNameLst>
                                          <p:attrName>style.visibility</p:attrName>
                                        </p:attrNameLst>
                                      </p:cBhvr>
                                      <p:to>
                                        <p:strVal val="visible"/>
                                      </p:to>
                                    </p:set>
                                    <p:animEffect transition="in" filter="fade">
                                      <p:cBhvr>
                                        <p:cTn id="16" dur="500"/>
                                        <p:tgtEl>
                                          <p:spTgt spid="7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
                                            <p:txEl>
                                              <p:pRg st="4" end="4"/>
                                            </p:txEl>
                                          </p:spTgt>
                                        </p:tgtEl>
                                        <p:attrNameLst>
                                          <p:attrName>style.visibility</p:attrName>
                                        </p:attrNameLst>
                                      </p:cBhvr>
                                      <p:to>
                                        <p:strVal val="visible"/>
                                      </p:to>
                                    </p:set>
                                    <p:animEffect transition="in" filter="fade">
                                      <p:cBhvr>
                                        <p:cTn id="19" dur="500"/>
                                        <p:tgtEl>
                                          <p:spTgt spid="7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xEl>
                                              <p:pRg st="5" end="5"/>
                                            </p:txEl>
                                          </p:spTgt>
                                        </p:tgtEl>
                                        <p:attrNameLst>
                                          <p:attrName>style.visibility</p:attrName>
                                        </p:attrNameLst>
                                      </p:cBhvr>
                                      <p:to>
                                        <p:strVal val="visible"/>
                                      </p:to>
                                    </p:set>
                                    <p:animEffect transition="in" filter="fade">
                                      <p:cBhvr>
                                        <p:cTn id="22" dur="500"/>
                                        <p:tgtEl>
                                          <p:spTgt spid="7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9">
                                            <p:txEl>
                                              <p:pRg st="7" end="7"/>
                                            </p:txEl>
                                          </p:spTgt>
                                        </p:tgtEl>
                                        <p:attrNameLst>
                                          <p:attrName>style.visibility</p:attrName>
                                        </p:attrNameLst>
                                      </p:cBhvr>
                                      <p:to>
                                        <p:strVal val="visible"/>
                                      </p:to>
                                    </p:set>
                                    <p:animEffect transition="in" filter="fade">
                                      <p:cBhvr>
                                        <p:cTn id="25" dur="500"/>
                                        <p:tgtEl>
                                          <p:spTgt spid="79">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9">
                                            <p:txEl>
                                              <p:pRg st="8" end="8"/>
                                            </p:txEl>
                                          </p:spTgt>
                                        </p:tgtEl>
                                        <p:attrNameLst>
                                          <p:attrName>style.visibility</p:attrName>
                                        </p:attrNameLst>
                                      </p:cBhvr>
                                      <p:to>
                                        <p:strVal val="visible"/>
                                      </p:to>
                                    </p:set>
                                    <p:animEffect transition="in" filter="fade">
                                      <p:cBhvr>
                                        <p:cTn id="28" dur="500"/>
                                        <p:tgtEl>
                                          <p:spTgt spid="79">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xEl>
                                              <p:pRg st="9" end="9"/>
                                            </p:txEl>
                                          </p:spTgt>
                                        </p:tgtEl>
                                        <p:attrNameLst>
                                          <p:attrName>style.visibility</p:attrName>
                                        </p:attrNameLst>
                                      </p:cBhvr>
                                      <p:to>
                                        <p:strVal val="visible"/>
                                      </p:to>
                                    </p:set>
                                    <p:animEffect transition="in" filter="fade">
                                      <p:cBhvr>
                                        <p:cTn id="31" dur="500"/>
                                        <p:tgtEl>
                                          <p:spTgt spid="79">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9">
                                            <p:txEl>
                                              <p:pRg st="11" end="11"/>
                                            </p:txEl>
                                          </p:spTgt>
                                        </p:tgtEl>
                                        <p:attrNameLst>
                                          <p:attrName>style.visibility</p:attrName>
                                        </p:attrNameLst>
                                      </p:cBhvr>
                                      <p:to>
                                        <p:strVal val="visible"/>
                                      </p:to>
                                    </p:set>
                                    <p:animEffect transition="in" filter="fade">
                                      <p:cBhvr>
                                        <p:cTn id="34" dur="500"/>
                                        <p:tgtEl>
                                          <p:spTgt spid="79">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xEl>
                                              <p:pRg st="12" end="12"/>
                                            </p:txEl>
                                          </p:spTgt>
                                        </p:tgtEl>
                                        <p:attrNameLst>
                                          <p:attrName>style.visibility</p:attrName>
                                        </p:attrNameLst>
                                      </p:cBhvr>
                                      <p:to>
                                        <p:strVal val="visible"/>
                                      </p:to>
                                    </p:set>
                                    <p:animEffect transition="in" filter="fade">
                                      <p:cBhvr>
                                        <p:cTn id="37" dur="500"/>
                                        <p:tgtEl>
                                          <p:spTgt spid="79">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9">
                                            <p:txEl>
                                              <p:pRg st="13" end="13"/>
                                            </p:txEl>
                                          </p:spTgt>
                                        </p:tgtEl>
                                        <p:attrNameLst>
                                          <p:attrName>style.visibility</p:attrName>
                                        </p:attrNameLst>
                                      </p:cBhvr>
                                      <p:to>
                                        <p:strVal val="visible"/>
                                      </p:to>
                                    </p:set>
                                    <p:animEffect transition="in" filter="fade">
                                      <p:cBhvr>
                                        <p:cTn id="40" dur="500"/>
                                        <p:tgtEl>
                                          <p:spTgt spid="79">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9">
                                            <p:txEl>
                                              <p:pRg st="14" end="14"/>
                                            </p:txEl>
                                          </p:spTgt>
                                        </p:tgtEl>
                                        <p:attrNameLst>
                                          <p:attrName>style.visibility</p:attrName>
                                        </p:attrNameLst>
                                      </p:cBhvr>
                                      <p:to>
                                        <p:strVal val="visible"/>
                                      </p:to>
                                    </p:set>
                                    <p:animEffect transition="in" filter="fade">
                                      <p:cBhvr>
                                        <p:cTn id="43" dur="500"/>
                                        <p:tgtEl>
                                          <p:spTgt spid="79">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xEl>
                                              <p:pRg st="15" end="15"/>
                                            </p:txEl>
                                          </p:spTgt>
                                        </p:tgtEl>
                                        <p:attrNameLst>
                                          <p:attrName>style.visibility</p:attrName>
                                        </p:attrNameLst>
                                      </p:cBhvr>
                                      <p:to>
                                        <p:strVal val="visible"/>
                                      </p:to>
                                    </p:set>
                                    <p:animEffect transition="in" filter="fade">
                                      <p:cBhvr>
                                        <p:cTn id="46" dur="500"/>
                                        <p:tgtEl>
                                          <p:spTgt spid="79">
                                            <p:txEl>
                                              <p:pRg st="15" end="1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9">
                                            <p:txEl>
                                              <p:pRg st="16" end="16"/>
                                            </p:txEl>
                                          </p:spTgt>
                                        </p:tgtEl>
                                        <p:attrNameLst>
                                          <p:attrName>style.visibility</p:attrName>
                                        </p:attrNameLst>
                                      </p:cBhvr>
                                      <p:to>
                                        <p:strVal val="visible"/>
                                      </p:to>
                                    </p:set>
                                    <p:animEffect transition="in" filter="fade">
                                      <p:cBhvr>
                                        <p:cTn id="49" dur="500"/>
                                        <p:tgtEl>
                                          <p:spTgt spid="79">
                                            <p:txEl>
                                              <p:pRg st="16" end="1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9">
                                            <p:txEl>
                                              <p:pRg st="17" end="17"/>
                                            </p:txEl>
                                          </p:spTgt>
                                        </p:tgtEl>
                                        <p:attrNameLst>
                                          <p:attrName>style.visibility</p:attrName>
                                        </p:attrNameLst>
                                      </p:cBhvr>
                                      <p:to>
                                        <p:strVal val="visible"/>
                                      </p:to>
                                    </p:set>
                                    <p:animEffect transition="in" filter="fade">
                                      <p:cBhvr>
                                        <p:cTn id="52" dur="500"/>
                                        <p:tgtEl>
                                          <p:spTgt spid="79">
                                            <p:txEl>
                                              <p:pRg st="17" end="1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uiExpand="1" build="p"/>
      <p:bldP spid="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p:txBody>
          <a:bodyPr/>
          <a:lstStyle/>
          <a:p>
            <a:r>
              <a:rPr lang="en" dirty="0" smtClean="0"/>
              <a:t>Static Files: css &amp; images</a:t>
            </a:r>
            <a:endParaRPr lang="en" dirty="0"/>
          </a:p>
        </p:txBody>
      </p:sp>
      <p:sp>
        <p:nvSpPr>
          <p:cNvPr id="86" name="Shape 86"/>
          <p:cNvSpPr txBox="1">
            <a:spLocks noGrp="1"/>
          </p:cNvSpPr>
          <p:nvPr>
            <p:ph sz="half" idx="1"/>
          </p:nvPr>
        </p:nvSpPr>
        <p:spPr/>
        <p:txBody>
          <a:bodyPr>
            <a:noAutofit/>
          </a:bodyPr>
          <a:lstStyle/>
          <a:p>
            <a:pPr lvl="0">
              <a:buNone/>
            </a:pPr>
            <a:r>
              <a:rPr lang="en-US" sz="1400" b="1" dirty="0" smtClean="0">
                <a:latin typeface="Courier New" pitchFamily="49" charset="0"/>
                <a:cs typeface="Courier New" pitchFamily="49" charset="0"/>
                <a:sym typeface="Consolas"/>
              </a:rPr>
              <a:t>    @</a:t>
            </a:r>
            <a:r>
              <a:rPr lang="en-US" sz="1400" b="1" dirty="0" err="1" smtClean="0">
                <a:latin typeface="Courier New" pitchFamily="49" charset="0"/>
                <a:cs typeface="Courier New" pitchFamily="49" charset="0"/>
                <a:sym typeface="Consolas"/>
              </a:rPr>
              <a:t>cherrypy.expose</a:t>
            </a:r>
            <a:endParaRPr lang="en-US" sz="1400" b="1" dirty="0" smtClean="0">
              <a:latin typeface="Courier New" pitchFamily="49" charset="0"/>
              <a:cs typeface="Courier New" pitchFamily="49" charset="0"/>
              <a:sym typeface="Consolas"/>
            </a:endParaRPr>
          </a:p>
          <a:p>
            <a:pPr lvl="0">
              <a:buNone/>
            </a:pPr>
            <a:r>
              <a:rPr lang="en-US" sz="1400" b="1" dirty="0" smtClean="0">
                <a:latin typeface="Courier New" pitchFamily="49" charset="0"/>
                <a:cs typeface="Courier New" pitchFamily="49" charset="0"/>
                <a:sym typeface="Consolas"/>
              </a:rPr>
              <a:t>    def index(self):</a:t>
            </a:r>
          </a:p>
          <a:p>
            <a:pPr lvl="0">
              <a:buNone/>
            </a:pPr>
            <a:r>
              <a:rPr lang="en-US" sz="1400" b="1" dirty="0" smtClean="0">
                <a:latin typeface="Courier New" pitchFamily="49" charset="0"/>
                <a:cs typeface="Courier New" pitchFamily="49" charset="0"/>
                <a:sym typeface="Consolas"/>
              </a:rPr>
              <a:t>        return """&lt;html&gt;</a:t>
            </a:r>
          </a:p>
          <a:p>
            <a:pPr lvl="0">
              <a:buNone/>
            </a:pPr>
            <a:r>
              <a:rPr lang="en-US" sz="1400" b="1" dirty="0" smtClean="0">
                <a:latin typeface="Courier New" pitchFamily="49" charset="0"/>
                <a:cs typeface="Courier New" pitchFamily="49" charset="0"/>
                <a:sym typeface="Consolas"/>
              </a:rPr>
              <a:t>  &lt;head&gt;</a:t>
            </a:r>
          </a:p>
          <a:p>
            <a:pPr lvl="0">
              <a:buNone/>
            </a:pPr>
            <a:r>
              <a:rPr lang="en-US" sz="1400" b="1" dirty="0" smtClean="0">
                <a:latin typeface="Courier New" pitchFamily="49" charset="0"/>
                <a:cs typeface="Courier New" pitchFamily="49" charset="0"/>
                <a:sym typeface="Consolas"/>
              </a:rPr>
              <a:t>    &lt;link </a:t>
            </a:r>
          </a:p>
          <a:p>
            <a:pPr lvl="0">
              <a:buNone/>
            </a:pPr>
            <a:r>
              <a:rPr lang="en-US" sz="1400" b="1" dirty="0" smtClean="0">
                <a:latin typeface="Courier New" pitchFamily="49" charset="0"/>
                <a:cs typeface="Courier New" pitchFamily="49" charset="0"/>
                <a:sym typeface="Consolas"/>
              </a:rPr>
              <a:t>      </a:t>
            </a:r>
            <a:r>
              <a:rPr lang="en-US" sz="1400" b="1" dirty="0" err="1" smtClean="0">
                <a:latin typeface="Courier New" pitchFamily="49" charset="0"/>
                <a:cs typeface="Courier New" pitchFamily="49" charset="0"/>
                <a:sym typeface="Consolas"/>
              </a:rPr>
              <a:t>href</a:t>
            </a:r>
            <a:r>
              <a:rPr lang="en-US" sz="1400" b="1" dirty="0" smtClean="0">
                <a:latin typeface="Courier New" pitchFamily="49" charset="0"/>
                <a:cs typeface="Courier New" pitchFamily="49" charset="0"/>
                <a:sym typeface="Consolas"/>
              </a:rPr>
              <a:t>="/static/</a:t>
            </a:r>
            <a:r>
              <a:rPr lang="en-US" sz="1400" b="1" dirty="0" err="1" smtClean="0">
                <a:latin typeface="Courier New" pitchFamily="49" charset="0"/>
                <a:cs typeface="Courier New" pitchFamily="49" charset="0"/>
                <a:sym typeface="Consolas"/>
              </a:rPr>
              <a:t>css</a:t>
            </a:r>
            <a:r>
              <a:rPr lang="en-US" sz="1400" b="1" dirty="0" smtClean="0">
                <a:latin typeface="Courier New" pitchFamily="49" charset="0"/>
                <a:cs typeface="Courier New" pitchFamily="49" charset="0"/>
                <a:sym typeface="Consolas"/>
              </a:rPr>
              <a:t>/style.css"</a:t>
            </a:r>
          </a:p>
          <a:p>
            <a:pPr lvl="0">
              <a:buNone/>
            </a:pPr>
            <a:r>
              <a:rPr lang="en-US" sz="1400" b="1" dirty="0" smtClean="0">
                <a:latin typeface="Courier New" pitchFamily="49" charset="0"/>
                <a:cs typeface="Courier New" pitchFamily="49" charset="0"/>
                <a:sym typeface="Consolas"/>
              </a:rPr>
              <a:t>      </a:t>
            </a:r>
            <a:r>
              <a:rPr lang="en-US" sz="1400" b="1" dirty="0" err="1" smtClean="0">
                <a:latin typeface="Courier New" pitchFamily="49" charset="0"/>
                <a:cs typeface="Courier New" pitchFamily="49" charset="0"/>
                <a:sym typeface="Consolas"/>
              </a:rPr>
              <a:t>rel</a:t>
            </a:r>
            <a:r>
              <a:rPr lang="en-US" sz="1400" b="1" dirty="0" smtClean="0">
                <a:latin typeface="Courier New" pitchFamily="49" charset="0"/>
                <a:cs typeface="Courier New" pitchFamily="49" charset="0"/>
                <a:sym typeface="Consolas"/>
              </a:rPr>
              <a:t>="</a:t>
            </a:r>
            <a:r>
              <a:rPr lang="en-US" sz="1400" b="1" dirty="0" err="1" smtClean="0">
                <a:latin typeface="Courier New" pitchFamily="49" charset="0"/>
                <a:cs typeface="Courier New" pitchFamily="49" charset="0"/>
                <a:sym typeface="Consolas"/>
              </a:rPr>
              <a:t>stylesheet</a:t>
            </a:r>
            <a:r>
              <a:rPr lang="en-US" sz="1400" b="1" dirty="0" smtClean="0">
                <a:latin typeface="Courier New" pitchFamily="49" charset="0"/>
                <a:cs typeface="Courier New" pitchFamily="49" charset="0"/>
                <a:sym typeface="Consolas"/>
              </a:rPr>
              <a:t>"&gt;</a:t>
            </a:r>
          </a:p>
          <a:p>
            <a:pPr lvl="0">
              <a:buNone/>
            </a:pPr>
            <a:r>
              <a:rPr lang="en-US" sz="1400" b="1" dirty="0" smtClean="0">
                <a:latin typeface="Courier New" pitchFamily="49" charset="0"/>
                <a:cs typeface="Courier New" pitchFamily="49" charset="0"/>
                <a:sym typeface="Consolas"/>
              </a:rPr>
              <a:t>  &lt;/head&gt;</a:t>
            </a:r>
          </a:p>
          <a:p>
            <a:pPr lvl="0">
              <a:buNone/>
            </a:pPr>
            <a:r>
              <a:rPr lang="en-US" sz="1400" b="1" dirty="0" smtClean="0">
                <a:latin typeface="Courier New" pitchFamily="49" charset="0"/>
                <a:cs typeface="Courier New" pitchFamily="49" charset="0"/>
                <a:sym typeface="Consolas"/>
              </a:rPr>
              <a:t>  &lt;body&gt;</a:t>
            </a:r>
          </a:p>
          <a:p>
            <a:pPr lvl="0">
              <a:buNone/>
            </a:pPr>
            <a:r>
              <a:rPr lang="en-US" sz="1400" b="1" dirty="0" smtClean="0">
                <a:latin typeface="Courier New" pitchFamily="49" charset="0"/>
                <a:cs typeface="Courier New" pitchFamily="49" charset="0"/>
                <a:sym typeface="Consolas"/>
              </a:rPr>
              <a:t>    &lt;form method="get" </a:t>
            </a:r>
          </a:p>
          <a:p>
            <a:pPr lvl="0">
              <a:buNone/>
            </a:pPr>
            <a:r>
              <a:rPr lang="en-US" sz="1400" b="1" dirty="0" smtClean="0">
                <a:latin typeface="Courier New" pitchFamily="49" charset="0"/>
                <a:cs typeface="Courier New" pitchFamily="49" charset="0"/>
                <a:sym typeface="Consolas"/>
              </a:rPr>
              <a:t>          action="generate"&gt;</a:t>
            </a:r>
          </a:p>
          <a:p>
            <a:pPr lvl="0">
              <a:buNone/>
            </a:pPr>
            <a:r>
              <a:rPr lang="en-US" sz="1400" b="1" dirty="0" smtClean="0">
                <a:latin typeface="Courier New" pitchFamily="49" charset="0"/>
                <a:cs typeface="Courier New" pitchFamily="49" charset="0"/>
                <a:sym typeface="Consolas"/>
              </a:rPr>
              <a:t>      &lt;input type="text" value="8" </a:t>
            </a:r>
          </a:p>
          <a:p>
            <a:pPr lvl="0">
              <a:buNone/>
            </a:pPr>
            <a:r>
              <a:rPr lang="en-US" sz="1400" b="1" dirty="0" smtClean="0">
                <a:latin typeface="Courier New" pitchFamily="49" charset="0"/>
                <a:cs typeface="Courier New" pitchFamily="49" charset="0"/>
                <a:sym typeface="Consolas"/>
              </a:rPr>
              <a:t>        name="length"/&gt;</a:t>
            </a:r>
          </a:p>
          <a:p>
            <a:pPr lvl="0">
              <a:buNone/>
            </a:pPr>
            <a:r>
              <a:rPr lang="en-US" sz="1400" b="1" dirty="0" smtClean="0">
                <a:latin typeface="Courier New" pitchFamily="49" charset="0"/>
                <a:cs typeface="Courier New" pitchFamily="49" charset="0"/>
                <a:sym typeface="Consolas"/>
              </a:rPr>
              <a:t>      &lt;button type="submit"&gt;</a:t>
            </a:r>
          </a:p>
          <a:p>
            <a:pPr lvl="0">
              <a:buNone/>
            </a:pPr>
            <a:r>
              <a:rPr lang="en-US" sz="1400" b="1" dirty="0" smtClean="0">
                <a:latin typeface="Courier New" pitchFamily="49" charset="0"/>
                <a:cs typeface="Courier New" pitchFamily="49" charset="0"/>
                <a:sym typeface="Consolas"/>
              </a:rPr>
              <a:t>        Give it now!</a:t>
            </a:r>
          </a:p>
          <a:p>
            <a:pPr lvl="0">
              <a:buNone/>
            </a:pPr>
            <a:r>
              <a:rPr lang="en-US" sz="1400" b="1" dirty="0" smtClean="0">
                <a:latin typeface="Courier New" pitchFamily="49" charset="0"/>
                <a:cs typeface="Courier New" pitchFamily="49" charset="0"/>
                <a:sym typeface="Consolas"/>
              </a:rPr>
              <a:t>      &lt;/button&gt;</a:t>
            </a:r>
          </a:p>
          <a:p>
            <a:pPr lvl="0">
              <a:buNone/>
            </a:pPr>
            <a:r>
              <a:rPr lang="en-US" sz="1400" b="1" dirty="0" smtClean="0">
                <a:latin typeface="Courier New" pitchFamily="49" charset="0"/>
                <a:cs typeface="Courier New" pitchFamily="49" charset="0"/>
                <a:sym typeface="Consolas"/>
              </a:rPr>
              <a:t>    &lt;/form&gt;</a:t>
            </a:r>
          </a:p>
          <a:p>
            <a:pPr lvl="0">
              <a:buNone/>
            </a:pPr>
            <a:r>
              <a:rPr lang="en-US" sz="1400" b="1" dirty="0" smtClean="0">
                <a:latin typeface="Courier New" pitchFamily="49" charset="0"/>
                <a:cs typeface="Courier New" pitchFamily="49" charset="0"/>
                <a:sym typeface="Consolas"/>
              </a:rPr>
              <a:t>  &lt;/body&gt;</a:t>
            </a:r>
          </a:p>
          <a:p>
            <a:pPr lvl="0">
              <a:buNone/>
            </a:pPr>
            <a:r>
              <a:rPr lang="en-US" sz="1400" b="1" dirty="0" smtClean="0">
                <a:latin typeface="Courier New" pitchFamily="49" charset="0"/>
                <a:cs typeface="Courier New" pitchFamily="49" charset="0"/>
                <a:sym typeface="Consolas"/>
              </a:rPr>
              <a:t>&lt;/html&gt;"""</a:t>
            </a:r>
          </a:p>
        </p:txBody>
      </p:sp>
      <p:sp>
        <p:nvSpPr>
          <p:cNvPr id="9" name="Content Placeholder 8"/>
          <p:cNvSpPr>
            <a:spLocks noGrp="1"/>
          </p:cNvSpPr>
          <p:nvPr>
            <p:ph sz="half" idx="2"/>
          </p:nvPr>
        </p:nvSpPr>
        <p:spPr/>
        <p:txBody>
          <a:bodyPr>
            <a:noAutofit/>
          </a:bodyPr>
          <a:lstStyle/>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if __name__ == '__main__':</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conf = {</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 {</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r>
              <a:rPr lang="en-US" sz="1400" b="1" dirty="0" err="1" smtClean="0">
                <a:latin typeface="Courier New" pitchFamily="49" charset="0"/>
                <a:ea typeface="Consolas"/>
                <a:cs typeface="Courier New" pitchFamily="49" charset="0"/>
                <a:sym typeface="Consolas"/>
              </a:rPr>
              <a:t>tools.sessions.on</a:t>
            </a:r>
            <a:r>
              <a:rPr lang="en-US" sz="1400" b="1" dirty="0" smtClean="0">
                <a:latin typeface="Courier New" pitchFamily="49" charset="0"/>
                <a:ea typeface="Consolas"/>
                <a:cs typeface="Courier New" pitchFamily="49" charset="0"/>
                <a:sym typeface="Consolas"/>
              </a:rPr>
              <a:t>': True,</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r>
              <a:rPr lang="en-US" sz="1400" b="1" dirty="0" err="1" smtClean="0">
                <a:latin typeface="Courier New" pitchFamily="49" charset="0"/>
                <a:ea typeface="Consolas"/>
                <a:cs typeface="Courier New" pitchFamily="49" charset="0"/>
                <a:sym typeface="Consolas"/>
              </a:rPr>
              <a:t>tools.staticdir.root</a:t>
            </a:r>
            <a:r>
              <a:rPr lang="en-US" sz="1400" b="1" dirty="0" smtClean="0">
                <a:latin typeface="Courier New" pitchFamily="49" charset="0"/>
                <a:ea typeface="Consolas"/>
                <a:cs typeface="Courier New" pitchFamily="49" charset="0"/>
                <a:sym typeface="Consolas"/>
              </a:rPr>
              <a:t>': \</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r>
              <a:rPr lang="en-US" sz="1400" b="1" dirty="0" err="1" smtClean="0">
                <a:latin typeface="Courier New" pitchFamily="49" charset="0"/>
                <a:ea typeface="Consolas"/>
                <a:cs typeface="Courier New" pitchFamily="49" charset="0"/>
                <a:sym typeface="Consolas"/>
              </a:rPr>
              <a:t>os.path.abspath</a:t>
            </a:r>
            <a:r>
              <a:rPr lang="en-US" sz="1400" b="1" dirty="0" smtClean="0">
                <a:latin typeface="Courier New" pitchFamily="49" charset="0"/>
                <a:ea typeface="Consolas"/>
                <a:cs typeface="Courier New" pitchFamily="49" charset="0"/>
                <a:sym typeface="Consolas"/>
              </a:rPr>
              <a:t>(</a:t>
            </a:r>
            <a:r>
              <a:rPr lang="en-US" sz="1400" b="1" dirty="0" err="1" smtClean="0">
                <a:latin typeface="Courier New" pitchFamily="49" charset="0"/>
                <a:ea typeface="Consolas"/>
                <a:cs typeface="Courier New" pitchFamily="49" charset="0"/>
                <a:sym typeface="Consolas"/>
              </a:rPr>
              <a:t>os.getcwd</a:t>
            </a:r>
            <a:r>
              <a:rPr lang="en-US" sz="1400" b="1" dirty="0" smtClean="0">
                <a:latin typeface="Courier New" pitchFamily="49" charset="0"/>
                <a:ea typeface="Consolas"/>
                <a:cs typeface="Courier New" pitchFamily="49" charset="0"/>
                <a:sym typeface="Consolas"/>
              </a:rPr>
              <a:t>())</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'/static': {</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r>
              <a:rPr lang="en-US" sz="1400" b="1" dirty="0" err="1" smtClean="0">
                <a:latin typeface="Courier New" pitchFamily="49" charset="0"/>
                <a:ea typeface="Consolas"/>
                <a:cs typeface="Courier New" pitchFamily="49" charset="0"/>
                <a:sym typeface="Consolas"/>
              </a:rPr>
              <a:t>tools.staticdir.on</a:t>
            </a:r>
            <a:r>
              <a:rPr lang="en-US" sz="1400" b="1" dirty="0" smtClean="0">
                <a:latin typeface="Courier New" pitchFamily="49" charset="0"/>
                <a:ea typeface="Consolas"/>
                <a:cs typeface="Courier New" pitchFamily="49" charset="0"/>
                <a:sym typeface="Consolas"/>
              </a:rPr>
              <a:t>': True,</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r>
              <a:rPr lang="en-US" sz="1400" b="1" dirty="0" err="1" smtClean="0">
                <a:latin typeface="Courier New" pitchFamily="49" charset="0"/>
                <a:ea typeface="Consolas"/>
                <a:cs typeface="Courier New" pitchFamily="49" charset="0"/>
                <a:sym typeface="Consolas"/>
              </a:rPr>
              <a:t>tools.staticdir.dir</a:t>
            </a:r>
            <a:r>
              <a:rPr lang="en-US" sz="1400" b="1" dirty="0" smtClean="0">
                <a:latin typeface="Courier New" pitchFamily="49" charset="0"/>
                <a:ea typeface="Consolas"/>
                <a:cs typeface="Courier New" pitchFamily="49" charset="0"/>
                <a:sym typeface="Consolas"/>
              </a:rPr>
              <a:t>': \</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'./public‘</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p>
          <a:p>
            <a:pPr lvl="0">
              <a:spcBef>
                <a:spcPts val="0"/>
              </a:spcBef>
              <a:buClr>
                <a:schemeClr val="dk1"/>
              </a:buClr>
              <a:buSzPct val="122222"/>
              <a:buNone/>
            </a:pPr>
            <a:endParaRPr lang="en-US" sz="1400" b="1" dirty="0" smtClean="0">
              <a:latin typeface="Courier New" pitchFamily="49" charset="0"/>
              <a:ea typeface="Consolas"/>
              <a:cs typeface="Courier New" pitchFamily="49" charset="0"/>
              <a:sym typeface="Consolas"/>
            </a:endParaRPr>
          </a:p>
          <a:p>
            <a:pPr lvl="0">
              <a:spcBef>
                <a:spcPts val="0"/>
              </a:spcBef>
              <a:buClr>
                <a:schemeClr val="dk1"/>
              </a:buClr>
              <a:buSzPct val="122222"/>
              <a:buNone/>
            </a:pPr>
            <a:r>
              <a:rPr lang="en-US" sz="1400" b="1" dirty="0" err="1" smtClean="0">
                <a:latin typeface="Courier New" pitchFamily="49" charset="0"/>
                <a:ea typeface="Consolas"/>
                <a:cs typeface="Courier New" pitchFamily="49" charset="0"/>
                <a:sym typeface="Consolas"/>
              </a:rPr>
              <a:t>cherrypy.quickstart</a:t>
            </a:r>
            <a:r>
              <a:rPr lang="en-US" sz="1400" b="1" dirty="0" smtClean="0">
                <a:latin typeface="Courier New" pitchFamily="49" charset="0"/>
                <a:ea typeface="Consolas"/>
                <a:cs typeface="Courier New" pitchFamily="49" charset="0"/>
                <a:sym typeface="Consolas"/>
              </a:rPr>
              <a:t>( \</a:t>
            </a:r>
          </a:p>
          <a:p>
            <a:pPr lvl="0">
              <a:spcBef>
                <a:spcPts val="0"/>
              </a:spcBef>
              <a:buClr>
                <a:schemeClr val="dk1"/>
              </a:buClr>
              <a:buSzPct val="122222"/>
              <a:buNone/>
            </a:pPr>
            <a:r>
              <a:rPr lang="en-US" sz="1400" b="1" dirty="0" smtClean="0">
                <a:latin typeface="Courier New" pitchFamily="49" charset="0"/>
                <a:ea typeface="Consolas"/>
                <a:cs typeface="Courier New" pitchFamily="49" charset="0"/>
                <a:sym typeface="Consolas"/>
              </a:rPr>
              <a:t>  </a:t>
            </a:r>
            <a:r>
              <a:rPr lang="en-US" sz="1400" b="1" dirty="0" err="1" smtClean="0">
                <a:latin typeface="Courier New" pitchFamily="49" charset="0"/>
                <a:ea typeface="Consolas"/>
                <a:cs typeface="Courier New" pitchFamily="49" charset="0"/>
                <a:sym typeface="Consolas"/>
              </a:rPr>
              <a:t>StringGenerator</a:t>
            </a:r>
            <a:r>
              <a:rPr lang="en-US" sz="1400" b="1" dirty="0" smtClean="0">
                <a:latin typeface="Courier New" pitchFamily="49" charset="0"/>
                <a:ea typeface="Consolas"/>
                <a:cs typeface="Courier New" pitchFamily="49" charset="0"/>
                <a:sym typeface="Consolas"/>
              </a:rPr>
              <a:t>(), '/', conf)</a:t>
            </a:r>
          </a:p>
        </p:txBody>
      </p:sp>
      <p:sp>
        <p:nvSpPr>
          <p:cNvPr id="8" name="Footer Placeholder 7"/>
          <p:cNvSpPr>
            <a:spLocks noGrp="1"/>
          </p:cNvSpPr>
          <p:nvPr>
            <p:ph type="ftr" sz="quarter" idx="11"/>
          </p:nvPr>
        </p:nvSpPr>
        <p:spPr/>
        <p:txBody>
          <a:bodyPr/>
          <a:lstStyle/>
          <a:p>
            <a:r>
              <a:rPr lang="en-US" smtClean="0"/>
              <a:t>Teknologi Open Source</a:t>
            </a:r>
            <a:endParaRPr lang="en-US"/>
          </a:p>
        </p:txBody>
      </p:sp>
      <p:sp>
        <p:nvSpPr>
          <p:cNvPr id="7" name="Slide Number Placeholder 6"/>
          <p:cNvSpPr>
            <a:spLocks noGrp="1"/>
          </p:cNvSpPr>
          <p:nvPr>
            <p:ph type="sldNum" sz="quarter" idx="12"/>
          </p:nvPr>
        </p:nvSpPr>
        <p:spPr/>
        <p:txBody>
          <a:bodyPr/>
          <a:lstStyle/>
          <a:p>
            <a:fld id="{8C0EEE03-975C-4CC4-A0A5-66C7C004E97B}" type="slidenum">
              <a:rPr lang="en-US" smtClean="0"/>
              <a:pPr/>
              <a:t>11</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fade">
                                      <p:cBhvr>
                                        <p:cTn id="7" dur="500"/>
                                        <p:tgtEl>
                                          <p:spTgt spid="8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
                                            <p:txEl>
                                              <p:pRg st="1" end="1"/>
                                            </p:txEl>
                                          </p:spTgt>
                                        </p:tgtEl>
                                        <p:attrNameLst>
                                          <p:attrName>style.visibility</p:attrName>
                                        </p:attrNameLst>
                                      </p:cBhvr>
                                      <p:to>
                                        <p:strVal val="visible"/>
                                      </p:to>
                                    </p:set>
                                    <p:animEffect transition="in" filter="fade">
                                      <p:cBhvr>
                                        <p:cTn id="10" dur="500"/>
                                        <p:tgtEl>
                                          <p:spTgt spid="8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6">
                                            <p:txEl>
                                              <p:pRg st="2" end="2"/>
                                            </p:txEl>
                                          </p:spTgt>
                                        </p:tgtEl>
                                        <p:attrNameLst>
                                          <p:attrName>style.visibility</p:attrName>
                                        </p:attrNameLst>
                                      </p:cBhvr>
                                      <p:to>
                                        <p:strVal val="visible"/>
                                      </p:to>
                                    </p:set>
                                    <p:animEffect transition="in" filter="fade">
                                      <p:cBhvr>
                                        <p:cTn id="13" dur="500"/>
                                        <p:tgtEl>
                                          <p:spTgt spid="8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6">
                                            <p:txEl>
                                              <p:pRg st="3" end="3"/>
                                            </p:txEl>
                                          </p:spTgt>
                                        </p:tgtEl>
                                        <p:attrNameLst>
                                          <p:attrName>style.visibility</p:attrName>
                                        </p:attrNameLst>
                                      </p:cBhvr>
                                      <p:to>
                                        <p:strVal val="visible"/>
                                      </p:to>
                                    </p:set>
                                    <p:animEffect transition="in" filter="fade">
                                      <p:cBhvr>
                                        <p:cTn id="16" dur="500"/>
                                        <p:tgtEl>
                                          <p:spTgt spid="8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6">
                                            <p:txEl>
                                              <p:pRg st="4" end="4"/>
                                            </p:txEl>
                                          </p:spTgt>
                                        </p:tgtEl>
                                        <p:attrNameLst>
                                          <p:attrName>style.visibility</p:attrName>
                                        </p:attrNameLst>
                                      </p:cBhvr>
                                      <p:to>
                                        <p:strVal val="visible"/>
                                      </p:to>
                                    </p:set>
                                    <p:animEffect transition="in" filter="fade">
                                      <p:cBhvr>
                                        <p:cTn id="19" dur="500"/>
                                        <p:tgtEl>
                                          <p:spTgt spid="8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6">
                                            <p:txEl>
                                              <p:pRg st="5" end="5"/>
                                            </p:txEl>
                                          </p:spTgt>
                                        </p:tgtEl>
                                        <p:attrNameLst>
                                          <p:attrName>style.visibility</p:attrName>
                                        </p:attrNameLst>
                                      </p:cBhvr>
                                      <p:to>
                                        <p:strVal val="visible"/>
                                      </p:to>
                                    </p:set>
                                    <p:animEffect transition="in" filter="fade">
                                      <p:cBhvr>
                                        <p:cTn id="22" dur="500"/>
                                        <p:tgtEl>
                                          <p:spTgt spid="8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6">
                                            <p:txEl>
                                              <p:pRg st="6" end="6"/>
                                            </p:txEl>
                                          </p:spTgt>
                                        </p:tgtEl>
                                        <p:attrNameLst>
                                          <p:attrName>style.visibility</p:attrName>
                                        </p:attrNameLst>
                                      </p:cBhvr>
                                      <p:to>
                                        <p:strVal val="visible"/>
                                      </p:to>
                                    </p:set>
                                    <p:animEffect transition="in" filter="fade">
                                      <p:cBhvr>
                                        <p:cTn id="25" dur="500"/>
                                        <p:tgtEl>
                                          <p:spTgt spid="8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6">
                                            <p:txEl>
                                              <p:pRg st="7" end="7"/>
                                            </p:txEl>
                                          </p:spTgt>
                                        </p:tgtEl>
                                        <p:attrNameLst>
                                          <p:attrName>style.visibility</p:attrName>
                                        </p:attrNameLst>
                                      </p:cBhvr>
                                      <p:to>
                                        <p:strVal val="visible"/>
                                      </p:to>
                                    </p:set>
                                    <p:animEffect transition="in" filter="fade">
                                      <p:cBhvr>
                                        <p:cTn id="28" dur="500"/>
                                        <p:tgtEl>
                                          <p:spTgt spid="8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6">
                                            <p:txEl>
                                              <p:pRg st="8" end="8"/>
                                            </p:txEl>
                                          </p:spTgt>
                                        </p:tgtEl>
                                        <p:attrNameLst>
                                          <p:attrName>style.visibility</p:attrName>
                                        </p:attrNameLst>
                                      </p:cBhvr>
                                      <p:to>
                                        <p:strVal val="visible"/>
                                      </p:to>
                                    </p:set>
                                    <p:animEffect transition="in" filter="fade">
                                      <p:cBhvr>
                                        <p:cTn id="31" dur="500"/>
                                        <p:tgtEl>
                                          <p:spTgt spid="8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6">
                                            <p:txEl>
                                              <p:pRg st="9" end="9"/>
                                            </p:txEl>
                                          </p:spTgt>
                                        </p:tgtEl>
                                        <p:attrNameLst>
                                          <p:attrName>style.visibility</p:attrName>
                                        </p:attrNameLst>
                                      </p:cBhvr>
                                      <p:to>
                                        <p:strVal val="visible"/>
                                      </p:to>
                                    </p:set>
                                    <p:animEffect transition="in" filter="fade">
                                      <p:cBhvr>
                                        <p:cTn id="34" dur="500"/>
                                        <p:tgtEl>
                                          <p:spTgt spid="8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6">
                                            <p:txEl>
                                              <p:pRg st="10" end="10"/>
                                            </p:txEl>
                                          </p:spTgt>
                                        </p:tgtEl>
                                        <p:attrNameLst>
                                          <p:attrName>style.visibility</p:attrName>
                                        </p:attrNameLst>
                                      </p:cBhvr>
                                      <p:to>
                                        <p:strVal val="visible"/>
                                      </p:to>
                                    </p:set>
                                    <p:animEffect transition="in" filter="fade">
                                      <p:cBhvr>
                                        <p:cTn id="37" dur="500"/>
                                        <p:tgtEl>
                                          <p:spTgt spid="8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6">
                                            <p:txEl>
                                              <p:pRg st="11" end="11"/>
                                            </p:txEl>
                                          </p:spTgt>
                                        </p:tgtEl>
                                        <p:attrNameLst>
                                          <p:attrName>style.visibility</p:attrName>
                                        </p:attrNameLst>
                                      </p:cBhvr>
                                      <p:to>
                                        <p:strVal val="visible"/>
                                      </p:to>
                                    </p:set>
                                    <p:animEffect transition="in" filter="fade">
                                      <p:cBhvr>
                                        <p:cTn id="40" dur="500"/>
                                        <p:tgtEl>
                                          <p:spTgt spid="8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xEl>
                                              <p:pRg st="12" end="12"/>
                                            </p:txEl>
                                          </p:spTgt>
                                        </p:tgtEl>
                                        <p:attrNameLst>
                                          <p:attrName>style.visibility</p:attrName>
                                        </p:attrNameLst>
                                      </p:cBhvr>
                                      <p:to>
                                        <p:strVal val="visible"/>
                                      </p:to>
                                    </p:set>
                                    <p:animEffect transition="in" filter="fade">
                                      <p:cBhvr>
                                        <p:cTn id="43" dur="500"/>
                                        <p:tgtEl>
                                          <p:spTgt spid="8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6">
                                            <p:txEl>
                                              <p:pRg st="13" end="13"/>
                                            </p:txEl>
                                          </p:spTgt>
                                        </p:tgtEl>
                                        <p:attrNameLst>
                                          <p:attrName>style.visibility</p:attrName>
                                        </p:attrNameLst>
                                      </p:cBhvr>
                                      <p:to>
                                        <p:strVal val="visible"/>
                                      </p:to>
                                    </p:set>
                                    <p:animEffect transition="in" filter="fade">
                                      <p:cBhvr>
                                        <p:cTn id="46" dur="500"/>
                                        <p:tgtEl>
                                          <p:spTgt spid="86">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6">
                                            <p:txEl>
                                              <p:pRg st="14" end="14"/>
                                            </p:txEl>
                                          </p:spTgt>
                                        </p:tgtEl>
                                        <p:attrNameLst>
                                          <p:attrName>style.visibility</p:attrName>
                                        </p:attrNameLst>
                                      </p:cBhvr>
                                      <p:to>
                                        <p:strVal val="visible"/>
                                      </p:to>
                                    </p:set>
                                    <p:animEffect transition="in" filter="fade">
                                      <p:cBhvr>
                                        <p:cTn id="49" dur="500"/>
                                        <p:tgtEl>
                                          <p:spTgt spid="86">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6">
                                            <p:txEl>
                                              <p:pRg st="15" end="15"/>
                                            </p:txEl>
                                          </p:spTgt>
                                        </p:tgtEl>
                                        <p:attrNameLst>
                                          <p:attrName>style.visibility</p:attrName>
                                        </p:attrNameLst>
                                      </p:cBhvr>
                                      <p:to>
                                        <p:strVal val="visible"/>
                                      </p:to>
                                    </p:set>
                                    <p:animEffect transition="in" filter="fade">
                                      <p:cBhvr>
                                        <p:cTn id="52" dur="500"/>
                                        <p:tgtEl>
                                          <p:spTgt spid="86">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6">
                                            <p:txEl>
                                              <p:pRg st="16" end="16"/>
                                            </p:txEl>
                                          </p:spTgt>
                                        </p:tgtEl>
                                        <p:attrNameLst>
                                          <p:attrName>style.visibility</p:attrName>
                                        </p:attrNameLst>
                                      </p:cBhvr>
                                      <p:to>
                                        <p:strVal val="visible"/>
                                      </p:to>
                                    </p:set>
                                    <p:animEffect transition="in" filter="fade">
                                      <p:cBhvr>
                                        <p:cTn id="55" dur="500"/>
                                        <p:tgtEl>
                                          <p:spTgt spid="86">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6">
                                            <p:txEl>
                                              <p:pRg st="17" end="17"/>
                                            </p:txEl>
                                          </p:spTgt>
                                        </p:tgtEl>
                                        <p:attrNameLst>
                                          <p:attrName>style.visibility</p:attrName>
                                        </p:attrNameLst>
                                      </p:cBhvr>
                                      <p:to>
                                        <p:strVal val="visible"/>
                                      </p:to>
                                    </p:set>
                                    <p:animEffect transition="in" filter="fade">
                                      <p:cBhvr>
                                        <p:cTn id="58" dur="500"/>
                                        <p:tgtEl>
                                          <p:spTgt spid="86">
                                            <p:txEl>
                                              <p:pRg st="17" end="17"/>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xEl>
                                              <p:pRg st="18" end="18"/>
                                            </p:txEl>
                                          </p:spTgt>
                                        </p:tgtEl>
                                        <p:attrNameLst>
                                          <p:attrName>style.visibility</p:attrName>
                                        </p:attrNameLst>
                                      </p:cBhvr>
                                      <p:to>
                                        <p:strVal val="visible"/>
                                      </p:to>
                                    </p:set>
                                    <p:animEffect transition="in" filter="fade">
                                      <p:cBhvr>
                                        <p:cTn id="61" dur="500"/>
                                        <p:tgtEl>
                                          <p:spTgt spid="86">
                                            <p:txEl>
                                              <p:pRg st="18" end="18"/>
                                            </p:txEl>
                                          </p:spTgt>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animEffect transition="in" filter="fade">
                                      <p:cBhvr>
                                        <p:cTn id="65" dur="500"/>
                                        <p:tgtEl>
                                          <p:spTgt spid="9">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xEl>
                                              <p:pRg st="1" end="1"/>
                                            </p:txEl>
                                          </p:spTgt>
                                        </p:tgtEl>
                                        <p:attrNameLst>
                                          <p:attrName>style.visibility</p:attrName>
                                        </p:attrNameLst>
                                      </p:cBhvr>
                                      <p:to>
                                        <p:strVal val="visible"/>
                                      </p:to>
                                    </p:set>
                                    <p:animEffect transition="in" filter="fade">
                                      <p:cBhvr>
                                        <p:cTn id="68" dur="500"/>
                                        <p:tgtEl>
                                          <p:spTgt spid="9">
                                            <p:txEl>
                                              <p:pRg st="1" end="1"/>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
                                            <p:txEl>
                                              <p:pRg st="2" end="2"/>
                                            </p:txEl>
                                          </p:spTgt>
                                        </p:tgtEl>
                                        <p:attrNameLst>
                                          <p:attrName>style.visibility</p:attrName>
                                        </p:attrNameLst>
                                      </p:cBhvr>
                                      <p:to>
                                        <p:strVal val="visible"/>
                                      </p:to>
                                    </p:set>
                                    <p:animEffect transition="in" filter="fade">
                                      <p:cBhvr>
                                        <p:cTn id="71" dur="500"/>
                                        <p:tgtEl>
                                          <p:spTgt spid="9">
                                            <p:txEl>
                                              <p:pRg st="2" end="2"/>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xEl>
                                              <p:pRg st="3" end="3"/>
                                            </p:txEl>
                                          </p:spTgt>
                                        </p:tgtEl>
                                        <p:attrNameLst>
                                          <p:attrName>style.visibility</p:attrName>
                                        </p:attrNameLst>
                                      </p:cBhvr>
                                      <p:to>
                                        <p:strVal val="visible"/>
                                      </p:to>
                                    </p:set>
                                    <p:animEffect transition="in" filter="fade">
                                      <p:cBhvr>
                                        <p:cTn id="74" dur="500"/>
                                        <p:tgtEl>
                                          <p:spTgt spid="9">
                                            <p:txEl>
                                              <p:pRg st="3" end="3"/>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
                                            <p:txEl>
                                              <p:pRg st="4" end="4"/>
                                            </p:txEl>
                                          </p:spTgt>
                                        </p:tgtEl>
                                        <p:attrNameLst>
                                          <p:attrName>style.visibility</p:attrName>
                                        </p:attrNameLst>
                                      </p:cBhvr>
                                      <p:to>
                                        <p:strVal val="visible"/>
                                      </p:to>
                                    </p:set>
                                    <p:animEffect transition="in" filter="fade">
                                      <p:cBhvr>
                                        <p:cTn id="77" dur="500"/>
                                        <p:tgtEl>
                                          <p:spTgt spid="9">
                                            <p:txEl>
                                              <p:pRg st="4" end="4"/>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
                                            <p:txEl>
                                              <p:pRg st="5" end="5"/>
                                            </p:txEl>
                                          </p:spTgt>
                                        </p:tgtEl>
                                        <p:attrNameLst>
                                          <p:attrName>style.visibility</p:attrName>
                                        </p:attrNameLst>
                                      </p:cBhvr>
                                      <p:to>
                                        <p:strVal val="visible"/>
                                      </p:to>
                                    </p:set>
                                    <p:animEffect transition="in" filter="fade">
                                      <p:cBhvr>
                                        <p:cTn id="80" dur="500"/>
                                        <p:tgtEl>
                                          <p:spTgt spid="9">
                                            <p:txEl>
                                              <p:pRg st="5" end="5"/>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
                                            <p:txEl>
                                              <p:pRg st="6" end="6"/>
                                            </p:txEl>
                                          </p:spTgt>
                                        </p:tgtEl>
                                        <p:attrNameLst>
                                          <p:attrName>style.visibility</p:attrName>
                                        </p:attrNameLst>
                                      </p:cBhvr>
                                      <p:to>
                                        <p:strVal val="visible"/>
                                      </p:to>
                                    </p:set>
                                    <p:animEffect transition="in" filter="fade">
                                      <p:cBhvr>
                                        <p:cTn id="83" dur="500"/>
                                        <p:tgtEl>
                                          <p:spTgt spid="9">
                                            <p:txEl>
                                              <p:pRg st="6" end="6"/>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9">
                                            <p:txEl>
                                              <p:pRg st="7" end="7"/>
                                            </p:txEl>
                                          </p:spTgt>
                                        </p:tgtEl>
                                        <p:attrNameLst>
                                          <p:attrName>style.visibility</p:attrName>
                                        </p:attrNameLst>
                                      </p:cBhvr>
                                      <p:to>
                                        <p:strVal val="visible"/>
                                      </p:to>
                                    </p:set>
                                    <p:animEffect transition="in" filter="fade">
                                      <p:cBhvr>
                                        <p:cTn id="86" dur="500"/>
                                        <p:tgtEl>
                                          <p:spTgt spid="9">
                                            <p:txEl>
                                              <p:pRg st="7" end="7"/>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
                                            <p:txEl>
                                              <p:pRg st="8" end="8"/>
                                            </p:txEl>
                                          </p:spTgt>
                                        </p:tgtEl>
                                        <p:attrNameLst>
                                          <p:attrName>style.visibility</p:attrName>
                                        </p:attrNameLst>
                                      </p:cBhvr>
                                      <p:to>
                                        <p:strVal val="visible"/>
                                      </p:to>
                                    </p:set>
                                    <p:animEffect transition="in" filter="fade">
                                      <p:cBhvr>
                                        <p:cTn id="89" dur="500"/>
                                        <p:tgtEl>
                                          <p:spTgt spid="9">
                                            <p:txEl>
                                              <p:pRg st="8" end="8"/>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
                                            <p:txEl>
                                              <p:pRg st="9" end="9"/>
                                            </p:txEl>
                                          </p:spTgt>
                                        </p:tgtEl>
                                        <p:attrNameLst>
                                          <p:attrName>style.visibility</p:attrName>
                                        </p:attrNameLst>
                                      </p:cBhvr>
                                      <p:to>
                                        <p:strVal val="visible"/>
                                      </p:to>
                                    </p:set>
                                    <p:animEffect transition="in" filter="fade">
                                      <p:cBhvr>
                                        <p:cTn id="92" dur="500"/>
                                        <p:tgtEl>
                                          <p:spTgt spid="9">
                                            <p:txEl>
                                              <p:pRg st="9" end="9"/>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
                                            <p:txEl>
                                              <p:pRg st="10" end="10"/>
                                            </p:txEl>
                                          </p:spTgt>
                                        </p:tgtEl>
                                        <p:attrNameLst>
                                          <p:attrName>style.visibility</p:attrName>
                                        </p:attrNameLst>
                                      </p:cBhvr>
                                      <p:to>
                                        <p:strVal val="visible"/>
                                      </p:to>
                                    </p:set>
                                    <p:animEffect transition="in" filter="fade">
                                      <p:cBhvr>
                                        <p:cTn id="95" dur="500"/>
                                        <p:tgtEl>
                                          <p:spTgt spid="9">
                                            <p:txEl>
                                              <p:pRg st="10" end="10"/>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
                                            <p:txEl>
                                              <p:pRg st="11" end="11"/>
                                            </p:txEl>
                                          </p:spTgt>
                                        </p:tgtEl>
                                        <p:attrNameLst>
                                          <p:attrName>style.visibility</p:attrName>
                                        </p:attrNameLst>
                                      </p:cBhvr>
                                      <p:to>
                                        <p:strVal val="visible"/>
                                      </p:to>
                                    </p:set>
                                    <p:animEffect transition="in" filter="fade">
                                      <p:cBhvr>
                                        <p:cTn id="98" dur="500"/>
                                        <p:tgtEl>
                                          <p:spTgt spid="9">
                                            <p:txEl>
                                              <p:pRg st="11" end="11"/>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
                                            <p:txEl>
                                              <p:pRg st="12" end="12"/>
                                            </p:txEl>
                                          </p:spTgt>
                                        </p:tgtEl>
                                        <p:attrNameLst>
                                          <p:attrName>style.visibility</p:attrName>
                                        </p:attrNameLst>
                                      </p:cBhvr>
                                      <p:to>
                                        <p:strVal val="visible"/>
                                      </p:to>
                                    </p:set>
                                    <p:animEffect transition="in" filter="fade">
                                      <p:cBhvr>
                                        <p:cTn id="101" dur="500"/>
                                        <p:tgtEl>
                                          <p:spTgt spid="9">
                                            <p:txEl>
                                              <p:pRg st="12" end="12"/>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9">
                                            <p:txEl>
                                              <p:pRg st="14" end="14"/>
                                            </p:txEl>
                                          </p:spTgt>
                                        </p:tgtEl>
                                        <p:attrNameLst>
                                          <p:attrName>style.visibility</p:attrName>
                                        </p:attrNameLst>
                                      </p:cBhvr>
                                      <p:to>
                                        <p:strVal val="visible"/>
                                      </p:to>
                                    </p:set>
                                    <p:animEffect transition="in" filter="fade">
                                      <p:cBhvr>
                                        <p:cTn id="104" dur="500"/>
                                        <p:tgtEl>
                                          <p:spTgt spid="9">
                                            <p:txEl>
                                              <p:pRg st="14" end="14"/>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9">
                                            <p:txEl>
                                              <p:pRg st="15" end="15"/>
                                            </p:txEl>
                                          </p:spTgt>
                                        </p:tgtEl>
                                        <p:attrNameLst>
                                          <p:attrName>style.visibility</p:attrName>
                                        </p:attrNameLst>
                                      </p:cBhvr>
                                      <p:to>
                                        <p:strVal val="visible"/>
                                      </p:to>
                                    </p:set>
                                    <p:animEffect transition="in" filter="fade">
                                      <p:cBhvr>
                                        <p:cTn id="107"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uiExpand="1" build="p"/>
      <p:bldP spid="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r>
              <a:rPr lang="en" smtClean="0"/>
              <a:t>Cherrypy</a:t>
            </a:r>
            <a:endParaRPr lang="en"/>
          </a:p>
        </p:txBody>
      </p:sp>
      <p:sp>
        <p:nvSpPr>
          <p:cNvPr id="93" name="Shape 93"/>
          <p:cNvSpPr txBox="1">
            <a:spLocks noGrp="1"/>
          </p:cNvSpPr>
          <p:nvPr>
            <p:ph idx="1"/>
          </p:nvPr>
        </p:nvSpPr>
        <p:spPr/>
        <p:txBody>
          <a:bodyPr/>
          <a:lstStyle/>
          <a:p>
            <a:endParaRPr lang="en-US" dirty="0" smtClean="0">
              <a:hlinkClick r:id="rId3"/>
            </a:endParaRPr>
          </a:p>
          <a:p>
            <a:r>
              <a:rPr lang="en-US" u="sng" dirty="0" smtClean="0">
                <a:solidFill>
                  <a:srgbClr val="0000FF"/>
                </a:solidFill>
              </a:rPr>
              <a:t>http://docs.cherrypy.org/en/latest/tutorials.html</a:t>
            </a:r>
            <a:endParaRPr lang="en-US" u="sng" dirty="0" smtClean="0">
              <a:solidFill>
                <a:srgbClr val="0000FF"/>
              </a:solidFill>
              <a:hlinkClick r:id="rId3"/>
            </a:endParaRPr>
          </a:p>
          <a:p>
            <a:endParaRPr lang="en-US" dirty="0" smtClean="0">
              <a:hlinkClick r:id="rId4"/>
            </a:endParaRPr>
          </a:p>
          <a:p>
            <a:r>
              <a:rPr lang="en-US" u="sng" dirty="0" smtClean="0">
                <a:solidFill>
                  <a:srgbClr val="0000FF"/>
                </a:solidFill>
              </a:rPr>
              <a:t>http://docs.cherrypy.org/en/latest/basics.html</a:t>
            </a:r>
            <a:endParaRPr lang="en-US" u="sng" dirty="0" smtClean="0">
              <a:solidFill>
                <a:srgbClr val="0000FF"/>
              </a:solidFill>
              <a:hlinkClick r:id="rId4"/>
            </a:endParaRPr>
          </a:p>
          <a:p>
            <a:endParaRPr lang="en-US" dirty="0" smtClean="0"/>
          </a:p>
          <a:p>
            <a:r>
              <a:rPr lang="en-US" u="sng" dirty="0" smtClean="0">
                <a:solidFill>
                  <a:srgbClr val="0000FF"/>
                </a:solidFill>
              </a:rPr>
              <a:t>http://docs.cherrypy.org/en/latest/advanced.html</a:t>
            </a:r>
          </a:p>
        </p:txBody>
      </p:sp>
      <p:sp>
        <p:nvSpPr>
          <p:cNvPr id="6" name="Slide Number Placeholder 5"/>
          <p:cNvSpPr>
            <a:spLocks noGrp="1"/>
          </p:cNvSpPr>
          <p:nvPr>
            <p:ph type="sldNum" sz="quarter" idx="12"/>
          </p:nvPr>
        </p:nvSpPr>
        <p:spPr/>
        <p:txBody>
          <a:bodyPr/>
          <a:lstStyle/>
          <a:p>
            <a:fld id="{8C0EEE03-975C-4CC4-A0A5-66C7C004E97B}"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xEl>
                                              <p:pRg st="1" end="1"/>
                                            </p:txEl>
                                          </p:spTgt>
                                        </p:tgtEl>
                                        <p:attrNameLst>
                                          <p:attrName>style.visibility</p:attrName>
                                        </p:attrNameLst>
                                      </p:cBhvr>
                                      <p:to>
                                        <p:strVal val="visible"/>
                                      </p:to>
                                    </p:set>
                                    <p:animEffect transition="in" filter="fade">
                                      <p:cBhvr>
                                        <p:cTn id="7" dur="500"/>
                                        <p:tgtEl>
                                          <p:spTgt spid="9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3">
                                            <p:txEl>
                                              <p:pRg st="3" end="3"/>
                                            </p:txEl>
                                          </p:spTgt>
                                        </p:tgtEl>
                                        <p:attrNameLst>
                                          <p:attrName>style.visibility</p:attrName>
                                        </p:attrNameLst>
                                      </p:cBhvr>
                                      <p:to>
                                        <p:strVal val="visible"/>
                                      </p:to>
                                    </p:set>
                                    <p:animEffect transition="in" filter="fade">
                                      <p:cBhvr>
                                        <p:cTn id="11" dur="500"/>
                                        <p:tgtEl>
                                          <p:spTgt spid="93">
                                            <p:txEl>
                                              <p:pRg st="3" end="3"/>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3">
                                            <p:txEl>
                                              <p:pRg st="5" end="5"/>
                                            </p:txEl>
                                          </p:spTgt>
                                        </p:tgtEl>
                                        <p:attrNameLst>
                                          <p:attrName>style.visibility</p:attrName>
                                        </p:attrNameLst>
                                      </p:cBhvr>
                                      <p:to>
                                        <p:strVal val="visible"/>
                                      </p:to>
                                    </p:set>
                                    <p:animEffect transition="in" filter="fade">
                                      <p:cBhvr>
                                        <p:cTn id="15" dur="500"/>
                                        <p:tgtEl>
                                          <p:spTgt spid="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gui</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Teknologi Open Source</a:t>
            </a:r>
            <a:endParaRPr lang="en-US"/>
          </a:p>
        </p:txBody>
      </p:sp>
      <p:sp>
        <p:nvSpPr>
          <p:cNvPr id="5" name="Slide Number Placeholder 4"/>
          <p:cNvSpPr>
            <a:spLocks noGrp="1"/>
          </p:cNvSpPr>
          <p:nvPr>
            <p:ph type="sldNum" sz="quarter" idx="12"/>
          </p:nvPr>
        </p:nvSpPr>
        <p:spPr/>
        <p:txBody>
          <a:bodyPr/>
          <a:lstStyle/>
          <a:p>
            <a:fld id="{8C0EEE03-975C-4CC4-A0A5-66C7C004E97B}" type="slidenum">
              <a:rPr lang="en-US" smtClean="0"/>
              <a:pPr/>
              <a:t>13</a:t>
            </a:fld>
            <a:endParaRPr lang="en-US"/>
          </a:p>
        </p:txBody>
      </p:sp>
    </p:spTree>
  </p:cSld>
  <p:clrMapOvr>
    <a:masterClrMapping/>
  </p:clrMapOvr>
  <p:transition>
    <p:strips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p:txBody>
          <a:bodyPr/>
          <a:lstStyle/>
          <a:p>
            <a:r>
              <a:rPr lang="en" smtClean="0"/>
              <a:t>Python for Windows</a:t>
            </a:r>
            <a:endParaRPr lang="en" dirty="0"/>
          </a:p>
        </p:txBody>
      </p:sp>
      <p:sp>
        <p:nvSpPr>
          <p:cNvPr id="38" name="Shape 38"/>
          <p:cNvSpPr txBox="1">
            <a:spLocks noGrp="1"/>
          </p:cNvSpPr>
          <p:nvPr>
            <p:ph idx="1"/>
          </p:nvPr>
        </p:nvSpPr>
        <p:spPr/>
        <p:txBody>
          <a:bodyPr/>
          <a:lstStyle/>
          <a:p>
            <a:pPr lvl="0"/>
            <a:endParaRPr lang="en-US" dirty="0" smtClean="0"/>
          </a:p>
          <a:p>
            <a:pPr lvl="0">
              <a:buNone/>
            </a:pPr>
            <a:r>
              <a:rPr lang="en-US" dirty="0" smtClean="0"/>
              <a:t>Download:</a:t>
            </a:r>
          </a:p>
          <a:p>
            <a:pPr lvl="0">
              <a:buNone/>
            </a:pPr>
            <a:r>
              <a:rPr lang="en-US" u="sng" dirty="0" smtClean="0">
                <a:solidFill>
                  <a:srgbClr val="0000FF"/>
                </a:solidFill>
              </a:rPr>
              <a:t>http://portablepython.com/wiki/PortablePython2.7.6.1</a:t>
            </a:r>
          </a:p>
        </p:txBody>
      </p:sp>
      <p:sp>
        <p:nvSpPr>
          <p:cNvPr id="6" name="Slide Number Placeholder 5"/>
          <p:cNvSpPr>
            <a:spLocks noGrp="1"/>
          </p:cNvSpPr>
          <p:nvPr>
            <p:ph type="sldNum" sz="quarter" idx="12"/>
          </p:nvPr>
        </p:nvSpPr>
        <p:spPr/>
        <p:txBody>
          <a:bodyPr/>
          <a:lstStyle/>
          <a:p>
            <a:fld id="{8C0EEE03-975C-4CC4-A0A5-66C7C004E97B}"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xEl>
                                              <p:pRg st="1" end="1"/>
                                            </p:txEl>
                                          </p:spTgt>
                                        </p:tgtEl>
                                        <p:attrNameLst>
                                          <p:attrName>style.visibility</p:attrName>
                                        </p:attrNameLst>
                                      </p:cBhvr>
                                      <p:to>
                                        <p:strVal val="visible"/>
                                      </p:to>
                                    </p:set>
                                    <p:animEffect transition="in" filter="fade">
                                      <p:cBhvr>
                                        <p:cTn id="7" dur="500"/>
                                        <p:tgtEl>
                                          <p:spTgt spid="38">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xEl>
                                              <p:pRg st="2" end="2"/>
                                            </p:txEl>
                                          </p:spTgt>
                                        </p:tgtEl>
                                        <p:attrNameLst>
                                          <p:attrName>style.visibility</p:attrName>
                                        </p:attrNameLst>
                                      </p:cBhvr>
                                      <p:to>
                                        <p:strVal val="visible"/>
                                      </p:to>
                                    </p:set>
                                    <p:animEffect transition="in" filter="fade">
                                      <p:cBhvr>
                                        <p:cTn id="10"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title"/>
          </p:nvPr>
        </p:nvSpPr>
        <p:spPr/>
        <p:txBody>
          <a:bodyPr/>
          <a:lstStyle/>
          <a:p>
            <a:r>
              <a:rPr lang="en" dirty="0" smtClean="0"/>
              <a:t>GUI Programming in Python</a:t>
            </a:r>
            <a:endParaRPr lang="en" dirty="0"/>
          </a:p>
        </p:txBody>
      </p:sp>
      <p:sp>
        <p:nvSpPr>
          <p:cNvPr id="44" name="Shape 44"/>
          <p:cNvSpPr txBox="1">
            <a:spLocks noGrp="1"/>
          </p:cNvSpPr>
          <p:nvPr>
            <p:ph idx="1"/>
          </p:nvPr>
        </p:nvSpPr>
        <p:spPr/>
        <p:txBody>
          <a:bodyPr/>
          <a:lstStyle/>
          <a:p>
            <a:pPr lvl="0"/>
            <a:endParaRPr lang="en-US" dirty="0" smtClean="0"/>
          </a:p>
          <a:p>
            <a:pPr lvl="0"/>
            <a:r>
              <a:rPr lang="en-US" dirty="0" err="1" smtClean="0"/>
              <a:t>Tkinter</a:t>
            </a:r>
            <a:endParaRPr lang="en-US" dirty="0" smtClean="0"/>
          </a:p>
          <a:p>
            <a:pPr lvl="0"/>
            <a:r>
              <a:rPr lang="en-US" dirty="0" err="1" smtClean="0"/>
              <a:t>PyGTK</a:t>
            </a:r>
            <a:endParaRPr lang="en-US" dirty="0" smtClean="0"/>
          </a:p>
          <a:p>
            <a:pPr lvl="0"/>
            <a:r>
              <a:rPr lang="en-US" dirty="0" err="1" smtClean="0"/>
              <a:t>PyQT</a:t>
            </a:r>
            <a:endParaRPr lang="en-US" dirty="0" smtClean="0"/>
          </a:p>
          <a:p>
            <a:pPr lvl="0"/>
            <a:r>
              <a:rPr lang="en-US" dirty="0" err="1" smtClean="0"/>
              <a:t>wxPython</a:t>
            </a:r>
            <a:endParaRPr lang="en-US" dirty="0" smtClean="0"/>
          </a:p>
          <a:p>
            <a:pPr lvl="0"/>
            <a:endParaRPr lang="en-US" dirty="0" smtClean="0"/>
          </a:p>
          <a:p>
            <a:pPr lvl="0">
              <a:buNone/>
            </a:pPr>
            <a:r>
              <a:rPr lang="en-US" u="sng" dirty="0" smtClean="0">
                <a:solidFill>
                  <a:srgbClr val="0000FF"/>
                </a:solidFill>
              </a:rPr>
              <a:t>https://wiki.python.org/moin/GuiProgramming</a:t>
            </a:r>
          </a:p>
        </p:txBody>
      </p:sp>
      <p:sp>
        <p:nvSpPr>
          <p:cNvPr id="6" name="Slide Number Placeholder 5"/>
          <p:cNvSpPr>
            <a:spLocks noGrp="1"/>
          </p:cNvSpPr>
          <p:nvPr>
            <p:ph type="sldNum" sz="quarter" idx="12"/>
          </p:nvPr>
        </p:nvSpPr>
        <p:spPr/>
        <p:txBody>
          <a:bodyPr/>
          <a:lstStyle/>
          <a:p>
            <a:fld id="{8C0EEE03-975C-4CC4-A0A5-66C7C004E97B}"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animEffect transition="in" filter="fade">
                                      <p:cBhvr>
                                        <p:cTn id="11" dur="500"/>
                                        <p:tgtEl>
                                          <p:spTgt spid="44">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4">
                                            <p:txEl>
                                              <p:pRg st="3" end="3"/>
                                            </p:txEl>
                                          </p:spTgt>
                                        </p:tgtEl>
                                        <p:attrNameLst>
                                          <p:attrName>style.visibility</p:attrName>
                                        </p:attrNameLst>
                                      </p:cBhvr>
                                      <p:to>
                                        <p:strVal val="visible"/>
                                      </p:to>
                                    </p:set>
                                    <p:animEffect transition="in" filter="fade">
                                      <p:cBhvr>
                                        <p:cTn id="15" dur="500"/>
                                        <p:tgtEl>
                                          <p:spTgt spid="44">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xEl>
                                              <p:pRg st="4" end="4"/>
                                            </p:txEl>
                                          </p:spTgt>
                                        </p:tgtEl>
                                        <p:attrNameLst>
                                          <p:attrName>style.visibility</p:attrName>
                                        </p:attrNameLst>
                                      </p:cBhvr>
                                      <p:to>
                                        <p:strVal val="visible"/>
                                      </p:to>
                                    </p:set>
                                    <p:animEffect transition="in" filter="fade">
                                      <p:cBhvr>
                                        <p:cTn id="19" dur="500"/>
                                        <p:tgtEl>
                                          <p:spTgt spid="44">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4">
                                            <p:txEl>
                                              <p:pRg st="6" end="6"/>
                                            </p:txEl>
                                          </p:spTgt>
                                        </p:tgtEl>
                                        <p:attrNameLst>
                                          <p:attrName>style.visibility</p:attrName>
                                        </p:attrNameLst>
                                      </p:cBhvr>
                                      <p:to>
                                        <p:strVal val="visible"/>
                                      </p:to>
                                    </p:set>
                                    <p:animEffect transition="in" filter="fade">
                                      <p:cBhvr>
                                        <p:cTn id="23" dur="500"/>
                                        <p:tgtEl>
                                          <p:spTgt spid="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p:txBody>
          <a:bodyPr/>
          <a:lstStyle/>
          <a:p>
            <a:r>
              <a:rPr lang="en" smtClean="0"/>
              <a:t>Tkinter</a:t>
            </a:r>
            <a:endParaRPr lang="en" dirty="0"/>
          </a:p>
        </p:txBody>
      </p:sp>
      <p:sp>
        <p:nvSpPr>
          <p:cNvPr id="50" name="Shape 50"/>
          <p:cNvSpPr txBox="1">
            <a:spLocks noGrp="1"/>
          </p:cNvSpPr>
          <p:nvPr>
            <p:ph idx="1"/>
          </p:nvPr>
        </p:nvSpPr>
        <p:spPr/>
        <p:txBody>
          <a:bodyPr/>
          <a:lstStyle/>
          <a:p>
            <a:pPr lvl="0"/>
            <a:endParaRPr lang="en-US" dirty="0" smtClean="0"/>
          </a:p>
          <a:p>
            <a:pPr lvl="0"/>
            <a:r>
              <a:rPr lang="en-US" dirty="0" smtClean="0"/>
              <a:t>References:</a:t>
            </a:r>
          </a:p>
          <a:p>
            <a:pPr lvl="1"/>
            <a:r>
              <a:rPr lang="en-US" u="sng" dirty="0" smtClean="0">
                <a:solidFill>
                  <a:srgbClr val="0000FF"/>
                </a:solidFill>
                <a:hlinkClick r:id="rId3"/>
              </a:rPr>
              <a:t>http://www.tutorialspoint.com/python/python_gui_programming.htm</a:t>
            </a:r>
            <a:endParaRPr lang="en-US" dirty="0" smtClean="0"/>
          </a:p>
          <a:p>
            <a:pPr lvl="1"/>
            <a:r>
              <a:rPr lang="en-US" u="sng" dirty="0" smtClean="0">
                <a:solidFill>
                  <a:srgbClr val="0000FF"/>
                </a:solidFill>
                <a:hlinkClick r:id="rId4"/>
              </a:rPr>
              <a:t>http://effbot.org/tkinterbook/tkinter-index.htm</a:t>
            </a:r>
            <a:endParaRPr lang="en-US" dirty="0" smtClean="0"/>
          </a:p>
          <a:p>
            <a:pPr lvl="1"/>
            <a:r>
              <a:rPr lang="en-US" u="sng" dirty="0" smtClean="0">
                <a:solidFill>
                  <a:srgbClr val="0000FF"/>
                </a:solidFill>
              </a:rPr>
              <a:t>http://zetcode.com/gui/tkinter/</a:t>
            </a:r>
            <a:endParaRPr lang="en-US" dirty="0" smtClean="0"/>
          </a:p>
        </p:txBody>
      </p:sp>
      <p:sp>
        <p:nvSpPr>
          <p:cNvPr id="6" name="Slide Number Placeholder 5"/>
          <p:cNvSpPr>
            <a:spLocks noGrp="1"/>
          </p:cNvSpPr>
          <p:nvPr>
            <p:ph type="sldNum" sz="quarter" idx="12"/>
          </p:nvPr>
        </p:nvSpPr>
        <p:spPr/>
        <p:txBody>
          <a:bodyPr/>
          <a:lstStyle/>
          <a:p>
            <a:fld id="{8C0EEE03-975C-4CC4-A0A5-66C7C004E97B}"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xEl>
                                              <p:pRg st="1" end="1"/>
                                            </p:txEl>
                                          </p:spTgt>
                                        </p:tgtEl>
                                        <p:attrNameLst>
                                          <p:attrName>style.visibility</p:attrName>
                                        </p:attrNameLst>
                                      </p:cBhvr>
                                      <p:to>
                                        <p:strVal val="visible"/>
                                      </p:to>
                                    </p:set>
                                    <p:animEffect transition="in" filter="fade">
                                      <p:cBhvr>
                                        <p:cTn id="7" dur="500"/>
                                        <p:tgtEl>
                                          <p:spTgt spid="50">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500"/>
                                        <p:tgtEl>
                                          <p:spTgt spid="50">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xEl>
                                              <p:pRg st="3" end="3"/>
                                            </p:txEl>
                                          </p:spTgt>
                                        </p:tgtEl>
                                        <p:attrNameLst>
                                          <p:attrName>style.visibility</p:attrName>
                                        </p:attrNameLst>
                                      </p:cBhvr>
                                      <p:to>
                                        <p:strVal val="visible"/>
                                      </p:to>
                                    </p:set>
                                    <p:animEffect transition="in" filter="fade">
                                      <p:cBhvr>
                                        <p:cTn id="15" dur="500"/>
                                        <p:tgtEl>
                                          <p:spTgt spid="50">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0">
                                            <p:txEl>
                                              <p:pRg st="4" end="4"/>
                                            </p:txEl>
                                          </p:spTgt>
                                        </p:tgtEl>
                                        <p:attrNameLst>
                                          <p:attrName>style.visibility</p:attrName>
                                        </p:attrNameLst>
                                      </p:cBhvr>
                                      <p:to>
                                        <p:strVal val="visible"/>
                                      </p:to>
                                    </p:set>
                                    <p:animEffect transition="in" filter="fade">
                                      <p:cBhvr>
                                        <p:cTn id="19"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Tkinter</a:t>
            </a:r>
            <a:r>
              <a:rPr lang="en-US" dirty="0" smtClean="0"/>
              <a:t> Widgets </a:t>
            </a:r>
            <a:r>
              <a:rPr lang="en-US" sz="2400" i="1" dirty="0" smtClean="0"/>
              <a:t>(1)</a:t>
            </a:r>
            <a:endParaRPr lang="en-US" i="1" dirty="0"/>
          </a:p>
        </p:txBody>
      </p:sp>
      <p:sp>
        <p:nvSpPr>
          <p:cNvPr id="3" name="Content Placeholder 2"/>
          <p:cNvSpPr>
            <a:spLocks noGrp="1"/>
          </p:cNvSpPr>
          <p:nvPr>
            <p:ph idx="1"/>
          </p:nvPr>
        </p:nvSpPr>
        <p:spPr/>
        <p:txBody>
          <a:bodyPr>
            <a:noAutofit/>
          </a:bodyPr>
          <a:lstStyle/>
          <a:p>
            <a:r>
              <a:rPr lang="en-US" sz="2000" dirty="0" smtClean="0"/>
              <a:t>Button </a:t>
            </a:r>
            <a:r>
              <a:rPr lang="en-US" sz="2000" dirty="0" smtClean="0">
                <a:sym typeface="Symbol"/>
              </a:rPr>
              <a:t> implement various kinds of buttons, containing text or images</a:t>
            </a:r>
            <a:endParaRPr lang="en-US" sz="2000" dirty="0" smtClean="0"/>
          </a:p>
          <a:p>
            <a:r>
              <a:rPr lang="en-US" sz="2000" dirty="0" smtClean="0"/>
              <a:t>Canvas</a:t>
            </a:r>
            <a:r>
              <a:rPr lang="en-US" sz="2000" dirty="0" smtClean="0"/>
              <a:t> </a:t>
            </a:r>
            <a:r>
              <a:rPr lang="en-US" sz="2000" dirty="0" smtClean="0">
                <a:sym typeface="Symbol"/>
              </a:rPr>
              <a:t> </a:t>
            </a:r>
            <a:r>
              <a:rPr lang="en-US" sz="2000" dirty="0" smtClean="0">
                <a:sym typeface="Symbol"/>
              </a:rPr>
              <a:t>provide structured graphics facilities to display and edit graphs &amp; other drawings</a:t>
            </a:r>
            <a:endParaRPr lang="en-US" sz="2000" dirty="0" smtClean="0"/>
          </a:p>
          <a:p>
            <a:r>
              <a:rPr lang="en-US" sz="2000" dirty="0" err="1" smtClean="0"/>
              <a:t>Checkbutton</a:t>
            </a:r>
            <a:r>
              <a:rPr lang="en-US" sz="2000" dirty="0" smtClean="0"/>
              <a:t> </a:t>
            </a:r>
            <a:r>
              <a:rPr lang="en-US" sz="2000" dirty="0" smtClean="0">
                <a:sym typeface="Symbol"/>
              </a:rPr>
              <a:t> </a:t>
            </a:r>
            <a:r>
              <a:rPr lang="en-US" sz="2000" dirty="0" smtClean="0">
                <a:sym typeface="Symbol"/>
              </a:rPr>
              <a:t>implement on-off selections (text or images)</a:t>
            </a:r>
            <a:endParaRPr lang="en-US" sz="2000" dirty="0" smtClean="0"/>
          </a:p>
          <a:p>
            <a:r>
              <a:rPr lang="en-US" sz="2000" dirty="0" smtClean="0"/>
              <a:t>Entry</a:t>
            </a:r>
            <a:r>
              <a:rPr lang="en-US" sz="2000" dirty="0" smtClean="0"/>
              <a:t> </a:t>
            </a:r>
            <a:r>
              <a:rPr lang="en-US" sz="2000" dirty="0" smtClean="0">
                <a:sym typeface="Symbol"/>
              </a:rPr>
              <a:t> </a:t>
            </a:r>
            <a:r>
              <a:rPr lang="en-US" sz="2000" dirty="0" smtClean="0">
                <a:sym typeface="Symbol"/>
              </a:rPr>
              <a:t>enter or display a single line of text</a:t>
            </a:r>
            <a:endParaRPr lang="en-US" sz="2000" dirty="0" smtClean="0"/>
          </a:p>
          <a:p>
            <a:r>
              <a:rPr lang="en-US" sz="2000" dirty="0" smtClean="0"/>
              <a:t>Frame</a:t>
            </a:r>
            <a:r>
              <a:rPr lang="en-US" sz="2000" dirty="0" smtClean="0"/>
              <a:t> </a:t>
            </a:r>
            <a:r>
              <a:rPr lang="en-US" sz="2000" dirty="0" smtClean="0">
                <a:sym typeface="Symbol"/>
              </a:rPr>
              <a:t> </a:t>
            </a:r>
            <a:r>
              <a:rPr lang="en-US" sz="2000" dirty="0" smtClean="0">
                <a:sym typeface="Symbol"/>
              </a:rPr>
              <a:t>a rectangular region used as a geometric master for other widgets, or to provide padding between other widgets</a:t>
            </a:r>
            <a:endParaRPr lang="en-US" sz="2000" dirty="0" smtClean="0"/>
          </a:p>
          <a:p>
            <a:r>
              <a:rPr lang="en-US" sz="2000" dirty="0" smtClean="0"/>
              <a:t>Label</a:t>
            </a:r>
            <a:r>
              <a:rPr lang="en-US" sz="2000" dirty="0" smtClean="0"/>
              <a:t> </a:t>
            </a:r>
            <a:r>
              <a:rPr lang="en-US" sz="2000" dirty="0" smtClean="0">
                <a:sym typeface="Symbol"/>
              </a:rPr>
              <a:t> </a:t>
            </a:r>
            <a:r>
              <a:rPr lang="en-US" sz="2000" dirty="0" smtClean="0">
                <a:sym typeface="Symbol"/>
              </a:rPr>
              <a:t>display a text (may span more than one line) or image on screen</a:t>
            </a:r>
            <a:endParaRPr lang="en-US" sz="2000" dirty="0" smtClean="0"/>
          </a:p>
          <a:p>
            <a:r>
              <a:rPr lang="en-US" sz="2000" dirty="0" err="1" smtClean="0"/>
              <a:t>LabelFrame</a:t>
            </a:r>
            <a:r>
              <a:rPr lang="en-US" sz="2000" dirty="0" smtClean="0"/>
              <a:t> </a:t>
            </a:r>
            <a:r>
              <a:rPr lang="en-US" sz="2000" dirty="0" smtClean="0">
                <a:sym typeface="Symbol"/>
              </a:rPr>
              <a:t> </a:t>
            </a:r>
            <a:r>
              <a:rPr lang="en-US" sz="2000" dirty="0" smtClean="0">
                <a:sym typeface="Symbol"/>
              </a:rPr>
              <a:t>a variant of Frame, to draw a border around its child widgets or display a title</a:t>
            </a:r>
            <a:endParaRPr lang="en-US" sz="2000" dirty="0" smtClean="0"/>
          </a:p>
          <a:p>
            <a:r>
              <a:rPr lang="en-US" sz="2000" dirty="0" err="1" smtClean="0"/>
              <a:t>Listbox</a:t>
            </a:r>
            <a:r>
              <a:rPr lang="en-US" sz="2000" dirty="0" smtClean="0"/>
              <a:t> </a:t>
            </a:r>
            <a:r>
              <a:rPr lang="en-US" sz="2000" dirty="0" smtClean="0">
                <a:sym typeface="Symbol"/>
              </a:rPr>
              <a:t> </a:t>
            </a:r>
            <a:r>
              <a:rPr lang="en-US" sz="2000" dirty="0" smtClean="0">
                <a:sym typeface="Symbol"/>
              </a:rPr>
              <a:t>display a list of alternatives (more alternatives can be chosen)</a:t>
            </a:r>
            <a:endParaRPr lang="en-US" sz="2000" dirty="0" smtClean="0"/>
          </a:p>
          <a:p>
            <a:r>
              <a:rPr lang="en-US" sz="2000" dirty="0" smtClean="0"/>
              <a:t>Menu</a:t>
            </a:r>
            <a:r>
              <a:rPr lang="en-US" sz="2000" dirty="0" smtClean="0"/>
              <a:t> </a:t>
            </a:r>
            <a:r>
              <a:rPr lang="en-US" sz="2000" dirty="0" smtClean="0">
                <a:sym typeface="Symbol"/>
              </a:rPr>
              <a:t> </a:t>
            </a:r>
            <a:r>
              <a:rPr lang="en-US" sz="2000" dirty="0" smtClean="0">
                <a:sym typeface="Symbol"/>
              </a:rPr>
              <a:t>implement </a:t>
            </a:r>
            <a:r>
              <a:rPr lang="en-US" sz="2000" dirty="0" err="1" smtClean="0">
                <a:sym typeface="Symbol"/>
              </a:rPr>
              <a:t>toplevel</a:t>
            </a:r>
            <a:r>
              <a:rPr lang="en-US" sz="2000" dirty="0" smtClean="0">
                <a:sym typeface="Symbol"/>
              </a:rPr>
              <a:t>, </a:t>
            </a:r>
            <a:r>
              <a:rPr lang="en-US" sz="2000" dirty="0" err="1" smtClean="0">
                <a:sym typeface="Symbol"/>
              </a:rPr>
              <a:t>pulldown</a:t>
            </a:r>
            <a:r>
              <a:rPr lang="en-US" sz="2000" dirty="0" smtClean="0">
                <a:sym typeface="Symbol"/>
              </a:rPr>
              <a:t>, and popup menu</a:t>
            </a:r>
          </a:p>
          <a:p>
            <a:r>
              <a:rPr lang="en-US" sz="2000" dirty="0" err="1" smtClean="0"/>
              <a:t>Menubutton</a:t>
            </a:r>
            <a:r>
              <a:rPr lang="en-US" sz="2000" dirty="0" smtClean="0"/>
              <a:t> </a:t>
            </a:r>
            <a:r>
              <a:rPr lang="en-US" sz="2000" dirty="0" smtClean="0">
                <a:sym typeface="Symbol"/>
              </a:rPr>
              <a:t> display popup or </a:t>
            </a:r>
            <a:r>
              <a:rPr lang="en-US" sz="2000" dirty="0" err="1" smtClean="0">
                <a:sym typeface="Symbol"/>
              </a:rPr>
              <a:t>pulldown</a:t>
            </a:r>
            <a:r>
              <a:rPr lang="en-US" sz="2000" dirty="0" smtClean="0">
                <a:sym typeface="Symbol"/>
              </a:rPr>
              <a:t> menu when </a:t>
            </a:r>
            <a:r>
              <a:rPr lang="en-US" sz="2000" dirty="0" smtClean="0">
                <a:sym typeface="Symbol"/>
              </a:rPr>
              <a:t>activated</a:t>
            </a:r>
            <a:endParaRPr lang="en-US" sz="2000" dirty="0" smtClean="0"/>
          </a:p>
        </p:txBody>
      </p:sp>
      <p:sp>
        <p:nvSpPr>
          <p:cNvPr id="4" name="Footer Placeholder 3"/>
          <p:cNvSpPr>
            <a:spLocks noGrp="1"/>
          </p:cNvSpPr>
          <p:nvPr>
            <p:ph type="ftr" sz="quarter" idx="11"/>
          </p:nvPr>
        </p:nvSpPr>
        <p:spPr/>
        <p:txBody>
          <a:bodyPr/>
          <a:lstStyle/>
          <a:p>
            <a:r>
              <a:rPr lang="en-US" smtClean="0"/>
              <a:t>Teknologi Open Source</a:t>
            </a:r>
            <a:endParaRPr lang="en-US"/>
          </a:p>
        </p:txBody>
      </p:sp>
      <p:sp>
        <p:nvSpPr>
          <p:cNvPr id="5" name="Slide Number Placeholder 4"/>
          <p:cNvSpPr>
            <a:spLocks noGrp="1"/>
          </p:cNvSpPr>
          <p:nvPr>
            <p:ph type="sldNum" sz="quarter" idx="12"/>
          </p:nvPr>
        </p:nvSpPr>
        <p:spPr/>
        <p:txBody>
          <a:bodyPr/>
          <a:lstStyle/>
          <a:p>
            <a:fld id="{8C0EEE03-975C-4CC4-A0A5-66C7C004E97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Tkinter</a:t>
            </a:r>
            <a:r>
              <a:rPr lang="en-US" dirty="0" smtClean="0"/>
              <a:t> Widgets </a:t>
            </a:r>
            <a:r>
              <a:rPr lang="en-US" sz="2400" i="1" dirty="0" smtClean="0"/>
              <a:t>(2)</a:t>
            </a:r>
            <a:endParaRPr lang="en-US" i="1" dirty="0"/>
          </a:p>
        </p:txBody>
      </p:sp>
      <p:sp>
        <p:nvSpPr>
          <p:cNvPr id="3" name="Content Placeholder 2"/>
          <p:cNvSpPr>
            <a:spLocks noGrp="1"/>
          </p:cNvSpPr>
          <p:nvPr>
            <p:ph idx="1"/>
          </p:nvPr>
        </p:nvSpPr>
        <p:spPr/>
        <p:txBody>
          <a:bodyPr>
            <a:noAutofit/>
          </a:bodyPr>
          <a:lstStyle/>
          <a:p>
            <a:r>
              <a:rPr lang="en-US" sz="2000" dirty="0" smtClean="0"/>
              <a:t>Message </a:t>
            </a:r>
            <a:r>
              <a:rPr lang="en-US" sz="2000" dirty="0" smtClean="0">
                <a:sym typeface="Symbol"/>
              </a:rPr>
              <a:t> </a:t>
            </a:r>
            <a:r>
              <a:rPr lang="en-US" sz="2000" dirty="0" smtClean="0">
                <a:sym typeface="Symbol"/>
              </a:rPr>
              <a:t>a variant of Label, designed to display multiline message</a:t>
            </a:r>
            <a:endParaRPr lang="en-US" sz="2000" dirty="0" smtClean="0"/>
          </a:p>
          <a:p>
            <a:r>
              <a:rPr lang="en-US" sz="2000" dirty="0" err="1" smtClean="0"/>
              <a:t>OptionMenu</a:t>
            </a:r>
            <a:r>
              <a:rPr lang="en-US" sz="2000" dirty="0" smtClean="0"/>
              <a:t> </a:t>
            </a:r>
            <a:r>
              <a:rPr lang="en-US" sz="2000" dirty="0" smtClean="0">
                <a:sym typeface="Symbol"/>
              </a:rPr>
              <a:t> </a:t>
            </a:r>
            <a:r>
              <a:rPr lang="en-US" sz="2000" dirty="0" smtClean="0">
                <a:sym typeface="Symbol"/>
              </a:rPr>
              <a:t>a helper class that creates a popup menu and a button to display it (i.e., </a:t>
            </a:r>
            <a:r>
              <a:rPr lang="en-US" sz="2000" dirty="0" err="1" smtClean="0">
                <a:sym typeface="Symbol"/>
              </a:rPr>
              <a:t>combobox</a:t>
            </a:r>
            <a:r>
              <a:rPr lang="en-US" sz="2000" dirty="0" smtClean="0">
                <a:sym typeface="Symbol"/>
              </a:rPr>
              <a:t>)</a:t>
            </a:r>
            <a:endParaRPr lang="en-US" sz="2000" dirty="0" smtClean="0"/>
          </a:p>
          <a:p>
            <a:r>
              <a:rPr lang="en-US" sz="2000" dirty="0" err="1" smtClean="0"/>
              <a:t>PanedWindow</a:t>
            </a:r>
            <a:r>
              <a:rPr lang="en-US" sz="2000" dirty="0" smtClean="0"/>
              <a:t> </a:t>
            </a:r>
            <a:r>
              <a:rPr lang="en-US" sz="2000" dirty="0" smtClean="0">
                <a:sym typeface="Symbol"/>
              </a:rPr>
              <a:t> </a:t>
            </a:r>
            <a:r>
              <a:rPr lang="en-US" sz="2000" dirty="0" smtClean="0">
                <a:sym typeface="Symbol"/>
              </a:rPr>
              <a:t>a geometry manager widget, which can contain one or more child widgets</a:t>
            </a:r>
            <a:endParaRPr lang="en-US" sz="2000" dirty="0" smtClean="0"/>
          </a:p>
          <a:p>
            <a:r>
              <a:rPr lang="en-US" sz="2000" dirty="0" err="1" smtClean="0"/>
              <a:t>Radiobutton</a:t>
            </a:r>
            <a:r>
              <a:rPr lang="en-US" sz="2000" dirty="0" smtClean="0"/>
              <a:t> </a:t>
            </a:r>
            <a:r>
              <a:rPr lang="en-US" sz="2000" dirty="0" smtClean="0">
                <a:sym typeface="Symbol"/>
              </a:rPr>
              <a:t> </a:t>
            </a:r>
            <a:r>
              <a:rPr lang="en-US" sz="2000" dirty="0" smtClean="0">
                <a:sym typeface="Symbol"/>
              </a:rPr>
              <a:t>implement one-of-many selections (text or images)</a:t>
            </a:r>
            <a:endParaRPr lang="en-US" sz="2000" dirty="0" smtClean="0"/>
          </a:p>
          <a:p>
            <a:r>
              <a:rPr lang="en-US" sz="2000" dirty="0" smtClean="0"/>
              <a:t>Scale</a:t>
            </a:r>
            <a:r>
              <a:rPr lang="en-US" sz="2000" dirty="0" smtClean="0"/>
              <a:t> </a:t>
            </a:r>
            <a:r>
              <a:rPr lang="en-US" sz="2000" dirty="0" smtClean="0">
                <a:sym typeface="Symbol"/>
              </a:rPr>
              <a:t> </a:t>
            </a:r>
            <a:r>
              <a:rPr lang="en-US" sz="2000" dirty="0" smtClean="0">
                <a:sym typeface="Symbol"/>
              </a:rPr>
              <a:t>select a numerical value by moving a “slider” knob along a scale</a:t>
            </a:r>
            <a:endParaRPr lang="en-US" sz="2000" dirty="0" smtClean="0"/>
          </a:p>
          <a:p>
            <a:r>
              <a:rPr lang="en-US" sz="2000" dirty="0" smtClean="0"/>
              <a:t>Scrollbar</a:t>
            </a:r>
            <a:r>
              <a:rPr lang="en-US" sz="2000" dirty="0" smtClean="0"/>
              <a:t> </a:t>
            </a:r>
            <a:r>
              <a:rPr lang="en-US" sz="2000" dirty="0" smtClean="0">
                <a:sym typeface="Symbol"/>
              </a:rPr>
              <a:t> </a:t>
            </a:r>
            <a:r>
              <a:rPr lang="en-US" sz="2000" dirty="0" smtClean="0">
                <a:sym typeface="Symbol"/>
              </a:rPr>
              <a:t>implement scrolled </a:t>
            </a:r>
            <a:r>
              <a:rPr lang="en-US" sz="2000" dirty="0" err="1" smtClean="0">
                <a:sym typeface="Symbol"/>
              </a:rPr>
              <a:t>listboxes</a:t>
            </a:r>
            <a:r>
              <a:rPr lang="en-US" sz="2000" dirty="0" smtClean="0">
                <a:sym typeface="Symbol"/>
              </a:rPr>
              <a:t>, canvases, and text fields</a:t>
            </a:r>
            <a:endParaRPr lang="en-US" sz="2000" dirty="0" smtClean="0"/>
          </a:p>
          <a:p>
            <a:r>
              <a:rPr lang="en-US" sz="2000" dirty="0" err="1" smtClean="0"/>
              <a:t>Spinbox</a:t>
            </a:r>
            <a:r>
              <a:rPr lang="en-US" sz="2000" dirty="0" smtClean="0"/>
              <a:t> </a:t>
            </a:r>
            <a:r>
              <a:rPr lang="en-US" sz="2000" dirty="0" smtClean="0">
                <a:sym typeface="Symbol"/>
              </a:rPr>
              <a:t> </a:t>
            </a:r>
            <a:r>
              <a:rPr lang="en-US" sz="2000" dirty="0" smtClean="0">
                <a:sym typeface="Symbol"/>
              </a:rPr>
              <a:t>a variant of Entry, which can be used to select from a fixed number of values</a:t>
            </a:r>
            <a:endParaRPr lang="en-US" sz="2000" dirty="0" smtClean="0"/>
          </a:p>
          <a:p>
            <a:r>
              <a:rPr lang="en-US" sz="2000" dirty="0" smtClean="0"/>
              <a:t>Text</a:t>
            </a:r>
            <a:r>
              <a:rPr lang="en-US" sz="2000" dirty="0" smtClean="0"/>
              <a:t> </a:t>
            </a:r>
            <a:r>
              <a:rPr lang="en-US" sz="2000" dirty="0" smtClean="0">
                <a:sym typeface="Symbol"/>
              </a:rPr>
              <a:t> </a:t>
            </a:r>
            <a:r>
              <a:rPr lang="en-US" sz="2000" dirty="0" smtClean="0">
                <a:sym typeface="Symbol"/>
              </a:rPr>
              <a:t>provide formatted text display or a text editor with various styles and attributes</a:t>
            </a:r>
            <a:endParaRPr lang="en-US" sz="2000" dirty="0" smtClean="0"/>
          </a:p>
          <a:p>
            <a:r>
              <a:rPr lang="en-US" sz="2000" dirty="0" err="1" smtClean="0"/>
              <a:t>Toplevel</a:t>
            </a:r>
            <a:r>
              <a:rPr lang="en-US" sz="2000" dirty="0" smtClean="0"/>
              <a:t> </a:t>
            </a:r>
            <a:r>
              <a:rPr lang="en-US" sz="2000" dirty="0" smtClean="0">
                <a:sym typeface="Symbol"/>
              </a:rPr>
              <a:t> </a:t>
            </a:r>
            <a:r>
              <a:rPr lang="en-US" sz="2000" dirty="0" smtClean="0">
                <a:sym typeface="Symbol"/>
              </a:rPr>
              <a:t>like Frame, but it is used to display extra application windows, dialogs, and other “pop-up” windows</a:t>
            </a:r>
            <a:endParaRPr lang="en-US" sz="2000" dirty="0" smtClean="0"/>
          </a:p>
        </p:txBody>
      </p:sp>
      <p:sp>
        <p:nvSpPr>
          <p:cNvPr id="4" name="Footer Placeholder 3"/>
          <p:cNvSpPr>
            <a:spLocks noGrp="1"/>
          </p:cNvSpPr>
          <p:nvPr>
            <p:ph type="ftr" sz="quarter" idx="11"/>
          </p:nvPr>
        </p:nvSpPr>
        <p:spPr/>
        <p:txBody>
          <a:bodyPr/>
          <a:lstStyle/>
          <a:p>
            <a:r>
              <a:rPr lang="en-US" smtClean="0"/>
              <a:t>Teknologi Open Source</a:t>
            </a:r>
            <a:endParaRPr lang="en-US"/>
          </a:p>
        </p:txBody>
      </p:sp>
      <p:sp>
        <p:nvSpPr>
          <p:cNvPr id="5" name="Slide Number Placeholder 4"/>
          <p:cNvSpPr>
            <a:spLocks noGrp="1"/>
          </p:cNvSpPr>
          <p:nvPr>
            <p:ph type="sldNum" sz="quarter" idx="12"/>
          </p:nvPr>
        </p:nvSpPr>
        <p:spPr/>
        <p:txBody>
          <a:bodyPr/>
          <a:lstStyle/>
          <a:p>
            <a:fld id="{8C0EEE03-975C-4CC4-A0A5-66C7C004E97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p:txBody>
          <a:bodyPr/>
          <a:lstStyle/>
          <a:p>
            <a:r>
              <a:rPr lang="en" smtClean="0"/>
              <a:t>Geometry Management in Tkinter</a:t>
            </a:r>
            <a:endParaRPr lang="en"/>
          </a:p>
        </p:txBody>
      </p:sp>
      <p:sp>
        <p:nvSpPr>
          <p:cNvPr id="56" name="Shape 56"/>
          <p:cNvSpPr txBox="1">
            <a:spLocks noGrp="1"/>
          </p:cNvSpPr>
          <p:nvPr>
            <p:ph idx="1"/>
          </p:nvPr>
        </p:nvSpPr>
        <p:spPr/>
        <p:txBody>
          <a:bodyPr/>
          <a:lstStyle/>
          <a:p>
            <a:pPr lvl="0"/>
            <a:endParaRPr lang="en" dirty="0" smtClean="0"/>
          </a:p>
          <a:p>
            <a:pPr lvl="0"/>
            <a:r>
              <a:rPr lang="en" dirty="0" smtClean="0"/>
              <a:t>Pack </a:t>
            </a:r>
            <a:r>
              <a:rPr lang="en" dirty="0" smtClean="0">
                <a:sym typeface="Symbol"/>
              </a:rPr>
              <a:t> </a:t>
            </a:r>
            <a:r>
              <a:rPr lang="en-US" dirty="0" smtClean="0">
                <a:sym typeface="Symbol"/>
              </a:rPr>
              <a:t>organizes widgets in blocks before placing them in the parent widget</a:t>
            </a:r>
            <a:endParaRPr lang="en" dirty="0" smtClean="0"/>
          </a:p>
          <a:p>
            <a:pPr lvl="0"/>
            <a:endParaRPr lang="en" dirty="0" smtClean="0"/>
          </a:p>
          <a:p>
            <a:pPr lvl="0"/>
            <a:r>
              <a:rPr lang="en" dirty="0" smtClean="0"/>
              <a:t>Grid </a:t>
            </a:r>
            <a:r>
              <a:rPr lang="en" dirty="0" smtClean="0">
                <a:sym typeface="Symbol"/>
              </a:rPr>
              <a:t> </a:t>
            </a:r>
            <a:r>
              <a:rPr lang="en-US" dirty="0" smtClean="0">
                <a:sym typeface="Symbol"/>
              </a:rPr>
              <a:t>organizes widgets in a table-like structure in the parent widget</a:t>
            </a:r>
            <a:endParaRPr lang="en" dirty="0" smtClean="0"/>
          </a:p>
          <a:p>
            <a:pPr lvl="0"/>
            <a:endParaRPr lang="en-US" dirty="0" smtClean="0"/>
          </a:p>
          <a:p>
            <a:pPr lvl="0"/>
            <a:r>
              <a:rPr lang="en-US" dirty="0" smtClean="0"/>
              <a:t>P</a:t>
            </a:r>
            <a:r>
              <a:rPr lang="en" dirty="0" smtClean="0"/>
              <a:t>lace </a:t>
            </a:r>
            <a:r>
              <a:rPr lang="en" dirty="0" smtClean="0">
                <a:sym typeface="Symbol"/>
              </a:rPr>
              <a:t> </a:t>
            </a:r>
            <a:r>
              <a:rPr lang="en-US" dirty="0" smtClean="0">
                <a:sym typeface="Symbol"/>
              </a:rPr>
              <a:t>organizes widgets by placing them in a specific position in the parent widget</a:t>
            </a:r>
            <a:endParaRPr lang="en" dirty="0"/>
          </a:p>
        </p:txBody>
      </p:sp>
      <p:sp>
        <p:nvSpPr>
          <p:cNvPr id="6" name="Slide Number Placeholder 5"/>
          <p:cNvSpPr>
            <a:spLocks noGrp="1"/>
          </p:cNvSpPr>
          <p:nvPr>
            <p:ph type="sldNum" sz="quarter" idx="12"/>
          </p:nvPr>
        </p:nvSpPr>
        <p:spPr/>
        <p:txBody>
          <a:bodyPr/>
          <a:lstStyle/>
          <a:p>
            <a:fld id="{8C0EEE03-975C-4CC4-A0A5-66C7C004E97B}"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xEl>
                                              <p:pRg st="1" end="1"/>
                                            </p:txEl>
                                          </p:spTgt>
                                        </p:tgtEl>
                                        <p:attrNameLst>
                                          <p:attrName>style.visibility</p:attrName>
                                        </p:attrNameLst>
                                      </p:cBhvr>
                                      <p:to>
                                        <p:strVal val="visible"/>
                                      </p:to>
                                    </p:set>
                                    <p:animEffect transition="in" filter="fade">
                                      <p:cBhvr>
                                        <p:cTn id="7" dur="500"/>
                                        <p:tgtEl>
                                          <p:spTgt spid="56">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xEl>
                                              <p:pRg st="3" end="3"/>
                                            </p:txEl>
                                          </p:spTgt>
                                        </p:tgtEl>
                                        <p:attrNameLst>
                                          <p:attrName>style.visibility</p:attrName>
                                        </p:attrNameLst>
                                      </p:cBhvr>
                                      <p:to>
                                        <p:strVal val="visible"/>
                                      </p:to>
                                    </p:set>
                                    <p:animEffect transition="in" filter="fade">
                                      <p:cBhvr>
                                        <p:cTn id="11" dur="500"/>
                                        <p:tgtEl>
                                          <p:spTgt spid="56">
                                            <p:txEl>
                                              <p:pRg st="3" end="3"/>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xEl>
                                              <p:pRg st="5" end="5"/>
                                            </p:txEl>
                                          </p:spTgt>
                                        </p:tgtEl>
                                        <p:attrNameLst>
                                          <p:attrName>style.visibility</p:attrName>
                                        </p:attrNameLst>
                                      </p:cBhvr>
                                      <p:to>
                                        <p:strVal val="visible"/>
                                      </p:to>
                                    </p:set>
                                    <p:animEffect transition="in" filter="fade">
                                      <p:cBhvr>
                                        <p:cTn id="15" dur="500"/>
                                        <p:tgtEl>
                                          <p:spTgt spid="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web</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Teknologi Open Source</a:t>
            </a:r>
            <a:endParaRPr lang="en-US"/>
          </a:p>
        </p:txBody>
      </p:sp>
      <p:sp>
        <p:nvSpPr>
          <p:cNvPr id="5" name="Slide Number Placeholder 4"/>
          <p:cNvSpPr>
            <a:spLocks noGrp="1"/>
          </p:cNvSpPr>
          <p:nvPr>
            <p:ph type="sldNum" sz="quarter" idx="12"/>
          </p:nvPr>
        </p:nvSpPr>
        <p:spPr/>
        <p:txBody>
          <a:bodyPr/>
          <a:lstStyle/>
          <a:p>
            <a:fld id="{8C0EEE03-975C-4CC4-A0A5-66C7C004E97B}" type="slidenum">
              <a:rPr lang="en-US" smtClean="0"/>
              <a:pPr/>
              <a:t>2</a:t>
            </a:fld>
            <a:endParaRPr lang="en-US"/>
          </a:p>
        </p:txBody>
      </p:sp>
    </p:spTree>
  </p:cSld>
  <p:clrMapOvr>
    <a:masterClrMapping/>
  </p:clrMapOvr>
  <p:transition>
    <p:strips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p:txBody>
          <a:bodyPr/>
          <a:lstStyle/>
          <a:p>
            <a:r>
              <a:rPr lang="en" smtClean="0"/>
              <a:t>Pack</a:t>
            </a:r>
            <a:endParaRPr lang="en"/>
          </a:p>
        </p:txBody>
      </p:sp>
      <p:sp>
        <p:nvSpPr>
          <p:cNvPr id="62" name="Shape 62"/>
          <p:cNvSpPr txBox="1">
            <a:spLocks noGrp="1"/>
          </p:cNvSpPr>
          <p:nvPr>
            <p:ph idx="1"/>
          </p:nvPr>
        </p:nvSpPr>
        <p:spPr/>
        <p:txBody>
          <a:bodyPr>
            <a:normAutofit/>
          </a:bodyPr>
          <a:lstStyle/>
          <a:p>
            <a:pPr lvl="0">
              <a:lnSpc>
                <a:spcPct val="100000"/>
              </a:lnSpc>
            </a:pPr>
            <a:r>
              <a:rPr lang="en-US" dirty="0" smtClean="0"/>
              <a:t>The packer is the quickest way to design user interfaces using </a:t>
            </a:r>
            <a:r>
              <a:rPr lang="en-US" dirty="0" err="1" smtClean="0"/>
              <a:t>Tkinter</a:t>
            </a:r>
            <a:endParaRPr lang="en-US" dirty="0" smtClean="0"/>
          </a:p>
          <a:p>
            <a:pPr lvl="1">
              <a:lnSpc>
                <a:spcPct val="100000"/>
              </a:lnSpc>
            </a:pPr>
            <a:r>
              <a:rPr lang="en-US" dirty="0" smtClean="0"/>
              <a:t>It allows the user to place the widgets relative to their contained widget</a:t>
            </a:r>
          </a:p>
          <a:p>
            <a:pPr lvl="1">
              <a:lnSpc>
                <a:spcPct val="100000"/>
              </a:lnSpc>
            </a:pPr>
            <a:r>
              <a:rPr lang="en-US" dirty="0" smtClean="0"/>
              <a:t>It is the most commonly used geometry manager since it allows a fair amount of flexibility</a:t>
            </a:r>
          </a:p>
          <a:p>
            <a:pPr lvl="0">
              <a:lnSpc>
                <a:spcPct val="100000"/>
              </a:lnSpc>
            </a:pPr>
            <a:r>
              <a:rPr lang="en-US" dirty="0" smtClean="0"/>
              <a:t>The packer positions the slave widgets on the master widget (container) from the edges to the center, each time using the space left in the master widget by previous packing operations</a:t>
            </a:r>
          </a:p>
        </p:txBody>
      </p:sp>
      <p:sp>
        <p:nvSpPr>
          <p:cNvPr id="6" name="Slide Number Placeholder 5"/>
          <p:cNvSpPr>
            <a:spLocks noGrp="1"/>
          </p:cNvSpPr>
          <p:nvPr>
            <p:ph type="sldNum" sz="quarter" idx="12"/>
          </p:nvPr>
        </p:nvSpPr>
        <p:spPr/>
        <p:txBody>
          <a:bodyPr/>
          <a:lstStyle/>
          <a:p>
            <a:fld id="{8C0EEE03-975C-4CC4-A0A5-66C7C004E97B}"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500"/>
                                        <p:tgtEl>
                                          <p:spTgt spid="6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xEl>
                                              <p:pRg st="1" end="1"/>
                                            </p:txEl>
                                          </p:spTgt>
                                        </p:tgtEl>
                                        <p:attrNameLst>
                                          <p:attrName>style.visibility</p:attrName>
                                        </p:attrNameLst>
                                      </p:cBhvr>
                                      <p:to>
                                        <p:strVal val="visible"/>
                                      </p:to>
                                    </p:set>
                                    <p:animEffect transition="in" filter="fade">
                                      <p:cBhvr>
                                        <p:cTn id="10" dur="500"/>
                                        <p:tgtEl>
                                          <p:spTgt spid="6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xEl>
                                              <p:pRg st="2" end="2"/>
                                            </p:txEl>
                                          </p:spTgt>
                                        </p:tgtEl>
                                        <p:attrNameLst>
                                          <p:attrName>style.visibility</p:attrName>
                                        </p:attrNameLst>
                                      </p:cBhvr>
                                      <p:to>
                                        <p:strVal val="visible"/>
                                      </p:to>
                                    </p:set>
                                    <p:animEffect transition="in" filter="fade">
                                      <p:cBhvr>
                                        <p:cTn id="13" dur="500"/>
                                        <p:tgtEl>
                                          <p:spTgt spid="6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2">
                                            <p:txEl>
                                              <p:pRg st="3" end="3"/>
                                            </p:txEl>
                                          </p:spTgt>
                                        </p:tgtEl>
                                        <p:attrNameLst>
                                          <p:attrName>style.visibility</p:attrName>
                                        </p:attrNameLst>
                                      </p:cBhvr>
                                      <p:to>
                                        <p:strVal val="visible"/>
                                      </p:to>
                                    </p:set>
                                    <p:animEffect transition="in" filter="fade">
                                      <p:cBhvr>
                                        <p:cTn id="18" dur="500"/>
                                        <p:tgtEl>
                                          <p:spTgt spid="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p:txBody>
          <a:bodyPr/>
          <a:lstStyle/>
          <a:p>
            <a:r>
              <a:rPr lang="en" dirty="0" smtClean="0"/>
              <a:t>Pack Example</a:t>
            </a:r>
            <a:endParaRPr lang="en" dirty="0"/>
          </a:p>
        </p:txBody>
      </p:sp>
      <p:sp>
        <p:nvSpPr>
          <p:cNvPr id="68" name="Shape 68"/>
          <p:cNvSpPr txBox="1">
            <a:spLocks noGrp="1"/>
          </p:cNvSpPr>
          <p:nvPr>
            <p:ph idx="1"/>
          </p:nvPr>
        </p:nvSpPr>
        <p:spPr/>
        <p:txBody>
          <a:bodyPr>
            <a:noAutofit/>
          </a:bodyPr>
          <a:lstStyle/>
          <a:p>
            <a:pPr lvl="0">
              <a:lnSpc>
                <a:spcPct val="80000"/>
              </a:lnSpc>
              <a:buNone/>
            </a:pPr>
            <a:r>
              <a:rPr lang="en-US" sz="1600" b="1" dirty="0" smtClean="0">
                <a:latin typeface="Courier New" pitchFamily="49" charset="0"/>
                <a:cs typeface="Courier New" pitchFamily="49" charset="0"/>
                <a:sym typeface="Courier New"/>
              </a:rPr>
              <a:t>import </a:t>
            </a:r>
            <a:r>
              <a:rPr lang="en-US" sz="1600" b="1" dirty="0" err="1" smtClean="0">
                <a:latin typeface="Courier New" pitchFamily="49" charset="0"/>
                <a:cs typeface="Courier New" pitchFamily="49" charset="0"/>
                <a:sym typeface="Courier New"/>
              </a:rPr>
              <a:t>Tkinter</a:t>
            </a:r>
            <a:endParaRPr lang="en-US" sz="1600" b="1" dirty="0" smtClean="0">
              <a:latin typeface="Courier New" pitchFamily="49" charset="0"/>
              <a:cs typeface="Courier New" pitchFamily="49" charset="0"/>
              <a:sym typeface="Courier New"/>
            </a:endParaRPr>
          </a:p>
          <a:p>
            <a:pPr lvl="0">
              <a:lnSpc>
                <a:spcPct val="80000"/>
              </a:lnSpc>
              <a:buNone/>
            </a:pPr>
            <a:r>
              <a:rPr lang="en-US" sz="1600" b="1" dirty="0" smtClean="0">
                <a:latin typeface="Courier New" pitchFamily="49" charset="0"/>
                <a:cs typeface="Courier New" pitchFamily="49" charset="0"/>
                <a:sym typeface="Courier New"/>
              </a:rPr>
              <a:t>from </a:t>
            </a:r>
            <a:r>
              <a:rPr lang="en-US" sz="1600" b="1" dirty="0" err="1" smtClean="0">
                <a:latin typeface="Courier New" pitchFamily="49" charset="0"/>
                <a:cs typeface="Courier New" pitchFamily="49" charset="0"/>
                <a:sym typeface="Courier New"/>
              </a:rPr>
              <a:t>Tkinter</a:t>
            </a:r>
            <a:r>
              <a:rPr lang="en-US" sz="1600" b="1" dirty="0" smtClean="0">
                <a:latin typeface="Courier New" pitchFamily="49" charset="0"/>
                <a:cs typeface="Courier New" pitchFamily="49" charset="0"/>
                <a:sym typeface="Courier New"/>
              </a:rPr>
              <a:t> import *</a:t>
            </a:r>
          </a:p>
          <a:p>
            <a:pPr lvl="0">
              <a:lnSpc>
                <a:spcPct val="80000"/>
              </a:lnSpc>
              <a:buNone/>
            </a:pPr>
            <a:endParaRPr lang="en-US" sz="1600" b="1" dirty="0" smtClean="0">
              <a:latin typeface="Courier New" pitchFamily="49" charset="0"/>
              <a:cs typeface="Courier New" pitchFamily="49" charset="0"/>
              <a:sym typeface="Courier New"/>
            </a:endParaRPr>
          </a:p>
          <a:p>
            <a:pPr lvl="0">
              <a:lnSpc>
                <a:spcPct val="80000"/>
              </a:lnSpc>
              <a:buNone/>
            </a:pPr>
            <a:r>
              <a:rPr lang="en-US" sz="1600" b="1" dirty="0" smtClean="0">
                <a:latin typeface="Courier New" pitchFamily="49" charset="0"/>
                <a:cs typeface="Courier New" pitchFamily="49" charset="0"/>
                <a:sym typeface="Courier New"/>
              </a:rPr>
              <a:t>root = </a:t>
            </a:r>
            <a:r>
              <a:rPr lang="en-US" sz="1600" b="1" dirty="0" err="1" smtClean="0">
                <a:latin typeface="Courier New" pitchFamily="49" charset="0"/>
                <a:cs typeface="Courier New" pitchFamily="49" charset="0"/>
                <a:sym typeface="Courier New"/>
              </a:rPr>
              <a:t>Tk</a:t>
            </a:r>
            <a:r>
              <a:rPr lang="en-US" sz="1600" b="1" dirty="0" smtClean="0">
                <a:latin typeface="Courier New" pitchFamily="49" charset="0"/>
                <a:cs typeface="Courier New" pitchFamily="49" charset="0"/>
                <a:sym typeface="Courier New"/>
              </a:rPr>
              <a:t>()</a:t>
            </a:r>
          </a:p>
          <a:p>
            <a:pPr lvl="0">
              <a:lnSpc>
                <a:spcPct val="80000"/>
              </a:lnSpc>
              <a:buNone/>
            </a:pPr>
            <a:r>
              <a:rPr lang="en-US" sz="1600" b="1" dirty="0" smtClean="0">
                <a:latin typeface="Courier New" pitchFamily="49" charset="0"/>
                <a:cs typeface="Courier New" pitchFamily="49" charset="0"/>
                <a:sym typeface="Courier New"/>
              </a:rPr>
              <a:t>frame1 = Frame(root)</a:t>
            </a:r>
          </a:p>
          <a:p>
            <a:pPr lvl="0">
              <a:lnSpc>
                <a:spcPct val="80000"/>
              </a:lnSpc>
              <a:buNone/>
            </a:pPr>
            <a:r>
              <a:rPr lang="en-US" sz="1600" b="1" dirty="0" smtClean="0">
                <a:latin typeface="Courier New" pitchFamily="49" charset="0"/>
                <a:cs typeface="Courier New" pitchFamily="49" charset="0"/>
                <a:sym typeface="Courier New"/>
              </a:rPr>
              <a:t>frame1.pack()</a:t>
            </a:r>
          </a:p>
          <a:p>
            <a:pPr lvl="0">
              <a:lnSpc>
                <a:spcPct val="80000"/>
              </a:lnSpc>
              <a:buNone/>
            </a:pPr>
            <a:r>
              <a:rPr lang="en-US" sz="1600" b="1" dirty="0" smtClean="0">
                <a:latin typeface="Courier New" pitchFamily="49" charset="0"/>
                <a:cs typeface="Courier New" pitchFamily="49" charset="0"/>
                <a:sym typeface="Courier New"/>
              </a:rPr>
              <a:t>frame2 = Frame(root)</a:t>
            </a:r>
          </a:p>
          <a:p>
            <a:pPr lvl="0">
              <a:lnSpc>
                <a:spcPct val="80000"/>
              </a:lnSpc>
              <a:buNone/>
            </a:pPr>
            <a:r>
              <a:rPr lang="en-US" sz="1600" b="1" dirty="0" smtClean="0">
                <a:latin typeface="Courier New" pitchFamily="49" charset="0"/>
                <a:cs typeface="Courier New" pitchFamily="49" charset="0"/>
                <a:sym typeface="Courier New"/>
              </a:rPr>
              <a:t>frame2.pack(side=BOTTOM)</a:t>
            </a:r>
          </a:p>
          <a:p>
            <a:pPr lvl="0">
              <a:lnSpc>
                <a:spcPct val="80000"/>
              </a:lnSpc>
              <a:buNone/>
            </a:pPr>
            <a:endParaRPr lang="en-US" sz="1600" b="1" dirty="0" smtClean="0">
              <a:latin typeface="Courier New" pitchFamily="49" charset="0"/>
              <a:cs typeface="Courier New" pitchFamily="49" charset="0"/>
              <a:sym typeface="Courier New"/>
            </a:endParaRPr>
          </a:p>
          <a:p>
            <a:pPr lvl="0">
              <a:lnSpc>
                <a:spcPct val="80000"/>
              </a:lnSpc>
              <a:buNone/>
            </a:pPr>
            <a:r>
              <a:rPr lang="en-US" sz="1600" b="1" dirty="0" smtClean="0">
                <a:latin typeface="Courier New" pitchFamily="49" charset="0"/>
                <a:cs typeface="Courier New" pitchFamily="49" charset="0"/>
                <a:sym typeface="Courier New"/>
              </a:rPr>
              <a:t>w = Label(frame1, text="Red", </a:t>
            </a:r>
            <a:r>
              <a:rPr lang="en-US" sz="1600" b="1" dirty="0" err="1" smtClean="0">
                <a:latin typeface="Courier New" pitchFamily="49" charset="0"/>
                <a:cs typeface="Courier New" pitchFamily="49" charset="0"/>
                <a:sym typeface="Courier New"/>
              </a:rPr>
              <a:t>bg</a:t>
            </a:r>
            <a:r>
              <a:rPr lang="en-US" sz="1600" b="1" dirty="0" smtClean="0">
                <a:latin typeface="Courier New" pitchFamily="49" charset="0"/>
                <a:cs typeface="Courier New" pitchFamily="49" charset="0"/>
                <a:sym typeface="Courier New"/>
              </a:rPr>
              <a:t>="red", </a:t>
            </a:r>
            <a:r>
              <a:rPr lang="en-US" sz="1600" b="1" dirty="0" err="1" smtClean="0">
                <a:latin typeface="Courier New" pitchFamily="49" charset="0"/>
                <a:cs typeface="Courier New" pitchFamily="49" charset="0"/>
                <a:sym typeface="Courier New"/>
              </a:rPr>
              <a:t>fg</a:t>
            </a:r>
            <a:r>
              <a:rPr lang="en-US" sz="1600" b="1" dirty="0" smtClean="0">
                <a:latin typeface="Courier New" pitchFamily="49" charset="0"/>
                <a:cs typeface="Courier New" pitchFamily="49" charset="0"/>
                <a:sym typeface="Courier New"/>
              </a:rPr>
              <a:t>="white")</a:t>
            </a:r>
          </a:p>
          <a:p>
            <a:pPr lvl="0">
              <a:lnSpc>
                <a:spcPct val="80000"/>
              </a:lnSpc>
              <a:buNone/>
            </a:pPr>
            <a:r>
              <a:rPr lang="en-US" sz="1600" b="1" dirty="0" err="1" smtClean="0">
                <a:latin typeface="Courier New" pitchFamily="49" charset="0"/>
                <a:cs typeface="Courier New" pitchFamily="49" charset="0"/>
                <a:sym typeface="Courier New"/>
              </a:rPr>
              <a:t>w.pack</a:t>
            </a:r>
            <a:r>
              <a:rPr lang="en-US" sz="1600" b="1" dirty="0" smtClean="0">
                <a:latin typeface="Courier New" pitchFamily="49" charset="0"/>
                <a:cs typeface="Courier New" pitchFamily="49" charset="0"/>
                <a:sym typeface="Courier New"/>
              </a:rPr>
              <a:t>(side=LEFT)</a:t>
            </a:r>
          </a:p>
          <a:p>
            <a:pPr lvl="0">
              <a:lnSpc>
                <a:spcPct val="80000"/>
              </a:lnSpc>
              <a:buNone/>
            </a:pPr>
            <a:r>
              <a:rPr lang="en-US" sz="1600" b="1" dirty="0" smtClean="0">
                <a:latin typeface="Courier New" pitchFamily="49" charset="0"/>
                <a:cs typeface="Courier New" pitchFamily="49" charset="0"/>
                <a:sym typeface="Courier New"/>
              </a:rPr>
              <a:t>w = Label(frame1, text="Green", </a:t>
            </a:r>
            <a:r>
              <a:rPr lang="en-US" sz="1600" b="1" dirty="0" err="1" smtClean="0">
                <a:latin typeface="Courier New" pitchFamily="49" charset="0"/>
                <a:cs typeface="Courier New" pitchFamily="49" charset="0"/>
                <a:sym typeface="Courier New"/>
              </a:rPr>
              <a:t>bg</a:t>
            </a:r>
            <a:r>
              <a:rPr lang="en-US" sz="1600" b="1" dirty="0" smtClean="0">
                <a:latin typeface="Courier New" pitchFamily="49" charset="0"/>
                <a:cs typeface="Courier New" pitchFamily="49" charset="0"/>
                <a:sym typeface="Courier New"/>
              </a:rPr>
              <a:t>="green", </a:t>
            </a:r>
            <a:r>
              <a:rPr lang="en-US" sz="1600" b="1" dirty="0" err="1" smtClean="0">
                <a:latin typeface="Courier New" pitchFamily="49" charset="0"/>
                <a:cs typeface="Courier New" pitchFamily="49" charset="0"/>
                <a:sym typeface="Courier New"/>
              </a:rPr>
              <a:t>fg</a:t>
            </a:r>
            <a:r>
              <a:rPr lang="en-US" sz="1600" b="1" dirty="0" smtClean="0">
                <a:latin typeface="Courier New" pitchFamily="49" charset="0"/>
                <a:cs typeface="Courier New" pitchFamily="49" charset="0"/>
                <a:sym typeface="Courier New"/>
              </a:rPr>
              <a:t>="black")</a:t>
            </a:r>
          </a:p>
          <a:p>
            <a:pPr lvl="0">
              <a:lnSpc>
                <a:spcPct val="80000"/>
              </a:lnSpc>
              <a:buNone/>
            </a:pPr>
            <a:r>
              <a:rPr lang="en-US" sz="1600" b="1" dirty="0" err="1" smtClean="0">
                <a:latin typeface="Courier New" pitchFamily="49" charset="0"/>
                <a:cs typeface="Courier New" pitchFamily="49" charset="0"/>
                <a:sym typeface="Courier New"/>
              </a:rPr>
              <a:t>w.pack</a:t>
            </a:r>
            <a:r>
              <a:rPr lang="en-US" sz="1600" b="1" dirty="0" smtClean="0">
                <a:latin typeface="Courier New" pitchFamily="49" charset="0"/>
                <a:cs typeface="Courier New" pitchFamily="49" charset="0"/>
                <a:sym typeface="Courier New"/>
              </a:rPr>
              <a:t>(side=LEFT)</a:t>
            </a:r>
          </a:p>
          <a:p>
            <a:pPr lvl="0">
              <a:lnSpc>
                <a:spcPct val="80000"/>
              </a:lnSpc>
              <a:buNone/>
            </a:pPr>
            <a:r>
              <a:rPr lang="en-US" sz="1600" b="1" dirty="0" smtClean="0">
                <a:latin typeface="Courier New" pitchFamily="49" charset="0"/>
                <a:cs typeface="Courier New" pitchFamily="49" charset="0"/>
                <a:sym typeface="Courier New"/>
              </a:rPr>
              <a:t>w = Label(frame1, text="Blue", </a:t>
            </a:r>
            <a:r>
              <a:rPr lang="en-US" sz="1600" b="1" dirty="0" err="1" smtClean="0">
                <a:latin typeface="Courier New" pitchFamily="49" charset="0"/>
                <a:cs typeface="Courier New" pitchFamily="49" charset="0"/>
                <a:sym typeface="Courier New"/>
              </a:rPr>
              <a:t>bg</a:t>
            </a:r>
            <a:r>
              <a:rPr lang="en-US" sz="1600" b="1" dirty="0" smtClean="0">
                <a:latin typeface="Courier New" pitchFamily="49" charset="0"/>
                <a:cs typeface="Courier New" pitchFamily="49" charset="0"/>
                <a:sym typeface="Courier New"/>
              </a:rPr>
              <a:t>="blue", </a:t>
            </a:r>
            <a:r>
              <a:rPr lang="en-US" sz="1600" b="1" dirty="0" err="1" smtClean="0">
                <a:latin typeface="Courier New" pitchFamily="49" charset="0"/>
                <a:cs typeface="Courier New" pitchFamily="49" charset="0"/>
                <a:sym typeface="Courier New"/>
              </a:rPr>
              <a:t>fg</a:t>
            </a:r>
            <a:r>
              <a:rPr lang="en-US" sz="1600" b="1" dirty="0" smtClean="0">
                <a:latin typeface="Courier New" pitchFamily="49" charset="0"/>
                <a:cs typeface="Courier New" pitchFamily="49" charset="0"/>
                <a:sym typeface="Courier New"/>
              </a:rPr>
              <a:t>="white")</a:t>
            </a:r>
          </a:p>
          <a:p>
            <a:pPr lvl="0">
              <a:lnSpc>
                <a:spcPct val="80000"/>
              </a:lnSpc>
              <a:buNone/>
            </a:pPr>
            <a:r>
              <a:rPr lang="en-US" sz="1600" b="1" dirty="0" err="1" smtClean="0">
                <a:latin typeface="Courier New" pitchFamily="49" charset="0"/>
                <a:cs typeface="Courier New" pitchFamily="49" charset="0"/>
                <a:sym typeface="Courier New"/>
              </a:rPr>
              <a:t>w.pack</a:t>
            </a:r>
            <a:r>
              <a:rPr lang="en-US" sz="1600" b="1" dirty="0" smtClean="0">
                <a:latin typeface="Courier New" pitchFamily="49" charset="0"/>
                <a:cs typeface="Courier New" pitchFamily="49" charset="0"/>
                <a:sym typeface="Courier New"/>
              </a:rPr>
              <a:t>(side=LEFT)</a:t>
            </a:r>
          </a:p>
          <a:p>
            <a:pPr lvl="0">
              <a:lnSpc>
                <a:spcPct val="80000"/>
              </a:lnSpc>
              <a:buNone/>
            </a:pPr>
            <a:r>
              <a:rPr lang="en-US" sz="1600" b="1" dirty="0" smtClean="0">
                <a:latin typeface="Courier New" pitchFamily="49" charset="0"/>
                <a:cs typeface="Courier New" pitchFamily="49" charset="0"/>
                <a:sym typeface="Courier New"/>
              </a:rPr>
              <a:t>w = Button(frame2, text="Hello")</a:t>
            </a:r>
          </a:p>
          <a:p>
            <a:pPr lvl="0">
              <a:lnSpc>
                <a:spcPct val="80000"/>
              </a:lnSpc>
              <a:buNone/>
            </a:pPr>
            <a:r>
              <a:rPr lang="en-US" sz="1600" b="1" dirty="0" err="1" smtClean="0">
                <a:latin typeface="Courier New" pitchFamily="49" charset="0"/>
                <a:cs typeface="Courier New" pitchFamily="49" charset="0"/>
                <a:sym typeface="Courier New"/>
              </a:rPr>
              <a:t>w.pack</a:t>
            </a:r>
            <a:r>
              <a:rPr lang="en-US" sz="1600" b="1" dirty="0" smtClean="0">
                <a:latin typeface="Courier New" pitchFamily="49" charset="0"/>
                <a:cs typeface="Courier New" pitchFamily="49" charset="0"/>
                <a:sym typeface="Courier New"/>
              </a:rPr>
              <a:t>()</a:t>
            </a:r>
          </a:p>
          <a:p>
            <a:pPr lvl="0">
              <a:lnSpc>
                <a:spcPct val="80000"/>
              </a:lnSpc>
              <a:buNone/>
            </a:pPr>
            <a:endParaRPr lang="en-US" sz="1600" b="1" dirty="0" smtClean="0">
              <a:latin typeface="Courier New" pitchFamily="49" charset="0"/>
              <a:cs typeface="Courier New" pitchFamily="49" charset="0"/>
              <a:sym typeface="Courier New"/>
            </a:endParaRPr>
          </a:p>
          <a:p>
            <a:pPr lvl="0">
              <a:lnSpc>
                <a:spcPct val="80000"/>
              </a:lnSpc>
              <a:buNone/>
            </a:pPr>
            <a:r>
              <a:rPr lang="en-US" sz="1600" b="1" dirty="0" err="1" smtClean="0">
                <a:latin typeface="Courier New" pitchFamily="49" charset="0"/>
                <a:cs typeface="Courier New" pitchFamily="49" charset="0"/>
                <a:sym typeface="Courier New"/>
              </a:rPr>
              <a:t>mainloop</a:t>
            </a:r>
            <a:r>
              <a:rPr lang="en-US" sz="1600" b="1" dirty="0" smtClean="0">
                <a:latin typeface="Courier New" pitchFamily="49" charset="0"/>
                <a:cs typeface="Courier New" pitchFamily="49" charset="0"/>
                <a:sym typeface="Courier New"/>
              </a:rPr>
              <a:t>()</a:t>
            </a:r>
          </a:p>
        </p:txBody>
      </p:sp>
      <p:sp>
        <p:nvSpPr>
          <p:cNvPr id="6" name="Footer Placeholder 5"/>
          <p:cNvSpPr>
            <a:spLocks noGrp="1"/>
          </p:cNvSpPr>
          <p:nvPr>
            <p:ph type="ftr" sz="quarter" idx="11"/>
          </p:nvPr>
        </p:nvSpPr>
        <p:spPr/>
        <p:txBody>
          <a:bodyPr/>
          <a:lstStyle/>
          <a:p>
            <a:r>
              <a:rPr lang="en-US" smtClean="0"/>
              <a:t>Teknologi Open Source</a:t>
            </a:r>
            <a:endParaRPr lang="en-US"/>
          </a:p>
        </p:txBody>
      </p:sp>
      <p:sp>
        <p:nvSpPr>
          <p:cNvPr id="5" name="Slide Number Placeholder 4"/>
          <p:cNvSpPr>
            <a:spLocks noGrp="1"/>
          </p:cNvSpPr>
          <p:nvPr>
            <p:ph type="sldNum" sz="quarter" idx="12"/>
          </p:nvPr>
        </p:nvSpPr>
        <p:spPr/>
        <p:txBody>
          <a:bodyPr/>
          <a:lstStyle/>
          <a:p>
            <a:fld id="{8C0EEE03-975C-4CC4-A0A5-66C7C004E97B}" type="slidenum">
              <a:rPr lang="en-US" smtClean="0"/>
              <a:pPr/>
              <a:t>21</a:t>
            </a:fld>
            <a:endParaRPr lang="en-US"/>
          </a:p>
        </p:txBody>
      </p:sp>
      <p:pic>
        <p:nvPicPr>
          <p:cNvPr id="69" name="Shape 69"/>
          <p:cNvPicPr preferRelativeResize="0"/>
          <p:nvPr/>
        </p:nvPicPr>
        <p:blipFill>
          <a:blip r:embed="rId3" cstate="print">
            <a:alphaModFix/>
          </a:blip>
          <a:stretch>
            <a:fillRect/>
          </a:stretch>
        </p:blipFill>
        <p:spPr>
          <a:xfrm>
            <a:off x="5888200" y="1797250"/>
            <a:ext cx="2095500" cy="1771650"/>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xEl>
                                              <p:pRg st="1" end="1"/>
                                            </p:txEl>
                                          </p:spTgt>
                                        </p:tgtEl>
                                        <p:attrNameLst>
                                          <p:attrName>style.visibility</p:attrName>
                                        </p:attrNameLst>
                                      </p:cBhvr>
                                      <p:to>
                                        <p:strVal val="visible"/>
                                      </p:to>
                                    </p:set>
                                    <p:animEffect transition="in" filter="fade">
                                      <p:cBhvr>
                                        <p:cTn id="10" dur="500"/>
                                        <p:tgtEl>
                                          <p:spTgt spid="6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xEl>
                                              <p:pRg st="3" end="3"/>
                                            </p:txEl>
                                          </p:spTgt>
                                        </p:tgtEl>
                                        <p:attrNameLst>
                                          <p:attrName>style.visibility</p:attrName>
                                        </p:attrNameLst>
                                      </p:cBhvr>
                                      <p:to>
                                        <p:strVal val="visible"/>
                                      </p:to>
                                    </p:set>
                                    <p:animEffect transition="in" filter="fade">
                                      <p:cBhvr>
                                        <p:cTn id="13" dur="500"/>
                                        <p:tgtEl>
                                          <p:spTgt spid="6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8">
                                            <p:txEl>
                                              <p:pRg st="4" end="4"/>
                                            </p:txEl>
                                          </p:spTgt>
                                        </p:tgtEl>
                                        <p:attrNameLst>
                                          <p:attrName>style.visibility</p:attrName>
                                        </p:attrNameLst>
                                      </p:cBhvr>
                                      <p:to>
                                        <p:strVal val="visible"/>
                                      </p:to>
                                    </p:set>
                                    <p:animEffect transition="in" filter="fade">
                                      <p:cBhvr>
                                        <p:cTn id="16" dur="500"/>
                                        <p:tgtEl>
                                          <p:spTgt spid="6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8">
                                            <p:txEl>
                                              <p:pRg st="5" end="5"/>
                                            </p:txEl>
                                          </p:spTgt>
                                        </p:tgtEl>
                                        <p:attrNameLst>
                                          <p:attrName>style.visibility</p:attrName>
                                        </p:attrNameLst>
                                      </p:cBhvr>
                                      <p:to>
                                        <p:strVal val="visible"/>
                                      </p:to>
                                    </p:set>
                                    <p:animEffect transition="in" filter="fade">
                                      <p:cBhvr>
                                        <p:cTn id="19" dur="500"/>
                                        <p:tgtEl>
                                          <p:spTgt spid="6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8">
                                            <p:txEl>
                                              <p:pRg st="6" end="6"/>
                                            </p:txEl>
                                          </p:spTgt>
                                        </p:tgtEl>
                                        <p:attrNameLst>
                                          <p:attrName>style.visibility</p:attrName>
                                        </p:attrNameLst>
                                      </p:cBhvr>
                                      <p:to>
                                        <p:strVal val="visible"/>
                                      </p:to>
                                    </p:set>
                                    <p:animEffect transition="in" filter="fade">
                                      <p:cBhvr>
                                        <p:cTn id="22" dur="500"/>
                                        <p:tgtEl>
                                          <p:spTgt spid="6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8">
                                            <p:txEl>
                                              <p:pRg st="7" end="7"/>
                                            </p:txEl>
                                          </p:spTgt>
                                        </p:tgtEl>
                                        <p:attrNameLst>
                                          <p:attrName>style.visibility</p:attrName>
                                        </p:attrNameLst>
                                      </p:cBhvr>
                                      <p:to>
                                        <p:strVal val="visible"/>
                                      </p:to>
                                    </p:set>
                                    <p:animEffect transition="in" filter="fade">
                                      <p:cBhvr>
                                        <p:cTn id="25" dur="500"/>
                                        <p:tgtEl>
                                          <p:spTgt spid="68">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8">
                                            <p:txEl>
                                              <p:pRg st="9" end="9"/>
                                            </p:txEl>
                                          </p:spTgt>
                                        </p:tgtEl>
                                        <p:attrNameLst>
                                          <p:attrName>style.visibility</p:attrName>
                                        </p:attrNameLst>
                                      </p:cBhvr>
                                      <p:to>
                                        <p:strVal val="visible"/>
                                      </p:to>
                                    </p:set>
                                    <p:animEffect transition="in" filter="fade">
                                      <p:cBhvr>
                                        <p:cTn id="28" dur="500"/>
                                        <p:tgtEl>
                                          <p:spTgt spid="68">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xEl>
                                              <p:pRg st="10" end="10"/>
                                            </p:txEl>
                                          </p:spTgt>
                                        </p:tgtEl>
                                        <p:attrNameLst>
                                          <p:attrName>style.visibility</p:attrName>
                                        </p:attrNameLst>
                                      </p:cBhvr>
                                      <p:to>
                                        <p:strVal val="visible"/>
                                      </p:to>
                                    </p:set>
                                    <p:animEffect transition="in" filter="fade">
                                      <p:cBhvr>
                                        <p:cTn id="31" dur="500"/>
                                        <p:tgtEl>
                                          <p:spTgt spid="68">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8">
                                            <p:txEl>
                                              <p:pRg st="11" end="11"/>
                                            </p:txEl>
                                          </p:spTgt>
                                        </p:tgtEl>
                                        <p:attrNameLst>
                                          <p:attrName>style.visibility</p:attrName>
                                        </p:attrNameLst>
                                      </p:cBhvr>
                                      <p:to>
                                        <p:strVal val="visible"/>
                                      </p:to>
                                    </p:set>
                                    <p:animEffect transition="in" filter="fade">
                                      <p:cBhvr>
                                        <p:cTn id="34" dur="500"/>
                                        <p:tgtEl>
                                          <p:spTgt spid="68">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8">
                                            <p:txEl>
                                              <p:pRg st="12" end="12"/>
                                            </p:txEl>
                                          </p:spTgt>
                                        </p:tgtEl>
                                        <p:attrNameLst>
                                          <p:attrName>style.visibility</p:attrName>
                                        </p:attrNameLst>
                                      </p:cBhvr>
                                      <p:to>
                                        <p:strVal val="visible"/>
                                      </p:to>
                                    </p:set>
                                    <p:animEffect transition="in" filter="fade">
                                      <p:cBhvr>
                                        <p:cTn id="37" dur="500"/>
                                        <p:tgtEl>
                                          <p:spTgt spid="68">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8">
                                            <p:txEl>
                                              <p:pRg st="13" end="13"/>
                                            </p:txEl>
                                          </p:spTgt>
                                        </p:tgtEl>
                                        <p:attrNameLst>
                                          <p:attrName>style.visibility</p:attrName>
                                        </p:attrNameLst>
                                      </p:cBhvr>
                                      <p:to>
                                        <p:strVal val="visible"/>
                                      </p:to>
                                    </p:set>
                                    <p:animEffect transition="in" filter="fade">
                                      <p:cBhvr>
                                        <p:cTn id="40" dur="500"/>
                                        <p:tgtEl>
                                          <p:spTgt spid="68">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8">
                                            <p:txEl>
                                              <p:pRg st="14" end="14"/>
                                            </p:txEl>
                                          </p:spTgt>
                                        </p:tgtEl>
                                        <p:attrNameLst>
                                          <p:attrName>style.visibility</p:attrName>
                                        </p:attrNameLst>
                                      </p:cBhvr>
                                      <p:to>
                                        <p:strVal val="visible"/>
                                      </p:to>
                                    </p:set>
                                    <p:animEffect transition="in" filter="fade">
                                      <p:cBhvr>
                                        <p:cTn id="43" dur="500"/>
                                        <p:tgtEl>
                                          <p:spTgt spid="68">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
                                            <p:txEl>
                                              <p:pRg st="15" end="15"/>
                                            </p:txEl>
                                          </p:spTgt>
                                        </p:tgtEl>
                                        <p:attrNameLst>
                                          <p:attrName>style.visibility</p:attrName>
                                        </p:attrNameLst>
                                      </p:cBhvr>
                                      <p:to>
                                        <p:strVal val="visible"/>
                                      </p:to>
                                    </p:set>
                                    <p:animEffect transition="in" filter="fade">
                                      <p:cBhvr>
                                        <p:cTn id="46" dur="500"/>
                                        <p:tgtEl>
                                          <p:spTgt spid="68">
                                            <p:txEl>
                                              <p:pRg st="15" end="1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xEl>
                                              <p:pRg st="16" end="16"/>
                                            </p:txEl>
                                          </p:spTgt>
                                        </p:tgtEl>
                                        <p:attrNameLst>
                                          <p:attrName>style.visibility</p:attrName>
                                        </p:attrNameLst>
                                      </p:cBhvr>
                                      <p:to>
                                        <p:strVal val="visible"/>
                                      </p:to>
                                    </p:set>
                                    <p:animEffect transition="in" filter="fade">
                                      <p:cBhvr>
                                        <p:cTn id="49" dur="500"/>
                                        <p:tgtEl>
                                          <p:spTgt spid="68">
                                            <p:txEl>
                                              <p:pRg st="16" end="1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xEl>
                                              <p:pRg st="18" end="18"/>
                                            </p:txEl>
                                          </p:spTgt>
                                        </p:tgtEl>
                                        <p:attrNameLst>
                                          <p:attrName>style.visibility</p:attrName>
                                        </p:attrNameLst>
                                      </p:cBhvr>
                                      <p:to>
                                        <p:strVal val="visible"/>
                                      </p:to>
                                    </p:set>
                                    <p:animEffect transition="in" filter="fade">
                                      <p:cBhvr>
                                        <p:cTn id="52" dur="500"/>
                                        <p:tgtEl>
                                          <p:spTgt spid="68">
                                            <p:txEl>
                                              <p:pRg st="18" end="1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p:txBody>
          <a:bodyPr/>
          <a:lstStyle/>
          <a:p>
            <a:r>
              <a:rPr lang="en" dirty="0" smtClean="0"/>
              <a:t>Get Values from Entry </a:t>
            </a:r>
            <a:r>
              <a:rPr lang="en" sz="2400" i="1" dirty="0" smtClean="0"/>
              <a:t>(1)</a:t>
            </a:r>
            <a:endParaRPr lang="en" dirty="0"/>
          </a:p>
        </p:txBody>
      </p:sp>
      <p:sp>
        <p:nvSpPr>
          <p:cNvPr id="75" name="Shape 75"/>
          <p:cNvSpPr txBox="1">
            <a:spLocks noGrp="1"/>
          </p:cNvSpPr>
          <p:nvPr>
            <p:ph idx="1"/>
          </p:nvPr>
        </p:nvSpPr>
        <p:spPr/>
        <p:txBody>
          <a:bodyPr>
            <a:noAutofit/>
          </a:bodyPr>
          <a:lstStyle/>
          <a:p>
            <a:pPr>
              <a:lnSpc>
                <a:spcPct val="80000"/>
              </a:lnSpc>
              <a:buNone/>
            </a:pPr>
            <a:r>
              <a:rPr lang="en-US" sz="1600" b="1" dirty="0" smtClean="0">
                <a:latin typeface="Courier New" pitchFamily="49" charset="0"/>
                <a:cs typeface="Courier New" pitchFamily="49" charset="0"/>
                <a:sym typeface="Courier New"/>
              </a:rPr>
              <a:t>from </a:t>
            </a:r>
            <a:r>
              <a:rPr lang="en-US" sz="1600" b="1" dirty="0" err="1" smtClean="0">
                <a:latin typeface="Courier New" pitchFamily="49" charset="0"/>
                <a:cs typeface="Courier New" pitchFamily="49" charset="0"/>
                <a:sym typeface="Courier New"/>
              </a:rPr>
              <a:t>Tkinter</a:t>
            </a:r>
            <a:r>
              <a:rPr lang="en-US" sz="1600" b="1" dirty="0" smtClean="0">
                <a:latin typeface="Courier New" pitchFamily="49" charset="0"/>
                <a:cs typeface="Courier New" pitchFamily="49" charset="0"/>
                <a:sym typeface="Courier New"/>
              </a:rPr>
              <a:t> import *</a:t>
            </a:r>
          </a:p>
          <a:p>
            <a:pPr lvl="0">
              <a:lnSpc>
                <a:spcPct val="80000"/>
              </a:lnSpc>
              <a:buNone/>
            </a:pPr>
            <a:r>
              <a:rPr lang="en-US" sz="1600" b="1" dirty="0" smtClean="0">
                <a:latin typeface="Courier New" pitchFamily="49" charset="0"/>
                <a:cs typeface="Courier New" pitchFamily="49" charset="0"/>
                <a:sym typeface="Courier New"/>
              </a:rPr>
              <a:t>import </a:t>
            </a:r>
            <a:r>
              <a:rPr lang="en-US" sz="1600" b="1" dirty="0" err="1" smtClean="0">
                <a:latin typeface="Courier New" pitchFamily="49" charset="0"/>
                <a:cs typeface="Courier New" pitchFamily="49" charset="0"/>
                <a:sym typeface="Courier New"/>
              </a:rPr>
              <a:t>tkMessageBox</a:t>
            </a:r>
            <a:endParaRPr lang="en-US" sz="1600" b="1" dirty="0" smtClean="0">
              <a:latin typeface="Courier New" pitchFamily="49" charset="0"/>
              <a:cs typeface="Courier New" pitchFamily="49" charset="0"/>
              <a:sym typeface="Courier New"/>
            </a:endParaRPr>
          </a:p>
          <a:p>
            <a:pPr lvl="0">
              <a:lnSpc>
                <a:spcPct val="80000"/>
              </a:lnSpc>
              <a:buNone/>
            </a:pPr>
            <a:endParaRPr lang="en-US" sz="1600" b="1" dirty="0" smtClean="0">
              <a:latin typeface="Courier New" pitchFamily="49" charset="0"/>
              <a:cs typeface="Courier New" pitchFamily="49" charset="0"/>
              <a:sym typeface="Courier New"/>
            </a:endParaRPr>
          </a:p>
          <a:p>
            <a:pPr lvl="0">
              <a:lnSpc>
                <a:spcPct val="80000"/>
              </a:lnSpc>
              <a:buNone/>
            </a:pPr>
            <a:r>
              <a:rPr lang="en-US" sz="1600" b="1" dirty="0" smtClean="0">
                <a:latin typeface="Courier New" pitchFamily="49" charset="0"/>
                <a:cs typeface="Courier New" pitchFamily="49" charset="0"/>
                <a:sym typeface="Courier New"/>
              </a:rPr>
              <a:t>def hello1Back():</a:t>
            </a:r>
          </a:p>
          <a:p>
            <a:pPr lvl="0">
              <a:lnSpc>
                <a:spcPct val="80000"/>
              </a:lnSpc>
              <a:buNone/>
            </a:pPr>
            <a:r>
              <a:rPr lang="en-US" sz="1600" b="1" dirty="0" smtClean="0">
                <a:latin typeface="Courier New" pitchFamily="49" charset="0"/>
                <a:cs typeface="Courier New" pitchFamily="49" charset="0"/>
                <a:sym typeface="Courier New"/>
              </a:rPr>
              <a:t>    </a:t>
            </a:r>
            <a:r>
              <a:rPr lang="en-US" sz="1600" b="1" dirty="0" err="1" smtClean="0">
                <a:latin typeface="Courier New" pitchFamily="49" charset="0"/>
                <a:cs typeface="Courier New" pitchFamily="49" charset="0"/>
                <a:sym typeface="Courier New"/>
              </a:rPr>
              <a:t>hasil</a:t>
            </a:r>
            <a:r>
              <a:rPr lang="en-US" sz="1600" b="1" dirty="0" smtClean="0">
                <a:latin typeface="Courier New" pitchFamily="49" charset="0"/>
                <a:cs typeface="Courier New" pitchFamily="49" charset="0"/>
                <a:sym typeface="Courier New"/>
              </a:rPr>
              <a:t> = </a:t>
            </a:r>
            <a:r>
              <a:rPr lang="en-US" sz="1600" b="1" dirty="0" err="1" smtClean="0">
                <a:latin typeface="Courier New" pitchFamily="49" charset="0"/>
                <a:cs typeface="Courier New" pitchFamily="49" charset="0"/>
                <a:sym typeface="Courier New"/>
              </a:rPr>
              <a:t>int</a:t>
            </a:r>
            <a:r>
              <a:rPr lang="en-US" sz="1600" b="1" dirty="0" smtClean="0">
                <a:latin typeface="Courier New" pitchFamily="49" charset="0"/>
                <a:cs typeface="Courier New" pitchFamily="49" charset="0"/>
                <a:sym typeface="Courier New"/>
              </a:rPr>
              <a:t>(E2.get()) + </a:t>
            </a:r>
            <a:r>
              <a:rPr lang="en-US" sz="1600" b="1" dirty="0" err="1" smtClean="0">
                <a:latin typeface="Courier New" pitchFamily="49" charset="0"/>
                <a:cs typeface="Courier New" pitchFamily="49" charset="0"/>
                <a:sym typeface="Courier New"/>
              </a:rPr>
              <a:t>int</a:t>
            </a:r>
            <a:r>
              <a:rPr lang="en-US" sz="1600" b="1" dirty="0" smtClean="0">
                <a:latin typeface="Courier New" pitchFamily="49" charset="0"/>
                <a:cs typeface="Courier New" pitchFamily="49" charset="0"/>
                <a:sym typeface="Courier New"/>
              </a:rPr>
              <a:t>(E1.get())</a:t>
            </a:r>
          </a:p>
          <a:p>
            <a:pPr lvl="0">
              <a:lnSpc>
                <a:spcPct val="80000"/>
              </a:lnSpc>
              <a:buNone/>
            </a:pPr>
            <a:r>
              <a:rPr lang="en-US" sz="1600" b="1" dirty="0" smtClean="0">
                <a:latin typeface="Courier New" pitchFamily="49" charset="0"/>
                <a:cs typeface="Courier New" pitchFamily="49" charset="0"/>
                <a:sym typeface="Courier New"/>
              </a:rPr>
              <a:t>    </a:t>
            </a:r>
            <a:r>
              <a:rPr lang="en-US" sz="1600" b="1" dirty="0" err="1" smtClean="0">
                <a:latin typeface="Courier New" pitchFamily="49" charset="0"/>
                <a:cs typeface="Courier New" pitchFamily="49" charset="0"/>
                <a:sym typeface="Courier New"/>
              </a:rPr>
              <a:t>tkMessageBox.showinfo</a:t>
            </a:r>
            <a:r>
              <a:rPr lang="en-US" sz="1600" b="1" dirty="0" smtClean="0">
                <a:latin typeface="Courier New" pitchFamily="49" charset="0"/>
                <a:cs typeface="Courier New" pitchFamily="49" charset="0"/>
                <a:sym typeface="Courier New"/>
              </a:rPr>
              <a:t>("Hello Python", </a:t>
            </a:r>
            <a:r>
              <a:rPr lang="en-US" sz="1600" b="1" dirty="0" err="1" smtClean="0">
                <a:latin typeface="Courier New" pitchFamily="49" charset="0"/>
                <a:cs typeface="Courier New" pitchFamily="49" charset="0"/>
                <a:sym typeface="Courier New"/>
              </a:rPr>
              <a:t>str</a:t>
            </a:r>
            <a:r>
              <a:rPr lang="en-US" sz="1600" b="1" dirty="0" smtClean="0">
                <a:latin typeface="Courier New" pitchFamily="49" charset="0"/>
                <a:cs typeface="Courier New" pitchFamily="49" charset="0"/>
                <a:sym typeface="Courier New"/>
              </a:rPr>
              <a:t>(</a:t>
            </a:r>
            <a:r>
              <a:rPr lang="en-US" sz="1600" b="1" dirty="0" err="1" smtClean="0">
                <a:latin typeface="Courier New" pitchFamily="49" charset="0"/>
                <a:cs typeface="Courier New" pitchFamily="49" charset="0"/>
                <a:sym typeface="Courier New"/>
              </a:rPr>
              <a:t>hasil</a:t>
            </a:r>
            <a:r>
              <a:rPr lang="en-US" sz="1600" b="1" dirty="0" smtClean="0">
                <a:latin typeface="Courier New" pitchFamily="49" charset="0"/>
                <a:cs typeface="Courier New" pitchFamily="49" charset="0"/>
                <a:sym typeface="Courier New"/>
              </a:rPr>
              <a:t>))</a:t>
            </a:r>
          </a:p>
          <a:p>
            <a:pPr lvl="0">
              <a:lnSpc>
                <a:spcPct val="80000"/>
              </a:lnSpc>
              <a:buNone/>
            </a:pPr>
            <a:endParaRPr lang="en-US" sz="1600" b="1" dirty="0" smtClean="0">
              <a:latin typeface="Courier New" pitchFamily="49" charset="0"/>
              <a:cs typeface="Courier New" pitchFamily="49" charset="0"/>
              <a:sym typeface="Courier New"/>
            </a:endParaRPr>
          </a:p>
          <a:p>
            <a:pPr lvl="0">
              <a:lnSpc>
                <a:spcPct val="80000"/>
              </a:lnSpc>
              <a:buNone/>
            </a:pPr>
            <a:r>
              <a:rPr lang="en-US" sz="1600" b="1" dirty="0" smtClean="0">
                <a:latin typeface="Courier New" pitchFamily="49" charset="0"/>
                <a:cs typeface="Courier New" pitchFamily="49" charset="0"/>
                <a:sym typeface="Courier New"/>
              </a:rPr>
              <a:t>def hello2Back():</a:t>
            </a:r>
          </a:p>
          <a:p>
            <a:pPr lvl="0">
              <a:lnSpc>
                <a:spcPct val="80000"/>
              </a:lnSpc>
              <a:buNone/>
            </a:pPr>
            <a:r>
              <a:rPr lang="en-US" sz="1600" b="1" dirty="0" smtClean="0">
                <a:latin typeface="Courier New" pitchFamily="49" charset="0"/>
                <a:cs typeface="Courier New" pitchFamily="49" charset="0"/>
                <a:sym typeface="Courier New"/>
              </a:rPr>
              <a:t>    </a:t>
            </a:r>
            <a:r>
              <a:rPr lang="en-US" sz="1600" b="1" dirty="0" err="1" smtClean="0">
                <a:latin typeface="Courier New" pitchFamily="49" charset="0"/>
                <a:cs typeface="Courier New" pitchFamily="49" charset="0"/>
                <a:sym typeface="Courier New"/>
              </a:rPr>
              <a:t>hasil</a:t>
            </a:r>
            <a:r>
              <a:rPr lang="en-US" sz="1600" b="1" dirty="0" smtClean="0">
                <a:latin typeface="Courier New" pitchFamily="49" charset="0"/>
                <a:cs typeface="Courier New" pitchFamily="49" charset="0"/>
                <a:sym typeface="Courier New"/>
              </a:rPr>
              <a:t> = </a:t>
            </a:r>
            <a:r>
              <a:rPr lang="en-US" sz="1600" b="1" dirty="0" err="1" smtClean="0">
                <a:latin typeface="Courier New" pitchFamily="49" charset="0"/>
                <a:cs typeface="Courier New" pitchFamily="49" charset="0"/>
                <a:sym typeface="Courier New"/>
              </a:rPr>
              <a:t>int</a:t>
            </a:r>
            <a:r>
              <a:rPr lang="en-US" sz="1600" b="1" dirty="0" smtClean="0">
                <a:latin typeface="Courier New" pitchFamily="49" charset="0"/>
                <a:cs typeface="Courier New" pitchFamily="49" charset="0"/>
                <a:sym typeface="Courier New"/>
              </a:rPr>
              <a:t>(E2.get()) - </a:t>
            </a:r>
            <a:r>
              <a:rPr lang="en-US" sz="1600" b="1" dirty="0" err="1" smtClean="0">
                <a:latin typeface="Courier New" pitchFamily="49" charset="0"/>
                <a:cs typeface="Courier New" pitchFamily="49" charset="0"/>
                <a:sym typeface="Courier New"/>
              </a:rPr>
              <a:t>int</a:t>
            </a:r>
            <a:r>
              <a:rPr lang="en-US" sz="1600" b="1" dirty="0" smtClean="0">
                <a:latin typeface="Courier New" pitchFamily="49" charset="0"/>
                <a:cs typeface="Courier New" pitchFamily="49" charset="0"/>
                <a:sym typeface="Courier New"/>
              </a:rPr>
              <a:t>(E1.get())</a:t>
            </a:r>
          </a:p>
          <a:p>
            <a:pPr lvl="0">
              <a:lnSpc>
                <a:spcPct val="80000"/>
              </a:lnSpc>
              <a:buNone/>
            </a:pPr>
            <a:r>
              <a:rPr lang="en-US" sz="1600" b="1" dirty="0" smtClean="0">
                <a:latin typeface="Courier New" pitchFamily="49" charset="0"/>
                <a:cs typeface="Courier New" pitchFamily="49" charset="0"/>
                <a:sym typeface="Courier New"/>
              </a:rPr>
              <a:t>    </a:t>
            </a:r>
            <a:r>
              <a:rPr lang="en-US" sz="1600" b="1" dirty="0" err="1" smtClean="0">
                <a:latin typeface="Courier New" pitchFamily="49" charset="0"/>
                <a:cs typeface="Courier New" pitchFamily="49" charset="0"/>
                <a:sym typeface="Courier New"/>
              </a:rPr>
              <a:t>tkMessageBox.showinfo</a:t>
            </a:r>
            <a:r>
              <a:rPr lang="en-US" sz="1600" b="1" dirty="0" smtClean="0">
                <a:latin typeface="Courier New" pitchFamily="49" charset="0"/>
                <a:cs typeface="Courier New" pitchFamily="49" charset="0"/>
                <a:sym typeface="Courier New"/>
              </a:rPr>
              <a:t>("Hello Python", </a:t>
            </a:r>
            <a:r>
              <a:rPr lang="en-US" sz="1600" b="1" dirty="0" err="1" smtClean="0">
                <a:latin typeface="Courier New" pitchFamily="49" charset="0"/>
                <a:cs typeface="Courier New" pitchFamily="49" charset="0"/>
                <a:sym typeface="Courier New"/>
              </a:rPr>
              <a:t>str</a:t>
            </a:r>
            <a:r>
              <a:rPr lang="en-US" sz="1600" b="1" dirty="0" smtClean="0">
                <a:latin typeface="Courier New" pitchFamily="49" charset="0"/>
                <a:cs typeface="Courier New" pitchFamily="49" charset="0"/>
                <a:sym typeface="Courier New"/>
              </a:rPr>
              <a:t>(</a:t>
            </a:r>
            <a:r>
              <a:rPr lang="en-US" sz="1600" b="1" dirty="0" err="1" smtClean="0">
                <a:latin typeface="Courier New" pitchFamily="49" charset="0"/>
                <a:cs typeface="Courier New" pitchFamily="49" charset="0"/>
                <a:sym typeface="Courier New"/>
              </a:rPr>
              <a:t>hasil</a:t>
            </a:r>
            <a:r>
              <a:rPr lang="en-US" sz="1600" b="1" dirty="0" smtClean="0">
                <a:latin typeface="Courier New" pitchFamily="49" charset="0"/>
                <a:cs typeface="Courier New" pitchFamily="49" charset="0"/>
                <a:sym typeface="Courier New"/>
              </a:rPr>
              <a:t>))</a:t>
            </a:r>
          </a:p>
          <a:p>
            <a:pPr lvl="0">
              <a:lnSpc>
                <a:spcPct val="80000"/>
              </a:lnSpc>
              <a:buNone/>
            </a:pPr>
            <a:endParaRPr lang="en-US" sz="1600" b="1" dirty="0" smtClean="0">
              <a:latin typeface="Courier New" pitchFamily="49" charset="0"/>
              <a:cs typeface="Courier New" pitchFamily="49" charset="0"/>
              <a:sym typeface="Courier New"/>
            </a:endParaRPr>
          </a:p>
          <a:p>
            <a:pPr lvl="0">
              <a:lnSpc>
                <a:spcPct val="80000"/>
              </a:lnSpc>
              <a:buNone/>
            </a:pPr>
            <a:r>
              <a:rPr lang="en-US" sz="1600" b="1" dirty="0" smtClean="0">
                <a:latin typeface="Courier New" pitchFamily="49" charset="0"/>
                <a:cs typeface="Courier New" pitchFamily="49" charset="0"/>
                <a:sym typeface="Courier New"/>
              </a:rPr>
              <a:t>def hello3Back():</a:t>
            </a:r>
          </a:p>
          <a:p>
            <a:pPr lvl="0">
              <a:lnSpc>
                <a:spcPct val="80000"/>
              </a:lnSpc>
              <a:buNone/>
            </a:pPr>
            <a:r>
              <a:rPr lang="en-US" sz="1600" b="1" dirty="0" smtClean="0">
                <a:latin typeface="Courier New" pitchFamily="49" charset="0"/>
                <a:cs typeface="Courier New" pitchFamily="49" charset="0"/>
                <a:sym typeface="Courier New"/>
              </a:rPr>
              <a:t>    </a:t>
            </a:r>
            <a:r>
              <a:rPr lang="en-US" sz="1600" b="1" dirty="0" err="1" smtClean="0">
                <a:latin typeface="Courier New" pitchFamily="49" charset="0"/>
                <a:cs typeface="Courier New" pitchFamily="49" charset="0"/>
                <a:sym typeface="Courier New"/>
              </a:rPr>
              <a:t>hasil</a:t>
            </a:r>
            <a:r>
              <a:rPr lang="en-US" sz="1600" b="1" dirty="0" smtClean="0">
                <a:latin typeface="Courier New" pitchFamily="49" charset="0"/>
                <a:cs typeface="Courier New" pitchFamily="49" charset="0"/>
                <a:sym typeface="Courier New"/>
              </a:rPr>
              <a:t> = </a:t>
            </a:r>
            <a:r>
              <a:rPr lang="en-US" sz="1600" b="1" dirty="0" err="1" smtClean="0">
                <a:latin typeface="Courier New" pitchFamily="49" charset="0"/>
                <a:cs typeface="Courier New" pitchFamily="49" charset="0"/>
                <a:sym typeface="Courier New"/>
              </a:rPr>
              <a:t>int</a:t>
            </a:r>
            <a:r>
              <a:rPr lang="en-US" sz="1600" b="1" dirty="0" smtClean="0">
                <a:latin typeface="Courier New" pitchFamily="49" charset="0"/>
                <a:cs typeface="Courier New" pitchFamily="49" charset="0"/>
                <a:sym typeface="Courier New"/>
              </a:rPr>
              <a:t>(E2.get()) * </a:t>
            </a:r>
            <a:r>
              <a:rPr lang="en-US" sz="1600" b="1" dirty="0" err="1" smtClean="0">
                <a:latin typeface="Courier New" pitchFamily="49" charset="0"/>
                <a:cs typeface="Courier New" pitchFamily="49" charset="0"/>
                <a:sym typeface="Courier New"/>
              </a:rPr>
              <a:t>int</a:t>
            </a:r>
            <a:r>
              <a:rPr lang="en-US" sz="1600" b="1" dirty="0" smtClean="0">
                <a:latin typeface="Courier New" pitchFamily="49" charset="0"/>
                <a:cs typeface="Courier New" pitchFamily="49" charset="0"/>
                <a:sym typeface="Courier New"/>
              </a:rPr>
              <a:t>(E1.get())</a:t>
            </a:r>
          </a:p>
          <a:p>
            <a:pPr lvl="0">
              <a:lnSpc>
                <a:spcPct val="80000"/>
              </a:lnSpc>
              <a:buNone/>
            </a:pPr>
            <a:r>
              <a:rPr lang="en-US" sz="1600" b="1" dirty="0" smtClean="0">
                <a:latin typeface="Courier New" pitchFamily="49" charset="0"/>
                <a:cs typeface="Courier New" pitchFamily="49" charset="0"/>
                <a:sym typeface="Courier New"/>
              </a:rPr>
              <a:t>    </a:t>
            </a:r>
            <a:r>
              <a:rPr lang="en-US" sz="1600" b="1" dirty="0" err="1" smtClean="0">
                <a:latin typeface="Courier New" pitchFamily="49" charset="0"/>
                <a:cs typeface="Courier New" pitchFamily="49" charset="0"/>
                <a:sym typeface="Courier New"/>
              </a:rPr>
              <a:t>tkMessageBox.showinfo</a:t>
            </a:r>
            <a:r>
              <a:rPr lang="en-US" sz="1600" b="1" dirty="0" smtClean="0">
                <a:latin typeface="Courier New" pitchFamily="49" charset="0"/>
                <a:cs typeface="Courier New" pitchFamily="49" charset="0"/>
                <a:sym typeface="Courier New"/>
              </a:rPr>
              <a:t>("Hello Python", </a:t>
            </a:r>
            <a:r>
              <a:rPr lang="en-US" sz="1600" b="1" dirty="0" err="1" smtClean="0">
                <a:latin typeface="Courier New" pitchFamily="49" charset="0"/>
                <a:cs typeface="Courier New" pitchFamily="49" charset="0"/>
                <a:sym typeface="Courier New"/>
              </a:rPr>
              <a:t>str</a:t>
            </a:r>
            <a:r>
              <a:rPr lang="en-US" sz="1600" b="1" dirty="0" smtClean="0">
                <a:latin typeface="Courier New" pitchFamily="49" charset="0"/>
                <a:cs typeface="Courier New" pitchFamily="49" charset="0"/>
                <a:sym typeface="Courier New"/>
              </a:rPr>
              <a:t>(</a:t>
            </a:r>
            <a:r>
              <a:rPr lang="en-US" sz="1600" b="1" dirty="0" err="1" smtClean="0">
                <a:latin typeface="Courier New" pitchFamily="49" charset="0"/>
                <a:cs typeface="Courier New" pitchFamily="49" charset="0"/>
                <a:sym typeface="Courier New"/>
              </a:rPr>
              <a:t>hasil</a:t>
            </a:r>
            <a:r>
              <a:rPr lang="en-US" sz="1600" b="1" dirty="0" smtClean="0">
                <a:latin typeface="Courier New" pitchFamily="49" charset="0"/>
                <a:cs typeface="Courier New" pitchFamily="49" charset="0"/>
                <a:sym typeface="Courier New"/>
              </a:rPr>
              <a:t>))</a:t>
            </a:r>
          </a:p>
          <a:p>
            <a:pPr lvl="0">
              <a:lnSpc>
                <a:spcPct val="80000"/>
              </a:lnSpc>
              <a:buNone/>
            </a:pPr>
            <a:endParaRPr lang="en-US" sz="1600" b="1" dirty="0" smtClean="0">
              <a:latin typeface="Courier New" pitchFamily="49" charset="0"/>
              <a:cs typeface="Courier New" pitchFamily="49" charset="0"/>
              <a:sym typeface="Courier New"/>
            </a:endParaRPr>
          </a:p>
          <a:p>
            <a:pPr lvl="0">
              <a:lnSpc>
                <a:spcPct val="80000"/>
              </a:lnSpc>
              <a:buNone/>
            </a:pPr>
            <a:r>
              <a:rPr lang="en-US" sz="1600" b="1" dirty="0" smtClean="0">
                <a:latin typeface="Courier New" pitchFamily="49" charset="0"/>
                <a:cs typeface="Courier New" pitchFamily="49" charset="0"/>
                <a:sym typeface="Courier New"/>
              </a:rPr>
              <a:t>def hello4Back():</a:t>
            </a:r>
          </a:p>
          <a:p>
            <a:pPr lvl="0">
              <a:lnSpc>
                <a:spcPct val="80000"/>
              </a:lnSpc>
              <a:buNone/>
            </a:pPr>
            <a:r>
              <a:rPr lang="en-US" sz="1600" b="1" dirty="0" smtClean="0">
                <a:latin typeface="Courier New" pitchFamily="49" charset="0"/>
                <a:cs typeface="Courier New" pitchFamily="49" charset="0"/>
                <a:sym typeface="Courier New"/>
              </a:rPr>
              <a:t>    </a:t>
            </a:r>
            <a:r>
              <a:rPr lang="en-US" sz="1600" b="1" dirty="0" err="1" smtClean="0">
                <a:latin typeface="Courier New" pitchFamily="49" charset="0"/>
                <a:cs typeface="Courier New" pitchFamily="49" charset="0"/>
                <a:sym typeface="Courier New"/>
              </a:rPr>
              <a:t>hasil</a:t>
            </a:r>
            <a:r>
              <a:rPr lang="en-US" sz="1600" b="1" dirty="0" smtClean="0">
                <a:latin typeface="Courier New" pitchFamily="49" charset="0"/>
                <a:cs typeface="Courier New" pitchFamily="49" charset="0"/>
                <a:sym typeface="Courier New"/>
              </a:rPr>
              <a:t> = float(E2.get()) / float(E1.get())</a:t>
            </a:r>
          </a:p>
          <a:p>
            <a:pPr lvl="0">
              <a:lnSpc>
                <a:spcPct val="80000"/>
              </a:lnSpc>
              <a:buNone/>
            </a:pPr>
            <a:r>
              <a:rPr lang="en-US" sz="1600" b="1" dirty="0" smtClean="0">
                <a:latin typeface="Courier New" pitchFamily="49" charset="0"/>
                <a:cs typeface="Courier New" pitchFamily="49" charset="0"/>
                <a:sym typeface="Courier New"/>
              </a:rPr>
              <a:t>    </a:t>
            </a:r>
            <a:r>
              <a:rPr lang="en-US" sz="1600" b="1" dirty="0" err="1" smtClean="0">
                <a:latin typeface="Courier New" pitchFamily="49" charset="0"/>
                <a:cs typeface="Courier New" pitchFamily="49" charset="0"/>
                <a:sym typeface="Courier New"/>
              </a:rPr>
              <a:t>tkMessageBox.showinfo</a:t>
            </a:r>
            <a:r>
              <a:rPr lang="en-US" sz="1600" b="1" dirty="0" smtClean="0">
                <a:latin typeface="Courier New" pitchFamily="49" charset="0"/>
                <a:cs typeface="Courier New" pitchFamily="49" charset="0"/>
                <a:sym typeface="Courier New"/>
              </a:rPr>
              <a:t>("Hello Python", </a:t>
            </a:r>
            <a:r>
              <a:rPr lang="en-US" sz="1600" b="1" dirty="0" err="1" smtClean="0">
                <a:latin typeface="Courier New" pitchFamily="49" charset="0"/>
                <a:cs typeface="Courier New" pitchFamily="49" charset="0"/>
                <a:sym typeface="Courier New"/>
              </a:rPr>
              <a:t>str</a:t>
            </a:r>
            <a:r>
              <a:rPr lang="en-US" sz="1600" b="1" dirty="0" smtClean="0">
                <a:latin typeface="Courier New" pitchFamily="49" charset="0"/>
                <a:cs typeface="Courier New" pitchFamily="49" charset="0"/>
                <a:sym typeface="Courier New"/>
              </a:rPr>
              <a:t>(</a:t>
            </a:r>
            <a:r>
              <a:rPr lang="en-US" sz="1600" b="1" dirty="0" err="1" smtClean="0">
                <a:latin typeface="Courier New" pitchFamily="49" charset="0"/>
                <a:cs typeface="Courier New" pitchFamily="49" charset="0"/>
                <a:sym typeface="Courier New"/>
              </a:rPr>
              <a:t>hasil</a:t>
            </a:r>
            <a:r>
              <a:rPr lang="en-US" sz="1600" b="1" dirty="0" smtClean="0">
                <a:latin typeface="Courier New" pitchFamily="49" charset="0"/>
                <a:cs typeface="Courier New" pitchFamily="49" charset="0"/>
                <a:sym typeface="Courier New"/>
              </a:rPr>
              <a:t>))</a:t>
            </a:r>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4" name="Slide Number Placeholder 3"/>
          <p:cNvSpPr>
            <a:spLocks noGrp="1"/>
          </p:cNvSpPr>
          <p:nvPr>
            <p:ph type="sldNum" sz="quarter" idx="12"/>
          </p:nvPr>
        </p:nvSpPr>
        <p:spPr/>
        <p:txBody>
          <a:bodyPr/>
          <a:lstStyle/>
          <a:p>
            <a:fld id="{8C0EEE03-975C-4CC4-A0A5-66C7C004E97B}" type="slidenum">
              <a:rPr lang="en-US" smtClean="0"/>
              <a:pPr/>
              <a:t>22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500"/>
                                        <p:tgtEl>
                                          <p:spTgt spid="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fade">
                                      <p:cBhvr>
                                        <p:cTn id="10" dur="500"/>
                                        <p:tgtEl>
                                          <p:spTgt spid="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
                                            <p:txEl>
                                              <p:pRg st="3" end="3"/>
                                            </p:txEl>
                                          </p:spTgt>
                                        </p:tgtEl>
                                        <p:attrNameLst>
                                          <p:attrName>style.visibility</p:attrName>
                                        </p:attrNameLst>
                                      </p:cBhvr>
                                      <p:to>
                                        <p:strVal val="visible"/>
                                      </p:to>
                                    </p:set>
                                    <p:animEffect transition="in" filter="fade">
                                      <p:cBhvr>
                                        <p:cTn id="13" dur="500"/>
                                        <p:tgtEl>
                                          <p:spTgt spid="7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xEl>
                                              <p:pRg st="4" end="4"/>
                                            </p:txEl>
                                          </p:spTgt>
                                        </p:tgtEl>
                                        <p:attrNameLst>
                                          <p:attrName>style.visibility</p:attrName>
                                        </p:attrNameLst>
                                      </p:cBhvr>
                                      <p:to>
                                        <p:strVal val="visible"/>
                                      </p:to>
                                    </p:set>
                                    <p:animEffect transition="in" filter="fade">
                                      <p:cBhvr>
                                        <p:cTn id="16" dur="500"/>
                                        <p:tgtEl>
                                          <p:spTgt spid="75">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xEl>
                                              <p:pRg st="5" end="5"/>
                                            </p:txEl>
                                          </p:spTgt>
                                        </p:tgtEl>
                                        <p:attrNameLst>
                                          <p:attrName>style.visibility</p:attrName>
                                        </p:attrNameLst>
                                      </p:cBhvr>
                                      <p:to>
                                        <p:strVal val="visible"/>
                                      </p:to>
                                    </p:set>
                                    <p:animEffect transition="in" filter="fade">
                                      <p:cBhvr>
                                        <p:cTn id="19" dur="500"/>
                                        <p:tgtEl>
                                          <p:spTgt spid="75">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5">
                                            <p:txEl>
                                              <p:pRg st="7" end="7"/>
                                            </p:txEl>
                                          </p:spTgt>
                                        </p:tgtEl>
                                        <p:attrNameLst>
                                          <p:attrName>style.visibility</p:attrName>
                                        </p:attrNameLst>
                                      </p:cBhvr>
                                      <p:to>
                                        <p:strVal val="visible"/>
                                      </p:to>
                                    </p:set>
                                    <p:animEffect transition="in" filter="fade">
                                      <p:cBhvr>
                                        <p:cTn id="22" dur="500"/>
                                        <p:tgtEl>
                                          <p:spTgt spid="75">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5">
                                            <p:txEl>
                                              <p:pRg st="8" end="8"/>
                                            </p:txEl>
                                          </p:spTgt>
                                        </p:tgtEl>
                                        <p:attrNameLst>
                                          <p:attrName>style.visibility</p:attrName>
                                        </p:attrNameLst>
                                      </p:cBhvr>
                                      <p:to>
                                        <p:strVal val="visible"/>
                                      </p:to>
                                    </p:set>
                                    <p:animEffect transition="in" filter="fade">
                                      <p:cBhvr>
                                        <p:cTn id="25" dur="500"/>
                                        <p:tgtEl>
                                          <p:spTgt spid="75">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5">
                                            <p:txEl>
                                              <p:pRg st="9" end="9"/>
                                            </p:txEl>
                                          </p:spTgt>
                                        </p:tgtEl>
                                        <p:attrNameLst>
                                          <p:attrName>style.visibility</p:attrName>
                                        </p:attrNameLst>
                                      </p:cBhvr>
                                      <p:to>
                                        <p:strVal val="visible"/>
                                      </p:to>
                                    </p:set>
                                    <p:animEffect transition="in" filter="fade">
                                      <p:cBhvr>
                                        <p:cTn id="28" dur="500"/>
                                        <p:tgtEl>
                                          <p:spTgt spid="75">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5">
                                            <p:txEl>
                                              <p:pRg st="11" end="11"/>
                                            </p:txEl>
                                          </p:spTgt>
                                        </p:tgtEl>
                                        <p:attrNameLst>
                                          <p:attrName>style.visibility</p:attrName>
                                        </p:attrNameLst>
                                      </p:cBhvr>
                                      <p:to>
                                        <p:strVal val="visible"/>
                                      </p:to>
                                    </p:set>
                                    <p:animEffect transition="in" filter="fade">
                                      <p:cBhvr>
                                        <p:cTn id="31" dur="500"/>
                                        <p:tgtEl>
                                          <p:spTgt spid="75">
                                            <p:txEl>
                                              <p:pRg st="11" end="1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5">
                                            <p:txEl>
                                              <p:pRg st="12" end="12"/>
                                            </p:txEl>
                                          </p:spTgt>
                                        </p:tgtEl>
                                        <p:attrNameLst>
                                          <p:attrName>style.visibility</p:attrName>
                                        </p:attrNameLst>
                                      </p:cBhvr>
                                      <p:to>
                                        <p:strVal val="visible"/>
                                      </p:to>
                                    </p:set>
                                    <p:animEffect transition="in" filter="fade">
                                      <p:cBhvr>
                                        <p:cTn id="34" dur="500"/>
                                        <p:tgtEl>
                                          <p:spTgt spid="75">
                                            <p:txEl>
                                              <p:pRg st="12" end="1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5">
                                            <p:txEl>
                                              <p:pRg st="13" end="13"/>
                                            </p:txEl>
                                          </p:spTgt>
                                        </p:tgtEl>
                                        <p:attrNameLst>
                                          <p:attrName>style.visibility</p:attrName>
                                        </p:attrNameLst>
                                      </p:cBhvr>
                                      <p:to>
                                        <p:strVal val="visible"/>
                                      </p:to>
                                    </p:set>
                                    <p:animEffect transition="in" filter="fade">
                                      <p:cBhvr>
                                        <p:cTn id="37" dur="500"/>
                                        <p:tgtEl>
                                          <p:spTgt spid="75">
                                            <p:txEl>
                                              <p:pRg st="13" end="1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5">
                                            <p:txEl>
                                              <p:pRg st="15" end="15"/>
                                            </p:txEl>
                                          </p:spTgt>
                                        </p:tgtEl>
                                        <p:attrNameLst>
                                          <p:attrName>style.visibility</p:attrName>
                                        </p:attrNameLst>
                                      </p:cBhvr>
                                      <p:to>
                                        <p:strVal val="visible"/>
                                      </p:to>
                                    </p:set>
                                    <p:animEffect transition="in" filter="fade">
                                      <p:cBhvr>
                                        <p:cTn id="40" dur="500"/>
                                        <p:tgtEl>
                                          <p:spTgt spid="75">
                                            <p:txEl>
                                              <p:pRg st="15" end="15"/>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5">
                                            <p:txEl>
                                              <p:pRg st="16" end="16"/>
                                            </p:txEl>
                                          </p:spTgt>
                                        </p:tgtEl>
                                        <p:attrNameLst>
                                          <p:attrName>style.visibility</p:attrName>
                                        </p:attrNameLst>
                                      </p:cBhvr>
                                      <p:to>
                                        <p:strVal val="visible"/>
                                      </p:to>
                                    </p:set>
                                    <p:animEffect transition="in" filter="fade">
                                      <p:cBhvr>
                                        <p:cTn id="43" dur="500"/>
                                        <p:tgtEl>
                                          <p:spTgt spid="75">
                                            <p:txEl>
                                              <p:pRg st="16" end="1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5">
                                            <p:txEl>
                                              <p:pRg st="17" end="17"/>
                                            </p:txEl>
                                          </p:spTgt>
                                        </p:tgtEl>
                                        <p:attrNameLst>
                                          <p:attrName>style.visibility</p:attrName>
                                        </p:attrNameLst>
                                      </p:cBhvr>
                                      <p:to>
                                        <p:strVal val="visible"/>
                                      </p:to>
                                    </p:set>
                                    <p:animEffect transition="in" filter="fade">
                                      <p:cBhvr>
                                        <p:cTn id="46" dur="500"/>
                                        <p:tgtEl>
                                          <p:spTgt spid="7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p:txBody>
          <a:bodyPr/>
          <a:lstStyle/>
          <a:p>
            <a:r>
              <a:rPr lang="en" dirty="0" smtClean="0"/>
              <a:t>Get Values from Entry </a:t>
            </a:r>
            <a:r>
              <a:rPr lang="en" sz="2400" i="1" dirty="0" smtClean="0"/>
              <a:t>(2)</a:t>
            </a:r>
            <a:endParaRPr lang="en" dirty="0"/>
          </a:p>
        </p:txBody>
      </p:sp>
      <p:sp>
        <p:nvSpPr>
          <p:cNvPr id="75" name="Shape 75"/>
          <p:cNvSpPr txBox="1">
            <a:spLocks noGrp="1"/>
          </p:cNvSpPr>
          <p:nvPr>
            <p:ph idx="1"/>
          </p:nvPr>
        </p:nvSpPr>
        <p:spPr/>
        <p:txBody>
          <a:bodyPr>
            <a:noAutofit/>
          </a:bodyPr>
          <a:lstStyle/>
          <a:p>
            <a:pPr lvl="0">
              <a:lnSpc>
                <a:spcPct val="80000"/>
              </a:lnSpc>
              <a:buNone/>
            </a:pPr>
            <a:r>
              <a:rPr lang="en-US" sz="1600" b="1" dirty="0" smtClean="0">
                <a:latin typeface="Courier New" pitchFamily="49" charset="0"/>
                <a:cs typeface="Courier New" pitchFamily="49" charset="0"/>
                <a:sym typeface="Courier New"/>
              </a:rPr>
              <a:t>top = </a:t>
            </a:r>
            <a:r>
              <a:rPr lang="en-US" sz="1600" b="1" dirty="0" err="1" smtClean="0">
                <a:latin typeface="Courier New" pitchFamily="49" charset="0"/>
                <a:cs typeface="Courier New" pitchFamily="49" charset="0"/>
                <a:sym typeface="Courier New"/>
              </a:rPr>
              <a:t>Tk</a:t>
            </a:r>
            <a:r>
              <a:rPr lang="en-US" sz="1600" b="1" dirty="0" smtClean="0">
                <a:latin typeface="Courier New" pitchFamily="49" charset="0"/>
                <a:cs typeface="Courier New" pitchFamily="49" charset="0"/>
                <a:sym typeface="Courier New"/>
              </a:rPr>
              <a:t>()</a:t>
            </a:r>
          </a:p>
          <a:p>
            <a:pPr lvl="0">
              <a:buNone/>
            </a:pPr>
            <a:r>
              <a:rPr lang="en-US" sz="1600" b="1" dirty="0" smtClean="0">
                <a:latin typeface="Courier New" pitchFamily="49" charset="0"/>
                <a:cs typeface="Courier New" pitchFamily="49" charset="0"/>
                <a:sym typeface="Courier New"/>
              </a:rPr>
              <a:t>E2 = Entry(top, </a:t>
            </a:r>
            <a:r>
              <a:rPr lang="en-US" sz="1600" b="1" dirty="0" err="1" smtClean="0">
                <a:latin typeface="Courier New" pitchFamily="49" charset="0"/>
                <a:cs typeface="Courier New" pitchFamily="49" charset="0"/>
                <a:sym typeface="Courier New"/>
              </a:rPr>
              <a:t>bd</a:t>
            </a:r>
            <a:r>
              <a:rPr lang="en-US" sz="1600" b="1" dirty="0" smtClean="0">
                <a:latin typeface="Courier New" pitchFamily="49" charset="0"/>
                <a:cs typeface="Courier New" pitchFamily="49" charset="0"/>
                <a:sym typeface="Courier New"/>
              </a:rPr>
              <a:t>=50)</a:t>
            </a:r>
          </a:p>
          <a:p>
            <a:pPr lvl="0">
              <a:buNone/>
            </a:pPr>
            <a:r>
              <a:rPr lang="en-US" sz="1600" b="1" dirty="0" smtClean="0">
                <a:latin typeface="Courier New" pitchFamily="49" charset="0"/>
                <a:cs typeface="Courier New" pitchFamily="49" charset="0"/>
                <a:sym typeface="Courier New"/>
              </a:rPr>
              <a:t>E2.pack(side=LEFT)</a:t>
            </a:r>
          </a:p>
          <a:p>
            <a:pPr lvl="0">
              <a:buNone/>
            </a:pPr>
            <a:r>
              <a:rPr lang="en-US" sz="1600" b="1" dirty="0" smtClean="0">
                <a:latin typeface="Courier New" pitchFamily="49" charset="0"/>
                <a:cs typeface="Courier New" pitchFamily="49" charset="0"/>
                <a:sym typeface="Courier New"/>
              </a:rPr>
              <a:t>E1 = Entry(top, </a:t>
            </a:r>
            <a:r>
              <a:rPr lang="en-US" sz="1600" b="1" dirty="0" err="1" smtClean="0">
                <a:latin typeface="Courier New" pitchFamily="49" charset="0"/>
                <a:cs typeface="Courier New" pitchFamily="49" charset="0"/>
                <a:sym typeface="Courier New"/>
              </a:rPr>
              <a:t>bd</a:t>
            </a:r>
            <a:r>
              <a:rPr lang="en-US" sz="1600" b="1" dirty="0" smtClean="0">
                <a:latin typeface="Courier New" pitchFamily="49" charset="0"/>
                <a:cs typeface="Courier New" pitchFamily="49" charset="0"/>
                <a:sym typeface="Courier New"/>
              </a:rPr>
              <a:t>=50)</a:t>
            </a:r>
          </a:p>
          <a:p>
            <a:pPr lvl="0">
              <a:buNone/>
            </a:pPr>
            <a:r>
              <a:rPr lang="en-US" sz="1600" b="1" dirty="0" smtClean="0">
                <a:latin typeface="Courier New" pitchFamily="49" charset="0"/>
                <a:cs typeface="Courier New" pitchFamily="49" charset="0"/>
                <a:sym typeface="Courier New"/>
              </a:rPr>
              <a:t>E1.pack(side=RIGHT)</a:t>
            </a:r>
          </a:p>
          <a:p>
            <a:pPr lvl="0">
              <a:buNone/>
            </a:pPr>
            <a:endParaRPr lang="en-US" sz="1600" b="1" dirty="0" smtClean="0">
              <a:latin typeface="Courier New" pitchFamily="49" charset="0"/>
              <a:cs typeface="Courier New" pitchFamily="49" charset="0"/>
              <a:sym typeface="Courier New"/>
            </a:endParaRPr>
          </a:p>
          <a:p>
            <a:pPr lvl="0">
              <a:buNone/>
            </a:pPr>
            <a:r>
              <a:rPr lang="en-US" sz="1600" b="1" dirty="0" smtClean="0">
                <a:latin typeface="Courier New" pitchFamily="49" charset="0"/>
                <a:cs typeface="Courier New" pitchFamily="49" charset="0"/>
                <a:sym typeface="Courier New"/>
              </a:rPr>
              <a:t>A = Button(top, text="+", command=hello1Back)</a:t>
            </a:r>
          </a:p>
          <a:p>
            <a:pPr lvl="0">
              <a:buNone/>
            </a:pPr>
            <a:r>
              <a:rPr lang="en-US" sz="1600" b="1" dirty="0" smtClean="0">
                <a:latin typeface="Courier New" pitchFamily="49" charset="0"/>
                <a:cs typeface="Courier New" pitchFamily="49" charset="0"/>
                <a:sym typeface="Courier New"/>
              </a:rPr>
              <a:t>B = Button(top, text="-", command=hello2Back)</a:t>
            </a:r>
          </a:p>
          <a:p>
            <a:pPr lvl="0">
              <a:buNone/>
            </a:pPr>
            <a:r>
              <a:rPr lang="en-US" sz="1600" b="1" dirty="0" smtClean="0">
                <a:latin typeface="Courier New" pitchFamily="49" charset="0"/>
                <a:cs typeface="Courier New" pitchFamily="49" charset="0"/>
                <a:sym typeface="Courier New"/>
              </a:rPr>
              <a:t>C = Button(top, text="*", command=hello3Back)</a:t>
            </a:r>
          </a:p>
          <a:p>
            <a:pPr lvl="0">
              <a:buNone/>
            </a:pPr>
            <a:r>
              <a:rPr lang="en-US" sz="1600" b="1" dirty="0" smtClean="0">
                <a:latin typeface="Courier New" pitchFamily="49" charset="0"/>
                <a:cs typeface="Courier New" pitchFamily="49" charset="0"/>
                <a:sym typeface="Courier New"/>
              </a:rPr>
              <a:t>D = Button(top, text="/", command=hello4Back)</a:t>
            </a:r>
          </a:p>
          <a:p>
            <a:pPr lvl="0">
              <a:buNone/>
            </a:pPr>
            <a:endParaRPr lang="en-US" sz="1600" b="1" dirty="0" smtClean="0">
              <a:latin typeface="Courier New" pitchFamily="49" charset="0"/>
              <a:cs typeface="Courier New" pitchFamily="49" charset="0"/>
              <a:sym typeface="Courier New"/>
            </a:endParaRPr>
          </a:p>
          <a:p>
            <a:pPr lvl="0">
              <a:buNone/>
            </a:pPr>
            <a:r>
              <a:rPr lang="en-US" sz="1600" b="1" dirty="0" err="1" smtClean="0">
                <a:latin typeface="Courier New" pitchFamily="49" charset="0"/>
                <a:cs typeface="Courier New" pitchFamily="49" charset="0"/>
                <a:sym typeface="Courier New"/>
              </a:rPr>
              <a:t>A.pack</a:t>
            </a:r>
            <a:r>
              <a:rPr lang="en-US" sz="1600" b="1" dirty="0" smtClean="0">
                <a:latin typeface="Courier New" pitchFamily="49" charset="0"/>
                <a:cs typeface="Courier New" pitchFamily="49" charset="0"/>
                <a:sym typeface="Courier New"/>
              </a:rPr>
              <a:t>()</a:t>
            </a:r>
          </a:p>
          <a:p>
            <a:pPr lvl="0">
              <a:buNone/>
            </a:pPr>
            <a:r>
              <a:rPr lang="en-US" sz="1600" b="1" dirty="0" err="1" smtClean="0">
                <a:latin typeface="Courier New" pitchFamily="49" charset="0"/>
                <a:cs typeface="Courier New" pitchFamily="49" charset="0"/>
                <a:sym typeface="Courier New"/>
              </a:rPr>
              <a:t>B.pack</a:t>
            </a:r>
            <a:r>
              <a:rPr lang="en-US" sz="1600" b="1" dirty="0" smtClean="0">
                <a:latin typeface="Courier New" pitchFamily="49" charset="0"/>
                <a:cs typeface="Courier New" pitchFamily="49" charset="0"/>
                <a:sym typeface="Courier New"/>
              </a:rPr>
              <a:t>()</a:t>
            </a:r>
          </a:p>
          <a:p>
            <a:pPr lvl="0">
              <a:buNone/>
            </a:pPr>
            <a:r>
              <a:rPr lang="en-US" sz="1600" b="1" dirty="0" err="1" smtClean="0">
                <a:latin typeface="Courier New" pitchFamily="49" charset="0"/>
                <a:cs typeface="Courier New" pitchFamily="49" charset="0"/>
                <a:sym typeface="Courier New"/>
              </a:rPr>
              <a:t>C.pack</a:t>
            </a:r>
            <a:r>
              <a:rPr lang="en-US" sz="1600" b="1" dirty="0" smtClean="0">
                <a:latin typeface="Courier New" pitchFamily="49" charset="0"/>
                <a:cs typeface="Courier New" pitchFamily="49" charset="0"/>
                <a:sym typeface="Courier New"/>
              </a:rPr>
              <a:t>()</a:t>
            </a:r>
          </a:p>
          <a:p>
            <a:pPr lvl="0">
              <a:buNone/>
            </a:pPr>
            <a:r>
              <a:rPr lang="en-US" sz="1600" b="1" dirty="0" err="1" smtClean="0">
                <a:latin typeface="Courier New" pitchFamily="49" charset="0"/>
                <a:cs typeface="Courier New" pitchFamily="49" charset="0"/>
                <a:sym typeface="Courier New"/>
              </a:rPr>
              <a:t>D.pack</a:t>
            </a:r>
            <a:r>
              <a:rPr lang="en-US" sz="1600" b="1" dirty="0" smtClean="0">
                <a:latin typeface="Courier New" pitchFamily="49" charset="0"/>
                <a:cs typeface="Courier New" pitchFamily="49" charset="0"/>
                <a:sym typeface="Courier New"/>
              </a:rPr>
              <a:t>()</a:t>
            </a:r>
          </a:p>
          <a:p>
            <a:pPr lvl="0">
              <a:buNone/>
            </a:pPr>
            <a:r>
              <a:rPr lang="en-US" sz="1600" b="1" dirty="0" err="1" smtClean="0">
                <a:latin typeface="Courier New" pitchFamily="49" charset="0"/>
                <a:cs typeface="Courier New" pitchFamily="49" charset="0"/>
                <a:sym typeface="Courier New"/>
              </a:rPr>
              <a:t>top.mainloop</a:t>
            </a:r>
            <a:r>
              <a:rPr lang="en-US" sz="1600" b="1" dirty="0" smtClean="0">
                <a:latin typeface="Courier New" pitchFamily="49" charset="0"/>
                <a:cs typeface="Courier New" pitchFamily="49" charset="0"/>
                <a:sym typeface="Courier New"/>
              </a:rPr>
              <a:t>()</a:t>
            </a:r>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4" name="Slide Number Placeholder 3"/>
          <p:cNvSpPr>
            <a:spLocks noGrp="1"/>
          </p:cNvSpPr>
          <p:nvPr>
            <p:ph type="sldNum" sz="quarter" idx="12"/>
          </p:nvPr>
        </p:nvSpPr>
        <p:spPr/>
        <p:txBody>
          <a:bodyPr/>
          <a:lstStyle/>
          <a:p>
            <a:fld id="{8C0EEE03-975C-4CC4-A0A5-66C7C004E97B}" type="slidenum">
              <a:rPr lang="en-US" smtClean="0"/>
              <a:pPr/>
              <a:t>23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500"/>
                                        <p:tgtEl>
                                          <p:spTgt spid="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fade">
                                      <p:cBhvr>
                                        <p:cTn id="10" dur="500"/>
                                        <p:tgtEl>
                                          <p:spTgt spid="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
                                            <p:txEl>
                                              <p:pRg st="2" end="2"/>
                                            </p:txEl>
                                          </p:spTgt>
                                        </p:tgtEl>
                                        <p:attrNameLst>
                                          <p:attrName>style.visibility</p:attrName>
                                        </p:attrNameLst>
                                      </p:cBhvr>
                                      <p:to>
                                        <p:strVal val="visible"/>
                                      </p:to>
                                    </p:set>
                                    <p:animEffect transition="in" filter="fade">
                                      <p:cBhvr>
                                        <p:cTn id="13" dur="500"/>
                                        <p:tgtEl>
                                          <p:spTgt spid="7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xEl>
                                              <p:pRg st="3" end="3"/>
                                            </p:txEl>
                                          </p:spTgt>
                                        </p:tgtEl>
                                        <p:attrNameLst>
                                          <p:attrName>style.visibility</p:attrName>
                                        </p:attrNameLst>
                                      </p:cBhvr>
                                      <p:to>
                                        <p:strVal val="visible"/>
                                      </p:to>
                                    </p:set>
                                    <p:animEffect transition="in" filter="fade">
                                      <p:cBhvr>
                                        <p:cTn id="16" dur="500"/>
                                        <p:tgtEl>
                                          <p:spTgt spid="7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xEl>
                                              <p:pRg st="4" end="4"/>
                                            </p:txEl>
                                          </p:spTgt>
                                        </p:tgtEl>
                                        <p:attrNameLst>
                                          <p:attrName>style.visibility</p:attrName>
                                        </p:attrNameLst>
                                      </p:cBhvr>
                                      <p:to>
                                        <p:strVal val="visible"/>
                                      </p:to>
                                    </p:set>
                                    <p:animEffect transition="in" filter="fade">
                                      <p:cBhvr>
                                        <p:cTn id="19" dur="500"/>
                                        <p:tgtEl>
                                          <p:spTgt spid="7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5">
                                            <p:txEl>
                                              <p:pRg st="6" end="6"/>
                                            </p:txEl>
                                          </p:spTgt>
                                        </p:tgtEl>
                                        <p:attrNameLst>
                                          <p:attrName>style.visibility</p:attrName>
                                        </p:attrNameLst>
                                      </p:cBhvr>
                                      <p:to>
                                        <p:strVal val="visible"/>
                                      </p:to>
                                    </p:set>
                                    <p:animEffect transition="in" filter="fade">
                                      <p:cBhvr>
                                        <p:cTn id="22" dur="500"/>
                                        <p:tgtEl>
                                          <p:spTgt spid="75">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5">
                                            <p:txEl>
                                              <p:pRg st="7" end="7"/>
                                            </p:txEl>
                                          </p:spTgt>
                                        </p:tgtEl>
                                        <p:attrNameLst>
                                          <p:attrName>style.visibility</p:attrName>
                                        </p:attrNameLst>
                                      </p:cBhvr>
                                      <p:to>
                                        <p:strVal val="visible"/>
                                      </p:to>
                                    </p:set>
                                    <p:animEffect transition="in" filter="fade">
                                      <p:cBhvr>
                                        <p:cTn id="25" dur="500"/>
                                        <p:tgtEl>
                                          <p:spTgt spid="75">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5">
                                            <p:txEl>
                                              <p:pRg st="8" end="8"/>
                                            </p:txEl>
                                          </p:spTgt>
                                        </p:tgtEl>
                                        <p:attrNameLst>
                                          <p:attrName>style.visibility</p:attrName>
                                        </p:attrNameLst>
                                      </p:cBhvr>
                                      <p:to>
                                        <p:strVal val="visible"/>
                                      </p:to>
                                    </p:set>
                                    <p:animEffect transition="in" filter="fade">
                                      <p:cBhvr>
                                        <p:cTn id="28" dur="500"/>
                                        <p:tgtEl>
                                          <p:spTgt spid="75">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5">
                                            <p:txEl>
                                              <p:pRg st="9" end="9"/>
                                            </p:txEl>
                                          </p:spTgt>
                                        </p:tgtEl>
                                        <p:attrNameLst>
                                          <p:attrName>style.visibility</p:attrName>
                                        </p:attrNameLst>
                                      </p:cBhvr>
                                      <p:to>
                                        <p:strVal val="visible"/>
                                      </p:to>
                                    </p:set>
                                    <p:animEffect transition="in" filter="fade">
                                      <p:cBhvr>
                                        <p:cTn id="31" dur="500"/>
                                        <p:tgtEl>
                                          <p:spTgt spid="75">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5">
                                            <p:txEl>
                                              <p:pRg st="11" end="11"/>
                                            </p:txEl>
                                          </p:spTgt>
                                        </p:tgtEl>
                                        <p:attrNameLst>
                                          <p:attrName>style.visibility</p:attrName>
                                        </p:attrNameLst>
                                      </p:cBhvr>
                                      <p:to>
                                        <p:strVal val="visible"/>
                                      </p:to>
                                    </p:set>
                                    <p:animEffect transition="in" filter="fade">
                                      <p:cBhvr>
                                        <p:cTn id="34" dur="500"/>
                                        <p:tgtEl>
                                          <p:spTgt spid="75">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5">
                                            <p:txEl>
                                              <p:pRg st="12" end="12"/>
                                            </p:txEl>
                                          </p:spTgt>
                                        </p:tgtEl>
                                        <p:attrNameLst>
                                          <p:attrName>style.visibility</p:attrName>
                                        </p:attrNameLst>
                                      </p:cBhvr>
                                      <p:to>
                                        <p:strVal val="visible"/>
                                      </p:to>
                                    </p:set>
                                    <p:animEffect transition="in" filter="fade">
                                      <p:cBhvr>
                                        <p:cTn id="37" dur="500"/>
                                        <p:tgtEl>
                                          <p:spTgt spid="75">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5">
                                            <p:txEl>
                                              <p:pRg st="13" end="13"/>
                                            </p:txEl>
                                          </p:spTgt>
                                        </p:tgtEl>
                                        <p:attrNameLst>
                                          <p:attrName>style.visibility</p:attrName>
                                        </p:attrNameLst>
                                      </p:cBhvr>
                                      <p:to>
                                        <p:strVal val="visible"/>
                                      </p:to>
                                    </p:set>
                                    <p:animEffect transition="in" filter="fade">
                                      <p:cBhvr>
                                        <p:cTn id="40" dur="500"/>
                                        <p:tgtEl>
                                          <p:spTgt spid="75">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5">
                                            <p:txEl>
                                              <p:pRg st="14" end="14"/>
                                            </p:txEl>
                                          </p:spTgt>
                                        </p:tgtEl>
                                        <p:attrNameLst>
                                          <p:attrName>style.visibility</p:attrName>
                                        </p:attrNameLst>
                                      </p:cBhvr>
                                      <p:to>
                                        <p:strVal val="visible"/>
                                      </p:to>
                                    </p:set>
                                    <p:animEffect transition="in" filter="fade">
                                      <p:cBhvr>
                                        <p:cTn id="43" dur="500"/>
                                        <p:tgtEl>
                                          <p:spTgt spid="75">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5">
                                            <p:txEl>
                                              <p:pRg st="15" end="15"/>
                                            </p:txEl>
                                          </p:spTgt>
                                        </p:tgtEl>
                                        <p:attrNameLst>
                                          <p:attrName>style.visibility</p:attrName>
                                        </p:attrNameLst>
                                      </p:cBhvr>
                                      <p:to>
                                        <p:strVal val="visible"/>
                                      </p:to>
                                    </p:set>
                                    <p:animEffect transition="in" filter="fade">
                                      <p:cBhvr>
                                        <p:cTn id="46" dur="500"/>
                                        <p:tgtEl>
                                          <p:spTgt spid="7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p:txBody>
          <a:bodyPr/>
          <a:lstStyle/>
          <a:p>
            <a:r>
              <a:rPr lang="en" dirty="0" smtClean="0"/>
              <a:t>Grid</a:t>
            </a:r>
            <a:endParaRPr lang="en" dirty="0"/>
          </a:p>
        </p:txBody>
      </p:sp>
      <p:sp>
        <p:nvSpPr>
          <p:cNvPr id="81" name="Shape 81"/>
          <p:cNvSpPr txBox="1">
            <a:spLocks noGrp="1"/>
          </p:cNvSpPr>
          <p:nvPr>
            <p:ph idx="1"/>
          </p:nvPr>
        </p:nvSpPr>
        <p:spPr/>
        <p:txBody>
          <a:bodyPr>
            <a:noAutofit/>
          </a:bodyPr>
          <a:lstStyle/>
          <a:p>
            <a:pPr lvl="0">
              <a:lnSpc>
                <a:spcPct val="80000"/>
              </a:lnSpc>
            </a:pPr>
            <a:r>
              <a:rPr lang="en-US" sz="2400" dirty="0" smtClean="0"/>
              <a:t>The Grid geometry manager puts the widgets in a 2-D table</a:t>
            </a:r>
          </a:p>
          <a:p>
            <a:pPr lvl="1">
              <a:lnSpc>
                <a:spcPct val="80000"/>
              </a:lnSpc>
            </a:pPr>
            <a:r>
              <a:rPr lang="en-US" sz="2000" dirty="0" smtClean="0"/>
              <a:t>The master widget is split into a number of rows and columns</a:t>
            </a:r>
          </a:p>
          <a:p>
            <a:pPr lvl="1">
              <a:lnSpc>
                <a:spcPct val="80000"/>
              </a:lnSpc>
            </a:pPr>
            <a:r>
              <a:rPr lang="en-US" sz="2000" dirty="0" smtClean="0"/>
              <a:t>Each “cell” in the resulting table can hold a widget</a:t>
            </a:r>
          </a:p>
          <a:p>
            <a:pPr lvl="0">
              <a:lnSpc>
                <a:spcPct val="80000"/>
              </a:lnSpc>
            </a:pPr>
            <a:r>
              <a:rPr lang="en-US" sz="2400" dirty="0" smtClean="0"/>
              <a:t>The Grid geometry manager is used for more complex layouts</a:t>
            </a:r>
          </a:p>
          <a:p>
            <a:pPr lvl="1">
              <a:lnSpc>
                <a:spcPct val="80000"/>
              </a:lnSpc>
            </a:pPr>
            <a:r>
              <a:rPr lang="en-US" sz="2000" dirty="0" smtClean="0"/>
              <a:t>It allows the user to virtually divide the master widget into several rows and columns, which can then be used to place slave widgets more precisely</a:t>
            </a:r>
          </a:p>
          <a:p>
            <a:pPr lvl="1">
              <a:lnSpc>
                <a:spcPct val="80000"/>
              </a:lnSpc>
              <a:buFont typeface="Wingdings" pitchFamily="2" charset="2"/>
              <a:buChar char=""/>
            </a:pPr>
            <a:r>
              <a:rPr lang="en-US" sz="2000" dirty="0" smtClean="0"/>
              <a:t>The packer geometry manager would require the use of multiple nested frames to obtain the same effect</a:t>
            </a:r>
          </a:p>
          <a:p>
            <a:pPr lvl="0">
              <a:lnSpc>
                <a:spcPct val="80000"/>
              </a:lnSpc>
            </a:pPr>
            <a:r>
              <a:rPr lang="en-US" sz="2400" dirty="0" smtClean="0"/>
              <a:t>The Grid geometry manager allows the user to build a widget grid using an approach that is very similar to building tables using HTML</a:t>
            </a:r>
          </a:p>
          <a:p>
            <a:pPr lvl="0">
              <a:lnSpc>
                <a:spcPct val="80000"/>
              </a:lnSpc>
            </a:pPr>
            <a:r>
              <a:rPr lang="en-US" sz="2400" dirty="0" smtClean="0"/>
              <a:t>The user building the table specifies not only the row and column at which to place the widget, but also the row span and column span values to use for the widget</a:t>
            </a:r>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4" name="Slide Number Placeholder 3"/>
          <p:cNvSpPr>
            <a:spLocks noGrp="1"/>
          </p:cNvSpPr>
          <p:nvPr>
            <p:ph type="sldNum" sz="quarter" idx="12"/>
          </p:nvPr>
        </p:nvSpPr>
        <p:spPr/>
        <p:txBody>
          <a:bodyPr/>
          <a:lstStyle/>
          <a:p>
            <a:fld id="{8C0EEE03-975C-4CC4-A0A5-66C7C004E97B}" type="slidenum">
              <a:rPr lang="en-US" smtClean="0"/>
              <a:pPr/>
              <a:t>24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500"/>
                                        <p:tgtEl>
                                          <p:spTgt spid="8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xEl>
                                              <p:pRg st="1" end="1"/>
                                            </p:txEl>
                                          </p:spTgt>
                                        </p:tgtEl>
                                        <p:attrNameLst>
                                          <p:attrName>style.visibility</p:attrName>
                                        </p:attrNameLst>
                                      </p:cBhvr>
                                      <p:to>
                                        <p:strVal val="visible"/>
                                      </p:to>
                                    </p:set>
                                    <p:animEffect transition="in" filter="fade">
                                      <p:cBhvr>
                                        <p:cTn id="10" dur="500"/>
                                        <p:tgtEl>
                                          <p:spTgt spid="8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xEl>
                                              <p:pRg st="2" end="2"/>
                                            </p:txEl>
                                          </p:spTgt>
                                        </p:tgtEl>
                                        <p:attrNameLst>
                                          <p:attrName>style.visibility</p:attrName>
                                        </p:attrNameLst>
                                      </p:cBhvr>
                                      <p:to>
                                        <p:strVal val="visible"/>
                                      </p:to>
                                    </p:set>
                                    <p:animEffect transition="in" filter="fade">
                                      <p:cBhvr>
                                        <p:cTn id="13" dur="500"/>
                                        <p:tgtEl>
                                          <p:spTgt spid="8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fade">
                                      <p:cBhvr>
                                        <p:cTn id="18" dur="500"/>
                                        <p:tgtEl>
                                          <p:spTgt spid="8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fade">
                                      <p:cBhvr>
                                        <p:cTn id="21" dur="500"/>
                                        <p:tgtEl>
                                          <p:spTgt spid="8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fade">
                                      <p:cBhvr>
                                        <p:cTn id="24" dur="500"/>
                                        <p:tgtEl>
                                          <p:spTgt spid="8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1">
                                            <p:txEl>
                                              <p:pRg st="6" end="6"/>
                                            </p:txEl>
                                          </p:spTgt>
                                        </p:tgtEl>
                                        <p:attrNameLst>
                                          <p:attrName>style.visibility</p:attrName>
                                        </p:attrNameLst>
                                      </p:cBhvr>
                                      <p:to>
                                        <p:strVal val="visible"/>
                                      </p:to>
                                    </p:set>
                                    <p:animEffect transition="in" filter="fade">
                                      <p:cBhvr>
                                        <p:cTn id="29" dur="500"/>
                                        <p:tgtEl>
                                          <p:spTgt spid="8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1">
                                            <p:txEl>
                                              <p:pRg st="7" end="7"/>
                                            </p:txEl>
                                          </p:spTgt>
                                        </p:tgtEl>
                                        <p:attrNameLst>
                                          <p:attrName>style.visibility</p:attrName>
                                        </p:attrNameLst>
                                      </p:cBhvr>
                                      <p:to>
                                        <p:strVal val="visible"/>
                                      </p:to>
                                    </p:set>
                                    <p:animEffect transition="in" filter="fade">
                                      <p:cBhvr>
                                        <p:cTn id="34" dur="500"/>
                                        <p:tgtEl>
                                          <p:spTgt spid="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r>
              <a:rPr lang="en" dirty="0" smtClean="0"/>
              <a:t>Grid Example 1</a:t>
            </a:r>
            <a:endParaRPr lang="en" dirty="0"/>
          </a:p>
        </p:txBody>
      </p:sp>
      <p:sp>
        <p:nvSpPr>
          <p:cNvPr id="93" name="Shape 93"/>
          <p:cNvSpPr txBox="1">
            <a:spLocks noGrp="1"/>
          </p:cNvSpPr>
          <p:nvPr>
            <p:ph idx="1"/>
          </p:nvPr>
        </p:nvSpPr>
        <p:spPr/>
        <p:txBody>
          <a:bodyPr>
            <a:noAutofit/>
          </a:bodyPr>
          <a:lstStyle/>
          <a:p>
            <a:pPr lvl="0">
              <a:lnSpc>
                <a:spcPct val="75000"/>
              </a:lnSpc>
              <a:buNone/>
            </a:pPr>
            <a:r>
              <a:rPr lang="en-US" sz="1400" b="1" dirty="0" smtClean="0">
                <a:latin typeface="Courier New" pitchFamily="49" charset="0"/>
                <a:cs typeface="Courier New" pitchFamily="49" charset="0"/>
                <a:sym typeface="Courier New"/>
              </a:rPr>
              <a:t>from </a:t>
            </a:r>
            <a:r>
              <a:rPr lang="en-US" sz="1400" b="1" dirty="0" err="1" smtClean="0">
                <a:latin typeface="Courier New" pitchFamily="49" charset="0"/>
                <a:cs typeface="Courier New" pitchFamily="49" charset="0"/>
                <a:sym typeface="Courier New"/>
              </a:rPr>
              <a:t>Tkinter</a:t>
            </a:r>
            <a:r>
              <a:rPr lang="en-US" sz="1400" b="1" dirty="0" smtClean="0">
                <a:latin typeface="Courier New" pitchFamily="49" charset="0"/>
                <a:cs typeface="Courier New" pitchFamily="49" charset="0"/>
                <a:sym typeface="Courier New"/>
              </a:rPr>
              <a:t> import *</a:t>
            </a:r>
          </a:p>
          <a:p>
            <a:pPr lvl="0">
              <a:lnSpc>
                <a:spcPct val="75000"/>
              </a:lnSpc>
              <a:buNone/>
            </a:pPr>
            <a:r>
              <a:rPr lang="en-US" sz="1400" b="1" dirty="0" smtClean="0">
                <a:latin typeface="Courier New" pitchFamily="49" charset="0"/>
                <a:cs typeface="Courier New" pitchFamily="49" charset="0"/>
                <a:sym typeface="Courier New"/>
              </a:rPr>
              <a:t>root = </a:t>
            </a:r>
            <a:r>
              <a:rPr lang="en-US" sz="1400" b="1" dirty="0" err="1" smtClean="0">
                <a:latin typeface="Courier New" pitchFamily="49" charset="0"/>
                <a:cs typeface="Courier New" pitchFamily="49" charset="0"/>
                <a:sym typeface="Courier New"/>
              </a:rPr>
              <a:t>Tk</a:t>
            </a:r>
            <a:r>
              <a:rPr lang="en-US" sz="1400" b="1" dirty="0" smtClean="0">
                <a:latin typeface="Courier New" pitchFamily="49" charset="0"/>
                <a:cs typeface="Courier New" pitchFamily="49" charset="0"/>
                <a:sym typeface="Courier New"/>
              </a:rPr>
              <a:t>()</a:t>
            </a:r>
          </a:p>
          <a:p>
            <a:pPr lvl="0">
              <a:lnSpc>
                <a:spcPct val="75000"/>
              </a:lnSpc>
              <a:buNone/>
            </a:pPr>
            <a:endParaRPr lang="en-US" sz="1400" b="1" dirty="0" smtClean="0">
              <a:latin typeface="Courier New" pitchFamily="49" charset="0"/>
              <a:cs typeface="Courier New" pitchFamily="49" charset="0"/>
              <a:sym typeface="Courier New"/>
            </a:endParaRPr>
          </a:p>
          <a:p>
            <a:pPr lvl="0">
              <a:lnSpc>
                <a:spcPct val="75000"/>
              </a:lnSpc>
              <a:buNone/>
            </a:pPr>
            <a:r>
              <a:rPr lang="en-US" sz="1400" b="1" dirty="0" smtClean="0">
                <a:latin typeface="Courier New" pitchFamily="49" charset="0"/>
                <a:cs typeface="Courier New" pitchFamily="49" charset="0"/>
                <a:sym typeface="Courier New"/>
              </a:rPr>
              <a:t># label / entry pair</a:t>
            </a:r>
          </a:p>
          <a:p>
            <a:pPr lvl="0">
              <a:lnSpc>
                <a:spcPct val="75000"/>
              </a:lnSpc>
              <a:buNone/>
            </a:pPr>
            <a:r>
              <a:rPr lang="en-US" sz="1400" b="1" dirty="0" smtClean="0">
                <a:latin typeface="Courier New" pitchFamily="49" charset="0"/>
                <a:cs typeface="Courier New" pitchFamily="49" charset="0"/>
                <a:sym typeface="Courier New"/>
              </a:rPr>
              <a:t>l1 = Label(root, text="First Name:")</a:t>
            </a:r>
          </a:p>
          <a:p>
            <a:pPr lvl="0">
              <a:lnSpc>
                <a:spcPct val="75000"/>
              </a:lnSpc>
              <a:buNone/>
            </a:pPr>
            <a:r>
              <a:rPr lang="en-US" sz="1400" b="1" dirty="0" smtClean="0">
                <a:latin typeface="Courier New" pitchFamily="49" charset="0"/>
                <a:cs typeface="Courier New" pitchFamily="49" charset="0"/>
                <a:sym typeface="Courier New"/>
              </a:rPr>
              <a:t>e1 = Entry(root)</a:t>
            </a:r>
          </a:p>
          <a:p>
            <a:pPr lvl="0">
              <a:lnSpc>
                <a:spcPct val="75000"/>
              </a:lnSpc>
              <a:buNone/>
            </a:pPr>
            <a:r>
              <a:rPr lang="en-US" sz="1400" b="1" dirty="0" smtClean="0">
                <a:latin typeface="Courier New" pitchFamily="49" charset="0"/>
                <a:cs typeface="Courier New" pitchFamily="49" charset="0"/>
                <a:sym typeface="Courier New"/>
              </a:rPr>
              <a:t># put in first row</a:t>
            </a:r>
          </a:p>
          <a:p>
            <a:pPr lvl="0">
              <a:lnSpc>
                <a:spcPct val="75000"/>
              </a:lnSpc>
              <a:buNone/>
            </a:pPr>
            <a:r>
              <a:rPr lang="en-US" sz="1400" b="1" dirty="0" smtClean="0">
                <a:latin typeface="Courier New" pitchFamily="49" charset="0"/>
                <a:cs typeface="Courier New" pitchFamily="49" charset="0"/>
                <a:sym typeface="Courier New"/>
              </a:rPr>
              <a:t>l1.grid(row=0, column=0)</a:t>
            </a:r>
          </a:p>
          <a:p>
            <a:pPr lvl="0">
              <a:lnSpc>
                <a:spcPct val="75000"/>
              </a:lnSpc>
              <a:buNone/>
            </a:pPr>
            <a:r>
              <a:rPr lang="en-US" sz="1400" b="1" dirty="0" smtClean="0">
                <a:latin typeface="Courier New" pitchFamily="49" charset="0"/>
                <a:cs typeface="Courier New" pitchFamily="49" charset="0"/>
                <a:sym typeface="Courier New"/>
              </a:rPr>
              <a:t>e1.grid(row=0, column=1)</a:t>
            </a:r>
          </a:p>
          <a:p>
            <a:pPr lvl="0">
              <a:lnSpc>
                <a:spcPct val="75000"/>
              </a:lnSpc>
              <a:buNone/>
            </a:pPr>
            <a:r>
              <a:rPr lang="en-US" sz="1400" b="1" dirty="0" smtClean="0">
                <a:latin typeface="Courier New" pitchFamily="49" charset="0"/>
                <a:cs typeface="Courier New" pitchFamily="49" charset="0"/>
                <a:sym typeface="Courier New"/>
              </a:rPr>
              <a:t># label / entry pair</a:t>
            </a:r>
          </a:p>
          <a:p>
            <a:pPr lvl="0">
              <a:lnSpc>
                <a:spcPct val="75000"/>
              </a:lnSpc>
              <a:buNone/>
            </a:pPr>
            <a:r>
              <a:rPr lang="en-US" sz="1400" b="1" dirty="0" smtClean="0">
                <a:latin typeface="Courier New" pitchFamily="49" charset="0"/>
                <a:cs typeface="Courier New" pitchFamily="49" charset="0"/>
                <a:sym typeface="Courier New"/>
              </a:rPr>
              <a:t>l2 = Label(root, text="Last Name:")</a:t>
            </a:r>
          </a:p>
          <a:p>
            <a:pPr lvl="0">
              <a:lnSpc>
                <a:spcPct val="75000"/>
              </a:lnSpc>
              <a:buNone/>
            </a:pPr>
            <a:r>
              <a:rPr lang="en-US" sz="1400" b="1" dirty="0" smtClean="0">
                <a:latin typeface="Courier New" pitchFamily="49" charset="0"/>
                <a:cs typeface="Courier New" pitchFamily="49" charset="0"/>
                <a:sym typeface="Courier New"/>
              </a:rPr>
              <a:t>e2 = Entry(root)</a:t>
            </a:r>
          </a:p>
          <a:p>
            <a:pPr lvl="0">
              <a:lnSpc>
                <a:spcPct val="75000"/>
              </a:lnSpc>
              <a:buNone/>
            </a:pPr>
            <a:r>
              <a:rPr lang="en-US" sz="1400" b="1" dirty="0" smtClean="0">
                <a:latin typeface="Courier New" pitchFamily="49" charset="0"/>
                <a:cs typeface="Courier New" pitchFamily="49" charset="0"/>
                <a:sym typeface="Courier New"/>
              </a:rPr>
              <a:t># put in second row</a:t>
            </a:r>
          </a:p>
          <a:p>
            <a:pPr lvl="0">
              <a:lnSpc>
                <a:spcPct val="75000"/>
              </a:lnSpc>
              <a:buNone/>
            </a:pPr>
            <a:r>
              <a:rPr lang="en-US" sz="1400" b="1" dirty="0" smtClean="0">
                <a:latin typeface="Courier New" pitchFamily="49" charset="0"/>
                <a:cs typeface="Courier New" pitchFamily="49" charset="0"/>
                <a:sym typeface="Courier New"/>
              </a:rPr>
              <a:t>l2.grid(row=1, column=0)</a:t>
            </a:r>
          </a:p>
          <a:p>
            <a:pPr lvl="0">
              <a:lnSpc>
                <a:spcPct val="75000"/>
              </a:lnSpc>
              <a:buNone/>
            </a:pPr>
            <a:r>
              <a:rPr lang="en-US" sz="1400" b="1" dirty="0" smtClean="0">
                <a:latin typeface="Courier New" pitchFamily="49" charset="0"/>
                <a:cs typeface="Courier New" pitchFamily="49" charset="0"/>
                <a:sym typeface="Courier New"/>
              </a:rPr>
              <a:t>e2.grid(row=1, column=1)</a:t>
            </a:r>
          </a:p>
          <a:p>
            <a:pPr lvl="0">
              <a:lnSpc>
                <a:spcPct val="75000"/>
              </a:lnSpc>
              <a:buNone/>
            </a:pPr>
            <a:r>
              <a:rPr lang="en-US" sz="1400" b="1" dirty="0" smtClean="0">
                <a:latin typeface="Courier New" pitchFamily="49" charset="0"/>
                <a:cs typeface="Courier New" pitchFamily="49" charset="0"/>
                <a:sym typeface="Courier New"/>
              </a:rPr>
              <a:t># label / entry pair</a:t>
            </a:r>
          </a:p>
          <a:p>
            <a:pPr lvl="0">
              <a:lnSpc>
                <a:spcPct val="75000"/>
              </a:lnSpc>
              <a:buNone/>
            </a:pPr>
            <a:r>
              <a:rPr lang="en-US" sz="1400" b="1" dirty="0" smtClean="0">
                <a:latin typeface="Courier New" pitchFamily="49" charset="0"/>
                <a:cs typeface="Courier New" pitchFamily="49" charset="0"/>
                <a:sym typeface="Courier New"/>
              </a:rPr>
              <a:t>l3 = Label(root, text="Age:")</a:t>
            </a:r>
          </a:p>
          <a:p>
            <a:pPr lvl="0">
              <a:lnSpc>
                <a:spcPct val="75000"/>
              </a:lnSpc>
              <a:buNone/>
            </a:pPr>
            <a:r>
              <a:rPr lang="en-US" sz="1400" b="1" dirty="0" smtClean="0">
                <a:latin typeface="Courier New" pitchFamily="49" charset="0"/>
                <a:cs typeface="Courier New" pitchFamily="49" charset="0"/>
                <a:sym typeface="Courier New"/>
              </a:rPr>
              <a:t>e3 = Entry(root)</a:t>
            </a:r>
          </a:p>
          <a:p>
            <a:pPr lvl="0">
              <a:lnSpc>
                <a:spcPct val="75000"/>
              </a:lnSpc>
              <a:buNone/>
            </a:pPr>
            <a:r>
              <a:rPr lang="en-US" sz="1400" b="1" dirty="0" smtClean="0">
                <a:latin typeface="Courier New" pitchFamily="49" charset="0"/>
                <a:cs typeface="Courier New" pitchFamily="49" charset="0"/>
                <a:sym typeface="Courier New"/>
              </a:rPr>
              <a:t># put in third row</a:t>
            </a:r>
          </a:p>
          <a:p>
            <a:pPr lvl="0">
              <a:lnSpc>
                <a:spcPct val="75000"/>
              </a:lnSpc>
              <a:buNone/>
            </a:pPr>
            <a:r>
              <a:rPr lang="en-US" sz="1400" b="1" dirty="0" smtClean="0">
                <a:latin typeface="Courier New" pitchFamily="49" charset="0"/>
                <a:cs typeface="Courier New" pitchFamily="49" charset="0"/>
                <a:sym typeface="Courier New"/>
              </a:rPr>
              <a:t>l3.grid(row=2, column=0)</a:t>
            </a:r>
          </a:p>
          <a:p>
            <a:pPr lvl="0">
              <a:lnSpc>
                <a:spcPct val="75000"/>
              </a:lnSpc>
              <a:buNone/>
            </a:pPr>
            <a:r>
              <a:rPr lang="en-US" sz="1400" b="1" dirty="0" smtClean="0">
                <a:latin typeface="Courier New" pitchFamily="49" charset="0"/>
                <a:cs typeface="Courier New" pitchFamily="49" charset="0"/>
                <a:sym typeface="Courier New"/>
              </a:rPr>
              <a:t>e3.grid(row=2, column=1)</a:t>
            </a:r>
          </a:p>
          <a:p>
            <a:pPr lvl="0">
              <a:lnSpc>
                <a:spcPct val="75000"/>
              </a:lnSpc>
              <a:buNone/>
            </a:pPr>
            <a:endParaRPr lang="en-US" sz="1400" b="1" dirty="0" smtClean="0">
              <a:latin typeface="Courier New" pitchFamily="49" charset="0"/>
              <a:cs typeface="Courier New" pitchFamily="49" charset="0"/>
              <a:sym typeface="Courier New"/>
            </a:endParaRPr>
          </a:p>
          <a:p>
            <a:pPr lvl="0">
              <a:lnSpc>
                <a:spcPct val="75000"/>
              </a:lnSpc>
              <a:buNone/>
            </a:pPr>
            <a:r>
              <a:rPr lang="en-US" sz="1400" b="1" dirty="0" err="1" smtClean="0">
                <a:latin typeface="Courier New" pitchFamily="49" charset="0"/>
                <a:cs typeface="Courier New" pitchFamily="49" charset="0"/>
                <a:sym typeface="Courier New"/>
              </a:rPr>
              <a:t>root.mainloop</a:t>
            </a:r>
            <a:r>
              <a:rPr lang="en-US" sz="1400" b="1" dirty="0" smtClean="0">
                <a:latin typeface="Courier New" pitchFamily="49" charset="0"/>
                <a:cs typeface="Courier New" pitchFamily="49" charset="0"/>
                <a:sym typeface="Courier New"/>
              </a:rPr>
              <a:t>()</a:t>
            </a:r>
          </a:p>
        </p:txBody>
      </p:sp>
      <p:sp>
        <p:nvSpPr>
          <p:cNvPr id="7" name="Footer Placeholder 6"/>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25</a:t>
            </a:fld>
            <a:endParaRPr lang="en-US"/>
          </a:p>
        </p:txBody>
      </p:sp>
      <p:pic>
        <p:nvPicPr>
          <p:cNvPr id="94" name="Shape 94"/>
          <p:cNvPicPr preferRelativeResize="0"/>
          <p:nvPr/>
        </p:nvPicPr>
        <p:blipFill>
          <a:blip r:embed="rId3" cstate="print">
            <a:alphaModFix/>
          </a:blip>
          <a:stretch>
            <a:fillRect/>
          </a:stretch>
        </p:blipFill>
        <p:spPr>
          <a:xfrm>
            <a:off x="5584607" y="2286000"/>
            <a:ext cx="2219325" cy="904875"/>
          </a:xfrm>
          <a:prstGeom prst="rect">
            <a:avLst/>
          </a:prstGeom>
          <a:noFill/>
          <a:ln>
            <a:noFill/>
          </a:ln>
        </p:spPr>
      </p:pic>
      <p:pic>
        <p:nvPicPr>
          <p:cNvPr id="95" name="Shape 95"/>
          <p:cNvPicPr preferRelativeResize="0"/>
          <p:nvPr/>
        </p:nvPicPr>
        <p:blipFill>
          <a:blip r:embed="rId4" cstate="print">
            <a:alphaModFix/>
          </a:blip>
          <a:stretch>
            <a:fillRect/>
          </a:stretch>
        </p:blipFill>
        <p:spPr>
          <a:xfrm>
            <a:off x="4495800" y="4200525"/>
            <a:ext cx="4410075" cy="904875"/>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500"/>
                                        <p:tgtEl>
                                          <p:spTgt spid="9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xEl>
                                              <p:pRg st="1" end="1"/>
                                            </p:txEl>
                                          </p:spTgt>
                                        </p:tgtEl>
                                        <p:attrNameLst>
                                          <p:attrName>style.visibility</p:attrName>
                                        </p:attrNameLst>
                                      </p:cBhvr>
                                      <p:to>
                                        <p:strVal val="visible"/>
                                      </p:to>
                                    </p:set>
                                    <p:animEffect transition="in" filter="fade">
                                      <p:cBhvr>
                                        <p:cTn id="10" dur="500"/>
                                        <p:tgtEl>
                                          <p:spTgt spid="9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xEl>
                                              <p:pRg st="3" end="3"/>
                                            </p:txEl>
                                          </p:spTgt>
                                        </p:tgtEl>
                                        <p:attrNameLst>
                                          <p:attrName>style.visibility</p:attrName>
                                        </p:attrNameLst>
                                      </p:cBhvr>
                                      <p:to>
                                        <p:strVal val="visible"/>
                                      </p:to>
                                    </p:set>
                                    <p:animEffect transition="in" filter="fade">
                                      <p:cBhvr>
                                        <p:cTn id="13" dur="500"/>
                                        <p:tgtEl>
                                          <p:spTgt spid="9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3">
                                            <p:txEl>
                                              <p:pRg st="4" end="4"/>
                                            </p:txEl>
                                          </p:spTgt>
                                        </p:tgtEl>
                                        <p:attrNameLst>
                                          <p:attrName>style.visibility</p:attrName>
                                        </p:attrNameLst>
                                      </p:cBhvr>
                                      <p:to>
                                        <p:strVal val="visible"/>
                                      </p:to>
                                    </p:set>
                                    <p:animEffect transition="in" filter="fade">
                                      <p:cBhvr>
                                        <p:cTn id="16" dur="500"/>
                                        <p:tgtEl>
                                          <p:spTgt spid="9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3">
                                            <p:txEl>
                                              <p:pRg st="5" end="5"/>
                                            </p:txEl>
                                          </p:spTgt>
                                        </p:tgtEl>
                                        <p:attrNameLst>
                                          <p:attrName>style.visibility</p:attrName>
                                        </p:attrNameLst>
                                      </p:cBhvr>
                                      <p:to>
                                        <p:strVal val="visible"/>
                                      </p:to>
                                    </p:set>
                                    <p:animEffect transition="in" filter="fade">
                                      <p:cBhvr>
                                        <p:cTn id="19" dur="500"/>
                                        <p:tgtEl>
                                          <p:spTgt spid="9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3">
                                            <p:txEl>
                                              <p:pRg st="6" end="6"/>
                                            </p:txEl>
                                          </p:spTgt>
                                        </p:tgtEl>
                                        <p:attrNameLst>
                                          <p:attrName>style.visibility</p:attrName>
                                        </p:attrNameLst>
                                      </p:cBhvr>
                                      <p:to>
                                        <p:strVal val="visible"/>
                                      </p:to>
                                    </p:set>
                                    <p:animEffect transition="in" filter="fade">
                                      <p:cBhvr>
                                        <p:cTn id="22" dur="500"/>
                                        <p:tgtEl>
                                          <p:spTgt spid="9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3">
                                            <p:txEl>
                                              <p:pRg st="7" end="7"/>
                                            </p:txEl>
                                          </p:spTgt>
                                        </p:tgtEl>
                                        <p:attrNameLst>
                                          <p:attrName>style.visibility</p:attrName>
                                        </p:attrNameLst>
                                      </p:cBhvr>
                                      <p:to>
                                        <p:strVal val="visible"/>
                                      </p:to>
                                    </p:set>
                                    <p:animEffect transition="in" filter="fade">
                                      <p:cBhvr>
                                        <p:cTn id="25" dur="500"/>
                                        <p:tgtEl>
                                          <p:spTgt spid="9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xEl>
                                              <p:pRg st="8" end="8"/>
                                            </p:txEl>
                                          </p:spTgt>
                                        </p:tgtEl>
                                        <p:attrNameLst>
                                          <p:attrName>style.visibility</p:attrName>
                                        </p:attrNameLst>
                                      </p:cBhvr>
                                      <p:to>
                                        <p:strVal val="visible"/>
                                      </p:to>
                                    </p:set>
                                    <p:animEffect transition="in" filter="fade">
                                      <p:cBhvr>
                                        <p:cTn id="28" dur="500"/>
                                        <p:tgtEl>
                                          <p:spTgt spid="9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3">
                                            <p:txEl>
                                              <p:pRg st="9" end="9"/>
                                            </p:txEl>
                                          </p:spTgt>
                                        </p:tgtEl>
                                        <p:attrNameLst>
                                          <p:attrName>style.visibility</p:attrName>
                                        </p:attrNameLst>
                                      </p:cBhvr>
                                      <p:to>
                                        <p:strVal val="visible"/>
                                      </p:to>
                                    </p:set>
                                    <p:animEffect transition="in" filter="fade">
                                      <p:cBhvr>
                                        <p:cTn id="31" dur="500"/>
                                        <p:tgtEl>
                                          <p:spTgt spid="9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3">
                                            <p:txEl>
                                              <p:pRg st="10" end="10"/>
                                            </p:txEl>
                                          </p:spTgt>
                                        </p:tgtEl>
                                        <p:attrNameLst>
                                          <p:attrName>style.visibility</p:attrName>
                                        </p:attrNameLst>
                                      </p:cBhvr>
                                      <p:to>
                                        <p:strVal val="visible"/>
                                      </p:to>
                                    </p:set>
                                    <p:animEffect transition="in" filter="fade">
                                      <p:cBhvr>
                                        <p:cTn id="34" dur="500"/>
                                        <p:tgtEl>
                                          <p:spTgt spid="9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xEl>
                                              <p:pRg st="11" end="11"/>
                                            </p:txEl>
                                          </p:spTgt>
                                        </p:tgtEl>
                                        <p:attrNameLst>
                                          <p:attrName>style.visibility</p:attrName>
                                        </p:attrNameLst>
                                      </p:cBhvr>
                                      <p:to>
                                        <p:strVal val="visible"/>
                                      </p:to>
                                    </p:set>
                                    <p:animEffect transition="in" filter="fade">
                                      <p:cBhvr>
                                        <p:cTn id="37" dur="500"/>
                                        <p:tgtEl>
                                          <p:spTgt spid="9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3">
                                            <p:txEl>
                                              <p:pRg st="12" end="12"/>
                                            </p:txEl>
                                          </p:spTgt>
                                        </p:tgtEl>
                                        <p:attrNameLst>
                                          <p:attrName>style.visibility</p:attrName>
                                        </p:attrNameLst>
                                      </p:cBhvr>
                                      <p:to>
                                        <p:strVal val="visible"/>
                                      </p:to>
                                    </p:set>
                                    <p:animEffect transition="in" filter="fade">
                                      <p:cBhvr>
                                        <p:cTn id="40" dur="500"/>
                                        <p:tgtEl>
                                          <p:spTgt spid="9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3">
                                            <p:txEl>
                                              <p:pRg st="13" end="13"/>
                                            </p:txEl>
                                          </p:spTgt>
                                        </p:tgtEl>
                                        <p:attrNameLst>
                                          <p:attrName>style.visibility</p:attrName>
                                        </p:attrNameLst>
                                      </p:cBhvr>
                                      <p:to>
                                        <p:strVal val="visible"/>
                                      </p:to>
                                    </p:set>
                                    <p:animEffect transition="in" filter="fade">
                                      <p:cBhvr>
                                        <p:cTn id="43" dur="500"/>
                                        <p:tgtEl>
                                          <p:spTgt spid="9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3">
                                            <p:txEl>
                                              <p:pRg st="14" end="14"/>
                                            </p:txEl>
                                          </p:spTgt>
                                        </p:tgtEl>
                                        <p:attrNameLst>
                                          <p:attrName>style.visibility</p:attrName>
                                        </p:attrNameLst>
                                      </p:cBhvr>
                                      <p:to>
                                        <p:strVal val="visible"/>
                                      </p:to>
                                    </p:set>
                                    <p:animEffect transition="in" filter="fade">
                                      <p:cBhvr>
                                        <p:cTn id="46" dur="500"/>
                                        <p:tgtEl>
                                          <p:spTgt spid="9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3">
                                            <p:txEl>
                                              <p:pRg st="15" end="15"/>
                                            </p:txEl>
                                          </p:spTgt>
                                        </p:tgtEl>
                                        <p:attrNameLst>
                                          <p:attrName>style.visibility</p:attrName>
                                        </p:attrNameLst>
                                      </p:cBhvr>
                                      <p:to>
                                        <p:strVal val="visible"/>
                                      </p:to>
                                    </p:set>
                                    <p:animEffect transition="in" filter="fade">
                                      <p:cBhvr>
                                        <p:cTn id="49" dur="500"/>
                                        <p:tgtEl>
                                          <p:spTgt spid="93">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3">
                                            <p:txEl>
                                              <p:pRg st="16" end="16"/>
                                            </p:txEl>
                                          </p:spTgt>
                                        </p:tgtEl>
                                        <p:attrNameLst>
                                          <p:attrName>style.visibility</p:attrName>
                                        </p:attrNameLst>
                                      </p:cBhvr>
                                      <p:to>
                                        <p:strVal val="visible"/>
                                      </p:to>
                                    </p:set>
                                    <p:animEffect transition="in" filter="fade">
                                      <p:cBhvr>
                                        <p:cTn id="52" dur="500"/>
                                        <p:tgtEl>
                                          <p:spTgt spid="93">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3">
                                            <p:txEl>
                                              <p:pRg st="17" end="17"/>
                                            </p:txEl>
                                          </p:spTgt>
                                        </p:tgtEl>
                                        <p:attrNameLst>
                                          <p:attrName>style.visibility</p:attrName>
                                        </p:attrNameLst>
                                      </p:cBhvr>
                                      <p:to>
                                        <p:strVal val="visible"/>
                                      </p:to>
                                    </p:set>
                                    <p:animEffect transition="in" filter="fade">
                                      <p:cBhvr>
                                        <p:cTn id="55" dur="500"/>
                                        <p:tgtEl>
                                          <p:spTgt spid="93">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3">
                                            <p:txEl>
                                              <p:pRg st="18" end="18"/>
                                            </p:txEl>
                                          </p:spTgt>
                                        </p:tgtEl>
                                        <p:attrNameLst>
                                          <p:attrName>style.visibility</p:attrName>
                                        </p:attrNameLst>
                                      </p:cBhvr>
                                      <p:to>
                                        <p:strVal val="visible"/>
                                      </p:to>
                                    </p:set>
                                    <p:animEffect transition="in" filter="fade">
                                      <p:cBhvr>
                                        <p:cTn id="58" dur="500"/>
                                        <p:tgtEl>
                                          <p:spTgt spid="93">
                                            <p:txEl>
                                              <p:pRg st="18" end="1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3">
                                            <p:txEl>
                                              <p:pRg st="19" end="19"/>
                                            </p:txEl>
                                          </p:spTgt>
                                        </p:tgtEl>
                                        <p:attrNameLst>
                                          <p:attrName>style.visibility</p:attrName>
                                        </p:attrNameLst>
                                      </p:cBhvr>
                                      <p:to>
                                        <p:strVal val="visible"/>
                                      </p:to>
                                    </p:set>
                                    <p:animEffect transition="in" filter="fade">
                                      <p:cBhvr>
                                        <p:cTn id="61" dur="500"/>
                                        <p:tgtEl>
                                          <p:spTgt spid="93">
                                            <p:txEl>
                                              <p:pRg st="19" end="1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3">
                                            <p:txEl>
                                              <p:pRg st="20" end="20"/>
                                            </p:txEl>
                                          </p:spTgt>
                                        </p:tgtEl>
                                        <p:attrNameLst>
                                          <p:attrName>style.visibility</p:attrName>
                                        </p:attrNameLst>
                                      </p:cBhvr>
                                      <p:to>
                                        <p:strVal val="visible"/>
                                      </p:to>
                                    </p:set>
                                    <p:animEffect transition="in" filter="fade">
                                      <p:cBhvr>
                                        <p:cTn id="64" dur="500"/>
                                        <p:tgtEl>
                                          <p:spTgt spid="93">
                                            <p:txEl>
                                              <p:pRg st="20" end="2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3">
                                            <p:txEl>
                                              <p:pRg st="22" end="22"/>
                                            </p:txEl>
                                          </p:spTgt>
                                        </p:tgtEl>
                                        <p:attrNameLst>
                                          <p:attrName>style.visibility</p:attrName>
                                        </p:attrNameLst>
                                      </p:cBhvr>
                                      <p:to>
                                        <p:strVal val="visible"/>
                                      </p:to>
                                    </p:set>
                                    <p:animEffect transition="in" filter="fade">
                                      <p:cBhvr>
                                        <p:cTn id="67" dur="500"/>
                                        <p:tgtEl>
                                          <p:spTgt spid="93">
                                            <p:txEl>
                                              <p:pRg st="22" end="2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500"/>
                                        <p:tgtEl>
                                          <p:spTgt spid="94"/>
                                        </p:tgtEl>
                                      </p:cBhvr>
                                    </p:animEffect>
                                  </p:childTnLst>
                                </p:cTn>
                              </p:par>
                              <p:par>
                                <p:cTn id="73" presetID="10" presetClass="entr" presetSubtype="0" fill="hold" nodeType="with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fade">
                                      <p:cBhvr>
                                        <p:cTn id="7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p:txBody>
          <a:bodyPr/>
          <a:lstStyle/>
          <a:p>
            <a:r>
              <a:rPr lang="en" dirty="0" smtClean="0"/>
              <a:t>Grid Example 2</a:t>
            </a:r>
            <a:endParaRPr lang="en" dirty="0"/>
          </a:p>
        </p:txBody>
      </p:sp>
      <p:sp>
        <p:nvSpPr>
          <p:cNvPr id="101" name="Shape 101"/>
          <p:cNvSpPr txBox="1">
            <a:spLocks noGrp="1"/>
          </p:cNvSpPr>
          <p:nvPr>
            <p:ph idx="1"/>
          </p:nvPr>
        </p:nvSpPr>
        <p:spPr/>
        <p:txBody>
          <a:bodyPr>
            <a:noAutofit/>
          </a:bodyPr>
          <a:lstStyle/>
          <a:p>
            <a:pPr lvl="0">
              <a:lnSpc>
                <a:spcPct val="75000"/>
              </a:lnSpc>
              <a:buNone/>
            </a:pPr>
            <a:r>
              <a:rPr lang="en-US" sz="1400" b="1" dirty="0" smtClean="0">
                <a:latin typeface="Courier New" pitchFamily="49" charset="0"/>
                <a:cs typeface="Courier New" pitchFamily="49" charset="0"/>
                <a:sym typeface="Courier New"/>
              </a:rPr>
              <a:t>from </a:t>
            </a:r>
            <a:r>
              <a:rPr lang="en-US" sz="1400" b="1" dirty="0" err="1" smtClean="0">
                <a:latin typeface="Courier New" pitchFamily="49" charset="0"/>
                <a:cs typeface="Courier New" pitchFamily="49" charset="0"/>
                <a:sym typeface="Courier New"/>
              </a:rPr>
              <a:t>Tkinter</a:t>
            </a:r>
            <a:r>
              <a:rPr lang="en-US" sz="1400" b="1" dirty="0" smtClean="0">
                <a:latin typeface="Courier New" pitchFamily="49" charset="0"/>
                <a:cs typeface="Courier New" pitchFamily="49" charset="0"/>
                <a:sym typeface="Courier New"/>
              </a:rPr>
              <a:t> import *</a:t>
            </a:r>
          </a:p>
          <a:p>
            <a:pPr lvl="0">
              <a:lnSpc>
                <a:spcPct val="75000"/>
              </a:lnSpc>
              <a:buNone/>
            </a:pPr>
            <a:r>
              <a:rPr lang="en-US" sz="1400" b="1" dirty="0" smtClean="0">
                <a:latin typeface="Courier New" pitchFamily="49" charset="0"/>
                <a:cs typeface="Courier New" pitchFamily="49" charset="0"/>
                <a:sym typeface="Courier New"/>
              </a:rPr>
              <a:t>root = </a:t>
            </a:r>
            <a:r>
              <a:rPr lang="en-US" sz="1400" b="1" dirty="0" err="1" smtClean="0">
                <a:latin typeface="Courier New" pitchFamily="49" charset="0"/>
                <a:cs typeface="Courier New" pitchFamily="49" charset="0"/>
                <a:sym typeface="Courier New"/>
              </a:rPr>
              <a:t>Tk</a:t>
            </a:r>
            <a:r>
              <a:rPr lang="en-US" sz="1400" b="1" dirty="0" smtClean="0">
                <a:latin typeface="Courier New" pitchFamily="49" charset="0"/>
                <a:cs typeface="Courier New" pitchFamily="49" charset="0"/>
                <a:sym typeface="Courier New"/>
              </a:rPr>
              <a:t>()</a:t>
            </a:r>
          </a:p>
          <a:p>
            <a:pPr lvl="0">
              <a:lnSpc>
                <a:spcPct val="75000"/>
              </a:lnSpc>
              <a:buNone/>
            </a:pPr>
            <a:endParaRPr lang="en-US" sz="1400" b="1" dirty="0" smtClean="0">
              <a:latin typeface="Courier New" pitchFamily="49" charset="0"/>
              <a:cs typeface="Courier New" pitchFamily="49" charset="0"/>
              <a:sym typeface="Courier New"/>
            </a:endParaRPr>
          </a:p>
          <a:p>
            <a:pPr lvl="0">
              <a:lnSpc>
                <a:spcPct val="75000"/>
              </a:lnSpc>
              <a:buNone/>
            </a:pPr>
            <a:r>
              <a:rPr lang="en" sz="1400" b="1" dirty="0" smtClean="0">
                <a:latin typeface="Courier New" pitchFamily="49" charset="0"/>
                <a:cs typeface="Courier New" pitchFamily="49" charset="0"/>
                <a:sym typeface="Courier New"/>
              </a:rPr>
              <a:t># label / entry pair in first row</a:t>
            </a:r>
          </a:p>
          <a:p>
            <a:pPr lvl="0">
              <a:lnSpc>
                <a:spcPct val="75000"/>
              </a:lnSpc>
              <a:buNone/>
            </a:pPr>
            <a:r>
              <a:rPr lang="en" sz="1400" b="1" dirty="0" smtClean="0">
                <a:latin typeface="Courier New" pitchFamily="49" charset="0"/>
                <a:cs typeface="Courier New" pitchFamily="49" charset="0"/>
                <a:sym typeface="Courier New"/>
              </a:rPr>
              <a:t>l1 = Label(root, text="First Name:")</a:t>
            </a:r>
          </a:p>
          <a:p>
            <a:pPr lvl="0">
              <a:lnSpc>
                <a:spcPct val="75000"/>
              </a:lnSpc>
              <a:buNone/>
            </a:pPr>
            <a:r>
              <a:rPr lang="en" sz="1400" b="1" dirty="0" smtClean="0">
                <a:latin typeface="Courier New" pitchFamily="49" charset="0"/>
                <a:cs typeface="Courier New" pitchFamily="49" charset="0"/>
                <a:sym typeface="Courier New"/>
              </a:rPr>
              <a:t>e1 = Entry(root)</a:t>
            </a:r>
          </a:p>
          <a:p>
            <a:pPr lvl="0">
              <a:lnSpc>
                <a:spcPct val="75000"/>
              </a:lnSpc>
              <a:buNone/>
            </a:pPr>
            <a:r>
              <a:rPr lang="en" sz="1400" b="1" dirty="0" smtClean="0">
                <a:latin typeface="Courier New" pitchFamily="49" charset="0"/>
                <a:cs typeface="Courier New" pitchFamily="49" charset="0"/>
                <a:sym typeface="Courier New"/>
              </a:rPr>
              <a:t>l1.grid(row=0, column=0, sticky="e")</a:t>
            </a:r>
          </a:p>
          <a:p>
            <a:pPr lvl="0">
              <a:lnSpc>
                <a:spcPct val="75000"/>
              </a:lnSpc>
              <a:buNone/>
            </a:pPr>
            <a:r>
              <a:rPr lang="en" sz="1400" b="1" dirty="0" smtClean="0">
                <a:latin typeface="Courier New" pitchFamily="49" charset="0"/>
                <a:cs typeface="Courier New" pitchFamily="49" charset="0"/>
                <a:sym typeface="Courier New"/>
              </a:rPr>
              <a:t>e1.grid(row=0, column=1)</a:t>
            </a:r>
          </a:p>
          <a:p>
            <a:pPr lvl="0">
              <a:lnSpc>
                <a:spcPct val="75000"/>
              </a:lnSpc>
              <a:buNone/>
            </a:pPr>
            <a:r>
              <a:rPr lang="en" sz="1400" b="1" dirty="0" smtClean="0">
                <a:latin typeface="Courier New" pitchFamily="49" charset="0"/>
                <a:cs typeface="Courier New" pitchFamily="49" charset="0"/>
                <a:sym typeface="Courier New"/>
              </a:rPr>
              <a:t># label / entry pair in second row</a:t>
            </a:r>
          </a:p>
          <a:p>
            <a:pPr lvl="0">
              <a:lnSpc>
                <a:spcPct val="75000"/>
              </a:lnSpc>
              <a:buNone/>
            </a:pPr>
            <a:r>
              <a:rPr lang="en" sz="1400" b="1" dirty="0" smtClean="0">
                <a:latin typeface="Courier New" pitchFamily="49" charset="0"/>
                <a:cs typeface="Courier New" pitchFamily="49" charset="0"/>
                <a:sym typeface="Courier New"/>
              </a:rPr>
              <a:t>l2 = Label(root, text="Last Name:")</a:t>
            </a:r>
          </a:p>
          <a:p>
            <a:pPr lvl="0">
              <a:lnSpc>
                <a:spcPct val="75000"/>
              </a:lnSpc>
              <a:buNone/>
            </a:pPr>
            <a:r>
              <a:rPr lang="en" sz="1400" b="1" dirty="0" smtClean="0">
                <a:latin typeface="Courier New" pitchFamily="49" charset="0"/>
                <a:cs typeface="Courier New" pitchFamily="49" charset="0"/>
                <a:sym typeface="Courier New"/>
              </a:rPr>
              <a:t>e2 = Entry(root)</a:t>
            </a:r>
          </a:p>
          <a:p>
            <a:pPr lvl="0">
              <a:lnSpc>
                <a:spcPct val="75000"/>
              </a:lnSpc>
              <a:buNone/>
            </a:pPr>
            <a:r>
              <a:rPr lang="en" sz="1400" b="1" dirty="0" smtClean="0">
                <a:latin typeface="Courier New" pitchFamily="49" charset="0"/>
                <a:cs typeface="Courier New" pitchFamily="49" charset="0"/>
                <a:sym typeface="Courier New"/>
              </a:rPr>
              <a:t>l2.grid(row=1, column=0, sticky="e")</a:t>
            </a:r>
          </a:p>
          <a:p>
            <a:pPr lvl="0">
              <a:lnSpc>
                <a:spcPct val="75000"/>
              </a:lnSpc>
              <a:buNone/>
            </a:pPr>
            <a:r>
              <a:rPr lang="en" sz="1400" b="1" dirty="0" smtClean="0">
                <a:latin typeface="Courier New" pitchFamily="49" charset="0"/>
                <a:cs typeface="Courier New" pitchFamily="49" charset="0"/>
                <a:sym typeface="Courier New"/>
              </a:rPr>
              <a:t>e2.grid(row=1, column=1)</a:t>
            </a:r>
          </a:p>
          <a:p>
            <a:pPr lvl="0">
              <a:lnSpc>
                <a:spcPct val="75000"/>
              </a:lnSpc>
              <a:buNone/>
            </a:pPr>
            <a:r>
              <a:rPr lang="en" sz="1400" b="1" dirty="0" smtClean="0">
                <a:latin typeface="Courier New" pitchFamily="49" charset="0"/>
                <a:cs typeface="Courier New" pitchFamily="49" charset="0"/>
                <a:sym typeface="Courier New"/>
              </a:rPr>
              <a:t># label / entry pair in thir row</a:t>
            </a:r>
          </a:p>
          <a:p>
            <a:pPr lvl="0">
              <a:lnSpc>
                <a:spcPct val="75000"/>
              </a:lnSpc>
              <a:buNone/>
            </a:pPr>
            <a:r>
              <a:rPr lang="en" sz="1400" b="1" dirty="0" smtClean="0">
                <a:latin typeface="Courier New" pitchFamily="49" charset="0"/>
                <a:cs typeface="Courier New" pitchFamily="49" charset="0"/>
                <a:sym typeface="Courier New"/>
              </a:rPr>
              <a:t>l3 = Label(root, text="Age:")</a:t>
            </a:r>
          </a:p>
          <a:p>
            <a:pPr lvl="0">
              <a:lnSpc>
                <a:spcPct val="75000"/>
              </a:lnSpc>
              <a:buNone/>
            </a:pPr>
            <a:r>
              <a:rPr lang="en" sz="1400" b="1" dirty="0" smtClean="0">
                <a:latin typeface="Courier New" pitchFamily="49" charset="0"/>
                <a:cs typeface="Courier New" pitchFamily="49" charset="0"/>
                <a:sym typeface="Courier New"/>
              </a:rPr>
              <a:t>e3 = Entry(root)</a:t>
            </a:r>
          </a:p>
          <a:p>
            <a:pPr lvl="0">
              <a:lnSpc>
                <a:spcPct val="75000"/>
              </a:lnSpc>
              <a:buNone/>
            </a:pPr>
            <a:r>
              <a:rPr lang="en" sz="1400" b="1" dirty="0" smtClean="0">
                <a:latin typeface="Courier New" pitchFamily="49" charset="0"/>
                <a:cs typeface="Courier New" pitchFamily="49" charset="0"/>
                <a:sym typeface="Courier New"/>
              </a:rPr>
              <a:t>l3.grid(row=2, column=0, sticky="e")</a:t>
            </a:r>
          </a:p>
          <a:p>
            <a:pPr lvl="0">
              <a:lnSpc>
                <a:spcPct val="75000"/>
              </a:lnSpc>
              <a:buNone/>
            </a:pPr>
            <a:r>
              <a:rPr lang="en" sz="1400" b="1" dirty="0" smtClean="0">
                <a:latin typeface="Courier New" pitchFamily="49" charset="0"/>
                <a:cs typeface="Courier New" pitchFamily="49" charset="0"/>
                <a:sym typeface="Courier New"/>
              </a:rPr>
              <a:t>e3.grid(row=2, column=1)</a:t>
            </a:r>
          </a:p>
          <a:p>
            <a:pPr lvl="0">
              <a:lnSpc>
                <a:spcPct val="75000"/>
              </a:lnSpc>
              <a:buNone/>
            </a:pPr>
            <a:endParaRPr lang="en" sz="1400" b="1" dirty="0" smtClean="0">
              <a:latin typeface="Courier New" pitchFamily="49" charset="0"/>
              <a:cs typeface="Courier New" pitchFamily="49" charset="0"/>
              <a:sym typeface="Courier New"/>
            </a:endParaRPr>
          </a:p>
          <a:p>
            <a:pPr lvl="0">
              <a:lnSpc>
                <a:spcPct val="75000"/>
              </a:lnSpc>
              <a:buNone/>
            </a:pPr>
            <a:r>
              <a:rPr lang="en" sz="1400" b="1" dirty="0" smtClean="0">
                <a:latin typeface="Courier New" pitchFamily="49" charset="0"/>
                <a:cs typeface="Courier New" pitchFamily="49" charset="0"/>
                <a:sym typeface="Courier New"/>
              </a:rPr>
              <a:t># column 0 - do not expand</a:t>
            </a:r>
          </a:p>
          <a:p>
            <a:pPr lvl="0">
              <a:lnSpc>
                <a:spcPct val="75000"/>
              </a:lnSpc>
              <a:buNone/>
            </a:pPr>
            <a:r>
              <a:rPr lang="en" sz="1400" b="1" dirty="0" smtClean="0">
                <a:latin typeface="Courier New" pitchFamily="49" charset="0"/>
                <a:cs typeface="Courier New" pitchFamily="49" charset="0"/>
                <a:sym typeface="Courier New"/>
              </a:rPr>
              <a:t>root.columnconfigure(0, weight=0)</a:t>
            </a:r>
          </a:p>
          <a:p>
            <a:pPr lvl="0">
              <a:lnSpc>
                <a:spcPct val="75000"/>
              </a:lnSpc>
              <a:buNone/>
            </a:pPr>
            <a:r>
              <a:rPr lang="en" sz="1400" b="1" dirty="0" smtClean="0">
                <a:latin typeface="Courier New" pitchFamily="49" charset="0"/>
                <a:cs typeface="Courier New" pitchFamily="49" charset="0"/>
                <a:sym typeface="Courier New"/>
              </a:rPr>
              <a:t># column 1 – expand</a:t>
            </a:r>
          </a:p>
          <a:p>
            <a:pPr lvl="0">
              <a:lnSpc>
                <a:spcPct val="75000"/>
              </a:lnSpc>
              <a:buNone/>
            </a:pPr>
            <a:r>
              <a:rPr lang="en" sz="1400" b="1" dirty="0" smtClean="0">
                <a:latin typeface="Courier New" pitchFamily="49" charset="0"/>
                <a:cs typeface="Courier New" pitchFamily="49" charset="0"/>
                <a:sym typeface="Courier New"/>
              </a:rPr>
              <a:t>root.columnconfigure(1, weight=1)</a:t>
            </a:r>
          </a:p>
          <a:p>
            <a:pPr lvl="0">
              <a:lnSpc>
                <a:spcPct val="75000"/>
              </a:lnSpc>
              <a:buNone/>
            </a:pPr>
            <a:r>
              <a:rPr lang="en-US" sz="1400" b="1" dirty="0" smtClean="0">
                <a:latin typeface="Courier New" pitchFamily="49" charset="0"/>
                <a:cs typeface="Courier New" pitchFamily="49" charset="0"/>
                <a:sym typeface="Courier New"/>
              </a:rPr>
              <a:t>r</a:t>
            </a:r>
            <a:r>
              <a:rPr lang="en" sz="1400" b="1" dirty="0" smtClean="0">
                <a:latin typeface="Courier New" pitchFamily="49" charset="0"/>
                <a:cs typeface="Courier New" pitchFamily="49" charset="0"/>
                <a:sym typeface="Courier New"/>
              </a:rPr>
              <a:t>oot.mainloop()</a:t>
            </a:r>
            <a:endParaRPr lang="en" sz="1400" b="1" dirty="0">
              <a:latin typeface="Courier New" pitchFamily="49" charset="0"/>
              <a:cs typeface="Courier New" pitchFamily="49" charset="0"/>
              <a:sym typeface="Courier New"/>
            </a:endParaRPr>
          </a:p>
        </p:txBody>
      </p:sp>
      <p:sp>
        <p:nvSpPr>
          <p:cNvPr id="7" name="Footer Placeholder 6"/>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26</a:t>
            </a:fld>
            <a:endParaRPr lang="en-US"/>
          </a:p>
        </p:txBody>
      </p:sp>
      <p:pic>
        <p:nvPicPr>
          <p:cNvPr id="102" name="Shape 102"/>
          <p:cNvPicPr preferRelativeResize="0"/>
          <p:nvPr/>
        </p:nvPicPr>
        <p:blipFill>
          <a:blip r:embed="rId3" cstate="print">
            <a:alphaModFix/>
          </a:blip>
          <a:stretch>
            <a:fillRect/>
          </a:stretch>
        </p:blipFill>
        <p:spPr>
          <a:xfrm>
            <a:off x="5781675" y="2286000"/>
            <a:ext cx="2219325" cy="904875"/>
          </a:xfrm>
          <a:prstGeom prst="rect">
            <a:avLst/>
          </a:prstGeom>
          <a:noFill/>
          <a:ln>
            <a:noFill/>
          </a:ln>
        </p:spPr>
      </p:pic>
      <p:pic>
        <p:nvPicPr>
          <p:cNvPr id="103" name="Shape 103"/>
          <p:cNvPicPr preferRelativeResize="0"/>
          <p:nvPr/>
        </p:nvPicPr>
        <p:blipFill>
          <a:blip r:embed="rId4" cstate="print">
            <a:alphaModFix/>
          </a:blip>
          <a:stretch>
            <a:fillRect/>
          </a:stretch>
        </p:blipFill>
        <p:spPr>
          <a:xfrm>
            <a:off x="4848225" y="4191000"/>
            <a:ext cx="4067175" cy="904875"/>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500"/>
                                        <p:tgtEl>
                                          <p:spTgt spid="10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xEl>
                                              <p:pRg st="1" end="1"/>
                                            </p:txEl>
                                          </p:spTgt>
                                        </p:tgtEl>
                                        <p:attrNameLst>
                                          <p:attrName>style.visibility</p:attrName>
                                        </p:attrNameLst>
                                      </p:cBhvr>
                                      <p:to>
                                        <p:strVal val="visible"/>
                                      </p:to>
                                    </p:set>
                                    <p:animEffect transition="in" filter="fade">
                                      <p:cBhvr>
                                        <p:cTn id="10" dur="500"/>
                                        <p:tgtEl>
                                          <p:spTgt spid="10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xEl>
                                              <p:pRg st="3" end="3"/>
                                            </p:txEl>
                                          </p:spTgt>
                                        </p:tgtEl>
                                        <p:attrNameLst>
                                          <p:attrName>style.visibility</p:attrName>
                                        </p:attrNameLst>
                                      </p:cBhvr>
                                      <p:to>
                                        <p:strVal val="visible"/>
                                      </p:to>
                                    </p:set>
                                    <p:animEffect transition="in" filter="fade">
                                      <p:cBhvr>
                                        <p:cTn id="13" dur="500"/>
                                        <p:tgtEl>
                                          <p:spTgt spid="101">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1">
                                            <p:txEl>
                                              <p:pRg st="4" end="4"/>
                                            </p:txEl>
                                          </p:spTgt>
                                        </p:tgtEl>
                                        <p:attrNameLst>
                                          <p:attrName>style.visibility</p:attrName>
                                        </p:attrNameLst>
                                      </p:cBhvr>
                                      <p:to>
                                        <p:strVal val="visible"/>
                                      </p:to>
                                    </p:set>
                                    <p:animEffect transition="in" filter="fade">
                                      <p:cBhvr>
                                        <p:cTn id="16" dur="500"/>
                                        <p:tgtEl>
                                          <p:spTgt spid="101">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xEl>
                                              <p:pRg st="5" end="5"/>
                                            </p:txEl>
                                          </p:spTgt>
                                        </p:tgtEl>
                                        <p:attrNameLst>
                                          <p:attrName>style.visibility</p:attrName>
                                        </p:attrNameLst>
                                      </p:cBhvr>
                                      <p:to>
                                        <p:strVal val="visible"/>
                                      </p:to>
                                    </p:set>
                                    <p:animEffect transition="in" filter="fade">
                                      <p:cBhvr>
                                        <p:cTn id="19" dur="500"/>
                                        <p:tgtEl>
                                          <p:spTgt spid="101">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1">
                                            <p:txEl>
                                              <p:pRg st="6" end="6"/>
                                            </p:txEl>
                                          </p:spTgt>
                                        </p:tgtEl>
                                        <p:attrNameLst>
                                          <p:attrName>style.visibility</p:attrName>
                                        </p:attrNameLst>
                                      </p:cBhvr>
                                      <p:to>
                                        <p:strVal val="visible"/>
                                      </p:to>
                                    </p:set>
                                    <p:animEffect transition="in" filter="fade">
                                      <p:cBhvr>
                                        <p:cTn id="22" dur="500"/>
                                        <p:tgtEl>
                                          <p:spTgt spid="101">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1">
                                            <p:txEl>
                                              <p:pRg st="7" end="7"/>
                                            </p:txEl>
                                          </p:spTgt>
                                        </p:tgtEl>
                                        <p:attrNameLst>
                                          <p:attrName>style.visibility</p:attrName>
                                        </p:attrNameLst>
                                      </p:cBhvr>
                                      <p:to>
                                        <p:strVal val="visible"/>
                                      </p:to>
                                    </p:set>
                                    <p:animEffect transition="in" filter="fade">
                                      <p:cBhvr>
                                        <p:cTn id="25" dur="500"/>
                                        <p:tgtEl>
                                          <p:spTgt spid="101">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1">
                                            <p:txEl>
                                              <p:pRg st="8" end="8"/>
                                            </p:txEl>
                                          </p:spTgt>
                                        </p:tgtEl>
                                        <p:attrNameLst>
                                          <p:attrName>style.visibility</p:attrName>
                                        </p:attrNameLst>
                                      </p:cBhvr>
                                      <p:to>
                                        <p:strVal val="visible"/>
                                      </p:to>
                                    </p:set>
                                    <p:animEffect transition="in" filter="fade">
                                      <p:cBhvr>
                                        <p:cTn id="28" dur="500"/>
                                        <p:tgtEl>
                                          <p:spTgt spid="101">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1">
                                            <p:txEl>
                                              <p:pRg st="9" end="9"/>
                                            </p:txEl>
                                          </p:spTgt>
                                        </p:tgtEl>
                                        <p:attrNameLst>
                                          <p:attrName>style.visibility</p:attrName>
                                        </p:attrNameLst>
                                      </p:cBhvr>
                                      <p:to>
                                        <p:strVal val="visible"/>
                                      </p:to>
                                    </p:set>
                                    <p:animEffect transition="in" filter="fade">
                                      <p:cBhvr>
                                        <p:cTn id="31" dur="500"/>
                                        <p:tgtEl>
                                          <p:spTgt spid="101">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1">
                                            <p:txEl>
                                              <p:pRg st="10" end="10"/>
                                            </p:txEl>
                                          </p:spTgt>
                                        </p:tgtEl>
                                        <p:attrNameLst>
                                          <p:attrName>style.visibility</p:attrName>
                                        </p:attrNameLst>
                                      </p:cBhvr>
                                      <p:to>
                                        <p:strVal val="visible"/>
                                      </p:to>
                                    </p:set>
                                    <p:animEffect transition="in" filter="fade">
                                      <p:cBhvr>
                                        <p:cTn id="34" dur="500"/>
                                        <p:tgtEl>
                                          <p:spTgt spid="101">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1">
                                            <p:txEl>
                                              <p:pRg st="11" end="11"/>
                                            </p:txEl>
                                          </p:spTgt>
                                        </p:tgtEl>
                                        <p:attrNameLst>
                                          <p:attrName>style.visibility</p:attrName>
                                        </p:attrNameLst>
                                      </p:cBhvr>
                                      <p:to>
                                        <p:strVal val="visible"/>
                                      </p:to>
                                    </p:set>
                                    <p:animEffect transition="in" filter="fade">
                                      <p:cBhvr>
                                        <p:cTn id="37" dur="500"/>
                                        <p:tgtEl>
                                          <p:spTgt spid="101">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1">
                                            <p:txEl>
                                              <p:pRg st="12" end="12"/>
                                            </p:txEl>
                                          </p:spTgt>
                                        </p:tgtEl>
                                        <p:attrNameLst>
                                          <p:attrName>style.visibility</p:attrName>
                                        </p:attrNameLst>
                                      </p:cBhvr>
                                      <p:to>
                                        <p:strVal val="visible"/>
                                      </p:to>
                                    </p:set>
                                    <p:animEffect transition="in" filter="fade">
                                      <p:cBhvr>
                                        <p:cTn id="40" dur="500"/>
                                        <p:tgtEl>
                                          <p:spTgt spid="101">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1">
                                            <p:txEl>
                                              <p:pRg st="13" end="13"/>
                                            </p:txEl>
                                          </p:spTgt>
                                        </p:tgtEl>
                                        <p:attrNameLst>
                                          <p:attrName>style.visibility</p:attrName>
                                        </p:attrNameLst>
                                      </p:cBhvr>
                                      <p:to>
                                        <p:strVal val="visible"/>
                                      </p:to>
                                    </p:set>
                                    <p:animEffect transition="in" filter="fade">
                                      <p:cBhvr>
                                        <p:cTn id="43" dur="500"/>
                                        <p:tgtEl>
                                          <p:spTgt spid="101">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1">
                                            <p:txEl>
                                              <p:pRg st="14" end="14"/>
                                            </p:txEl>
                                          </p:spTgt>
                                        </p:tgtEl>
                                        <p:attrNameLst>
                                          <p:attrName>style.visibility</p:attrName>
                                        </p:attrNameLst>
                                      </p:cBhvr>
                                      <p:to>
                                        <p:strVal val="visible"/>
                                      </p:to>
                                    </p:set>
                                    <p:animEffect transition="in" filter="fade">
                                      <p:cBhvr>
                                        <p:cTn id="46" dur="500"/>
                                        <p:tgtEl>
                                          <p:spTgt spid="101">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1">
                                            <p:txEl>
                                              <p:pRg st="15" end="15"/>
                                            </p:txEl>
                                          </p:spTgt>
                                        </p:tgtEl>
                                        <p:attrNameLst>
                                          <p:attrName>style.visibility</p:attrName>
                                        </p:attrNameLst>
                                      </p:cBhvr>
                                      <p:to>
                                        <p:strVal val="visible"/>
                                      </p:to>
                                    </p:set>
                                    <p:animEffect transition="in" filter="fade">
                                      <p:cBhvr>
                                        <p:cTn id="49" dur="500"/>
                                        <p:tgtEl>
                                          <p:spTgt spid="101">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1">
                                            <p:txEl>
                                              <p:pRg st="16" end="16"/>
                                            </p:txEl>
                                          </p:spTgt>
                                        </p:tgtEl>
                                        <p:attrNameLst>
                                          <p:attrName>style.visibility</p:attrName>
                                        </p:attrNameLst>
                                      </p:cBhvr>
                                      <p:to>
                                        <p:strVal val="visible"/>
                                      </p:to>
                                    </p:set>
                                    <p:animEffect transition="in" filter="fade">
                                      <p:cBhvr>
                                        <p:cTn id="52" dur="500"/>
                                        <p:tgtEl>
                                          <p:spTgt spid="101">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1">
                                            <p:txEl>
                                              <p:pRg st="17" end="17"/>
                                            </p:txEl>
                                          </p:spTgt>
                                        </p:tgtEl>
                                        <p:attrNameLst>
                                          <p:attrName>style.visibility</p:attrName>
                                        </p:attrNameLst>
                                      </p:cBhvr>
                                      <p:to>
                                        <p:strVal val="visible"/>
                                      </p:to>
                                    </p:set>
                                    <p:animEffect transition="in" filter="fade">
                                      <p:cBhvr>
                                        <p:cTn id="55" dur="500"/>
                                        <p:tgtEl>
                                          <p:spTgt spid="101">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1">
                                            <p:txEl>
                                              <p:pRg st="19" end="19"/>
                                            </p:txEl>
                                          </p:spTgt>
                                        </p:tgtEl>
                                        <p:attrNameLst>
                                          <p:attrName>style.visibility</p:attrName>
                                        </p:attrNameLst>
                                      </p:cBhvr>
                                      <p:to>
                                        <p:strVal val="visible"/>
                                      </p:to>
                                    </p:set>
                                    <p:animEffect transition="in" filter="fade">
                                      <p:cBhvr>
                                        <p:cTn id="58" dur="500"/>
                                        <p:tgtEl>
                                          <p:spTgt spid="101">
                                            <p:txEl>
                                              <p:pRg st="19" end="19"/>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1">
                                            <p:txEl>
                                              <p:pRg st="20" end="20"/>
                                            </p:txEl>
                                          </p:spTgt>
                                        </p:tgtEl>
                                        <p:attrNameLst>
                                          <p:attrName>style.visibility</p:attrName>
                                        </p:attrNameLst>
                                      </p:cBhvr>
                                      <p:to>
                                        <p:strVal val="visible"/>
                                      </p:to>
                                    </p:set>
                                    <p:animEffect transition="in" filter="fade">
                                      <p:cBhvr>
                                        <p:cTn id="61" dur="500"/>
                                        <p:tgtEl>
                                          <p:spTgt spid="101">
                                            <p:txEl>
                                              <p:pRg st="20" end="2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1">
                                            <p:txEl>
                                              <p:pRg st="21" end="21"/>
                                            </p:txEl>
                                          </p:spTgt>
                                        </p:tgtEl>
                                        <p:attrNameLst>
                                          <p:attrName>style.visibility</p:attrName>
                                        </p:attrNameLst>
                                      </p:cBhvr>
                                      <p:to>
                                        <p:strVal val="visible"/>
                                      </p:to>
                                    </p:set>
                                    <p:animEffect transition="in" filter="fade">
                                      <p:cBhvr>
                                        <p:cTn id="64" dur="500"/>
                                        <p:tgtEl>
                                          <p:spTgt spid="101">
                                            <p:txEl>
                                              <p:pRg st="21" end="2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1">
                                            <p:txEl>
                                              <p:pRg st="22" end="22"/>
                                            </p:txEl>
                                          </p:spTgt>
                                        </p:tgtEl>
                                        <p:attrNameLst>
                                          <p:attrName>style.visibility</p:attrName>
                                        </p:attrNameLst>
                                      </p:cBhvr>
                                      <p:to>
                                        <p:strVal val="visible"/>
                                      </p:to>
                                    </p:set>
                                    <p:animEffect transition="in" filter="fade">
                                      <p:cBhvr>
                                        <p:cTn id="67" dur="500"/>
                                        <p:tgtEl>
                                          <p:spTgt spid="101">
                                            <p:txEl>
                                              <p:pRg st="22" end="2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1">
                                            <p:txEl>
                                              <p:pRg st="23" end="23"/>
                                            </p:txEl>
                                          </p:spTgt>
                                        </p:tgtEl>
                                        <p:attrNameLst>
                                          <p:attrName>style.visibility</p:attrName>
                                        </p:attrNameLst>
                                      </p:cBhvr>
                                      <p:to>
                                        <p:strVal val="visible"/>
                                      </p:to>
                                    </p:set>
                                    <p:animEffect transition="in" filter="fade">
                                      <p:cBhvr>
                                        <p:cTn id="70" dur="500"/>
                                        <p:tgtEl>
                                          <p:spTgt spid="101">
                                            <p:txEl>
                                              <p:pRg st="23" end="2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02"/>
                                        </p:tgtEl>
                                        <p:attrNameLst>
                                          <p:attrName>style.visibility</p:attrName>
                                        </p:attrNameLst>
                                      </p:cBhvr>
                                      <p:to>
                                        <p:strVal val="visible"/>
                                      </p:to>
                                    </p:set>
                                    <p:animEffect transition="in" filter="fade">
                                      <p:cBhvr>
                                        <p:cTn id="75" dur="500"/>
                                        <p:tgtEl>
                                          <p:spTgt spid="102"/>
                                        </p:tgtEl>
                                      </p:cBhvr>
                                    </p:animEffect>
                                  </p:childTnLst>
                                </p:cTn>
                              </p:par>
                              <p:par>
                                <p:cTn id="76" presetID="10" presetClass="entr" presetSubtype="0" fill="hold" nodeType="withEffect">
                                  <p:stCondLst>
                                    <p:cond delay="0"/>
                                  </p:stCondLst>
                                  <p:childTnLst>
                                    <p:set>
                                      <p:cBhvr>
                                        <p:cTn id="77" dur="1" fill="hold">
                                          <p:stCondLst>
                                            <p:cond delay="0"/>
                                          </p:stCondLst>
                                        </p:cTn>
                                        <p:tgtEl>
                                          <p:spTgt spid="103"/>
                                        </p:tgtEl>
                                        <p:attrNameLst>
                                          <p:attrName>style.visibility</p:attrName>
                                        </p:attrNameLst>
                                      </p:cBhvr>
                                      <p:to>
                                        <p:strVal val="visible"/>
                                      </p:to>
                                    </p:set>
                                    <p:animEffect transition="in" filter="fade">
                                      <p:cBhvr>
                                        <p:cTn id="78"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p:txBody>
          <a:bodyPr/>
          <a:lstStyle/>
          <a:p>
            <a:r>
              <a:rPr lang="en" dirty="0" smtClean="0"/>
              <a:t>Grid Example 3</a:t>
            </a:r>
            <a:endParaRPr lang="en" dirty="0"/>
          </a:p>
        </p:txBody>
      </p:sp>
      <p:sp>
        <p:nvSpPr>
          <p:cNvPr id="109" name="Shape 109"/>
          <p:cNvSpPr txBox="1">
            <a:spLocks noGrp="1"/>
          </p:cNvSpPr>
          <p:nvPr>
            <p:ph idx="1"/>
          </p:nvPr>
        </p:nvSpPr>
        <p:spPr/>
        <p:txBody>
          <a:bodyPr>
            <a:noAutofit/>
          </a:bodyPr>
          <a:lstStyle/>
          <a:p>
            <a:pPr lvl="0">
              <a:lnSpc>
                <a:spcPct val="75000"/>
              </a:lnSpc>
              <a:buNone/>
            </a:pPr>
            <a:r>
              <a:rPr lang="en" sz="1400" b="1" dirty="0" smtClean="0">
                <a:latin typeface="Courier New" pitchFamily="49" charset="0"/>
                <a:cs typeface="Courier New" pitchFamily="49" charset="0"/>
                <a:sym typeface="Courier New"/>
              </a:rPr>
              <a:t>from Tkinter import *</a:t>
            </a:r>
          </a:p>
          <a:p>
            <a:pPr lvl="0">
              <a:lnSpc>
                <a:spcPct val="75000"/>
              </a:lnSpc>
              <a:buNone/>
            </a:pPr>
            <a:r>
              <a:rPr lang="en" sz="1400" b="1" dirty="0" smtClean="0">
                <a:latin typeface="Courier New" pitchFamily="49" charset="0"/>
                <a:cs typeface="Courier New" pitchFamily="49" charset="0"/>
                <a:sym typeface="Courier New"/>
              </a:rPr>
              <a:t>root = Tk()</a:t>
            </a:r>
          </a:p>
          <a:p>
            <a:pPr lvl="0">
              <a:lnSpc>
                <a:spcPct val="75000"/>
              </a:lnSpc>
              <a:buNone/>
            </a:pPr>
            <a:endParaRPr lang="en" sz="1400" b="1" dirty="0" smtClean="0">
              <a:latin typeface="Courier New" pitchFamily="49" charset="0"/>
              <a:cs typeface="Courier New" pitchFamily="49" charset="0"/>
              <a:sym typeface="Courier New"/>
            </a:endParaRPr>
          </a:p>
          <a:p>
            <a:pPr lvl="0">
              <a:lnSpc>
                <a:spcPct val="75000"/>
              </a:lnSpc>
              <a:buNone/>
            </a:pPr>
            <a:r>
              <a:rPr lang="en" sz="1400" b="1" dirty="0" smtClean="0">
                <a:latin typeface="Courier New" pitchFamily="49" charset="0"/>
                <a:cs typeface="Courier New" pitchFamily="49" charset="0"/>
                <a:sym typeface="Courier New"/>
              </a:rPr>
              <a:t># label / entry pair in first row</a:t>
            </a:r>
          </a:p>
          <a:p>
            <a:pPr lvl="0">
              <a:lnSpc>
                <a:spcPct val="75000"/>
              </a:lnSpc>
              <a:buNone/>
            </a:pPr>
            <a:r>
              <a:rPr lang="en" sz="1400" b="1" dirty="0" smtClean="0">
                <a:latin typeface="Courier New" pitchFamily="49" charset="0"/>
                <a:cs typeface="Courier New" pitchFamily="49" charset="0"/>
                <a:sym typeface="Courier New"/>
              </a:rPr>
              <a:t>l1 = Label(root, text="First Name:")</a:t>
            </a:r>
          </a:p>
          <a:p>
            <a:pPr lvl="0">
              <a:lnSpc>
                <a:spcPct val="75000"/>
              </a:lnSpc>
              <a:buNone/>
            </a:pPr>
            <a:r>
              <a:rPr lang="en" sz="1400" b="1" dirty="0" smtClean="0">
                <a:latin typeface="Courier New" pitchFamily="49" charset="0"/>
                <a:cs typeface="Courier New" pitchFamily="49" charset="0"/>
                <a:sym typeface="Courier New"/>
              </a:rPr>
              <a:t>e1 = Entry(root)</a:t>
            </a:r>
          </a:p>
          <a:p>
            <a:pPr lvl="0">
              <a:lnSpc>
                <a:spcPct val="75000"/>
              </a:lnSpc>
              <a:buNone/>
            </a:pPr>
            <a:r>
              <a:rPr lang="en" sz="1400" b="1" dirty="0" smtClean="0">
                <a:latin typeface="Courier New" pitchFamily="49" charset="0"/>
                <a:cs typeface="Courier New" pitchFamily="49" charset="0"/>
                <a:sym typeface="Courier New"/>
              </a:rPr>
              <a:t>l1.grid(row=0, column=0, sticky="e")</a:t>
            </a:r>
          </a:p>
          <a:p>
            <a:pPr lvl="0">
              <a:lnSpc>
                <a:spcPct val="75000"/>
              </a:lnSpc>
              <a:buNone/>
            </a:pPr>
            <a:r>
              <a:rPr lang="en" sz="1400" b="1" dirty="0" smtClean="0">
                <a:latin typeface="Courier New" pitchFamily="49" charset="0"/>
                <a:cs typeface="Courier New" pitchFamily="49" charset="0"/>
                <a:sym typeface="Courier New"/>
              </a:rPr>
              <a:t>e1.grid(row=0, column=1, sticky="news")</a:t>
            </a:r>
          </a:p>
          <a:p>
            <a:pPr lvl="0">
              <a:lnSpc>
                <a:spcPct val="75000"/>
              </a:lnSpc>
              <a:buNone/>
            </a:pPr>
            <a:r>
              <a:rPr lang="en" sz="1400" b="1" dirty="0" smtClean="0">
                <a:latin typeface="Courier New" pitchFamily="49" charset="0"/>
                <a:cs typeface="Courier New" pitchFamily="49" charset="0"/>
                <a:sym typeface="Courier New"/>
              </a:rPr>
              <a:t># label / entry pair in second row</a:t>
            </a:r>
          </a:p>
          <a:p>
            <a:pPr lvl="0">
              <a:lnSpc>
                <a:spcPct val="75000"/>
              </a:lnSpc>
              <a:buNone/>
            </a:pPr>
            <a:r>
              <a:rPr lang="en" sz="1400" b="1" dirty="0" smtClean="0">
                <a:latin typeface="Courier New" pitchFamily="49" charset="0"/>
                <a:cs typeface="Courier New" pitchFamily="49" charset="0"/>
                <a:sym typeface="Courier New"/>
              </a:rPr>
              <a:t>l2 = Label(root, text="Last Name:")</a:t>
            </a:r>
          </a:p>
          <a:p>
            <a:pPr lvl="0">
              <a:lnSpc>
                <a:spcPct val="75000"/>
              </a:lnSpc>
              <a:buNone/>
            </a:pPr>
            <a:r>
              <a:rPr lang="en" sz="1400" b="1" dirty="0" smtClean="0">
                <a:latin typeface="Courier New" pitchFamily="49" charset="0"/>
                <a:cs typeface="Courier New" pitchFamily="49" charset="0"/>
                <a:sym typeface="Courier New"/>
              </a:rPr>
              <a:t>e2 = Entry(root)</a:t>
            </a:r>
          </a:p>
          <a:p>
            <a:pPr lvl="0">
              <a:lnSpc>
                <a:spcPct val="75000"/>
              </a:lnSpc>
              <a:buNone/>
            </a:pPr>
            <a:r>
              <a:rPr lang="en" sz="1400" b="1" dirty="0" smtClean="0">
                <a:latin typeface="Courier New" pitchFamily="49" charset="0"/>
                <a:cs typeface="Courier New" pitchFamily="49" charset="0"/>
                <a:sym typeface="Courier New"/>
              </a:rPr>
              <a:t>l2.grid(row=1, column=0, sticky="e")</a:t>
            </a:r>
          </a:p>
          <a:p>
            <a:pPr lvl="0">
              <a:lnSpc>
                <a:spcPct val="75000"/>
              </a:lnSpc>
              <a:buNone/>
            </a:pPr>
            <a:r>
              <a:rPr lang="en" sz="1400" b="1" dirty="0" smtClean="0">
                <a:latin typeface="Courier New" pitchFamily="49" charset="0"/>
                <a:cs typeface="Courier New" pitchFamily="49" charset="0"/>
                <a:sym typeface="Courier New"/>
              </a:rPr>
              <a:t>e2.grid(row=1, column=1, sticky="news")</a:t>
            </a:r>
          </a:p>
          <a:p>
            <a:pPr lvl="0">
              <a:lnSpc>
                <a:spcPct val="75000"/>
              </a:lnSpc>
              <a:buNone/>
            </a:pPr>
            <a:r>
              <a:rPr lang="en" sz="1400" b="1" dirty="0" smtClean="0">
                <a:latin typeface="Courier New" pitchFamily="49" charset="0"/>
                <a:cs typeface="Courier New" pitchFamily="49" charset="0"/>
                <a:sym typeface="Courier New"/>
              </a:rPr>
              <a:t># label / entry pair in third row</a:t>
            </a:r>
          </a:p>
          <a:p>
            <a:pPr lvl="0">
              <a:lnSpc>
                <a:spcPct val="75000"/>
              </a:lnSpc>
              <a:buNone/>
            </a:pPr>
            <a:r>
              <a:rPr lang="en" sz="1400" b="1" dirty="0" smtClean="0">
                <a:latin typeface="Courier New" pitchFamily="49" charset="0"/>
                <a:cs typeface="Courier New" pitchFamily="49" charset="0"/>
                <a:sym typeface="Courier New"/>
              </a:rPr>
              <a:t>l3 = Label(root, text="Age:")</a:t>
            </a:r>
          </a:p>
          <a:p>
            <a:pPr lvl="0">
              <a:lnSpc>
                <a:spcPct val="75000"/>
              </a:lnSpc>
              <a:buNone/>
            </a:pPr>
            <a:r>
              <a:rPr lang="en" sz="1400" b="1" dirty="0" smtClean="0">
                <a:latin typeface="Courier New" pitchFamily="49" charset="0"/>
                <a:cs typeface="Courier New" pitchFamily="49" charset="0"/>
                <a:sym typeface="Courier New"/>
              </a:rPr>
              <a:t>e3 = Entry(root)</a:t>
            </a:r>
          </a:p>
          <a:p>
            <a:pPr lvl="0">
              <a:lnSpc>
                <a:spcPct val="75000"/>
              </a:lnSpc>
              <a:buNone/>
            </a:pPr>
            <a:r>
              <a:rPr lang="en" sz="1400" b="1" dirty="0" smtClean="0">
                <a:latin typeface="Courier New" pitchFamily="49" charset="0"/>
                <a:cs typeface="Courier New" pitchFamily="49" charset="0"/>
                <a:sym typeface="Courier New"/>
              </a:rPr>
              <a:t>l3.grid(row=2, column=0, sticky="e")</a:t>
            </a:r>
          </a:p>
          <a:p>
            <a:pPr lvl="0">
              <a:lnSpc>
                <a:spcPct val="75000"/>
              </a:lnSpc>
              <a:buNone/>
            </a:pPr>
            <a:r>
              <a:rPr lang="en" sz="1400" b="1" dirty="0" smtClean="0">
                <a:latin typeface="Courier New" pitchFamily="49" charset="0"/>
                <a:cs typeface="Courier New" pitchFamily="49" charset="0"/>
                <a:sym typeface="Courier New"/>
              </a:rPr>
              <a:t>e3.grid(row=2, column=1, sticky="news")</a:t>
            </a:r>
          </a:p>
          <a:p>
            <a:pPr lvl="0">
              <a:lnSpc>
                <a:spcPct val="75000"/>
              </a:lnSpc>
              <a:buNone/>
            </a:pPr>
            <a:endParaRPr lang="en" sz="1400" b="1" dirty="0" smtClean="0">
              <a:latin typeface="Courier New" pitchFamily="49" charset="0"/>
              <a:cs typeface="Courier New" pitchFamily="49" charset="0"/>
              <a:sym typeface="Courier New"/>
            </a:endParaRPr>
          </a:p>
          <a:p>
            <a:pPr lvl="0">
              <a:lnSpc>
                <a:spcPct val="75000"/>
              </a:lnSpc>
              <a:buNone/>
            </a:pPr>
            <a:r>
              <a:rPr lang="en" sz="1400" b="1" dirty="0" smtClean="0">
                <a:latin typeface="Courier New" pitchFamily="49" charset="0"/>
                <a:cs typeface="Courier New" pitchFamily="49" charset="0"/>
                <a:sym typeface="Courier New"/>
              </a:rPr>
              <a:t># column 0 - do not expand</a:t>
            </a:r>
          </a:p>
          <a:p>
            <a:pPr lvl="0">
              <a:lnSpc>
                <a:spcPct val="75000"/>
              </a:lnSpc>
              <a:buNone/>
            </a:pPr>
            <a:r>
              <a:rPr lang="en" sz="1400" b="1" dirty="0" smtClean="0">
                <a:latin typeface="Courier New" pitchFamily="49" charset="0"/>
                <a:cs typeface="Courier New" pitchFamily="49" charset="0"/>
                <a:sym typeface="Courier New"/>
              </a:rPr>
              <a:t>root.columnconfigure(0, weight=0)</a:t>
            </a:r>
          </a:p>
          <a:p>
            <a:pPr lvl="0">
              <a:lnSpc>
                <a:spcPct val="75000"/>
              </a:lnSpc>
              <a:buNone/>
            </a:pPr>
            <a:r>
              <a:rPr lang="en" sz="1400" b="1" dirty="0" smtClean="0">
                <a:latin typeface="Courier New" pitchFamily="49" charset="0"/>
                <a:cs typeface="Courier New" pitchFamily="49" charset="0"/>
                <a:sym typeface="Courier New"/>
              </a:rPr>
              <a:t># column 1 – expand</a:t>
            </a:r>
          </a:p>
          <a:p>
            <a:pPr lvl="0">
              <a:lnSpc>
                <a:spcPct val="75000"/>
              </a:lnSpc>
              <a:buNone/>
            </a:pPr>
            <a:r>
              <a:rPr lang="en" sz="1400" b="1" dirty="0" smtClean="0">
                <a:latin typeface="Courier New" pitchFamily="49" charset="0"/>
                <a:cs typeface="Courier New" pitchFamily="49" charset="0"/>
                <a:sym typeface="Courier New"/>
              </a:rPr>
              <a:t>root.columnconfigure(1, weight=1)</a:t>
            </a:r>
          </a:p>
          <a:p>
            <a:pPr lvl="0">
              <a:lnSpc>
                <a:spcPct val="75000"/>
              </a:lnSpc>
              <a:buNone/>
            </a:pPr>
            <a:r>
              <a:rPr lang="en" sz="1400" b="1" dirty="0" smtClean="0">
                <a:latin typeface="Courier New" pitchFamily="49" charset="0"/>
                <a:cs typeface="Courier New" pitchFamily="49" charset="0"/>
                <a:sym typeface="Courier New"/>
              </a:rPr>
              <a:t>root.mainloop()</a:t>
            </a:r>
            <a:endParaRPr lang="en" sz="1400" b="1" dirty="0">
              <a:latin typeface="Courier New" pitchFamily="49" charset="0"/>
              <a:cs typeface="Courier New" pitchFamily="49" charset="0"/>
              <a:sym typeface="Courier New"/>
            </a:endParaRPr>
          </a:p>
        </p:txBody>
      </p:sp>
      <p:sp>
        <p:nvSpPr>
          <p:cNvPr id="7" name="Footer Placeholder 6"/>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27</a:t>
            </a:fld>
            <a:endParaRPr lang="en-US"/>
          </a:p>
        </p:txBody>
      </p:sp>
      <p:pic>
        <p:nvPicPr>
          <p:cNvPr id="110" name="Shape 110"/>
          <p:cNvPicPr preferRelativeResize="0"/>
          <p:nvPr/>
        </p:nvPicPr>
        <p:blipFill>
          <a:blip r:embed="rId3" cstate="print">
            <a:alphaModFix/>
          </a:blip>
          <a:stretch>
            <a:fillRect/>
          </a:stretch>
        </p:blipFill>
        <p:spPr>
          <a:xfrm>
            <a:off x="5705475" y="2286000"/>
            <a:ext cx="2219325" cy="904875"/>
          </a:xfrm>
          <a:prstGeom prst="rect">
            <a:avLst/>
          </a:prstGeom>
          <a:noFill/>
          <a:ln>
            <a:noFill/>
          </a:ln>
        </p:spPr>
      </p:pic>
      <p:pic>
        <p:nvPicPr>
          <p:cNvPr id="111" name="Shape 111"/>
          <p:cNvPicPr preferRelativeResize="0"/>
          <p:nvPr/>
        </p:nvPicPr>
        <p:blipFill>
          <a:blip r:embed="rId4" cstate="print">
            <a:alphaModFix/>
          </a:blip>
          <a:stretch>
            <a:fillRect/>
          </a:stretch>
        </p:blipFill>
        <p:spPr>
          <a:xfrm>
            <a:off x="4686300" y="4191000"/>
            <a:ext cx="4229100" cy="904875"/>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Effect transition="in" filter="fade">
                                      <p:cBhvr>
                                        <p:cTn id="7" dur="500"/>
                                        <p:tgtEl>
                                          <p:spTgt spid="10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9">
                                            <p:txEl>
                                              <p:pRg st="1" end="1"/>
                                            </p:txEl>
                                          </p:spTgt>
                                        </p:tgtEl>
                                        <p:attrNameLst>
                                          <p:attrName>style.visibility</p:attrName>
                                        </p:attrNameLst>
                                      </p:cBhvr>
                                      <p:to>
                                        <p:strVal val="visible"/>
                                      </p:to>
                                    </p:set>
                                    <p:animEffect transition="in" filter="fade">
                                      <p:cBhvr>
                                        <p:cTn id="10" dur="500"/>
                                        <p:tgtEl>
                                          <p:spTgt spid="10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9">
                                            <p:txEl>
                                              <p:pRg st="3" end="3"/>
                                            </p:txEl>
                                          </p:spTgt>
                                        </p:tgtEl>
                                        <p:attrNameLst>
                                          <p:attrName>style.visibility</p:attrName>
                                        </p:attrNameLst>
                                      </p:cBhvr>
                                      <p:to>
                                        <p:strVal val="visible"/>
                                      </p:to>
                                    </p:set>
                                    <p:animEffect transition="in" filter="fade">
                                      <p:cBhvr>
                                        <p:cTn id="13" dur="500"/>
                                        <p:tgtEl>
                                          <p:spTgt spid="109">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xEl>
                                              <p:pRg st="4" end="4"/>
                                            </p:txEl>
                                          </p:spTgt>
                                        </p:tgtEl>
                                        <p:attrNameLst>
                                          <p:attrName>style.visibility</p:attrName>
                                        </p:attrNameLst>
                                      </p:cBhvr>
                                      <p:to>
                                        <p:strVal val="visible"/>
                                      </p:to>
                                    </p:set>
                                    <p:animEffect transition="in" filter="fade">
                                      <p:cBhvr>
                                        <p:cTn id="16" dur="500"/>
                                        <p:tgtEl>
                                          <p:spTgt spid="109">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9">
                                            <p:txEl>
                                              <p:pRg st="5" end="5"/>
                                            </p:txEl>
                                          </p:spTgt>
                                        </p:tgtEl>
                                        <p:attrNameLst>
                                          <p:attrName>style.visibility</p:attrName>
                                        </p:attrNameLst>
                                      </p:cBhvr>
                                      <p:to>
                                        <p:strVal val="visible"/>
                                      </p:to>
                                    </p:set>
                                    <p:animEffect transition="in" filter="fade">
                                      <p:cBhvr>
                                        <p:cTn id="19" dur="500"/>
                                        <p:tgtEl>
                                          <p:spTgt spid="109">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9">
                                            <p:txEl>
                                              <p:pRg st="6" end="6"/>
                                            </p:txEl>
                                          </p:spTgt>
                                        </p:tgtEl>
                                        <p:attrNameLst>
                                          <p:attrName>style.visibility</p:attrName>
                                        </p:attrNameLst>
                                      </p:cBhvr>
                                      <p:to>
                                        <p:strVal val="visible"/>
                                      </p:to>
                                    </p:set>
                                    <p:animEffect transition="in" filter="fade">
                                      <p:cBhvr>
                                        <p:cTn id="22" dur="500"/>
                                        <p:tgtEl>
                                          <p:spTgt spid="109">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9">
                                            <p:txEl>
                                              <p:pRg st="7" end="7"/>
                                            </p:txEl>
                                          </p:spTgt>
                                        </p:tgtEl>
                                        <p:attrNameLst>
                                          <p:attrName>style.visibility</p:attrName>
                                        </p:attrNameLst>
                                      </p:cBhvr>
                                      <p:to>
                                        <p:strVal val="visible"/>
                                      </p:to>
                                    </p:set>
                                    <p:animEffect transition="in" filter="fade">
                                      <p:cBhvr>
                                        <p:cTn id="25" dur="500"/>
                                        <p:tgtEl>
                                          <p:spTgt spid="109">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9">
                                            <p:txEl>
                                              <p:pRg st="8" end="8"/>
                                            </p:txEl>
                                          </p:spTgt>
                                        </p:tgtEl>
                                        <p:attrNameLst>
                                          <p:attrName>style.visibility</p:attrName>
                                        </p:attrNameLst>
                                      </p:cBhvr>
                                      <p:to>
                                        <p:strVal val="visible"/>
                                      </p:to>
                                    </p:set>
                                    <p:animEffect transition="in" filter="fade">
                                      <p:cBhvr>
                                        <p:cTn id="28" dur="500"/>
                                        <p:tgtEl>
                                          <p:spTgt spid="109">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9">
                                            <p:txEl>
                                              <p:pRg st="9" end="9"/>
                                            </p:txEl>
                                          </p:spTgt>
                                        </p:tgtEl>
                                        <p:attrNameLst>
                                          <p:attrName>style.visibility</p:attrName>
                                        </p:attrNameLst>
                                      </p:cBhvr>
                                      <p:to>
                                        <p:strVal val="visible"/>
                                      </p:to>
                                    </p:set>
                                    <p:animEffect transition="in" filter="fade">
                                      <p:cBhvr>
                                        <p:cTn id="31" dur="500"/>
                                        <p:tgtEl>
                                          <p:spTgt spid="109">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9">
                                            <p:txEl>
                                              <p:pRg st="10" end="10"/>
                                            </p:txEl>
                                          </p:spTgt>
                                        </p:tgtEl>
                                        <p:attrNameLst>
                                          <p:attrName>style.visibility</p:attrName>
                                        </p:attrNameLst>
                                      </p:cBhvr>
                                      <p:to>
                                        <p:strVal val="visible"/>
                                      </p:to>
                                    </p:set>
                                    <p:animEffect transition="in" filter="fade">
                                      <p:cBhvr>
                                        <p:cTn id="34" dur="500"/>
                                        <p:tgtEl>
                                          <p:spTgt spid="109">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9">
                                            <p:txEl>
                                              <p:pRg st="11" end="11"/>
                                            </p:txEl>
                                          </p:spTgt>
                                        </p:tgtEl>
                                        <p:attrNameLst>
                                          <p:attrName>style.visibility</p:attrName>
                                        </p:attrNameLst>
                                      </p:cBhvr>
                                      <p:to>
                                        <p:strVal val="visible"/>
                                      </p:to>
                                    </p:set>
                                    <p:animEffect transition="in" filter="fade">
                                      <p:cBhvr>
                                        <p:cTn id="37" dur="500"/>
                                        <p:tgtEl>
                                          <p:spTgt spid="109">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9">
                                            <p:txEl>
                                              <p:pRg st="12" end="12"/>
                                            </p:txEl>
                                          </p:spTgt>
                                        </p:tgtEl>
                                        <p:attrNameLst>
                                          <p:attrName>style.visibility</p:attrName>
                                        </p:attrNameLst>
                                      </p:cBhvr>
                                      <p:to>
                                        <p:strVal val="visible"/>
                                      </p:to>
                                    </p:set>
                                    <p:animEffect transition="in" filter="fade">
                                      <p:cBhvr>
                                        <p:cTn id="40" dur="500"/>
                                        <p:tgtEl>
                                          <p:spTgt spid="109">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9">
                                            <p:txEl>
                                              <p:pRg st="13" end="13"/>
                                            </p:txEl>
                                          </p:spTgt>
                                        </p:tgtEl>
                                        <p:attrNameLst>
                                          <p:attrName>style.visibility</p:attrName>
                                        </p:attrNameLst>
                                      </p:cBhvr>
                                      <p:to>
                                        <p:strVal val="visible"/>
                                      </p:to>
                                    </p:set>
                                    <p:animEffect transition="in" filter="fade">
                                      <p:cBhvr>
                                        <p:cTn id="43" dur="500"/>
                                        <p:tgtEl>
                                          <p:spTgt spid="109">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9">
                                            <p:txEl>
                                              <p:pRg st="14" end="14"/>
                                            </p:txEl>
                                          </p:spTgt>
                                        </p:tgtEl>
                                        <p:attrNameLst>
                                          <p:attrName>style.visibility</p:attrName>
                                        </p:attrNameLst>
                                      </p:cBhvr>
                                      <p:to>
                                        <p:strVal val="visible"/>
                                      </p:to>
                                    </p:set>
                                    <p:animEffect transition="in" filter="fade">
                                      <p:cBhvr>
                                        <p:cTn id="46" dur="500"/>
                                        <p:tgtEl>
                                          <p:spTgt spid="109">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9">
                                            <p:txEl>
                                              <p:pRg st="15" end="15"/>
                                            </p:txEl>
                                          </p:spTgt>
                                        </p:tgtEl>
                                        <p:attrNameLst>
                                          <p:attrName>style.visibility</p:attrName>
                                        </p:attrNameLst>
                                      </p:cBhvr>
                                      <p:to>
                                        <p:strVal val="visible"/>
                                      </p:to>
                                    </p:set>
                                    <p:animEffect transition="in" filter="fade">
                                      <p:cBhvr>
                                        <p:cTn id="49" dur="500"/>
                                        <p:tgtEl>
                                          <p:spTgt spid="109">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9">
                                            <p:txEl>
                                              <p:pRg st="16" end="16"/>
                                            </p:txEl>
                                          </p:spTgt>
                                        </p:tgtEl>
                                        <p:attrNameLst>
                                          <p:attrName>style.visibility</p:attrName>
                                        </p:attrNameLst>
                                      </p:cBhvr>
                                      <p:to>
                                        <p:strVal val="visible"/>
                                      </p:to>
                                    </p:set>
                                    <p:animEffect transition="in" filter="fade">
                                      <p:cBhvr>
                                        <p:cTn id="52" dur="500"/>
                                        <p:tgtEl>
                                          <p:spTgt spid="109">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9">
                                            <p:txEl>
                                              <p:pRg st="17" end="17"/>
                                            </p:txEl>
                                          </p:spTgt>
                                        </p:tgtEl>
                                        <p:attrNameLst>
                                          <p:attrName>style.visibility</p:attrName>
                                        </p:attrNameLst>
                                      </p:cBhvr>
                                      <p:to>
                                        <p:strVal val="visible"/>
                                      </p:to>
                                    </p:set>
                                    <p:animEffect transition="in" filter="fade">
                                      <p:cBhvr>
                                        <p:cTn id="55" dur="500"/>
                                        <p:tgtEl>
                                          <p:spTgt spid="109">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9">
                                            <p:txEl>
                                              <p:pRg st="19" end="19"/>
                                            </p:txEl>
                                          </p:spTgt>
                                        </p:tgtEl>
                                        <p:attrNameLst>
                                          <p:attrName>style.visibility</p:attrName>
                                        </p:attrNameLst>
                                      </p:cBhvr>
                                      <p:to>
                                        <p:strVal val="visible"/>
                                      </p:to>
                                    </p:set>
                                    <p:animEffect transition="in" filter="fade">
                                      <p:cBhvr>
                                        <p:cTn id="58" dur="500"/>
                                        <p:tgtEl>
                                          <p:spTgt spid="109">
                                            <p:txEl>
                                              <p:pRg st="19" end="19"/>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9">
                                            <p:txEl>
                                              <p:pRg st="20" end="20"/>
                                            </p:txEl>
                                          </p:spTgt>
                                        </p:tgtEl>
                                        <p:attrNameLst>
                                          <p:attrName>style.visibility</p:attrName>
                                        </p:attrNameLst>
                                      </p:cBhvr>
                                      <p:to>
                                        <p:strVal val="visible"/>
                                      </p:to>
                                    </p:set>
                                    <p:animEffect transition="in" filter="fade">
                                      <p:cBhvr>
                                        <p:cTn id="61" dur="500"/>
                                        <p:tgtEl>
                                          <p:spTgt spid="109">
                                            <p:txEl>
                                              <p:pRg st="20" end="2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9">
                                            <p:txEl>
                                              <p:pRg st="21" end="21"/>
                                            </p:txEl>
                                          </p:spTgt>
                                        </p:tgtEl>
                                        <p:attrNameLst>
                                          <p:attrName>style.visibility</p:attrName>
                                        </p:attrNameLst>
                                      </p:cBhvr>
                                      <p:to>
                                        <p:strVal val="visible"/>
                                      </p:to>
                                    </p:set>
                                    <p:animEffect transition="in" filter="fade">
                                      <p:cBhvr>
                                        <p:cTn id="64" dur="500"/>
                                        <p:tgtEl>
                                          <p:spTgt spid="109">
                                            <p:txEl>
                                              <p:pRg st="21" end="2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9">
                                            <p:txEl>
                                              <p:pRg st="22" end="22"/>
                                            </p:txEl>
                                          </p:spTgt>
                                        </p:tgtEl>
                                        <p:attrNameLst>
                                          <p:attrName>style.visibility</p:attrName>
                                        </p:attrNameLst>
                                      </p:cBhvr>
                                      <p:to>
                                        <p:strVal val="visible"/>
                                      </p:to>
                                    </p:set>
                                    <p:animEffect transition="in" filter="fade">
                                      <p:cBhvr>
                                        <p:cTn id="67" dur="500"/>
                                        <p:tgtEl>
                                          <p:spTgt spid="109">
                                            <p:txEl>
                                              <p:pRg st="22" end="2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9">
                                            <p:txEl>
                                              <p:pRg st="23" end="23"/>
                                            </p:txEl>
                                          </p:spTgt>
                                        </p:tgtEl>
                                        <p:attrNameLst>
                                          <p:attrName>style.visibility</p:attrName>
                                        </p:attrNameLst>
                                      </p:cBhvr>
                                      <p:to>
                                        <p:strVal val="visible"/>
                                      </p:to>
                                    </p:set>
                                    <p:animEffect transition="in" filter="fade">
                                      <p:cBhvr>
                                        <p:cTn id="70" dur="500"/>
                                        <p:tgtEl>
                                          <p:spTgt spid="109">
                                            <p:txEl>
                                              <p:pRg st="23" end="2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10"/>
                                        </p:tgtEl>
                                        <p:attrNameLst>
                                          <p:attrName>style.visibility</p:attrName>
                                        </p:attrNameLst>
                                      </p:cBhvr>
                                      <p:to>
                                        <p:strVal val="visible"/>
                                      </p:to>
                                    </p:set>
                                    <p:animEffect transition="in" filter="fade">
                                      <p:cBhvr>
                                        <p:cTn id="75" dur="500"/>
                                        <p:tgtEl>
                                          <p:spTgt spid="110"/>
                                        </p:tgtEl>
                                      </p:cBhvr>
                                    </p:animEffect>
                                  </p:childTnLst>
                                </p:cTn>
                              </p:par>
                              <p:par>
                                <p:cTn id="76" presetID="10" presetClass="entr" presetSubtype="0" fill="hold" nodeType="with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fade">
                                      <p:cBhvr>
                                        <p:cTn id="78"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p:txBody>
          <a:bodyPr/>
          <a:lstStyle/>
          <a:p>
            <a:r>
              <a:rPr lang="en" dirty="0" smtClean="0"/>
              <a:t>Grid Example 4</a:t>
            </a:r>
            <a:endParaRPr lang="en" dirty="0"/>
          </a:p>
        </p:txBody>
      </p:sp>
      <p:sp>
        <p:nvSpPr>
          <p:cNvPr id="117" name="Shape 117"/>
          <p:cNvSpPr txBox="1">
            <a:spLocks noGrp="1"/>
          </p:cNvSpPr>
          <p:nvPr>
            <p:ph idx="1"/>
          </p:nvPr>
        </p:nvSpPr>
        <p:spPr/>
        <p:txBody>
          <a:bodyPr>
            <a:noAutofit/>
          </a:bodyPr>
          <a:lstStyle/>
          <a:p>
            <a:pPr lvl="0">
              <a:lnSpc>
                <a:spcPct val="80000"/>
              </a:lnSpc>
              <a:buNone/>
            </a:pPr>
            <a:r>
              <a:rPr lang="en-US" sz="1400" b="1" dirty="0" smtClean="0">
                <a:latin typeface="Courier New" pitchFamily="49" charset="0"/>
                <a:cs typeface="Courier New" pitchFamily="49" charset="0"/>
                <a:sym typeface="Courier New"/>
              </a:rPr>
              <a:t>from </a:t>
            </a:r>
            <a:r>
              <a:rPr lang="en-US" sz="1400" b="1" dirty="0" err="1" smtClean="0">
                <a:latin typeface="Courier New" pitchFamily="49" charset="0"/>
                <a:cs typeface="Courier New" pitchFamily="49" charset="0"/>
                <a:sym typeface="Courier New"/>
              </a:rPr>
              <a:t>Tkinter</a:t>
            </a:r>
            <a:r>
              <a:rPr lang="en-US" sz="1400" b="1" dirty="0" smtClean="0">
                <a:latin typeface="Courier New" pitchFamily="49" charset="0"/>
                <a:cs typeface="Courier New" pitchFamily="49" charset="0"/>
                <a:sym typeface="Courier New"/>
              </a:rPr>
              <a:t> import *</a:t>
            </a:r>
          </a:p>
          <a:p>
            <a:pPr lvl="0">
              <a:lnSpc>
                <a:spcPct val="80000"/>
              </a:lnSpc>
              <a:buNone/>
            </a:pPr>
            <a:r>
              <a:rPr lang="en-US" sz="1400" b="1" dirty="0" smtClean="0">
                <a:latin typeface="Courier New" pitchFamily="49" charset="0"/>
                <a:cs typeface="Courier New" pitchFamily="49" charset="0"/>
                <a:sym typeface="Courier New"/>
              </a:rPr>
              <a:t>root = </a:t>
            </a:r>
            <a:r>
              <a:rPr lang="en-US" sz="1400" b="1" dirty="0" err="1" smtClean="0">
                <a:latin typeface="Courier New" pitchFamily="49" charset="0"/>
                <a:cs typeface="Courier New" pitchFamily="49" charset="0"/>
                <a:sym typeface="Courier New"/>
              </a:rPr>
              <a:t>Tk</a:t>
            </a:r>
            <a:r>
              <a:rPr lang="en-US" sz="1400" b="1" dirty="0" smtClean="0">
                <a:latin typeface="Courier New" pitchFamily="49" charset="0"/>
                <a:cs typeface="Courier New" pitchFamily="49" charset="0"/>
                <a:sym typeface="Courier New"/>
              </a:rPr>
              <a:t>()</a:t>
            </a:r>
          </a:p>
          <a:p>
            <a:pPr lvl="0">
              <a:lnSpc>
                <a:spcPct val="80000"/>
              </a:lnSpc>
              <a:buNone/>
            </a:pPr>
            <a:endParaRPr lang="en-US" sz="1400" b="1" dirty="0" smtClean="0">
              <a:latin typeface="Courier New" pitchFamily="49" charset="0"/>
              <a:cs typeface="Courier New" pitchFamily="49" charset="0"/>
              <a:sym typeface="Courier New"/>
            </a:endParaRPr>
          </a:p>
          <a:p>
            <a:pPr lvl="0">
              <a:lnSpc>
                <a:spcPct val="80000"/>
              </a:lnSpc>
              <a:buNone/>
            </a:pPr>
            <a:r>
              <a:rPr lang="en-US" sz="1400" b="1" dirty="0" smtClean="0">
                <a:latin typeface="Courier New" pitchFamily="49" charset="0"/>
                <a:cs typeface="Courier New" pitchFamily="49" charset="0"/>
                <a:sym typeface="Courier New"/>
              </a:rPr>
              <a:t>l = Label(root, text="Please provide the following:")</a:t>
            </a:r>
          </a:p>
          <a:p>
            <a:pPr lvl="0">
              <a:lnSpc>
                <a:spcPct val="80000"/>
              </a:lnSpc>
              <a:buNone/>
            </a:pPr>
            <a:r>
              <a:rPr lang="en-US" sz="1400" b="1" dirty="0" err="1" smtClean="0">
                <a:latin typeface="Courier New" pitchFamily="49" charset="0"/>
                <a:cs typeface="Courier New" pitchFamily="49" charset="0"/>
                <a:sym typeface="Courier New"/>
              </a:rPr>
              <a:t>l.grid</a:t>
            </a:r>
            <a:r>
              <a:rPr lang="en-US" sz="1400" b="1" dirty="0" smtClean="0">
                <a:latin typeface="Courier New" pitchFamily="49" charset="0"/>
                <a:cs typeface="Courier New" pitchFamily="49" charset="0"/>
                <a:sym typeface="Courier New"/>
              </a:rPr>
              <a:t>(row=0, column=0, </a:t>
            </a:r>
            <a:r>
              <a:rPr lang="en-US" sz="1400" b="1" dirty="0" err="1" smtClean="0">
                <a:latin typeface="Courier New" pitchFamily="49" charset="0"/>
                <a:cs typeface="Courier New" pitchFamily="49" charset="0"/>
                <a:sym typeface="Courier New"/>
              </a:rPr>
              <a:t>columnspan</a:t>
            </a:r>
            <a:r>
              <a:rPr lang="en-US" sz="1400" b="1" dirty="0" smtClean="0">
                <a:latin typeface="Courier New" pitchFamily="49" charset="0"/>
                <a:cs typeface="Courier New" pitchFamily="49" charset="0"/>
                <a:sym typeface="Courier New"/>
              </a:rPr>
              <a:t>=2)</a:t>
            </a:r>
          </a:p>
          <a:p>
            <a:pPr lvl="0">
              <a:lnSpc>
                <a:spcPct val="80000"/>
              </a:lnSpc>
              <a:buNone/>
            </a:pPr>
            <a:endParaRPr lang="en-US" sz="1400" b="1" dirty="0" smtClean="0">
              <a:latin typeface="Courier New" pitchFamily="49" charset="0"/>
              <a:cs typeface="Courier New" pitchFamily="49" charset="0"/>
              <a:sym typeface="Courier New"/>
            </a:endParaRPr>
          </a:p>
          <a:p>
            <a:pPr lvl="0">
              <a:lnSpc>
                <a:spcPct val="80000"/>
              </a:lnSpc>
              <a:buNone/>
            </a:pPr>
            <a:r>
              <a:rPr lang="en-US" sz="1400" b="1" dirty="0" smtClean="0">
                <a:latin typeface="Courier New" pitchFamily="49" charset="0"/>
                <a:cs typeface="Courier New" pitchFamily="49" charset="0"/>
                <a:sym typeface="Courier New"/>
              </a:rPr>
              <a:t># dynamically fill in grid</a:t>
            </a:r>
          </a:p>
          <a:p>
            <a:pPr lvl="0">
              <a:lnSpc>
                <a:spcPct val="80000"/>
              </a:lnSpc>
              <a:buNone/>
            </a:pPr>
            <a:r>
              <a:rPr lang="en-US" sz="1400" b="1" dirty="0" smtClean="0">
                <a:latin typeface="Courier New" pitchFamily="49" charset="0"/>
                <a:cs typeface="Courier New" pitchFamily="49" charset="0"/>
                <a:sym typeface="Courier New"/>
              </a:rPr>
              <a:t>items = ("First Name:", "Last Name:", "Age:")</a:t>
            </a:r>
          </a:p>
          <a:p>
            <a:pPr lvl="0">
              <a:lnSpc>
                <a:spcPct val="80000"/>
              </a:lnSpc>
              <a:buNone/>
            </a:pPr>
            <a:r>
              <a:rPr lang="en-US" sz="1400" b="1" dirty="0" smtClean="0">
                <a:latin typeface="Courier New" pitchFamily="49" charset="0"/>
                <a:cs typeface="Courier New" pitchFamily="49" charset="0"/>
                <a:sym typeface="Courier New"/>
              </a:rPr>
              <a:t>for </a:t>
            </a:r>
            <a:r>
              <a:rPr lang="en-US" sz="1400" b="1" dirty="0" err="1" smtClean="0">
                <a:latin typeface="Courier New" pitchFamily="49" charset="0"/>
                <a:cs typeface="Courier New" pitchFamily="49" charset="0"/>
                <a:sym typeface="Courier New"/>
              </a:rPr>
              <a:t>i</a:t>
            </a:r>
            <a:r>
              <a:rPr lang="en-US" sz="1400" b="1" dirty="0" smtClean="0">
                <a:latin typeface="Courier New" pitchFamily="49" charset="0"/>
                <a:cs typeface="Courier New" pitchFamily="49" charset="0"/>
                <a:sym typeface="Courier New"/>
              </a:rPr>
              <a:t> in range(</a:t>
            </a:r>
            <a:r>
              <a:rPr lang="en-US" sz="1400" b="1" dirty="0" err="1" smtClean="0">
                <a:latin typeface="Courier New" pitchFamily="49" charset="0"/>
                <a:cs typeface="Courier New" pitchFamily="49" charset="0"/>
                <a:sym typeface="Courier New"/>
              </a:rPr>
              <a:t>len</a:t>
            </a:r>
            <a:r>
              <a:rPr lang="en-US" sz="1400" b="1" dirty="0" smtClean="0">
                <a:latin typeface="Courier New" pitchFamily="49" charset="0"/>
                <a:cs typeface="Courier New" pitchFamily="49" charset="0"/>
                <a:sym typeface="Courier New"/>
              </a:rPr>
              <a:t>(items)):</a:t>
            </a:r>
          </a:p>
          <a:p>
            <a:pPr lvl="0">
              <a:lnSpc>
                <a:spcPct val="80000"/>
              </a:lnSpc>
              <a:buNone/>
            </a:pPr>
            <a:r>
              <a:rPr lang="en-US" sz="1400" b="1" dirty="0" smtClean="0">
                <a:latin typeface="Courier New" pitchFamily="49" charset="0"/>
                <a:cs typeface="Courier New" pitchFamily="49" charset="0"/>
                <a:sym typeface="Courier New"/>
              </a:rPr>
              <a:t>    l = Label(root, text=items[</a:t>
            </a:r>
            <a:r>
              <a:rPr lang="en-US" sz="1400" b="1" dirty="0" err="1" smtClean="0">
                <a:latin typeface="Courier New" pitchFamily="49" charset="0"/>
                <a:cs typeface="Courier New" pitchFamily="49" charset="0"/>
                <a:sym typeface="Courier New"/>
              </a:rPr>
              <a:t>i</a:t>
            </a:r>
            <a:r>
              <a:rPr lang="en-US" sz="1400" b="1" dirty="0" smtClean="0">
                <a:latin typeface="Courier New" pitchFamily="49" charset="0"/>
                <a:cs typeface="Courier New" pitchFamily="49" charset="0"/>
                <a:sym typeface="Courier New"/>
              </a:rPr>
              <a:t>])</a:t>
            </a:r>
          </a:p>
          <a:p>
            <a:pPr lvl="0">
              <a:lnSpc>
                <a:spcPct val="80000"/>
              </a:lnSpc>
              <a:buNone/>
            </a:pPr>
            <a:r>
              <a:rPr lang="en-US" sz="1400" b="1" dirty="0" smtClean="0">
                <a:latin typeface="Courier New" pitchFamily="49" charset="0"/>
                <a:cs typeface="Courier New" pitchFamily="49" charset="0"/>
                <a:sym typeface="Courier New"/>
              </a:rPr>
              <a:t>    e = Entry(root)</a:t>
            </a:r>
          </a:p>
          <a:p>
            <a:pPr lvl="0">
              <a:lnSpc>
                <a:spcPct val="80000"/>
              </a:lnSpc>
              <a:buNone/>
            </a:pPr>
            <a:r>
              <a:rPr lang="en-US" sz="1400" b="1" dirty="0" smtClean="0">
                <a:latin typeface="Courier New" pitchFamily="49" charset="0"/>
                <a:cs typeface="Courier New" pitchFamily="49" charset="0"/>
                <a:sym typeface="Courier New"/>
              </a:rPr>
              <a:t>    </a:t>
            </a:r>
            <a:r>
              <a:rPr lang="en-US" sz="1400" b="1" dirty="0" err="1" smtClean="0">
                <a:latin typeface="Courier New" pitchFamily="49" charset="0"/>
                <a:cs typeface="Courier New" pitchFamily="49" charset="0"/>
                <a:sym typeface="Courier New"/>
              </a:rPr>
              <a:t>l.grid</a:t>
            </a:r>
            <a:r>
              <a:rPr lang="en-US" sz="1400" b="1" dirty="0" smtClean="0">
                <a:latin typeface="Courier New" pitchFamily="49" charset="0"/>
                <a:cs typeface="Courier New" pitchFamily="49" charset="0"/>
                <a:sym typeface="Courier New"/>
              </a:rPr>
              <a:t>(row=i+1, column=0, sticky="e")</a:t>
            </a:r>
          </a:p>
          <a:p>
            <a:pPr lvl="0">
              <a:lnSpc>
                <a:spcPct val="80000"/>
              </a:lnSpc>
              <a:buNone/>
            </a:pPr>
            <a:r>
              <a:rPr lang="en-US" sz="1400" b="1" dirty="0" smtClean="0">
                <a:latin typeface="Courier New" pitchFamily="49" charset="0"/>
                <a:cs typeface="Courier New" pitchFamily="49" charset="0"/>
                <a:sym typeface="Courier New"/>
              </a:rPr>
              <a:t>    </a:t>
            </a:r>
            <a:r>
              <a:rPr lang="en-US" sz="1400" b="1" dirty="0" err="1" smtClean="0">
                <a:latin typeface="Courier New" pitchFamily="49" charset="0"/>
                <a:cs typeface="Courier New" pitchFamily="49" charset="0"/>
                <a:sym typeface="Courier New"/>
              </a:rPr>
              <a:t>e.grid</a:t>
            </a:r>
            <a:r>
              <a:rPr lang="en-US" sz="1400" b="1" dirty="0" smtClean="0">
                <a:latin typeface="Courier New" pitchFamily="49" charset="0"/>
                <a:cs typeface="Courier New" pitchFamily="49" charset="0"/>
                <a:sym typeface="Courier New"/>
              </a:rPr>
              <a:t>(row=i+1, column=1, sticky="news")</a:t>
            </a:r>
          </a:p>
          <a:p>
            <a:pPr lvl="0">
              <a:lnSpc>
                <a:spcPct val="80000"/>
              </a:lnSpc>
              <a:buNone/>
            </a:pPr>
            <a:endParaRPr lang="en-US" sz="1400" b="1" dirty="0" smtClean="0">
              <a:latin typeface="Courier New" pitchFamily="49" charset="0"/>
              <a:cs typeface="Courier New" pitchFamily="49" charset="0"/>
              <a:sym typeface="Courier New"/>
            </a:endParaRPr>
          </a:p>
          <a:p>
            <a:pPr lvl="0">
              <a:lnSpc>
                <a:spcPct val="80000"/>
              </a:lnSpc>
              <a:buNone/>
            </a:pPr>
            <a:r>
              <a:rPr lang="en-US" sz="1400" b="1" dirty="0" smtClean="0">
                <a:latin typeface="Courier New" pitchFamily="49" charset="0"/>
                <a:cs typeface="Courier New" pitchFamily="49" charset="0"/>
                <a:sym typeface="Courier New"/>
              </a:rPr>
              <a:t># column 0 - do not expand</a:t>
            </a:r>
          </a:p>
          <a:p>
            <a:pPr lvl="0">
              <a:lnSpc>
                <a:spcPct val="80000"/>
              </a:lnSpc>
              <a:buNone/>
            </a:pPr>
            <a:r>
              <a:rPr lang="en-US" sz="1400" b="1" dirty="0" err="1" smtClean="0">
                <a:latin typeface="Courier New" pitchFamily="49" charset="0"/>
                <a:cs typeface="Courier New" pitchFamily="49" charset="0"/>
                <a:sym typeface="Courier New"/>
              </a:rPr>
              <a:t>root.columnconfigure</a:t>
            </a:r>
            <a:r>
              <a:rPr lang="en-US" sz="1400" b="1" dirty="0" smtClean="0">
                <a:latin typeface="Courier New" pitchFamily="49" charset="0"/>
                <a:cs typeface="Courier New" pitchFamily="49" charset="0"/>
                <a:sym typeface="Courier New"/>
              </a:rPr>
              <a:t>(0, weight=0)</a:t>
            </a:r>
          </a:p>
          <a:p>
            <a:pPr lvl="0">
              <a:lnSpc>
                <a:spcPct val="80000"/>
              </a:lnSpc>
              <a:buNone/>
            </a:pPr>
            <a:endParaRPr lang="en-US" sz="1400" b="1" dirty="0" smtClean="0">
              <a:latin typeface="Courier New" pitchFamily="49" charset="0"/>
              <a:cs typeface="Courier New" pitchFamily="49" charset="0"/>
              <a:sym typeface="Courier New"/>
            </a:endParaRPr>
          </a:p>
          <a:p>
            <a:pPr lvl="0">
              <a:lnSpc>
                <a:spcPct val="80000"/>
              </a:lnSpc>
              <a:buNone/>
            </a:pPr>
            <a:r>
              <a:rPr lang="en-US" sz="1400" b="1" dirty="0" smtClean="0">
                <a:latin typeface="Courier New" pitchFamily="49" charset="0"/>
                <a:cs typeface="Courier New" pitchFamily="49" charset="0"/>
                <a:sym typeface="Courier New"/>
              </a:rPr>
              <a:t># column 1 – expand</a:t>
            </a:r>
          </a:p>
          <a:p>
            <a:pPr lvl="0">
              <a:lnSpc>
                <a:spcPct val="80000"/>
              </a:lnSpc>
              <a:buNone/>
            </a:pPr>
            <a:r>
              <a:rPr lang="en-US" sz="1400" b="1" dirty="0" err="1" smtClean="0">
                <a:latin typeface="Courier New" pitchFamily="49" charset="0"/>
                <a:cs typeface="Courier New" pitchFamily="49" charset="0"/>
                <a:sym typeface="Courier New"/>
              </a:rPr>
              <a:t>root.columnconfigure</a:t>
            </a:r>
            <a:r>
              <a:rPr lang="en-US" sz="1400" b="1" dirty="0" smtClean="0">
                <a:latin typeface="Courier New" pitchFamily="49" charset="0"/>
                <a:cs typeface="Courier New" pitchFamily="49" charset="0"/>
                <a:sym typeface="Courier New"/>
              </a:rPr>
              <a:t>(1, weight=1)</a:t>
            </a:r>
          </a:p>
          <a:p>
            <a:pPr lvl="0">
              <a:lnSpc>
                <a:spcPct val="80000"/>
              </a:lnSpc>
              <a:buNone/>
            </a:pPr>
            <a:endParaRPr lang="en-US" sz="1400" b="1" dirty="0" smtClean="0">
              <a:latin typeface="Courier New" pitchFamily="49" charset="0"/>
              <a:cs typeface="Courier New" pitchFamily="49" charset="0"/>
              <a:sym typeface="Courier New"/>
            </a:endParaRPr>
          </a:p>
          <a:p>
            <a:pPr lvl="0">
              <a:lnSpc>
                <a:spcPct val="80000"/>
              </a:lnSpc>
              <a:buNone/>
            </a:pPr>
            <a:r>
              <a:rPr lang="en-US" sz="1400" b="1" dirty="0" err="1" smtClean="0">
                <a:latin typeface="Courier New" pitchFamily="49" charset="0"/>
                <a:cs typeface="Courier New" pitchFamily="49" charset="0"/>
                <a:sym typeface="Courier New"/>
              </a:rPr>
              <a:t>root.mainloop</a:t>
            </a:r>
            <a:r>
              <a:rPr lang="en-US" sz="1400" b="1" dirty="0" smtClean="0">
                <a:latin typeface="Courier New" pitchFamily="49" charset="0"/>
                <a:cs typeface="Courier New" pitchFamily="49" charset="0"/>
                <a:sym typeface="Courier New"/>
              </a:rPr>
              <a:t>()</a:t>
            </a:r>
          </a:p>
        </p:txBody>
      </p:sp>
      <p:sp>
        <p:nvSpPr>
          <p:cNvPr id="7" name="Footer Placeholder 6"/>
          <p:cNvSpPr>
            <a:spLocks noGrp="1"/>
          </p:cNvSpPr>
          <p:nvPr>
            <p:ph type="ftr" sz="quarter" idx="11"/>
          </p:nvPr>
        </p:nvSpPr>
        <p:spPr/>
        <p:txBody>
          <a:bodyPr/>
          <a:lstStyle/>
          <a:p>
            <a:r>
              <a:rPr lang="en-US" smtClean="0"/>
              <a:t>Teknologi Open Source</a:t>
            </a:r>
            <a:endParaRPr lang="en-US"/>
          </a:p>
        </p:txBody>
      </p:sp>
      <p:sp>
        <p:nvSpPr>
          <p:cNvPr id="6" name="Slide Number Placeholder 5"/>
          <p:cNvSpPr>
            <a:spLocks noGrp="1"/>
          </p:cNvSpPr>
          <p:nvPr>
            <p:ph type="sldNum" sz="quarter" idx="12"/>
          </p:nvPr>
        </p:nvSpPr>
        <p:spPr/>
        <p:txBody>
          <a:bodyPr/>
          <a:lstStyle/>
          <a:p>
            <a:fld id="{8C0EEE03-975C-4CC4-A0A5-66C7C004E97B}" type="slidenum">
              <a:rPr lang="en-US" smtClean="0"/>
              <a:pPr/>
              <a:t>28</a:t>
            </a:fld>
            <a:endParaRPr lang="en-US"/>
          </a:p>
        </p:txBody>
      </p:sp>
      <p:pic>
        <p:nvPicPr>
          <p:cNvPr id="118" name="Shape 118"/>
          <p:cNvPicPr preferRelativeResize="0"/>
          <p:nvPr/>
        </p:nvPicPr>
        <p:blipFill>
          <a:blip r:embed="rId3" cstate="print">
            <a:alphaModFix/>
          </a:blip>
          <a:stretch>
            <a:fillRect/>
          </a:stretch>
        </p:blipFill>
        <p:spPr>
          <a:xfrm>
            <a:off x="5705475" y="2590800"/>
            <a:ext cx="2219325" cy="1095375"/>
          </a:xfrm>
          <a:prstGeom prst="rect">
            <a:avLst/>
          </a:prstGeom>
          <a:noFill/>
          <a:ln>
            <a:noFill/>
          </a:ln>
        </p:spPr>
      </p:pic>
      <p:pic>
        <p:nvPicPr>
          <p:cNvPr id="119" name="Shape 119"/>
          <p:cNvPicPr preferRelativeResize="0"/>
          <p:nvPr/>
        </p:nvPicPr>
        <p:blipFill>
          <a:blip r:embed="rId4" cstate="print">
            <a:alphaModFix/>
          </a:blip>
          <a:stretch>
            <a:fillRect/>
          </a:stretch>
        </p:blipFill>
        <p:spPr>
          <a:xfrm>
            <a:off x="4714875" y="4495800"/>
            <a:ext cx="4200525" cy="1095375"/>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7">
                                            <p:txEl>
                                              <p:pRg st="1" end="1"/>
                                            </p:txEl>
                                          </p:spTgt>
                                        </p:tgtEl>
                                        <p:attrNameLst>
                                          <p:attrName>style.visibility</p:attrName>
                                        </p:attrNameLst>
                                      </p:cBhvr>
                                      <p:to>
                                        <p:strVal val="visible"/>
                                      </p:to>
                                    </p:set>
                                    <p:animEffect transition="in" filter="fade">
                                      <p:cBhvr>
                                        <p:cTn id="10" dur="500"/>
                                        <p:tgtEl>
                                          <p:spTgt spid="11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7">
                                            <p:txEl>
                                              <p:pRg st="3" end="3"/>
                                            </p:txEl>
                                          </p:spTgt>
                                        </p:tgtEl>
                                        <p:attrNameLst>
                                          <p:attrName>style.visibility</p:attrName>
                                        </p:attrNameLst>
                                      </p:cBhvr>
                                      <p:to>
                                        <p:strVal val="visible"/>
                                      </p:to>
                                    </p:set>
                                    <p:animEffect transition="in" filter="fade">
                                      <p:cBhvr>
                                        <p:cTn id="13" dur="500"/>
                                        <p:tgtEl>
                                          <p:spTgt spid="117">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7">
                                            <p:txEl>
                                              <p:pRg st="4" end="4"/>
                                            </p:txEl>
                                          </p:spTgt>
                                        </p:tgtEl>
                                        <p:attrNameLst>
                                          <p:attrName>style.visibility</p:attrName>
                                        </p:attrNameLst>
                                      </p:cBhvr>
                                      <p:to>
                                        <p:strVal val="visible"/>
                                      </p:to>
                                    </p:set>
                                    <p:animEffect transition="in" filter="fade">
                                      <p:cBhvr>
                                        <p:cTn id="16" dur="500"/>
                                        <p:tgtEl>
                                          <p:spTgt spid="117">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7">
                                            <p:txEl>
                                              <p:pRg st="6" end="6"/>
                                            </p:txEl>
                                          </p:spTgt>
                                        </p:tgtEl>
                                        <p:attrNameLst>
                                          <p:attrName>style.visibility</p:attrName>
                                        </p:attrNameLst>
                                      </p:cBhvr>
                                      <p:to>
                                        <p:strVal val="visible"/>
                                      </p:to>
                                    </p:set>
                                    <p:animEffect transition="in" filter="fade">
                                      <p:cBhvr>
                                        <p:cTn id="19" dur="500"/>
                                        <p:tgtEl>
                                          <p:spTgt spid="117">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7">
                                            <p:txEl>
                                              <p:pRg st="7" end="7"/>
                                            </p:txEl>
                                          </p:spTgt>
                                        </p:tgtEl>
                                        <p:attrNameLst>
                                          <p:attrName>style.visibility</p:attrName>
                                        </p:attrNameLst>
                                      </p:cBhvr>
                                      <p:to>
                                        <p:strVal val="visible"/>
                                      </p:to>
                                    </p:set>
                                    <p:animEffect transition="in" filter="fade">
                                      <p:cBhvr>
                                        <p:cTn id="22" dur="500"/>
                                        <p:tgtEl>
                                          <p:spTgt spid="117">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7">
                                            <p:txEl>
                                              <p:pRg st="8" end="8"/>
                                            </p:txEl>
                                          </p:spTgt>
                                        </p:tgtEl>
                                        <p:attrNameLst>
                                          <p:attrName>style.visibility</p:attrName>
                                        </p:attrNameLst>
                                      </p:cBhvr>
                                      <p:to>
                                        <p:strVal val="visible"/>
                                      </p:to>
                                    </p:set>
                                    <p:animEffect transition="in" filter="fade">
                                      <p:cBhvr>
                                        <p:cTn id="25" dur="500"/>
                                        <p:tgtEl>
                                          <p:spTgt spid="117">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7">
                                            <p:txEl>
                                              <p:pRg st="9" end="9"/>
                                            </p:txEl>
                                          </p:spTgt>
                                        </p:tgtEl>
                                        <p:attrNameLst>
                                          <p:attrName>style.visibility</p:attrName>
                                        </p:attrNameLst>
                                      </p:cBhvr>
                                      <p:to>
                                        <p:strVal val="visible"/>
                                      </p:to>
                                    </p:set>
                                    <p:animEffect transition="in" filter="fade">
                                      <p:cBhvr>
                                        <p:cTn id="28" dur="500"/>
                                        <p:tgtEl>
                                          <p:spTgt spid="117">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7">
                                            <p:txEl>
                                              <p:pRg st="10" end="10"/>
                                            </p:txEl>
                                          </p:spTgt>
                                        </p:tgtEl>
                                        <p:attrNameLst>
                                          <p:attrName>style.visibility</p:attrName>
                                        </p:attrNameLst>
                                      </p:cBhvr>
                                      <p:to>
                                        <p:strVal val="visible"/>
                                      </p:to>
                                    </p:set>
                                    <p:animEffect transition="in" filter="fade">
                                      <p:cBhvr>
                                        <p:cTn id="31" dur="500"/>
                                        <p:tgtEl>
                                          <p:spTgt spid="117">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7">
                                            <p:txEl>
                                              <p:pRg st="11" end="11"/>
                                            </p:txEl>
                                          </p:spTgt>
                                        </p:tgtEl>
                                        <p:attrNameLst>
                                          <p:attrName>style.visibility</p:attrName>
                                        </p:attrNameLst>
                                      </p:cBhvr>
                                      <p:to>
                                        <p:strVal val="visible"/>
                                      </p:to>
                                    </p:set>
                                    <p:animEffect transition="in" filter="fade">
                                      <p:cBhvr>
                                        <p:cTn id="34" dur="500"/>
                                        <p:tgtEl>
                                          <p:spTgt spid="117">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7">
                                            <p:txEl>
                                              <p:pRg st="12" end="12"/>
                                            </p:txEl>
                                          </p:spTgt>
                                        </p:tgtEl>
                                        <p:attrNameLst>
                                          <p:attrName>style.visibility</p:attrName>
                                        </p:attrNameLst>
                                      </p:cBhvr>
                                      <p:to>
                                        <p:strVal val="visible"/>
                                      </p:to>
                                    </p:set>
                                    <p:animEffect transition="in" filter="fade">
                                      <p:cBhvr>
                                        <p:cTn id="37" dur="500"/>
                                        <p:tgtEl>
                                          <p:spTgt spid="117">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7">
                                            <p:txEl>
                                              <p:pRg st="14" end="14"/>
                                            </p:txEl>
                                          </p:spTgt>
                                        </p:tgtEl>
                                        <p:attrNameLst>
                                          <p:attrName>style.visibility</p:attrName>
                                        </p:attrNameLst>
                                      </p:cBhvr>
                                      <p:to>
                                        <p:strVal val="visible"/>
                                      </p:to>
                                    </p:set>
                                    <p:animEffect transition="in" filter="fade">
                                      <p:cBhvr>
                                        <p:cTn id="40" dur="500"/>
                                        <p:tgtEl>
                                          <p:spTgt spid="117">
                                            <p:txEl>
                                              <p:pRg st="14" end="1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7">
                                            <p:txEl>
                                              <p:pRg st="15" end="15"/>
                                            </p:txEl>
                                          </p:spTgt>
                                        </p:tgtEl>
                                        <p:attrNameLst>
                                          <p:attrName>style.visibility</p:attrName>
                                        </p:attrNameLst>
                                      </p:cBhvr>
                                      <p:to>
                                        <p:strVal val="visible"/>
                                      </p:to>
                                    </p:set>
                                    <p:animEffect transition="in" filter="fade">
                                      <p:cBhvr>
                                        <p:cTn id="43" dur="500"/>
                                        <p:tgtEl>
                                          <p:spTgt spid="117">
                                            <p:txEl>
                                              <p:pRg st="15" end="15"/>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7">
                                            <p:txEl>
                                              <p:pRg st="17" end="17"/>
                                            </p:txEl>
                                          </p:spTgt>
                                        </p:tgtEl>
                                        <p:attrNameLst>
                                          <p:attrName>style.visibility</p:attrName>
                                        </p:attrNameLst>
                                      </p:cBhvr>
                                      <p:to>
                                        <p:strVal val="visible"/>
                                      </p:to>
                                    </p:set>
                                    <p:animEffect transition="in" filter="fade">
                                      <p:cBhvr>
                                        <p:cTn id="46" dur="500"/>
                                        <p:tgtEl>
                                          <p:spTgt spid="117">
                                            <p:txEl>
                                              <p:pRg st="17" end="1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7">
                                            <p:txEl>
                                              <p:pRg st="18" end="18"/>
                                            </p:txEl>
                                          </p:spTgt>
                                        </p:tgtEl>
                                        <p:attrNameLst>
                                          <p:attrName>style.visibility</p:attrName>
                                        </p:attrNameLst>
                                      </p:cBhvr>
                                      <p:to>
                                        <p:strVal val="visible"/>
                                      </p:to>
                                    </p:set>
                                    <p:animEffect transition="in" filter="fade">
                                      <p:cBhvr>
                                        <p:cTn id="49" dur="500"/>
                                        <p:tgtEl>
                                          <p:spTgt spid="117">
                                            <p:txEl>
                                              <p:pRg st="18" end="18"/>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7">
                                            <p:txEl>
                                              <p:pRg st="20" end="20"/>
                                            </p:txEl>
                                          </p:spTgt>
                                        </p:tgtEl>
                                        <p:attrNameLst>
                                          <p:attrName>style.visibility</p:attrName>
                                        </p:attrNameLst>
                                      </p:cBhvr>
                                      <p:to>
                                        <p:strVal val="visible"/>
                                      </p:to>
                                    </p:set>
                                    <p:animEffect transition="in" filter="fade">
                                      <p:cBhvr>
                                        <p:cTn id="52" dur="500"/>
                                        <p:tgtEl>
                                          <p:spTgt spid="117">
                                            <p:txEl>
                                              <p:pRg st="20" end="2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fade">
                                      <p:cBhvr>
                                        <p:cTn id="57" dur="500"/>
                                        <p:tgtEl>
                                          <p:spTgt spid="118"/>
                                        </p:tgtEl>
                                      </p:cBhvr>
                                    </p:animEffect>
                                  </p:childTnLst>
                                </p:cTn>
                              </p:par>
                              <p:par>
                                <p:cTn id="58" presetID="10" presetClass="entr" presetSubtype="0" fill="hold"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fade">
                                      <p:cBhvr>
                                        <p:cTn id="6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p:txBody>
          <a:bodyPr/>
          <a:lstStyle/>
          <a:p>
            <a:r>
              <a:rPr lang="en" smtClean="0"/>
              <a:t>Place</a:t>
            </a:r>
            <a:endParaRPr lang="en"/>
          </a:p>
        </p:txBody>
      </p:sp>
      <p:sp>
        <p:nvSpPr>
          <p:cNvPr id="87" name="Shape 87"/>
          <p:cNvSpPr txBox="1">
            <a:spLocks noGrp="1"/>
          </p:cNvSpPr>
          <p:nvPr>
            <p:ph idx="1"/>
          </p:nvPr>
        </p:nvSpPr>
        <p:spPr/>
        <p:txBody>
          <a:bodyPr>
            <a:normAutofit/>
          </a:bodyPr>
          <a:lstStyle/>
          <a:p>
            <a:pPr lvl="0"/>
            <a:r>
              <a:rPr lang="en-US" sz="2400" dirty="0" smtClean="0"/>
              <a:t>The Place geometry manager is the more powerful manager of all</a:t>
            </a:r>
          </a:p>
          <a:p>
            <a:pPr lvl="1"/>
            <a:r>
              <a:rPr lang="en-US" sz="2000" dirty="0" smtClean="0"/>
              <a:t>It allows exact placement of the widgets inside a master widget (container)</a:t>
            </a:r>
          </a:p>
          <a:p>
            <a:pPr lvl="1">
              <a:buFont typeface="Wingdings" pitchFamily="2" charset="2"/>
              <a:buChar char="F"/>
            </a:pPr>
            <a:r>
              <a:rPr lang="en-US" sz="2000" dirty="0" smtClean="0"/>
              <a:t>However, it is more difficult to use and usually represent a great amount of overhead that is generally not needed</a:t>
            </a:r>
          </a:p>
          <a:p>
            <a:pPr lvl="0"/>
            <a:r>
              <a:rPr lang="en-US" sz="2400" dirty="0" smtClean="0"/>
              <a:t>The Place geometry manager allows placement of widgets using either</a:t>
            </a:r>
          </a:p>
          <a:p>
            <a:pPr lvl="1"/>
            <a:r>
              <a:rPr lang="en-US" sz="2000" dirty="0" smtClean="0"/>
              <a:t>exact coordinates (with the x and y options), or</a:t>
            </a:r>
          </a:p>
          <a:p>
            <a:pPr lvl="1"/>
            <a:r>
              <a:rPr lang="en-US" sz="2000" dirty="0" smtClean="0"/>
              <a:t>a percentage relative to the size of the master window (expressed as a float in the range [0.0, 1.0]) with the </a:t>
            </a:r>
            <a:r>
              <a:rPr lang="en-US" sz="2000" dirty="0" err="1" smtClean="0"/>
              <a:t>relx</a:t>
            </a:r>
            <a:r>
              <a:rPr lang="en-US" sz="2000" dirty="0" smtClean="0"/>
              <a:t> and rely options</a:t>
            </a:r>
          </a:p>
          <a:p>
            <a:r>
              <a:rPr lang="en-US" sz="2400" dirty="0" smtClean="0"/>
              <a:t>The same principle holds for the widget size </a:t>
            </a:r>
            <a:br>
              <a:rPr lang="en-US" sz="2400" dirty="0" smtClean="0"/>
            </a:br>
            <a:r>
              <a:rPr lang="en-US" sz="2400" dirty="0" smtClean="0"/>
              <a:t>(using width/height and/or </a:t>
            </a:r>
            <a:r>
              <a:rPr lang="en-US" sz="2400" dirty="0" err="1" smtClean="0"/>
              <a:t>relwidth</a:t>
            </a:r>
            <a:r>
              <a:rPr lang="en-US" sz="2400" dirty="0" smtClean="0"/>
              <a:t>/</a:t>
            </a:r>
            <a:r>
              <a:rPr lang="en-US" sz="2400" dirty="0" err="1" smtClean="0"/>
              <a:t>relheight</a:t>
            </a:r>
            <a:r>
              <a:rPr lang="en-US" sz="2400" dirty="0" smtClean="0"/>
              <a:t>)</a:t>
            </a:r>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4" name="Slide Number Placeholder 3"/>
          <p:cNvSpPr>
            <a:spLocks noGrp="1"/>
          </p:cNvSpPr>
          <p:nvPr>
            <p:ph type="sldNum" sz="quarter" idx="12"/>
          </p:nvPr>
        </p:nvSpPr>
        <p:spPr/>
        <p:txBody>
          <a:bodyPr/>
          <a:lstStyle/>
          <a:p>
            <a:fld id="{8C0EEE03-975C-4CC4-A0A5-66C7C004E97B}" type="slidenum">
              <a:rPr lang="en-US" smtClean="0"/>
              <a:pPr/>
              <a:t>29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500"/>
                                        <p:tgtEl>
                                          <p:spTgt spid="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xEl>
                                              <p:pRg st="1" end="1"/>
                                            </p:txEl>
                                          </p:spTgt>
                                        </p:tgtEl>
                                        <p:attrNameLst>
                                          <p:attrName>style.visibility</p:attrName>
                                        </p:attrNameLst>
                                      </p:cBhvr>
                                      <p:to>
                                        <p:strVal val="visible"/>
                                      </p:to>
                                    </p:set>
                                    <p:animEffect transition="in" filter="fade">
                                      <p:cBhvr>
                                        <p:cTn id="10" dur="500"/>
                                        <p:tgtEl>
                                          <p:spTgt spid="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7">
                                            <p:txEl>
                                              <p:pRg st="2" end="2"/>
                                            </p:txEl>
                                          </p:spTgt>
                                        </p:tgtEl>
                                        <p:attrNameLst>
                                          <p:attrName>style.visibility</p:attrName>
                                        </p:attrNameLst>
                                      </p:cBhvr>
                                      <p:to>
                                        <p:strVal val="visible"/>
                                      </p:to>
                                    </p:set>
                                    <p:animEffect transition="in" filter="fade">
                                      <p:cBhvr>
                                        <p:cTn id="13" dur="500"/>
                                        <p:tgtEl>
                                          <p:spTgt spid="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7">
                                            <p:txEl>
                                              <p:pRg st="3" end="3"/>
                                            </p:txEl>
                                          </p:spTgt>
                                        </p:tgtEl>
                                        <p:attrNameLst>
                                          <p:attrName>style.visibility</p:attrName>
                                        </p:attrNameLst>
                                      </p:cBhvr>
                                      <p:to>
                                        <p:strVal val="visible"/>
                                      </p:to>
                                    </p:set>
                                    <p:animEffect transition="in" filter="fade">
                                      <p:cBhvr>
                                        <p:cTn id="18" dur="500"/>
                                        <p:tgtEl>
                                          <p:spTgt spid="8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7">
                                            <p:txEl>
                                              <p:pRg st="4" end="4"/>
                                            </p:txEl>
                                          </p:spTgt>
                                        </p:tgtEl>
                                        <p:attrNameLst>
                                          <p:attrName>style.visibility</p:attrName>
                                        </p:attrNameLst>
                                      </p:cBhvr>
                                      <p:to>
                                        <p:strVal val="visible"/>
                                      </p:to>
                                    </p:set>
                                    <p:animEffect transition="in" filter="fade">
                                      <p:cBhvr>
                                        <p:cTn id="21" dur="500"/>
                                        <p:tgtEl>
                                          <p:spTgt spid="8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7">
                                            <p:txEl>
                                              <p:pRg st="5" end="5"/>
                                            </p:txEl>
                                          </p:spTgt>
                                        </p:tgtEl>
                                        <p:attrNameLst>
                                          <p:attrName>style.visibility</p:attrName>
                                        </p:attrNameLst>
                                      </p:cBhvr>
                                      <p:to>
                                        <p:strVal val="visible"/>
                                      </p:to>
                                    </p:set>
                                    <p:animEffect transition="in" filter="fade">
                                      <p:cBhvr>
                                        <p:cTn id="24" dur="500"/>
                                        <p:tgtEl>
                                          <p:spTgt spid="8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7">
                                            <p:txEl>
                                              <p:pRg st="6" end="6"/>
                                            </p:txEl>
                                          </p:spTgt>
                                        </p:tgtEl>
                                        <p:attrNameLst>
                                          <p:attrName>style.visibility</p:attrName>
                                        </p:attrNameLst>
                                      </p:cBhvr>
                                      <p:to>
                                        <p:strVal val="visible"/>
                                      </p:to>
                                    </p:set>
                                    <p:animEffect transition="in" filter="fade">
                                      <p:cBhvr>
                                        <p:cTn id="29" dur="500"/>
                                        <p:tgtEl>
                                          <p:spTgt spid="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p:txBody>
          <a:bodyPr/>
          <a:lstStyle/>
          <a:p>
            <a:r>
              <a:rPr lang="en" smtClean="0"/>
              <a:t>Python Web Servers</a:t>
            </a:r>
            <a:endParaRPr lang="en"/>
          </a:p>
        </p:txBody>
      </p:sp>
      <p:sp>
        <p:nvSpPr>
          <p:cNvPr id="35" name="Shape 35"/>
          <p:cNvSpPr txBox="1">
            <a:spLocks noGrp="1"/>
          </p:cNvSpPr>
          <p:nvPr>
            <p:ph idx="1"/>
          </p:nvPr>
        </p:nvSpPr>
        <p:spPr/>
        <p:txBody>
          <a:bodyPr>
            <a:noAutofit/>
          </a:bodyPr>
          <a:lstStyle/>
          <a:p>
            <a:pPr lvl="0">
              <a:lnSpc>
                <a:spcPct val="75000"/>
              </a:lnSpc>
            </a:pPr>
            <a:r>
              <a:rPr lang="en" dirty="0" smtClean="0"/>
              <a:t>cgi</a:t>
            </a:r>
          </a:p>
          <a:p>
            <a:pPr lvl="0">
              <a:lnSpc>
                <a:spcPct val="75000"/>
              </a:lnSpc>
            </a:pPr>
            <a:endParaRPr lang="en" dirty="0" smtClean="0"/>
          </a:p>
          <a:p>
            <a:pPr lvl="0">
              <a:lnSpc>
                <a:spcPct val="75000"/>
              </a:lnSpc>
            </a:pPr>
            <a:r>
              <a:rPr lang="en" dirty="0" smtClean="0"/>
              <a:t>Django, Pylons, Flask, Pyramid</a:t>
            </a:r>
          </a:p>
          <a:p>
            <a:pPr lvl="0">
              <a:lnSpc>
                <a:spcPct val="75000"/>
              </a:lnSpc>
            </a:pPr>
            <a:endParaRPr lang="en" dirty="0" smtClean="0"/>
          </a:p>
          <a:p>
            <a:pPr lvl="0">
              <a:lnSpc>
                <a:spcPct val="75000"/>
              </a:lnSpc>
            </a:pPr>
            <a:r>
              <a:rPr lang="en" dirty="0" smtClean="0"/>
              <a:t>Turbogears, Cherrypy</a:t>
            </a:r>
          </a:p>
          <a:p>
            <a:pPr lvl="0">
              <a:lnSpc>
                <a:spcPct val="75000"/>
              </a:lnSpc>
            </a:pPr>
            <a:endParaRPr lang="en" dirty="0" smtClean="0"/>
          </a:p>
          <a:p>
            <a:pPr lvl="0">
              <a:lnSpc>
                <a:spcPct val="75000"/>
              </a:lnSpc>
            </a:pPr>
            <a:r>
              <a:rPr lang="en" dirty="0" smtClean="0"/>
              <a:t>Web.py</a:t>
            </a:r>
          </a:p>
          <a:p>
            <a:pPr lvl="0">
              <a:lnSpc>
                <a:spcPct val="75000"/>
              </a:lnSpc>
            </a:pPr>
            <a:endParaRPr lang="en" dirty="0" smtClean="0"/>
          </a:p>
          <a:p>
            <a:pPr lvl="0">
              <a:lnSpc>
                <a:spcPct val="75000"/>
              </a:lnSpc>
            </a:pPr>
            <a:r>
              <a:rPr lang="en" dirty="0" smtClean="0"/>
              <a:t>Werkzeug</a:t>
            </a:r>
          </a:p>
          <a:p>
            <a:pPr lvl="0">
              <a:lnSpc>
                <a:spcPct val="75000"/>
              </a:lnSpc>
            </a:pPr>
            <a:endParaRPr lang="en" dirty="0" smtClean="0"/>
          </a:p>
          <a:p>
            <a:pPr lvl="0">
              <a:lnSpc>
                <a:spcPct val="75000"/>
              </a:lnSpc>
            </a:pPr>
            <a:r>
              <a:rPr lang="en" dirty="0" smtClean="0"/>
              <a:t>Google App Engine</a:t>
            </a:r>
            <a:endParaRPr lang="en" dirty="0"/>
          </a:p>
        </p:txBody>
      </p:sp>
      <p:sp>
        <p:nvSpPr>
          <p:cNvPr id="6" name="Slide Number Placeholder 5"/>
          <p:cNvSpPr>
            <a:spLocks noGrp="1"/>
          </p:cNvSpPr>
          <p:nvPr>
            <p:ph type="sldNum" sz="quarter" idx="12"/>
          </p:nvPr>
        </p:nvSpPr>
        <p:spPr/>
        <p:txBody>
          <a:bodyPr/>
          <a:lstStyle/>
          <a:p>
            <a:fld id="{8C0EEE03-975C-4CC4-A0A5-66C7C004E97B}"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500"/>
                                        <p:tgtEl>
                                          <p:spTgt spid="3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animEffect transition="in" filter="fade">
                                      <p:cBhvr>
                                        <p:cTn id="11" dur="500"/>
                                        <p:tgtEl>
                                          <p:spTgt spid="3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xEl>
                                              <p:pRg st="4" end="4"/>
                                            </p:txEl>
                                          </p:spTgt>
                                        </p:tgtEl>
                                        <p:attrNameLst>
                                          <p:attrName>style.visibility</p:attrName>
                                        </p:attrNameLst>
                                      </p:cBhvr>
                                      <p:to>
                                        <p:strVal val="visible"/>
                                      </p:to>
                                    </p:set>
                                    <p:animEffect transition="in" filter="fade">
                                      <p:cBhvr>
                                        <p:cTn id="15" dur="500"/>
                                        <p:tgtEl>
                                          <p:spTgt spid="3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xEl>
                                              <p:pRg st="6" end="6"/>
                                            </p:txEl>
                                          </p:spTgt>
                                        </p:tgtEl>
                                        <p:attrNameLst>
                                          <p:attrName>style.visibility</p:attrName>
                                        </p:attrNameLst>
                                      </p:cBhvr>
                                      <p:to>
                                        <p:strVal val="visible"/>
                                      </p:to>
                                    </p:set>
                                    <p:animEffect transition="in" filter="fade">
                                      <p:cBhvr>
                                        <p:cTn id="19" dur="500"/>
                                        <p:tgtEl>
                                          <p:spTgt spid="35">
                                            <p:txEl>
                                              <p:pRg st="6" end="6"/>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5">
                                            <p:txEl>
                                              <p:pRg st="8" end="8"/>
                                            </p:txEl>
                                          </p:spTgt>
                                        </p:tgtEl>
                                        <p:attrNameLst>
                                          <p:attrName>style.visibility</p:attrName>
                                        </p:attrNameLst>
                                      </p:cBhvr>
                                      <p:to>
                                        <p:strVal val="visible"/>
                                      </p:to>
                                    </p:set>
                                    <p:animEffect transition="in" filter="fade">
                                      <p:cBhvr>
                                        <p:cTn id="23" dur="500"/>
                                        <p:tgtEl>
                                          <p:spTgt spid="35">
                                            <p:txEl>
                                              <p:pRg st="8" end="8"/>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5">
                                            <p:txEl>
                                              <p:pRg st="10" end="10"/>
                                            </p:txEl>
                                          </p:spTgt>
                                        </p:tgtEl>
                                        <p:attrNameLst>
                                          <p:attrName>style.visibility</p:attrName>
                                        </p:attrNameLst>
                                      </p:cBhvr>
                                      <p:to>
                                        <p:strVal val="visible"/>
                                      </p:to>
                                    </p:set>
                                    <p:animEffect transition="in" filter="fade">
                                      <p:cBhvr>
                                        <p:cTn id="27" dur="500"/>
                                        <p:tgtEl>
                                          <p:spTgt spid="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p:txBody>
          <a:bodyPr/>
          <a:lstStyle/>
          <a:p>
            <a:r>
              <a:rPr lang="en" dirty="0" smtClean="0"/>
              <a:t>Place Example</a:t>
            </a:r>
            <a:endParaRPr lang="en" dirty="0"/>
          </a:p>
        </p:txBody>
      </p:sp>
      <p:sp>
        <p:nvSpPr>
          <p:cNvPr id="125" name="Shape 125"/>
          <p:cNvSpPr txBox="1">
            <a:spLocks noGrp="1"/>
          </p:cNvSpPr>
          <p:nvPr>
            <p:ph idx="1"/>
          </p:nvPr>
        </p:nvSpPr>
        <p:spPr/>
        <p:txBody>
          <a:bodyPr>
            <a:normAutofit/>
          </a:bodyPr>
          <a:lstStyle/>
          <a:p>
            <a:pPr lvl="0">
              <a:buNone/>
            </a:pPr>
            <a:r>
              <a:rPr lang="en-US" sz="1400" b="1" dirty="0" smtClean="0">
                <a:latin typeface="Courier New" pitchFamily="49" charset="0"/>
                <a:cs typeface="Courier New" pitchFamily="49" charset="0"/>
                <a:sym typeface="Verdana"/>
              </a:rPr>
              <a:t>from </a:t>
            </a:r>
            <a:r>
              <a:rPr lang="en-US" sz="1400" b="1" dirty="0" err="1" smtClean="0">
                <a:latin typeface="Courier New" pitchFamily="49" charset="0"/>
                <a:cs typeface="Courier New" pitchFamily="49" charset="0"/>
                <a:sym typeface="Verdana"/>
              </a:rPr>
              <a:t>Tkinter</a:t>
            </a:r>
            <a:r>
              <a:rPr lang="en-US" sz="1400" b="1" dirty="0" smtClean="0">
                <a:latin typeface="Courier New" pitchFamily="49" charset="0"/>
                <a:cs typeface="Courier New" pitchFamily="49" charset="0"/>
                <a:sym typeface="Verdana"/>
              </a:rPr>
              <a:t> import *</a:t>
            </a:r>
          </a:p>
          <a:p>
            <a:pPr lvl="0">
              <a:buNone/>
            </a:pPr>
            <a:endParaRPr lang="en-US" sz="1400" b="1" dirty="0" smtClean="0">
              <a:latin typeface="Courier New" pitchFamily="49" charset="0"/>
              <a:cs typeface="Courier New" pitchFamily="49" charset="0"/>
              <a:sym typeface="Verdana"/>
            </a:endParaRPr>
          </a:p>
          <a:p>
            <a:pPr lvl="0">
              <a:buNone/>
            </a:pPr>
            <a:r>
              <a:rPr lang="en-US" sz="1400" b="1" dirty="0" smtClean="0">
                <a:latin typeface="Courier New" pitchFamily="49" charset="0"/>
                <a:cs typeface="Courier New" pitchFamily="49" charset="0"/>
                <a:sym typeface="Verdana"/>
              </a:rPr>
              <a:t>root = </a:t>
            </a:r>
            <a:r>
              <a:rPr lang="en-US" sz="1400" b="1" dirty="0" err="1" smtClean="0">
                <a:latin typeface="Courier New" pitchFamily="49" charset="0"/>
                <a:cs typeface="Courier New" pitchFamily="49" charset="0"/>
                <a:sym typeface="Verdana"/>
              </a:rPr>
              <a:t>Tk</a:t>
            </a:r>
            <a:r>
              <a:rPr lang="en-US" sz="1400" b="1" dirty="0" smtClean="0">
                <a:latin typeface="Courier New" pitchFamily="49" charset="0"/>
                <a:cs typeface="Courier New" pitchFamily="49" charset="0"/>
                <a:sym typeface="Verdana"/>
              </a:rPr>
              <a:t>()</a:t>
            </a:r>
          </a:p>
          <a:p>
            <a:pPr lvl="0">
              <a:buNone/>
            </a:pPr>
            <a:endParaRPr lang="en-US" sz="1400" b="1" dirty="0" smtClean="0">
              <a:latin typeface="Courier New" pitchFamily="49" charset="0"/>
              <a:cs typeface="Courier New" pitchFamily="49" charset="0"/>
              <a:sym typeface="Verdana"/>
            </a:endParaRPr>
          </a:p>
          <a:p>
            <a:pPr lvl="0">
              <a:buNone/>
            </a:pPr>
            <a:r>
              <a:rPr lang="en-US" sz="1400" b="1" dirty="0" smtClean="0">
                <a:latin typeface="Courier New" pitchFamily="49" charset="0"/>
                <a:cs typeface="Courier New" pitchFamily="49" charset="0"/>
                <a:sym typeface="Verdana"/>
              </a:rPr>
              <a:t>b1 = Button(root, text="</a:t>
            </a:r>
            <a:r>
              <a:rPr lang="en-US" sz="1400" b="1" dirty="0" err="1" smtClean="0">
                <a:latin typeface="Courier New" pitchFamily="49" charset="0"/>
                <a:cs typeface="Courier New" pitchFamily="49" charset="0"/>
                <a:sym typeface="Verdana"/>
              </a:rPr>
              <a:t>Foo</a:t>
            </a:r>
            <a:r>
              <a:rPr lang="en-US" sz="1400" b="1" dirty="0" smtClean="0">
                <a:latin typeface="Courier New" pitchFamily="49" charset="0"/>
                <a:cs typeface="Courier New" pitchFamily="49" charset="0"/>
                <a:sym typeface="Verdana"/>
              </a:rPr>
              <a:t>")</a:t>
            </a:r>
          </a:p>
          <a:p>
            <a:pPr lvl="0">
              <a:buNone/>
            </a:pPr>
            <a:r>
              <a:rPr lang="en-US" sz="1400" b="1" dirty="0" smtClean="0">
                <a:latin typeface="Courier New" pitchFamily="49" charset="0"/>
                <a:cs typeface="Courier New" pitchFamily="49" charset="0"/>
                <a:sym typeface="Verdana"/>
              </a:rPr>
              <a:t>b2 = Button(root, text="Bar")</a:t>
            </a:r>
          </a:p>
          <a:p>
            <a:pPr lvl="0">
              <a:buNone/>
            </a:pPr>
            <a:r>
              <a:rPr lang="en-US" sz="1400" b="1" dirty="0" smtClean="0">
                <a:latin typeface="Courier New" pitchFamily="49" charset="0"/>
                <a:cs typeface="Courier New" pitchFamily="49" charset="0"/>
                <a:sym typeface="Verdana"/>
              </a:rPr>
              <a:t>b3 = Button(root, text="</a:t>
            </a:r>
            <a:r>
              <a:rPr lang="en-US" sz="1400" b="1" dirty="0" err="1" smtClean="0">
                <a:latin typeface="Courier New" pitchFamily="49" charset="0"/>
                <a:cs typeface="Courier New" pitchFamily="49" charset="0"/>
                <a:sym typeface="Verdana"/>
              </a:rPr>
              <a:t>Baz</a:t>
            </a:r>
            <a:r>
              <a:rPr lang="en-US" sz="1400" b="1" dirty="0" smtClean="0">
                <a:latin typeface="Courier New" pitchFamily="49" charset="0"/>
                <a:cs typeface="Courier New" pitchFamily="49" charset="0"/>
                <a:sym typeface="Verdana"/>
              </a:rPr>
              <a:t>")</a:t>
            </a:r>
          </a:p>
          <a:p>
            <a:pPr lvl="0">
              <a:buNone/>
            </a:pPr>
            <a:endParaRPr lang="en-US" sz="1400" b="1" dirty="0" smtClean="0">
              <a:latin typeface="Courier New" pitchFamily="49" charset="0"/>
              <a:cs typeface="Courier New" pitchFamily="49" charset="0"/>
              <a:sym typeface="Verdana"/>
            </a:endParaRPr>
          </a:p>
          <a:p>
            <a:pPr lvl="0">
              <a:buNone/>
            </a:pPr>
            <a:r>
              <a:rPr lang="en-US" sz="1400" b="1" dirty="0" smtClean="0">
                <a:latin typeface="Courier New" pitchFamily="49" charset="0"/>
                <a:cs typeface="Courier New" pitchFamily="49" charset="0"/>
                <a:sym typeface="Verdana"/>
              </a:rPr>
              <a:t># place b1 at the middle</a:t>
            </a:r>
          </a:p>
          <a:p>
            <a:pPr lvl="0">
              <a:buNone/>
            </a:pPr>
            <a:r>
              <a:rPr lang="en-US" sz="1400" b="1" dirty="0" smtClean="0">
                <a:latin typeface="Courier New" pitchFamily="49" charset="0"/>
                <a:cs typeface="Courier New" pitchFamily="49" charset="0"/>
                <a:sym typeface="Verdana"/>
              </a:rPr>
              <a:t>b1.place(</a:t>
            </a:r>
            <a:r>
              <a:rPr lang="en-US" sz="1400" b="1" dirty="0" err="1" smtClean="0">
                <a:latin typeface="Courier New" pitchFamily="49" charset="0"/>
                <a:cs typeface="Courier New" pitchFamily="49" charset="0"/>
                <a:sym typeface="Verdana"/>
              </a:rPr>
              <a:t>relx</a:t>
            </a:r>
            <a:r>
              <a:rPr lang="en-US" sz="1400" b="1" dirty="0" smtClean="0">
                <a:latin typeface="Courier New" pitchFamily="49" charset="0"/>
                <a:cs typeface="Courier New" pitchFamily="49" charset="0"/>
                <a:sym typeface="Verdana"/>
              </a:rPr>
              <a:t>=.5, rely=.5)</a:t>
            </a:r>
          </a:p>
          <a:p>
            <a:pPr lvl="0">
              <a:buNone/>
            </a:pPr>
            <a:endParaRPr lang="en-US" sz="1400" b="1" dirty="0" smtClean="0">
              <a:latin typeface="Courier New" pitchFamily="49" charset="0"/>
              <a:cs typeface="Courier New" pitchFamily="49" charset="0"/>
              <a:sym typeface="Verdana"/>
            </a:endParaRPr>
          </a:p>
          <a:p>
            <a:pPr lvl="0">
              <a:buNone/>
            </a:pPr>
            <a:r>
              <a:rPr lang="en-US" sz="1400" b="1" dirty="0" smtClean="0">
                <a:latin typeface="Courier New" pitchFamily="49" charset="0"/>
                <a:cs typeface="Courier New" pitchFamily="49" charset="0"/>
                <a:sym typeface="Verdana"/>
              </a:rPr>
              <a:t># place b2 at the top left</a:t>
            </a:r>
          </a:p>
          <a:p>
            <a:pPr lvl="0">
              <a:buNone/>
            </a:pPr>
            <a:r>
              <a:rPr lang="en-US" sz="1400" b="1" dirty="0" smtClean="0">
                <a:latin typeface="Courier New" pitchFamily="49" charset="0"/>
                <a:cs typeface="Courier New" pitchFamily="49" charset="0"/>
                <a:sym typeface="Verdana"/>
              </a:rPr>
              <a:t>b2.place(x=0, y=0)</a:t>
            </a:r>
          </a:p>
          <a:p>
            <a:pPr lvl="0">
              <a:buNone/>
            </a:pPr>
            <a:endParaRPr lang="en-US" sz="1400" b="1" dirty="0" smtClean="0">
              <a:latin typeface="Courier New" pitchFamily="49" charset="0"/>
              <a:cs typeface="Courier New" pitchFamily="49" charset="0"/>
              <a:sym typeface="Verdana"/>
            </a:endParaRPr>
          </a:p>
          <a:p>
            <a:pPr lvl="0">
              <a:buNone/>
            </a:pPr>
            <a:r>
              <a:rPr lang="en-US" sz="1400" b="1" dirty="0" smtClean="0">
                <a:latin typeface="Courier New" pitchFamily="49" charset="0"/>
                <a:cs typeface="Courier New" pitchFamily="49" charset="0"/>
                <a:sym typeface="Verdana"/>
              </a:rPr>
              <a:t># somewhere near the bottom left</a:t>
            </a:r>
          </a:p>
          <a:p>
            <a:pPr lvl="0">
              <a:buNone/>
            </a:pPr>
            <a:r>
              <a:rPr lang="en-US" sz="1400" b="1" dirty="0" smtClean="0">
                <a:latin typeface="Courier New" pitchFamily="49" charset="0"/>
                <a:cs typeface="Courier New" pitchFamily="49" charset="0"/>
                <a:sym typeface="Verdana"/>
              </a:rPr>
              <a:t>b3.place(</a:t>
            </a:r>
            <a:r>
              <a:rPr lang="en-US" sz="1400" b="1" dirty="0" err="1" smtClean="0">
                <a:latin typeface="Courier New" pitchFamily="49" charset="0"/>
                <a:cs typeface="Courier New" pitchFamily="49" charset="0"/>
                <a:sym typeface="Verdana"/>
              </a:rPr>
              <a:t>relx</a:t>
            </a:r>
            <a:r>
              <a:rPr lang="en-US" sz="1400" b="1" dirty="0" smtClean="0">
                <a:latin typeface="Courier New" pitchFamily="49" charset="0"/>
                <a:cs typeface="Courier New" pitchFamily="49" charset="0"/>
                <a:sym typeface="Verdana"/>
              </a:rPr>
              <a:t>=.2, rely=.8)</a:t>
            </a:r>
          </a:p>
          <a:p>
            <a:pPr lvl="0">
              <a:buNone/>
            </a:pPr>
            <a:endParaRPr lang="en-US" sz="1400" b="1" dirty="0" smtClean="0">
              <a:latin typeface="Courier New" pitchFamily="49" charset="0"/>
              <a:cs typeface="Courier New" pitchFamily="49" charset="0"/>
              <a:sym typeface="Verdana"/>
            </a:endParaRPr>
          </a:p>
          <a:p>
            <a:pPr lvl="0">
              <a:buNone/>
            </a:pPr>
            <a:r>
              <a:rPr lang="en-US" sz="1400" b="1" dirty="0" err="1" smtClean="0">
                <a:latin typeface="Courier New" pitchFamily="49" charset="0"/>
                <a:cs typeface="Courier New" pitchFamily="49" charset="0"/>
                <a:sym typeface="Verdana"/>
              </a:rPr>
              <a:t>root.config</a:t>
            </a:r>
            <a:r>
              <a:rPr lang="en-US" sz="1400" b="1" dirty="0" smtClean="0">
                <a:latin typeface="Courier New" pitchFamily="49" charset="0"/>
                <a:cs typeface="Courier New" pitchFamily="49" charset="0"/>
                <a:sym typeface="Verdana"/>
              </a:rPr>
              <a:t>(width=800, height=600, background="#</a:t>
            </a:r>
            <a:r>
              <a:rPr lang="en-US" sz="1400" b="1" dirty="0" err="1" smtClean="0">
                <a:latin typeface="Courier New" pitchFamily="49" charset="0"/>
                <a:cs typeface="Courier New" pitchFamily="49" charset="0"/>
                <a:sym typeface="Verdana"/>
              </a:rPr>
              <a:t>ffffff</a:t>
            </a:r>
            <a:r>
              <a:rPr lang="en-US" sz="1400" b="1" dirty="0" smtClean="0">
                <a:latin typeface="Courier New" pitchFamily="49" charset="0"/>
                <a:cs typeface="Courier New" pitchFamily="49" charset="0"/>
                <a:sym typeface="Verdana"/>
              </a:rPr>
              <a:t>")</a:t>
            </a:r>
          </a:p>
          <a:p>
            <a:pPr lvl="0">
              <a:buNone/>
            </a:pPr>
            <a:r>
              <a:rPr lang="en-US" sz="1400" b="1" dirty="0" err="1" smtClean="0">
                <a:latin typeface="Courier New" pitchFamily="49" charset="0"/>
                <a:cs typeface="Courier New" pitchFamily="49" charset="0"/>
                <a:sym typeface="Verdana"/>
              </a:rPr>
              <a:t>root.mainloop</a:t>
            </a:r>
            <a:r>
              <a:rPr lang="en-US" sz="1400" b="1" dirty="0" smtClean="0">
                <a:latin typeface="Courier New" pitchFamily="49" charset="0"/>
                <a:cs typeface="Courier New" pitchFamily="49" charset="0"/>
                <a:sym typeface="Verdana"/>
              </a:rPr>
              <a:t>()</a:t>
            </a:r>
          </a:p>
        </p:txBody>
      </p:sp>
      <p:sp>
        <p:nvSpPr>
          <p:cNvPr id="6" name="Footer Placeholder 5"/>
          <p:cNvSpPr>
            <a:spLocks noGrp="1"/>
          </p:cNvSpPr>
          <p:nvPr>
            <p:ph type="ftr" sz="quarter" idx="11"/>
          </p:nvPr>
        </p:nvSpPr>
        <p:spPr/>
        <p:txBody>
          <a:bodyPr/>
          <a:lstStyle/>
          <a:p>
            <a:r>
              <a:rPr lang="en-US" smtClean="0"/>
              <a:t>Teknologi Open Source</a:t>
            </a:r>
            <a:endParaRPr lang="en-US"/>
          </a:p>
        </p:txBody>
      </p:sp>
      <p:sp>
        <p:nvSpPr>
          <p:cNvPr id="5" name="Slide Number Placeholder 4"/>
          <p:cNvSpPr>
            <a:spLocks noGrp="1"/>
          </p:cNvSpPr>
          <p:nvPr>
            <p:ph type="sldNum" sz="quarter" idx="12"/>
          </p:nvPr>
        </p:nvSpPr>
        <p:spPr/>
        <p:txBody>
          <a:bodyPr/>
          <a:lstStyle/>
          <a:p>
            <a:fld id="{8C0EEE03-975C-4CC4-A0A5-66C7C004E97B}" type="slidenum">
              <a:rPr lang="en-US" smtClean="0"/>
              <a:pPr/>
              <a:t>30</a:t>
            </a:fld>
            <a:endParaRPr lang="en-US"/>
          </a:p>
        </p:txBody>
      </p:sp>
      <p:pic>
        <p:nvPicPr>
          <p:cNvPr id="126" name="Shape 126"/>
          <p:cNvPicPr preferRelativeResize="0"/>
          <p:nvPr/>
        </p:nvPicPr>
        <p:blipFill>
          <a:blip r:embed="rId3" cstate="print">
            <a:alphaModFix/>
          </a:blip>
          <a:stretch>
            <a:fillRect/>
          </a:stretch>
        </p:blipFill>
        <p:spPr>
          <a:xfrm>
            <a:off x="4139400" y="1853801"/>
            <a:ext cx="4776000" cy="3708799"/>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500"/>
                                        <p:tgtEl>
                                          <p:spTgt spid="12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xEl>
                                              <p:pRg st="2" end="2"/>
                                            </p:txEl>
                                          </p:spTgt>
                                        </p:tgtEl>
                                        <p:attrNameLst>
                                          <p:attrName>style.visibility</p:attrName>
                                        </p:attrNameLst>
                                      </p:cBhvr>
                                      <p:to>
                                        <p:strVal val="visible"/>
                                      </p:to>
                                    </p:set>
                                    <p:animEffect transition="in" filter="fade">
                                      <p:cBhvr>
                                        <p:cTn id="10" dur="500"/>
                                        <p:tgtEl>
                                          <p:spTgt spid="12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5">
                                            <p:txEl>
                                              <p:pRg st="4" end="4"/>
                                            </p:txEl>
                                          </p:spTgt>
                                        </p:tgtEl>
                                        <p:attrNameLst>
                                          <p:attrName>style.visibility</p:attrName>
                                        </p:attrNameLst>
                                      </p:cBhvr>
                                      <p:to>
                                        <p:strVal val="visible"/>
                                      </p:to>
                                    </p:set>
                                    <p:animEffect transition="in" filter="fade">
                                      <p:cBhvr>
                                        <p:cTn id="13" dur="500"/>
                                        <p:tgtEl>
                                          <p:spTgt spid="125">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5">
                                            <p:txEl>
                                              <p:pRg st="5" end="5"/>
                                            </p:txEl>
                                          </p:spTgt>
                                        </p:tgtEl>
                                        <p:attrNameLst>
                                          <p:attrName>style.visibility</p:attrName>
                                        </p:attrNameLst>
                                      </p:cBhvr>
                                      <p:to>
                                        <p:strVal val="visible"/>
                                      </p:to>
                                    </p:set>
                                    <p:animEffect transition="in" filter="fade">
                                      <p:cBhvr>
                                        <p:cTn id="16" dur="500"/>
                                        <p:tgtEl>
                                          <p:spTgt spid="125">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5">
                                            <p:txEl>
                                              <p:pRg st="6" end="6"/>
                                            </p:txEl>
                                          </p:spTgt>
                                        </p:tgtEl>
                                        <p:attrNameLst>
                                          <p:attrName>style.visibility</p:attrName>
                                        </p:attrNameLst>
                                      </p:cBhvr>
                                      <p:to>
                                        <p:strVal val="visible"/>
                                      </p:to>
                                    </p:set>
                                    <p:animEffect transition="in" filter="fade">
                                      <p:cBhvr>
                                        <p:cTn id="19" dur="500"/>
                                        <p:tgtEl>
                                          <p:spTgt spid="125">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xEl>
                                              <p:pRg st="8" end="8"/>
                                            </p:txEl>
                                          </p:spTgt>
                                        </p:tgtEl>
                                        <p:attrNameLst>
                                          <p:attrName>style.visibility</p:attrName>
                                        </p:attrNameLst>
                                      </p:cBhvr>
                                      <p:to>
                                        <p:strVal val="visible"/>
                                      </p:to>
                                    </p:set>
                                    <p:animEffect transition="in" filter="fade">
                                      <p:cBhvr>
                                        <p:cTn id="22" dur="500"/>
                                        <p:tgtEl>
                                          <p:spTgt spid="125">
                                            <p:txEl>
                                              <p:pRg st="8" end="8"/>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5">
                                            <p:txEl>
                                              <p:pRg st="9" end="9"/>
                                            </p:txEl>
                                          </p:spTgt>
                                        </p:tgtEl>
                                        <p:attrNameLst>
                                          <p:attrName>style.visibility</p:attrName>
                                        </p:attrNameLst>
                                      </p:cBhvr>
                                      <p:to>
                                        <p:strVal val="visible"/>
                                      </p:to>
                                    </p:set>
                                    <p:animEffect transition="in" filter="fade">
                                      <p:cBhvr>
                                        <p:cTn id="25" dur="500"/>
                                        <p:tgtEl>
                                          <p:spTgt spid="125">
                                            <p:txEl>
                                              <p:pRg st="9" end="9"/>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5">
                                            <p:txEl>
                                              <p:pRg st="11" end="11"/>
                                            </p:txEl>
                                          </p:spTgt>
                                        </p:tgtEl>
                                        <p:attrNameLst>
                                          <p:attrName>style.visibility</p:attrName>
                                        </p:attrNameLst>
                                      </p:cBhvr>
                                      <p:to>
                                        <p:strVal val="visible"/>
                                      </p:to>
                                    </p:set>
                                    <p:animEffect transition="in" filter="fade">
                                      <p:cBhvr>
                                        <p:cTn id="28" dur="500"/>
                                        <p:tgtEl>
                                          <p:spTgt spid="125">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5">
                                            <p:txEl>
                                              <p:pRg st="12" end="12"/>
                                            </p:txEl>
                                          </p:spTgt>
                                        </p:tgtEl>
                                        <p:attrNameLst>
                                          <p:attrName>style.visibility</p:attrName>
                                        </p:attrNameLst>
                                      </p:cBhvr>
                                      <p:to>
                                        <p:strVal val="visible"/>
                                      </p:to>
                                    </p:set>
                                    <p:animEffect transition="in" filter="fade">
                                      <p:cBhvr>
                                        <p:cTn id="31" dur="500"/>
                                        <p:tgtEl>
                                          <p:spTgt spid="125">
                                            <p:txEl>
                                              <p:pRg st="12" end="1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5">
                                            <p:txEl>
                                              <p:pRg st="14" end="14"/>
                                            </p:txEl>
                                          </p:spTgt>
                                        </p:tgtEl>
                                        <p:attrNameLst>
                                          <p:attrName>style.visibility</p:attrName>
                                        </p:attrNameLst>
                                      </p:cBhvr>
                                      <p:to>
                                        <p:strVal val="visible"/>
                                      </p:to>
                                    </p:set>
                                    <p:animEffect transition="in" filter="fade">
                                      <p:cBhvr>
                                        <p:cTn id="34" dur="500"/>
                                        <p:tgtEl>
                                          <p:spTgt spid="125">
                                            <p:txEl>
                                              <p:pRg st="14" end="1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5">
                                            <p:txEl>
                                              <p:pRg st="15" end="15"/>
                                            </p:txEl>
                                          </p:spTgt>
                                        </p:tgtEl>
                                        <p:attrNameLst>
                                          <p:attrName>style.visibility</p:attrName>
                                        </p:attrNameLst>
                                      </p:cBhvr>
                                      <p:to>
                                        <p:strVal val="visible"/>
                                      </p:to>
                                    </p:set>
                                    <p:animEffect transition="in" filter="fade">
                                      <p:cBhvr>
                                        <p:cTn id="37" dur="500"/>
                                        <p:tgtEl>
                                          <p:spTgt spid="125">
                                            <p:txEl>
                                              <p:pRg st="15" end="1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5">
                                            <p:txEl>
                                              <p:pRg st="17" end="17"/>
                                            </p:txEl>
                                          </p:spTgt>
                                        </p:tgtEl>
                                        <p:attrNameLst>
                                          <p:attrName>style.visibility</p:attrName>
                                        </p:attrNameLst>
                                      </p:cBhvr>
                                      <p:to>
                                        <p:strVal val="visible"/>
                                      </p:to>
                                    </p:set>
                                    <p:animEffect transition="in" filter="fade">
                                      <p:cBhvr>
                                        <p:cTn id="40" dur="500"/>
                                        <p:tgtEl>
                                          <p:spTgt spid="125">
                                            <p:txEl>
                                              <p:pRg st="17" end="1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5">
                                            <p:txEl>
                                              <p:pRg st="18" end="18"/>
                                            </p:txEl>
                                          </p:spTgt>
                                        </p:tgtEl>
                                        <p:attrNameLst>
                                          <p:attrName>style.visibility</p:attrName>
                                        </p:attrNameLst>
                                      </p:cBhvr>
                                      <p:to>
                                        <p:strVal val="visible"/>
                                      </p:to>
                                    </p:set>
                                    <p:animEffect transition="in" filter="fade">
                                      <p:cBhvr>
                                        <p:cTn id="43" dur="500"/>
                                        <p:tgtEl>
                                          <p:spTgt spid="125">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fade">
                                      <p:cBhvr>
                                        <p:cTn id="4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p:txBody>
          <a:bodyPr/>
          <a:lstStyle/>
          <a:p>
            <a:r>
              <a:rPr lang="en" dirty="0" smtClean="0"/>
              <a:t>Mixing Geometry: Separate Frames</a:t>
            </a:r>
            <a:endParaRPr lang="en" dirty="0"/>
          </a:p>
        </p:txBody>
      </p:sp>
      <p:sp>
        <p:nvSpPr>
          <p:cNvPr id="132" name="Shape 132"/>
          <p:cNvSpPr txBox="1">
            <a:spLocks noGrp="1"/>
          </p:cNvSpPr>
          <p:nvPr>
            <p:ph idx="1"/>
          </p:nvPr>
        </p:nvSpPr>
        <p:spPr/>
        <p:txBody>
          <a:bodyPr>
            <a:noAutofit/>
          </a:bodyPr>
          <a:lstStyle/>
          <a:p>
            <a:pPr lvl="0">
              <a:lnSpc>
                <a:spcPct val="70000"/>
              </a:lnSpc>
              <a:buNone/>
            </a:pPr>
            <a:r>
              <a:rPr lang="en" sz="1400" b="1" dirty="0" smtClean="0">
                <a:latin typeface="Courier New" pitchFamily="49" charset="0"/>
                <a:cs typeface="Courier New" pitchFamily="49" charset="0"/>
                <a:sym typeface="Courier New"/>
              </a:rPr>
              <a:t>from Tkinter import *</a:t>
            </a:r>
          </a:p>
          <a:p>
            <a:pPr lvl="0">
              <a:lnSpc>
                <a:spcPct val="70000"/>
              </a:lnSpc>
              <a:buNone/>
            </a:pPr>
            <a:r>
              <a:rPr lang="en" sz="1400" b="1" dirty="0" smtClean="0">
                <a:latin typeface="Courier New" pitchFamily="49" charset="0"/>
                <a:cs typeface="Courier New" pitchFamily="49" charset="0"/>
                <a:sym typeface="Courier New"/>
              </a:rPr>
              <a:t>root = Tk()</a:t>
            </a:r>
          </a:p>
          <a:p>
            <a:pPr lvl="0">
              <a:lnSpc>
                <a:spcPct val="70000"/>
              </a:lnSpc>
              <a:buNone/>
            </a:pPr>
            <a:r>
              <a:rPr lang="en" sz="1400" b="1" dirty="0" smtClean="0">
                <a:latin typeface="Courier New" pitchFamily="49" charset="0"/>
                <a:cs typeface="Courier New" pitchFamily="49" charset="0"/>
                <a:sym typeface="Courier New"/>
              </a:rPr>
              <a:t># create and pack containers</a:t>
            </a:r>
          </a:p>
          <a:p>
            <a:pPr lvl="0">
              <a:lnSpc>
                <a:spcPct val="70000"/>
              </a:lnSpc>
              <a:buNone/>
            </a:pPr>
            <a:r>
              <a:rPr lang="en" sz="1400" b="1" dirty="0" smtClean="0">
                <a:latin typeface="Courier New" pitchFamily="49" charset="0"/>
                <a:cs typeface="Courier New" pitchFamily="49" charset="0"/>
                <a:sym typeface="Courier New"/>
              </a:rPr>
              <a:t>top = Frame(root, background="red")</a:t>
            </a:r>
          </a:p>
          <a:p>
            <a:pPr lvl="0">
              <a:lnSpc>
                <a:spcPct val="70000"/>
              </a:lnSpc>
              <a:buNone/>
            </a:pPr>
            <a:r>
              <a:rPr lang="en" sz="1400" b="1" dirty="0" smtClean="0">
                <a:latin typeface="Courier New" pitchFamily="49" charset="0"/>
                <a:cs typeface="Courier New" pitchFamily="49" charset="0"/>
                <a:sym typeface="Courier New"/>
              </a:rPr>
              <a:t>bottom = Frame(root, background="blue")</a:t>
            </a:r>
          </a:p>
          <a:p>
            <a:pPr lvl="0">
              <a:lnSpc>
                <a:spcPct val="70000"/>
              </a:lnSpc>
              <a:buNone/>
            </a:pPr>
            <a:r>
              <a:rPr lang="en" sz="1400" b="1" dirty="0" smtClean="0">
                <a:latin typeface="Courier New" pitchFamily="49" charset="0"/>
                <a:cs typeface="Courier New" pitchFamily="49" charset="0"/>
                <a:sym typeface="Courier New"/>
              </a:rPr>
              <a:t>top.pack(fill="x")</a:t>
            </a:r>
          </a:p>
          <a:p>
            <a:pPr lvl="0">
              <a:lnSpc>
                <a:spcPct val="70000"/>
              </a:lnSpc>
              <a:buNone/>
            </a:pPr>
            <a:r>
              <a:rPr lang="en" sz="1400" b="1" dirty="0" smtClean="0">
                <a:latin typeface="Courier New" pitchFamily="49" charset="0"/>
                <a:cs typeface="Courier New" pitchFamily="49" charset="0"/>
                <a:sym typeface="Courier New"/>
              </a:rPr>
              <a:t>bottom.pack(expand="yes", fill="both")</a:t>
            </a:r>
          </a:p>
          <a:p>
            <a:pPr lvl="0">
              <a:lnSpc>
                <a:spcPct val="70000"/>
              </a:lnSpc>
              <a:buNone/>
            </a:pPr>
            <a:endParaRPr lang="en" sz="1400" b="1" dirty="0" smtClean="0">
              <a:latin typeface="Courier New" pitchFamily="49" charset="0"/>
              <a:cs typeface="Courier New" pitchFamily="49" charset="0"/>
              <a:sym typeface="Courier New"/>
            </a:endParaRPr>
          </a:p>
          <a:p>
            <a:pPr lvl="0">
              <a:lnSpc>
                <a:spcPct val="70000"/>
              </a:lnSpc>
              <a:buNone/>
            </a:pPr>
            <a:r>
              <a:rPr lang="en" sz="1400" b="1" dirty="0" smtClean="0">
                <a:latin typeface="Courier New" pitchFamily="49" charset="0"/>
                <a:cs typeface="Courier New" pitchFamily="49" charset="0"/>
                <a:sym typeface="Courier New"/>
              </a:rPr>
              <a:t># just use pack on buttons on top</a:t>
            </a:r>
          </a:p>
          <a:p>
            <a:pPr lvl="0">
              <a:lnSpc>
                <a:spcPct val="70000"/>
              </a:lnSpc>
              <a:buNone/>
            </a:pPr>
            <a:r>
              <a:rPr lang="en" sz="1400" b="1" dirty="0" smtClean="0">
                <a:latin typeface="Courier New" pitchFamily="49" charset="0"/>
                <a:cs typeface="Courier New" pitchFamily="49" charset="0"/>
                <a:sym typeface="Courier New"/>
              </a:rPr>
              <a:t>b1 = Button(top, text="Foo")</a:t>
            </a:r>
          </a:p>
          <a:p>
            <a:pPr lvl="0">
              <a:lnSpc>
                <a:spcPct val="70000"/>
              </a:lnSpc>
              <a:buNone/>
            </a:pPr>
            <a:r>
              <a:rPr lang="en" sz="1400" b="1" dirty="0" smtClean="0">
                <a:latin typeface="Courier New" pitchFamily="49" charset="0"/>
                <a:cs typeface="Courier New" pitchFamily="49" charset="0"/>
                <a:sym typeface="Courier New"/>
              </a:rPr>
              <a:t>b2 = Button(top, text="Bar")</a:t>
            </a:r>
          </a:p>
          <a:p>
            <a:pPr lvl="0">
              <a:lnSpc>
                <a:spcPct val="70000"/>
              </a:lnSpc>
              <a:buNone/>
            </a:pPr>
            <a:r>
              <a:rPr lang="en" sz="1400" b="1" dirty="0" smtClean="0">
                <a:latin typeface="Courier New" pitchFamily="49" charset="0"/>
                <a:cs typeface="Courier New" pitchFamily="49" charset="0"/>
                <a:sym typeface="Courier New"/>
              </a:rPr>
              <a:t>b3 = Button(top, text="Baz")</a:t>
            </a:r>
          </a:p>
          <a:p>
            <a:pPr lvl="0">
              <a:lnSpc>
                <a:spcPct val="70000"/>
              </a:lnSpc>
              <a:buNone/>
            </a:pPr>
            <a:r>
              <a:rPr lang="en" sz="1400" b="1" dirty="0" smtClean="0">
                <a:latin typeface="Courier New" pitchFamily="49" charset="0"/>
                <a:cs typeface="Courier New" pitchFamily="49" charset="0"/>
                <a:sym typeface="Courier New"/>
              </a:rPr>
              <a:t>b1.pack(side="left", expand="yes", fill="x", padx=5, pady=5)</a:t>
            </a:r>
          </a:p>
          <a:p>
            <a:pPr lvl="0">
              <a:lnSpc>
                <a:spcPct val="70000"/>
              </a:lnSpc>
              <a:buNone/>
            </a:pPr>
            <a:r>
              <a:rPr lang="en" sz="1400" b="1" dirty="0" smtClean="0">
                <a:latin typeface="Courier New" pitchFamily="49" charset="0"/>
                <a:cs typeface="Courier New" pitchFamily="49" charset="0"/>
                <a:sym typeface="Courier New"/>
              </a:rPr>
              <a:t>b2.pack(side="left", expand="yes", fill="x", padx=5, pady=5)</a:t>
            </a:r>
          </a:p>
          <a:p>
            <a:pPr lvl="0">
              <a:lnSpc>
                <a:spcPct val="70000"/>
              </a:lnSpc>
              <a:buNone/>
            </a:pPr>
            <a:r>
              <a:rPr lang="en" sz="1400" b="1" dirty="0" smtClean="0">
                <a:latin typeface="Courier New" pitchFamily="49" charset="0"/>
                <a:cs typeface="Courier New" pitchFamily="49" charset="0"/>
                <a:sym typeface="Courier New"/>
              </a:rPr>
              <a:t>b3.pack(side="left", expand="yes", fill="x", padx=5, pady=5)</a:t>
            </a:r>
          </a:p>
          <a:p>
            <a:pPr lvl="0">
              <a:lnSpc>
                <a:spcPct val="70000"/>
              </a:lnSpc>
              <a:buNone/>
            </a:pPr>
            <a:r>
              <a:rPr lang="en" sz="1400" b="1" dirty="0" smtClean="0">
                <a:latin typeface="Courier New" pitchFamily="49" charset="0"/>
                <a:cs typeface="Courier New" pitchFamily="49" charset="0"/>
                <a:sym typeface="Courier New"/>
              </a:rPr>
              <a:t># use grid on the bottom</a:t>
            </a:r>
          </a:p>
          <a:p>
            <a:pPr lvl="0">
              <a:lnSpc>
                <a:spcPct val="70000"/>
              </a:lnSpc>
              <a:buNone/>
            </a:pPr>
            <a:r>
              <a:rPr lang="en" sz="1400" b="1" dirty="0" smtClean="0">
                <a:latin typeface="Courier New" pitchFamily="49" charset="0"/>
                <a:cs typeface="Courier New" pitchFamily="49" charset="0"/>
                <a:sym typeface="Courier New"/>
              </a:rPr>
              <a:t>for x in range(4):</a:t>
            </a:r>
          </a:p>
          <a:p>
            <a:pPr lvl="0">
              <a:lnSpc>
                <a:spcPct val="70000"/>
              </a:lnSpc>
              <a:buNone/>
            </a:pPr>
            <a:r>
              <a:rPr lang="en" sz="1400" b="1" dirty="0" smtClean="0">
                <a:latin typeface="Courier New" pitchFamily="49" charset="0"/>
                <a:cs typeface="Courier New" pitchFamily="49" charset="0"/>
                <a:sym typeface="Courier New"/>
              </a:rPr>
              <a:t>    for y in range(4):</a:t>
            </a:r>
          </a:p>
          <a:p>
            <a:pPr lvl="0">
              <a:lnSpc>
                <a:spcPct val="70000"/>
              </a:lnSpc>
              <a:buNone/>
            </a:pPr>
            <a:r>
              <a:rPr lang="en" sz="1400" b="1" dirty="0" smtClean="0">
                <a:latin typeface="Courier New" pitchFamily="49" charset="0"/>
                <a:cs typeface="Courier New" pitchFamily="49" charset="0"/>
                <a:sym typeface="Courier New"/>
              </a:rPr>
              <a:t>        b = Button(bottom, text="x = " + str(x) + ", y = " + str(y))</a:t>
            </a:r>
          </a:p>
          <a:p>
            <a:pPr lvl="0">
              <a:lnSpc>
                <a:spcPct val="70000"/>
              </a:lnSpc>
              <a:buNone/>
            </a:pPr>
            <a:r>
              <a:rPr lang="en" sz="1400" b="1" dirty="0" smtClean="0">
                <a:latin typeface="Courier New" pitchFamily="49" charset="0"/>
                <a:cs typeface="Courier New" pitchFamily="49" charset="0"/>
                <a:sym typeface="Courier New"/>
              </a:rPr>
              <a:t>        b.grid(row=x, column=y, sticky="news", padx=5, pady=5)</a:t>
            </a:r>
          </a:p>
          <a:p>
            <a:pPr lvl="0">
              <a:lnSpc>
                <a:spcPct val="70000"/>
              </a:lnSpc>
              <a:buNone/>
            </a:pPr>
            <a:r>
              <a:rPr lang="en" sz="1400" b="1" dirty="0" smtClean="0">
                <a:latin typeface="Courier New" pitchFamily="49" charset="0"/>
                <a:cs typeface="Courier New" pitchFamily="49" charset="0"/>
                <a:sym typeface="Courier New"/>
              </a:rPr>
              <a:t>for i in range(4):</a:t>
            </a:r>
          </a:p>
          <a:p>
            <a:pPr lvl="0">
              <a:lnSpc>
                <a:spcPct val="70000"/>
              </a:lnSpc>
              <a:buNone/>
            </a:pPr>
            <a:r>
              <a:rPr lang="en" sz="1400" b="1" dirty="0" smtClean="0">
                <a:latin typeface="Courier New" pitchFamily="49" charset="0"/>
                <a:cs typeface="Courier New" pitchFamily="49" charset="0"/>
                <a:sym typeface="Courier New"/>
              </a:rPr>
              <a:t>    bottom.columnconfigure(i, weight=1)</a:t>
            </a:r>
          </a:p>
          <a:p>
            <a:pPr lvl="0">
              <a:lnSpc>
                <a:spcPct val="70000"/>
              </a:lnSpc>
              <a:buNone/>
            </a:pPr>
            <a:r>
              <a:rPr lang="en" sz="1400" b="1" dirty="0" smtClean="0">
                <a:latin typeface="Courier New" pitchFamily="49" charset="0"/>
                <a:cs typeface="Courier New" pitchFamily="49" charset="0"/>
                <a:sym typeface="Courier New"/>
              </a:rPr>
              <a:t>    bottom.rowconfigure(i, weight=1)</a:t>
            </a:r>
          </a:p>
          <a:p>
            <a:pPr lvl="0">
              <a:lnSpc>
                <a:spcPct val="70000"/>
              </a:lnSpc>
              <a:buNone/>
            </a:pPr>
            <a:endParaRPr lang="en" sz="1400" b="1" dirty="0" smtClean="0">
              <a:latin typeface="Courier New" pitchFamily="49" charset="0"/>
              <a:cs typeface="Courier New" pitchFamily="49" charset="0"/>
              <a:sym typeface="Courier New"/>
            </a:endParaRPr>
          </a:p>
          <a:p>
            <a:pPr lvl="0">
              <a:lnSpc>
                <a:spcPct val="70000"/>
              </a:lnSpc>
              <a:buNone/>
            </a:pPr>
            <a:r>
              <a:rPr lang="en" sz="1400" b="1" dirty="0" smtClean="0">
                <a:latin typeface="Courier New" pitchFamily="49" charset="0"/>
                <a:cs typeface="Courier New" pitchFamily="49" charset="0"/>
                <a:sym typeface="Courier New"/>
              </a:rPr>
              <a:t>root.mainloop()</a:t>
            </a:r>
            <a:endParaRPr lang="en" sz="1400" b="1" dirty="0">
              <a:latin typeface="Courier New" pitchFamily="49" charset="0"/>
              <a:cs typeface="Courier New" pitchFamily="49" charset="0"/>
              <a:sym typeface="Courier New"/>
            </a:endParaRPr>
          </a:p>
        </p:txBody>
      </p:sp>
      <p:sp>
        <p:nvSpPr>
          <p:cNvPr id="5" name="Footer Placeholder 4"/>
          <p:cNvSpPr>
            <a:spLocks noGrp="1"/>
          </p:cNvSpPr>
          <p:nvPr>
            <p:ph type="ftr" sz="quarter" idx="11"/>
          </p:nvPr>
        </p:nvSpPr>
        <p:spPr/>
        <p:txBody>
          <a:bodyPr/>
          <a:lstStyle/>
          <a:p>
            <a:r>
              <a:rPr lang="en-US" smtClean="0"/>
              <a:t>Teknologi Open Source</a:t>
            </a:r>
            <a:endParaRPr lang="en-US"/>
          </a:p>
        </p:txBody>
      </p:sp>
      <p:sp>
        <p:nvSpPr>
          <p:cNvPr id="4" name="Slide Number Placeholder 3"/>
          <p:cNvSpPr>
            <a:spLocks noGrp="1"/>
          </p:cNvSpPr>
          <p:nvPr>
            <p:ph type="sldNum" sz="quarter" idx="12"/>
          </p:nvPr>
        </p:nvSpPr>
        <p:spPr/>
        <p:txBody>
          <a:bodyPr/>
          <a:lstStyle/>
          <a:p>
            <a:fld id="{8C0EEE03-975C-4CC4-A0A5-66C7C004E97B}" type="slidenum">
              <a:rPr lang="en-US" smtClean="0"/>
              <a:pPr/>
              <a:t>31</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Effect transition="in" filter="fade">
                                      <p:cBhvr>
                                        <p:cTn id="7" dur="500"/>
                                        <p:tgtEl>
                                          <p:spTgt spid="13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2">
                                            <p:txEl>
                                              <p:pRg st="1" end="1"/>
                                            </p:txEl>
                                          </p:spTgt>
                                        </p:tgtEl>
                                        <p:attrNameLst>
                                          <p:attrName>style.visibility</p:attrName>
                                        </p:attrNameLst>
                                      </p:cBhvr>
                                      <p:to>
                                        <p:strVal val="visible"/>
                                      </p:to>
                                    </p:set>
                                    <p:animEffect transition="in" filter="fade">
                                      <p:cBhvr>
                                        <p:cTn id="10" dur="500"/>
                                        <p:tgtEl>
                                          <p:spTgt spid="13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2">
                                            <p:txEl>
                                              <p:pRg st="2" end="2"/>
                                            </p:txEl>
                                          </p:spTgt>
                                        </p:tgtEl>
                                        <p:attrNameLst>
                                          <p:attrName>style.visibility</p:attrName>
                                        </p:attrNameLst>
                                      </p:cBhvr>
                                      <p:to>
                                        <p:strVal val="visible"/>
                                      </p:to>
                                    </p:set>
                                    <p:animEffect transition="in" filter="fade">
                                      <p:cBhvr>
                                        <p:cTn id="13" dur="500"/>
                                        <p:tgtEl>
                                          <p:spTgt spid="13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2">
                                            <p:txEl>
                                              <p:pRg st="3" end="3"/>
                                            </p:txEl>
                                          </p:spTgt>
                                        </p:tgtEl>
                                        <p:attrNameLst>
                                          <p:attrName>style.visibility</p:attrName>
                                        </p:attrNameLst>
                                      </p:cBhvr>
                                      <p:to>
                                        <p:strVal val="visible"/>
                                      </p:to>
                                    </p:set>
                                    <p:animEffect transition="in" filter="fade">
                                      <p:cBhvr>
                                        <p:cTn id="16" dur="500"/>
                                        <p:tgtEl>
                                          <p:spTgt spid="13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2">
                                            <p:txEl>
                                              <p:pRg st="4" end="4"/>
                                            </p:txEl>
                                          </p:spTgt>
                                        </p:tgtEl>
                                        <p:attrNameLst>
                                          <p:attrName>style.visibility</p:attrName>
                                        </p:attrNameLst>
                                      </p:cBhvr>
                                      <p:to>
                                        <p:strVal val="visible"/>
                                      </p:to>
                                    </p:set>
                                    <p:animEffect transition="in" filter="fade">
                                      <p:cBhvr>
                                        <p:cTn id="19" dur="500"/>
                                        <p:tgtEl>
                                          <p:spTgt spid="13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2">
                                            <p:txEl>
                                              <p:pRg st="5" end="5"/>
                                            </p:txEl>
                                          </p:spTgt>
                                        </p:tgtEl>
                                        <p:attrNameLst>
                                          <p:attrName>style.visibility</p:attrName>
                                        </p:attrNameLst>
                                      </p:cBhvr>
                                      <p:to>
                                        <p:strVal val="visible"/>
                                      </p:to>
                                    </p:set>
                                    <p:animEffect transition="in" filter="fade">
                                      <p:cBhvr>
                                        <p:cTn id="22" dur="500"/>
                                        <p:tgtEl>
                                          <p:spTgt spid="13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2">
                                            <p:txEl>
                                              <p:pRg st="6" end="6"/>
                                            </p:txEl>
                                          </p:spTgt>
                                        </p:tgtEl>
                                        <p:attrNameLst>
                                          <p:attrName>style.visibility</p:attrName>
                                        </p:attrNameLst>
                                      </p:cBhvr>
                                      <p:to>
                                        <p:strVal val="visible"/>
                                      </p:to>
                                    </p:set>
                                    <p:animEffect transition="in" filter="fade">
                                      <p:cBhvr>
                                        <p:cTn id="25" dur="500"/>
                                        <p:tgtEl>
                                          <p:spTgt spid="13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2">
                                            <p:txEl>
                                              <p:pRg st="8" end="8"/>
                                            </p:txEl>
                                          </p:spTgt>
                                        </p:tgtEl>
                                        <p:attrNameLst>
                                          <p:attrName>style.visibility</p:attrName>
                                        </p:attrNameLst>
                                      </p:cBhvr>
                                      <p:to>
                                        <p:strVal val="visible"/>
                                      </p:to>
                                    </p:set>
                                    <p:animEffect transition="in" filter="fade">
                                      <p:cBhvr>
                                        <p:cTn id="28" dur="500"/>
                                        <p:tgtEl>
                                          <p:spTgt spid="132">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2">
                                            <p:txEl>
                                              <p:pRg st="9" end="9"/>
                                            </p:txEl>
                                          </p:spTgt>
                                        </p:tgtEl>
                                        <p:attrNameLst>
                                          <p:attrName>style.visibility</p:attrName>
                                        </p:attrNameLst>
                                      </p:cBhvr>
                                      <p:to>
                                        <p:strVal val="visible"/>
                                      </p:to>
                                    </p:set>
                                    <p:animEffect transition="in" filter="fade">
                                      <p:cBhvr>
                                        <p:cTn id="31" dur="500"/>
                                        <p:tgtEl>
                                          <p:spTgt spid="132">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2">
                                            <p:txEl>
                                              <p:pRg st="10" end="10"/>
                                            </p:txEl>
                                          </p:spTgt>
                                        </p:tgtEl>
                                        <p:attrNameLst>
                                          <p:attrName>style.visibility</p:attrName>
                                        </p:attrNameLst>
                                      </p:cBhvr>
                                      <p:to>
                                        <p:strVal val="visible"/>
                                      </p:to>
                                    </p:set>
                                    <p:animEffect transition="in" filter="fade">
                                      <p:cBhvr>
                                        <p:cTn id="34" dur="500"/>
                                        <p:tgtEl>
                                          <p:spTgt spid="132">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
                                            <p:txEl>
                                              <p:pRg st="11" end="11"/>
                                            </p:txEl>
                                          </p:spTgt>
                                        </p:tgtEl>
                                        <p:attrNameLst>
                                          <p:attrName>style.visibility</p:attrName>
                                        </p:attrNameLst>
                                      </p:cBhvr>
                                      <p:to>
                                        <p:strVal val="visible"/>
                                      </p:to>
                                    </p:set>
                                    <p:animEffect transition="in" filter="fade">
                                      <p:cBhvr>
                                        <p:cTn id="37" dur="500"/>
                                        <p:tgtEl>
                                          <p:spTgt spid="132">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2">
                                            <p:txEl>
                                              <p:pRg st="12" end="12"/>
                                            </p:txEl>
                                          </p:spTgt>
                                        </p:tgtEl>
                                        <p:attrNameLst>
                                          <p:attrName>style.visibility</p:attrName>
                                        </p:attrNameLst>
                                      </p:cBhvr>
                                      <p:to>
                                        <p:strVal val="visible"/>
                                      </p:to>
                                    </p:set>
                                    <p:animEffect transition="in" filter="fade">
                                      <p:cBhvr>
                                        <p:cTn id="40" dur="500"/>
                                        <p:tgtEl>
                                          <p:spTgt spid="132">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
                                            <p:txEl>
                                              <p:pRg st="13" end="13"/>
                                            </p:txEl>
                                          </p:spTgt>
                                        </p:tgtEl>
                                        <p:attrNameLst>
                                          <p:attrName>style.visibility</p:attrName>
                                        </p:attrNameLst>
                                      </p:cBhvr>
                                      <p:to>
                                        <p:strVal val="visible"/>
                                      </p:to>
                                    </p:set>
                                    <p:animEffect transition="in" filter="fade">
                                      <p:cBhvr>
                                        <p:cTn id="43" dur="500"/>
                                        <p:tgtEl>
                                          <p:spTgt spid="132">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2">
                                            <p:txEl>
                                              <p:pRg st="14" end="14"/>
                                            </p:txEl>
                                          </p:spTgt>
                                        </p:tgtEl>
                                        <p:attrNameLst>
                                          <p:attrName>style.visibility</p:attrName>
                                        </p:attrNameLst>
                                      </p:cBhvr>
                                      <p:to>
                                        <p:strVal val="visible"/>
                                      </p:to>
                                    </p:set>
                                    <p:animEffect transition="in" filter="fade">
                                      <p:cBhvr>
                                        <p:cTn id="46" dur="500"/>
                                        <p:tgtEl>
                                          <p:spTgt spid="132">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2">
                                            <p:txEl>
                                              <p:pRg st="15" end="15"/>
                                            </p:txEl>
                                          </p:spTgt>
                                        </p:tgtEl>
                                        <p:attrNameLst>
                                          <p:attrName>style.visibility</p:attrName>
                                        </p:attrNameLst>
                                      </p:cBhvr>
                                      <p:to>
                                        <p:strVal val="visible"/>
                                      </p:to>
                                    </p:set>
                                    <p:animEffect transition="in" filter="fade">
                                      <p:cBhvr>
                                        <p:cTn id="49" dur="500"/>
                                        <p:tgtEl>
                                          <p:spTgt spid="132">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2">
                                            <p:txEl>
                                              <p:pRg st="16" end="16"/>
                                            </p:txEl>
                                          </p:spTgt>
                                        </p:tgtEl>
                                        <p:attrNameLst>
                                          <p:attrName>style.visibility</p:attrName>
                                        </p:attrNameLst>
                                      </p:cBhvr>
                                      <p:to>
                                        <p:strVal val="visible"/>
                                      </p:to>
                                    </p:set>
                                    <p:animEffect transition="in" filter="fade">
                                      <p:cBhvr>
                                        <p:cTn id="52" dur="500"/>
                                        <p:tgtEl>
                                          <p:spTgt spid="132">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2">
                                            <p:txEl>
                                              <p:pRg st="17" end="17"/>
                                            </p:txEl>
                                          </p:spTgt>
                                        </p:tgtEl>
                                        <p:attrNameLst>
                                          <p:attrName>style.visibility</p:attrName>
                                        </p:attrNameLst>
                                      </p:cBhvr>
                                      <p:to>
                                        <p:strVal val="visible"/>
                                      </p:to>
                                    </p:set>
                                    <p:animEffect transition="in" filter="fade">
                                      <p:cBhvr>
                                        <p:cTn id="55" dur="500"/>
                                        <p:tgtEl>
                                          <p:spTgt spid="132">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2">
                                            <p:txEl>
                                              <p:pRg st="18" end="18"/>
                                            </p:txEl>
                                          </p:spTgt>
                                        </p:tgtEl>
                                        <p:attrNameLst>
                                          <p:attrName>style.visibility</p:attrName>
                                        </p:attrNameLst>
                                      </p:cBhvr>
                                      <p:to>
                                        <p:strVal val="visible"/>
                                      </p:to>
                                    </p:set>
                                    <p:animEffect transition="in" filter="fade">
                                      <p:cBhvr>
                                        <p:cTn id="58" dur="500"/>
                                        <p:tgtEl>
                                          <p:spTgt spid="132">
                                            <p:txEl>
                                              <p:pRg st="18" end="1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2">
                                            <p:txEl>
                                              <p:pRg st="19" end="19"/>
                                            </p:txEl>
                                          </p:spTgt>
                                        </p:tgtEl>
                                        <p:attrNameLst>
                                          <p:attrName>style.visibility</p:attrName>
                                        </p:attrNameLst>
                                      </p:cBhvr>
                                      <p:to>
                                        <p:strVal val="visible"/>
                                      </p:to>
                                    </p:set>
                                    <p:animEffect transition="in" filter="fade">
                                      <p:cBhvr>
                                        <p:cTn id="61" dur="500"/>
                                        <p:tgtEl>
                                          <p:spTgt spid="132">
                                            <p:txEl>
                                              <p:pRg st="19" end="1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2">
                                            <p:txEl>
                                              <p:pRg st="20" end="20"/>
                                            </p:txEl>
                                          </p:spTgt>
                                        </p:tgtEl>
                                        <p:attrNameLst>
                                          <p:attrName>style.visibility</p:attrName>
                                        </p:attrNameLst>
                                      </p:cBhvr>
                                      <p:to>
                                        <p:strVal val="visible"/>
                                      </p:to>
                                    </p:set>
                                    <p:animEffect transition="in" filter="fade">
                                      <p:cBhvr>
                                        <p:cTn id="64" dur="500"/>
                                        <p:tgtEl>
                                          <p:spTgt spid="132">
                                            <p:txEl>
                                              <p:pRg st="20" end="2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2">
                                            <p:txEl>
                                              <p:pRg st="21" end="21"/>
                                            </p:txEl>
                                          </p:spTgt>
                                        </p:tgtEl>
                                        <p:attrNameLst>
                                          <p:attrName>style.visibility</p:attrName>
                                        </p:attrNameLst>
                                      </p:cBhvr>
                                      <p:to>
                                        <p:strVal val="visible"/>
                                      </p:to>
                                    </p:set>
                                    <p:animEffect transition="in" filter="fade">
                                      <p:cBhvr>
                                        <p:cTn id="67" dur="500"/>
                                        <p:tgtEl>
                                          <p:spTgt spid="132">
                                            <p:txEl>
                                              <p:pRg st="21" end="21"/>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2">
                                            <p:txEl>
                                              <p:pRg st="22" end="22"/>
                                            </p:txEl>
                                          </p:spTgt>
                                        </p:tgtEl>
                                        <p:attrNameLst>
                                          <p:attrName>style.visibility</p:attrName>
                                        </p:attrNameLst>
                                      </p:cBhvr>
                                      <p:to>
                                        <p:strVal val="visible"/>
                                      </p:to>
                                    </p:set>
                                    <p:animEffect transition="in" filter="fade">
                                      <p:cBhvr>
                                        <p:cTn id="70" dur="500"/>
                                        <p:tgtEl>
                                          <p:spTgt spid="132">
                                            <p:txEl>
                                              <p:pRg st="22" end="22"/>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2">
                                            <p:txEl>
                                              <p:pRg st="24" end="24"/>
                                            </p:txEl>
                                          </p:spTgt>
                                        </p:tgtEl>
                                        <p:attrNameLst>
                                          <p:attrName>style.visibility</p:attrName>
                                        </p:attrNameLst>
                                      </p:cBhvr>
                                      <p:to>
                                        <p:strVal val="visible"/>
                                      </p:to>
                                    </p:set>
                                    <p:animEffect transition="in" filter="fade">
                                      <p:cBhvr>
                                        <p:cTn id="73" dur="500"/>
                                        <p:tgtEl>
                                          <p:spTgt spid="132">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p:txBody>
          <a:bodyPr/>
          <a:lstStyle/>
          <a:p>
            <a:r>
              <a:rPr lang="en" smtClean="0"/>
              <a:t>WSGI</a:t>
            </a:r>
            <a:endParaRPr lang="en"/>
          </a:p>
        </p:txBody>
      </p:sp>
      <p:sp>
        <p:nvSpPr>
          <p:cNvPr id="41" name="Shape 41"/>
          <p:cNvSpPr txBox="1">
            <a:spLocks noGrp="1"/>
          </p:cNvSpPr>
          <p:nvPr>
            <p:ph idx="1"/>
          </p:nvPr>
        </p:nvSpPr>
        <p:spPr/>
        <p:txBody>
          <a:bodyPr>
            <a:normAutofit fontScale="92500" lnSpcReduction="10000"/>
          </a:bodyPr>
          <a:lstStyle/>
          <a:p>
            <a:pPr>
              <a:lnSpc>
                <a:spcPct val="100000"/>
              </a:lnSpc>
            </a:pPr>
            <a:r>
              <a:rPr lang="en" dirty="0" smtClean="0"/>
              <a:t>Web Server Gateway Interface</a:t>
            </a:r>
          </a:p>
          <a:p>
            <a:pPr lvl="1">
              <a:lnSpc>
                <a:spcPct val="100000"/>
              </a:lnSpc>
            </a:pPr>
            <a:r>
              <a:rPr lang="en-US" dirty="0" smtClean="0"/>
              <a:t>It is a specification that describes how a web server communicates with web applications, and how web applications can be chained together to process one request</a:t>
            </a:r>
          </a:p>
          <a:p>
            <a:pPr lvl="1">
              <a:lnSpc>
                <a:spcPct val="100000"/>
              </a:lnSpc>
            </a:pPr>
            <a:r>
              <a:rPr lang="en-US" dirty="0" smtClean="0"/>
              <a:t>It is a Python standard described in detail in PEP 3333</a:t>
            </a:r>
          </a:p>
          <a:p>
            <a:pPr>
              <a:lnSpc>
                <a:spcPct val="100000"/>
              </a:lnSpc>
            </a:pPr>
            <a:r>
              <a:rPr lang="en" dirty="0" smtClean="0"/>
              <a:t>Deploying WSGI:</a:t>
            </a:r>
          </a:p>
          <a:p>
            <a:pPr lvl="1">
              <a:lnSpc>
                <a:spcPct val="100000"/>
              </a:lnSpc>
            </a:pPr>
            <a:r>
              <a:rPr lang="en" dirty="0" smtClean="0"/>
              <a:t>mod_wsgi</a:t>
            </a:r>
          </a:p>
          <a:p>
            <a:pPr lvl="1">
              <a:lnSpc>
                <a:spcPct val="100000"/>
              </a:lnSpc>
            </a:pPr>
            <a:r>
              <a:rPr lang="en" dirty="0" smtClean="0"/>
              <a:t>FastCGI</a:t>
            </a:r>
          </a:p>
          <a:p>
            <a:pPr lvl="1">
              <a:lnSpc>
                <a:spcPct val="100000"/>
              </a:lnSpc>
            </a:pPr>
            <a:r>
              <a:rPr lang="en" dirty="0" smtClean="0"/>
              <a:t>SCGI</a:t>
            </a:r>
          </a:p>
          <a:p>
            <a:pPr lvl="1">
              <a:lnSpc>
                <a:spcPct val="100000"/>
              </a:lnSpc>
            </a:pPr>
            <a:r>
              <a:rPr lang="en" dirty="0" smtClean="0"/>
              <a:t>IIS</a:t>
            </a:r>
          </a:p>
          <a:p>
            <a:pPr lvl="1">
              <a:lnSpc>
                <a:spcPct val="100000"/>
              </a:lnSpc>
            </a:pPr>
            <a:r>
              <a:rPr lang="en" dirty="0" smtClean="0"/>
              <a:t>uwsgi</a:t>
            </a:r>
          </a:p>
          <a:p>
            <a:pPr lvl="1">
              <a:lnSpc>
                <a:spcPct val="100000"/>
              </a:lnSpc>
            </a:pPr>
            <a:r>
              <a:rPr lang="en" dirty="0" smtClean="0"/>
              <a:t>tornado</a:t>
            </a:r>
            <a:endParaRPr lang="en" dirty="0"/>
          </a:p>
        </p:txBody>
      </p:sp>
      <p:sp>
        <p:nvSpPr>
          <p:cNvPr id="6" name="Slide Number Placeholder 5"/>
          <p:cNvSpPr>
            <a:spLocks noGrp="1"/>
          </p:cNvSpPr>
          <p:nvPr>
            <p:ph type="sldNum" sz="quarter" idx="12"/>
          </p:nvPr>
        </p:nvSpPr>
        <p:spPr/>
        <p:txBody>
          <a:bodyPr/>
          <a:lstStyle/>
          <a:p>
            <a:fld id="{8C0EEE03-975C-4CC4-A0A5-66C7C004E97B}"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xEl>
                                              <p:pRg st="1" end="1"/>
                                            </p:txEl>
                                          </p:spTgt>
                                        </p:tgtEl>
                                        <p:attrNameLst>
                                          <p:attrName>style.visibility</p:attrName>
                                        </p:attrNameLst>
                                      </p:cBhvr>
                                      <p:to>
                                        <p:strVal val="visible"/>
                                      </p:to>
                                    </p:set>
                                    <p:animEffect transition="in" filter="fade">
                                      <p:cBhvr>
                                        <p:cTn id="10" dur="500"/>
                                        <p:tgtEl>
                                          <p:spTgt spid="4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animEffect transition="in" filter="fade">
                                      <p:cBhvr>
                                        <p:cTn id="13" dur="500"/>
                                        <p:tgtEl>
                                          <p:spTgt spid="4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
                                            <p:txEl>
                                              <p:pRg st="3" end="3"/>
                                            </p:txEl>
                                          </p:spTgt>
                                        </p:tgtEl>
                                        <p:attrNameLst>
                                          <p:attrName>style.visibility</p:attrName>
                                        </p:attrNameLst>
                                      </p:cBhvr>
                                      <p:to>
                                        <p:strVal val="visible"/>
                                      </p:to>
                                    </p:set>
                                    <p:animEffect transition="in" filter="fade">
                                      <p:cBhvr>
                                        <p:cTn id="18" dur="500"/>
                                        <p:tgtEl>
                                          <p:spTgt spid="4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animEffect transition="in" filter="fade">
                                      <p:cBhvr>
                                        <p:cTn id="21" dur="500"/>
                                        <p:tgtEl>
                                          <p:spTgt spid="4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xEl>
                                              <p:pRg st="5" end="5"/>
                                            </p:txEl>
                                          </p:spTgt>
                                        </p:tgtEl>
                                        <p:attrNameLst>
                                          <p:attrName>style.visibility</p:attrName>
                                        </p:attrNameLst>
                                      </p:cBhvr>
                                      <p:to>
                                        <p:strVal val="visible"/>
                                      </p:to>
                                    </p:set>
                                    <p:animEffect transition="in" filter="fade">
                                      <p:cBhvr>
                                        <p:cTn id="24" dur="500"/>
                                        <p:tgtEl>
                                          <p:spTgt spid="4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xEl>
                                              <p:pRg st="6" end="6"/>
                                            </p:txEl>
                                          </p:spTgt>
                                        </p:tgtEl>
                                        <p:attrNameLst>
                                          <p:attrName>style.visibility</p:attrName>
                                        </p:attrNameLst>
                                      </p:cBhvr>
                                      <p:to>
                                        <p:strVal val="visible"/>
                                      </p:to>
                                    </p:set>
                                    <p:animEffect transition="in" filter="fade">
                                      <p:cBhvr>
                                        <p:cTn id="27" dur="500"/>
                                        <p:tgtEl>
                                          <p:spTgt spid="4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xEl>
                                              <p:pRg st="7" end="7"/>
                                            </p:txEl>
                                          </p:spTgt>
                                        </p:tgtEl>
                                        <p:attrNameLst>
                                          <p:attrName>style.visibility</p:attrName>
                                        </p:attrNameLst>
                                      </p:cBhvr>
                                      <p:to>
                                        <p:strVal val="visible"/>
                                      </p:to>
                                    </p:set>
                                    <p:animEffect transition="in" filter="fade">
                                      <p:cBhvr>
                                        <p:cTn id="30" dur="500"/>
                                        <p:tgtEl>
                                          <p:spTgt spid="4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8" end="8"/>
                                            </p:txEl>
                                          </p:spTgt>
                                        </p:tgtEl>
                                        <p:attrNameLst>
                                          <p:attrName>style.visibility</p:attrName>
                                        </p:attrNameLst>
                                      </p:cBhvr>
                                      <p:to>
                                        <p:strVal val="visible"/>
                                      </p:to>
                                    </p:set>
                                    <p:animEffect transition="in" filter="fade">
                                      <p:cBhvr>
                                        <p:cTn id="33" dur="500"/>
                                        <p:tgtEl>
                                          <p:spTgt spid="41">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xEl>
                                              <p:pRg st="9" end="9"/>
                                            </p:txEl>
                                          </p:spTgt>
                                        </p:tgtEl>
                                        <p:attrNameLst>
                                          <p:attrName>style.visibility</p:attrName>
                                        </p:attrNameLst>
                                      </p:cBhvr>
                                      <p:to>
                                        <p:strVal val="visible"/>
                                      </p:to>
                                    </p:set>
                                    <p:animEffect transition="in" filter="fade">
                                      <p:cBhvr>
                                        <p:cTn id="36" dur="500"/>
                                        <p:tgtEl>
                                          <p:spTgt spid="4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p:txBody>
          <a:bodyPr/>
          <a:lstStyle/>
          <a:p>
            <a:r>
              <a:rPr lang="en" smtClean="0"/>
              <a:t>Cherrypy</a:t>
            </a:r>
            <a:endParaRPr lang="en"/>
          </a:p>
        </p:txBody>
      </p:sp>
      <p:sp>
        <p:nvSpPr>
          <p:cNvPr id="47" name="Shape 47"/>
          <p:cNvSpPr txBox="1">
            <a:spLocks noGrp="1"/>
          </p:cNvSpPr>
          <p:nvPr>
            <p:ph idx="1"/>
          </p:nvPr>
        </p:nvSpPr>
        <p:spPr/>
        <p:txBody>
          <a:bodyPr>
            <a:noAutofit/>
          </a:bodyPr>
          <a:lstStyle/>
          <a:p>
            <a:pPr>
              <a:buNone/>
            </a:pPr>
            <a:r>
              <a:rPr lang="en-US" dirty="0" smtClean="0"/>
              <a:t>www.cherrypy.org</a:t>
            </a:r>
          </a:p>
          <a:p>
            <a:pPr>
              <a:buNone/>
            </a:pPr>
            <a:r>
              <a:rPr lang="en-US" sz="2400" b="1" dirty="0" smtClean="0">
                <a:latin typeface="Courier New" pitchFamily="49" charset="0"/>
                <a:cs typeface="Courier New" pitchFamily="49" charset="0"/>
              </a:rPr>
              <a:t>apt-get install python-cherrypy3</a:t>
            </a:r>
          </a:p>
          <a:p>
            <a:endParaRPr lang="en-US" sz="2400" dirty="0" smtClean="0"/>
          </a:p>
          <a:p>
            <a:pPr lvl="0">
              <a:buNone/>
            </a:pPr>
            <a:r>
              <a:rPr lang="en-US" sz="2000" b="1" dirty="0" smtClean="0">
                <a:latin typeface="Courier New" pitchFamily="49" charset="0"/>
                <a:cs typeface="Courier New" pitchFamily="49" charset="0"/>
                <a:sym typeface="Courier New"/>
              </a:rPr>
              <a:t>import </a:t>
            </a:r>
            <a:r>
              <a:rPr lang="en-US" sz="2000" b="1" dirty="0" err="1" smtClean="0">
                <a:latin typeface="Courier New" pitchFamily="49" charset="0"/>
                <a:cs typeface="Courier New" pitchFamily="49" charset="0"/>
                <a:sym typeface="Courier New"/>
              </a:rPr>
              <a:t>cherrypy</a:t>
            </a:r>
            <a:endParaRPr lang="en-US" sz="2000" b="1" dirty="0" smtClean="0">
              <a:latin typeface="Courier New" pitchFamily="49" charset="0"/>
              <a:cs typeface="Courier New" pitchFamily="49" charset="0"/>
              <a:sym typeface="Courier New"/>
            </a:endParaRPr>
          </a:p>
          <a:p>
            <a:pPr lvl="0">
              <a:buNone/>
            </a:pPr>
            <a:r>
              <a:rPr lang="en-US" sz="2000" b="1" dirty="0" err="1" smtClean="0">
                <a:latin typeface="Courier New" pitchFamily="49" charset="0"/>
                <a:cs typeface="Courier New" pitchFamily="49" charset="0"/>
                <a:sym typeface="Courier New"/>
              </a:rPr>
              <a:t>cherrypy.server.socket_host</a:t>
            </a:r>
            <a:r>
              <a:rPr lang="en-US" sz="2000" b="1" dirty="0" smtClean="0">
                <a:latin typeface="Courier New" pitchFamily="49" charset="0"/>
                <a:cs typeface="Courier New" pitchFamily="49" charset="0"/>
                <a:sym typeface="Courier New"/>
              </a:rPr>
              <a:t> = '0.0.0.0'</a:t>
            </a:r>
          </a:p>
          <a:p>
            <a:pPr lvl="0">
              <a:buNone/>
            </a:pPr>
            <a:r>
              <a:rPr lang="en-US" sz="2000" b="1" dirty="0" err="1" smtClean="0">
                <a:latin typeface="Courier New" pitchFamily="49" charset="0"/>
                <a:cs typeface="Courier New" pitchFamily="49" charset="0"/>
                <a:sym typeface="Courier New"/>
              </a:rPr>
              <a:t>cherrypy.config.update</a:t>
            </a:r>
            <a:r>
              <a:rPr lang="en-US" sz="2000" b="1" dirty="0" smtClean="0">
                <a:latin typeface="Courier New" pitchFamily="49" charset="0"/>
                <a:cs typeface="Courier New" pitchFamily="49" charset="0"/>
                <a:sym typeface="Courier New"/>
              </a:rPr>
              <a:t>({'</a:t>
            </a:r>
            <a:r>
              <a:rPr lang="en-US" sz="2000" b="1" dirty="0" err="1" smtClean="0">
                <a:latin typeface="Courier New" pitchFamily="49" charset="0"/>
                <a:cs typeface="Courier New" pitchFamily="49" charset="0"/>
                <a:sym typeface="Courier New"/>
              </a:rPr>
              <a:t>server.socket_port</a:t>
            </a:r>
            <a:r>
              <a:rPr lang="en-US" sz="2000" b="1" dirty="0" smtClean="0">
                <a:latin typeface="Courier New" pitchFamily="49" charset="0"/>
                <a:cs typeface="Courier New" pitchFamily="49" charset="0"/>
                <a:sym typeface="Courier New"/>
              </a:rPr>
              <a:t>': 8080})</a:t>
            </a:r>
          </a:p>
          <a:p>
            <a:pPr lvl="0"/>
            <a:endParaRPr lang="en-US" sz="2400" dirty="0" smtClean="0">
              <a:sym typeface="Courier New"/>
            </a:endParaRPr>
          </a:p>
          <a:p>
            <a:pPr lvl="0"/>
            <a:r>
              <a:rPr lang="en-US" sz="2400" dirty="0" smtClean="0"/>
              <a:t>Change 8080 to something else, for example: </a:t>
            </a:r>
            <a:br>
              <a:rPr lang="en-US" sz="2400" dirty="0" smtClean="0"/>
            </a:br>
            <a:r>
              <a:rPr lang="en-US" sz="2400" dirty="0" smtClean="0"/>
              <a:t>your NRP’s last 5 digits: 13011</a:t>
            </a:r>
          </a:p>
          <a:p>
            <a:pPr lvl="0"/>
            <a:r>
              <a:rPr lang="en-US" sz="2400" dirty="0" smtClean="0"/>
              <a:t>Access from browser: </a:t>
            </a:r>
            <a:r>
              <a:rPr lang="en-US" sz="2400" u="sng" dirty="0" smtClean="0">
                <a:solidFill>
                  <a:srgbClr val="0000FF"/>
                </a:solidFill>
              </a:rPr>
              <a:t>http://opensource.petra.ac.id:13011</a:t>
            </a:r>
            <a:endParaRPr lang="en-US" sz="2400" dirty="0" smtClean="0">
              <a:hlinkClick r:id="rId3"/>
            </a:endParaRPr>
          </a:p>
          <a:p>
            <a:pPr lvl="0"/>
            <a:r>
              <a:rPr lang="en-US" sz="2400" dirty="0" smtClean="0"/>
              <a:t>Possible user ports: 1025 to 65535</a:t>
            </a:r>
          </a:p>
          <a:p>
            <a:pPr lvl="0"/>
            <a:r>
              <a:rPr lang="en-US" sz="2400" u="sng" dirty="0" smtClean="0">
                <a:solidFill>
                  <a:srgbClr val="0000FF"/>
                </a:solidFill>
              </a:rPr>
              <a:t>http://docs.cherrypy.org/en/latest/config.html</a:t>
            </a:r>
            <a:endParaRPr lang="en-US" sz="2400" u="sng" dirty="0">
              <a:solidFill>
                <a:srgbClr val="0000FF"/>
              </a:solidFill>
            </a:endParaRPr>
          </a:p>
        </p:txBody>
      </p:sp>
      <p:sp>
        <p:nvSpPr>
          <p:cNvPr id="6" name="Slide Number Placeholder 5"/>
          <p:cNvSpPr>
            <a:spLocks noGrp="1"/>
          </p:cNvSpPr>
          <p:nvPr>
            <p:ph type="sldNum" sz="quarter" idx="12"/>
          </p:nvPr>
        </p:nvSpPr>
        <p:spPr/>
        <p:txBody>
          <a:bodyPr/>
          <a:lstStyle/>
          <a:p>
            <a:fld id="{8C0EEE03-975C-4CC4-A0A5-66C7C004E97B}"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500"/>
                                        <p:tgtEl>
                                          <p:spTgt spid="4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animEffect transition="in" filter="fade">
                                      <p:cBhvr>
                                        <p:cTn id="11" dur="500"/>
                                        <p:tgtEl>
                                          <p:spTgt spid="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7">
                                            <p:txEl>
                                              <p:pRg st="3" end="3"/>
                                            </p:txEl>
                                          </p:spTgt>
                                        </p:tgtEl>
                                        <p:attrNameLst>
                                          <p:attrName>style.visibility</p:attrName>
                                        </p:attrNameLst>
                                      </p:cBhvr>
                                      <p:to>
                                        <p:strVal val="visible"/>
                                      </p:to>
                                    </p:set>
                                    <p:animEffect transition="in" filter="fade">
                                      <p:cBhvr>
                                        <p:cTn id="16" dur="500"/>
                                        <p:tgtEl>
                                          <p:spTgt spid="47">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7">
                                            <p:txEl>
                                              <p:pRg st="4" end="4"/>
                                            </p:txEl>
                                          </p:spTgt>
                                        </p:tgtEl>
                                        <p:attrNameLst>
                                          <p:attrName>style.visibility</p:attrName>
                                        </p:attrNameLst>
                                      </p:cBhvr>
                                      <p:to>
                                        <p:strVal val="visible"/>
                                      </p:to>
                                    </p:set>
                                    <p:animEffect transition="in" filter="fade">
                                      <p:cBhvr>
                                        <p:cTn id="20" dur="500"/>
                                        <p:tgtEl>
                                          <p:spTgt spid="47">
                                            <p:txEl>
                                              <p:pRg st="4" end="4"/>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7">
                                            <p:txEl>
                                              <p:pRg st="5" end="5"/>
                                            </p:txEl>
                                          </p:spTgt>
                                        </p:tgtEl>
                                        <p:attrNameLst>
                                          <p:attrName>style.visibility</p:attrName>
                                        </p:attrNameLst>
                                      </p:cBhvr>
                                      <p:to>
                                        <p:strVal val="visible"/>
                                      </p:to>
                                    </p:set>
                                    <p:animEffect transition="in" filter="fade">
                                      <p:cBhvr>
                                        <p:cTn id="24" dur="500"/>
                                        <p:tgtEl>
                                          <p:spTgt spid="4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7">
                                            <p:txEl>
                                              <p:pRg st="7" end="7"/>
                                            </p:txEl>
                                          </p:spTgt>
                                        </p:tgtEl>
                                        <p:attrNameLst>
                                          <p:attrName>style.visibility</p:attrName>
                                        </p:attrNameLst>
                                      </p:cBhvr>
                                      <p:to>
                                        <p:strVal val="visible"/>
                                      </p:to>
                                    </p:set>
                                    <p:animEffect transition="in" filter="fade">
                                      <p:cBhvr>
                                        <p:cTn id="29" dur="500"/>
                                        <p:tgtEl>
                                          <p:spTgt spid="47">
                                            <p:txEl>
                                              <p:pRg st="7" end="7"/>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7">
                                            <p:txEl>
                                              <p:pRg st="8" end="8"/>
                                            </p:txEl>
                                          </p:spTgt>
                                        </p:tgtEl>
                                        <p:attrNameLst>
                                          <p:attrName>style.visibility</p:attrName>
                                        </p:attrNameLst>
                                      </p:cBhvr>
                                      <p:to>
                                        <p:strVal val="visible"/>
                                      </p:to>
                                    </p:set>
                                    <p:animEffect transition="in" filter="fade">
                                      <p:cBhvr>
                                        <p:cTn id="33" dur="500"/>
                                        <p:tgtEl>
                                          <p:spTgt spid="47">
                                            <p:txEl>
                                              <p:pRg st="8" end="8"/>
                                            </p:txEl>
                                          </p:spTgt>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47">
                                            <p:txEl>
                                              <p:pRg st="9" end="9"/>
                                            </p:txEl>
                                          </p:spTgt>
                                        </p:tgtEl>
                                        <p:attrNameLst>
                                          <p:attrName>style.visibility</p:attrName>
                                        </p:attrNameLst>
                                      </p:cBhvr>
                                      <p:to>
                                        <p:strVal val="visible"/>
                                      </p:to>
                                    </p:set>
                                    <p:animEffect transition="in" filter="fade">
                                      <p:cBhvr>
                                        <p:cTn id="37" dur="500"/>
                                        <p:tgtEl>
                                          <p:spTgt spid="47">
                                            <p:txEl>
                                              <p:pRg st="9" end="9"/>
                                            </p:txEl>
                                          </p:spTgt>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47">
                                            <p:txEl>
                                              <p:pRg st="10" end="10"/>
                                            </p:txEl>
                                          </p:spTgt>
                                        </p:tgtEl>
                                        <p:attrNameLst>
                                          <p:attrName>style.visibility</p:attrName>
                                        </p:attrNameLst>
                                      </p:cBhvr>
                                      <p:to>
                                        <p:strVal val="visible"/>
                                      </p:to>
                                    </p:set>
                                    <p:animEffect transition="in" filter="fade">
                                      <p:cBhvr>
                                        <p:cTn id="41" dur="500"/>
                                        <p:tgtEl>
                                          <p:spTgt spid="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p:txBody>
          <a:bodyPr/>
          <a:lstStyle/>
          <a:p>
            <a:r>
              <a:rPr lang="en" dirty="0" smtClean="0"/>
              <a:t>Cherrypy Example</a:t>
            </a:r>
            <a:endParaRPr lang="en" dirty="0"/>
          </a:p>
        </p:txBody>
      </p:sp>
      <p:sp>
        <p:nvSpPr>
          <p:cNvPr id="53" name="Shape 53"/>
          <p:cNvSpPr txBox="1">
            <a:spLocks noGrp="1"/>
          </p:cNvSpPr>
          <p:nvPr>
            <p:ph idx="1"/>
          </p:nvPr>
        </p:nvSpPr>
        <p:spPr/>
        <p:txBody>
          <a:bodyPr>
            <a:noAutofit/>
          </a:bodyPr>
          <a:lstStyle/>
          <a:p>
            <a:pPr lvl="0">
              <a:buNone/>
            </a:pPr>
            <a:r>
              <a:rPr lang="en-US" sz="2000" b="1" dirty="0" smtClean="0">
                <a:latin typeface="Courier New" pitchFamily="49" charset="0"/>
                <a:cs typeface="Courier New" pitchFamily="49" charset="0"/>
                <a:sym typeface="Courier New"/>
              </a:rPr>
              <a:t>import </a:t>
            </a:r>
            <a:r>
              <a:rPr lang="en-US" sz="2000" b="1" dirty="0" err="1" smtClean="0">
                <a:latin typeface="Courier New" pitchFamily="49" charset="0"/>
                <a:cs typeface="Courier New" pitchFamily="49" charset="0"/>
                <a:sym typeface="Courier New"/>
              </a:rPr>
              <a:t>cherrypy</a:t>
            </a:r>
            <a:endParaRPr lang="en-US" sz="2000" b="1" dirty="0" smtClean="0">
              <a:latin typeface="Courier New" pitchFamily="49" charset="0"/>
              <a:cs typeface="Courier New" pitchFamily="49" charset="0"/>
              <a:sym typeface="Courier New"/>
            </a:endParaRPr>
          </a:p>
          <a:p>
            <a:pPr lvl="0">
              <a:buNone/>
            </a:pPr>
            <a:r>
              <a:rPr lang="en-US" sz="2000" b="1" dirty="0" err="1" smtClean="0">
                <a:latin typeface="Courier New" pitchFamily="49" charset="0"/>
                <a:cs typeface="Courier New" pitchFamily="49" charset="0"/>
                <a:sym typeface="Courier New"/>
              </a:rPr>
              <a:t>cherrypy.server.socket_host</a:t>
            </a:r>
            <a:r>
              <a:rPr lang="en-US" sz="2000" b="1" dirty="0" smtClean="0">
                <a:latin typeface="Courier New" pitchFamily="49" charset="0"/>
                <a:cs typeface="Courier New" pitchFamily="49" charset="0"/>
                <a:sym typeface="Courier New"/>
              </a:rPr>
              <a:t> = '0.0.0.0'</a:t>
            </a:r>
          </a:p>
          <a:p>
            <a:pPr lvl="0">
              <a:buNone/>
            </a:pPr>
            <a:r>
              <a:rPr lang="en-US" sz="2000" b="1" dirty="0" err="1" smtClean="0">
                <a:latin typeface="Courier New" pitchFamily="49" charset="0"/>
                <a:cs typeface="Courier New" pitchFamily="49" charset="0"/>
                <a:sym typeface="Courier New"/>
              </a:rPr>
              <a:t>cherrypy.config.update</a:t>
            </a:r>
            <a:r>
              <a:rPr lang="en-US" sz="2000" b="1" dirty="0" smtClean="0">
                <a:latin typeface="Courier New" pitchFamily="49" charset="0"/>
                <a:cs typeface="Courier New" pitchFamily="49" charset="0"/>
                <a:sym typeface="Courier New"/>
              </a:rPr>
              <a:t>({'</a:t>
            </a:r>
            <a:r>
              <a:rPr lang="en-US" sz="2000" b="1" dirty="0" err="1" smtClean="0">
                <a:latin typeface="Courier New" pitchFamily="49" charset="0"/>
                <a:cs typeface="Courier New" pitchFamily="49" charset="0"/>
                <a:sym typeface="Courier New"/>
              </a:rPr>
              <a:t>server.socket_port</a:t>
            </a:r>
            <a:r>
              <a:rPr lang="en-US" sz="2000" b="1" dirty="0" smtClean="0">
                <a:latin typeface="Courier New" pitchFamily="49" charset="0"/>
                <a:cs typeface="Courier New" pitchFamily="49" charset="0"/>
                <a:sym typeface="Courier New"/>
              </a:rPr>
              <a:t>': 8080})</a:t>
            </a:r>
          </a:p>
          <a:p>
            <a:pPr lvl="0">
              <a:buNone/>
            </a:pPr>
            <a:endParaRPr lang="en-US" sz="2000" b="1" dirty="0" smtClean="0">
              <a:latin typeface="Courier New" pitchFamily="49" charset="0"/>
              <a:cs typeface="Courier New" pitchFamily="49" charset="0"/>
              <a:sym typeface="Courier New"/>
            </a:endParaRPr>
          </a:p>
          <a:p>
            <a:pPr lvl="0">
              <a:buNone/>
            </a:pPr>
            <a:r>
              <a:rPr lang="en-US" sz="2000" b="1" dirty="0" smtClean="0">
                <a:latin typeface="Courier New" pitchFamily="49" charset="0"/>
                <a:cs typeface="Courier New" pitchFamily="49" charset="0"/>
                <a:sym typeface="Courier New"/>
              </a:rPr>
              <a:t>class </a:t>
            </a:r>
            <a:r>
              <a:rPr lang="en-US" sz="2000" b="1" dirty="0" err="1" smtClean="0">
                <a:latin typeface="Courier New" pitchFamily="49" charset="0"/>
                <a:cs typeface="Courier New" pitchFamily="49" charset="0"/>
                <a:sym typeface="Courier New"/>
              </a:rPr>
              <a:t>HelloWorld</a:t>
            </a:r>
            <a:r>
              <a:rPr lang="en-US" sz="2000" b="1" dirty="0" smtClean="0">
                <a:latin typeface="Courier New" pitchFamily="49" charset="0"/>
                <a:cs typeface="Courier New" pitchFamily="49" charset="0"/>
                <a:sym typeface="Courier New"/>
              </a:rPr>
              <a:t>(object):</a:t>
            </a:r>
          </a:p>
          <a:p>
            <a:pPr lvl="0">
              <a:buNone/>
            </a:pPr>
            <a:r>
              <a:rPr lang="en-US" sz="2000" b="1" dirty="0" smtClean="0">
                <a:latin typeface="Courier New" pitchFamily="49" charset="0"/>
                <a:cs typeface="Courier New" pitchFamily="49" charset="0"/>
                <a:sym typeface="Courier New"/>
              </a:rPr>
              <a:t>    @</a:t>
            </a:r>
            <a:r>
              <a:rPr lang="en-US" sz="2000" b="1" dirty="0" err="1" smtClean="0">
                <a:latin typeface="Courier New" pitchFamily="49" charset="0"/>
                <a:cs typeface="Courier New" pitchFamily="49" charset="0"/>
                <a:sym typeface="Courier New"/>
              </a:rPr>
              <a:t>cherrypy.expose</a:t>
            </a:r>
            <a:endParaRPr lang="en-US" sz="2000" b="1" dirty="0" smtClean="0">
              <a:latin typeface="Courier New" pitchFamily="49" charset="0"/>
              <a:cs typeface="Courier New" pitchFamily="49" charset="0"/>
              <a:sym typeface="Courier New"/>
            </a:endParaRPr>
          </a:p>
          <a:p>
            <a:pPr lvl="0">
              <a:buNone/>
            </a:pPr>
            <a:r>
              <a:rPr lang="en-US" sz="2000" b="1" dirty="0" smtClean="0">
                <a:latin typeface="Courier New" pitchFamily="49" charset="0"/>
                <a:cs typeface="Courier New" pitchFamily="49" charset="0"/>
                <a:sym typeface="Courier New"/>
              </a:rPr>
              <a:t>    def index(self):</a:t>
            </a:r>
          </a:p>
          <a:p>
            <a:pPr lvl="0">
              <a:buNone/>
            </a:pPr>
            <a:r>
              <a:rPr lang="en-US" sz="2000" b="1" dirty="0" smtClean="0">
                <a:latin typeface="Courier New" pitchFamily="49" charset="0"/>
                <a:cs typeface="Courier New" pitchFamily="49" charset="0"/>
                <a:sym typeface="Courier New"/>
              </a:rPr>
              <a:t>        return "Hello world!"</a:t>
            </a:r>
          </a:p>
          <a:p>
            <a:pPr lvl="0">
              <a:buNone/>
            </a:pPr>
            <a:endParaRPr lang="en-US" sz="2000" b="1" dirty="0" smtClean="0">
              <a:latin typeface="Courier New" pitchFamily="49" charset="0"/>
              <a:cs typeface="Courier New" pitchFamily="49" charset="0"/>
              <a:sym typeface="Courier New"/>
            </a:endParaRPr>
          </a:p>
          <a:p>
            <a:pPr lvl="0">
              <a:buNone/>
            </a:pPr>
            <a:r>
              <a:rPr lang="en-US" sz="2000" b="1" dirty="0" smtClean="0">
                <a:latin typeface="Courier New" pitchFamily="49" charset="0"/>
                <a:cs typeface="Courier New" pitchFamily="49" charset="0"/>
                <a:sym typeface="Courier New"/>
              </a:rPr>
              <a:t>if __name__ == '__main__':</a:t>
            </a:r>
          </a:p>
          <a:p>
            <a:pPr lvl="0">
              <a:buNone/>
            </a:pPr>
            <a:r>
              <a:rPr lang="en-US" sz="2000" b="1" dirty="0" smtClean="0">
                <a:latin typeface="Courier New" pitchFamily="49" charset="0"/>
                <a:cs typeface="Courier New" pitchFamily="49" charset="0"/>
                <a:sym typeface="Courier New"/>
              </a:rPr>
              <a:t>    </a:t>
            </a:r>
            <a:r>
              <a:rPr lang="en-US" sz="2000" b="1" dirty="0" err="1" smtClean="0">
                <a:latin typeface="Courier New" pitchFamily="49" charset="0"/>
                <a:cs typeface="Courier New" pitchFamily="49" charset="0"/>
                <a:sym typeface="Courier New"/>
              </a:rPr>
              <a:t>cherrypy.quickstart</a:t>
            </a:r>
            <a:r>
              <a:rPr lang="en-US" sz="2000" b="1" dirty="0" smtClean="0">
                <a:latin typeface="Courier New" pitchFamily="49" charset="0"/>
                <a:cs typeface="Courier New" pitchFamily="49" charset="0"/>
                <a:sym typeface="Courier New"/>
              </a:rPr>
              <a:t>(</a:t>
            </a:r>
            <a:r>
              <a:rPr lang="en-US" sz="2000" b="1" dirty="0" err="1" smtClean="0">
                <a:latin typeface="Courier New" pitchFamily="49" charset="0"/>
                <a:cs typeface="Courier New" pitchFamily="49" charset="0"/>
                <a:sym typeface="Courier New"/>
              </a:rPr>
              <a:t>HelloWorld</a:t>
            </a:r>
            <a:r>
              <a:rPr lang="en-US" sz="2000" b="1" dirty="0" smtClean="0">
                <a:latin typeface="Courier New" pitchFamily="49" charset="0"/>
                <a:cs typeface="Courier New" pitchFamily="49" charset="0"/>
                <a:sym typeface="Courier New"/>
              </a:rPr>
              <a:t>())</a:t>
            </a:r>
          </a:p>
        </p:txBody>
      </p:sp>
      <p:sp>
        <p:nvSpPr>
          <p:cNvPr id="6" name="Slide Number Placeholder 5"/>
          <p:cNvSpPr>
            <a:spLocks noGrp="1"/>
          </p:cNvSpPr>
          <p:nvPr>
            <p:ph type="sldNum" sz="quarter" idx="12"/>
          </p:nvPr>
        </p:nvSpPr>
        <p:spPr/>
        <p:txBody>
          <a:bodyPr/>
          <a:lstStyle/>
          <a:p>
            <a:fld id="{8C0EEE03-975C-4CC4-A0A5-66C7C004E97B}"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fade">
                                      <p:cBhvr>
                                        <p:cTn id="10" dur="500"/>
                                        <p:tgtEl>
                                          <p:spTgt spid="5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Effect transition="in" filter="fade">
                                      <p:cBhvr>
                                        <p:cTn id="13" dur="500"/>
                                        <p:tgtEl>
                                          <p:spTgt spid="5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xEl>
                                              <p:pRg st="4" end="4"/>
                                            </p:txEl>
                                          </p:spTgt>
                                        </p:tgtEl>
                                        <p:attrNameLst>
                                          <p:attrName>style.visibility</p:attrName>
                                        </p:attrNameLst>
                                      </p:cBhvr>
                                      <p:to>
                                        <p:strVal val="visible"/>
                                      </p:to>
                                    </p:set>
                                    <p:animEffect transition="in" filter="fade">
                                      <p:cBhvr>
                                        <p:cTn id="16" dur="500"/>
                                        <p:tgtEl>
                                          <p:spTgt spid="5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xEl>
                                              <p:pRg st="5" end="5"/>
                                            </p:txEl>
                                          </p:spTgt>
                                        </p:tgtEl>
                                        <p:attrNameLst>
                                          <p:attrName>style.visibility</p:attrName>
                                        </p:attrNameLst>
                                      </p:cBhvr>
                                      <p:to>
                                        <p:strVal val="visible"/>
                                      </p:to>
                                    </p:set>
                                    <p:animEffect transition="in" filter="fade">
                                      <p:cBhvr>
                                        <p:cTn id="19" dur="500"/>
                                        <p:tgtEl>
                                          <p:spTgt spid="5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xEl>
                                              <p:pRg st="6" end="6"/>
                                            </p:txEl>
                                          </p:spTgt>
                                        </p:tgtEl>
                                        <p:attrNameLst>
                                          <p:attrName>style.visibility</p:attrName>
                                        </p:attrNameLst>
                                      </p:cBhvr>
                                      <p:to>
                                        <p:strVal val="visible"/>
                                      </p:to>
                                    </p:set>
                                    <p:animEffect transition="in" filter="fade">
                                      <p:cBhvr>
                                        <p:cTn id="22" dur="500"/>
                                        <p:tgtEl>
                                          <p:spTgt spid="5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3">
                                            <p:txEl>
                                              <p:pRg st="7" end="7"/>
                                            </p:txEl>
                                          </p:spTgt>
                                        </p:tgtEl>
                                        <p:attrNameLst>
                                          <p:attrName>style.visibility</p:attrName>
                                        </p:attrNameLst>
                                      </p:cBhvr>
                                      <p:to>
                                        <p:strVal val="visible"/>
                                      </p:to>
                                    </p:set>
                                    <p:animEffect transition="in" filter="fade">
                                      <p:cBhvr>
                                        <p:cTn id="25" dur="500"/>
                                        <p:tgtEl>
                                          <p:spTgt spid="5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xEl>
                                              <p:pRg st="9" end="9"/>
                                            </p:txEl>
                                          </p:spTgt>
                                        </p:tgtEl>
                                        <p:attrNameLst>
                                          <p:attrName>style.visibility</p:attrName>
                                        </p:attrNameLst>
                                      </p:cBhvr>
                                      <p:to>
                                        <p:strVal val="visible"/>
                                      </p:to>
                                    </p:set>
                                    <p:animEffect transition="in" filter="fade">
                                      <p:cBhvr>
                                        <p:cTn id="28" dur="500"/>
                                        <p:tgtEl>
                                          <p:spTgt spid="53">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xEl>
                                              <p:pRg st="10" end="10"/>
                                            </p:txEl>
                                          </p:spTgt>
                                        </p:tgtEl>
                                        <p:attrNameLst>
                                          <p:attrName>style.visibility</p:attrName>
                                        </p:attrNameLst>
                                      </p:cBhvr>
                                      <p:to>
                                        <p:strVal val="visible"/>
                                      </p:to>
                                    </p:set>
                                    <p:animEffect transition="in" filter="fade">
                                      <p:cBhvr>
                                        <p:cTn id="31" dur="500"/>
                                        <p:tgtEl>
                                          <p:spTgt spid="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p:txBody>
          <a:bodyPr/>
          <a:lstStyle/>
          <a:p>
            <a:r>
              <a:rPr lang="en" dirty="0" smtClean="0"/>
              <a:t>URL to Function</a:t>
            </a:r>
            <a:endParaRPr lang="en" dirty="0"/>
          </a:p>
        </p:txBody>
      </p:sp>
      <p:sp>
        <p:nvSpPr>
          <p:cNvPr id="59" name="Shape 59"/>
          <p:cNvSpPr txBox="1">
            <a:spLocks noGrp="1"/>
          </p:cNvSpPr>
          <p:nvPr>
            <p:ph idx="1"/>
          </p:nvPr>
        </p:nvSpPr>
        <p:spPr/>
        <p:txBody>
          <a:bodyPr>
            <a:noAutofit/>
          </a:bodyPr>
          <a:lstStyle/>
          <a:p>
            <a:pPr lvl="0">
              <a:buNone/>
            </a:pPr>
            <a:r>
              <a:rPr lang="en-US" sz="1800" b="1" dirty="0" smtClean="0">
                <a:latin typeface="Courier New" pitchFamily="49" charset="0"/>
                <a:cs typeface="Courier New" pitchFamily="49" charset="0"/>
                <a:sym typeface="Consolas"/>
              </a:rPr>
              <a:t>import random</a:t>
            </a:r>
          </a:p>
          <a:p>
            <a:pPr lvl="0">
              <a:buNone/>
            </a:pPr>
            <a:r>
              <a:rPr lang="en-US" sz="1800" b="1" dirty="0" smtClean="0">
                <a:latin typeface="Courier New" pitchFamily="49" charset="0"/>
                <a:cs typeface="Courier New" pitchFamily="49" charset="0"/>
                <a:sym typeface="Consolas"/>
              </a:rPr>
              <a:t>import string</a:t>
            </a:r>
          </a:p>
          <a:p>
            <a:pPr lvl="0">
              <a:buNone/>
            </a:pPr>
            <a:r>
              <a:rPr lang="en-US" sz="1800" b="1" dirty="0" smtClean="0">
                <a:latin typeface="Courier New" pitchFamily="49" charset="0"/>
                <a:cs typeface="Courier New" pitchFamily="49" charset="0"/>
                <a:sym typeface="Consolas"/>
              </a:rPr>
              <a:t>import </a:t>
            </a:r>
            <a:r>
              <a:rPr lang="en-US" sz="1800" b="1" dirty="0" err="1" smtClean="0">
                <a:latin typeface="Courier New" pitchFamily="49" charset="0"/>
                <a:cs typeface="Courier New" pitchFamily="49" charset="0"/>
                <a:sym typeface="Consolas"/>
              </a:rPr>
              <a:t>cherrypy</a:t>
            </a:r>
            <a:endParaRPr lang="en-US" sz="1800" b="1" dirty="0" smtClean="0">
              <a:latin typeface="Courier New" pitchFamily="49" charset="0"/>
              <a:cs typeface="Courier New" pitchFamily="49" charset="0"/>
              <a:sym typeface="Consolas"/>
            </a:endParaRPr>
          </a:p>
          <a:p>
            <a:pPr lvl="0">
              <a:buNone/>
            </a:pP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class </a:t>
            </a:r>
            <a:r>
              <a:rPr lang="en-US" sz="1800" b="1" dirty="0" err="1" smtClean="0">
                <a:latin typeface="Courier New" pitchFamily="49" charset="0"/>
                <a:cs typeface="Courier New" pitchFamily="49" charset="0"/>
                <a:sym typeface="Consolas"/>
              </a:rPr>
              <a:t>StringGenerator</a:t>
            </a:r>
            <a:r>
              <a:rPr lang="en-US" sz="1800" b="1" dirty="0" smtClean="0">
                <a:latin typeface="Courier New" pitchFamily="49" charset="0"/>
                <a:cs typeface="Courier New" pitchFamily="49" charset="0"/>
                <a:sym typeface="Consolas"/>
              </a:rPr>
              <a:t>(object):</a:t>
            </a:r>
          </a:p>
          <a:p>
            <a:pPr lvl="0">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cherrypy.expose</a:t>
            </a: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    def index(self):</a:t>
            </a:r>
          </a:p>
          <a:p>
            <a:pPr lvl="0">
              <a:buNone/>
            </a:pPr>
            <a:r>
              <a:rPr lang="en-US" sz="1800" b="1" dirty="0" smtClean="0">
                <a:latin typeface="Courier New" pitchFamily="49" charset="0"/>
                <a:cs typeface="Courier New" pitchFamily="49" charset="0"/>
                <a:sym typeface="Consolas"/>
              </a:rPr>
              <a:t>        return "Hello world!"</a:t>
            </a:r>
          </a:p>
          <a:p>
            <a:pPr lvl="0">
              <a:buNone/>
            </a:pP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cherrypy.expose</a:t>
            </a: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    def generate(self):</a:t>
            </a:r>
          </a:p>
          <a:p>
            <a:pPr lvl="0">
              <a:buNone/>
            </a:pPr>
            <a:r>
              <a:rPr lang="en-US" sz="1800" b="1" dirty="0" smtClean="0">
                <a:latin typeface="Courier New" pitchFamily="49" charset="0"/>
                <a:cs typeface="Courier New" pitchFamily="49" charset="0"/>
                <a:sym typeface="Consolas"/>
              </a:rPr>
              <a:t>        return ''.join(</a:t>
            </a:r>
            <a:r>
              <a:rPr lang="en-US" sz="1800" b="1" dirty="0" err="1" smtClean="0">
                <a:latin typeface="Courier New" pitchFamily="49" charset="0"/>
                <a:cs typeface="Courier New" pitchFamily="49" charset="0"/>
                <a:sym typeface="Consolas"/>
              </a:rPr>
              <a:t>random.sample</a:t>
            </a:r>
            <a:r>
              <a:rPr lang="en-US" sz="1800" b="1" dirty="0" smtClean="0">
                <a:latin typeface="Courier New" pitchFamily="49" charset="0"/>
                <a:cs typeface="Courier New" pitchFamily="49" charset="0"/>
                <a:sym typeface="Consolas"/>
              </a:rPr>
              <a:t>(</a:t>
            </a:r>
            <a:r>
              <a:rPr lang="en-US" sz="1800" b="1" dirty="0" err="1" smtClean="0">
                <a:latin typeface="Courier New" pitchFamily="49" charset="0"/>
                <a:cs typeface="Courier New" pitchFamily="49" charset="0"/>
                <a:sym typeface="Consolas"/>
              </a:rPr>
              <a:t>string.hexdigits</a:t>
            </a:r>
            <a:r>
              <a:rPr lang="en-US" sz="1800" b="1" dirty="0" smtClean="0">
                <a:latin typeface="Courier New" pitchFamily="49" charset="0"/>
                <a:cs typeface="Courier New" pitchFamily="49" charset="0"/>
                <a:sym typeface="Consolas"/>
              </a:rPr>
              <a:t>, 8))</a:t>
            </a:r>
          </a:p>
          <a:p>
            <a:pPr lvl="0">
              <a:buNone/>
            </a:pP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if __name__ == '__main__':</a:t>
            </a:r>
          </a:p>
          <a:p>
            <a:pPr lvl="0">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cherrypy.quickstart</a:t>
            </a:r>
            <a:r>
              <a:rPr lang="en-US" sz="1800" b="1" dirty="0" smtClean="0">
                <a:latin typeface="Courier New" pitchFamily="49" charset="0"/>
                <a:cs typeface="Courier New" pitchFamily="49" charset="0"/>
                <a:sym typeface="Consolas"/>
              </a:rPr>
              <a:t>(</a:t>
            </a:r>
            <a:r>
              <a:rPr lang="en-US" sz="1800" b="1" dirty="0" err="1" smtClean="0">
                <a:latin typeface="Courier New" pitchFamily="49" charset="0"/>
                <a:cs typeface="Courier New" pitchFamily="49" charset="0"/>
                <a:sym typeface="Consolas"/>
              </a:rPr>
              <a:t>StringGenerator</a:t>
            </a:r>
            <a:r>
              <a:rPr lang="en-US" sz="1800" b="1" dirty="0" smtClean="0">
                <a:latin typeface="Courier New" pitchFamily="49" charset="0"/>
                <a:cs typeface="Courier New" pitchFamily="49" charset="0"/>
                <a:sym typeface="Consolas"/>
              </a:rPr>
              <a:t>())</a:t>
            </a:r>
          </a:p>
        </p:txBody>
      </p:sp>
      <p:sp>
        <p:nvSpPr>
          <p:cNvPr id="60" name="Shape 60"/>
          <p:cNvSpPr txBox="1"/>
          <p:nvPr/>
        </p:nvSpPr>
        <p:spPr>
          <a:xfrm>
            <a:off x="4639760" y="1976765"/>
            <a:ext cx="4047040" cy="461635"/>
          </a:xfrm>
          <a:prstGeom prst="rect">
            <a:avLst/>
          </a:prstGeom>
          <a:ln/>
        </p:spPr>
        <p:style>
          <a:lnRef idx="1">
            <a:schemeClr val="dk1"/>
          </a:lnRef>
          <a:fillRef idx="2">
            <a:schemeClr val="dk1"/>
          </a:fillRef>
          <a:effectRef idx="1">
            <a:schemeClr val="dk1"/>
          </a:effectRef>
          <a:fontRef idx="minor">
            <a:schemeClr val="dk1"/>
          </a:fontRef>
        </p:style>
        <p:txBody>
          <a:bodyPr wrap="none" lIns="91425" tIns="91425" rIns="91425" bIns="91425" anchor="t" anchorCtr="0">
            <a:spAutoFit/>
          </a:bodyPr>
          <a:lstStyle/>
          <a:p>
            <a:pPr>
              <a:spcBef>
                <a:spcPts val="0"/>
              </a:spcBef>
              <a:buNone/>
            </a:pPr>
            <a:r>
              <a:rPr lang="en" dirty="0"/>
              <a:t>Go to </a:t>
            </a:r>
            <a:r>
              <a:rPr lang="en" u="sng" dirty="0">
                <a:solidFill>
                  <a:srgbClr val="0000FF"/>
                </a:solidFill>
              </a:rPr>
              <a:t>http://your.server:&lt;port&gt;/generate</a:t>
            </a:r>
            <a:endParaRPr lang="en" u="sng" dirty="0">
              <a:solidFill>
                <a:srgbClr val="0000FF"/>
              </a:solidFill>
              <a:hlinkClick r:id="rId3"/>
            </a:endParaRPr>
          </a:p>
        </p:txBody>
      </p:sp>
      <p:sp>
        <p:nvSpPr>
          <p:cNvPr id="7" name="Slide Number Placeholder 6"/>
          <p:cNvSpPr>
            <a:spLocks noGrp="1"/>
          </p:cNvSpPr>
          <p:nvPr>
            <p:ph type="sldNum" sz="quarter" idx="12"/>
          </p:nvPr>
        </p:nvSpPr>
        <p:spPr/>
        <p:txBody>
          <a:bodyPr/>
          <a:lstStyle/>
          <a:p>
            <a:fld id="{8C0EEE03-975C-4CC4-A0A5-66C7C004E97B}" type="slidenum">
              <a:rPr lang="en-US" smtClean="0"/>
              <a:pPr/>
              <a:t>7</a:t>
            </a:fld>
            <a:endParaRPr lang="en-US"/>
          </a:p>
        </p:txBody>
      </p:sp>
      <p:sp>
        <p:nvSpPr>
          <p:cNvPr id="8" name="Footer Placeholder 7"/>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transition="in" filter="fade">
                                      <p:cBhvr>
                                        <p:cTn id="7" dur="500"/>
                                        <p:tgtEl>
                                          <p:spTgt spid="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xEl>
                                              <p:pRg st="1" end="1"/>
                                            </p:txEl>
                                          </p:spTgt>
                                        </p:tgtEl>
                                        <p:attrNameLst>
                                          <p:attrName>style.visibility</p:attrName>
                                        </p:attrNameLst>
                                      </p:cBhvr>
                                      <p:to>
                                        <p:strVal val="visible"/>
                                      </p:to>
                                    </p:set>
                                    <p:animEffect transition="in" filter="fade">
                                      <p:cBhvr>
                                        <p:cTn id="10" dur="500"/>
                                        <p:tgtEl>
                                          <p:spTgt spid="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xEl>
                                              <p:pRg st="2" end="2"/>
                                            </p:txEl>
                                          </p:spTgt>
                                        </p:tgtEl>
                                        <p:attrNameLst>
                                          <p:attrName>style.visibility</p:attrName>
                                        </p:attrNameLst>
                                      </p:cBhvr>
                                      <p:to>
                                        <p:strVal val="visible"/>
                                      </p:to>
                                    </p:set>
                                    <p:animEffect transition="in" filter="fade">
                                      <p:cBhvr>
                                        <p:cTn id="13" dur="500"/>
                                        <p:tgtEl>
                                          <p:spTgt spid="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xEl>
                                              <p:pRg st="4" end="4"/>
                                            </p:txEl>
                                          </p:spTgt>
                                        </p:tgtEl>
                                        <p:attrNameLst>
                                          <p:attrName>style.visibility</p:attrName>
                                        </p:attrNameLst>
                                      </p:cBhvr>
                                      <p:to>
                                        <p:strVal val="visible"/>
                                      </p:to>
                                    </p:set>
                                    <p:animEffect transition="in" filter="fade">
                                      <p:cBhvr>
                                        <p:cTn id="16" dur="500"/>
                                        <p:tgtEl>
                                          <p:spTgt spid="59">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xEl>
                                              <p:pRg st="5" end="5"/>
                                            </p:txEl>
                                          </p:spTgt>
                                        </p:tgtEl>
                                        <p:attrNameLst>
                                          <p:attrName>style.visibility</p:attrName>
                                        </p:attrNameLst>
                                      </p:cBhvr>
                                      <p:to>
                                        <p:strVal val="visible"/>
                                      </p:to>
                                    </p:set>
                                    <p:animEffect transition="in" filter="fade">
                                      <p:cBhvr>
                                        <p:cTn id="19" dur="500"/>
                                        <p:tgtEl>
                                          <p:spTgt spid="59">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xEl>
                                              <p:pRg st="6" end="6"/>
                                            </p:txEl>
                                          </p:spTgt>
                                        </p:tgtEl>
                                        <p:attrNameLst>
                                          <p:attrName>style.visibility</p:attrName>
                                        </p:attrNameLst>
                                      </p:cBhvr>
                                      <p:to>
                                        <p:strVal val="visible"/>
                                      </p:to>
                                    </p:set>
                                    <p:animEffect transition="in" filter="fade">
                                      <p:cBhvr>
                                        <p:cTn id="22" dur="500"/>
                                        <p:tgtEl>
                                          <p:spTgt spid="59">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xEl>
                                              <p:pRg st="7" end="7"/>
                                            </p:txEl>
                                          </p:spTgt>
                                        </p:tgtEl>
                                        <p:attrNameLst>
                                          <p:attrName>style.visibility</p:attrName>
                                        </p:attrNameLst>
                                      </p:cBhvr>
                                      <p:to>
                                        <p:strVal val="visible"/>
                                      </p:to>
                                    </p:set>
                                    <p:animEffect transition="in" filter="fade">
                                      <p:cBhvr>
                                        <p:cTn id="25" dur="500"/>
                                        <p:tgtEl>
                                          <p:spTgt spid="59">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9">
                                            <p:txEl>
                                              <p:pRg st="9" end="9"/>
                                            </p:txEl>
                                          </p:spTgt>
                                        </p:tgtEl>
                                        <p:attrNameLst>
                                          <p:attrName>style.visibility</p:attrName>
                                        </p:attrNameLst>
                                      </p:cBhvr>
                                      <p:to>
                                        <p:strVal val="visible"/>
                                      </p:to>
                                    </p:set>
                                    <p:animEffect transition="in" filter="fade">
                                      <p:cBhvr>
                                        <p:cTn id="28" dur="500"/>
                                        <p:tgtEl>
                                          <p:spTgt spid="59">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xEl>
                                              <p:pRg st="10" end="10"/>
                                            </p:txEl>
                                          </p:spTgt>
                                        </p:tgtEl>
                                        <p:attrNameLst>
                                          <p:attrName>style.visibility</p:attrName>
                                        </p:attrNameLst>
                                      </p:cBhvr>
                                      <p:to>
                                        <p:strVal val="visible"/>
                                      </p:to>
                                    </p:set>
                                    <p:animEffect transition="in" filter="fade">
                                      <p:cBhvr>
                                        <p:cTn id="31" dur="500"/>
                                        <p:tgtEl>
                                          <p:spTgt spid="59">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xEl>
                                              <p:pRg st="11" end="11"/>
                                            </p:txEl>
                                          </p:spTgt>
                                        </p:tgtEl>
                                        <p:attrNameLst>
                                          <p:attrName>style.visibility</p:attrName>
                                        </p:attrNameLst>
                                      </p:cBhvr>
                                      <p:to>
                                        <p:strVal val="visible"/>
                                      </p:to>
                                    </p:set>
                                    <p:animEffect transition="in" filter="fade">
                                      <p:cBhvr>
                                        <p:cTn id="34" dur="500"/>
                                        <p:tgtEl>
                                          <p:spTgt spid="59">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xEl>
                                              <p:pRg st="13" end="13"/>
                                            </p:txEl>
                                          </p:spTgt>
                                        </p:tgtEl>
                                        <p:attrNameLst>
                                          <p:attrName>style.visibility</p:attrName>
                                        </p:attrNameLst>
                                      </p:cBhvr>
                                      <p:to>
                                        <p:strVal val="visible"/>
                                      </p:to>
                                    </p:set>
                                    <p:animEffect transition="in" filter="fade">
                                      <p:cBhvr>
                                        <p:cTn id="37" dur="500"/>
                                        <p:tgtEl>
                                          <p:spTgt spid="59">
                                            <p:txEl>
                                              <p:pRg st="13" end="1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xEl>
                                              <p:pRg st="14" end="14"/>
                                            </p:txEl>
                                          </p:spTgt>
                                        </p:tgtEl>
                                        <p:attrNameLst>
                                          <p:attrName>style.visibility</p:attrName>
                                        </p:attrNameLst>
                                      </p:cBhvr>
                                      <p:to>
                                        <p:strVal val="visible"/>
                                      </p:to>
                                    </p:set>
                                    <p:animEffect transition="in" filter="fade">
                                      <p:cBhvr>
                                        <p:cTn id="40" dur="500"/>
                                        <p:tgtEl>
                                          <p:spTgt spid="59">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uiExpand="1" build="p"/>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p:txBody>
          <a:bodyPr/>
          <a:lstStyle/>
          <a:p>
            <a:r>
              <a:rPr lang="en" dirty="0" smtClean="0"/>
              <a:t>URL with Parameter</a:t>
            </a:r>
            <a:endParaRPr lang="en" dirty="0"/>
          </a:p>
        </p:txBody>
      </p:sp>
      <p:sp>
        <p:nvSpPr>
          <p:cNvPr id="66" name="Shape 66"/>
          <p:cNvSpPr txBox="1">
            <a:spLocks noGrp="1"/>
          </p:cNvSpPr>
          <p:nvPr>
            <p:ph idx="1"/>
          </p:nvPr>
        </p:nvSpPr>
        <p:spPr/>
        <p:txBody>
          <a:bodyPr>
            <a:noAutofit/>
          </a:bodyPr>
          <a:lstStyle/>
          <a:p>
            <a:pPr lvl="0">
              <a:buNone/>
            </a:pPr>
            <a:r>
              <a:rPr lang="en-US" sz="1800" b="1" dirty="0" smtClean="0">
                <a:latin typeface="Courier New" pitchFamily="49" charset="0"/>
                <a:cs typeface="Courier New" pitchFamily="49" charset="0"/>
                <a:sym typeface="Consolas"/>
              </a:rPr>
              <a:t>import random</a:t>
            </a:r>
          </a:p>
          <a:p>
            <a:pPr lvl="0">
              <a:buNone/>
            </a:pPr>
            <a:r>
              <a:rPr lang="en-US" sz="1800" b="1" dirty="0" smtClean="0">
                <a:latin typeface="Courier New" pitchFamily="49" charset="0"/>
                <a:cs typeface="Courier New" pitchFamily="49" charset="0"/>
                <a:sym typeface="Consolas"/>
              </a:rPr>
              <a:t>import string</a:t>
            </a:r>
          </a:p>
          <a:p>
            <a:pPr lvl="0">
              <a:buNone/>
            </a:pPr>
            <a:r>
              <a:rPr lang="en-US" sz="1800" b="1" dirty="0" smtClean="0">
                <a:latin typeface="Courier New" pitchFamily="49" charset="0"/>
                <a:cs typeface="Courier New" pitchFamily="49" charset="0"/>
                <a:sym typeface="Consolas"/>
              </a:rPr>
              <a:t>import </a:t>
            </a:r>
            <a:r>
              <a:rPr lang="en-US" sz="1800" b="1" dirty="0" err="1" smtClean="0">
                <a:latin typeface="Courier New" pitchFamily="49" charset="0"/>
                <a:cs typeface="Courier New" pitchFamily="49" charset="0"/>
                <a:sym typeface="Consolas"/>
              </a:rPr>
              <a:t>cherrypy</a:t>
            </a:r>
            <a:endParaRPr lang="en-US" sz="1800" b="1" dirty="0" smtClean="0">
              <a:latin typeface="Courier New" pitchFamily="49" charset="0"/>
              <a:cs typeface="Courier New" pitchFamily="49" charset="0"/>
              <a:sym typeface="Consolas"/>
            </a:endParaRPr>
          </a:p>
          <a:p>
            <a:pPr lvl="0">
              <a:buNone/>
            </a:pP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class </a:t>
            </a:r>
            <a:r>
              <a:rPr lang="en-US" sz="1800" b="1" dirty="0" err="1" smtClean="0">
                <a:latin typeface="Courier New" pitchFamily="49" charset="0"/>
                <a:cs typeface="Courier New" pitchFamily="49" charset="0"/>
                <a:sym typeface="Consolas"/>
              </a:rPr>
              <a:t>StringGenerator</a:t>
            </a:r>
            <a:r>
              <a:rPr lang="en-US" sz="1800" b="1" dirty="0" smtClean="0">
                <a:latin typeface="Courier New" pitchFamily="49" charset="0"/>
                <a:cs typeface="Courier New" pitchFamily="49" charset="0"/>
                <a:sym typeface="Consolas"/>
              </a:rPr>
              <a:t>(object):</a:t>
            </a:r>
          </a:p>
          <a:p>
            <a:pPr lvl="0">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cherrypy.expose</a:t>
            </a: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    def index(self):</a:t>
            </a:r>
          </a:p>
          <a:p>
            <a:pPr lvl="0">
              <a:buNone/>
            </a:pPr>
            <a:r>
              <a:rPr lang="en-US" sz="1800" b="1" dirty="0" smtClean="0">
                <a:latin typeface="Courier New" pitchFamily="49" charset="0"/>
                <a:cs typeface="Courier New" pitchFamily="49" charset="0"/>
                <a:sym typeface="Consolas"/>
              </a:rPr>
              <a:t>        return "Hello world!"</a:t>
            </a:r>
          </a:p>
          <a:p>
            <a:pPr lvl="0">
              <a:buNone/>
            </a:pP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cherrypy.expose</a:t>
            </a: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    def generate(self, length=8):</a:t>
            </a:r>
          </a:p>
          <a:p>
            <a:pPr lvl="0">
              <a:buNone/>
            </a:pPr>
            <a:r>
              <a:rPr lang="en-US" sz="1800" b="1" dirty="0" smtClean="0">
                <a:latin typeface="Courier New" pitchFamily="49" charset="0"/>
                <a:cs typeface="Courier New" pitchFamily="49" charset="0"/>
                <a:sym typeface="Consolas"/>
              </a:rPr>
              <a:t>        return ''.join(</a:t>
            </a:r>
            <a:r>
              <a:rPr lang="en-US" sz="1800" b="1" dirty="0" err="1" smtClean="0">
                <a:latin typeface="Courier New" pitchFamily="49" charset="0"/>
                <a:cs typeface="Courier New" pitchFamily="49" charset="0"/>
                <a:sym typeface="Consolas"/>
              </a:rPr>
              <a:t>random.sample</a:t>
            </a:r>
            <a:r>
              <a:rPr lang="en-US" sz="1800" b="1" dirty="0" smtClean="0">
                <a:latin typeface="Courier New" pitchFamily="49" charset="0"/>
                <a:cs typeface="Courier New" pitchFamily="49" charset="0"/>
                <a:sym typeface="Consolas"/>
              </a:rPr>
              <a:t>(</a:t>
            </a:r>
            <a:r>
              <a:rPr lang="en-US" sz="1800" b="1" dirty="0" err="1" smtClean="0">
                <a:latin typeface="Courier New" pitchFamily="49" charset="0"/>
                <a:cs typeface="Courier New" pitchFamily="49" charset="0"/>
                <a:sym typeface="Consolas"/>
              </a:rPr>
              <a:t>string.hexdigits</a:t>
            </a:r>
            <a:r>
              <a:rPr lang="en-US" sz="1800" b="1" dirty="0" smtClean="0">
                <a:latin typeface="Courier New" pitchFamily="49" charset="0"/>
                <a:cs typeface="Courier New" pitchFamily="49" charset="0"/>
                <a:sym typeface="Consolas"/>
              </a:rPr>
              <a:t>, \</a:t>
            </a:r>
          </a:p>
          <a:p>
            <a:pPr lvl="0">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int</a:t>
            </a:r>
            <a:r>
              <a:rPr lang="en-US" sz="1800" b="1" dirty="0" smtClean="0">
                <a:latin typeface="Courier New" pitchFamily="49" charset="0"/>
                <a:cs typeface="Courier New" pitchFamily="49" charset="0"/>
                <a:sym typeface="Consolas"/>
              </a:rPr>
              <a:t>(length)))</a:t>
            </a:r>
          </a:p>
          <a:p>
            <a:pPr lvl="0">
              <a:buNone/>
            </a:pPr>
            <a:endParaRPr lang="en-US" sz="1800" b="1" dirty="0" smtClean="0">
              <a:latin typeface="Courier New" pitchFamily="49" charset="0"/>
              <a:cs typeface="Courier New" pitchFamily="49" charset="0"/>
              <a:sym typeface="Consolas"/>
            </a:endParaRPr>
          </a:p>
          <a:p>
            <a:pPr lvl="0">
              <a:buNone/>
            </a:pPr>
            <a:r>
              <a:rPr lang="en-US" sz="1800" b="1" dirty="0" smtClean="0">
                <a:latin typeface="Courier New" pitchFamily="49" charset="0"/>
                <a:cs typeface="Courier New" pitchFamily="49" charset="0"/>
                <a:sym typeface="Consolas"/>
              </a:rPr>
              <a:t>if __name__ == '__main__':</a:t>
            </a:r>
          </a:p>
          <a:p>
            <a:pPr lvl="0">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cherrypy.quickstart</a:t>
            </a:r>
            <a:r>
              <a:rPr lang="en-US" sz="1800" b="1" dirty="0" smtClean="0">
                <a:latin typeface="Courier New" pitchFamily="49" charset="0"/>
                <a:cs typeface="Courier New" pitchFamily="49" charset="0"/>
                <a:sym typeface="Consolas"/>
              </a:rPr>
              <a:t>(</a:t>
            </a:r>
            <a:r>
              <a:rPr lang="en-US" sz="1800" b="1" dirty="0" err="1" smtClean="0">
                <a:latin typeface="Courier New" pitchFamily="49" charset="0"/>
                <a:cs typeface="Courier New" pitchFamily="49" charset="0"/>
                <a:sym typeface="Consolas"/>
              </a:rPr>
              <a:t>StringGenerator</a:t>
            </a:r>
            <a:r>
              <a:rPr lang="en-US" sz="1800" b="1" dirty="0" smtClean="0">
                <a:latin typeface="Courier New" pitchFamily="49" charset="0"/>
                <a:cs typeface="Courier New" pitchFamily="49" charset="0"/>
                <a:sym typeface="Consolas"/>
              </a:rPr>
              <a:t>())</a:t>
            </a:r>
          </a:p>
        </p:txBody>
      </p:sp>
      <p:sp>
        <p:nvSpPr>
          <p:cNvPr id="67" name="Shape 67"/>
          <p:cNvSpPr txBox="1"/>
          <p:nvPr/>
        </p:nvSpPr>
        <p:spPr>
          <a:xfrm>
            <a:off x="3705467" y="1976765"/>
            <a:ext cx="4981333" cy="461635"/>
          </a:xfrm>
          <a:prstGeom prst="rect">
            <a:avLst/>
          </a:prstGeom>
          <a:ln/>
        </p:spPr>
        <p:style>
          <a:lnRef idx="1">
            <a:schemeClr val="dk1"/>
          </a:lnRef>
          <a:fillRef idx="2">
            <a:schemeClr val="dk1"/>
          </a:fillRef>
          <a:effectRef idx="1">
            <a:schemeClr val="dk1"/>
          </a:effectRef>
          <a:fontRef idx="minor">
            <a:schemeClr val="dk1"/>
          </a:fontRef>
        </p:style>
        <p:txBody>
          <a:bodyPr wrap="none" lIns="91425" tIns="91425" rIns="91425" bIns="91425" anchor="t" anchorCtr="0">
            <a:spAutoFit/>
          </a:bodyPr>
          <a:lstStyle/>
          <a:p>
            <a:pPr>
              <a:spcBef>
                <a:spcPts val="0"/>
              </a:spcBef>
              <a:buNone/>
            </a:pPr>
            <a:r>
              <a:rPr lang="en" dirty="0"/>
              <a:t>Go to </a:t>
            </a:r>
            <a:r>
              <a:rPr lang="en" u="sng" dirty="0">
                <a:solidFill>
                  <a:srgbClr val="0000FF"/>
                </a:solidFill>
              </a:rPr>
              <a:t>http://your.server:&lt;port&gt;/generate?length=5</a:t>
            </a:r>
          </a:p>
        </p:txBody>
      </p:sp>
      <p:sp>
        <p:nvSpPr>
          <p:cNvPr id="7" name="Slide Number Placeholder 6"/>
          <p:cNvSpPr>
            <a:spLocks noGrp="1"/>
          </p:cNvSpPr>
          <p:nvPr>
            <p:ph type="sldNum" sz="quarter" idx="12"/>
          </p:nvPr>
        </p:nvSpPr>
        <p:spPr/>
        <p:txBody>
          <a:bodyPr/>
          <a:lstStyle/>
          <a:p>
            <a:fld id="{8C0EEE03-975C-4CC4-A0A5-66C7C004E97B}" type="slidenum">
              <a:rPr lang="en-US" smtClean="0"/>
              <a:pPr/>
              <a:t>8</a:t>
            </a:fld>
            <a:endParaRPr lang="en-US"/>
          </a:p>
        </p:txBody>
      </p:sp>
      <p:sp>
        <p:nvSpPr>
          <p:cNvPr id="8" name="Footer Placeholder 7"/>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500"/>
                                        <p:tgtEl>
                                          <p:spTgt spid="6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xEl>
                                              <p:pRg st="1" end="1"/>
                                            </p:txEl>
                                          </p:spTgt>
                                        </p:tgtEl>
                                        <p:attrNameLst>
                                          <p:attrName>style.visibility</p:attrName>
                                        </p:attrNameLst>
                                      </p:cBhvr>
                                      <p:to>
                                        <p:strVal val="visible"/>
                                      </p:to>
                                    </p:set>
                                    <p:animEffect transition="in" filter="fade">
                                      <p:cBhvr>
                                        <p:cTn id="10" dur="500"/>
                                        <p:tgtEl>
                                          <p:spTgt spid="6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
                                            <p:txEl>
                                              <p:pRg st="2" end="2"/>
                                            </p:txEl>
                                          </p:spTgt>
                                        </p:tgtEl>
                                        <p:attrNameLst>
                                          <p:attrName>style.visibility</p:attrName>
                                        </p:attrNameLst>
                                      </p:cBhvr>
                                      <p:to>
                                        <p:strVal val="visible"/>
                                      </p:to>
                                    </p:set>
                                    <p:animEffect transition="in" filter="fade">
                                      <p:cBhvr>
                                        <p:cTn id="13" dur="500"/>
                                        <p:tgtEl>
                                          <p:spTgt spid="6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6">
                                            <p:txEl>
                                              <p:pRg st="4" end="4"/>
                                            </p:txEl>
                                          </p:spTgt>
                                        </p:tgtEl>
                                        <p:attrNameLst>
                                          <p:attrName>style.visibility</p:attrName>
                                        </p:attrNameLst>
                                      </p:cBhvr>
                                      <p:to>
                                        <p:strVal val="visible"/>
                                      </p:to>
                                    </p:set>
                                    <p:animEffect transition="in" filter="fade">
                                      <p:cBhvr>
                                        <p:cTn id="16" dur="500"/>
                                        <p:tgtEl>
                                          <p:spTgt spid="66">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6">
                                            <p:txEl>
                                              <p:pRg st="5" end="5"/>
                                            </p:txEl>
                                          </p:spTgt>
                                        </p:tgtEl>
                                        <p:attrNameLst>
                                          <p:attrName>style.visibility</p:attrName>
                                        </p:attrNameLst>
                                      </p:cBhvr>
                                      <p:to>
                                        <p:strVal val="visible"/>
                                      </p:to>
                                    </p:set>
                                    <p:animEffect transition="in" filter="fade">
                                      <p:cBhvr>
                                        <p:cTn id="19" dur="500"/>
                                        <p:tgtEl>
                                          <p:spTgt spid="66">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xEl>
                                              <p:pRg st="6" end="6"/>
                                            </p:txEl>
                                          </p:spTgt>
                                        </p:tgtEl>
                                        <p:attrNameLst>
                                          <p:attrName>style.visibility</p:attrName>
                                        </p:attrNameLst>
                                      </p:cBhvr>
                                      <p:to>
                                        <p:strVal val="visible"/>
                                      </p:to>
                                    </p:set>
                                    <p:animEffect transition="in" filter="fade">
                                      <p:cBhvr>
                                        <p:cTn id="22" dur="500"/>
                                        <p:tgtEl>
                                          <p:spTgt spid="66">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xEl>
                                              <p:pRg st="7" end="7"/>
                                            </p:txEl>
                                          </p:spTgt>
                                        </p:tgtEl>
                                        <p:attrNameLst>
                                          <p:attrName>style.visibility</p:attrName>
                                        </p:attrNameLst>
                                      </p:cBhvr>
                                      <p:to>
                                        <p:strVal val="visible"/>
                                      </p:to>
                                    </p:set>
                                    <p:animEffect transition="in" filter="fade">
                                      <p:cBhvr>
                                        <p:cTn id="25" dur="500"/>
                                        <p:tgtEl>
                                          <p:spTgt spid="66">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6">
                                            <p:txEl>
                                              <p:pRg st="9" end="9"/>
                                            </p:txEl>
                                          </p:spTgt>
                                        </p:tgtEl>
                                        <p:attrNameLst>
                                          <p:attrName>style.visibility</p:attrName>
                                        </p:attrNameLst>
                                      </p:cBhvr>
                                      <p:to>
                                        <p:strVal val="visible"/>
                                      </p:to>
                                    </p:set>
                                    <p:animEffect transition="in" filter="fade">
                                      <p:cBhvr>
                                        <p:cTn id="28" dur="500"/>
                                        <p:tgtEl>
                                          <p:spTgt spid="66">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xEl>
                                              <p:pRg st="10" end="10"/>
                                            </p:txEl>
                                          </p:spTgt>
                                        </p:tgtEl>
                                        <p:attrNameLst>
                                          <p:attrName>style.visibility</p:attrName>
                                        </p:attrNameLst>
                                      </p:cBhvr>
                                      <p:to>
                                        <p:strVal val="visible"/>
                                      </p:to>
                                    </p:set>
                                    <p:animEffect transition="in" filter="fade">
                                      <p:cBhvr>
                                        <p:cTn id="31" dur="500"/>
                                        <p:tgtEl>
                                          <p:spTgt spid="66">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6">
                                            <p:txEl>
                                              <p:pRg st="11" end="11"/>
                                            </p:txEl>
                                          </p:spTgt>
                                        </p:tgtEl>
                                        <p:attrNameLst>
                                          <p:attrName>style.visibility</p:attrName>
                                        </p:attrNameLst>
                                      </p:cBhvr>
                                      <p:to>
                                        <p:strVal val="visible"/>
                                      </p:to>
                                    </p:set>
                                    <p:animEffect transition="in" filter="fade">
                                      <p:cBhvr>
                                        <p:cTn id="34" dur="500"/>
                                        <p:tgtEl>
                                          <p:spTgt spid="66">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xEl>
                                              <p:pRg st="12" end="12"/>
                                            </p:txEl>
                                          </p:spTgt>
                                        </p:tgtEl>
                                        <p:attrNameLst>
                                          <p:attrName>style.visibility</p:attrName>
                                        </p:attrNameLst>
                                      </p:cBhvr>
                                      <p:to>
                                        <p:strVal val="visible"/>
                                      </p:to>
                                    </p:set>
                                    <p:animEffect transition="in" filter="fade">
                                      <p:cBhvr>
                                        <p:cTn id="37" dur="500"/>
                                        <p:tgtEl>
                                          <p:spTgt spid="66">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6">
                                            <p:txEl>
                                              <p:pRg st="14" end="14"/>
                                            </p:txEl>
                                          </p:spTgt>
                                        </p:tgtEl>
                                        <p:attrNameLst>
                                          <p:attrName>style.visibility</p:attrName>
                                        </p:attrNameLst>
                                      </p:cBhvr>
                                      <p:to>
                                        <p:strVal val="visible"/>
                                      </p:to>
                                    </p:set>
                                    <p:animEffect transition="in" filter="fade">
                                      <p:cBhvr>
                                        <p:cTn id="40" dur="500"/>
                                        <p:tgtEl>
                                          <p:spTgt spid="66">
                                            <p:txEl>
                                              <p:pRg st="14" end="1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6">
                                            <p:txEl>
                                              <p:pRg st="15" end="15"/>
                                            </p:txEl>
                                          </p:spTgt>
                                        </p:tgtEl>
                                        <p:attrNameLst>
                                          <p:attrName>style.visibility</p:attrName>
                                        </p:attrNameLst>
                                      </p:cBhvr>
                                      <p:to>
                                        <p:strVal val="visible"/>
                                      </p:to>
                                    </p:set>
                                    <p:animEffect transition="in" filter="fade">
                                      <p:cBhvr>
                                        <p:cTn id="43" dur="500"/>
                                        <p:tgtEl>
                                          <p:spTgt spid="66">
                                            <p:txEl>
                                              <p:pRg st="15" end="1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uiExpand="1" build="p"/>
      <p:bldP spid="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p:txBody>
          <a:bodyPr/>
          <a:lstStyle/>
          <a:p>
            <a:r>
              <a:rPr lang="en" smtClean="0"/>
              <a:t>Form Submit</a:t>
            </a:r>
            <a:endParaRPr lang="en"/>
          </a:p>
        </p:txBody>
      </p:sp>
      <p:sp>
        <p:nvSpPr>
          <p:cNvPr id="73" name="Shape 73"/>
          <p:cNvSpPr txBox="1">
            <a:spLocks noGrp="1"/>
          </p:cNvSpPr>
          <p:nvPr>
            <p:ph idx="1"/>
          </p:nvPr>
        </p:nvSpPr>
        <p:spPr>
          <a:xfrm>
            <a:off x="457200" y="1600200"/>
            <a:ext cx="8229600" cy="4525963"/>
          </a:xfrm>
        </p:spPr>
        <p:txBody>
          <a:bodyPr>
            <a:noAutofit/>
          </a:bodyPr>
          <a:lstStyle/>
          <a:p>
            <a:pPr lvl="0">
              <a:lnSpc>
                <a:spcPct val="80000"/>
              </a:lnSpc>
              <a:buNone/>
            </a:pPr>
            <a:r>
              <a:rPr lang="en-US" sz="1800" b="1" dirty="0" smtClean="0">
                <a:latin typeface="Courier New" pitchFamily="49" charset="0"/>
                <a:cs typeface="Courier New" pitchFamily="49" charset="0"/>
                <a:sym typeface="Consolas"/>
              </a:rPr>
              <a:t>class </a:t>
            </a:r>
            <a:r>
              <a:rPr lang="en-US" sz="1800" b="1" dirty="0" err="1" smtClean="0">
                <a:latin typeface="Courier New" pitchFamily="49" charset="0"/>
                <a:cs typeface="Courier New" pitchFamily="49" charset="0"/>
                <a:sym typeface="Consolas"/>
              </a:rPr>
              <a:t>StringGenerator</a:t>
            </a:r>
            <a:r>
              <a:rPr lang="en-US" sz="1800" b="1" dirty="0" smtClean="0">
                <a:latin typeface="Courier New" pitchFamily="49" charset="0"/>
                <a:cs typeface="Courier New" pitchFamily="49" charset="0"/>
                <a:sym typeface="Consolas"/>
              </a:rPr>
              <a:t>(object):</a:t>
            </a:r>
          </a:p>
          <a:p>
            <a:pPr lvl="0">
              <a:lnSpc>
                <a:spcPct val="80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cherrypy.expose</a:t>
            </a:r>
            <a:endParaRPr lang="en-US" sz="1800" b="1" dirty="0" smtClean="0">
              <a:latin typeface="Courier New" pitchFamily="49" charset="0"/>
              <a:cs typeface="Courier New" pitchFamily="49" charset="0"/>
              <a:sym typeface="Consolas"/>
            </a:endParaRPr>
          </a:p>
          <a:p>
            <a:pPr lvl="0">
              <a:lnSpc>
                <a:spcPct val="80000"/>
              </a:lnSpc>
              <a:buNone/>
            </a:pPr>
            <a:r>
              <a:rPr lang="en-US" sz="1800" b="1" dirty="0" smtClean="0">
                <a:latin typeface="Courier New" pitchFamily="49" charset="0"/>
                <a:cs typeface="Courier New" pitchFamily="49" charset="0"/>
                <a:sym typeface="Consolas"/>
              </a:rPr>
              <a:t>    def index(self):</a:t>
            </a:r>
          </a:p>
          <a:p>
            <a:pPr lvl="0">
              <a:lnSpc>
                <a:spcPct val="80000"/>
              </a:lnSpc>
              <a:buNone/>
            </a:pPr>
            <a:r>
              <a:rPr lang="en-US" sz="1800" b="1" dirty="0" smtClean="0">
                <a:latin typeface="Courier New" pitchFamily="49" charset="0"/>
                <a:cs typeface="Courier New" pitchFamily="49" charset="0"/>
                <a:sym typeface="Consolas"/>
              </a:rPr>
              <a:t>        return """&lt;html&gt;</a:t>
            </a:r>
          </a:p>
          <a:p>
            <a:pPr lvl="0">
              <a:lnSpc>
                <a:spcPct val="80000"/>
              </a:lnSpc>
              <a:buNone/>
            </a:pPr>
            <a:r>
              <a:rPr lang="en-US" sz="1800" b="1" dirty="0" smtClean="0">
                <a:latin typeface="Courier New" pitchFamily="49" charset="0"/>
                <a:cs typeface="Courier New" pitchFamily="49" charset="0"/>
                <a:sym typeface="Consolas"/>
              </a:rPr>
              <a:t>  &lt;head&gt;&lt;/head&gt;</a:t>
            </a:r>
          </a:p>
          <a:p>
            <a:pPr lvl="0">
              <a:lnSpc>
                <a:spcPct val="80000"/>
              </a:lnSpc>
              <a:buNone/>
            </a:pPr>
            <a:r>
              <a:rPr lang="en-US" sz="1800" b="1" dirty="0" smtClean="0">
                <a:latin typeface="Courier New" pitchFamily="49" charset="0"/>
                <a:cs typeface="Courier New" pitchFamily="49" charset="0"/>
                <a:sym typeface="Consolas"/>
              </a:rPr>
              <a:t>  &lt;body&gt;</a:t>
            </a:r>
          </a:p>
          <a:p>
            <a:pPr lvl="0">
              <a:lnSpc>
                <a:spcPct val="80000"/>
              </a:lnSpc>
              <a:buNone/>
            </a:pPr>
            <a:r>
              <a:rPr lang="en-US" sz="1800" b="1" dirty="0" smtClean="0">
                <a:latin typeface="Courier New" pitchFamily="49" charset="0"/>
                <a:cs typeface="Courier New" pitchFamily="49" charset="0"/>
                <a:sym typeface="Consolas"/>
              </a:rPr>
              <a:t>    &lt;form method="get" action="generate"&gt;</a:t>
            </a:r>
          </a:p>
          <a:p>
            <a:pPr lvl="0">
              <a:lnSpc>
                <a:spcPct val="80000"/>
              </a:lnSpc>
              <a:buNone/>
            </a:pPr>
            <a:r>
              <a:rPr lang="en-US" sz="1800" b="1" dirty="0" smtClean="0">
                <a:latin typeface="Courier New" pitchFamily="49" charset="0"/>
                <a:cs typeface="Courier New" pitchFamily="49" charset="0"/>
                <a:sym typeface="Consolas"/>
              </a:rPr>
              <a:t>      &lt;input type="text" value="8" name="length"/&gt;</a:t>
            </a:r>
          </a:p>
          <a:p>
            <a:pPr lvl="0">
              <a:lnSpc>
                <a:spcPct val="80000"/>
              </a:lnSpc>
              <a:buNone/>
            </a:pPr>
            <a:r>
              <a:rPr lang="en-US" sz="1800" b="1" dirty="0" smtClean="0">
                <a:latin typeface="Courier New" pitchFamily="49" charset="0"/>
                <a:cs typeface="Courier New" pitchFamily="49" charset="0"/>
                <a:sym typeface="Consolas"/>
              </a:rPr>
              <a:t>      &lt;button type="submit"&gt;Give it now!&lt;/button&gt;</a:t>
            </a:r>
          </a:p>
          <a:p>
            <a:pPr lvl="0">
              <a:lnSpc>
                <a:spcPct val="80000"/>
              </a:lnSpc>
              <a:buNone/>
            </a:pPr>
            <a:r>
              <a:rPr lang="en-US" sz="1800" b="1" dirty="0" smtClean="0">
                <a:latin typeface="Courier New" pitchFamily="49" charset="0"/>
                <a:cs typeface="Courier New" pitchFamily="49" charset="0"/>
                <a:sym typeface="Consolas"/>
              </a:rPr>
              <a:t>    &lt;/form&gt;</a:t>
            </a:r>
          </a:p>
          <a:p>
            <a:pPr lvl="0">
              <a:lnSpc>
                <a:spcPct val="80000"/>
              </a:lnSpc>
              <a:buNone/>
            </a:pPr>
            <a:r>
              <a:rPr lang="en-US" sz="1800" b="1" dirty="0" smtClean="0">
                <a:latin typeface="Courier New" pitchFamily="49" charset="0"/>
                <a:cs typeface="Courier New" pitchFamily="49" charset="0"/>
                <a:sym typeface="Consolas"/>
              </a:rPr>
              <a:t>  &lt;/body&gt;</a:t>
            </a:r>
          </a:p>
          <a:p>
            <a:pPr lvl="0">
              <a:lnSpc>
                <a:spcPct val="80000"/>
              </a:lnSpc>
              <a:buNone/>
            </a:pPr>
            <a:r>
              <a:rPr lang="en-US" sz="1800" b="1" dirty="0" smtClean="0">
                <a:latin typeface="Courier New" pitchFamily="49" charset="0"/>
                <a:cs typeface="Courier New" pitchFamily="49" charset="0"/>
                <a:sym typeface="Consolas"/>
              </a:rPr>
              <a:t>&lt;/html&gt;"""</a:t>
            </a:r>
          </a:p>
          <a:p>
            <a:pPr lvl="0">
              <a:lnSpc>
                <a:spcPct val="80000"/>
              </a:lnSpc>
              <a:buNone/>
            </a:pPr>
            <a:endParaRPr lang="en-US" sz="1800" b="1" dirty="0" smtClean="0">
              <a:latin typeface="Courier New" pitchFamily="49" charset="0"/>
              <a:cs typeface="Courier New" pitchFamily="49" charset="0"/>
              <a:sym typeface="Consolas"/>
            </a:endParaRPr>
          </a:p>
          <a:p>
            <a:pPr lvl="0">
              <a:lnSpc>
                <a:spcPct val="80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cherrypy.expose</a:t>
            </a:r>
            <a:endParaRPr lang="en-US" sz="1800" b="1" dirty="0" smtClean="0">
              <a:latin typeface="Courier New" pitchFamily="49" charset="0"/>
              <a:cs typeface="Courier New" pitchFamily="49" charset="0"/>
              <a:sym typeface="Consolas"/>
            </a:endParaRPr>
          </a:p>
          <a:p>
            <a:pPr lvl="0">
              <a:lnSpc>
                <a:spcPct val="80000"/>
              </a:lnSpc>
              <a:buNone/>
            </a:pPr>
            <a:r>
              <a:rPr lang="en-US" sz="1800" b="1" dirty="0" smtClean="0">
                <a:latin typeface="Courier New" pitchFamily="49" charset="0"/>
                <a:cs typeface="Courier New" pitchFamily="49" charset="0"/>
                <a:sym typeface="Consolas"/>
              </a:rPr>
              <a:t>    def generate(self, length=8):</a:t>
            </a:r>
          </a:p>
          <a:p>
            <a:pPr lvl="0">
              <a:lnSpc>
                <a:spcPct val="80000"/>
              </a:lnSpc>
              <a:buNone/>
            </a:pPr>
            <a:r>
              <a:rPr lang="en-US" sz="1800" b="1" dirty="0" smtClean="0">
                <a:latin typeface="Courier New" pitchFamily="49" charset="0"/>
                <a:cs typeface="Courier New" pitchFamily="49" charset="0"/>
                <a:sym typeface="Consolas"/>
              </a:rPr>
              <a:t>        return ''.join(</a:t>
            </a:r>
            <a:r>
              <a:rPr lang="en-US" sz="1800" b="1" dirty="0" err="1" smtClean="0">
                <a:latin typeface="Courier New" pitchFamily="49" charset="0"/>
                <a:cs typeface="Courier New" pitchFamily="49" charset="0"/>
                <a:sym typeface="Consolas"/>
              </a:rPr>
              <a:t>random.sample</a:t>
            </a:r>
            <a:r>
              <a:rPr lang="en-US" sz="1800" b="1" dirty="0" smtClean="0">
                <a:latin typeface="Courier New" pitchFamily="49" charset="0"/>
                <a:cs typeface="Courier New" pitchFamily="49" charset="0"/>
                <a:sym typeface="Consolas"/>
              </a:rPr>
              <a:t>(</a:t>
            </a:r>
            <a:r>
              <a:rPr lang="en-US" sz="1800" b="1" dirty="0" err="1" smtClean="0">
                <a:latin typeface="Courier New" pitchFamily="49" charset="0"/>
                <a:cs typeface="Courier New" pitchFamily="49" charset="0"/>
                <a:sym typeface="Consolas"/>
              </a:rPr>
              <a:t>string.hexdigits</a:t>
            </a:r>
            <a:r>
              <a:rPr lang="en-US" sz="1800" b="1" dirty="0" smtClean="0">
                <a:latin typeface="Courier New" pitchFamily="49" charset="0"/>
                <a:cs typeface="Courier New" pitchFamily="49" charset="0"/>
                <a:sym typeface="Consolas"/>
              </a:rPr>
              <a:t>, \</a:t>
            </a:r>
          </a:p>
          <a:p>
            <a:pPr lvl="0">
              <a:lnSpc>
                <a:spcPct val="80000"/>
              </a:lnSpc>
              <a:buNone/>
            </a:pPr>
            <a:r>
              <a:rPr lang="en-US" sz="1800" b="1" dirty="0" smtClean="0">
                <a:latin typeface="Courier New" pitchFamily="49" charset="0"/>
                <a:cs typeface="Courier New" pitchFamily="49" charset="0"/>
                <a:sym typeface="Consolas"/>
              </a:rPr>
              <a:t>                       </a:t>
            </a:r>
            <a:r>
              <a:rPr lang="en-US" sz="1800" b="1" dirty="0" err="1" smtClean="0">
                <a:latin typeface="Courier New" pitchFamily="49" charset="0"/>
                <a:cs typeface="Courier New" pitchFamily="49" charset="0"/>
                <a:sym typeface="Consolas"/>
              </a:rPr>
              <a:t>int</a:t>
            </a:r>
            <a:r>
              <a:rPr lang="en-US" sz="1800" b="1" dirty="0" smtClean="0">
                <a:latin typeface="Courier New" pitchFamily="49" charset="0"/>
                <a:cs typeface="Courier New" pitchFamily="49" charset="0"/>
                <a:sym typeface="Consolas"/>
              </a:rPr>
              <a:t>(length)))</a:t>
            </a:r>
          </a:p>
        </p:txBody>
      </p:sp>
      <p:sp>
        <p:nvSpPr>
          <p:cNvPr id="6" name="Slide Number Placeholder 5"/>
          <p:cNvSpPr>
            <a:spLocks noGrp="1"/>
          </p:cNvSpPr>
          <p:nvPr>
            <p:ph type="sldNum" sz="quarter" idx="12"/>
          </p:nvPr>
        </p:nvSpPr>
        <p:spPr/>
        <p:txBody>
          <a:bodyPr/>
          <a:lstStyle/>
          <a:p>
            <a:fld id="{8C0EEE03-975C-4CC4-A0A5-66C7C004E97B}"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Teknologi Open Source</a:t>
            </a: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500"/>
                                        <p:tgtEl>
                                          <p:spTgt spid="7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xEl>
                                              <p:pRg st="1" end="1"/>
                                            </p:txEl>
                                          </p:spTgt>
                                        </p:tgtEl>
                                        <p:attrNameLst>
                                          <p:attrName>style.visibility</p:attrName>
                                        </p:attrNameLst>
                                      </p:cBhvr>
                                      <p:to>
                                        <p:strVal val="visible"/>
                                      </p:to>
                                    </p:set>
                                    <p:animEffect transition="in" filter="fade">
                                      <p:cBhvr>
                                        <p:cTn id="10" dur="500"/>
                                        <p:tgtEl>
                                          <p:spTgt spid="7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3">
                                            <p:txEl>
                                              <p:pRg st="2" end="2"/>
                                            </p:txEl>
                                          </p:spTgt>
                                        </p:tgtEl>
                                        <p:attrNameLst>
                                          <p:attrName>style.visibility</p:attrName>
                                        </p:attrNameLst>
                                      </p:cBhvr>
                                      <p:to>
                                        <p:strVal val="visible"/>
                                      </p:to>
                                    </p:set>
                                    <p:animEffect transition="in" filter="fade">
                                      <p:cBhvr>
                                        <p:cTn id="13" dur="500"/>
                                        <p:tgtEl>
                                          <p:spTgt spid="7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3">
                                            <p:txEl>
                                              <p:pRg st="3" end="3"/>
                                            </p:txEl>
                                          </p:spTgt>
                                        </p:tgtEl>
                                        <p:attrNameLst>
                                          <p:attrName>style.visibility</p:attrName>
                                        </p:attrNameLst>
                                      </p:cBhvr>
                                      <p:to>
                                        <p:strVal val="visible"/>
                                      </p:to>
                                    </p:set>
                                    <p:animEffect transition="in" filter="fade">
                                      <p:cBhvr>
                                        <p:cTn id="16" dur="500"/>
                                        <p:tgtEl>
                                          <p:spTgt spid="7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3">
                                            <p:txEl>
                                              <p:pRg st="4" end="4"/>
                                            </p:txEl>
                                          </p:spTgt>
                                        </p:tgtEl>
                                        <p:attrNameLst>
                                          <p:attrName>style.visibility</p:attrName>
                                        </p:attrNameLst>
                                      </p:cBhvr>
                                      <p:to>
                                        <p:strVal val="visible"/>
                                      </p:to>
                                    </p:set>
                                    <p:animEffect transition="in" filter="fade">
                                      <p:cBhvr>
                                        <p:cTn id="19" dur="500"/>
                                        <p:tgtEl>
                                          <p:spTgt spid="7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3">
                                            <p:txEl>
                                              <p:pRg st="5" end="5"/>
                                            </p:txEl>
                                          </p:spTgt>
                                        </p:tgtEl>
                                        <p:attrNameLst>
                                          <p:attrName>style.visibility</p:attrName>
                                        </p:attrNameLst>
                                      </p:cBhvr>
                                      <p:to>
                                        <p:strVal val="visible"/>
                                      </p:to>
                                    </p:set>
                                    <p:animEffect transition="in" filter="fade">
                                      <p:cBhvr>
                                        <p:cTn id="22" dur="500"/>
                                        <p:tgtEl>
                                          <p:spTgt spid="7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3">
                                            <p:txEl>
                                              <p:pRg st="6" end="6"/>
                                            </p:txEl>
                                          </p:spTgt>
                                        </p:tgtEl>
                                        <p:attrNameLst>
                                          <p:attrName>style.visibility</p:attrName>
                                        </p:attrNameLst>
                                      </p:cBhvr>
                                      <p:to>
                                        <p:strVal val="visible"/>
                                      </p:to>
                                    </p:set>
                                    <p:animEffect transition="in" filter="fade">
                                      <p:cBhvr>
                                        <p:cTn id="25" dur="500"/>
                                        <p:tgtEl>
                                          <p:spTgt spid="7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3">
                                            <p:txEl>
                                              <p:pRg st="7" end="7"/>
                                            </p:txEl>
                                          </p:spTgt>
                                        </p:tgtEl>
                                        <p:attrNameLst>
                                          <p:attrName>style.visibility</p:attrName>
                                        </p:attrNameLst>
                                      </p:cBhvr>
                                      <p:to>
                                        <p:strVal val="visible"/>
                                      </p:to>
                                    </p:set>
                                    <p:animEffect transition="in" filter="fade">
                                      <p:cBhvr>
                                        <p:cTn id="28" dur="500"/>
                                        <p:tgtEl>
                                          <p:spTgt spid="7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3">
                                            <p:txEl>
                                              <p:pRg st="8" end="8"/>
                                            </p:txEl>
                                          </p:spTgt>
                                        </p:tgtEl>
                                        <p:attrNameLst>
                                          <p:attrName>style.visibility</p:attrName>
                                        </p:attrNameLst>
                                      </p:cBhvr>
                                      <p:to>
                                        <p:strVal val="visible"/>
                                      </p:to>
                                    </p:set>
                                    <p:animEffect transition="in" filter="fade">
                                      <p:cBhvr>
                                        <p:cTn id="31" dur="500"/>
                                        <p:tgtEl>
                                          <p:spTgt spid="7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3">
                                            <p:txEl>
                                              <p:pRg st="9" end="9"/>
                                            </p:txEl>
                                          </p:spTgt>
                                        </p:tgtEl>
                                        <p:attrNameLst>
                                          <p:attrName>style.visibility</p:attrName>
                                        </p:attrNameLst>
                                      </p:cBhvr>
                                      <p:to>
                                        <p:strVal val="visible"/>
                                      </p:to>
                                    </p:set>
                                    <p:animEffect transition="in" filter="fade">
                                      <p:cBhvr>
                                        <p:cTn id="34" dur="500"/>
                                        <p:tgtEl>
                                          <p:spTgt spid="7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3">
                                            <p:txEl>
                                              <p:pRg st="10" end="10"/>
                                            </p:txEl>
                                          </p:spTgt>
                                        </p:tgtEl>
                                        <p:attrNameLst>
                                          <p:attrName>style.visibility</p:attrName>
                                        </p:attrNameLst>
                                      </p:cBhvr>
                                      <p:to>
                                        <p:strVal val="visible"/>
                                      </p:to>
                                    </p:set>
                                    <p:animEffect transition="in" filter="fade">
                                      <p:cBhvr>
                                        <p:cTn id="37" dur="500"/>
                                        <p:tgtEl>
                                          <p:spTgt spid="7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
                                            <p:txEl>
                                              <p:pRg st="11" end="11"/>
                                            </p:txEl>
                                          </p:spTgt>
                                        </p:tgtEl>
                                        <p:attrNameLst>
                                          <p:attrName>style.visibility</p:attrName>
                                        </p:attrNameLst>
                                      </p:cBhvr>
                                      <p:to>
                                        <p:strVal val="visible"/>
                                      </p:to>
                                    </p:set>
                                    <p:animEffect transition="in" filter="fade">
                                      <p:cBhvr>
                                        <p:cTn id="40" dur="500"/>
                                        <p:tgtEl>
                                          <p:spTgt spid="7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3">
                                            <p:txEl>
                                              <p:pRg st="13" end="13"/>
                                            </p:txEl>
                                          </p:spTgt>
                                        </p:tgtEl>
                                        <p:attrNameLst>
                                          <p:attrName>style.visibility</p:attrName>
                                        </p:attrNameLst>
                                      </p:cBhvr>
                                      <p:to>
                                        <p:strVal val="visible"/>
                                      </p:to>
                                    </p:set>
                                    <p:animEffect transition="in" filter="fade">
                                      <p:cBhvr>
                                        <p:cTn id="43" dur="500"/>
                                        <p:tgtEl>
                                          <p:spTgt spid="7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xEl>
                                              <p:pRg st="14" end="14"/>
                                            </p:txEl>
                                          </p:spTgt>
                                        </p:tgtEl>
                                        <p:attrNameLst>
                                          <p:attrName>style.visibility</p:attrName>
                                        </p:attrNameLst>
                                      </p:cBhvr>
                                      <p:to>
                                        <p:strVal val="visible"/>
                                      </p:to>
                                    </p:set>
                                    <p:animEffect transition="in" filter="fade">
                                      <p:cBhvr>
                                        <p:cTn id="46" dur="500"/>
                                        <p:tgtEl>
                                          <p:spTgt spid="7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3">
                                            <p:txEl>
                                              <p:pRg st="15" end="15"/>
                                            </p:txEl>
                                          </p:spTgt>
                                        </p:tgtEl>
                                        <p:attrNameLst>
                                          <p:attrName>style.visibility</p:attrName>
                                        </p:attrNameLst>
                                      </p:cBhvr>
                                      <p:to>
                                        <p:strVal val="visible"/>
                                      </p:to>
                                    </p:set>
                                    <p:animEffect transition="in" filter="fade">
                                      <p:cBhvr>
                                        <p:cTn id="49" dur="500"/>
                                        <p:tgtEl>
                                          <p:spTgt spid="73">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3">
                                            <p:txEl>
                                              <p:pRg st="16" end="16"/>
                                            </p:txEl>
                                          </p:spTgt>
                                        </p:tgtEl>
                                        <p:attrNameLst>
                                          <p:attrName>style.visibility</p:attrName>
                                        </p:attrNameLst>
                                      </p:cBhvr>
                                      <p:to>
                                        <p:strVal val="visible"/>
                                      </p:to>
                                    </p:set>
                                    <p:animEffect transition="in" filter="fade">
                                      <p:cBhvr>
                                        <p:cTn id="52" dur="500"/>
                                        <p:tgtEl>
                                          <p:spTgt spid="7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10502</TotalTime>
  <Words>2438</Words>
  <Application>Microsoft Office PowerPoint</Application>
  <PresentationFormat>On-screen Show (4:3)</PresentationFormat>
  <Paragraphs>494</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Teknologi Open Source Python Web &amp; GUI Lecture 08 (04 May 2015)</vt:lpstr>
      <vt:lpstr>Python web</vt:lpstr>
      <vt:lpstr>Python Web Servers</vt:lpstr>
      <vt:lpstr>WSGI</vt:lpstr>
      <vt:lpstr>Cherrypy</vt:lpstr>
      <vt:lpstr>Cherrypy Example</vt:lpstr>
      <vt:lpstr>URL to Function</vt:lpstr>
      <vt:lpstr>URL with Parameter</vt:lpstr>
      <vt:lpstr>Form Submit</vt:lpstr>
      <vt:lpstr>Session</vt:lpstr>
      <vt:lpstr>Static Files: css &amp; images</vt:lpstr>
      <vt:lpstr>Cherrypy</vt:lpstr>
      <vt:lpstr>Python gui</vt:lpstr>
      <vt:lpstr>Python for Windows</vt:lpstr>
      <vt:lpstr>GUI Programming in Python</vt:lpstr>
      <vt:lpstr>Tkinter</vt:lpstr>
      <vt:lpstr>Tkinter Widgets (1)</vt:lpstr>
      <vt:lpstr>Tkinter Widgets (2)</vt:lpstr>
      <vt:lpstr>Geometry Management in Tkinter</vt:lpstr>
      <vt:lpstr>Pack</vt:lpstr>
      <vt:lpstr>Pack Example</vt:lpstr>
      <vt:lpstr>Get Values from Entry (1)</vt:lpstr>
      <vt:lpstr>Get Values from Entry (2)</vt:lpstr>
      <vt:lpstr>Grid</vt:lpstr>
      <vt:lpstr>Grid Example 1</vt:lpstr>
      <vt:lpstr>Grid Example 2</vt:lpstr>
      <vt:lpstr>Grid Example 3</vt:lpstr>
      <vt:lpstr>Grid Example 4</vt:lpstr>
      <vt:lpstr>Place</vt:lpstr>
      <vt:lpstr>Place Example</vt:lpstr>
      <vt:lpstr>Mixing Geometry: Separate Frames</vt:lpstr>
    </vt:vector>
  </TitlesOfParts>
  <Company>Palit 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Teknologi Open Source</dc:title>
  <dc:creator>Henry Palit</dc:creator>
  <cp:lastModifiedBy>Henry Palit</cp:lastModifiedBy>
  <cp:revision>144</cp:revision>
  <dcterms:created xsi:type="dcterms:W3CDTF">2014-02-16T14:26:41Z</dcterms:created>
  <dcterms:modified xsi:type="dcterms:W3CDTF">2015-05-03T19:31:04Z</dcterms:modified>
</cp:coreProperties>
</file>