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84" r:id="rId3"/>
    <p:sldId id="286" r:id="rId4"/>
    <p:sldId id="287" r:id="rId5"/>
    <p:sldId id="288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85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82" autoAdjust="0"/>
  </p:normalViewPr>
  <p:slideViewPr>
    <p:cSldViewPr>
      <p:cViewPr>
        <p:scale>
          <a:sx n="60" d="100"/>
          <a:sy n="60" d="100"/>
        </p:scale>
        <p:origin x="-69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mau lihat table ad ap aj, klw mw lihat table trtntu schema namatable !
bisa tahu letak namatable d mna saja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B95F-0820-4F68-BCC3-3C934255F7EA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5899E-C5CD-4413-89CF-D452EB95F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FE04-C905-4835-B3DE-95CC059E3FA4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C46E-D9DE-4CEE-8CCF-AACAE583A349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ED2-7854-4FEA-8A7E-C0A2D5BE99C6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235-334A-47F4-B6EB-0086E7069648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E642-7291-44A4-B7DB-5C0DDBD592D0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741-825B-4944-A7A4-16ABB5BA5834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55E-C168-451B-9B1E-4A93993BE743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1CB-3D47-41A5-A709-D7AFC3A87B89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D066-79DD-4F3E-8F43-42955A077D26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9980-44CC-4BB1-B3D8-6783442CBCEA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677F-E03C-4195-AB4C-898D2373B5D1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1326-E10E-4AA2-8D10-B255D5CADDA6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petra_black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27023" y="29877"/>
            <a:ext cx="1877977" cy="579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central.io/introduction-to-sqlite-in-python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Open Source</a:t>
            </a:r>
            <a:br>
              <a:rPr lang="en-US" dirty="0" smtClean="0"/>
            </a:br>
            <a:r>
              <a:rPr lang="en-US" sz="2800" dirty="0" err="1" smtClean="0">
                <a:solidFill>
                  <a:schemeClr val="accent1"/>
                </a:solidFill>
              </a:rPr>
              <a:t>MySQL</a:t>
            </a:r>
            <a:r>
              <a:rPr lang="en-US" sz="2800" dirty="0" smtClean="0">
                <a:solidFill>
                  <a:schemeClr val="accent1"/>
                </a:solidFill>
              </a:rPr>
              <a:t> &amp; </a:t>
            </a:r>
            <a:r>
              <a:rPr lang="en-US" sz="2800" dirty="0" err="1" smtClean="0">
                <a:solidFill>
                  <a:schemeClr val="accent1"/>
                </a:solidFill>
              </a:rPr>
              <a:t>SQLite</a:t>
            </a:r>
            <a:r>
              <a:rPr lang="en-US" sz="2800" dirty="0" smtClean="0">
                <a:solidFill>
                  <a:schemeClr val="accent1"/>
                </a:solidFill>
              </a:rPr>
              <a:t> with Python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Lecture 09 (18 May 2015)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</a:t>
            </a:r>
            <a:r>
              <a:rPr lang="en-US" dirty="0" err="1" smtClean="0"/>
              <a:t>Novianus</a:t>
            </a:r>
            <a:r>
              <a:rPr lang="en-US" dirty="0" smtClean="0"/>
              <a:t> </a:t>
            </a:r>
            <a:r>
              <a:rPr lang="en-US" dirty="0" err="1" smtClean="0"/>
              <a:t>Palit</a:t>
            </a:r>
            <a:endParaRPr lang="en-US" dirty="0" smtClean="0"/>
          </a:p>
          <a:p>
            <a:r>
              <a:rPr lang="en-US" sz="2000" dirty="0" smtClean="0"/>
              <a:t>hnpalit@petra.ac.id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Basic </a:t>
            </a:r>
            <a:r>
              <a:rPr lang="en-US" dirty="0" err="1" smtClean="0">
                <a:sym typeface="Calibri"/>
              </a:rPr>
              <a:t>MySQL</a:t>
            </a:r>
            <a:r>
              <a:rPr lang="en-US" dirty="0" smtClean="0">
                <a:sym typeface="Calibri"/>
              </a:rPr>
              <a:t> Syntax</a:t>
            </a:r>
            <a:endParaRPr lang="en-US" dirty="0"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>
              <a:sym typeface="Calibri"/>
            </a:endParaRP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CREATE TABLE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&lt;table&gt;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 (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name char(20)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, ...);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DROP TABLE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&lt;table&gt;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ALTER TABLE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&lt;table&gt;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 ... 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SELECT * FROM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&lt;table&gt;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 WHERE ... 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INSERT INTO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&lt;table&gt;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 (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field1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,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field2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, ...) VALUES (..., ..., ...);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DELETE FROM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&lt;table&gt;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 WHERE ... 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UPDATE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&lt;table&gt;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 SET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field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=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Calibri"/>
              </a:rPr>
              <a:t>newvalue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 WHERE ... 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Keyword</a:t>
            </a:r>
            <a:endParaRPr lang="en-US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Arial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SELECT * FROM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namatabel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 WHERE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namafield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 LIKE '%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Arial"/>
              </a:rPr>
              <a:t>keyword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%';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by Fieldname</a:t>
            </a:r>
            <a:endParaRPr lang="en-US"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Arial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SELECT * FROM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namatabel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ORDER BY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namafield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 ASC;</a:t>
            </a:r>
          </a:p>
          <a:p>
            <a:pPr lvl="0">
              <a:buNone/>
            </a:pPr>
            <a:endParaRPr lang="en-US" dirty="0" smtClean="0">
              <a:sym typeface="Arial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SELECT * FROM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namatabel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ORDER BY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namafield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 DESC;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Results in Multiple Pages</a:t>
            </a:r>
            <a:endParaRPr lang="en-US" dirty="0"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Courier New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SELECT * FROM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namatabel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LIMIT 0, 10;</a:t>
            </a:r>
          </a:p>
          <a:p>
            <a:pPr lvl="0"/>
            <a:r>
              <a:rPr lang="en-US" dirty="0" smtClean="0">
                <a:sym typeface="Arial"/>
              </a:rPr>
              <a:t>This will display the first 10 results from the table</a:t>
            </a:r>
          </a:p>
          <a:p>
            <a:pPr lvl="0"/>
            <a:endParaRPr lang="en-US" dirty="0" smtClean="0">
              <a:sym typeface="Arial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SELECT * FROM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namatabel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LIMIT 5, 5;</a:t>
            </a:r>
          </a:p>
          <a:p>
            <a:pPr lvl="0"/>
            <a:r>
              <a:rPr lang="en-US" dirty="0" smtClean="0">
                <a:sym typeface="Arial"/>
              </a:rPr>
              <a:t>This will show records 6, 7, 8, 9, and 10</a:t>
            </a:r>
          </a:p>
          <a:p>
            <a:pPr lvl="0"/>
            <a:endParaRPr lang="en-US" dirty="0" smtClean="0">
              <a:sym typeface="Arial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LIMIT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mulaidari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Arial"/>
              </a:rPr>
              <a:t>,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sebanyak</a:t>
            </a:r>
            <a:endParaRPr lang="en-US" sz="2400" b="1" i="1" dirty="0" smtClean="0">
              <a:latin typeface="Courier New" pitchFamily="49" charset="0"/>
              <a:cs typeface="Courier New" pitchFamily="49" charset="0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 in Python</a:t>
            </a:r>
            <a:endParaRPr lang="en-US"/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Install </a:t>
            </a:r>
            <a:r>
              <a:rPr lang="en-US" dirty="0" err="1" smtClean="0"/>
              <a:t>MySQLdb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Arial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Arial"/>
              </a:rPr>
              <a:t>gunzip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Arial"/>
              </a:rPr>
              <a:t> MySQL-python-1.2.2.tar.gz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Arial"/>
              </a:rPr>
              <a:t>$ tar 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Arial"/>
              </a:rPr>
              <a:t>xvf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Arial"/>
              </a:rPr>
              <a:t> MySQL-python-1.2.2.tar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Arial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cd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Arial"/>
              </a:rPr>
              <a:t> MySQL-python-1.2.2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Arial"/>
              </a:rPr>
              <a:t>$ python setup.py build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Arial"/>
              </a:rPr>
              <a:t>$ python setup.py install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#!/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usr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/bin/python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import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Open database connection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db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MySQLdb.connect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&lt;host&gt;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&lt;user&gt;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passwd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&lt;db&gt;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")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a cursor object using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cursor()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method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cursor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db.cursor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execute SQL query using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execute()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method.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("SELECT VERSION()")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Fetch a single row using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fetchone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method.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data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cursor.fetchone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print "Database version : %s" % data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disconnect from server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  <a:endParaRPr lang="en-US" sz="1400" b="1" dirty="0" smtClean="0">
              <a:latin typeface="Courier New" pitchFamily="49" charset="0"/>
              <a:cs typeface="Courier New" pitchFamily="49" charset="0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Create a Table</a:t>
            </a:r>
            <a:endParaRPr lang="en-US" dirty="0"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#!/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usr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/bin/python</a:t>
            </a:r>
          </a:p>
          <a:p>
            <a:pPr lvl="0">
              <a:lnSpc>
                <a:spcPct val="80000"/>
              </a:lnSpc>
              <a:buNone/>
            </a:pPr>
            <a:endParaRPr lang="en-US" sz="64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import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</a:t>
            </a:r>
            <a:endParaRPr lang="en-US" sz="64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80000"/>
              </a:lnSpc>
              <a:buNone/>
            </a:pPr>
            <a:endParaRPr lang="en-US" sz="64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# Open database connection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db =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MySQLdb.connect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("</a:t>
            </a:r>
            <a:r>
              <a:rPr lang="en-US" sz="64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&lt;host&gt;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64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&lt;user&gt;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64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</a:t>
            </a:r>
            <a:r>
              <a:rPr lang="en-US" sz="64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passwd</a:t>
            </a:r>
            <a:r>
              <a:rPr lang="en-US" sz="64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&gt;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64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&lt;db&gt;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")</a:t>
            </a:r>
          </a:p>
          <a:p>
            <a:pPr lvl="0">
              <a:lnSpc>
                <a:spcPct val="80000"/>
              </a:lnSpc>
              <a:buNone/>
            </a:pPr>
            <a:endParaRPr lang="en-US" sz="64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a cursor object using </a:t>
            </a:r>
            <a:r>
              <a:rPr lang="en-US" sz="6400" b="1" i="1" dirty="0" smtClean="0">
                <a:latin typeface="Courier New" pitchFamily="49" charset="0"/>
                <a:cs typeface="Courier New" pitchFamily="49" charset="0"/>
                <a:sym typeface="Arial"/>
              </a:rPr>
              <a:t>cursor()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 method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cursor = 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db.cursor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80000"/>
              </a:lnSpc>
              <a:buNone/>
            </a:pPr>
            <a:endParaRPr lang="en-US" sz="64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# Drop table if it already exist using </a:t>
            </a:r>
            <a:r>
              <a:rPr lang="en-US" sz="6400" b="1" i="1" dirty="0" smtClean="0">
                <a:latin typeface="Courier New" pitchFamily="49" charset="0"/>
                <a:cs typeface="Courier New" pitchFamily="49" charset="0"/>
                <a:sym typeface="Arial"/>
              </a:rPr>
              <a:t>execute()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 method.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cursor.execute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("DROP TABLE IF EXISTS EMPLOYEE")</a:t>
            </a:r>
          </a:p>
          <a:p>
            <a:pPr lvl="0">
              <a:lnSpc>
                <a:spcPct val="80000"/>
              </a:lnSpc>
              <a:buNone/>
            </a:pPr>
            <a:endParaRPr lang="en-US" sz="64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# Create table as per requirement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 = """CREATE TABLE EMPLOYEE (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 FIRST_NAME CHAR(20) NOT NULL,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 LAST_NAME  CHAR(20),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 AGE        INT,  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 SEX        CHAR(1),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 INCOME     FLOAT )"""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cursor.execute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(</a:t>
            </a:r>
            <a:r>
              <a:rPr lang="en-US" sz="64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)</a:t>
            </a:r>
          </a:p>
          <a:p>
            <a:pPr lvl="0">
              <a:lnSpc>
                <a:spcPct val="80000"/>
              </a:lnSpc>
              <a:buNone/>
            </a:pPr>
            <a:endParaRPr lang="en-US" sz="64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# disconnect from server</a:t>
            </a:r>
          </a:p>
          <a:p>
            <a:pPr lvl="0">
              <a:lnSpc>
                <a:spcPct val="80000"/>
              </a:lnSpc>
              <a:buNone/>
            </a:pPr>
            <a:r>
              <a:rPr lang="en-US" sz="64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db.close</a:t>
            </a:r>
            <a:r>
              <a:rPr lang="en-US" sz="64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Insert</a:t>
            </a:r>
            <a:endParaRPr lang="en-US" dirty="0"/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#!/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usr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/bin/python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import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Open database connection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db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MySQLdb.connect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&lt;host&gt;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&lt;user&gt;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passwd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&lt;db&gt;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")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a cursor object using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cursor()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method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cursor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db.cursor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SQL query to INSERT a record into the database.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= """INSERT INTO EMPLOYEE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 (FIRST_NAME, LAST_NAME, AGE, SEX, INCOME)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 VALUES ('Mac', 'Mohan', 20, 'M', 2000)"""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try: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Execute the SQL command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Commit your changes in the database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db.commit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except: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Rollback in case there is any error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db.rollback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disconnect from server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Inserts: </a:t>
            </a:r>
            <a:r>
              <a:rPr lang="en-US" dirty="0" err="1" smtClean="0"/>
              <a:t>executemany</a:t>
            </a:r>
            <a:endParaRPr lang="en-US" dirty="0"/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0"/>
            <a:endParaRPr lang="en-US" dirty="0" smtClean="0">
              <a:sym typeface="Courier New"/>
            </a:endParaRP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"/>
              </a:rPr>
              <a:t>data = [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('Jane', 'Doe', 20, 'F', 2000),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('Joe', 'Doo', 23, 'M', 2100),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('John', '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Deo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"/>
              </a:rPr>
              <a:t>', 25, 'M', 2500)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"/>
              </a:rPr>
              <a:t>]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"/>
              </a:rPr>
              <a:t>stmt = """INSERT INTO EMPLOYEE (FIRST_NAME, LAST_NAME, AGE, 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  SEX, INCOME) VALUES (%s, %s, %s, %s, %s)"""</a:t>
            </a:r>
          </a:p>
          <a:p>
            <a:pPr marL="0" lv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cursor.executemany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(stmt, data)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US" dirty="0"/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i="1" dirty="0" err="1" smtClean="0">
                <a:sym typeface="Arial"/>
              </a:rPr>
              <a:t>fetchone</a:t>
            </a:r>
            <a:r>
              <a:rPr lang="en-US" i="1" dirty="0" smtClean="0">
                <a:sym typeface="Arial"/>
              </a:rPr>
              <a:t>()</a:t>
            </a:r>
            <a:r>
              <a:rPr lang="en-US" dirty="0" smtClean="0">
                <a:sym typeface="Arial"/>
              </a:rPr>
              <a:t>: This method fetches the next row of a query result set. A result set is an object that is returned when a cursor object is used to query a table.</a:t>
            </a:r>
          </a:p>
          <a:p>
            <a:pPr lvl="0"/>
            <a:r>
              <a:rPr lang="en-US" i="1" dirty="0" err="1" smtClean="0">
                <a:sym typeface="Arial"/>
              </a:rPr>
              <a:t>fetchall</a:t>
            </a:r>
            <a:r>
              <a:rPr lang="en-US" i="1" dirty="0" smtClean="0">
                <a:sym typeface="Arial"/>
              </a:rPr>
              <a:t>()</a:t>
            </a:r>
            <a:r>
              <a:rPr lang="en-US" dirty="0" smtClean="0">
                <a:sym typeface="Arial"/>
              </a:rPr>
              <a:t>: This method fetches all the rows in a result set. If some rows have already been extracted from the result set, the </a:t>
            </a:r>
            <a:r>
              <a:rPr lang="en-US" dirty="0" err="1" smtClean="0">
                <a:sym typeface="Arial"/>
              </a:rPr>
              <a:t>fetchall</a:t>
            </a:r>
            <a:r>
              <a:rPr lang="en-US" dirty="0" smtClean="0">
                <a:sym typeface="Arial"/>
              </a:rPr>
              <a:t>() method retrieves the remaining rows from the result set.</a:t>
            </a:r>
          </a:p>
          <a:p>
            <a:pPr lvl="0"/>
            <a:r>
              <a:rPr lang="en-US" i="1" dirty="0" err="1" smtClean="0">
                <a:sym typeface="Arial"/>
              </a:rPr>
              <a:t>rowcount</a:t>
            </a:r>
            <a:r>
              <a:rPr lang="en-US" dirty="0" smtClean="0">
                <a:sym typeface="Arial"/>
              </a:rPr>
              <a:t>: This is a read-only attribute and returns the number of rows that were affected by an execute() method.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 Operation</a:t>
            </a:r>
            <a:endParaRPr lang="en-US" dirty="0"/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#!/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usr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/bin/python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import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Open database connection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db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MySQLdb.connect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&lt;host&gt;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&lt;user&gt;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passwd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&lt;db&gt;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a cursor object using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cursor()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method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cursor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db.cursor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SQL query to INSERT a record into the database.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= "SELECT * FROM EMPLOYEE WHERE INCOME &gt; '%d'" % (1000)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try: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Execute the SQL command and fetch all the rows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results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cursor.fetchall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for row in results: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fname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= row[0]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= row[1]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age = row[2]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sex = row[3]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income = row[4]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# Now print fetched result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print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fname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=%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s,lname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=%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s,age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=%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d,sex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=%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s,income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=%d" % \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      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fname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, age, sex, income)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except: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print "Error: unable to fetch data"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disconnect from server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Update</a:t>
            </a:r>
            <a:endParaRPr lang="en-US" dirty="0"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#!/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usr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/bin/python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import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Open database connection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db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MySQLdb.connect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&lt;host&gt;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&lt;user&gt;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passwd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&lt;db&gt;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")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a cursor object using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cursor()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method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cursor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db.cursor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SQL query to UPDATE required records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= "UPDATE EMPLOYEE SET AGE = AGE + 1 \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   WHERE SEX = '%c'" % ('M')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try: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Execute the SQL command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Commit your changes in the database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db.commit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except: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Rollback in case there is any error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db.rollback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disconnect from server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Example: Delete</a:t>
            </a:r>
            <a:endParaRPr lang="en-US" dirty="0"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#!/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usr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/bin/python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import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Open database connection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db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MySQLdb.connect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&lt;host&gt;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&lt;user&gt;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  <a:sym typeface="Arial"/>
              </a:rPr>
              <a:t>passwd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","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&lt;db&gt;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")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a cursor object using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Arial"/>
              </a:rPr>
              <a:t>cursor()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method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cursor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db.cursor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SQL query to DELETE required records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= "DELETE FROM EMPLOYEE WHERE AGE &gt; '%d'" % (20)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try: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Execute the SQL command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Commit your changes in the database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db.commit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except: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# Rollback in case there is any error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db.rollback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lnSpc>
                <a:spcPct val="6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lnSpc>
                <a:spcPct val="6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# disconnect from server</a:t>
            </a:r>
          </a:p>
          <a:p>
            <a:pPr lvl="0">
              <a:lnSpc>
                <a:spcPct val="6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Performing Transactions</a:t>
            </a:r>
            <a:endParaRPr lang="en-US"/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50000"/>
              </a:lnSpc>
            </a:pPr>
            <a:endParaRPr lang="en-US" dirty="0" smtClean="0">
              <a:sym typeface="Arial"/>
            </a:endParaRPr>
          </a:p>
          <a:p>
            <a:pPr lvl="0"/>
            <a:r>
              <a:rPr lang="en-US" i="1" dirty="0" smtClean="0">
                <a:sym typeface="Arial"/>
              </a:rPr>
              <a:t>Atomicity</a:t>
            </a:r>
            <a:r>
              <a:rPr lang="en-US" dirty="0" smtClean="0">
                <a:sym typeface="Arial"/>
              </a:rPr>
              <a:t>: Either a transaction completes or nothing happens at all.</a:t>
            </a:r>
          </a:p>
          <a:p>
            <a:pPr lvl="0">
              <a:lnSpc>
                <a:spcPct val="50000"/>
              </a:lnSpc>
            </a:pPr>
            <a:endParaRPr lang="en-US" dirty="0" smtClean="0">
              <a:sym typeface="Arial"/>
            </a:endParaRPr>
          </a:p>
          <a:p>
            <a:pPr lvl="0"/>
            <a:r>
              <a:rPr lang="en-US" i="1" dirty="0" smtClean="0">
                <a:sym typeface="Arial"/>
              </a:rPr>
              <a:t>Consistency</a:t>
            </a:r>
            <a:r>
              <a:rPr lang="en-US" dirty="0" smtClean="0">
                <a:sym typeface="Arial"/>
              </a:rPr>
              <a:t>: A transaction must start in a consistent state and leave the system in a consistent state.</a:t>
            </a:r>
          </a:p>
          <a:p>
            <a:pPr lvl="0">
              <a:lnSpc>
                <a:spcPct val="50000"/>
              </a:lnSpc>
            </a:pPr>
            <a:endParaRPr lang="en-US" dirty="0" smtClean="0">
              <a:sym typeface="Arial"/>
            </a:endParaRPr>
          </a:p>
          <a:p>
            <a:pPr lvl="0"/>
            <a:r>
              <a:rPr lang="en-US" i="1" dirty="0" smtClean="0">
                <a:sym typeface="Arial"/>
              </a:rPr>
              <a:t>Isolation</a:t>
            </a:r>
            <a:r>
              <a:rPr lang="en-US" dirty="0" smtClean="0">
                <a:sym typeface="Arial"/>
              </a:rPr>
              <a:t>: Intermediate results of a transaction are not visible outside the current transaction.</a:t>
            </a:r>
          </a:p>
          <a:p>
            <a:pPr lvl="0">
              <a:lnSpc>
                <a:spcPct val="50000"/>
              </a:lnSpc>
            </a:pPr>
            <a:endParaRPr lang="en-US" dirty="0" smtClean="0">
              <a:sym typeface="Arial"/>
            </a:endParaRPr>
          </a:p>
          <a:p>
            <a:pPr lvl="0"/>
            <a:r>
              <a:rPr lang="en-US" i="1" dirty="0" smtClean="0">
                <a:sym typeface="Arial"/>
              </a:rPr>
              <a:t>Durability</a:t>
            </a:r>
            <a:r>
              <a:rPr lang="en-US" dirty="0" smtClean="0">
                <a:sym typeface="Arial"/>
              </a:rPr>
              <a:t>: Once a transaction was committed, the effects are persistent, even after a system failure.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Transactions</a:t>
            </a:r>
            <a:endParaRPr lang="en-US" dirty="0"/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Arial"/>
            </a:endParaRP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# Prepare SQL query to DELETE required records</a:t>
            </a: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 = "DELETE FROM EMPLOYEE WHERE AGE &gt; '%d'" % (20)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try: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    # Execute the SQL command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cursor.execute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sql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)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    # Commit your changes in the database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db.commit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except: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    # Rollback in case there is any error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Arial"/>
              </a:rPr>
              <a:t>db.rollback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Arial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commit, rollback, disconnect</a:t>
            </a:r>
            <a:endParaRPr lang="en-US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db.commit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dirty="0" smtClean="0"/>
          </a:p>
          <a:p>
            <a:pPr lvl="0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db.rollback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db.close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SQLite Features</a:t>
            </a:r>
            <a:endParaRPr lang="en-US"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Zero-Configuration</a:t>
            </a:r>
          </a:p>
          <a:p>
            <a:pPr lvl="0"/>
            <a:r>
              <a:rPr lang="en-US" dirty="0" err="1" smtClean="0">
                <a:sym typeface="Calibri"/>
              </a:rPr>
              <a:t>Serverless</a:t>
            </a:r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Single database file</a:t>
            </a:r>
          </a:p>
          <a:p>
            <a:pPr lvl="0"/>
            <a:r>
              <a:rPr lang="en-US" dirty="0" smtClean="0">
                <a:sym typeface="Calibri"/>
              </a:rPr>
              <a:t>Cross-platform</a:t>
            </a:r>
          </a:p>
          <a:p>
            <a:pPr lvl="0"/>
            <a:r>
              <a:rPr lang="en-US" dirty="0" smtClean="0">
                <a:sym typeface="Calibri"/>
              </a:rPr>
              <a:t>Compact</a:t>
            </a:r>
          </a:p>
          <a:p>
            <a:pPr lvl="0"/>
            <a:r>
              <a:rPr lang="en-US" dirty="0" smtClean="0">
                <a:sym typeface="Calibri"/>
              </a:rPr>
              <a:t>Manifest typing</a:t>
            </a:r>
          </a:p>
          <a:p>
            <a:pPr lvl="0"/>
            <a:r>
              <a:rPr lang="en-US" dirty="0" smtClean="0">
                <a:sym typeface="Calibri"/>
              </a:rPr>
              <a:t>Variable-length records</a:t>
            </a:r>
          </a:p>
          <a:p>
            <a:pPr lvl="0"/>
            <a:endParaRPr lang="en-US" dirty="0"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Installations</a:t>
            </a:r>
            <a:endParaRPr lang="en-US"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>
              <a:sym typeface="Calibri"/>
            </a:endParaRPr>
          </a:p>
          <a:p>
            <a:pPr lvl="0"/>
            <a:r>
              <a:rPr lang="en-US" dirty="0" err="1" smtClean="0">
                <a:sym typeface="Calibri"/>
              </a:rPr>
              <a:t>Debian</a:t>
            </a:r>
            <a:r>
              <a:rPr lang="en-US" dirty="0" smtClean="0">
                <a:sym typeface="Calibri"/>
              </a:rPr>
              <a:t> based distributions: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apt-get install sqlite3</a:t>
            </a:r>
            <a:r>
              <a:rPr lang="en-US" dirty="0" smtClean="0">
                <a:sym typeface="Calibri"/>
              </a:rPr>
              <a:t/>
            </a:r>
            <a:br>
              <a:rPr lang="en-US" dirty="0" smtClean="0">
                <a:sym typeface="Calibri"/>
              </a:rPr>
            </a:br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From source code: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wget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 http://www.sqlite.org/sqlite-3.5.8.tar.gz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tar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xzvf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 sqlite-3.5.8.tar.gz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cd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 sqlite-3.5.8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./configure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make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make install</a:t>
            </a:r>
            <a:endParaRPr lang="en-US" sz="2000" b="1" dirty="0">
              <a:latin typeface="Courier New" pitchFamily="49" charset="0"/>
              <a:cs typeface="Courier New" pitchFamily="49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Getting Started</a:t>
            </a:r>
            <a:endParaRPr lang="en-US"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dirty="0" smtClean="0">
              <a:sym typeface="Calibri"/>
            </a:endParaRP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$ sqlite3 ex1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 version 3.3.8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Enter ".help" for instructions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&gt; create table tbl1(one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varchar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(10), two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smallint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);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&gt; insert into tbl1 values('hello!', 10);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&gt; insert into tbl1 values('goodbye', 20);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&gt; select * from tbl1;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hello!|10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goodbye|20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r>
              <a:rPr lang="en-US" dirty="0" smtClean="0"/>
              <a:t> on </a:t>
            </a:r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apt-get install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mysql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-client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mysql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-server</a:t>
            </a:r>
            <a:endParaRPr lang="en-US" dirty="0" smtClean="0">
              <a:cs typeface="Courier New" pitchFamily="49" charset="0"/>
              <a:sym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Python support: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apt-get install python-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mysqldb</a:t>
            </a:r>
            <a:endParaRPr lang="en-US" dirty="0">
              <a:cs typeface="Courier New" pitchFamily="49" charset="0"/>
              <a:sym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In Multiple Lines</a:t>
            </a:r>
            <a:endParaRPr lang="en-US" dirty="0"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Calibri"/>
            </a:endParaRP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CREATE TABLE tbl2 (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   ...&gt;   f1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varchar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(30) primary key,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   ...&gt;   f2 text,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   ...&gt;   f3 real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   ...&gt; );</a:t>
            </a:r>
            <a:endParaRPr lang="en-US" sz="2000" b="1" dirty="0">
              <a:latin typeface="Courier New" pitchFamily="49" charset="0"/>
              <a:cs typeface="Courier New" pitchFamily="49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Database Schema</a:t>
            </a:r>
            <a:endParaRPr lang="en-US" dirty="0"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Calibri"/>
            </a:endParaRP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select * from 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sqlite_master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;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    type = table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    name = tbl1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tbl_name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 = tbl1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rootpage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 = 3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 = create table tbl1(one 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varchar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(10), two 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smallint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alibri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Special Commands</a:t>
            </a:r>
            <a:endParaRPr lang="en-US" dirty="0"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Calibri"/>
            </a:endParaRP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.help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alibri"/>
              </a:rPr>
              <a:t>.bail ON|OFF           Stop after hitting an error.  Default OFF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alibri"/>
              </a:rPr>
              <a:t>.databases             List names and files of attached databases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alibri"/>
              </a:rPr>
              <a:t>.dump ?TABLE? ...      Dump the database in an SQL text format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alibri"/>
              </a:rPr>
              <a:t>	...</a:t>
            </a:r>
            <a:endParaRPr lang="en-US" sz="1600" b="1" dirty="0">
              <a:latin typeface="Courier New" pitchFamily="49" charset="0"/>
              <a:cs typeface="Courier New" pitchFamily="49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Changing Output Formats </a:t>
            </a:r>
            <a:r>
              <a:rPr lang="en-US" sz="2400" i="1" dirty="0" smtClean="0">
                <a:sym typeface="Calibri"/>
              </a:rPr>
              <a:t>(1)</a:t>
            </a:r>
            <a:endParaRPr lang="en-US" i="1" dirty="0"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>
              <a:sym typeface="Calibri"/>
            </a:endParaRP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.mode list</a:t>
            </a: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select * from tbl1;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hello|10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goodbye|20</a:t>
            </a:r>
          </a:p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Calibri"/>
            </a:endParaRP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.separator ", "</a:t>
            </a: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select * from tbl1;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hello, 10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goodbye, 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Calibri"/>
              </a:rPr>
              <a:t>Changing Output Formats </a:t>
            </a:r>
            <a:r>
              <a:rPr lang="en-US" sz="2400" i="1" dirty="0" smtClean="0">
                <a:sym typeface="Calibri"/>
              </a:rPr>
              <a:t>(2)</a:t>
            </a:r>
            <a:endParaRPr lang="en-US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.mode line</a:t>
            </a: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select * from tbl1;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one = hello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two = 10</a:t>
            </a:r>
          </a:p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Calibri"/>
            </a:endParaRP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one = goodbye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two = 20</a:t>
            </a:r>
          </a:p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Calibri"/>
            </a:endParaRP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.mode column</a:t>
            </a: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select * from tbl1;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one         two       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----------  ----------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hello       10        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goodbye     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Calibri"/>
              </a:rPr>
              <a:t>Changing Output Formats </a:t>
            </a:r>
            <a:r>
              <a:rPr lang="en-US" sz="2400" i="1" dirty="0" smtClean="0">
                <a:sym typeface="Calibri"/>
              </a:rPr>
              <a:t>(3)</a:t>
            </a:r>
            <a:endParaRPr lang="en-US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>
              <a:sym typeface="Calibri"/>
            </a:endParaRP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.width 12 6</a:t>
            </a: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select * from tbl1;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one           two   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------------  ------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hello         10    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goodbye       20</a:t>
            </a:r>
          </a:p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Calibri"/>
            </a:endParaRP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</a:t>
            </a:r>
            <a:r>
              <a:rPr lang="en-US" sz="2000" b="1" smtClean="0">
                <a:latin typeface="Courier New" pitchFamily="49" charset="0"/>
                <a:cs typeface="Courier New" pitchFamily="49" charset="0"/>
                <a:sym typeface="Calibri"/>
              </a:rPr>
              <a:t>.</a:t>
            </a:r>
            <a:r>
              <a:rPr lang="en-US" sz="2000" b="1" smtClean="0">
                <a:latin typeface="Courier New" pitchFamily="49" charset="0"/>
                <a:cs typeface="Courier New" pitchFamily="49" charset="0"/>
                <a:sym typeface="Calibri"/>
              </a:rPr>
              <a:t>headers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 off</a:t>
            </a: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select * from tbl1;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hello         10    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goodbye       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Output SQL Statements</a:t>
            </a:r>
            <a:endParaRPr lang="en-US"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dirty="0" smtClean="0">
              <a:sym typeface="Calibri"/>
            </a:endParaRP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.mode insert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new_table</a:t>
            </a:r>
            <a:endParaRPr lang="en-US" sz="2000" b="1" dirty="0" smtClean="0">
              <a:latin typeface="Courier New" pitchFamily="49" charset="0"/>
              <a:cs typeface="Courier New" pitchFamily="49" charset="0"/>
              <a:sym typeface="Calibri"/>
            </a:endParaRP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select * from tbl1;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INSERT INTO 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new_table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' VALUES('hello',10);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INSERT INTO 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new_table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' VALUES('goodbye',20);</a:t>
            </a:r>
          </a:p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Calibri"/>
            </a:endParaRPr>
          </a:p>
          <a:p>
            <a:pPr marL="0" lv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.mode: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csv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, column, list, html,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tcl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, tabs, line, insert</a:t>
            </a:r>
            <a:endParaRPr lang="en-US" sz="2000" b="1" dirty="0">
              <a:latin typeface="Courier New" pitchFamily="49" charset="0"/>
              <a:cs typeface="Courier New" pitchFamily="49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Writing Results to a File</a:t>
            </a:r>
            <a:endParaRPr lang="en-US"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.mode list</a:t>
            </a: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.separator |</a:t>
            </a: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.output test_file_1.txt</a:t>
            </a: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select * from tbl1;</a:t>
            </a: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.exit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$ cat test_file_1.txt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hello|10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goodbye|20</a:t>
            </a:r>
          </a:p>
          <a:p>
            <a:pPr lv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  <a:sym typeface="Calibri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.output: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&lt;FILENAME&gt;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stdout</a:t>
            </a:r>
            <a:endParaRPr lang="en-US" sz="2400" b="1" dirty="0">
              <a:latin typeface="Courier New" pitchFamily="49" charset="0"/>
              <a:cs typeface="Courier New" pitchFamily="49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Querying the Database Schema</a:t>
            </a:r>
            <a:endParaRPr lang="en-US"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>
              <a:sym typeface="Calibri"/>
            </a:endParaRP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&gt; .tables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tbl1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tbl2</a:t>
            </a:r>
          </a:p>
          <a:p>
            <a:pPr lv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  <a:sym typeface="Calibri"/>
            </a:endParaRP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&gt; .schema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...</a:t>
            </a: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&gt; .schema tbl2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...</a:t>
            </a: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sqlite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&gt; .databases</a:t>
            </a:r>
            <a:endParaRPr lang="en-US" sz="2400" b="1" dirty="0">
              <a:latin typeface="Courier New" pitchFamily="49" charset="0"/>
              <a:cs typeface="Courier New" pitchFamily="49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Convert Database to ASCII</a:t>
            </a:r>
            <a:endParaRPr lang="en-US"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Make a copy: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$ echo '.dump' | sqlite3 ex1 |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gzip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 -c &gt; ex1.dump.gz</a:t>
            </a:r>
          </a:p>
          <a:p>
            <a:pPr lvl="0"/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Reconstruct: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$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alibri"/>
              </a:rPr>
              <a:t>zcat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alibri"/>
              </a:rPr>
              <a:t> ex1.dump.gz | sqlite3 ex2</a:t>
            </a:r>
            <a:endParaRPr lang="en-US" sz="2000" b="1" dirty="0">
              <a:latin typeface="Courier New" pitchFamily="49" charset="0"/>
              <a:cs typeface="Courier New" pitchFamily="49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Access </a:t>
            </a:r>
            <a:r>
              <a:rPr lang="en-US" dirty="0" err="1" smtClean="0">
                <a:sym typeface="Calibri"/>
              </a:rPr>
              <a:t>MySQL</a:t>
            </a:r>
            <a:r>
              <a:rPr lang="en-US" dirty="0" smtClean="0">
                <a:sym typeface="Calibri"/>
              </a:rPr>
              <a:t> in </a:t>
            </a:r>
            <a:r>
              <a:rPr lang="en-US" dirty="0" err="1" smtClean="0"/>
              <a:t>opensource</a:t>
            </a:r>
            <a:endParaRPr lang="en-US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username:  </a:t>
            </a:r>
            <a:r>
              <a:rPr lang="en-US" dirty="0" smtClean="0"/>
              <a:t>m264?????</a:t>
            </a:r>
          </a:p>
          <a:p>
            <a:pPr lvl="0"/>
            <a:r>
              <a:rPr lang="en-US" dirty="0" smtClean="0">
                <a:sym typeface="Calibri"/>
              </a:rPr>
              <a:t>password:  &lt;your-first-name&gt;</a:t>
            </a:r>
            <a:endParaRPr lang="en-US" dirty="0" smtClean="0"/>
          </a:p>
          <a:p>
            <a:pPr lvl="0"/>
            <a:r>
              <a:rPr lang="en-US" dirty="0" smtClean="0"/>
              <a:t>database:  </a:t>
            </a:r>
            <a:r>
              <a:rPr lang="en-US" dirty="0" err="1" smtClean="0"/>
              <a:t>tos</a:t>
            </a:r>
            <a:r>
              <a:rPr lang="en-US" dirty="0" smtClean="0"/>
              <a:t>_?????db</a:t>
            </a:r>
          </a:p>
          <a:p>
            <a:pPr lvl="0"/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type: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mysql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–u &lt;username&gt; -p &lt;password&gt;</a:t>
            </a:r>
            <a:endParaRPr lang="en-US" dirty="0" smtClean="0">
              <a:cs typeface="Courier New" pitchFamily="49" charset="0"/>
              <a:sym typeface="Courier New"/>
            </a:endParaRPr>
          </a:p>
          <a:p>
            <a:pPr lvl="1">
              <a:buNone/>
            </a:pPr>
            <a:r>
              <a:rPr lang="en-US" u="sng" dirty="0" smtClean="0">
                <a:sym typeface="Calibri"/>
              </a:rPr>
              <a:t>or</a:t>
            </a:r>
            <a:endParaRPr lang="en-US" dirty="0" smtClean="0">
              <a:sym typeface="Calibri"/>
            </a:endParaRP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mysql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–u &lt;username&gt; -p</a:t>
            </a:r>
            <a:endParaRPr lang="en-US" dirty="0" smtClean="0">
              <a:cs typeface="Courier New" pitchFamily="49" charset="0"/>
              <a:sym typeface="Courier New"/>
            </a:endParaRPr>
          </a:p>
          <a:p>
            <a:pPr lvl="1">
              <a:buNone/>
            </a:pPr>
            <a:r>
              <a:rPr lang="en-US" dirty="0" smtClean="0">
                <a:sym typeface="Arial"/>
              </a:rPr>
              <a:t>(will be prompted for password)</a:t>
            </a:r>
            <a:endParaRPr lang="en-US" dirty="0"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err="1" smtClean="0"/>
              <a:t>Autoincrement</a:t>
            </a:r>
            <a:endParaRPr lang="en-US"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(ID integer primary key, first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(50), last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(50), age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(2));</a:t>
            </a:r>
          </a:p>
          <a:p>
            <a:pPr lvl="0"/>
            <a:endParaRPr lang="en-US" dirty="0" smtClean="0"/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VALUES(NULL, ...);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pPr lvl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# Create a database in RAM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db = sqlite3.connect(':memory:')</a:t>
            </a: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# Creates or opens a file called </a:t>
            </a:r>
            <a:r>
              <a:rPr lang="en-US" sz="1800" b="1" i="1" dirty="0" err="1" smtClean="0">
                <a:latin typeface="Courier New" pitchFamily="49" charset="0"/>
                <a:cs typeface="Courier New" pitchFamily="49" charset="0"/>
              </a:rPr>
              <a:t>mydb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with a SQLite3 DB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db = sqlite3.connect('data/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mydb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db.close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Drop</a:t>
            </a:r>
            <a:endParaRPr lang="en-US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# Get a cursor object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db.cursor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('''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CREATE TABLE users(id INTEGER PRIMARY KEY, name TEXT,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phone TEXT, email TEXT unique, password TEXT)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''')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db.commit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# Get a cursor object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db.cursor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('''DROP TABLE users''')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db.commit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db.cursor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name1 = 'Andres'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phone1 = '3366858'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email1 = 'user@example.com‘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password1 = '12345‘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name2 = 'John'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phone2 = '5557241'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email2 = 'johndoe@example.com'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password2 =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# Insert user 1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('''INSERT INTO users(name, phone, email, password)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VALUES(?,?,?,?)''', (name1, phone1, email1, password1))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print('First user inserted')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# Insert user 2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('''INSERT INTO users(name, phone, email, password)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VALUES(?,?,?,?)''', (name2, phone2, email2, password2))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print('Second user inserted')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db.commit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('''SELECT name, email, phone FROM users''')</a:t>
            </a:r>
          </a:p>
          <a:p>
            <a:pPr lvl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# Retrieve the first row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user1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cursor.fetchone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# Print the first column retrieved (user's name)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print(user1[0])</a:t>
            </a:r>
          </a:p>
          <a:p>
            <a:pPr lvl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all_rows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cursor.fetchall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all_rows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# row[0] returns the first column in the query (name)</a:t>
            </a: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# row[1] returns email column</a:t>
            </a: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# row[2] returns phone column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print('{0} : {1}, {2}'.format(row[0], row[1], row[2]))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('''SELECT name, email, phone FROM users''')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# row[0] returns the first column in the query (name)</a:t>
            </a: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# row[1] returns email column</a:t>
            </a: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# row[2] returns phone column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print('{0} : {1}, {2}'.format(row[0], row[1], row[2]))</a:t>
            </a:r>
          </a:p>
          <a:p>
            <a:pPr lvl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3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('''SELECT name, email, phone FROM users 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WHERE id=?''',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,))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user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cursor.fetchone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and Delete</a:t>
            </a:r>
            <a:endParaRPr lang="en-US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# Update user with id 1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newphone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'3113093164'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('''UPDATE users SET phone = ? 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WHERE id = ?''',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newphone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# Delete user with id 2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delete_userid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2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('''DELETE FROM users WHERE id = ? ''',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delete_userid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,))</a:t>
            </a:r>
          </a:p>
          <a:p>
            <a:pPr lvl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db.commit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SQLite</a:t>
            </a:r>
            <a:r>
              <a:rPr lang="en-US" dirty="0" smtClean="0"/>
              <a:t> with Python</a:t>
            </a:r>
            <a:endParaRPr lang="en-US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14300" y="1600200"/>
            <a:ext cx="8915400" cy="4525963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endParaRPr lang="en-US" dirty="0" smtClean="0">
              <a:sym typeface="Courier New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import sqlite3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cxn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= sqlite3.connect('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sqlite_test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/test')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cur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cxn.cursor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cur.execute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('CREATE TABLE users(login VARCHAR(8),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userid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INTEGER)')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cur.execute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('INSERT INTO users VALUES("john", 100)')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cur.execute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('INSERT INTO users VALUES("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jane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", 110)')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cur.execute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('SELECT * FROM users')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for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eachUser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cur.fetchall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():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...   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eachUser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...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u'john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', 100)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u'jane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', 110)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cxn.commit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cxn.close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</a:t>
            </a:r>
          </a:p>
          <a:p>
            <a:pPr lvl="0">
              <a:lnSpc>
                <a:spcPct val="80000"/>
              </a:lnSpc>
            </a:pPr>
            <a:endParaRPr lang="en-US" dirty="0" smtClean="0"/>
          </a:p>
          <a:p>
            <a:pPr lvl="0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http://www.pythoncentral.io/introduction-to-sqlite-in-python/</a:t>
            </a:r>
            <a:endParaRPr lang="en-US" dirty="0" smtClean="0">
              <a:solidFill>
                <a:srgbClr val="0000FF"/>
              </a:solidFill>
              <a:hlinkClick r:id="rId3"/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MySQL</a:t>
            </a:r>
            <a:r>
              <a:rPr lang="en-US" dirty="0" smtClean="0"/>
              <a:t> Accessible from Network</a:t>
            </a:r>
            <a:endParaRPr lang="en-US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Edit /etc/</a:t>
            </a:r>
            <a:r>
              <a:rPr lang="en-US" dirty="0" err="1" smtClean="0"/>
              <a:t>mysql</a:t>
            </a:r>
            <a:r>
              <a:rPr lang="en-US" dirty="0" smtClean="0"/>
              <a:t>/my.cnf</a:t>
            </a:r>
          </a:p>
          <a:p>
            <a:pPr lvl="1"/>
            <a:r>
              <a:rPr lang="en-US" dirty="0" smtClean="0"/>
              <a:t>Comment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bind-address = 127.0.0.1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Restart </a:t>
            </a:r>
            <a:r>
              <a:rPr lang="en-US" dirty="0" err="1" smtClean="0"/>
              <a:t>mysql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init.d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restart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ym typeface="Calibri"/>
              </a:rPr>
              <a:t>Creation of Users (admin required)</a:t>
            </a:r>
            <a:endParaRPr lang="en-US" dirty="0"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lvl="0" indent="-45720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marL="457200" lvl="0" indent="-45720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CREATE DATABASE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ourier New"/>
              </a:rPr>
              <a:t>&lt;database&gt;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;</a:t>
            </a:r>
          </a:p>
          <a:p>
            <a:pPr marL="457200" lvl="0" indent="-45720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marL="457200" lvl="0" indent="-45720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GRANT ALL PRIVILEGES ON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ourier New"/>
              </a:rPr>
              <a:t>&lt;database&gt;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.* TO '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ourier New"/>
              </a:rPr>
              <a:t>&lt;username&gt;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'@'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localhost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' IDENTIFIED BY '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ourier New"/>
              </a:rPr>
              <a:t>&lt;password&gt;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' WITH GRANT OPTION;</a:t>
            </a:r>
          </a:p>
          <a:p>
            <a:pPr marL="457200" lvl="0" indent="-45720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marL="457200" lvl="0" indent="-45720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GRANT ALL PRIVILEGES ON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ourier New"/>
              </a:rPr>
              <a:t>&lt;database&gt;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.* TO '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ourier New"/>
              </a:rPr>
              <a:t>&lt;username&gt;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'@'%' IDENTIFIED BY '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ourier New"/>
              </a:rPr>
              <a:t>&lt;password&gt;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' WITH GRANT OPTION;</a:t>
            </a:r>
          </a:p>
          <a:p>
            <a:pPr marL="457200" lvl="0" indent="-45720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marL="457200" lvl="0" indent="-45720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FLUSH PRIVILEGES;</a:t>
            </a:r>
            <a:endParaRPr lang="en-US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>
                <a:sym typeface="Calibri"/>
              </a:rPr>
              <a:t>MySQL</a:t>
            </a:r>
            <a:r>
              <a:rPr lang="en-US" dirty="0" smtClean="0">
                <a:sym typeface="Calibri"/>
              </a:rPr>
              <a:t> Commands</a:t>
            </a:r>
            <a:endParaRPr lang="en-US" dirty="0"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1" y="1600200"/>
            <a:ext cx="8229599" cy="4525963"/>
          </a:xfrm>
        </p:spPr>
        <p:txBody>
          <a:bodyPr>
            <a:normAutofit/>
          </a:bodyPr>
          <a:lstStyle/>
          <a:p>
            <a:pPr lvl="0"/>
            <a:endParaRPr lang="en-US" dirty="0" smtClean="0">
              <a:sym typeface="Calibri"/>
            </a:endParaRP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show databases;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use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&lt;database&gt;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show tables;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describe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&lt;table&gt;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;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create database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&lt;database&gt;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/*admin only*/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drop database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  <a:sym typeface="Calibri"/>
              </a:rPr>
              <a:t>&lt;database&gt;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;   /*admin only*/</a:t>
            </a:r>
          </a:p>
          <a:p>
            <a:pPr lvl="0"/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alibri"/>
              </a:rPr>
              <a:t>quit</a:t>
            </a:r>
            <a:endParaRPr lang="en-US" b="1" dirty="0" smtClean="0">
              <a:latin typeface="Courier New" pitchFamily="49" charset="0"/>
              <a:cs typeface="Courier New" pitchFamily="49" charset="0"/>
              <a:sym typeface="Calibri"/>
            </a:endParaRPr>
          </a:p>
          <a:p>
            <a:pPr lvl="0"/>
            <a:endParaRPr lang="en-US" dirty="0"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Show E</a:t>
            </a:r>
            <a:r>
              <a:rPr lang="en-US" dirty="0" smtClean="0">
                <a:sym typeface="Calibri"/>
              </a:rPr>
              <a:t>xisting Databases</a:t>
            </a:r>
            <a:endParaRPr lang="en-US" dirty="0"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>
              <a:sym typeface="Courier New"/>
            </a:endParaRP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mysql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&gt; show databases;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+--------------------+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| Database           |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+--------------------+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information_schema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|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mysql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      |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ospdb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      |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+--------------------+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3 rows in set (0.00 sec)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 a Host</a:t>
            </a:r>
            <a:endParaRPr lang="en-US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Host: debianx.petra.ac.id</a:t>
            </a:r>
            <a:br>
              <a:rPr lang="en-US" dirty="0" smtClean="0"/>
            </a:br>
            <a:r>
              <a:rPr lang="en-US" dirty="0" smtClean="0"/>
              <a:t>Database name: tos1db</a:t>
            </a:r>
            <a:br>
              <a:rPr lang="en-US" dirty="0" smtClean="0"/>
            </a:br>
            <a:r>
              <a:rPr lang="en-US" dirty="0" smtClean="0"/>
              <a:t>username: tos1</a:t>
            </a:r>
            <a:br>
              <a:rPr lang="en-US" dirty="0" smtClean="0"/>
            </a:br>
            <a:r>
              <a:rPr lang="en-US" dirty="0" smtClean="0"/>
              <a:t>password: ukptos1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Host: debianx.petra.ac.id</a:t>
            </a:r>
            <a:br>
              <a:rPr lang="en-US" dirty="0" smtClean="0"/>
            </a:br>
            <a:r>
              <a:rPr lang="en-US" dirty="0" smtClean="0"/>
              <a:t>Database name: tos2db</a:t>
            </a:r>
            <a:br>
              <a:rPr lang="en-US" dirty="0" smtClean="0"/>
            </a:br>
            <a:r>
              <a:rPr lang="en-US" dirty="0" smtClean="0"/>
              <a:t>username: tos2</a:t>
            </a:r>
            <a:br>
              <a:rPr lang="en-US" dirty="0" smtClean="0"/>
            </a:br>
            <a:r>
              <a:rPr lang="en-US" dirty="0" smtClean="0"/>
              <a:t>password: tos2ukp</a:t>
            </a:r>
          </a:p>
          <a:p>
            <a:pPr lvl="0"/>
            <a:endParaRPr lang="en-US" dirty="0" smtClean="0"/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-h debianx.petra.ac.id tos1db -u tos1 –p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mysqldump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-h debianx.petra.ac.id tos2db -u tos2 -p tos2ukp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tabelku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12333</TotalTime>
  <Words>2268</Words>
  <Application>Microsoft Office PowerPoint</Application>
  <PresentationFormat>On-screen Show (4:3)</PresentationFormat>
  <Paragraphs>619</Paragraphs>
  <Slides>47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Teknologi Open Source MySQL &amp; SQLite with Python Lecture 09 (18 May 2015)</vt:lpstr>
      <vt:lpstr>mysql</vt:lpstr>
      <vt:lpstr>Install MySQL on Debian</vt:lpstr>
      <vt:lpstr>Access MySQL in opensource</vt:lpstr>
      <vt:lpstr>Make MySQL Accessible from Network</vt:lpstr>
      <vt:lpstr>Creation of Users (admin required)</vt:lpstr>
      <vt:lpstr>MySQL Commands</vt:lpstr>
      <vt:lpstr>Show Existing Databases</vt:lpstr>
      <vt:lpstr>Database in a Host</vt:lpstr>
      <vt:lpstr>Basic MySQL Syntax</vt:lpstr>
      <vt:lpstr>Search by Keyword</vt:lpstr>
      <vt:lpstr>Sort by Fieldname</vt:lpstr>
      <vt:lpstr>Show Results in Multiple Pages</vt:lpstr>
      <vt:lpstr>MySQL in Python</vt:lpstr>
      <vt:lpstr>Example</vt:lpstr>
      <vt:lpstr>Example: Create a Table</vt:lpstr>
      <vt:lpstr>Example: Insert</vt:lpstr>
      <vt:lpstr>Multiple Inserts: executemany</vt:lpstr>
      <vt:lpstr>Read Operation</vt:lpstr>
      <vt:lpstr>Example: Read Operation</vt:lpstr>
      <vt:lpstr>Example: Update</vt:lpstr>
      <vt:lpstr>Example: Delete</vt:lpstr>
      <vt:lpstr>Performing Transactions</vt:lpstr>
      <vt:lpstr>Example: Transactions</vt:lpstr>
      <vt:lpstr>commit, rollback, disconnect</vt:lpstr>
      <vt:lpstr>sqlite</vt:lpstr>
      <vt:lpstr>SQLite Features</vt:lpstr>
      <vt:lpstr>Installations</vt:lpstr>
      <vt:lpstr>Getting Started</vt:lpstr>
      <vt:lpstr>In Multiple Lines</vt:lpstr>
      <vt:lpstr>Database Schema</vt:lpstr>
      <vt:lpstr>Special Commands</vt:lpstr>
      <vt:lpstr>Changing Output Formats (1)</vt:lpstr>
      <vt:lpstr>Changing Output Formats (2)</vt:lpstr>
      <vt:lpstr>Changing Output Formats (3)</vt:lpstr>
      <vt:lpstr>Output SQL Statements</vt:lpstr>
      <vt:lpstr>Writing Results to a File</vt:lpstr>
      <vt:lpstr>Querying the Database Schema</vt:lpstr>
      <vt:lpstr>Convert Database to ASCII</vt:lpstr>
      <vt:lpstr>SQLite Autoincrement</vt:lpstr>
      <vt:lpstr>SQLite in Python</vt:lpstr>
      <vt:lpstr>Create and Drop</vt:lpstr>
      <vt:lpstr>Insert</vt:lpstr>
      <vt:lpstr>Select (1)</vt:lpstr>
      <vt:lpstr>Select (2)</vt:lpstr>
      <vt:lpstr>Update and Delete</vt:lpstr>
      <vt:lpstr>Summary of SQLite with Python</vt:lpstr>
    </vt:vector>
  </TitlesOfParts>
  <Company>Palit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Open Source</dc:title>
  <dc:creator>Henry Palit</dc:creator>
  <cp:lastModifiedBy>Henry Palit</cp:lastModifiedBy>
  <cp:revision>165</cp:revision>
  <dcterms:created xsi:type="dcterms:W3CDTF">2014-02-16T14:26:41Z</dcterms:created>
  <dcterms:modified xsi:type="dcterms:W3CDTF">2015-05-18T03:38:12Z</dcterms:modified>
</cp:coreProperties>
</file>