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x-non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x-non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x-non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ABE2CA-FB66-41AC-915A-4C58267DCF51}" type="slidenum">
              <a:rPr lang="x-none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5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Only non negative numbers could be defined as squared</a:t>
            </a:r>
            <a:endParaRPr/>
          </a:p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Peak at 100% are probably sequence of squared numbers or cyclical sequences with squared numbers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026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Only non negative numbers could be defined as cubed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93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98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Brown represents the sequences where the median was negative. In this graph we took the negative of these medians so we could show it in  log scale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49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Only non-negative numbers could be prime.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710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100">
                <a:latin typeface="Arial"/>
              </a:rPr>
              <a:t>Since all sequence lengths were in the same order of magnitude (40-123) we  took the last 10 numbers in the sequence to define convergence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34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>
              <a:lnSpc>
                <a:spcPct val="100000"/>
              </a:lnSpc>
            </a:pPr>
            <a:r>
              <a:rPr lang="x-none" sz="1000">
                <a:solidFill>
                  <a:srgbClr val="404040"/>
                </a:solidFill>
                <a:latin typeface="Courier New"/>
                <a:ea typeface="Courier New"/>
              </a:rPr>
              <a:t>p = seqperiod(x) returns the integer p that corresponds to the period of the sequence in a vector x. The period p is computed as the minimum length of a subsequence x(1:p) of x that repeats itself continuously every p samples in 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003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2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x-none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x-non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x-non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x-non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x-non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10800000" flipH="1">
            <a:off x="0" y="1686960"/>
            <a:ext cx="9143280" cy="3456720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1685880"/>
            <a:ext cx="9143280" cy="108000"/>
          </a:xfrm>
          <a:prstGeom prst="rect">
            <a:avLst/>
          </a:prstGeom>
          <a:gradFill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320" cy="1012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x-none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x-non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x-none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x-none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x-non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x-non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x-non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x-non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x-non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x-non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4800">
                <a:solidFill>
                  <a:srgbClr val="FFFFFF"/>
                </a:solidFill>
                <a:latin typeface="Roboto"/>
                <a:ea typeface="Roboto"/>
              </a:rPr>
              <a:t>Filtering and Summary Statistics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390600" y="2789280"/>
            <a:ext cx="8221320" cy="432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>
                <a:solidFill>
                  <a:srgbClr val="FFFFFF"/>
                </a:solidFill>
                <a:latin typeface="Roboto"/>
                <a:ea typeface="Roboto"/>
              </a:rPr>
              <a:t>Jonathan Zouari and Ayelet Blass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(getDifferences.m)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Differences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calculated the median of the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differences in each sequence</a:t>
            </a:r>
            <a:endParaRPr dirty="0"/>
          </a:p>
          <a:p>
            <a:pPr algn="l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5" name="Shape 131"/>
          <p:cNvPicPr/>
          <p:nvPr/>
        </p:nvPicPr>
        <p:blipFill>
          <a:blip r:embed="rId3"/>
          <a:stretch>
            <a:fillRect/>
          </a:stretch>
        </p:blipFill>
        <p:spPr>
          <a:xfrm>
            <a:off x="4793208" y="1890900"/>
            <a:ext cx="4047120" cy="303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(even_odd.m)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55320" y="1901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Compare number of even and odd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checked occurrences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of even/odd numbers In each sequence: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odd_occ(Seq)  &gt; even_occ(Sequence)     (1)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even_occ(Seq) &gt; odd_occ(Seq)                 (2)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even_occ(Seq) = odd_occ(Seq)                 (3)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8" name="CustomShape 3"/>
          <p:cNvSpPr/>
          <p:nvPr/>
        </p:nvSpPr>
        <p:spPr>
          <a:xfrm>
            <a:off x="5706360" y="4457880"/>
            <a:ext cx="2051640" cy="124560"/>
          </a:xfrm>
          <a:prstGeom prst="rect">
            <a:avLst/>
          </a:prstGeom>
          <a:solidFill>
            <a:srgbClr val="FFFFFF"/>
          </a:solidFill>
          <a:ln w="9360">
            <a:solidFill>
              <a:srgbClr val="F9F9F9"/>
            </a:solidFill>
            <a:round/>
          </a:ln>
        </p:spPr>
      </p:sp>
      <p:sp>
        <p:nvSpPr>
          <p:cNvPr id="149" name="CustomShape 4"/>
          <p:cNvSpPr/>
          <p:nvPr/>
        </p:nvSpPr>
        <p:spPr>
          <a:xfrm>
            <a:off x="6972120" y="4403880"/>
            <a:ext cx="1156320" cy="174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sz="1400">
                <a:solidFill>
                  <a:srgbClr val="000000"/>
                </a:solidFill>
                <a:latin typeface="Arial"/>
                <a:ea typeface="Arial"/>
              </a:rPr>
              <a:t>even&lt;odd</a:t>
            </a:r>
            <a:endParaRPr/>
          </a:p>
        </p:txBody>
      </p:sp>
      <p:pic>
        <p:nvPicPr>
          <p:cNvPr id="150" name="Shap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5140800" y="1859760"/>
            <a:ext cx="3871800" cy="2903760"/>
          </a:xfrm>
          <a:prstGeom prst="rect">
            <a:avLst/>
          </a:prstGeom>
          <a:ln>
            <a:noFill/>
          </a:ln>
        </p:spPr>
      </p:pic>
      <p:sp>
        <p:nvSpPr>
          <p:cNvPr id="151" name="CustomShape 5"/>
          <p:cNvSpPr/>
          <p:nvPr/>
        </p:nvSpPr>
        <p:spPr>
          <a:xfrm>
            <a:off x="5571720" y="4457880"/>
            <a:ext cx="1076760" cy="232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sz="1400">
                <a:solidFill>
                  <a:srgbClr val="000000"/>
                </a:solidFill>
                <a:latin typeface="Arial"/>
                <a:ea typeface="Arial"/>
              </a:rPr>
              <a:t>odd&gt;even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6648840" y="4457880"/>
            <a:ext cx="1076760" cy="232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sz="1400">
                <a:solidFill>
                  <a:srgbClr val="000000"/>
                </a:solidFill>
                <a:latin typeface="Arial"/>
                <a:ea typeface="Arial"/>
              </a:rPr>
              <a:t>odd&lt;even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7639560" y="4457880"/>
            <a:ext cx="1076760" cy="232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sz="1400">
                <a:solidFill>
                  <a:srgbClr val="000000"/>
                </a:solidFill>
                <a:latin typeface="Arial"/>
                <a:ea typeface="Arial"/>
              </a:rPr>
              <a:t>odd=even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Complex Characteristics(</a:t>
            </a:r>
            <a:r>
              <a:rPr lang="x-none" sz="2800">
                <a:solidFill>
                  <a:srgbClr val="FFFFFF"/>
                </a:solidFill>
                <a:latin typeface="Roboto"/>
                <a:ea typeface="Roboto"/>
              </a:rPr>
              <a:t>getPrimesPercent.m</a:t>
            </a: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Primes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calculated percentage of primes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There are 3 peaks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Middle peak at ~25%</a:t>
            </a:r>
            <a:endParaRPr dirty="0"/>
          </a:p>
        </p:txBody>
      </p:sp>
      <p:pic>
        <p:nvPicPr>
          <p:cNvPr id="156" name="Shape 150"/>
          <p:cNvPicPr/>
          <p:nvPr/>
        </p:nvPicPr>
        <p:blipFill>
          <a:blip r:embed="rId3"/>
          <a:stretch>
            <a:fillRect/>
          </a:stretch>
        </p:blipFill>
        <p:spPr>
          <a:xfrm>
            <a:off x="5029200" y="3584448"/>
            <a:ext cx="4025160" cy="1558872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4"/>
          <a:stretch>
            <a:fillRect/>
          </a:stretch>
        </p:blipFill>
        <p:spPr>
          <a:xfrm>
            <a:off x="5212080" y="1919160"/>
            <a:ext cx="3481200" cy="146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Complex Characteristics(getConverges.m)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5240" y="1678320"/>
            <a:ext cx="8795160" cy="33613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Convergence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Convergence is based upon behaviour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of the last 10 numbers in the sequence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We caculate the second order difference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on the absolute value of the integers and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if all are smaller then 0 we define the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400" dirty="0">
                <a:solidFill>
                  <a:srgbClr val="737373"/>
                </a:solidFill>
                <a:latin typeface="Roboto"/>
                <a:ea typeface="Roboto"/>
              </a:rPr>
              <a:t> sequence as converging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160" name="Table 3"/>
          <p:cNvGraphicFramePr/>
          <p:nvPr>
            <p:extLst>
              <p:ext uri="{D42A27DB-BD31-4B8C-83A1-F6EECF244321}">
                <p14:modId xmlns:p14="http://schemas.microsoft.com/office/powerpoint/2010/main" val="2577083199"/>
              </p:ext>
            </p:extLst>
          </p:nvPr>
        </p:nvGraphicFramePr>
        <p:xfrm>
          <a:off x="725424" y="3639312"/>
          <a:ext cx="4306056" cy="1286256"/>
        </p:xfrm>
        <a:graphic>
          <a:graphicData uri="http://schemas.openxmlformats.org/drawingml/2006/table">
            <a:tbl>
              <a:tblPr/>
              <a:tblGrid>
                <a:gridCol w="1435697"/>
                <a:gridCol w="1435697"/>
                <a:gridCol w="1434662"/>
              </a:tblGrid>
              <a:tr h="372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convergence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inconclusive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diverges</a:t>
                      </a:r>
                      <a:endParaRPr/>
                    </a:p>
                  </a:txBody>
                  <a:tcPr/>
                </a:tc>
              </a:tr>
              <a:tr h="9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94574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1" name="Shape 158"/>
          <p:cNvPicPr/>
          <p:nvPr/>
        </p:nvPicPr>
        <p:blipFill>
          <a:blip r:embed="rId3"/>
          <a:stretch>
            <a:fillRect/>
          </a:stretch>
        </p:blipFill>
        <p:spPr>
          <a:xfrm>
            <a:off x="5244840" y="1678320"/>
            <a:ext cx="4047120" cy="303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Complex Characteristics (periodic.m)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 u="sng">
                <a:solidFill>
                  <a:srgbClr val="737373"/>
                </a:solidFill>
                <a:latin typeface="Roboto"/>
                <a:ea typeface="Roboto"/>
              </a:rPr>
              <a:t>Periodic Sequences</a:t>
            </a:r>
            <a:endParaRPr/>
          </a:p>
          <a:p>
            <a:pPr>
              <a:lnSpc>
                <a:spcPct val="100000"/>
              </a:lnSpc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We used </a:t>
            </a:r>
            <a:r>
              <a:rPr lang="x-none" sz="1650">
                <a:solidFill>
                  <a:srgbClr val="C45400"/>
                </a:solidFill>
                <a:latin typeface="Arial"/>
                <a:ea typeface="Arial"/>
              </a:rPr>
              <a:t>seqpriod </a:t>
            </a:r>
            <a:r>
              <a:rPr lang="x-none" sz="1650">
                <a:solidFill>
                  <a:srgbClr val="737373"/>
                </a:solidFill>
                <a:latin typeface="Roboto"/>
                <a:ea typeface="Roboto"/>
              </a:rPr>
              <a:t>function and didn't find any periodic sequences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Complex Characteristics </a:t>
            </a:r>
            <a:r>
              <a:rPr lang="x-none" sz="3100">
                <a:solidFill>
                  <a:srgbClr val="FFFFFF"/>
                </a:solidFill>
                <a:latin typeface="Roboto"/>
                <a:ea typeface="Roboto"/>
              </a:rPr>
              <a:t>(</a:t>
            </a:r>
            <a:r>
              <a:rPr lang="x-none" sz="2700">
                <a:solidFill>
                  <a:srgbClr val="FFFFFF"/>
                </a:solidFill>
                <a:latin typeface="Roboto"/>
                <a:ea typeface="Roboto"/>
              </a:rPr>
              <a:t>getMedianModulo.m)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medianModulo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did modulo of the first 10 median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numbers and calculated the median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It seems like the numbers are not in a </a:t>
            </a:r>
            <a:endParaRPr dirty="0"/>
          </a:p>
          <a:p>
            <a:pPr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uniform or normal distribution</a:t>
            </a:r>
            <a:endParaRPr dirty="0"/>
          </a:p>
        </p:txBody>
      </p:sp>
      <p:pic>
        <p:nvPicPr>
          <p:cNvPr id="166" name="Shape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5080320" y="1919160"/>
            <a:ext cx="3612960" cy="270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Feature space (primeFacFeatSpace.m)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 rtl="0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looked for a new feature space:</a:t>
            </a:r>
            <a:endParaRPr dirty="0"/>
          </a:p>
          <a:p>
            <a:pPr algn="l" rtl="0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For each seq=(x1,x2,x3,......x40) (we took only seq with length(seq)=40)</a:t>
            </a:r>
            <a:endParaRPr dirty="0"/>
          </a:p>
          <a:p>
            <a:pPr algn="l" rtl="0">
              <a:lnSpc>
                <a:spcPct val="100000"/>
              </a:lnSpc>
              <a:buFont typeface="Roboto"/>
              <a:buAutoNum type="arabicPeriod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factor(xi)=p1*p2*....*pj ∀i∈[1,40]</a:t>
            </a:r>
            <a:endParaRPr dirty="0"/>
          </a:p>
          <a:p>
            <a:pPr algn="l" rtl="0">
              <a:lnSpc>
                <a:spcPct val="100000"/>
              </a:lnSpc>
              <a:buFont typeface="Roboto"/>
              <a:buAutoNum type="arabicPeriod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Compute the med_prime_xi=median(p1,p2,...pj) ∀i∈[1,40]</a:t>
            </a:r>
            <a:endParaRPr dirty="0"/>
          </a:p>
          <a:p>
            <a:pPr algn="l" rtl="0">
              <a:lnSpc>
                <a:spcPct val="100000"/>
              </a:lnSpc>
              <a:buFont typeface="Roboto"/>
              <a:buAutoNum type="arabicPeriod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 Xi &lt;- med_prime_xi</a:t>
            </a:r>
            <a:endParaRPr dirty="0"/>
          </a:p>
        </p:txBody>
      </p:sp>
      <p:pic>
        <p:nvPicPr>
          <p:cNvPr id="169" name="Shape 178"/>
          <p:cNvPicPr/>
          <p:nvPr/>
        </p:nvPicPr>
        <p:blipFill>
          <a:blip r:embed="rId2"/>
          <a:stretch>
            <a:fillRect/>
          </a:stretch>
        </p:blipFill>
        <p:spPr>
          <a:xfrm>
            <a:off x="6834984" y="3218328"/>
            <a:ext cx="2160000" cy="16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PCA plot (PCA.m)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71960" y="176652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-Using the feature space we have created, we reduce the dimension space to p=2 using PCA (variance explained = 35%). </a:t>
            </a:r>
            <a:endParaRPr dirty="0"/>
          </a:p>
          <a:p>
            <a:pPr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- Positive linear correlation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72" name="Shape 185"/>
          <p:cNvPicPr/>
          <p:nvPr/>
        </p:nvPicPr>
        <p:blipFill>
          <a:blip r:embed="rId2"/>
          <a:stretch>
            <a:fillRect/>
          </a:stretch>
        </p:blipFill>
        <p:spPr>
          <a:xfrm>
            <a:off x="4936800" y="2260980"/>
            <a:ext cx="4009680" cy="288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Use of mat file in python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No matlab on computer: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lang="x-none" sz="1000" dirty="0">
                <a:solidFill>
                  <a:srgbClr val="101094"/>
                </a:solidFill>
                <a:latin typeface="Consolas"/>
                <a:ea typeface="Consolas"/>
              </a:rPr>
              <a:t>import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 scipy.io </a:t>
            </a:r>
            <a:r>
              <a:rPr lang="x-none" sz="1000" dirty="0">
                <a:solidFill>
                  <a:srgbClr val="101094"/>
                </a:solidFill>
                <a:latin typeface="Consolas"/>
                <a:ea typeface="Consolas"/>
              </a:rPr>
              <a:t>as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 sio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    test = sio.loadmat(</a:t>
            </a:r>
            <a:r>
              <a:rPr lang="x-none" sz="1000" dirty="0">
                <a:solidFill>
                  <a:srgbClr val="7D2727"/>
                </a:solidFill>
                <a:latin typeface="Consolas"/>
                <a:ea typeface="Consolas"/>
              </a:rPr>
              <a:t>'cleaned_dataP.mat'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)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sz="1000" dirty="0">
                <a:solidFill>
                  <a:srgbClr val="737373"/>
                </a:solidFill>
                <a:latin typeface="Roboto"/>
                <a:ea typeface="Roboto"/>
              </a:rPr>
              <a:t>matlab(2014b&gt;) on computer: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000" dirty="0">
                <a:solidFill>
                  <a:srgbClr val="101094"/>
                </a:solidFill>
                <a:latin typeface="Consolas"/>
                <a:ea typeface="Consolas"/>
              </a:rPr>
              <a:t>import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 matlab.engine 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eng = matlab.engine.start_matlab() 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content = eng.load(</a:t>
            </a:r>
            <a:r>
              <a:rPr lang="x-none" sz="1000" dirty="0">
                <a:solidFill>
                  <a:srgbClr val="7D2727"/>
                </a:solidFill>
                <a:latin typeface="Consolas"/>
                <a:ea typeface="Consolas"/>
              </a:rPr>
              <a:t>"cleaned_dataP.mat"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,nargout=</a:t>
            </a:r>
            <a:r>
              <a:rPr lang="x-none" sz="1000" dirty="0">
                <a:solidFill>
                  <a:srgbClr val="7D2727"/>
                </a:solidFill>
                <a:latin typeface="Consolas"/>
                <a:ea typeface="Consolas"/>
              </a:rPr>
              <a:t>1</a:t>
            </a:r>
            <a:r>
              <a:rPr lang="x-none" sz="1000" dirty="0">
                <a:solidFill>
                  <a:srgbClr val="303336"/>
                </a:solidFill>
                <a:latin typeface="Consolas"/>
                <a:ea typeface="Consola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Summary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Data Cleaning (cleaning_data.m)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Steps we conducted in order to clean the data: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Deleted sequences with length&lt;40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Deleted duplicates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Check for any gaps or non numeric values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Deleted fixed sequences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Deleted sequences with only 10 different values</a:t>
            </a:r>
            <a:endParaRPr/>
          </a:p>
          <a:p>
            <a:pPr>
              <a:lnSpc>
                <a:spcPct val="100000"/>
              </a:lnSpc>
            </a:pPr>
            <a:r>
              <a:rPr lang="x-none">
                <a:solidFill>
                  <a:srgbClr val="737373"/>
                </a:solidFill>
                <a:latin typeface="Roboto"/>
                <a:ea typeface="Roboto"/>
              </a:rPr>
              <a:t>We saved the new sequences as: </a:t>
            </a:r>
            <a:r>
              <a:rPr lang="x-none">
                <a:solidFill>
                  <a:srgbClr val="0000FF"/>
                </a:solidFill>
                <a:latin typeface="Roboto"/>
                <a:ea typeface="Roboto"/>
              </a:rPr>
              <a:t>‘cleaned_data.mat’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x-none" sz="4200">
                <a:solidFill>
                  <a:srgbClr val="FFFFFF"/>
                </a:solidFill>
                <a:latin typeface="Roboto"/>
                <a:ea typeface="Roboto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Example Sequences (seq_ex.m)</a:t>
            </a:r>
            <a:endParaRPr/>
          </a:p>
        </p:txBody>
      </p:sp>
      <p:pic>
        <p:nvPicPr>
          <p:cNvPr id="122" name="Shap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2174400"/>
            <a:ext cx="2768400" cy="2076120"/>
          </a:xfrm>
          <a:prstGeom prst="rect">
            <a:avLst/>
          </a:prstGeom>
          <a:ln>
            <a:noFill/>
          </a:ln>
        </p:spPr>
      </p:pic>
      <p:pic>
        <p:nvPicPr>
          <p:cNvPr id="123" name="Shape 81"/>
          <p:cNvPicPr/>
          <p:nvPr/>
        </p:nvPicPr>
        <p:blipFill>
          <a:blip r:embed="rId3"/>
          <a:stretch>
            <a:fillRect/>
          </a:stretch>
        </p:blipFill>
        <p:spPr>
          <a:xfrm>
            <a:off x="3150000" y="2174400"/>
            <a:ext cx="2768400" cy="2124000"/>
          </a:xfrm>
          <a:prstGeom prst="rect">
            <a:avLst/>
          </a:prstGeom>
          <a:ln>
            <a:noFill/>
          </a:ln>
        </p:spPr>
      </p:pic>
      <p:pic>
        <p:nvPicPr>
          <p:cNvPr id="124" name="Shape 82"/>
          <p:cNvPicPr/>
          <p:nvPr/>
        </p:nvPicPr>
        <p:blipFill>
          <a:blip r:embed="rId4"/>
          <a:stretch>
            <a:fillRect/>
          </a:stretch>
        </p:blipFill>
        <p:spPr>
          <a:xfrm>
            <a:off x="5960880" y="2174400"/>
            <a:ext cx="2768400" cy="20761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Characteristics(getLengths.m)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Histogram of lengths after filtering.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As we can see the histogram starts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from length 40 as all sequences of 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length less than 40 were filtered out </a:t>
            </a:r>
            <a:endParaRPr dirty="0"/>
          </a:p>
          <a:p>
            <a:pPr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0" name="Shap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5052936" y="1983600"/>
            <a:ext cx="3712320" cy="278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(hist_appear.m)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histogram of multiple appearances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We checked for multiple appearances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in each sequence and computed the median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of the occurrences.</a:t>
            </a:r>
            <a:endParaRPr dirty="0"/>
          </a:p>
        </p:txBody>
      </p:sp>
      <p:pic>
        <p:nvPicPr>
          <p:cNvPr id="133" name="Shap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9872" y="1953720"/>
            <a:ext cx="3879720" cy="29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</a:t>
            </a:r>
            <a:r>
              <a:rPr lang="x-none" sz="2500">
                <a:solidFill>
                  <a:srgbClr val="FFFFFF"/>
                </a:solidFill>
                <a:latin typeface="Roboto"/>
                <a:ea typeface="Roboto"/>
              </a:rPr>
              <a:t>getPercentageSquared.m</a:t>
            </a: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Squared percentage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declines exponentially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small peak at 100%</a:t>
            </a:r>
            <a:endParaRPr dirty="0"/>
          </a:p>
        </p:txBody>
      </p:sp>
      <p:pic>
        <p:nvPicPr>
          <p:cNvPr id="136" name="Shape 1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15264" y="1788084"/>
            <a:ext cx="4547160" cy="341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</a:t>
            </a:r>
            <a:r>
              <a:rPr lang="x-none" sz="2500">
                <a:solidFill>
                  <a:srgbClr val="FFFFFF"/>
                </a:solidFill>
                <a:latin typeface="Roboto"/>
                <a:ea typeface="Roboto"/>
              </a:rPr>
              <a:t>getPercentageCubed.m</a:t>
            </a: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Squared percentage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declines exponentially</a:t>
            </a:r>
            <a:endParaRPr dirty="0"/>
          </a:p>
          <a:p>
            <a:pPr algn="l">
              <a:lnSpc>
                <a:spcPct val="100000"/>
              </a:lnSpc>
              <a:buFont typeface="Roboto"/>
              <a:buChar char="●"/>
            </a:pP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smaller peak at 100%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9" name="Shape 117"/>
          <p:cNvPicPr/>
          <p:nvPr/>
        </p:nvPicPr>
        <p:blipFill>
          <a:blip r:embed="rId3"/>
          <a:stretch>
            <a:fillRect/>
          </a:stretch>
        </p:blipFill>
        <p:spPr>
          <a:xfrm>
            <a:off x="4339224" y="1725660"/>
            <a:ext cx="4487760" cy="336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Simple Characteristics (</a:t>
            </a:r>
            <a:r>
              <a:rPr lang="x-none" sz="2500">
                <a:solidFill>
                  <a:srgbClr val="FFFFFF"/>
                </a:solidFill>
                <a:latin typeface="Roboto"/>
                <a:ea typeface="Roboto"/>
              </a:rPr>
              <a:t>monoSeq.m</a:t>
            </a:r>
            <a:r>
              <a:rPr lang="x-none" sz="3200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55320" y="2053800"/>
            <a:ext cx="8221320" cy="27093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l">
              <a:lnSpc>
                <a:spcPct val="100000"/>
              </a:lnSpc>
            </a:pPr>
            <a:r>
              <a:rPr lang="x-none" u="sng" dirty="0">
                <a:solidFill>
                  <a:srgbClr val="737373"/>
                </a:solidFill>
                <a:latin typeface="Roboto"/>
                <a:ea typeface="Roboto"/>
              </a:rPr>
              <a:t>Monotonic sequences</a:t>
            </a:r>
            <a:endParaRPr dirty="0"/>
          </a:p>
          <a:p>
            <a:pPr algn="l">
              <a:lnSpc>
                <a:spcPct val="100000"/>
              </a:lnSpc>
            </a:pPr>
            <a:endParaRPr dirty="0"/>
          </a:p>
          <a:p>
            <a:pPr algn="l">
              <a:lnSpc>
                <a:spcPct val="100000"/>
              </a:lnSpc>
            </a:pPr>
            <a:r>
              <a:rPr lang="x-none" dirty="0" smtClean="0">
                <a:solidFill>
                  <a:srgbClr val="737373"/>
                </a:solidFill>
                <a:latin typeface="Roboto"/>
                <a:ea typeface="Roboto"/>
              </a:rPr>
              <a:t>We </a:t>
            </a:r>
            <a:r>
              <a:rPr lang="x-none" dirty="0">
                <a:solidFill>
                  <a:srgbClr val="737373"/>
                </a:solidFill>
                <a:latin typeface="Roboto"/>
                <a:ea typeface="Roboto"/>
              </a:rPr>
              <a:t>split the sequences according to monotonic characteristics. Can be found in our folder.</a:t>
            </a:r>
            <a:endParaRPr dirty="0"/>
          </a:p>
        </p:txBody>
      </p:sp>
      <p:graphicFrame>
        <p:nvGraphicFramePr>
          <p:cNvPr id="142" name="Table 3"/>
          <p:cNvGraphicFramePr/>
          <p:nvPr>
            <p:extLst>
              <p:ext uri="{D42A27DB-BD31-4B8C-83A1-F6EECF244321}">
                <p14:modId xmlns:p14="http://schemas.microsoft.com/office/powerpoint/2010/main" val="2381666089"/>
              </p:ext>
            </p:extLst>
          </p:nvPr>
        </p:nvGraphicFramePr>
        <p:xfrm>
          <a:off x="2481072" y="3408480"/>
          <a:ext cx="4340353" cy="1290888"/>
        </p:xfrm>
        <a:graphic>
          <a:graphicData uri="http://schemas.openxmlformats.org/drawingml/2006/table">
            <a:tbl>
              <a:tblPr/>
              <a:tblGrid>
                <a:gridCol w="1304544"/>
                <a:gridCol w="1968200"/>
                <a:gridCol w="1067609"/>
              </a:tblGrid>
              <a:tr h="605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 decreasing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 increasing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 monotonic</a:t>
                      </a:r>
                      <a:endParaRPr dirty="0"/>
                    </a:p>
                  </a:txBody>
                  <a:tcPr/>
                </a:tc>
              </a:tr>
              <a:tr h="685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50.42%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1.7%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4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47.88%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On-screen Show (16:9)</PresentationFormat>
  <Paragraphs>112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Consolas</vt:lpstr>
      <vt:lpstr>Courier New</vt:lpstr>
      <vt:lpstr>DejaVu Sans</vt:lpstr>
      <vt:lpstr>Roboto</vt:lpstr>
      <vt:lpstr>StarSymbol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Owner</cp:lastModifiedBy>
  <cp:revision>1</cp:revision>
  <dcterms:modified xsi:type="dcterms:W3CDTF">2016-08-15T10:39:30Z</dcterms:modified>
</cp:coreProperties>
</file>