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jpeg" ContentType="image/jpe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15.jpeg" ContentType="image/jpeg"/>
  <Override PartName="/ppt/media/image21.jpeg" ContentType="image/jpeg"/>
  <Override PartName="/ppt/media/image13.png" ContentType="image/png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zxx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zxx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zxx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zxx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ABE2CA-FB66-41AC-915A-4C58267DCF51}" type="slidenum">
              <a:rPr lang="zxx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Brown represents the sequences where the median was negative. In this graph we took the negative of these medians so we could show it in  log scale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Only non-negative numbers could be prime.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Since all sequence lengths were in the same order of magnitude (40-123) we  took the last 10 numbers in the sequence to define convergence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000">
                <a:solidFill>
                  <a:srgbClr val="404040"/>
                </a:solidFill>
                <a:latin typeface="Courier New"/>
                <a:ea typeface="Courier New"/>
              </a:rPr>
              <a:t>p = seqperiod(x) returns the integer p that corresponds to the period of the sequence in a vector x. The period p is computed as the minimum length of a subsequence x(1:p) of x that repeats itself continuously every p samples in x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Only non negative numbers could be defined as squared</a:t>
            </a:r>
            <a:endParaRPr/>
          </a:p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Peak at 100% are probably sequence of squared numbers or cyclical sequences with squared numbers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lang="zxx" sz="1100">
                <a:latin typeface="Arial"/>
              </a:rPr>
              <a:t>Only non negative numbers could be defined as cubed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rIns="0" tIns="0" bIns="0" anchor="ctr"/>
          <a:p>
            <a:r>
              <a:rPr lang="zxx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x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x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x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flipH="1" rot="10800000">
            <a:off x="0" y="1686960"/>
            <a:ext cx="9143280" cy="3456720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rIns="0" tIns="0" bIns="0" anchor="ctr"/>
          <a:p>
            <a:r>
              <a:rPr lang="zxx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x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x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x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x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x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x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x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4800">
                <a:solidFill>
                  <a:srgbClr val="ffffff"/>
                </a:solidFill>
                <a:latin typeface="Roboto"/>
                <a:ea typeface="Roboto"/>
              </a:rPr>
              <a:t>Filtering and Summary Statistics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>
                <a:solidFill>
                  <a:srgbClr val="ffffff"/>
                </a:solidFill>
                <a:latin typeface="Roboto"/>
                <a:ea typeface="Roboto"/>
              </a:rPr>
              <a:t>Jonathan Zouari and Ayelet Blass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(getDifferences.m)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Differences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calculated the median of the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differences in each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5" name="Shape 13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7760" y="1890720"/>
            <a:ext cx="4047120" cy="30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(even_odd.m)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55320" y="1901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Compare number of even and odd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checked occurrences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of even/odd numbers In each sequence: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odd_occ(Seq)  &gt; even_occ(Sequence)     (1)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even_occ(Seq) &gt; odd_occ(Seq)                 (2)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even_occ(Seq) = odd_occ(Seq)                 (3)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5706360" y="4457880"/>
            <a:ext cx="2051640" cy="124560"/>
          </a:xfrm>
          <a:prstGeom prst="rect">
            <a:avLst/>
          </a:prstGeom>
          <a:solidFill>
            <a:srgbClr val="ffffff"/>
          </a:solidFill>
          <a:ln w="9360">
            <a:solidFill>
              <a:srgbClr val="f9f9f9"/>
            </a:solidFill>
            <a:round/>
          </a:ln>
        </p:spPr>
      </p:sp>
      <p:sp>
        <p:nvSpPr>
          <p:cNvPr id="149" name="CustomShape 4"/>
          <p:cNvSpPr/>
          <p:nvPr/>
        </p:nvSpPr>
        <p:spPr>
          <a:xfrm>
            <a:off x="6972120" y="4403880"/>
            <a:ext cx="1156320" cy="17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sz="1400">
                <a:solidFill>
                  <a:srgbClr val="000000"/>
                </a:solidFill>
                <a:latin typeface="Arial"/>
                <a:ea typeface="Arial"/>
              </a:rPr>
              <a:t>even&lt;odd</a:t>
            </a:r>
            <a:endParaRPr/>
          </a:p>
        </p:txBody>
      </p:sp>
      <p:pic>
        <p:nvPicPr>
          <p:cNvPr id="150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800" y="1859760"/>
            <a:ext cx="3871800" cy="2903760"/>
          </a:xfrm>
          <a:prstGeom prst="rect">
            <a:avLst/>
          </a:prstGeom>
          <a:ln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557172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sz="1400">
                <a:solidFill>
                  <a:srgbClr val="000000"/>
                </a:solidFill>
                <a:latin typeface="Arial"/>
                <a:ea typeface="Arial"/>
              </a:rPr>
              <a:t>odd&gt;even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664884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sz="1400">
                <a:solidFill>
                  <a:srgbClr val="000000"/>
                </a:solidFill>
                <a:latin typeface="Arial"/>
                <a:ea typeface="Arial"/>
              </a:rPr>
              <a:t>odd&lt;even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763956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sz="1400">
                <a:solidFill>
                  <a:srgbClr val="000000"/>
                </a:solidFill>
                <a:latin typeface="Arial"/>
                <a:ea typeface="Arial"/>
              </a:rPr>
              <a:t>odd=even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Complex Characteristics(</a:t>
            </a:r>
            <a:r>
              <a:rPr lang="zxx" sz="2800">
                <a:solidFill>
                  <a:srgbClr val="ffffff"/>
                </a:solidFill>
                <a:latin typeface="Roboto"/>
                <a:ea typeface="Roboto"/>
              </a:rPr>
              <a:t>getPrimesPercent.m</a:t>
            </a: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Primes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calculated percentage of primes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There are 3 peaks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Middle peak at ~25%</a:t>
            </a:r>
            <a:endParaRPr/>
          </a:p>
        </p:txBody>
      </p:sp>
      <p:pic>
        <p:nvPicPr>
          <p:cNvPr id="156" name="Shape 1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3680280"/>
            <a:ext cx="4025160" cy="14630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1919160"/>
            <a:ext cx="3481200" cy="14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Complex Characteristics(getConverges.m)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5240" y="1678320"/>
            <a:ext cx="8795160" cy="336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Convergence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Convergence is based upon behaviour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of the last 10 numbers in the sequence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We caculate the second order difference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on the absolute value of the integers and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if all are smaller then 0 we define the</a:t>
            </a:r>
            <a:endParaRPr/>
          </a:p>
          <a:p>
            <a:pPr>
              <a:lnSpc>
                <a:spcPct val="100000"/>
              </a:lnSpc>
            </a:pP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400">
                <a:solidFill>
                  <a:srgbClr val="737373"/>
                </a:solidFill>
                <a:latin typeface="Roboto"/>
                <a:ea typeface="Roboto"/>
              </a:rPr>
              <a:t>sequence as converging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60" name="Table 3"/>
          <p:cNvGraphicFramePr/>
          <p:nvPr/>
        </p:nvGraphicFramePr>
        <p:xfrm>
          <a:off x="496800" y="3788280"/>
          <a:ext cx="2999160" cy="3171240"/>
        </p:xfrm>
        <a:graphic>
          <a:graphicData uri="http://schemas.openxmlformats.org/drawingml/2006/table">
            <a:tbl>
              <a:tblPr/>
              <a:tblGrid>
                <a:gridCol w="1000080"/>
                <a:gridCol w="1000080"/>
                <a:gridCol w="999360"/>
              </a:tblGrid>
              <a:tr h="183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convergence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inconclusive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diverges</a:t>
                      </a:r>
                      <a:endParaRPr/>
                    </a:p>
                  </a:txBody>
                  <a:tcPr/>
                </a:tc>
              </a:tr>
              <a:tr h="1337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94574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1" name="Shape 1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8320" y="1811160"/>
            <a:ext cx="4047120" cy="30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Complex Characteristics (periodic.m)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Periodic Sequences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used </a:t>
            </a:r>
            <a:r>
              <a:rPr lang="zxx" sz="1650">
                <a:solidFill>
                  <a:srgbClr val="c45400"/>
                </a:solidFill>
                <a:latin typeface="Arial"/>
                <a:ea typeface="Arial"/>
              </a:rPr>
              <a:t>seqpriod </a:t>
            </a:r>
            <a:r>
              <a:rPr lang="zxx" sz="1650">
                <a:solidFill>
                  <a:srgbClr val="737373"/>
                </a:solidFill>
                <a:latin typeface="Roboto"/>
                <a:ea typeface="Roboto"/>
              </a:rPr>
              <a:t>function and didn't find any periodic sequences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Complex Characteristics </a:t>
            </a:r>
            <a:r>
              <a:rPr lang="zxx" sz="3100">
                <a:solidFill>
                  <a:srgbClr val="ffffff"/>
                </a:solidFill>
                <a:latin typeface="Roboto"/>
                <a:ea typeface="Roboto"/>
              </a:rPr>
              <a:t>(</a:t>
            </a:r>
            <a:r>
              <a:rPr lang="zxx" sz="2700">
                <a:solidFill>
                  <a:srgbClr val="ffffff"/>
                </a:solidFill>
                <a:latin typeface="Roboto"/>
                <a:ea typeface="Roboto"/>
              </a:rPr>
              <a:t>getMedianModulo.m)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medianModulo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did modulo of the first 10 median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numbers and calculated the median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It seems like the numbers are not in a 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uniform or normal distribution</a:t>
            </a:r>
            <a:endParaRPr/>
          </a:p>
        </p:txBody>
      </p:sp>
      <p:pic>
        <p:nvPicPr>
          <p:cNvPr id="166" name="Shape 1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80320" y="1919160"/>
            <a:ext cx="3612960" cy="27093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Feature space (primeFacFeatSpace.m)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looked for a new feature space: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For each seq=(x1,x2,x3,......x40) (we took only seq with length(seq)=40)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factor(xi)=p1*p2*....*pj ∀i∈[1,40]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Compute the med_prime_xi=median(p1,p2,...pj) ∀i∈[1,40]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Xi &lt;- med_prime_xi</a:t>
            </a:r>
            <a:endParaRPr/>
          </a:p>
        </p:txBody>
      </p:sp>
      <p:pic>
        <p:nvPicPr>
          <p:cNvPr id="169" name="Shape 17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41080" y="3474360"/>
            <a:ext cx="2160000" cy="1620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PCA plot (PCA.m)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71960" y="176652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-Using the feature space we have created, we reduce the dimension space to p=2 using PCA (variance explained = 35%). 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- Positive linear correlation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2" name="Shape 1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5840" y="2260440"/>
            <a:ext cx="4009680" cy="28825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Use of mat file in python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No matlab on computer: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zxx" sz="100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 scipy.io </a:t>
            </a:r>
            <a:r>
              <a:rPr lang="zxx" sz="1000">
                <a:solidFill>
                  <a:srgbClr val="101094"/>
                </a:solidFill>
                <a:latin typeface="Consolas"/>
                <a:ea typeface="Consolas"/>
              </a:rPr>
              <a:t>as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 sio</a:t>
            </a:r>
            <a:endParaRPr/>
          </a:p>
          <a:p>
            <a:pPr>
              <a:lnSpc>
                <a:spcPct val="100000"/>
              </a:lnSpc>
            </a:pP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    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test = sio.loadmat(</a:t>
            </a:r>
            <a:r>
              <a:rPr lang="zxx" sz="1000">
                <a:solidFill>
                  <a:srgbClr val="7d2727"/>
                </a:solidFill>
                <a:latin typeface="Consolas"/>
                <a:ea typeface="Consolas"/>
              </a:rPr>
              <a:t>'cleaned_dataP.mat'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 sz="1000">
                <a:solidFill>
                  <a:srgbClr val="737373"/>
                </a:solidFill>
                <a:latin typeface="Roboto"/>
                <a:ea typeface="Roboto"/>
              </a:rPr>
              <a:t>matlab(2014b&gt;) on computer:</a:t>
            </a:r>
            <a:endParaRPr/>
          </a:p>
          <a:p>
            <a:pPr>
              <a:lnSpc>
                <a:spcPct val="100000"/>
              </a:lnSpc>
            </a:pPr>
            <a:r>
              <a:rPr lang="zxx" sz="100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 matlab.engine </a:t>
            </a:r>
            <a:endParaRPr/>
          </a:p>
          <a:p>
            <a:pPr>
              <a:lnSpc>
                <a:spcPct val="100000"/>
              </a:lnSpc>
            </a:pP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eng = matlab.engine.start_matlab() </a:t>
            </a:r>
            <a:endParaRPr/>
          </a:p>
          <a:p>
            <a:pPr>
              <a:lnSpc>
                <a:spcPct val="100000"/>
              </a:lnSpc>
            </a:pP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content = eng.load(</a:t>
            </a:r>
            <a:r>
              <a:rPr lang="zxx" sz="1000">
                <a:solidFill>
                  <a:srgbClr val="7d2727"/>
                </a:solidFill>
                <a:latin typeface="Consolas"/>
                <a:ea typeface="Consolas"/>
              </a:rPr>
              <a:t>"cleaned_dataP.mat"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,nargout=</a:t>
            </a:r>
            <a:r>
              <a:rPr lang="zxx" sz="1000">
                <a:solidFill>
                  <a:srgbClr val="7d2727"/>
                </a:solidFill>
                <a:latin typeface="Consolas"/>
                <a:ea typeface="Consolas"/>
              </a:rPr>
              <a:t>1</a:t>
            </a:r>
            <a:r>
              <a:rPr lang="zxx" sz="100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Summary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Data Cleaning (cleaning_data.m)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Steps we conducted in order to clean the data: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Deleted sequences with length&lt;40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Deleted duplicates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Check for any gaps or non numeric values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Deleted fixed sequences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Deleted sequences with only 10 different values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saved the new sequences as: </a:t>
            </a:r>
            <a:r>
              <a:rPr lang="zxx">
                <a:solidFill>
                  <a:srgbClr val="0000ff"/>
                </a:solidFill>
                <a:latin typeface="Roboto"/>
                <a:ea typeface="Roboto"/>
              </a:rPr>
              <a:t>‘cleaned_data.mat’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zxx" sz="4200">
                <a:solidFill>
                  <a:srgbClr val="ffffff"/>
                </a:solidFill>
                <a:latin typeface="Roboto"/>
                <a:ea typeface="Roboto"/>
              </a:rPr>
              <a:t>Questions?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Example Sequences (seq_ex.m)</a:t>
            </a:r>
            <a:endParaRPr/>
          </a:p>
        </p:txBody>
      </p:sp>
      <p:pic>
        <p:nvPicPr>
          <p:cNvPr id="122" name="Shape 8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174400"/>
            <a:ext cx="2768400" cy="2076120"/>
          </a:xfrm>
          <a:prstGeom prst="rect">
            <a:avLst/>
          </a:prstGeom>
          <a:ln>
            <a:noFill/>
          </a:ln>
        </p:spPr>
      </p:pic>
      <p:pic>
        <p:nvPicPr>
          <p:cNvPr id="123" name="Shape 8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50000" y="2174400"/>
            <a:ext cx="2768400" cy="2124000"/>
          </a:xfrm>
          <a:prstGeom prst="rect">
            <a:avLst/>
          </a:prstGeom>
          <a:ln>
            <a:noFill/>
          </a:ln>
        </p:spPr>
      </p:pic>
      <p:pic>
        <p:nvPicPr>
          <p:cNvPr id="124" name="Shape 8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60880" y="2174400"/>
            <a:ext cx="2768400" cy="20761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Characteristics(getLengths.m)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Histogram of lengths after filtering.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As we can see the histogram starts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from length 40 as all sequences of 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length less than 40 were filtered out 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0" name="Shape 9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1080" y="1965600"/>
            <a:ext cx="3712320" cy="278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(hist_appear.m)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histogram of multiple appearances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checked for multiple appearances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in each sequence and computed the median</a:t>
            </a:r>
            <a:endParaRPr/>
          </a:p>
          <a:p>
            <a:pPr>
              <a:lnSpc>
                <a:spcPct val="100000"/>
              </a:lnSpc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of the occurrences.</a:t>
            </a:r>
            <a:endParaRPr/>
          </a:p>
        </p:txBody>
      </p:sp>
      <p:pic>
        <p:nvPicPr>
          <p:cNvPr id="133" name="Shap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7200" y="1953720"/>
            <a:ext cx="3879720" cy="29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zxx" sz="2500">
                <a:solidFill>
                  <a:srgbClr val="ffffff"/>
                </a:solidFill>
                <a:latin typeface="Roboto"/>
                <a:ea typeface="Roboto"/>
              </a:rPr>
              <a:t>getPercentageSquared.m</a:t>
            </a: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small peak at 100%</a:t>
            </a:r>
            <a:endParaRPr/>
          </a:p>
        </p:txBody>
      </p:sp>
      <p:pic>
        <p:nvPicPr>
          <p:cNvPr id="136" name="Shape 1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26160" y="1703520"/>
            <a:ext cx="4547160" cy="34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zxx" sz="2500">
                <a:solidFill>
                  <a:srgbClr val="ffffff"/>
                </a:solidFill>
                <a:latin typeface="Roboto"/>
                <a:ea typeface="Roboto"/>
              </a:rPr>
              <a:t>getPercentageCubed.m</a:t>
            </a: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smaller peak at 100%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Shape 1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7240" y="1776960"/>
            <a:ext cx="4487760" cy="33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zxx" sz="2500">
                <a:solidFill>
                  <a:srgbClr val="ffffff"/>
                </a:solidFill>
                <a:latin typeface="Roboto"/>
                <a:ea typeface="Roboto"/>
              </a:rPr>
              <a:t>monoSeq.m</a:t>
            </a:r>
            <a:r>
              <a:rPr lang="zxx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zxx" u="sng">
                <a:solidFill>
                  <a:srgbClr val="737373"/>
                </a:solidFill>
                <a:latin typeface="Roboto"/>
                <a:ea typeface="Roboto"/>
              </a:rPr>
              <a:t>Monotonic sequences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Roboto"/>
              <a:buChar char="-"/>
            </a:pPr>
            <a:r>
              <a:rPr lang="zxx">
                <a:solidFill>
                  <a:srgbClr val="737373"/>
                </a:solidFill>
                <a:latin typeface="Roboto"/>
                <a:ea typeface="Roboto"/>
              </a:rPr>
              <a:t>We split the sequences according to monotonic characteristics. Can be found in our folder.</a:t>
            </a:r>
            <a:endParaRPr/>
          </a:p>
        </p:txBody>
      </p:sp>
      <p:graphicFrame>
        <p:nvGraphicFramePr>
          <p:cNvPr id="142" name="Table 3"/>
          <p:cNvGraphicFramePr/>
          <p:nvPr/>
        </p:nvGraphicFramePr>
        <p:xfrm>
          <a:off x="963360" y="3027960"/>
          <a:ext cx="2999160" cy="2999160"/>
        </p:xfrm>
        <a:graphic>
          <a:graphicData uri="http://schemas.openxmlformats.org/drawingml/2006/table">
            <a:tbl>
              <a:tblPr/>
              <a:tblGrid>
                <a:gridCol w="1000080"/>
                <a:gridCol w="1000080"/>
                <a:gridCol w="999360"/>
              </a:tblGrid>
              <a:tr h="201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decreasing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increasing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monotonic</a:t>
                      </a:r>
                      <a:endParaRPr/>
                    </a:p>
                  </a:txBody>
                  <a:tcPr/>
                </a:tc>
              </a:tr>
              <a:tr h="98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50.42%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xx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47.88%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