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ta harilegasri" userId="e2f9f7908368168c" providerId="LiveId" clId="{8C261B28-CF63-4F5A-A8CF-A241094296B6}"/>
    <pc:docChg chg="undo custSel addSld modSld">
      <pc:chgData name="tata harilegasri" userId="e2f9f7908368168c" providerId="LiveId" clId="{8C261B28-CF63-4F5A-A8CF-A241094296B6}" dt="2024-08-30T11:33:07.810" v="1412"/>
      <pc:docMkLst>
        <pc:docMk/>
      </pc:docMkLst>
      <pc:sldChg chg="modSp mod">
        <pc:chgData name="tata harilegasri" userId="e2f9f7908368168c" providerId="LiveId" clId="{8C261B28-CF63-4F5A-A8CF-A241094296B6}" dt="2024-08-30T11:33:07.810" v="1412"/>
        <pc:sldMkLst>
          <pc:docMk/>
          <pc:sldMk cId="4256228522" sldId="256"/>
        </pc:sldMkLst>
        <pc:spChg chg="mod">
          <ac:chgData name="tata harilegasri" userId="e2f9f7908368168c" providerId="LiveId" clId="{8C261B28-CF63-4F5A-A8CF-A241094296B6}" dt="2024-08-30T11:33:07.810" v="1412"/>
          <ac:spMkLst>
            <pc:docMk/>
            <pc:sldMk cId="4256228522" sldId="256"/>
            <ac:spMk id="3" creationId="{56B66AAF-3D7C-2DA4-FFEE-DBDBA9A7180A}"/>
          </ac:spMkLst>
        </pc:spChg>
      </pc:sldChg>
      <pc:sldChg chg="modSp new mod">
        <pc:chgData name="tata harilegasri" userId="e2f9f7908368168c" providerId="LiveId" clId="{8C261B28-CF63-4F5A-A8CF-A241094296B6}" dt="2024-08-30T08:12:36.055" v="64" actId="14100"/>
        <pc:sldMkLst>
          <pc:docMk/>
          <pc:sldMk cId="2251023764" sldId="263"/>
        </pc:sldMkLst>
        <pc:spChg chg="mod">
          <ac:chgData name="tata harilegasri" userId="e2f9f7908368168c" providerId="LiveId" clId="{8C261B28-CF63-4F5A-A8CF-A241094296B6}" dt="2024-08-30T08:12:32.939" v="63" actId="14100"/>
          <ac:spMkLst>
            <pc:docMk/>
            <pc:sldMk cId="2251023764" sldId="263"/>
            <ac:spMk id="2" creationId="{03233491-CB06-2FA3-9402-226C9C265E76}"/>
          </ac:spMkLst>
        </pc:spChg>
        <pc:spChg chg="mod">
          <ac:chgData name="tata harilegasri" userId="e2f9f7908368168c" providerId="LiveId" clId="{8C261B28-CF63-4F5A-A8CF-A241094296B6}" dt="2024-08-30T08:12:36.055" v="64" actId="14100"/>
          <ac:spMkLst>
            <pc:docMk/>
            <pc:sldMk cId="2251023764" sldId="263"/>
            <ac:spMk id="3" creationId="{1B1577E1-583F-9A28-983A-A4A60C8D762D}"/>
          </ac:spMkLst>
        </pc:spChg>
      </pc:sldChg>
      <pc:sldChg chg="modSp new mod">
        <pc:chgData name="tata harilegasri" userId="e2f9f7908368168c" providerId="LiveId" clId="{8C261B28-CF63-4F5A-A8CF-A241094296B6}" dt="2024-08-30T08:41:36.399" v="149" actId="20577"/>
        <pc:sldMkLst>
          <pc:docMk/>
          <pc:sldMk cId="2409468478" sldId="264"/>
        </pc:sldMkLst>
        <pc:spChg chg="mod">
          <ac:chgData name="tata harilegasri" userId="e2f9f7908368168c" providerId="LiveId" clId="{8C261B28-CF63-4F5A-A8CF-A241094296B6}" dt="2024-08-30T08:41:27.596" v="143" actId="14100"/>
          <ac:spMkLst>
            <pc:docMk/>
            <pc:sldMk cId="2409468478" sldId="264"/>
            <ac:spMk id="2" creationId="{C039A51A-33B7-A5A9-0248-D7A64F013F74}"/>
          </ac:spMkLst>
        </pc:spChg>
        <pc:spChg chg="mod">
          <ac:chgData name="tata harilegasri" userId="e2f9f7908368168c" providerId="LiveId" clId="{8C261B28-CF63-4F5A-A8CF-A241094296B6}" dt="2024-08-30T08:41:36.399" v="149" actId="20577"/>
          <ac:spMkLst>
            <pc:docMk/>
            <pc:sldMk cId="2409468478" sldId="264"/>
            <ac:spMk id="3" creationId="{45E0E804-C404-F7FD-EEA9-BAF1A31534FD}"/>
          </ac:spMkLst>
        </pc:spChg>
      </pc:sldChg>
      <pc:sldChg chg="modSp new mod">
        <pc:chgData name="tata harilegasri" userId="e2f9f7908368168c" providerId="LiveId" clId="{8C261B28-CF63-4F5A-A8CF-A241094296B6}" dt="2024-08-30T09:01:10.521" v="570" actId="27636"/>
        <pc:sldMkLst>
          <pc:docMk/>
          <pc:sldMk cId="3690826631" sldId="265"/>
        </pc:sldMkLst>
        <pc:spChg chg="mod">
          <ac:chgData name="tata harilegasri" userId="e2f9f7908368168c" providerId="LiveId" clId="{8C261B28-CF63-4F5A-A8CF-A241094296B6}" dt="2024-08-30T08:59:43.493" v="556" actId="14100"/>
          <ac:spMkLst>
            <pc:docMk/>
            <pc:sldMk cId="3690826631" sldId="265"/>
            <ac:spMk id="2" creationId="{96E4AB7B-36DC-9B5C-F95F-03E42E901530}"/>
          </ac:spMkLst>
        </pc:spChg>
        <pc:spChg chg="mod">
          <ac:chgData name="tata harilegasri" userId="e2f9f7908368168c" providerId="LiveId" clId="{8C261B28-CF63-4F5A-A8CF-A241094296B6}" dt="2024-08-30T09:01:10.521" v="570" actId="27636"/>
          <ac:spMkLst>
            <pc:docMk/>
            <pc:sldMk cId="3690826631" sldId="265"/>
            <ac:spMk id="3" creationId="{801DDD00-FC7D-EF6C-0FE2-047A37DDAF03}"/>
          </ac:spMkLst>
        </pc:spChg>
      </pc:sldChg>
      <pc:sldChg chg="modSp new mod">
        <pc:chgData name="tata harilegasri" userId="e2f9f7908368168c" providerId="LiveId" clId="{8C261B28-CF63-4F5A-A8CF-A241094296B6}" dt="2024-08-30T09:20:59.133" v="877" actId="14100"/>
        <pc:sldMkLst>
          <pc:docMk/>
          <pc:sldMk cId="2630448890" sldId="266"/>
        </pc:sldMkLst>
        <pc:spChg chg="mod">
          <ac:chgData name="tata harilegasri" userId="e2f9f7908368168c" providerId="LiveId" clId="{8C261B28-CF63-4F5A-A8CF-A241094296B6}" dt="2024-08-30T09:20:51.830" v="876" actId="14100"/>
          <ac:spMkLst>
            <pc:docMk/>
            <pc:sldMk cId="2630448890" sldId="266"/>
            <ac:spMk id="2" creationId="{B72D452E-BF48-3A51-0AE8-D8240D07ACCB}"/>
          </ac:spMkLst>
        </pc:spChg>
        <pc:spChg chg="mod">
          <ac:chgData name="tata harilegasri" userId="e2f9f7908368168c" providerId="LiveId" clId="{8C261B28-CF63-4F5A-A8CF-A241094296B6}" dt="2024-08-30T09:20:59.133" v="877" actId="14100"/>
          <ac:spMkLst>
            <pc:docMk/>
            <pc:sldMk cId="2630448890" sldId="266"/>
            <ac:spMk id="3" creationId="{806D582E-78B3-A59F-9650-F2261BA96B0F}"/>
          </ac:spMkLst>
        </pc:spChg>
      </pc:sldChg>
      <pc:sldChg chg="addSp delSp modSp new mod">
        <pc:chgData name="tata harilegasri" userId="e2f9f7908368168c" providerId="LiveId" clId="{8C261B28-CF63-4F5A-A8CF-A241094296B6}" dt="2024-08-30T09:29:05.814" v="914" actId="1076"/>
        <pc:sldMkLst>
          <pc:docMk/>
          <pc:sldMk cId="200994262" sldId="267"/>
        </pc:sldMkLst>
        <pc:spChg chg="mod">
          <ac:chgData name="tata harilegasri" userId="e2f9f7908368168c" providerId="LiveId" clId="{8C261B28-CF63-4F5A-A8CF-A241094296B6}" dt="2024-08-30T09:23:20.718" v="892" actId="14100"/>
          <ac:spMkLst>
            <pc:docMk/>
            <pc:sldMk cId="200994262" sldId="267"/>
            <ac:spMk id="2" creationId="{0D3DC456-F757-64D2-E219-2813B8F9A19F}"/>
          </ac:spMkLst>
        </pc:spChg>
        <pc:spChg chg="del">
          <ac:chgData name="tata harilegasri" userId="e2f9f7908368168c" providerId="LiveId" clId="{8C261B28-CF63-4F5A-A8CF-A241094296B6}" dt="2024-08-30T09:21:38.248" v="886" actId="931"/>
          <ac:spMkLst>
            <pc:docMk/>
            <pc:sldMk cId="200994262" sldId="267"/>
            <ac:spMk id="3" creationId="{CEAC332E-B3B9-78DD-D183-F1868E07A24C}"/>
          </ac:spMkLst>
        </pc:spChg>
        <pc:spChg chg="add del mod">
          <ac:chgData name="tata harilegasri" userId="e2f9f7908368168c" providerId="LiveId" clId="{8C261B28-CF63-4F5A-A8CF-A241094296B6}" dt="2024-08-30T09:27:14.822" v="907" actId="931"/>
          <ac:spMkLst>
            <pc:docMk/>
            <pc:sldMk cId="200994262" sldId="267"/>
            <ac:spMk id="7" creationId="{D54A1053-E528-6D31-0441-1E4E4E42311B}"/>
          </ac:spMkLst>
        </pc:spChg>
        <pc:picChg chg="add del mod">
          <ac:chgData name="tata harilegasri" userId="e2f9f7908368168c" providerId="LiveId" clId="{8C261B28-CF63-4F5A-A8CF-A241094296B6}" dt="2024-08-30T09:22:49.784" v="887" actId="21"/>
          <ac:picMkLst>
            <pc:docMk/>
            <pc:sldMk cId="200994262" sldId="267"/>
            <ac:picMk id="5" creationId="{BE810C69-10E3-1166-AFA0-0F2C30CEDC58}"/>
          </ac:picMkLst>
        </pc:picChg>
        <pc:picChg chg="add mod">
          <ac:chgData name="tata harilegasri" userId="e2f9f7908368168c" providerId="LiveId" clId="{8C261B28-CF63-4F5A-A8CF-A241094296B6}" dt="2024-08-30T09:29:05.814" v="914" actId="1076"/>
          <ac:picMkLst>
            <pc:docMk/>
            <pc:sldMk cId="200994262" sldId="267"/>
            <ac:picMk id="9" creationId="{81134A97-DF37-AB66-A94B-8E88DD159808}"/>
          </ac:picMkLst>
        </pc:picChg>
        <pc:picChg chg="add mod">
          <ac:chgData name="tata harilegasri" userId="e2f9f7908368168c" providerId="LiveId" clId="{8C261B28-CF63-4F5A-A8CF-A241094296B6}" dt="2024-08-30T09:28:59.406" v="913" actId="1076"/>
          <ac:picMkLst>
            <pc:docMk/>
            <pc:sldMk cId="200994262" sldId="267"/>
            <ac:picMk id="11" creationId="{FF73016C-CCDD-91EB-514C-37106E2B0D51}"/>
          </ac:picMkLst>
        </pc:picChg>
      </pc:sldChg>
      <pc:sldChg chg="addSp delSp modSp new mod">
        <pc:chgData name="tata harilegasri" userId="e2f9f7908368168c" providerId="LiveId" clId="{8C261B28-CF63-4F5A-A8CF-A241094296B6}" dt="2024-08-30T09:29:32.173" v="918" actId="1076"/>
        <pc:sldMkLst>
          <pc:docMk/>
          <pc:sldMk cId="494717825" sldId="268"/>
        </pc:sldMkLst>
        <pc:spChg chg="mod">
          <ac:chgData name="tata harilegasri" userId="e2f9f7908368168c" providerId="LiveId" clId="{8C261B28-CF63-4F5A-A8CF-A241094296B6}" dt="2024-08-30T09:29:22.124" v="916" actId="14100"/>
          <ac:spMkLst>
            <pc:docMk/>
            <pc:sldMk cId="494717825" sldId="268"/>
            <ac:spMk id="2" creationId="{6E98E03F-3531-2CFA-DB93-0BEAA448D398}"/>
          </ac:spMkLst>
        </pc:spChg>
        <pc:spChg chg="del">
          <ac:chgData name="tata harilegasri" userId="e2f9f7908368168c" providerId="LiveId" clId="{8C261B28-CF63-4F5A-A8CF-A241094296B6}" dt="2024-08-30T09:23:40.904" v="906" actId="931"/>
          <ac:spMkLst>
            <pc:docMk/>
            <pc:sldMk cId="494717825" sldId="268"/>
            <ac:spMk id="3" creationId="{AB49218B-DA54-A674-2E17-1C55339A4D9F}"/>
          </ac:spMkLst>
        </pc:spChg>
        <pc:picChg chg="add mod">
          <ac:chgData name="tata harilegasri" userId="e2f9f7908368168c" providerId="LiveId" clId="{8C261B28-CF63-4F5A-A8CF-A241094296B6}" dt="2024-08-30T09:29:32.173" v="918" actId="1076"/>
          <ac:picMkLst>
            <pc:docMk/>
            <pc:sldMk cId="494717825" sldId="268"/>
            <ac:picMk id="5" creationId="{0E5610FE-A452-1EE8-4AD8-9A1CC1FD4DC1}"/>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0249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483973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731235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3607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101234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4098126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33883178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57846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111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33055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42338B-CBB8-455F-87A8-BAAC272F1146}" type="datetimeFigureOut">
              <a:rPr lang="en-IN" smtClean="0"/>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7549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934377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42338B-CBB8-455F-87A8-BAAC272F1146}" type="datetimeFigureOut">
              <a:rPr lang="en-IN" smtClean="0"/>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658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42338B-CBB8-455F-87A8-BAAC272F1146}" type="datetimeFigureOut">
              <a:rPr lang="en-IN" smtClean="0"/>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812721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2338B-CBB8-455F-87A8-BAAC272F1146}" type="datetimeFigureOut">
              <a:rPr lang="en-IN" smtClean="0"/>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534245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232823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42338B-CBB8-455F-87A8-BAAC272F1146}" type="datetimeFigureOut">
              <a:rPr lang="en-IN" smtClean="0"/>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C345B4-E0F1-456B-AA71-8FD70F96B028}" type="slidenum">
              <a:rPr lang="en-IN" smtClean="0"/>
              <a:t>‹#›</a:t>
            </a:fld>
            <a:endParaRPr lang="en-IN"/>
          </a:p>
        </p:txBody>
      </p:sp>
    </p:spTree>
    <p:extLst>
      <p:ext uri="{BB962C8B-B14F-4D97-AF65-F5344CB8AC3E}">
        <p14:creationId xmlns:p14="http://schemas.microsoft.com/office/powerpoint/2010/main" val="1047299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A42338B-CBB8-455F-87A8-BAAC272F1146}" type="datetimeFigureOut">
              <a:rPr lang="en-IN" smtClean="0"/>
              <a:t>30-08-2024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0C345B4-E0F1-456B-AA71-8FD70F96B028}" type="slidenum">
              <a:rPr lang="en-IN" smtClean="0"/>
              <a:t>‹#›</a:t>
            </a:fld>
            <a:endParaRPr lang="en-IN"/>
          </a:p>
        </p:txBody>
      </p:sp>
    </p:spTree>
    <p:extLst>
      <p:ext uri="{BB962C8B-B14F-4D97-AF65-F5344CB8AC3E}">
        <p14:creationId xmlns:p14="http://schemas.microsoft.com/office/powerpoint/2010/main" val="30115021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93C66-B2D9-0348-2C06-EBB2C61C3296}"/>
              </a:ext>
            </a:extLst>
          </p:cNvPr>
          <p:cNvSpPr>
            <a:spLocks noGrp="1"/>
          </p:cNvSpPr>
          <p:nvPr>
            <p:ph type="ctrTitle"/>
          </p:nvPr>
        </p:nvSpPr>
        <p:spPr>
          <a:xfrm>
            <a:off x="1595269" y="-216815"/>
            <a:ext cx="9001462" cy="2073896"/>
          </a:xfrm>
        </p:spPr>
        <p:txBody>
          <a:bodyPr/>
          <a:lstStyle/>
          <a:p>
            <a:r>
              <a:rPr lang="en-US" dirty="0"/>
              <a:t>Employee data analysis using excel </a:t>
            </a:r>
            <a:endParaRPr lang="en-IN" dirty="0"/>
          </a:p>
        </p:txBody>
      </p:sp>
      <p:sp>
        <p:nvSpPr>
          <p:cNvPr id="3" name="Subtitle 2">
            <a:extLst>
              <a:ext uri="{FF2B5EF4-FFF2-40B4-BE49-F238E27FC236}">
                <a16:creationId xmlns:a16="http://schemas.microsoft.com/office/drawing/2014/main" id="{56B66AAF-3D7C-2DA4-FFEE-DBDBA9A7180A}"/>
              </a:ext>
            </a:extLst>
          </p:cNvPr>
          <p:cNvSpPr>
            <a:spLocks noGrp="1"/>
          </p:cNvSpPr>
          <p:nvPr>
            <p:ph type="subTitle" idx="1"/>
          </p:nvPr>
        </p:nvSpPr>
        <p:spPr>
          <a:xfrm>
            <a:off x="1300900" y="2875175"/>
            <a:ext cx="9926424" cy="2382625"/>
          </a:xfrm>
        </p:spPr>
        <p:txBody>
          <a:bodyPr>
            <a:normAutofit fontScale="92500"/>
          </a:bodyPr>
          <a:lstStyle/>
          <a:p>
            <a:pPr algn="l"/>
            <a:r>
              <a:rPr lang="en-US" dirty="0"/>
              <a:t>STUDENT NAME  : JOSHNA . P.I  </a:t>
            </a:r>
          </a:p>
          <a:p>
            <a:pPr algn="l"/>
            <a:r>
              <a:rPr lang="en-US" dirty="0"/>
              <a:t>REGISTER NO       : 312210808, A371E80C0E4EB11BB1742F29AA0B2C84</a:t>
            </a:r>
          </a:p>
          <a:p>
            <a:pPr algn="l"/>
            <a:r>
              <a:rPr lang="en-US" dirty="0"/>
              <a:t>DEPARTMENT       : PG AND RESEARCH DEPARTMENT OF COMMERCE </a:t>
            </a:r>
          </a:p>
          <a:p>
            <a:pPr algn="l"/>
            <a:r>
              <a:rPr lang="en-IN" dirty="0"/>
              <a:t>COLLEGE              : BHAKTAVATSALAM MEMORIAL COLLEGE FOR WOMEN                                      </a:t>
            </a:r>
          </a:p>
        </p:txBody>
      </p:sp>
    </p:spTree>
    <p:extLst>
      <p:ext uri="{BB962C8B-B14F-4D97-AF65-F5344CB8AC3E}">
        <p14:creationId xmlns:p14="http://schemas.microsoft.com/office/powerpoint/2010/main" val="425622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4AB7B-36DC-9B5C-F95F-03E42E901530}"/>
              </a:ext>
            </a:extLst>
          </p:cNvPr>
          <p:cNvSpPr>
            <a:spLocks noGrp="1"/>
          </p:cNvSpPr>
          <p:nvPr>
            <p:ph type="title"/>
          </p:nvPr>
        </p:nvSpPr>
        <p:spPr>
          <a:xfrm>
            <a:off x="913795" y="179110"/>
            <a:ext cx="10353761" cy="1112362"/>
          </a:xfrm>
        </p:spPr>
        <p:txBody>
          <a:bodyPr/>
          <a:lstStyle/>
          <a:p>
            <a:r>
              <a:rPr lang="en-IN" dirty="0"/>
              <a:t>THE “WOW” IN OUR SOLUTION</a:t>
            </a:r>
          </a:p>
        </p:txBody>
      </p:sp>
      <p:sp>
        <p:nvSpPr>
          <p:cNvPr id="3" name="Content Placeholder 2">
            <a:extLst>
              <a:ext uri="{FF2B5EF4-FFF2-40B4-BE49-F238E27FC236}">
                <a16:creationId xmlns:a16="http://schemas.microsoft.com/office/drawing/2014/main" id="{801DDD00-FC7D-EF6C-0FE2-047A37DDAF03}"/>
              </a:ext>
            </a:extLst>
          </p:cNvPr>
          <p:cNvSpPr>
            <a:spLocks noGrp="1"/>
          </p:cNvSpPr>
          <p:nvPr>
            <p:ph idx="1"/>
          </p:nvPr>
        </p:nvSpPr>
        <p:spPr>
          <a:xfrm>
            <a:off x="913795" y="1291472"/>
            <a:ext cx="10353762" cy="4939646"/>
          </a:xfrm>
        </p:spPr>
        <p:txBody>
          <a:bodyPr>
            <a:normAutofit fontScale="92500" lnSpcReduction="10000"/>
          </a:bodyPr>
          <a:lstStyle/>
          <a:p>
            <a:r>
              <a:rPr lang="en-US" b="1" dirty="0"/>
              <a:t>Exceptional Problem-Solving Skills</a:t>
            </a:r>
            <a:r>
              <a:rPr lang="en-US" dirty="0"/>
              <a:t>: Employees who can tackle complex issues creatively and effectively often make a significant impact. Look for individuals who proactively address challenges and come up with innovative solutions.</a:t>
            </a:r>
            <a:endParaRPr lang="en-IN" dirty="0"/>
          </a:p>
          <a:p>
            <a:r>
              <a:rPr lang="en-US" b="1" dirty="0"/>
              <a:t>Outstanding Communication</a:t>
            </a:r>
            <a:r>
              <a:rPr lang="en-US" dirty="0"/>
              <a:t>: Employees who excel in both verbal and written communication can drive projects forward, facilitate better team collaboration, and improve client relations. Their ability to articulate ideas clearly and listen actively can be game-changing.</a:t>
            </a:r>
          </a:p>
          <a:p>
            <a:r>
              <a:rPr lang="en-US" b="1" dirty="0"/>
              <a:t>Leadership and Initiative</a:t>
            </a:r>
            <a:r>
              <a:rPr lang="en-US" dirty="0"/>
              <a:t>: Those who go beyond their job description by taking on leadership roles, mentoring others, or spearheading new initiatives demonstrate a high level of engagement and commitment.</a:t>
            </a:r>
          </a:p>
          <a:p>
            <a:r>
              <a:rPr lang="en-US" b="1" dirty="0"/>
              <a:t>Continuous Learning and Improvement</a:t>
            </a:r>
            <a:r>
              <a:rPr lang="en-US" dirty="0"/>
              <a:t>: Employees who actively seek out opportunities for growth, whether through additional training, certifications, or staying current with industry trends, show a commitment to both their personal development and the company's success.</a:t>
            </a:r>
            <a:endParaRPr lang="en-IN" dirty="0"/>
          </a:p>
        </p:txBody>
      </p:sp>
    </p:spTree>
    <p:extLst>
      <p:ext uri="{BB962C8B-B14F-4D97-AF65-F5344CB8AC3E}">
        <p14:creationId xmlns:p14="http://schemas.microsoft.com/office/powerpoint/2010/main" val="3690826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D452E-BF48-3A51-0AE8-D8240D07ACCB}"/>
              </a:ext>
            </a:extLst>
          </p:cNvPr>
          <p:cNvSpPr>
            <a:spLocks noGrp="1"/>
          </p:cNvSpPr>
          <p:nvPr>
            <p:ph type="title"/>
          </p:nvPr>
        </p:nvSpPr>
        <p:spPr>
          <a:xfrm>
            <a:off x="913795" y="216815"/>
            <a:ext cx="10353762" cy="1508289"/>
          </a:xfrm>
        </p:spPr>
        <p:txBody>
          <a:bodyPr/>
          <a:lstStyle/>
          <a:p>
            <a:r>
              <a:rPr lang="en-IN" dirty="0"/>
              <a:t>MODELLING </a:t>
            </a:r>
          </a:p>
        </p:txBody>
      </p:sp>
      <p:sp>
        <p:nvSpPr>
          <p:cNvPr id="3" name="Content Placeholder 2">
            <a:extLst>
              <a:ext uri="{FF2B5EF4-FFF2-40B4-BE49-F238E27FC236}">
                <a16:creationId xmlns:a16="http://schemas.microsoft.com/office/drawing/2014/main" id="{806D582E-78B3-A59F-9650-F2261BA96B0F}"/>
              </a:ext>
            </a:extLst>
          </p:cNvPr>
          <p:cNvSpPr>
            <a:spLocks noGrp="1"/>
          </p:cNvSpPr>
          <p:nvPr>
            <p:ph idx="1"/>
          </p:nvPr>
        </p:nvSpPr>
        <p:spPr>
          <a:xfrm>
            <a:off x="913795" y="1725104"/>
            <a:ext cx="10353762" cy="4066096"/>
          </a:xfrm>
        </p:spPr>
        <p:txBody>
          <a:bodyPr/>
          <a:lstStyle/>
          <a:p>
            <a:r>
              <a:rPr lang="en-US" dirty="0"/>
              <a:t>Data collection - books and google</a:t>
            </a:r>
          </a:p>
          <a:p>
            <a:r>
              <a:rPr lang="en-US" dirty="0"/>
              <a:t>Data cleaning - Define Data Requirements, Gather Data</a:t>
            </a:r>
          </a:p>
          <a:p>
            <a:r>
              <a:rPr lang="en-US" dirty="0"/>
              <a:t>Techniques - Regular Performance Reviews, Goal Setting and Management</a:t>
            </a:r>
          </a:p>
          <a:p>
            <a:r>
              <a:rPr lang="en-US" dirty="0"/>
              <a:t>Pivot table - 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630448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DC456-F757-64D2-E219-2813B8F9A19F}"/>
              </a:ext>
            </a:extLst>
          </p:cNvPr>
          <p:cNvSpPr>
            <a:spLocks noGrp="1"/>
          </p:cNvSpPr>
          <p:nvPr>
            <p:ph type="title"/>
          </p:nvPr>
        </p:nvSpPr>
        <p:spPr>
          <a:xfrm>
            <a:off x="913795" y="207390"/>
            <a:ext cx="10353761" cy="859410"/>
          </a:xfrm>
        </p:spPr>
        <p:txBody>
          <a:bodyPr/>
          <a:lstStyle/>
          <a:p>
            <a:r>
              <a:rPr lang="en-IN" dirty="0"/>
              <a:t>results</a:t>
            </a:r>
          </a:p>
        </p:txBody>
      </p:sp>
      <p:pic>
        <p:nvPicPr>
          <p:cNvPr id="9" name="Content Placeholder 8">
            <a:extLst>
              <a:ext uri="{FF2B5EF4-FFF2-40B4-BE49-F238E27FC236}">
                <a16:creationId xmlns:a16="http://schemas.microsoft.com/office/drawing/2014/main" id="{81134A97-DF37-AB66-A94B-8E88DD1598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41182" y="1357313"/>
            <a:ext cx="4433887" cy="4433887"/>
          </a:xfrm>
        </p:spPr>
      </p:pic>
      <p:pic>
        <p:nvPicPr>
          <p:cNvPr id="11" name="Picture 10">
            <a:extLst>
              <a:ext uri="{FF2B5EF4-FFF2-40B4-BE49-F238E27FC236}">
                <a16:creationId xmlns:a16="http://schemas.microsoft.com/office/drawing/2014/main" id="{FF73016C-CCDD-91EB-514C-37106E2B0D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6931" y="1357313"/>
            <a:ext cx="4433887" cy="4433887"/>
          </a:xfrm>
          <a:prstGeom prst="rect">
            <a:avLst/>
          </a:prstGeom>
        </p:spPr>
      </p:pic>
    </p:spTree>
    <p:extLst>
      <p:ext uri="{BB962C8B-B14F-4D97-AF65-F5344CB8AC3E}">
        <p14:creationId xmlns:p14="http://schemas.microsoft.com/office/powerpoint/2010/main" val="200994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8E03F-3531-2CFA-DB93-0BEAA448D398}"/>
              </a:ext>
            </a:extLst>
          </p:cNvPr>
          <p:cNvSpPr>
            <a:spLocks noGrp="1"/>
          </p:cNvSpPr>
          <p:nvPr>
            <p:ph type="title"/>
          </p:nvPr>
        </p:nvSpPr>
        <p:spPr>
          <a:xfrm>
            <a:off x="913795" y="358220"/>
            <a:ext cx="10353761" cy="1414019"/>
          </a:xfrm>
        </p:spPr>
        <p:txBody>
          <a:bodyPr/>
          <a:lstStyle/>
          <a:p>
            <a:r>
              <a:rPr lang="en-IN" dirty="0"/>
              <a:t>conclusion</a:t>
            </a:r>
          </a:p>
        </p:txBody>
      </p:sp>
      <p:pic>
        <p:nvPicPr>
          <p:cNvPr id="5" name="Content Placeholder 4">
            <a:extLst>
              <a:ext uri="{FF2B5EF4-FFF2-40B4-BE49-F238E27FC236}">
                <a16:creationId xmlns:a16="http://schemas.microsoft.com/office/drawing/2014/main" id="{0E5610FE-A452-1EE8-4AD8-9A1CC1FD4D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1864" y="1722748"/>
            <a:ext cx="7217621" cy="3695700"/>
          </a:xfrm>
        </p:spPr>
      </p:pic>
    </p:spTree>
    <p:extLst>
      <p:ext uri="{BB962C8B-B14F-4D97-AF65-F5344CB8AC3E}">
        <p14:creationId xmlns:p14="http://schemas.microsoft.com/office/powerpoint/2010/main" val="494717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B3A60-A171-6941-40E3-C3A22E05DC0E}"/>
              </a:ext>
            </a:extLst>
          </p:cNvPr>
          <p:cNvSpPr>
            <a:spLocks noGrp="1"/>
          </p:cNvSpPr>
          <p:nvPr>
            <p:ph type="ctrTitle"/>
          </p:nvPr>
        </p:nvSpPr>
        <p:spPr>
          <a:xfrm>
            <a:off x="1595269" y="-603315"/>
            <a:ext cx="9001462" cy="1979628"/>
          </a:xfrm>
        </p:spPr>
        <p:txBody>
          <a:bodyPr/>
          <a:lstStyle/>
          <a:p>
            <a:r>
              <a:rPr lang="en-US" dirty="0"/>
              <a:t>Project title </a:t>
            </a:r>
            <a:endParaRPr lang="en-IN" dirty="0"/>
          </a:p>
        </p:txBody>
      </p:sp>
      <p:sp>
        <p:nvSpPr>
          <p:cNvPr id="3" name="Subtitle 2">
            <a:extLst>
              <a:ext uri="{FF2B5EF4-FFF2-40B4-BE49-F238E27FC236}">
                <a16:creationId xmlns:a16="http://schemas.microsoft.com/office/drawing/2014/main" id="{14085614-87EE-CEB3-FB2F-0D35E9012BDA}"/>
              </a:ext>
            </a:extLst>
          </p:cNvPr>
          <p:cNvSpPr>
            <a:spLocks noGrp="1"/>
          </p:cNvSpPr>
          <p:nvPr>
            <p:ph type="subTitle" idx="1"/>
          </p:nvPr>
        </p:nvSpPr>
        <p:spPr>
          <a:xfrm>
            <a:off x="1595269" y="2450969"/>
            <a:ext cx="9001462" cy="1630837"/>
          </a:xfrm>
        </p:spPr>
        <p:txBody>
          <a:bodyPr>
            <a:noAutofit/>
          </a:bodyPr>
          <a:lstStyle/>
          <a:p>
            <a:r>
              <a:rPr lang="en-US" sz="4800" b="1" dirty="0"/>
              <a:t>Employee Performance Analysis  </a:t>
            </a:r>
          </a:p>
          <a:p>
            <a:r>
              <a:rPr lang="en-US" sz="4800" b="1" dirty="0"/>
              <a:t>Using Excel </a:t>
            </a:r>
            <a:endParaRPr lang="en-IN" sz="4800" b="1" dirty="0"/>
          </a:p>
        </p:txBody>
      </p:sp>
    </p:spTree>
    <p:extLst>
      <p:ext uri="{BB962C8B-B14F-4D97-AF65-F5344CB8AC3E}">
        <p14:creationId xmlns:p14="http://schemas.microsoft.com/office/powerpoint/2010/main" val="3821015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584F-13A6-0EA3-1489-54348C9C4FF2}"/>
              </a:ext>
            </a:extLst>
          </p:cNvPr>
          <p:cNvSpPr>
            <a:spLocks noGrp="1"/>
          </p:cNvSpPr>
          <p:nvPr>
            <p:ph type="title"/>
          </p:nvPr>
        </p:nvSpPr>
        <p:spPr>
          <a:xfrm>
            <a:off x="913795" y="141403"/>
            <a:ext cx="10353761" cy="1187776"/>
          </a:xfrm>
        </p:spPr>
        <p:txBody>
          <a:bodyPr>
            <a:normAutofit/>
          </a:bodyPr>
          <a:lstStyle/>
          <a:p>
            <a:r>
              <a:rPr lang="en-US" sz="5400" dirty="0"/>
              <a:t>AGENDA </a:t>
            </a:r>
            <a:endParaRPr lang="en-IN" sz="5400" dirty="0"/>
          </a:p>
        </p:txBody>
      </p:sp>
      <p:sp>
        <p:nvSpPr>
          <p:cNvPr id="3" name="Content Placeholder 2">
            <a:extLst>
              <a:ext uri="{FF2B5EF4-FFF2-40B4-BE49-F238E27FC236}">
                <a16:creationId xmlns:a16="http://schemas.microsoft.com/office/drawing/2014/main" id="{BDC82FE0-356C-67C5-A9ED-952217E64013}"/>
              </a:ext>
            </a:extLst>
          </p:cNvPr>
          <p:cNvSpPr>
            <a:spLocks noGrp="1"/>
          </p:cNvSpPr>
          <p:nvPr>
            <p:ph idx="1"/>
          </p:nvPr>
        </p:nvSpPr>
        <p:spPr>
          <a:xfrm>
            <a:off x="913795" y="1536569"/>
            <a:ext cx="10353762" cy="3949831"/>
          </a:xfrm>
        </p:spPr>
        <p:txBody>
          <a:bodyPr>
            <a:noAutofit/>
          </a:bodyPr>
          <a:lstStyle/>
          <a:p>
            <a:r>
              <a:rPr lang="en-US" sz="2400" b="1" dirty="0"/>
              <a:t>Problem Statement </a:t>
            </a:r>
          </a:p>
          <a:p>
            <a:r>
              <a:rPr lang="en-US" sz="2400" b="1" dirty="0"/>
              <a:t>Project Overview</a:t>
            </a:r>
          </a:p>
          <a:p>
            <a:r>
              <a:rPr lang="en-US" sz="2400" b="1" dirty="0"/>
              <a:t>End users </a:t>
            </a:r>
          </a:p>
          <a:p>
            <a:r>
              <a:rPr lang="en-US" sz="2400" b="1" dirty="0"/>
              <a:t>Our Solution and Proposition</a:t>
            </a:r>
          </a:p>
          <a:p>
            <a:r>
              <a:rPr lang="en-US" sz="2400" b="1" dirty="0"/>
              <a:t>Dataset Description </a:t>
            </a:r>
          </a:p>
          <a:p>
            <a:r>
              <a:rPr lang="en-US" sz="2400" b="1" dirty="0"/>
              <a:t>Modelling Approach </a:t>
            </a:r>
          </a:p>
          <a:p>
            <a:r>
              <a:rPr lang="en-US" sz="2400" b="1" dirty="0"/>
              <a:t>Results and Discussion </a:t>
            </a:r>
          </a:p>
          <a:p>
            <a:r>
              <a:rPr lang="en-US" sz="2400" b="1" dirty="0"/>
              <a:t>Conclusion </a:t>
            </a:r>
            <a:endParaRPr lang="en-IN" sz="2400" b="1" dirty="0"/>
          </a:p>
        </p:txBody>
      </p:sp>
    </p:spTree>
    <p:extLst>
      <p:ext uri="{BB962C8B-B14F-4D97-AF65-F5344CB8AC3E}">
        <p14:creationId xmlns:p14="http://schemas.microsoft.com/office/powerpoint/2010/main" val="2852093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AB60-F7AA-54F7-B8CB-C7D36D9B495B}"/>
              </a:ext>
            </a:extLst>
          </p:cNvPr>
          <p:cNvSpPr>
            <a:spLocks noGrp="1"/>
          </p:cNvSpPr>
          <p:nvPr>
            <p:ph type="title"/>
          </p:nvPr>
        </p:nvSpPr>
        <p:spPr>
          <a:xfrm>
            <a:off x="913795" y="-94268"/>
            <a:ext cx="10353761" cy="1329179"/>
          </a:xfrm>
        </p:spPr>
        <p:txBody>
          <a:bodyPr/>
          <a:lstStyle/>
          <a:p>
            <a:r>
              <a:rPr lang="en-US" dirty="0"/>
              <a:t>PROBLEM STATEMENT </a:t>
            </a:r>
            <a:endParaRPr lang="en-IN" dirty="0"/>
          </a:p>
        </p:txBody>
      </p:sp>
      <p:sp>
        <p:nvSpPr>
          <p:cNvPr id="5" name="Content Placeholder 4">
            <a:extLst>
              <a:ext uri="{FF2B5EF4-FFF2-40B4-BE49-F238E27FC236}">
                <a16:creationId xmlns:a16="http://schemas.microsoft.com/office/drawing/2014/main" id="{2C4ED8D9-DF86-8558-5DDD-CCDA505D8956}"/>
              </a:ext>
            </a:extLst>
          </p:cNvPr>
          <p:cNvSpPr>
            <a:spLocks noGrp="1"/>
          </p:cNvSpPr>
          <p:nvPr>
            <p:ph idx="1"/>
          </p:nvPr>
        </p:nvSpPr>
        <p:spPr>
          <a:xfrm>
            <a:off x="913795" y="1036948"/>
            <a:ext cx="10353762" cy="5137608"/>
          </a:xfrm>
        </p:spPr>
        <p:txBody>
          <a:bodyPr>
            <a:normAutofit/>
          </a:bodyPr>
          <a:lstStyle/>
          <a:p>
            <a:pPr marL="0" indent="0">
              <a:buNone/>
            </a:pPr>
            <a:r>
              <a:rPr lang="en-US" dirty="0"/>
              <a:t>When selecting criteria for evaluating employee performance, it’s important to tailor your choices to fit the specific goals and needs of your organization. Here are some key factors you might consider:</a:t>
            </a:r>
          </a:p>
          <a:p>
            <a:r>
              <a:rPr lang="en-US" dirty="0"/>
              <a:t>Job-Specific Skills: Evaluate how well employees perform the core tasks of their job. This includes technical skills, knowledge, and competency in their specific role.</a:t>
            </a:r>
          </a:p>
          <a:p>
            <a:r>
              <a:rPr lang="en-US" dirty="0"/>
              <a:t>Quality of Work: Assess the accuracy, thoroughness, and effectiveness of the work produced. High-quality work usually meets or exceeds standards and contributes to overall success.</a:t>
            </a:r>
          </a:p>
          <a:p>
            <a:r>
              <a:rPr lang="en-US" dirty="0"/>
              <a:t>Productivity: Measure how efficiently employees complete their tasks. This includes their ability to manage time, meet deadlines, and handle workload effectively.</a:t>
            </a:r>
          </a:p>
          <a:p>
            <a:r>
              <a:rPr lang="en-US" dirty="0"/>
              <a:t>Attendance and Punctuality: Consider the reliability of employees in terms of their attendance and punctuality, as these factors can impact overall team performance.</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17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66EE-A416-3C4B-6625-B7886C997034}"/>
              </a:ext>
            </a:extLst>
          </p:cNvPr>
          <p:cNvSpPr>
            <a:spLocks noGrp="1"/>
          </p:cNvSpPr>
          <p:nvPr>
            <p:ph type="title"/>
          </p:nvPr>
        </p:nvSpPr>
        <p:spPr>
          <a:xfrm>
            <a:off x="913795" y="122548"/>
            <a:ext cx="10353761" cy="2092751"/>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30D29506-F5D8-4FFE-0B7D-AD4679A09E4D}"/>
              </a:ext>
            </a:extLst>
          </p:cNvPr>
          <p:cNvSpPr>
            <a:spLocks noGrp="1"/>
          </p:cNvSpPr>
          <p:nvPr>
            <p:ph idx="1"/>
          </p:nvPr>
        </p:nvSpPr>
        <p:spPr>
          <a:xfrm>
            <a:off x="913795" y="1093509"/>
            <a:ext cx="10353762" cy="4697691"/>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Analysis of data using employee database for their performance using different matrix</a:t>
            </a:r>
          </a:p>
          <a:p>
            <a:pPr marL="0" indent="0">
              <a:buNone/>
            </a:pPr>
            <a:r>
              <a:rPr lang="en-US" dirty="0"/>
              <a:t>Employee performance refers to how effectively and efficiently an employee executes their job responsibilities and contributes to the organization's goals. It encompasses various aspects of an employee's work, including the quality, quantity, and impact of their output.</a:t>
            </a:r>
            <a:endParaRPr lang="en-IN" dirty="0"/>
          </a:p>
        </p:txBody>
      </p:sp>
    </p:spTree>
    <p:extLst>
      <p:ext uri="{BB962C8B-B14F-4D97-AF65-F5344CB8AC3E}">
        <p14:creationId xmlns:p14="http://schemas.microsoft.com/office/powerpoint/2010/main" val="519912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DAED-54A5-7384-2720-F838025BFBAC}"/>
              </a:ext>
            </a:extLst>
          </p:cNvPr>
          <p:cNvSpPr>
            <a:spLocks noGrp="1"/>
          </p:cNvSpPr>
          <p:nvPr>
            <p:ph type="title"/>
          </p:nvPr>
        </p:nvSpPr>
        <p:spPr>
          <a:xfrm>
            <a:off x="913795" y="65989"/>
            <a:ext cx="10353761" cy="1000812"/>
          </a:xfrm>
        </p:spPr>
        <p:txBody>
          <a:bodyPr/>
          <a:lstStyle/>
          <a:p>
            <a:r>
              <a:rPr lang="en-US" dirty="0"/>
              <a:t>WHO ARE THE END USERS ?</a:t>
            </a:r>
            <a:endParaRPr lang="en-IN" dirty="0"/>
          </a:p>
        </p:txBody>
      </p:sp>
      <p:sp>
        <p:nvSpPr>
          <p:cNvPr id="3" name="Content Placeholder 2">
            <a:extLst>
              <a:ext uri="{FF2B5EF4-FFF2-40B4-BE49-F238E27FC236}">
                <a16:creationId xmlns:a16="http://schemas.microsoft.com/office/drawing/2014/main" id="{2667C2DE-00DE-03EA-62EE-2ACF384F18E2}"/>
              </a:ext>
            </a:extLst>
          </p:cNvPr>
          <p:cNvSpPr>
            <a:spLocks noGrp="1"/>
          </p:cNvSpPr>
          <p:nvPr>
            <p:ph idx="1"/>
          </p:nvPr>
        </p:nvSpPr>
        <p:spPr>
          <a:xfrm>
            <a:off x="913795" y="989814"/>
            <a:ext cx="10353762" cy="4801386"/>
          </a:xfrm>
        </p:spPr>
        <p:txBody>
          <a:bodyPr>
            <a:normAutofit lnSpcReduction="10000"/>
          </a:bodyPr>
          <a:lstStyle/>
          <a:p>
            <a:pPr marL="0" indent="0">
              <a:buNone/>
            </a:pPr>
            <a:r>
              <a:rPr lang="en-US" dirty="0"/>
              <a:t>The end users of employee performance data are the various stakeholders who utilize performance evaluations and related information to make informed decisions and enhance organizational effectiveness. Here’s a breakdown of the key end users:</a:t>
            </a:r>
          </a:p>
          <a:p>
            <a:pPr marL="0" indent="0">
              <a:buNone/>
            </a:pPr>
            <a:r>
              <a:rPr lang="en-US" b="1" dirty="0"/>
              <a:t>1. EMPLOYEES </a:t>
            </a:r>
          </a:p>
          <a:p>
            <a:pPr marL="0" indent="0">
              <a:buNone/>
            </a:pPr>
            <a:r>
              <a:rPr lang="en-US" u="sng" dirty="0"/>
              <a:t> Self-Improvement</a:t>
            </a:r>
            <a:r>
              <a:rPr lang="en-US" dirty="0"/>
              <a:t>: Employees use performance feedback to identify areas for personal growth and development .</a:t>
            </a:r>
          </a:p>
          <a:p>
            <a:pPr marL="0" indent="0">
              <a:buNone/>
            </a:pPr>
            <a:r>
              <a:rPr lang="en-US" dirty="0"/>
              <a:t> </a:t>
            </a:r>
            <a:r>
              <a:rPr lang="en-US" u="sng" dirty="0"/>
              <a:t>Career Development</a:t>
            </a:r>
            <a:r>
              <a:rPr lang="en-US" dirty="0"/>
              <a:t>: Insights from performance evaluations help employees set career goals and pursue professional development opportunities.</a:t>
            </a:r>
          </a:p>
          <a:p>
            <a:pPr marL="0" indent="0">
              <a:buNone/>
            </a:pPr>
            <a:r>
              <a:rPr lang="en-US" b="1" dirty="0"/>
              <a:t>2. MANAGERS AND SUPERVISORS </a:t>
            </a:r>
          </a:p>
          <a:p>
            <a:pPr marL="0" indent="0">
              <a:buNone/>
            </a:pPr>
            <a:r>
              <a:rPr lang="en-US" u="sng" dirty="0"/>
              <a:t>Performance Management</a:t>
            </a:r>
            <a:r>
              <a:rPr lang="en-US" dirty="0"/>
              <a:t>: Managers use performance data to assess employee contributions, set performance expectations, and make decisions about promotions, raises, and disciplinary actions.</a:t>
            </a:r>
          </a:p>
          <a:p>
            <a:pPr marL="457200" indent="-457200">
              <a:buAutoNum type="arabicPeriod"/>
            </a:pPr>
            <a:endParaRPr lang="en-IN" dirty="0"/>
          </a:p>
        </p:txBody>
      </p:sp>
    </p:spTree>
    <p:extLst>
      <p:ext uri="{BB962C8B-B14F-4D97-AF65-F5344CB8AC3E}">
        <p14:creationId xmlns:p14="http://schemas.microsoft.com/office/powerpoint/2010/main" val="21965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18DEEF-937C-9F9A-9A46-C969841CF81F}"/>
              </a:ext>
            </a:extLst>
          </p:cNvPr>
          <p:cNvSpPr>
            <a:spLocks noGrp="1"/>
          </p:cNvSpPr>
          <p:nvPr>
            <p:ph idx="1"/>
          </p:nvPr>
        </p:nvSpPr>
        <p:spPr>
          <a:xfrm>
            <a:off x="913795" y="584462"/>
            <a:ext cx="10353762" cy="5656082"/>
          </a:xfrm>
        </p:spPr>
        <p:txBody>
          <a:bodyPr/>
          <a:lstStyle/>
          <a:p>
            <a:pPr marL="0" indent="0">
              <a:buNone/>
            </a:pPr>
            <a:r>
              <a:rPr lang="en-US" u="sng" dirty="0"/>
              <a:t>Coaching and Support</a:t>
            </a:r>
            <a:r>
              <a:rPr lang="en-US" dirty="0"/>
              <a:t>: Performance evaluations help managers provide targeted coaching and support to help employees improve and succeed.</a:t>
            </a:r>
          </a:p>
          <a:p>
            <a:pPr marL="0" indent="0">
              <a:buNone/>
            </a:pPr>
            <a:r>
              <a:rPr lang="en-US" b="1" dirty="0"/>
              <a:t>3.</a:t>
            </a:r>
            <a:r>
              <a:rPr lang="en-US" dirty="0"/>
              <a:t> </a:t>
            </a:r>
            <a:r>
              <a:rPr lang="en-US" b="1" dirty="0"/>
              <a:t>HUMAN RESOURCES (HR) DEPARTMENT </a:t>
            </a:r>
          </a:p>
          <a:p>
            <a:pPr marL="0" indent="0">
              <a:buNone/>
            </a:pPr>
            <a:r>
              <a:rPr lang="en-US" u="sng" dirty="0"/>
              <a:t>Talent Management</a:t>
            </a:r>
            <a:r>
              <a:rPr lang="en-US" dirty="0"/>
              <a:t>: HR uses performance data for workforce planning, talent acquisition, and succession planning.</a:t>
            </a:r>
          </a:p>
          <a:p>
            <a:pPr marL="0" indent="0">
              <a:buNone/>
            </a:pPr>
            <a:r>
              <a:rPr lang="en-US" u="sng" dirty="0"/>
              <a:t>Training and Development</a:t>
            </a:r>
            <a:r>
              <a:rPr lang="en-US" dirty="0"/>
              <a:t>: Identifying skill gaps and performance issues enables HR to design and implement training programs.</a:t>
            </a:r>
          </a:p>
          <a:p>
            <a:pPr marL="0" indent="0">
              <a:buNone/>
            </a:pPr>
            <a:r>
              <a:rPr lang="en-US" b="1" dirty="0"/>
              <a:t>4. SENIOR LEADERSHIO AND EXECUTIVES</a:t>
            </a:r>
          </a:p>
          <a:p>
            <a:pPr marL="0" indent="0">
              <a:buNone/>
            </a:pPr>
            <a:r>
              <a:rPr lang="en-US" u="sng" dirty="0"/>
              <a:t>Strategic Planning</a:t>
            </a:r>
            <a:r>
              <a:rPr lang="en-US" dirty="0"/>
              <a:t>: Performance metrics provide insights into how well organizational goals are being met and where strategic adjustments may be needed.</a:t>
            </a:r>
          </a:p>
          <a:p>
            <a:pPr marL="0" indent="0">
              <a:buNone/>
            </a:pPr>
            <a:r>
              <a:rPr lang="en-US" u="sng" dirty="0"/>
              <a:t>Resource Allocation</a:t>
            </a:r>
            <a:r>
              <a:rPr lang="en-US" dirty="0"/>
              <a:t>: Executives use performance data to make decisions about resource allocation and investment in various departments or projects.</a:t>
            </a:r>
            <a:endParaRPr lang="en-IN" dirty="0"/>
          </a:p>
        </p:txBody>
      </p:sp>
    </p:spTree>
    <p:extLst>
      <p:ext uri="{BB962C8B-B14F-4D97-AF65-F5344CB8AC3E}">
        <p14:creationId xmlns:p14="http://schemas.microsoft.com/office/powerpoint/2010/main" val="29236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33491-CB06-2FA3-9402-226C9C265E76}"/>
              </a:ext>
            </a:extLst>
          </p:cNvPr>
          <p:cNvSpPr>
            <a:spLocks noGrp="1"/>
          </p:cNvSpPr>
          <p:nvPr>
            <p:ph type="title"/>
          </p:nvPr>
        </p:nvSpPr>
        <p:spPr>
          <a:xfrm>
            <a:off x="913795" y="84841"/>
            <a:ext cx="10353761" cy="2007909"/>
          </a:xfrm>
        </p:spPr>
        <p:txBody>
          <a:bodyPr/>
          <a:lstStyle/>
          <a:p>
            <a:r>
              <a:rPr lang="en-IN" dirty="0"/>
              <a:t>OUR SOLUTION AND ITS VALUE PROPOSITION</a:t>
            </a:r>
          </a:p>
        </p:txBody>
      </p:sp>
      <p:sp>
        <p:nvSpPr>
          <p:cNvPr id="3" name="Content Placeholder 2">
            <a:extLst>
              <a:ext uri="{FF2B5EF4-FFF2-40B4-BE49-F238E27FC236}">
                <a16:creationId xmlns:a16="http://schemas.microsoft.com/office/drawing/2014/main" id="{1B1577E1-583F-9A28-983A-A4A60C8D762D}"/>
              </a:ext>
            </a:extLst>
          </p:cNvPr>
          <p:cNvSpPr>
            <a:spLocks noGrp="1"/>
          </p:cNvSpPr>
          <p:nvPr>
            <p:ph idx="1"/>
          </p:nvPr>
        </p:nvSpPr>
        <p:spPr>
          <a:xfrm>
            <a:off x="913795" y="1866507"/>
            <a:ext cx="10353762" cy="4128939"/>
          </a:xfrm>
        </p:spPr>
        <p:txBody>
          <a:bodyPr/>
          <a:lstStyle/>
          <a:p>
            <a:r>
              <a:rPr lang="en-US" b="1" dirty="0"/>
              <a:t>Filtering </a:t>
            </a:r>
            <a:r>
              <a:rPr lang="en-US" dirty="0"/>
              <a:t>employee</a:t>
            </a:r>
            <a:r>
              <a:rPr lang="en-US" b="1" dirty="0"/>
              <a:t> </a:t>
            </a:r>
            <a:r>
              <a:rPr lang="en-US" dirty="0"/>
              <a:t>performance involves sorting and analyzing performance data to make informed decisions about employee management, development, and rewards</a:t>
            </a:r>
          </a:p>
          <a:p>
            <a:r>
              <a:rPr lang="en-US" b="1" dirty="0"/>
              <a:t>Conditional formatting</a:t>
            </a:r>
            <a:r>
              <a:rPr lang="en-US" dirty="0"/>
              <a:t> applied to employee performance data, it can help quickly identify trends, outliers, and areas needing attention. Here’s how to apply conditional formatting to employee performance data.</a:t>
            </a:r>
          </a:p>
          <a:p>
            <a:r>
              <a:rPr lang="en-US" b="1" dirty="0"/>
              <a:t>Pivot table </a:t>
            </a:r>
            <a:r>
              <a:rPr lang="en-US" dirty="0"/>
              <a:t>to analyze employee performance data can provide valuable insights and help you summarize, analyze, and present performance information effectively</a:t>
            </a:r>
            <a:endParaRPr lang="en-IN" dirty="0"/>
          </a:p>
        </p:txBody>
      </p:sp>
    </p:spTree>
    <p:extLst>
      <p:ext uri="{BB962C8B-B14F-4D97-AF65-F5344CB8AC3E}">
        <p14:creationId xmlns:p14="http://schemas.microsoft.com/office/powerpoint/2010/main" val="225102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9A51A-33B7-A5A9-0248-D7A64F013F74}"/>
              </a:ext>
            </a:extLst>
          </p:cNvPr>
          <p:cNvSpPr>
            <a:spLocks noGrp="1"/>
          </p:cNvSpPr>
          <p:nvPr>
            <p:ph type="title"/>
          </p:nvPr>
        </p:nvSpPr>
        <p:spPr>
          <a:xfrm>
            <a:off x="913795" y="141403"/>
            <a:ext cx="10353761" cy="925398"/>
          </a:xfrm>
        </p:spPr>
        <p:txBody>
          <a:bodyPr/>
          <a:lstStyle/>
          <a:p>
            <a:r>
              <a:rPr lang="en-IN" dirty="0"/>
              <a:t>DATASET DESCRIPTION</a:t>
            </a:r>
          </a:p>
        </p:txBody>
      </p:sp>
      <p:sp>
        <p:nvSpPr>
          <p:cNvPr id="3" name="Content Placeholder 2">
            <a:extLst>
              <a:ext uri="{FF2B5EF4-FFF2-40B4-BE49-F238E27FC236}">
                <a16:creationId xmlns:a16="http://schemas.microsoft.com/office/drawing/2014/main" id="{45E0E804-C404-F7FD-EEA9-BAF1A31534FD}"/>
              </a:ext>
            </a:extLst>
          </p:cNvPr>
          <p:cNvSpPr>
            <a:spLocks noGrp="1"/>
          </p:cNvSpPr>
          <p:nvPr>
            <p:ph idx="1"/>
          </p:nvPr>
        </p:nvSpPr>
        <p:spPr>
          <a:xfrm>
            <a:off x="913795" y="1338606"/>
            <a:ext cx="10353762" cy="4452594"/>
          </a:xfrm>
        </p:spPr>
        <p:txBody>
          <a:bodyPr>
            <a:normAutofit/>
          </a:bodyPr>
          <a:lstStyle/>
          <a:p>
            <a:pPr marL="0" indent="0">
              <a:buNone/>
            </a:pPr>
            <a:r>
              <a:rPr lang="en-IN" dirty="0"/>
              <a:t>Employee data set – Kaggle</a:t>
            </a:r>
          </a:p>
          <a:p>
            <a:pPr marL="0" indent="0">
              <a:buNone/>
            </a:pPr>
            <a:r>
              <a:rPr lang="en-IN" dirty="0"/>
              <a:t>26features</a:t>
            </a:r>
          </a:p>
          <a:p>
            <a:r>
              <a:rPr lang="en-US" dirty="0"/>
              <a:t>Feature - 9 feature </a:t>
            </a:r>
          </a:p>
          <a:p>
            <a:r>
              <a:rPr lang="en-US" dirty="0"/>
              <a:t>Employee id </a:t>
            </a:r>
          </a:p>
          <a:p>
            <a:r>
              <a:rPr lang="en-US" dirty="0"/>
              <a:t>Gender - male, female </a:t>
            </a:r>
          </a:p>
          <a:p>
            <a:r>
              <a:rPr lang="en-US" dirty="0"/>
              <a:t>Performance </a:t>
            </a:r>
          </a:p>
          <a:p>
            <a:r>
              <a:rPr lang="en-US" dirty="0"/>
              <a:t>Business unit </a:t>
            </a:r>
          </a:p>
          <a:p>
            <a:r>
              <a:rPr lang="en-US" dirty="0"/>
              <a:t>Name </a:t>
            </a:r>
          </a:p>
          <a:p>
            <a:r>
              <a:rPr lang="en-US" dirty="0"/>
              <a:t>Rating - numerical</a:t>
            </a:r>
            <a:endParaRPr lang="en-IN" dirty="0"/>
          </a:p>
        </p:txBody>
      </p:sp>
    </p:spTree>
    <p:extLst>
      <p:ext uri="{BB962C8B-B14F-4D97-AF65-F5344CB8AC3E}">
        <p14:creationId xmlns:p14="http://schemas.microsoft.com/office/powerpoint/2010/main" val="240946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210</TotalTime>
  <Words>806</Words>
  <Application>Microsoft Office PowerPoint</Application>
  <PresentationFormat>Widescreen</PresentationFormat>
  <Paragraphs>69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Employee data analysis using excel </vt:lpstr>
      <vt:lpstr>Project title </vt:lpstr>
      <vt:lpstr>AGENDA </vt:lpstr>
      <vt:lpstr>PROBLEM STATEMENT </vt:lpstr>
      <vt:lpstr>PROJECT OVERVIEW</vt:lpstr>
      <vt:lpstr>WHO ARE THE END USERS ?</vt:lpstr>
      <vt:lpstr>PowerPoint Presentation</vt:lpstr>
      <vt:lpstr>OUR SOLUTION AND ITS VALUE PROPOSITION</vt:lpstr>
      <vt:lpstr>DATASET DESCRIPTION</vt:lpstr>
      <vt:lpstr>THE “WOW” IN OUR SOLUTION</vt:lpstr>
      <vt:lpstr>MODELLING </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tata harilegasri</dc:creator>
  <cp:lastModifiedBy>tata harilegasri</cp:lastModifiedBy>
  <cp:revision>1</cp:revision>
  <dcterms:created xsi:type="dcterms:W3CDTF">2024-08-30T06:42:20Z</dcterms:created>
  <dcterms:modified xsi:type="dcterms:W3CDTF">2024-08-30T11:33:12Z</dcterms:modified>
</cp:coreProperties>
</file>