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8" r:id="rId5"/>
    <p:sldId id="265" r:id="rId6"/>
    <p:sldId id="266" r:id="rId7"/>
    <p:sldId id="267" r:id="rId8"/>
    <p:sldId id="269"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003E"/>
    <a:srgbClr val="49066E"/>
    <a:srgbClr val="8A1A82"/>
    <a:srgbClr val="AC20A2"/>
    <a:srgbClr val="E575DD"/>
    <a:srgbClr val="5917B9"/>
    <a:srgbClr val="200230"/>
    <a:srgbClr val="2C0343"/>
    <a:srgbClr val="32044C"/>
    <a:srgbClr val="3F05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7354-DA7C-4D8D-9BCF-E835C59547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A0A95-C4A9-4231-93F8-D8E3D1828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27B087-9C10-4D9B-A423-E341A89E36E3}"/>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0801761B-D746-466E-A416-6F4073573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0D521-BB67-4502-8470-BC02096DFBBE}"/>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69149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7FD3-F285-4016-B8F5-5D44E3496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F5E1CC-AC91-496B-A7F2-9144ABC20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8033D-F49A-41A7-89B7-A3F49B28C4F1}"/>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7964EFFF-8C2E-4226-9F26-514B20B81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39CD8-F77B-465A-A80E-5A7BE2CE3404}"/>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132931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DC376-D5C1-4CFF-8878-E3B8A81B58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F484C0-129C-498F-B5DA-8DC1A5C636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B19FA-8E1F-41CE-A793-FD48EE2C0326}"/>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486F552C-046E-44AE-8751-0C62432F1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CE115-CEF3-4C6D-895F-BEA4E905FE92}"/>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2192778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1A50-6567-4352-9F98-FAAFC7ADB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60F3A-7286-4977-BB50-01851CF9FB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CE424-18E4-4884-88C6-7D505030BB32}"/>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4E91F788-DA12-41BF-A1F9-5FA1581C0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EDDEF-77DF-4305-811B-629147016322}"/>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390127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62BE-DF71-471B-9DF4-2391E359C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19B16-9F29-46F1-A3ED-D4F62FF2A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C9478D-B6FD-45C2-B831-D62AA86D8D96}"/>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4FC08143-C26B-40CB-822D-921C78F50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7004A-0AD9-485F-A118-96DAD24762B1}"/>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246694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D9AA-AB2D-4EF3-ACBF-468F5EA3C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D7961-4BE5-41B7-8FE8-5A59E5278F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7BE9B5-7DD8-4423-B85F-EE0EFB0B53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2EE77-1B28-4E35-8D58-50278F6296ED}"/>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6" name="Footer Placeholder 5">
            <a:extLst>
              <a:ext uri="{FF2B5EF4-FFF2-40B4-BE49-F238E27FC236}">
                <a16:creationId xmlns:a16="http://schemas.microsoft.com/office/drawing/2014/main" id="{61BDBD33-9C6D-42AB-AF69-E6F2DEFBB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E31487-1B0D-414C-A76C-EC18E60A2BE4}"/>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334770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8D7B-0E99-488C-BDFB-EF2C5FFFC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E672C-7443-409C-94C9-ADE89CAA1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B61645-2E55-4123-8D70-59D1845DA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0B6C5F-EEF1-4539-90E8-A35F0ECE9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D921AE-9E13-4EB1-AEC0-6B1581ED4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971E0C-C84C-4D29-9A10-02DE148B00A4}"/>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8" name="Footer Placeholder 7">
            <a:extLst>
              <a:ext uri="{FF2B5EF4-FFF2-40B4-BE49-F238E27FC236}">
                <a16:creationId xmlns:a16="http://schemas.microsoft.com/office/drawing/2014/main" id="{FFCC1E98-E455-4820-9535-0B0865FA93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DF7D4C-080A-449D-A667-61A4650F2F6C}"/>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9675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49AB-C13D-40A2-A59A-1B265B2129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353E32-D17E-4E93-A80D-108B39C01156}"/>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4" name="Footer Placeholder 3">
            <a:extLst>
              <a:ext uri="{FF2B5EF4-FFF2-40B4-BE49-F238E27FC236}">
                <a16:creationId xmlns:a16="http://schemas.microsoft.com/office/drawing/2014/main" id="{8AB5BAB0-FEE5-4F2C-B93A-4CB2CF26D1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D5C9A1-17EA-4495-9275-3FD03E66187D}"/>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27460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F02E5-1962-46DA-B5D1-442E791790D8}"/>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3" name="Footer Placeholder 2">
            <a:extLst>
              <a:ext uri="{FF2B5EF4-FFF2-40B4-BE49-F238E27FC236}">
                <a16:creationId xmlns:a16="http://schemas.microsoft.com/office/drawing/2014/main" id="{536013EF-D6BD-4DDD-B8E8-EC6BC79629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9F73AB-F737-4E49-8E9D-E5E40ADBDDF6}"/>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79573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79BA-541B-4F6D-A8B6-4781E4052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3A771B-C38A-48A8-8425-3FEFFEA36A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D1B085-A90A-410A-B1F5-1C5AD1F7D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015D94-25BC-41D2-AB9C-5A2C5399002B}"/>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6" name="Footer Placeholder 5">
            <a:extLst>
              <a:ext uri="{FF2B5EF4-FFF2-40B4-BE49-F238E27FC236}">
                <a16:creationId xmlns:a16="http://schemas.microsoft.com/office/drawing/2014/main" id="{FEAAB94C-4B74-4DCD-B466-089E3DDEB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44489-033D-4639-95E5-3F1ACF359716}"/>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350665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AB3E-C021-43FC-9696-DF7717588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A31EF-3D6C-4C11-9590-9DF75F5743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CB7F75-9A1C-4A5C-BED5-7A6B28FD2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88C23-E023-4B58-B0B2-F0C751770B08}"/>
              </a:ext>
            </a:extLst>
          </p:cNvPr>
          <p:cNvSpPr>
            <a:spLocks noGrp="1"/>
          </p:cNvSpPr>
          <p:nvPr>
            <p:ph type="dt" sz="half" idx="10"/>
          </p:nvPr>
        </p:nvSpPr>
        <p:spPr/>
        <p:txBody>
          <a:bodyPr/>
          <a:lstStyle/>
          <a:p>
            <a:fld id="{DED1D241-0A40-4400-B7AE-DACBAC5F6963}" type="datetimeFigureOut">
              <a:rPr lang="en-US" smtClean="0"/>
              <a:t>15-Mar-22</a:t>
            </a:fld>
            <a:endParaRPr lang="en-US"/>
          </a:p>
        </p:txBody>
      </p:sp>
      <p:sp>
        <p:nvSpPr>
          <p:cNvPr id="6" name="Footer Placeholder 5">
            <a:extLst>
              <a:ext uri="{FF2B5EF4-FFF2-40B4-BE49-F238E27FC236}">
                <a16:creationId xmlns:a16="http://schemas.microsoft.com/office/drawing/2014/main" id="{AF79880E-FB1A-4A9F-8966-25D5B87D6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AAE02-753F-4933-8A5B-BEB895A105E3}"/>
              </a:ext>
            </a:extLst>
          </p:cNvPr>
          <p:cNvSpPr>
            <a:spLocks noGrp="1"/>
          </p:cNvSpPr>
          <p:nvPr>
            <p:ph type="sldNum" sz="quarter" idx="12"/>
          </p:nvPr>
        </p:nvSpPr>
        <p:spPr/>
        <p:txBody>
          <a:bodyPr/>
          <a:lstStyle/>
          <a:p>
            <a:fld id="{A774D172-37A2-4EDC-B483-1EAC852F8639}" type="slidenum">
              <a:rPr lang="en-US" smtClean="0"/>
              <a:t>‹#›</a:t>
            </a:fld>
            <a:endParaRPr lang="en-US"/>
          </a:p>
        </p:txBody>
      </p:sp>
    </p:spTree>
    <p:extLst>
      <p:ext uri="{BB962C8B-B14F-4D97-AF65-F5344CB8AC3E}">
        <p14:creationId xmlns:p14="http://schemas.microsoft.com/office/powerpoint/2010/main" val="171365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3A659-99B4-4864-A7A1-FD6DA45DC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23BF99-CA9A-4D8A-BEFD-9149ADC0D5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ED4CB-A85C-441E-A3D1-7BDCE99AD1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1D241-0A40-4400-B7AE-DACBAC5F6963}" type="datetimeFigureOut">
              <a:rPr lang="en-US" smtClean="0"/>
              <a:t>15-Mar-22</a:t>
            </a:fld>
            <a:endParaRPr lang="en-US"/>
          </a:p>
        </p:txBody>
      </p:sp>
      <p:sp>
        <p:nvSpPr>
          <p:cNvPr id="5" name="Footer Placeholder 4">
            <a:extLst>
              <a:ext uri="{FF2B5EF4-FFF2-40B4-BE49-F238E27FC236}">
                <a16:creationId xmlns:a16="http://schemas.microsoft.com/office/drawing/2014/main" id="{C1951858-94F5-48BD-8345-D78614C46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210FD4-8E8A-49E3-A5FE-8E8892532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4D172-37A2-4EDC-B483-1EAC852F8639}" type="slidenum">
              <a:rPr lang="en-US" smtClean="0"/>
              <a:t>‹#›</a:t>
            </a:fld>
            <a:endParaRPr lang="en-US"/>
          </a:p>
        </p:txBody>
      </p:sp>
    </p:spTree>
    <p:extLst>
      <p:ext uri="{BB962C8B-B14F-4D97-AF65-F5344CB8AC3E}">
        <p14:creationId xmlns:p14="http://schemas.microsoft.com/office/powerpoint/2010/main" val="631947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0C1579-FE1E-430D-8212-AA3381873A96}"/>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FEF4FC-8B4F-44ED-A7B5-9B348EDFAACF}"/>
              </a:ext>
            </a:extLst>
          </p:cNvPr>
          <p:cNvSpPr/>
          <p:nvPr/>
        </p:nvSpPr>
        <p:spPr>
          <a:xfrm>
            <a:off x="0" y="0"/>
            <a:ext cx="754145"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F6B14CE-18C5-4465-9578-7102C3608576}"/>
              </a:ext>
            </a:extLst>
          </p:cNvPr>
          <p:cNvSpPr>
            <a:spLocks noGrp="1"/>
          </p:cNvSpPr>
          <p:nvPr>
            <p:ph type="ctrTitle"/>
          </p:nvPr>
        </p:nvSpPr>
        <p:spPr>
          <a:xfrm>
            <a:off x="1686560" y="2143760"/>
            <a:ext cx="9144000" cy="1551940"/>
          </a:xfrm>
        </p:spPr>
        <p:txBody>
          <a:bodyPr>
            <a:normAutofit/>
          </a:bodyPr>
          <a:lstStyle/>
          <a:p>
            <a:r>
              <a:rPr lang="en-US" sz="9600" b="1" dirty="0">
                <a:solidFill>
                  <a:srgbClr val="36003E"/>
                </a:solidFill>
                <a:latin typeface="Algerian" panose="04020705040A02060702" pitchFamily="82" charset="0"/>
              </a:rPr>
              <a:t>Superstore</a:t>
            </a:r>
          </a:p>
        </p:txBody>
      </p:sp>
      <p:sp>
        <p:nvSpPr>
          <p:cNvPr id="15" name="Rectangle 14">
            <a:extLst>
              <a:ext uri="{FF2B5EF4-FFF2-40B4-BE49-F238E27FC236}">
                <a16:creationId xmlns:a16="http://schemas.microsoft.com/office/drawing/2014/main" id="{2917F22D-B9A2-4F0D-8A74-34E9C609124F}"/>
              </a:ext>
            </a:extLst>
          </p:cNvPr>
          <p:cNvSpPr/>
          <p:nvPr/>
        </p:nvSpPr>
        <p:spPr>
          <a:xfrm>
            <a:off x="7705090" y="3429000"/>
            <a:ext cx="2324100" cy="5334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a:extLst>
              <a:ext uri="{FF2B5EF4-FFF2-40B4-BE49-F238E27FC236}">
                <a16:creationId xmlns:a16="http://schemas.microsoft.com/office/drawing/2014/main" id="{C0FA6A69-8FD5-4E4D-B8E8-FC42DCF86C43}"/>
              </a:ext>
            </a:extLst>
          </p:cNvPr>
          <p:cNvSpPr>
            <a:spLocks noGrp="1"/>
          </p:cNvSpPr>
          <p:nvPr>
            <p:ph type="subTitle" idx="1"/>
          </p:nvPr>
        </p:nvSpPr>
        <p:spPr>
          <a:xfrm>
            <a:off x="7426960" y="3429000"/>
            <a:ext cx="2880360" cy="716280"/>
          </a:xfrm>
        </p:spPr>
        <p:txBody>
          <a:bodyPr>
            <a:normAutofit/>
          </a:bodyPr>
          <a:lstStyle/>
          <a:p>
            <a:r>
              <a:rPr lang="en-US" sz="3200" i="1" dirty="0">
                <a:solidFill>
                  <a:srgbClr val="0070C0"/>
                </a:solidFill>
              </a:rPr>
              <a:t>Shop in Style</a:t>
            </a:r>
          </a:p>
        </p:txBody>
      </p:sp>
    </p:spTree>
    <p:extLst>
      <p:ext uri="{BB962C8B-B14F-4D97-AF65-F5344CB8AC3E}">
        <p14:creationId xmlns:p14="http://schemas.microsoft.com/office/powerpoint/2010/main" val="14496879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p:txBody>
          <a:bodyPr>
            <a:normAutofit/>
          </a:bodyPr>
          <a:lstStyle/>
          <a:p>
            <a:pPr algn="ctr"/>
            <a:r>
              <a:rPr lang="en-US" sz="3600" b="1" dirty="0">
                <a:solidFill>
                  <a:srgbClr val="36003E"/>
                </a:solidFill>
                <a:latin typeface="+mn-lt"/>
              </a:rPr>
              <a:t>Recommendations</a:t>
            </a:r>
          </a:p>
        </p:txBody>
      </p:sp>
      <p:sp>
        <p:nvSpPr>
          <p:cNvPr id="7" name="Text Placeholder 6">
            <a:extLst>
              <a:ext uri="{FF2B5EF4-FFF2-40B4-BE49-F238E27FC236}">
                <a16:creationId xmlns:a16="http://schemas.microsoft.com/office/drawing/2014/main" id="{A5470BB5-9D8B-4F38-B790-C25634F9AE18}"/>
              </a:ext>
            </a:extLst>
          </p:cNvPr>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normAutofit/>
          </a:bodyPr>
          <a:lstStyle/>
          <a:p>
            <a:pPr marL="285750" indent="-285750">
              <a:lnSpc>
                <a:spcPct val="150000"/>
              </a:lnSpc>
              <a:buFont typeface="Arial" panose="020B0604020202020204" pitchFamily="34" charset="0"/>
              <a:buChar char="•"/>
            </a:pPr>
            <a:r>
              <a:rPr lang="en-US" sz="2000" dirty="0">
                <a:solidFill>
                  <a:srgbClr val="36003E"/>
                </a:solidFill>
              </a:rPr>
              <a:t>In as much as some states have proven to make the highest in sales or some segment selling the highest numbers of quantity, it is not synonymous with profit margin, as highest sales doesn’t guarantee highest profit margin so there is need to focus on maximizing profit margin (not just nominal figures but real values and rate).</a:t>
            </a:r>
          </a:p>
          <a:p>
            <a:pPr marL="285750" indent="-285750">
              <a:lnSpc>
                <a:spcPct val="150000"/>
              </a:lnSpc>
              <a:buFont typeface="Arial" panose="020B0604020202020204" pitchFamily="34" charset="0"/>
              <a:buChar char="•"/>
            </a:pPr>
            <a:r>
              <a:rPr lang="en-US" sz="2000" dirty="0">
                <a:solidFill>
                  <a:srgbClr val="36003E"/>
                </a:solidFill>
              </a:rPr>
              <a:t>There is a need to focus more on increasing sales of goods with higher profit margin and also to encourage increase sales from the home office segment.</a:t>
            </a:r>
          </a:p>
        </p:txBody>
      </p:sp>
    </p:spTree>
    <p:extLst>
      <p:ext uri="{BB962C8B-B14F-4D97-AF65-F5344CB8AC3E}">
        <p14:creationId xmlns:p14="http://schemas.microsoft.com/office/powerpoint/2010/main" val="6167416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D625CF8-A001-4BCB-B519-4B4CECD308E4}"/>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0ACF5-0858-4427-ADA9-D8CDD0B751A4}"/>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a:xfrm>
            <a:off x="1643380" y="903049"/>
            <a:ext cx="8905240" cy="1302861"/>
          </a:xfrm>
        </p:spPr>
        <p:txBody>
          <a:bodyPr/>
          <a:lstStyle/>
          <a:p>
            <a:pPr algn="ctr"/>
            <a:r>
              <a:rPr lang="en-US" b="1" dirty="0">
                <a:solidFill>
                  <a:srgbClr val="36003E"/>
                </a:solidFill>
                <a:latin typeface="+mn-lt"/>
              </a:rPr>
              <a:t>About Superstore</a:t>
            </a:r>
            <a:endParaRPr lang="en-US" dirty="0"/>
          </a:p>
        </p:txBody>
      </p:sp>
      <p:sp>
        <p:nvSpPr>
          <p:cNvPr id="3" name="Content Placeholder 2">
            <a:extLst>
              <a:ext uri="{FF2B5EF4-FFF2-40B4-BE49-F238E27FC236}">
                <a16:creationId xmlns:a16="http://schemas.microsoft.com/office/drawing/2014/main" id="{AE92ED7D-59F8-4F5D-A22A-8C50382488E2}"/>
              </a:ext>
            </a:extLst>
          </p:cNvPr>
          <p:cNvSpPr>
            <a:spLocks noGrp="1"/>
          </p:cNvSpPr>
          <p:nvPr>
            <p:ph idx="1"/>
          </p:nvPr>
        </p:nvSpPr>
        <p:spPr>
          <a:xfrm>
            <a:off x="1643380" y="2387600"/>
            <a:ext cx="9535160" cy="3302000"/>
          </a:xfrm>
        </p:spPr>
        <p:style>
          <a:lnRef idx="1">
            <a:schemeClr val="accent1"/>
          </a:lnRef>
          <a:fillRef idx="3">
            <a:schemeClr val="accent1"/>
          </a:fillRef>
          <a:effectRef idx="2">
            <a:schemeClr val="accent1"/>
          </a:effectRef>
          <a:fontRef idx="minor">
            <a:schemeClr val="lt1"/>
          </a:fontRef>
        </p:style>
        <p:txBody>
          <a:bodyPr/>
          <a:lstStyle/>
          <a:p>
            <a:r>
              <a:rPr lang="en-US" b="0" i="0" dirty="0">
                <a:solidFill>
                  <a:srgbClr val="36003E"/>
                </a:solidFill>
                <a:effectLst/>
              </a:rPr>
              <a:t>Superstore is a retail outlet with branches all over the states and cities in the world with its headquarter in the United State of America</a:t>
            </a:r>
            <a:r>
              <a:rPr lang="en-US" dirty="0">
                <a:solidFill>
                  <a:srgbClr val="36003E"/>
                </a:solidFill>
              </a:rPr>
              <a:t>.</a:t>
            </a:r>
          </a:p>
          <a:p>
            <a:r>
              <a:rPr lang="en-US" dirty="0">
                <a:solidFill>
                  <a:srgbClr val="36003E"/>
                </a:solidFill>
              </a:rPr>
              <a:t>Superstore (US) delivers goods to any location in any part of the world.</a:t>
            </a:r>
          </a:p>
          <a:p>
            <a:endParaRPr lang="en-US" dirty="0"/>
          </a:p>
        </p:txBody>
      </p:sp>
    </p:spTree>
    <p:extLst>
      <p:ext uri="{BB962C8B-B14F-4D97-AF65-F5344CB8AC3E}">
        <p14:creationId xmlns:p14="http://schemas.microsoft.com/office/powerpoint/2010/main" val="1337750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a:xfrm>
            <a:off x="1767840" y="548005"/>
            <a:ext cx="8183880" cy="1325563"/>
          </a:xfrm>
        </p:spPr>
        <p:txBody>
          <a:bodyPr/>
          <a:lstStyle/>
          <a:p>
            <a:pPr algn="ctr"/>
            <a:r>
              <a:rPr lang="en-US" sz="4400" b="1" dirty="0">
                <a:solidFill>
                  <a:srgbClr val="36003E"/>
                </a:solidFill>
                <a:latin typeface="+mn-lt"/>
              </a:rPr>
              <a:t>Our Focus</a:t>
            </a:r>
            <a:endParaRPr lang="en-US" dirty="0"/>
          </a:p>
        </p:txBody>
      </p:sp>
      <p:sp>
        <p:nvSpPr>
          <p:cNvPr id="3" name="Content Placeholder 2">
            <a:extLst>
              <a:ext uri="{FF2B5EF4-FFF2-40B4-BE49-F238E27FC236}">
                <a16:creationId xmlns:a16="http://schemas.microsoft.com/office/drawing/2014/main" id="{AE92ED7D-59F8-4F5D-A22A-8C50382488E2}"/>
              </a:ext>
            </a:extLst>
          </p:cNvPr>
          <p:cNvSpPr>
            <a:spLocks noGrp="1"/>
          </p:cNvSpPr>
          <p:nvPr>
            <p:ph idx="1"/>
          </p:nvPr>
        </p:nvSpPr>
        <p:spPr>
          <a:xfrm>
            <a:off x="1219200" y="1753235"/>
            <a:ext cx="10124440" cy="4351338"/>
          </a:xfrm>
        </p:spPr>
        <p:style>
          <a:lnRef idx="1">
            <a:schemeClr val="accent1"/>
          </a:lnRef>
          <a:fillRef idx="3">
            <a:schemeClr val="accent1"/>
          </a:fillRef>
          <a:effectRef idx="2">
            <a:schemeClr val="accent1"/>
          </a:effectRef>
          <a:fontRef idx="minor">
            <a:schemeClr val="lt1"/>
          </a:fontRef>
        </p:style>
        <p:txBody>
          <a:bodyPr>
            <a:normAutofit fontScale="92500"/>
          </a:bodyPr>
          <a:lstStyle/>
          <a:p>
            <a:pPr marL="342900" indent="-342900">
              <a:lnSpc>
                <a:spcPct val="120000"/>
              </a:lnSpc>
              <a:buFont typeface="Arial" panose="020B0604020202020204" pitchFamily="34" charset="0"/>
              <a:buChar char="•"/>
            </a:pPr>
            <a:r>
              <a:rPr lang="en-US" b="0" i="0" dirty="0">
                <a:solidFill>
                  <a:srgbClr val="36003E"/>
                </a:solidFill>
                <a:effectLst/>
              </a:rPr>
              <a:t>Our focus on this project is to use the available dataset (2014 -2017) to </a:t>
            </a:r>
            <a:r>
              <a:rPr lang="en-US" dirty="0">
                <a:solidFill>
                  <a:srgbClr val="36003E"/>
                </a:solidFill>
              </a:rPr>
              <a:t>conduct a </a:t>
            </a:r>
            <a:r>
              <a:rPr lang="en-US" b="0" i="0" dirty="0">
                <a:solidFill>
                  <a:srgbClr val="36003E"/>
                </a:solidFill>
                <a:effectLst/>
              </a:rPr>
              <a:t>sales, profit and product analysis of Superstore for that same period. </a:t>
            </a:r>
          </a:p>
          <a:p>
            <a:pPr marL="342900" indent="-342900">
              <a:lnSpc>
                <a:spcPct val="120000"/>
              </a:lnSpc>
              <a:buFont typeface="Arial" panose="020B0604020202020204" pitchFamily="34" charset="0"/>
              <a:buChar char="•"/>
            </a:pPr>
            <a:r>
              <a:rPr lang="en-US" b="0" i="0" dirty="0">
                <a:solidFill>
                  <a:srgbClr val="36003E"/>
                </a:solidFill>
                <a:effectLst/>
              </a:rPr>
              <a:t>To analyze our sales record, at what quantity sold is profit being maximized.</a:t>
            </a:r>
          </a:p>
          <a:p>
            <a:pPr marL="342900" indent="-342900">
              <a:lnSpc>
                <a:spcPct val="120000"/>
              </a:lnSpc>
              <a:buFont typeface="Arial" panose="020B0604020202020204" pitchFamily="34" charset="0"/>
              <a:buChar char="•"/>
            </a:pPr>
            <a:r>
              <a:rPr lang="en-US" b="0" i="0" dirty="0">
                <a:solidFill>
                  <a:srgbClr val="36003E"/>
                </a:solidFill>
                <a:effectLst/>
              </a:rPr>
              <a:t> To identify the product category and sub-category of product giving us our best sales and profit.</a:t>
            </a:r>
          </a:p>
          <a:p>
            <a:pPr marL="342900" indent="-342900">
              <a:lnSpc>
                <a:spcPct val="120000"/>
              </a:lnSpc>
              <a:buFont typeface="Arial" panose="020B0604020202020204" pitchFamily="34" charset="0"/>
              <a:buChar char="•"/>
            </a:pPr>
            <a:r>
              <a:rPr lang="en-US" b="0" i="0" dirty="0">
                <a:solidFill>
                  <a:srgbClr val="36003E"/>
                </a:solidFill>
                <a:effectLst/>
              </a:rPr>
              <a:t>To identify regions, states, and segment on best sales and worst sales.</a:t>
            </a:r>
            <a:endParaRPr lang="en-US" dirty="0">
              <a:solidFill>
                <a:srgbClr val="36003E"/>
              </a:solidFill>
            </a:endParaRPr>
          </a:p>
          <a:p>
            <a:endParaRPr lang="en-US" dirty="0"/>
          </a:p>
        </p:txBody>
      </p:sp>
    </p:spTree>
    <p:extLst>
      <p:ext uri="{BB962C8B-B14F-4D97-AF65-F5344CB8AC3E}">
        <p14:creationId xmlns:p14="http://schemas.microsoft.com/office/powerpoint/2010/main" val="372361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67CEC-DB37-4D7E-9B7E-A8889CB32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6008"/>
            <a:ext cx="12212988" cy="6031992"/>
          </a:xfrm>
          <a:prstGeom prst="rect">
            <a:avLst/>
          </a:prstGeom>
        </p:spPr>
      </p:pic>
      <p:sp>
        <p:nvSpPr>
          <p:cNvPr id="4" name="TextBox 3">
            <a:extLst>
              <a:ext uri="{FF2B5EF4-FFF2-40B4-BE49-F238E27FC236}">
                <a16:creationId xmlns:a16="http://schemas.microsoft.com/office/drawing/2014/main" id="{3F9CC2A1-C66D-4F71-9DFA-4E5818BE4E07}"/>
              </a:ext>
            </a:extLst>
          </p:cNvPr>
          <p:cNvSpPr txBox="1"/>
          <p:nvPr/>
        </p:nvSpPr>
        <p:spPr>
          <a:xfrm>
            <a:off x="162560" y="101600"/>
            <a:ext cx="6228080" cy="523220"/>
          </a:xfrm>
          <a:prstGeom prst="rect">
            <a:avLst/>
          </a:prstGeom>
          <a:noFill/>
        </p:spPr>
        <p:txBody>
          <a:bodyPr wrap="square" rtlCol="0">
            <a:spAutoFit/>
          </a:bodyPr>
          <a:lstStyle/>
          <a:p>
            <a:r>
              <a:rPr lang="en-US" sz="2800" b="1" dirty="0">
                <a:solidFill>
                  <a:srgbClr val="36003E"/>
                </a:solidFill>
              </a:rPr>
              <a:t>A summarized snapshot of our analysis </a:t>
            </a:r>
          </a:p>
        </p:txBody>
      </p:sp>
    </p:spTree>
    <p:extLst>
      <p:ext uri="{BB962C8B-B14F-4D97-AF65-F5344CB8AC3E}">
        <p14:creationId xmlns:p14="http://schemas.microsoft.com/office/powerpoint/2010/main" val="26990426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021E14E-F311-4F1C-A3F8-F175CA240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975" y="1781766"/>
            <a:ext cx="9670370" cy="4269828"/>
          </a:xfrm>
          <a:prstGeom prst="rect">
            <a:avLst/>
          </a:prstGeom>
        </p:spPr>
      </p:pic>
      <p:sp>
        <p:nvSpPr>
          <p:cNvPr id="9" name="TextBox 8">
            <a:extLst>
              <a:ext uri="{FF2B5EF4-FFF2-40B4-BE49-F238E27FC236}">
                <a16:creationId xmlns:a16="http://schemas.microsoft.com/office/drawing/2014/main" id="{1F7FBDFD-8ACC-4618-86DA-0C380F6C6BA1}"/>
              </a:ext>
            </a:extLst>
          </p:cNvPr>
          <p:cNvSpPr txBox="1"/>
          <p:nvPr/>
        </p:nvSpPr>
        <p:spPr>
          <a:xfrm>
            <a:off x="1651975" y="476109"/>
            <a:ext cx="9670370" cy="830997"/>
          </a:xfrm>
          <a:prstGeom prst="rect">
            <a:avLst/>
          </a:prstGeom>
          <a:noFill/>
        </p:spPr>
        <p:txBody>
          <a:bodyPr wrap="square" rtlCol="0">
            <a:spAutoFit/>
          </a:bodyPr>
          <a:lstStyle/>
          <a:p>
            <a:r>
              <a:rPr lang="en-US" sz="2400" dirty="0">
                <a:solidFill>
                  <a:srgbClr val="36003E"/>
                </a:solidFill>
              </a:rPr>
              <a:t>The following shows our total sales, total profit, profit margin and the rate of orders returned against total orders</a:t>
            </a:r>
          </a:p>
        </p:txBody>
      </p:sp>
    </p:spTree>
    <p:extLst>
      <p:ext uri="{BB962C8B-B14F-4D97-AF65-F5344CB8AC3E}">
        <p14:creationId xmlns:p14="http://schemas.microsoft.com/office/powerpoint/2010/main" val="2652511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a:xfrm>
            <a:off x="4175761" y="680720"/>
            <a:ext cx="4216558" cy="628332"/>
          </a:xfrm>
        </p:spPr>
        <p:txBody>
          <a:bodyPr>
            <a:normAutofit/>
          </a:bodyPr>
          <a:lstStyle/>
          <a:p>
            <a:r>
              <a:rPr lang="en-US" sz="3600" b="1" dirty="0">
                <a:solidFill>
                  <a:srgbClr val="36003E"/>
                </a:solidFill>
                <a:latin typeface="+mn-lt"/>
              </a:rPr>
              <a:t>Sales Pattern</a:t>
            </a:r>
          </a:p>
        </p:txBody>
      </p:sp>
      <p:pic>
        <p:nvPicPr>
          <p:cNvPr id="9" name="Content Placeholder 8">
            <a:extLst>
              <a:ext uri="{FF2B5EF4-FFF2-40B4-BE49-F238E27FC236}">
                <a16:creationId xmlns:a16="http://schemas.microsoft.com/office/drawing/2014/main" id="{7D876E0B-6F5B-4E2D-AA03-F7F0A4490A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6321" y="1574800"/>
            <a:ext cx="7068644" cy="4294188"/>
          </a:xfrm>
        </p:spPr>
      </p:pic>
      <p:sp>
        <p:nvSpPr>
          <p:cNvPr id="7" name="Text Placeholder 6">
            <a:extLst>
              <a:ext uri="{FF2B5EF4-FFF2-40B4-BE49-F238E27FC236}">
                <a16:creationId xmlns:a16="http://schemas.microsoft.com/office/drawing/2014/main" id="{A5470BB5-9D8B-4F38-B790-C25634F9AE18}"/>
              </a:ext>
            </a:extLst>
          </p:cNvPr>
          <p:cNvSpPr>
            <a:spLocks noGrp="1"/>
          </p:cNvSpPr>
          <p:nvPr>
            <p:ph type="body" sz="half" idx="2"/>
          </p:nvPr>
        </p:nvSpPr>
        <p:spPr>
          <a:xfrm>
            <a:off x="1198878" y="1574800"/>
            <a:ext cx="3525521" cy="4294188"/>
          </a:xfrm>
        </p:spPr>
        <p:style>
          <a:lnRef idx="1">
            <a:schemeClr val="accent1"/>
          </a:lnRef>
          <a:fillRef idx="3">
            <a:schemeClr val="accent1"/>
          </a:fillRef>
          <a:effectRef idx="2">
            <a:schemeClr val="accent1"/>
          </a:effectRef>
          <a:fontRef idx="minor">
            <a:schemeClr val="lt1"/>
          </a:fontRef>
        </p:style>
        <p:txBody>
          <a:bodyPr>
            <a:normAutofit/>
          </a:bodyPr>
          <a:lstStyle/>
          <a:p>
            <a:pPr marL="285750" indent="-285750">
              <a:lnSpc>
                <a:spcPct val="150000"/>
              </a:lnSpc>
              <a:buFont typeface="Arial" panose="020B0604020202020204" pitchFamily="34" charset="0"/>
              <a:buChar char="•"/>
            </a:pPr>
            <a:r>
              <a:rPr lang="en-US" sz="2000" dirty="0">
                <a:solidFill>
                  <a:srgbClr val="36003E"/>
                </a:solidFill>
              </a:rPr>
              <a:t>Overall sales trend across all quarters within in each year, with all years (2014-2017) in the dataset fully represented.</a:t>
            </a:r>
          </a:p>
          <a:p>
            <a:pPr marL="285750" indent="-285750">
              <a:lnSpc>
                <a:spcPct val="150000"/>
              </a:lnSpc>
              <a:buFont typeface="Arial" panose="020B0604020202020204" pitchFamily="34" charset="0"/>
              <a:buChar char="•"/>
            </a:pPr>
            <a:r>
              <a:rPr lang="en-US" sz="2000" dirty="0">
                <a:solidFill>
                  <a:srgbClr val="36003E"/>
                </a:solidFill>
              </a:rPr>
              <a:t>The trend shows that 75% of the time we have more sales in Q4 (fourth quarter). </a:t>
            </a:r>
          </a:p>
        </p:txBody>
      </p:sp>
    </p:spTree>
    <p:extLst>
      <p:ext uri="{BB962C8B-B14F-4D97-AF65-F5344CB8AC3E}">
        <p14:creationId xmlns:p14="http://schemas.microsoft.com/office/powerpoint/2010/main" val="36263458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a:extLst>
              <a:ext uri="{FF2B5EF4-FFF2-40B4-BE49-F238E27FC236}">
                <a16:creationId xmlns:a16="http://schemas.microsoft.com/office/drawing/2014/main" id="{FBBD33E0-20C4-435B-ADFE-32B61787655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50" r="450"/>
          <a:stretch>
            <a:fillRect/>
          </a:stretch>
        </p:blipFill>
        <p:spPr/>
      </p:pic>
      <p:sp>
        <p:nvSpPr>
          <p:cNvPr id="8" name="Text Placeholder 7">
            <a:extLst>
              <a:ext uri="{FF2B5EF4-FFF2-40B4-BE49-F238E27FC236}">
                <a16:creationId xmlns:a16="http://schemas.microsoft.com/office/drawing/2014/main" id="{5C9B1DDB-DB3C-4462-B98B-B318860C74FB}"/>
              </a:ext>
            </a:extLst>
          </p:cNvPr>
          <p:cNvSpPr>
            <a:spLocks noGrp="1"/>
          </p:cNvSpPr>
          <p:nvPr>
            <p:ph type="body" sz="half" idx="2"/>
          </p:nvPr>
        </p:nvSpPr>
        <p:spPr>
          <a:xfrm>
            <a:off x="1016635" y="1161097"/>
            <a:ext cx="3932237" cy="4526280"/>
          </a:xfrm>
        </p:spPr>
        <p:style>
          <a:lnRef idx="1">
            <a:schemeClr val="accent1"/>
          </a:lnRef>
          <a:fillRef idx="3">
            <a:schemeClr val="accent1"/>
          </a:fillRef>
          <a:effectRef idx="2">
            <a:schemeClr val="accent1"/>
          </a:effectRef>
          <a:fontRef idx="minor">
            <a:schemeClr val="lt1"/>
          </a:fontRef>
        </p:style>
        <p:txBody>
          <a:bodyPr>
            <a:normAutofit fontScale="92500" lnSpcReduction="20000"/>
          </a:bodyPr>
          <a:lstStyle/>
          <a:p>
            <a:pPr marL="285750" indent="-285750">
              <a:lnSpc>
                <a:spcPct val="150000"/>
              </a:lnSpc>
              <a:buFont typeface="Arial" panose="020B0604020202020204" pitchFamily="34" charset="0"/>
              <a:buChar char="•"/>
            </a:pPr>
            <a:r>
              <a:rPr lang="en-US" sz="2400" dirty="0">
                <a:solidFill>
                  <a:srgbClr val="36003E"/>
                </a:solidFill>
              </a:rPr>
              <a:t>The technology category in this case brings in 36.4 percent of our overall sales in terms of category, a little above the furniture category which comes second with 32.3 percent, which is just a little over office supplies which comes in third with 31.3 percent. </a:t>
            </a:r>
          </a:p>
        </p:txBody>
      </p:sp>
    </p:spTree>
    <p:extLst>
      <p:ext uri="{BB962C8B-B14F-4D97-AF65-F5344CB8AC3E}">
        <p14:creationId xmlns:p14="http://schemas.microsoft.com/office/powerpoint/2010/main" val="29725823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a:xfrm>
            <a:off x="3870961" y="674846"/>
            <a:ext cx="4216558" cy="628332"/>
          </a:xfrm>
        </p:spPr>
        <p:txBody>
          <a:bodyPr>
            <a:normAutofit/>
          </a:bodyPr>
          <a:lstStyle/>
          <a:p>
            <a:pPr algn="ctr"/>
            <a:r>
              <a:rPr lang="en-US" sz="3600" b="1" dirty="0">
                <a:solidFill>
                  <a:srgbClr val="36003E"/>
                </a:solidFill>
                <a:latin typeface="+mn-lt"/>
              </a:rPr>
              <a:t>Profit View</a:t>
            </a:r>
          </a:p>
        </p:txBody>
      </p:sp>
      <p:sp>
        <p:nvSpPr>
          <p:cNvPr id="7" name="Text Placeholder 6">
            <a:extLst>
              <a:ext uri="{FF2B5EF4-FFF2-40B4-BE49-F238E27FC236}">
                <a16:creationId xmlns:a16="http://schemas.microsoft.com/office/drawing/2014/main" id="{A5470BB5-9D8B-4F38-B790-C25634F9AE18}"/>
              </a:ext>
            </a:extLst>
          </p:cNvPr>
          <p:cNvSpPr>
            <a:spLocks noGrp="1"/>
          </p:cNvSpPr>
          <p:nvPr>
            <p:ph type="body" sz="half" idx="2"/>
          </p:nvPr>
        </p:nvSpPr>
        <p:spPr>
          <a:xfrm>
            <a:off x="1198878" y="1574800"/>
            <a:ext cx="3525521" cy="4294188"/>
          </a:xfrm>
        </p:spPr>
        <p:style>
          <a:lnRef idx="1">
            <a:schemeClr val="accent1"/>
          </a:lnRef>
          <a:fillRef idx="3">
            <a:schemeClr val="accent1"/>
          </a:fillRef>
          <a:effectRef idx="2">
            <a:schemeClr val="accent1"/>
          </a:effectRef>
          <a:fontRef idx="minor">
            <a:schemeClr val="lt1"/>
          </a:fontRef>
        </p:style>
        <p:txBody>
          <a:bodyPr>
            <a:normAutofit/>
          </a:bodyPr>
          <a:lstStyle/>
          <a:p>
            <a:pPr marL="285750" indent="-285750">
              <a:lnSpc>
                <a:spcPct val="150000"/>
              </a:lnSpc>
              <a:buFont typeface="Arial" panose="020B0604020202020204" pitchFamily="34" charset="0"/>
              <a:buChar char="•"/>
            </a:pPr>
            <a:r>
              <a:rPr lang="en-US" sz="2000" dirty="0">
                <a:solidFill>
                  <a:srgbClr val="36003E"/>
                </a:solidFill>
              </a:rPr>
              <a:t>California and New York are our biggest market and  they give us $76k and $74k respectively, which together is over 52% of our total US profit. </a:t>
            </a:r>
          </a:p>
        </p:txBody>
      </p:sp>
      <p:pic>
        <p:nvPicPr>
          <p:cNvPr id="10" name="Content Placeholder 9">
            <a:extLst>
              <a:ext uri="{FF2B5EF4-FFF2-40B4-BE49-F238E27FC236}">
                <a16:creationId xmlns:a16="http://schemas.microsoft.com/office/drawing/2014/main" id="{FB54B54C-C08B-4EA1-AD28-298B6DD9B3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1738" y="1504828"/>
            <a:ext cx="5999862" cy="4739132"/>
          </a:xfrm>
        </p:spPr>
      </p:pic>
    </p:spTree>
    <p:extLst>
      <p:ext uri="{BB962C8B-B14F-4D97-AF65-F5344CB8AC3E}">
        <p14:creationId xmlns:p14="http://schemas.microsoft.com/office/powerpoint/2010/main" val="21822018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A05C5B-B3EE-48F5-A54C-870ECD8D1616}"/>
              </a:ext>
            </a:extLst>
          </p:cNvPr>
          <p:cNvSpPr/>
          <p:nvPr/>
        </p:nvSpPr>
        <p:spPr>
          <a:xfrm>
            <a:off x="0" y="0"/>
            <a:ext cx="782320" cy="6858000"/>
          </a:xfrm>
          <a:prstGeom prst="rect">
            <a:avLst/>
          </a:prstGeom>
          <a:solidFill>
            <a:srgbClr val="3600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531356-B2A0-434B-AE2E-D37CA4AB7A4A}"/>
              </a:ext>
            </a:extLst>
          </p:cNvPr>
          <p:cNvSpPr/>
          <p:nvPr/>
        </p:nvSpPr>
        <p:spPr>
          <a:xfrm>
            <a:off x="660400" y="0"/>
            <a:ext cx="11531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A8CE7-88CB-4F1E-9B96-DE61C1BAFA22}"/>
              </a:ext>
            </a:extLst>
          </p:cNvPr>
          <p:cNvSpPr>
            <a:spLocks noGrp="1"/>
          </p:cNvSpPr>
          <p:nvPr>
            <p:ph type="title"/>
          </p:nvPr>
        </p:nvSpPr>
        <p:spPr>
          <a:xfrm>
            <a:off x="3870961" y="674846"/>
            <a:ext cx="4216558" cy="628332"/>
          </a:xfrm>
        </p:spPr>
        <p:txBody>
          <a:bodyPr>
            <a:normAutofit/>
          </a:bodyPr>
          <a:lstStyle/>
          <a:p>
            <a:pPr algn="ctr"/>
            <a:r>
              <a:rPr lang="en-US" sz="3600" b="1" dirty="0">
                <a:solidFill>
                  <a:srgbClr val="36003E"/>
                </a:solidFill>
                <a:latin typeface="+mn-lt"/>
              </a:rPr>
              <a:t>Profit View</a:t>
            </a:r>
          </a:p>
        </p:txBody>
      </p:sp>
      <p:sp>
        <p:nvSpPr>
          <p:cNvPr id="7" name="Text Placeholder 6">
            <a:extLst>
              <a:ext uri="{FF2B5EF4-FFF2-40B4-BE49-F238E27FC236}">
                <a16:creationId xmlns:a16="http://schemas.microsoft.com/office/drawing/2014/main" id="{A5470BB5-9D8B-4F38-B790-C25634F9AE18}"/>
              </a:ext>
            </a:extLst>
          </p:cNvPr>
          <p:cNvSpPr>
            <a:spLocks noGrp="1"/>
          </p:cNvSpPr>
          <p:nvPr>
            <p:ph type="body" sz="half" idx="2"/>
          </p:nvPr>
        </p:nvSpPr>
        <p:spPr>
          <a:xfrm>
            <a:off x="1394956" y="1574800"/>
            <a:ext cx="3525521" cy="4294188"/>
          </a:xfrm>
        </p:spPr>
        <p:style>
          <a:lnRef idx="1">
            <a:schemeClr val="accent1"/>
          </a:lnRef>
          <a:fillRef idx="3">
            <a:schemeClr val="accent1"/>
          </a:fillRef>
          <a:effectRef idx="2">
            <a:schemeClr val="accent1"/>
          </a:effectRef>
          <a:fontRef idx="minor">
            <a:schemeClr val="lt1"/>
          </a:fontRef>
        </p:style>
        <p:txBody>
          <a:bodyPr>
            <a:normAutofit/>
          </a:bodyPr>
          <a:lstStyle/>
          <a:p>
            <a:pPr marL="285750" indent="-285750">
              <a:lnSpc>
                <a:spcPct val="150000"/>
              </a:lnSpc>
              <a:buFont typeface="Arial" panose="020B0604020202020204" pitchFamily="34" charset="0"/>
              <a:buChar char="•"/>
            </a:pPr>
            <a:r>
              <a:rPr lang="en-US" sz="2000" dirty="0">
                <a:solidFill>
                  <a:srgbClr val="36003E"/>
                </a:solidFill>
              </a:rPr>
              <a:t>The Consumer segment has shown to be the most active in terms of the percentage of quantity sold, as over 50% of the quantity sold id coming from that segment.</a:t>
            </a:r>
          </a:p>
        </p:txBody>
      </p:sp>
      <p:pic>
        <p:nvPicPr>
          <p:cNvPr id="9" name="Content Placeholder 8">
            <a:extLst>
              <a:ext uri="{FF2B5EF4-FFF2-40B4-BE49-F238E27FC236}">
                <a16:creationId xmlns:a16="http://schemas.microsoft.com/office/drawing/2014/main" id="{C747C01A-06BF-4359-8057-0B505D48A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0677" y="1574800"/>
            <a:ext cx="5978483" cy="4294188"/>
          </a:xfrm>
        </p:spPr>
      </p:pic>
    </p:spTree>
    <p:extLst>
      <p:ext uri="{BB962C8B-B14F-4D97-AF65-F5344CB8AC3E}">
        <p14:creationId xmlns:p14="http://schemas.microsoft.com/office/powerpoint/2010/main" val="7115377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9664</TotalTime>
  <Words>407</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Calibri Light</vt:lpstr>
      <vt:lpstr>Office Theme</vt:lpstr>
      <vt:lpstr>Superstore</vt:lpstr>
      <vt:lpstr>About Superstore</vt:lpstr>
      <vt:lpstr>Our Focus</vt:lpstr>
      <vt:lpstr>PowerPoint Presentation</vt:lpstr>
      <vt:lpstr>PowerPoint Presentation</vt:lpstr>
      <vt:lpstr>Sales Pattern</vt:lpstr>
      <vt:lpstr>PowerPoint Presentation</vt:lpstr>
      <vt:lpstr>Profit View</vt:lpstr>
      <vt:lpstr>Profit View</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Ogidan</dc:creator>
  <cp:lastModifiedBy>Joshua Ogidan</cp:lastModifiedBy>
  <cp:revision>18</cp:revision>
  <dcterms:created xsi:type="dcterms:W3CDTF">2022-03-15T17:59:02Z</dcterms:created>
  <dcterms:modified xsi:type="dcterms:W3CDTF">2022-03-22T11:03:05Z</dcterms:modified>
</cp:coreProperties>
</file>