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66" r:id="rId4"/>
    <p:sldId id="267" r:id="rId5"/>
    <p:sldId id="258" r:id="rId6"/>
    <p:sldId id="259" r:id="rId7"/>
    <p:sldId id="272" r:id="rId8"/>
    <p:sldId id="273" r:id="rId9"/>
    <p:sldId id="260" r:id="rId10"/>
    <p:sldId id="262" r:id="rId11"/>
    <p:sldId id="271" r:id="rId12"/>
    <p:sldId id="275" r:id="rId13"/>
    <p:sldId id="276" r:id="rId14"/>
    <p:sldId id="274" r:id="rId15"/>
    <p:sldId id="269" r:id="rId16"/>
    <p:sldId id="26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waste" initials="yw" lastIdx="1" clrIdx="0">
    <p:extLst>
      <p:ext uri="{19B8F6BF-5375-455C-9EA6-DF929625EA0E}">
        <p15:presenceInfo xmlns:p15="http://schemas.microsoft.com/office/powerpoint/2012/main" userId="9f5b179e2ac46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oua Simon" userId="f8ebd1bfbce4b189" providerId="LiveId" clId="{D77718B8-6290-40E8-88A2-3142B9EF055A}"/>
    <pc:docChg chg="custSel addSld modSld">
      <pc:chgData name="Joshoua Simon" userId="f8ebd1bfbce4b189" providerId="LiveId" clId="{D77718B8-6290-40E8-88A2-3142B9EF055A}" dt="2022-04-29T04:46:03.497" v="51" actId="1076"/>
      <pc:docMkLst>
        <pc:docMk/>
      </pc:docMkLst>
      <pc:sldChg chg="modSp mod">
        <pc:chgData name="Joshoua Simon" userId="f8ebd1bfbce4b189" providerId="LiveId" clId="{D77718B8-6290-40E8-88A2-3142B9EF055A}" dt="2022-04-29T04:46:03.497" v="51" actId="1076"/>
        <pc:sldMkLst>
          <pc:docMk/>
          <pc:sldMk cId="3306330679" sldId="256"/>
        </pc:sldMkLst>
        <pc:spChg chg="mod">
          <ac:chgData name="Joshoua Simon" userId="f8ebd1bfbce4b189" providerId="LiveId" clId="{D77718B8-6290-40E8-88A2-3142B9EF055A}" dt="2022-04-29T04:45:28.394" v="47" actId="1076"/>
          <ac:spMkLst>
            <pc:docMk/>
            <pc:sldMk cId="3306330679" sldId="256"/>
            <ac:spMk id="2" creationId="{3235F1FC-D0D1-4FE5-B389-75713289A9C9}"/>
          </ac:spMkLst>
        </pc:spChg>
        <pc:spChg chg="mod">
          <ac:chgData name="Joshoua Simon" userId="f8ebd1bfbce4b189" providerId="LiveId" clId="{D77718B8-6290-40E8-88A2-3142B9EF055A}" dt="2022-04-29T04:45:47.257" v="49" actId="1076"/>
          <ac:spMkLst>
            <pc:docMk/>
            <pc:sldMk cId="3306330679" sldId="256"/>
            <ac:spMk id="3" creationId="{61C30AB8-254F-4D8F-882B-C2DA174414A6}"/>
          </ac:spMkLst>
        </pc:spChg>
        <pc:spChg chg="mod">
          <ac:chgData name="Joshoua Simon" userId="f8ebd1bfbce4b189" providerId="LiveId" clId="{D77718B8-6290-40E8-88A2-3142B9EF055A}" dt="2022-04-29T04:45:57.266" v="50" actId="1076"/>
          <ac:spMkLst>
            <pc:docMk/>
            <pc:sldMk cId="3306330679" sldId="256"/>
            <ac:spMk id="4" creationId="{484EACD4-8A33-4238-861B-9B16536E695E}"/>
          </ac:spMkLst>
        </pc:spChg>
        <pc:spChg chg="mod">
          <ac:chgData name="Joshoua Simon" userId="f8ebd1bfbce4b189" providerId="LiveId" clId="{D77718B8-6290-40E8-88A2-3142B9EF055A}" dt="2022-04-29T04:46:03.497" v="51" actId="1076"/>
          <ac:spMkLst>
            <pc:docMk/>
            <pc:sldMk cId="3306330679" sldId="256"/>
            <ac:spMk id="6" creationId="{6745C5E5-8536-41C0-B1A8-39D9F3DB696E}"/>
          </ac:spMkLst>
        </pc:spChg>
        <pc:picChg chg="mod">
          <ac:chgData name="Joshoua Simon" userId="f8ebd1bfbce4b189" providerId="LiveId" clId="{D77718B8-6290-40E8-88A2-3142B9EF055A}" dt="2022-04-29T04:45:41.196" v="48" actId="1076"/>
          <ac:picMkLst>
            <pc:docMk/>
            <pc:sldMk cId="3306330679" sldId="256"/>
            <ac:picMk id="7" creationId="{4FA99B16-7109-4F45-BAEA-B1356C6A2809}"/>
          </ac:picMkLst>
        </pc:picChg>
      </pc:sldChg>
      <pc:sldChg chg="modSp mod">
        <pc:chgData name="Joshoua Simon" userId="f8ebd1bfbce4b189" providerId="LiveId" clId="{D77718B8-6290-40E8-88A2-3142B9EF055A}" dt="2022-04-29T04:45:06.934" v="45" actId="113"/>
        <pc:sldMkLst>
          <pc:docMk/>
          <pc:sldMk cId="1993330494" sldId="257"/>
        </pc:sldMkLst>
        <pc:spChg chg="mod">
          <ac:chgData name="Joshoua Simon" userId="f8ebd1bfbce4b189" providerId="LiveId" clId="{D77718B8-6290-40E8-88A2-3142B9EF055A}" dt="2022-04-29T04:45:06.934" v="45" actId="113"/>
          <ac:spMkLst>
            <pc:docMk/>
            <pc:sldMk cId="1993330494" sldId="257"/>
            <ac:spMk id="2" creationId="{0941EE8F-03C7-4706-9AEE-8DD9A9BFF1F8}"/>
          </ac:spMkLst>
        </pc:spChg>
      </pc:sldChg>
      <pc:sldChg chg="modSp mod">
        <pc:chgData name="Joshoua Simon" userId="f8ebd1bfbce4b189" providerId="LiveId" clId="{D77718B8-6290-40E8-88A2-3142B9EF055A}" dt="2022-04-29T04:21:56.252" v="37" actId="20577"/>
        <pc:sldMkLst>
          <pc:docMk/>
          <pc:sldMk cId="1957955126" sldId="269"/>
        </pc:sldMkLst>
        <pc:spChg chg="mod">
          <ac:chgData name="Joshoua Simon" userId="f8ebd1bfbce4b189" providerId="LiveId" clId="{D77718B8-6290-40E8-88A2-3142B9EF055A}" dt="2022-04-29T04:21:56.252" v="37" actId="20577"/>
          <ac:spMkLst>
            <pc:docMk/>
            <pc:sldMk cId="1957955126" sldId="269"/>
            <ac:spMk id="2" creationId="{00000000-0000-0000-0000-000000000000}"/>
          </ac:spMkLst>
        </pc:spChg>
      </pc:sldChg>
      <pc:sldChg chg="addSp delSp modSp new mod">
        <pc:chgData name="Joshoua Simon" userId="f8ebd1bfbce4b189" providerId="LiveId" clId="{D77718B8-6290-40E8-88A2-3142B9EF055A}" dt="2022-04-29T04:22:42.310" v="43" actId="14100"/>
        <pc:sldMkLst>
          <pc:docMk/>
          <pc:sldMk cId="4126773241" sldId="270"/>
        </pc:sldMkLst>
        <pc:spChg chg="mod">
          <ac:chgData name="Joshoua Simon" userId="f8ebd1bfbce4b189" providerId="LiveId" clId="{D77718B8-6290-40E8-88A2-3142B9EF055A}" dt="2022-04-29T04:22:35.696" v="41" actId="1076"/>
          <ac:spMkLst>
            <pc:docMk/>
            <pc:sldMk cId="4126773241" sldId="270"/>
            <ac:spMk id="2" creationId="{205136C0-46F7-41CB-8D3A-AD93C86B9CA8}"/>
          </ac:spMkLst>
        </pc:spChg>
        <pc:spChg chg="del mod">
          <ac:chgData name="Joshoua Simon" userId="f8ebd1bfbce4b189" providerId="LiveId" clId="{D77718B8-6290-40E8-88A2-3142B9EF055A}" dt="2022-04-29T04:21:12.085" v="22" actId="931"/>
          <ac:spMkLst>
            <pc:docMk/>
            <pc:sldMk cId="4126773241" sldId="270"/>
            <ac:spMk id="3" creationId="{A37202B8-1B1F-42BB-9FD1-55F96E4762F7}"/>
          </ac:spMkLst>
        </pc:spChg>
        <pc:picChg chg="add mod">
          <ac:chgData name="Joshoua Simon" userId="f8ebd1bfbce4b189" providerId="LiveId" clId="{D77718B8-6290-40E8-88A2-3142B9EF055A}" dt="2022-04-29T04:22:42.310" v="43" actId="14100"/>
          <ac:picMkLst>
            <pc:docMk/>
            <pc:sldMk cId="4126773241" sldId="270"/>
            <ac:picMk id="5" creationId="{95212202-44FE-445B-A53A-8ACAD249B94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91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9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9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669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677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03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959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9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97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81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54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18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58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359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909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01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224658"/>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F1FC-D0D1-4FE5-B389-75713289A9C9}"/>
              </a:ext>
            </a:extLst>
          </p:cNvPr>
          <p:cNvSpPr>
            <a:spLocks noGrp="1"/>
          </p:cNvSpPr>
          <p:nvPr>
            <p:ph type="ctrTitle"/>
          </p:nvPr>
        </p:nvSpPr>
        <p:spPr>
          <a:xfrm>
            <a:off x="1808555" y="401119"/>
            <a:ext cx="10528068" cy="1242875"/>
          </a:xfrm>
        </p:spPr>
        <p:txBody>
          <a:bodyPr>
            <a:normAutofit fontScale="90000"/>
          </a:bodyPr>
          <a:lstStyle/>
          <a:p>
            <a:r>
              <a:rPr lang="en-US" sz="3000" dirty="0"/>
              <a:t>                        MIT School of Engineering </a:t>
            </a:r>
            <a:br>
              <a:rPr lang="en-US" sz="3000" dirty="0"/>
            </a:br>
            <a:r>
              <a:rPr lang="en-US" sz="3000" dirty="0"/>
              <a:t>Department of Information Technology and Engineering</a:t>
            </a:r>
            <a:endParaRPr lang="en-IN" sz="3000" dirty="0"/>
          </a:p>
        </p:txBody>
      </p:sp>
      <p:sp>
        <p:nvSpPr>
          <p:cNvPr id="3" name="Subtitle 2">
            <a:extLst>
              <a:ext uri="{FF2B5EF4-FFF2-40B4-BE49-F238E27FC236}">
                <a16:creationId xmlns:a16="http://schemas.microsoft.com/office/drawing/2014/main" id="{61C30AB8-254F-4D8F-882B-C2DA174414A6}"/>
              </a:ext>
            </a:extLst>
          </p:cNvPr>
          <p:cNvSpPr>
            <a:spLocks noGrp="1"/>
          </p:cNvSpPr>
          <p:nvPr>
            <p:ph type="subTitle" idx="1"/>
          </p:nvPr>
        </p:nvSpPr>
        <p:spPr>
          <a:xfrm>
            <a:off x="4170899" y="4199137"/>
            <a:ext cx="4477732" cy="674703"/>
          </a:xfrm>
        </p:spPr>
        <p:txBody>
          <a:bodyPr>
            <a:normAutofit lnSpcReduction="10000"/>
          </a:bodyPr>
          <a:lstStyle/>
          <a:p>
            <a:r>
              <a:rPr lang="en-US" sz="3200" dirty="0"/>
              <a:t>MINI PROJECT REVIEW 1</a:t>
            </a:r>
          </a:p>
        </p:txBody>
      </p:sp>
      <p:sp>
        <p:nvSpPr>
          <p:cNvPr id="4" name="TextBox 3">
            <a:extLst>
              <a:ext uri="{FF2B5EF4-FFF2-40B4-BE49-F238E27FC236}">
                <a16:creationId xmlns:a16="http://schemas.microsoft.com/office/drawing/2014/main" id="{484EACD4-8A33-4238-861B-9B16536E695E}"/>
              </a:ext>
            </a:extLst>
          </p:cNvPr>
          <p:cNvSpPr txBox="1"/>
          <p:nvPr/>
        </p:nvSpPr>
        <p:spPr>
          <a:xfrm>
            <a:off x="2592029" y="4888027"/>
            <a:ext cx="8961120" cy="430887"/>
          </a:xfrm>
          <a:prstGeom prst="rect">
            <a:avLst/>
          </a:prstGeom>
          <a:noFill/>
        </p:spPr>
        <p:txBody>
          <a:bodyPr wrap="square" rtlCol="0">
            <a:spAutoFit/>
          </a:bodyPr>
          <a:lstStyle/>
          <a:p>
            <a:r>
              <a:rPr lang="en-US" sz="2200" dirty="0"/>
              <a:t>                 Under guidance of Prof. Sumitra pundlik </a:t>
            </a:r>
            <a:endParaRPr lang="en-IN" sz="2200" dirty="0"/>
          </a:p>
        </p:txBody>
      </p:sp>
      <p:sp>
        <p:nvSpPr>
          <p:cNvPr id="6" name="TextBox 5">
            <a:extLst>
              <a:ext uri="{FF2B5EF4-FFF2-40B4-BE49-F238E27FC236}">
                <a16:creationId xmlns:a16="http://schemas.microsoft.com/office/drawing/2014/main" id="{6745C5E5-8536-41C0-B1A8-39D9F3DB696E}"/>
              </a:ext>
            </a:extLst>
          </p:cNvPr>
          <p:cNvSpPr txBox="1"/>
          <p:nvPr/>
        </p:nvSpPr>
        <p:spPr>
          <a:xfrm rot="10800000" flipV="1">
            <a:off x="5189845" y="5333101"/>
            <a:ext cx="4572000" cy="430887"/>
          </a:xfrm>
          <a:prstGeom prst="rect">
            <a:avLst/>
          </a:prstGeom>
          <a:noFill/>
        </p:spPr>
        <p:txBody>
          <a:bodyPr wrap="square" rtlCol="0">
            <a:spAutoFit/>
          </a:bodyPr>
          <a:lstStyle/>
          <a:p>
            <a:r>
              <a:rPr lang="en-US" sz="2200" dirty="0"/>
              <a:t>A.Y.:2021-2022 </a:t>
            </a:r>
            <a:endParaRPr lang="en-IN" sz="2200" dirty="0"/>
          </a:p>
        </p:txBody>
      </p:sp>
      <p:pic>
        <p:nvPicPr>
          <p:cNvPr id="7" name="Picture 6" descr="Home|| MIT College of Food Technology, Pune">
            <a:extLst>
              <a:ext uri="{FF2B5EF4-FFF2-40B4-BE49-F238E27FC236}">
                <a16:creationId xmlns:a16="http://schemas.microsoft.com/office/drawing/2014/main" id="{4FA99B16-7109-4F45-BAEA-B1356C6A2809}"/>
              </a:ext>
            </a:extLst>
          </p:cNvPr>
          <p:cNvPicPr/>
          <p:nvPr/>
        </p:nvPicPr>
        <p:blipFill rotWithShape="1">
          <a:blip r:embed="rId2">
            <a:extLst>
              <a:ext uri="{28A0092B-C50C-407E-A947-70E740481C1C}">
                <a14:useLocalDpi xmlns:a14="http://schemas.microsoft.com/office/drawing/2010/main" val="0"/>
              </a:ext>
            </a:extLst>
          </a:blip>
          <a:srcRect l="17664" t="14510" r="20380" b="15478"/>
          <a:stretch/>
        </p:blipFill>
        <p:spPr bwMode="auto">
          <a:xfrm>
            <a:off x="4907930" y="2026520"/>
            <a:ext cx="2567915" cy="19688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633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4558-65EC-4CB6-9C68-8238C502507A}"/>
              </a:ext>
            </a:extLst>
          </p:cNvPr>
          <p:cNvSpPr>
            <a:spLocks noGrp="1"/>
          </p:cNvSpPr>
          <p:nvPr>
            <p:ph type="title"/>
          </p:nvPr>
        </p:nvSpPr>
        <p:spPr>
          <a:xfrm>
            <a:off x="1589105" y="140426"/>
            <a:ext cx="9835610" cy="1301318"/>
          </a:xfrm>
        </p:spPr>
        <p:txBody>
          <a:bodyPr>
            <a:normAutofit/>
          </a:bodyPr>
          <a:lstStyle/>
          <a:p>
            <a:r>
              <a:rPr lang="en-US" sz="3000" b="1" u="sng" dirty="0">
                <a:solidFill>
                  <a:srgbClr val="FFFF00"/>
                </a:solidFill>
              </a:rPr>
              <a:t>Proposed work</a:t>
            </a:r>
            <a:endParaRPr lang="en-IN" sz="3000" b="1" u="sng" dirty="0">
              <a:solidFill>
                <a:srgbClr val="FFFF00"/>
              </a:solidFill>
            </a:endParaRPr>
          </a:p>
        </p:txBody>
      </p:sp>
      <p:sp>
        <p:nvSpPr>
          <p:cNvPr id="3" name="Content Placeholder 2">
            <a:extLst>
              <a:ext uri="{FF2B5EF4-FFF2-40B4-BE49-F238E27FC236}">
                <a16:creationId xmlns:a16="http://schemas.microsoft.com/office/drawing/2014/main" id="{F084EECB-34FA-4E77-894E-E1E6C5761F89}"/>
              </a:ext>
            </a:extLst>
          </p:cNvPr>
          <p:cNvSpPr>
            <a:spLocks noGrp="1"/>
          </p:cNvSpPr>
          <p:nvPr>
            <p:ph idx="1"/>
          </p:nvPr>
        </p:nvSpPr>
        <p:spPr>
          <a:xfrm>
            <a:off x="1589105" y="1313599"/>
            <a:ext cx="9835610" cy="5074138"/>
          </a:xfrm>
        </p:spPr>
        <p:txBody>
          <a:bodyPr>
            <a:noAutofit/>
          </a:bodyPr>
          <a:lstStyle/>
          <a:p>
            <a:r>
              <a:rPr lang="en-US" sz="2500" dirty="0"/>
              <a:t>As world’s technology is rapidly growing everyone has fast connection and network to instantly connect to other person. </a:t>
            </a:r>
          </a:p>
          <a:p>
            <a:r>
              <a:rPr lang="en-US" sz="2500" dirty="0"/>
              <a:t>Day to day use in tablets and laptop is increasing, most of the people already have this facilities. In this fast and information oriented world we need to stay updated with every new kind of scholarship given by agencies. </a:t>
            </a:r>
          </a:p>
          <a:p>
            <a:r>
              <a:rPr lang="en-US" sz="2500" dirty="0"/>
              <a:t>This web portal has access to latest scholarship  info from  across 32+ states.</a:t>
            </a:r>
          </a:p>
          <a:p>
            <a:r>
              <a:rPr lang="en-US" sz="2500" dirty="0"/>
              <a:t> The main focus of this web portal  is to get information from all around the world and deliver it to user as fast as possible in best visualize way.</a:t>
            </a:r>
            <a:endParaRPr lang="en-IN" sz="2500" dirty="0">
              <a:solidFill>
                <a:schemeClr val="tx1"/>
              </a:solidFill>
            </a:endParaRPr>
          </a:p>
        </p:txBody>
      </p:sp>
    </p:spTree>
    <p:extLst>
      <p:ext uri="{BB962C8B-B14F-4D97-AF65-F5344CB8AC3E}">
        <p14:creationId xmlns:p14="http://schemas.microsoft.com/office/powerpoint/2010/main" val="254069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solidFill>
                  <a:srgbClr val="FFFF00"/>
                </a:solidFill>
              </a:rPr>
              <a:t>output</a:t>
            </a:r>
            <a:endParaRPr lang="en-US" b="1" dirty="0"/>
          </a:p>
        </p:txBody>
      </p:sp>
      <p:pic>
        <p:nvPicPr>
          <p:cNvPr id="5" name="Content Placeholder 4">
            <a:extLst>
              <a:ext uri="{FF2B5EF4-FFF2-40B4-BE49-F238E27FC236}">
                <a16:creationId xmlns:a16="http://schemas.microsoft.com/office/drawing/2014/main" id="{70DA735E-61FC-07D6-834A-7BBC56D346D9}"/>
              </a:ext>
            </a:extLst>
          </p:cNvPr>
          <p:cNvPicPr>
            <a:picLocks noGrp="1" noChangeAspect="1"/>
          </p:cNvPicPr>
          <p:nvPr>
            <p:ph idx="1"/>
          </p:nvPr>
        </p:nvPicPr>
        <p:blipFill>
          <a:blip r:embed="rId2"/>
          <a:stretch>
            <a:fillRect/>
          </a:stretch>
        </p:blipFill>
        <p:spPr>
          <a:xfrm>
            <a:off x="1281953" y="1694322"/>
            <a:ext cx="10264588" cy="4961218"/>
          </a:xfrm>
        </p:spPr>
      </p:pic>
    </p:spTree>
    <p:extLst>
      <p:ext uri="{BB962C8B-B14F-4D97-AF65-F5344CB8AC3E}">
        <p14:creationId xmlns:p14="http://schemas.microsoft.com/office/powerpoint/2010/main" val="213221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login page of portal </a:t>
            </a:r>
            <a:endParaRPr lang="en-US" dirty="0"/>
          </a:p>
        </p:txBody>
      </p:sp>
      <p:pic>
        <p:nvPicPr>
          <p:cNvPr id="5" name="Content Placeholder 4">
            <a:extLst>
              <a:ext uri="{FF2B5EF4-FFF2-40B4-BE49-F238E27FC236}">
                <a16:creationId xmlns:a16="http://schemas.microsoft.com/office/drawing/2014/main" id="{81323080-C24B-6DA3-2705-3327A7C640A1}"/>
              </a:ext>
            </a:extLst>
          </p:cNvPr>
          <p:cNvPicPr>
            <a:picLocks noGrp="1" noChangeAspect="1"/>
          </p:cNvPicPr>
          <p:nvPr>
            <p:ph idx="1"/>
          </p:nvPr>
        </p:nvPicPr>
        <p:blipFill>
          <a:blip r:embed="rId2"/>
          <a:stretch>
            <a:fillRect/>
          </a:stretch>
        </p:blipFill>
        <p:spPr>
          <a:xfrm>
            <a:off x="3812538" y="2249488"/>
            <a:ext cx="4563749" cy="3541712"/>
          </a:xfrm>
        </p:spPr>
      </p:pic>
    </p:spTree>
    <p:extLst>
      <p:ext uri="{BB962C8B-B14F-4D97-AF65-F5344CB8AC3E}">
        <p14:creationId xmlns:p14="http://schemas.microsoft.com/office/powerpoint/2010/main" val="157095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FF00"/>
                </a:solidFill>
              </a:rPr>
              <a:t>types of scholarship data </a:t>
            </a:r>
            <a:br>
              <a:rPr lang="en-US" sz="3200" b="1" dirty="0">
                <a:solidFill>
                  <a:srgbClr val="FFFF00"/>
                </a:solidFill>
              </a:rPr>
            </a:br>
            <a:r>
              <a:rPr lang="en-US" sz="1800" b="1" dirty="0"/>
              <a:t>on portal</a:t>
            </a:r>
            <a:endParaRPr lang="en-US" sz="1800" dirty="0"/>
          </a:p>
        </p:txBody>
      </p:sp>
      <p:pic>
        <p:nvPicPr>
          <p:cNvPr id="5" name="Content Placeholder 4">
            <a:extLst>
              <a:ext uri="{FF2B5EF4-FFF2-40B4-BE49-F238E27FC236}">
                <a16:creationId xmlns:a16="http://schemas.microsoft.com/office/drawing/2014/main" id="{DF215621-EFC8-4EA1-8A35-DB822A75BA2D}"/>
              </a:ext>
            </a:extLst>
          </p:cNvPr>
          <p:cNvPicPr>
            <a:picLocks noGrp="1" noChangeAspect="1"/>
          </p:cNvPicPr>
          <p:nvPr>
            <p:ph idx="1"/>
          </p:nvPr>
        </p:nvPicPr>
        <p:blipFill>
          <a:blip r:embed="rId2"/>
          <a:stretch>
            <a:fillRect/>
          </a:stretch>
        </p:blipFill>
        <p:spPr>
          <a:xfrm>
            <a:off x="824753" y="1655999"/>
            <a:ext cx="9216550" cy="4950989"/>
          </a:xfrm>
        </p:spPr>
      </p:pic>
    </p:spTree>
    <p:extLst>
      <p:ext uri="{BB962C8B-B14F-4D97-AF65-F5344CB8AC3E}">
        <p14:creationId xmlns:p14="http://schemas.microsoft.com/office/powerpoint/2010/main" val="136837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screen shots of database </a:t>
            </a:r>
            <a:endParaRPr lang="en-US" dirty="0"/>
          </a:p>
        </p:txBody>
      </p:sp>
      <p:pic>
        <p:nvPicPr>
          <p:cNvPr id="5" name="Content Placeholder 4">
            <a:extLst>
              <a:ext uri="{FF2B5EF4-FFF2-40B4-BE49-F238E27FC236}">
                <a16:creationId xmlns:a16="http://schemas.microsoft.com/office/drawing/2014/main" id="{BB9A9E91-FA49-C837-8CA8-A507D8B6B8DC}"/>
              </a:ext>
            </a:extLst>
          </p:cNvPr>
          <p:cNvPicPr>
            <a:picLocks noGrp="1" noChangeAspect="1"/>
          </p:cNvPicPr>
          <p:nvPr>
            <p:ph idx="1"/>
          </p:nvPr>
        </p:nvPicPr>
        <p:blipFill>
          <a:blip r:embed="rId2"/>
          <a:stretch>
            <a:fillRect/>
          </a:stretch>
        </p:blipFill>
        <p:spPr>
          <a:xfrm>
            <a:off x="1398495" y="1733593"/>
            <a:ext cx="8332430" cy="4057607"/>
          </a:xfrm>
        </p:spPr>
      </p:pic>
    </p:spTree>
    <p:extLst>
      <p:ext uri="{BB962C8B-B14F-4D97-AF65-F5344CB8AC3E}">
        <p14:creationId xmlns:p14="http://schemas.microsoft.com/office/powerpoint/2010/main" val="47231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Future scope .</a:t>
            </a:r>
            <a:br>
              <a:rPr lang="en-US" dirty="0"/>
            </a:br>
            <a:r>
              <a:rPr lang="en-US" sz="1400" dirty="0">
                <a:solidFill>
                  <a:srgbClr val="FFFF00"/>
                </a:solidFill>
              </a:rPr>
              <a:t>benefits of national scholarship portal</a:t>
            </a:r>
          </a:p>
        </p:txBody>
      </p:sp>
      <p:sp>
        <p:nvSpPr>
          <p:cNvPr id="3" name="Content Placeholder 2"/>
          <p:cNvSpPr>
            <a:spLocks noGrp="1"/>
          </p:cNvSpPr>
          <p:nvPr>
            <p:ph idx="1"/>
          </p:nvPr>
        </p:nvSpPr>
        <p:spPr/>
        <p:txBody>
          <a:bodyPr>
            <a:normAutofit fontScale="92500" lnSpcReduction="10000"/>
          </a:bodyPr>
          <a:lstStyle/>
          <a:p>
            <a:r>
              <a:rPr lang="en-US" dirty="0"/>
              <a:t>Ensure timely disbursement of Scholarships to students.</a:t>
            </a:r>
          </a:p>
          <a:p>
            <a:r>
              <a:rPr lang="en-US" dirty="0"/>
              <a:t>Provide a common portal for various Scholarships schemes of Central and State Governments.</a:t>
            </a:r>
          </a:p>
          <a:p>
            <a:r>
              <a:rPr lang="en-US" dirty="0"/>
              <a:t>Create a transparent database of scholars.</a:t>
            </a:r>
          </a:p>
          <a:p>
            <a:r>
              <a:rPr lang="en-US" dirty="0"/>
              <a:t>Avoid duplication in processing.</a:t>
            </a:r>
          </a:p>
          <a:p>
            <a:r>
              <a:rPr lang="en-US" dirty="0"/>
              <a:t>Harmonization of different Scholarships schemes &amp; norms</a:t>
            </a:r>
          </a:p>
          <a:p>
            <a:r>
              <a:rPr lang="en-US" dirty="0"/>
              <a:t>It is an source of income.</a:t>
            </a:r>
          </a:p>
          <a:p>
            <a:endParaRPr lang="en-US" dirty="0"/>
          </a:p>
        </p:txBody>
      </p:sp>
    </p:spTree>
    <p:extLst>
      <p:ext uri="{BB962C8B-B14F-4D97-AF65-F5344CB8AC3E}">
        <p14:creationId xmlns:p14="http://schemas.microsoft.com/office/powerpoint/2010/main" val="195795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BB8B-B96F-4354-B358-D8DA418B108A}"/>
              </a:ext>
            </a:extLst>
          </p:cNvPr>
          <p:cNvSpPr>
            <a:spLocks noGrp="1"/>
          </p:cNvSpPr>
          <p:nvPr>
            <p:ph type="title"/>
          </p:nvPr>
        </p:nvSpPr>
        <p:spPr>
          <a:xfrm>
            <a:off x="1640156" y="659621"/>
            <a:ext cx="8911687" cy="1280890"/>
          </a:xfrm>
        </p:spPr>
        <p:txBody>
          <a:bodyPr/>
          <a:lstStyle/>
          <a:p>
            <a:r>
              <a:rPr lang="en-US" sz="3000" b="1" u="sng" dirty="0">
                <a:solidFill>
                  <a:srgbClr val="FFFF00"/>
                </a:solidFill>
              </a:rPr>
              <a:t>Conclusion</a:t>
            </a:r>
            <a:r>
              <a:rPr lang="en-US" dirty="0"/>
              <a:t> </a:t>
            </a:r>
            <a:endParaRPr lang="en-IN" dirty="0"/>
          </a:p>
        </p:txBody>
      </p:sp>
      <p:sp>
        <p:nvSpPr>
          <p:cNvPr id="8" name="Content Placeholder 7">
            <a:extLst>
              <a:ext uri="{FF2B5EF4-FFF2-40B4-BE49-F238E27FC236}">
                <a16:creationId xmlns:a16="http://schemas.microsoft.com/office/drawing/2014/main" id="{4AB160D6-AAF0-4C54-9517-33D571DF17FC}"/>
              </a:ext>
            </a:extLst>
          </p:cNvPr>
          <p:cNvSpPr>
            <a:spLocks noGrp="1"/>
          </p:cNvSpPr>
          <p:nvPr>
            <p:ph idx="1"/>
          </p:nvPr>
        </p:nvSpPr>
        <p:spPr>
          <a:xfrm>
            <a:off x="1640156" y="2071456"/>
            <a:ext cx="8915400" cy="4211778"/>
          </a:xfrm>
        </p:spPr>
        <p:txBody>
          <a:bodyPr>
            <a:normAutofit lnSpcReduction="10000"/>
          </a:bodyPr>
          <a:lstStyle/>
          <a:p>
            <a:r>
              <a:rPr lang="en-US" sz="2200" dirty="0">
                <a:solidFill>
                  <a:schemeClr val="tx1"/>
                </a:solidFill>
                <a:latin typeface="+mj-lt"/>
              </a:rPr>
              <a:t>The main objective behind developing this  </a:t>
            </a:r>
            <a:r>
              <a:rPr lang="en-US" sz="2200" dirty="0">
                <a:latin typeface="+mj-lt"/>
              </a:rPr>
              <a:t>web portal</a:t>
            </a:r>
            <a:r>
              <a:rPr lang="en-US" sz="2200" dirty="0">
                <a:solidFill>
                  <a:schemeClr val="tx1"/>
                </a:solidFill>
                <a:latin typeface="+mj-lt"/>
              </a:rPr>
              <a:t> project </a:t>
            </a:r>
            <a:r>
              <a:rPr lang="en-US" sz="2200" dirty="0">
                <a:latin typeface="+mj-lt"/>
              </a:rPr>
              <a:t> </a:t>
            </a:r>
            <a:r>
              <a:rPr lang="en-US" sz="2200" dirty="0">
                <a:solidFill>
                  <a:schemeClr val="tx1"/>
                </a:solidFill>
                <a:latin typeface="+mj-lt"/>
              </a:rPr>
              <a:t>is to provide a system for the </a:t>
            </a:r>
            <a:r>
              <a:rPr lang="en-US" sz="2200" dirty="0">
                <a:latin typeface="+mj-lt"/>
              </a:rPr>
              <a:t>colleges and agencies</a:t>
            </a:r>
            <a:r>
              <a:rPr lang="en-US" sz="2200" dirty="0">
                <a:solidFill>
                  <a:schemeClr val="tx1"/>
                </a:solidFill>
                <a:latin typeface="+mj-lt"/>
              </a:rPr>
              <a:t> where they can share every new </a:t>
            </a:r>
            <a:r>
              <a:rPr lang="en-US" sz="2200" dirty="0">
                <a:latin typeface="+mj-lt"/>
              </a:rPr>
              <a:t>information of scholarship </a:t>
            </a:r>
            <a:r>
              <a:rPr lang="en-US" sz="2200" dirty="0">
                <a:solidFill>
                  <a:schemeClr val="tx1"/>
                </a:solidFill>
                <a:latin typeface="+mj-lt"/>
              </a:rPr>
              <a:t> to their customers/client .</a:t>
            </a:r>
          </a:p>
          <a:p>
            <a:pPr marL="0" indent="0">
              <a:buNone/>
            </a:pPr>
            <a:endParaRPr lang="en-US" sz="2200" dirty="0">
              <a:solidFill>
                <a:schemeClr val="tx1"/>
              </a:solidFill>
              <a:latin typeface="+mj-lt"/>
            </a:endParaRPr>
          </a:p>
          <a:p>
            <a:r>
              <a:rPr lang="en-US" sz="2200" dirty="0">
                <a:solidFill>
                  <a:schemeClr val="tx1"/>
                </a:solidFill>
                <a:latin typeface="+mj-lt"/>
              </a:rPr>
              <a:t>Not only this but even the people who </a:t>
            </a:r>
            <a:r>
              <a:rPr lang="en-US" sz="2200" dirty="0">
                <a:latin typeface="+mj-lt"/>
              </a:rPr>
              <a:t>desire to seat for scholarship exams that can also be possible to access and apply from given reference portal.</a:t>
            </a:r>
            <a:endParaRPr lang="en-US" sz="2200" dirty="0">
              <a:solidFill>
                <a:schemeClr val="tx1"/>
              </a:solidFill>
              <a:latin typeface="+mj-lt"/>
            </a:endParaRPr>
          </a:p>
          <a:p>
            <a:endParaRPr lang="en-US" sz="2200" b="0" i="0" dirty="0">
              <a:effectLst/>
              <a:latin typeface="+mj-lt"/>
            </a:endParaRPr>
          </a:p>
          <a:p>
            <a:r>
              <a:rPr lang="en-US" sz="2200" b="0" i="0" dirty="0">
                <a:solidFill>
                  <a:schemeClr val="tx1"/>
                </a:solidFill>
                <a:effectLst/>
                <a:latin typeface="+mj-lt"/>
              </a:rPr>
              <a:t>All they need to do is to visit the </a:t>
            </a:r>
            <a:r>
              <a:rPr lang="en-US" sz="2200" dirty="0">
                <a:latin typeface="+mj-lt"/>
              </a:rPr>
              <a:t>web portal</a:t>
            </a:r>
            <a:r>
              <a:rPr lang="en-US" sz="2200" b="0" i="0" dirty="0">
                <a:solidFill>
                  <a:schemeClr val="tx1"/>
                </a:solidFill>
                <a:effectLst/>
                <a:latin typeface="+mj-lt"/>
              </a:rPr>
              <a:t> and then, they can </a:t>
            </a:r>
            <a:r>
              <a:rPr lang="en-US" sz="2200" dirty="0">
                <a:latin typeface="+mj-lt"/>
              </a:rPr>
              <a:t>find scholarship</a:t>
            </a:r>
            <a:r>
              <a:rPr lang="en-US" sz="2200" b="0" i="0" dirty="0">
                <a:solidFill>
                  <a:schemeClr val="tx1"/>
                </a:solidFill>
                <a:effectLst/>
                <a:latin typeface="+mj-lt"/>
              </a:rPr>
              <a:t> themselves with </a:t>
            </a:r>
            <a:r>
              <a:rPr lang="en-US" sz="2200" dirty="0">
                <a:latin typeface="+mj-lt"/>
              </a:rPr>
              <a:t>according to there needs with no problems</a:t>
            </a:r>
            <a:r>
              <a:rPr lang="en-US" sz="2400" b="0" i="0" dirty="0">
                <a:solidFill>
                  <a:schemeClr val="tx1"/>
                </a:solidFill>
                <a:effectLst/>
                <a:latin typeface="Arial" panose="020B0604020202020204" pitchFamily="34" charset="0"/>
              </a:rPr>
              <a:t>.</a:t>
            </a:r>
            <a:endParaRPr lang="en-IN" sz="2400" dirty="0">
              <a:solidFill>
                <a:schemeClr val="tx1"/>
              </a:solidFill>
            </a:endParaRPr>
          </a:p>
        </p:txBody>
      </p:sp>
    </p:spTree>
    <p:extLst>
      <p:ext uri="{BB962C8B-B14F-4D97-AF65-F5344CB8AC3E}">
        <p14:creationId xmlns:p14="http://schemas.microsoft.com/office/powerpoint/2010/main" val="375267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705" y="2512632"/>
            <a:ext cx="9905998" cy="1478570"/>
          </a:xfrm>
        </p:spPr>
        <p:txBody>
          <a:bodyPr>
            <a:normAutofit/>
            <a:scene3d>
              <a:camera prst="obliqueTopLeft"/>
              <a:lightRig rig="threePt" dir="t"/>
            </a:scene3d>
          </a:bodyPr>
          <a:lstStyle/>
          <a:p>
            <a:r>
              <a:rPr lang="en-US" sz="4800" b="1" i="1" cap="none" dirty="0">
                <a:ln w="6600">
                  <a:solidFill>
                    <a:schemeClr val="tx2">
                      <a:lumMod val="25000"/>
                    </a:schemeClr>
                  </a:solidFill>
                  <a:prstDash val="solid"/>
                </a:ln>
                <a:solidFill>
                  <a:srgbClr val="FFFF00"/>
                </a:solidFill>
                <a:effectLst>
                  <a:outerShdw dist="38100" dir="2700000" algn="tl" rotWithShape="0">
                    <a:schemeClr val="accent2"/>
                  </a:outerShdw>
                </a:effectLst>
                <a:latin typeface="Bahnschrift" panose="020B0502040204020203" pitchFamily="34" charset="0"/>
              </a:rPr>
              <a:t>Thank you …….</a:t>
            </a:r>
          </a:p>
        </p:txBody>
      </p:sp>
    </p:spTree>
    <p:extLst>
      <p:ext uri="{BB962C8B-B14F-4D97-AF65-F5344CB8AC3E}">
        <p14:creationId xmlns:p14="http://schemas.microsoft.com/office/powerpoint/2010/main" val="223334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EE8F-03C7-4706-9AEE-8DD9A9BFF1F8}"/>
              </a:ext>
            </a:extLst>
          </p:cNvPr>
          <p:cNvSpPr>
            <a:spLocks noGrp="1"/>
          </p:cNvSpPr>
          <p:nvPr>
            <p:ph type="title"/>
          </p:nvPr>
        </p:nvSpPr>
        <p:spPr>
          <a:xfrm>
            <a:off x="2522549" y="499822"/>
            <a:ext cx="8911687" cy="1280890"/>
          </a:xfrm>
        </p:spPr>
        <p:txBody>
          <a:bodyPr/>
          <a:lstStyle/>
          <a:p>
            <a:r>
              <a:rPr lang="en-US" dirty="0"/>
              <a:t>  </a:t>
            </a:r>
            <a:r>
              <a:rPr lang="en-US" b="1" dirty="0">
                <a:solidFill>
                  <a:srgbClr val="FFFF00"/>
                </a:solidFill>
              </a:rPr>
              <a:t>Project title – scholarship portal</a:t>
            </a:r>
            <a:endParaRPr lang="en-IN" b="1" dirty="0">
              <a:solidFill>
                <a:srgbClr val="FFFF00"/>
              </a:solidFill>
            </a:endParaRPr>
          </a:p>
        </p:txBody>
      </p:sp>
      <p:sp>
        <p:nvSpPr>
          <p:cNvPr id="3" name="Content Placeholder 2">
            <a:extLst>
              <a:ext uri="{FF2B5EF4-FFF2-40B4-BE49-F238E27FC236}">
                <a16:creationId xmlns:a16="http://schemas.microsoft.com/office/drawing/2014/main" id="{FA60B341-7817-4602-AE97-633786FC57F3}"/>
              </a:ext>
            </a:extLst>
          </p:cNvPr>
          <p:cNvSpPr>
            <a:spLocks noGrp="1"/>
          </p:cNvSpPr>
          <p:nvPr>
            <p:ph idx="1"/>
          </p:nvPr>
        </p:nvSpPr>
        <p:spPr>
          <a:xfrm>
            <a:off x="1384918" y="1961965"/>
            <a:ext cx="10049318" cy="4163627"/>
          </a:xfrm>
        </p:spPr>
        <p:txBody>
          <a:bodyPr>
            <a:normAutofit/>
          </a:bodyPr>
          <a:lstStyle/>
          <a:p>
            <a:pPr marL="0" indent="0">
              <a:buNone/>
            </a:pPr>
            <a:r>
              <a:rPr lang="en-US" sz="2500" dirty="0"/>
              <a:t> Group members:</a:t>
            </a:r>
          </a:p>
          <a:p>
            <a:endParaRPr lang="en-US" sz="2500" dirty="0"/>
          </a:p>
        </p:txBody>
      </p:sp>
      <p:graphicFrame>
        <p:nvGraphicFramePr>
          <p:cNvPr id="6" name="Table 5"/>
          <p:cNvGraphicFramePr>
            <a:graphicFrameLocks noGrp="1"/>
          </p:cNvGraphicFramePr>
          <p:nvPr>
            <p:extLst>
              <p:ext uri="{D42A27DB-BD31-4B8C-83A1-F6EECF244321}">
                <p14:modId xmlns:p14="http://schemas.microsoft.com/office/powerpoint/2010/main" val="1046357072"/>
              </p:ext>
            </p:extLst>
          </p:nvPr>
        </p:nvGraphicFramePr>
        <p:xfrm>
          <a:off x="1384919" y="2730135"/>
          <a:ext cx="9365812" cy="3855196"/>
        </p:xfrm>
        <a:graphic>
          <a:graphicData uri="http://schemas.openxmlformats.org/drawingml/2006/table">
            <a:tbl>
              <a:tblPr firstRow="1" bandRow="1">
                <a:tableStyleId>{5C22544A-7EE6-4342-B048-85BDC9FD1C3A}</a:tableStyleId>
              </a:tblPr>
              <a:tblGrid>
                <a:gridCol w="2341453">
                  <a:extLst>
                    <a:ext uri="{9D8B030D-6E8A-4147-A177-3AD203B41FA5}">
                      <a16:colId xmlns:a16="http://schemas.microsoft.com/office/drawing/2014/main" val="1304007378"/>
                    </a:ext>
                  </a:extLst>
                </a:gridCol>
                <a:gridCol w="2341453">
                  <a:extLst>
                    <a:ext uri="{9D8B030D-6E8A-4147-A177-3AD203B41FA5}">
                      <a16:colId xmlns:a16="http://schemas.microsoft.com/office/drawing/2014/main" val="918022401"/>
                    </a:ext>
                  </a:extLst>
                </a:gridCol>
                <a:gridCol w="2341453">
                  <a:extLst>
                    <a:ext uri="{9D8B030D-6E8A-4147-A177-3AD203B41FA5}">
                      <a16:colId xmlns:a16="http://schemas.microsoft.com/office/drawing/2014/main" val="3392521206"/>
                    </a:ext>
                  </a:extLst>
                </a:gridCol>
                <a:gridCol w="2341453">
                  <a:extLst>
                    <a:ext uri="{9D8B030D-6E8A-4147-A177-3AD203B41FA5}">
                      <a16:colId xmlns:a16="http://schemas.microsoft.com/office/drawing/2014/main" val="81588796"/>
                    </a:ext>
                  </a:extLst>
                </a:gridCol>
              </a:tblGrid>
              <a:tr h="1294876">
                <a:tc>
                  <a:txBody>
                    <a:bodyPr/>
                    <a:lstStyle/>
                    <a:p>
                      <a:r>
                        <a:rPr lang="en-US" sz="1800" dirty="0"/>
                        <a:t>Enrollment </a:t>
                      </a:r>
                    </a:p>
                    <a:p>
                      <a:r>
                        <a:rPr lang="en-US" sz="1800" dirty="0"/>
                        <a:t>    Number</a:t>
                      </a:r>
                    </a:p>
                    <a:p>
                      <a:endParaRPr lang="en-US" dirty="0"/>
                    </a:p>
                  </a:txBody>
                  <a:tcPr/>
                </a:tc>
                <a:tc>
                  <a:txBody>
                    <a:bodyPr/>
                    <a:lstStyle/>
                    <a:p>
                      <a:r>
                        <a:rPr lang="en-US" sz="1800" dirty="0"/>
                        <a:t>Roll No.</a:t>
                      </a:r>
                      <a:endParaRPr lang="en-IN" sz="1800" dirty="0"/>
                    </a:p>
                  </a:txBody>
                  <a:tcPr/>
                </a:tc>
                <a:tc>
                  <a:txBody>
                    <a:bodyPr/>
                    <a:lstStyle/>
                    <a:p>
                      <a:r>
                        <a:rPr lang="en-US" dirty="0"/>
                        <a:t>Name of    </a:t>
                      </a:r>
                    </a:p>
                    <a:p>
                      <a:r>
                        <a:rPr lang="en-US" dirty="0"/>
                        <a:t>      student</a:t>
                      </a:r>
                      <a:endParaRPr lang="en-IN" dirty="0"/>
                    </a:p>
                  </a:txBody>
                  <a:tcPr>
                    <a:lnR w="12700" cmpd="sng">
                      <a:noFill/>
                    </a:lnR>
                  </a:tcPr>
                </a:tc>
                <a:tc>
                  <a:txBody>
                    <a:bodyPr/>
                    <a:lstStyle/>
                    <a:p>
                      <a:r>
                        <a:rPr lang="en-US" dirty="0"/>
                        <a:t>Email-id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891404626"/>
                  </a:ext>
                </a:extLst>
              </a:tr>
              <a:tr h="525145">
                <a:tc>
                  <a:txBody>
                    <a:bodyPr/>
                    <a:lstStyle/>
                    <a:p>
                      <a:r>
                        <a:rPr lang="en-US" sz="1800" dirty="0"/>
                        <a:t>MITU20BTIT0041</a:t>
                      </a:r>
                      <a:endParaRPr lang="en-IN" sz="1800" dirty="0"/>
                    </a:p>
                  </a:txBody>
                  <a:tcPr/>
                </a:tc>
                <a:tc>
                  <a:txBody>
                    <a:bodyPr/>
                    <a:lstStyle/>
                    <a:p>
                      <a:r>
                        <a:rPr lang="en-US" dirty="0"/>
                        <a:t>2205037</a:t>
                      </a:r>
                    </a:p>
                  </a:txBody>
                  <a:tcPr/>
                </a:tc>
                <a:tc>
                  <a:txBody>
                    <a:bodyPr/>
                    <a:lstStyle/>
                    <a:p>
                      <a:r>
                        <a:rPr lang="en-US" dirty="0"/>
                        <a:t>Mohit</a:t>
                      </a:r>
                      <a:r>
                        <a:rPr lang="en-US" baseline="0" dirty="0"/>
                        <a:t> Kodape</a:t>
                      </a:r>
                      <a:endParaRPr lang="en-US" dirty="0"/>
                    </a:p>
                  </a:txBody>
                  <a:tcPr/>
                </a:tc>
                <a:tc>
                  <a:txBody>
                    <a:bodyPr/>
                    <a:lstStyle/>
                    <a:p>
                      <a:r>
                        <a:rPr lang="en-US" dirty="0"/>
                        <a:t>mohitkodape900@gmail.com</a:t>
                      </a:r>
                    </a:p>
                  </a:txBody>
                  <a:tcPr>
                    <a:lnT w="38100" cmpd="sng">
                      <a:noFill/>
                    </a:lnT>
                  </a:tcPr>
                </a:tc>
                <a:extLst>
                  <a:ext uri="{0D108BD9-81ED-4DB2-BD59-A6C34878D82A}">
                    <a16:rowId xmlns:a16="http://schemas.microsoft.com/office/drawing/2014/main" val="3723481809"/>
                  </a:ext>
                </a:extLst>
              </a:tr>
              <a:tr h="525145">
                <a:tc>
                  <a:txBody>
                    <a:bodyPr/>
                    <a:lstStyle/>
                    <a:p>
                      <a:r>
                        <a:rPr lang="en-US" dirty="0"/>
                        <a:t>MITU20BTIT0027</a:t>
                      </a:r>
                    </a:p>
                  </a:txBody>
                  <a:tcPr/>
                </a:tc>
                <a:tc>
                  <a:txBody>
                    <a:bodyPr/>
                    <a:lstStyle/>
                    <a:p>
                      <a:r>
                        <a:rPr lang="en-US" dirty="0"/>
                        <a:t>2205040</a:t>
                      </a:r>
                    </a:p>
                  </a:txBody>
                  <a:tcPr/>
                </a:tc>
                <a:tc>
                  <a:txBody>
                    <a:bodyPr/>
                    <a:lstStyle/>
                    <a:p>
                      <a:r>
                        <a:rPr lang="en-US" dirty="0"/>
                        <a:t>Harsh Sharma</a:t>
                      </a:r>
                    </a:p>
                  </a:txBody>
                  <a:tcPr/>
                </a:tc>
                <a:tc>
                  <a:txBody>
                    <a:bodyPr/>
                    <a:lstStyle/>
                    <a:p>
                      <a:r>
                        <a:rPr lang="en-US" dirty="0"/>
                        <a:t>harshsharma70830@gmail.com</a:t>
                      </a:r>
                    </a:p>
                  </a:txBody>
                  <a:tcPr/>
                </a:tc>
                <a:extLst>
                  <a:ext uri="{0D108BD9-81ED-4DB2-BD59-A6C34878D82A}">
                    <a16:rowId xmlns:a16="http://schemas.microsoft.com/office/drawing/2014/main" val="3439238519"/>
                  </a:ext>
                </a:extLst>
              </a:tr>
              <a:tr h="525145">
                <a:tc>
                  <a:txBody>
                    <a:bodyPr/>
                    <a:lstStyle/>
                    <a:p>
                      <a:r>
                        <a:rPr lang="en-US" dirty="0"/>
                        <a:t>MITU20BTIT0030</a:t>
                      </a:r>
                    </a:p>
                  </a:txBody>
                  <a:tcPr/>
                </a:tc>
                <a:tc>
                  <a:txBody>
                    <a:bodyPr/>
                    <a:lstStyle/>
                    <a:p>
                      <a:r>
                        <a:rPr lang="en-US" dirty="0"/>
                        <a:t>2205011</a:t>
                      </a:r>
                    </a:p>
                  </a:txBody>
                  <a:tcPr/>
                </a:tc>
                <a:tc>
                  <a:txBody>
                    <a:bodyPr/>
                    <a:lstStyle/>
                    <a:p>
                      <a:r>
                        <a:rPr lang="en-US" baseline="0" dirty="0"/>
                        <a:t>Joshoua Simon</a:t>
                      </a:r>
                      <a:endParaRPr lang="en-US" dirty="0"/>
                    </a:p>
                  </a:txBody>
                  <a:tcPr/>
                </a:tc>
                <a:tc>
                  <a:txBody>
                    <a:bodyPr/>
                    <a:lstStyle/>
                    <a:p>
                      <a:r>
                        <a:rPr lang="en-US" dirty="0"/>
                        <a:t>simonjoshoua23@gmail.com</a:t>
                      </a:r>
                    </a:p>
                  </a:txBody>
                  <a:tcPr/>
                </a:tc>
                <a:extLst>
                  <a:ext uri="{0D108BD9-81ED-4DB2-BD59-A6C34878D82A}">
                    <a16:rowId xmlns:a16="http://schemas.microsoft.com/office/drawing/2014/main" val="1638564744"/>
                  </a:ext>
                </a:extLst>
              </a:tr>
              <a:tr h="525145">
                <a:tc>
                  <a:txBody>
                    <a:bodyPr/>
                    <a:lstStyle/>
                    <a:p>
                      <a:r>
                        <a:rPr lang="en-US" dirty="0"/>
                        <a:t>MITU20BTIT0028</a:t>
                      </a:r>
                    </a:p>
                  </a:txBody>
                  <a:tcPr/>
                </a:tc>
                <a:tc>
                  <a:txBody>
                    <a:bodyPr/>
                    <a:lstStyle/>
                    <a:p>
                      <a:r>
                        <a:rPr lang="en-US" dirty="0"/>
                        <a:t>2205039</a:t>
                      </a:r>
                    </a:p>
                  </a:txBody>
                  <a:tcPr/>
                </a:tc>
                <a:tc>
                  <a:txBody>
                    <a:bodyPr/>
                    <a:lstStyle/>
                    <a:p>
                      <a:r>
                        <a:rPr lang="en-US" dirty="0"/>
                        <a:t>Harsh</a:t>
                      </a:r>
                      <a:r>
                        <a:rPr lang="en-US" baseline="0" dirty="0"/>
                        <a:t> Roy</a:t>
                      </a:r>
                      <a:endParaRPr lang="en-US" dirty="0"/>
                    </a:p>
                  </a:txBody>
                  <a:tcPr/>
                </a:tc>
                <a:tc>
                  <a:txBody>
                    <a:bodyPr/>
                    <a:lstStyle/>
                    <a:p>
                      <a:r>
                        <a:rPr lang="en-US" sz="1800" b="0" i="0" kern="1200" dirty="0">
                          <a:solidFill>
                            <a:schemeClr val="dk1"/>
                          </a:solidFill>
                          <a:effectLst/>
                          <a:latin typeface="+mn-lt"/>
                          <a:ea typeface="+mn-ea"/>
                          <a:cs typeface="+mn-cs"/>
                        </a:rPr>
                        <a:t>harsh02roy@gmail.com</a:t>
                      </a:r>
                      <a:endParaRPr lang="en-US" b="0" dirty="0"/>
                    </a:p>
                  </a:txBody>
                  <a:tcPr/>
                </a:tc>
                <a:extLst>
                  <a:ext uri="{0D108BD9-81ED-4DB2-BD59-A6C34878D82A}">
                    <a16:rowId xmlns:a16="http://schemas.microsoft.com/office/drawing/2014/main" val="2488629319"/>
                  </a:ext>
                </a:extLst>
              </a:tr>
            </a:tbl>
          </a:graphicData>
        </a:graphic>
      </p:graphicFrame>
    </p:spTree>
    <p:extLst>
      <p:ext uri="{BB962C8B-B14F-4D97-AF65-F5344CB8AC3E}">
        <p14:creationId xmlns:p14="http://schemas.microsoft.com/office/powerpoint/2010/main" val="199333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38A8-3429-4B6F-A6EA-4D5BFE210058}"/>
              </a:ext>
            </a:extLst>
          </p:cNvPr>
          <p:cNvSpPr>
            <a:spLocks noGrp="1"/>
          </p:cNvSpPr>
          <p:nvPr>
            <p:ph type="title"/>
          </p:nvPr>
        </p:nvSpPr>
        <p:spPr>
          <a:xfrm>
            <a:off x="1829445" y="597477"/>
            <a:ext cx="8911687" cy="1280890"/>
          </a:xfrm>
        </p:spPr>
        <p:txBody>
          <a:bodyPr>
            <a:normAutofit/>
          </a:bodyPr>
          <a:lstStyle/>
          <a:p>
            <a:r>
              <a:rPr lang="en-US" sz="3000" b="1" u="sng" dirty="0">
                <a:solidFill>
                  <a:srgbClr val="FFFF00"/>
                </a:solidFill>
              </a:rPr>
              <a:t>CONTENTS</a:t>
            </a:r>
            <a:endParaRPr lang="en-IN" sz="3000" b="1" u="sng" dirty="0">
              <a:solidFill>
                <a:srgbClr val="FFFF00"/>
              </a:solidFill>
            </a:endParaRPr>
          </a:p>
        </p:txBody>
      </p:sp>
      <p:sp>
        <p:nvSpPr>
          <p:cNvPr id="3" name="Content Placeholder 2">
            <a:extLst>
              <a:ext uri="{FF2B5EF4-FFF2-40B4-BE49-F238E27FC236}">
                <a16:creationId xmlns:a16="http://schemas.microsoft.com/office/drawing/2014/main" id="{FADD0006-B275-423E-A64D-0D944FDE0EEE}"/>
              </a:ext>
            </a:extLst>
          </p:cNvPr>
          <p:cNvSpPr>
            <a:spLocks noGrp="1"/>
          </p:cNvSpPr>
          <p:nvPr>
            <p:ph idx="1"/>
          </p:nvPr>
        </p:nvSpPr>
        <p:spPr>
          <a:xfrm>
            <a:off x="1705157" y="1615736"/>
            <a:ext cx="8911688" cy="3860480"/>
          </a:xfrm>
        </p:spPr>
        <p:txBody>
          <a:bodyPr>
            <a:normAutofit fontScale="92500" lnSpcReduction="10000"/>
          </a:bodyPr>
          <a:lstStyle/>
          <a:p>
            <a:r>
              <a:rPr lang="en-US" sz="2200" b="1" dirty="0"/>
              <a:t>Objective</a:t>
            </a:r>
          </a:p>
          <a:p>
            <a:r>
              <a:rPr lang="en-US" sz="2200" b="1" dirty="0"/>
              <a:t>Problem Statement</a:t>
            </a:r>
          </a:p>
          <a:p>
            <a:r>
              <a:rPr lang="en-IN" sz="2200" b="1" dirty="0"/>
              <a:t>Introduction</a:t>
            </a:r>
          </a:p>
          <a:p>
            <a:r>
              <a:rPr lang="en-IN" sz="2200" b="1" dirty="0"/>
              <a:t>Tech used for the project</a:t>
            </a:r>
          </a:p>
          <a:p>
            <a:r>
              <a:rPr lang="en-IN" sz="2200" b="1" dirty="0"/>
              <a:t>Proposed work</a:t>
            </a:r>
          </a:p>
          <a:p>
            <a:r>
              <a:rPr lang="en-IN" sz="2200" b="1" dirty="0"/>
              <a:t>UI OF PORTAL</a:t>
            </a:r>
          </a:p>
          <a:p>
            <a:r>
              <a:rPr lang="en-IN" sz="2200" b="1" dirty="0"/>
              <a:t>STEPS  &amp; OUTPUT</a:t>
            </a:r>
          </a:p>
          <a:p>
            <a:r>
              <a:rPr lang="en-IN" sz="2200" b="1" dirty="0"/>
              <a:t>Conclusion</a:t>
            </a:r>
          </a:p>
          <a:p>
            <a:pPr marL="0" indent="0">
              <a:buNone/>
            </a:pPr>
            <a:endParaRPr lang="en-IN" sz="2200" b="1" dirty="0"/>
          </a:p>
          <a:p>
            <a:pPr marL="0" indent="0">
              <a:buNone/>
            </a:pPr>
            <a:endParaRPr lang="en-IN" b="1" dirty="0"/>
          </a:p>
          <a:p>
            <a:endParaRPr lang="en-IN" b="1" dirty="0"/>
          </a:p>
          <a:p>
            <a:pPr marL="0" indent="0">
              <a:buNone/>
            </a:pPr>
            <a:endParaRPr lang="en-IN" b="1" dirty="0"/>
          </a:p>
        </p:txBody>
      </p:sp>
    </p:spTree>
    <p:extLst>
      <p:ext uri="{BB962C8B-B14F-4D97-AF65-F5344CB8AC3E}">
        <p14:creationId xmlns:p14="http://schemas.microsoft.com/office/powerpoint/2010/main" val="176881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0363-6BA8-4BAF-BE45-61BE33DD3AF4}"/>
              </a:ext>
            </a:extLst>
          </p:cNvPr>
          <p:cNvSpPr>
            <a:spLocks noGrp="1"/>
          </p:cNvSpPr>
          <p:nvPr>
            <p:ph type="title"/>
          </p:nvPr>
        </p:nvSpPr>
        <p:spPr>
          <a:xfrm>
            <a:off x="1793935" y="704009"/>
            <a:ext cx="8911687" cy="1280890"/>
          </a:xfrm>
        </p:spPr>
        <p:txBody>
          <a:bodyPr/>
          <a:lstStyle/>
          <a:p>
            <a:r>
              <a:rPr lang="en-US" b="1" u="sng" dirty="0">
                <a:solidFill>
                  <a:srgbClr val="FFFF00"/>
                </a:solidFill>
              </a:rPr>
              <a:t>Objective</a:t>
            </a:r>
            <a:endParaRPr lang="en-IN" b="1" u="sng" dirty="0">
              <a:solidFill>
                <a:srgbClr val="FFFF00"/>
              </a:solidFill>
            </a:endParaRPr>
          </a:p>
        </p:txBody>
      </p:sp>
      <p:sp>
        <p:nvSpPr>
          <p:cNvPr id="3" name="Content Placeholder 2">
            <a:extLst>
              <a:ext uri="{FF2B5EF4-FFF2-40B4-BE49-F238E27FC236}">
                <a16:creationId xmlns:a16="http://schemas.microsoft.com/office/drawing/2014/main" id="{3D21CE7C-504B-436C-B2B6-43C82D0A71FB}"/>
              </a:ext>
            </a:extLst>
          </p:cNvPr>
          <p:cNvSpPr>
            <a:spLocks noGrp="1"/>
          </p:cNvSpPr>
          <p:nvPr>
            <p:ph idx="1"/>
          </p:nvPr>
        </p:nvSpPr>
        <p:spPr>
          <a:xfrm>
            <a:off x="1486378" y="1984899"/>
            <a:ext cx="8915400" cy="3777622"/>
          </a:xfrm>
        </p:spPr>
        <p:txBody>
          <a:bodyPr>
            <a:normAutofit/>
          </a:bodyPr>
          <a:lstStyle/>
          <a:p>
            <a:r>
              <a:rPr lang="en-US" sz="2500" dirty="0"/>
              <a:t>To provide the user with an web site which</a:t>
            </a:r>
          </a:p>
          <a:p>
            <a:pPr marL="0" indent="0">
              <a:buNone/>
            </a:pPr>
            <a:r>
              <a:rPr lang="en-US" sz="2500" dirty="0"/>
              <a:t>    provides  different types of scholarship information . Like Athletic        scholarship , scholarship for minorities , Academic scholarship , Need base scholarship etc. </a:t>
            </a:r>
          </a:p>
          <a:p>
            <a:pPr marL="0" indent="0">
              <a:buNone/>
            </a:pPr>
            <a:r>
              <a:rPr lang="en-US" sz="2500" dirty="0"/>
              <a:t> </a:t>
            </a:r>
          </a:p>
        </p:txBody>
      </p:sp>
    </p:spTree>
    <p:extLst>
      <p:ext uri="{BB962C8B-B14F-4D97-AF65-F5344CB8AC3E}">
        <p14:creationId xmlns:p14="http://schemas.microsoft.com/office/powerpoint/2010/main" val="261965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65EF-C9F6-459A-9ED5-6F095F795D8F}"/>
              </a:ext>
            </a:extLst>
          </p:cNvPr>
          <p:cNvSpPr>
            <a:spLocks noGrp="1"/>
          </p:cNvSpPr>
          <p:nvPr>
            <p:ph type="title"/>
          </p:nvPr>
        </p:nvSpPr>
        <p:spPr>
          <a:xfrm flipV="1">
            <a:off x="1908699" y="0"/>
            <a:ext cx="9188388" cy="624110"/>
          </a:xfrm>
        </p:spPr>
        <p:txBody>
          <a:bodyPr>
            <a:normAutofit/>
          </a:bodyPr>
          <a:lstStyle/>
          <a:p>
            <a:r>
              <a:rPr lang="en-US" sz="1800" dirty="0"/>
              <a:t>                                      </a:t>
            </a:r>
            <a:endParaRPr lang="en-IN" sz="1800" dirty="0"/>
          </a:p>
        </p:txBody>
      </p:sp>
      <p:sp>
        <p:nvSpPr>
          <p:cNvPr id="3" name="Content Placeholder 2">
            <a:extLst>
              <a:ext uri="{FF2B5EF4-FFF2-40B4-BE49-F238E27FC236}">
                <a16:creationId xmlns:a16="http://schemas.microsoft.com/office/drawing/2014/main" id="{DE902451-5CEA-4D3E-9147-B103680DC0C1}"/>
              </a:ext>
            </a:extLst>
          </p:cNvPr>
          <p:cNvSpPr>
            <a:spLocks noGrp="1"/>
          </p:cNvSpPr>
          <p:nvPr>
            <p:ph idx="1"/>
          </p:nvPr>
        </p:nvSpPr>
        <p:spPr>
          <a:xfrm>
            <a:off x="1661159" y="807720"/>
            <a:ext cx="9976617" cy="4884420"/>
          </a:xfrm>
        </p:spPr>
        <p:txBody>
          <a:bodyPr>
            <a:normAutofit/>
          </a:bodyPr>
          <a:lstStyle/>
          <a:p>
            <a:r>
              <a:rPr lang="en-US" sz="2200" b="1" u="sng" dirty="0">
                <a:solidFill>
                  <a:srgbClr val="FFFF00"/>
                </a:solidFill>
              </a:rPr>
              <a:t>Problem statement </a:t>
            </a:r>
            <a:r>
              <a:rPr lang="en-US" sz="2200" dirty="0">
                <a:solidFill>
                  <a:schemeClr val="tx1"/>
                </a:solidFill>
              </a:rPr>
              <a:t>– </a:t>
            </a:r>
            <a:r>
              <a:rPr lang="en-US" sz="2200" b="1" dirty="0"/>
              <a:t>In an ocean of scholarships, it's hard to find and apply to the right one. Scholarships are everywhere</a:t>
            </a:r>
            <a:r>
              <a:rPr lang="en-US" sz="2200" b="1" dirty="0">
                <a:solidFill>
                  <a:schemeClr val="tx1"/>
                </a:solidFill>
              </a:rPr>
              <a:t>. In today’s fast life it is difficult for users to get </a:t>
            </a:r>
            <a:r>
              <a:rPr lang="en-US" sz="2200" b="1" dirty="0"/>
              <a:t>scholarships</a:t>
            </a:r>
            <a:r>
              <a:rPr lang="en-US" sz="2200" b="1" dirty="0">
                <a:solidFill>
                  <a:schemeClr val="tx1"/>
                </a:solidFill>
              </a:rPr>
              <a:t> at their move .</a:t>
            </a:r>
            <a:endParaRPr lang="en-US" sz="2200" dirty="0"/>
          </a:p>
          <a:p>
            <a:r>
              <a:rPr lang="en-US" sz="2200" b="1" u="sng" dirty="0">
                <a:solidFill>
                  <a:srgbClr val="FFFF00"/>
                </a:solidFill>
              </a:rPr>
              <a:t>Problem solution</a:t>
            </a:r>
            <a:r>
              <a:rPr lang="en-US" sz="2200" u="sng" dirty="0">
                <a:solidFill>
                  <a:srgbClr val="FFFF00"/>
                </a:solidFill>
              </a:rPr>
              <a:t> </a:t>
            </a:r>
            <a:r>
              <a:rPr lang="en-US" sz="2200" b="1" dirty="0"/>
              <a:t>– To develop an website , this will help people to get any </a:t>
            </a:r>
            <a:r>
              <a:rPr lang="en-US" sz="2000" b="1" dirty="0"/>
              <a:t>scholarships</a:t>
            </a:r>
            <a:r>
              <a:rPr lang="en-US" sz="2200" b="1" dirty="0"/>
              <a:t> on the tip of their fingers. This portal gets updated everyday so that people can catchup to the latest requirement for different  scholarship and how to apply for  it with reference Url .</a:t>
            </a:r>
          </a:p>
          <a:p>
            <a:r>
              <a:rPr lang="en-IN" sz="2200" b="1" u="sng" dirty="0">
                <a:solidFill>
                  <a:srgbClr val="FFFF00"/>
                </a:solidFill>
              </a:rPr>
              <a:t>Technology used</a:t>
            </a:r>
            <a:r>
              <a:rPr lang="en-IN" sz="2200" u="sng" dirty="0">
                <a:solidFill>
                  <a:srgbClr val="FFFF00"/>
                </a:solidFill>
              </a:rPr>
              <a:t> </a:t>
            </a:r>
            <a:r>
              <a:rPr lang="en-IN" sz="2200" dirty="0"/>
              <a:t>–  </a:t>
            </a:r>
            <a:r>
              <a:rPr lang="en-IN" dirty="0"/>
              <a:t> </a:t>
            </a:r>
            <a:r>
              <a:rPr lang="en-IN" sz="2200" b="1" dirty="0"/>
              <a:t>html , css , java &amp; JavaScript , MySQL, PHP</a:t>
            </a:r>
          </a:p>
        </p:txBody>
      </p:sp>
    </p:spTree>
    <p:extLst>
      <p:ext uri="{BB962C8B-B14F-4D97-AF65-F5344CB8AC3E}">
        <p14:creationId xmlns:p14="http://schemas.microsoft.com/office/powerpoint/2010/main" val="165037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73D-C9F9-4E83-B91D-FC06DF277A35}"/>
              </a:ext>
            </a:extLst>
          </p:cNvPr>
          <p:cNvSpPr>
            <a:spLocks noGrp="1"/>
          </p:cNvSpPr>
          <p:nvPr>
            <p:ph type="title"/>
          </p:nvPr>
        </p:nvSpPr>
        <p:spPr>
          <a:xfrm>
            <a:off x="1402228" y="0"/>
            <a:ext cx="9888876" cy="1177031"/>
          </a:xfrm>
        </p:spPr>
        <p:txBody>
          <a:bodyPr>
            <a:normAutofit/>
          </a:bodyPr>
          <a:lstStyle/>
          <a:p>
            <a:r>
              <a:rPr lang="en-US" sz="3200" b="1" u="sng" dirty="0">
                <a:solidFill>
                  <a:srgbClr val="FFFF00"/>
                </a:solidFill>
              </a:rPr>
              <a:t>Introduction</a:t>
            </a:r>
            <a:endParaRPr lang="en-IN" sz="3200" b="1" u="sng" dirty="0">
              <a:solidFill>
                <a:srgbClr val="FFFF00"/>
              </a:solidFill>
            </a:endParaRPr>
          </a:p>
        </p:txBody>
      </p:sp>
      <p:sp>
        <p:nvSpPr>
          <p:cNvPr id="3" name="Content Placeholder 2">
            <a:extLst>
              <a:ext uri="{FF2B5EF4-FFF2-40B4-BE49-F238E27FC236}">
                <a16:creationId xmlns:a16="http://schemas.microsoft.com/office/drawing/2014/main" id="{6686023E-3D9D-45D0-8F54-D759E5FCFAC7}"/>
              </a:ext>
            </a:extLst>
          </p:cNvPr>
          <p:cNvSpPr>
            <a:spLocks noGrp="1"/>
          </p:cNvSpPr>
          <p:nvPr>
            <p:ph idx="1"/>
          </p:nvPr>
        </p:nvSpPr>
        <p:spPr>
          <a:xfrm>
            <a:off x="1188719" y="1086965"/>
            <a:ext cx="10315893" cy="5323839"/>
          </a:xfrm>
        </p:spPr>
        <p:txBody>
          <a:bodyPr>
            <a:normAutofit/>
          </a:bodyPr>
          <a:lstStyle/>
          <a:p>
            <a:r>
              <a:rPr lang="en-US" sz="2500" b="1" u="sng" dirty="0"/>
              <a:t>What is html &amp; css ? </a:t>
            </a:r>
          </a:p>
          <a:p>
            <a:pPr marL="0" indent="0">
              <a:buNone/>
            </a:pPr>
            <a:r>
              <a:rPr lang="en-US" sz="1900" dirty="0"/>
              <a:t>HTML (the Hypertext Markup Language) and CSS (Cascading Style Sheets) are </a:t>
            </a:r>
            <a:r>
              <a:rPr lang="en-US" sz="1900" b="1" dirty="0"/>
              <a:t>two of the core technologies for building Web pages</a:t>
            </a:r>
            <a:r>
              <a:rPr lang="en-US" sz="1900" dirty="0"/>
              <a:t>. HTML provides the structure of the page, CSS the (visual and aural) layout, for a variety of devices</a:t>
            </a:r>
            <a:r>
              <a:rPr lang="en-US" sz="2800" dirty="0"/>
              <a:t>.</a:t>
            </a:r>
            <a:endParaRPr lang="en-US" sz="2500" b="1" u="sng" dirty="0"/>
          </a:p>
          <a:p>
            <a:r>
              <a:rPr lang="en-US" sz="2500" b="1" u="sng" dirty="0"/>
              <a:t>What is My SQL ?</a:t>
            </a:r>
          </a:p>
          <a:p>
            <a:pPr marL="0" indent="0">
              <a:buNone/>
            </a:pPr>
            <a:r>
              <a:rPr lang="en-US" sz="2200" dirty="0"/>
              <a:t>MySQL is </a:t>
            </a:r>
            <a:r>
              <a:rPr lang="en-US" sz="2200" b="1" dirty="0"/>
              <a:t>an open source relational database management system</a:t>
            </a:r>
          </a:p>
          <a:p>
            <a:pPr marL="0" indent="0">
              <a:buNone/>
            </a:pPr>
            <a:r>
              <a:rPr lang="en-US" sz="2200" dirty="0"/>
              <a:t>For  scholarship sites, that means it helps you store all your blog posts, users, plugin information, etc.</a:t>
            </a:r>
          </a:p>
          <a:p>
            <a:pPr marL="0" indent="0">
              <a:buNone/>
            </a:pPr>
            <a:r>
              <a:rPr lang="en-US" sz="2200" dirty="0"/>
              <a:t>It stores that information in separate “tables” and connects it with “keys”</a:t>
            </a:r>
            <a:r>
              <a:rPr lang="en-IN" sz="2200" dirty="0"/>
              <a:t> </a:t>
            </a:r>
            <a:endParaRPr lang="en-IN" sz="2200" dirty="0">
              <a:solidFill>
                <a:schemeClr val="tx1"/>
              </a:solidFill>
              <a:latin typeface="+mj-lt"/>
            </a:endParaRPr>
          </a:p>
        </p:txBody>
      </p:sp>
    </p:spTree>
    <p:extLst>
      <p:ext uri="{BB962C8B-B14F-4D97-AF65-F5344CB8AC3E}">
        <p14:creationId xmlns:p14="http://schemas.microsoft.com/office/powerpoint/2010/main" val="146189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034" y="904013"/>
            <a:ext cx="9905999" cy="3541714"/>
          </a:xfrm>
        </p:spPr>
        <p:txBody>
          <a:bodyPr/>
          <a:lstStyle/>
          <a:p>
            <a:r>
              <a:rPr lang="en-US" b="1" u="sng" dirty="0"/>
              <a:t>What is My PHP ?</a:t>
            </a:r>
          </a:p>
          <a:p>
            <a:pPr marL="0" indent="0">
              <a:buNone/>
            </a:pPr>
            <a:r>
              <a:rPr lang="en-US" sz="2000" dirty="0"/>
              <a:t>PHP is a language that gives you the flexibility to connect and work with different databases while developing your webpage.</a:t>
            </a:r>
          </a:p>
        </p:txBody>
      </p:sp>
    </p:spTree>
    <p:extLst>
      <p:ext uri="{BB962C8B-B14F-4D97-AF65-F5344CB8AC3E}">
        <p14:creationId xmlns:p14="http://schemas.microsoft.com/office/powerpoint/2010/main" val="367710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application for database .</a:t>
            </a:r>
            <a:endParaRPr lang="en-US" dirty="0"/>
          </a:p>
        </p:txBody>
      </p:sp>
      <p:sp>
        <p:nvSpPr>
          <p:cNvPr id="3" name="Content Placeholder 2"/>
          <p:cNvSpPr>
            <a:spLocks noGrp="1"/>
          </p:cNvSpPr>
          <p:nvPr>
            <p:ph idx="1"/>
          </p:nvPr>
        </p:nvSpPr>
        <p:spPr/>
        <p:txBody>
          <a:bodyPr/>
          <a:lstStyle/>
          <a:p>
            <a:pPr marL="0" indent="0">
              <a:buNone/>
            </a:pPr>
            <a:r>
              <a:rPr lang="en-US" b="1" dirty="0">
                <a:solidFill>
                  <a:srgbClr val="FFFF00"/>
                </a:solidFill>
              </a:rPr>
              <a:t>   XAMPP</a:t>
            </a:r>
            <a:endParaRPr lang="en-US" b="1" dirty="0"/>
          </a:p>
          <a:p>
            <a:r>
              <a:rPr lang="en-US" b="1" dirty="0"/>
              <a:t>It provide the functionality of operation and managing MySQL over the internet .</a:t>
            </a:r>
          </a:p>
          <a:p>
            <a:r>
              <a:rPr lang="en-US" b="1" dirty="0"/>
              <a:t>It provide the creation of the MySQL database using phpMyAdmin</a:t>
            </a:r>
          </a:p>
          <a:p>
            <a:r>
              <a:rPr lang="en-US" b="1" dirty="0"/>
              <a:t>Use as a local host/server .</a:t>
            </a:r>
          </a:p>
        </p:txBody>
      </p:sp>
    </p:spTree>
    <p:extLst>
      <p:ext uri="{BB962C8B-B14F-4D97-AF65-F5344CB8AC3E}">
        <p14:creationId xmlns:p14="http://schemas.microsoft.com/office/powerpoint/2010/main" val="320305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64E7-30DB-4F27-A281-89AA34890D27}"/>
              </a:ext>
            </a:extLst>
          </p:cNvPr>
          <p:cNvSpPr>
            <a:spLocks noGrp="1"/>
          </p:cNvSpPr>
          <p:nvPr>
            <p:ph type="title"/>
          </p:nvPr>
        </p:nvSpPr>
        <p:spPr>
          <a:xfrm>
            <a:off x="1496465" y="0"/>
            <a:ext cx="8911687" cy="1280890"/>
          </a:xfrm>
        </p:spPr>
        <p:txBody>
          <a:bodyPr>
            <a:normAutofit/>
          </a:bodyPr>
          <a:lstStyle/>
          <a:p>
            <a:r>
              <a:rPr lang="en-US" sz="3000" b="1" u="sng" dirty="0">
                <a:solidFill>
                  <a:srgbClr val="FFFF00"/>
                </a:solidFill>
              </a:rPr>
              <a:t>What is scholarship web portal ?</a:t>
            </a:r>
            <a:endParaRPr lang="en-IN" sz="3000" b="1" u="sng" dirty="0">
              <a:solidFill>
                <a:srgbClr val="FFFF00"/>
              </a:solidFill>
            </a:endParaRPr>
          </a:p>
        </p:txBody>
      </p:sp>
      <p:sp>
        <p:nvSpPr>
          <p:cNvPr id="3" name="Content Placeholder 2">
            <a:extLst>
              <a:ext uri="{FF2B5EF4-FFF2-40B4-BE49-F238E27FC236}">
                <a16:creationId xmlns:a16="http://schemas.microsoft.com/office/drawing/2014/main" id="{1AB3FBD0-9464-4CD0-B711-E7F6EAC4034A}"/>
              </a:ext>
            </a:extLst>
          </p:cNvPr>
          <p:cNvSpPr>
            <a:spLocks noGrp="1"/>
          </p:cNvSpPr>
          <p:nvPr>
            <p:ph idx="1"/>
          </p:nvPr>
        </p:nvSpPr>
        <p:spPr>
          <a:xfrm>
            <a:off x="1636443" y="1540188"/>
            <a:ext cx="8915400" cy="5126941"/>
          </a:xfrm>
        </p:spPr>
        <p:txBody>
          <a:bodyPr>
            <a:normAutofit/>
          </a:bodyPr>
          <a:lstStyle/>
          <a:p>
            <a:r>
              <a:rPr lang="en-US" sz="2200" dirty="0">
                <a:latin typeface="+mj-lt"/>
              </a:rPr>
              <a:t>Scholarship web</a:t>
            </a:r>
            <a:r>
              <a:rPr lang="en-US" sz="2200" b="0" i="0" dirty="0">
                <a:solidFill>
                  <a:schemeClr val="tx1"/>
                </a:solidFill>
                <a:effectLst/>
                <a:latin typeface="+mj-lt"/>
              </a:rPr>
              <a:t> portal is a simple site for searching and retrieving live articles from all over the colleges and agencies.</a:t>
            </a:r>
            <a:r>
              <a:rPr lang="en-US" sz="2200" dirty="0">
                <a:solidFill>
                  <a:schemeClr val="tx1"/>
                </a:solidFill>
                <a:latin typeface="+mj-lt"/>
              </a:rPr>
              <a:t> </a:t>
            </a:r>
            <a:r>
              <a:rPr lang="en-US" sz="2200" b="0" i="0" dirty="0">
                <a:solidFill>
                  <a:schemeClr val="tx1"/>
                </a:solidFill>
                <a:effectLst/>
                <a:latin typeface="+mj-lt"/>
              </a:rPr>
              <a:t>You need an API key to fetch information from a given source , it contains information about various fields like for example :-</a:t>
            </a:r>
          </a:p>
          <a:p>
            <a:r>
              <a:rPr lang="en-US" sz="2200" dirty="0">
                <a:latin typeface="+mj-lt"/>
              </a:rPr>
              <a:t>Scholarship for different state level.</a:t>
            </a:r>
          </a:p>
          <a:p>
            <a:r>
              <a:rPr lang="en-US" sz="2200" b="0" i="0" dirty="0">
                <a:solidFill>
                  <a:schemeClr val="tx1"/>
                </a:solidFill>
                <a:effectLst/>
                <a:latin typeface="+mj-lt"/>
              </a:rPr>
              <a:t>Scholarship for athletic .</a:t>
            </a:r>
          </a:p>
          <a:p>
            <a:r>
              <a:rPr lang="en-US" sz="2200" dirty="0">
                <a:latin typeface="+mj-lt"/>
              </a:rPr>
              <a:t>Scholarship given by governments for backwards classes etc.</a:t>
            </a:r>
            <a:endParaRPr lang="en-US" sz="2200" b="0" i="0" dirty="0">
              <a:solidFill>
                <a:schemeClr val="tx1"/>
              </a:solidFill>
              <a:effectLst/>
              <a:latin typeface="+mj-lt"/>
            </a:endParaRPr>
          </a:p>
          <a:p>
            <a:endParaRPr lang="en-US" sz="2200" b="0" i="0" dirty="0">
              <a:solidFill>
                <a:schemeClr val="tx1"/>
              </a:solidFill>
              <a:effectLst/>
              <a:latin typeface="+mj-lt"/>
            </a:endParaRPr>
          </a:p>
          <a:p>
            <a:pPr marL="0" indent="0">
              <a:buNone/>
            </a:pPr>
            <a:r>
              <a:rPr lang="en-US" sz="2500" dirty="0">
                <a:solidFill>
                  <a:schemeClr val="tx1"/>
                </a:solidFill>
                <a:latin typeface="Roboto" panose="020B0604020202020204" pitchFamily="2" charset="0"/>
              </a:rPr>
              <a:t>   </a:t>
            </a:r>
          </a:p>
        </p:txBody>
      </p:sp>
    </p:spTree>
    <p:extLst>
      <p:ext uri="{BB962C8B-B14F-4D97-AF65-F5344CB8AC3E}">
        <p14:creationId xmlns:p14="http://schemas.microsoft.com/office/powerpoint/2010/main" val="368449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807</TotalTime>
  <Words>761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Roboto</vt:lpstr>
      <vt:lpstr>Tw Cen MT</vt:lpstr>
      <vt:lpstr>Circuit</vt:lpstr>
      <vt:lpstr>                        MIT School of Engineering  Department of Information Technology and Engineering</vt:lpstr>
      <vt:lpstr>  Project title – scholarship portal</vt:lpstr>
      <vt:lpstr>CONTENTS</vt:lpstr>
      <vt:lpstr>Objective</vt:lpstr>
      <vt:lpstr>                                      </vt:lpstr>
      <vt:lpstr>Introduction</vt:lpstr>
      <vt:lpstr>PowerPoint Presentation</vt:lpstr>
      <vt:lpstr>application for database .</vt:lpstr>
      <vt:lpstr>What is scholarship web portal ?</vt:lpstr>
      <vt:lpstr>Proposed work</vt:lpstr>
      <vt:lpstr>output</vt:lpstr>
      <vt:lpstr>login page of portal </vt:lpstr>
      <vt:lpstr>types of scholarship data  on portal</vt:lpstr>
      <vt:lpstr>screen shots of database </vt:lpstr>
      <vt:lpstr>Future scope . benefits of national scholarship portal</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School of Engineering  Department of Information Technology and Engineering</dc:title>
  <dc:creator>yash waste</dc:creator>
  <cp:lastModifiedBy>Joshoua Simon</cp:lastModifiedBy>
  <cp:revision>37</cp:revision>
  <dcterms:created xsi:type="dcterms:W3CDTF">2021-10-13T03:44:27Z</dcterms:created>
  <dcterms:modified xsi:type="dcterms:W3CDTF">2022-06-03T02:19:09Z</dcterms:modified>
</cp:coreProperties>
</file>