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58" r:id="rId3"/>
    <p:sldId id="273" r:id="rId4"/>
    <p:sldId id="259" r:id="rId5"/>
    <p:sldId id="261" r:id="rId6"/>
    <p:sldId id="268" r:id="rId7"/>
    <p:sldId id="269" r:id="rId8"/>
    <p:sldId id="267" r:id="rId9"/>
    <p:sldId id="27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A9D18E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7E4C9-1C95-4FF6-927C-C26466C18E3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BB601-502F-487C-815B-F0998B22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6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B601-502F-487C-815B-F0998B229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1582-CFED-4365-B7C5-124BE6045AE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2BB-2B84-4AAC-9C9A-3859483F5BBD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6D85-6C16-4776-9891-06E6F8AC6F6F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q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583714" y="677334"/>
            <a:ext cx="4463143" cy="1101855"/>
          </a:xfrm>
        </p:spPr>
        <p:txBody>
          <a:bodyPr anchor="b">
            <a:noAutofit/>
          </a:bodyPr>
          <a:lstStyle>
            <a:lvl1pPr marL="0" indent="0" algn="ctr">
              <a:buNone/>
              <a:defRPr sz="1867">
                <a:solidFill>
                  <a:schemeClr val="accent1"/>
                </a:solidFill>
                <a:latin typeface="+mj-lt"/>
              </a:defRPr>
            </a:lvl1pPr>
            <a:lvl2pPr marL="609585" indent="0" algn="ctr">
              <a:buNone/>
              <a:defRPr sz="1867">
                <a:solidFill>
                  <a:schemeClr val="accent1"/>
                </a:solidFill>
              </a:defRPr>
            </a:lvl2pPr>
            <a:lvl3pPr marL="1219170" indent="0" algn="ctr">
              <a:buNone/>
              <a:defRPr sz="1867">
                <a:solidFill>
                  <a:schemeClr val="accent1"/>
                </a:solidFill>
              </a:defRPr>
            </a:lvl3pPr>
            <a:lvl4pPr marL="1828754" indent="0" algn="ctr">
              <a:buNone/>
              <a:defRPr sz="1867">
                <a:solidFill>
                  <a:schemeClr val="accent1"/>
                </a:solidFill>
              </a:defRPr>
            </a:lvl4pPr>
            <a:lvl5pPr marL="2438339" indent="0" algn="ctr">
              <a:buNone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a Theme, Project or Mission Name (optional)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7583714" y="1806282"/>
            <a:ext cx="4463143" cy="970785"/>
          </a:xfrm>
        </p:spPr>
        <p:txBody>
          <a:bodyPr anchor="t">
            <a:noAutofit/>
          </a:bodyPr>
          <a:lstStyle>
            <a:lvl1pPr marL="0" indent="0" algn="ctr">
              <a:buNone/>
              <a:defRPr sz="2933" b="1" baseline="0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 sz="1867">
                <a:solidFill>
                  <a:schemeClr val="accent1"/>
                </a:solidFill>
              </a:defRPr>
            </a:lvl2pPr>
            <a:lvl3pPr marL="1219170" indent="0" algn="ctr">
              <a:buNone/>
              <a:defRPr sz="1867">
                <a:solidFill>
                  <a:schemeClr val="accent1"/>
                </a:solidFill>
              </a:defRPr>
            </a:lvl3pPr>
            <a:lvl4pPr marL="1828754" indent="0" algn="ctr">
              <a:buNone/>
              <a:defRPr sz="1867">
                <a:solidFill>
                  <a:schemeClr val="accent1"/>
                </a:solidFill>
              </a:defRPr>
            </a:lvl4pPr>
            <a:lvl5pPr marL="2438339" indent="0" algn="ctr">
              <a:buNone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7395633" cy="6858000"/>
          </a:xfrm>
        </p:spPr>
        <p:txBody>
          <a:bodyPr anchor="ctr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Arial"/>
              <a:buNone/>
              <a:tabLst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583714" y="2885440"/>
            <a:ext cx="4463143" cy="1110827"/>
          </a:xfrm>
        </p:spPr>
        <p:txBody>
          <a:bodyPr anchor="t">
            <a:noAutofit/>
          </a:bodyPr>
          <a:lstStyle>
            <a:lvl1pPr marL="0" indent="0" algn="ctr">
              <a:buNone/>
              <a:defRPr sz="1333" baseline="0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 sz="1867">
                <a:solidFill>
                  <a:schemeClr val="accent1"/>
                </a:solidFill>
              </a:defRPr>
            </a:lvl2pPr>
            <a:lvl3pPr marL="1219170" indent="0" algn="ctr">
              <a:buNone/>
              <a:defRPr sz="1867">
                <a:solidFill>
                  <a:schemeClr val="accent1"/>
                </a:solidFill>
              </a:defRPr>
            </a:lvl3pPr>
            <a:lvl4pPr marL="1828754" indent="0" algn="ctr">
              <a:buNone/>
              <a:defRPr sz="1867">
                <a:solidFill>
                  <a:schemeClr val="accent1"/>
                </a:solidFill>
              </a:defRPr>
            </a:lvl4pPr>
            <a:lvl5pPr marL="2438339" indent="0" algn="ctr">
              <a:buNone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Presented by, Job Title, Date, etc.</a:t>
            </a:r>
          </a:p>
        </p:txBody>
      </p:sp>
      <p:pic>
        <p:nvPicPr>
          <p:cNvPr id="8" name="Picture 7" descr="Tribrand_ColorBlack_rgb_16x3_1606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9" y="5224300"/>
            <a:ext cx="3900644" cy="10835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7583714" y="6403765"/>
            <a:ext cx="4463143" cy="366183"/>
          </a:xfrm>
        </p:spPr>
        <p:txBody>
          <a:bodyPr/>
          <a:lstStyle/>
          <a:p>
            <a:r>
              <a:rPr lang="en-US" smtClean="0"/>
              <a:t>For required markings, please visit https://mh.jpl.nasa.gov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5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384691" y="3429000"/>
            <a:ext cx="5409717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1" y="3720089"/>
            <a:ext cx="12192000" cy="53353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667" kern="0" spc="93" dirty="0">
                <a:solidFill>
                  <a:schemeClr val="accent1"/>
                </a:solidFill>
              </a:rPr>
              <a:t>jpl.nasa.gov</a:t>
            </a:r>
          </a:p>
        </p:txBody>
      </p:sp>
      <p:pic>
        <p:nvPicPr>
          <p:cNvPr id="6" name="Picture 5" descr="Tribrand_ColorBlack_rgb_16x3_1606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91" y="1841877"/>
            <a:ext cx="5409717" cy="15026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7BB-C868-4082-9DAC-3FE8412AC8F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required markings, please visit https://mh.jpl.nasa.gov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1749-0B7E-403A-A9A7-95F2ED1F2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352-38A1-47AB-9356-F153515BA318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2E5C-23FB-410B-90C3-A4242D86782D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B3F-6A8F-480F-BD6E-586D21837A9A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B56C-4921-4784-8A93-178BC41BCBD3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D4E-E28C-48B4-972B-394AC129E7DB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F03F-3B25-4066-978D-26620256D100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2E1C-F0D3-4180-A019-D52A44D5F06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9EFA-E126-4196-816F-701945D3476C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9E43-B049-4A12-9B57-482C70F2233C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technical data in this document is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584A-1CDE-475F-8467-70C61B23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prime-community/fprime-sphin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F´ Sphinx Reference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Kevin F. Ortega, Flight Software Engineer, 9/16/2020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21" descr="Photo-2015-03-12-085758 - D2015_0302_D370_CMSalt2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27414" r="11723"/>
          <a:stretch/>
        </p:blipFill>
        <p:spPr>
          <a:xfrm>
            <a:off x="1" y="0"/>
            <a:ext cx="7395633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3714" y="5299796"/>
            <a:ext cx="1838739" cy="10174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35" y="5204443"/>
            <a:ext cx="4006100" cy="11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2983" y="1958009"/>
            <a:ext cx="1567069" cy="1331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83" y="1805259"/>
            <a:ext cx="5738122" cy="15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Configuration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Hardware Configuration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F`?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F` Flight Software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component-based architecture as well as a software framework to support it</a:t>
            </a:r>
          </a:p>
          <a:p>
            <a:r>
              <a:rPr lang="en-US" dirty="0">
                <a:solidFill>
                  <a:schemeClr val="bg1"/>
                </a:solidFill>
              </a:rPr>
              <a:t>Uses the concept of software components</a:t>
            </a:r>
          </a:p>
          <a:p>
            <a:r>
              <a:rPr lang="en-US" dirty="0">
                <a:solidFill>
                  <a:schemeClr val="bg1"/>
                </a:solidFill>
              </a:rPr>
              <a:t>Designed from the ground up to be compact and reusable</a:t>
            </a:r>
          </a:p>
          <a:p>
            <a:r>
              <a:rPr lang="en-US" dirty="0">
                <a:solidFill>
                  <a:schemeClr val="bg1"/>
                </a:solidFill>
              </a:rPr>
              <a:t>Includes framework, code generators, build tools, Command/Telemetry GUI, and unit test environment</a:t>
            </a:r>
          </a:p>
          <a:p>
            <a:r>
              <a:rPr lang="en-US" dirty="0">
                <a:solidFill>
                  <a:schemeClr val="bg1"/>
                </a:solidFill>
              </a:rPr>
              <a:t>Designed to make it easier for developers to concentrate on mission-specific logic rather than common implementation patterns.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9" y="824946"/>
            <a:ext cx="3578087" cy="20602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7" y="824946"/>
            <a:ext cx="3458819" cy="2060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1335" y="5543684"/>
            <a:ext cx="2812774" cy="8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Sphinx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988" y="3735939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9562" y="3735939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3136" y="3735938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SphinxTime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6710" y="3735938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SpaceWire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30284" y="3735938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23858" y="3735937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17432" y="3735936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758066" y="2954781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58067" y="1855078"/>
            <a:ext cx="639418" cy="85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´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766356" y="4688923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6200000">
            <a:off x="4994408" y="1977548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6518411" y="1936018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870" y="3568144"/>
            <a:ext cx="11439939" cy="1120779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7870" y="3250096"/>
            <a:ext cx="19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F´</a:t>
            </a:r>
            <a:r>
              <a:rPr lang="en-US" dirty="0" smtClean="0">
                <a:solidFill>
                  <a:schemeClr val="bg1"/>
                </a:solidFill>
              </a:rPr>
              <a:t> Sphinx Drivers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868484" y="6326533"/>
            <a:ext cx="4114800" cy="365125"/>
          </a:xfrm>
        </p:spPr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81335" y="5543684"/>
            <a:ext cx="2812774" cy="8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Sphinx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988" y="3735939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9562" y="3735939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3136" y="3735938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SphinxTime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6710" y="3735938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SpaceWire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30284" y="3735938"/>
            <a:ext cx="1302026" cy="78519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23858" y="3735937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17432" y="3735936"/>
            <a:ext cx="1302026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758066" y="2954781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766356" y="4688923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870" y="3568144"/>
            <a:ext cx="11439939" cy="1120779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7870" y="3250096"/>
            <a:ext cx="19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F´</a:t>
            </a:r>
            <a:r>
              <a:rPr lang="en-US" dirty="0" smtClean="0">
                <a:solidFill>
                  <a:schemeClr val="bg1"/>
                </a:solidFill>
              </a:rPr>
              <a:t> Sphinx Drivers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8067" y="1855078"/>
            <a:ext cx="639418" cy="85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latest</a:t>
            </a:r>
            <a:r>
              <a:rPr lang="en-US" b="1" dirty="0" err="1" smtClean="0">
                <a:solidFill>
                  <a:schemeClr val="bg1"/>
                </a:solidFill>
              </a:rPr>
              <a:t>F</a:t>
            </a:r>
            <a:r>
              <a:rPr lang="en-US" b="1" dirty="0">
                <a:solidFill>
                  <a:schemeClr val="bg1"/>
                </a:solidFill>
              </a:rPr>
              <a:t>´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509057" y="256648"/>
            <a:ext cx="3309731" cy="7197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Sphinx Reference Deployment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5754752" y="1109079"/>
            <a:ext cx="642733" cy="61336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7868484" y="632653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96136" y="1212574"/>
            <a:ext cx="2057400" cy="7752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FSWInfo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6250" y="1212574"/>
            <a:ext cx="2057400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eventLogger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6250" y="2647122"/>
            <a:ext cx="2057400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chanTlm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96136" y="2647122"/>
            <a:ext cx="2057400" cy="7752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DriverDemo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28788" y="1212574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SphinxTime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28788" y="2647122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GPIODriver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28788" y="3879574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FPGAGpioDriver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8787" y="5112026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UARTDriver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8222" y="1987826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98221" y="3273287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FPGASPIDriver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8221" y="4558748"/>
            <a:ext cx="1868557" cy="77525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SphinxUartOnboardDriver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8093" y="4204251"/>
            <a:ext cx="2057400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GroundInterface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95736" y="17541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0678" y="1113183"/>
            <a:ext cx="4790658" cy="533731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3536" y="1600203"/>
            <a:ext cx="7752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2" idx="1"/>
          </p:cNvCxnSpPr>
          <p:nvPr/>
        </p:nvCxnSpPr>
        <p:spPr>
          <a:xfrm>
            <a:off x="5953536" y="3034748"/>
            <a:ext cx="775252" cy="123245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11" idx="1"/>
          </p:cNvCxnSpPr>
          <p:nvPr/>
        </p:nvCxnSpPr>
        <p:spPr>
          <a:xfrm>
            <a:off x="5953536" y="3034748"/>
            <a:ext cx="775252" cy="12700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14" idx="1"/>
          </p:cNvCxnSpPr>
          <p:nvPr/>
        </p:nvCxnSpPr>
        <p:spPr>
          <a:xfrm flipV="1">
            <a:off x="5953536" y="2375452"/>
            <a:ext cx="3044686" cy="659296"/>
          </a:xfrm>
          <a:prstGeom prst="bentConnector3">
            <a:avLst>
              <a:gd name="adj1" fmla="val 19641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16" idx="1"/>
          </p:cNvCxnSpPr>
          <p:nvPr/>
        </p:nvCxnSpPr>
        <p:spPr>
          <a:xfrm>
            <a:off x="5953536" y="3034748"/>
            <a:ext cx="3044685" cy="1911626"/>
          </a:xfrm>
          <a:prstGeom prst="bentConnector3">
            <a:avLst>
              <a:gd name="adj1" fmla="val 691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15" idx="1"/>
          </p:cNvCxnSpPr>
          <p:nvPr/>
        </p:nvCxnSpPr>
        <p:spPr>
          <a:xfrm>
            <a:off x="5953536" y="3034748"/>
            <a:ext cx="3044685" cy="626165"/>
          </a:xfrm>
          <a:prstGeom prst="bentConnector3">
            <a:avLst>
              <a:gd name="adj1" fmla="val 18662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647661" y="1113183"/>
            <a:ext cx="2534478" cy="254773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5009" y="1113183"/>
            <a:ext cx="2594113" cy="2547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0800000">
            <a:off x="3213650" y="1987826"/>
            <a:ext cx="523463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5400000">
            <a:off x="1845366" y="3544956"/>
            <a:ext cx="523463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896136" y="4232413"/>
            <a:ext cx="2057400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CmdDispatcher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279083" y="4323520"/>
            <a:ext cx="523463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4692920" y="3678306"/>
            <a:ext cx="523463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462052" y="175419"/>
            <a:ext cx="119270" cy="12275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462052" y="749437"/>
            <a:ext cx="119270" cy="1227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462052" y="453973"/>
            <a:ext cx="119270" cy="12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81322" y="41327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Sphinx Drivers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1322" y="60297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Deployment Specific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7724" y="302424"/>
            <a:ext cx="23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F’ Service Components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3" idx="1"/>
            <a:endCxn id="19" idx="2"/>
          </p:cNvCxnSpPr>
          <p:nvPr/>
        </p:nvCxnSpPr>
        <p:spPr>
          <a:xfrm rot="10800000">
            <a:off x="2156793" y="4979504"/>
            <a:ext cx="4571994" cy="520149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9" grpId="0" animBg="1"/>
      <p:bldP spid="30" grpId="0" animBg="1"/>
      <p:bldP spid="7" grpId="0" animBg="1"/>
      <p:bldP spid="37" grpId="0" animBg="1"/>
      <p:bldP spid="38" grpId="0" animBg="1"/>
      <p:bldP spid="17" grpId="0"/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914196" y="1939782"/>
            <a:ext cx="2057400" cy="20408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918711" y="1860270"/>
            <a:ext cx="2057400" cy="2196546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Sphinx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95736" y="17541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03218" y="2570917"/>
            <a:ext cx="1488385" cy="7752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 Sphinx Reference Deployment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250470" y="2920442"/>
            <a:ext cx="1384851" cy="56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09175" y="3967358"/>
            <a:ext cx="535060" cy="14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9536" y="2804492"/>
            <a:ext cx="1384851" cy="56984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12941" y="2051684"/>
            <a:ext cx="535060" cy="14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3209" y="3882876"/>
            <a:ext cx="1172817" cy="456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Sphinx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0" idx="2"/>
            <a:endCxn id="5" idx="2"/>
          </p:cNvCxnSpPr>
          <p:nvPr/>
        </p:nvCxnSpPr>
        <p:spPr>
          <a:xfrm rot="16200000" flipH="1">
            <a:off x="8555102" y="3034735"/>
            <a:ext cx="226119" cy="2382913"/>
          </a:xfrm>
          <a:prstGeom prst="bentConnector3">
            <a:avLst>
              <a:gd name="adj1" fmla="val 20109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832405" y="2584912"/>
            <a:ext cx="535060" cy="14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664719" y="2405268"/>
            <a:ext cx="2343567" cy="1222513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JPL VPN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18861" y="2804492"/>
            <a:ext cx="636104" cy="40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143189" y="2817741"/>
            <a:ext cx="636104" cy="40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17" grpId="0" animBg="1"/>
      <p:bldP spid="18" grpId="0" animBg="1"/>
      <p:bldP spid="10" grpId="0" animBg="1"/>
      <p:bldP spid="13" grpId="0" animBg="1"/>
      <p:bldP spid="15" grpId="0" animBg="1"/>
      <p:bldP spid="5" grpId="0" animBg="1"/>
      <p:bldP spid="19" grpId="0" animBg="1"/>
      <p:bldP spid="2" grpId="0" animBg="1"/>
      <p:bldP spid="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github.com/fprime-community/fprime-sphinx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rgbClr val="0563C1"/>
                </a:solidFill>
              </a:rPr>
              <a:t>https://github.com/fprime-community/fprime-sphinx-drivers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to F’ innate feature of modularity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Able to rapidly produce Sphinx Reference Deployment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Sphinx Reference Deployment can be used as a starting 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California Institute of Technology. Government sponsorship acknowledged.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319</Words>
  <Application>Microsoft Office PowerPoint</Application>
  <PresentationFormat>Widescreen</PresentationFormat>
  <Paragraphs>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Outline</vt:lpstr>
      <vt:lpstr>What is F`?</vt:lpstr>
      <vt:lpstr>PowerPoint Presentation</vt:lpstr>
      <vt:lpstr>PowerPoint Presentation</vt:lpstr>
      <vt:lpstr>Software Configuration</vt:lpstr>
      <vt:lpstr>Hardware Configuration</vt:lpstr>
      <vt:lpstr>Demo</vt:lpstr>
      <vt:lpstr>Conclusion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F´ Sphinx Reference Deployment</dc:title>
  <dc:creator>Ortega, Kevin F (389M)</dc:creator>
  <cp:lastModifiedBy>Ortega, Kevin F (389M)</cp:lastModifiedBy>
  <cp:revision>88</cp:revision>
  <dcterms:created xsi:type="dcterms:W3CDTF">2020-09-04T21:24:41Z</dcterms:created>
  <dcterms:modified xsi:type="dcterms:W3CDTF">2020-09-23T03:38:34Z</dcterms:modified>
</cp:coreProperties>
</file>