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69" r:id="rId13"/>
    <p:sldId id="271" r:id="rId14"/>
    <p:sldId id="263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4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0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4A90-4B71-4936-8FC2-3268412DA97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F9D9-F6E6-4E98-8E88-492D7FD3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8B84-BFB0-4F01-8D74-F512ACFA4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1F16-8182-471E-A27B-6FE00151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2053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Children</a:t>
            </a:r>
          </a:p>
          <a:p>
            <a:r>
              <a:rPr lang="en-US" dirty="0"/>
              <a:t>Categories 4 and 5 were lumped into 3</a:t>
            </a:r>
          </a:p>
          <a:p>
            <a:pPr lvl="1"/>
            <a:r>
              <a:rPr lang="en-US" dirty="0"/>
              <a:t>due to limited sample size</a:t>
            </a:r>
          </a:p>
          <a:p>
            <a:pPr lvl="2"/>
            <a:r>
              <a:rPr lang="en-US" dirty="0"/>
              <a:t>To prevent overfitting.</a:t>
            </a:r>
          </a:p>
          <a:p>
            <a:r>
              <a:rPr lang="en-US" dirty="0"/>
              <a:t>The resulting categories were converted with one-hot encoding</a:t>
            </a:r>
          </a:p>
          <a:p>
            <a:pPr lvl="1"/>
            <a:r>
              <a:rPr lang="en-US" dirty="0"/>
              <a:t>Despite their ordinality</a:t>
            </a:r>
          </a:p>
          <a:p>
            <a:pPr lvl="2"/>
            <a:r>
              <a:rPr lang="en-US" dirty="0"/>
              <a:t>because the relation to charge is non-linear.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Children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BDDB8-D58F-4183-9A53-3785ED26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75" y="3206188"/>
            <a:ext cx="3748467" cy="240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335BD-BC7F-4D2B-B029-90369B26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59" y="3206188"/>
            <a:ext cx="4386081" cy="16320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3A83C26-21B2-4792-9FEA-920D2D5111FF}"/>
              </a:ext>
            </a:extLst>
          </p:cNvPr>
          <p:cNvSpPr/>
          <p:nvPr/>
        </p:nvSpPr>
        <p:spPr>
          <a:xfrm>
            <a:off x="5266481" y="3541853"/>
            <a:ext cx="1614994" cy="96069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000" dirty="0"/>
              <a:t>Region</a:t>
            </a:r>
          </a:p>
          <a:p>
            <a:r>
              <a:rPr lang="en-US" dirty="0"/>
              <a:t>Converted via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40376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8B84-BFB0-4F01-8D74-F512ACFA4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1F16-8182-471E-A27B-6FE00151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Age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26525-8B81-4487-AAA9-72541EE82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r>
              <a:rPr lang="en-US" sz="1600"/>
              <a:t>Despite our transformation, the distribution is not normal.</a:t>
            </a:r>
          </a:p>
          <a:p>
            <a:pPr lvl="1"/>
            <a:r>
              <a:rPr lang="en-US" sz="1600"/>
              <a:t>Left skew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A2B781-AFC5-4E71-90EC-CAB79DAF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330" y="5791200"/>
            <a:ext cx="4128363" cy="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8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575" y="4286250"/>
            <a:ext cx="3709824" cy="1809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Despite our transformation, the distribution is not strictly normal.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8567C-1C2A-4724-84F7-3C4245A8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191919"/>
            <a:ext cx="5926045" cy="44741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BE0AE-6DA5-4D29-9C93-95F87A18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26" y="5673797"/>
            <a:ext cx="4578372" cy="11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Sex!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40440-F13D-47E7-BE38-42C08913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07" y="804805"/>
            <a:ext cx="2856304" cy="52650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 males,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average charge is roughly $1,400 higher;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dispersion is also greater;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these differences are statistically significant.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FDD9DA-E492-48CA-B032-AE32C22F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22" y="4248150"/>
            <a:ext cx="4724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1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smoker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0E5D7-3D67-4FA3-B802-DAA2E77D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32" y="804805"/>
            <a:ext cx="2806043" cy="52695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smokers,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average charge is roughly $24,000 higher;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dispersion is also greater.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these differences are statistically significant.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5E26A-1158-4D43-929A-96F058F4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35" y="4257675"/>
            <a:ext cx="4810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1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T-Tests,</a:t>
            </a:r>
          </a:p>
          <a:p>
            <a:pPr lvl="1"/>
            <a:r>
              <a:rPr lang="en-US" dirty="0"/>
              <a:t>not strong evidence of difference between</a:t>
            </a:r>
          </a:p>
          <a:p>
            <a:pPr lvl="2"/>
            <a:r>
              <a:rPr lang="en-US" dirty="0"/>
              <a:t>children = 0 or 1,		…or between</a:t>
            </a:r>
          </a:p>
          <a:p>
            <a:pPr lvl="2"/>
            <a:r>
              <a:rPr lang="en-US" dirty="0"/>
              <a:t>children = 2 or more than 2.</a:t>
            </a:r>
          </a:p>
          <a:p>
            <a:pPr lvl="1"/>
            <a:r>
              <a:rPr lang="en-US" dirty="0"/>
              <a:t>but there is a difference between</a:t>
            </a:r>
          </a:p>
          <a:p>
            <a:pPr lvl="2"/>
            <a:r>
              <a:rPr lang="en-US" dirty="0"/>
              <a:t>children = 1 or 2.</a:t>
            </a:r>
          </a:p>
          <a:p>
            <a:r>
              <a:rPr lang="en-US" dirty="0"/>
              <a:t>Conclusion:  To prevent overfitting,</a:t>
            </a:r>
          </a:p>
          <a:p>
            <a:pPr lvl="1"/>
            <a:r>
              <a:rPr lang="en-US" dirty="0"/>
              <a:t>Cluster variable into children &lt;= 1 and children &gt;= 2.</a:t>
            </a:r>
          </a:p>
        </p:txBody>
      </p:sp>
    </p:spTree>
    <p:extLst>
      <p:ext uri="{BB962C8B-B14F-4D97-AF65-F5344CB8AC3E}">
        <p14:creationId xmlns:p14="http://schemas.microsoft.com/office/powerpoint/2010/main" val="424768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63D0F-B92F-4A54-AE98-67D07D33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children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24A06-6E9D-46FD-8C3F-CB2883E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1" y="824351"/>
            <a:ext cx="2852089" cy="52092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6CC1-DB12-4A20-BB0D-2554D031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 patients with 2 or more children,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average charge is roughly $1,584 higher;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this difference is statistically significant.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976D6-F065-4753-AFF1-EC762450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4184511"/>
            <a:ext cx="5048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6A65-264B-46B1-8591-A46E22E3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29E3-F023-43E4-85AB-A3F2C6F4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patient data to predict the cost of their hospital visits.</a:t>
            </a:r>
          </a:p>
        </p:txBody>
      </p:sp>
    </p:spTree>
    <p:extLst>
      <p:ext uri="{BB962C8B-B14F-4D97-AF65-F5344CB8AC3E}">
        <p14:creationId xmlns:p14="http://schemas.microsoft.com/office/powerpoint/2010/main" val="72098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C13F6-5009-4FDF-AD40-D680E239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region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10E51-2A7B-4EED-8014-6599B49D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98" y="866273"/>
            <a:ext cx="3767207" cy="5125453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6D1-65B9-4E5A-8F69-3A66E1AF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Based on T-Tests,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SE charges have greater mean and dispersion (statistically significant);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NW and NE charges have less dispersion (statistically significant).</a:t>
            </a:r>
          </a:p>
          <a:p>
            <a:r>
              <a:rPr lang="en-US">
                <a:solidFill>
                  <a:srgbClr val="FFFFFF"/>
                </a:solidFill>
              </a:rPr>
              <a:t>Conclusion:  Use all regions as binary predictors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(treating southwest as the baseline).</a:t>
            </a:r>
          </a:p>
        </p:txBody>
      </p:sp>
    </p:spTree>
    <p:extLst>
      <p:ext uri="{BB962C8B-B14F-4D97-AF65-F5344CB8AC3E}">
        <p14:creationId xmlns:p14="http://schemas.microsoft.com/office/powerpoint/2010/main" val="230511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785-D7C2-47E9-B100-15AEE4BD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1613-B037-4513-A326-BB4A54E8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linear model</a:t>
            </a:r>
          </a:p>
          <a:p>
            <a:r>
              <a:rPr lang="en-US" dirty="0"/>
              <a:t>Step-wise selection</a:t>
            </a:r>
          </a:p>
        </p:txBody>
      </p:sp>
    </p:spTree>
    <p:extLst>
      <p:ext uri="{BB962C8B-B14F-4D97-AF65-F5344CB8AC3E}">
        <p14:creationId xmlns:p14="http://schemas.microsoft.com/office/powerpoint/2010/main" val="131323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785-D7C2-47E9-B100-15AEE4BD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Model,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1613-B037-4513-A326-BB4A54E8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18" y="1690157"/>
            <a:ext cx="7677049" cy="4936421"/>
          </a:xfrm>
        </p:spPr>
        <p:txBody>
          <a:bodyPr/>
          <a:lstStyle/>
          <a:p>
            <a:r>
              <a:rPr lang="en-US" dirty="0"/>
              <a:t>All variables made it into the final model,</a:t>
            </a:r>
          </a:p>
          <a:p>
            <a:pPr lvl="1"/>
            <a:r>
              <a:rPr lang="en-US" dirty="0"/>
              <a:t>except SW and SE regions which were merged.</a:t>
            </a:r>
          </a:p>
          <a:p>
            <a:r>
              <a:rPr lang="en-US" dirty="0"/>
              <a:t>Smoker status and age alone account for 74.57% of the variation in charge.</a:t>
            </a:r>
          </a:p>
          <a:p>
            <a:r>
              <a:rPr lang="en-US" dirty="0"/>
              <a:t>Adding the other five variables only improved the R-squared to 76.55%.</a:t>
            </a:r>
          </a:p>
          <a:p>
            <a:pPr lvl="1"/>
            <a:r>
              <a:rPr lang="en-US" dirty="0"/>
              <a:t>1.98% increase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66CD1-AC8A-451C-B660-B96C6DBB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1690157"/>
            <a:ext cx="395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33D-CF20-4A67-B153-D2D3E279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25DC-DA3D-47D7-8293-5C72E65C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smoker status are highly predictive of hospital visit charges.</a:t>
            </a:r>
          </a:p>
          <a:p>
            <a:r>
              <a:rPr lang="en-US" dirty="0"/>
              <a:t>The final model performed competently,</a:t>
            </a:r>
          </a:p>
          <a:p>
            <a:pPr lvl="1"/>
            <a:r>
              <a:rPr lang="en-US" dirty="0"/>
              <a:t>explaining most of the variation in charge.</a:t>
            </a:r>
          </a:p>
        </p:txBody>
      </p:sp>
    </p:spTree>
    <p:extLst>
      <p:ext uri="{BB962C8B-B14F-4D97-AF65-F5344CB8AC3E}">
        <p14:creationId xmlns:p14="http://schemas.microsoft.com/office/powerpoint/2010/main" val="235181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E490-5C45-4DCF-B96A-B8555E2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7C5B-29A8-4403-BDFE-939C99A4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actuaries for health insurance companies to appropriately price insurance plans.</a:t>
            </a:r>
          </a:p>
        </p:txBody>
      </p:sp>
    </p:spTree>
    <p:extLst>
      <p:ext uri="{BB962C8B-B14F-4D97-AF65-F5344CB8AC3E}">
        <p14:creationId xmlns:p14="http://schemas.microsoft.com/office/powerpoint/2010/main" val="9437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196E-205E-4E7E-9086-E9BE4E2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49AE-5109-496F-85C9-293B448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1,338 hospital visits in the United States</a:t>
            </a:r>
          </a:p>
          <a:p>
            <a:r>
              <a:rPr lang="en-US" dirty="0"/>
              <a:t>Response variable:	‘Charge’</a:t>
            </a:r>
          </a:p>
          <a:p>
            <a:pPr lvl="1"/>
            <a:r>
              <a:rPr lang="en-US" dirty="0"/>
              <a:t>individual medical costs allowed by health 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3364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196E-205E-4E7E-9086-E9BE4E2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49AE-5109-496F-85C9-293B448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Original Variables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‘Age’</a:t>
            </a:r>
          </a:p>
          <a:p>
            <a:r>
              <a:rPr lang="en-US" dirty="0"/>
              <a:t>‘Sex’</a:t>
            </a:r>
          </a:p>
          <a:p>
            <a:r>
              <a:rPr lang="en-US" dirty="0"/>
              <a:t>‘BMI’		Body Mass Index</a:t>
            </a:r>
          </a:p>
        </p:txBody>
      </p:sp>
    </p:spTree>
    <p:extLst>
      <p:ext uri="{BB962C8B-B14F-4D97-AF65-F5344CB8AC3E}">
        <p14:creationId xmlns:p14="http://schemas.microsoft.com/office/powerpoint/2010/main" val="392955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196E-205E-4E7E-9086-E9BE4E2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49AE-5109-496F-85C9-293B448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Original Variables</a:t>
            </a:r>
          </a:p>
          <a:p>
            <a:pPr marL="0" indent="0" algn="ctr">
              <a:buNone/>
            </a:pPr>
            <a:r>
              <a:rPr lang="en-US" dirty="0"/>
              <a:t>continued…</a:t>
            </a:r>
          </a:p>
          <a:p>
            <a:r>
              <a:rPr lang="en-US" dirty="0"/>
              <a:t>‘Children’		number of dependents covered on health insurance plan</a:t>
            </a:r>
          </a:p>
          <a:p>
            <a:r>
              <a:rPr lang="en-US" dirty="0"/>
              <a:t>‘Smoker’ 		(binary variable, indicating whether patient smokes)</a:t>
            </a:r>
          </a:p>
          <a:p>
            <a:r>
              <a:rPr lang="en-US" dirty="0"/>
              <a:t>‘Region’		Northwest, Northeast, Southwest,  or Southeast USA</a:t>
            </a:r>
          </a:p>
        </p:txBody>
      </p:sp>
    </p:spTree>
    <p:extLst>
      <p:ext uri="{BB962C8B-B14F-4D97-AF65-F5344CB8AC3E}">
        <p14:creationId xmlns:p14="http://schemas.microsoft.com/office/powerpoint/2010/main" val="129057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Age, BMI, Charge</a:t>
            </a:r>
          </a:p>
          <a:p>
            <a:r>
              <a:rPr lang="en-US" dirty="0"/>
              <a:t>Because we’re using linear regression,</a:t>
            </a:r>
          </a:p>
          <a:p>
            <a:pPr lvl="1"/>
            <a:r>
              <a:rPr lang="en-US" dirty="0"/>
              <a:t>numeric variables should be approximately normal.</a:t>
            </a:r>
          </a:p>
          <a:p>
            <a:r>
              <a:rPr lang="en-US" dirty="0"/>
              <a:t>Since these variables have domains [0, ∞),</a:t>
            </a:r>
          </a:p>
          <a:p>
            <a:pPr lvl="1"/>
            <a:r>
              <a:rPr lang="en-US" dirty="0"/>
              <a:t>lognormal transformations are preferable to standardization</a:t>
            </a:r>
          </a:p>
          <a:p>
            <a:r>
              <a:rPr lang="en-US" dirty="0"/>
              <a:t>To improve symmetry,</a:t>
            </a:r>
          </a:p>
          <a:p>
            <a:pPr lvl="1"/>
            <a:r>
              <a:rPr lang="en-US" dirty="0"/>
              <a:t>Divide each variable by its median before applying the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82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Age, BMI, Charge</a:t>
            </a:r>
          </a:p>
          <a:p>
            <a:pPr marL="0" indent="0" algn="ctr">
              <a:buNone/>
            </a:pPr>
            <a:r>
              <a:rPr lang="en-US" dirty="0"/>
              <a:t>‘New’ =	LOG(‘Original’/MEDIAN(‘Original’))</a:t>
            </a:r>
          </a:p>
        </p:txBody>
      </p:sp>
    </p:spTree>
    <p:extLst>
      <p:ext uri="{BB962C8B-B14F-4D97-AF65-F5344CB8AC3E}">
        <p14:creationId xmlns:p14="http://schemas.microsoft.com/office/powerpoint/2010/main" val="22226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1BE-32B1-4CB4-B150-1E31800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16B7-CDB2-4D01-9225-4D414E8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Sex, Smoker</a:t>
            </a:r>
          </a:p>
          <a:p>
            <a:r>
              <a:rPr lang="en-US" dirty="0"/>
              <a:t>Converted into binary variables;</a:t>
            </a:r>
          </a:p>
          <a:p>
            <a:r>
              <a:rPr lang="en-US" dirty="0"/>
              <a:t>1 represents female sex or positive smoker status.</a:t>
            </a:r>
          </a:p>
        </p:txBody>
      </p:sp>
    </p:spTree>
    <p:extLst>
      <p:ext uri="{BB962C8B-B14F-4D97-AF65-F5344CB8AC3E}">
        <p14:creationId xmlns:p14="http://schemas.microsoft.com/office/powerpoint/2010/main" val="148757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539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Medical Costs</vt:lpstr>
      <vt:lpstr>Business problem</vt:lpstr>
      <vt:lpstr>Business application</vt:lpstr>
      <vt:lpstr>data</vt:lpstr>
      <vt:lpstr>data</vt:lpstr>
      <vt:lpstr>data</vt:lpstr>
      <vt:lpstr>Data engineering</vt:lpstr>
      <vt:lpstr>Data engineering</vt:lpstr>
      <vt:lpstr>Data engineering</vt:lpstr>
      <vt:lpstr>Data engineering</vt:lpstr>
      <vt:lpstr>Data engineering</vt:lpstr>
      <vt:lpstr>Data engineering</vt:lpstr>
      <vt:lpstr>Variable analysis</vt:lpstr>
      <vt:lpstr>Age</vt:lpstr>
      <vt:lpstr>bmi</vt:lpstr>
      <vt:lpstr>Sex!</vt:lpstr>
      <vt:lpstr>smoker status</vt:lpstr>
      <vt:lpstr>children</vt:lpstr>
      <vt:lpstr>children</vt:lpstr>
      <vt:lpstr>region</vt:lpstr>
      <vt:lpstr>model</vt:lpstr>
      <vt:lpstr>Model,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Costs</dc:title>
  <dc:creator> </dc:creator>
  <cp:lastModifiedBy> </cp:lastModifiedBy>
  <cp:revision>74</cp:revision>
  <dcterms:created xsi:type="dcterms:W3CDTF">2020-03-07T20:31:11Z</dcterms:created>
  <dcterms:modified xsi:type="dcterms:W3CDTF">2020-03-09T17:21:30Z</dcterms:modified>
</cp:coreProperties>
</file>