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7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10.png" ContentType="image/png"/>
  <Override PartName="/ppt/media/image29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3.png" ContentType="image/png"/>
  <Override PartName="/ppt/media/image31.jpeg" ContentType="image/jpeg"/>
  <Override PartName="/ppt/media/image32.png" ContentType="image/png"/>
  <Override PartName="/ppt/media/image2.png" ContentType="image/png"/>
  <Override PartName="/ppt/media/image25.png" ContentType="image/png"/>
  <Override PartName="/ppt/media/image33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.png" ContentType="image/png"/>
  <Override PartName="/ppt/media/image24.png" ContentType="image/png"/>
  <Override PartName="/ppt/media/image11.jpeg" ContentType="image/jpe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8.jpeg" ContentType="image/jpeg"/>
  <Override PartName="/ppt/media/image1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196B8-C6E1-4D23-8790-6B9BD57930D7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C851582-DF6A-4736-880C-41B9A7471AE3}">
      <dgm:prSet phldrT="[Text]"/>
      <dgm:spPr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GB" dirty="0"/>
            <a:t>Automate Frisking</a:t>
          </a:r>
        </a:p>
      </dgm:t>
    </dgm:pt>
    <dgm:pt modelId="{25F845B9-E0CB-42E8-B823-5AC0E31A51C6}" type="parTrans" cxnId="{E7AE155E-DE6F-4068-BD5F-B70AFE71AA35}">
      <dgm:prSet/>
      <dgm:spPr/>
      <dgm:t>
        <a:bodyPr/>
        <a:lstStyle/>
        <a:p>
          <a:endParaRPr lang="en-GB"/>
        </a:p>
      </dgm:t>
    </dgm:pt>
    <dgm:pt modelId="{2F65F67A-DCA0-42DF-B373-CBFB65343F3B}" type="sibTrans" cxnId="{E7AE155E-DE6F-4068-BD5F-B70AFE71AA35}">
      <dgm:prSet/>
      <dgm:spPr/>
      <dgm:t>
        <a:bodyPr/>
        <a:lstStyle/>
        <a:p>
          <a:endParaRPr lang="en-GB"/>
        </a:p>
      </dgm:t>
    </dgm:pt>
    <dgm:pt modelId="{284227CD-6597-4A52-93F7-4B098397DDF7}">
      <dgm:prSet phldrT="[Text]"/>
      <dgm:spPr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GB" dirty="0"/>
            <a:t>Collaborative Robot</a:t>
          </a:r>
        </a:p>
      </dgm:t>
    </dgm:pt>
    <dgm:pt modelId="{AB2EF3E4-B5A0-4DAE-B19E-08DA417E6A57}" type="parTrans" cxnId="{8DC6D409-27D0-4C73-B21B-1D093ADE1448}">
      <dgm:prSet/>
      <dgm:spPr/>
      <dgm:t>
        <a:bodyPr/>
        <a:lstStyle/>
        <a:p>
          <a:endParaRPr lang="en-GB"/>
        </a:p>
      </dgm:t>
    </dgm:pt>
    <dgm:pt modelId="{9ED276E8-F900-4D7B-A7C9-D04BA383B818}" type="sibTrans" cxnId="{8DC6D409-27D0-4C73-B21B-1D093ADE1448}">
      <dgm:prSet/>
      <dgm:spPr/>
      <dgm:t>
        <a:bodyPr/>
        <a:lstStyle/>
        <a:p>
          <a:endParaRPr lang="en-GB"/>
        </a:p>
      </dgm:t>
    </dgm:pt>
    <dgm:pt modelId="{DC3903DD-DBB7-45CB-A9FC-4B2CB7109F6C}">
      <dgm:prSet phldrT="[Text]"/>
      <dgm:spPr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GB" dirty="0"/>
            <a:t>Path Planning</a:t>
          </a:r>
        </a:p>
      </dgm:t>
    </dgm:pt>
    <dgm:pt modelId="{04A8CFA9-4806-41C9-AB85-9BCA3DB42B4C}" type="parTrans" cxnId="{3F0D9B35-A568-45A2-8637-DF1F20D7A949}">
      <dgm:prSet/>
      <dgm:spPr/>
      <dgm:t>
        <a:bodyPr/>
        <a:lstStyle/>
        <a:p>
          <a:endParaRPr lang="en-GB"/>
        </a:p>
      </dgm:t>
    </dgm:pt>
    <dgm:pt modelId="{8C1D566B-D64D-4F87-9CFE-EA754EB9829C}" type="sibTrans" cxnId="{3F0D9B35-A568-45A2-8637-DF1F20D7A949}">
      <dgm:prSet/>
      <dgm:spPr/>
      <dgm:t>
        <a:bodyPr/>
        <a:lstStyle/>
        <a:p>
          <a:endParaRPr lang="en-GB"/>
        </a:p>
      </dgm:t>
    </dgm:pt>
    <dgm:pt modelId="{10A9D458-54A8-4BF7-982B-67ECA449648E}">
      <dgm:prSet phldrT="[Text]"/>
      <dgm:spPr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GB" dirty="0"/>
            <a:t>Accessibility Framework</a:t>
          </a:r>
        </a:p>
      </dgm:t>
    </dgm:pt>
    <dgm:pt modelId="{B1DD4C1A-A671-42A6-B08C-63CB3EBB5827}" type="parTrans" cxnId="{B8C15A2D-F504-417A-98FC-BC17A8AAF5F7}">
      <dgm:prSet/>
      <dgm:spPr/>
      <dgm:t>
        <a:bodyPr/>
        <a:lstStyle/>
        <a:p>
          <a:endParaRPr lang="en-GB"/>
        </a:p>
      </dgm:t>
    </dgm:pt>
    <dgm:pt modelId="{FCC64330-517C-4B94-88F8-6B90D6A9677D}" type="sibTrans" cxnId="{B8C15A2D-F504-417A-98FC-BC17A8AAF5F7}">
      <dgm:prSet/>
      <dgm:spPr/>
      <dgm:t>
        <a:bodyPr/>
        <a:lstStyle/>
        <a:p>
          <a:endParaRPr lang="en-GB"/>
        </a:p>
      </dgm:t>
    </dgm:pt>
    <dgm:pt modelId="{56030FD0-0858-4445-9DC9-83C934D18F85}" type="pres">
      <dgm:prSet presAssocID="{63E196B8-C6E1-4D23-8790-6B9BD57930D7}" presName="rootnode" presStyleCnt="0">
        <dgm:presLayoutVars>
          <dgm:chMax/>
          <dgm:chPref/>
          <dgm:dir/>
          <dgm:animLvl val="lvl"/>
        </dgm:presLayoutVars>
      </dgm:prSet>
      <dgm:spPr/>
    </dgm:pt>
    <dgm:pt modelId="{7B34D6AB-2BC4-423B-9A82-A99CFD4DD800}" type="pres">
      <dgm:prSet presAssocID="{3C851582-DF6A-4736-880C-41B9A7471AE3}" presName="composite" presStyleCnt="0"/>
      <dgm:spPr/>
    </dgm:pt>
    <dgm:pt modelId="{DAF2060B-3365-4B04-A803-FDA68675B41E}" type="pres">
      <dgm:prSet presAssocID="{3C851582-DF6A-4736-880C-41B9A7471AE3}" presName="bentUpArrow1" presStyleLbl="alignImgPlace1" presStyleIdx="0" presStyleCnt="3"/>
      <dgm:spPr>
        <a:solidFill>
          <a:srgbClr val="6D009D"/>
        </a:solidFill>
      </dgm:spPr>
    </dgm:pt>
    <dgm:pt modelId="{E47C9A2A-A5A7-4E48-B76E-E23D61967CFC}" type="pres">
      <dgm:prSet presAssocID="{3C851582-DF6A-4736-880C-41B9A7471AE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ED15845-9D25-4742-926E-7212587180B2}" type="pres">
      <dgm:prSet presAssocID="{3C851582-DF6A-4736-880C-41B9A7471AE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2D4F895-4204-4DDA-8DEA-141583652CFF}" type="pres">
      <dgm:prSet presAssocID="{2F65F67A-DCA0-42DF-B373-CBFB65343F3B}" presName="sibTrans" presStyleCnt="0"/>
      <dgm:spPr/>
    </dgm:pt>
    <dgm:pt modelId="{414BD6FB-526D-4BCD-94B4-E72C4CBADE13}" type="pres">
      <dgm:prSet presAssocID="{284227CD-6597-4A52-93F7-4B098397DDF7}" presName="composite" presStyleCnt="0"/>
      <dgm:spPr/>
    </dgm:pt>
    <dgm:pt modelId="{51F70403-1FAF-4E34-AA8A-C61DD943E8AE}" type="pres">
      <dgm:prSet presAssocID="{284227CD-6597-4A52-93F7-4B098397DDF7}" presName="bentUpArrow1" presStyleLbl="alignImgPlace1" presStyleIdx="1" presStyleCnt="3"/>
      <dgm:spPr>
        <a:solidFill>
          <a:srgbClr val="6D009D"/>
        </a:solidFill>
        <a:ln>
          <a:solidFill>
            <a:schemeClr val="bg1">
              <a:lumMod val="65000"/>
            </a:schemeClr>
          </a:solidFill>
        </a:ln>
      </dgm:spPr>
    </dgm:pt>
    <dgm:pt modelId="{79565E83-129F-4DD3-909D-CBADEF5988C5}" type="pres">
      <dgm:prSet presAssocID="{284227CD-6597-4A52-93F7-4B098397DDF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9E064E0-A75C-465E-9600-7C0C12026C63}" type="pres">
      <dgm:prSet presAssocID="{284227CD-6597-4A52-93F7-4B098397DDF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E459CD3-5D67-48DB-9734-7DF840C1230A}" type="pres">
      <dgm:prSet presAssocID="{9ED276E8-F900-4D7B-A7C9-D04BA383B818}" presName="sibTrans" presStyleCnt="0"/>
      <dgm:spPr/>
    </dgm:pt>
    <dgm:pt modelId="{CA440EE0-5654-480F-B8DA-5227A0345973}" type="pres">
      <dgm:prSet presAssocID="{DC3903DD-DBB7-45CB-A9FC-4B2CB7109F6C}" presName="composite" presStyleCnt="0"/>
      <dgm:spPr/>
    </dgm:pt>
    <dgm:pt modelId="{44417193-26A8-4C1D-9E85-7D2934AF1B56}" type="pres">
      <dgm:prSet presAssocID="{DC3903DD-DBB7-45CB-A9FC-4B2CB7109F6C}" presName="bentUpArrow1" presStyleLbl="alignImgPlace1" presStyleIdx="2" presStyleCnt="3"/>
      <dgm:spPr>
        <a:solidFill>
          <a:srgbClr val="6D009D"/>
        </a:solidFill>
      </dgm:spPr>
    </dgm:pt>
    <dgm:pt modelId="{4CF1E8BD-705B-4DFB-ACB6-68828AF93005}" type="pres">
      <dgm:prSet presAssocID="{DC3903DD-DBB7-45CB-A9FC-4B2CB7109F6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8D79BFE-A571-4906-A8EC-9111817CF7C3}" type="pres">
      <dgm:prSet presAssocID="{DC3903DD-DBB7-45CB-A9FC-4B2CB7109F6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ECA36D4-D8A0-4288-B9DE-DFEF7B027DD2}" type="pres">
      <dgm:prSet presAssocID="{8C1D566B-D64D-4F87-9CFE-EA754EB9829C}" presName="sibTrans" presStyleCnt="0"/>
      <dgm:spPr/>
    </dgm:pt>
    <dgm:pt modelId="{469D3DD9-BF15-404B-9C03-FD33A54C53AD}" type="pres">
      <dgm:prSet presAssocID="{10A9D458-54A8-4BF7-982B-67ECA449648E}" presName="composite" presStyleCnt="0"/>
      <dgm:spPr/>
    </dgm:pt>
    <dgm:pt modelId="{22B8880B-038B-4E87-906D-A24F3A70E359}" type="pres">
      <dgm:prSet presAssocID="{10A9D458-54A8-4BF7-982B-67ECA449648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7AEAF09-2102-4502-A7B4-A409197B211E}" type="presOf" srcId="{284227CD-6597-4A52-93F7-4B098397DDF7}" destId="{79565E83-129F-4DD3-909D-CBADEF5988C5}" srcOrd="0" destOrd="0" presId="urn:microsoft.com/office/officeart/2005/8/layout/StepDownProcess"/>
    <dgm:cxn modelId="{8DC6D409-27D0-4C73-B21B-1D093ADE1448}" srcId="{63E196B8-C6E1-4D23-8790-6B9BD57930D7}" destId="{284227CD-6597-4A52-93F7-4B098397DDF7}" srcOrd="1" destOrd="0" parTransId="{AB2EF3E4-B5A0-4DAE-B19E-08DA417E6A57}" sibTransId="{9ED276E8-F900-4D7B-A7C9-D04BA383B818}"/>
    <dgm:cxn modelId="{B8C15A2D-F504-417A-98FC-BC17A8AAF5F7}" srcId="{63E196B8-C6E1-4D23-8790-6B9BD57930D7}" destId="{10A9D458-54A8-4BF7-982B-67ECA449648E}" srcOrd="3" destOrd="0" parTransId="{B1DD4C1A-A671-42A6-B08C-63CB3EBB5827}" sibTransId="{FCC64330-517C-4B94-88F8-6B90D6A9677D}"/>
    <dgm:cxn modelId="{3F0D9B35-A568-45A2-8637-DF1F20D7A949}" srcId="{63E196B8-C6E1-4D23-8790-6B9BD57930D7}" destId="{DC3903DD-DBB7-45CB-A9FC-4B2CB7109F6C}" srcOrd="2" destOrd="0" parTransId="{04A8CFA9-4806-41C9-AB85-9BCA3DB42B4C}" sibTransId="{8C1D566B-D64D-4F87-9CFE-EA754EB9829C}"/>
    <dgm:cxn modelId="{EDE39040-CB77-4B41-A6F8-A127A3482B63}" type="presOf" srcId="{3C851582-DF6A-4736-880C-41B9A7471AE3}" destId="{E47C9A2A-A5A7-4E48-B76E-E23D61967CFC}" srcOrd="0" destOrd="0" presId="urn:microsoft.com/office/officeart/2005/8/layout/StepDownProcess"/>
    <dgm:cxn modelId="{E7AE155E-DE6F-4068-BD5F-B70AFE71AA35}" srcId="{63E196B8-C6E1-4D23-8790-6B9BD57930D7}" destId="{3C851582-DF6A-4736-880C-41B9A7471AE3}" srcOrd="0" destOrd="0" parTransId="{25F845B9-E0CB-42E8-B823-5AC0E31A51C6}" sibTransId="{2F65F67A-DCA0-42DF-B373-CBFB65343F3B}"/>
    <dgm:cxn modelId="{1D3F3665-06B1-42F7-9239-3FBE0DE65F20}" type="presOf" srcId="{DC3903DD-DBB7-45CB-A9FC-4B2CB7109F6C}" destId="{4CF1E8BD-705B-4DFB-ACB6-68828AF93005}" srcOrd="0" destOrd="0" presId="urn:microsoft.com/office/officeart/2005/8/layout/StepDownProcess"/>
    <dgm:cxn modelId="{B56563EA-B8A7-46D2-962E-9F73BA4F9F70}" type="presOf" srcId="{10A9D458-54A8-4BF7-982B-67ECA449648E}" destId="{22B8880B-038B-4E87-906D-A24F3A70E359}" srcOrd="0" destOrd="0" presId="urn:microsoft.com/office/officeart/2005/8/layout/StepDownProcess"/>
    <dgm:cxn modelId="{F3CD56F2-5798-434E-A34B-77B60BE3278F}" type="presOf" srcId="{63E196B8-C6E1-4D23-8790-6B9BD57930D7}" destId="{56030FD0-0858-4445-9DC9-83C934D18F85}" srcOrd="0" destOrd="0" presId="urn:microsoft.com/office/officeart/2005/8/layout/StepDownProcess"/>
    <dgm:cxn modelId="{02FE171A-1130-4DD3-A01F-54A64A97575E}" type="presParOf" srcId="{56030FD0-0858-4445-9DC9-83C934D18F85}" destId="{7B34D6AB-2BC4-423B-9A82-A99CFD4DD800}" srcOrd="0" destOrd="0" presId="urn:microsoft.com/office/officeart/2005/8/layout/StepDownProcess"/>
    <dgm:cxn modelId="{8AACBF6E-C94B-4D4C-B5BF-2B699BF00373}" type="presParOf" srcId="{7B34D6AB-2BC4-423B-9A82-A99CFD4DD800}" destId="{DAF2060B-3365-4B04-A803-FDA68675B41E}" srcOrd="0" destOrd="0" presId="urn:microsoft.com/office/officeart/2005/8/layout/StepDownProcess"/>
    <dgm:cxn modelId="{D61D9345-AC90-4E4D-9F59-34C1084A944A}" type="presParOf" srcId="{7B34D6AB-2BC4-423B-9A82-A99CFD4DD800}" destId="{E47C9A2A-A5A7-4E48-B76E-E23D61967CFC}" srcOrd="1" destOrd="0" presId="urn:microsoft.com/office/officeart/2005/8/layout/StepDownProcess"/>
    <dgm:cxn modelId="{E38D156A-A499-40C9-8363-A64510938061}" type="presParOf" srcId="{7B34D6AB-2BC4-423B-9A82-A99CFD4DD800}" destId="{FED15845-9D25-4742-926E-7212587180B2}" srcOrd="2" destOrd="0" presId="urn:microsoft.com/office/officeart/2005/8/layout/StepDownProcess"/>
    <dgm:cxn modelId="{D59C995F-16C3-451F-859C-6B18F6E7FD75}" type="presParOf" srcId="{56030FD0-0858-4445-9DC9-83C934D18F85}" destId="{02D4F895-4204-4DDA-8DEA-141583652CFF}" srcOrd="1" destOrd="0" presId="urn:microsoft.com/office/officeart/2005/8/layout/StepDownProcess"/>
    <dgm:cxn modelId="{D53A175F-D180-447D-AA30-F2E10CBB6AF3}" type="presParOf" srcId="{56030FD0-0858-4445-9DC9-83C934D18F85}" destId="{414BD6FB-526D-4BCD-94B4-E72C4CBADE13}" srcOrd="2" destOrd="0" presId="urn:microsoft.com/office/officeart/2005/8/layout/StepDownProcess"/>
    <dgm:cxn modelId="{324CC3B1-D9B8-4996-8A0E-32ED679C4B7C}" type="presParOf" srcId="{414BD6FB-526D-4BCD-94B4-E72C4CBADE13}" destId="{51F70403-1FAF-4E34-AA8A-C61DD943E8AE}" srcOrd="0" destOrd="0" presId="urn:microsoft.com/office/officeart/2005/8/layout/StepDownProcess"/>
    <dgm:cxn modelId="{AB1A9F84-FFBC-4382-AD0D-E12891A133FE}" type="presParOf" srcId="{414BD6FB-526D-4BCD-94B4-E72C4CBADE13}" destId="{79565E83-129F-4DD3-909D-CBADEF5988C5}" srcOrd="1" destOrd="0" presId="urn:microsoft.com/office/officeart/2005/8/layout/StepDownProcess"/>
    <dgm:cxn modelId="{26E38C28-D20A-4200-9284-737E4FF86C68}" type="presParOf" srcId="{414BD6FB-526D-4BCD-94B4-E72C4CBADE13}" destId="{49E064E0-A75C-465E-9600-7C0C12026C63}" srcOrd="2" destOrd="0" presId="urn:microsoft.com/office/officeart/2005/8/layout/StepDownProcess"/>
    <dgm:cxn modelId="{16F212E1-AADF-4467-8BB7-FF42EB343CE0}" type="presParOf" srcId="{56030FD0-0858-4445-9DC9-83C934D18F85}" destId="{0E459CD3-5D67-48DB-9734-7DF840C1230A}" srcOrd="3" destOrd="0" presId="urn:microsoft.com/office/officeart/2005/8/layout/StepDownProcess"/>
    <dgm:cxn modelId="{E2E7C262-3876-474F-BA92-5411CCE6ECFE}" type="presParOf" srcId="{56030FD0-0858-4445-9DC9-83C934D18F85}" destId="{CA440EE0-5654-480F-B8DA-5227A0345973}" srcOrd="4" destOrd="0" presId="urn:microsoft.com/office/officeart/2005/8/layout/StepDownProcess"/>
    <dgm:cxn modelId="{498D70C6-C178-4941-B03B-F208B36D7106}" type="presParOf" srcId="{CA440EE0-5654-480F-B8DA-5227A0345973}" destId="{44417193-26A8-4C1D-9E85-7D2934AF1B56}" srcOrd="0" destOrd="0" presId="urn:microsoft.com/office/officeart/2005/8/layout/StepDownProcess"/>
    <dgm:cxn modelId="{88482DDD-6791-419E-A15B-511036B496F5}" type="presParOf" srcId="{CA440EE0-5654-480F-B8DA-5227A0345973}" destId="{4CF1E8BD-705B-4DFB-ACB6-68828AF93005}" srcOrd="1" destOrd="0" presId="urn:microsoft.com/office/officeart/2005/8/layout/StepDownProcess"/>
    <dgm:cxn modelId="{B8B68EF6-2125-45FD-BF9E-CAB0888B53AB}" type="presParOf" srcId="{CA440EE0-5654-480F-B8DA-5227A0345973}" destId="{B8D79BFE-A571-4906-A8EC-9111817CF7C3}" srcOrd="2" destOrd="0" presId="urn:microsoft.com/office/officeart/2005/8/layout/StepDownProcess"/>
    <dgm:cxn modelId="{38A11C94-CAEF-46B8-A665-BCD6B2A6C0F0}" type="presParOf" srcId="{56030FD0-0858-4445-9DC9-83C934D18F85}" destId="{FECA36D4-D8A0-4288-B9DE-DFEF7B027DD2}" srcOrd="5" destOrd="0" presId="urn:microsoft.com/office/officeart/2005/8/layout/StepDownProcess"/>
    <dgm:cxn modelId="{2885C151-5BCC-41CB-B57A-3D10EE6FF9DA}" type="presParOf" srcId="{56030FD0-0858-4445-9DC9-83C934D18F85}" destId="{469D3DD9-BF15-404B-9C03-FD33A54C53AD}" srcOrd="6" destOrd="0" presId="urn:microsoft.com/office/officeart/2005/8/layout/StepDownProcess"/>
    <dgm:cxn modelId="{6AB4D9E3-F6F6-4882-99E4-264E6824D12E}" type="presParOf" srcId="{469D3DD9-BF15-404B-9C03-FD33A54C53AD}" destId="{22B8880B-038B-4E87-906D-A24F3A70E3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2060B-3365-4B04-A803-FDA68675B41E}">
      <dsp:nvSpPr>
        <dsp:cNvPr id="0" name=""/>
        <dsp:cNvSpPr/>
      </dsp:nvSpPr>
      <dsp:spPr>
        <a:xfrm rot="5400000">
          <a:off x="351799" y="947888"/>
          <a:ext cx="867673" cy="9878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6D009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47C9A2A-A5A7-4E48-B76E-E23D61967CFC}">
      <dsp:nvSpPr>
        <dsp:cNvPr id="0" name=""/>
        <dsp:cNvSpPr/>
      </dsp:nvSpPr>
      <dsp:spPr>
        <a:xfrm>
          <a:off x="121918" y="-13945"/>
          <a:ext cx="1460651" cy="1022408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Automate Frisking</a:t>
          </a:r>
        </a:p>
      </dsp:txBody>
      <dsp:txXfrm>
        <a:off x="171837" y="35974"/>
        <a:ext cx="1360813" cy="922570"/>
      </dsp:txXfrm>
    </dsp:sp>
    <dsp:sp modelId="{FED15845-9D25-4742-926E-7212587180B2}">
      <dsp:nvSpPr>
        <dsp:cNvPr id="0" name=""/>
        <dsp:cNvSpPr/>
      </dsp:nvSpPr>
      <dsp:spPr>
        <a:xfrm>
          <a:off x="1582570" y="83564"/>
          <a:ext cx="1062338" cy="82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70403-1FAF-4E34-AA8A-C61DD943E8AE}">
      <dsp:nvSpPr>
        <dsp:cNvPr id="0" name=""/>
        <dsp:cNvSpPr/>
      </dsp:nvSpPr>
      <dsp:spPr>
        <a:xfrm rot="5400000">
          <a:off x="1562834" y="2096390"/>
          <a:ext cx="867673" cy="9878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6D009D"/>
        </a:solidFill>
        <a:ln>
          <a:solidFill>
            <a:schemeClr val="bg1">
              <a:lumMod val="6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9565E83-129F-4DD3-909D-CBADEF5988C5}">
      <dsp:nvSpPr>
        <dsp:cNvPr id="0" name=""/>
        <dsp:cNvSpPr/>
      </dsp:nvSpPr>
      <dsp:spPr>
        <a:xfrm>
          <a:off x="1332953" y="1134556"/>
          <a:ext cx="1460651" cy="1022408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Collaborative Robot</a:t>
          </a:r>
        </a:p>
      </dsp:txBody>
      <dsp:txXfrm>
        <a:off x="1382872" y="1184475"/>
        <a:ext cx="1360813" cy="922570"/>
      </dsp:txXfrm>
    </dsp:sp>
    <dsp:sp modelId="{49E064E0-A75C-465E-9600-7C0C12026C63}">
      <dsp:nvSpPr>
        <dsp:cNvPr id="0" name=""/>
        <dsp:cNvSpPr/>
      </dsp:nvSpPr>
      <dsp:spPr>
        <a:xfrm>
          <a:off x="2793605" y="1232066"/>
          <a:ext cx="1062338" cy="82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17193-26A8-4C1D-9E85-7D2934AF1B56}">
      <dsp:nvSpPr>
        <dsp:cNvPr id="0" name=""/>
        <dsp:cNvSpPr/>
      </dsp:nvSpPr>
      <dsp:spPr>
        <a:xfrm rot="5400000">
          <a:off x="2773870" y="3244892"/>
          <a:ext cx="867673" cy="9878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6D009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CF1E8BD-705B-4DFB-ACB6-68828AF93005}">
      <dsp:nvSpPr>
        <dsp:cNvPr id="0" name=""/>
        <dsp:cNvSpPr/>
      </dsp:nvSpPr>
      <dsp:spPr>
        <a:xfrm>
          <a:off x="2543989" y="2283059"/>
          <a:ext cx="1460651" cy="1022408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Path Planning</a:t>
          </a:r>
        </a:p>
      </dsp:txBody>
      <dsp:txXfrm>
        <a:off x="2593908" y="2332978"/>
        <a:ext cx="1360813" cy="922570"/>
      </dsp:txXfrm>
    </dsp:sp>
    <dsp:sp modelId="{B8D79BFE-A571-4906-A8EC-9111817CF7C3}">
      <dsp:nvSpPr>
        <dsp:cNvPr id="0" name=""/>
        <dsp:cNvSpPr/>
      </dsp:nvSpPr>
      <dsp:spPr>
        <a:xfrm>
          <a:off x="4004641" y="2380569"/>
          <a:ext cx="1062338" cy="82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880B-038B-4E87-906D-A24F3A70E359}">
      <dsp:nvSpPr>
        <dsp:cNvPr id="0" name=""/>
        <dsp:cNvSpPr/>
      </dsp:nvSpPr>
      <dsp:spPr>
        <a:xfrm>
          <a:off x="3755024" y="3431561"/>
          <a:ext cx="1460651" cy="1022408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6D009D">
                <a:shade val="30000"/>
                <a:satMod val="115000"/>
              </a:srgbClr>
            </a:gs>
            <a:gs pos="50000">
              <a:srgbClr val="6D009D">
                <a:shade val="67500"/>
                <a:satMod val="115000"/>
              </a:srgbClr>
            </a:gs>
            <a:gs pos="100000">
              <a:srgbClr val="6D009D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Accessibility Framework</a:t>
          </a:r>
        </a:p>
      </dsp:txBody>
      <dsp:txXfrm>
        <a:off x="3804943" y="3481480"/>
        <a:ext cx="1360813" cy="92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FD81A0F-91F9-43E3-A339-7A3DC13B29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www.radiationtraining.co.uk%2Femployer-responsibilities%2Fionising-radiation-regulations%2F&amp;psig=AOvVaw3ed4-N3_QmyWozEfiTEz3w&amp;ust=1721751662471000&amp;source=images&amp;cd=vfe&amp;opi=89978449&amp;ved=0CBIQjhxqFwoTCNDSlPSGu4cDFQAAAAAdAAAAABAJ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https://www.oecd-nea.org/jcms/c_12890/radiological-protection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https://www.google.com/url?sa=i&amp;url=https%3A%2F%2Fwww.medicalnewstoday.com%2Farticles%2Ftypes-of-radiation-therapy&amp;psig=AOvVaw35MdyCSY0UevXrna1RPp28&amp;ust=1721751752465000&amp;source=images&amp;cd=vfe&amp;opi=89978449&amp;ved=0CBIQjhxqFwoTCMDRo56Hu4cDFQAAAAAdAAAAABAJ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www.argonelectronics.com%2Fblog%2Fsrp-annual-conference-radiation-protection&amp;psig=AOvVaw1TxD23wlupZHATE32pY4QL&amp;ust=1721751815477000&amp;source=images&amp;cd=vfe&amp;opi=89978449&amp;ved=0CBIQjhxqFwoTCNjbt7-Hu4cDFQAAAAAdAAAAABA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marshield.com%2Fchoosing-the-right-radiation-shielding-factors-considered-by-a-shielding-materials-expert%2F&amp;psig=AOvVaw39nMhCFMBuSrJaPJFprzBz&amp;ust=1721751885288000&amp;source=images&amp;cd=vfe&amp;opi=89978449&amp;ved=0CBIQjhxqFwoTCIDs6d6Hu4cDFQAAAAAdAAAAABA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25ED64-4F98-4ADE-B6E9-26D7C359E021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www.radiationtraining.co.uk%2Femployer-responsibilities%2Fionising-radiation-regulations%2F&amp;psig=AOvVaw3ed4-N3_QmyWozEfiTEz3w&amp;ust=1721751662471000&amp;source=images&amp;cd=vfe&amp;opi=89978449&amp;ved=0CBIQjhxqFwoTCNDSlPSGu4cDFQAAAAAdAAAAABAJ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https://www.oecd-nea.org/jcms/c_12890/radiological-protection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https://www.google.com/url?sa=i&amp;url=https%3A%2F%2Fwww.medicalnewstoday.com%2Farticles%2Ftypes-of-radiation-therapy&amp;psig=AOvVaw35MdyCSY0UevXrna1RPp28&amp;ust=1721751752465000&amp;source=images&amp;cd=vfe&amp;opi=89978449&amp;ved=0CBIQjhxqFwoTCMDRo56Hu4cDFQAAAAAdAAAAABAJ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www.argonelectronics.com%2Fblog%2Fsrp-annual-conference-radiation-protection&amp;psig=AOvVaw1TxD23wlupZHATE32pY4QL&amp;ust=1721751815477000&amp;source=images&amp;cd=vfe&amp;opi=89978449&amp;ved=0CBIQjhxqFwoTCNjbt7-Hu4cDFQAAAAAdAAAAABA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https://www.google.com/url?sa=i&amp;url=https%3A%2F%2Fmarshield.com%2Fchoosing-the-right-radiation-shielding-factors-considered-by-a-shielding-materials-expert%2F&amp;psig=AOvVaw39nMhCFMBuSrJaPJFprzBz&amp;ust=1721751885288000&amp;source=images&amp;cd=vfe&amp;opi=89978449&amp;ved=0CBIQjhxqFwoTCIDs6d6Hu4cDFQAAAAAdAAAAABA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1F249-D319-4EDB-8522-F51D709B71D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50CBD9-1A96-4F03-BD30-F4F8AC90DE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C8B01-024F-4566-A835-93E176CA0A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2EB3BC-588E-406B-8B6E-7B625A777F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B586F4-2D16-4F64-A5E7-3299BD4CC6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6F01A-A1C8-4213-9F31-609543FD35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F4E5B-FCF9-45DC-9299-5357BA0CB5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DC6703-A157-418C-843F-9C42C83585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99AAC1-5110-433D-A47F-986F50C6F5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F26B69-178D-48B5-A949-24D296209A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53CA1A-BDAE-4E17-8B0B-747FC23E27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65F638-5656-4857-A04C-E97216619B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300EA-1FE5-4CA3-8851-D30B8D5EA2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C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l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i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c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k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 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o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 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d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i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t 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M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a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s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r 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i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l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 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s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y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l</a:t>
            </a:r>
            <a:r>
              <a:rPr b="0" lang="en-US" sz="5400" spc="-1" strike="noStrike">
                <a:solidFill>
                  <a:srgbClr val="000000"/>
                </a:solidFill>
                <a:latin typeface="Jacobs Chronos"/>
              </a:rPr>
              <a:t>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" name="Picture 7" descr="A screenshot of a video gam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4423320" y="0"/>
            <a:ext cx="3219840" cy="8568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9" descr="Shape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10168200" y="241920"/>
            <a:ext cx="1717920" cy="4107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11" descr="Text&#10;&#10;Description automatically generated"/>
          <p:cNvPicPr/>
          <p:nvPr/>
        </p:nvPicPr>
        <p:blipFill>
          <a:blip r:embed="rId4"/>
          <a:stretch/>
        </p:blipFill>
        <p:spPr>
          <a:xfrm>
            <a:off x="243720" y="155880"/>
            <a:ext cx="1654560" cy="7005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12"/>
          <p:cNvSpPr/>
          <p:nvPr/>
        </p:nvSpPr>
        <p:spPr>
          <a:xfrm>
            <a:off x="0" y="6632280"/>
            <a:ext cx="12191760" cy="2332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6d009d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2" descr=""/>
          <p:cNvPicPr/>
          <p:nvPr/>
        </p:nvPicPr>
        <p:blipFill>
          <a:blip r:embed="rId5"/>
          <a:stretch/>
        </p:blipFill>
        <p:spPr>
          <a:xfrm>
            <a:off x="152280" y="5644080"/>
            <a:ext cx="2224800" cy="7912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6"/>
          <a:stretch/>
        </p:blipFill>
        <p:spPr>
          <a:xfrm>
            <a:off x="11301840" y="5715000"/>
            <a:ext cx="798480" cy="7984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Jacobs Chronos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Jacobs Chronos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Jacobs Chronos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Jacobs Chron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Jacobs Chron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Jacobs Chron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Jacobs Chron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Jacobs Chron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485280" y="6399360"/>
            <a:ext cx="3512880" cy="450360"/>
            <a:chOff x="485280" y="6399360"/>
            <a:chExt cx="3512880" cy="450360"/>
          </a:xfrm>
        </p:grpSpPr>
        <p:pic>
          <p:nvPicPr>
            <p:cNvPr id="47" name="Picture 6" descr="A screenshot of a video game&#10;&#10;Description automatically generated with low confidence"/>
            <p:cNvPicPr/>
            <p:nvPr/>
          </p:nvPicPr>
          <p:blipFill>
            <a:blip r:embed="rId2"/>
            <a:stretch/>
          </p:blipFill>
          <p:spPr>
            <a:xfrm>
              <a:off x="1332000" y="6399360"/>
              <a:ext cx="1693080" cy="45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Picture 7" descr="Shape&#10;&#10;Description automatically generated with medium confidence"/>
            <p:cNvPicPr/>
            <p:nvPr/>
          </p:nvPicPr>
          <p:blipFill>
            <a:blip r:embed="rId3"/>
            <a:stretch/>
          </p:blipFill>
          <p:spPr>
            <a:xfrm>
              <a:off x="3003840" y="6500880"/>
              <a:ext cx="994320" cy="23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Picture 8" descr="Text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485280" y="6438960"/>
              <a:ext cx="902520" cy="381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Rectangle 10"/>
          <p:cNvSpPr/>
          <p:nvPr/>
        </p:nvSpPr>
        <p:spPr>
          <a:xfrm rot="5400000">
            <a:off x="-3209760" y="3211200"/>
            <a:ext cx="6857640" cy="4370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6d009d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3" descr=""/>
          <p:cNvPicPr/>
          <p:nvPr/>
        </p:nvPicPr>
        <p:blipFill>
          <a:blip r:embed="rId5"/>
          <a:stretch/>
        </p:blipFill>
        <p:spPr>
          <a:xfrm>
            <a:off x="4641120" y="6421680"/>
            <a:ext cx="1122480" cy="39924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6"/>
          <a:stretch/>
        </p:blipFill>
        <p:spPr>
          <a:xfrm>
            <a:off x="4122360" y="6432480"/>
            <a:ext cx="394560" cy="39456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b4b4b4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2230D8-B2D8-49AC-899E-986760346ABE}" type="slidenum">
              <a:rPr b="0" lang="en-GB" sz="1200" spc="-1" strike="noStrike">
                <a:solidFill>
                  <a:srgbClr val="b4b4b4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41280" y="1193760"/>
            <a:ext cx="1001412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Ac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ce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ss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ibi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lit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y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Fr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a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m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e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w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or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k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fo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r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D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et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er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m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ini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n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g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C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oll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isi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on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s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an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d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C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ov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er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ag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e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fo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r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R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ad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ia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ti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on 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Sc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an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ni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n</a:t>
            </a:r>
            <a:r>
              <a:rPr b="0" lang="en-GB" sz="4000" spc="-1" strike="noStrike">
                <a:solidFill>
                  <a:srgbClr val="000000"/>
                </a:solidFill>
                <a:latin typeface="Jacobs Chronos"/>
              </a:rPr>
              <a:t>g.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274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Joshu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Bettl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es</a:t>
            </a:r>
            <a:r>
              <a:rPr b="0" lang="en-GB" sz="1800" spc="-1" strike="noStrike" baseline="30000">
                <a:solidFill>
                  <a:srgbClr val="000000"/>
                </a:solidFill>
                <a:latin typeface="Jacobs Chrono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Andr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ew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West</a:t>
            </a:r>
            <a:r>
              <a:rPr b="0" lang="en-GB" sz="1800" spc="-1" strike="noStrike" baseline="30000">
                <a:solidFill>
                  <a:srgbClr val="000000"/>
                </a:solidFill>
                <a:latin typeface="Jacobs Chrono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Jere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my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Andr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ew</a:t>
            </a:r>
            <a:r>
              <a:rPr b="0" lang="en-GB" sz="1800" spc="-1" strike="noStrike" baseline="30000">
                <a:solidFill>
                  <a:srgbClr val="000000"/>
                </a:solidFill>
                <a:latin typeface="Jacobs Chronos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Iain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Darb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y</a:t>
            </a:r>
            <a:r>
              <a:rPr b="0" lang="en-GB" sz="1800" spc="-1" strike="noStrike" baseline="30000">
                <a:solidFill>
                  <a:srgbClr val="000000"/>
                </a:solidFill>
                <a:latin typeface="Jacobs Chronos"/>
              </a:rPr>
              <a:t>3,4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and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Barry 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Lenn</a:t>
            </a:r>
            <a:r>
              <a:rPr b="0" lang="en-GB" sz="1800" spc="-1" strike="noStrike">
                <a:solidFill>
                  <a:srgbClr val="000000"/>
                </a:solidFill>
                <a:latin typeface="Jacobs Chronos"/>
              </a:rPr>
              <a:t>ox</a:t>
            </a:r>
            <a:r>
              <a:rPr b="0" lang="en-GB" sz="1800" spc="-1" strike="noStrike" baseline="30000">
                <a:solidFill>
                  <a:srgbClr val="000000"/>
                </a:solidFill>
                <a:latin typeface="Jacobs Chronos"/>
              </a:rPr>
              <a:t>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300" spc="-1" strike="noStrike" baseline="30000">
                <a:solidFill>
                  <a:srgbClr val="000000"/>
                </a:solidFill>
                <a:latin typeface="Jacobs Chronos"/>
              </a:rPr>
              <a:t>1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Manch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ester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Centre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for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Robotic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s and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AI, The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Univers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ity of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Manche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ster,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Manche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ster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M13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9Pl, UK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300" spc="-1" strike="noStrike" baseline="30000">
                <a:solidFill>
                  <a:srgbClr val="000000"/>
                </a:solidFill>
                <a:latin typeface="Jacobs Chronos"/>
              </a:rPr>
              <a:t>2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Nuclea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r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Restora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tion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Service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s Ltd.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Dounre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ay,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Thurso,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Caithne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ss,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KW14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7TZ, UK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300" spc="-1" strike="noStrike" baseline="30000">
                <a:solidFill>
                  <a:srgbClr val="000000"/>
                </a:solidFill>
                <a:latin typeface="Jacobs Chronos"/>
              </a:rPr>
              <a:t>3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Nation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al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Nuclear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Laborat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ory,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Chadwi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ck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House,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Birchw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ood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Park,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Warrin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gton,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Cheshir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e, WA3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6AE,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UK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300" spc="-1" strike="noStrike" baseline="30000">
                <a:solidFill>
                  <a:srgbClr val="000000"/>
                </a:solidFill>
                <a:latin typeface="Jacobs Chronos"/>
              </a:rPr>
              <a:t>4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School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of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Physics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and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Astrono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my,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Univers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ity of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Glasgo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w,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Glasgo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w, G12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8QQ, </a:t>
            </a:r>
            <a:r>
              <a:rPr b="0" lang="en-GB" sz="1300" spc="-1" strike="noStrike">
                <a:solidFill>
                  <a:srgbClr val="000000"/>
                </a:solidFill>
                <a:latin typeface="Jacobs Chronos"/>
              </a:rPr>
              <a:t>UK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0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Jacobs Chronos"/>
              </a:rPr>
              <a:t>Thank you for Listening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4554720"/>
            <a:ext cx="10515240" cy="171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Jacobs Chronos"/>
              </a:rPr>
              <a:t>Email: joshua.bettles@manchester.ac.uk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Jacobs Chronos"/>
              </a:rPr>
              <a:t>LinkedIn: Joshua Bettles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MR10"/>
              </a:rPr>
              <a:t>This work is supported by funding from an Industrial Cooperative Awards in Science &amp; Engineering (iCASE) by Nuclear Restoration Services Dounreay, the Nuclear Decommissioning Authority and EPSRC. AW acknowledges support from UK Research and Innovation via project EP/V026941/1.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Box 4"/>
          <p:cNvSpPr/>
          <p:nvPr/>
        </p:nvSpPr>
        <p:spPr>
          <a:xfrm>
            <a:off x="3135240" y="2320920"/>
            <a:ext cx="577044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6600" spc="-1" strike="noStrike">
                <a:solidFill>
                  <a:srgbClr val="000000"/>
                </a:solidFill>
                <a:latin typeface="Calibri"/>
              </a:rPr>
              <a:t>Questions?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9DB52-CEC1-44FB-8158-E6B958ED6B67}" type="slidenum">
              <a:t>10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86440" y="126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M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an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ua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l 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Fri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ski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4756680" y="707760"/>
            <a:ext cx="7020720" cy="3179160"/>
            <a:chOff x="4756680" y="707760"/>
            <a:chExt cx="7020720" cy="3179160"/>
          </a:xfrm>
        </p:grpSpPr>
        <p:pic>
          <p:nvPicPr>
            <p:cNvPr id="103" name="Picture 11" descr="A group of people in hazmat suits in a tent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7004880" y="707760"/>
              <a:ext cx="4772520" cy="3179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Picture 14" descr=""/>
            <p:cNvPicPr/>
            <p:nvPr/>
          </p:nvPicPr>
          <p:blipFill>
            <a:blip r:embed="rId2"/>
            <a:stretch/>
          </p:blipFill>
          <p:spPr>
            <a:xfrm>
              <a:off x="4756680" y="707760"/>
              <a:ext cx="2247840" cy="317916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789007655"/>
              </p:ext>
            </p:extLst>
          </p:nvPr>
        </p:nvGraphicFramePr>
        <p:xfrm>
          <a:off x="758520" y="1667160"/>
          <a:ext cx="5337360" cy="443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5" name="TextBox 10"/>
          <p:cNvSpPr/>
          <p:nvPr/>
        </p:nvSpPr>
        <p:spPr>
          <a:xfrm>
            <a:off x="7033680" y="5416200"/>
            <a:ext cx="4399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Contribution of this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Straight Arrow Connector 16"/>
          <p:cNvSpPr/>
          <p:nvPr/>
        </p:nvSpPr>
        <p:spPr>
          <a:xfrm flipH="1" flipV="1">
            <a:off x="6095880" y="5646240"/>
            <a:ext cx="93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9"/>
          <p:cNvSpPr/>
          <p:nvPr/>
        </p:nvSpPr>
        <p:spPr>
          <a:xfrm>
            <a:off x="5880600" y="6417720"/>
            <a:ext cx="5221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600" spc="-1" strike="noStrike">
                <a:solidFill>
                  <a:srgbClr val="000000"/>
                </a:solidFill>
                <a:latin typeface="Calibri"/>
              </a:rPr>
              <a:t>[1] M. E. Cournoyer, “Contamination control monitoring at the Los Alamos National Laboratory’s Plutonium Facility,” Journal of Chemical Health &amp;amp; Safety, vol. 25, no. 2, pp. 28–32, Mar. 2018. doi:10.1016/j.jchas.2017.10.008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600" spc="-1" strike="noStrike">
                <a:solidFill>
                  <a:srgbClr val="000000"/>
                </a:solidFill>
                <a:latin typeface="Calibri"/>
              </a:rPr>
              <a:t>[2] A. Shimbun, Nuclear fears at fukushima, [Accessed 26-05-2024], Mar. 2011. [Online]. Available: https://www.reuters.com/news/picture/nuclear-fears-at-fukushimaidUSRTR2JTMQ/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8" name="TextBox 22"/>
          <p:cNvSpPr/>
          <p:nvPr/>
        </p:nvSpPr>
        <p:spPr>
          <a:xfrm>
            <a:off x="6723360" y="3883320"/>
            <a:ext cx="404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[1]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TextBox 23"/>
          <p:cNvSpPr/>
          <p:nvPr/>
        </p:nvSpPr>
        <p:spPr>
          <a:xfrm>
            <a:off x="11433600" y="3883320"/>
            <a:ext cx="404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[2]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FCA564-0FE0-441F-8DBA-E86D55BA7362}" type="slidenum">
              <a:t>2</a:t>
            </a:fld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Ra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di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ati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on 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Pr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ob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17" descr="A close-up of a ventilator&#10;&#10;Description automatically generated"/>
          <p:cNvPicPr/>
          <p:nvPr/>
        </p:nvPicPr>
        <p:blipFill>
          <a:blip r:embed="rId1"/>
          <a:stretch/>
        </p:blipFill>
        <p:spPr>
          <a:xfrm>
            <a:off x="1532520" y="2638440"/>
            <a:ext cx="9126360" cy="2658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20"/>
          <p:cNvSpPr/>
          <p:nvPr/>
        </p:nvSpPr>
        <p:spPr>
          <a:xfrm>
            <a:off x="5880600" y="2176920"/>
            <a:ext cx="1737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Sensor  Film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Straight Arrow Connector 24"/>
          <p:cNvSpPr/>
          <p:nvPr/>
        </p:nvSpPr>
        <p:spPr>
          <a:xfrm flipH="1">
            <a:off x="5504400" y="2638440"/>
            <a:ext cx="914040" cy="9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Straight Arrow Connector 25"/>
          <p:cNvSpPr/>
          <p:nvPr/>
        </p:nvSpPr>
        <p:spPr>
          <a:xfrm>
            <a:off x="7079400" y="2638440"/>
            <a:ext cx="544320" cy="13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Box 1"/>
          <p:cNvSpPr/>
          <p:nvPr/>
        </p:nvSpPr>
        <p:spPr>
          <a:xfrm>
            <a:off x="3128040" y="5066280"/>
            <a:ext cx="1737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DP6 Probe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TextBox 2"/>
          <p:cNvSpPr/>
          <p:nvPr/>
        </p:nvSpPr>
        <p:spPr>
          <a:xfrm>
            <a:off x="8244360" y="5138280"/>
            <a:ext cx="1737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BP4 Probe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TextBox 7"/>
          <p:cNvSpPr/>
          <p:nvPr/>
        </p:nvSpPr>
        <p:spPr>
          <a:xfrm>
            <a:off x="5880600" y="6377400"/>
            <a:ext cx="609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Thermo FisherScientific: Non-Intelligent  and Intelligent Scintillation Probes Instruction Manual (8 2006)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C6F768-28C2-47EB-B6DE-95864F07C6AC}" type="slidenum">
              <a:t>3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Eff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ec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tiv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e 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Sc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an 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Vo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lu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m</a:t>
            </a: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31" descr="A close-up of a ventilator&#10;&#10;Description automatically generated"/>
          <p:cNvPicPr/>
          <p:nvPr/>
        </p:nvPicPr>
        <p:blipFill>
          <a:blip r:embed="rId1"/>
          <a:srcRect l="63149" t="0" r="0" b="0"/>
          <a:stretch/>
        </p:blipFill>
        <p:spPr>
          <a:xfrm>
            <a:off x="7296120" y="2638440"/>
            <a:ext cx="3362760" cy="265824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5" descr=""/>
          <p:cNvPicPr/>
          <p:nvPr/>
        </p:nvPicPr>
        <p:blipFill>
          <a:blip r:embed="rId2"/>
          <a:srcRect l="0" t="60509" r="28091" b="0"/>
          <a:stretch/>
        </p:blipFill>
        <p:spPr>
          <a:xfrm>
            <a:off x="871200" y="2534400"/>
            <a:ext cx="5579640" cy="2866680"/>
          </a:xfrm>
          <a:prstGeom prst="rect">
            <a:avLst/>
          </a:prstGeom>
          <a:ln w="0">
            <a:noFill/>
          </a:ln>
        </p:spPr>
      </p:pic>
      <p:sp>
        <p:nvSpPr>
          <p:cNvPr id="121" name="TextBox 47"/>
          <p:cNvSpPr/>
          <p:nvPr/>
        </p:nvSpPr>
        <p:spPr>
          <a:xfrm>
            <a:off x="5880600" y="2176920"/>
            <a:ext cx="1737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Sensor  Film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Straight Arrow Connector 49"/>
          <p:cNvSpPr/>
          <p:nvPr/>
        </p:nvSpPr>
        <p:spPr>
          <a:xfrm>
            <a:off x="7079400" y="2638440"/>
            <a:ext cx="544320" cy="13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Box 50"/>
          <p:cNvSpPr/>
          <p:nvPr/>
        </p:nvSpPr>
        <p:spPr>
          <a:xfrm>
            <a:off x="8244360" y="5138280"/>
            <a:ext cx="1737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BP4 Probe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Straight Arrow Connector 48"/>
          <p:cNvSpPr/>
          <p:nvPr/>
        </p:nvSpPr>
        <p:spPr>
          <a:xfrm flipH="1">
            <a:off x="4110120" y="2638440"/>
            <a:ext cx="2309040" cy="13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Box 7"/>
          <p:cNvSpPr/>
          <p:nvPr/>
        </p:nvSpPr>
        <p:spPr>
          <a:xfrm>
            <a:off x="5880600" y="6377400"/>
            <a:ext cx="609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Thermo FisherScientific: Non-Intelligent  and Intelligent Scintillation Probes Instruction Manual (8 2006)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766E50-5340-4AB6-B9F8-88A6861E52DD}" type="slidenum">
              <a:t>4</a:t>
            </a:fld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3" descr="A diagram of a process&#10;&#10;Description automatically generated"/>
          <p:cNvPicPr/>
          <p:nvPr/>
        </p:nvPicPr>
        <p:blipFill>
          <a:blip r:embed="rId1"/>
          <a:srcRect l="0" t="0" r="61322" b="0"/>
          <a:stretch/>
        </p:blipFill>
        <p:spPr>
          <a:xfrm>
            <a:off x="1668600" y="3598560"/>
            <a:ext cx="3699000" cy="262980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23" descr="A diagram of a grid&#10;&#10;Description automatically generated"/>
          <p:cNvPicPr/>
          <p:nvPr/>
        </p:nvPicPr>
        <p:blipFill>
          <a:blip r:embed="rId2"/>
          <a:stretch/>
        </p:blipFill>
        <p:spPr>
          <a:xfrm>
            <a:off x="7313400" y="4041360"/>
            <a:ext cx="3506760" cy="26298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9" descr="A blue grid with lines and numbers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1141920" y="1195200"/>
            <a:ext cx="3272040" cy="24537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21" descr="A blue and white dotted cube&#10;&#10;Description automatically generated with medium confidence"/>
          <p:cNvPicPr/>
          <p:nvPr/>
        </p:nvPicPr>
        <p:blipFill>
          <a:blip r:embed="rId4"/>
          <a:stretch/>
        </p:blipFill>
        <p:spPr>
          <a:xfrm>
            <a:off x="5330880" y="1204560"/>
            <a:ext cx="3735720" cy="280152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6" descr="A diagram of a company&#10;&#10;Description automatically generated"/>
          <p:cNvPicPr/>
          <p:nvPr/>
        </p:nvPicPr>
        <p:blipFill>
          <a:blip r:embed="rId5"/>
          <a:srcRect l="0" t="55261" r="80332" b="0"/>
          <a:stretch/>
        </p:blipFill>
        <p:spPr>
          <a:xfrm>
            <a:off x="1640880" y="5046480"/>
            <a:ext cx="1927080" cy="1206720"/>
          </a:xfrm>
          <a:prstGeom prst="rect">
            <a:avLst/>
          </a:prstGeom>
          <a:ln w="0">
            <a:noFill/>
          </a:ln>
        </p:spPr>
      </p:pic>
      <p:sp>
        <p:nvSpPr>
          <p:cNvPr id="131" name="Straight Arrow Connector 27"/>
          <p:cNvSpPr/>
          <p:nvPr/>
        </p:nvSpPr>
        <p:spPr>
          <a:xfrm rot="10800000">
            <a:off x="2777760" y="3606120"/>
            <a:ext cx="360" cy="30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Straight Arrow Connector 28"/>
          <p:cNvSpPr/>
          <p:nvPr/>
        </p:nvSpPr>
        <p:spPr>
          <a:xfrm flipV="1">
            <a:off x="3614040" y="3498840"/>
            <a:ext cx="2396160" cy="152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Straight Arrow Connector 29"/>
          <p:cNvSpPr/>
          <p:nvPr/>
        </p:nvSpPr>
        <p:spPr>
          <a:xfrm>
            <a:off x="5367960" y="5486400"/>
            <a:ext cx="214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Accessibility Framework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09519A-4600-4712-8635-D6B9076555B7}" type="slidenum">
              <a:t>5</a:t>
            </a:fld>
          </a:p>
        </p:txBody>
      </p:sp>
    </p:spTree>
  </p:cSld>
  <p:transition spd="slow">
    <p:push dir="u"/>
  </p:transition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" descr="A diagram of a process&#10;&#10;Description automatically generated"/>
          <p:cNvPicPr/>
          <p:nvPr/>
        </p:nvPicPr>
        <p:blipFill>
          <a:blip r:embed="rId1"/>
          <a:stretch/>
        </p:blipFill>
        <p:spPr>
          <a:xfrm>
            <a:off x="1668600" y="3598560"/>
            <a:ext cx="9564120" cy="2629800"/>
          </a:xfrm>
          <a:prstGeom prst="rect">
            <a:avLst/>
          </a:prstGeom>
          <a:ln w="0">
            <a:noFill/>
          </a:ln>
        </p:spPr>
      </p:pic>
      <p:sp>
        <p:nvSpPr>
          <p:cNvPr id="136" name="Rectangle 2"/>
          <p:cNvSpPr/>
          <p:nvPr/>
        </p:nvSpPr>
        <p:spPr>
          <a:xfrm>
            <a:off x="7061040" y="4881960"/>
            <a:ext cx="5762160" cy="1476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Graphic 7" descr=""/>
          <p:cNvPicPr/>
          <p:nvPr/>
        </p:nvPicPr>
        <p:blipFill>
          <a:blip r:embed="rId2"/>
          <a:srcRect l="0" t="61646" r="0" b="0"/>
          <a:stretch/>
        </p:blipFill>
        <p:spPr>
          <a:xfrm>
            <a:off x="6517080" y="292320"/>
            <a:ext cx="6235560" cy="356652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Accessibility Framework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12" descr="A diagram of a company&#10;&#10;Description automatically generated"/>
          <p:cNvPicPr/>
          <p:nvPr/>
        </p:nvPicPr>
        <p:blipFill>
          <a:blip r:embed="rId3"/>
          <a:srcRect l="0" t="55261" r="80332" b="0"/>
          <a:stretch/>
        </p:blipFill>
        <p:spPr>
          <a:xfrm>
            <a:off x="1640880" y="5046480"/>
            <a:ext cx="1927080" cy="120672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4"/>
          <a:srcRect l="0" t="61457" r="28893" b="0"/>
          <a:stretch/>
        </p:blipFill>
        <p:spPr>
          <a:xfrm>
            <a:off x="1780200" y="1632960"/>
            <a:ext cx="3894480" cy="1974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8C5E71-B349-4CDD-961D-245D7D2F4757}" type="slidenum">
              <a:t>6</a:t>
            </a:fld>
          </a:p>
        </p:txBody>
      </p:sp>
    </p:spTree>
  </p:cSld>
  <p:transition spd="slow">
    <p:wipe dir="r"/>
  </p:transition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9" descr="A diagram of a process&#10;&#10;Description automatically generated"/>
          <p:cNvPicPr/>
          <p:nvPr/>
        </p:nvPicPr>
        <p:blipFill>
          <a:blip r:embed="rId1"/>
          <a:srcRect l="0" t="0" r="41282" b="0"/>
          <a:stretch/>
        </p:blipFill>
        <p:spPr>
          <a:xfrm>
            <a:off x="1668600" y="3598560"/>
            <a:ext cx="5615640" cy="262980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1" descr="A diagram of a company&#10;&#10;Description automatically generated"/>
          <p:cNvPicPr/>
          <p:nvPr/>
        </p:nvPicPr>
        <p:blipFill>
          <a:blip r:embed="rId2"/>
          <a:srcRect l="58586" t="0" r="0" b="0"/>
          <a:stretch/>
        </p:blipFill>
        <p:spPr>
          <a:xfrm>
            <a:off x="7263360" y="3564720"/>
            <a:ext cx="4033080" cy="268056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5" descr="A blue and green dotted shirt&#10;&#10;Description automatically generated"/>
          <p:cNvPicPr/>
          <p:nvPr/>
        </p:nvPicPr>
        <p:blipFill>
          <a:blip r:embed="rId3"/>
          <a:stretch/>
        </p:blipFill>
        <p:spPr>
          <a:xfrm>
            <a:off x="7111080" y="496440"/>
            <a:ext cx="4920480" cy="438984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A diagram of a rectangular object&#10;&#10;Description automatically generated"/>
          <p:cNvPicPr/>
          <p:nvPr/>
        </p:nvPicPr>
        <p:blipFill>
          <a:blip r:embed="rId4"/>
          <a:stretch/>
        </p:blipFill>
        <p:spPr>
          <a:xfrm>
            <a:off x="1814760" y="1283040"/>
            <a:ext cx="3265920" cy="2484360"/>
          </a:xfrm>
          <a:prstGeom prst="rect">
            <a:avLst/>
          </a:prstGeom>
          <a:ln w="0">
            <a:noFill/>
          </a:ln>
        </p:spPr>
      </p:pic>
      <p:sp>
        <p:nvSpPr>
          <p:cNvPr id="145" name="TextBox 18"/>
          <p:cNvSpPr/>
          <p:nvPr/>
        </p:nvSpPr>
        <p:spPr>
          <a:xfrm>
            <a:off x="5073840" y="1452240"/>
            <a:ext cx="203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800001"/>
                </a:solidFill>
                <a:latin typeface="Calibri"/>
              </a:rPr>
              <a:t>Inaccessible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TextBox 19"/>
          <p:cNvSpPr/>
          <p:nvPr/>
        </p:nvSpPr>
        <p:spPr>
          <a:xfrm>
            <a:off x="4998600" y="3030120"/>
            <a:ext cx="219456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84"/>
                </a:solidFill>
                <a:latin typeface="Calibri"/>
              </a:rPr>
              <a:t>Accessible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Straight Arrow Connector 8"/>
          <p:cNvSpPr/>
          <p:nvPr/>
        </p:nvSpPr>
        <p:spPr>
          <a:xfrm flipH="1">
            <a:off x="3779280" y="1713960"/>
            <a:ext cx="1459080" cy="4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rgbClr val="ffffff">
                <a:lumMod val="65000"/>
              </a:srgbClr>
            </a:solidFill>
            <a:tailEnd len="med" type="triangle" w="med"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Straight Arrow Connector 11"/>
          <p:cNvSpPr/>
          <p:nvPr/>
        </p:nvSpPr>
        <p:spPr>
          <a:xfrm>
            <a:off x="6905160" y="1752480"/>
            <a:ext cx="1851840" cy="4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rgbClr val="ffffff">
                <a:lumMod val="65000"/>
              </a:srgbClr>
            </a:solidFill>
            <a:tailEnd len="med" type="triangle" w="med"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9" name="Straight Arrow Connector 13"/>
          <p:cNvSpPr/>
          <p:nvPr/>
        </p:nvSpPr>
        <p:spPr>
          <a:xfrm flipV="1">
            <a:off x="6834240" y="3216960"/>
            <a:ext cx="2121120" cy="9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rgbClr val="ffffff">
                <a:lumMod val="65000"/>
              </a:srgbClr>
            </a:solidFill>
            <a:tailEnd len="med" type="triangle" w="med"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Straight Arrow Connector 15"/>
          <p:cNvSpPr/>
          <p:nvPr/>
        </p:nvSpPr>
        <p:spPr>
          <a:xfrm flipH="1" flipV="1">
            <a:off x="4509360" y="3030120"/>
            <a:ext cx="873000" cy="2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rgbClr val="ffffff">
                <a:lumMod val="65000"/>
              </a:srgbClr>
            </a:solidFill>
            <a:tailEnd len="med" type="triangle" w="med"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Accessibility Framework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22" descr="A diagram of a company&#10;&#10;Description automatically generated"/>
          <p:cNvPicPr/>
          <p:nvPr/>
        </p:nvPicPr>
        <p:blipFill>
          <a:blip r:embed="rId5"/>
          <a:srcRect l="0" t="55261" r="80332" b="0"/>
          <a:stretch/>
        </p:blipFill>
        <p:spPr>
          <a:xfrm>
            <a:off x="1640880" y="5046480"/>
            <a:ext cx="1927080" cy="120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79496B-B3D0-4F39-A769-1B5273457C1E}" type="slidenum">
              <a:t>7</a:t>
            </a:fld>
          </a:p>
        </p:txBody>
      </p:sp>
    </p:spTree>
  </p:cSld>
  <p:transition spd="slow">
    <p:wipe dir="r"/>
  </p:transition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Jacobs Chronos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4" name="Content Placeholder 4"/>
          <p:cNvGraphicFramePr/>
          <p:nvPr/>
        </p:nvGraphicFramePr>
        <p:xfrm>
          <a:off x="6329880" y="4836240"/>
          <a:ext cx="5187960" cy="1325160"/>
        </p:xfrm>
        <a:graphic>
          <a:graphicData uri="http://schemas.openxmlformats.org/drawingml/2006/table">
            <a:tbl>
              <a:tblPr/>
              <a:tblGrid>
                <a:gridCol w="820080"/>
                <a:gridCol w="1074960"/>
                <a:gridCol w="1217520"/>
                <a:gridCol w="1037520"/>
                <a:gridCol w="1037880"/>
              </a:tblGrid>
              <a:tr h="581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Model​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Leaf Octants​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Accessible (%)​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Coverage (%)​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Assessment Time (S)​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4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Flat Box​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7339​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89.33​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94.96​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0.62​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7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Laptop (1)​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18722​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43.11​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53.90​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3.86​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7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Laptop (2)​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17460​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61.23​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75.84​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3.76​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4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Torso​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5398​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70.84​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90.08​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0.5​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5" name="Group 24"/>
          <p:cNvGrpSpPr/>
          <p:nvPr/>
        </p:nvGrpSpPr>
        <p:grpSpPr>
          <a:xfrm>
            <a:off x="1043280" y="1801080"/>
            <a:ext cx="4152240" cy="802440"/>
            <a:chOff x="1043280" y="1801080"/>
            <a:chExt cx="4152240" cy="802440"/>
          </a:xfrm>
        </p:grpSpPr>
        <p:sp>
          <p:nvSpPr>
            <p:cNvPr id="156" name="Rectangle 25"/>
            <p:cNvSpPr/>
            <p:nvPr/>
          </p:nvSpPr>
          <p:spPr>
            <a:xfrm>
              <a:off x="1506240" y="1801080"/>
              <a:ext cx="3689280" cy="802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Provides an understanding of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object coverage by a probe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7" name="Oval 26"/>
            <p:cNvSpPr/>
            <p:nvPr/>
          </p:nvSpPr>
          <p:spPr>
            <a:xfrm>
              <a:off x="1043280" y="1847880"/>
              <a:ext cx="671760" cy="70884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58" name="Group 27"/>
          <p:cNvGrpSpPr/>
          <p:nvPr/>
        </p:nvGrpSpPr>
        <p:grpSpPr>
          <a:xfrm>
            <a:off x="1043280" y="2674440"/>
            <a:ext cx="4152240" cy="721080"/>
            <a:chOff x="1043280" y="2674440"/>
            <a:chExt cx="4152240" cy="721080"/>
          </a:xfrm>
        </p:grpSpPr>
        <p:sp>
          <p:nvSpPr>
            <p:cNvPr id="159" name="Rectangle 28"/>
            <p:cNvSpPr/>
            <p:nvPr/>
          </p:nvSpPr>
          <p:spPr>
            <a:xfrm>
              <a:off x="1506240" y="2674440"/>
              <a:ext cx="3689280" cy="721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Identifies regions of potential unknown contamination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0" name="Oval 29"/>
            <p:cNvSpPr/>
            <p:nvPr/>
          </p:nvSpPr>
          <p:spPr>
            <a:xfrm>
              <a:off x="1043280" y="2680560"/>
              <a:ext cx="671760" cy="70884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61" name="Group 30"/>
          <p:cNvGrpSpPr/>
          <p:nvPr/>
        </p:nvGrpSpPr>
        <p:grpSpPr>
          <a:xfrm>
            <a:off x="1043280" y="3465720"/>
            <a:ext cx="4152240" cy="790200"/>
            <a:chOff x="1043280" y="3465720"/>
            <a:chExt cx="4152240" cy="790200"/>
          </a:xfrm>
        </p:grpSpPr>
        <p:sp>
          <p:nvSpPr>
            <p:cNvPr id="162" name="Rectangle 31"/>
            <p:cNvSpPr/>
            <p:nvPr/>
          </p:nvSpPr>
          <p:spPr>
            <a:xfrm>
              <a:off x="1506240" y="3465720"/>
              <a:ext cx="3689280" cy="790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Generates a set of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accessible points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3" name="Oval 32"/>
            <p:cNvSpPr/>
            <p:nvPr/>
          </p:nvSpPr>
          <p:spPr>
            <a:xfrm>
              <a:off x="1043280" y="3506400"/>
              <a:ext cx="671760" cy="70884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64" name="Group 33"/>
          <p:cNvGrpSpPr/>
          <p:nvPr/>
        </p:nvGrpSpPr>
        <p:grpSpPr>
          <a:xfrm>
            <a:off x="1043280" y="4327920"/>
            <a:ext cx="4152240" cy="721080"/>
            <a:chOff x="1043280" y="4327920"/>
            <a:chExt cx="4152240" cy="721080"/>
          </a:xfrm>
        </p:grpSpPr>
        <p:sp>
          <p:nvSpPr>
            <p:cNvPr id="165" name="Rectangle 34"/>
            <p:cNvSpPr/>
            <p:nvPr/>
          </p:nvSpPr>
          <p:spPr>
            <a:xfrm>
              <a:off x="1506240" y="4327920"/>
              <a:ext cx="3689280" cy="721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Performs over complex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geometries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" name="Oval 35"/>
            <p:cNvSpPr/>
            <p:nvPr/>
          </p:nvSpPr>
          <p:spPr>
            <a:xfrm>
              <a:off x="1043280" y="4334040"/>
              <a:ext cx="671760" cy="70884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67" name="Picture 36" descr="A blue and green dotted shirt&#10;&#10;Description automatically generated"/>
          <p:cNvPicPr/>
          <p:nvPr/>
        </p:nvPicPr>
        <p:blipFill>
          <a:blip r:embed="rId1"/>
          <a:stretch/>
        </p:blipFill>
        <p:spPr>
          <a:xfrm>
            <a:off x="9072360" y="2326320"/>
            <a:ext cx="2609280" cy="232812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2" descr="A diagram of a rectangular object&#10;&#10;Description automatically generated"/>
          <p:cNvPicPr/>
          <p:nvPr/>
        </p:nvPicPr>
        <p:blipFill>
          <a:blip r:embed="rId2"/>
          <a:stretch/>
        </p:blipFill>
        <p:spPr>
          <a:xfrm>
            <a:off x="8924040" y="311400"/>
            <a:ext cx="2648520" cy="201456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9" descr="A blue rectangular object with numbers&#10;&#10;Description automatically generated"/>
          <p:cNvPicPr/>
          <p:nvPr/>
        </p:nvPicPr>
        <p:blipFill>
          <a:blip r:embed="rId3"/>
          <a:stretch/>
        </p:blipFill>
        <p:spPr>
          <a:xfrm>
            <a:off x="5426280" y="33840"/>
            <a:ext cx="3426840" cy="257004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41" descr="A blue rectangular object with red edges&#10;&#10;Description automatically generated"/>
          <p:cNvPicPr/>
          <p:nvPr/>
        </p:nvPicPr>
        <p:blipFill>
          <a:blip r:embed="rId4"/>
          <a:stretch/>
        </p:blipFill>
        <p:spPr>
          <a:xfrm>
            <a:off x="6185160" y="2514960"/>
            <a:ext cx="2522880" cy="2130840"/>
          </a:xfrm>
          <a:prstGeom prst="rect">
            <a:avLst/>
          </a:prstGeom>
          <a:ln w="0">
            <a:noFill/>
          </a:ln>
        </p:spPr>
      </p:pic>
      <p:grpSp>
        <p:nvGrpSpPr>
          <p:cNvPr id="171" name="Group 42"/>
          <p:cNvGrpSpPr/>
          <p:nvPr/>
        </p:nvGrpSpPr>
        <p:grpSpPr>
          <a:xfrm>
            <a:off x="1043280" y="5121360"/>
            <a:ext cx="4152240" cy="815760"/>
            <a:chOff x="1043280" y="5121360"/>
            <a:chExt cx="4152240" cy="815760"/>
          </a:xfrm>
        </p:grpSpPr>
        <p:sp>
          <p:nvSpPr>
            <p:cNvPr id="172" name="Rectangle 43"/>
            <p:cNvSpPr/>
            <p:nvPr/>
          </p:nvSpPr>
          <p:spPr>
            <a:xfrm>
              <a:off x="1506240" y="5121360"/>
              <a:ext cx="3689280" cy="81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Determines collisions with constraints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3" name="Oval 44"/>
            <p:cNvSpPr/>
            <p:nvPr/>
          </p:nvSpPr>
          <p:spPr>
            <a:xfrm>
              <a:off x="1043280" y="5174640"/>
              <a:ext cx="671760" cy="70884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BCFF5-68AE-4495-A8A6-87738C669187}" type="slidenum">
              <a:t>8</a:t>
            </a:fld>
          </a:p>
        </p:txBody>
      </p:sp>
    </p:spTree>
  </p:cSld>
  <p:transition spd="slow">
    <p:fade/>
  </p:transition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44200" y="944280"/>
            <a:ext cx="43329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Conclusion: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5" name="Group 4"/>
          <p:cNvGrpSpPr/>
          <p:nvPr/>
        </p:nvGrpSpPr>
        <p:grpSpPr>
          <a:xfrm>
            <a:off x="1388520" y="2146320"/>
            <a:ext cx="4313160" cy="1011960"/>
            <a:chOff x="1388520" y="2146320"/>
            <a:chExt cx="4313160" cy="1011960"/>
          </a:xfrm>
        </p:grpSpPr>
        <p:sp>
          <p:nvSpPr>
            <p:cNvPr id="176" name="Rectangle 5"/>
            <p:cNvSpPr/>
            <p:nvPr/>
          </p:nvSpPr>
          <p:spPr>
            <a:xfrm>
              <a:off x="1869840" y="2146320"/>
              <a:ext cx="3831840" cy="101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Effectively distinguishes accessible from inaccessible areas within point clouds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7" name="Oval 6"/>
            <p:cNvSpPr/>
            <p:nvPr/>
          </p:nvSpPr>
          <p:spPr>
            <a:xfrm>
              <a:off x="1388520" y="2303280"/>
              <a:ext cx="697680" cy="69768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78" name="Group 7"/>
          <p:cNvGrpSpPr/>
          <p:nvPr/>
        </p:nvGrpSpPr>
        <p:grpSpPr>
          <a:xfrm>
            <a:off x="1368720" y="3307680"/>
            <a:ext cx="4312800" cy="1011960"/>
            <a:chOff x="1368720" y="3307680"/>
            <a:chExt cx="4312800" cy="1011960"/>
          </a:xfrm>
        </p:grpSpPr>
        <p:sp>
          <p:nvSpPr>
            <p:cNvPr id="179" name="Rectangle 8"/>
            <p:cNvSpPr/>
            <p:nvPr/>
          </p:nvSpPr>
          <p:spPr>
            <a:xfrm>
              <a:off x="1849680" y="3307680"/>
              <a:ext cx="3831840" cy="101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Provides an insight and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understanding of object coverage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0" name="Oval 9"/>
            <p:cNvSpPr/>
            <p:nvPr/>
          </p:nvSpPr>
          <p:spPr>
            <a:xfrm>
              <a:off x="1368720" y="3465000"/>
              <a:ext cx="697680" cy="69768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81" name="Group 10"/>
          <p:cNvGrpSpPr/>
          <p:nvPr/>
        </p:nvGrpSpPr>
        <p:grpSpPr>
          <a:xfrm>
            <a:off x="1368720" y="4477320"/>
            <a:ext cx="4312800" cy="1011960"/>
            <a:chOff x="1368720" y="4477320"/>
            <a:chExt cx="4312800" cy="1011960"/>
          </a:xfrm>
        </p:grpSpPr>
        <p:sp>
          <p:nvSpPr>
            <p:cNvPr id="182" name="Rectangle 11"/>
            <p:cNvSpPr/>
            <p:nvPr/>
          </p:nvSpPr>
          <p:spPr>
            <a:xfrm>
              <a:off x="1849680" y="4477320"/>
              <a:ext cx="3831840" cy="101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Provides a basis for planning scan paths over objects for a robot to execute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3" name="Oval 12"/>
            <p:cNvSpPr/>
            <p:nvPr/>
          </p:nvSpPr>
          <p:spPr>
            <a:xfrm>
              <a:off x="1368720" y="4634640"/>
              <a:ext cx="697680" cy="69768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4" name="Title 1"/>
          <p:cNvSpPr/>
          <p:nvPr/>
        </p:nvSpPr>
        <p:spPr>
          <a:xfrm>
            <a:off x="6444000" y="979560"/>
            <a:ext cx="433296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Jacobs Chronos"/>
              </a:rPr>
              <a:t>Future work: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85" name="Group 15"/>
          <p:cNvGrpSpPr/>
          <p:nvPr/>
        </p:nvGrpSpPr>
        <p:grpSpPr>
          <a:xfrm>
            <a:off x="6902280" y="2146320"/>
            <a:ext cx="4312800" cy="1011960"/>
            <a:chOff x="6902280" y="2146320"/>
            <a:chExt cx="4312800" cy="1011960"/>
          </a:xfrm>
        </p:grpSpPr>
        <p:sp>
          <p:nvSpPr>
            <p:cNvPr id="186" name="Rectangle 16"/>
            <p:cNvSpPr/>
            <p:nvPr/>
          </p:nvSpPr>
          <p:spPr>
            <a:xfrm>
              <a:off x="7383240" y="2146320"/>
              <a:ext cx="3831840" cy="101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Determining minimum required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scan points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7" name="Oval 17"/>
            <p:cNvSpPr/>
            <p:nvPr/>
          </p:nvSpPr>
          <p:spPr>
            <a:xfrm>
              <a:off x="6902280" y="2303280"/>
              <a:ext cx="697680" cy="69768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88" name="Group 18"/>
          <p:cNvGrpSpPr/>
          <p:nvPr/>
        </p:nvGrpSpPr>
        <p:grpSpPr>
          <a:xfrm>
            <a:off x="6902280" y="3301920"/>
            <a:ext cx="4312800" cy="1011960"/>
            <a:chOff x="6902280" y="3301920"/>
            <a:chExt cx="4312800" cy="1011960"/>
          </a:xfrm>
        </p:grpSpPr>
        <p:sp>
          <p:nvSpPr>
            <p:cNvPr id="189" name="Rectangle 19"/>
            <p:cNvSpPr/>
            <p:nvPr/>
          </p:nvSpPr>
          <p:spPr>
            <a:xfrm>
              <a:off x="7383240" y="3301920"/>
              <a:ext cx="3831840" cy="101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Generate and execute paths over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the objects to be examines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0" name="Oval 20"/>
            <p:cNvSpPr/>
            <p:nvPr/>
          </p:nvSpPr>
          <p:spPr>
            <a:xfrm>
              <a:off x="6902280" y="3459240"/>
              <a:ext cx="697680" cy="69768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1" name="Group 21"/>
          <p:cNvGrpSpPr/>
          <p:nvPr/>
        </p:nvGrpSpPr>
        <p:grpSpPr>
          <a:xfrm>
            <a:off x="6902280" y="4477320"/>
            <a:ext cx="4312800" cy="1011960"/>
            <a:chOff x="6902280" y="4477320"/>
            <a:chExt cx="4312800" cy="1011960"/>
          </a:xfrm>
        </p:grpSpPr>
        <p:sp>
          <p:nvSpPr>
            <p:cNvPr id="192" name="Rectangle 22"/>
            <p:cNvSpPr/>
            <p:nvPr/>
          </p:nvSpPr>
          <p:spPr>
            <a:xfrm>
              <a:off x="7383240" y="4477320"/>
              <a:ext cx="3831840" cy="101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d00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Generalising the framework for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other applications and probes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3" name="Oval 23"/>
            <p:cNvSpPr/>
            <p:nvPr/>
          </p:nvSpPr>
          <p:spPr>
            <a:xfrm>
              <a:off x="6902280" y="4634640"/>
              <a:ext cx="697680" cy="697680"/>
            </a:xfrm>
            <a:prstGeom prst="ellipse">
              <a:avLst/>
            </a:prstGeom>
            <a:gradFill rotWithShape="0">
              <a:gsLst>
                <a:gs pos="0">
                  <a:srgbClr val="40005d"/>
                </a:gs>
                <a:gs pos="100000">
                  <a:srgbClr val="5b0084"/>
                </a:gs>
              </a:gsLst>
              <a:lin ang="13500000"/>
            </a:gradFill>
            <a:ln>
              <a:solidFill>
                <a:srgbClr val="6e00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011CE0-E8ED-4867-84F4-8ADC641895EB}" type="slidenum">
              <a:t>9</a:t>
            </a:fld>
          </a:p>
        </p:txBody>
      </p:sp>
    </p:spTree>
  </p:cSld>
  <p:transition spd="slow">
    <p:fade/>
  </p:transition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61caf0-8fc0-4c26-9836-7ef6593c5f5b">
      <Terms xmlns="http://schemas.microsoft.com/office/infopath/2007/PartnerControls"/>
    </lcf76f155ced4ddcb4097134ff3c332f>
    <TaxCatchAll xmlns="0aa7b457-1e47-4252-b0ce-e5f492d1515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F8A785E11BE4D9BE736A320D73BC1" ma:contentTypeVersion="15" ma:contentTypeDescription="Create a new document." ma:contentTypeScope="" ma:versionID="0d468987848d10058834ea0a7f9333bd">
  <xsd:schema xmlns:xsd="http://www.w3.org/2001/XMLSchema" xmlns:xs="http://www.w3.org/2001/XMLSchema" xmlns:p="http://schemas.microsoft.com/office/2006/metadata/properties" xmlns:ns2="0c61caf0-8fc0-4c26-9836-7ef6593c5f5b" xmlns:ns3="0aa7b457-1e47-4252-b0ce-e5f492d15156" targetNamespace="http://schemas.microsoft.com/office/2006/metadata/properties" ma:root="true" ma:fieldsID="dab27fa1d8039cbd19d903dd5a428141" ns2:_="" ns3:_="">
    <xsd:import namespace="0c61caf0-8fc0-4c26-9836-7ef6593c5f5b"/>
    <xsd:import namespace="0aa7b457-1e47-4252-b0ce-e5f492d15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61caf0-8fc0-4c26-9836-7ef6593c5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dafd165-6beb-44bd-9039-5187b9f5b6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7b457-1e47-4252-b0ce-e5f492d1515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7ffe5b5-b771-4506-b373-79f803df755e}" ma:internalName="TaxCatchAll" ma:showField="CatchAllData" ma:web="0aa7b457-1e47-4252-b0ce-e5f492d15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CC31D0-DC0B-4AC7-9C3D-C9780C2C1C8C}">
  <ds:schemaRefs>
    <ds:schemaRef ds:uri="http://purl.org/dc/elements/1.1/"/>
    <ds:schemaRef ds:uri="http://schemas.microsoft.com/office/2006/metadata/properties"/>
    <ds:schemaRef ds:uri="0c61caf0-8fc0-4c26-9836-7ef6593c5f5b"/>
    <ds:schemaRef ds:uri="0aa7b457-1e47-4252-b0ce-e5f492d151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829011-D28C-4E4E-B108-DDC252DC22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89663-6127-4218-BEB2-3A4A2610A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61caf0-8fc0-4c26-9836-7ef6593c5f5b"/>
    <ds:schemaRef ds:uri="0aa7b457-1e47-4252-b0ce-e5f492d15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15641</TotalTime>
  <Application>LibreOffice/7.3.7.2$Linux_X86_64 LibreOffice_project/30$Build-2</Application>
  <AppVersion>15.0000</AppVersion>
  <Words>1221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2023-04-24T14:07:22Z</dcterms:created>
  <dc:creator>Jackson, Kayleigh</dc:creator>
  <dc:description/>
  <dc:language>en-US</dc:language>
  <cp:lastModifiedBy/>
  <dcterms:modified xsi:type="dcterms:W3CDTF">2024-09-04T18:56:14Z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0x01010016EF8A785E11BE4D9BE736A320D73BC1</vt:lpwstr>
  </property>
  <property fmtid="{D5CDD505-2E9C-101B-9397-08002B2CF9AE}" pid="3" name="HiddenSlides">
    <vt:i4>1</vt:i4>
  </property>
  <property fmtid="{D5CDD505-2E9C-101B-9397-08002B2CF9AE}" pid="4" name="MediaServiceImageTags">
    <vt:lpwstr/>
  </property>
  <property fmtid="{D5CDD505-2E9C-101B-9397-08002B2CF9AE}" pid="5" name="Notes">
    <vt:i4>3</vt:i4>
  </property>
  <property fmtid="{D5CDD505-2E9C-101B-9397-08002B2CF9AE}" pid="6" name="PresentationFormat">
    <vt:lpwstr>Widescreen</vt:lpwstr>
  </property>
  <property fmtid="{D5CDD505-2E9C-101B-9397-08002B2CF9AE}" pid="7" name="Slides">
    <vt:i4>11</vt:i4>
  </property>
</Properties>
</file>