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Lst>
  <p:sldIdLst>
    <p:sldId id="256" r:id="rId2"/>
    <p:sldId id="263" r:id="rId3"/>
    <p:sldId id="262" r:id="rId4"/>
    <p:sldId id="266" r:id="rId5"/>
    <p:sldId id="257" r:id="rId6"/>
    <p:sldId id="264" r:id="rId7"/>
    <p:sldId id="258" r:id="rId8"/>
    <p:sldId id="265" r:id="rId9"/>
    <p:sldId id="259" r:id="rId10"/>
    <p:sldId id="267"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FF173B-F65A-A777-B21D-79C32CCE1DBA}" v="218" dt="2020-02-26T21:17:09.864"/>
    <p1510:client id="{F11CA82D-1E4F-43D1-B8B4-33062DA65C45}" v="114" dt="2020-02-26T19:25:29.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68" d="100"/>
          <a:sy n="168" d="100"/>
        </p:scale>
        <p:origin x="129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170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456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2435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91423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6272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00568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5080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3453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890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3731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792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327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7658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831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634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453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549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4/21/2020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4282958"/>
      </p:ext>
    </p:extLst>
  </p:cSld>
  <p:clrMap bg1="dk1" tx1="lt1" bg2="dk2" tx2="lt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142000"/>
                <a:satMod val="200000"/>
                <a:lumMod val="118000"/>
              </a:schemeClr>
            </a:gs>
            <a:gs pos="100000">
              <a:schemeClr val="bg1">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BBFBB23-9099-4EED-A21E-63DB81DD9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id="{E0176E0E-9EAC-418B-9F10-1C3B7C876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E6232F6-EAAE-46E6-A5FA-8825F3ED4D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C5D6ECA4-641F-488A-A1F4-48097D57C9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1CE0BF8-C15D-48B8-96DA-91479180BB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7DC08EB-EFDD-4CAC-89C9-140A44D641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3" name="Rectangle 22">
            <a:extLst>
              <a:ext uri="{FF2B5EF4-FFF2-40B4-BE49-F238E27FC236}">
                <a16:creationId xmlns:a16="http://schemas.microsoft.com/office/drawing/2014/main" id="{064A9068-5E56-45C7-94DF-51D98A4DC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0C1F631-533B-4B38-AE39-AB1296286272}"/>
              </a:ext>
            </a:extLst>
          </p:cNvPr>
          <p:cNvPicPr>
            <a:picLocks noChangeAspect="1"/>
          </p:cNvPicPr>
          <p:nvPr/>
        </p:nvPicPr>
        <p:blipFill rotWithShape="1">
          <a:blip r:embed="rId2" cstate="print">
            <a:alphaModFix amt="2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p:cNvSpPr>
            <a:spLocks noGrp="1"/>
          </p:cNvSpPr>
          <p:nvPr>
            <p:ph type="ctrTitle"/>
          </p:nvPr>
        </p:nvSpPr>
        <p:spPr>
          <a:xfrm>
            <a:off x="212813" y="74359"/>
            <a:ext cx="4512534" cy="1507067"/>
          </a:xfrm>
        </p:spPr>
        <p:txBody>
          <a:bodyPr vert="horz" lIns="91440" tIns="45720" rIns="91440" bIns="45720" rtlCol="0" anchor="ctr">
            <a:noAutofit/>
          </a:bodyPr>
          <a:lstStyle/>
          <a:p>
            <a:r>
              <a:rPr lang="en-US" sz="6600" u="sng" dirty="0">
                <a:latin typeface="Copperplate Gothic Bold" panose="020E0705020206020404" pitchFamily="34" charset="0"/>
              </a:rPr>
              <a:t>Open</a:t>
            </a:r>
            <a:r>
              <a:rPr lang="en-US" sz="8000" u="sng" dirty="0">
                <a:latin typeface="Copperplate Gothic Bold" panose="020E0705020206020404" pitchFamily="34" charset="0"/>
              </a:rPr>
              <a:t>Z</a:t>
            </a:r>
          </a:p>
        </p:txBody>
      </p:sp>
      <p:sp>
        <p:nvSpPr>
          <p:cNvPr id="5" name="TextBox 4">
            <a:extLst>
              <a:ext uri="{FF2B5EF4-FFF2-40B4-BE49-F238E27FC236}">
                <a16:creationId xmlns:a16="http://schemas.microsoft.com/office/drawing/2014/main" id="{8734BDD5-62D8-409E-9692-9E8FC5326D65}"/>
              </a:ext>
            </a:extLst>
          </p:cNvPr>
          <p:cNvSpPr txBox="1"/>
          <p:nvPr/>
        </p:nvSpPr>
        <p:spPr>
          <a:xfrm>
            <a:off x="617631" y="1816928"/>
            <a:ext cx="2723490" cy="2840566"/>
          </a:xfrm>
          <a:prstGeom prst="rect">
            <a:avLst/>
          </a:prstGeom>
        </p:spPr>
        <p:txBody>
          <a:bodyPr vert="horz" lIns="91440" tIns="45720" rIns="91440" bIns="45720" rtlCol="0" anchor="ctr">
            <a:normAutofit/>
          </a:bodyPr>
          <a:lstStyle/>
          <a:p>
            <a:pPr defTabSz="457200">
              <a:spcBef>
                <a:spcPct val="20000"/>
              </a:spcBef>
              <a:spcAft>
                <a:spcPts val="600"/>
              </a:spcAft>
              <a:buClr>
                <a:schemeClr val="tx1"/>
              </a:buClr>
              <a:buSzPct val="80000"/>
            </a:pPr>
            <a:r>
              <a:rPr lang="en-US" dirty="0"/>
              <a:t>Team Members:</a:t>
            </a:r>
          </a:p>
          <a:p>
            <a:pPr marL="285750" indent="-285750" defTabSz="457200">
              <a:spcBef>
                <a:spcPct val="20000"/>
              </a:spcBef>
              <a:spcAft>
                <a:spcPts val="600"/>
              </a:spcAft>
              <a:buClr>
                <a:schemeClr val="tx1"/>
              </a:buClr>
              <a:buSzPct val="80000"/>
              <a:buFont typeface="Arial" panose="020B0604020202020204" pitchFamily="34" charset="0"/>
              <a:buChar char="•"/>
            </a:pPr>
            <a:r>
              <a:rPr lang="en-US" dirty="0"/>
              <a:t>Alyssa Abram</a:t>
            </a:r>
          </a:p>
          <a:p>
            <a:pPr marL="285750" indent="-285750" defTabSz="457200">
              <a:spcBef>
                <a:spcPct val="20000"/>
              </a:spcBef>
              <a:spcAft>
                <a:spcPts val="600"/>
              </a:spcAft>
              <a:buClr>
                <a:schemeClr val="tx1"/>
              </a:buClr>
              <a:buSzPct val="80000"/>
              <a:buFont typeface="Arial" panose="020B0604020202020204" pitchFamily="34" charset="0"/>
              <a:buChar char="•"/>
            </a:pPr>
            <a:r>
              <a:rPr lang="en-US" dirty="0"/>
              <a:t>Joshua Bonner</a:t>
            </a:r>
          </a:p>
          <a:p>
            <a:pPr marL="285750" indent="-285750" defTabSz="457200">
              <a:spcBef>
                <a:spcPct val="20000"/>
              </a:spcBef>
              <a:spcAft>
                <a:spcPts val="600"/>
              </a:spcAft>
              <a:buClr>
                <a:schemeClr val="tx1"/>
              </a:buClr>
              <a:buSzPct val="80000"/>
              <a:buFont typeface="Arial" panose="020B0604020202020204" pitchFamily="34" charset="0"/>
              <a:buChar char="•"/>
            </a:pPr>
            <a:r>
              <a:rPr lang="en-US" dirty="0"/>
              <a:t>Richard Bowers</a:t>
            </a:r>
          </a:p>
          <a:p>
            <a:pPr marL="285750" indent="-285750" defTabSz="457200">
              <a:spcBef>
                <a:spcPct val="20000"/>
              </a:spcBef>
              <a:spcAft>
                <a:spcPts val="600"/>
              </a:spcAft>
              <a:buClr>
                <a:schemeClr val="tx1"/>
              </a:buClr>
              <a:buSzPct val="80000"/>
              <a:buFont typeface="Arial" panose="020B0604020202020204" pitchFamily="34" charset="0"/>
              <a:buChar char="•"/>
            </a:pPr>
            <a:r>
              <a:rPr lang="en-US" dirty="0"/>
              <a:t>Jonathan Edsell</a:t>
            </a:r>
          </a:p>
          <a:p>
            <a:pPr marL="285750" indent="-285750" defTabSz="457200">
              <a:spcBef>
                <a:spcPct val="20000"/>
              </a:spcBef>
              <a:spcAft>
                <a:spcPts val="600"/>
              </a:spcAft>
              <a:buClr>
                <a:schemeClr val="tx1"/>
              </a:buClr>
              <a:buSzPct val="80000"/>
              <a:buFont typeface="Arial" panose="020B0604020202020204" pitchFamily="34" charset="0"/>
              <a:buChar char="•"/>
            </a:pPr>
            <a:r>
              <a:rPr lang="en-US" dirty="0"/>
              <a:t>Jacob Gallucci</a:t>
            </a:r>
          </a:p>
          <a:p>
            <a:pPr marL="285750" indent="-285750" defTabSz="457200">
              <a:spcBef>
                <a:spcPct val="20000"/>
              </a:spcBef>
              <a:spcAft>
                <a:spcPts val="600"/>
              </a:spcAft>
              <a:buClr>
                <a:schemeClr val="tx1"/>
              </a:buClr>
              <a:buSzPct val="80000"/>
              <a:buFont typeface="Arial" panose="020B0604020202020204" pitchFamily="34" charset="0"/>
              <a:buChar char="•"/>
            </a:pPr>
            <a:r>
              <a:rPr lang="en-US" dirty="0"/>
              <a:t>Ariel Rupp</a:t>
            </a:r>
          </a:p>
        </p:txBody>
      </p:sp>
      <p:grpSp>
        <p:nvGrpSpPr>
          <p:cNvPr id="25" name="Group 24">
            <a:extLst>
              <a:ext uri="{FF2B5EF4-FFF2-40B4-BE49-F238E27FC236}">
                <a16:creationId xmlns:a16="http://schemas.microsoft.com/office/drawing/2014/main" id="{4C426A88-3DF8-4B68-B9A2-D4FA08743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 name="Straight Connector 25">
              <a:extLst>
                <a:ext uri="{FF2B5EF4-FFF2-40B4-BE49-F238E27FC236}">
                  <a16:creationId xmlns:a16="http://schemas.microsoft.com/office/drawing/2014/main" id="{2D005652-BE5E-4AC3-AFB0-834E39F927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6D705EB3-FA30-4D1D-B165-4B325947D2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E3C0096-1670-4A0F-AB22-9CD678ACE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1A046895-62AF-4642-A877-93275E2347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7E26277-C888-43BE-AA5D-6608EFEE19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76C7A2FF-5E8C-4853-9394-7A34A3B9D7F5}"/>
              </a:ext>
            </a:extLst>
          </p:cNvPr>
          <p:cNvSpPr txBox="1"/>
          <p:nvPr/>
        </p:nvSpPr>
        <p:spPr>
          <a:xfrm>
            <a:off x="344778" y="1455730"/>
            <a:ext cx="2803003" cy="400110"/>
          </a:xfrm>
          <a:prstGeom prst="rect">
            <a:avLst/>
          </a:prstGeom>
          <a:noFill/>
        </p:spPr>
        <p:txBody>
          <a:bodyPr wrap="square" rtlCol="0">
            <a:spAutoFit/>
          </a:bodyPr>
          <a:lstStyle/>
          <a:p>
            <a:pPr>
              <a:spcAft>
                <a:spcPts val="600"/>
              </a:spcAft>
            </a:pPr>
            <a:r>
              <a:rPr lang="en-US" sz="2000" b="1" i="1" dirty="0">
                <a:latin typeface="Copperplate Gothic Bold" panose="020E0705020206020404" pitchFamily="34" charset="0"/>
              </a:rPr>
              <a:t>HnB Enterprises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7A41-E192-449D-A469-8D07EE30388E}"/>
              </a:ext>
            </a:extLst>
          </p:cNvPr>
          <p:cNvSpPr>
            <a:spLocks noGrp="1"/>
          </p:cNvSpPr>
          <p:nvPr>
            <p:ph type="title"/>
          </p:nvPr>
        </p:nvSpPr>
        <p:spPr>
          <a:xfrm>
            <a:off x="246889" y="5106398"/>
            <a:ext cx="8534400" cy="1507067"/>
          </a:xfrm>
        </p:spPr>
        <p:txBody>
          <a:bodyPr>
            <a:normAutofit/>
          </a:bodyPr>
          <a:lstStyle/>
          <a:p>
            <a:r>
              <a:rPr lang="en-US" sz="4400" u="sng" dirty="0">
                <a:latin typeface="Copperplate Gothic Bold" panose="020E0705020206020404" pitchFamily="34" charset="0"/>
              </a:rPr>
              <a:t>On board diagnostics</a:t>
            </a:r>
            <a:br>
              <a:rPr lang="en-US" sz="4400" u="sng" dirty="0">
                <a:latin typeface="Copperplate Gothic Bold" panose="020E0705020206020404" pitchFamily="34" charset="0"/>
              </a:rPr>
            </a:br>
            <a:r>
              <a:rPr lang="en-US" sz="4400" u="sng" dirty="0">
                <a:latin typeface="Copperplate Gothic Bold" panose="020E0705020206020404" pitchFamily="34" charset="0"/>
              </a:rPr>
              <a:t>(OBD)</a:t>
            </a:r>
            <a:endParaRPr lang="en-US" sz="4400" dirty="0"/>
          </a:p>
        </p:txBody>
      </p:sp>
      <p:sp>
        <p:nvSpPr>
          <p:cNvPr id="3" name="Content Placeholder 2">
            <a:extLst>
              <a:ext uri="{FF2B5EF4-FFF2-40B4-BE49-F238E27FC236}">
                <a16:creationId xmlns:a16="http://schemas.microsoft.com/office/drawing/2014/main" id="{13398DCE-58FB-4A2E-8966-CB512DCF53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7465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23FD2C-6A01-42D4-8F14-4A3E925F7790}"/>
              </a:ext>
            </a:extLst>
          </p:cNvPr>
          <p:cNvSpPr>
            <a:spLocks noGrp="1"/>
          </p:cNvSpPr>
          <p:nvPr>
            <p:ph type="title"/>
          </p:nvPr>
        </p:nvSpPr>
        <p:spPr>
          <a:xfrm>
            <a:off x="235532" y="139966"/>
            <a:ext cx="8534400" cy="894289"/>
          </a:xfrm>
        </p:spPr>
        <p:txBody>
          <a:bodyPr vert="horz" lIns="91440" tIns="45720" rIns="91440" bIns="45720" rtlCol="0" anchor="ctr">
            <a:normAutofit/>
          </a:bodyPr>
          <a:lstStyle/>
          <a:p>
            <a:r>
              <a:rPr lang="en-US" sz="4400" u="sng" dirty="0">
                <a:latin typeface="Copperplate Gothic Bold" panose="020E0705020206020404" pitchFamily="34" charset="0"/>
              </a:rPr>
              <a:t>Music Player</a:t>
            </a:r>
          </a:p>
        </p:txBody>
      </p:sp>
      <p:grpSp>
        <p:nvGrpSpPr>
          <p:cNvPr id="11" name="Group 10">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552195FA-239E-4D0C-9469-65129112F6B2}"/>
              </a:ext>
            </a:extLst>
          </p:cNvPr>
          <p:cNvSpPr txBox="1"/>
          <p:nvPr/>
        </p:nvSpPr>
        <p:spPr>
          <a:xfrm>
            <a:off x="658913" y="1174221"/>
            <a:ext cx="5648434" cy="4673413"/>
          </a:xfrm>
          <a:prstGeom prst="rect">
            <a:avLst/>
          </a:prstGeom>
        </p:spPr>
        <p:txBody>
          <a:bodyPr vert="horz" lIns="91440" tIns="45720" rIns="91440" bIns="45720" rtlCol="0" anchor="ctr">
            <a:normAutofit fontScale="92500" lnSpcReduction="10000"/>
          </a:bodyPr>
          <a:lstStyle/>
          <a:p>
            <a:pPr defTabSz="457200">
              <a:spcBef>
                <a:spcPct val="20000"/>
              </a:spcBef>
              <a:spcAft>
                <a:spcPts val="600"/>
              </a:spcAft>
              <a:buClr>
                <a:schemeClr val="tx1"/>
              </a:buClr>
              <a:buSzPct val="80000"/>
              <a:buFont typeface="Wingdings 3" panose="05040102010807070707" pitchFamily="18" charset="2"/>
              <a:buChar char=""/>
            </a:pPr>
            <a:r>
              <a:rPr lang="en-US" dirty="0"/>
              <a:t>A standard expectation of an infotainment system is to provide the user the ability to listen to music of their choice when traveling. Thus, we created our own music player.</a:t>
            </a:r>
          </a:p>
          <a:p>
            <a:pPr defTabSz="457200">
              <a:spcBef>
                <a:spcPct val="20000"/>
              </a:spcBef>
              <a:spcAft>
                <a:spcPts val="600"/>
              </a:spcAft>
              <a:buClr>
                <a:schemeClr val="tx1"/>
              </a:buClr>
              <a:buSzPct val="80000"/>
              <a:buFont typeface="Wingdings 3" panose="05040102010807070707" pitchFamily="18" charset="2"/>
              <a:buChar char=""/>
            </a:pPr>
            <a:endParaRPr lang="en-US" dirty="0"/>
          </a:p>
          <a:p>
            <a:pPr defTabSz="457200">
              <a:spcBef>
                <a:spcPct val="20000"/>
              </a:spcBef>
              <a:spcAft>
                <a:spcPts val="600"/>
              </a:spcAft>
              <a:buClr>
                <a:schemeClr val="tx1"/>
              </a:buClr>
              <a:buSzPct val="80000"/>
              <a:buFont typeface="Wingdings 3" panose="05040102010807070707" pitchFamily="18" charset="2"/>
              <a:buChar char=""/>
            </a:pPr>
            <a:r>
              <a:rPr lang="en-US" dirty="0"/>
              <a:t>Given the standard libraries available in Java, mp3 files can be read in and played back through the systems speakers, in this case the sound system of the vehicle.</a:t>
            </a:r>
          </a:p>
          <a:p>
            <a:pPr defTabSz="457200">
              <a:spcBef>
                <a:spcPct val="20000"/>
              </a:spcBef>
              <a:spcAft>
                <a:spcPts val="600"/>
              </a:spcAft>
              <a:buClr>
                <a:schemeClr val="tx1"/>
              </a:buClr>
              <a:buSzPct val="80000"/>
              <a:buFont typeface="Wingdings 3" panose="05040102010807070707" pitchFamily="18" charset="2"/>
              <a:buChar char=""/>
            </a:pPr>
            <a:endParaRPr lang="en-US" dirty="0"/>
          </a:p>
          <a:p>
            <a:pPr defTabSz="457200">
              <a:spcBef>
                <a:spcPct val="20000"/>
              </a:spcBef>
              <a:spcAft>
                <a:spcPts val="600"/>
              </a:spcAft>
              <a:buClr>
                <a:schemeClr val="tx1"/>
              </a:buClr>
              <a:buSzPct val="80000"/>
              <a:buFont typeface="Wingdings 3" panose="05040102010807070707" pitchFamily="18" charset="2"/>
              <a:buChar char=""/>
            </a:pPr>
            <a:r>
              <a:rPr lang="en-US" dirty="0"/>
              <a:t>Classes were implemented to hold an album and its associated mp3 files along with the album art. </a:t>
            </a:r>
          </a:p>
          <a:p>
            <a:pPr defTabSz="457200">
              <a:spcBef>
                <a:spcPct val="20000"/>
              </a:spcBef>
              <a:spcAft>
                <a:spcPts val="600"/>
              </a:spcAft>
              <a:buClr>
                <a:schemeClr val="tx1"/>
              </a:buClr>
              <a:buSzPct val="80000"/>
              <a:buFont typeface="Wingdings 3" panose="05040102010807070707" pitchFamily="18" charset="2"/>
              <a:buChar char=""/>
            </a:pPr>
            <a:endParaRPr lang="en-US" dirty="0"/>
          </a:p>
          <a:p>
            <a:pPr defTabSz="457200">
              <a:spcBef>
                <a:spcPct val="20000"/>
              </a:spcBef>
              <a:spcAft>
                <a:spcPts val="600"/>
              </a:spcAft>
              <a:buClr>
                <a:schemeClr val="tx1"/>
              </a:buClr>
              <a:buSzPct val="80000"/>
              <a:buFont typeface="Wingdings 3" panose="05040102010807070707" pitchFamily="18" charset="2"/>
              <a:buChar char=""/>
            </a:pPr>
            <a:r>
              <a:rPr lang="en-US" dirty="0"/>
              <a:t>While integrated into the user interface, the user is able to choose an album and play its contents.</a:t>
            </a:r>
          </a:p>
        </p:txBody>
      </p:sp>
    </p:spTree>
    <p:extLst>
      <p:ext uri="{BB962C8B-B14F-4D97-AF65-F5344CB8AC3E}">
        <p14:creationId xmlns:p14="http://schemas.microsoft.com/office/powerpoint/2010/main" val="1745330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54F1-CA0E-419C-A36B-3D82DF51AB1D}"/>
              </a:ext>
            </a:extLst>
          </p:cNvPr>
          <p:cNvSpPr>
            <a:spLocks noGrp="1"/>
          </p:cNvSpPr>
          <p:nvPr>
            <p:ph type="title"/>
          </p:nvPr>
        </p:nvSpPr>
        <p:spPr/>
        <p:txBody>
          <a:bodyPr/>
          <a:lstStyle/>
          <a:p>
            <a:r>
              <a:rPr lang="en-US"/>
              <a:t>GPS Navigation</a:t>
            </a:r>
          </a:p>
        </p:txBody>
      </p:sp>
      <p:sp>
        <p:nvSpPr>
          <p:cNvPr id="3" name="Content Placeholder 2">
            <a:extLst>
              <a:ext uri="{FF2B5EF4-FFF2-40B4-BE49-F238E27FC236}">
                <a16:creationId xmlns:a16="http://schemas.microsoft.com/office/drawing/2014/main" id="{FF39D5B6-B631-4FAB-8235-1D404336F3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622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8E1FE6-B436-40FF-AAC5-D95D0303B9DE}"/>
              </a:ext>
            </a:extLst>
          </p:cNvPr>
          <p:cNvSpPr txBox="1"/>
          <p:nvPr/>
        </p:nvSpPr>
        <p:spPr>
          <a:xfrm>
            <a:off x="812169" y="687220"/>
            <a:ext cx="8820268" cy="4379340"/>
          </a:xfrm>
          <a:prstGeom prst="rect">
            <a:avLst/>
          </a:prstGeom>
          <a:noFill/>
        </p:spPr>
        <p:txBody>
          <a:bodyPr wrap="square" rtlCol="0">
            <a:spAutoFit/>
          </a:bodyPr>
          <a:lstStyle/>
          <a:p>
            <a:pPr>
              <a:lnSpc>
                <a:spcPct val="150000"/>
              </a:lnSpc>
            </a:pPr>
            <a:r>
              <a:rPr lang="en-US" sz="4400" u="sng" dirty="0">
                <a:latin typeface="Copperplate Gothic Bold" panose="020E0705020206020404" pitchFamily="34" charset="0"/>
              </a:rPr>
              <a:t>AGENDA</a:t>
            </a:r>
            <a:endParaRPr lang="en-US" sz="4400" dirty="0">
              <a:latin typeface="Copperplate Gothic Bold" panose="020E0705020206020404" pitchFamily="34" charset="0"/>
            </a:endParaRPr>
          </a:p>
          <a:p>
            <a:pPr marL="342900" indent="-342900">
              <a:lnSpc>
                <a:spcPct val="150000"/>
              </a:lnSpc>
              <a:buFont typeface="+mj-lt"/>
              <a:buAutoNum type="arabicPeriod"/>
            </a:pPr>
            <a:r>
              <a:rPr lang="en-US" dirty="0"/>
              <a:t>PURPOSE</a:t>
            </a:r>
          </a:p>
          <a:p>
            <a:pPr marL="342900" indent="-342900">
              <a:lnSpc>
                <a:spcPct val="150000"/>
              </a:lnSpc>
              <a:buFont typeface="+mj-lt"/>
              <a:buAutoNum type="arabicPeriod"/>
            </a:pPr>
            <a:r>
              <a:rPr lang="en-US" dirty="0"/>
              <a:t>LANE DEPARTURE DETECTION</a:t>
            </a:r>
          </a:p>
          <a:p>
            <a:pPr marL="342900" indent="-342900">
              <a:lnSpc>
                <a:spcPct val="150000"/>
              </a:lnSpc>
              <a:buFont typeface="+mj-lt"/>
              <a:buAutoNum type="arabicPeriod"/>
            </a:pPr>
            <a:r>
              <a:rPr lang="en-US" dirty="0"/>
              <a:t>PARKING COLLISION DETECTION</a:t>
            </a:r>
          </a:p>
          <a:p>
            <a:pPr marL="342900" indent="-342900">
              <a:lnSpc>
                <a:spcPct val="150000"/>
              </a:lnSpc>
              <a:buFont typeface="+mj-lt"/>
              <a:buAutoNum type="arabicPeriod"/>
            </a:pPr>
            <a:r>
              <a:rPr lang="en-US" dirty="0"/>
              <a:t>ON BOARD DIAGNOSTICS</a:t>
            </a:r>
          </a:p>
          <a:p>
            <a:pPr marL="342900" indent="-342900">
              <a:lnSpc>
                <a:spcPct val="150000"/>
              </a:lnSpc>
              <a:buFont typeface="+mj-lt"/>
              <a:buAutoNum type="arabicPeriod"/>
            </a:pPr>
            <a:r>
              <a:rPr lang="en-US" dirty="0"/>
              <a:t>MUSIC PLAYER</a:t>
            </a:r>
          </a:p>
          <a:p>
            <a:pPr marL="342900" indent="-342900">
              <a:lnSpc>
                <a:spcPct val="150000"/>
              </a:lnSpc>
              <a:buFont typeface="+mj-lt"/>
              <a:buAutoNum type="arabicPeriod"/>
            </a:pPr>
            <a:r>
              <a:rPr lang="en-US" dirty="0"/>
              <a:t>GPS NAVIGATION</a:t>
            </a:r>
          </a:p>
          <a:p>
            <a:pPr marL="342900" indent="-342900">
              <a:lnSpc>
                <a:spcPct val="150000"/>
              </a:lnSpc>
              <a:buFont typeface="+mj-lt"/>
              <a:buAutoNum type="arabicPeriod"/>
            </a:pPr>
            <a:r>
              <a:rPr lang="en-US" dirty="0"/>
              <a:t>WRAP UP</a:t>
            </a:r>
          </a:p>
          <a:p>
            <a:pPr marL="342900" indent="-342900">
              <a:lnSpc>
                <a:spcPct val="150000"/>
              </a:lnSpc>
              <a:buFont typeface="+mj-lt"/>
              <a:buAutoNum type="arabicPeriod"/>
            </a:pPr>
            <a:r>
              <a:rPr lang="en-US" dirty="0"/>
              <a:t>Q/A</a:t>
            </a:r>
          </a:p>
        </p:txBody>
      </p:sp>
    </p:spTree>
    <p:extLst>
      <p:ext uri="{BB962C8B-B14F-4D97-AF65-F5344CB8AC3E}">
        <p14:creationId xmlns:p14="http://schemas.microsoft.com/office/powerpoint/2010/main" val="75100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15">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1" name="Rectangle 20">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DB0FBED8-E7DB-42D0-AA03-4780A859714E}"/>
              </a:ext>
            </a:extLst>
          </p:cNvPr>
          <p:cNvSpPr>
            <a:spLocks noGrp="1"/>
          </p:cNvSpPr>
          <p:nvPr>
            <p:ph type="title"/>
          </p:nvPr>
        </p:nvSpPr>
        <p:spPr>
          <a:xfrm>
            <a:off x="462712" y="73022"/>
            <a:ext cx="8534400" cy="1507067"/>
          </a:xfrm>
        </p:spPr>
        <p:txBody>
          <a:bodyPr vert="horz" lIns="91440" tIns="45720" rIns="91440" bIns="45720" rtlCol="0" anchor="ctr">
            <a:normAutofit/>
          </a:bodyPr>
          <a:lstStyle/>
          <a:p>
            <a:r>
              <a:rPr lang="en-US" sz="4400" u="sng" dirty="0">
                <a:latin typeface="Copperplate Gothic Bold" panose="020E0705020206020404" pitchFamily="34" charset="0"/>
              </a:rPr>
              <a:t>Purpose</a:t>
            </a:r>
          </a:p>
        </p:txBody>
      </p:sp>
      <p:grpSp>
        <p:nvGrpSpPr>
          <p:cNvPr id="59" name="Group 22">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9" name="TextBox 8">
            <a:extLst>
              <a:ext uri="{FF2B5EF4-FFF2-40B4-BE49-F238E27FC236}">
                <a16:creationId xmlns:a16="http://schemas.microsoft.com/office/drawing/2014/main" id="{20E3D003-60C3-4081-896E-1AB1885F4F35}"/>
              </a:ext>
            </a:extLst>
          </p:cNvPr>
          <p:cNvSpPr txBox="1"/>
          <p:nvPr/>
        </p:nvSpPr>
        <p:spPr>
          <a:xfrm>
            <a:off x="537897" y="1477433"/>
            <a:ext cx="8534400" cy="3615267"/>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500" dirty="0"/>
              <a:t>In the beginning we sought to challenge ourselves and expand our knowledge within the realms of computer science and engineering. We decided to create a complex project consisting of multiple disciplines not only within the computer science field but that of other engineering fields as well.</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500" dirty="0"/>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500" dirty="0"/>
              <a:t>Thus we created, from scratch, an infotainment system customized for the Nissan 350z.</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500" dirty="0"/>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500" dirty="0"/>
              <a:t>With the composition of the team and its many different talents, we divulged our own unique touches on the system to create something that stands out from other projects.</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500" dirty="0"/>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500" dirty="0"/>
              <a:t>It is our hope that you will be just as impressed as we are with the functionality and all that the system is capable of.</a:t>
            </a:r>
          </a:p>
        </p:txBody>
      </p:sp>
    </p:spTree>
    <p:extLst>
      <p:ext uri="{BB962C8B-B14F-4D97-AF65-F5344CB8AC3E}">
        <p14:creationId xmlns:p14="http://schemas.microsoft.com/office/powerpoint/2010/main" val="186935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C021F2B-E36E-4D1E-B6AD-182B55379A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106591D4-FCA8-487E-932B-9295D8AE11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FA3C3E3-3553-41FF-94E3-4755493D1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6877872-9969-41A3-9C01-7D105E0298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BEB398F-782C-4B4F-9993-C92F32D08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7389EFA-C586-4A73-AB69-A42AC1C8BB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9" name="Rectangle 18">
            <a:extLst>
              <a:ext uri="{FF2B5EF4-FFF2-40B4-BE49-F238E27FC236}">
                <a16:creationId xmlns:a16="http://schemas.microsoft.com/office/drawing/2014/main" id="{8CC8DB77-E1FC-45D1-B95D-E6C758B59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62EF8-2E98-4CAE-B608-525B12B37EF7}"/>
              </a:ext>
            </a:extLst>
          </p:cNvPr>
          <p:cNvSpPr>
            <a:spLocks noGrp="1"/>
          </p:cNvSpPr>
          <p:nvPr>
            <p:ph type="title"/>
          </p:nvPr>
        </p:nvSpPr>
        <p:spPr>
          <a:xfrm>
            <a:off x="4661860" y="4487332"/>
            <a:ext cx="5627258" cy="1507067"/>
          </a:xfrm>
        </p:spPr>
        <p:txBody>
          <a:bodyPr vert="horz" lIns="91440" tIns="45720" rIns="91440" bIns="45720" rtlCol="0" anchor="ctr">
            <a:normAutofit/>
          </a:bodyPr>
          <a:lstStyle/>
          <a:p>
            <a:pPr algn="ctr"/>
            <a:r>
              <a:rPr lang="en-US" u="sng" dirty="0">
                <a:latin typeface="Copperplate Gothic Bold" panose="020E0705020206020404" pitchFamily="34" charset="0"/>
              </a:rPr>
              <a:t>The Infotainment system</a:t>
            </a:r>
          </a:p>
        </p:txBody>
      </p:sp>
      <p:sp>
        <p:nvSpPr>
          <p:cNvPr id="21" name="Snip Diagonal Corner Rectangle 16">
            <a:extLst>
              <a:ext uri="{FF2B5EF4-FFF2-40B4-BE49-F238E27FC236}">
                <a16:creationId xmlns:a16="http://schemas.microsoft.com/office/drawing/2014/main" id="{4C829938-3E83-470E-BE9D-D826DEC7E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151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motorcycle, engine&#10;&#10;Description automatically generated">
            <a:extLst>
              <a:ext uri="{FF2B5EF4-FFF2-40B4-BE49-F238E27FC236}">
                <a16:creationId xmlns:a16="http://schemas.microsoft.com/office/drawing/2014/main" id="{75715C2C-7048-46F4-AE1C-7C9BAB20157F}"/>
              </a:ext>
            </a:extLst>
          </p:cNvPr>
          <p:cNvPicPr>
            <a:picLocks noChangeAspect="1"/>
          </p:cNvPicPr>
          <p:nvPr/>
        </p:nvPicPr>
        <p:blipFill rotWithShape="1">
          <a:blip r:embed="rId2">
            <a:extLst>
              <a:ext uri="{28A0092B-C50C-407E-A947-70E740481C1C}">
                <a14:useLocalDpi xmlns:a14="http://schemas.microsoft.com/office/drawing/2010/main" val="0"/>
              </a:ext>
            </a:extLst>
          </a:blip>
          <a:srcRect t="9689" r="-4" b="33041"/>
          <a:stretch/>
        </p:blipFill>
        <p:spPr>
          <a:xfrm>
            <a:off x="800558" y="786118"/>
            <a:ext cx="3337560" cy="2404227"/>
          </a:xfrm>
          <a:custGeom>
            <a:avLst/>
            <a:gdLst/>
            <a:ahLst/>
            <a:cxnLst/>
            <a:rect l="l" t="t" r="r" b="b"/>
            <a:pathLst>
              <a:path w="3337560" h="2404227">
                <a:moveTo>
                  <a:pt x="384420" y="0"/>
                </a:moveTo>
                <a:lnTo>
                  <a:pt x="3337560" y="0"/>
                </a:lnTo>
                <a:lnTo>
                  <a:pt x="3337560" y="2404227"/>
                </a:lnTo>
                <a:lnTo>
                  <a:pt x="0" y="2404227"/>
                </a:lnTo>
                <a:lnTo>
                  <a:pt x="0" y="384420"/>
                </a:lnTo>
                <a:close/>
              </a:path>
            </a:pathLst>
          </a:custGeom>
        </p:spPr>
      </p:pic>
      <p:pic>
        <p:nvPicPr>
          <p:cNvPr id="7" name="Picture 6" descr="A picture containing car, sitting, black, meter&#10;&#10;Description automatically generated">
            <a:extLst>
              <a:ext uri="{FF2B5EF4-FFF2-40B4-BE49-F238E27FC236}">
                <a16:creationId xmlns:a16="http://schemas.microsoft.com/office/drawing/2014/main" id="{980CF73B-0930-4771-84BE-02DAF97F35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6424" r="1" b="1740"/>
          <a:stretch/>
        </p:blipFill>
        <p:spPr>
          <a:xfrm>
            <a:off x="800558" y="3344575"/>
            <a:ext cx="3337560" cy="2397590"/>
          </a:xfrm>
          <a:custGeom>
            <a:avLst/>
            <a:gdLst/>
            <a:ahLst/>
            <a:cxnLst/>
            <a:rect l="l" t="t" r="r" b="b"/>
            <a:pathLst>
              <a:path w="3337560" h="2397590">
                <a:moveTo>
                  <a:pt x="0" y="0"/>
                </a:moveTo>
                <a:lnTo>
                  <a:pt x="3337560" y="0"/>
                </a:lnTo>
                <a:lnTo>
                  <a:pt x="3337560" y="2013170"/>
                </a:lnTo>
                <a:lnTo>
                  <a:pt x="2953140" y="2397590"/>
                </a:lnTo>
                <a:lnTo>
                  <a:pt x="0" y="2397590"/>
                </a:lnTo>
                <a:close/>
              </a:path>
            </a:pathLst>
          </a:custGeom>
        </p:spPr>
      </p:pic>
      <p:sp>
        <p:nvSpPr>
          <p:cNvPr id="3" name="TextBox 2">
            <a:extLst>
              <a:ext uri="{FF2B5EF4-FFF2-40B4-BE49-F238E27FC236}">
                <a16:creationId xmlns:a16="http://schemas.microsoft.com/office/drawing/2014/main" id="{412CDDB2-4C89-4C6F-8DA8-B84FA4A47A23}"/>
              </a:ext>
            </a:extLst>
          </p:cNvPr>
          <p:cNvSpPr txBox="1"/>
          <p:nvPr/>
        </p:nvSpPr>
        <p:spPr>
          <a:xfrm>
            <a:off x="4661860" y="685800"/>
            <a:ext cx="6253792" cy="3615267"/>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400" dirty="0"/>
              <a:t>As mentioned previously, we created an infotainment system that includes many functions which will be discussed in this presentation.</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400" dirty="0"/>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400" dirty="0"/>
              <a:t>The system includes, a Raspberry Pi4 micro computer attached to a touch screen LCD which is used in place of a </a:t>
            </a:r>
            <a:r>
              <a:rPr lang="en-US" sz="1400" dirty="0" err="1"/>
              <a:t>headunit</a:t>
            </a:r>
            <a:r>
              <a:rPr lang="en-US" sz="1400" dirty="0"/>
              <a:t> inside a Nissan 350z.</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400" dirty="0"/>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400" dirty="0"/>
              <a:t>With some research, we connected the appropriate wires from the gutted dash of the vehicle. This required the expertise and knowledge of many disciplines such as electrical engineering and some mechanical know how.</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400" dirty="0"/>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400" dirty="0"/>
              <a:t>The end result is a fully functional computer embedded into a motor vehicle.</a:t>
            </a:r>
          </a:p>
        </p:txBody>
      </p:sp>
      <p:grpSp>
        <p:nvGrpSpPr>
          <p:cNvPr id="23" name="Group 22">
            <a:extLst>
              <a:ext uri="{FF2B5EF4-FFF2-40B4-BE49-F238E27FC236}">
                <a16:creationId xmlns:a16="http://schemas.microsoft.com/office/drawing/2014/main" id="{7781737B-1297-4548-AC87-88DB5A35A1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81223E91-E446-4B0D-AA77-54DB37B146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ABCAFCA-99FF-437E-BFAD-88BB4E8701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C9ADBA8-4B59-40FF-82C7-28AEED09A7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E71A33C-0575-457E-85B1-BE0BA7592D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903BCFE-1C11-4455-A202-DB0FBE5335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670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2F034C-37DC-4B4C-8781-3BA79D94694D}"/>
              </a:ext>
            </a:extLst>
          </p:cNvPr>
          <p:cNvSpPr>
            <a:spLocks noGrp="1"/>
          </p:cNvSpPr>
          <p:nvPr>
            <p:ph type="title"/>
          </p:nvPr>
        </p:nvSpPr>
        <p:spPr>
          <a:xfrm>
            <a:off x="388878" y="223520"/>
            <a:ext cx="10123882" cy="1507067"/>
          </a:xfrm>
        </p:spPr>
        <p:txBody>
          <a:bodyPr vert="horz" lIns="91440" tIns="45720" rIns="91440" bIns="45720" rtlCol="0" anchor="ctr">
            <a:noAutofit/>
          </a:bodyPr>
          <a:lstStyle/>
          <a:p>
            <a:r>
              <a:rPr lang="en-US" sz="4400" u="sng" dirty="0">
                <a:latin typeface="Copperplate Gothic Bold" panose="020E0705020206020404" pitchFamily="34" charset="0"/>
              </a:rPr>
              <a:t>Lane Departure Detection</a:t>
            </a:r>
            <a:br>
              <a:rPr lang="en-US" sz="4400" u="sng" dirty="0">
                <a:latin typeface="Copperplate Gothic Bold" panose="020E0705020206020404" pitchFamily="34" charset="0"/>
              </a:rPr>
            </a:br>
            <a:r>
              <a:rPr lang="en-US" sz="4400" u="sng" dirty="0">
                <a:latin typeface="Copperplate Gothic Bold" panose="020E0705020206020404" pitchFamily="34" charset="0"/>
              </a:rPr>
              <a:t>(LDD)</a:t>
            </a:r>
          </a:p>
        </p:txBody>
      </p:sp>
      <p:grpSp>
        <p:nvGrpSpPr>
          <p:cNvPr id="13" name="Group 12">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B2D6305E-0E3F-4EFB-87DE-8DB0A1CD2326}"/>
              </a:ext>
            </a:extLst>
          </p:cNvPr>
          <p:cNvSpPr txBox="1"/>
          <p:nvPr/>
        </p:nvSpPr>
        <p:spPr>
          <a:xfrm>
            <a:off x="593233" y="1740285"/>
            <a:ext cx="5623429" cy="4806522"/>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dirty="0"/>
              <a:t>As the title suggests, we have implemented a lane departure system that will warn the user when they are drifting from their lane when the vehicle is in motion.</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dirty="0"/>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dirty="0"/>
              <a:t>The system makes use of a camera designed to work with the Raspberry Pi micro computer and uses machine vision, in its traditional sense, to detect the brightly colored lines on a normal road.</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dirty="0"/>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dirty="0"/>
              <a:t>Once the system recognizes these lines within a defined area,  if the lines move too far from one side of the predefined area, the system alerts the user with a distinct audible beep until the user corrects their trajectory.</a:t>
            </a:r>
          </a:p>
        </p:txBody>
      </p:sp>
    </p:spTree>
    <p:extLst>
      <p:ext uri="{BB962C8B-B14F-4D97-AF65-F5344CB8AC3E}">
        <p14:creationId xmlns:p14="http://schemas.microsoft.com/office/powerpoint/2010/main" val="3664540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0F65-1795-4D0A-B115-5BD6221C9164}"/>
              </a:ext>
            </a:extLst>
          </p:cNvPr>
          <p:cNvSpPr>
            <a:spLocks noGrp="1"/>
          </p:cNvSpPr>
          <p:nvPr>
            <p:ph type="title"/>
          </p:nvPr>
        </p:nvSpPr>
        <p:spPr>
          <a:xfrm>
            <a:off x="298006" y="5123437"/>
            <a:ext cx="10612320" cy="1507067"/>
          </a:xfrm>
        </p:spPr>
        <p:txBody>
          <a:bodyPr>
            <a:noAutofit/>
          </a:bodyPr>
          <a:lstStyle/>
          <a:p>
            <a:r>
              <a:rPr lang="en-US" sz="4400" u="sng" dirty="0">
                <a:latin typeface="Copperplate Gothic Bold" panose="020E0705020206020404" pitchFamily="34" charset="0"/>
              </a:rPr>
              <a:t>Lane Departure Detection</a:t>
            </a:r>
            <a:br>
              <a:rPr lang="en-US" sz="4400" u="sng" dirty="0">
                <a:latin typeface="Copperplate Gothic Bold" panose="020E0705020206020404" pitchFamily="34" charset="0"/>
              </a:rPr>
            </a:br>
            <a:r>
              <a:rPr lang="en-US" sz="4400" u="sng" dirty="0">
                <a:latin typeface="Copperplate Gothic Bold" panose="020E0705020206020404" pitchFamily="34" charset="0"/>
              </a:rPr>
              <a:t>(LDD)</a:t>
            </a:r>
            <a:endParaRPr lang="en-US" sz="4400" dirty="0"/>
          </a:p>
        </p:txBody>
      </p:sp>
      <p:sp>
        <p:nvSpPr>
          <p:cNvPr id="3" name="Content Placeholder 2">
            <a:extLst>
              <a:ext uri="{FF2B5EF4-FFF2-40B4-BE49-F238E27FC236}">
                <a16:creationId xmlns:a16="http://schemas.microsoft.com/office/drawing/2014/main" id="{97A8A84B-A73F-4F62-B728-1F1A14A09BCB}"/>
              </a:ext>
            </a:extLst>
          </p:cNvPr>
          <p:cNvSpPr>
            <a:spLocks noGrp="1"/>
          </p:cNvSpPr>
          <p:nvPr>
            <p:ph idx="1"/>
          </p:nvPr>
        </p:nvSpPr>
        <p:spPr/>
        <p:txBody>
          <a:bodyPr/>
          <a:lstStyle/>
          <a:p>
            <a:r>
              <a:rPr lang="en-US" dirty="0"/>
              <a:t>Embedded video demonstration</a:t>
            </a:r>
          </a:p>
        </p:txBody>
      </p:sp>
    </p:spTree>
    <p:extLst>
      <p:ext uri="{BB962C8B-B14F-4D97-AF65-F5344CB8AC3E}">
        <p14:creationId xmlns:p14="http://schemas.microsoft.com/office/powerpoint/2010/main" val="255398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C9526-A34C-423F-92C6-D49CB5861A90}"/>
              </a:ext>
            </a:extLst>
          </p:cNvPr>
          <p:cNvSpPr>
            <a:spLocks noGrp="1"/>
          </p:cNvSpPr>
          <p:nvPr>
            <p:ph type="title"/>
          </p:nvPr>
        </p:nvSpPr>
        <p:spPr>
          <a:xfrm>
            <a:off x="346450" y="151401"/>
            <a:ext cx="10666108" cy="1507067"/>
          </a:xfrm>
        </p:spPr>
        <p:txBody>
          <a:bodyPr vert="horz" lIns="91440" tIns="45720" rIns="91440" bIns="45720" rtlCol="0" anchor="ctr">
            <a:normAutofit/>
          </a:bodyPr>
          <a:lstStyle/>
          <a:p>
            <a:r>
              <a:rPr lang="en-US" sz="4400" u="sng" dirty="0">
                <a:latin typeface="Copperplate Gothic Bold" panose="020E0705020206020404" pitchFamily="34" charset="0"/>
              </a:rPr>
              <a:t>Parking collision detection (PCD)</a:t>
            </a:r>
          </a:p>
        </p:txBody>
      </p:sp>
      <p:grpSp>
        <p:nvGrpSpPr>
          <p:cNvPr id="11" name="Group 10">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14653264-5622-4576-AD6E-2DA7787F39B4}"/>
              </a:ext>
            </a:extLst>
          </p:cNvPr>
          <p:cNvSpPr txBox="1"/>
          <p:nvPr/>
        </p:nvSpPr>
        <p:spPr>
          <a:xfrm>
            <a:off x="737473" y="1688100"/>
            <a:ext cx="5839885" cy="4376089"/>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300" dirty="0"/>
              <a:t>To create a parking collision detector, we needed to make use of some hardware designed to be used with the Arduino micro controller. </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300" dirty="0"/>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300" dirty="0"/>
              <a:t>Using 4 SR04 Ultra Sonic Sensors, a passive buzzer, and a few LEDs, we created a system which alerts the user of a potential collision during a parking maneuver.</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300" dirty="0"/>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300" dirty="0"/>
              <a:t>The sensors will detect objects using ultra sonic waves to determine the distance between the encroaching object and the sensors themselves.</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300" dirty="0"/>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300" dirty="0"/>
              <a:t>At a predefined distance the sensors will communicate via the Arduino with the passive buzzer and provide distinct beeps alerting the user of the potential collision.</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300" dirty="0"/>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300" dirty="0"/>
              <a:t>Paired with the passive buzzer are the LEDs which will indicate certain statuses of the PCD system.</a:t>
            </a:r>
          </a:p>
        </p:txBody>
      </p:sp>
    </p:spTree>
    <p:extLst>
      <p:ext uri="{BB962C8B-B14F-4D97-AF65-F5344CB8AC3E}">
        <p14:creationId xmlns:p14="http://schemas.microsoft.com/office/powerpoint/2010/main" val="80326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9774-DCD6-4591-84B1-2640CFF6F942}"/>
              </a:ext>
            </a:extLst>
          </p:cNvPr>
          <p:cNvSpPr>
            <a:spLocks noGrp="1"/>
          </p:cNvSpPr>
          <p:nvPr>
            <p:ph type="title"/>
          </p:nvPr>
        </p:nvSpPr>
        <p:spPr>
          <a:xfrm>
            <a:off x="320725" y="5060962"/>
            <a:ext cx="8534400" cy="1507067"/>
          </a:xfrm>
        </p:spPr>
        <p:txBody>
          <a:bodyPr>
            <a:normAutofit/>
          </a:bodyPr>
          <a:lstStyle/>
          <a:p>
            <a:r>
              <a:rPr lang="en-US" sz="4400" u="sng" dirty="0">
                <a:latin typeface="Copperplate Gothic Bold" panose="020E0705020206020404" pitchFamily="34" charset="0"/>
              </a:rPr>
              <a:t>Parking collision</a:t>
            </a:r>
            <a:br>
              <a:rPr lang="en-US" sz="4400" u="sng" dirty="0">
                <a:latin typeface="Copperplate Gothic Bold" panose="020E0705020206020404" pitchFamily="34" charset="0"/>
              </a:rPr>
            </a:br>
            <a:r>
              <a:rPr lang="en-US" sz="4400" u="sng" dirty="0">
                <a:latin typeface="Copperplate Gothic Bold" panose="020E0705020206020404" pitchFamily="34" charset="0"/>
              </a:rPr>
              <a:t>detection (PCD)</a:t>
            </a:r>
            <a:endParaRPr lang="en-US" sz="4400" dirty="0"/>
          </a:p>
        </p:txBody>
      </p:sp>
      <p:sp>
        <p:nvSpPr>
          <p:cNvPr id="3" name="Content Placeholder 2">
            <a:extLst>
              <a:ext uri="{FF2B5EF4-FFF2-40B4-BE49-F238E27FC236}">
                <a16:creationId xmlns:a16="http://schemas.microsoft.com/office/drawing/2014/main" id="{3CE31AC7-8454-4FB8-ABC8-C4CDF6AEA087}"/>
              </a:ext>
            </a:extLst>
          </p:cNvPr>
          <p:cNvSpPr>
            <a:spLocks noGrp="1"/>
          </p:cNvSpPr>
          <p:nvPr>
            <p:ph idx="1"/>
          </p:nvPr>
        </p:nvSpPr>
        <p:spPr/>
        <p:txBody>
          <a:bodyPr/>
          <a:lstStyle/>
          <a:p>
            <a:r>
              <a:rPr lang="en-US" dirty="0"/>
              <a:t>Embedded video demonstration </a:t>
            </a:r>
          </a:p>
        </p:txBody>
      </p:sp>
    </p:spTree>
    <p:extLst>
      <p:ext uri="{BB962C8B-B14F-4D97-AF65-F5344CB8AC3E}">
        <p14:creationId xmlns:p14="http://schemas.microsoft.com/office/powerpoint/2010/main" val="4005916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3A413-77C8-427F-8139-DD7B0759B8B9}"/>
              </a:ext>
            </a:extLst>
          </p:cNvPr>
          <p:cNvSpPr>
            <a:spLocks noGrp="1"/>
          </p:cNvSpPr>
          <p:nvPr>
            <p:ph type="title"/>
          </p:nvPr>
        </p:nvSpPr>
        <p:spPr>
          <a:xfrm>
            <a:off x="388879" y="201269"/>
            <a:ext cx="8534400" cy="1507067"/>
          </a:xfrm>
        </p:spPr>
        <p:txBody>
          <a:bodyPr vert="horz" lIns="91440" tIns="45720" rIns="91440" bIns="45720" rtlCol="0" anchor="ctr">
            <a:normAutofit/>
          </a:bodyPr>
          <a:lstStyle/>
          <a:p>
            <a:r>
              <a:rPr lang="en-US" sz="4400" u="sng" dirty="0">
                <a:latin typeface="Copperplate Gothic Bold" panose="020E0705020206020404" pitchFamily="34" charset="0"/>
              </a:rPr>
              <a:t>On board diagnostics</a:t>
            </a:r>
            <a:br>
              <a:rPr lang="en-US" sz="4400" u="sng" dirty="0">
                <a:latin typeface="Copperplate Gothic Bold" panose="020E0705020206020404" pitchFamily="34" charset="0"/>
              </a:rPr>
            </a:br>
            <a:r>
              <a:rPr lang="en-US" sz="4400" u="sng" dirty="0">
                <a:latin typeface="Copperplate Gothic Bold" panose="020E0705020206020404" pitchFamily="34" charset="0"/>
              </a:rPr>
              <a:t>(OBD)</a:t>
            </a:r>
          </a:p>
        </p:txBody>
      </p:sp>
      <p:grpSp>
        <p:nvGrpSpPr>
          <p:cNvPr id="13" name="Group 12">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451D15B0-3D96-4063-BF1B-08000927FA50}"/>
              </a:ext>
            </a:extLst>
          </p:cNvPr>
          <p:cNvSpPr txBox="1"/>
          <p:nvPr/>
        </p:nvSpPr>
        <p:spPr>
          <a:xfrm>
            <a:off x="771547" y="1600425"/>
            <a:ext cx="5807460" cy="4445879"/>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500" dirty="0"/>
              <a:t>Given that this system is for a motor vehicle, we decided that it would be an important function to provide the user with vehicle data generated by the Engine Control Module.</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500" dirty="0"/>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500" dirty="0"/>
              <a:t>Using the On Board Diagnostic interface, common in most vehicles, we can pull, display, and reset real time data from the engines CPU, including maintenance codes used by mechanics to diagnose engine issues.</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500" dirty="0"/>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500" dirty="0"/>
              <a:t>A server on the Raspberry Pi is set up to receive incoming data retrieved by the OBDII and then displayed on the user interface</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500" dirty="0"/>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1500" dirty="0"/>
              <a:t>Additional data pertinent to the use of this vehicle includes engine load, intake temperature, and throttle position.</a:t>
            </a:r>
          </a:p>
        </p:txBody>
      </p:sp>
    </p:spTree>
    <p:extLst>
      <p:ext uri="{BB962C8B-B14F-4D97-AF65-F5344CB8AC3E}">
        <p14:creationId xmlns:p14="http://schemas.microsoft.com/office/powerpoint/2010/main" val="1597216609"/>
      </p:ext>
    </p:extLst>
  </p:cSld>
  <p:clrMapOvr>
    <a:masterClrMapping/>
  </p:clrMapOvr>
</p:sld>
</file>

<file path=ppt/theme/theme1.xml><?xml version="1.0" encoding="utf-8"?>
<a:theme xmlns:a="http://schemas.openxmlformats.org/drawingml/2006/main" name="Slice">
  <a:themeElements>
    <a:clrScheme name="OpenZ">
      <a:dk1>
        <a:sysClr val="windowText" lastClr="000000"/>
      </a:dk1>
      <a:lt1>
        <a:srgbClr val="969696"/>
      </a:lt1>
      <a:dk2>
        <a:srgbClr val="8F2803"/>
      </a:dk2>
      <a:lt2>
        <a:srgbClr val="8F2803"/>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otalTime>8</TotalTime>
  <Words>746</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Copperplate Gothic Bold</vt:lpstr>
      <vt:lpstr>Wingdings 3</vt:lpstr>
      <vt:lpstr>Slice</vt:lpstr>
      <vt:lpstr>OpenZ</vt:lpstr>
      <vt:lpstr>PowerPoint Presentation</vt:lpstr>
      <vt:lpstr>Purpose</vt:lpstr>
      <vt:lpstr>The Infotainment system</vt:lpstr>
      <vt:lpstr>Lane Departure Detection (LDD)</vt:lpstr>
      <vt:lpstr>Lane Departure Detection (LDD)</vt:lpstr>
      <vt:lpstr>Parking collision detection (PCD)</vt:lpstr>
      <vt:lpstr>Parking collision detection (PCD)</vt:lpstr>
      <vt:lpstr>On board diagnostics (OBD)</vt:lpstr>
      <vt:lpstr>On board diagnostics (OBD)</vt:lpstr>
      <vt:lpstr>Music Player</vt:lpstr>
      <vt:lpstr>GPS Navigation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OpenZ</dc:title>
  <dc:creator>Bonner, Joshua Bryan</dc:creator>
  <cp:lastModifiedBy>Bonner, Joshua Bryan</cp:lastModifiedBy>
  <cp:revision>3</cp:revision>
  <dcterms:created xsi:type="dcterms:W3CDTF">2020-04-21T20:19:38Z</dcterms:created>
  <dcterms:modified xsi:type="dcterms:W3CDTF">2020-04-21T20:28:24Z</dcterms:modified>
</cp:coreProperties>
</file>