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3" r:id="rId5"/>
    <p:sldId id="259" r:id="rId6"/>
    <p:sldId id="260" r:id="rId7"/>
    <p:sldId id="261" r:id="rId8"/>
    <p:sldId id="262" r:id="rId9"/>
    <p:sldId id="264" r:id="rId10"/>
    <p:sldId id="269" r:id="rId11"/>
    <p:sldId id="274" r:id="rId12"/>
    <p:sldId id="266" r:id="rId13"/>
    <p:sldId id="265" r:id="rId14"/>
    <p:sldId id="268" r:id="rId15"/>
    <p:sldId id="273" r:id="rId16"/>
    <p:sldId id="267" r:id="rId17"/>
    <p:sldId id="271"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A861"/>
    <a:srgbClr val="FD7400"/>
    <a:srgbClr val="F5C585"/>
    <a:srgbClr val="EFA08B"/>
    <a:srgbClr val="ECA48E"/>
    <a:srgbClr val="47B5E7"/>
    <a:srgbClr val="51CCDD"/>
    <a:srgbClr val="7CD8E5"/>
    <a:srgbClr val="A6ECEA"/>
    <a:srgbClr val="C67D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07" d="100"/>
          <a:sy n="107" d="100"/>
        </p:scale>
        <p:origin x="84" y="1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1D227D51-204B-ED48-AF9A-0BE9633FE04A}"/>
              </a:ext>
            </a:extLst>
          </p:cNvPr>
          <p:cNvSpPr/>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57A23F45-CDAE-8A40-8DE7-92A0BBC119B7}"/>
              </a:ext>
            </a:extLst>
          </p:cNvPr>
          <p:cNvSpPr/>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68546383-CCC4-544B-B0D8-DE78DE39BB78}"/>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5D1728-714F-2942-A0D1-82FF9419B496}"/>
              </a:ext>
            </a:extLst>
          </p:cNvPr>
          <p:cNvSpPr>
            <a:spLocks noGrp="1"/>
          </p:cNvSpPr>
          <p:nvPr>
            <p:ph type="ctrTitle"/>
          </p:nvPr>
        </p:nvSpPr>
        <p:spPr>
          <a:xfrm>
            <a:off x="797106" y="1625608"/>
            <a:ext cx="8035342" cy="2722164"/>
          </a:xfrm>
        </p:spPr>
        <p:txBody>
          <a:bodyPr anchor="b"/>
          <a:lstStyle>
            <a:lvl1pPr algn="l">
              <a:defRPr sz="8000" spc="-150"/>
            </a:lvl1pPr>
          </a:lstStyle>
          <a:p>
            <a:r>
              <a:rPr lang="en-US"/>
              <a:t>Click to edit Master title style</a:t>
            </a:r>
          </a:p>
        </p:txBody>
      </p:sp>
      <p:sp>
        <p:nvSpPr>
          <p:cNvPr id="3" name="Subtitle 2">
            <a:extLst>
              <a:ext uri="{FF2B5EF4-FFF2-40B4-BE49-F238E27FC236}">
                <a16:creationId xmlns:a16="http://schemas.microsoft.com/office/drawing/2014/main" id="{5BD072D4-1496-3347-BBF8-5879DF263BBD}"/>
              </a:ext>
            </a:extLst>
          </p:cNvPr>
          <p:cNvSpPr>
            <a:spLocks noGrp="1"/>
          </p:cNvSpPr>
          <p:nvPr>
            <p:ph type="subTitle" idx="1"/>
          </p:nvPr>
        </p:nvSpPr>
        <p:spPr>
          <a:xfrm>
            <a:off x="797106" y="4466845"/>
            <a:ext cx="8035342" cy="88290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BEFC724-B499-364B-AEB5-B6517F6AD52B}"/>
              </a:ext>
            </a:extLst>
          </p:cNvPr>
          <p:cNvSpPr>
            <a:spLocks noGrp="1"/>
          </p:cNvSpPr>
          <p:nvPr>
            <p:ph type="dt" sz="half" idx="10"/>
          </p:nvPr>
        </p:nvSpPr>
        <p:spPr>
          <a:xfrm>
            <a:off x="797105" y="5708747"/>
            <a:ext cx="3882843" cy="365125"/>
          </a:xfrm>
        </p:spPr>
        <p:txBody>
          <a:bodyPr/>
          <a:lstStyle>
            <a:lvl1pPr>
              <a:defRPr sz="1400"/>
            </a:lvl1pPr>
          </a:lstStyle>
          <a:p>
            <a:fld id="{73C3BD54-29B9-3D42-B178-776ED395AA85}" type="datetimeFigureOut">
              <a:rPr lang="en-US" smtClean="0"/>
              <a:pPr/>
              <a:t>1/4/2024</a:t>
            </a:fld>
            <a:endParaRPr lang="en-US" sz="1400"/>
          </a:p>
        </p:txBody>
      </p:sp>
      <p:sp>
        <p:nvSpPr>
          <p:cNvPr id="5" name="Footer Placeholder 4">
            <a:extLst>
              <a:ext uri="{FF2B5EF4-FFF2-40B4-BE49-F238E27FC236}">
                <a16:creationId xmlns:a16="http://schemas.microsoft.com/office/drawing/2014/main" id="{8033889C-A4E9-B24E-818F-46A1124C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40F50F-250E-6D45-AEBC-2573FED0C310}"/>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104279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9F6C0E12-251D-EA44-BF81-4ABDFBB94321}"/>
              </a:ext>
            </a:extLst>
          </p:cNvPr>
          <p:cNvSpPr/>
          <p:nvPr/>
        </p:nvSpPr>
        <p:spPr>
          <a:xfrm>
            <a:off x="7087169" y="1096772"/>
            <a:ext cx="465222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DC5FF4-095A-114E-87B6-73C7ADFF97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1E6EC9-9650-2042-8581-5B4082F941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A0800-B373-3B40-B187-30AFE44CDD1D}"/>
              </a:ext>
            </a:extLst>
          </p:cNvPr>
          <p:cNvSpPr>
            <a:spLocks noGrp="1"/>
          </p:cNvSpPr>
          <p:nvPr>
            <p:ph type="dt" sz="half" idx="10"/>
          </p:nvPr>
        </p:nvSpPr>
        <p:spPr/>
        <p:txBody>
          <a:bodyPr/>
          <a:lstStyle/>
          <a:p>
            <a:fld id="{73C3BD54-29B9-3D42-B178-776ED395AA85}" type="datetimeFigureOut">
              <a:rPr lang="en-US" smtClean="0"/>
              <a:t>1/4/2024</a:t>
            </a:fld>
            <a:endParaRPr lang="en-US"/>
          </a:p>
        </p:txBody>
      </p:sp>
      <p:sp>
        <p:nvSpPr>
          <p:cNvPr id="5" name="Footer Placeholder 4">
            <a:extLst>
              <a:ext uri="{FF2B5EF4-FFF2-40B4-BE49-F238E27FC236}">
                <a16:creationId xmlns:a16="http://schemas.microsoft.com/office/drawing/2014/main" id="{C10A4C1C-C790-B449-8C06-78E8303F94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43E620-F86B-F447-AB06-DDAB3919250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9" name="Rectangle 48">
            <a:extLst>
              <a:ext uri="{FF2B5EF4-FFF2-40B4-BE49-F238E27FC236}">
                <a16:creationId xmlns:a16="http://schemas.microsoft.com/office/drawing/2014/main" id="{80487CB5-43E0-974C-9DDC-252A8A37107F}"/>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E9CB83EF-4143-5A45-9B3A-9E70DD50253B}"/>
              </a:ext>
            </a:extLst>
          </p:cNvPr>
          <p:cNvSpPr/>
          <p:nvPr/>
        </p:nvSpPr>
        <p:spPr>
          <a:xfrm>
            <a:off x="11415183"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1811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9DF801-FF8E-6247-9065-D9304CD6093A}"/>
              </a:ext>
            </a:extLst>
          </p:cNvPr>
          <p:cNvSpPr>
            <a:spLocks noGrp="1"/>
          </p:cNvSpPr>
          <p:nvPr>
            <p:ph type="title" orient="vert"/>
          </p:nvPr>
        </p:nvSpPr>
        <p:spPr>
          <a:xfrm>
            <a:off x="9355667" y="1204722"/>
            <a:ext cx="1853360" cy="467664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0E2615-7E4D-AB47-ACE6-236D716D7D24}"/>
              </a:ext>
            </a:extLst>
          </p:cNvPr>
          <p:cNvSpPr>
            <a:spLocks noGrp="1"/>
          </p:cNvSpPr>
          <p:nvPr>
            <p:ph type="body" orient="vert" idx="1"/>
          </p:nvPr>
        </p:nvSpPr>
        <p:spPr>
          <a:xfrm>
            <a:off x="973667" y="1204722"/>
            <a:ext cx="8274047" cy="46969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1F0223-5AC9-374E-BD0C-344F67E2A85B}"/>
              </a:ext>
            </a:extLst>
          </p:cNvPr>
          <p:cNvSpPr>
            <a:spLocks noGrp="1"/>
          </p:cNvSpPr>
          <p:nvPr>
            <p:ph type="dt" sz="half" idx="10"/>
          </p:nvPr>
        </p:nvSpPr>
        <p:spPr/>
        <p:txBody>
          <a:bodyPr/>
          <a:lstStyle/>
          <a:p>
            <a:fld id="{73C3BD54-29B9-3D42-B178-776ED395AA85}" type="datetimeFigureOut">
              <a:rPr lang="en-US" smtClean="0"/>
              <a:t>1/4/2024</a:t>
            </a:fld>
            <a:endParaRPr lang="en-US"/>
          </a:p>
        </p:txBody>
      </p:sp>
      <p:sp>
        <p:nvSpPr>
          <p:cNvPr id="5" name="Footer Placeholder 4">
            <a:extLst>
              <a:ext uri="{FF2B5EF4-FFF2-40B4-BE49-F238E27FC236}">
                <a16:creationId xmlns:a16="http://schemas.microsoft.com/office/drawing/2014/main" id="{3EBEDD42-54A1-E648-8829-140EC4C57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8FDF8F-8DBC-8A47-8000-5BA35DF9F903}"/>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1" name="Rectangle 50">
            <a:extLst>
              <a:ext uri="{FF2B5EF4-FFF2-40B4-BE49-F238E27FC236}">
                <a16:creationId xmlns:a16="http://schemas.microsoft.com/office/drawing/2014/main" id="{F2CE2A98-5154-A544-BE2A-FDC0811C19A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C4EC832-8181-5643-8A62-117E43F0E498}"/>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24AF3281-BC22-374D-A461-8B3181F600AA}"/>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092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9F291BE0-7A7E-D04F-974F-9F4577FB2F46}"/>
              </a:ext>
            </a:extLst>
          </p:cNvPr>
          <p:cNvSpPr/>
          <p:nvPr/>
        </p:nvSpPr>
        <p:spPr>
          <a:xfrm>
            <a:off x="6163735" y="1096772"/>
            <a:ext cx="557106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BD33FF1F-6094-0B4A-A3E4-6B0D9283DB44}"/>
              </a:ext>
            </a:extLst>
          </p:cNvPr>
          <p:cNvSpPr/>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B78A6D9C-C7A5-414B-8CB7-E31470D7D28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1D850E-6310-C04D-8CAC-B7FA9F332D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5B7FB3-5DFC-6547-9567-C0ABE874C6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27D2DB-A7B1-204E-8416-E938952BCC83}"/>
              </a:ext>
            </a:extLst>
          </p:cNvPr>
          <p:cNvSpPr>
            <a:spLocks noGrp="1"/>
          </p:cNvSpPr>
          <p:nvPr>
            <p:ph type="dt" sz="half" idx="10"/>
          </p:nvPr>
        </p:nvSpPr>
        <p:spPr/>
        <p:txBody>
          <a:bodyPr/>
          <a:lstStyle/>
          <a:p>
            <a:fld id="{73C3BD54-29B9-3D42-B178-776ED395AA85}" type="datetimeFigureOut">
              <a:rPr lang="en-US" smtClean="0"/>
              <a:t>1/4/2024</a:t>
            </a:fld>
            <a:endParaRPr lang="en-US"/>
          </a:p>
        </p:txBody>
      </p:sp>
      <p:sp>
        <p:nvSpPr>
          <p:cNvPr id="5" name="Footer Placeholder 4">
            <a:extLst>
              <a:ext uri="{FF2B5EF4-FFF2-40B4-BE49-F238E27FC236}">
                <a16:creationId xmlns:a16="http://schemas.microsoft.com/office/drawing/2014/main" id="{FD324BA1-E2D0-1E4B-9DB3-664FE27337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E64B2-36E4-5A4E-A78A-A629829A334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128145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C97F6C6D-13AE-FD40-841C-4AB96460C390}"/>
              </a:ext>
            </a:extLst>
          </p:cNvPr>
          <p:cNvSpPr/>
          <p:nvPr/>
        </p:nvSpPr>
        <p:spPr>
          <a:xfrm>
            <a:off x="4291015" y="1096772"/>
            <a:ext cx="7436404"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24E27617-2112-2342-9FF1-39F2A241CCCC}"/>
              </a:ext>
            </a:extLst>
          </p:cNvPr>
          <p:cNvSpPr/>
          <p:nvPr/>
        </p:nvSpPr>
        <p:spPr>
          <a:xfrm>
            <a:off x="408637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33CE582-7AFE-D048-B5BC-212A12A28F25}"/>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9EAEF4-E84F-CF40-B27B-01E1D2AFC96D}"/>
              </a:ext>
            </a:extLst>
          </p:cNvPr>
          <p:cNvSpPr>
            <a:spLocks noGrp="1"/>
          </p:cNvSpPr>
          <p:nvPr>
            <p:ph type="title"/>
          </p:nvPr>
        </p:nvSpPr>
        <p:spPr>
          <a:xfrm>
            <a:off x="565150" y="1881951"/>
            <a:ext cx="7335836" cy="1987707"/>
          </a:xfrm>
        </p:spPr>
        <p:txBody>
          <a:bodyPr anchor="b"/>
          <a:lstStyle>
            <a:lvl1pPr>
              <a:defRPr sz="6000" spc="-150"/>
            </a:lvl1pPr>
          </a:lstStyle>
          <a:p>
            <a:r>
              <a:rPr lang="en-US" dirty="0"/>
              <a:t>Click to edit Master title style</a:t>
            </a:r>
          </a:p>
        </p:txBody>
      </p:sp>
      <p:sp>
        <p:nvSpPr>
          <p:cNvPr id="3" name="Text Placeholder 2">
            <a:extLst>
              <a:ext uri="{FF2B5EF4-FFF2-40B4-BE49-F238E27FC236}">
                <a16:creationId xmlns:a16="http://schemas.microsoft.com/office/drawing/2014/main" id="{5287B7E1-CC48-2441-975D-F1A5412B8A49}"/>
              </a:ext>
            </a:extLst>
          </p:cNvPr>
          <p:cNvSpPr>
            <a:spLocks noGrp="1"/>
          </p:cNvSpPr>
          <p:nvPr>
            <p:ph type="body" idx="1"/>
          </p:nvPr>
        </p:nvSpPr>
        <p:spPr>
          <a:xfrm>
            <a:off x="565149" y="3869661"/>
            <a:ext cx="7335836" cy="948465"/>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526218-1FCF-7A4D-B138-D1B1DE91A4B7}"/>
              </a:ext>
            </a:extLst>
          </p:cNvPr>
          <p:cNvSpPr>
            <a:spLocks noGrp="1"/>
          </p:cNvSpPr>
          <p:nvPr>
            <p:ph type="dt" sz="half" idx="10"/>
          </p:nvPr>
        </p:nvSpPr>
        <p:spPr/>
        <p:txBody>
          <a:bodyPr/>
          <a:lstStyle/>
          <a:p>
            <a:fld id="{73C3BD54-29B9-3D42-B178-776ED395AA85}" type="datetimeFigureOut">
              <a:rPr lang="en-US" smtClean="0"/>
              <a:t>1/4/2024</a:t>
            </a:fld>
            <a:endParaRPr lang="en-US"/>
          </a:p>
        </p:txBody>
      </p:sp>
      <p:sp>
        <p:nvSpPr>
          <p:cNvPr id="5" name="Footer Placeholder 4">
            <a:extLst>
              <a:ext uri="{FF2B5EF4-FFF2-40B4-BE49-F238E27FC236}">
                <a16:creationId xmlns:a16="http://schemas.microsoft.com/office/drawing/2014/main" id="{50984204-038C-FD4B-8E1C-0A9967BF22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359AB9-E1C6-C841-B423-FD2BB13C333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999495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B057A-C120-5E4E-BB74-223EB6D005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9EB7BE-6258-C84C-8242-9865D1361C9E}"/>
              </a:ext>
            </a:extLst>
          </p:cNvPr>
          <p:cNvSpPr>
            <a:spLocks noGrp="1"/>
          </p:cNvSpPr>
          <p:nvPr>
            <p:ph sz="half" idx="1"/>
          </p:nvPr>
        </p:nvSpPr>
        <p:spPr>
          <a:xfrm>
            <a:off x="565111" y="2691637"/>
            <a:ext cx="4946643"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3D23CD-80DB-5740-AE68-76414CA31A26}"/>
              </a:ext>
            </a:extLst>
          </p:cNvPr>
          <p:cNvSpPr>
            <a:spLocks noGrp="1"/>
          </p:cNvSpPr>
          <p:nvPr>
            <p:ph sz="half" idx="2"/>
          </p:nvPr>
        </p:nvSpPr>
        <p:spPr>
          <a:xfrm>
            <a:off x="6076903" y="2691637"/>
            <a:ext cx="4946639"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FE0921-9102-1440-B315-778888723C9D}"/>
              </a:ext>
            </a:extLst>
          </p:cNvPr>
          <p:cNvSpPr>
            <a:spLocks noGrp="1"/>
          </p:cNvSpPr>
          <p:nvPr>
            <p:ph type="dt" sz="half" idx="10"/>
          </p:nvPr>
        </p:nvSpPr>
        <p:spPr/>
        <p:txBody>
          <a:bodyPr/>
          <a:lstStyle/>
          <a:p>
            <a:fld id="{73C3BD54-29B9-3D42-B178-776ED395AA85}" type="datetimeFigureOut">
              <a:rPr lang="en-US" smtClean="0"/>
              <a:t>1/4/2024</a:t>
            </a:fld>
            <a:endParaRPr lang="en-US"/>
          </a:p>
        </p:txBody>
      </p:sp>
      <p:sp>
        <p:nvSpPr>
          <p:cNvPr id="6" name="Footer Placeholder 5">
            <a:extLst>
              <a:ext uri="{FF2B5EF4-FFF2-40B4-BE49-F238E27FC236}">
                <a16:creationId xmlns:a16="http://schemas.microsoft.com/office/drawing/2014/main" id="{24D7802F-1937-2F43-8FF4-846135D6FC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609C72-E794-4F4F-8E09-D4883EED723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FFEFA3E2-0F30-664C-AAE4-DE6526B5C71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5" name="Rectangle 54">
            <a:extLst>
              <a:ext uri="{FF2B5EF4-FFF2-40B4-BE49-F238E27FC236}">
                <a16:creationId xmlns:a16="http://schemas.microsoft.com/office/drawing/2014/main" id="{0C3D7AFF-BC7E-BA41-9C64-B5F9619C0EA1}"/>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671D2311-E9B8-F041-A7B8-D5696903F22A}"/>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9440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CA91-F119-0244-888A-95539A84DD6F}"/>
              </a:ext>
            </a:extLst>
          </p:cNvPr>
          <p:cNvSpPr>
            <a:spLocks noGrp="1"/>
          </p:cNvSpPr>
          <p:nvPr>
            <p:ph type="title"/>
          </p:nvPr>
        </p:nvSpPr>
        <p:spPr>
          <a:xfrm>
            <a:off x="565110" y="1204721"/>
            <a:ext cx="8266175" cy="14447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8A3EAC-4422-D548-8D7F-E9944566FBA9}"/>
              </a:ext>
            </a:extLst>
          </p:cNvPr>
          <p:cNvSpPr>
            <a:spLocks noGrp="1"/>
          </p:cNvSpPr>
          <p:nvPr>
            <p:ph type="body" idx="1"/>
          </p:nvPr>
        </p:nvSpPr>
        <p:spPr>
          <a:xfrm>
            <a:off x="565111" y="2691638"/>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49140CA2-88A9-CC42-A375-8B87E47CC5F9}"/>
              </a:ext>
            </a:extLst>
          </p:cNvPr>
          <p:cNvSpPr>
            <a:spLocks noGrp="1"/>
          </p:cNvSpPr>
          <p:nvPr>
            <p:ph sz="half" idx="2"/>
          </p:nvPr>
        </p:nvSpPr>
        <p:spPr>
          <a:xfrm>
            <a:off x="565111" y="3515550"/>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5F960C-714E-2E4A-8141-A88F38274E48}"/>
              </a:ext>
            </a:extLst>
          </p:cNvPr>
          <p:cNvSpPr>
            <a:spLocks noGrp="1"/>
          </p:cNvSpPr>
          <p:nvPr>
            <p:ph type="body" sz="quarter" idx="3"/>
          </p:nvPr>
        </p:nvSpPr>
        <p:spPr>
          <a:xfrm>
            <a:off x="6076866" y="2691162"/>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97BC24-C907-EC4B-872D-17429A657716}"/>
              </a:ext>
            </a:extLst>
          </p:cNvPr>
          <p:cNvSpPr>
            <a:spLocks noGrp="1"/>
          </p:cNvSpPr>
          <p:nvPr>
            <p:ph sz="quarter" idx="4"/>
          </p:nvPr>
        </p:nvSpPr>
        <p:spPr>
          <a:xfrm>
            <a:off x="6076866" y="3515074"/>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E2A045-4283-3C47-B125-68CF3B19FB08}"/>
              </a:ext>
            </a:extLst>
          </p:cNvPr>
          <p:cNvSpPr>
            <a:spLocks noGrp="1"/>
          </p:cNvSpPr>
          <p:nvPr>
            <p:ph type="dt" sz="half" idx="10"/>
          </p:nvPr>
        </p:nvSpPr>
        <p:spPr/>
        <p:txBody>
          <a:bodyPr/>
          <a:lstStyle/>
          <a:p>
            <a:fld id="{73C3BD54-29B9-3D42-B178-776ED395AA85}" type="datetimeFigureOut">
              <a:rPr lang="en-US" smtClean="0"/>
              <a:t>1/4/2024</a:t>
            </a:fld>
            <a:endParaRPr lang="en-US"/>
          </a:p>
        </p:txBody>
      </p:sp>
      <p:sp>
        <p:nvSpPr>
          <p:cNvPr id="8" name="Footer Placeholder 7">
            <a:extLst>
              <a:ext uri="{FF2B5EF4-FFF2-40B4-BE49-F238E27FC236}">
                <a16:creationId xmlns:a16="http://schemas.microsoft.com/office/drawing/2014/main" id="{7EBC25BC-2C98-574D-BCCD-E36CAB07F2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A5C95A-7789-E042-8471-D442D9BB545F}"/>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2" name="Rectangle 51">
            <a:extLst>
              <a:ext uri="{FF2B5EF4-FFF2-40B4-BE49-F238E27FC236}">
                <a16:creationId xmlns:a16="http://schemas.microsoft.com/office/drawing/2014/main" id="{3DF1BA5B-EDD8-B648-8A3E-E2B3570B1EA0}"/>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7" name="Rectangle 56">
            <a:extLst>
              <a:ext uri="{FF2B5EF4-FFF2-40B4-BE49-F238E27FC236}">
                <a16:creationId xmlns:a16="http://schemas.microsoft.com/office/drawing/2014/main" id="{D7476360-629C-DE48-85B7-F4BE6CC457D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C5F6C588-FC1B-3147-AFA1-CD7D76C5AEAC}"/>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7608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15401-5318-7045-8AE3-B1A99F2D82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E2F55F-EB76-AE49-B554-12B65B636A90}"/>
              </a:ext>
            </a:extLst>
          </p:cNvPr>
          <p:cNvSpPr>
            <a:spLocks noGrp="1"/>
          </p:cNvSpPr>
          <p:nvPr>
            <p:ph type="dt" sz="half" idx="10"/>
          </p:nvPr>
        </p:nvSpPr>
        <p:spPr/>
        <p:txBody>
          <a:bodyPr/>
          <a:lstStyle/>
          <a:p>
            <a:fld id="{73C3BD54-29B9-3D42-B178-776ED395AA85}" type="datetimeFigureOut">
              <a:rPr lang="en-US" smtClean="0"/>
              <a:t>1/4/2024</a:t>
            </a:fld>
            <a:endParaRPr lang="en-US"/>
          </a:p>
        </p:txBody>
      </p:sp>
      <p:sp>
        <p:nvSpPr>
          <p:cNvPr id="4" name="Footer Placeholder 3">
            <a:extLst>
              <a:ext uri="{FF2B5EF4-FFF2-40B4-BE49-F238E27FC236}">
                <a16:creationId xmlns:a16="http://schemas.microsoft.com/office/drawing/2014/main" id="{86CB6E6E-D81E-C44A-AC54-CBE0134C10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E025B9-9F46-3049-9977-0119B96D393C}"/>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8" name="Rectangle 47">
            <a:extLst>
              <a:ext uri="{FF2B5EF4-FFF2-40B4-BE49-F238E27FC236}">
                <a16:creationId xmlns:a16="http://schemas.microsoft.com/office/drawing/2014/main" id="{65760068-EADA-2B4B-9819-CF981184FAE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1DA7622-137E-184A-A93C-8DBB10318AE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9" name="Cross 8">
            <a:extLst>
              <a:ext uri="{FF2B5EF4-FFF2-40B4-BE49-F238E27FC236}">
                <a16:creationId xmlns:a16="http://schemas.microsoft.com/office/drawing/2014/main" id="{54FB0990-6F8D-B048-8309-19B0D1A41033}"/>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321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F81DD-2B1F-3444-8023-DD52318FE9F6}"/>
              </a:ext>
            </a:extLst>
          </p:cNvPr>
          <p:cNvSpPr>
            <a:spLocks noGrp="1"/>
          </p:cNvSpPr>
          <p:nvPr>
            <p:ph type="dt" sz="half" idx="10"/>
          </p:nvPr>
        </p:nvSpPr>
        <p:spPr/>
        <p:txBody>
          <a:bodyPr/>
          <a:lstStyle/>
          <a:p>
            <a:fld id="{73C3BD54-29B9-3D42-B178-776ED395AA85}" type="datetimeFigureOut">
              <a:rPr lang="en-US" smtClean="0"/>
              <a:t>1/4/2024</a:t>
            </a:fld>
            <a:endParaRPr lang="en-US"/>
          </a:p>
        </p:txBody>
      </p:sp>
      <p:sp>
        <p:nvSpPr>
          <p:cNvPr id="3" name="Footer Placeholder 2">
            <a:extLst>
              <a:ext uri="{FF2B5EF4-FFF2-40B4-BE49-F238E27FC236}">
                <a16:creationId xmlns:a16="http://schemas.microsoft.com/office/drawing/2014/main" id="{36927EE3-DAA3-D948-B8FD-48417540B5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4532D4-FFBF-6C47-A6C9-D55196D91B8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7" name="Rectangle 46">
            <a:extLst>
              <a:ext uri="{FF2B5EF4-FFF2-40B4-BE49-F238E27FC236}">
                <a16:creationId xmlns:a16="http://schemas.microsoft.com/office/drawing/2014/main" id="{DB8D5541-7726-BA46-8BFA-BF6AA8D42BD7}"/>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ross 47">
            <a:extLst>
              <a:ext uri="{FF2B5EF4-FFF2-40B4-BE49-F238E27FC236}">
                <a16:creationId xmlns:a16="http://schemas.microsoft.com/office/drawing/2014/main" id="{97F434CF-7503-CE4F-8426-C312C6315AD0}"/>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EDBFB2F-FE34-E349-9484-C275FBE3161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2972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DCFD-BEE6-AC49-BABD-D8B89C3B69D0}"/>
              </a:ext>
            </a:extLst>
          </p:cNvPr>
          <p:cNvSpPr>
            <a:spLocks noGrp="1"/>
          </p:cNvSpPr>
          <p:nvPr>
            <p:ph type="title"/>
          </p:nvPr>
        </p:nvSpPr>
        <p:spPr>
          <a:xfrm>
            <a:off x="565149" y="1203800"/>
            <a:ext cx="4114800" cy="1077218"/>
          </a:xfrm>
        </p:spPr>
        <p:txBody>
          <a:bodyPr anchor="b">
            <a:normAutofit/>
          </a:bodyPr>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431DE035-8260-4443-B1D9-A9C8D584039E}"/>
              </a:ext>
            </a:extLst>
          </p:cNvPr>
          <p:cNvSpPr>
            <a:spLocks noGrp="1"/>
          </p:cNvSpPr>
          <p:nvPr>
            <p:ph idx="1"/>
          </p:nvPr>
        </p:nvSpPr>
        <p:spPr>
          <a:xfrm>
            <a:off x="5611813" y="1508252"/>
            <a:ext cx="5606518" cy="4045881"/>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CCC1AA53-7507-D04B-9B8E-6A4F7122ECA5}"/>
              </a:ext>
            </a:extLst>
          </p:cNvPr>
          <p:cNvSpPr>
            <a:spLocks noGrp="1"/>
          </p:cNvSpPr>
          <p:nvPr>
            <p:ph type="body" sz="half" idx="2"/>
          </p:nvPr>
        </p:nvSpPr>
        <p:spPr>
          <a:xfrm>
            <a:off x="565149" y="2368295"/>
            <a:ext cx="4114800" cy="31858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56E11F-3003-0745-ACAB-FAA4E676EFCD}"/>
              </a:ext>
            </a:extLst>
          </p:cNvPr>
          <p:cNvSpPr>
            <a:spLocks noGrp="1"/>
          </p:cNvSpPr>
          <p:nvPr>
            <p:ph type="dt" sz="half" idx="10"/>
          </p:nvPr>
        </p:nvSpPr>
        <p:spPr/>
        <p:txBody>
          <a:bodyPr/>
          <a:lstStyle/>
          <a:p>
            <a:fld id="{73C3BD54-29B9-3D42-B178-776ED395AA85}" type="datetimeFigureOut">
              <a:rPr lang="en-US" smtClean="0"/>
              <a:t>1/4/2024</a:t>
            </a:fld>
            <a:endParaRPr lang="en-US"/>
          </a:p>
        </p:txBody>
      </p:sp>
      <p:sp>
        <p:nvSpPr>
          <p:cNvPr id="6" name="Footer Placeholder 5">
            <a:extLst>
              <a:ext uri="{FF2B5EF4-FFF2-40B4-BE49-F238E27FC236}">
                <a16:creationId xmlns:a16="http://schemas.microsoft.com/office/drawing/2014/main" id="{92BC11A6-59AC-FE45-8A1C-9DDC00582A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D6F51E-1A94-034C-BBEE-C26A3AF0E815}"/>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50B7D330-76C0-224C-9C3C-27C4D2B0DDB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35464D55-5C51-844B-A38A-8143590FB934}"/>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FD988250-C554-DE44-B887-57D0B2AA8E37}"/>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3381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86C7C-36AD-9A4E-8524-8F44E8839EA8}"/>
              </a:ext>
            </a:extLst>
          </p:cNvPr>
          <p:cNvSpPr>
            <a:spLocks noGrp="1"/>
          </p:cNvSpPr>
          <p:nvPr>
            <p:ph type="title"/>
          </p:nvPr>
        </p:nvSpPr>
        <p:spPr>
          <a:xfrm>
            <a:off x="565149" y="1203800"/>
            <a:ext cx="4114800" cy="1077218"/>
          </a:xfrm>
        </p:spPr>
        <p:txBody>
          <a:bodyPr anchor="b">
            <a:normAutofit/>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015248-4C80-3348-A8A9-6C9F5D32FCE3}"/>
              </a:ext>
            </a:extLst>
          </p:cNvPr>
          <p:cNvSpPr>
            <a:spLocks noGrp="1"/>
          </p:cNvSpPr>
          <p:nvPr>
            <p:ph type="pic" idx="1"/>
          </p:nvPr>
        </p:nvSpPr>
        <p:spPr>
          <a:xfrm>
            <a:off x="5631151" y="1096772"/>
            <a:ext cx="6096270" cy="5761228"/>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4B3083-CA16-C54A-B130-7BEE6DF9D815}"/>
              </a:ext>
            </a:extLst>
          </p:cNvPr>
          <p:cNvSpPr>
            <a:spLocks noGrp="1"/>
          </p:cNvSpPr>
          <p:nvPr>
            <p:ph type="body" sz="half" idx="2"/>
          </p:nvPr>
        </p:nvSpPr>
        <p:spPr>
          <a:xfrm>
            <a:off x="565149" y="2370666"/>
            <a:ext cx="4114800" cy="318346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3C6EB5-D7D1-E247-B9D7-D319E5AAB962}"/>
              </a:ext>
            </a:extLst>
          </p:cNvPr>
          <p:cNvSpPr>
            <a:spLocks noGrp="1"/>
          </p:cNvSpPr>
          <p:nvPr>
            <p:ph type="dt" sz="half" idx="10"/>
          </p:nvPr>
        </p:nvSpPr>
        <p:spPr/>
        <p:txBody>
          <a:bodyPr/>
          <a:lstStyle/>
          <a:p>
            <a:fld id="{73C3BD54-29B9-3D42-B178-776ED395AA85}" type="datetimeFigureOut">
              <a:rPr lang="en-US" smtClean="0"/>
              <a:t>1/4/2024</a:t>
            </a:fld>
            <a:endParaRPr lang="en-US"/>
          </a:p>
        </p:txBody>
      </p:sp>
      <p:sp>
        <p:nvSpPr>
          <p:cNvPr id="6" name="Footer Placeholder 5">
            <a:extLst>
              <a:ext uri="{FF2B5EF4-FFF2-40B4-BE49-F238E27FC236}">
                <a16:creationId xmlns:a16="http://schemas.microsoft.com/office/drawing/2014/main" id="{75FBF6CC-F5C4-9847-BADB-8B7441C8F3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63FE4-B2F5-7741-B517-533F1C98CE1B}"/>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4" name="Rectangle 53">
            <a:extLst>
              <a:ext uri="{FF2B5EF4-FFF2-40B4-BE49-F238E27FC236}">
                <a16:creationId xmlns:a16="http://schemas.microsoft.com/office/drawing/2014/main" id="{AB80A771-7D8E-0F4A-93A3-B977667D338E}"/>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2C9320FA-0E3A-2749-9085-DF30FA26F4BD}"/>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5A3DF5D0-8A2C-A049-9132-EE1EF7D014D4}"/>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8738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952BFD-D607-6845-9C7B-1C8D3B4EE760}"/>
              </a:ext>
            </a:extLst>
          </p:cNvPr>
          <p:cNvSpPr>
            <a:spLocks noGrp="1"/>
          </p:cNvSpPr>
          <p:nvPr>
            <p:ph type="title"/>
          </p:nvPr>
        </p:nvSpPr>
        <p:spPr>
          <a:xfrm>
            <a:off x="565149" y="1204721"/>
            <a:ext cx="8267296" cy="144655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EEBB52FF-3B04-8245-BF0B-89C9E293362A}"/>
              </a:ext>
            </a:extLst>
          </p:cNvPr>
          <p:cNvSpPr>
            <a:spLocks noGrp="1"/>
          </p:cNvSpPr>
          <p:nvPr>
            <p:ph type="body" idx="1"/>
          </p:nvPr>
        </p:nvSpPr>
        <p:spPr>
          <a:xfrm>
            <a:off x="565150" y="2691638"/>
            <a:ext cx="8267296" cy="318858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DA99BFE-CBDD-C344-A21E-44A52F11B662}"/>
              </a:ext>
            </a:extLst>
          </p:cNvPr>
          <p:cNvSpPr>
            <a:spLocks noGrp="1"/>
          </p:cNvSpPr>
          <p:nvPr>
            <p:ph type="dt" sz="half" idx="2"/>
          </p:nvPr>
        </p:nvSpPr>
        <p:spPr>
          <a:xfrm>
            <a:off x="565149" y="5949696"/>
            <a:ext cx="4114800" cy="365125"/>
          </a:xfrm>
          <a:prstGeom prst="rect">
            <a:avLst/>
          </a:prstGeom>
        </p:spPr>
        <p:txBody>
          <a:bodyPr vert="horz" lIns="91440" tIns="45720" rIns="91440" bIns="45720" rtlCol="0" anchor="ctr" anchorCtr="0"/>
          <a:lstStyle>
            <a:lvl1pPr algn="l">
              <a:defRPr lang="en-US" sz="1050" smtClean="0">
                <a:latin typeface="+mn-lt"/>
              </a:defRPr>
            </a:lvl1pPr>
          </a:lstStyle>
          <a:p>
            <a:fld id="{73C3BD54-29B9-3D42-B178-776ED395AA85}" type="datetimeFigureOut">
              <a:rPr lang="en-US" smtClean="0"/>
              <a:pPr/>
              <a:t>1/4/2024</a:t>
            </a:fld>
            <a:endParaRPr lang="en-US" dirty="0"/>
          </a:p>
        </p:txBody>
      </p:sp>
      <p:sp>
        <p:nvSpPr>
          <p:cNvPr id="5" name="Footer Placeholder 4">
            <a:extLst>
              <a:ext uri="{FF2B5EF4-FFF2-40B4-BE49-F238E27FC236}">
                <a16:creationId xmlns:a16="http://schemas.microsoft.com/office/drawing/2014/main" id="{BDC371C0-3DCE-0743-946F-C7540DD7895F}"/>
              </a:ext>
            </a:extLst>
          </p:cNvPr>
          <p:cNvSpPr>
            <a:spLocks noGrp="1"/>
          </p:cNvSpPr>
          <p:nvPr>
            <p:ph type="ftr" sz="quarter" idx="3"/>
          </p:nvPr>
        </p:nvSpPr>
        <p:spPr>
          <a:xfrm>
            <a:off x="565150" y="543179"/>
            <a:ext cx="4114800" cy="246888"/>
          </a:xfrm>
          <a:prstGeom prst="rect">
            <a:avLst/>
          </a:prstGeom>
        </p:spPr>
        <p:txBody>
          <a:bodyPr vert="horz" lIns="91440" tIns="45720" rIns="91440" bIns="45720" rtlCol="0" anchor="ctr" anchorCtr="0"/>
          <a:lstStyle>
            <a:lvl1pPr algn="l">
              <a:defRPr lang="en-US" sz="1050">
                <a:latin typeface="+mn-lt"/>
              </a:defRPr>
            </a:lvl1pPr>
          </a:lstStyle>
          <a:p>
            <a:endParaRPr lang="en-US" dirty="0"/>
          </a:p>
        </p:txBody>
      </p:sp>
      <p:sp>
        <p:nvSpPr>
          <p:cNvPr id="6" name="Slide Number Placeholder 5">
            <a:extLst>
              <a:ext uri="{FF2B5EF4-FFF2-40B4-BE49-F238E27FC236}">
                <a16:creationId xmlns:a16="http://schemas.microsoft.com/office/drawing/2014/main" id="{E6E32ADB-4517-194F-8B4B-A9D26B3C02E3}"/>
              </a:ext>
            </a:extLst>
          </p:cNvPr>
          <p:cNvSpPr>
            <a:spLocks noGrp="1"/>
          </p:cNvSpPr>
          <p:nvPr>
            <p:ph type="sldNum" sz="quarter" idx="4"/>
          </p:nvPr>
        </p:nvSpPr>
        <p:spPr>
          <a:xfrm>
            <a:off x="10813024" y="511175"/>
            <a:ext cx="914400" cy="310896"/>
          </a:xfrm>
          <a:prstGeom prst="rect">
            <a:avLst/>
          </a:prstGeom>
        </p:spPr>
        <p:txBody>
          <a:bodyPr vert="horz" lIns="91440" tIns="45720" rIns="91440" bIns="45720" rtlCol="0" anchor="ctr"/>
          <a:lstStyle>
            <a:lvl1pPr algn="r">
              <a:defRPr sz="1400" b="0" i="0">
                <a:solidFill>
                  <a:schemeClr val="tx1"/>
                </a:solidFill>
                <a:latin typeface="+mn-lt"/>
              </a:defRPr>
            </a:lvl1pPr>
          </a:lstStyle>
          <a:p>
            <a:fld id="{86BB3423-611C-6944-BA94-F2572F362413}" type="slidenum">
              <a:rPr lang="en-US" smtClean="0"/>
              <a:pPr/>
              <a:t>‹#›</a:t>
            </a:fld>
            <a:endParaRPr lang="en-US"/>
          </a:p>
        </p:txBody>
      </p:sp>
    </p:spTree>
    <p:extLst>
      <p:ext uri="{BB962C8B-B14F-4D97-AF65-F5344CB8AC3E}">
        <p14:creationId xmlns:p14="http://schemas.microsoft.com/office/powerpoint/2010/main" val="1593397378"/>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ata.census.gov/"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4F048CC-17C9-B246-BF2A-29E51AD1C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web of dots connected">
            <a:extLst>
              <a:ext uri="{FF2B5EF4-FFF2-40B4-BE49-F238E27FC236}">
                <a16:creationId xmlns:a16="http://schemas.microsoft.com/office/drawing/2014/main" id="{43B45FFF-6957-C0CA-6B42-7CA47310B8EE}"/>
              </a:ext>
            </a:extLst>
          </p:cNvPr>
          <p:cNvPicPr>
            <a:picLocks noChangeAspect="1"/>
          </p:cNvPicPr>
          <p:nvPr/>
        </p:nvPicPr>
        <p:blipFill rotWithShape="1">
          <a:blip r:embed="rId2"/>
          <a:srcRect l="20444" r="1" b="1"/>
          <a:stretch/>
        </p:blipFill>
        <p:spPr>
          <a:xfrm>
            <a:off x="20" y="10"/>
            <a:ext cx="12191980" cy="6857990"/>
          </a:xfrm>
          <a:prstGeom prst="rect">
            <a:avLst/>
          </a:prstGeom>
        </p:spPr>
      </p:pic>
      <p:sp>
        <p:nvSpPr>
          <p:cNvPr id="11" name="Rectangle">
            <a:extLst>
              <a:ext uri="{FF2B5EF4-FFF2-40B4-BE49-F238E27FC236}">
                <a16:creationId xmlns:a16="http://schemas.microsoft.com/office/drawing/2014/main" id="{53C4D10E-16D3-5D49-A995-1FD27619A9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0549940" cy="6858000"/>
          </a:xfrm>
          <a:prstGeom prst="rect">
            <a:avLst/>
          </a:prstGeom>
          <a:gradFill flip="none" rotWithShape="1">
            <a:gsLst>
              <a:gs pos="32000">
                <a:schemeClr val="bg1">
                  <a:alpha val="67000"/>
                </a:schemeClr>
              </a:gs>
              <a:gs pos="0">
                <a:schemeClr val="bg1">
                  <a:alpha val="55000"/>
                </a:schemeClr>
              </a:gs>
              <a:gs pos="99000">
                <a:schemeClr val="bg1">
                  <a:alpha val="55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13" name="Cross 12">
            <a:extLst>
              <a:ext uri="{FF2B5EF4-FFF2-40B4-BE49-F238E27FC236}">
                <a16:creationId xmlns:a16="http://schemas.microsoft.com/office/drawing/2014/main" id="{24124FF1-775D-AC4A-81D0-73FC0F54A6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250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53E2C7F-F4FF-A94D-ACAE-82823EC88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B2529B-300E-A4A1-4255-93ED05072FC8}"/>
              </a:ext>
            </a:extLst>
          </p:cNvPr>
          <p:cNvSpPr>
            <a:spLocks noGrp="1"/>
          </p:cNvSpPr>
          <p:nvPr>
            <p:ph type="ctrTitle"/>
          </p:nvPr>
        </p:nvSpPr>
        <p:spPr>
          <a:xfrm>
            <a:off x="797105" y="1625608"/>
            <a:ext cx="8682651" cy="2722164"/>
          </a:xfrm>
        </p:spPr>
        <p:txBody>
          <a:bodyPr>
            <a:normAutofit/>
          </a:bodyPr>
          <a:lstStyle/>
          <a:p>
            <a:r>
              <a:rPr lang="en-US" dirty="0"/>
              <a:t>Commute Times in the US</a:t>
            </a:r>
          </a:p>
        </p:txBody>
      </p:sp>
      <p:sp>
        <p:nvSpPr>
          <p:cNvPr id="3" name="Subtitle 2">
            <a:extLst>
              <a:ext uri="{FF2B5EF4-FFF2-40B4-BE49-F238E27FC236}">
                <a16:creationId xmlns:a16="http://schemas.microsoft.com/office/drawing/2014/main" id="{306E7722-8300-3CF8-AA88-0D220A1658D5}"/>
              </a:ext>
            </a:extLst>
          </p:cNvPr>
          <p:cNvSpPr>
            <a:spLocks noGrp="1"/>
          </p:cNvSpPr>
          <p:nvPr>
            <p:ph type="subTitle" idx="1"/>
          </p:nvPr>
        </p:nvSpPr>
        <p:spPr>
          <a:xfrm>
            <a:off x="797105" y="4466845"/>
            <a:ext cx="6696951" cy="882904"/>
          </a:xfrm>
        </p:spPr>
        <p:txBody>
          <a:bodyPr>
            <a:normAutofit/>
          </a:bodyPr>
          <a:lstStyle/>
          <a:p>
            <a:r>
              <a:rPr lang="en-US" dirty="0"/>
              <a:t>Joshua Clugston</a:t>
            </a:r>
          </a:p>
        </p:txBody>
      </p:sp>
    </p:spTree>
    <p:extLst>
      <p:ext uri="{BB962C8B-B14F-4D97-AF65-F5344CB8AC3E}">
        <p14:creationId xmlns:p14="http://schemas.microsoft.com/office/powerpoint/2010/main" val="89270908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8" descr="A screenshot of a graph&#10;&#10;Description automatically generated">
            <a:extLst>
              <a:ext uri="{FF2B5EF4-FFF2-40B4-BE49-F238E27FC236}">
                <a16:creationId xmlns:a16="http://schemas.microsoft.com/office/drawing/2014/main" id="{36B978B6-99CE-1B36-96C1-D75593613D98}"/>
              </a:ext>
            </a:extLst>
          </p:cNvPr>
          <p:cNvPicPr>
            <a:picLocks noChangeAspect="1"/>
          </p:cNvPicPr>
          <p:nvPr/>
        </p:nvPicPr>
        <p:blipFill rotWithShape="1">
          <a:blip r:embed="rId2">
            <a:extLst>
              <a:ext uri="{28A0092B-C50C-407E-A947-70E740481C1C}">
                <a14:useLocalDpi xmlns:a14="http://schemas.microsoft.com/office/drawing/2010/main" val="0"/>
              </a:ext>
            </a:extLst>
          </a:blip>
          <a:srcRect r="50000"/>
          <a:stretch/>
        </p:blipFill>
        <p:spPr>
          <a:xfrm>
            <a:off x="0" y="0"/>
            <a:ext cx="5798317" cy="6858000"/>
          </a:xfrm>
          <a:prstGeom prst="rect">
            <a:avLst/>
          </a:prstGeom>
        </p:spPr>
      </p:pic>
      <p:sp>
        <p:nvSpPr>
          <p:cNvPr id="10" name="TextBox 9">
            <a:extLst>
              <a:ext uri="{FF2B5EF4-FFF2-40B4-BE49-F238E27FC236}">
                <a16:creationId xmlns:a16="http://schemas.microsoft.com/office/drawing/2014/main" id="{DC70E0BB-C32F-959E-4D53-1F02C3F61FBF}"/>
              </a:ext>
            </a:extLst>
          </p:cNvPr>
          <p:cNvSpPr txBox="1"/>
          <p:nvPr/>
        </p:nvSpPr>
        <p:spPr>
          <a:xfrm>
            <a:off x="6234545" y="1620982"/>
            <a:ext cx="5706094" cy="2308324"/>
          </a:xfrm>
          <a:prstGeom prst="rect">
            <a:avLst/>
          </a:prstGeom>
          <a:noFill/>
        </p:spPr>
        <p:txBody>
          <a:bodyPr wrap="square" rtlCol="0">
            <a:spAutoFit/>
          </a:bodyPr>
          <a:lstStyle/>
          <a:p>
            <a:r>
              <a:rPr lang="en-US" sz="2400" dirty="0"/>
              <a:t>It’s easy to see that driving alone is by far the most used method of transportation. Given that the US is heavily car-dependent, this result was expected.</a:t>
            </a:r>
          </a:p>
          <a:p>
            <a:endParaRPr lang="en-US" sz="2400" dirty="0"/>
          </a:p>
          <a:p>
            <a:endParaRPr lang="en-US" sz="2400" dirty="0"/>
          </a:p>
        </p:txBody>
      </p:sp>
      <p:sp>
        <p:nvSpPr>
          <p:cNvPr id="11" name="TextBox 10">
            <a:extLst>
              <a:ext uri="{FF2B5EF4-FFF2-40B4-BE49-F238E27FC236}">
                <a16:creationId xmlns:a16="http://schemas.microsoft.com/office/drawing/2014/main" id="{1D45DC85-4031-B830-C6D0-19BAB22C3E17}"/>
              </a:ext>
            </a:extLst>
          </p:cNvPr>
          <p:cNvSpPr txBox="1"/>
          <p:nvPr/>
        </p:nvSpPr>
        <p:spPr>
          <a:xfrm>
            <a:off x="6305797" y="374073"/>
            <a:ext cx="5183580" cy="954107"/>
          </a:xfrm>
          <a:prstGeom prst="rect">
            <a:avLst/>
          </a:prstGeom>
          <a:noFill/>
        </p:spPr>
        <p:txBody>
          <a:bodyPr wrap="square" rtlCol="0">
            <a:spAutoFit/>
          </a:bodyPr>
          <a:lstStyle/>
          <a:p>
            <a:r>
              <a:rPr lang="en-US" sz="2800" b="1" dirty="0"/>
              <a:t>How Many People Are Using Each Mode of Transportation?</a:t>
            </a:r>
          </a:p>
        </p:txBody>
      </p:sp>
    </p:spTree>
    <p:extLst>
      <p:ext uri="{BB962C8B-B14F-4D97-AF65-F5344CB8AC3E}">
        <p14:creationId xmlns:p14="http://schemas.microsoft.com/office/powerpoint/2010/main" val="3928155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997EE02-0E09-132B-6F3B-4E09641665AB}"/>
              </a:ext>
            </a:extLst>
          </p:cNvPr>
          <p:cNvSpPr txBox="1"/>
          <p:nvPr/>
        </p:nvSpPr>
        <p:spPr>
          <a:xfrm>
            <a:off x="1969872" y="376865"/>
            <a:ext cx="8252255" cy="523220"/>
          </a:xfrm>
          <a:prstGeom prst="rect">
            <a:avLst/>
          </a:prstGeom>
          <a:noFill/>
        </p:spPr>
        <p:txBody>
          <a:bodyPr wrap="square" rtlCol="0">
            <a:spAutoFit/>
          </a:bodyPr>
          <a:lstStyle/>
          <a:p>
            <a:pPr algn="ctr"/>
            <a:r>
              <a:rPr lang="en-US" sz="2800" b="1" dirty="0"/>
              <a:t>How Long Does Each Mode of Transportation Take?</a:t>
            </a:r>
          </a:p>
        </p:txBody>
      </p:sp>
      <p:sp>
        <p:nvSpPr>
          <p:cNvPr id="13" name="TextBox 12">
            <a:extLst>
              <a:ext uri="{FF2B5EF4-FFF2-40B4-BE49-F238E27FC236}">
                <a16:creationId xmlns:a16="http://schemas.microsoft.com/office/drawing/2014/main" id="{8138C5B8-0922-AA18-8A9B-3C6455D06FF2}"/>
              </a:ext>
            </a:extLst>
          </p:cNvPr>
          <p:cNvSpPr txBox="1"/>
          <p:nvPr/>
        </p:nvSpPr>
        <p:spPr>
          <a:xfrm>
            <a:off x="8493276" y="1781632"/>
            <a:ext cx="2984225" cy="954107"/>
          </a:xfrm>
          <a:prstGeom prst="rect">
            <a:avLst/>
          </a:prstGeom>
          <a:noFill/>
          <a:ln>
            <a:solidFill>
              <a:schemeClr val="tx1"/>
            </a:solidFill>
          </a:ln>
        </p:spPr>
        <p:txBody>
          <a:bodyPr wrap="square" rtlCol="0">
            <a:spAutoFit/>
          </a:bodyPr>
          <a:lstStyle/>
          <a:p>
            <a:r>
              <a:rPr lang="en-US" sz="1400" dirty="0"/>
              <a:t>    - Total Avg Travel Time</a:t>
            </a:r>
          </a:p>
          <a:p>
            <a:r>
              <a:rPr lang="en-US" sz="1400" dirty="0"/>
              <a:t>    - Avg </a:t>
            </a:r>
            <a:r>
              <a:rPr lang="en-US" sz="1400" i="1" dirty="0"/>
              <a:t>Drove Alone </a:t>
            </a:r>
            <a:r>
              <a:rPr lang="en-US" sz="1400" dirty="0"/>
              <a:t>Travel Time</a:t>
            </a:r>
          </a:p>
          <a:p>
            <a:r>
              <a:rPr lang="en-US" sz="1400" dirty="0"/>
              <a:t>    - Avg </a:t>
            </a:r>
            <a:r>
              <a:rPr lang="en-US" sz="1400" i="1" dirty="0"/>
              <a:t>Carpool</a:t>
            </a:r>
            <a:r>
              <a:rPr lang="en-US" sz="1400" dirty="0"/>
              <a:t> Travel Time</a:t>
            </a:r>
          </a:p>
          <a:p>
            <a:r>
              <a:rPr lang="en-US" sz="1400" dirty="0"/>
              <a:t>    - Avg </a:t>
            </a:r>
            <a:r>
              <a:rPr lang="en-US" sz="1400" i="1" dirty="0"/>
              <a:t>Pub Transit </a:t>
            </a:r>
            <a:r>
              <a:rPr lang="en-US" sz="1400" dirty="0"/>
              <a:t>Travel Time</a:t>
            </a:r>
          </a:p>
        </p:txBody>
      </p:sp>
      <p:sp>
        <p:nvSpPr>
          <p:cNvPr id="14" name="Rectangle 13">
            <a:extLst>
              <a:ext uri="{FF2B5EF4-FFF2-40B4-BE49-F238E27FC236}">
                <a16:creationId xmlns:a16="http://schemas.microsoft.com/office/drawing/2014/main" id="{472A7FB7-EC06-7480-F658-D822FD8D438F}"/>
              </a:ext>
            </a:extLst>
          </p:cNvPr>
          <p:cNvSpPr/>
          <p:nvPr/>
        </p:nvSpPr>
        <p:spPr>
          <a:xfrm>
            <a:off x="8612029" y="1894114"/>
            <a:ext cx="100940" cy="95003"/>
          </a:xfrm>
          <a:prstGeom prst="rect">
            <a:avLst/>
          </a:prstGeom>
          <a:solidFill>
            <a:srgbClr val="FF5E5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762C65B-5E57-3738-6527-C376090C503F}"/>
              </a:ext>
            </a:extLst>
          </p:cNvPr>
          <p:cNvSpPr/>
          <p:nvPr/>
        </p:nvSpPr>
        <p:spPr>
          <a:xfrm>
            <a:off x="8611479" y="2100379"/>
            <a:ext cx="100940" cy="95003"/>
          </a:xfrm>
          <a:prstGeom prst="rect">
            <a:avLst/>
          </a:prstGeom>
          <a:solidFill>
            <a:srgbClr val="5C148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5A118A"/>
              </a:solidFill>
            </a:endParaRPr>
          </a:p>
        </p:txBody>
      </p:sp>
      <p:sp>
        <p:nvSpPr>
          <p:cNvPr id="16" name="Rectangle 15">
            <a:extLst>
              <a:ext uri="{FF2B5EF4-FFF2-40B4-BE49-F238E27FC236}">
                <a16:creationId xmlns:a16="http://schemas.microsoft.com/office/drawing/2014/main" id="{7EC882B2-9A1E-47DF-7E78-86617C5CA904}"/>
              </a:ext>
            </a:extLst>
          </p:cNvPr>
          <p:cNvSpPr/>
          <p:nvPr/>
        </p:nvSpPr>
        <p:spPr>
          <a:xfrm>
            <a:off x="8612029" y="2323147"/>
            <a:ext cx="100940" cy="95003"/>
          </a:xfrm>
          <a:prstGeom prst="rect">
            <a:avLst/>
          </a:prstGeom>
          <a:solidFill>
            <a:srgbClr val="188B1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6FAE4DE-A7C7-BF61-CB97-CB7EFDE6C98B}"/>
              </a:ext>
            </a:extLst>
          </p:cNvPr>
          <p:cNvSpPr/>
          <p:nvPr/>
        </p:nvSpPr>
        <p:spPr>
          <a:xfrm>
            <a:off x="8612029" y="2541319"/>
            <a:ext cx="100940" cy="95003"/>
          </a:xfrm>
          <a:prstGeom prst="rect">
            <a:avLst/>
          </a:prstGeom>
          <a:solidFill>
            <a:srgbClr val="FD74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FCABAF6F-E953-5EE4-365A-9E03C35BCD19}"/>
              </a:ext>
            </a:extLst>
          </p:cNvPr>
          <p:cNvSpPr txBox="1"/>
          <p:nvPr/>
        </p:nvSpPr>
        <p:spPr>
          <a:xfrm>
            <a:off x="8493276" y="3212275"/>
            <a:ext cx="2984225" cy="2585323"/>
          </a:xfrm>
          <a:prstGeom prst="rect">
            <a:avLst/>
          </a:prstGeom>
          <a:noFill/>
        </p:spPr>
        <p:txBody>
          <a:bodyPr wrap="square" rtlCol="0">
            <a:spAutoFit/>
          </a:bodyPr>
          <a:lstStyle/>
          <a:p>
            <a:r>
              <a:rPr lang="en-US" dirty="0"/>
              <a:t>The total average and Drove Alone average are very close, indicating a correlation.</a:t>
            </a:r>
          </a:p>
          <a:p>
            <a:endParaRPr lang="en-US" dirty="0"/>
          </a:p>
          <a:p>
            <a:r>
              <a:rPr lang="en-US" dirty="0"/>
              <a:t>Public Transportation takes the longest by far, perhaps explaining why so few people take it.</a:t>
            </a:r>
          </a:p>
        </p:txBody>
      </p:sp>
      <p:pic>
        <p:nvPicPr>
          <p:cNvPr id="20" name="Picture 19" descr="A graph of a graph&#10;&#10;Description automatically generated with medium confidence">
            <a:extLst>
              <a:ext uri="{FF2B5EF4-FFF2-40B4-BE49-F238E27FC236}">
                <a16:creationId xmlns:a16="http://schemas.microsoft.com/office/drawing/2014/main" id="{F8F6BA6F-38F5-94DB-8BA4-7378528EC202}"/>
              </a:ext>
            </a:extLst>
          </p:cNvPr>
          <p:cNvPicPr>
            <a:picLocks noChangeAspect="1"/>
          </p:cNvPicPr>
          <p:nvPr/>
        </p:nvPicPr>
        <p:blipFill rotWithShape="1">
          <a:blip r:embed="rId2">
            <a:extLst>
              <a:ext uri="{28A0092B-C50C-407E-A947-70E740481C1C}">
                <a14:useLocalDpi xmlns:a14="http://schemas.microsoft.com/office/drawing/2010/main" val="0"/>
              </a:ext>
            </a:extLst>
          </a:blip>
          <a:srcRect l="6130" t="9008" r="8493" b="3708"/>
          <a:stretch/>
        </p:blipFill>
        <p:spPr>
          <a:xfrm>
            <a:off x="-1" y="1411610"/>
            <a:ext cx="8453031" cy="5185133"/>
          </a:xfrm>
          <a:prstGeom prst="rect">
            <a:avLst/>
          </a:prstGeom>
        </p:spPr>
      </p:pic>
    </p:spTree>
    <p:extLst>
      <p:ext uri="{BB962C8B-B14F-4D97-AF65-F5344CB8AC3E}">
        <p14:creationId xmlns:p14="http://schemas.microsoft.com/office/powerpoint/2010/main" val="331093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Content Placeholder 4" descr="A red and grey squares&#10;&#10;Description automatically generated">
            <a:extLst>
              <a:ext uri="{FF2B5EF4-FFF2-40B4-BE49-F238E27FC236}">
                <a16:creationId xmlns:a16="http://schemas.microsoft.com/office/drawing/2014/main" id="{82534942-1B8B-21FD-9050-2001FFBA37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10442"/>
            <a:ext cx="6941127" cy="5847558"/>
          </a:xfrm>
        </p:spPr>
      </p:pic>
      <p:sp>
        <p:nvSpPr>
          <p:cNvPr id="6" name="TextBox 5">
            <a:extLst>
              <a:ext uri="{FF2B5EF4-FFF2-40B4-BE49-F238E27FC236}">
                <a16:creationId xmlns:a16="http://schemas.microsoft.com/office/drawing/2014/main" id="{1DEB260B-02A4-0BEC-BF5F-065D9CEFC3A2}"/>
              </a:ext>
            </a:extLst>
          </p:cNvPr>
          <p:cNvSpPr txBox="1"/>
          <p:nvPr/>
        </p:nvSpPr>
        <p:spPr>
          <a:xfrm>
            <a:off x="2329101" y="118752"/>
            <a:ext cx="7533798" cy="954107"/>
          </a:xfrm>
          <a:prstGeom prst="rect">
            <a:avLst/>
          </a:prstGeom>
          <a:noFill/>
        </p:spPr>
        <p:txBody>
          <a:bodyPr wrap="square" rtlCol="0">
            <a:spAutoFit/>
          </a:bodyPr>
          <a:lstStyle/>
          <a:p>
            <a:pPr algn="ctr"/>
            <a:r>
              <a:rPr lang="en-US" sz="2800" b="1" dirty="0"/>
              <a:t>Are There Any Correlations Between Travel Time for Each Mode?</a:t>
            </a:r>
          </a:p>
        </p:txBody>
      </p:sp>
      <p:sp>
        <p:nvSpPr>
          <p:cNvPr id="7" name="TextBox 6">
            <a:extLst>
              <a:ext uri="{FF2B5EF4-FFF2-40B4-BE49-F238E27FC236}">
                <a16:creationId xmlns:a16="http://schemas.microsoft.com/office/drawing/2014/main" id="{E1496EDF-BB1E-FFBE-3DB3-4EDA4FDF816C}"/>
              </a:ext>
            </a:extLst>
          </p:cNvPr>
          <p:cNvSpPr txBox="1"/>
          <p:nvPr/>
        </p:nvSpPr>
        <p:spPr>
          <a:xfrm>
            <a:off x="7760525" y="1947553"/>
            <a:ext cx="3996046" cy="2554545"/>
          </a:xfrm>
          <a:prstGeom prst="rect">
            <a:avLst/>
          </a:prstGeom>
          <a:noFill/>
        </p:spPr>
        <p:txBody>
          <a:bodyPr wrap="square" rtlCol="0">
            <a:spAutoFit/>
          </a:bodyPr>
          <a:lstStyle/>
          <a:p>
            <a:r>
              <a:rPr lang="en-US" sz="2000" dirty="0"/>
              <a:t>There is a strong correlation between the overall average commute time and the average commute time for people who Drive Alone. Since we know that the vast majority of commuters drive alone, this correlation makes sense.</a:t>
            </a:r>
          </a:p>
        </p:txBody>
      </p:sp>
    </p:spTree>
    <p:extLst>
      <p:ext uri="{BB962C8B-B14F-4D97-AF65-F5344CB8AC3E}">
        <p14:creationId xmlns:p14="http://schemas.microsoft.com/office/powerpoint/2010/main" val="3566484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Content Placeholder 4" descr="A map of the united states&#10;&#10;Description automatically generated">
            <a:extLst>
              <a:ext uri="{FF2B5EF4-FFF2-40B4-BE49-F238E27FC236}">
                <a16:creationId xmlns:a16="http://schemas.microsoft.com/office/drawing/2014/main" id="{78B12C47-7AA3-3F34-BAF8-79DFEE046F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045" y="0"/>
            <a:ext cx="11975909" cy="6858000"/>
          </a:xfrm>
        </p:spPr>
      </p:pic>
      <p:sp>
        <p:nvSpPr>
          <p:cNvPr id="6" name="TextBox 5">
            <a:extLst>
              <a:ext uri="{FF2B5EF4-FFF2-40B4-BE49-F238E27FC236}">
                <a16:creationId xmlns:a16="http://schemas.microsoft.com/office/drawing/2014/main" id="{11317C61-F60F-109B-9B75-1ABA9F77871E}"/>
              </a:ext>
            </a:extLst>
          </p:cNvPr>
          <p:cNvSpPr txBox="1"/>
          <p:nvPr/>
        </p:nvSpPr>
        <p:spPr>
          <a:xfrm>
            <a:off x="267194" y="5563590"/>
            <a:ext cx="1864426" cy="646331"/>
          </a:xfrm>
          <a:prstGeom prst="rect">
            <a:avLst/>
          </a:prstGeom>
          <a:solidFill>
            <a:schemeClr val="bg1">
              <a:lumMod val="95000"/>
            </a:schemeClr>
          </a:solidFill>
          <a:ln>
            <a:solidFill>
              <a:schemeClr val="tx1"/>
            </a:solidFill>
          </a:ln>
        </p:spPr>
        <p:txBody>
          <a:bodyPr wrap="square" rtlCol="0">
            <a:spAutoFit/>
          </a:bodyPr>
          <a:lstStyle/>
          <a:p>
            <a:r>
              <a:rPr lang="en-US" dirty="0"/>
              <a:t>Average age is 41 years old</a:t>
            </a:r>
          </a:p>
        </p:txBody>
      </p:sp>
    </p:spTree>
    <p:extLst>
      <p:ext uri="{BB962C8B-B14F-4D97-AF65-F5344CB8AC3E}">
        <p14:creationId xmlns:p14="http://schemas.microsoft.com/office/powerpoint/2010/main" val="250321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Content Placeholder 4" descr="A screenshot of a graph&#10;&#10;Description automatically generated">
            <a:extLst>
              <a:ext uri="{FF2B5EF4-FFF2-40B4-BE49-F238E27FC236}">
                <a16:creationId xmlns:a16="http://schemas.microsoft.com/office/drawing/2014/main" id="{EC629841-46A6-AB49-6C40-CC49F50DD31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49942"/>
          <a:stretch/>
        </p:blipFill>
        <p:spPr>
          <a:xfrm>
            <a:off x="0" y="0"/>
            <a:ext cx="5820200" cy="6856292"/>
          </a:xfrm>
        </p:spPr>
      </p:pic>
      <p:sp>
        <p:nvSpPr>
          <p:cNvPr id="6" name="TextBox 5">
            <a:extLst>
              <a:ext uri="{FF2B5EF4-FFF2-40B4-BE49-F238E27FC236}">
                <a16:creationId xmlns:a16="http://schemas.microsoft.com/office/drawing/2014/main" id="{025A7119-2DA7-3A81-5710-799F1E4986B1}"/>
              </a:ext>
            </a:extLst>
          </p:cNvPr>
          <p:cNvSpPr txBox="1"/>
          <p:nvPr/>
        </p:nvSpPr>
        <p:spPr>
          <a:xfrm>
            <a:off x="6305797" y="374073"/>
            <a:ext cx="5183580" cy="954107"/>
          </a:xfrm>
          <a:prstGeom prst="rect">
            <a:avLst/>
          </a:prstGeom>
          <a:noFill/>
        </p:spPr>
        <p:txBody>
          <a:bodyPr wrap="square" rtlCol="0">
            <a:spAutoFit/>
          </a:bodyPr>
          <a:lstStyle/>
          <a:p>
            <a:r>
              <a:rPr lang="en-US" sz="2800" b="1" dirty="0"/>
              <a:t>How Old Are Workers Who Commute?</a:t>
            </a:r>
          </a:p>
        </p:txBody>
      </p:sp>
      <p:sp>
        <p:nvSpPr>
          <p:cNvPr id="7" name="TextBox 6">
            <a:extLst>
              <a:ext uri="{FF2B5EF4-FFF2-40B4-BE49-F238E27FC236}">
                <a16:creationId xmlns:a16="http://schemas.microsoft.com/office/drawing/2014/main" id="{8FB291BF-144D-B3EE-0925-B2C709AD0DD8}"/>
              </a:ext>
            </a:extLst>
          </p:cNvPr>
          <p:cNvSpPr txBox="1"/>
          <p:nvPr/>
        </p:nvSpPr>
        <p:spPr>
          <a:xfrm>
            <a:off x="6359236" y="1828800"/>
            <a:ext cx="5326083" cy="2862322"/>
          </a:xfrm>
          <a:prstGeom prst="rect">
            <a:avLst/>
          </a:prstGeom>
          <a:noFill/>
        </p:spPr>
        <p:txBody>
          <a:bodyPr wrap="square" rtlCol="0">
            <a:spAutoFit/>
          </a:bodyPr>
          <a:lstStyle/>
          <a:p>
            <a:r>
              <a:rPr lang="en-US" sz="2000" dirty="0"/>
              <a:t>Most people who commute are between 25 and 44, which explains why the average age is 41.</a:t>
            </a:r>
          </a:p>
          <a:p>
            <a:endParaRPr lang="en-US" sz="2000" dirty="0"/>
          </a:p>
          <a:p>
            <a:r>
              <a:rPr lang="en-US" sz="2000" dirty="0"/>
              <a:t>There are a considerable number of workers who are 60 and older, but since 60+ has a large range of ages, it’s not surprising that there are more people in this age group than ages 55-59.</a:t>
            </a:r>
          </a:p>
        </p:txBody>
      </p:sp>
    </p:spTree>
    <p:extLst>
      <p:ext uri="{BB962C8B-B14F-4D97-AF65-F5344CB8AC3E}">
        <p14:creationId xmlns:p14="http://schemas.microsoft.com/office/powerpoint/2010/main" val="2874692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A graph of different colored lines&#10;&#10;Description automatically generated">
            <a:extLst>
              <a:ext uri="{FF2B5EF4-FFF2-40B4-BE49-F238E27FC236}">
                <a16:creationId xmlns:a16="http://schemas.microsoft.com/office/drawing/2014/main" id="{0D1B3644-8C35-708E-45FB-9FFCB96ADD6E}"/>
              </a:ext>
            </a:extLst>
          </p:cNvPr>
          <p:cNvPicPr>
            <a:picLocks noChangeAspect="1"/>
          </p:cNvPicPr>
          <p:nvPr/>
        </p:nvPicPr>
        <p:blipFill rotWithShape="1">
          <a:blip r:embed="rId2">
            <a:extLst>
              <a:ext uri="{28A0092B-C50C-407E-A947-70E740481C1C}">
                <a14:useLocalDpi xmlns:a14="http://schemas.microsoft.com/office/drawing/2010/main" val="0"/>
              </a:ext>
            </a:extLst>
          </a:blip>
          <a:srcRect l="8070" t="8312" r="7524"/>
          <a:stretch/>
        </p:blipFill>
        <p:spPr>
          <a:xfrm>
            <a:off x="486891" y="801584"/>
            <a:ext cx="8259289" cy="6056416"/>
          </a:xfrm>
          <a:prstGeom prst="rect">
            <a:avLst/>
          </a:prstGeom>
        </p:spPr>
      </p:pic>
      <p:cxnSp>
        <p:nvCxnSpPr>
          <p:cNvPr id="14" name="Connector: Elbow 13">
            <a:extLst>
              <a:ext uri="{FF2B5EF4-FFF2-40B4-BE49-F238E27FC236}">
                <a16:creationId xmlns:a16="http://schemas.microsoft.com/office/drawing/2014/main" id="{953CC4AD-032F-0527-E634-2701CC3E6C68}"/>
              </a:ext>
            </a:extLst>
          </p:cNvPr>
          <p:cNvCxnSpPr>
            <a:cxnSpLocks/>
          </p:cNvCxnSpPr>
          <p:nvPr/>
        </p:nvCxnSpPr>
        <p:spPr>
          <a:xfrm rot="4380000">
            <a:off x="8265185" y="3521052"/>
            <a:ext cx="475970" cy="133538"/>
          </a:xfrm>
          <a:prstGeom prst="bentConnector3">
            <a:avLst>
              <a:gd name="adj1" fmla="val 51247"/>
            </a:avLst>
          </a:prstGeom>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CB1FCE51-41FD-A148-C546-050543F96442}"/>
              </a:ext>
            </a:extLst>
          </p:cNvPr>
          <p:cNvSpPr txBox="1"/>
          <p:nvPr/>
        </p:nvSpPr>
        <p:spPr>
          <a:xfrm rot="16200000">
            <a:off x="-701387" y="3403154"/>
            <a:ext cx="2305790" cy="369332"/>
          </a:xfrm>
          <a:prstGeom prst="rect">
            <a:avLst/>
          </a:prstGeom>
          <a:noFill/>
        </p:spPr>
        <p:txBody>
          <a:bodyPr wrap="square" rtlCol="0">
            <a:spAutoFit/>
          </a:bodyPr>
          <a:lstStyle/>
          <a:p>
            <a:r>
              <a:rPr lang="en-US" dirty="0"/>
              <a:t>Average Age (years)</a:t>
            </a:r>
          </a:p>
        </p:txBody>
      </p:sp>
      <p:sp>
        <p:nvSpPr>
          <p:cNvPr id="16" name="TextBox 15">
            <a:extLst>
              <a:ext uri="{FF2B5EF4-FFF2-40B4-BE49-F238E27FC236}">
                <a16:creationId xmlns:a16="http://schemas.microsoft.com/office/drawing/2014/main" id="{71BF4132-E14F-6610-C0A0-DC083B14C137}"/>
              </a:ext>
            </a:extLst>
          </p:cNvPr>
          <p:cNvSpPr txBox="1"/>
          <p:nvPr/>
        </p:nvSpPr>
        <p:spPr>
          <a:xfrm>
            <a:off x="1812471" y="267146"/>
            <a:ext cx="8567057" cy="523220"/>
          </a:xfrm>
          <a:prstGeom prst="rect">
            <a:avLst/>
          </a:prstGeom>
          <a:noFill/>
        </p:spPr>
        <p:txBody>
          <a:bodyPr wrap="square" rtlCol="0">
            <a:spAutoFit/>
          </a:bodyPr>
          <a:lstStyle/>
          <a:p>
            <a:r>
              <a:rPr lang="en-US" sz="2800" b="1" dirty="0"/>
              <a:t>What Are the Median Ages For Each Mode of Transit?</a:t>
            </a:r>
          </a:p>
        </p:txBody>
      </p:sp>
      <p:sp>
        <p:nvSpPr>
          <p:cNvPr id="17" name="TextBox 16">
            <a:extLst>
              <a:ext uri="{FF2B5EF4-FFF2-40B4-BE49-F238E27FC236}">
                <a16:creationId xmlns:a16="http://schemas.microsoft.com/office/drawing/2014/main" id="{7886D668-ABEE-9FFA-C52A-2BB321F397A4}"/>
              </a:ext>
            </a:extLst>
          </p:cNvPr>
          <p:cNvSpPr txBox="1"/>
          <p:nvPr/>
        </p:nvSpPr>
        <p:spPr>
          <a:xfrm>
            <a:off x="8761574" y="2537084"/>
            <a:ext cx="2968831" cy="3139321"/>
          </a:xfrm>
          <a:prstGeom prst="rect">
            <a:avLst/>
          </a:prstGeom>
          <a:noFill/>
        </p:spPr>
        <p:txBody>
          <a:bodyPr wrap="square" rtlCol="0">
            <a:spAutoFit/>
          </a:bodyPr>
          <a:lstStyle/>
          <a:p>
            <a:r>
              <a:rPr lang="en-US" dirty="0"/>
              <a:t>The mode of transit with the highest average age is Driving Alone, which is once again highly correlated with the overall average age.</a:t>
            </a:r>
          </a:p>
          <a:p>
            <a:endParaRPr lang="en-US" dirty="0"/>
          </a:p>
          <a:p>
            <a:r>
              <a:rPr lang="en-US" dirty="0"/>
              <a:t>Public Transit had a jump after 2020. While it’s likely the pandemic influenced this, it’s not exactly clear why.</a:t>
            </a:r>
          </a:p>
        </p:txBody>
      </p:sp>
      <p:sp>
        <p:nvSpPr>
          <p:cNvPr id="18" name="TextBox 17">
            <a:extLst>
              <a:ext uri="{FF2B5EF4-FFF2-40B4-BE49-F238E27FC236}">
                <a16:creationId xmlns:a16="http://schemas.microsoft.com/office/drawing/2014/main" id="{C9F3E910-6E32-58A1-B56F-5F732310FD74}"/>
              </a:ext>
            </a:extLst>
          </p:cNvPr>
          <p:cNvSpPr txBox="1"/>
          <p:nvPr/>
        </p:nvSpPr>
        <p:spPr>
          <a:xfrm>
            <a:off x="8746180" y="1069113"/>
            <a:ext cx="2984225" cy="954107"/>
          </a:xfrm>
          <a:prstGeom prst="rect">
            <a:avLst/>
          </a:prstGeom>
          <a:noFill/>
          <a:ln>
            <a:solidFill>
              <a:schemeClr val="tx1"/>
            </a:solidFill>
          </a:ln>
        </p:spPr>
        <p:txBody>
          <a:bodyPr wrap="square" rtlCol="0">
            <a:spAutoFit/>
          </a:bodyPr>
          <a:lstStyle/>
          <a:p>
            <a:r>
              <a:rPr lang="en-US" sz="1400" dirty="0"/>
              <a:t>    - Total Median Age</a:t>
            </a:r>
          </a:p>
          <a:p>
            <a:r>
              <a:rPr lang="en-US" sz="1400" dirty="0"/>
              <a:t>    - Median </a:t>
            </a:r>
            <a:r>
              <a:rPr lang="en-US" sz="1400" i="1" dirty="0"/>
              <a:t>Drove Alone </a:t>
            </a:r>
            <a:r>
              <a:rPr lang="en-US" sz="1400" dirty="0"/>
              <a:t>Age</a:t>
            </a:r>
          </a:p>
          <a:p>
            <a:r>
              <a:rPr lang="en-US" sz="1400" dirty="0"/>
              <a:t>    - Median </a:t>
            </a:r>
            <a:r>
              <a:rPr lang="en-US" sz="1400" i="1" dirty="0"/>
              <a:t>Carpool</a:t>
            </a:r>
            <a:r>
              <a:rPr lang="en-US" sz="1400" dirty="0"/>
              <a:t> Age</a:t>
            </a:r>
          </a:p>
          <a:p>
            <a:r>
              <a:rPr lang="en-US" sz="1400" dirty="0"/>
              <a:t>    - Median</a:t>
            </a:r>
            <a:r>
              <a:rPr lang="en-US" sz="1400" i="1" dirty="0"/>
              <a:t> Pub Transit </a:t>
            </a:r>
            <a:r>
              <a:rPr lang="en-US" sz="1400" dirty="0"/>
              <a:t>Age</a:t>
            </a:r>
          </a:p>
        </p:txBody>
      </p:sp>
      <p:sp>
        <p:nvSpPr>
          <p:cNvPr id="19" name="Rectangle 18">
            <a:extLst>
              <a:ext uri="{FF2B5EF4-FFF2-40B4-BE49-F238E27FC236}">
                <a16:creationId xmlns:a16="http://schemas.microsoft.com/office/drawing/2014/main" id="{6B9D51F4-EF86-349B-8578-130DE0925371}"/>
              </a:ext>
            </a:extLst>
          </p:cNvPr>
          <p:cNvSpPr/>
          <p:nvPr/>
        </p:nvSpPr>
        <p:spPr>
          <a:xfrm>
            <a:off x="8864933" y="1181595"/>
            <a:ext cx="100940" cy="95003"/>
          </a:xfrm>
          <a:prstGeom prst="rect">
            <a:avLst/>
          </a:prstGeom>
          <a:solidFill>
            <a:srgbClr val="FF5E5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F075A4B-71F9-AA68-AE10-67C630F4FEA5}"/>
              </a:ext>
            </a:extLst>
          </p:cNvPr>
          <p:cNvSpPr/>
          <p:nvPr/>
        </p:nvSpPr>
        <p:spPr>
          <a:xfrm>
            <a:off x="8864383" y="1387860"/>
            <a:ext cx="100940" cy="95003"/>
          </a:xfrm>
          <a:prstGeom prst="rect">
            <a:avLst/>
          </a:prstGeom>
          <a:solidFill>
            <a:srgbClr val="5C148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5A118A"/>
              </a:solidFill>
            </a:endParaRPr>
          </a:p>
        </p:txBody>
      </p:sp>
      <p:sp>
        <p:nvSpPr>
          <p:cNvPr id="21" name="Rectangle 20">
            <a:extLst>
              <a:ext uri="{FF2B5EF4-FFF2-40B4-BE49-F238E27FC236}">
                <a16:creationId xmlns:a16="http://schemas.microsoft.com/office/drawing/2014/main" id="{40EE9078-BB4A-6E8F-98A4-BDADD96C9036}"/>
              </a:ext>
            </a:extLst>
          </p:cNvPr>
          <p:cNvSpPr/>
          <p:nvPr/>
        </p:nvSpPr>
        <p:spPr>
          <a:xfrm>
            <a:off x="8864933" y="1610628"/>
            <a:ext cx="100940" cy="95003"/>
          </a:xfrm>
          <a:prstGeom prst="rect">
            <a:avLst/>
          </a:prstGeom>
          <a:solidFill>
            <a:srgbClr val="188B1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6B09F2F-9870-4A12-F62E-2547C66612C4}"/>
              </a:ext>
            </a:extLst>
          </p:cNvPr>
          <p:cNvSpPr/>
          <p:nvPr/>
        </p:nvSpPr>
        <p:spPr>
          <a:xfrm>
            <a:off x="8864933" y="1828800"/>
            <a:ext cx="100940" cy="95003"/>
          </a:xfrm>
          <a:prstGeom prst="rect">
            <a:avLst/>
          </a:prstGeom>
          <a:solidFill>
            <a:srgbClr val="FD74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Connector: Elbow 24">
            <a:extLst>
              <a:ext uri="{FF2B5EF4-FFF2-40B4-BE49-F238E27FC236}">
                <a16:creationId xmlns:a16="http://schemas.microsoft.com/office/drawing/2014/main" id="{A1A56255-FEF4-6312-5936-30147AD25634}"/>
              </a:ext>
            </a:extLst>
          </p:cNvPr>
          <p:cNvCxnSpPr>
            <a:cxnSpLocks/>
          </p:cNvCxnSpPr>
          <p:nvPr/>
        </p:nvCxnSpPr>
        <p:spPr>
          <a:xfrm rot="4380000">
            <a:off x="680903" y="3521051"/>
            <a:ext cx="475970" cy="133538"/>
          </a:xfrm>
          <a:prstGeom prst="bentConnector3">
            <a:avLst>
              <a:gd name="adj1" fmla="val 51247"/>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49240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Content Placeholder 4" descr="A graph of a graph&#10;&#10;Description automatically generated with medium confidence">
            <a:extLst>
              <a:ext uri="{FF2B5EF4-FFF2-40B4-BE49-F238E27FC236}">
                <a16:creationId xmlns:a16="http://schemas.microsoft.com/office/drawing/2014/main" id="{4944FAB8-08A5-4421-62DA-F26B28387F0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897" t="29260" r="13155" b="13281"/>
          <a:stretch/>
        </p:blipFill>
        <p:spPr>
          <a:xfrm>
            <a:off x="0" y="1134094"/>
            <a:ext cx="7072435" cy="5717240"/>
          </a:xfrm>
        </p:spPr>
      </p:pic>
      <p:sp>
        <p:nvSpPr>
          <p:cNvPr id="6" name="TextBox 5">
            <a:extLst>
              <a:ext uri="{FF2B5EF4-FFF2-40B4-BE49-F238E27FC236}">
                <a16:creationId xmlns:a16="http://schemas.microsoft.com/office/drawing/2014/main" id="{9B6880D2-ABDC-BD31-EB01-B7BAB0149C17}"/>
              </a:ext>
            </a:extLst>
          </p:cNvPr>
          <p:cNvSpPr txBox="1"/>
          <p:nvPr/>
        </p:nvSpPr>
        <p:spPr>
          <a:xfrm>
            <a:off x="2269945" y="231571"/>
            <a:ext cx="7652109" cy="954107"/>
          </a:xfrm>
          <a:prstGeom prst="rect">
            <a:avLst/>
          </a:prstGeom>
          <a:noFill/>
        </p:spPr>
        <p:txBody>
          <a:bodyPr wrap="square" rtlCol="0">
            <a:spAutoFit/>
          </a:bodyPr>
          <a:lstStyle/>
          <a:p>
            <a:pPr algn="ctr"/>
            <a:r>
              <a:rPr lang="en-US" sz="2800" b="1" dirty="0"/>
              <a:t>Are There Any Correlations Between Median Age for Each Mode?</a:t>
            </a:r>
          </a:p>
        </p:txBody>
      </p:sp>
      <p:sp>
        <p:nvSpPr>
          <p:cNvPr id="7" name="TextBox 6">
            <a:extLst>
              <a:ext uri="{FF2B5EF4-FFF2-40B4-BE49-F238E27FC236}">
                <a16:creationId xmlns:a16="http://schemas.microsoft.com/office/drawing/2014/main" id="{8AE22923-72EF-3D79-041D-E8EA994D8E2D}"/>
              </a:ext>
            </a:extLst>
          </p:cNvPr>
          <p:cNvSpPr txBox="1"/>
          <p:nvPr/>
        </p:nvSpPr>
        <p:spPr>
          <a:xfrm>
            <a:off x="7641771" y="2190997"/>
            <a:ext cx="3823855" cy="1938992"/>
          </a:xfrm>
          <a:prstGeom prst="rect">
            <a:avLst/>
          </a:prstGeom>
          <a:noFill/>
        </p:spPr>
        <p:txBody>
          <a:bodyPr wrap="square" rtlCol="0">
            <a:spAutoFit/>
          </a:bodyPr>
          <a:lstStyle/>
          <a:p>
            <a:r>
              <a:rPr lang="en-US" sz="2000" dirty="0"/>
              <a:t>Once again, the overall median age is highly correlated with the median age of people who Drove Alone. This is a very similar result to the previous correlation chart.</a:t>
            </a:r>
          </a:p>
        </p:txBody>
      </p:sp>
    </p:spTree>
    <p:extLst>
      <p:ext uri="{BB962C8B-B14F-4D97-AF65-F5344CB8AC3E}">
        <p14:creationId xmlns:p14="http://schemas.microsoft.com/office/powerpoint/2010/main" val="1595342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Content Placeholder 4" descr="A screenshot of a graph&#10;&#10;Description automatically generated">
            <a:extLst>
              <a:ext uri="{FF2B5EF4-FFF2-40B4-BE49-F238E27FC236}">
                <a16:creationId xmlns:a16="http://schemas.microsoft.com/office/drawing/2014/main" id="{603E05A2-54D8-C92B-D5B7-CA88BDA8509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9956"/>
          <a:stretch/>
        </p:blipFill>
        <p:spPr>
          <a:xfrm>
            <a:off x="0" y="0"/>
            <a:ext cx="5803269" cy="6858000"/>
          </a:xfrm>
        </p:spPr>
      </p:pic>
      <p:sp>
        <p:nvSpPr>
          <p:cNvPr id="6" name="TextBox 5">
            <a:extLst>
              <a:ext uri="{FF2B5EF4-FFF2-40B4-BE49-F238E27FC236}">
                <a16:creationId xmlns:a16="http://schemas.microsoft.com/office/drawing/2014/main" id="{1F2EA9ED-177D-0F72-B01F-92F64A91BAA3}"/>
              </a:ext>
            </a:extLst>
          </p:cNvPr>
          <p:cNvSpPr txBox="1"/>
          <p:nvPr/>
        </p:nvSpPr>
        <p:spPr>
          <a:xfrm>
            <a:off x="6388733" y="2505694"/>
            <a:ext cx="5130141" cy="1200329"/>
          </a:xfrm>
          <a:prstGeom prst="rect">
            <a:avLst/>
          </a:prstGeom>
          <a:noFill/>
        </p:spPr>
        <p:txBody>
          <a:bodyPr wrap="square" rtlCol="0">
            <a:spAutoFit/>
          </a:bodyPr>
          <a:lstStyle/>
          <a:p>
            <a:r>
              <a:rPr lang="en-US" dirty="0"/>
              <a:t>There’s a fairly even distribution among the time ranges it takes to travel to work. Interestingly, the time range of 25-29 minutes is consistently one of the lowest.</a:t>
            </a:r>
          </a:p>
        </p:txBody>
      </p:sp>
      <p:sp>
        <p:nvSpPr>
          <p:cNvPr id="7" name="TextBox 6">
            <a:extLst>
              <a:ext uri="{FF2B5EF4-FFF2-40B4-BE49-F238E27FC236}">
                <a16:creationId xmlns:a16="http://schemas.microsoft.com/office/drawing/2014/main" id="{EE541FD0-0240-AB5E-5E12-A9D730128430}"/>
              </a:ext>
            </a:extLst>
          </p:cNvPr>
          <p:cNvSpPr txBox="1"/>
          <p:nvPr/>
        </p:nvSpPr>
        <p:spPr>
          <a:xfrm>
            <a:off x="6145481" y="279070"/>
            <a:ext cx="5803269" cy="954107"/>
          </a:xfrm>
          <a:prstGeom prst="rect">
            <a:avLst/>
          </a:prstGeom>
          <a:noFill/>
        </p:spPr>
        <p:txBody>
          <a:bodyPr wrap="square" rtlCol="0">
            <a:spAutoFit/>
          </a:bodyPr>
          <a:lstStyle/>
          <a:p>
            <a:r>
              <a:rPr lang="en-US" sz="2800" b="1" dirty="0"/>
              <a:t>How Long Does It Take People To Get To Work?</a:t>
            </a:r>
          </a:p>
        </p:txBody>
      </p:sp>
    </p:spTree>
    <p:extLst>
      <p:ext uri="{BB962C8B-B14F-4D97-AF65-F5344CB8AC3E}">
        <p14:creationId xmlns:p14="http://schemas.microsoft.com/office/powerpoint/2010/main" val="691645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F3DAA-C6DB-C490-B58D-68D4E0325F58}"/>
              </a:ext>
            </a:extLst>
          </p:cNvPr>
          <p:cNvSpPr>
            <a:spLocks noGrp="1"/>
          </p:cNvSpPr>
          <p:nvPr>
            <p:ph type="title"/>
          </p:nvPr>
        </p:nvSpPr>
        <p:spPr>
          <a:xfrm>
            <a:off x="565150" y="717833"/>
            <a:ext cx="8267296" cy="1446550"/>
          </a:xfrm>
        </p:spPr>
        <p:txBody>
          <a:bodyPr/>
          <a:lstStyle/>
          <a:p>
            <a:r>
              <a:rPr lang="en-US" dirty="0"/>
              <a:t>Conclusion / Next Steps</a:t>
            </a:r>
          </a:p>
        </p:txBody>
      </p:sp>
      <p:sp>
        <p:nvSpPr>
          <p:cNvPr id="3" name="Content Placeholder 2">
            <a:extLst>
              <a:ext uri="{FF2B5EF4-FFF2-40B4-BE49-F238E27FC236}">
                <a16:creationId xmlns:a16="http://schemas.microsoft.com/office/drawing/2014/main" id="{6D9EA67F-C5F1-2804-79E3-354508FD936D}"/>
              </a:ext>
            </a:extLst>
          </p:cNvPr>
          <p:cNvSpPr>
            <a:spLocks noGrp="1"/>
          </p:cNvSpPr>
          <p:nvPr>
            <p:ph idx="1"/>
          </p:nvPr>
        </p:nvSpPr>
        <p:spPr>
          <a:xfrm>
            <a:off x="565150" y="1834707"/>
            <a:ext cx="9671381" cy="2180081"/>
          </a:xfrm>
          <a:solidFill>
            <a:srgbClr val="FFA861">
              <a:alpha val="80000"/>
            </a:srgbClr>
          </a:solidFill>
          <a:ln>
            <a:solidFill>
              <a:schemeClr val="accent1">
                <a:shade val="15000"/>
              </a:schemeClr>
            </a:solidFill>
          </a:ln>
        </p:spPr>
        <p:txBody>
          <a:bodyPr>
            <a:normAutofit fontScale="92500"/>
          </a:bodyPr>
          <a:lstStyle/>
          <a:p>
            <a:r>
              <a:rPr lang="en-US" dirty="0"/>
              <a:t>Overall, most people drive alone to work as it is the mode of transportation that takes the least amount of time on average.</a:t>
            </a:r>
          </a:p>
          <a:p>
            <a:r>
              <a:rPr lang="en-US" dirty="0"/>
              <a:t>The coasts generally have higher commute times, specifically the east coast.</a:t>
            </a:r>
          </a:p>
          <a:p>
            <a:r>
              <a:rPr lang="en-US" dirty="0"/>
              <a:t>Ages for commuters are more skewed towards middle aged while travel times for commuters are more evenly spread.</a:t>
            </a:r>
          </a:p>
        </p:txBody>
      </p:sp>
      <p:sp>
        <p:nvSpPr>
          <p:cNvPr id="4" name="TextBox 3">
            <a:extLst>
              <a:ext uri="{FF2B5EF4-FFF2-40B4-BE49-F238E27FC236}">
                <a16:creationId xmlns:a16="http://schemas.microsoft.com/office/drawing/2014/main" id="{7BCABF81-6E3C-E956-E48B-DBCFFF36E941}"/>
              </a:ext>
            </a:extLst>
          </p:cNvPr>
          <p:cNvSpPr txBox="1"/>
          <p:nvPr/>
        </p:nvSpPr>
        <p:spPr>
          <a:xfrm>
            <a:off x="565150" y="4321969"/>
            <a:ext cx="9671381" cy="2031325"/>
          </a:xfrm>
          <a:prstGeom prst="rect">
            <a:avLst/>
          </a:prstGeom>
          <a:solidFill>
            <a:srgbClr val="47B5E7">
              <a:alpha val="80000"/>
            </a:srgbClr>
          </a:solidFill>
          <a:ln>
            <a:solidFill>
              <a:schemeClr val="accent1">
                <a:shade val="15000"/>
              </a:schemeClr>
            </a:solidFill>
          </a:ln>
        </p:spPr>
        <p:txBody>
          <a:bodyPr wrap="square" rtlCol="0">
            <a:spAutoFit/>
          </a:bodyPr>
          <a:lstStyle/>
          <a:p>
            <a:pPr marL="342900" indent="-342900">
              <a:buFont typeface="Tenorite" panose="00000500000000000000" pitchFamily="2" charset="0"/>
              <a:buChar char="–"/>
            </a:pPr>
            <a:r>
              <a:rPr lang="en-US" sz="2400" dirty="0"/>
              <a:t>Update when new data is added</a:t>
            </a:r>
          </a:p>
          <a:p>
            <a:pPr marL="342900" indent="-342900">
              <a:lnSpc>
                <a:spcPct val="150000"/>
              </a:lnSpc>
              <a:buFont typeface="Tenorite" panose="00000500000000000000" pitchFamily="2" charset="0"/>
              <a:buChar char="–"/>
            </a:pPr>
            <a:r>
              <a:rPr lang="en-US" sz="2400" dirty="0"/>
              <a:t>Add more factors (ability to speak English, arrival time at work, etc.)</a:t>
            </a:r>
          </a:p>
          <a:p>
            <a:pPr marL="342900" indent="-342900">
              <a:buFont typeface="Tenorite" panose="00000500000000000000" pitchFamily="2" charset="0"/>
              <a:buChar char="–"/>
            </a:pPr>
            <a:r>
              <a:rPr lang="en-US" sz="2400" dirty="0"/>
              <a:t>Look to data beyond Census: are there trends in zip codes and in cities?</a:t>
            </a:r>
          </a:p>
          <a:p>
            <a:endParaRPr lang="en-US" dirty="0"/>
          </a:p>
        </p:txBody>
      </p:sp>
    </p:spTree>
    <p:extLst>
      <p:ext uri="{BB962C8B-B14F-4D97-AF65-F5344CB8AC3E}">
        <p14:creationId xmlns:p14="http://schemas.microsoft.com/office/powerpoint/2010/main" val="3520277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1AFA6-E938-7756-265E-31AD44DE74C5}"/>
              </a:ext>
            </a:extLst>
          </p:cNvPr>
          <p:cNvSpPr>
            <a:spLocks noGrp="1"/>
          </p:cNvSpPr>
          <p:nvPr>
            <p:ph type="title"/>
          </p:nvPr>
        </p:nvSpPr>
        <p:spPr>
          <a:xfrm>
            <a:off x="565149" y="762260"/>
            <a:ext cx="8267296" cy="1446550"/>
          </a:xfrm>
        </p:spPr>
        <p:txBody>
          <a:bodyPr/>
          <a:lstStyle/>
          <a:p>
            <a:r>
              <a:rPr lang="en-US" dirty="0"/>
              <a:t>Introduction</a:t>
            </a:r>
          </a:p>
        </p:txBody>
      </p:sp>
      <p:sp>
        <p:nvSpPr>
          <p:cNvPr id="3" name="Content Placeholder 2">
            <a:extLst>
              <a:ext uri="{FF2B5EF4-FFF2-40B4-BE49-F238E27FC236}">
                <a16:creationId xmlns:a16="http://schemas.microsoft.com/office/drawing/2014/main" id="{0E8B621A-7275-A6D5-7914-6163EEA9BB6F}"/>
              </a:ext>
            </a:extLst>
          </p:cNvPr>
          <p:cNvSpPr>
            <a:spLocks noGrp="1"/>
          </p:cNvSpPr>
          <p:nvPr>
            <p:ph idx="1"/>
          </p:nvPr>
        </p:nvSpPr>
        <p:spPr>
          <a:xfrm>
            <a:off x="565149" y="1816925"/>
            <a:ext cx="10704533" cy="3671414"/>
          </a:xfrm>
          <a:solidFill>
            <a:srgbClr val="97DD97">
              <a:alpha val="74902"/>
            </a:srgbClr>
          </a:solidFill>
          <a:ln>
            <a:solidFill>
              <a:schemeClr val="accent1">
                <a:shade val="15000"/>
              </a:schemeClr>
            </a:solidFill>
          </a:ln>
        </p:spPr>
        <p:txBody>
          <a:bodyPr>
            <a:normAutofit lnSpcReduction="10000"/>
          </a:bodyPr>
          <a:lstStyle/>
          <a:p>
            <a:r>
              <a:rPr lang="en-US" dirty="0"/>
              <a:t>I’m Joshua Clugston, a data analyst apprentice with an B.S. in Applied Mathematics.</a:t>
            </a:r>
          </a:p>
          <a:p>
            <a:r>
              <a:rPr lang="en-US" dirty="0"/>
              <a:t>I’ll be discussing how commute times vary in the United States and how different factors interact and correlate with commute times.</a:t>
            </a:r>
          </a:p>
          <a:p>
            <a:r>
              <a:rPr lang="en-US" dirty="0"/>
              <a:t>All data was collected from the Census Bureau (</a:t>
            </a:r>
            <a:r>
              <a:rPr lang="en-US" dirty="0">
                <a:hlinkClick r:id="rId2"/>
              </a:rPr>
              <a:t>https://data.census.gov</a:t>
            </a:r>
            <a:r>
              <a:rPr lang="en-US" dirty="0"/>
              <a:t>) and contains data from 2010 through 2022.</a:t>
            </a:r>
          </a:p>
          <a:p>
            <a:r>
              <a:rPr lang="en-US" dirty="0"/>
              <a:t>I wanted to specifically investigate how different modes of transportation affect travel times to work. Additionally, I was interested in seeing how age and location influenced which mode of transportation was used.</a:t>
            </a:r>
          </a:p>
        </p:txBody>
      </p:sp>
    </p:spTree>
    <p:extLst>
      <p:ext uri="{BB962C8B-B14F-4D97-AF65-F5344CB8AC3E}">
        <p14:creationId xmlns:p14="http://schemas.microsoft.com/office/powerpoint/2010/main" val="4164365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E1B58-73DE-07AC-FA7D-DFDC5F73DB8C}"/>
              </a:ext>
            </a:extLst>
          </p:cNvPr>
          <p:cNvSpPr>
            <a:spLocks noGrp="1"/>
          </p:cNvSpPr>
          <p:nvPr>
            <p:ph type="title"/>
          </p:nvPr>
        </p:nvSpPr>
        <p:spPr>
          <a:xfrm>
            <a:off x="565150" y="747521"/>
            <a:ext cx="8267296" cy="1446550"/>
          </a:xfrm>
        </p:spPr>
        <p:txBody>
          <a:bodyPr/>
          <a:lstStyle/>
          <a:p>
            <a:r>
              <a:rPr lang="en-US" dirty="0"/>
              <a:t>Motivation</a:t>
            </a:r>
          </a:p>
        </p:txBody>
      </p:sp>
      <p:sp>
        <p:nvSpPr>
          <p:cNvPr id="3" name="Content Placeholder 2">
            <a:extLst>
              <a:ext uri="{FF2B5EF4-FFF2-40B4-BE49-F238E27FC236}">
                <a16:creationId xmlns:a16="http://schemas.microsoft.com/office/drawing/2014/main" id="{23D7B0E1-05BF-683C-4BFB-53E16473DF90}"/>
              </a:ext>
            </a:extLst>
          </p:cNvPr>
          <p:cNvSpPr>
            <a:spLocks noGrp="1"/>
          </p:cNvSpPr>
          <p:nvPr>
            <p:ph idx="1"/>
          </p:nvPr>
        </p:nvSpPr>
        <p:spPr>
          <a:xfrm>
            <a:off x="565150" y="1901929"/>
            <a:ext cx="9807946" cy="2082242"/>
          </a:xfrm>
          <a:solidFill>
            <a:srgbClr val="C67DEB">
              <a:alpha val="74902"/>
            </a:srgbClr>
          </a:solidFill>
          <a:ln>
            <a:solidFill>
              <a:schemeClr val="accent1">
                <a:shade val="15000"/>
              </a:schemeClr>
            </a:solidFill>
          </a:ln>
        </p:spPr>
        <p:txBody>
          <a:bodyPr/>
          <a:lstStyle/>
          <a:p>
            <a:r>
              <a:rPr lang="en-US" dirty="0"/>
              <a:t>The main reason for pursuing this topic comes from my passion of road infrastructure and why car-dependency is prevalent in the US.</a:t>
            </a:r>
          </a:p>
          <a:p>
            <a:r>
              <a:rPr lang="en-US" dirty="0"/>
              <a:t>Considering that these topics impact how we travel, finding any correlations to shorter commute times can be important information in lowering overall travel times in the US.</a:t>
            </a:r>
          </a:p>
          <a:p>
            <a:endParaRPr lang="en-US" dirty="0"/>
          </a:p>
        </p:txBody>
      </p:sp>
    </p:spTree>
    <p:extLst>
      <p:ext uri="{BB962C8B-B14F-4D97-AF65-F5344CB8AC3E}">
        <p14:creationId xmlns:p14="http://schemas.microsoft.com/office/powerpoint/2010/main" val="739160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0B8D5-5F50-F9DB-8F6D-B4759AA8C0CD}"/>
              </a:ext>
            </a:extLst>
          </p:cNvPr>
          <p:cNvSpPr>
            <a:spLocks noGrp="1"/>
          </p:cNvSpPr>
          <p:nvPr>
            <p:ph type="title"/>
          </p:nvPr>
        </p:nvSpPr>
        <p:spPr>
          <a:xfrm>
            <a:off x="565149" y="683680"/>
            <a:ext cx="8267296" cy="1446550"/>
          </a:xfrm>
        </p:spPr>
        <p:txBody>
          <a:bodyPr/>
          <a:lstStyle/>
          <a:p>
            <a:r>
              <a:rPr lang="en-US" dirty="0"/>
              <a:t>Colors Being Used</a:t>
            </a:r>
          </a:p>
        </p:txBody>
      </p:sp>
      <p:sp>
        <p:nvSpPr>
          <p:cNvPr id="3" name="Content Placeholder 2">
            <a:extLst>
              <a:ext uri="{FF2B5EF4-FFF2-40B4-BE49-F238E27FC236}">
                <a16:creationId xmlns:a16="http://schemas.microsoft.com/office/drawing/2014/main" id="{D58541DC-7BC7-C116-6077-DFB7983FF97D}"/>
              </a:ext>
            </a:extLst>
          </p:cNvPr>
          <p:cNvSpPr>
            <a:spLocks noGrp="1"/>
          </p:cNvSpPr>
          <p:nvPr>
            <p:ph idx="1"/>
          </p:nvPr>
        </p:nvSpPr>
        <p:spPr>
          <a:xfrm>
            <a:off x="565149" y="1907867"/>
            <a:ext cx="8267296" cy="2585552"/>
          </a:xfrm>
          <a:solidFill>
            <a:schemeClr val="bg1">
              <a:lumMod val="95000"/>
              <a:alpha val="75000"/>
            </a:schemeClr>
          </a:solidFill>
          <a:ln>
            <a:solidFill>
              <a:schemeClr val="accent1">
                <a:shade val="15000"/>
              </a:schemeClr>
            </a:solidFill>
          </a:ln>
        </p:spPr>
        <p:txBody>
          <a:bodyPr/>
          <a:lstStyle/>
          <a:p>
            <a:r>
              <a:rPr lang="en-US" dirty="0"/>
              <a:t>     represents </a:t>
            </a:r>
            <a:r>
              <a:rPr lang="en-US" i="1" dirty="0"/>
              <a:t>commute times</a:t>
            </a:r>
          </a:p>
          <a:p>
            <a:r>
              <a:rPr lang="en-US" dirty="0"/>
              <a:t>     represents </a:t>
            </a:r>
            <a:r>
              <a:rPr lang="en-US" i="1" dirty="0"/>
              <a:t>number of workers</a:t>
            </a:r>
          </a:p>
          <a:p>
            <a:r>
              <a:rPr lang="en-US" dirty="0"/>
              <a:t>     represents </a:t>
            </a:r>
            <a:r>
              <a:rPr lang="en-US" i="1" dirty="0"/>
              <a:t>people using public transportation</a:t>
            </a:r>
          </a:p>
          <a:p>
            <a:r>
              <a:rPr lang="en-US" dirty="0"/>
              <a:t>     represents </a:t>
            </a:r>
            <a:r>
              <a:rPr lang="en-US" i="1" dirty="0"/>
              <a:t>people who carpool</a:t>
            </a:r>
          </a:p>
          <a:p>
            <a:r>
              <a:rPr lang="en-US" dirty="0"/>
              <a:t>     represents </a:t>
            </a:r>
            <a:r>
              <a:rPr lang="en-US" i="1" dirty="0"/>
              <a:t>people who drive alone</a:t>
            </a:r>
          </a:p>
          <a:p>
            <a:pPr marL="0" indent="0">
              <a:buNone/>
            </a:pPr>
            <a:endParaRPr lang="en-US" dirty="0"/>
          </a:p>
        </p:txBody>
      </p:sp>
      <p:sp>
        <p:nvSpPr>
          <p:cNvPr id="4" name="Rectangle 3">
            <a:extLst>
              <a:ext uri="{FF2B5EF4-FFF2-40B4-BE49-F238E27FC236}">
                <a16:creationId xmlns:a16="http://schemas.microsoft.com/office/drawing/2014/main" id="{89E8B103-6EDA-5D61-DD50-DB601B4E2B7E}"/>
              </a:ext>
            </a:extLst>
          </p:cNvPr>
          <p:cNvSpPr/>
          <p:nvPr/>
        </p:nvSpPr>
        <p:spPr>
          <a:xfrm>
            <a:off x="920337" y="2039436"/>
            <a:ext cx="267196" cy="252843"/>
          </a:xfrm>
          <a:prstGeom prst="rect">
            <a:avLst/>
          </a:prstGeom>
          <a:solidFill>
            <a:srgbClr val="49A2B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1A45DEC-3911-3C36-51AC-D13D91D3F71C}"/>
              </a:ext>
            </a:extLst>
          </p:cNvPr>
          <p:cNvSpPr/>
          <p:nvPr/>
        </p:nvSpPr>
        <p:spPr>
          <a:xfrm>
            <a:off x="914400" y="2527018"/>
            <a:ext cx="267196" cy="252843"/>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77023ED-0F76-0A31-CF4E-D225332AF884}"/>
              </a:ext>
            </a:extLst>
          </p:cNvPr>
          <p:cNvSpPr/>
          <p:nvPr/>
        </p:nvSpPr>
        <p:spPr>
          <a:xfrm>
            <a:off x="914400" y="3508384"/>
            <a:ext cx="267196" cy="252843"/>
          </a:xfrm>
          <a:prstGeom prst="rect">
            <a:avLst/>
          </a:prstGeom>
          <a:solidFill>
            <a:srgbClr val="3FBD3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F3923C0-3457-F97A-42A8-E4F1532384A4}"/>
              </a:ext>
            </a:extLst>
          </p:cNvPr>
          <p:cNvSpPr/>
          <p:nvPr/>
        </p:nvSpPr>
        <p:spPr>
          <a:xfrm>
            <a:off x="914400" y="3002724"/>
            <a:ext cx="267196" cy="252843"/>
          </a:xfrm>
          <a:prstGeom prst="rect">
            <a:avLst/>
          </a:prstGeom>
          <a:solidFill>
            <a:srgbClr val="E7B24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13ACB96-7184-6732-CC74-68156B0789DF}"/>
              </a:ext>
            </a:extLst>
          </p:cNvPr>
          <p:cNvSpPr/>
          <p:nvPr/>
        </p:nvSpPr>
        <p:spPr>
          <a:xfrm>
            <a:off x="914400" y="3998110"/>
            <a:ext cx="267196" cy="252843"/>
          </a:xfrm>
          <a:prstGeom prst="rect">
            <a:avLst/>
          </a:prstGeom>
          <a:solidFill>
            <a:srgbClr val="AA3CE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2109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B8D5541-7726-BA46-8BFA-BF6AA8D42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ross 11">
            <a:extLst>
              <a:ext uri="{FF2B5EF4-FFF2-40B4-BE49-F238E27FC236}">
                <a16:creationId xmlns:a16="http://schemas.microsoft.com/office/drawing/2014/main" id="{97F434CF-7503-CE4F-8426-C312C6315A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EDBFB2F-FE34-E349-9484-C275FBE31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F6747103-26DE-C441-9AEF-B6F786FC1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ross 17">
            <a:extLst>
              <a:ext uri="{FF2B5EF4-FFF2-40B4-BE49-F238E27FC236}">
                <a16:creationId xmlns:a16="http://schemas.microsoft.com/office/drawing/2014/main" id="{FE2AAEE2-FB25-044E-8D65-9194739B9B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250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5CBD23B-E519-9949-AB52-F9A703F478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map of the united states&#10;&#10;Description automatically generated">
            <a:extLst>
              <a:ext uri="{FF2B5EF4-FFF2-40B4-BE49-F238E27FC236}">
                <a16:creationId xmlns:a16="http://schemas.microsoft.com/office/drawing/2014/main" id="{F09603ED-2C68-26D1-9E53-5FEAB8557F9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0"/>
          <a:stretch/>
        </p:blipFill>
        <p:spPr>
          <a:xfrm>
            <a:off x="-58229" y="0"/>
            <a:ext cx="12313563" cy="6978404"/>
          </a:xfrm>
          <a:prstGeom prst="rect">
            <a:avLst/>
          </a:prstGeom>
        </p:spPr>
      </p:pic>
      <p:sp>
        <p:nvSpPr>
          <p:cNvPr id="7" name="TextBox 6">
            <a:extLst>
              <a:ext uri="{FF2B5EF4-FFF2-40B4-BE49-F238E27FC236}">
                <a16:creationId xmlns:a16="http://schemas.microsoft.com/office/drawing/2014/main" id="{E46313BB-7C88-EED6-20E4-2060AFDE1CB3}"/>
              </a:ext>
            </a:extLst>
          </p:cNvPr>
          <p:cNvSpPr txBox="1"/>
          <p:nvPr/>
        </p:nvSpPr>
        <p:spPr>
          <a:xfrm>
            <a:off x="320715" y="5830087"/>
            <a:ext cx="1994974" cy="923330"/>
          </a:xfrm>
          <a:prstGeom prst="rect">
            <a:avLst/>
          </a:prstGeom>
          <a:solidFill>
            <a:schemeClr val="bg1">
              <a:lumMod val="95000"/>
            </a:schemeClr>
          </a:solidFill>
          <a:ln>
            <a:solidFill>
              <a:schemeClr val="tx1"/>
            </a:solidFill>
          </a:ln>
        </p:spPr>
        <p:txBody>
          <a:bodyPr wrap="square" rtlCol="0">
            <a:spAutoFit/>
          </a:bodyPr>
          <a:lstStyle/>
          <a:p>
            <a:r>
              <a:rPr lang="en-US" dirty="0"/>
              <a:t>National average commute time is 24 minutes</a:t>
            </a:r>
          </a:p>
        </p:txBody>
      </p:sp>
    </p:spTree>
    <p:extLst>
      <p:ext uri="{BB962C8B-B14F-4D97-AF65-F5344CB8AC3E}">
        <p14:creationId xmlns:p14="http://schemas.microsoft.com/office/powerpoint/2010/main" val="140744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B8D5541-7726-BA46-8BFA-BF6AA8D42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ross 11">
            <a:extLst>
              <a:ext uri="{FF2B5EF4-FFF2-40B4-BE49-F238E27FC236}">
                <a16:creationId xmlns:a16="http://schemas.microsoft.com/office/drawing/2014/main" id="{97F434CF-7503-CE4F-8426-C312C6315A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EDBFB2F-FE34-E349-9484-C275FBE31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F6747103-26DE-C441-9AEF-B6F786FC1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ross 17">
            <a:extLst>
              <a:ext uri="{FF2B5EF4-FFF2-40B4-BE49-F238E27FC236}">
                <a16:creationId xmlns:a16="http://schemas.microsoft.com/office/drawing/2014/main" id="{FE2AAEE2-FB25-044E-8D65-9194739B9B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250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5CBD23B-E519-9949-AB52-F9A703F478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A map of the united states&#10;&#10;Description automatically generated">
            <a:extLst>
              <a:ext uri="{FF2B5EF4-FFF2-40B4-BE49-F238E27FC236}">
                <a16:creationId xmlns:a16="http://schemas.microsoft.com/office/drawing/2014/main" id="{D007429C-0673-BB15-FAA8-9DFAD2D06822}"/>
              </a:ext>
            </a:extLst>
          </p:cNvPr>
          <p:cNvPicPr>
            <a:picLocks noChangeAspect="1"/>
          </p:cNvPicPr>
          <p:nvPr/>
        </p:nvPicPr>
        <p:blipFill rotWithShape="1">
          <a:blip r:embed="rId2">
            <a:extLst>
              <a:ext uri="{28A0092B-C50C-407E-A947-70E740481C1C}">
                <a14:useLocalDpi xmlns:a14="http://schemas.microsoft.com/office/drawing/2010/main" val="0"/>
              </a:ext>
            </a:extLst>
          </a:blip>
          <a:srcRect r="50254" b="50369"/>
          <a:stretch/>
        </p:blipFill>
        <p:spPr>
          <a:xfrm>
            <a:off x="320713" y="0"/>
            <a:ext cx="11545055" cy="6832406"/>
          </a:xfrm>
          <a:prstGeom prst="rect">
            <a:avLst/>
          </a:prstGeom>
        </p:spPr>
      </p:pic>
    </p:spTree>
    <p:extLst>
      <p:ext uri="{BB962C8B-B14F-4D97-AF65-F5344CB8AC3E}">
        <p14:creationId xmlns:p14="http://schemas.microsoft.com/office/powerpoint/2010/main" val="1128860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Content Placeholder 4" descr="A map of the united states&#10;&#10;Description automatically generated">
            <a:extLst>
              <a:ext uri="{FF2B5EF4-FFF2-40B4-BE49-F238E27FC236}">
                <a16:creationId xmlns:a16="http://schemas.microsoft.com/office/drawing/2014/main" id="{53361F1B-1033-1088-C72D-AAF50E2EF3E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9778" b="50099"/>
          <a:stretch/>
        </p:blipFill>
        <p:spPr>
          <a:xfrm>
            <a:off x="278061" y="0"/>
            <a:ext cx="11635877" cy="6858000"/>
          </a:xfrm>
        </p:spPr>
      </p:pic>
    </p:spTree>
    <p:extLst>
      <p:ext uri="{BB962C8B-B14F-4D97-AF65-F5344CB8AC3E}">
        <p14:creationId xmlns:p14="http://schemas.microsoft.com/office/powerpoint/2010/main" val="2214458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Content Placeholder 4" descr="A map of the united states&#10;&#10;Description automatically generated">
            <a:extLst>
              <a:ext uri="{FF2B5EF4-FFF2-40B4-BE49-F238E27FC236}">
                <a16:creationId xmlns:a16="http://schemas.microsoft.com/office/drawing/2014/main" id="{C415A981-5364-0E2B-5F84-C60B13A01BE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50568" r="50150"/>
          <a:stretch/>
        </p:blipFill>
        <p:spPr>
          <a:xfrm>
            <a:off x="266287" y="0"/>
            <a:ext cx="11659426" cy="6858000"/>
          </a:xfrm>
        </p:spPr>
      </p:pic>
    </p:spTree>
    <p:extLst>
      <p:ext uri="{BB962C8B-B14F-4D97-AF65-F5344CB8AC3E}">
        <p14:creationId xmlns:p14="http://schemas.microsoft.com/office/powerpoint/2010/main" val="1891225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Content Placeholder 4" descr="A map of the united states&#10;&#10;Description automatically generated">
            <a:extLst>
              <a:ext uri="{FF2B5EF4-FFF2-40B4-BE49-F238E27FC236}">
                <a16:creationId xmlns:a16="http://schemas.microsoft.com/office/drawing/2014/main" id="{EABD0040-50FF-806F-B42A-20D4E30E96C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0088" t="49960"/>
          <a:stretch/>
        </p:blipFill>
        <p:spPr>
          <a:xfrm>
            <a:off x="330094" y="0"/>
            <a:ext cx="11531812" cy="6858000"/>
          </a:xfrm>
        </p:spPr>
      </p:pic>
    </p:spTree>
    <p:extLst>
      <p:ext uri="{BB962C8B-B14F-4D97-AF65-F5344CB8AC3E}">
        <p14:creationId xmlns:p14="http://schemas.microsoft.com/office/powerpoint/2010/main" val="1024756637"/>
      </p:ext>
    </p:extLst>
  </p:cSld>
  <p:clrMapOvr>
    <a:masterClrMapping/>
  </p:clrMapOvr>
</p:sld>
</file>

<file path=ppt/theme/theme1.xml><?xml version="1.0" encoding="utf-8"?>
<a:theme xmlns:a="http://schemas.openxmlformats.org/drawingml/2006/main" name="MadridVTI">
  <a:themeElements>
    <a:clrScheme name="AnalogousFromLightSeedRightStep">
      <a:dk1>
        <a:srgbClr val="000000"/>
      </a:dk1>
      <a:lt1>
        <a:srgbClr val="FFFFFF"/>
      </a:lt1>
      <a:dk2>
        <a:srgbClr val="413424"/>
      </a:dk2>
      <a:lt2>
        <a:srgbClr val="E2E5E8"/>
      </a:lt2>
      <a:accent1>
        <a:srgbClr val="D19651"/>
      </a:accent1>
      <a:accent2>
        <a:srgbClr val="A9A64F"/>
      </a:accent2>
      <a:accent3>
        <a:srgbClr val="90AB63"/>
      </a:accent3>
      <a:accent4>
        <a:srgbClr val="66B253"/>
      </a:accent4>
      <a:accent5>
        <a:srgbClr val="58B46B"/>
      </a:accent5>
      <a:accent6>
        <a:srgbClr val="53B28E"/>
      </a:accent6>
      <a:hlink>
        <a:srgbClr val="6283AA"/>
      </a:hlink>
      <a:folHlink>
        <a:srgbClr val="7F7F7F"/>
      </a:folHlink>
    </a:clrScheme>
    <a:fontScheme name="Madrid">
      <a:majorFont>
        <a:latin typeface="Seaford Display"/>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dridVTI" id="{5F675924-ADDD-6B4C-A2D4-69150D1F0C16}" vid="{BEA84270-19BD-7342-8ABF-EFF1668AF117}"/>
    </a:ext>
  </a:extLst>
</a:theme>
</file>

<file path=docProps/app.xml><?xml version="1.0" encoding="utf-8"?>
<Properties xmlns="http://schemas.openxmlformats.org/officeDocument/2006/extended-properties" xmlns:vt="http://schemas.openxmlformats.org/officeDocument/2006/docPropsVTypes">
  <Template/>
  <TotalTime>2298</TotalTime>
  <Words>695</Words>
  <Application>Microsoft Office PowerPoint</Application>
  <PresentationFormat>Widescreen</PresentationFormat>
  <Paragraphs>54</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Avenir Next</vt:lpstr>
      <vt:lpstr>Seaford Display</vt:lpstr>
      <vt:lpstr>System Font Regular</vt:lpstr>
      <vt:lpstr>Tenorite</vt:lpstr>
      <vt:lpstr>MadridVTI</vt:lpstr>
      <vt:lpstr>Commute Times in the US</vt:lpstr>
      <vt:lpstr>Introduction</vt:lpstr>
      <vt:lpstr>Motivation</vt:lpstr>
      <vt:lpstr>Colors Being Used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 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Commute Times in the US</dc:title>
  <dc:creator>Joshua Clugston</dc:creator>
  <cp:lastModifiedBy>Joshua Clugston</cp:lastModifiedBy>
  <cp:revision>38</cp:revision>
  <dcterms:created xsi:type="dcterms:W3CDTF">2024-01-02T05:11:08Z</dcterms:created>
  <dcterms:modified xsi:type="dcterms:W3CDTF">2024-01-04T14:28:51Z</dcterms:modified>
</cp:coreProperties>
</file>