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Nunito"/>
      <p:regular r:id="rId24"/>
      <p:bold r:id="rId25"/>
      <p:italic r:id="rId26"/>
      <p:boldItalic r:id="rId27"/>
    </p:embeddedFont>
    <p:embeddedFont>
      <p:font typeface="Montserrat"/>
      <p:regular r:id="rId28"/>
      <p:bold r:id="rId29"/>
      <p:italic r:id="rId30"/>
      <p:boldItalic r:id="rId31"/>
    </p:embeddedFont>
    <p:embeddedFont>
      <p:font typeface="Roboto Mono"/>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ontserrat-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RobotoMono-bold.fntdata"/><Relationship Id="rId10" Type="http://schemas.openxmlformats.org/officeDocument/2006/relationships/slide" Target="slides/slide6.xml"/><Relationship Id="rId32" Type="http://schemas.openxmlformats.org/officeDocument/2006/relationships/font" Target="fonts/RobotoMono-regular.fntdata"/><Relationship Id="rId13" Type="http://schemas.openxmlformats.org/officeDocument/2006/relationships/slide" Target="slides/slide9.xml"/><Relationship Id="rId35" Type="http://schemas.openxmlformats.org/officeDocument/2006/relationships/font" Target="fonts/RobotoMono-boldItalic.fntdata"/><Relationship Id="rId12" Type="http://schemas.openxmlformats.org/officeDocument/2006/relationships/slide" Target="slides/slide8.xml"/><Relationship Id="rId34" Type="http://schemas.openxmlformats.org/officeDocument/2006/relationships/font" Target="fonts/RobotoMono-italic.fntdata"/><Relationship Id="rId15" Type="http://schemas.openxmlformats.org/officeDocument/2006/relationships/slide" Target="slides/slide11.xml"/><Relationship Id="rId37" Type="http://schemas.openxmlformats.org/officeDocument/2006/relationships/font" Target="fonts/SourceSansPro-bold.fntdata"/><Relationship Id="rId14" Type="http://schemas.openxmlformats.org/officeDocument/2006/relationships/slide" Target="slides/slide10.xml"/><Relationship Id="rId36" Type="http://schemas.openxmlformats.org/officeDocument/2006/relationships/font" Target="fonts/SourceSansPro-regular.fntdata"/><Relationship Id="rId17" Type="http://schemas.openxmlformats.org/officeDocument/2006/relationships/slide" Target="slides/slide13.xml"/><Relationship Id="rId39" Type="http://schemas.openxmlformats.org/officeDocument/2006/relationships/font" Target="fonts/SourceSansPro-boldItalic.fntdata"/><Relationship Id="rId16" Type="http://schemas.openxmlformats.org/officeDocument/2006/relationships/slide" Target="slides/slide12.xml"/><Relationship Id="rId38" Type="http://schemas.openxmlformats.org/officeDocument/2006/relationships/font" Target="fonts/SourceSansPr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37964ee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37964e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92929"/>
                </a:solidFill>
                <a:highlight>
                  <a:srgbClr val="FFFFFF"/>
                </a:highlight>
                <a:latin typeface="Georgia"/>
                <a:ea typeface="Georgia"/>
                <a:cs typeface="Georgia"/>
                <a:sym typeface="Georgia"/>
              </a:rPr>
              <a:t>A Convolutional Neural Network is a Deep Learning algorithm which can take in an input image, assign importance through learnable weights and biases to various aspects of the image and be able to differentiate  one from the other. Each image had a pixel structure of 150 x150x3.</a:t>
            </a:r>
            <a:endParaRPr sz="12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200">
                <a:solidFill>
                  <a:srgbClr val="292929"/>
                </a:solidFill>
                <a:highlight>
                  <a:srgbClr val="FFFFFF"/>
                </a:highlight>
                <a:latin typeface="Georgia"/>
                <a:ea typeface="Georgia"/>
                <a:cs typeface="Georgia"/>
                <a:sym typeface="Georgia"/>
              </a:rPr>
              <a:t>Pixels split into 3 rgb layers, so 17,000 images with 150x150 pixels x 3 layers is a lot of pixels. CNNs help</a:t>
            </a:r>
            <a:r>
              <a:rPr lang="en" sz="1200">
                <a:solidFill>
                  <a:srgbClr val="292929"/>
                </a:solidFill>
                <a:latin typeface="Georgia"/>
                <a:ea typeface="Georgia"/>
                <a:cs typeface="Georgia"/>
                <a:sym typeface="Georgia"/>
              </a:rPr>
              <a:t> to reduce the images into a form which is easier to process, without losing features that are critical to getting a good prediction. Image matices are passed through a filter to extract the important feature.  The new values then go through a pooling layer to reduce </a:t>
            </a:r>
            <a:r>
              <a:rPr lang="en" sz="1200">
                <a:solidFill>
                  <a:srgbClr val="292929"/>
                </a:solidFill>
                <a:highlight>
                  <a:srgbClr val="FFFFFF"/>
                </a:highlight>
                <a:latin typeface="Georgia"/>
                <a:ea typeface="Georgia"/>
                <a:cs typeface="Georgia"/>
                <a:sym typeface="Georgia"/>
              </a:rPr>
              <a:t>dimensionality. The matrices are then flattened and passed into a normal neural network. Finally, with back propagation, the filter values are adjusted to minimize the cost function. </a:t>
            </a:r>
            <a:endParaRPr sz="800">
              <a:solidFill>
                <a:srgbClr val="292929"/>
              </a:solidFill>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926a488d3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926a488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regularization and dropout layers in out model to reduce overfitting to the </a:t>
            </a:r>
            <a:r>
              <a:rPr lang="en"/>
              <a:t>training data. Regularization applies penalties to model parameters that are very confident and dropout layers will turn off random nodes within some model layers.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used a model explainer called LIME as a tool to see what parts of the pictures are most important.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LIME </a:t>
            </a:r>
            <a:r>
              <a:rPr lang="en">
                <a:solidFill>
                  <a:schemeClr val="dk1"/>
                </a:solidFill>
              </a:rPr>
              <a:t>stands for ‘local interpretable model agnostic explanations which means that is can help interpret any type of model.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LIME will return the picture given to the model with edges drawn to visualize where the model finds meaning.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of a street, the top part of the image in green contributed the the model predicting street. The part in red threw the model off and steered it towards predicting a building.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Change line graphs to bar graphs #’s 2801, 1777, 1273</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Questions:</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LIME stands for:</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Clr>
                <a:schemeClr val="dk1"/>
              </a:buClr>
              <a:buSzPts val="1100"/>
              <a:buFont typeface="Arial"/>
              <a:buNone/>
            </a:pPr>
            <a:r>
              <a:rPr lang="en">
                <a:solidFill>
                  <a:schemeClr val="accent3"/>
                </a:solidFill>
              </a:rPr>
              <a:t>local interpretable model-agnostic explanations</a:t>
            </a:r>
            <a:endParaRPr>
              <a:solidFill>
                <a:schemeClr val="accent3"/>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2b3c258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2b3c258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final model, we fine-tuned the regularization and dropout and created additional layers for the model. After five training cycles, called ‘epochs’, the model’s </a:t>
            </a:r>
            <a:r>
              <a:rPr lang="en"/>
              <a:t>accuracy</a:t>
            </a:r>
            <a:r>
              <a:rPr lang="en"/>
              <a:t> was about 70% with fewer signs of overfitting as you can see by the lines being closer together. We could probably improve this model by training it longer and possibly adjusting the regularization more to limit overfitting in later epochs.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"sequential_12"</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Layer (type)                 Output Shape              Param #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conv2d_34 (Conv2D)           (None, 73, 73, 128)       3584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max_pooling2d_12 (MaxPooling (None, 36, 36, 128)       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dropout_12 (Dropout)         (None, 36, 36, 128)       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conv2d_35 (Conv2D)           (None, 34, 34, 128)       147584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flatten_12 (Flatten)         (None, 147968)            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dense_35 (Dense)             (None, 128)               18940032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dense_36 (Dense)             (None, 6)                 774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Total params: 19,091,974</a:t>
            </a:r>
            <a:endParaRPr/>
          </a:p>
          <a:p>
            <a:pPr indent="0" lvl="0" marL="0" rtl="0" algn="l">
              <a:spcBef>
                <a:spcPts val="0"/>
              </a:spcBef>
              <a:spcAft>
                <a:spcPts val="0"/>
              </a:spcAft>
              <a:buNone/>
            </a:pPr>
            <a:r>
              <a:rPr lang="en"/>
              <a:t>Trainable params: 19,091,974</a:t>
            </a:r>
            <a:endParaRPr/>
          </a:p>
          <a:p>
            <a:pPr indent="0" lvl="0" marL="0" rtl="0" algn="l">
              <a:spcBef>
                <a:spcPts val="0"/>
              </a:spcBef>
              <a:spcAft>
                <a:spcPts val="0"/>
              </a:spcAft>
              <a:buClr>
                <a:schemeClr val="dk1"/>
              </a:buClr>
              <a:buSzPts val="1100"/>
              <a:buFont typeface="Arial"/>
              <a:buNone/>
            </a:pPr>
            <a:r>
              <a:rPr lang="en"/>
              <a:t>Non-trainable params: 0</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92b3c258a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92b3c25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sample images given to the model. The first image is the original. The second is the output from the explainer and the last is the model’s predictions. The top picture is a mountain and the model correctly predicted it. The green on the middle image shows what parts of the picture positively affected the prediction and the red negatively affects the prediction. It looks like the model was tripped up by the snow on the peak and </a:t>
            </a:r>
            <a:r>
              <a:rPr lang="en"/>
              <a:t>that's</a:t>
            </a:r>
            <a:r>
              <a:rPr lang="en"/>
              <a:t> why it could have been a glacier.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image on the bottom was correctly predicted to be a glacier, but the model also predicted that it might be a sea.. The explainer image shows how the bottom edge of the picture looks like a shoreline, but </a:t>
            </a:r>
            <a:r>
              <a:rPr lang="en"/>
              <a:t>ultimately, the model was more confident in it being a glacier.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95cd27b81_2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95cd27b8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95cd27b81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95cd27b8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http://localhost:8502/</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95cd27b81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95cd27b8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926a488d3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926a488d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95cd27b81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95cd27b8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926a488d3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926a488d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1st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14034 for training 3000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926a488d3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26a488d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started, we loaded in the training and testing images(14,000 train and 3000 test) and then normalized the pixel values to be between 0 and 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images had dimensions of 150 pixels square and 3 color dimensions for red, blue, ad green.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initial testing, our models ran very slowly on data this large. We decided to reduce the color space in the images and scaled the images down to a quarter of their original size having final dimensions of 75 pixels square.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3"/>
                </a:solidFill>
              </a:rPr>
              <a:t>Josh can discuss how the color compression is done if a question is asked.</a:t>
            </a:r>
            <a:endParaRPr>
              <a:solidFill>
                <a:schemeClr val="accent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95cd27b81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5cd27b8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937964ee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937964e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look into how KNN Mean Clustering reduces the amount of information the Neural Network has to work through. Each </a:t>
            </a:r>
            <a:r>
              <a:rPr lang="en"/>
              <a:t>pixel</a:t>
            </a:r>
            <a:r>
              <a:rPr lang="en"/>
              <a:t> array is averaged to the nearest centroid of a preset number, for our model 4 centroids were used. Then the new value is used to create a color reduced image as seen previously.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95cd27b81_2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95cd27b8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26a488d3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26a488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baseline model uses five layers in total. The accuracy on the validation data was about 70%, but the model was very overfit as seen by the large difference in train and validation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"sequential_1"</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Layer (type)                 Output Shape              Param #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conv2d_2 (Conv2D)            (None, 148, 148, 64)      1792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max_pooling2d_1 (MaxPooling2 (None, 74, 74, 64)        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flatten_1 (Flatten)          (None, 350464)            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dense_2 (Dense)              (None, 128)               44859520  </a:t>
            </a:r>
            <a:endParaRPr/>
          </a:p>
          <a:p>
            <a:pPr indent="0" lvl="0" marL="0" rtl="0" algn="l">
              <a:spcBef>
                <a:spcPts val="0"/>
              </a:spcBef>
              <a:spcAft>
                <a:spcPts val="0"/>
              </a:spcAft>
              <a:buNone/>
            </a:pPr>
            <a:r>
              <a:rPr lang="en"/>
              <a:t>_________________________________________________________________</a:t>
            </a:r>
            <a:endParaRPr/>
          </a:p>
          <a:p>
            <a:pPr indent="0" lvl="0" marL="0" rtl="0" algn="l">
              <a:spcBef>
                <a:spcPts val="0"/>
              </a:spcBef>
              <a:spcAft>
                <a:spcPts val="0"/>
              </a:spcAft>
              <a:buNone/>
            </a:pPr>
            <a:r>
              <a:rPr lang="en"/>
              <a:t>dense_3 (Dense)              (None, 6)                 774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Total params: 44,862,086</a:t>
            </a:r>
            <a:endParaRPr/>
          </a:p>
          <a:p>
            <a:pPr indent="0" lvl="0" marL="0" rtl="0" algn="l">
              <a:spcBef>
                <a:spcPts val="0"/>
              </a:spcBef>
              <a:spcAft>
                <a:spcPts val="0"/>
              </a:spcAft>
              <a:buNone/>
            </a:pPr>
            <a:r>
              <a:rPr lang="en"/>
              <a:t>Trainable params: 44,862,086</a:t>
            </a:r>
            <a:endParaRPr/>
          </a:p>
          <a:p>
            <a:pPr indent="0" lvl="0" marL="0" rtl="0" algn="l">
              <a:spcBef>
                <a:spcPts val="0"/>
              </a:spcBef>
              <a:spcAft>
                <a:spcPts val="0"/>
              </a:spcAft>
              <a:buClr>
                <a:schemeClr val="dk1"/>
              </a:buClr>
              <a:buSzPts val="1100"/>
              <a:buFont typeface="Arial"/>
              <a:buNone/>
            </a:pPr>
            <a:r>
              <a:rPr lang="en"/>
              <a:t>Non-trainable params: 0</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3.jp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11.jpg"/><Relationship Id="rId5" Type="http://schemas.openxmlformats.org/officeDocument/2006/relationships/image" Target="../media/image17.jpg"/><Relationship Id="rId6" Type="http://schemas.openxmlformats.org/officeDocument/2006/relationships/image" Target="../media/image19.jpg"/><Relationship Id="rId7" Type="http://schemas.openxmlformats.org/officeDocument/2006/relationships/image" Target="../media/image28.png"/><Relationship Id="rId8"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localhost:8502/" TargetMode="Externa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towardsdatascience.com/neural-network-architectures-156e5bad51b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15.jpg"/><Relationship Id="rId8"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Joshua-Hill-Science/Landscapes/tree/main/notebooks/exploratory/Warren"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208775" y="1991850"/>
            <a:ext cx="70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5600"/>
              <a:t>Image Classification using Neural Networks</a:t>
            </a:r>
            <a:endParaRPr sz="5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latin typeface="Roboto Mono"/>
                <a:ea typeface="Roboto Mono"/>
                <a:cs typeface="Roboto Mono"/>
                <a:sym typeface="Roboto Mono"/>
              </a:rPr>
              <a:t>CNNS</a:t>
            </a:r>
            <a:endParaRPr sz="2800">
              <a:latin typeface="Roboto Mono"/>
              <a:ea typeface="Roboto Mono"/>
              <a:cs typeface="Roboto Mono"/>
              <a:sym typeface="Roboto Mono"/>
            </a:endParaRPr>
          </a:p>
        </p:txBody>
      </p:sp>
      <p:sp>
        <p:nvSpPr>
          <p:cNvPr id="151" name="Google Shape;151;p21"/>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52" name="Google Shape;152;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1"/>
          <p:cNvPicPr preferRelativeResize="0"/>
          <p:nvPr/>
        </p:nvPicPr>
        <p:blipFill>
          <a:blip r:embed="rId3">
            <a:alphaModFix/>
          </a:blip>
          <a:stretch>
            <a:fillRect/>
          </a:stretch>
        </p:blipFill>
        <p:spPr>
          <a:xfrm>
            <a:off x="0" y="0"/>
            <a:ext cx="9143998" cy="5143499"/>
          </a:xfrm>
          <a:prstGeom prst="rect">
            <a:avLst/>
          </a:prstGeom>
          <a:noFill/>
          <a:ln>
            <a:noFill/>
          </a:ln>
        </p:spPr>
      </p:pic>
      <p:sp>
        <p:nvSpPr>
          <p:cNvPr id="154" name="Google Shape;154;p21"/>
          <p:cNvSpPr txBox="1"/>
          <p:nvPr/>
        </p:nvSpPr>
        <p:spPr>
          <a:xfrm>
            <a:off x="8607050" y="59200"/>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3.2</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71475" y="2770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160" name="Google Shape;160;p2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Regularization</a:t>
            </a:r>
            <a:endParaRPr/>
          </a:p>
          <a:p>
            <a:pPr indent="-381000" lvl="0" marL="457200" rtl="0" algn="l">
              <a:spcBef>
                <a:spcPts val="0"/>
              </a:spcBef>
              <a:spcAft>
                <a:spcPts val="0"/>
              </a:spcAft>
              <a:buSzPts val="2400"/>
              <a:buChar char="◎"/>
            </a:pPr>
            <a:r>
              <a:rPr lang="en"/>
              <a:t>Dropout layers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61" name="Google Shape;161;p22"/>
          <p:cNvPicPr preferRelativeResize="0"/>
          <p:nvPr/>
        </p:nvPicPr>
        <p:blipFill>
          <a:blip r:embed="rId3">
            <a:alphaModFix/>
          </a:blip>
          <a:stretch>
            <a:fillRect/>
          </a:stretch>
        </p:blipFill>
        <p:spPr>
          <a:xfrm>
            <a:off x="3876075" y="159575"/>
            <a:ext cx="2095899" cy="2283100"/>
          </a:xfrm>
          <a:prstGeom prst="rect">
            <a:avLst/>
          </a:prstGeom>
          <a:noFill/>
          <a:ln>
            <a:noFill/>
          </a:ln>
        </p:spPr>
      </p:pic>
      <p:pic>
        <p:nvPicPr>
          <p:cNvPr id="162" name="Google Shape;162;p22"/>
          <p:cNvPicPr preferRelativeResize="0"/>
          <p:nvPr/>
        </p:nvPicPr>
        <p:blipFill>
          <a:blip r:embed="rId4">
            <a:alphaModFix/>
          </a:blip>
          <a:stretch>
            <a:fillRect/>
          </a:stretch>
        </p:blipFill>
        <p:spPr>
          <a:xfrm>
            <a:off x="5971975" y="159570"/>
            <a:ext cx="2095899" cy="2283117"/>
          </a:xfrm>
          <a:prstGeom prst="rect">
            <a:avLst/>
          </a:prstGeom>
          <a:noFill/>
          <a:ln>
            <a:noFill/>
          </a:ln>
        </p:spPr>
      </p:pic>
      <p:pic>
        <p:nvPicPr>
          <p:cNvPr id="163" name="Google Shape;163;p22"/>
          <p:cNvPicPr preferRelativeResize="0"/>
          <p:nvPr/>
        </p:nvPicPr>
        <p:blipFill>
          <a:blip r:embed="rId5">
            <a:alphaModFix/>
          </a:blip>
          <a:stretch>
            <a:fillRect/>
          </a:stretch>
        </p:blipFill>
        <p:spPr>
          <a:xfrm>
            <a:off x="4219550" y="2442675"/>
            <a:ext cx="3437576" cy="2700826"/>
          </a:xfrm>
          <a:prstGeom prst="rect">
            <a:avLst/>
          </a:prstGeom>
          <a:noFill/>
          <a:ln>
            <a:noFill/>
          </a:ln>
        </p:spPr>
      </p:pic>
      <p:sp>
        <p:nvSpPr>
          <p:cNvPr id="164" name="Google Shape;164;p22"/>
          <p:cNvSpPr txBox="1"/>
          <p:nvPr/>
        </p:nvSpPr>
        <p:spPr>
          <a:xfrm>
            <a:off x="8488625" y="159575"/>
            <a:ext cx="5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3.1.i</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170" name="Google Shape;170;p2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7 Layers</a:t>
            </a:r>
            <a:endParaRPr/>
          </a:p>
          <a:p>
            <a:pPr indent="-381000" lvl="1" marL="914400" rtl="0" algn="l">
              <a:spcBef>
                <a:spcPts val="0"/>
              </a:spcBef>
              <a:spcAft>
                <a:spcPts val="0"/>
              </a:spcAft>
              <a:buSzPts val="2400"/>
              <a:buChar char="○"/>
            </a:pPr>
            <a:r>
              <a:rPr lang="en"/>
              <a:t>Tuned </a:t>
            </a:r>
            <a:r>
              <a:rPr lang="en"/>
              <a:t>L2 </a:t>
            </a:r>
            <a:r>
              <a:rPr lang="en"/>
              <a:t>Regularization</a:t>
            </a:r>
            <a:endParaRPr/>
          </a:p>
          <a:p>
            <a:pPr indent="-381000" lvl="1" marL="914400" rtl="0" algn="l">
              <a:spcBef>
                <a:spcPts val="0"/>
              </a:spcBef>
              <a:spcAft>
                <a:spcPts val="0"/>
              </a:spcAft>
              <a:buSzPts val="2400"/>
              <a:buChar char="○"/>
            </a:pPr>
            <a:r>
              <a:rPr lang="en"/>
              <a:t>Dropout</a:t>
            </a:r>
            <a:endParaRPr/>
          </a:p>
          <a:p>
            <a:pPr indent="0" lvl="0" marL="914400" rtl="0" algn="l">
              <a:spcBef>
                <a:spcPts val="600"/>
              </a:spcBef>
              <a:spcAft>
                <a:spcPts val="0"/>
              </a:spcAft>
              <a:buNone/>
            </a:pPr>
            <a:r>
              <a:t/>
            </a:r>
            <a:endParaRPr/>
          </a:p>
          <a:p>
            <a:pPr indent="-381000" lvl="0" marL="457200" rtl="0" algn="l">
              <a:spcBef>
                <a:spcPts val="600"/>
              </a:spcBef>
              <a:spcAft>
                <a:spcPts val="0"/>
              </a:spcAft>
              <a:buSzPts val="2400"/>
              <a:buChar char="◎"/>
            </a:pPr>
            <a:r>
              <a:rPr lang="en"/>
              <a:t>Result</a:t>
            </a:r>
            <a:endParaRPr/>
          </a:p>
          <a:p>
            <a:pPr indent="-381000" lvl="1" marL="914400" rtl="0" algn="l">
              <a:spcBef>
                <a:spcPts val="0"/>
              </a:spcBef>
              <a:spcAft>
                <a:spcPts val="0"/>
              </a:spcAft>
              <a:buSzPts val="2400"/>
              <a:buChar char="○"/>
            </a:pPr>
            <a:r>
              <a:rPr lang="en"/>
              <a:t>3% difference</a:t>
            </a:r>
            <a:endParaRPr/>
          </a:p>
          <a:p>
            <a:pPr indent="-381000" lvl="1" marL="914400" rtl="0" algn="l">
              <a:spcBef>
                <a:spcPts val="0"/>
              </a:spcBef>
              <a:spcAft>
                <a:spcPts val="0"/>
              </a:spcAft>
              <a:buSzPts val="2400"/>
              <a:buChar char="○"/>
            </a:pPr>
            <a:r>
              <a:rPr lang="en"/>
              <a:t>~70% Accurate</a:t>
            </a:r>
            <a:endParaRPr/>
          </a:p>
        </p:txBody>
      </p:sp>
      <p:pic>
        <p:nvPicPr>
          <p:cNvPr id="171" name="Google Shape;171;p23"/>
          <p:cNvPicPr preferRelativeResize="0"/>
          <p:nvPr/>
        </p:nvPicPr>
        <p:blipFill>
          <a:blip r:embed="rId3">
            <a:alphaModFix/>
          </a:blip>
          <a:stretch>
            <a:fillRect/>
          </a:stretch>
        </p:blipFill>
        <p:spPr>
          <a:xfrm>
            <a:off x="5389778" y="959738"/>
            <a:ext cx="3227526" cy="3224025"/>
          </a:xfrm>
          <a:prstGeom prst="rect">
            <a:avLst/>
          </a:prstGeom>
          <a:noFill/>
          <a:ln>
            <a:noFill/>
          </a:ln>
        </p:spPr>
      </p:pic>
      <p:sp>
        <p:nvSpPr>
          <p:cNvPr id="172" name="Google Shape;172;p23"/>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3.2</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70050" y="0"/>
            <a:ext cx="2058000" cy="9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a:t>
            </a:r>
            <a:endParaRPr/>
          </a:p>
          <a:p>
            <a:pPr indent="0" lvl="0" marL="0" rtl="0" algn="l">
              <a:spcBef>
                <a:spcPts val="0"/>
              </a:spcBef>
              <a:spcAft>
                <a:spcPts val="0"/>
              </a:spcAft>
              <a:buNone/>
            </a:pPr>
            <a:r>
              <a:rPr lang="en"/>
              <a:t>Images</a:t>
            </a:r>
            <a:endParaRPr/>
          </a:p>
        </p:txBody>
      </p:sp>
      <p:sp>
        <p:nvSpPr>
          <p:cNvPr id="178" name="Google Shape;178;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4"/>
          <p:cNvPicPr preferRelativeResize="0"/>
          <p:nvPr/>
        </p:nvPicPr>
        <p:blipFill>
          <a:blip r:embed="rId3">
            <a:alphaModFix/>
          </a:blip>
          <a:stretch>
            <a:fillRect/>
          </a:stretch>
        </p:blipFill>
        <p:spPr>
          <a:xfrm>
            <a:off x="1897625" y="2644713"/>
            <a:ext cx="2057975" cy="2241785"/>
          </a:xfrm>
          <a:prstGeom prst="rect">
            <a:avLst/>
          </a:prstGeom>
          <a:noFill/>
          <a:ln>
            <a:noFill/>
          </a:ln>
        </p:spPr>
      </p:pic>
      <p:pic>
        <p:nvPicPr>
          <p:cNvPr id="180" name="Google Shape;180;p24"/>
          <p:cNvPicPr preferRelativeResize="0"/>
          <p:nvPr/>
        </p:nvPicPr>
        <p:blipFill>
          <a:blip r:embed="rId4">
            <a:alphaModFix/>
          </a:blip>
          <a:stretch>
            <a:fillRect/>
          </a:stretch>
        </p:blipFill>
        <p:spPr>
          <a:xfrm>
            <a:off x="3955600" y="2644687"/>
            <a:ext cx="2057975" cy="2241809"/>
          </a:xfrm>
          <a:prstGeom prst="rect">
            <a:avLst/>
          </a:prstGeom>
          <a:noFill/>
          <a:ln>
            <a:noFill/>
          </a:ln>
        </p:spPr>
      </p:pic>
      <p:pic>
        <p:nvPicPr>
          <p:cNvPr id="181" name="Google Shape;181;p24"/>
          <p:cNvPicPr preferRelativeResize="0"/>
          <p:nvPr/>
        </p:nvPicPr>
        <p:blipFill>
          <a:blip r:embed="rId5">
            <a:alphaModFix/>
          </a:blip>
          <a:stretch>
            <a:fillRect/>
          </a:stretch>
        </p:blipFill>
        <p:spPr>
          <a:xfrm>
            <a:off x="3955600" y="454350"/>
            <a:ext cx="2057975" cy="2190350"/>
          </a:xfrm>
          <a:prstGeom prst="rect">
            <a:avLst/>
          </a:prstGeom>
          <a:noFill/>
          <a:ln>
            <a:noFill/>
          </a:ln>
        </p:spPr>
      </p:pic>
      <p:pic>
        <p:nvPicPr>
          <p:cNvPr id="182" name="Google Shape;182;p24"/>
          <p:cNvPicPr preferRelativeResize="0"/>
          <p:nvPr/>
        </p:nvPicPr>
        <p:blipFill>
          <a:blip r:embed="rId6">
            <a:alphaModFix/>
          </a:blip>
          <a:stretch>
            <a:fillRect/>
          </a:stretch>
        </p:blipFill>
        <p:spPr>
          <a:xfrm>
            <a:off x="1897625" y="428625"/>
            <a:ext cx="2057975" cy="2241799"/>
          </a:xfrm>
          <a:prstGeom prst="rect">
            <a:avLst/>
          </a:prstGeom>
          <a:noFill/>
          <a:ln>
            <a:noFill/>
          </a:ln>
        </p:spPr>
      </p:pic>
      <p:pic>
        <p:nvPicPr>
          <p:cNvPr id="183" name="Google Shape;183;p24"/>
          <p:cNvPicPr preferRelativeResize="0"/>
          <p:nvPr/>
        </p:nvPicPr>
        <p:blipFill rotWithShape="1">
          <a:blip r:embed="rId7">
            <a:alphaModFix/>
          </a:blip>
          <a:srcRect b="0" l="-32943" r="0" t="-32943"/>
          <a:stretch/>
        </p:blipFill>
        <p:spPr>
          <a:xfrm>
            <a:off x="5243225" y="-268775"/>
            <a:ext cx="3638601" cy="2913475"/>
          </a:xfrm>
          <a:prstGeom prst="rect">
            <a:avLst/>
          </a:prstGeom>
          <a:noFill/>
          <a:ln>
            <a:noFill/>
          </a:ln>
        </p:spPr>
      </p:pic>
      <p:pic>
        <p:nvPicPr>
          <p:cNvPr id="184" name="Google Shape;184;p24"/>
          <p:cNvPicPr preferRelativeResize="0"/>
          <p:nvPr/>
        </p:nvPicPr>
        <p:blipFill>
          <a:blip r:embed="rId8">
            <a:alphaModFix/>
          </a:blip>
          <a:stretch>
            <a:fillRect/>
          </a:stretch>
        </p:blipFill>
        <p:spPr>
          <a:xfrm>
            <a:off x="6126600" y="2818025"/>
            <a:ext cx="2755226" cy="2068474"/>
          </a:xfrm>
          <a:prstGeom prst="rect">
            <a:avLst/>
          </a:prstGeom>
          <a:noFill/>
          <a:ln>
            <a:noFill/>
          </a:ln>
        </p:spPr>
      </p:pic>
      <p:sp>
        <p:nvSpPr>
          <p:cNvPr id="185" name="Google Shape;185;p24"/>
          <p:cNvSpPr txBox="1"/>
          <p:nvPr/>
        </p:nvSpPr>
        <p:spPr>
          <a:xfrm>
            <a:off x="8436825" y="14062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3.2.i</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Outline</a:t>
            </a:r>
            <a:endParaRPr sz="3200"/>
          </a:p>
        </p:txBody>
      </p:sp>
      <p:sp>
        <p:nvSpPr>
          <p:cNvPr id="191" name="Google Shape;191;p25"/>
          <p:cNvSpPr txBox="1"/>
          <p:nvPr>
            <p:ph idx="1" type="body"/>
          </p:nvPr>
        </p:nvSpPr>
        <p:spPr>
          <a:xfrm>
            <a:off x="832675" y="1010725"/>
            <a:ext cx="7571700" cy="373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trike="sngStrike"/>
              <a:t>Project Purpose</a:t>
            </a:r>
            <a:endParaRPr strike="sngStrike"/>
          </a:p>
          <a:p>
            <a:pPr indent="-355600" lvl="1" marL="914400" rtl="0" algn="l">
              <a:spcBef>
                <a:spcPts val="0"/>
              </a:spcBef>
              <a:spcAft>
                <a:spcPts val="0"/>
              </a:spcAft>
              <a:buSzPts val="2000"/>
              <a:buAutoNum type="arabicPeriod"/>
            </a:pPr>
            <a:r>
              <a:rPr lang="en" sz="2000" strike="sngStrike"/>
              <a:t>Project Goal</a:t>
            </a:r>
            <a:endParaRPr sz="2000" strike="sngStrike"/>
          </a:p>
          <a:p>
            <a:pPr indent="-381000" lvl="0" marL="457200" rtl="0" algn="l">
              <a:spcBef>
                <a:spcPts val="0"/>
              </a:spcBef>
              <a:spcAft>
                <a:spcPts val="0"/>
              </a:spcAft>
              <a:buSzPts val="2400"/>
              <a:buAutoNum type="arabicPeriod"/>
            </a:pPr>
            <a:r>
              <a:rPr lang="en" strike="sngStrike"/>
              <a:t>Preprocess of Image Data</a:t>
            </a:r>
            <a:endParaRPr strike="sngStrike"/>
          </a:p>
          <a:p>
            <a:pPr indent="-381000" lvl="0" marL="457200" rtl="0" algn="l">
              <a:spcBef>
                <a:spcPts val="0"/>
              </a:spcBef>
              <a:spcAft>
                <a:spcPts val="0"/>
              </a:spcAft>
              <a:buSzPts val="2400"/>
              <a:buAutoNum type="arabicPeriod"/>
            </a:pPr>
            <a:r>
              <a:rPr lang="en" strike="sngStrike"/>
              <a:t>Models</a:t>
            </a:r>
            <a:endParaRPr strike="sngStrike"/>
          </a:p>
          <a:p>
            <a:pPr indent="-355600" lvl="1" marL="914400" rtl="0" algn="l">
              <a:spcBef>
                <a:spcPts val="0"/>
              </a:spcBef>
              <a:spcAft>
                <a:spcPts val="0"/>
              </a:spcAft>
              <a:buSzPts val="2000"/>
              <a:buAutoNum type="arabicPeriod"/>
            </a:pPr>
            <a:r>
              <a:rPr lang="en" sz="2000" strike="sngStrike"/>
              <a:t>Baseline Neural Network</a:t>
            </a:r>
            <a:endParaRPr sz="2000" strike="sngStrike"/>
          </a:p>
          <a:p>
            <a:pPr indent="-342900" lvl="2" marL="1371600" rtl="0" algn="l">
              <a:spcBef>
                <a:spcPts val="0"/>
              </a:spcBef>
              <a:spcAft>
                <a:spcPts val="0"/>
              </a:spcAft>
              <a:buSzPts val="1800"/>
              <a:buAutoNum type="romanLcPeriod"/>
            </a:pPr>
            <a:r>
              <a:rPr lang="en" sz="1800" strike="sngStrike"/>
              <a:t>Improvements</a:t>
            </a:r>
            <a:endParaRPr sz="1800" strike="sngStrike"/>
          </a:p>
          <a:p>
            <a:pPr indent="-355600" lvl="1" marL="914400" rtl="0" algn="l">
              <a:spcBef>
                <a:spcPts val="0"/>
              </a:spcBef>
              <a:spcAft>
                <a:spcPts val="0"/>
              </a:spcAft>
              <a:buSzPts val="2000"/>
              <a:buAutoNum type="arabicPeriod"/>
            </a:pPr>
            <a:r>
              <a:rPr lang="en" sz="2000" strike="sngStrike"/>
              <a:t>Tuned Neural Network</a:t>
            </a:r>
            <a:endParaRPr sz="2000" strike="sngStrike"/>
          </a:p>
          <a:p>
            <a:pPr indent="-342900" lvl="2" marL="1371600" rtl="0" algn="l">
              <a:spcBef>
                <a:spcPts val="0"/>
              </a:spcBef>
              <a:spcAft>
                <a:spcPts val="0"/>
              </a:spcAft>
              <a:buSzPts val="1800"/>
              <a:buAutoNum type="romanLcPeriod"/>
            </a:pPr>
            <a:r>
              <a:rPr lang="en" sz="1800" strike="sngStrike"/>
              <a:t>Sample Images</a:t>
            </a:r>
            <a:endParaRPr sz="1800" strike="sngStrike"/>
          </a:p>
          <a:p>
            <a:pPr indent="-381000" lvl="0" marL="457200" rtl="0" algn="l">
              <a:spcBef>
                <a:spcPts val="0"/>
              </a:spcBef>
              <a:spcAft>
                <a:spcPts val="0"/>
              </a:spcAft>
              <a:buSzPts val="2400"/>
              <a:buAutoNum type="arabicPeriod"/>
            </a:pPr>
            <a:r>
              <a:rPr lang="en"/>
              <a:t>Website Deployment</a:t>
            </a:r>
            <a:endParaRPr/>
          </a:p>
          <a:p>
            <a:pPr indent="-381000" lvl="0" marL="457200" rtl="0" algn="l">
              <a:spcBef>
                <a:spcPts val="0"/>
              </a:spcBef>
              <a:spcAft>
                <a:spcPts val="0"/>
              </a:spcAft>
              <a:buSzPts val="2400"/>
              <a:buAutoNum type="arabicPeriod"/>
            </a:pPr>
            <a:r>
              <a:rPr lang="en"/>
              <a:t>Stretch Goals</a:t>
            </a:r>
            <a:endParaRPr/>
          </a:p>
        </p:txBody>
      </p:sp>
      <p:sp>
        <p:nvSpPr>
          <p:cNvPr id="192" name="Google Shape;192;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4294967295" type="title"/>
          </p:nvPr>
        </p:nvSpPr>
        <p:spPr>
          <a:xfrm>
            <a:off x="786150" y="52149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Image Classification</a:t>
            </a:r>
            <a:endParaRPr b="1" sz="3200"/>
          </a:p>
          <a:p>
            <a:pPr indent="0" lvl="0" marL="0" rtl="0" algn="ctr">
              <a:spcBef>
                <a:spcPts val="0"/>
              </a:spcBef>
              <a:spcAft>
                <a:spcPts val="0"/>
              </a:spcAft>
              <a:buNone/>
            </a:pPr>
            <a:r>
              <a:rPr b="1" lang="en" sz="3200"/>
              <a:t> </a:t>
            </a:r>
            <a:r>
              <a:rPr b="1" lang="en" sz="3200"/>
              <a:t>Demonstration</a:t>
            </a:r>
            <a:endParaRPr b="1" sz="3200"/>
          </a:p>
        </p:txBody>
      </p:sp>
      <p:pic>
        <p:nvPicPr>
          <p:cNvPr id="198" name="Google Shape;198;p26">
            <a:hlinkClick r:id="rId3"/>
          </p:cNvPr>
          <p:cNvPicPr preferRelativeResize="0"/>
          <p:nvPr/>
        </p:nvPicPr>
        <p:blipFill>
          <a:blip r:embed="rId4">
            <a:alphaModFix/>
          </a:blip>
          <a:stretch>
            <a:fillRect/>
          </a:stretch>
        </p:blipFill>
        <p:spPr>
          <a:xfrm>
            <a:off x="2092850" y="1224100"/>
            <a:ext cx="4958301" cy="3520175"/>
          </a:xfrm>
          <a:prstGeom prst="rect">
            <a:avLst/>
          </a:prstGeom>
          <a:noFill/>
          <a:ln>
            <a:noFill/>
          </a:ln>
        </p:spPr>
      </p:pic>
      <p:sp>
        <p:nvSpPr>
          <p:cNvPr id="199" name="Google Shape;199;p26"/>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a:t>
            </a: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u="sng"/>
              <a:t>Stretch Goals</a:t>
            </a:r>
            <a:endParaRPr b="1" sz="3200" u="sng"/>
          </a:p>
        </p:txBody>
      </p:sp>
      <p:sp>
        <p:nvSpPr>
          <p:cNvPr id="205" name="Google Shape;205;p27"/>
          <p:cNvSpPr txBox="1"/>
          <p:nvPr>
            <p:ph idx="1" type="body"/>
          </p:nvPr>
        </p:nvSpPr>
        <p:spPr>
          <a:xfrm>
            <a:off x="353500" y="1200150"/>
            <a:ext cx="2618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u="sng"/>
              <a:t>More Accurate Model:</a:t>
            </a:r>
            <a:endParaRPr sz="2000" u="sng"/>
          </a:p>
          <a:p>
            <a:pPr indent="-330200" lvl="0" marL="457200" rtl="0" algn="l">
              <a:spcBef>
                <a:spcPts val="600"/>
              </a:spcBef>
              <a:spcAft>
                <a:spcPts val="0"/>
              </a:spcAft>
              <a:buSzPts val="1600"/>
              <a:buChar char="◎"/>
            </a:pPr>
            <a:r>
              <a:rPr lang="en" sz="1600"/>
              <a:t>Currently we ran into computational limitation on running each model.</a:t>
            </a:r>
            <a:endParaRPr sz="1600"/>
          </a:p>
          <a:p>
            <a:pPr indent="-330200" lvl="0" marL="457200" rtl="0" algn="l">
              <a:spcBef>
                <a:spcPts val="0"/>
              </a:spcBef>
              <a:spcAft>
                <a:spcPts val="0"/>
              </a:spcAft>
              <a:buSzPts val="1600"/>
              <a:buChar char="◎"/>
            </a:pPr>
            <a:r>
              <a:rPr lang="en" sz="1600"/>
              <a:t>We could work with AWS or Google Colab to improve the speed of training these models.</a:t>
            </a:r>
            <a:endParaRPr sz="1600"/>
          </a:p>
        </p:txBody>
      </p:sp>
      <p:sp>
        <p:nvSpPr>
          <p:cNvPr id="206" name="Google Shape;206;p27"/>
          <p:cNvSpPr txBox="1"/>
          <p:nvPr>
            <p:ph idx="2" type="body"/>
          </p:nvPr>
        </p:nvSpPr>
        <p:spPr>
          <a:xfrm>
            <a:off x="2972201" y="1200150"/>
            <a:ext cx="2788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u="sng"/>
              <a:t>Website improvements:</a:t>
            </a:r>
            <a:endParaRPr sz="2000" u="sng"/>
          </a:p>
          <a:p>
            <a:pPr indent="-330200" lvl="0" marL="457200" rtl="0" algn="l">
              <a:spcBef>
                <a:spcPts val="600"/>
              </a:spcBef>
              <a:spcAft>
                <a:spcPts val="0"/>
              </a:spcAft>
              <a:buSzPts val="1600"/>
              <a:buChar char="◎"/>
            </a:pPr>
            <a:r>
              <a:rPr lang="en" sz="1600"/>
              <a:t>Allow the user to upload any image, currently they must come from the Kaggle Dataset for the website to work properly.</a:t>
            </a:r>
            <a:endParaRPr sz="1600"/>
          </a:p>
          <a:p>
            <a:pPr indent="-330200" lvl="0" marL="457200" rtl="0" algn="l">
              <a:spcBef>
                <a:spcPts val="0"/>
              </a:spcBef>
              <a:spcAft>
                <a:spcPts val="0"/>
              </a:spcAft>
              <a:buSzPts val="1600"/>
              <a:buChar char="◎"/>
            </a:pPr>
            <a:r>
              <a:rPr lang="en" sz="1600"/>
              <a:t>Add a model selector, more customizable graphs and/or a preloaded image library to pick from.</a:t>
            </a:r>
            <a:endParaRPr sz="1600"/>
          </a:p>
        </p:txBody>
      </p:sp>
      <p:sp>
        <p:nvSpPr>
          <p:cNvPr id="207" name="Google Shape;207;p27"/>
          <p:cNvSpPr txBox="1"/>
          <p:nvPr>
            <p:ph idx="3" type="body"/>
          </p:nvPr>
        </p:nvSpPr>
        <p:spPr>
          <a:xfrm>
            <a:off x="5873825" y="1200150"/>
            <a:ext cx="3091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u="sng"/>
              <a:t>Research Image Classification </a:t>
            </a:r>
            <a:r>
              <a:rPr lang="en" sz="2000" u="sng"/>
              <a:t>Architecture:</a:t>
            </a:r>
            <a:endParaRPr sz="2000"/>
          </a:p>
          <a:p>
            <a:pPr indent="-336550" lvl="0" marL="457200" rtl="0" algn="l">
              <a:spcBef>
                <a:spcPts val="600"/>
              </a:spcBef>
              <a:spcAft>
                <a:spcPts val="0"/>
              </a:spcAft>
              <a:buSzPts val="1700"/>
              <a:buChar char="◎"/>
            </a:pPr>
            <a:r>
              <a:rPr lang="en" sz="1600"/>
              <a:t>Instead of guessing on how to structure each layer of our Neural Network, we could reference work such as </a:t>
            </a:r>
            <a:r>
              <a:rPr lang="en" sz="1600" u="sng">
                <a:solidFill>
                  <a:schemeClr val="hlink"/>
                </a:solidFill>
                <a:hlinkClick r:id="rId3"/>
              </a:rPr>
              <a:t>Neural Network Architectures</a:t>
            </a:r>
            <a:r>
              <a:rPr lang="en" sz="1700"/>
              <a:t> to improve our model’s performance.</a:t>
            </a:r>
            <a:endParaRPr sz="1700"/>
          </a:p>
        </p:txBody>
      </p:sp>
      <p:sp>
        <p:nvSpPr>
          <p:cNvPr id="208" name="Google Shape;208;p27"/>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5</a:t>
            </a: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nvSpPr>
        <p:spPr>
          <a:xfrm>
            <a:off x="616725" y="456375"/>
            <a:ext cx="7659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rgbClr val="0091EA"/>
                </a:solidFill>
                <a:latin typeface="Montserrat"/>
                <a:ea typeface="Montserrat"/>
                <a:cs typeface="Montserrat"/>
                <a:sym typeface="Montserrat"/>
              </a:rPr>
              <a:t>Thank you</a:t>
            </a:r>
            <a:endParaRPr b="1" sz="3800">
              <a:solidFill>
                <a:srgbClr val="0091EA"/>
              </a:solidFill>
              <a:latin typeface="Montserrat"/>
              <a:ea typeface="Montserrat"/>
              <a:cs typeface="Montserrat"/>
              <a:sym typeface="Montserrat"/>
            </a:endParaRPr>
          </a:p>
        </p:txBody>
      </p:sp>
      <p:sp>
        <p:nvSpPr>
          <p:cNvPr id="214" name="Google Shape;214;p28"/>
          <p:cNvSpPr txBox="1"/>
          <p:nvPr/>
        </p:nvSpPr>
        <p:spPr>
          <a:xfrm>
            <a:off x="678400" y="1282800"/>
            <a:ext cx="3132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Nunito"/>
                <a:ea typeface="Nunito"/>
                <a:cs typeface="Nunito"/>
                <a:sym typeface="Nunito"/>
              </a:rPr>
              <a:t>Josh Hill</a:t>
            </a:r>
            <a:endParaRPr b="1" sz="2300">
              <a:latin typeface="Nunito"/>
              <a:ea typeface="Nunito"/>
              <a:cs typeface="Nunito"/>
              <a:sym typeface="Nunito"/>
            </a:endParaRPr>
          </a:p>
          <a:p>
            <a:pPr indent="0" lvl="0" marL="0" rtl="0" algn="l">
              <a:spcBef>
                <a:spcPts val="0"/>
              </a:spcBef>
              <a:spcAft>
                <a:spcPts val="0"/>
              </a:spcAft>
              <a:buNone/>
            </a:pPr>
            <a:r>
              <a:rPr lang="en" sz="1450">
                <a:latin typeface="Nunito"/>
                <a:ea typeface="Nunito"/>
                <a:cs typeface="Nunito"/>
                <a:sym typeface="Nunito"/>
              </a:rPr>
              <a:t>Email: Joshua.Hill7658@gmail.com</a:t>
            </a:r>
            <a:endParaRPr sz="1450">
              <a:solidFill>
                <a:schemeClr val="dk1"/>
              </a:solidFill>
              <a:latin typeface="Nunito"/>
              <a:ea typeface="Nunito"/>
              <a:cs typeface="Nunito"/>
              <a:sym typeface="Nunito"/>
            </a:endParaRPr>
          </a:p>
          <a:p>
            <a:pPr indent="0" lvl="0" marL="0" rtl="0" algn="l">
              <a:spcBef>
                <a:spcPts val="0"/>
              </a:spcBef>
              <a:spcAft>
                <a:spcPts val="0"/>
              </a:spcAft>
              <a:buNone/>
            </a:pPr>
            <a:r>
              <a:rPr lang="en" sz="1450">
                <a:solidFill>
                  <a:schemeClr val="dk1"/>
                </a:solidFill>
                <a:latin typeface="Nunito"/>
                <a:ea typeface="Nunito"/>
                <a:cs typeface="Nunito"/>
                <a:sym typeface="Nunito"/>
              </a:rPr>
              <a:t>Github: Joshua-Hill-Science</a:t>
            </a:r>
            <a:endParaRPr sz="1450">
              <a:solidFill>
                <a:schemeClr val="dk1"/>
              </a:solidFill>
              <a:latin typeface="Nunito"/>
              <a:ea typeface="Nunito"/>
              <a:cs typeface="Nunito"/>
              <a:sym typeface="Nunito"/>
            </a:endParaRPr>
          </a:p>
        </p:txBody>
      </p:sp>
      <p:sp>
        <p:nvSpPr>
          <p:cNvPr id="215" name="Google Shape;215;p28"/>
          <p:cNvSpPr txBox="1"/>
          <p:nvPr/>
        </p:nvSpPr>
        <p:spPr>
          <a:xfrm>
            <a:off x="615850" y="2324925"/>
            <a:ext cx="2602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Nunito"/>
                <a:ea typeface="Nunito"/>
                <a:cs typeface="Nunito"/>
                <a:sym typeface="Nunito"/>
              </a:rPr>
              <a:t>Warren Umbach</a:t>
            </a:r>
            <a:endParaRPr b="1" sz="2300">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Email:</a:t>
            </a:r>
            <a:r>
              <a:rPr lang="en" sz="1450">
                <a:latin typeface="Nunito"/>
                <a:ea typeface="Nunito"/>
                <a:cs typeface="Nunito"/>
                <a:sym typeface="Nunito"/>
              </a:rPr>
              <a:t> umbach4@gmail.com</a:t>
            </a:r>
            <a:endParaRPr sz="1450">
              <a:latin typeface="Nunito"/>
              <a:ea typeface="Nunito"/>
              <a:cs typeface="Nunito"/>
              <a:sym typeface="Nunito"/>
            </a:endParaRPr>
          </a:p>
          <a:p>
            <a:pPr indent="0" lvl="0" marL="0" rtl="0" algn="l">
              <a:spcBef>
                <a:spcPts val="0"/>
              </a:spcBef>
              <a:spcAft>
                <a:spcPts val="0"/>
              </a:spcAft>
              <a:buNone/>
            </a:pPr>
            <a:r>
              <a:rPr lang="en" sz="1450">
                <a:latin typeface="Nunito"/>
                <a:ea typeface="Nunito"/>
                <a:cs typeface="Nunito"/>
                <a:sym typeface="Nunito"/>
              </a:rPr>
              <a:t>Github: WarrenUm</a:t>
            </a:r>
            <a:endParaRPr sz="1450">
              <a:latin typeface="Nunito"/>
              <a:ea typeface="Nunito"/>
              <a:cs typeface="Nunito"/>
              <a:sym typeface="Nunito"/>
            </a:endParaRPr>
          </a:p>
        </p:txBody>
      </p:sp>
      <p:sp>
        <p:nvSpPr>
          <p:cNvPr id="216" name="Google Shape;216;p28"/>
          <p:cNvSpPr txBox="1"/>
          <p:nvPr/>
        </p:nvSpPr>
        <p:spPr>
          <a:xfrm>
            <a:off x="616725" y="3367050"/>
            <a:ext cx="2837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Nunito"/>
                <a:ea typeface="Nunito"/>
                <a:cs typeface="Nunito"/>
                <a:sym typeface="Nunito"/>
              </a:rPr>
              <a:t>Ross Richesin</a:t>
            </a:r>
            <a:endParaRPr b="1" sz="2300">
              <a:latin typeface="Nunito"/>
              <a:ea typeface="Nunito"/>
              <a:cs typeface="Nunito"/>
              <a:sym typeface="Nunito"/>
            </a:endParaRPr>
          </a:p>
          <a:p>
            <a:pPr indent="0" lvl="0" marL="0" rtl="0" algn="l">
              <a:spcBef>
                <a:spcPts val="0"/>
              </a:spcBef>
              <a:spcAft>
                <a:spcPts val="0"/>
              </a:spcAft>
              <a:buNone/>
            </a:pPr>
            <a:r>
              <a:rPr lang="en" sz="1450">
                <a:latin typeface="Nunito"/>
                <a:ea typeface="Nunito"/>
                <a:cs typeface="Nunito"/>
                <a:sym typeface="Nunito"/>
              </a:rPr>
              <a:t>Email: richesinrr0@gmail.com</a:t>
            </a:r>
            <a:endParaRPr sz="1450">
              <a:latin typeface="Nunito"/>
              <a:ea typeface="Nunito"/>
              <a:cs typeface="Nunito"/>
              <a:sym typeface="Nunito"/>
            </a:endParaRPr>
          </a:p>
          <a:p>
            <a:pPr indent="0" lvl="0" marL="0" rtl="0" algn="l">
              <a:spcBef>
                <a:spcPts val="0"/>
              </a:spcBef>
              <a:spcAft>
                <a:spcPts val="0"/>
              </a:spcAft>
              <a:buNone/>
            </a:pPr>
            <a:r>
              <a:rPr lang="en" sz="1450">
                <a:latin typeface="Nunito"/>
                <a:ea typeface="Nunito"/>
                <a:cs typeface="Nunito"/>
                <a:sym typeface="Nunito"/>
              </a:rPr>
              <a:t>Github: richesinrr0</a:t>
            </a:r>
            <a:endParaRPr sz="1450">
              <a:latin typeface="Nunito"/>
              <a:ea typeface="Nunito"/>
              <a:cs typeface="Nunito"/>
              <a:sym typeface="Nunito"/>
            </a:endParaRPr>
          </a:p>
        </p:txBody>
      </p:sp>
      <p:grpSp>
        <p:nvGrpSpPr>
          <p:cNvPr id="217" name="Google Shape;217;p28"/>
          <p:cNvGrpSpPr/>
          <p:nvPr/>
        </p:nvGrpSpPr>
        <p:grpSpPr>
          <a:xfrm>
            <a:off x="3811300" y="456375"/>
            <a:ext cx="5289091" cy="3999729"/>
            <a:chOff x="1512604" y="-66988"/>
            <a:chExt cx="6118800" cy="4643289"/>
          </a:xfrm>
        </p:grpSpPr>
        <p:sp>
          <p:nvSpPr>
            <p:cNvPr id="218" name="Google Shape;218;p28"/>
            <p:cNvSpPr txBox="1"/>
            <p:nvPr/>
          </p:nvSpPr>
          <p:spPr>
            <a:xfrm>
              <a:off x="1512604" y="-66988"/>
              <a:ext cx="6118800" cy="92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Source Sans Pro"/>
                  <a:ea typeface="Source Sans Pro"/>
                  <a:cs typeface="Source Sans Pro"/>
                  <a:sym typeface="Source Sans Pro"/>
                </a:rPr>
                <a:t>For </a:t>
              </a:r>
              <a:r>
                <a:rPr lang="en" sz="2000">
                  <a:latin typeface="Source Sans Pro"/>
                  <a:ea typeface="Source Sans Pro"/>
                  <a:cs typeface="Source Sans Pro"/>
                  <a:sym typeface="Source Sans Pro"/>
                </a:rPr>
                <a:t>Technical</a:t>
              </a:r>
              <a:r>
                <a:rPr lang="en" sz="2000">
                  <a:latin typeface="Source Sans Pro"/>
                  <a:ea typeface="Source Sans Pro"/>
                  <a:cs typeface="Source Sans Pro"/>
                  <a:sym typeface="Source Sans Pro"/>
                </a:rPr>
                <a:t> Notebooks, </a:t>
              </a:r>
              <a:endParaRPr sz="2000">
                <a:latin typeface="Source Sans Pro"/>
                <a:ea typeface="Source Sans Pro"/>
                <a:cs typeface="Source Sans Pro"/>
                <a:sym typeface="Source Sans Pro"/>
              </a:endParaRPr>
            </a:p>
            <a:p>
              <a:pPr indent="0" lvl="0" marL="0" rtl="0" algn="ctr">
                <a:spcBef>
                  <a:spcPts val="0"/>
                </a:spcBef>
                <a:spcAft>
                  <a:spcPts val="0"/>
                </a:spcAft>
                <a:buNone/>
              </a:pPr>
              <a:r>
                <a:rPr lang="en" sz="2000">
                  <a:latin typeface="Source Sans Pro"/>
                  <a:ea typeface="Source Sans Pro"/>
                  <a:cs typeface="Source Sans Pro"/>
                  <a:sym typeface="Source Sans Pro"/>
                </a:rPr>
                <a:t>Please View our Github </a:t>
              </a:r>
              <a:r>
                <a:rPr lang="en" sz="2000">
                  <a:latin typeface="Source Sans Pro"/>
                  <a:ea typeface="Source Sans Pro"/>
                  <a:cs typeface="Source Sans Pro"/>
                  <a:sym typeface="Source Sans Pro"/>
                </a:rPr>
                <a:t>Repository</a:t>
              </a:r>
              <a:endParaRPr sz="2000">
                <a:latin typeface="Source Sans Pro"/>
                <a:ea typeface="Source Sans Pro"/>
                <a:cs typeface="Source Sans Pro"/>
                <a:sym typeface="Source Sans Pro"/>
              </a:endParaRPr>
            </a:p>
          </p:txBody>
        </p:sp>
        <p:pic>
          <p:nvPicPr>
            <p:cNvPr id="219" name="Google Shape;219;p28"/>
            <p:cNvPicPr preferRelativeResize="0"/>
            <p:nvPr/>
          </p:nvPicPr>
          <p:blipFill>
            <a:blip r:embed="rId3">
              <a:alphaModFix/>
            </a:blip>
            <a:stretch>
              <a:fillRect/>
            </a:stretch>
          </p:blipFill>
          <p:spPr>
            <a:xfrm>
              <a:off x="2702613" y="837525"/>
              <a:ext cx="3738775" cy="37387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Outline</a:t>
            </a:r>
            <a:endParaRPr sz="3200"/>
          </a:p>
        </p:txBody>
      </p:sp>
      <p:sp>
        <p:nvSpPr>
          <p:cNvPr id="76" name="Google Shape;76;p13"/>
          <p:cNvSpPr txBox="1"/>
          <p:nvPr>
            <p:ph idx="1" type="body"/>
          </p:nvPr>
        </p:nvSpPr>
        <p:spPr>
          <a:xfrm>
            <a:off x="832675" y="1010725"/>
            <a:ext cx="7571700" cy="373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Project Purpose</a:t>
            </a:r>
            <a:endParaRPr/>
          </a:p>
          <a:p>
            <a:pPr indent="-355600" lvl="1" marL="914400" rtl="0" algn="l">
              <a:spcBef>
                <a:spcPts val="0"/>
              </a:spcBef>
              <a:spcAft>
                <a:spcPts val="0"/>
              </a:spcAft>
              <a:buSzPts val="2000"/>
              <a:buAutoNum type="arabicPeriod"/>
            </a:pPr>
            <a:r>
              <a:rPr lang="en" sz="2000"/>
              <a:t>Project Goal</a:t>
            </a:r>
            <a:endParaRPr sz="2000"/>
          </a:p>
          <a:p>
            <a:pPr indent="-381000" lvl="0" marL="457200" rtl="0" algn="l">
              <a:spcBef>
                <a:spcPts val="0"/>
              </a:spcBef>
              <a:spcAft>
                <a:spcPts val="0"/>
              </a:spcAft>
              <a:buSzPts val="2400"/>
              <a:buAutoNum type="arabicPeriod"/>
            </a:pPr>
            <a:r>
              <a:rPr lang="en"/>
              <a:t>Preprocess of Image Data</a:t>
            </a:r>
            <a:endParaRPr/>
          </a:p>
          <a:p>
            <a:pPr indent="-381000" lvl="0" marL="457200" rtl="0" algn="l">
              <a:spcBef>
                <a:spcPts val="0"/>
              </a:spcBef>
              <a:spcAft>
                <a:spcPts val="0"/>
              </a:spcAft>
              <a:buSzPts val="2400"/>
              <a:buAutoNum type="arabicPeriod"/>
            </a:pPr>
            <a:r>
              <a:rPr lang="en"/>
              <a:t>Models</a:t>
            </a:r>
            <a:endParaRPr/>
          </a:p>
          <a:p>
            <a:pPr indent="-355600" lvl="1" marL="914400" rtl="0" algn="l">
              <a:spcBef>
                <a:spcPts val="0"/>
              </a:spcBef>
              <a:spcAft>
                <a:spcPts val="0"/>
              </a:spcAft>
              <a:buSzPts val="2000"/>
              <a:buAutoNum type="arabicPeriod"/>
            </a:pPr>
            <a:r>
              <a:rPr lang="en" sz="2000"/>
              <a:t>Baseline Neural Network</a:t>
            </a:r>
            <a:endParaRPr sz="2000"/>
          </a:p>
          <a:p>
            <a:pPr indent="-342900" lvl="2" marL="1371600" rtl="0" algn="l">
              <a:spcBef>
                <a:spcPts val="0"/>
              </a:spcBef>
              <a:spcAft>
                <a:spcPts val="0"/>
              </a:spcAft>
              <a:buSzPts val="1800"/>
              <a:buAutoNum type="romanLcPeriod"/>
            </a:pPr>
            <a:r>
              <a:rPr lang="en" sz="1800"/>
              <a:t>Improvements</a:t>
            </a:r>
            <a:endParaRPr sz="1800"/>
          </a:p>
          <a:p>
            <a:pPr indent="-355600" lvl="1" marL="914400" rtl="0" algn="l">
              <a:spcBef>
                <a:spcPts val="0"/>
              </a:spcBef>
              <a:spcAft>
                <a:spcPts val="0"/>
              </a:spcAft>
              <a:buSzPts val="2000"/>
              <a:buAutoNum type="arabicPeriod"/>
            </a:pPr>
            <a:r>
              <a:rPr lang="en" sz="2000"/>
              <a:t>Tuned Neural Network</a:t>
            </a:r>
            <a:endParaRPr sz="2000"/>
          </a:p>
          <a:p>
            <a:pPr indent="-342900" lvl="2" marL="1371600" rtl="0" algn="l">
              <a:spcBef>
                <a:spcPts val="0"/>
              </a:spcBef>
              <a:spcAft>
                <a:spcPts val="0"/>
              </a:spcAft>
              <a:buSzPts val="1800"/>
              <a:buAutoNum type="romanLcPeriod"/>
            </a:pPr>
            <a:r>
              <a:rPr lang="en" sz="1800"/>
              <a:t>Sample Images</a:t>
            </a:r>
            <a:endParaRPr sz="1800"/>
          </a:p>
          <a:p>
            <a:pPr indent="-381000" lvl="0" marL="457200" rtl="0" algn="l">
              <a:spcBef>
                <a:spcPts val="0"/>
              </a:spcBef>
              <a:spcAft>
                <a:spcPts val="0"/>
              </a:spcAft>
              <a:buSzPts val="2400"/>
              <a:buAutoNum type="arabicPeriod"/>
            </a:pPr>
            <a:r>
              <a:rPr lang="en"/>
              <a:t>Website Deployment</a:t>
            </a:r>
            <a:endParaRPr/>
          </a:p>
          <a:p>
            <a:pPr indent="-381000" lvl="0" marL="457200" rtl="0" algn="l">
              <a:spcBef>
                <a:spcPts val="0"/>
              </a:spcBef>
              <a:spcAft>
                <a:spcPts val="0"/>
              </a:spcAft>
              <a:buSzPts val="2400"/>
              <a:buAutoNum type="arabicPeriod"/>
            </a:pPr>
            <a:r>
              <a:rPr lang="en"/>
              <a:t>Stretch Goals</a:t>
            </a:r>
            <a:endParaRPr/>
          </a:p>
        </p:txBody>
      </p:sp>
      <p:sp>
        <p:nvSpPr>
          <p:cNvPr id="77" name="Google Shape;77;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457525" y="3366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Project Purpose:</a:t>
            </a:r>
            <a:endParaRPr sz="2800"/>
          </a:p>
        </p:txBody>
      </p:sp>
      <p:sp>
        <p:nvSpPr>
          <p:cNvPr id="83" name="Google Shape;83;p14"/>
          <p:cNvSpPr txBox="1"/>
          <p:nvPr>
            <p:ph idx="1" type="body"/>
          </p:nvPr>
        </p:nvSpPr>
        <p:spPr>
          <a:xfrm>
            <a:off x="353375" y="1109475"/>
            <a:ext cx="41442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The model could be implemented into any situation where landscape images need to be labelled.</a:t>
            </a:r>
            <a:r>
              <a:rPr lang="en" sz="2100"/>
              <a:t> </a:t>
            </a:r>
            <a:endParaRPr sz="21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Examples:</a:t>
            </a:r>
            <a:endParaRPr sz="2000"/>
          </a:p>
          <a:p>
            <a:pPr indent="-342900" lvl="0" marL="457200" rtl="0" algn="l">
              <a:spcBef>
                <a:spcPts val="600"/>
              </a:spcBef>
              <a:spcAft>
                <a:spcPts val="0"/>
              </a:spcAft>
              <a:buSzPts val="1800"/>
              <a:buChar char="●"/>
            </a:pPr>
            <a:r>
              <a:rPr lang="en" sz="1800"/>
              <a:t>Tagging images in your camera roll into albums.  </a:t>
            </a:r>
            <a:endParaRPr sz="1800"/>
          </a:p>
          <a:p>
            <a:pPr indent="-342900" lvl="0" marL="457200" rtl="0" algn="l">
              <a:spcBef>
                <a:spcPts val="0"/>
              </a:spcBef>
              <a:spcAft>
                <a:spcPts val="0"/>
              </a:spcAft>
              <a:buSzPts val="1800"/>
              <a:buChar char="●"/>
            </a:pPr>
            <a:r>
              <a:rPr lang="en" sz="1800"/>
              <a:t>Presorting images into folders for </a:t>
            </a:r>
            <a:r>
              <a:rPr lang="en" sz="1800"/>
              <a:t>Professional Photographers.</a:t>
            </a:r>
            <a:endParaRPr sz="1800"/>
          </a:p>
        </p:txBody>
      </p:sp>
      <p:pic>
        <p:nvPicPr>
          <p:cNvPr id="84" name="Google Shape;84;p14"/>
          <p:cNvPicPr preferRelativeResize="0"/>
          <p:nvPr/>
        </p:nvPicPr>
        <p:blipFill>
          <a:blip r:embed="rId3">
            <a:alphaModFix/>
          </a:blip>
          <a:stretch>
            <a:fillRect/>
          </a:stretch>
        </p:blipFill>
        <p:spPr>
          <a:xfrm>
            <a:off x="4829175" y="733200"/>
            <a:ext cx="2821725" cy="3677100"/>
          </a:xfrm>
          <a:prstGeom prst="rect">
            <a:avLst/>
          </a:prstGeom>
          <a:noFill/>
          <a:ln>
            <a:noFill/>
          </a:ln>
        </p:spPr>
      </p:pic>
      <p:sp>
        <p:nvSpPr>
          <p:cNvPr id="85" name="Google Shape;85;p14"/>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293275" y="30297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Project Goal</a:t>
            </a:r>
            <a:endParaRPr sz="2600"/>
          </a:p>
        </p:txBody>
      </p:sp>
      <p:sp>
        <p:nvSpPr>
          <p:cNvPr id="91" name="Google Shape;91;p15"/>
          <p:cNvSpPr txBox="1"/>
          <p:nvPr/>
        </p:nvSpPr>
        <p:spPr>
          <a:xfrm>
            <a:off x="293275" y="1054413"/>
            <a:ext cx="8111100" cy="1179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chemeClr val="dk1"/>
                </a:solidFill>
                <a:latin typeface="Source Sans Pro"/>
                <a:ea typeface="Source Sans Pro"/>
                <a:cs typeface="Source Sans Pro"/>
                <a:sym typeface="Source Sans Pro"/>
              </a:rPr>
              <a:t>The data used to train our model consists of </a:t>
            </a:r>
            <a:r>
              <a:rPr lang="en" sz="1700">
                <a:solidFill>
                  <a:schemeClr val="dk1"/>
                </a:solidFill>
                <a:highlight>
                  <a:srgbClr val="FFFFFF"/>
                </a:highlight>
                <a:latin typeface="Source Sans Pro"/>
                <a:ea typeface="Source Sans Pro"/>
                <a:cs typeface="Source Sans Pro"/>
                <a:sym typeface="Source Sans Pro"/>
              </a:rPr>
              <a:t>14,034 training and 3,000  testing </a:t>
            </a:r>
            <a:r>
              <a:rPr lang="en" sz="1700">
                <a:solidFill>
                  <a:schemeClr val="dk1"/>
                </a:solidFill>
                <a:highlight>
                  <a:srgbClr val="FFFFFF"/>
                </a:highlight>
                <a:latin typeface="Source Sans Pro"/>
                <a:ea typeface="Source Sans Pro"/>
                <a:cs typeface="Source Sans Pro"/>
                <a:sym typeface="Source Sans Pro"/>
              </a:rPr>
              <a:t>images </a:t>
            </a:r>
            <a:r>
              <a:rPr lang="en" sz="1700">
                <a:solidFill>
                  <a:schemeClr val="dk1"/>
                </a:solidFill>
                <a:highlight>
                  <a:srgbClr val="FFFFFF"/>
                </a:highlight>
                <a:latin typeface="Source Sans Pro"/>
                <a:ea typeface="Source Sans Pro"/>
                <a:cs typeface="Source Sans Pro"/>
                <a:sym typeface="Source Sans Pro"/>
              </a:rPr>
              <a:t>with the goal being to train a model that can classify a new image into one of the following six categories:</a:t>
            </a:r>
            <a:endParaRPr sz="1700">
              <a:solidFill>
                <a:schemeClr val="dk1"/>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pic>
        <p:nvPicPr>
          <p:cNvPr id="92" name="Google Shape;92;p15"/>
          <p:cNvPicPr preferRelativeResize="0"/>
          <p:nvPr/>
        </p:nvPicPr>
        <p:blipFill>
          <a:blip r:embed="rId3">
            <a:alphaModFix/>
          </a:blip>
          <a:stretch>
            <a:fillRect/>
          </a:stretch>
        </p:blipFill>
        <p:spPr>
          <a:xfrm>
            <a:off x="61675" y="2960650"/>
            <a:ext cx="1428750" cy="1428750"/>
          </a:xfrm>
          <a:prstGeom prst="rect">
            <a:avLst/>
          </a:prstGeom>
          <a:noFill/>
          <a:ln>
            <a:noFill/>
          </a:ln>
        </p:spPr>
      </p:pic>
      <p:pic>
        <p:nvPicPr>
          <p:cNvPr id="93" name="Google Shape;93;p15"/>
          <p:cNvPicPr preferRelativeResize="0"/>
          <p:nvPr/>
        </p:nvPicPr>
        <p:blipFill>
          <a:blip r:embed="rId4">
            <a:alphaModFix/>
          </a:blip>
          <a:stretch>
            <a:fillRect/>
          </a:stretch>
        </p:blipFill>
        <p:spPr>
          <a:xfrm>
            <a:off x="1593675" y="2282250"/>
            <a:ext cx="1428750" cy="1428750"/>
          </a:xfrm>
          <a:prstGeom prst="rect">
            <a:avLst/>
          </a:prstGeom>
          <a:noFill/>
          <a:ln>
            <a:noFill/>
          </a:ln>
        </p:spPr>
      </p:pic>
      <p:pic>
        <p:nvPicPr>
          <p:cNvPr id="94" name="Google Shape;94;p15"/>
          <p:cNvPicPr preferRelativeResize="0"/>
          <p:nvPr/>
        </p:nvPicPr>
        <p:blipFill>
          <a:blip r:embed="rId5">
            <a:alphaModFix/>
          </a:blip>
          <a:stretch>
            <a:fillRect/>
          </a:stretch>
        </p:blipFill>
        <p:spPr>
          <a:xfrm>
            <a:off x="3125688" y="2960650"/>
            <a:ext cx="1428750" cy="1428750"/>
          </a:xfrm>
          <a:prstGeom prst="rect">
            <a:avLst/>
          </a:prstGeom>
          <a:noFill/>
          <a:ln>
            <a:noFill/>
          </a:ln>
        </p:spPr>
      </p:pic>
      <p:pic>
        <p:nvPicPr>
          <p:cNvPr id="95" name="Google Shape;95;p15"/>
          <p:cNvPicPr preferRelativeResize="0"/>
          <p:nvPr/>
        </p:nvPicPr>
        <p:blipFill>
          <a:blip r:embed="rId6">
            <a:alphaModFix/>
          </a:blip>
          <a:stretch>
            <a:fillRect/>
          </a:stretch>
        </p:blipFill>
        <p:spPr>
          <a:xfrm>
            <a:off x="4630863" y="2282250"/>
            <a:ext cx="1428750" cy="1428750"/>
          </a:xfrm>
          <a:prstGeom prst="rect">
            <a:avLst/>
          </a:prstGeom>
          <a:noFill/>
          <a:ln>
            <a:noFill/>
          </a:ln>
        </p:spPr>
      </p:pic>
      <p:pic>
        <p:nvPicPr>
          <p:cNvPr id="96" name="Google Shape;96;p15"/>
          <p:cNvPicPr preferRelativeResize="0"/>
          <p:nvPr/>
        </p:nvPicPr>
        <p:blipFill>
          <a:blip r:embed="rId7">
            <a:alphaModFix/>
          </a:blip>
          <a:stretch>
            <a:fillRect/>
          </a:stretch>
        </p:blipFill>
        <p:spPr>
          <a:xfrm>
            <a:off x="6136050" y="2960650"/>
            <a:ext cx="1428750" cy="1428750"/>
          </a:xfrm>
          <a:prstGeom prst="rect">
            <a:avLst/>
          </a:prstGeom>
          <a:noFill/>
          <a:ln>
            <a:noFill/>
          </a:ln>
        </p:spPr>
      </p:pic>
      <p:pic>
        <p:nvPicPr>
          <p:cNvPr id="97" name="Google Shape;97;p15"/>
          <p:cNvPicPr preferRelativeResize="0"/>
          <p:nvPr/>
        </p:nvPicPr>
        <p:blipFill>
          <a:blip r:embed="rId8">
            <a:alphaModFix/>
          </a:blip>
          <a:stretch>
            <a:fillRect/>
          </a:stretch>
        </p:blipFill>
        <p:spPr>
          <a:xfrm>
            <a:off x="7641225" y="2343100"/>
            <a:ext cx="1428750" cy="1428750"/>
          </a:xfrm>
          <a:prstGeom prst="rect">
            <a:avLst/>
          </a:prstGeom>
          <a:noFill/>
          <a:ln>
            <a:noFill/>
          </a:ln>
        </p:spPr>
      </p:pic>
      <p:sp>
        <p:nvSpPr>
          <p:cNvPr id="98" name="Google Shape;98;p15"/>
          <p:cNvSpPr txBox="1"/>
          <p:nvPr/>
        </p:nvSpPr>
        <p:spPr>
          <a:xfrm>
            <a:off x="239050" y="2545150"/>
            <a:ext cx="107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Buildings</a:t>
            </a:r>
            <a:endParaRPr sz="1500">
              <a:solidFill>
                <a:srgbClr val="0091EA"/>
              </a:solidFill>
              <a:latin typeface="Verdana"/>
              <a:ea typeface="Verdana"/>
              <a:cs typeface="Verdana"/>
              <a:sym typeface="Verdana"/>
            </a:endParaRPr>
          </a:p>
        </p:txBody>
      </p:sp>
      <p:sp>
        <p:nvSpPr>
          <p:cNvPr id="99" name="Google Shape;99;p15"/>
          <p:cNvSpPr txBox="1"/>
          <p:nvPr/>
        </p:nvSpPr>
        <p:spPr>
          <a:xfrm>
            <a:off x="1826225" y="3711000"/>
            <a:ext cx="107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Forests</a:t>
            </a:r>
            <a:endParaRPr sz="1500">
              <a:solidFill>
                <a:srgbClr val="0091EA"/>
              </a:solidFill>
              <a:latin typeface="Verdana"/>
              <a:ea typeface="Verdana"/>
              <a:cs typeface="Verdana"/>
              <a:sym typeface="Verdana"/>
            </a:endParaRPr>
          </a:p>
        </p:txBody>
      </p:sp>
      <p:sp>
        <p:nvSpPr>
          <p:cNvPr id="100" name="Google Shape;100;p15"/>
          <p:cNvSpPr txBox="1"/>
          <p:nvPr/>
        </p:nvSpPr>
        <p:spPr>
          <a:xfrm>
            <a:off x="3323850" y="2545150"/>
            <a:ext cx="100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Glaciers</a:t>
            </a:r>
            <a:endParaRPr sz="1500">
              <a:solidFill>
                <a:srgbClr val="0091EA"/>
              </a:solidFill>
              <a:latin typeface="Verdana"/>
              <a:ea typeface="Verdana"/>
              <a:cs typeface="Verdana"/>
              <a:sym typeface="Verdana"/>
            </a:endParaRPr>
          </a:p>
        </p:txBody>
      </p:sp>
      <p:sp>
        <p:nvSpPr>
          <p:cNvPr id="101" name="Google Shape;101;p15"/>
          <p:cNvSpPr txBox="1"/>
          <p:nvPr/>
        </p:nvSpPr>
        <p:spPr>
          <a:xfrm>
            <a:off x="4737000" y="3711000"/>
            <a:ext cx="121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Mountains</a:t>
            </a:r>
            <a:endParaRPr sz="1500">
              <a:solidFill>
                <a:srgbClr val="0091EA"/>
              </a:solidFill>
              <a:latin typeface="Verdana"/>
              <a:ea typeface="Verdana"/>
              <a:cs typeface="Verdana"/>
              <a:sym typeface="Verdana"/>
            </a:endParaRPr>
          </a:p>
        </p:txBody>
      </p:sp>
      <p:sp>
        <p:nvSpPr>
          <p:cNvPr id="102" name="Google Shape;102;p15"/>
          <p:cNvSpPr txBox="1"/>
          <p:nvPr/>
        </p:nvSpPr>
        <p:spPr>
          <a:xfrm>
            <a:off x="6450125" y="2489650"/>
            <a:ext cx="100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Seas</a:t>
            </a:r>
            <a:endParaRPr sz="1500">
              <a:solidFill>
                <a:srgbClr val="0091EA"/>
              </a:solidFill>
              <a:latin typeface="Verdana"/>
              <a:ea typeface="Verdana"/>
              <a:cs typeface="Verdana"/>
              <a:sym typeface="Verdana"/>
            </a:endParaRPr>
          </a:p>
        </p:txBody>
      </p:sp>
      <p:sp>
        <p:nvSpPr>
          <p:cNvPr id="103" name="Google Shape;103;p15"/>
          <p:cNvSpPr txBox="1"/>
          <p:nvPr/>
        </p:nvSpPr>
        <p:spPr>
          <a:xfrm>
            <a:off x="7971175" y="3771850"/>
            <a:ext cx="98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091EA"/>
                </a:solidFill>
                <a:latin typeface="Verdana"/>
                <a:ea typeface="Verdana"/>
                <a:cs typeface="Verdana"/>
                <a:sym typeface="Verdana"/>
              </a:rPr>
              <a:t>Streets</a:t>
            </a:r>
            <a:endParaRPr sz="1500">
              <a:solidFill>
                <a:srgbClr val="0091EA"/>
              </a:solidFill>
              <a:latin typeface="Verdana"/>
              <a:ea typeface="Verdana"/>
              <a:cs typeface="Verdana"/>
              <a:sym typeface="Verdana"/>
            </a:endParaRPr>
          </a:p>
        </p:txBody>
      </p:sp>
      <p:sp>
        <p:nvSpPr>
          <p:cNvPr id="104" name="Google Shape;104;p15"/>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1.1</a:t>
            </a:r>
            <a:endParaRPr>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10" name="Google Shape;110;p16"/>
          <p:cNvSpPr txBox="1"/>
          <p:nvPr>
            <p:ph idx="1" type="body"/>
          </p:nvPr>
        </p:nvSpPr>
        <p:spPr>
          <a:xfrm>
            <a:off x="786150" y="1261700"/>
            <a:ext cx="4197000" cy="874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Utilized provided</a:t>
            </a:r>
            <a:r>
              <a:rPr lang="en" sz="2000"/>
              <a:t> train-test sets</a:t>
            </a:r>
            <a:endParaRPr sz="2000"/>
          </a:p>
          <a:p>
            <a:pPr indent="-355600" lvl="0" marL="457200" rtl="0" algn="l">
              <a:spcBef>
                <a:spcPts val="0"/>
              </a:spcBef>
              <a:spcAft>
                <a:spcPts val="0"/>
              </a:spcAft>
              <a:buSzPts val="2000"/>
              <a:buChar char="◎"/>
            </a:pPr>
            <a:r>
              <a:rPr lang="en" sz="2000"/>
              <a:t>Normalizing</a:t>
            </a:r>
            <a:endParaRPr sz="2000"/>
          </a:p>
        </p:txBody>
      </p:sp>
      <p:pic>
        <p:nvPicPr>
          <p:cNvPr id="111" name="Google Shape;111;p16"/>
          <p:cNvPicPr preferRelativeResize="0"/>
          <p:nvPr/>
        </p:nvPicPr>
        <p:blipFill>
          <a:blip r:embed="rId3">
            <a:alphaModFix/>
          </a:blip>
          <a:stretch>
            <a:fillRect/>
          </a:stretch>
        </p:blipFill>
        <p:spPr>
          <a:xfrm>
            <a:off x="1748213" y="2415700"/>
            <a:ext cx="5647574" cy="2727801"/>
          </a:xfrm>
          <a:prstGeom prst="rect">
            <a:avLst/>
          </a:prstGeom>
          <a:noFill/>
          <a:ln>
            <a:noFill/>
          </a:ln>
        </p:spPr>
      </p:pic>
      <p:sp>
        <p:nvSpPr>
          <p:cNvPr id="112" name="Google Shape;112;p16"/>
          <p:cNvSpPr txBox="1"/>
          <p:nvPr/>
        </p:nvSpPr>
        <p:spPr>
          <a:xfrm>
            <a:off x="4573650" y="1272925"/>
            <a:ext cx="38307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Scaling to ¼ size</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accent4"/>
              </a:buClr>
              <a:buSzPts val="2000"/>
              <a:buFont typeface="Source Sans Pro"/>
              <a:buChar char="◎"/>
            </a:pPr>
            <a:r>
              <a:rPr lang="en" sz="2000">
                <a:solidFill>
                  <a:schemeClr val="dk1"/>
                </a:solidFill>
                <a:latin typeface="Source Sans Pro"/>
                <a:ea typeface="Source Sans Pro"/>
                <a:cs typeface="Source Sans Pro"/>
                <a:sym typeface="Source Sans Pro"/>
              </a:rPr>
              <a:t>Color Compression</a:t>
            </a:r>
            <a:endParaRPr sz="2000">
              <a:latin typeface="Source Sans Pro"/>
              <a:ea typeface="Source Sans Pro"/>
              <a:cs typeface="Source Sans Pro"/>
              <a:sym typeface="Source Sans Pro"/>
            </a:endParaRPr>
          </a:p>
        </p:txBody>
      </p:sp>
      <p:sp>
        <p:nvSpPr>
          <p:cNvPr id="113" name="Google Shape;113;p16"/>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Class </a:t>
            </a:r>
            <a:r>
              <a:rPr lang="en"/>
              <a:t>Imbalance</a:t>
            </a:r>
            <a:endParaRPr/>
          </a:p>
        </p:txBody>
      </p:sp>
      <p:sp>
        <p:nvSpPr>
          <p:cNvPr id="119" name="Google Shape;119;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7">
            <a:hlinkClick r:id="rId3"/>
          </p:cNvPr>
          <p:cNvPicPr preferRelativeResize="0"/>
          <p:nvPr/>
        </p:nvPicPr>
        <p:blipFill>
          <a:blip r:embed="rId4">
            <a:alphaModFix/>
          </a:blip>
          <a:stretch>
            <a:fillRect/>
          </a:stretch>
        </p:blipFill>
        <p:spPr>
          <a:xfrm>
            <a:off x="1552575" y="1010720"/>
            <a:ext cx="6038850" cy="3295650"/>
          </a:xfrm>
          <a:prstGeom prst="rect">
            <a:avLst/>
          </a:prstGeom>
          <a:noFill/>
          <a:ln>
            <a:noFill/>
          </a:ln>
        </p:spPr>
      </p:pic>
      <p:sp>
        <p:nvSpPr>
          <p:cNvPr id="121" name="Google Shape;121;p17"/>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2.1</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Color Compression -</a:t>
            </a:r>
            <a:endParaRPr/>
          </a:p>
          <a:p>
            <a:pPr indent="0" lvl="0" marL="0" rtl="0" algn="ctr">
              <a:spcBef>
                <a:spcPts val="0"/>
              </a:spcBef>
              <a:spcAft>
                <a:spcPts val="0"/>
              </a:spcAft>
              <a:buNone/>
            </a:pPr>
            <a:r>
              <a:rPr lang="en" sz="1800"/>
              <a:t>Deeper explanation:</a:t>
            </a:r>
            <a:endParaRPr sz="1800"/>
          </a:p>
        </p:txBody>
      </p:sp>
      <p:sp>
        <p:nvSpPr>
          <p:cNvPr id="127" name="Google Shape;127;p1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28" name="Google Shape;128;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18"/>
          <p:cNvPicPr preferRelativeResize="0"/>
          <p:nvPr/>
        </p:nvPicPr>
        <p:blipFill>
          <a:blip r:embed="rId3">
            <a:alphaModFix/>
          </a:blip>
          <a:stretch>
            <a:fillRect/>
          </a:stretch>
        </p:blipFill>
        <p:spPr>
          <a:xfrm>
            <a:off x="393075" y="1227112"/>
            <a:ext cx="8357850" cy="3522735"/>
          </a:xfrm>
          <a:prstGeom prst="rect">
            <a:avLst/>
          </a:prstGeom>
          <a:noFill/>
          <a:ln>
            <a:noFill/>
          </a:ln>
        </p:spPr>
      </p:pic>
      <p:sp>
        <p:nvSpPr>
          <p:cNvPr id="130" name="Google Shape;130;p18"/>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2.2</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Outline</a:t>
            </a:r>
            <a:endParaRPr sz="3200"/>
          </a:p>
        </p:txBody>
      </p:sp>
      <p:sp>
        <p:nvSpPr>
          <p:cNvPr id="136" name="Google Shape;136;p19"/>
          <p:cNvSpPr txBox="1"/>
          <p:nvPr>
            <p:ph idx="1" type="body"/>
          </p:nvPr>
        </p:nvSpPr>
        <p:spPr>
          <a:xfrm>
            <a:off x="832675" y="1010725"/>
            <a:ext cx="7571700" cy="373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strike="sngStrike"/>
              <a:t>Project Purpose</a:t>
            </a:r>
            <a:endParaRPr strike="sngStrike"/>
          </a:p>
          <a:p>
            <a:pPr indent="-355600" lvl="1" marL="914400" rtl="0" algn="l">
              <a:spcBef>
                <a:spcPts val="0"/>
              </a:spcBef>
              <a:spcAft>
                <a:spcPts val="0"/>
              </a:spcAft>
              <a:buSzPts val="2000"/>
              <a:buAutoNum type="arabicPeriod"/>
            </a:pPr>
            <a:r>
              <a:rPr lang="en" sz="2000" strike="sngStrike"/>
              <a:t>Project Goal</a:t>
            </a:r>
            <a:endParaRPr sz="2000" strike="sngStrike"/>
          </a:p>
          <a:p>
            <a:pPr indent="-381000" lvl="0" marL="457200" rtl="0" algn="l">
              <a:spcBef>
                <a:spcPts val="0"/>
              </a:spcBef>
              <a:spcAft>
                <a:spcPts val="0"/>
              </a:spcAft>
              <a:buSzPts val="2400"/>
              <a:buAutoNum type="arabicPeriod"/>
            </a:pPr>
            <a:r>
              <a:rPr lang="en" strike="sngStrike"/>
              <a:t>Preprocess of Image Data</a:t>
            </a:r>
            <a:endParaRPr strike="sngStrike"/>
          </a:p>
          <a:p>
            <a:pPr indent="-381000" lvl="0" marL="457200" rtl="0" algn="l">
              <a:spcBef>
                <a:spcPts val="0"/>
              </a:spcBef>
              <a:spcAft>
                <a:spcPts val="0"/>
              </a:spcAft>
              <a:buSzPts val="2400"/>
              <a:buAutoNum type="arabicPeriod"/>
            </a:pPr>
            <a:r>
              <a:rPr lang="en"/>
              <a:t>Models</a:t>
            </a:r>
            <a:endParaRPr/>
          </a:p>
          <a:p>
            <a:pPr indent="-355600" lvl="1" marL="914400" rtl="0" algn="l">
              <a:spcBef>
                <a:spcPts val="0"/>
              </a:spcBef>
              <a:spcAft>
                <a:spcPts val="0"/>
              </a:spcAft>
              <a:buSzPts val="2000"/>
              <a:buAutoNum type="arabicPeriod"/>
            </a:pPr>
            <a:r>
              <a:rPr lang="en" sz="2000"/>
              <a:t>Baseline Neural Network</a:t>
            </a:r>
            <a:endParaRPr sz="2000"/>
          </a:p>
          <a:p>
            <a:pPr indent="-342900" lvl="2" marL="1371600" rtl="0" algn="l">
              <a:spcBef>
                <a:spcPts val="0"/>
              </a:spcBef>
              <a:spcAft>
                <a:spcPts val="0"/>
              </a:spcAft>
              <a:buSzPts val="1800"/>
              <a:buAutoNum type="romanLcPeriod"/>
            </a:pPr>
            <a:r>
              <a:rPr lang="en" sz="1800"/>
              <a:t>Improvements</a:t>
            </a:r>
            <a:endParaRPr sz="1800"/>
          </a:p>
          <a:p>
            <a:pPr indent="-355600" lvl="1" marL="914400" rtl="0" algn="l">
              <a:spcBef>
                <a:spcPts val="0"/>
              </a:spcBef>
              <a:spcAft>
                <a:spcPts val="0"/>
              </a:spcAft>
              <a:buSzPts val="2000"/>
              <a:buAutoNum type="arabicPeriod"/>
            </a:pPr>
            <a:r>
              <a:rPr lang="en" sz="2000"/>
              <a:t>Tuned Neural Network</a:t>
            </a:r>
            <a:endParaRPr sz="2000"/>
          </a:p>
          <a:p>
            <a:pPr indent="-342900" lvl="2" marL="1371600" rtl="0" algn="l">
              <a:spcBef>
                <a:spcPts val="0"/>
              </a:spcBef>
              <a:spcAft>
                <a:spcPts val="0"/>
              </a:spcAft>
              <a:buSzPts val="1800"/>
              <a:buAutoNum type="romanLcPeriod"/>
            </a:pPr>
            <a:r>
              <a:rPr lang="en" sz="1800"/>
              <a:t>Sample Images</a:t>
            </a:r>
            <a:endParaRPr sz="1800"/>
          </a:p>
          <a:p>
            <a:pPr indent="-381000" lvl="0" marL="457200" rtl="0" algn="l">
              <a:spcBef>
                <a:spcPts val="0"/>
              </a:spcBef>
              <a:spcAft>
                <a:spcPts val="0"/>
              </a:spcAft>
              <a:buSzPts val="2400"/>
              <a:buAutoNum type="arabicPeriod"/>
            </a:pPr>
            <a:r>
              <a:rPr lang="en"/>
              <a:t>Website Deployment</a:t>
            </a:r>
            <a:endParaRPr/>
          </a:p>
          <a:p>
            <a:pPr indent="-381000" lvl="0" marL="457200" rtl="0" algn="l">
              <a:spcBef>
                <a:spcPts val="0"/>
              </a:spcBef>
              <a:spcAft>
                <a:spcPts val="0"/>
              </a:spcAft>
              <a:buSzPts val="2400"/>
              <a:buAutoNum type="arabicPeriod"/>
            </a:pPr>
            <a:r>
              <a:rPr lang="en"/>
              <a:t>Stretch Goals</a:t>
            </a:r>
            <a:endParaRPr/>
          </a:p>
        </p:txBody>
      </p:sp>
      <p:sp>
        <p:nvSpPr>
          <p:cNvPr id="137" name="Google Shape;137;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Baseline</a:t>
            </a:r>
            <a:endParaRPr/>
          </a:p>
        </p:txBody>
      </p:sp>
      <p:sp>
        <p:nvSpPr>
          <p:cNvPr id="143" name="Google Shape;143;p20"/>
          <p:cNvSpPr txBox="1"/>
          <p:nvPr>
            <p:ph idx="1" type="body"/>
          </p:nvPr>
        </p:nvSpPr>
        <p:spPr>
          <a:xfrm>
            <a:off x="786150" y="1128100"/>
            <a:ext cx="76728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Convolutional Neural Network</a:t>
            </a:r>
            <a:endParaRPr/>
          </a:p>
          <a:p>
            <a:pPr indent="-381000" lvl="1" marL="914400" rtl="0" algn="l">
              <a:spcBef>
                <a:spcPts val="0"/>
              </a:spcBef>
              <a:spcAft>
                <a:spcPts val="0"/>
              </a:spcAft>
              <a:buSzPts val="2400"/>
              <a:buChar char="○"/>
            </a:pPr>
            <a:r>
              <a:rPr lang="en"/>
              <a:t>Five Layers</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Result</a:t>
            </a:r>
            <a:endParaRPr/>
          </a:p>
          <a:p>
            <a:pPr indent="-381000" lvl="1" marL="914400" rtl="0" algn="l">
              <a:spcBef>
                <a:spcPts val="0"/>
              </a:spcBef>
              <a:spcAft>
                <a:spcPts val="0"/>
              </a:spcAft>
              <a:buSzPts val="2400"/>
              <a:buChar char="○"/>
            </a:pPr>
            <a:r>
              <a:rPr lang="en"/>
              <a:t>30% Difference</a:t>
            </a:r>
            <a:endParaRPr/>
          </a:p>
          <a:p>
            <a:pPr indent="-381000" lvl="1" marL="914400" rtl="0" algn="l">
              <a:spcBef>
                <a:spcPts val="0"/>
              </a:spcBef>
              <a:spcAft>
                <a:spcPts val="0"/>
              </a:spcAft>
              <a:buSzPts val="2400"/>
              <a:buChar char="○"/>
            </a:pPr>
            <a:r>
              <a:rPr lang="en"/>
              <a:t>Overfitting</a:t>
            </a:r>
            <a:endParaRPr/>
          </a:p>
          <a:p>
            <a:pPr indent="0" lvl="0" marL="0" rtl="0" algn="l">
              <a:spcBef>
                <a:spcPts val="600"/>
              </a:spcBef>
              <a:spcAft>
                <a:spcPts val="0"/>
              </a:spcAft>
              <a:buNone/>
            </a:pPr>
            <a:r>
              <a:t/>
            </a:r>
            <a:endParaRPr/>
          </a:p>
        </p:txBody>
      </p:sp>
      <p:pic>
        <p:nvPicPr>
          <p:cNvPr id="144" name="Google Shape;144;p20"/>
          <p:cNvPicPr preferRelativeResize="0"/>
          <p:nvPr/>
        </p:nvPicPr>
        <p:blipFill>
          <a:blip r:embed="rId3">
            <a:alphaModFix/>
          </a:blip>
          <a:stretch>
            <a:fillRect/>
          </a:stretch>
        </p:blipFill>
        <p:spPr>
          <a:xfrm>
            <a:off x="4271613" y="1691175"/>
            <a:ext cx="4086225" cy="2714625"/>
          </a:xfrm>
          <a:prstGeom prst="rect">
            <a:avLst/>
          </a:prstGeom>
          <a:noFill/>
          <a:ln>
            <a:noFill/>
          </a:ln>
        </p:spPr>
      </p:pic>
      <p:sp>
        <p:nvSpPr>
          <p:cNvPr id="145" name="Google Shape;145;p20"/>
          <p:cNvSpPr txBox="1"/>
          <p:nvPr/>
        </p:nvSpPr>
        <p:spPr>
          <a:xfrm>
            <a:off x="8436825" y="140625"/>
            <a:ext cx="4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a:t>
            </a: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