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6" r:id="rId5"/>
  </p:sldMasterIdLst>
  <p:notesMasterIdLst>
    <p:notesMasterId r:id="rId34"/>
  </p:notesMasterIdLst>
  <p:sldIdLst>
    <p:sldId id="256" r:id="rId6"/>
    <p:sldId id="259" r:id="rId7"/>
    <p:sldId id="260" r:id="rId8"/>
    <p:sldId id="261" r:id="rId9"/>
    <p:sldId id="273" r:id="rId10"/>
    <p:sldId id="281" r:id="rId11"/>
    <p:sldId id="262" r:id="rId12"/>
    <p:sldId id="280" r:id="rId13"/>
    <p:sldId id="265" r:id="rId14"/>
    <p:sldId id="282" r:id="rId15"/>
    <p:sldId id="264" r:id="rId16"/>
    <p:sldId id="272" r:id="rId17"/>
    <p:sldId id="287" r:id="rId18"/>
    <p:sldId id="283" r:id="rId19"/>
    <p:sldId id="266" r:id="rId20"/>
    <p:sldId id="267" r:id="rId21"/>
    <p:sldId id="288" r:id="rId22"/>
    <p:sldId id="285" r:id="rId23"/>
    <p:sldId id="268" r:id="rId24"/>
    <p:sldId id="269" r:id="rId25"/>
    <p:sldId id="284" r:id="rId26"/>
    <p:sldId id="270" r:id="rId27"/>
    <p:sldId id="275" r:id="rId28"/>
    <p:sldId id="276" r:id="rId29"/>
    <p:sldId id="277" r:id="rId30"/>
    <p:sldId id="278" r:id="rId31"/>
    <p:sldId id="279" r:id="rId32"/>
    <p:sldId id="271" r:id="rId33"/>
  </p:sldIdLst>
  <p:sldSz cx="9144000" cy="6858000" type="screen4x3"/>
  <p:notesSz cx="9939338" cy="6807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000000"/>
          </p15:clr>
        </p15:guide>
        <p15:guide id="2" pos="220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j/eF745fCpZ9IHWOUbbLRtKwAZ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F73735-8CBF-4750-8700-EA35229D6E6E}">
  <a:tblStyle styleId="{55F73735-8CBF-4750-8700-EA35229D6E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>
        <p:guide orient="horz" pos="2614"/>
        <p:guide pos="2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customschemas.google.com/relationships/presentationmetadata" Target="meta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306887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630862" y="0"/>
            <a:ext cx="4306887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268662" y="511175"/>
            <a:ext cx="3402012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93775" y="3232150"/>
            <a:ext cx="7951787" cy="306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465887"/>
            <a:ext cx="4306887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30862" y="6465887"/>
            <a:ext cx="4306887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93775" y="3232150"/>
            <a:ext cx="7951787" cy="30638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8663" y="511175"/>
            <a:ext cx="3402012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>
            <a:spLocks noGrp="1"/>
          </p:cNvSpPr>
          <p:nvPr>
            <p:ph type="body" idx="1"/>
          </p:nvPr>
        </p:nvSpPr>
        <p:spPr>
          <a:xfrm>
            <a:off x="993775" y="3232150"/>
            <a:ext cx="7951787" cy="30638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8663" y="511175"/>
            <a:ext cx="3402012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8663" y="511175"/>
            <a:ext cx="3402012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5" name="Google Shape;145;p13:notes"/>
          <p:cNvSpPr txBox="1">
            <a:spLocks noGrp="1"/>
          </p:cNvSpPr>
          <p:nvPr>
            <p:ph type="body" idx="1"/>
          </p:nvPr>
        </p:nvSpPr>
        <p:spPr>
          <a:xfrm>
            <a:off x="993775" y="3232150"/>
            <a:ext cx="7951787" cy="306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:notes"/>
          <p:cNvSpPr txBox="1"/>
          <p:nvPr/>
        </p:nvSpPr>
        <p:spPr>
          <a:xfrm>
            <a:off x="5630862" y="6465887"/>
            <a:ext cx="4306887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8663" y="511175"/>
            <a:ext cx="3402012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2" name="Google Shape;152;p14:notes"/>
          <p:cNvSpPr txBox="1">
            <a:spLocks noGrp="1"/>
          </p:cNvSpPr>
          <p:nvPr>
            <p:ph type="body" idx="1"/>
          </p:nvPr>
        </p:nvSpPr>
        <p:spPr>
          <a:xfrm>
            <a:off x="993775" y="3232150"/>
            <a:ext cx="7951787" cy="306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:notes"/>
          <p:cNvSpPr txBox="1"/>
          <p:nvPr/>
        </p:nvSpPr>
        <p:spPr>
          <a:xfrm>
            <a:off x="5630862" y="6465887"/>
            <a:ext cx="4306887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8663" y="511175"/>
            <a:ext cx="3402012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9" name="Google Shape;159;p15:notes"/>
          <p:cNvSpPr txBox="1">
            <a:spLocks noGrp="1"/>
          </p:cNvSpPr>
          <p:nvPr>
            <p:ph type="body" idx="1"/>
          </p:nvPr>
        </p:nvSpPr>
        <p:spPr>
          <a:xfrm>
            <a:off x="993775" y="3232150"/>
            <a:ext cx="7951787" cy="306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:notes"/>
          <p:cNvSpPr txBox="1"/>
          <p:nvPr/>
        </p:nvSpPr>
        <p:spPr>
          <a:xfrm>
            <a:off x="5630862" y="6465887"/>
            <a:ext cx="4306887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8663" y="511175"/>
            <a:ext cx="3402012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993775" y="3232150"/>
            <a:ext cx="7951787" cy="306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:notes"/>
          <p:cNvSpPr txBox="1"/>
          <p:nvPr/>
        </p:nvSpPr>
        <p:spPr>
          <a:xfrm>
            <a:off x="5630862" y="6465887"/>
            <a:ext cx="4306887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8663" y="511175"/>
            <a:ext cx="3402012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993775" y="3232150"/>
            <a:ext cx="7951787" cy="306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:notes"/>
          <p:cNvSpPr txBox="1"/>
          <p:nvPr/>
        </p:nvSpPr>
        <p:spPr>
          <a:xfrm>
            <a:off x="5630862" y="6465887"/>
            <a:ext cx="4306887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8663" y="511175"/>
            <a:ext cx="3402012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993775" y="3232150"/>
            <a:ext cx="7951787" cy="306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:notes"/>
          <p:cNvSpPr txBox="1"/>
          <p:nvPr/>
        </p:nvSpPr>
        <p:spPr>
          <a:xfrm>
            <a:off x="5630862" y="6465887"/>
            <a:ext cx="4306887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8663" y="511175"/>
            <a:ext cx="3402012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993775" y="3232150"/>
            <a:ext cx="7951787" cy="306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6:notes"/>
          <p:cNvSpPr txBox="1"/>
          <p:nvPr/>
        </p:nvSpPr>
        <p:spPr>
          <a:xfrm>
            <a:off x="5630862" y="6465887"/>
            <a:ext cx="4306887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8663" y="511175"/>
            <a:ext cx="3402012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9" name="Google Shape;119;p9:notes"/>
          <p:cNvSpPr txBox="1">
            <a:spLocks noGrp="1"/>
          </p:cNvSpPr>
          <p:nvPr>
            <p:ph type="body" idx="1"/>
          </p:nvPr>
        </p:nvSpPr>
        <p:spPr>
          <a:xfrm>
            <a:off x="993775" y="3232150"/>
            <a:ext cx="7951787" cy="306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:notes"/>
          <p:cNvSpPr txBox="1"/>
          <p:nvPr/>
        </p:nvSpPr>
        <p:spPr>
          <a:xfrm>
            <a:off x="5630862" y="6465887"/>
            <a:ext cx="4306887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8663" y="511175"/>
            <a:ext cx="3402012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2" name="Google Shape;112;p8:notes"/>
          <p:cNvSpPr txBox="1">
            <a:spLocks noGrp="1"/>
          </p:cNvSpPr>
          <p:nvPr>
            <p:ph type="body" idx="1"/>
          </p:nvPr>
        </p:nvSpPr>
        <p:spPr>
          <a:xfrm>
            <a:off x="993775" y="3232150"/>
            <a:ext cx="7951787" cy="306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:notes"/>
          <p:cNvSpPr txBox="1"/>
          <p:nvPr/>
        </p:nvSpPr>
        <p:spPr>
          <a:xfrm>
            <a:off x="5630862" y="6465887"/>
            <a:ext cx="4306887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993775" y="3232150"/>
            <a:ext cx="7951787" cy="30638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8663" y="511175"/>
            <a:ext cx="3402012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>
            <a:spLocks noGrp="1"/>
          </p:cNvSpPr>
          <p:nvPr>
            <p:ph type="body" idx="1"/>
          </p:nvPr>
        </p:nvSpPr>
        <p:spPr>
          <a:xfrm>
            <a:off x="993775" y="3232150"/>
            <a:ext cx="7951787" cy="30638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8663" y="511175"/>
            <a:ext cx="3402012" cy="2551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>
            <a:spLocks noGrp="1"/>
          </p:cNvSpPr>
          <p:nvPr>
            <p:ph type="ctrTitle"/>
          </p:nvPr>
        </p:nvSpPr>
        <p:spPr>
          <a:xfrm>
            <a:off x="940526" y="2667600"/>
            <a:ext cx="7976674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ubTitle" idx="1"/>
          </p:nvPr>
        </p:nvSpPr>
        <p:spPr>
          <a:xfrm>
            <a:off x="940526" y="3430800"/>
            <a:ext cx="79766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ldNum" idx="12"/>
          </p:nvPr>
        </p:nvSpPr>
        <p:spPr>
          <a:xfrm>
            <a:off x="17462" y="6492875"/>
            <a:ext cx="477837" cy="3651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242926" y="815927"/>
            <a:ext cx="4329074" cy="589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2"/>
          </p:nvPr>
        </p:nvSpPr>
        <p:spPr>
          <a:xfrm>
            <a:off x="4722348" y="815927"/>
            <a:ext cx="4126229" cy="589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title"/>
          </p:nvPr>
        </p:nvSpPr>
        <p:spPr>
          <a:xfrm>
            <a:off x="242926" y="132025"/>
            <a:ext cx="8605651" cy="56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125B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17462" y="6492875"/>
            <a:ext cx="477837" cy="3651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242927" y="77965"/>
            <a:ext cx="8770444" cy="56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125B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1"/>
          </p:nvPr>
        </p:nvSpPr>
        <p:spPr>
          <a:xfrm>
            <a:off x="242927" y="759655"/>
            <a:ext cx="8770444" cy="602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🠺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sldNum" idx="12"/>
          </p:nvPr>
        </p:nvSpPr>
        <p:spPr>
          <a:xfrm>
            <a:off x="17462" y="6492875"/>
            <a:ext cx="477837" cy="365125"/>
          </a:xfrm>
          <a:prstGeom prst="rect">
            <a:avLst/>
          </a:prstGeom>
          <a:solidFill>
            <a:srgbClr val="6E11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sldNum" idx="12"/>
          </p:nvPr>
        </p:nvSpPr>
        <p:spPr>
          <a:xfrm>
            <a:off x="17462" y="6492875"/>
            <a:ext cx="477837" cy="3651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6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89200" cy="1017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6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62762" y="107950"/>
            <a:ext cx="2225675" cy="6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6"/>
          <p:cNvSpPr txBox="1">
            <a:spLocks noGrp="1"/>
          </p:cNvSpPr>
          <p:nvPr>
            <p:ph type="body" idx="1"/>
          </p:nvPr>
        </p:nvSpPr>
        <p:spPr>
          <a:xfrm>
            <a:off x="134937" y="871537"/>
            <a:ext cx="8782050" cy="591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ldNum" idx="12"/>
          </p:nvPr>
        </p:nvSpPr>
        <p:spPr>
          <a:xfrm>
            <a:off x="17462" y="6492875"/>
            <a:ext cx="477837" cy="3651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18"/>
          <p:cNvCxnSpPr/>
          <p:nvPr/>
        </p:nvCxnSpPr>
        <p:spPr>
          <a:xfrm>
            <a:off x="333375" y="668337"/>
            <a:ext cx="8470900" cy="0"/>
          </a:xfrm>
          <a:prstGeom prst="straightConnector1">
            <a:avLst/>
          </a:prstGeom>
          <a:noFill/>
          <a:ln w="25400" cap="rnd" cmpd="sng">
            <a:solidFill>
              <a:srgbClr val="000000"/>
            </a:solidFill>
            <a:prstDash val="solid"/>
            <a:miter lim="262144"/>
            <a:headEnd type="none" w="med" len="med"/>
            <a:tailEnd type="none" w="med" len="med"/>
          </a:ln>
        </p:spPr>
      </p:cxnSp>
      <p:pic>
        <p:nvPicPr>
          <p:cNvPr id="20" name="Google Shape;20;p18" descr="Logo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5050" y="6278562"/>
            <a:ext cx="1679575" cy="45243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8"/>
          <p:cNvSpPr txBox="1">
            <a:spLocks noGrp="1"/>
          </p:cNvSpPr>
          <p:nvPr>
            <p:ph type="body" idx="1"/>
          </p:nvPr>
        </p:nvSpPr>
        <p:spPr>
          <a:xfrm>
            <a:off x="134937" y="871537"/>
            <a:ext cx="8782050" cy="591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body" idx="1"/>
          </p:nvPr>
        </p:nvSpPr>
        <p:spPr>
          <a:xfrm>
            <a:off x="134937" y="871537"/>
            <a:ext cx="8782050" cy="591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ldNum" idx="12"/>
          </p:nvPr>
        </p:nvSpPr>
        <p:spPr>
          <a:xfrm>
            <a:off x="17462" y="6492875"/>
            <a:ext cx="477837" cy="3651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  <p:cxnSp>
        <p:nvCxnSpPr>
          <p:cNvPr id="26" name="Google Shape;26;p20"/>
          <p:cNvCxnSpPr/>
          <p:nvPr/>
        </p:nvCxnSpPr>
        <p:spPr>
          <a:xfrm>
            <a:off x="333375" y="668337"/>
            <a:ext cx="8470900" cy="0"/>
          </a:xfrm>
          <a:prstGeom prst="straightConnector1">
            <a:avLst/>
          </a:prstGeom>
          <a:noFill/>
          <a:ln w="25400" cap="rnd" cmpd="sng">
            <a:solidFill>
              <a:srgbClr val="000000"/>
            </a:solidFill>
            <a:prstDash val="solid"/>
            <a:miter lim="262144"/>
            <a:headEnd type="none" w="med" len="med"/>
            <a:tailEnd type="none" w="med" len="med"/>
          </a:ln>
        </p:spPr>
      </p:cxnSp>
      <p:pic>
        <p:nvPicPr>
          <p:cNvPr id="27" name="Google Shape;27;p20" descr="Logo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5050" y="6278562"/>
            <a:ext cx="1679575" cy="4524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22"/>
          <p:cNvCxnSpPr/>
          <p:nvPr/>
        </p:nvCxnSpPr>
        <p:spPr>
          <a:xfrm>
            <a:off x="333375" y="668337"/>
            <a:ext cx="8470900" cy="0"/>
          </a:xfrm>
          <a:prstGeom prst="straightConnector1">
            <a:avLst/>
          </a:prstGeom>
          <a:noFill/>
          <a:ln w="25400" cap="rnd" cmpd="sng">
            <a:solidFill>
              <a:srgbClr val="000000"/>
            </a:solidFill>
            <a:prstDash val="solid"/>
            <a:miter lim="262144"/>
            <a:headEnd type="none" w="med" len="med"/>
            <a:tailEnd type="none" w="med" len="med"/>
          </a:ln>
        </p:spPr>
      </p:cxnSp>
      <p:pic>
        <p:nvPicPr>
          <p:cNvPr id="35" name="Google Shape;35;p22" descr="Logo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5050" y="6278562"/>
            <a:ext cx="1679575" cy="45243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2"/>
          <p:cNvSpPr txBox="1">
            <a:spLocks noGrp="1"/>
          </p:cNvSpPr>
          <p:nvPr>
            <p:ph type="body" idx="1"/>
          </p:nvPr>
        </p:nvSpPr>
        <p:spPr>
          <a:xfrm>
            <a:off x="134937" y="871537"/>
            <a:ext cx="8782050" cy="591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sldNum" idx="12"/>
          </p:nvPr>
        </p:nvSpPr>
        <p:spPr>
          <a:xfrm>
            <a:off x="17462" y="6492875"/>
            <a:ext cx="477837" cy="365125"/>
          </a:xfrm>
          <a:prstGeom prst="rect">
            <a:avLst/>
          </a:prstGeom>
          <a:solidFill>
            <a:srgbClr val="6E11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24"/>
          <p:cNvGrpSpPr/>
          <p:nvPr/>
        </p:nvGrpSpPr>
        <p:grpSpPr>
          <a:xfrm>
            <a:off x="2541587" y="2501900"/>
            <a:ext cx="4060825" cy="1704975"/>
            <a:chOff x="2542069" y="2501971"/>
            <a:chExt cx="4059862" cy="1704981"/>
          </a:xfrm>
        </p:grpSpPr>
        <p:cxnSp>
          <p:nvCxnSpPr>
            <p:cNvPr id="44" name="Google Shape;44;p24"/>
            <p:cNvCxnSpPr/>
            <p:nvPr/>
          </p:nvCxnSpPr>
          <p:spPr>
            <a:xfrm>
              <a:off x="2542069" y="3286801"/>
              <a:ext cx="4059862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262144"/>
              <a:headEnd type="none" w="med" len="med"/>
              <a:tailEnd type="none" w="med" len="med"/>
            </a:ln>
          </p:spPr>
        </p:cxnSp>
        <p:sp>
          <p:nvSpPr>
            <p:cNvPr id="45" name="Google Shape;45;p24"/>
            <p:cNvSpPr txBox="1"/>
            <p:nvPr/>
          </p:nvSpPr>
          <p:spPr>
            <a:xfrm>
              <a:off x="3085534" y="2501971"/>
              <a:ext cx="2972932" cy="784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</a:pPr>
              <a:r>
                <a:rPr lang="en-US" sz="45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THANK YOU</a:t>
              </a:r>
              <a:endParaRPr/>
            </a:p>
          </p:txBody>
        </p:sp>
        <p:pic>
          <p:nvPicPr>
            <p:cNvPr id="46" name="Google Shape;46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2069" y="3517635"/>
              <a:ext cx="1722596" cy="682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24" descr="Logo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77208" y="3517635"/>
              <a:ext cx="2224723" cy="6893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" name="Google Shape;48;p24"/>
          <p:cNvSpPr txBox="1">
            <a:spLocks noGrp="1"/>
          </p:cNvSpPr>
          <p:nvPr>
            <p:ph type="body" idx="1"/>
          </p:nvPr>
        </p:nvSpPr>
        <p:spPr>
          <a:xfrm>
            <a:off x="134937" y="871537"/>
            <a:ext cx="8782050" cy="591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17462" y="6492875"/>
            <a:ext cx="477837" cy="3651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WebContents/register.js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WebContents/register.j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/>
        </p:nvSpPr>
        <p:spPr>
          <a:xfrm>
            <a:off x="0" y="1740695"/>
            <a:ext cx="8915400" cy="100806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6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Develop an Online Registration form for a Training Institution.</a:t>
            </a:r>
            <a:endParaRPr dirty="0"/>
          </a:p>
        </p:txBody>
      </p:sp>
      <p:sp>
        <p:nvSpPr>
          <p:cNvPr id="57" name="Google Shape;57;p1"/>
          <p:cNvSpPr txBox="1"/>
          <p:nvPr/>
        </p:nvSpPr>
        <p:spPr>
          <a:xfrm>
            <a:off x="0" y="3114008"/>
            <a:ext cx="5867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176C"/>
              </a:buClr>
              <a:buSzPts val="1500"/>
              <a:buFont typeface="Calibri"/>
              <a:buNone/>
            </a:pPr>
            <a:r>
              <a:rPr lang="en-US" sz="1500" b="0" i="0" u="none" strike="noStrike" cap="none" dirty="0">
                <a:solidFill>
                  <a:srgbClr val="93176C"/>
                </a:solidFill>
                <a:latin typeface="Calibri"/>
                <a:ea typeface="Calibri"/>
                <a:cs typeface="Calibri"/>
                <a:sym typeface="Calibri"/>
              </a:rPr>
              <a:t>Module Project</a:t>
            </a:r>
            <a:endParaRPr dirty="0"/>
          </a:p>
        </p:txBody>
      </p:sp>
      <p:sp>
        <p:nvSpPr>
          <p:cNvPr id="58" name="Google Shape;58;p1"/>
          <p:cNvSpPr txBox="1"/>
          <p:nvPr/>
        </p:nvSpPr>
        <p:spPr>
          <a:xfrm>
            <a:off x="0" y="4705895"/>
            <a:ext cx="4324350" cy="10080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Date		</a:t>
            </a:r>
            <a:r>
              <a:rPr lang="en-US" sz="1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13/12/2021</a:t>
            </a:r>
            <a:endParaRPr dirty="0"/>
          </a:p>
          <a:p>
            <a:pPr marL="0" marR="0" lvl="0" indent="0" algn="l" rtl="0">
              <a:lnSpc>
                <a:spcPct val="128571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Date		</a:t>
            </a:r>
            <a:r>
              <a:rPr lang="en-US" sz="1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17/01/2022</a:t>
            </a:r>
            <a:endParaRPr dirty="0"/>
          </a:p>
          <a:p>
            <a:pPr marL="0" marR="0" lvl="0" indent="0" algn="l" rtl="0">
              <a:lnSpc>
                <a:spcPct val="128571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Submission Date	</a:t>
            </a:r>
            <a:r>
              <a:rPr lang="en-US" sz="1400" b="1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17/01/2022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0" y="3619773"/>
            <a:ext cx="8832850" cy="7191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Module: </a:t>
            </a:r>
            <a:r>
              <a:rPr lang="en-US"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Programming Foundations</a:t>
            </a:r>
            <a:endParaRPr/>
          </a:p>
          <a:p>
            <a:pPr marL="0" marR="0" lvl="0" indent="0" algn="l" rtl="0">
              <a:lnSpc>
                <a:spcPct val="128571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Course: ITSF - Programming Foundations</a:t>
            </a:r>
            <a:endParaRPr/>
          </a:p>
        </p:txBody>
      </p:sp>
      <p:sp>
        <p:nvSpPr>
          <p:cNvPr id="60" name="Google Shape;60;p1"/>
          <p:cNvSpPr txBox="1"/>
          <p:nvPr/>
        </p:nvSpPr>
        <p:spPr>
          <a:xfrm>
            <a:off x="4476750" y="4705895"/>
            <a:ext cx="4324350" cy="10080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Learner Name	: </a:t>
            </a:r>
            <a:r>
              <a:rPr lang="en-US" sz="1400" b="1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Joshua Ho Gwok Hin</a:t>
            </a:r>
            <a:endParaRPr dirty="0"/>
          </a:p>
          <a:p>
            <a:pPr marL="0" marR="0" lvl="0" indent="0" algn="l" rtl="0">
              <a:lnSpc>
                <a:spcPct val="128571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Enrollment ID	</a:t>
            </a:r>
            <a:r>
              <a:rPr lang="en-US" sz="1400" b="1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hgh.Joshua@gmail.co</a:t>
            </a:r>
            <a:r>
              <a:rPr lang="en-US" sz="1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dirty="0"/>
          </a:p>
          <a:p>
            <a:pPr marL="0" marR="0" lvl="0" indent="0" algn="l" rtl="0">
              <a:lnSpc>
                <a:spcPct val="128571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Date	</a:t>
            </a:r>
            <a:r>
              <a:rPr lang="en-US" sz="1400" b="1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17/01/2022</a:t>
            </a:r>
            <a:r>
              <a:rPr lang="en-US" sz="1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8198" y="160307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SG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0;p3"/>
          <p:cNvSpPr txBox="1">
            <a:spLocks/>
          </p:cNvSpPr>
          <p:nvPr/>
        </p:nvSpPr>
        <p:spPr>
          <a:xfrm>
            <a:off x="217487" y="188912"/>
            <a:ext cx="609453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1">
              <a:lnSpc>
                <a:spcPct val="90000"/>
              </a:lnSpc>
              <a:buClr>
                <a:srgbClr val="88125B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2800" b="1" dirty="0" smtClean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. System Block Diagram and Tools (2)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428867"/>
            <a:ext cx="8500532" cy="4781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232" y="956834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https://app.diagrams.net/</a:t>
            </a:r>
            <a:endParaRPr lang="en-SG" dirty="0"/>
          </a:p>
          <a:p>
            <a:r>
              <a:rPr lang="en-SG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3" y="1658112"/>
            <a:ext cx="9060011" cy="50962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987" y="1192419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MySQL Workbench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131" y="1192419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Intellj</a:t>
            </a:r>
            <a:r>
              <a:rPr lang="en-US" dirty="0"/>
              <a:t> IDEA Community </a:t>
            </a:r>
            <a:r>
              <a:rPr lang="en-US" dirty="0" smtClean="0"/>
              <a:t>Edition 2021.3</a:t>
            </a:r>
            <a:endParaRPr lang="en-SG" dirty="0">
              <a:highlight>
                <a:srgbClr val="FFFF00"/>
              </a:highlight>
            </a:endParaRPr>
          </a:p>
          <a:p>
            <a:r>
              <a:rPr lang="en-SG" dirty="0" smtClean="0"/>
              <a:t> </a:t>
            </a:r>
            <a:endParaRPr lang="en-US" dirty="0"/>
          </a:p>
        </p:txBody>
      </p:sp>
      <p:sp>
        <p:nvSpPr>
          <p:cNvPr id="9" name="Google Shape;80;p3"/>
          <p:cNvSpPr txBox="1">
            <a:spLocks/>
          </p:cNvSpPr>
          <p:nvPr/>
        </p:nvSpPr>
        <p:spPr>
          <a:xfrm>
            <a:off x="217487" y="188912"/>
            <a:ext cx="609453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1">
              <a:lnSpc>
                <a:spcPct val="90000"/>
              </a:lnSpc>
              <a:buClr>
                <a:srgbClr val="88125B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2800" b="1" dirty="0" smtClean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. System Block Diagram and Tools (2)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58198" y="160307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SG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" y="1719072"/>
            <a:ext cx="9038336" cy="50840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87" y="1325950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Edge Browser</a:t>
            </a:r>
          </a:p>
          <a:p>
            <a:r>
              <a:rPr lang="en-SG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7296" y="1325950"/>
            <a:ext cx="2481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Apache Tomcat 9.0 Tomcat9</a:t>
            </a:r>
            <a:endParaRPr lang="en-SG" dirty="0"/>
          </a:p>
          <a:p>
            <a:r>
              <a:rPr lang="en-SG" dirty="0"/>
              <a:t> </a:t>
            </a:r>
            <a:endParaRPr lang="en-US" dirty="0"/>
          </a:p>
        </p:txBody>
      </p:sp>
      <p:sp>
        <p:nvSpPr>
          <p:cNvPr id="7" name="Google Shape;80;p3"/>
          <p:cNvSpPr txBox="1">
            <a:spLocks/>
          </p:cNvSpPr>
          <p:nvPr/>
        </p:nvSpPr>
        <p:spPr>
          <a:xfrm>
            <a:off x="217487" y="188912"/>
            <a:ext cx="609453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1">
              <a:lnSpc>
                <a:spcPct val="90000"/>
              </a:lnSpc>
              <a:buClr>
                <a:srgbClr val="88125B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2800" b="1" dirty="0" smtClean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. System Block Diagram and Tools (2)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58198" y="160307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SG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7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2023" y="160307"/>
            <a:ext cx="2654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SG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Data Dictionary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0;p3"/>
          <p:cNvSpPr txBox="1">
            <a:spLocks/>
          </p:cNvSpPr>
          <p:nvPr/>
        </p:nvSpPr>
        <p:spPr>
          <a:xfrm>
            <a:off x="217487" y="188912"/>
            <a:ext cx="609453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1">
              <a:lnSpc>
                <a:spcPct val="90000"/>
              </a:lnSpc>
              <a:buClr>
                <a:srgbClr val="88125B"/>
              </a:buClr>
              <a:buSzPts val="2800"/>
              <a:buFont typeface="Calibri"/>
              <a:buNone/>
            </a:pPr>
            <a:r>
              <a:rPr lang="en-US" sz="2800" b="1" dirty="0" smtClean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7. Type of Control for Each Field (3)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99666"/>
              </p:ext>
            </p:extLst>
          </p:nvPr>
        </p:nvGraphicFramePr>
        <p:xfrm>
          <a:off x="304431" y="977093"/>
          <a:ext cx="8441954" cy="3017419"/>
        </p:xfrm>
        <a:graphic>
          <a:graphicData uri="http://schemas.openxmlformats.org/drawingml/2006/table">
            <a:tbl>
              <a:tblPr firstRow="1" bandRow="1">
                <a:tableStyleId>{55F73735-8CBF-4750-8700-EA35229D6E6E}</a:tableStyleId>
              </a:tblPr>
              <a:tblGrid>
                <a:gridCol w="1410018">
                  <a:extLst>
                    <a:ext uri="{9D8B030D-6E8A-4147-A177-3AD203B41FA5}">
                      <a16:colId xmlns:a16="http://schemas.microsoft.com/office/drawing/2014/main" val="2145176288"/>
                    </a:ext>
                  </a:extLst>
                </a:gridCol>
                <a:gridCol w="873443">
                  <a:extLst>
                    <a:ext uri="{9D8B030D-6E8A-4147-A177-3AD203B41FA5}">
                      <a16:colId xmlns:a16="http://schemas.microsoft.com/office/drawing/2014/main" val="1223003914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03412606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1988251410"/>
                    </a:ext>
                  </a:extLst>
                </a:gridCol>
                <a:gridCol w="1095693">
                  <a:extLst>
                    <a:ext uri="{9D8B030D-6E8A-4147-A177-3AD203B41FA5}">
                      <a16:colId xmlns:a16="http://schemas.microsoft.com/office/drawing/2014/main" val="952801936"/>
                    </a:ext>
                  </a:extLst>
                </a:gridCol>
                <a:gridCol w="1022668">
                  <a:extLst>
                    <a:ext uri="{9D8B030D-6E8A-4147-A177-3AD203B41FA5}">
                      <a16:colId xmlns:a16="http://schemas.microsoft.com/office/drawing/2014/main" val="4229104443"/>
                    </a:ext>
                  </a:extLst>
                </a:gridCol>
                <a:gridCol w="1124268">
                  <a:extLst>
                    <a:ext uri="{9D8B030D-6E8A-4147-A177-3AD203B41FA5}">
                      <a16:colId xmlns:a16="http://schemas.microsoft.com/office/drawing/2014/main" val="3873987579"/>
                    </a:ext>
                  </a:extLst>
                </a:gridCol>
                <a:gridCol w="1176916">
                  <a:extLst>
                    <a:ext uri="{9D8B030D-6E8A-4147-A177-3AD203B41FA5}">
                      <a16:colId xmlns:a16="http://schemas.microsoft.com/office/drawing/2014/main" val="2368579740"/>
                    </a:ext>
                  </a:extLst>
                </a:gridCol>
              </a:tblGrid>
              <a:tr h="635271">
                <a:tc gridSpan="8">
                  <a:txBody>
                    <a:bodyPr/>
                    <a:lstStyle/>
                    <a:p>
                      <a:r>
                        <a:rPr lang="en-SG" sz="1800" dirty="0" smtClean="0">
                          <a:solidFill>
                            <a:schemeClr val="bg1"/>
                          </a:solidFill>
                        </a:rPr>
                        <a:t>Table: STUDENTREGISTER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275745"/>
                  </a:ext>
                </a:extLst>
              </a:tr>
              <a:tr h="276994"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Field</a:t>
                      </a:r>
                      <a:r>
                        <a:rPr lang="en-SG" sz="900" baseline="0" dirty="0" smtClean="0"/>
                        <a:t> Name</a:t>
                      </a:r>
                      <a:endParaRPr lang="en-US" sz="9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Field Type</a:t>
                      </a:r>
                      <a:endParaRPr lang="en-US" sz="9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Field Width</a:t>
                      </a:r>
                      <a:endParaRPr lang="en-US" sz="9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Mandatory</a:t>
                      </a:r>
                      <a:endParaRPr lang="en-US" sz="9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Reference</a:t>
                      </a:r>
                      <a:endParaRPr lang="en-US" sz="9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Default Value</a:t>
                      </a:r>
                      <a:endParaRPr lang="en-US" sz="9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Comments</a:t>
                      </a:r>
                      <a:endParaRPr lang="en-US" sz="9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Sample </a:t>
                      </a:r>
                      <a:r>
                        <a:rPr lang="en-SG" sz="900" dirty="0" smtClean="0"/>
                        <a:t>Value</a:t>
                      </a:r>
                      <a:endParaRPr lang="en-US" sz="9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678508"/>
                  </a:ext>
                </a:extLst>
              </a:tr>
              <a:tr h="276994">
                <a:tc>
                  <a:txBody>
                    <a:bodyPr/>
                    <a:lstStyle/>
                    <a:p>
                      <a:r>
                        <a:rPr lang="en-SG" sz="900" dirty="0" err="1" smtClean="0"/>
                        <a:t>Student_Id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INT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Yes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Primary</a:t>
                      </a:r>
                      <a:r>
                        <a:rPr lang="en-SG" sz="900" baseline="0" dirty="0" smtClean="0"/>
                        <a:t> Key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Auto</a:t>
                      </a:r>
                      <a:r>
                        <a:rPr lang="en-SG" sz="900" baseline="0" dirty="0" smtClean="0"/>
                        <a:t> Increment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2441627"/>
                  </a:ext>
                </a:extLst>
              </a:tr>
              <a:tr h="276994">
                <a:tc>
                  <a:txBody>
                    <a:bodyPr/>
                    <a:lstStyle/>
                    <a:p>
                      <a:r>
                        <a:rPr lang="en-SG" sz="900" dirty="0" err="1" smtClean="0"/>
                        <a:t>Name_First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VARCHAR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30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Yes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John</a:t>
                      </a:r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209834"/>
                  </a:ext>
                </a:extLst>
              </a:tr>
              <a:tr h="276994">
                <a:tc>
                  <a:txBody>
                    <a:bodyPr/>
                    <a:lstStyle/>
                    <a:p>
                      <a:r>
                        <a:rPr lang="en-SG" sz="900" dirty="0" err="1" smtClean="0"/>
                        <a:t>Name_Last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VARCHAR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30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No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Williams</a:t>
                      </a:r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493509"/>
                  </a:ext>
                </a:extLst>
              </a:tr>
              <a:tr h="276994"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Gender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VARCHAR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6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No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Male</a:t>
                      </a:r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727495"/>
                  </a:ext>
                </a:extLst>
              </a:tr>
              <a:tr h="276994"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Residential Address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VARCHAR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500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No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123</a:t>
                      </a:r>
                      <a:r>
                        <a:rPr lang="en-SG" sz="900" baseline="0" dirty="0" smtClean="0"/>
                        <a:t> Happy Road</a:t>
                      </a:r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16965"/>
                  </a:ext>
                </a:extLst>
              </a:tr>
              <a:tr h="276994">
                <a:tc>
                  <a:txBody>
                    <a:bodyPr/>
                    <a:lstStyle/>
                    <a:p>
                      <a:r>
                        <a:rPr lang="en-SG" sz="900" dirty="0" err="1" smtClean="0"/>
                        <a:t>Phone_Number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dirty="0" smtClean="0"/>
                        <a:t>VARCHAR</a:t>
                      </a: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11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No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87654321</a:t>
                      </a:r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3649184"/>
                  </a:ext>
                </a:extLst>
              </a:tr>
              <a:tr h="443190">
                <a:tc>
                  <a:txBody>
                    <a:bodyPr/>
                    <a:lstStyle/>
                    <a:p>
                      <a:r>
                        <a:rPr lang="en-SG" sz="900" dirty="0" err="1" smtClean="0"/>
                        <a:t>Course_Selected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dirty="0" smtClean="0"/>
                        <a:t>INT</a:t>
                      </a: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dirty="0" smtClean="0"/>
                        <a:t>No</a:t>
                      </a: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err="1" smtClean="0"/>
                        <a:t>Coursemaster</a:t>
                      </a:r>
                      <a:r>
                        <a:rPr lang="en-SG" sz="900" dirty="0" smtClean="0"/>
                        <a:t>:</a:t>
                      </a:r>
                    </a:p>
                    <a:p>
                      <a:r>
                        <a:rPr lang="en-SG" sz="900" dirty="0" err="1" smtClean="0"/>
                        <a:t>Course_Id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79117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181229"/>
              </p:ext>
            </p:extLst>
          </p:nvPr>
        </p:nvGraphicFramePr>
        <p:xfrm>
          <a:off x="304431" y="4227358"/>
          <a:ext cx="8441954" cy="1832013"/>
        </p:xfrm>
        <a:graphic>
          <a:graphicData uri="http://schemas.openxmlformats.org/drawingml/2006/table">
            <a:tbl>
              <a:tblPr firstRow="1" bandRow="1">
                <a:tableStyleId>{55F73735-8CBF-4750-8700-EA35229D6E6E}</a:tableStyleId>
              </a:tblPr>
              <a:tblGrid>
                <a:gridCol w="1410018">
                  <a:extLst>
                    <a:ext uri="{9D8B030D-6E8A-4147-A177-3AD203B41FA5}">
                      <a16:colId xmlns:a16="http://schemas.microsoft.com/office/drawing/2014/main" val="1793803442"/>
                    </a:ext>
                  </a:extLst>
                </a:gridCol>
                <a:gridCol w="873443">
                  <a:extLst>
                    <a:ext uri="{9D8B030D-6E8A-4147-A177-3AD203B41FA5}">
                      <a16:colId xmlns:a16="http://schemas.microsoft.com/office/drawing/2014/main" val="1420847852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578927833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1173069877"/>
                    </a:ext>
                  </a:extLst>
                </a:gridCol>
                <a:gridCol w="1095693">
                  <a:extLst>
                    <a:ext uri="{9D8B030D-6E8A-4147-A177-3AD203B41FA5}">
                      <a16:colId xmlns:a16="http://schemas.microsoft.com/office/drawing/2014/main" val="1228425845"/>
                    </a:ext>
                  </a:extLst>
                </a:gridCol>
                <a:gridCol w="1022668">
                  <a:extLst>
                    <a:ext uri="{9D8B030D-6E8A-4147-A177-3AD203B41FA5}">
                      <a16:colId xmlns:a16="http://schemas.microsoft.com/office/drawing/2014/main" val="25796471"/>
                    </a:ext>
                  </a:extLst>
                </a:gridCol>
                <a:gridCol w="1124268">
                  <a:extLst>
                    <a:ext uri="{9D8B030D-6E8A-4147-A177-3AD203B41FA5}">
                      <a16:colId xmlns:a16="http://schemas.microsoft.com/office/drawing/2014/main" val="1736291669"/>
                    </a:ext>
                  </a:extLst>
                </a:gridCol>
                <a:gridCol w="1176916">
                  <a:extLst>
                    <a:ext uri="{9D8B030D-6E8A-4147-A177-3AD203B41FA5}">
                      <a16:colId xmlns:a16="http://schemas.microsoft.com/office/drawing/2014/main" val="167857727"/>
                    </a:ext>
                  </a:extLst>
                </a:gridCol>
              </a:tblGrid>
              <a:tr h="635271">
                <a:tc gridSpan="8">
                  <a:txBody>
                    <a:bodyPr/>
                    <a:lstStyle/>
                    <a:p>
                      <a:r>
                        <a:rPr lang="en-SG" sz="1800" dirty="0" smtClean="0">
                          <a:solidFill>
                            <a:schemeClr val="bg1"/>
                          </a:solidFill>
                        </a:rPr>
                        <a:t>Table:</a:t>
                      </a:r>
                      <a:r>
                        <a:rPr lang="en-SG" sz="1800" baseline="0" dirty="0" smtClean="0">
                          <a:solidFill>
                            <a:schemeClr val="bg1"/>
                          </a:solidFill>
                        </a:rPr>
                        <a:t> COURSEMASTER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81347"/>
                  </a:ext>
                </a:extLst>
              </a:tr>
              <a:tr h="276994"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Field</a:t>
                      </a:r>
                      <a:r>
                        <a:rPr lang="en-SG" sz="900" baseline="0" dirty="0" smtClean="0"/>
                        <a:t> Name</a:t>
                      </a:r>
                      <a:endParaRPr lang="en-US" sz="9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Field Type</a:t>
                      </a:r>
                      <a:endParaRPr lang="en-US" sz="9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Field Width</a:t>
                      </a:r>
                      <a:endParaRPr lang="en-US" sz="9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Mandatory</a:t>
                      </a:r>
                      <a:endParaRPr lang="en-US" sz="9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Reference</a:t>
                      </a:r>
                      <a:endParaRPr lang="en-US" sz="9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Default Value</a:t>
                      </a:r>
                      <a:endParaRPr lang="en-US" sz="9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Comments</a:t>
                      </a:r>
                      <a:endParaRPr lang="en-US" sz="9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Sample </a:t>
                      </a:r>
                      <a:r>
                        <a:rPr lang="en-SG" sz="900" dirty="0" smtClean="0"/>
                        <a:t>Value</a:t>
                      </a:r>
                      <a:endParaRPr lang="en-US" sz="9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019752"/>
                  </a:ext>
                </a:extLst>
              </a:tr>
              <a:tr h="276994">
                <a:tc>
                  <a:txBody>
                    <a:bodyPr/>
                    <a:lstStyle/>
                    <a:p>
                      <a:r>
                        <a:rPr lang="en-SG" sz="900" dirty="0" err="1" smtClean="0"/>
                        <a:t>Course_Id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INT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Field Width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Yes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900" dirty="0" smtClean="0"/>
                        <a:t>Primary Key</a:t>
                      </a:r>
                      <a:endParaRPr 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Auto Increment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926843"/>
                  </a:ext>
                </a:extLst>
              </a:tr>
              <a:tr h="276994">
                <a:tc>
                  <a:txBody>
                    <a:bodyPr/>
                    <a:lstStyle/>
                    <a:p>
                      <a:r>
                        <a:rPr lang="en-SG" sz="900" dirty="0" err="1" smtClean="0"/>
                        <a:t>Course_Name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VARCHAR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255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Yes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MySQL</a:t>
                      </a:r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762863"/>
                  </a:ext>
                </a:extLst>
              </a:tr>
              <a:tr h="276994">
                <a:tc>
                  <a:txBody>
                    <a:bodyPr/>
                    <a:lstStyle/>
                    <a:p>
                      <a:r>
                        <a:rPr lang="en-SG" sz="900" dirty="0" err="1" smtClean="0"/>
                        <a:t>Course_Text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VARCHAR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255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Yes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SQL Syntax and MySQL RDBMS</a:t>
                      </a:r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2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915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6747" y="160307"/>
            <a:ext cx="3207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SG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Form Element Control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0;p3"/>
          <p:cNvSpPr txBox="1">
            <a:spLocks/>
          </p:cNvSpPr>
          <p:nvPr/>
        </p:nvSpPr>
        <p:spPr>
          <a:xfrm>
            <a:off x="217487" y="188912"/>
            <a:ext cx="609453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1">
              <a:lnSpc>
                <a:spcPct val="90000"/>
              </a:lnSpc>
              <a:buClr>
                <a:srgbClr val="88125B"/>
              </a:buClr>
              <a:buSzPts val="2800"/>
              <a:buFont typeface="Calibri"/>
              <a:buNone/>
            </a:pPr>
            <a:r>
              <a:rPr lang="en-US" sz="2800" b="1" dirty="0" smtClean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7. Type of Control for Each Field (3)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420015"/>
              </p:ext>
            </p:extLst>
          </p:nvPr>
        </p:nvGraphicFramePr>
        <p:xfrm>
          <a:off x="346227" y="1397000"/>
          <a:ext cx="8460421" cy="4462262"/>
        </p:xfrm>
        <a:graphic>
          <a:graphicData uri="http://schemas.openxmlformats.org/drawingml/2006/table">
            <a:tbl>
              <a:tblPr firstRow="1" bandRow="1">
                <a:tableStyleId>{55F73735-8CBF-4750-8700-EA35229D6E6E}</a:tableStyleId>
              </a:tblPr>
              <a:tblGrid>
                <a:gridCol w="2597328">
                  <a:extLst>
                    <a:ext uri="{9D8B030D-6E8A-4147-A177-3AD203B41FA5}">
                      <a16:colId xmlns:a16="http://schemas.microsoft.com/office/drawing/2014/main" val="291456185"/>
                    </a:ext>
                  </a:extLst>
                </a:gridCol>
                <a:gridCol w="5863093">
                  <a:extLst>
                    <a:ext uri="{9D8B030D-6E8A-4147-A177-3AD203B41FA5}">
                      <a16:colId xmlns:a16="http://schemas.microsoft.com/office/drawing/2014/main" val="553597867"/>
                    </a:ext>
                  </a:extLst>
                </a:gridCol>
              </a:tblGrid>
              <a:tr h="637466">
                <a:tc>
                  <a:txBody>
                    <a:bodyPr/>
                    <a:lstStyle/>
                    <a:p>
                      <a:r>
                        <a:rPr lang="en-SG" dirty="0" smtClean="0">
                          <a:solidFill>
                            <a:schemeClr val="bg1"/>
                          </a:solidFill>
                        </a:rPr>
                        <a:t>HTML</a:t>
                      </a:r>
                      <a:r>
                        <a:rPr lang="en-SG" baseline="0" dirty="0" smtClean="0">
                          <a:solidFill>
                            <a:schemeClr val="bg1"/>
                          </a:solidFill>
                        </a:rPr>
                        <a:t> Form Elements </a:t>
                      </a:r>
                      <a:r>
                        <a:rPr lang="en-SG" b="1" baseline="0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529221"/>
                  </a:ext>
                </a:extLst>
              </a:tr>
              <a:tr h="637466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course_name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&lt;select&gt;&lt;option&gt;&lt;/option&gt;&lt;/select&gt;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640102"/>
                  </a:ext>
                </a:extLst>
              </a:tr>
              <a:tr h="637466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first_name</a:t>
                      </a:r>
                      <a:endParaRPr lang="en-SG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“text” </a:t>
                      </a:r>
                      <a:r>
                        <a:rPr lang="en-US" dirty="0" smtClean="0"/>
                        <a:t>pattern=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"[A-</a:t>
                      </a:r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Za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-z]{2,30}“ required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585034"/>
                  </a:ext>
                </a:extLst>
              </a:tr>
              <a:tr h="637466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last_name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 smtClean="0"/>
                        <a:t>“text”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496088"/>
                  </a:ext>
                </a:extLst>
              </a:tr>
              <a:tr h="637466">
                <a:tc>
                  <a:txBody>
                    <a:bodyPr/>
                    <a:lstStyle/>
                    <a:p>
                      <a:r>
                        <a:rPr lang="en-SG" dirty="0" smtClean="0"/>
                        <a:t>gender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 smtClean="0"/>
                        <a:t>“radio”</a:t>
                      </a:r>
                      <a:r>
                        <a:rPr lang="en-SG" baseline="0" dirty="0" smtClean="0"/>
                        <a:t> value=“Male”, </a:t>
                      </a:r>
                      <a:r>
                        <a:rPr lang="en-SG" dirty="0" smtClean="0"/>
                        <a:t>“radio”</a:t>
                      </a:r>
                      <a:r>
                        <a:rPr lang="en-SG" baseline="0" dirty="0" smtClean="0"/>
                        <a:t> value=“Female”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322827"/>
                  </a:ext>
                </a:extLst>
              </a:tr>
              <a:tr h="637466">
                <a:tc>
                  <a:txBody>
                    <a:bodyPr/>
                    <a:lstStyle/>
                    <a:p>
                      <a:r>
                        <a:rPr lang="en-SG" dirty="0" smtClean="0"/>
                        <a:t>address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“text”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643435"/>
                  </a:ext>
                </a:extLst>
              </a:tr>
              <a:tr h="637466">
                <a:tc>
                  <a:txBody>
                    <a:bodyPr/>
                    <a:lstStyle/>
                    <a:p>
                      <a:r>
                        <a:rPr lang="en-SG" dirty="0" smtClean="0"/>
                        <a:t>phone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“</a:t>
                      </a:r>
                      <a:r>
                        <a:rPr lang="en-SG" dirty="0" err="1" smtClean="0"/>
                        <a:t>tel</a:t>
                      </a:r>
                      <a:r>
                        <a:rPr lang="en-SG" dirty="0" smtClean="0"/>
                        <a:t>” pattern=“[0-9]{8,11}” required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416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9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60631" y="160307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 &amp; Methods used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StudentRegi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47" y="1169888"/>
            <a:ext cx="2819924" cy="553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StudentRegisterDa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455" y="3080551"/>
            <a:ext cx="3472857" cy="3097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1447" y="844778"/>
            <a:ext cx="3340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Domain Class: </a:t>
            </a:r>
            <a:r>
              <a:rPr lang="en-SG" dirty="0" err="1" smtClean="0"/>
              <a:t>StudentRegister</a:t>
            </a:r>
            <a:r>
              <a:rPr lang="en-SG" dirty="0" smtClean="0"/>
              <a:t> (POJO)</a:t>
            </a:r>
            <a:endParaRPr lang="en-SG" dirty="0"/>
          </a:p>
          <a:p>
            <a:r>
              <a:rPr lang="en-SG" dirty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48455" y="2557331"/>
            <a:ext cx="3340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CRUD Operations: </a:t>
            </a:r>
            <a:r>
              <a:rPr lang="en-SG" dirty="0" err="1" smtClean="0"/>
              <a:t>StudentRegisterDao</a:t>
            </a:r>
            <a:endParaRPr lang="en-SG" dirty="0"/>
          </a:p>
          <a:p>
            <a:r>
              <a:rPr lang="en-SG" dirty="0"/>
              <a:t> </a:t>
            </a:r>
            <a:endParaRPr lang="en-US" dirty="0"/>
          </a:p>
        </p:txBody>
      </p:sp>
      <p:sp>
        <p:nvSpPr>
          <p:cNvPr id="9" name="Google Shape;80;p3"/>
          <p:cNvSpPr txBox="1">
            <a:spLocks/>
          </p:cNvSpPr>
          <p:nvPr/>
        </p:nvSpPr>
        <p:spPr>
          <a:xfrm>
            <a:off x="217487" y="188912"/>
            <a:ext cx="609453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1">
              <a:lnSpc>
                <a:spcPct val="90000"/>
              </a:lnSpc>
              <a:buClr>
                <a:srgbClr val="88125B"/>
              </a:buClr>
              <a:buSzPts val="2800"/>
              <a:buFont typeface="Calibri"/>
              <a:buNone/>
            </a:pPr>
            <a:r>
              <a:rPr lang="en-US" sz="2800" b="1" dirty="0" smtClean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7. Type of Control for Each Field (3)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46480" y="176975"/>
            <a:ext cx="3047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 capture of 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0;p3"/>
          <p:cNvSpPr txBox="1">
            <a:spLocks/>
          </p:cNvSpPr>
          <p:nvPr/>
        </p:nvSpPr>
        <p:spPr>
          <a:xfrm>
            <a:off x="217487" y="188912"/>
            <a:ext cx="609453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1">
              <a:lnSpc>
                <a:spcPct val="90000"/>
              </a:lnSpc>
              <a:buClr>
                <a:srgbClr val="88125B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2800" b="1" dirty="0" smtClean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. Screen capture of the Form (4)</a:t>
            </a:r>
            <a:endParaRPr lang="en-US" dirty="0"/>
          </a:p>
        </p:txBody>
      </p:sp>
      <p:pic>
        <p:nvPicPr>
          <p:cNvPr id="6" name="Picture 3" descr="Screenshot (118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67"/>
          <a:stretch/>
        </p:blipFill>
        <p:spPr bwMode="auto">
          <a:xfrm>
            <a:off x="331154" y="854720"/>
            <a:ext cx="3832473" cy="5486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2882900" y="1092200"/>
            <a:ext cx="3695700" cy="216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11178" y="3305733"/>
            <a:ext cx="4382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hlinkClick r:id="rId4"/>
              </a:rPr>
              <a:t>http://</a:t>
            </a:r>
            <a:r>
              <a:rPr lang="en-SG" sz="1600" dirty="0" smtClean="0">
                <a:hlinkClick r:id="rId4"/>
              </a:rPr>
              <a:t>localhost:8080/WebContents/register.jsp</a:t>
            </a:r>
            <a:endParaRPr lang="en-SG" sz="16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71392" y="160307"/>
            <a:ext cx="2895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SG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Planning/ Test Script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0;p3"/>
          <p:cNvSpPr txBox="1">
            <a:spLocks/>
          </p:cNvSpPr>
          <p:nvPr/>
        </p:nvSpPr>
        <p:spPr>
          <a:xfrm>
            <a:off x="217487" y="188912"/>
            <a:ext cx="609453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1">
              <a:lnSpc>
                <a:spcPct val="90000"/>
              </a:lnSpc>
              <a:buClr>
                <a:srgbClr val="88125B"/>
              </a:buClr>
              <a:buSzPts val="2800"/>
              <a:buFont typeface="Calibri"/>
              <a:buNone/>
            </a:pPr>
            <a:r>
              <a:rPr lang="en-US" sz="2800" b="1" dirty="0" smtClean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9. UAT Test Cases (5)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19195"/>
              </p:ext>
            </p:extLst>
          </p:nvPr>
        </p:nvGraphicFramePr>
        <p:xfrm>
          <a:off x="344242" y="729298"/>
          <a:ext cx="6040300" cy="6004167"/>
        </p:xfrm>
        <a:graphic>
          <a:graphicData uri="http://schemas.openxmlformats.org/drawingml/2006/table">
            <a:tbl>
              <a:tblPr firstRow="1" bandRow="1">
                <a:tableStyleId>{55F73735-8CBF-4750-8700-EA35229D6E6E}</a:tableStyleId>
              </a:tblPr>
              <a:tblGrid>
                <a:gridCol w="422592">
                  <a:extLst>
                    <a:ext uri="{9D8B030D-6E8A-4147-A177-3AD203B41FA5}">
                      <a16:colId xmlns:a16="http://schemas.microsoft.com/office/drawing/2014/main" val="2980128334"/>
                    </a:ext>
                  </a:extLst>
                </a:gridCol>
                <a:gridCol w="1448118">
                  <a:extLst>
                    <a:ext uri="{9D8B030D-6E8A-4147-A177-3AD203B41FA5}">
                      <a16:colId xmlns:a16="http://schemas.microsoft.com/office/drawing/2014/main" val="4270292531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80308020"/>
                    </a:ext>
                  </a:extLst>
                </a:gridCol>
                <a:gridCol w="838390">
                  <a:extLst>
                    <a:ext uri="{9D8B030D-6E8A-4147-A177-3AD203B41FA5}">
                      <a16:colId xmlns:a16="http://schemas.microsoft.com/office/drawing/2014/main" val="1550108932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4015046585"/>
                    </a:ext>
                  </a:extLst>
                </a:gridCol>
                <a:gridCol w="1019165">
                  <a:extLst>
                    <a:ext uri="{9D8B030D-6E8A-4147-A177-3AD203B41FA5}">
                      <a16:colId xmlns:a16="http://schemas.microsoft.com/office/drawing/2014/main" val="2989311206"/>
                    </a:ext>
                  </a:extLst>
                </a:gridCol>
              </a:tblGrid>
              <a:tr h="548247">
                <a:tc>
                  <a:txBody>
                    <a:bodyPr/>
                    <a:lstStyle/>
                    <a:p>
                      <a:pPr algn="ctr"/>
                      <a:r>
                        <a:rPr lang="en-SG" sz="800" baseline="0" dirty="0" smtClean="0">
                          <a:solidFill>
                            <a:schemeClr val="bg1"/>
                          </a:solidFill>
                        </a:rPr>
                        <a:t>Step</a:t>
                      </a:r>
                    </a:p>
                    <a:p>
                      <a:pPr algn="ctr"/>
                      <a:r>
                        <a:rPr lang="en-SG" sz="800" baseline="0" dirty="0" smtClean="0">
                          <a:solidFill>
                            <a:schemeClr val="bg1"/>
                          </a:solidFill>
                        </a:rPr>
                        <a:t>ID.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800" dirty="0" smtClean="0">
                          <a:solidFill>
                            <a:schemeClr val="bg1"/>
                          </a:solidFill>
                        </a:rPr>
                        <a:t>Test Scenario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800" dirty="0" smtClean="0">
                          <a:solidFill>
                            <a:schemeClr val="bg1"/>
                          </a:solidFill>
                        </a:rPr>
                        <a:t>Test Case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800" dirty="0" smtClean="0">
                          <a:solidFill>
                            <a:schemeClr val="bg1"/>
                          </a:solidFill>
                        </a:rPr>
                        <a:t>Test Description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800" dirty="0" smtClean="0">
                          <a:solidFill>
                            <a:schemeClr val="bg1"/>
                          </a:solidFill>
                        </a:rPr>
                        <a:t>Test Data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800" dirty="0" smtClean="0">
                          <a:solidFill>
                            <a:schemeClr val="bg1"/>
                          </a:solidFill>
                        </a:rPr>
                        <a:t>Expected Output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869852"/>
                  </a:ext>
                </a:extLst>
              </a:tr>
              <a:tr h="472172">
                <a:tc>
                  <a:txBody>
                    <a:bodyPr/>
                    <a:lstStyle/>
                    <a:p>
                      <a:pPr algn="ctr"/>
                      <a:r>
                        <a:rPr lang="en-SG" sz="800" dirty="0" smtClean="0"/>
                        <a:t>1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Validation for “</a:t>
                      </a:r>
                      <a:r>
                        <a:rPr lang="en-SG" sz="800" b="1" dirty="0" err="1" smtClean="0">
                          <a:solidFill>
                            <a:srgbClr val="0070C0"/>
                          </a:solidFill>
                        </a:rPr>
                        <a:t>first_name</a:t>
                      </a:r>
                      <a:r>
                        <a:rPr lang="en-SG" sz="800" dirty="0" smtClean="0"/>
                        <a:t>”.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No Value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Should </a:t>
                      </a:r>
                      <a:r>
                        <a:rPr lang="en-SG" sz="800" b="1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SG" sz="800" dirty="0" smtClean="0"/>
                        <a:t> be able</a:t>
                      </a:r>
                      <a:r>
                        <a:rPr lang="en-SG" sz="800" baseline="0" dirty="0" smtClean="0"/>
                        <a:t> to proceed to post the data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Nothing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Show</a:t>
                      </a:r>
                      <a:r>
                        <a:rPr lang="en-SG" sz="800" baseline="0" dirty="0" smtClean="0"/>
                        <a:t> Error Message:</a:t>
                      </a:r>
                    </a:p>
                    <a:p>
                      <a:r>
                        <a:rPr lang="en-SG" sz="800" baseline="0" dirty="0" smtClean="0"/>
                        <a:t>“</a:t>
                      </a:r>
                      <a:r>
                        <a:rPr lang="en-SG" sz="800" baseline="0" dirty="0" smtClean="0">
                          <a:solidFill>
                            <a:srgbClr val="FF0000"/>
                          </a:solidFill>
                        </a:rPr>
                        <a:t>Please fill out this field.</a:t>
                      </a:r>
                      <a:r>
                        <a:rPr lang="en-SG" sz="800" baseline="0" dirty="0" smtClean="0"/>
                        <a:t>”</a:t>
                      </a:r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157783"/>
                  </a:ext>
                </a:extLst>
              </a:tr>
              <a:tr h="535302">
                <a:tc>
                  <a:txBody>
                    <a:bodyPr/>
                    <a:lstStyle/>
                    <a:p>
                      <a:pPr algn="ctr"/>
                      <a:r>
                        <a:rPr lang="en-SG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Validation for “</a:t>
                      </a:r>
                      <a:r>
                        <a:rPr lang="en-SG" sz="800" b="1" dirty="0" err="1" smtClean="0">
                          <a:solidFill>
                            <a:srgbClr val="0070C0"/>
                          </a:solidFill>
                        </a:rPr>
                        <a:t>first_name</a:t>
                      </a:r>
                      <a:r>
                        <a:rPr lang="en-SG" sz="800" dirty="0" smtClean="0"/>
                        <a:t>”.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Numeric</a:t>
                      </a:r>
                      <a:r>
                        <a:rPr lang="en-SG" sz="800" baseline="0" dirty="0" smtClean="0"/>
                        <a:t> Values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Should </a:t>
                      </a:r>
                      <a:r>
                        <a:rPr lang="en-SG" sz="800" b="1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SG" sz="800" dirty="0" smtClean="0"/>
                        <a:t> be able</a:t>
                      </a:r>
                      <a:r>
                        <a:rPr lang="en-SG" sz="800" baseline="0" dirty="0" smtClean="0"/>
                        <a:t> to proceed to post the data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87654321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Show</a:t>
                      </a:r>
                      <a:r>
                        <a:rPr lang="en-SG" sz="800" baseline="0" dirty="0" smtClean="0"/>
                        <a:t> Error Message: “</a:t>
                      </a:r>
                      <a:r>
                        <a:rPr lang="en-SG" sz="800" baseline="0" dirty="0" smtClean="0">
                          <a:solidFill>
                            <a:srgbClr val="FF0000"/>
                          </a:solidFill>
                        </a:rPr>
                        <a:t>Please match the required format.</a:t>
                      </a:r>
                      <a:r>
                        <a:rPr lang="en-SG" sz="800" baseline="0" dirty="0" smtClean="0"/>
                        <a:t>”</a:t>
                      </a:r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31516"/>
                  </a:ext>
                </a:extLst>
              </a:tr>
              <a:tr h="472172">
                <a:tc>
                  <a:txBody>
                    <a:bodyPr/>
                    <a:lstStyle/>
                    <a:p>
                      <a:pPr algn="ctr"/>
                      <a:r>
                        <a:rPr lang="en-SG" sz="800" dirty="0" smtClean="0"/>
                        <a:t>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800" dirty="0" smtClean="0"/>
                        <a:t>Validation for “</a:t>
                      </a:r>
                      <a:r>
                        <a:rPr lang="en-SG" sz="800" b="1" dirty="0" err="1" smtClean="0">
                          <a:solidFill>
                            <a:srgbClr val="0070C0"/>
                          </a:solidFill>
                        </a:rPr>
                        <a:t>first_name</a:t>
                      </a:r>
                      <a:r>
                        <a:rPr lang="en-SG" sz="800" dirty="0" smtClean="0"/>
                        <a:t>”.</a:t>
                      </a:r>
                      <a:endParaRPr lang="en-US" sz="800" dirty="0" smtClean="0"/>
                    </a:p>
                    <a:p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Alphanumeric</a:t>
                      </a:r>
                      <a:r>
                        <a:rPr lang="en-SG" sz="800" baseline="0" dirty="0" smtClean="0"/>
                        <a:t> Values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Should </a:t>
                      </a:r>
                      <a:r>
                        <a:rPr lang="en-SG" sz="800" b="1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SG" sz="800" dirty="0" smtClean="0"/>
                        <a:t> be able</a:t>
                      </a:r>
                      <a:r>
                        <a:rPr lang="en-SG" sz="800" baseline="0" dirty="0" smtClean="0"/>
                        <a:t> to proceed to post the data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James</a:t>
                      </a:r>
                      <a:r>
                        <a:rPr lang="en-SG" sz="800" baseline="0" dirty="0" smtClean="0"/>
                        <a:t> 007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Show</a:t>
                      </a:r>
                      <a:r>
                        <a:rPr lang="en-SG" sz="800" baseline="0" dirty="0" smtClean="0"/>
                        <a:t> Error Message: “</a:t>
                      </a:r>
                      <a:r>
                        <a:rPr lang="en-SG" sz="800" baseline="0" dirty="0" smtClean="0">
                          <a:solidFill>
                            <a:srgbClr val="FF0000"/>
                          </a:solidFill>
                        </a:rPr>
                        <a:t>Please match the required format.</a:t>
                      </a:r>
                      <a:r>
                        <a:rPr lang="en-SG" sz="800" baseline="0" dirty="0" smtClean="0"/>
                        <a:t>”</a:t>
                      </a:r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70740"/>
                  </a:ext>
                </a:extLst>
              </a:tr>
              <a:tr h="571576">
                <a:tc>
                  <a:txBody>
                    <a:bodyPr/>
                    <a:lstStyle/>
                    <a:p>
                      <a:pPr algn="ctr"/>
                      <a:r>
                        <a:rPr lang="en-SG" sz="800" dirty="0" smtClean="0"/>
                        <a:t>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Validation for “</a:t>
                      </a:r>
                      <a:r>
                        <a:rPr lang="en-SG" sz="800" b="1" dirty="0" err="1" smtClean="0">
                          <a:solidFill>
                            <a:srgbClr val="0070C0"/>
                          </a:solidFill>
                        </a:rPr>
                        <a:t>first_name</a:t>
                      </a:r>
                      <a:r>
                        <a:rPr lang="en-SG" sz="800" dirty="0" smtClean="0"/>
                        <a:t>”.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Alphabets only.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Should </a:t>
                      </a:r>
                      <a:r>
                        <a:rPr lang="en-SG" sz="800" baseline="0" dirty="0" smtClean="0"/>
                        <a:t>proceed to next field for further validation.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James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No error for field id</a:t>
                      </a:r>
                      <a:r>
                        <a:rPr lang="en-SG" sz="800" baseline="0" dirty="0" smtClean="0"/>
                        <a:t> </a:t>
                      </a:r>
                      <a:r>
                        <a:rPr lang="en-SG" sz="800" dirty="0" smtClean="0"/>
                        <a:t>“</a:t>
                      </a:r>
                      <a:r>
                        <a:rPr lang="en-SG" sz="800" dirty="0" err="1" smtClean="0"/>
                        <a:t>first_name</a:t>
                      </a:r>
                      <a:r>
                        <a:rPr lang="en-SG" sz="800" dirty="0" smtClean="0"/>
                        <a:t>” </a:t>
                      </a:r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96286"/>
                  </a:ext>
                </a:extLst>
              </a:tr>
              <a:tr h="472172">
                <a:tc>
                  <a:txBody>
                    <a:bodyPr/>
                    <a:lstStyle/>
                    <a:p>
                      <a:pPr algn="ctr"/>
                      <a:r>
                        <a:rPr lang="en-SG" sz="800" dirty="0" smtClean="0"/>
                        <a:t>5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Validation for “</a:t>
                      </a:r>
                      <a:r>
                        <a:rPr lang="en-SG" sz="800" b="1" dirty="0" smtClean="0">
                          <a:solidFill>
                            <a:srgbClr val="0070C0"/>
                          </a:solidFill>
                        </a:rPr>
                        <a:t>phone</a:t>
                      </a:r>
                      <a:r>
                        <a:rPr lang="en-SG" sz="800" dirty="0" smtClean="0"/>
                        <a:t>”.</a:t>
                      </a:r>
                      <a:endParaRPr lang="en-US" sz="800" dirty="0" smtClean="0"/>
                    </a:p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No Value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Should </a:t>
                      </a:r>
                      <a:r>
                        <a:rPr lang="en-SG" sz="800" b="1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SG" sz="800" dirty="0" smtClean="0"/>
                        <a:t> be able</a:t>
                      </a:r>
                      <a:r>
                        <a:rPr lang="en-SG" sz="800" baseline="0" dirty="0" smtClean="0"/>
                        <a:t> to proceed to post the data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Nothing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Show</a:t>
                      </a:r>
                      <a:r>
                        <a:rPr lang="en-SG" sz="800" baseline="0" dirty="0" smtClean="0"/>
                        <a:t> Error Message:</a:t>
                      </a:r>
                    </a:p>
                    <a:p>
                      <a:r>
                        <a:rPr lang="en-SG" sz="800" baseline="0" dirty="0" smtClean="0"/>
                        <a:t>“</a:t>
                      </a:r>
                      <a:r>
                        <a:rPr lang="en-SG" sz="800" baseline="0" dirty="0" smtClean="0">
                          <a:solidFill>
                            <a:srgbClr val="FF0000"/>
                          </a:solidFill>
                        </a:rPr>
                        <a:t>Please fill out this field.</a:t>
                      </a:r>
                      <a:r>
                        <a:rPr lang="en-SG" sz="800" baseline="0" dirty="0" smtClean="0"/>
                        <a:t>”</a:t>
                      </a:r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97712"/>
                  </a:ext>
                </a:extLst>
              </a:tr>
              <a:tr h="535302">
                <a:tc>
                  <a:txBody>
                    <a:bodyPr/>
                    <a:lstStyle/>
                    <a:p>
                      <a:pPr algn="ctr"/>
                      <a:r>
                        <a:rPr lang="en-SG" sz="800" dirty="0" smtClean="0"/>
                        <a:t>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Validation for “</a:t>
                      </a:r>
                      <a:r>
                        <a:rPr lang="en-SG" sz="800" b="1" dirty="0" smtClean="0">
                          <a:solidFill>
                            <a:srgbClr val="0070C0"/>
                          </a:solidFill>
                        </a:rPr>
                        <a:t>phone</a:t>
                      </a:r>
                      <a:r>
                        <a:rPr lang="en-SG" sz="800" dirty="0" smtClean="0"/>
                        <a:t>”.</a:t>
                      </a:r>
                      <a:endParaRPr lang="en-US" sz="800" dirty="0" smtClean="0"/>
                    </a:p>
                    <a:p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Alphabets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Should </a:t>
                      </a:r>
                      <a:r>
                        <a:rPr lang="en-SG" sz="800" b="1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SG" sz="800" dirty="0" smtClean="0"/>
                        <a:t> be able</a:t>
                      </a:r>
                      <a:r>
                        <a:rPr lang="en-SG" sz="800" baseline="0" dirty="0" smtClean="0"/>
                        <a:t> to proceed to post the data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My</a:t>
                      </a:r>
                      <a:r>
                        <a:rPr lang="en-SG" sz="800" baseline="0" dirty="0" smtClean="0"/>
                        <a:t> </a:t>
                      </a:r>
                      <a:r>
                        <a:rPr lang="en-SG" sz="800" dirty="0" smtClean="0"/>
                        <a:t>Number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Show</a:t>
                      </a:r>
                      <a:r>
                        <a:rPr lang="en-SG" sz="800" baseline="0" dirty="0" smtClean="0"/>
                        <a:t> Error Message: “</a:t>
                      </a:r>
                      <a:r>
                        <a:rPr lang="en-SG" sz="800" baseline="0" dirty="0" smtClean="0">
                          <a:solidFill>
                            <a:srgbClr val="FF0000"/>
                          </a:solidFill>
                        </a:rPr>
                        <a:t>Please match the required format.</a:t>
                      </a:r>
                      <a:r>
                        <a:rPr lang="en-SG" sz="800" baseline="0" dirty="0" smtClean="0"/>
                        <a:t>”</a:t>
                      </a:r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322109"/>
                  </a:ext>
                </a:extLst>
              </a:tr>
              <a:tr h="472172">
                <a:tc>
                  <a:txBody>
                    <a:bodyPr/>
                    <a:lstStyle/>
                    <a:p>
                      <a:pPr algn="ctr"/>
                      <a:r>
                        <a:rPr lang="en-SG" sz="800" dirty="0" smtClean="0"/>
                        <a:t>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Validation for “</a:t>
                      </a:r>
                      <a:r>
                        <a:rPr lang="en-SG" sz="800" b="1" dirty="0" smtClean="0">
                          <a:solidFill>
                            <a:srgbClr val="0070C0"/>
                          </a:solidFill>
                        </a:rPr>
                        <a:t>phone</a:t>
                      </a:r>
                      <a:r>
                        <a:rPr lang="en-SG" sz="800" dirty="0" smtClean="0"/>
                        <a:t>”.</a:t>
                      </a:r>
                      <a:endParaRPr 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Alphanumeric</a:t>
                      </a:r>
                      <a:r>
                        <a:rPr lang="en-SG" sz="800" baseline="0" dirty="0" smtClean="0"/>
                        <a:t> Values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Should </a:t>
                      </a:r>
                      <a:r>
                        <a:rPr lang="en-SG" sz="800" b="1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SG" sz="800" dirty="0" smtClean="0"/>
                        <a:t> be able</a:t>
                      </a:r>
                      <a:r>
                        <a:rPr lang="en-SG" sz="800" baseline="0" dirty="0" smtClean="0"/>
                        <a:t> to proceed to post the data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SG87654321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Show</a:t>
                      </a:r>
                      <a:r>
                        <a:rPr lang="en-SG" sz="800" baseline="0" dirty="0" smtClean="0"/>
                        <a:t> Error Message: “</a:t>
                      </a:r>
                      <a:r>
                        <a:rPr lang="en-SG" sz="800" baseline="0" dirty="0" smtClean="0">
                          <a:solidFill>
                            <a:srgbClr val="FF0000"/>
                          </a:solidFill>
                        </a:rPr>
                        <a:t>Please match the required format.</a:t>
                      </a:r>
                      <a:r>
                        <a:rPr lang="en-SG" sz="800" baseline="0" dirty="0" smtClean="0"/>
                        <a:t>”</a:t>
                      </a:r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77499"/>
                  </a:ext>
                </a:extLst>
              </a:tr>
              <a:tr h="472172">
                <a:tc>
                  <a:txBody>
                    <a:bodyPr/>
                    <a:lstStyle/>
                    <a:p>
                      <a:pPr algn="ctr"/>
                      <a:r>
                        <a:rPr lang="en-SG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Validation for “</a:t>
                      </a:r>
                      <a:r>
                        <a:rPr lang="en-SG" sz="800" b="1" dirty="0" smtClean="0">
                          <a:solidFill>
                            <a:srgbClr val="0070C0"/>
                          </a:solidFill>
                        </a:rPr>
                        <a:t>phone</a:t>
                      </a:r>
                      <a:r>
                        <a:rPr lang="en-SG" sz="800" dirty="0" smtClean="0"/>
                        <a:t>”.</a:t>
                      </a:r>
                      <a:endParaRPr 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Numeric Values of 12</a:t>
                      </a:r>
                      <a:r>
                        <a:rPr lang="en-SG" sz="800" baseline="0" dirty="0" smtClean="0"/>
                        <a:t> char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Should </a:t>
                      </a:r>
                      <a:r>
                        <a:rPr lang="en-SG" sz="800" b="1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SG" sz="800" dirty="0" smtClean="0"/>
                        <a:t> be able</a:t>
                      </a:r>
                      <a:r>
                        <a:rPr lang="en-SG" sz="800" baseline="0" dirty="0" smtClean="0"/>
                        <a:t> to proceed to post the data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987654321012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Show</a:t>
                      </a:r>
                      <a:r>
                        <a:rPr lang="en-SG" sz="800" baseline="0" dirty="0" smtClean="0"/>
                        <a:t> Error Message: “</a:t>
                      </a:r>
                      <a:r>
                        <a:rPr lang="en-SG" sz="800" baseline="0" dirty="0" smtClean="0">
                          <a:solidFill>
                            <a:srgbClr val="FF0000"/>
                          </a:solidFill>
                        </a:rPr>
                        <a:t>Please match the required format.</a:t>
                      </a:r>
                      <a:r>
                        <a:rPr lang="en-SG" sz="800" baseline="0" dirty="0" smtClean="0"/>
                        <a:t>”</a:t>
                      </a:r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382861"/>
                  </a:ext>
                </a:extLst>
              </a:tr>
              <a:tr h="571576">
                <a:tc>
                  <a:txBody>
                    <a:bodyPr/>
                    <a:lstStyle/>
                    <a:p>
                      <a:pPr algn="ctr"/>
                      <a:r>
                        <a:rPr lang="en-SG" sz="800" dirty="0" smtClean="0"/>
                        <a:t>9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Validation for “</a:t>
                      </a:r>
                      <a:r>
                        <a:rPr lang="en-SG" sz="800" b="1" dirty="0" smtClean="0">
                          <a:solidFill>
                            <a:srgbClr val="0070C0"/>
                          </a:solidFill>
                        </a:rPr>
                        <a:t>phone</a:t>
                      </a:r>
                      <a:r>
                        <a:rPr lang="en-SG" sz="800" dirty="0" smtClean="0"/>
                        <a:t>”.</a:t>
                      </a:r>
                      <a:endParaRPr 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Numeric Values of 11</a:t>
                      </a:r>
                      <a:r>
                        <a:rPr lang="en-SG" sz="800" baseline="0" dirty="0" smtClean="0"/>
                        <a:t> char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Should p</a:t>
                      </a:r>
                      <a:r>
                        <a:rPr lang="en-SG" sz="800" baseline="0" dirty="0" smtClean="0"/>
                        <a:t>roceed to post the data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98765432101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Thank you!</a:t>
                      </a:r>
                    </a:p>
                    <a:p>
                      <a:r>
                        <a:rPr lang="en-SG" sz="800" dirty="0" smtClean="0"/>
                        <a:t>James</a:t>
                      </a:r>
                      <a:r>
                        <a:rPr lang="en-SG" sz="800" baseline="0" dirty="0" smtClean="0"/>
                        <a:t> you have successfully registered for 1 course.</a:t>
                      </a:r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81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954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76572" y="160307"/>
            <a:ext cx="2287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buClr>
                <a:schemeClr val="dk1"/>
              </a:buClr>
              <a:buSzPts val="2000"/>
            </a:pPr>
            <a:r>
              <a:rPr lang="en-SG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Execution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0;p3"/>
          <p:cNvSpPr txBox="1">
            <a:spLocks/>
          </p:cNvSpPr>
          <p:nvPr/>
        </p:nvSpPr>
        <p:spPr>
          <a:xfrm>
            <a:off x="217487" y="188912"/>
            <a:ext cx="609453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1">
              <a:lnSpc>
                <a:spcPct val="90000"/>
              </a:lnSpc>
              <a:buClr>
                <a:srgbClr val="88125B"/>
              </a:buClr>
              <a:buSzPts val="2800"/>
              <a:buFont typeface="Calibri"/>
              <a:buNone/>
            </a:pPr>
            <a:r>
              <a:rPr lang="en-US" sz="2800" b="1" dirty="0" smtClean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9. UAT Test Cases (5)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098838"/>
              </p:ext>
            </p:extLst>
          </p:nvPr>
        </p:nvGraphicFramePr>
        <p:xfrm>
          <a:off x="344242" y="729298"/>
          <a:ext cx="8465038" cy="6004167"/>
        </p:xfrm>
        <a:graphic>
          <a:graphicData uri="http://schemas.openxmlformats.org/drawingml/2006/table">
            <a:tbl>
              <a:tblPr firstRow="1" bandRow="1">
                <a:tableStyleId>{55F73735-8CBF-4750-8700-EA35229D6E6E}</a:tableStyleId>
              </a:tblPr>
              <a:tblGrid>
                <a:gridCol w="422592">
                  <a:extLst>
                    <a:ext uri="{9D8B030D-6E8A-4147-A177-3AD203B41FA5}">
                      <a16:colId xmlns:a16="http://schemas.microsoft.com/office/drawing/2014/main" val="2980128334"/>
                    </a:ext>
                  </a:extLst>
                </a:gridCol>
                <a:gridCol w="1448118">
                  <a:extLst>
                    <a:ext uri="{9D8B030D-6E8A-4147-A177-3AD203B41FA5}">
                      <a16:colId xmlns:a16="http://schemas.microsoft.com/office/drawing/2014/main" val="4270292531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80308020"/>
                    </a:ext>
                  </a:extLst>
                </a:gridCol>
                <a:gridCol w="838390">
                  <a:extLst>
                    <a:ext uri="{9D8B030D-6E8A-4147-A177-3AD203B41FA5}">
                      <a16:colId xmlns:a16="http://schemas.microsoft.com/office/drawing/2014/main" val="1550108932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4015046585"/>
                    </a:ext>
                  </a:extLst>
                </a:gridCol>
                <a:gridCol w="1019165">
                  <a:extLst>
                    <a:ext uri="{9D8B030D-6E8A-4147-A177-3AD203B41FA5}">
                      <a16:colId xmlns:a16="http://schemas.microsoft.com/office/drawing/2014/main" val="2989311206"/>
                    </a:ext>
                  </a:extLst>
                </a:gridCol>
                <a:gridCol w="1019165">
                  <a:extLst>
                    <a:ext uri="{9D8B030D-6E8A-4147-A177-3AD203B41FA5}">
                      <a16:colId xmlns:a16="http://schemas.microsoft.com/office/drawing/2014/main" val="1355649987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3912013118"/>
                    </a:ext>
                  </a:extLst>
                </a:gridCol>
                <a:gridCol w="905193">
                  <a:extLst>
                    <a:ext uri="{9D8B030D-6E8A-4147-A177-3AD203B41FA5}">
                      <a16:colId xmlns:a16="http://schemas.microsoft.com/office/drawing/2014/main" val="2123940245"/>
                    </a:ext>
                  </a:extLst>
                </a:gridCol>
              </a:tblGrid>
              <a:tr h="548247">
                <a:tc>
                  <a:txBody>
                    <a:bodyPr/>
                    <a:lstStyle/>
                    <a:p>
                      <a:pPr algn="ctr"/>
                      <a:r>
                        <a:rPr lang="en-SG" sz="800" baseline="0" dirty="0" smtClean="0">
                          <a:solidFill>
                            <a:schemeClr val="bg1"/>
                          </a:solidFill>
                        </a:rPr>
                        <a:t>Step</a:t>
                      </a:r>
                    </a:p>
                    <a:p>
                      <a:pPr algn="ctr"/>
                      <a:r>
                        <a:rPr lang="en-SG" sz="800" baseline="0" dirty="0" smtClean="0">
                          <a:solidFill>
                            <a:schemeClr val="bg1"/>
                          </a:solidFill>
                        </a:rPr>
                        <a:t>ID.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800" dirty="0" smtClean="0">
                          <a:solidFill>
                            <a:schemeClr val="bg1"/>
                          </a:solidFill>
                        </a:rPr>
                        <a:t>Test Scenario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800" dirty="0" smtClean="0">
                          <a:solidFill>
                            <a:schemeClr val="bg1"/>
                          </a:solidFill>
                        </a:rPr>
                        <a:t>Test Case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800" dirty="0" smtClean="0">
                          <a:solidFill>
                            <a:schemeClr val="bg1"/>
                          </a:solidFill>
                        </a:rPr>
                        <a:t>Test Description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800" dirty="0" smtClean="0">
                          <a:solidFill>
                            <a:schemeClr val="bg1"/>
                          </a:solidFill>
                        </a:rPr>
                        <a:t>Test Data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800" dirty="0" smtClean="0">
                          <a:solidFill>
                            <a:schemeClr val="bg1"/>
                          </a:solidFill>
                        </a:rPr>
                        <a:t>Expected Output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800" dirty="0" smtClean="0">
                          <a:solidFill>
                            <a:schemeClr val="bg1"/>
                          </a:solidFill>
                        </a:rPr>
                        <a:t>Actual Output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800" dirty="0" smtClean="0">
                          <a:solidFill>
                            <a:schemeClr val="bg1"/>
                          </a:solidFill>
                        </a:rPr>
                        <a:t>Result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800" dirty="0" smtClean="0">
                          <a:solidFill>
                            <a:schemeClr val="bg1"/>
                          </a:solidFill>
                        </a:rPr>
                        <a:t>Additional Note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869852"/>
                  </a:ext>
                </a:extLst>
              </a:tr>
              <a:tr h="472172">
                <a:tc>
                  <a:txBody>
                    <a:bodyPr/>
                    <a:lstStyle/>
                    <a:p>
                      <a:pPr algn="ctr"/>
                      <a:r>
                        <a:rPr lang="en-SG" sz="800" dirty="0" smtClean="0"/>
                        <a:t>1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Validation for “</a:t>
                      </a:r>
                      <a:r>
                        <a:rPr lang="en-SG" sz="800" b="1" dirty="0" err="1" smtClean="0">
                          <a:solidFill>
                            <a:srgbClr val="0070C0"/>
                          </a:solidFill>
                        </a:rPr>
                        <a:t>first_name</a:t>
                      </a:r>
                      <a:r>
                        <a:rPr lang="en-SG" sz="800" dirty="0" smtClean="0"/>
                        <a:t>”.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No Value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Should </a:t>
                      </a:r>
                      <a:r>
                        <a:rPr lang="en-SG" sz="800" b="1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SG" sz="800" dirty="0" smtClean="0"/>
                        <a:t> be able</a:t>
                      </a:r>
                      <a:r>
                        <a:rPr lang="en-SG" sz="800" baseline="0" dirty="0" smtClean="0"/>
                        <a:t> to proceed to post the data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Nothing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Show</a:t>
                      </a:r>
                      <a:r>
                        <a:rPr lang="en-SG" sz="800" baseline="0" dirty="0" smtClean="0"/>
                        <a:t> Error Message:</a:t>
                      </a:r>
                    </a:p>
                    <a:p>
                      <a:r>
                        <a:rPr lang="en-SG" sz="800" baseline="0" dirty="0" smtClean="0"/>
                        <a:t>“</a:t>
                      </a:r>
                      <a:r>
                        <a:rPr lang="en-SG" sz="800" baseline="0" dirty="0" smtClean="0">
                          <a:solidFill>
                            <a:srgbClr val="FF0000"/>
                          </a:solidFill>
                        </a:rPr>
                        <a:t>Please fill out this field.</a:t>
                      </a:r>
                      <a:r>
                        <a:rPr lang="en-SG" sz="800" baseline="0" dirty="0" smtClean="0"/>
                        <a:t>”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baseline="0" dirty="0" smtClean="0">
                          <a:solidFill>
                            <a:srgbClr val="FF0000"/>
                          </a:solidFill>
                        </a:rPr>
                        <a:t>Please fill out this field.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Pass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157783"/>
                  </a:ext>
                </a:extLst>
              </a:tr>
              <a:tr h="535302">
                <a:tc>
                  <a:txBody>
                    <a:bodyPr/>
                    <a:lstStyle/>
                    <a:p>
                      <a:pPr algn="ctr"/>
                      <a:r>
                        <a:rPr lang="en-SG" sz="800" dirty="0" smtClean="0"/>
                        <a:t>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Validation for “</a:t>
                      </a:r>
                      <a:r>
                        <a:rPr lang="en-SG" sz="800" b="1" dirty="0" err="1" smtClean="0">
                          <a:solidFill>
                            <a:srgbClr val="0070C0"/>
                          </a:solidFill>
                        </a:rPr>
                        <a:t>first_name</a:t>
                      </a:r>
                      <a:r>
                        <a:rPr lang="en-SG" sz="800" dirty="0" smtClean="0"/>
                        <a:t>”.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Numeric</a:t>
                      </a:r>
                      <a:r>
                        <a:rPr lang="en-SG" sz="800" baseline="0" dirty="0" smtClean="0"/>
                        <a:t> Values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Should </a:t>
                      </a:r>
                      <a:r>
                        <a:rPr lang="en-SG" sz="800" b="1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SG" sz="800" dirty="0" smtClean="0"/>
                        <a:t> be able</a:t>
                      </a:r>
                      <a:r>
                        <a:rPr lang="en-SG" sz="800" baseline="0" dirty="0" smtClean="0"/>
                        <a:t> to proceed to post the data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87654321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Show</a:t>
                      </a:r>
                      <a:r>
                        <a:rPr lang="en-SG" sz="800" baseline="0" dirty="0" smtClean="0"/>
                        <a:t> Error Message: “</a:t>
                      </a:r>
                      <a:r>
                        <a:rPr lang="en-SG" sz="800" baseline="0" dirty="0" smtClean="0">
                          <a:solidFill>
                            <a:srgbClr val="FF0000"/>
                          </a:solidFill>
                        </a:rPr>
                        <a:t>Please match the required format.</a:t>
                      </a:r>
                      <a:r>
                        <a:rPr lang="en-SG" sz="800" baseline="0" dirty="0" smtClean="0"/>
                        <a:t>”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baseline="0" dirty="0" smtClean="0">
                          <a:solidFill>
                            <a:srgbClr val="FF0000"/>
                          </a:solidFill>
                        </a:rPr>
                        <a:t>Please match the required format.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800" dirty="0" smtClean="0"/>
                        <a:t>Pass</a:t>
                      </a:r>
                      <a:endParaRPr 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31516"/>
                  </a:ext>
                </a:extLst>
              </a:tr>
              <a:tr h="472172">
                <a:tc>
                  <a:txBody>
                    <a:bodyPr/>
                    <a:lstStyle/>
                    <a:p>
                      <a:pPr algn="ctr"/>
                      <a:r>
                        <a:rPr lang="en-SG" sz="800" dirty="0" smtClean="0"/>
                        <a:t>3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800" dirty="0" smtClean="0"/>
                        <a:t>Validation for “</a:t>
                      </a:r>
                      <a:r>
                        <a:rPr lang="en-SG" sz="800" b="1" dirty="0" err="1" smtClean="0">
                          <a:solidFill>
                            <a:srgbClr val="0070C0"/>
                          </a:solidFill>
                        </a:rPr>
                        <a:t>first_name</a:t>
                      </a:r>
                      <a:r>
                        <a:rPr lang="en-SG" sz="800" dirty="0" smtClean="0"/>
                        <a:t>”.</a:t>
                      </a:r>
                      <a:endParaRPr lang="en-US" sz="800" dirty="0" smtClean="0"/>
                    </a:p>
                    <a:p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Alphanumeric</a:t>
                      </a:r>
                      <a:r>
                        <a:rPr lang="en-SG" sz="800" baseline="0" dirty="0" smtClean="0"/>
                        <a:t> Values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Should </a:t>
                      </a:r>
                      <a:r>
                        <a:rPr lang="en-SG" sz="800" b="1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SG" sz="800" dirty="0" smtClean="0"/>
                        <a:t> be able</a:t>
                      </a:r>
                      <a:r>
                        <a:rPr lang="en-SG" sz="800" baseline="0" dirty="0" smtClean="0"/>
                        <a:t> to proceed to post the data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James</a:t>
                      </a:r>
                      <a:r>
                        <a:rPr lang="en-SG" sz="800" baseline="0" dirty="0" smtClean="0"/>
                        <a:t> 007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Show</a:t>
                      </a:r>
                      <a:r>
                        <a:rPr lang="en-SG" sz="800" baseline="0" dirty="0" smtClean="0"/>
                        <a:t> Error Message: “</a:t>
                      </a:r>
                      <a:r>
                        <a:rPr lang="en-SG" sz="800" baseline="0" dirty="0" smtClean="0">
                          <a:solidFill>
                            <a:srgbClr val="FF0000"/>
                          </a:solidFill>
                        </a:rPr>
                        <a:t>Please match the required format.</a:t>
                      </a:r>
                      <a:r>
                        <a:rPr lang="en-SG" sz="800" baseline="0" dirty="0" smtClean="0"/>
                        <a:t>”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baseline="0" dirty="0" smtClean="0">
                          <a:solidFill>
                            <a:srgbClr val="FF0000"/>
                          </a:solidFill>
                        </a:rPr>
                        <a:t>Please match the required format.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800" dirty="0" smtClean="0"/>
                        <a:t>Pass</a:t>
                      </a:r>
                      <a:endParaRPr 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70740"/>
                  </a:ext>
                </a:extLst>
              </a:tr>
              <a:tr h="571576">
                <a:tc>
                  <a:txBody>
                    <a:bodyPr/>
                    <a:lstStyle/>
                    <a:p>
                      <a:pPr algn="ctr"/>
                      <a:r>
                        <a:rPr lang="en-SG" sz="800" dirty="0" smtClean="0"/>
                        <a:t>4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Validation for “</a:t>
                      </a:r>
                      <a:r>
                        <a:rPr lang="en-SG" sz="800" b="1" dirty="0" err="1" smtClean="0">
                          <a:solidFill>
                            <a:srgbClr val="0070C0"/>
                          </a:solidFill>
                        </a:rPr>
                        <a:t>first_name</a:t>
                      </a:r>
                      <a:r>
                        <a:rPr lang="en-SG" sz="800" dirty="0" smtClean="0"/>
                        <a:t>”.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Alphabets only.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Should </a:t>
                      </a:r>
                      <a:r>
                        <a:rPr lang="en-SG" sz="800" baseline="0" dirty="0" smtClean="0"/>
                        <a:t>proceed to next field for further validation.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James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No error for field id</a:t>
                      </a:r>
                      <a:r>
                        <a:rPr lang="en-SG" sz="800" baseline="0" dirty="0" smtClean="0"/>
                        <a:t> </a:t>
                      </a:r>
                      <a:r>
                        <a:rPr lang="en-SG" sz="800" dirty="0" smtClean="0"/>
                        <a:t>“</a:t>
                      </a:r>
                      <a:r>
                        <a:rPr lang="en-SG" sz="800" dirty="0" err="1" smtClean="0"/>
                        <a:t>first_name</a:t>
                      </a:r>
                      <a:r>
                        <a:rPr lang="en-SG" sz="800" dirty="0" smtClean="0"/>
                        <a:t>” 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No error.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Pass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Proceed to next Step ID</a:t>
                      </a:r>
                      <a:r>
                        <a:rPr lang="en-SG" sz="800" baseline="0" dirty="0" smtClean="0"/>
                        <a:t> without removing field.</a:t>
                      </a:r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96286"/>
                  </a:ext>
                </a:extLst>
              </a:tr>
              <a:tr h="472172">
                <a:tc>
                  <a:txBody>
                    <a:bodyPr/>
                    <a:lstStyle/>
                    <a:p>
                      <a:pPr algn="ctr"/>
                      <a:r>
                        <a:rPr lang="en-SG" sz="800" dirty="0" smtClean="0"/>
                        <a:t>5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Validation for “</a:t>
                      </a:r>
                      <a:r>
                        <a:rPr lang="en-SG" sz="800" b="1" dirty="0" smtClean="0">
                          <a:solidFill>
                            <a:srgbClr val="0070C0"/>
                          </a:solidFill>
                        </a:rPr>
                        <a:t>phone</a:t>
                      </a:r>
                      <a:r>
                        <a:rPr lang="en-SG" sz="800" dirty="0" smtClean="0"/>
                        <a:t>”.</a:t>
                      </a:r>
                      <a:endParaRPr lang="en-US" sz="800" dirty="0" smtClean="0"/>
                    </a:p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No Value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Should </a:t>
                      </a:r>
                      <a:r>
                        <a:rPr lang="en-SG" sz="800" b="1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SG" sz="800" dirty="0" smtClean="0"/>
                        <a:t> be able</a:t>
                      </a:r>
                      <a:r>
                        <a:rPr lang="en-SG" sz="800" baseline="0" dirty="0" smtClean="0"/>
                        <a:t> to proceed to post the data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Nothing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Show</a:t>
                      </a:r>
                      <a:r>
                        <a:rPr lang="en-SG" sz="800" baseline="0" dirty="0" smtClean="0"/>
                        <a:t> Error Message:</a:t>
                      </a:r>
                    </a:p>
                    <a:p>
                      <a:r>
                        <a:rPr lang="en-SG" sz="800" baseline="0" dirty="0" smtClean="0"/>
                        <a:t>“</a:t>
                      </a:r>
                      <a:r>
                        <a:rPr lang="en-SG" sz="800" baseline="0" dirty="0" smtClean="0">
                          <a:solidFill>
                            <a:srgbClr val="FF0000"/>
                          </a:solidFill>
                        </a:rPr>
                        <a:t>Please fill out this field.</a:t>
                      </a:r>
                      <a:r>
                        <a:rPr lang="en-SG" sz="800" baseline="0" dirty="0" smtClean="0"/>
                        <a:t>”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800" baseline="0" dirty="0" smtClean="0">
                          <a:solidFill>
                            <a:srgbClr val="FF0000"/>
                          </a:solidFill>
                        </a:rPr>
                        <a:t>Please fill out this field.</a:t>
                      </a:r>
                      <a:endParaRPr 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800" dirty="0" smtClean="0"/>
                        <a:t>Pass</a:t>
                      </a:r>
                      <a:endParaRPr 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97712"/>
                  </a:ext>
                </a:extLst>
              </a:tr>
              <a:tr h="535302">
                <a:tc>
                  <a:txBody>
                    <a:bodyPr/>
                    <a:lstStyle/>
                    <a:p>
                      <a:pPr algn="ctr"/>
                      <a:r>
                        <a:rPr lang="en-SG" sz="800" dirty="0" smtClean="0"/>
                        <a:t>6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Validation for “</a:t>
                      </a:r>
                      <a:r>
                        <a:rPr lang="en-SG" sz="800" b="1" dirty="0" smtClean="0">
                          <a:solidFill>
                            <a:srgbClr val="0070C0"/>
                          </a:solidFill>
                        </a:rPr>
                        <a:t>phone</a:t>
                      </a:r>
                      <a:r>
                        <a:rPr lang="en-SG" sz="800" dirty="0" smtClean="0"/>
                        <a:t>”.</a:t>
                      </a:r>
                      <a:endParaRPr lang="en-US" sz="800" dirty="0" smtClean="0"/>
                    </a:p>
                    <a:p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Alphabets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Should </a:t>
                      </a:r>
                      <a:r>
                        <a:rPr lang="en-SG" sz="800" b="1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SG" sz="800" dirty="0" smtClean="0"/>
                        <a:t> be able</a:t>
                      </a:r>
                      <a:r>
                        <a:rPr lang="en-SG" sz="800" baseline="0" dirty="0" smtClean="0"/>
                        <a:t> to proceed to post the data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My</a:t>
                      </a:r>
                      <a:r>
                        <a:rPr lang="en-SG" sz="800" baseline="0" dirty="0" smtClean="0"/>
                        <a:t> </a:t>
                      </a:r>
                      <a:r>
                        <a:rPr lang="en-SG" sz="800" dirty="0" smtClean="0"/>
                        <a:t>Number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Show</a:t>
                      </a:r>
                      <a:r>
                        <a:rPr lang="en-SG" sz="800" baseline="0" dirty="0" smtClean="0"/>
                        <a:t> Error Message: “</a:t>
                      </a:r>
                      <a:r>
                        <a:rPr lang="en-SG" sz="800" baseline="0" dirty="0" smtClean="0">
                          <a:solidFill>
                            <a:srgbClr val="FF0000"/>
                          </a:solidFill>
                        </a:rPr>
                        <a:t>Please match the required format.</a:t>
                      </a:r>
                      <a:r>
                        <a:rPr lang="en-SG" sz="800" baseline="0" dirty="0" smtClean="0"/>
                        <a:t>”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800" baseline="0" dirty="0" smtClean="0">
                          <a:solidFill>
                            <a:srgbClr val="FF0000"/>
                          </a:solidFill>
                        </a:rPr>
                        <a:t>Please match the required format.</a:t>
                      </a:r>
                      <a:endParaRPr 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800" dirty="0" smtClean="0"/>
                        <a:t>Pass</a:t>
                      </a:r>
                      <a:endParaRPr 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322109"/>
                  </a:ext>
                </a:extLst>
              </a:tr>
              <a:tr h="472172">
                <a:tc>
                  <a:txBody>
                    <a:bodyPr/>
                    <a:lstStyle/>
                    <a:p>
                      <a:pPr algn="ctr"/>
                      <a:r>
                        <a:rPr lang="en-SG" sz="800" dirty="0" smtClean="0"/>
                        <a:t>7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Validation for “</a:t>
                      </a:r>
                      <a:r>
                        <a:rPr lang="en-SG" sz="800" b="1" dirty="0" smtClean="0">
                          <a:solidFill>
                            <a:srgbClr val="0070C0"/>
                          </a:solidFill>
                        </a:rPr>
                        <a:t>phone</a:t>
                      </a:r>
                      <a:r>
                        <a:rPr lang="en-SG" sz="800" dirty="0" smtClean="0"/>
                        <a:t>”.</a:t>
                      </a:r>
                      <a:endParaRPr 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Alphanumeric</a:t>
                      </a:r>
                      <a:r>
                        <a:rPr lang="en-SG" sz="800" baseline="0" dirty="0" smtClean="0"/>
                        <a:t> Values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Should </a:t>
                      </a:r>
                      <a:r>
                        <a:rPr lang="en-SG" sz="800" b="1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SG" sz="800" dirty="0" smtClean="0"/>
                        <a:t> be able</a:t>
                      </a:r>
                      <a:r>
                        <a:rPr lang="en-SG" sz="800" baseline="0" dirty="0" smtClean="0"/>
                        <a:t> to proceed to post the data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SG87654321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Show</a:t>
                      </a:r>
                      <a:r>
                        <a:rPr lang="en-SG" sz="800" baseline="0" dirty="0" smtClean="0"/>
                        <a:t> Error Message: “</a:t>
                      </a:r>
                      <a:r>
                        <a:rPr lang="en-SG" sz="800" baseline="0" dirty="0" smtClean="0">
                          <a:solidFill>
                            <a:srgbClr val="FF0000"/>
                          </a:solidFill>
                        </a:rPr>
                        <a:t>Please match the required format.</a:t>
                      </a:r>
                      <a:r>
                        <a:rPr lang="en-SG" sz="800" baseline="0" dirty="0" smtClean="0"/>
                        <a:t>”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800" baseline="0" dirty="0" smtClean="0">
                          <a:solidFill>
                            <a:srgbClr val="FF0000"/>
                          </a:solidFill>
                        </a:rPr>
                        <a:t>Please match the required format.</a:t>
                      </a:r>
                      <a:endParaRPr 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800" dirty="0" smtClean="0"/>
                        <a:t>Pass</a:t>
                      </a:r>
                      <a:endParaRPr 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77499"/>
                  </a:ext>
                </a:extLst>
              </a:tr>
              <a:tr h="472172">
                <a:tc>
                  <a:txBody>
                    <a:bodyPr/>
                    <a:lstStyle/>
                    <a:p>
                      <a:pPr algn="ctr"/>
                      <a:r>
                        <a:rPr lang="en-SG" sz="800" dirty="0" smtClean="0"/>
                        <a:t>8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Validation for “</a:t>
                      </a:r>
                      <a:r>
                        <a:rPr lang="en-SG" sz="800" b="1" dirty="0" smtClean="0">
                          <a:solidFill>
                            <a:srgbClr val="0070C0"/>
                          </a:solidFill>
                        </a:rPr>
                        <a:t>phone</a:t>
                      </a:r>
                      <a:r>
                        <a:rPr lang="en-SG" sz="800" dirty="0" smtClean="0"/>
                        <a:t>”.</a:t>
                      </a:r>
                      <a:endParaRPr 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Numeric Values of 12</a:t>
                      </a:r>
                      <a:r>
                        <a:rPr lang="en-SG" sz="800" baseline="0" dirty="0" smtClean="0"/>
                        <a:t> char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Should </a:t>
                      </a:r>
                      <a:r>
                        <a:rPr lang="en-SG" sz="800" b="1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SG" sz="800" dirty="0" smtClean="0"/>
                        <a:t> be able</a:t>
                      </a:r>
                      <a:r>
                        <a:rPr lang="en-SG" sz="800" baseline="0" dirty="0" smtClean="0"/>
                        <a:t> to proceed to post the data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987654321012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Show</a:t>
                      </a:r>
                      <a:r>
                        <a:rPr lang="en-SG" sz="800" baseline="0" dirty="0" smtClean="0"/>
                        <a:t> Error Message: “</a:t>
                      </a:r>
                      <a:r>
                        <a:rPr lang="en-SG" sz="800" baseline="0" dirty="0" smtClean="0">
                          <a:solidFill>
                            <a:srgbClr val="FF0000"/>
                          </a:solidFill>
                        </a:rPr>
                        <a:t>Please match the required format.</a:t>
                      </a:r>
                      <a:r>
                        <a:rPr lang="en-SG" sz="800" baseline="0" dirty="0" smtClean="0"/>
                        <a:t>”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800" baseline="0" dirty="0" smtClean="0">
                          <a:solidFill>
                            <a:srgbClr val="FF0000"/>
                          </a:solidFill>
                        </a:rPr>
                        <a:t>Please match the required format.</a:t>
                      </a:r>
                      <a:endParaRPr 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800" dirty="0" smtClean="0"/>
                        <a:t>Pass</a:t>
                      </a:r>
                      <a:endParaRPr 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382861"/>
                  </a:ext>
                </a:extLst>
              </a:tr>
              <a:tr h="571576">
                <a:tc>
                  <a:txBody>
                    <a:bodyPr/>
                    <a:lstStyle/>
                    <a:p>
                      <a:pPr algn="ctr"/>
                      <a:r>
                        <a:rPr lang="en-SG" sz="800" dirty="0" smtClean="0"/>
                        <a:t>9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Validation for “</a:t>
                      </a:r>
                      <a:r>
                        <a:rPr lang="en-SG" sz="800" b="1" dirty="0" smtClean="0">
                          <a:solidFill>
                            <a:srgbClr val="0070C0"/>
                          </a:solidFill>
                        </a:rPr>
                        <a:t>phone</a:t>
                      </a:r>
                      <a:r>
                        <a:rPr lang="en-SG" sz="800" dirty="0" smtClean="0"/>
                        <a:t>”.</a:t>
                      </a:r>
                      <a:endParaRPr 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Numeric Values of 11</a:t>
                      </a:r>
                      <a:r>
                        <a:rPr lang="en-SG" sz="800" baseline="0" dirty="0" smtClean="0"/>
                        <a:t> char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Should p</a:t>
                      </a:r>
                      <a:r>
                        <a:rPr lang="en-SG" sz="800" baseline="0" dirty="0" smtClean="0"/>
                        <a:t>roceed to post the data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98765432101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Thank you!</a:t>
                      </a:r>
                    </a:p>
                    <a:p>
                      <a:r>
                        <a:rPr lang="en-SG" sz="800" dirty="0" smtClean="0"/>
                        <a:t>James</a:t>
                      </a:r>
                      <a:r>
                        <a:rPr lang="en-SG" sz="800" baseline="0" dirty="0" smtClean="0"/>
                        <a:t> you have successfully registered for 1 course.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800" dirty="0" smtClean="0"/>
                        <a:t>Thank you!</a:t>
                      </a:r>
                    </a:p>
                    <a:p>
                      <a:r>
                        <a:rPr lang="en-SG" sz="800" dirty="0" smtClean="0"/>
                        <a:t>James</a:t>
                      </a:r>
                      <a:r>
                        <a:rPr lang="en-SG" sz="800" baseline="0" dirty="0" smtClean="0"/>
                        <a:t> you have successfully registered for 1 course.</a:t>
                      </a:r>
                      <a:endParaRPr 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800" dirty="0" smtClean="0"/>
                        <a:t>Pass</a:t>
                      </a:r>
                      <a:endParaRPr 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81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70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2023" y="160307"/>
            <a:ext cx="2677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SG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 in Debugging Mode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87" b="3959"/>
          <a:stretch/>
        </p:blipFill>
        <p:spPr>
          <a:xfrm>
            <a:off x="213064" y="735069"/>
            <a:ext cx="5584054" cy="5701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Google Shape;80;p3"/>
          <p:cNvSpPr txBox="1">
            <a:spLocks/>
          </p:cNvSpPr>
          <p:nvPr/>
        </p:nvSpPr>
        <p:spPr>
          <a:xfrm>
            <a:off x="217487" y="188912"/>
            <a:ext cx="609453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1">
              <a:lnSpc>
                <a:spcPct val="90000"/>
              </a:lnSpc>
              <a:buClr>
                <a:srgbClr val="88125B"/>
              </a:buClr>
              <a:buSzPts val="2800"/>
              <a:buFont typeface="Calibri"/>
              <a:buNone/>
            </a:pPr>
            <a:r>
              <a:rPr lang="en-US" sz="2800" b="1" dirty="0" smtClean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9. UAT Test Cases (5)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217487" y="188912"/>
            <a:ext cx="545306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125B"/>
              </a:buClr>
              <a:buSzPts val="2800"/>
              <a:buFont typeface="Calibri"/>
              <a:buNone/>
            </a:pPr>
            <a:r>
              <a:rPr lang="en-US" sz="2800" b="1" i="0" u="none" strike="noStrike" cap="none" dirty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dirty="0"/>
          </a:p>
        </p:txBody>
      </p:sp>
      <p:sp>
        <p:nvSpPr>
          <p:cNvPr id="81" name="Google Shape;81;p3"/>
          <p:cNvSpPr txBox="1"/>
          <p:nvPr/>
        </p:nvSpPr>
        <p:spPr>
          <a:xfrm>
            <a:off x="318199" y="1080452"/>
            <a:ext cx="4546410" cy="540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30237" marR="0" lvl="0" indent="-630237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Definition</a:t>
            </a:r>
            <a:endParaRPr dirty="0"/>
          </a:p>
          <a:p>
            <a:pPr marL="630237" marR="0" lvl="0" indent="-630237" algn="l" rtl="0">
              <a:lnSpc>
                <a:spcPct val="13333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lang="en-US" sz="1800" b="1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Deliverables</a:t>
            </a:r>
          </a:p>
          <a:p>
            <a:pPr marL="630237" marR="0" lvl="0" indent="-630237" algn="l" rtl="0">
              <a:lnSpc>
                <a:spcPct val="13333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Project Environment</a:t>
            </a:r>
            <a:endParaRPr dirty="0"/>
          </a:p>
          <a:p>
            <a:pPr marL="630237" marR="0" lvl="0" indent="-630237" algn="l" rtl="0">
              <a:lnSpc>
                <a:spcPct val="13333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Milestones &amp; Tasks</a:t>
            </a:r>
            <a:endParaRPr dirty="0"/>
          </a:p>
          <a:p>
            <a:pPr marL="630237" marR="0" lvl="0" indent="-630237" algn="l" rtl="0">
              <a:lnSpc>
                <a:spcPct val="13333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Create a Form UI Design (1)</a:t>
            </a:r>
            <a:endParaRPr dirty="0"/>
          </a:p>
          <a:p>
            <a:pPr marL="630237" marR="0" lvl="0" indent="-630237" algn="l" rtl="0">
              <a:lnSpc>
                <a:spcPct val="13333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Block Diagram and Tools (2)</a:t>
            </a:r>
            <a:endParaRPr dirty="0"/>
          </a:p>
          <a:p>
            <a:pPr marL="630237" marR="0" lvl="0" indent="-630237" algn="l" rtl="0">
              <a:lnSpc>
                <a:spcPct val="13333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 b="1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Control for Each Field (3)</a:t>
            </a:r>
            <a:endParaRPr dirty="0"/>
          </a:p>
          <a:p>
            <a:pPr marL="630237" marR="0" lvl="0" indent="-630237" algn="l" rtl="0">
              <a:lnSpc>
                <a:spcPct val="13333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 capture of the </a:t>
            </a:r>
            <a:r>
              <a:rPr lang="en-US" sz="1800" b="1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(4)</a:t>
            </a:r>
            <a:endParaRPr dirty="0"/>
          </a:p>
          <a:p>
            <a:pPr marL="630237" marR="0" lvl="0" indent="-630237" algn="l" rtl="0">
              <a:lnSpc>
                <a:spcPct val="13333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UAT Test </a:t>
            </a:r>
            <a:r>
              <a:rPr lang="en-US" sz="1800" b="1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Cases (5)</a:t>
            </a:r>
            <a:endParaRPr dirty="0"/>
          </a:p>
          <a:p>
            <a:pPr marL="630237" marR="0" lvl="0" indent="-630237" algn="l" rtl="0">
              <a:lnSpc>
                <a:spcPct val="13333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Feedback &amp; Action Taken</a:t>
            </a:r>
            <a:endParaRPr dirty="0"/>
          </a:p>
          <a:p>
            <a:pPr marL="630237" marR="0" lvl="0" indent="-630237" algn="l" rtl="0">
              <a:lnSpc>
                <a:spcPct val="13333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Results</a:t>
            </a:r>
            <a:endParaRPr dirty="0"/>
          </a:p>
          <a:p>
            <a:pPr marL="630237" marR="0" lvl="0" indent="-630237" algn="l" rtl="0">
              <a:lnSpc>
                <a:spcPct val="13333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Improvements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870608" y="160307"/>
            <a:ext cx="206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13"/>
          <p:cNvGraphicFramePr/>
          <p:nvPr>
            <p:extLst>
              <p:ext uri="{D42A27DB-BD31-4B8C-83A1-F6EECF244321}">
                <p14:modId xmlns:p14="http://schemas.microsoft.com/office/powerpoint/2010/main" val="1747871975"/>
              </p:ext>
            </p:extLst>
          </p:nvPr>
        </p:nvGraphicFramePr>
        <p:xfrm>
          <a:off x="341774" y="774994"/>
          <a:ext cx="8491508" cy="535948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5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7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1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67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sym typeface="Calibri"/>
                        </a:rPr>
                        <a:t>Project Milestone ID </a:t>
                      </a:r>
                      <a:endParaRPr sz="1400" dirty="0">
                        <a:solidFill>
                          <a:schemeClr val="bg1"/>
                        </a:solidFill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sym typeface="Calibri"/>
                        </a:rPr>
                        <a:t>Milestone Feedback received </a:t>
                      </a:r>
                      <a:r>
                        <a:rPr lang="en-US" sz="1400" u="none" strike="noStrike" cap="none" dirty="0" smtClean="0">
                          <a:solidFill>
                            <a:schemeClr val="bg1"/>
                          </a:solidFill>
                          <a:sym typeface="Calibri"/>
                        </a:rPr>
                        <a:t>from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u="none" strike="noStrike" cap="none" dirty="0" smtClean="0">
                          <a:solidFill>
                            <a:schemeClr val="bg1"/>
                          </a:solidFill>
                          <a:sym typeface="Calibri"/>
                        </a:rPr>
                        <a:t>Tutor </a:t>
                      </a: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sym typeface="Calibri"/>
                        </a:rPr>
                        <a:t>/ Learning Facilitator</a:t>
                      </a:r>
                      <a:endParaRPr sz="1400" dirty="0">
                        <a:solidFill>
                          <a:schemeClr val="bg1"/>
                        </a:solidFill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sym typeface="Calibri"/>
                        </a:rPr>
                        <a:t>Action Taken</a:t>
                      </a:r>
                      <a:endParaRPr sz="140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sym typeface="Calibri"/>
                        </a:rPr>
                        <a:t>(Yes / No)</a:t>
                      </a:r>
                      <a:endParaRPr sz="1400" dirty="0">
                        <a:solidFill>
                          <a:schemeClr val="bg1"/>
                        </a:solidFill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8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SG" sz="1400" u="none" strike="noStrike" cap="none" dirty="0" smtClean="0">
                          <a:sym typeface="Calibri"/>
                        </a:rPr>
                        <a:t>1</a:t>
                      </a:r>
                      <a:endParaRPr sz="1400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437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u="none" strike="noStrike" cap="none">
                          <a:sym typeface="Calibri"/>
                        </a:rPr>
                        <a:t> </a:t>
                      </a:r>
                      <a:endParaRPr sz="140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437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u="none">
                          <a:sym typeface="Calibri"/>
                        </a:rPr>
                        <a:t> </a:t>
                      </a:r>
                      <a:endParaRPr sz="140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8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400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1437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u="none" dirty="0">
                          <a:sym typeface="Calibri"/>
                        </a:rPr>
                        <a:t> </a:t>
                      </a:r>
                      <a:endParaRPr sz="1400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18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SG" sz="1400" dirty="0" smtClean="0"/>
                        <a:t>2</a:t>
                      </a:r>
                      <a:endParaRPr sz="1400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437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400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99002"/>
                  </a:ext>
                </a:extLst>
              </a:tr>
              <a:tr h="29218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1437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400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033061"/>
                  </a:ext>
                </a:extLst>
              </a:tr>
              <a:tr h="29218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400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1437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400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254764"/>
                  </a:ext>
                </a:extLst>
              </a:tr>
              <a:tr h="29218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SG" sz="1400" dirty="0" smtClean="0"/>
                        <a:t>3</a:t>
                      </a:r>
                      <a:endParaRPr sz="1400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437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40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858271"/>
                  </a:ext>
                </a:extLst>
              </a:tr>
              <a:tr h="29218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400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1437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40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603122"/>
                  </a:ext>
                </a:extLst>
              </a:tr>
              <a:tr h="29218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400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1437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40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014961"/>
                  </a:ext>
                </a:extLst>
              </a:tr>
              <a:tr h="29218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SG" sz="1400" dirty="0" smtClean="0"/>
                        <a:t>4</a:t>
                      </a:r>
                      <a:endParaRPr sz="1400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437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400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036928"/>
                  </a:ext>
                </a:extLst>
              </a:tr>
              <a:tr h="29218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400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1437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400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51337"/>
                  </a:ext>
                </a:extLst>
              </a:tr>
              <a:tr h="29218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400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1437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400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998447"/>
                  </a:ext>
                </a:extLst>
              </a:tr>
              <a:tr h="29218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SG" sz="1400" dirty="0" smtClean="0"/>
                        <a:t>5</a:t>
                      </a:r>
                      <a:endParaRPr sz="1400" dirty="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437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40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719707"/>
                  </a:ext>
                </a:extLst>
              </a:tr>
              <a:tr h="29218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400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1437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40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865878"/>
                  </a:ext>
                </a:extLst>
              </a:tr>
              <a:tr h="29218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400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1437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400"/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582551"/>
                  </a:ext>
                </a:extLst>
              </a:tr>
            </a:tbl>
          </a:graphicData>
        </a:graphic>
      </p:graphicFrame>
      <p:sp>
        <p:nvSpPr>
          <p:cNvPr id="4" name="Google Shape;80;p3"/>
          <p:cNvSpPr txBox="1">
            <a:spLocks/>
          </p:cNvSpPr>
          <p:nvPr/>
        </p:nvSpPr>
        <p:spPr>
          <a:xfrm>
            <a:off x="217487" y="188912"/>
            <a:ext cx="609453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1">
              <a:lnSpc>
                <a:spcPct val="90000"/>
              </a:lnSpc>
              <a:buClr>
                <a:srgbClr val="88125B"/>
              </a:buClr>
              <a:buSzPts val="2800"/>
              <a:buFont typeface="Calibri"/>
              <a:buNone/>
            </a:pPr>
            <a:r>
              <a:rPr lang="en-US" sz="2800" b="1" dirty="0" smtClean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10. Milestone Feedback &amp; Action taken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2168" y="160307"/>
            <a:ext cx="2214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for the Project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0;p3"/>
          <p:cNvSpPr txBox="1">
            <a:spLocks/>
          </p:cNvSpPr>
          <p:nvPr/>
        </p:nvSpPr>
        <p:spPr>
          <a:xfrm>
            <a:off x="217487" y="188912"/>
            <a:ext cx="609453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1">
              <a:lnSpc>
                <a:spcPct val="90000"/>
              </a:lnSpc>
              <a:buClr>
                <a:srgbClr val="88125B"/>
              </a:buClr>
              <a:buSzPts val="2800"/>
              <a:buFont typeface="Calibri"/>
              <a:buNone/>
            </a:pPr>
            <a:r>
              <a:rPr lang="en-US" sz="2800" b="1" dirty="0" smtClean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11. Project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085" y="3000653"/>
            <a:ext cx="85651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hlinkClick r:id="rId2"/>
              </a:rPr>
              <a:t>http://</a:t>
            </a:r>
            <a:r>
              <a:rPr lang="en-SG" sz="3200" dirty="0" smtClean="0">
                <a:hlinkClick r:id="rId2"/>
              </a:rPr>
              <a:t>localhost:8080/WebContents/register.jsp</a:t>
            </a:r>
            <a:endParaRPr lang="en-SG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242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3077" y="156338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 Shots of Evidences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Screenshot (12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34" y="1397952"/>
            <a:ext cx="8494490" cy="4783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7487" y="777145"/>
            <a:ext cx="4647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SG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adding, the record shows up to </a:t>
            </a:r>
            <a:r>
              <a:rPr lang="en-SG" sz="20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SG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0;p3"/>
          <p:cNvSpPr txBox="1">
            <a:spLocks/>
          </p:cNvSpPr>
          <p:nvPr/>
        </p:nvSpPr>
        <p:spPr>
          <a:xfrm>
            <a:off x="217487" y="188912"/>
            <a:ext cx="609453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1">
              <a:lnSpc>
                <a:spcPct val="90000"/>
              </a:lnSpc>
              <a:buClr>
                <a:srgbClr val="88125B"/>
              </a:buClr>
              <a:buSzPts val="2800"/>
              <a:buFont typeface="Calibri"/>
              <a:buNone/>
            </a:pPr>
            <a:r>
              <a:rPr lang="en-US" sz="2800" b="1" dirty="0" smtClean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11. Project Results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560352" y="1177255"/>
            <a:ext cx="2835479" cy="282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79721" y="1177255"/>
            <a:ext cx="520118" cy="433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Screenshot (11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66" y="1388490"/>
            <a:ext cx="8524825" cy="4800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83077" y="156338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 Shots of Evidences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0;p3"/>
          <p:cNvSpPr txBox="1">
            <a:spLocks/>
          </p:cNvSpPr>
          <p:nvPr/>
        </p:nvSpPr>
        <p:spPr>
          <a:xfrm>
            <a:off x="217487" y="188912"/>
            <a:ext cx="609453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1">
              <a:lnSpc>
                <a:spcPct val="90000"/>
              </a:lnSpc>
              <a:buClr>
                <a:srgbClr val="88125B"/>
              </a:buClr>
              <a:buSzPts val="2800"/>
              <a:buFont typeface="Calibri"/>
              <a:buNone/>
            </a:pPr>
            <a:r>
              <a:rPr lang="en-US" sz="2800" b="1" dirty="0" smtClean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11. Project Results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7487" y="777145"/>
            <a:ext cx="7954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dk1"/>
              </a:buClr>
              <a:buSzPts val="2000"/>
            </a:pPr>
            <a:r>
              <a:rPr lang="en-SG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form values. </a:t>
            </a:r>
            <a:r>
              <a:rPr lang="en-SG" sz="2000" dirty="0" smtClean="0"/>
              <a:t>http</a:t>
            </a:r>
            <a:r>
              <a:rPr lang="en-SG" sz="2000" dirty="0"/>
              <a:t>://</a:t>
            </a:r>
            <a:r>
              <a:rPr lang="en-SG" sz="2000" b="1" u="sng" dirty="0">
                <a:solidFill>
                  <a:srgbClr val="FF0000"/>
                </a:solidFill>
              </a:rPr>
              <a:t>localhost:8080/WebContents/register.jsp</a:t>
            </a:r>
          </a:p>
          <a:p>
            <a:pPr lvl="0">
              <a:buClr>
                <a:schemeClr val="dk1"/>
              </a:buClr>
              <a:buSzPts val="2000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567031" y="1149292"/>
            <a:ext cx="578841" cy="47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9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creenshot (11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96" y="1380856"/>
            <a:ext cx="8568127" cy="482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83077" y="156338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 Shots of Evidences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0;p3"/>
          <p:cNvSpPr txBox="1">
            <a:spLocks/>
          </p:cNvSpPr>
          <p:nvPr/>
        </p:nvSpPr>
        <p:spPr>
          <a:xfrm>
            <a:off x="217487" y="188912"/>
            <a:ext cx="609453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1">
              <a:lnSpc>
                <a:spcPct val="90000"/>
              </a:lnSpc>
              <a:buClr>
                <a:srgbClr val="88125B"/>
              </a:buClr>
              <a:buSzPts val="2800"/>
              <a:buFont typeface="Calibri"/>
              <a:buNone/>
            </a:pPr>
            <a:r>
              <a:rPr lang="en-US" sz="2800" b="1" dirty="0" smtClean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11. Project Results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7487" y="777145"/>
            <a:ext cx="801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dk1"/>
              </a:buClr>
              <a:buSzPts val="2000"/>
            </a:pPr>
            <a:r>
              <a:rPr lang="en-SG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Shows the </a:t>
            </a:r>
            <a:r>
              <a:rPr lang="en-SG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dropdown</a:t>
            </a:r>
            <a:r>
              <a:rPr lang="en-SG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options fetched from </a:t>
            </a:r>
            <a:r>
              <a:rPr lang="en-SG" sz="2000" dirty="0"/>
              <a:t>pfs_1121a_coursemaster.sql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719743" y="1177255"/>
            <a:ext cx="310393" cy="94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99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creenshot (12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368678"/>
            <a:ext cx="8524825" cy="4800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5534" y="822898"/>
            <a:ext cx="3858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dk1"/>
              </a:buClr>
              <a:buSzPts val="2000"/>
            </a:pPr>
            <a:r>
              <a:rPr lang="en-SG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Entering a new registrant </a:t>
            </a:r>
            <a:r>
              <a:rPr lang="en-SG" sz="2000" b="1" dirty="0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Bill Gates</a:t>
            </a:r>
            <a:endParaRPr lang="en-SG" sz="2000" b="1" dirty="0">
              <a:solidFill>
                <a:schemeClr val="bg2"/>
              </a:solidFill>
            </a:endParaRPr>
          </a:p>
          <a:p>
            <a:pPr lvl="0">
              <a:buClr>
                <a:schemeClr val="dk1"/>
              </a:buClr>
              <a:buSzPts val="2000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3077" y="156338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 Shots of Evidences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0;p3"/>
          <p:cNvSpPr txBox="1">
            <a:spLocks/>
          </p:cNvSpPr>
          <p:nvPr/>
        </p:nvSpPr>
        <p:spPr>
          <a:xfrm>
            <a:off x="217487" y="188912"/>
            <a:ext cx="609453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1">
              <a:lnSpc>
                <a:spcPct val="90000"/>
              </a:lnSpc>
              <a:buClr>
                <a:srgbClr val="88125B"/>
              </a:buClr>
              <a:buSzPts val="2800"/>
              <a:buFont typeface="Calibri"/>
              <a:buNone/>
            </a:pPr>
            <a:r>
              <a:rPr lang="en-US" sz="2800" b="1" dirty="0" smtClean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11. Project Results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855677" y="1174459"/>
            <a:ext cx="2281806" cy="135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73123" y="1174459"/>
            <a:ext cx="2759978" cy="1954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3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creenshot (121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17" b="54649"/>
          <a:stretch/>
        </p:blipFill>
        <p:spPr bwMode="auto">
          <a:xfrm>
            <a:off x="331924" y="1405254"/>
            <a:ext cx="8703892" cy="3410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1290" y="822898"/>
            <a:ext cx="8962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dk1"/>
              </a:buClr>
              <a:buSzPts val="2000"/>
            </a:pPr>
            <a:r>
              <a:rPr lang="en-SG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is processed by </a:t>
            </a:r>
            <a:r>
              <a:rPr lang="en-SG" sz="20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student_action.jsp</a:t>
            </a:r>
            <a:r>
              <a:rPr lang="en-SG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&lt;%@ include file=“</a:t>
            </a:r>
            <a:r>
              <a:rPr lang="en-SG" sz="20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thankyou.html</a:t>
            </a:r>
            <a:r>
              <a:rPr lang="en-SG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%&gt;</a:t>
            </a:r>
            <a:endParaRPr lang="en-SG" sz="2000" dirty="0"/>
          </a:p>
          <a:p>
            <a:pPr lvl="0">
              <a:buClr>
                <a:schemeClr val="dk1"/>
              </a:buClr>
              <a:buSzPts val="2000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3077" y="156338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 Shots of Evidences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0;p3"/>
          <p:cNvSpPr txBox="1">
            <a:spLocks/>
          </p:cNvSpPr>
          <p:nvPr/>
        </p:nvSpPr>
        <p:spPr>
          <a:xfrm>
            <a:off x="217487" y="188912"/>
            <a:ext cx="609453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1">
              <a:lnSpc>
                <a:spcPct val="90000"/>
              </a:lnSpc>
              <a:buClr>
                <a:srgbClr val="88125B"/>
              </a:buClr>
              <a:buSzPts val="2800"/>
              <a:buFont typeface="Calibri"/>
              <a:buNone/>
            </a:pPr>
            <a:r>
              <a:rPr lang="en-US" sz="2800" b="1" dirty="0" smtClean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11. Project Results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994870" y="1216404"/>
            <a:ext cx="469783" cy="46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776756" y="1140903"/>
            <a:ext cx="4622335" cy="149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73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creenshot (12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74" y="1380870"/>
            <a:ext cx="8503174" cy="4788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534" y="822898"/>
            <a:ext cx="5684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SG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Student_Id</a:t>
            </a:r>
            <a:r>
              <a:rPr lang="en-SG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SG" sz="20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-SG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added into the TABLE </a:t>
            </a:r>
            <a:r>
              <a:rPr lang="en-SG" sz="2000" b="1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StudentRegister</a:t>
            </a:r>
            <a:endParaRPr lang="en-US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3077" y="156338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 Shots of Evidences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0;p3"/>
          <p:cNvSpPr txBox="1">
            <a:spLocks/>
          </p:cNvSpPr>
          <p:nvPr/>
        </p:nvSpPr>
        <p:spPr>
          <a:xfrm>
            <a:off x="217487" y="188912"/>
            <a:ext cx="609453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1">
              <a:lnSpc>
                <a:spcPct val="90000"/>
              </a:lnSpc>
              <a:buClr>
                <a:srgbClr val="88125B"/>
              </a:buClr>
              <a:buSzPts val="2800"/>
              <a:buFont typeface="Calibri"/>
              <a:buNone/>
            </a:pPr>
            <a:r>
              <a:rPr lang="en-US" sz="2800" b="1" dirty="0" smtClean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11. Project Results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476462" y="1157681"/>
            <a:ext cx="276837" cy="293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92866" y="1223008"/>
            <a:ext cx="2248250" cy="445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70077" y="1223008"/>
            <a:ext cx="3171039" cy="445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9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2938" y="160307"/>
            <a:ext cx="2444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Improvements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0;p3"/>
          <p:cNvSpPr txBox="1">
            <a:spLocks/>
          </p:cNvSpPr>
          <p:nvPr/>
        </p:nvSpPr>
        <p:spPr>
          <a:xfrm>
            <a:off x="217487" y="188912"/>
            <a:ext cx="609453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1">
              <a:lnSpc>
                <a:spcPct val="90000"/>
              </a:lnSpc>
              <a:buClr>
                <a:srgbClr val="88125B"/>
              </a:buClr>
              <a:buSzPts val="2800"/>
              <a:buFont typeface="Calibri"/>
              <a:buNone/>
            </a:pPr>
            <a:r>
              <a:rPr lang="en-US" sz="2800" b="1" dirty="0" smtClean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12. Proposed Improvements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0717" y="1305018"/>
            <a:ext cx="4012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Include a header and footer</a:t>
            </a:r>
          </a:p>
          <a:p>
            <a:endParaRPr lang="en-SG" dirty="0"/>
          </a:p>
          <a:p>
            <a:r>
              <a:rPr lang="en-SG" dirty="0" smtClean="0"/>
              <a:t>Validation can include pseudo CSS classes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9317" y="160307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Objective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3269" y="832746"/>
            <a:ext cx="86813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ABC Learning Center </a:t>
            </a:r>
            <a:r>
              <a:rPr lang="en-US" sz="1800" dirty="0" smtClean="0"/>
              <a:t>intends </a:t>
            </a:r>
            <a:r>
              <a:rPr lang="en-US" sz="1800" dirty="0"/>
              <a:t>to capture student details at the time of enrolment in an online application developed in JSP and </a:t>
            </a:r>
            <a:r>
              <a:rPr lang="en-US" sz="1800" dirty="0" smtClean="0"/>
              <a:t>MySQL.</a:t>
            </a:r>
          </a:p>
          <a:p>
            <a:endParaRPr lang="en-SG" sz="1800" dirty="0" smtClean="0"/>
          </a:p>
          <a:p>
            <a:r>
              <a:rPr lang="en-SG" sz="1800" dirty="0" smtClean="0"/>
              <a:t>To achieve the expectations of the training institute’s request, we will be doing the following:</a:t>
            </a:r>
          </a:p>
          <a:p>
            <a:endParaRPr lang="en-SG" sz="1800" dirty="0"/>
          </a:p>
          <a:p>
            <a:pPr marL="342900" indent="-342900">
              <a:buAutoNum type="arabicPeriod"/>
            </a:pPr>
            <a:r>
              <a:rPr lang="en-SG" sz="1800" dirty="0" smtClean="0"/>
              <a:t>To </a:t>
            </a:r>
            <a:r>
              <a:rPr lang="en-SG" sz="1800" b="1" dirty="0" smtClean="0"/>
              <a:t>design a registration form </a:t>
            </a:r>
            <a:r>
              <a:rPr lang="en-SG" sz="1800" dirty="0" smtClean="0"/>
              <a:t>so that student details can be captured.</a:t>
            </a:r>
          </a:p>
          <a:p>
            <a:pPr marL="342900" indent="-342900">
              <a:buAutoNum type="arabicPeriod"/>
            </a:pPr>
            <a:r>
              <a:rPr lang="en-SG" sz="1800" dirty="0" smtClean="0"/>
              <a:t>The information entered will be first </a:t>
            </a:r>
            <a:r>
              <a:rPr lang="en-SG" sz="1800" b="1" dirty="0" smtClean="0"/>
              <a:t>validated</a:t>
            </a:r>
            <a:r>
              <a:rPr lang="en-SG" sz="1800" dirty="0" smtClean="0"/>
              <a:t> before posting to the server</a:t>
            </a:r>
          </a:p>
          <a:p>
            <a:pPr marL="342900" indent="-342900">
              <a:buAutoNum type="arabicPeriod"/>
            </a:pPr>
            <a:r>
              <a:rPr lang="en-SG" sz="1800" dirty="0" smtClean="0"/>
              <a:t>The posted data will be </a:t>
            </a:r>
            <a:r>
              <a:rPr lang="en-SG" sz="1800" b="1" dirty="0" smtClean="0"/>
              <a:t>saved to MySQL RDBMS</a:t>
            </a:r>
          </a:p>
          <a:p>
            <a:pPr marL="342900" indent="-342900">
              <a:buAutoNum type="arabicPeriod"/>
            </a:pPr>
            <a:r>
              <a:rPr lang="en-SG" sz="1800" dirty="0" smtClean="0"/>
              <a:t>Prepare </a:t>
            </a:r>
            <a:r>
              <a:rPr lang="en-SG" sz="1800" b="1" dirty="0" smtClean="0"/>
              <a:t>Test </a:t>
            </a:r>
            <a:r>
              <a:rPr lang="en-SG" sz="1800" b="1" dirty="0"/>
              <a:t>P</a:t>
            </a:r>
            <a:r>
              <a:rPr lang="en-SG" sz="1800" b="1" dirty="0" smtClean="0"/>
              <a:t>lanning and </a:t>
            </a:r>
            <a:r>
              <a:rPr lang="en-SG" sz="1800" b="1" dirty="0"/>
              <a:t>E</a:t>
            </a:r>
            <a:r>
              <a:rPr lang="en-SG" sz="1800" b="1" dirty="0" smtClean="0"/>
              <a:t>xecution </a:t>
            </a:r>
            <a:r>
              <a:rPr lang="en-SG" sz="1800" b="1" dirty="0"/>
              <a:t>S</a:t>
            </a:r>
            <a:r>
              <a:rPr lang="en-SG" sz="1800" b="1" dirty="0" smtClean="0"/>
              <a:t>cript for UAT</a:t>
            </a:r>
          </a:p>
          <a:p>
            <a:pPr marL="342900" indent="-342900">
              <a:buAutoNum type="arabicPeriod"/>
            </a:pPr>
            <a:r>
              <a:rPr lang="en-SG" sz="1800" dirty="0" smtClean="0"/>
              <a:t>Technical document and user manual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r>
              <a:rPr lang="en-SG" sz="1800" dirty="0" smtClean="0"/>
              <a:t>Target project result:</a:t>
            </a:r>
            <a:endParaRPr lang="en-US" sz="1800" dirty="0"/>
          </a:p>
          <a:p>
            <a:r>
              <a:rPr lang="en-US" sz="1800" dirty="0" smtClean="0"/>
              <a:t>With </a:t>
            </a:r>
            <a:r>
              <a:rPr lang="en-US" sz="1800" dirty="0"/>
              <a:t>implementation of an </a:t>
            </a:r>
            <a:r>
              <a:rPr lang="en-US" sz="1800" b="1" dirty="0"/>
              <a:t>Online Student Registration Form</a:t>
            </a:r>
            <a:r>
              <a:rPr lang="en-US" sz="1800" dirty="0"/>
              <a:t> developed in JSP and MySQL, the company can now allow users to register for courses made </a:t>
            </a:r>
            <a:r>
              <a:rPr lang="en-US" sz="1800" b="1" dirty="0"/>
              <a:t>available by admin</a:t>
            </a:r>
            <a:r>
              <a:rPr lang="en-US" sz="1800" dirty="0"/>
              <a:t>. </a:t>
            </a:r>
            <a:r>
              <a:rPr lang="en-US" sz="1800" dirty="0" smtClean="0"/>
              <a:t>This enabled the training institution to capture student details, and also enhancing </a:t>
            </a:r>
            <a:r>
              <a:rPr lang="en-US" sz="1800" dirty="0"/>
              <a:t>productivity by reducing possible confusion over outdated offers. </a:t>
            </a:r>
          </a:p>
        </p:txBody>
      </p:sp>
      <p:sp>
        <p:nvSpPr>
          <p:cNvPr id="5" name="Google Shape;80;p3"/>
          <p:cNvSpPr txBox="1">
            <a:spLocks/>
          </p:cNvSpPr>
          <p:nvPr/>
        </p:nvSpPr>
        <p:spPr>
          <a:xfrm>
            <a:off x="217487" y="188912"/>
            <a:ext cx="545306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1">
              <a:lnSpc>
                <a:spcPct val="90000"/>
              </a:lnSpc>
              <a:buClr>
                <a:srgbClr val="88125B"/>
              </a:buClr>
              <a:buSzPts val="2800"/>
              <a:buFont typeface="Calibri"/>
              <a:buNone/>
            </a:pPr>
            <a:r>
              <a:rPr lang="en-US" sz="2800" b="1" dirty="0" smtClean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1. Project Definition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03337" y="160307"/>
            <a:ext cx="2318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buClr>
                <a:schemeClr val="dk1"/>
              </a:buClr>
              <a:buSzPts val="2000"/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Deliverables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648" y="831995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to be submitted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648" y="1386102"/>
            <a:ext cx="51827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 smtClean="0"/>
              <a:t>JSP</a:t>
            </a:r>
          </a:p>
          <a:p>
            <a:r>
              <a:rPr lang="en-SG" sz="1600" dirty="0" err="1" smtClean="0"/>
              <a:t>register.jsp</a:t>
            </a:r>
            <a:r>
              <a:rPr lang="en-SG" sz="1600" dirty="0" smtClean="0"/>
              <a:t> – Registration Form</a:t>
            </a:r>
          </a:p>
          <a:p>
            <a:r>
              <a:rPr lang="en-SG" sz="1600" dirty="0" smtClean="0"/>
              <a:t>student_action.jsp – Form Action</a:t>
            </a:r>
          </a:p>
          <a:p>
            <a:endParaRPr lang="en-SG" sz="1600" dirty="0"/>
          </a:p>
          <a:p>
            <a:r>
              <a:rPr lang="en-SG" sz="1600" b="1" dirty="0" smtClean="0"/>
              <a:t>HTML</a:t>
            </a:r>
          </a:p>
          <a:p>
            <a:r>
              <a:rPr lang="en-SG" sz="1600" dirty="0" smtClean="0"/>
              <a:t>thankyou.html </a:t>
            </a:r>
          </a:p>
          <a:p>
            <a:r>
              <a:rPr lang="en-SG" sz="1600" dirty="0" smtClean="0"/>
              <a:t>Included in student_action.jsp</a:t>
            </a:r>
          </a:p>
          <a:p>
            <a:r>
              <a:rPr lang="en-SG" sz="1600" dirty="0" smtClean="0"/>
              <a:t>&lt;%@ include file=“thankyou.html” %&gt;</a:t>
            </a:r>
          </a:p>
          <a:p>
            <a:endParaRPr lang="en-SG" sz="1600" dirty="0"/>
          </a:p>
          <a:p>
            <a:r>
              <a:rPr lang="en-SG" sz="1600" b="1" dirty="0" smtClean="0"/>
              <a:t>Project Report</a:t>
            </a:r>
          </a:p>
          <a:p>
            <a:r>
              <a:rPr lang="en-SG" sz="1600" dirty="0" smtClean="0"/>
              <a:t>PFS_1121A_Report_Joshua.docx</a:t>
            </a:r>
            <a:endParaRPr lang="en-SG" sz="1600" b="1" dirty="0" smtClean="0"/>
          </a:p>
          <a:p>
            <a:r>
              <a:rPr lang="en-SG" sz="1600" dirty="0" smtClean="0"/>
              <a:t>PFS_1121A_Presentation_Joshua.pptx</a:t>
            </a:r>
          </a:p>
          <a:p>
            <a:endParaRPr lang="en-SG" sz="1600" dirty="0"/>
          </a:p>
          <a:p>
            <a:r>
              <a:rPr lang="en-SG" sz="1600" b="1" dirty="0" smtClean="0"/>
              <a:t>Source Code</a:t>
            </a:r>
          </a:p>
          <a:p>
            <a:r>
              <a:rPr lang="en-SG" sz="1600" dirty="0" smtClean="0"/>
              <a:t>jdbc.zip</a:t>
            </a:r>
          </a:p>
          <a:p>
            <a:r>
              <a:rPr lang="en-SG" sz="1600" dirty="0" smtClean="0"/>
              <a:t>pfs_1121a_coursemaster.sql</a:t>
            </a:r>
          </a:p>
          <a:p>
            <a:r>
              <a:rPr lang="en-SG" sz="1600" dirty="0" smtClean="0"/>
              <a:t>pfs_1121a_studentregister.sql</a:t>
            </a:r>
          </a:p>
          <a:p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41193" y="918662"/>
            <a:ext cx="27003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Includes the following from</a:t>
            </a:r>
            <a:r>
              <a:rPr lang="en-SG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SG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previous assignment(s)</a:t>
            </a:r>
          </a:p>
          <a:p>
            <a:endParaRPr lang="en-SG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SG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JSP</a:t>
            </a:r>
          </a:p>
          <a:p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SG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ourse_action.jsp</a:t>
            </a:r>
            <a:endParaRPr lang="en-SG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SG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ourse_list.jsp</a:t>
            </a:r>
            <a:endParaRPr lang="en-SG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SG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elete.jsp</a:t>
            </a:r>
            <a:endParaRPr lang="en-SG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n-SG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dit_course.jsp</a:t>
            </a:r>
            <a:endParaRPr lang="en-SG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SG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eader.jsp</a:t>
            </a:r>
            <a:endParaRPr lang="en-SG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SG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ome.jsp</a:t>
            </a:r>
            <a:endParaRPr lang="en-SG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SG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pdate_action.jsp</a:t>
            </a:r>
            <a:endParaRPr lang="en-SG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SG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SG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</a:p>
          <a:p>
            <a:r>
              <a:rPr lang="en-SG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course.html</a:t>
            </a:r>
          </a:p>
        </p:txBody>
      </p:sp>
      <p:sp>
        <p:nvSpPr>
          <p:cNvPr id="8" name="Google Shape;80;p3"/>
          <p:cNvSpPr txBox="1">
            <a:spLocks/>
          </p:cNvSpPr>
          <p:nvPr/>
        </p:nvSpPr>
        <p:spPr>
          <a:xfrm>
            <a:off x="217487" y="188912"/>
            <a:ext cx="545306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1">
              <a:lnSpc>
                <a:spcPct val="90000"/>
              </a:lnSpc>
              <a:buClr>
                <a:srgbClr val="88125B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1" dirty="0" smtClean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. Project Deliverables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0534" b="32281"/>
          <a:stretch/>
        </p:blipFill>
        <p:spPr>
          <a:xfrm>
            <a:off x="316574" y="708656"/>
            <a:ext cx="4477368" cy="5787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955952" y="156338"/>
            <a:ext cx="193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Evidences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97"/>
          <a:stretch/>
        </p:blipFill>
        <p:spPr>
          <a:xfrm>
            <a:off x="3019425" y="4501134"/>
            <a:ext cx="6124575" cy="23568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42" y="708656"/>
            <a:ext cx="3976675" cy="4180766"/>
          </a:xfrm>
          <a:prstGeom prst="rect">
            <a:avLst/>
          </a:prstGeom>
        </p:spPr>
      </p:pic>
      <p:sp>
        <p:nvSpPr>
          <p:cNvPr id="9" name="Google Shape;80;p3"/>
          <p:cNvSpPr txBox="1">
            <a:spLocks/>
          </p:cNvSpPr>
          <p:nvPr/>
        </p:nvSpPr>
        <p:spPr>
          <a:xfrm>
            <a:off x="217487" y="188912"/>
            <a:ext cx="545306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1">
              <a:lnSpc>
                <a:spcPct val="90000"/>
              </a:lnSpc>
              <a:buClr>
                <a:srgbClr val="88125B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1" dirty="0" smtClean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. Project Deliverables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6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002132"/>
              </p:ext>
            </p:extLst>
          </p:nvPr>
        </p:nvGraphicFramePr>
        <p:xfrm>
          <a:off x="369115" y="1041131"/>
          <a:ext cx="8371726" cy="4900475"/>
        </p:xfrm>
        <a:graphic>
          <a:graphicData uri="http://schemas.openxmlformats.org/drawingml/2006/table">
            <a:tbl>
              <a:tblPr firstRow="1" bandRow="1">
                <a:tableStyleId>{55F73735-8CBF-4750-8700-EA35229D6E6E}</a:tableStyleId>
              </a:tblPr>
              <a:tblGrid>
                <a:gridCol w="4185863">
                  <a:extLst>
                    <a:ext uri="{9D8B030D-6E8A-4147-A177-3AD203B41FA5}">
                      <a16:colId xmlns:a16="http://schemas.microsoft.com/office/drawing/2014/main" val="1767791032"/>
                    </a:ext>
                  </a:extLst>
                </a:gridCol>
                <a:gridCol w="4185863">
                  <a:extLst>
                    <a:ext uri="{9D8B030D-6E8A-4147-A177-3AD203B41FA5}">
                      <a16:colId xmlns:a16="http://schemas.microsoft.com/office/drawing/2014/main" val="2210500818"/>
                    </a:ext>
                  </a:extLst>
                </a:gridCol>
              </a:tblGrid>
              <a:tr h="88307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lang="en-SG" sz="2000" b="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45709" marB="45709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</a:t>
                      </a:r>
                      <a:endParaRPr lang="en-SG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9" marB="45709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915095"/>
                  </a:ext>
                </a:extLst>
              </a:tr>
              <a:tr h="645308">
                <a:tc>
                  <a:txBody>
                    <a:bodyPr/>
                    <a:lstStyle/>
                    <a:p>
                      <a:r>
                        <a:rPr lang="en-US" sz="1300" dirty="0"/>
                        <a:t>Operating System (OS)</a:t>
                      </a:r>
                      <a:endParaRPr lang="en-SG" sz="1300" dirty="0"/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Windows 11</a:t>
                      </a:r>
                      <a:endParaRPr lang="en-SG" sz="1300" dirty="0">
                        <a:highlight>
                          <a:srgbClr val="FFFF00"/>
                        </a:highlight>
                      </a:endParaRPr>
                    </a:p>
                  </a:txBody>
                  <a:tcPr marT="45709" marB="45709" anchor="ctr"/>
                </a:tc>
                <a:extLst>
                  <a:ext uri="{0D108BD9-81ED-4DB2-BD59-A6C34878D82A}">
                    <a16:rowId xmlns:a16="http://schemas.microsoft.com/office/drawing/2014/main" val="4137688423"/>
                  </a:ext>
                </a:extLst>
              </a:tr>
              <a:tr h="790865">
                <a:tc>
                  <a:txBody>
                    <a:bodyPr/>
                    <a:lstStyle/>
                    <a:p>
                      <a:r>
                        <a:rPr lang="en-US" sz="1300" dirty="0"/>
                        <a:t>Integrated Development Environment (IDE)/Editor</a:t>
                      </a:r>
                      <a:endParaRPr lang="en-SG" sz="1300" dirty="0"/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00" dirty="0" err="1" smtClean="0"/>
                        <a:t>Intellj</a:t>
                      </a:r>
                      <a:r>
                        <a:rPr lang="en-US" sz="1300" baseline="0" dirty="0" smtClean="0"/>
                        <a:t> IDEA </a:t>
                      </a:r>
                      <a:r>
                        <a:rPr lang="en-US" sz="1300" baseline="0" smtClean="0"/>
                        <a:t>Community Edition 2021.3</a:t>
                      </a:r>
                      <a:endParaRPr lang="en-SG" sz="1300" dirty="0">
                        <a:highlight>
                          <a:srgbClr val="FFFF00"/>
                        </a:highlight>
                      </a:endParaRPr>
                    </a:p>
                  </a:txBody>
                  <a:tcPr marT="45709" marB="45709" anchor="ctr"/>
                </a:tc>
                <a:extLst>
                  <a:ext uri="{0D108BD9-81ED-4DB2-BD59-A6C34878D82A}">
                    <a16:rowId xmlns:a16="http://schemas.microsoft.com/office/drawing/2014/main" val="933315458"/>
                  </a:ext>
                </a:extLst>
              </a:tr>
              <a:tr h="645308">
                <a:tc>
                  <a:txBody>
                    <a:bodyPr/>
                    <a:lstStyle/>
                    <a:p>
                      <a:r>
                        <a:rPr lang="en-US" sz="1300" dirty="0"/>
                        <a:t>Server to run JSP files on webpages</a:t>
                      </a:r>
                      <a:endParaRPr lang="en-SG" sz="1300" dirty="0"/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Apache Tomcat 9</a:t>
                      </a:r>
                      <a:endParaRPr lang="en-SG" sz="1300" dirty="0"/>
                    </a:p>
                  </a:txBody>
                  <a:tcPr marT="45709" marB="45709" anchor="ctr"/>
                </a:tc>
                <a:extLst>
                  <a:ext uri="{0D108BD9-81ED-4DB2-BD59-A6C34878D82A}">
                    <a16:rowId xmlns:a16="http://schemas.microsoft.com/office/drawing/2014/main" val="4180402351"/>
                  </a:ext>
                </a:extLst>
              </a:tr>
              <a:tr h="645308">
                <a:tc>
                  <a:txBody>
                    <a:bodyPr/>
                    <a:lstStyle/>
                    <a:p>
                      <a:r>
                        <a:rPr lang="en-US" sz="1300" dirty="0"/>
                        <a:t>Java Runtime Environment</a:t>
                      </a:r>
                      <a:endParaRPr lang="en-SG" sz="1300" dirty="0"/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JDK 1.8.0</a:t>
                      </a:r>
                      <a:endParaRPr lang="en-SG" sz="1300" dirty="0">
                        <a:highlight>
                          <a:srgbClr val="FFFF00"/>
                        </a:highlight>
                      </a:endParaRPr>
                    </a:p>
                  </a:txBody>
                  <a:tcPr marT="45709" marB="45709" anchor="ctr"/>
                </a:tc>
                <a:extLst>
                  <a:ext uri="{0D108BD9-81ED-4DB2-BD59-A6C34878D82A}">
                    <a16:rowId xmlns:a16="http://schemas.microsoft.com/office/drawing/2014/main" val="675629709"/>
                  </a:ext>
                </a:extLst>
              </a:tr>
              <a:tr h="645308">
                <a:tc>
                  <a:txBody>
                    <a:bodyPr/>
                    <a:lstStyle/>
                    <a:p>
                      <a:r>
                        <a:rPr lang="en-US" sz="1300" dirty="0"/>
                        <a:t>Web Browser</a:t>
                      </a:r>
                      <a:endParaRPr lang="en-SG" sz="1300" dirty="0"/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00" dirty="0" smtClean="0"/>
                        <a:t>Edge, Chrome &amp; Firefox</a:t>
                      </a:r>
                      <a:endParaRPr lang="en-SG" sz="1300" dirty="0">
                        <a:highlight>
                          <a:srgbClr val="FFFF00"/>
                        </a:highlight>
                      </a:endParaRPr>
                    </a:p>
                  </a:txBody>
                  <a:tcPr marT="45709" marB="45709" anchor="ctr"/>
                </a:tc>
                <a:extLst>
                  <a:ext uri="{0D108BD9-81ED-4DB2-BD59-A6C34878D82A}">
                    <a16:rowId xmlns:a16="http://schemas.microsoft.com/office/drawing/2014/main" val="2478220337"/>
                  </a:ext>
                </a:extLst>
              </a:tr>
              <a:tr h="645308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Relational Database Management System</a:t>
                      </a:r>
                      <a:endParaRPr lang="en-SG" sz="1300" dirty="0"/>
                    </a:p>
                  </a:txBody>
                  <a:tcPr marT="45709" marB="45709" anchor="ctr"/>
                </a:tc>
                <a:tc>
                  <a:txBody>
                    <a:bodyPr/>
                    <a:lstStyle/>
                    <a:p>
                      <a:r>
                        <a:rPr lang="en-SG" sz="1300" dirty="0" smtClean="0"/>
                        <a:t>MySQL</a:t>
                      </a:r>
                      <a:r>
                        <a:rPr lang="en-SG" sz="1300" baseline="0" dirty="0" smtClean="0"/>
                        <a:t> Workbench 8.0</a:t>
                      </a:r>
                      <a:endParaRPr lang="en-SG" sz="1300" dirty="0"/>
                    </a:p>
                  </a:txBody>
                  <a:tcPr marT="45709" marB="45709" anchor="ctr"/>
                </a:tc>
                <a:extLst>
                  <a:ext uri="{0D108BD9-81ED-4DB2-BD59-A6C34878D82A}">
                    <a16:rowId xmlns:a16="http://schemas.microsoft.com/office/drawing/2014/main" val="248729699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02478" y="160307"/>
            <a:ext cx="4299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Environment and Tools Used</a:t>
            </a:r>
            <a:endParaRPr lang="en-US" sz="2000" dirty="0"/>
          </a:p>
        </p:txBody>
      </p:sp>
      <p:sp>
        <p:nvSpPr>
          <p:cNvPr id="4" name="Google Shape;80;p3"/>
          <p:cNvSpPr txBox="1">
            <a:spLocks/>
          </p:cNvSpPr>
          <p:nvPr/>
        </p:nvSpPr>
        <p:spPr>
          <a:xfrm>
            <a:off x="217487" y="188912"/>
            <a:ext cx="545306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1">
              <a:lnSpc>
                <a:spcPct val="90000"/>
              </a:lnSpc>
              <a:buClr>
                <a:srgbClr val="88125B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b="1" dirty="0" smtClean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. Project Environment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1841" y="6187741"/>
            <a:ext cx="6620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 smtClean="0"/>
              <a:t>For screenshot of tools used, kindly refer to slide no.10 in System Block Diagram and Tools (2)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97951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6"/>
          <p:cNvGraphicFramePr/>
          <p:nvPr>
            <p:extLst>
              <p:ext uri="{D42A27DB-BD31-4B8C-83A1-F6EECF244321}">
                <p14:modId xmlns:p14="http://schemas.microsoft.com/office/powerpoint/2010/main" val="859865096"/>
              </p:ext>
            </p:extLst>
          </p:nvPr>
        </p:nvGraphicFramePr>
        <p:xfrm>
          <a:off x="328473" y="1096961"/>
          <a:ext cx="8478176" cy="4797811"/>
        </p:xfrm>
        <a:graphic>
          <a:graphicData uri="http://schemas.openxmlformats.org/drawingml/2006/table">
            <a:tbl>
              <a:tblPr>
                <a:tableStyleId>{55F73735-8CBF-4750-8700-EA35229D6E6E}</a:tableStyleId>
              </a:tblPr>
              <a:tblGrid>
                <a:gridCol w="1042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1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96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bg1"/>
                          </a:solidFill>
                          <a:sym typeface="Calibri"/>
                        </a:rPr>
                        <a:t>Project Task ID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bg1"/>
                          </a:solidFill>
                          <a:sym typeface="Calibri"/>
                        </a:rPr>
                        <a:t>Project Task Description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bg1"/>
                          </a:solidFill>
                          <a:sym typeface="Calibri"/>
                        </a:rPr>
                        <a:t>Project Milestone ID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6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ym typeface="Calibri"/>
                        </a:rPr>
                        <a:t> </a:t>
                      </a:r>
                      <a:r>
                        <a:rPr lang="en-US" sz="1800" u="none" strike="noStrike" cap="none" dirty="0" smtClean="0">
                          <a:sym typeface="Calibri"/>
                        </a:rPr>
                        <a:t>1</a:t>
                      </a:r>
                      <a:endParaRPr lang="en-US" sz="1800" b="0" i="0" u="none" strike="noStrike" cap="none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1437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ym typeface="Calibri"/>
                        </a:rPr>
                        <a:t> Create a Form UI </a:t>
                      </a:r>
                      <a:r>
                        <a:rPr lang="en-US" sz="1800" u="none" strike="noStrike" cap="none" dirty="0" smtClean="0">
                          <a:sym typeface="Calibri"/>
                        </a:rPr>
                        <a:t>Design (A1)</a:t>
                      </a:r>
                      <a:endParaRPr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ym typeface="Calibri"/>
                        </a:rPr>
                        <a:t> </a:t>
                      </a:r>
                      <a:r>
                        <a:rPr lang="en-US" sz="1800" u="none" strike="noStrike" cap="none" dirty="0" smtClean="0">
                          <a:sym typeface="Calibri"/>
                        </a:rPr>
                        <a:t>2</a:t>
                      </a:r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6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ym typeface="Calibri"/>
                        </a:rPr>
                        <a:t> </a:t>
                      </a:r>
                      <a:r>
                        <a:rPr lang="en-US" sz="1800" u="none" strike="noStrike" cap="none" dirty="0" smtClean="0">
                          <a:sym typeface="Calibri"/>
                        </a:rPr>
                        <a:t>2</a:t>
                      </a:r>
                      <a:endParaRPr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1437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ym typeface="Calibri"/>
                        </a:rPr>
                        <a:t> </a:t>
                      </a:r>
                      <a:r>
                        <a:rPr lang="en-US" sz="1800" u="none" strike="noStrike" cap="none" baseline="0" dirty="0" smtClean="0">
                          <a:sym typeface="Calibri"/>
                        </a:rPr>
                        <a:t>System Block Diagram &amp; Tools (K2, A2)</a:t>
                      </a:r>
                      <a:endParaRPr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ym typeface="Calibri"/>
                        </a:rPr>
                        <a:t> </a:t>
                      </a:r>
                      <a:r>
                        <a:rPr lang="en-US" sz="1800" u="none" strike="noStrike" cap="none" dirty="0" smtClean="0"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6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ym typeface="Calibri"/>
                        </a:rPr>
                        <a:t> </a:t>
                      </a:r>
                      <a:r>
                        <a:rPr lang="en-US" sz="1800" u="none" strike="noStrike" cap="none" dirty="0" smtClean="0"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1437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 smtClean="0">
                          <a:sym typeface="Calibri"/>
                        </a:rPr>
                        <a:t>Type</a:t>
                      </a:r>
                      <a:r>
                        <a:rPr lang="en-US" sz="1800" u="none" strike="noStrike" cap="none" baseline="0" dirty="0" smtClean="0">
                          <a:sym typeface="Calibri"/>
                        </a:rPr>
                        <a:t> of Control for Each field (K3, A3)</a:t>
                      </a:r>
                      <a:endParaRPr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ym typeface="Calibri"/>
                        </a:rPr>
                        <a:t> </a:t>
                      </a:r>
                      <a:r>
                        <a:rPr lang="en-US" sz="1800" u="none" strike="noStrike" cap="none" dirty="0" smtClean="0">
                          <a:sym typeface="Calibri"/>
                        </a:rPr>
                        <a:t>4</a:t>
                      </a:r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6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ym typeface="Calibri"/>
                        </a:rPr>
                        <a:t> </a:t>
                      </a:r>
                      <a:r>
                        <a:rPr lang="en-US" sz="1800" u="none" strike="noStrike" cap="none" dirty="0" smtClean="0">
                          <a:sym typeface="Calibri"/>
                        </a:rPr>
                        <a:t>4</a:t>
                      </a:r>
                      <a:endParaRPr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1437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 smtClean="0">
                          <a:sym typeface="Calibri"/>
                        </a:rPr>
                        <a:t>Include HTML Form portion (K3,</a:t>
                      </a:r>
                      <a:r>
                        <a:rPr lang="en-US" sz="1800" u="none" strike="noStrike" cap="none" baseline="0" dirty="0" smtClean="0">
                          <a:sym typeface="Calibri"/>
                        </a:rPr>
                        <a:t> A3)</a:t>
                      </a:r>
                      <a:endParaRPr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ym typeface="Calibri"/>
                        </a:rPr>
                        <a:t> </a:t>
                      </a:r>
                      <a:r>
                        <a:rPr lang="en-US" sz="1800" u="none" strike="noStrike" cap="none" dirty="0" smtClean="0">
                          <a:sym typeface="Calibri"/>
                        </a:rPr>
                        <a:t>6</a:t>
                      </a:r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6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ym typeface="Calibri"/>
                        </a:rPr>
                        <a:t> </a:t>
                      </a:r>
                      <a:r>
                        <a:rPr lang="en-US" sz="1800" u="none" strike="noStrike" cap="none" dirty="0" smtClean="0">
                          <a:sym typeface="Calibri"/>
                        </a:rPr>
                        <a:t>5</a:t>
                      </a:r>
                      <a:endParaRPr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71437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ym typeface="Calibri"/>
                        </a:rPr>
                        <a:t>Develop </a:t>
                      </a:r>
                      <a:r>
                        <a:rPr lang="en-US" sz="1800" u="none" strike="noStrike" cap="none" dirty="0" smtClean="0">
                          <a:sym typeface="Calibri"/>
                        </a:rPr>
                        <a:t>5 UAT </a:t>
                      </a:r>
                      <a:r>
                        <a:rPr lang="en-US" sz="1800" u="none" strike="noStrike" cap="none" dirty="0">
                          <a:sym typeface="Calibri"/>
                        </a:rPr>
                        <a:t>Test </a:t>
                      </a:r>
                      <a:r>
                        <a:rPr lang="en-US" sz="1800" u="none" strike="noStrike" cap="none" dirty="0" smtClean="0">
                          <a:sym typeface="Calibri"/>
                        </a:rPr>
                        <a:t>Cases for</a:t>
                      </a:r>
                      <a:r>
                        <a:rPr lang="en-US" sz="1800" u="none" strike="noStrike" cap="none" baseline="0" dirty="0" smtClean="0">
                          <a:sym typeface="Calibri"/>
                        </a:rPr>
                        <a:t> Validation (K4, A4)</a:t>
                      </a:r>
                      <a:endParaRPr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sym typeface="Calibri"/>
                        </a:rPr>
                        <a:t> </a:t>
                      </a:r>
                      <a:r>
                        <a:rPr lang="en-US" sz="1800" u="none" strike="noStrike" cap="none" dirty="0" smtClean="0">
                          <a:sym typeface="Calibri"/>
                        </a:rPr>
                        <a:t>8</a:t>
                      </a:r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96890" y="160307"/>
            <a:ext cx="2755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Task Description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0;p3"/>
          <p:cNvSpPr txBox="1">
            <a:spLocks/>
          </p:cNvSpPr>
          <p:nvPr/>
        </p:nvSpPr>
        <p:spPr>
          <a:xfrm>
            <a:off x="217487" y="188912"/>
            <a:ext cx="545306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1">
              <a:lnSpc>
                <a:spcPct val="90000"/>
              </a:lnSpc>
              <a:buClr>
                <a:srgbClr val="88125B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 b="1" dirty="0" smtClean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. Project Milestones &amp; Tasks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01250" y="160307"/>
            <a:ext cx="1806905" cy="400110"/>
          </a:xfrm>
          <a:prstGeom prst="rect">
            <a:avLst/>
          </a:prstGeom>
          <a:noFill/>
        </p:spPr>
        <p:txBody>
          <a:bodyPr wrap="none" lIns="36000" rtlCol="0" anchor="ctr" anchorCtr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SG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UI Design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77" y="918986"/>
            <a:ext cx="4642430" cy="58399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523529"/>
              </p:ext>
            </p:extLst>
          </p:nvPr>
        </p:nvGraphicFramePr>
        <p:xfrm>
          <a:off x="307108" y="1055171"/>
          <a:ext cx="4047744" cy="5486400"/>
        </p:xfrm>
        <a:graphic>
          <a:graphicData uri="http://schemas.openxmlformats.org/drawingml/2006/table">
            <a:tbl>
              <a:tblPr firstRow="1" bandRow="1">
                <a:tableStyleId>{55F73735-8CBF-4750-8700-EA35229D6E6E}</a:tableStyleId>
              </a:tblPr>
              <a:tblGrid>
                <a:gridCol w="4047744">
                  <a:extLst>
                    <a:ext uri="{9D8B030D-6E8A-4147-A177-3AD203B41FA5}">
                      <a16:colId xmlns:a16="http://schemas.microsoft.com/office/drawing/2014/main" val="4274253211"/>
                    </a:ext>
                  </a:extLst>
                </a:gridCol>
              </a:tblGrid>
              <a:tr h="165522"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Course Name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645163"/>
                  </a:ext>
                </a:extLst>
              </a:tr>
              <a:tr h="165522"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HTML Fundamentals                                        ▽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998901"/>
                  </a:ext>
                </a:extLst>
              </a:tr>
              <a:tr h="165522">
                <a:tc>
                  <a:txBody>
                    <a:bodyPr/>
                    <a:lstStyle/>
                    <a:p>
                      <a:endParaRPr lang="en-SG" sz="900" dirty="0" smtClean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2026305"/>
                  </a:ext>
                </a:extLst>
              </a:tr>
              <a:tr h="165522"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First name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0424772"/>
                  </a:ext>
                </a:extLst>
              </a:tr>
              <a:tr h="165522">
                <a:tc>
                  <a:txBody>
                    <a:bodyPr/>
                    <a:lstStyle/>
                    <a:p>
                      <a:r>
                        <a:rPr lang="en-SG" sz="9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 to 30 Alphabets</a:t>
                      </a:r>
                      <a:endParaRPr lang="en-US" sz="9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888710"/>
                  </a:ext>
                </a:extLst>
              </a:tr>
              <a:tr h="165522">
                <a:tc>
                  <a:txBody>
                    <a:bodyPr/>
                    <a:lstStyle/>
                    <a:p>
                      <a:r>
                        <a:rPr lang="en-SG" sz="900" i="1" dirty="0" smtClean="0">
                          <a:solidFill>
                            <a:srgbClr val="FF0000"/>
                          </a:solidFill>
                        </a:rPr>
                        <a:t>*Required.</a:t>
                      </a:r>
                      <a:r>
                        <a:rPr lang="en-SG" sz="900" i="1" baseline="0" dirty="0" smtClean="0">
                          <a:solidFill>
                            <a:srgbClr val="FF0000"/>
                          </a:solidFill>
                        </a:rPr>
                        <a:t> Enter 2 to 30 Alphabets</a:t>
                      </a:r>
                      <a:endParaRPr lang="en-US" sz="9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7580049"/>
                  </a:ext>
                </a:extLst>
              </a:tr>
              <a:tr h="16552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514383"/>
                  </a:ext>
                </a:extLst>
              </a:tr>
              <a:tr h="165522"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Last Name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6834843"/>
                  </a:ext>
                </a:extLst>
              </a:tr>
              <a:tr h="16552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8376172"/>
                  </a:ext>
                </a:extLst>
              </a:tr>
              <a:tr h="16552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4506360"/>
                  </a:ext>
                </a:extLst>
              </a:tr>
              <a:tr h="165522"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Gender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1186940"/>
                  </a:ext>
                </a:extLst>
              </a:tr>
              <a:tr h="165522"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🔘 Male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3364953"/>
                  </a:ext>
                </a:extLst>
              </a:tr>
              <a:tr h="165522"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🔘 Female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816635"/>
                  </a:ext>
                </a:extLst>
              </a:tr>
              <a:tr h="16552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522019"/>
                  </a:ext>
                </a:extLst>
              </a:tr>
              <a:tr h="165522"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Residential</a:t>
                      </a:r>
                      <a:r>
                        <a:rPr lang="en-SG" sz="900" baseline="0" dirty="0" smtClean="0"/>
                        <a:t> Address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5457061"/>
                  </a:ext>
                </a:extLst>
              </a:tr>
              <a:tr h="16552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5778922"/>
                  </a:ext>
                </a:extLst>
              </a:tr>
              <a:tr h="16552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9261063"/>
                  </a:ext>
                </a:extLst>
              </a:tr>
              <a:tr h="16552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6683910"/>
                  </a:ext>
                </a:extLst>
              </a:tr>
              <a:tr h="16552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274020"/>
                  </a:ext>
                </a:extLst>
              </a:tr>
              <a:tr h="165522"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Phone Number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1890981"/>
                  </a:ext>
                </a:extLst>
              </a:tr>
              <a:tr h="165522">
                <a:tc>
                  <a:txBody>
                    <a:bodyPr/>
                    <a:lstStyle/>
                    <a:p>
                      <a:r>
                        <a:rPr lang="en-SG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Enter 8 to 11 Numbers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7102956"/>
                  </a:ext>
                </a:extLst>
              </a:tr>
              <a:tr h="165522">
                <a:tc>
                  <a:txBody>
                    <a:bodyPr/>
                    <a:lstStyle/>
                    <a:p>
                      <a:r>
                        <a:rPr lang="en-SG" sz="900" i="1" dirty="0" smtClean="0">
                          <a:solidFill>
                            <a:srgbClr val="FF0000"/>
                          </a:solidFill>
                        </a:rPr>
                        <a:t>*Required. Enter 8 to 11 numbers</a:t>
                      </a:r>
                      <a:endParaRPr lang="en-US" sz="9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1044796"/>
                  </a:ext>
                </a:extLst>
              </a:tr>
              <a:tr h="16552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5923806"/>
                  </a:ext>
                </a:extLst>
              </a:tr>
              <a:tr h="165522">
                <a:tc>
                  <a:txBody>
                    <a:bodyPr/>
                    <a:lstStyle/>
                    <a:p>
                      <a:r>
                        <a:rPr lang="en-SG" sz="900" dirty="0" smtClean="0"/>
                        <a:t>Submit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39479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31"/>
          <a:stretch/>
        </p:blipFill>
        <p:spPr>
          <a:xfrm>
            <a:off x="4852391" y="847143"/>
            <a:ext cx="4013891" cy="5962145"/>
          </a:xfrm>
          <a:prstGeom prst="rect">
            <a:avLst/>
          </a:prstGeom>
        </p:spPr>
      </p:pic>
      <p:sp>
        <p:nvSpPr>
          <p:cNvPr id="8" name="Google Shape;80;p3"/>
          <p:cNvSpPr txBox="1">
            <a:spLocks/>
          </p:cNvSpPr>
          <p:nvPr/>
        </p:nvSpPr>
        <p:spPr>
          <a:xfrm>
            <a:off x="217487" y="188912"/>
            <a:ext cx="545306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1">
              <a:lnSpc>
                <a:spcPct val="90000"/>
              </a:lnSpc>
              <a:buClr>
                <a:srgbClr val="88125B"/>
              </a:buClr>
              <a:buSzPts val="2800"/>
              <a:buFont typeface="Calibri"/>
              <a:buNone/>
            </a:pPr>
            <a:r>
              <a:rPr lang="en-US" sz="2800" b="1" dirty="0" smtClean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5. Create a Form UI Design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37266" y="160307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SG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Design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80;p3"/>
          <p:cNvSpPr txBox="1">
            <a:spLocks/>
          </p:cNvSpPr>
          <p:nvPr/>
        </p:nvSpPr>
        <p:spPr>
          <a:xfrm>
            <a:off x="217487" y="188912"/>
            <a:ext cx="609453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1">
              <a:lnSpc>
                <a:spcPct val="90000"/>
              </a:lnSpc>
              <a:buClr>
                <a:srgbClr val="88125B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2800" b="1" dirty="0" smtClean="0">
                <a:solidFill>
                  <a:srgbClr val="88125B"/>
                </a:solidFill>
                <a:latin typeface="Calibri"/>
                <a:ea typeface="Calibri"/>
                <a:cs typeface="Calibri"/>
                <a:sym typeface="Calibri"/>
              </a:rPr>
              <a:t>. System Block Diagram and Tools (2)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9" t="31121" r="12202" b="14241"/>
          <a:stretch/>
        </p:blipFill>
        <p:spPr>
          <a:xfrm>
            <a:off x="100667" y="1023456"/>
            <a:ext cx="8795517" cy="4144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IU01 IU Name">
  <a:themeElements>
    <a:clrScheme name="Custom 1">
      <a:dk1>
        <a:srgbClr val="000000"/>
      </a:dk1>
      <a:lt1>
        <a:srgbClr val="FFFFFF"/>
      </a:lt1>
      <a:dk2>
        <a:srgbClr val="93176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IU01 IU Name">
  <a:themeElements>
    <a:clrScheme name="Custom 1">
      <a:dk1>
        <a:srgbClr val="000000"/>
      </a:dk1>
      <a:lt1>
        <a:srgbClr val="FFFFFF"/>
      </a:lt1>
      <a:dk2>
        <a:srgbClr val="93176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U01 IU Name">
  <a:themeElements>
    <a:clrScheme name="Custom 1">
      <a:dk1>
        <a:srgbClr val="000000"/>
      </a:dk1>
      <a:lt1>
        <a:srgbClr val="FFFFFF"/>
      </a:lt1>
      <a:dk2>
        <a:srgbClr val="93176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IU01 IU Name">
  <a:themeElements>
    <a:clrScheme name="Custom 1">
      <a:dk1>
        <a:srgbClr val="000000"/>
      </a:dk1>
      <a:lt1>
        <a:srgbClr val="FFFFFF"/>
      </a:lt1>
      <a:dk2>
        <a:srgbClr val="93176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IU01 IU Name">
  <a:themeElements>
    <a:clrScheme name="Custom 1">
      <a:dk1>
        <a:srgbClr val="000000"/>
      </a:dk1>
      <a:lt1>
        <a:srgbClr val="FFFFFF"/>
      </a:lt1>
      <a:dk2>
        <a:srgbClr val="93176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1713</Words>
  <Application>Microsoft Office PowerPoint</Application>
  <PresentationFormat>On-screen Show (4:3)</PresentationFormat>
  <Paragraphs>448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Noto Sans Symbols</vt:lpstr>
      <vt:lpstr>Arial</vt:lpstr>
      <vt:lpstr>Calibri</vt:lpstr>
      <vt:lpstr>2_IU01 IU Name</vt:lpstr>
      <vt:lpstr>5_IU01 IU Name</vt:lpstr>
      <vt:lpstr>1_IU01 IU Name</vt:lpstr>
      <vt:lpstr>3_IU01 IU Name</vt:lpstr>
      <vt:lpstr>4_IU01 IU Name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Joscans</dc:creator>
  <cp:lastModifiedBy>Joshua Ho Gwok Hin</cp:lastModifiedBy>
  <cp:revision>63</cp:revision>
  <dcterms:created xsi:type="dcterms:W3CDTF">2012-01-26T10:45:43Z</dcterms:created>
  <dcterms:modified xsi:type="dcterms:W3CDTF">2022-01-17T12:22:08Z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0x010100CCA42FA94CC64944985BE93158E9ADE0</vt:lpwstr>
  </property>
</Properties>
</file>