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0.jpg" ContentType="image/jpeg"/>
  <Override PartName="/ppt/media/image22.jpg" ContentType="image/jpeg"/>
  <Override PartName="/ppt/media/image24.jpg" ContentType="image/jpeg"/>
  <Override PartName="/ppt/media/image28.jpg" ContentType="image/jpeg"/>
  <Override PartName="/ppt/media/image30.jpg" ContentType="image/jpeg"/>
  <Override PartName="/ppt/media/image31.jpg" ContentType="image/jpeg"/>
  <Override PartName="/ppt/media/image33.jpg" ContentType="image/jpeg"/>
  <Override PartName="/ppt/media/image35.jpg" ContentType="image/jpeg"/>
  <Override PartName="/ppt/media/image39.jpg" ContentType="image/jpeg"/>
  <Override PartName="/ppt/media/image41.jpg" ContentType="image/jpeg"/>
  <Override PartName="/ppt/media/image43.jpg" ContentType="image/jpeg"/>
  <Override PartName="/ppt/media/image45.jpg" ContentType="image/jpeg"/>
  <Override PartName="/ppt/media/image48.jpg" ContentType="image/jpeg"/>
  <Override PartName="/ppt/media/image49.jpg" ContentType="image/jpeg"/>
  <Override PartName="/ppt/media/image51.jpg" ContentType="image/jpeg"/>
  <Override PartName="/ppt/media/image53.jpg" ContentType="image/jpeg"/>
  <Override PartName="/ppt/media/image54.jpg" ContentType="image/jpeg"/>
  <Override PartName="/ppt/media/image55.jpg" ContentType="image/jpeg"/>
  <Override PartName="/ppt/media/image57.jpg" ContentType="image/jpeg"/>
  <Override PartName="/ppt/media/image59.jpg" ContentType="image/jpeg"/>
  <Override PartName="/ppt/media/image6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7" r:id="rId13"/>
    <p:sldId id="281" r:id="rId14"/>
    <p:sldId id="268" r:id="rId15"/>
    <p:sldId id="286" r:id="rId16"/>
    <p:sldId id="269" r:id="rId17"/>
    <p:sldId id="284" r:id="rId18"/>
    <p:sldId id="285" r:id="rId19"/>
    <p:sldId id="288" r:id="rId20"/>
    <p:sldId id="289" r:id="rId21"/>
    <p:sldId id="290" r:id="rId22"/>
    <p:sldId id="291" r:id="rId23"/>
    <p:sldId id="292" r:id="rId24"/>
    <p:sldId id="293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9" r:id="rId39"/>
    <p:sldId id="308" r:id="rId40"/>
    <p:sldId id="310" r:id="rId41"/>
    <p:sldId id="311" r:id="rId42"/>
    <p:sldId id="270" r:id="rId43"/>
    <p:sldId id="271" r:id="rId44"/>
    <p:sldId id="282" r:id="rId45"/>
    <p:sldId id="283" r:id="rId46"/>
    <p:sldId id="272" r:id="rId47"/>
    <p:sldId id="273" r:id="rId48"/>
    <p:sldId id="274" r:id="rId49"/>
    <p:sldId id="275" r:id="rId50"/>
    <p:sldId id="276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26" y="2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0C84C-B24C-4015-9B8F-2979828C633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881A-EE28-4A23-B304-596BC238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0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8881A-EE28-4A23-B304-596BC2386A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2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28600"/>
            <a:ext cx="8875776" cy="853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789419" y="252984"/>
            <a:ext cx="2081783" cy="790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429005"/>
            <a:ext cx="891641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639" y="1128083"/>
            <a:ext cx="8770721" cy="271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mailto:Jane_smith@email.com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mailto:jane_smith@email.com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hyperlink" Target="mailto:jane_smith@emai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3023616" cy="110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580" y="1027175"/>
            <a:ext cx="2598420" cy="1033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667000"/>
            <a:ext cx="8915400" cy="762000"/>
          </a:xfrm>
          <a:custGeom>
            <a:avLst/>
            <a:gdLst/>
            <a:ahLst/>
            <a:cxnLst/>
            <a:rect l="l" t="t" r="r" b="b"/>
            <a:pathLst>
              <a:path w="8915400" h="762000">
                <a:moveTo>
                  <a:pt x="0" y="762000"/>
                </a:moveTo>
                <a:lnTo>
                  <a:pt x="8915400" y="762000"/>
                </a:lnTo>
                <a:lnTo>
                  <a:pt x="891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" y="2808554"/>
            <a:ext cx="651446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92176C"/>
                </a:solidFill>
                <a:latin typeface="Calibri"/>
                <a:cs typeface="Calibri"/>
              </a:rPr>
              <a:t>Design </a:t>
            </a:r>
            <a:r>
              <a:rPr sz="2700" dirty="0">
                <a:solidFill>
                  <a:srgbClr val="92176C"/>
                </a:solidFill>
                <a:latin typeface="Calibri"/>
                <a:cs typeface="Calibri"/>
              </a:rPr>
              <a:t>&amp; </a:t>
            </a:r>
            <a:r>
              <a:rPr sz="2700" spc="-10" dirty="0">
                <a:solidFill>
                  <a:srgbClr val="92176C"/>
                </a:solidFill>
                <a:latin typeface="Calibri"/>
                <a:cs typeface="Calibri"/>
              </a:rPr>
              <a:t>Develop </a:t>
            </a:r>
            <a:r>
              <a:rPr sz="2700" spc="-20" dirty="0">
                <a:solidFill>
                  <a:srgbClr val="92176C"/>
                </a:solidFill>
                <a:latin typeface="Calibri"/>
                <a:cs typeface="Calibri"/>
              </a:rPr>
              <a:t>Front </a:t>
            </a:r>
            <a:r>
              <a:rPr sz="2700" spc="-5" dirty="0">
                <a:solidFill>
                  <a:srgbClr val="92176C"/>
                </a:solidFill>
                <a:latin typeface="Calibri"/>
                <a:cs typeface="Calibri"/>
              </a:rPr>
              <a:t>End Community</a:t>
            </a:r>
            <a:r>
              <a:rPr sz="2700" spc="-40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92176C"/>
                </a:solidFill>
                <a:latin typeface="Calibri"/>
                <a:cs typeface="Calibri"/>
              </a:rPr>
              <a:t>Portal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436746"/>
            <a:ext cx="12198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2176C"/>
                </a:solidFill>
                <a:latin typeface="Calibri"/>
                <a:cs typeface="Calibri"/>
              </a:rPr>
              <a:t>Module</a:t>
            </a:r>
            <a:r>
              <a:rPr sz="1500" spc="-55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92176C"/>
                </a:solidFill>
                <a:latin typeface="Calibri"/>
                <a:cs typeface="Calibri"/>
              </a:rPr>
              <a:t>Project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3" y="4724400"/>
            <a:ext cx="4323715" cy="8216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spc="-5" dirty="0">
                <a:latin typeface="Calibri"/>
                <a:cs typeface="Calibri"/>
              </a:rPr>
              <a:t>Start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Date	</a:t>
            </a:r>
            <a:r>
              <a:rPr sz="1400" b="1" dirty="0" smtClean="0">
                <a:latin typeface="Calibri"/>
                <a:cs typeface="Calibri"/>
              </a:rPr>
              <a:t>:</a:t>
            </a:r>
            <a:r>
              <a:rPr lang="en-SG" sz="1400" b="1" dirty="0" smtClean="0">
                <a:latin typeface="Calibri"/>
                <a:cs typeface="Calibri"/>
              </a:rPr>
              <a:t>	 </a:t>
            </a:r>
            <a:endParaRPr sz="1400" dirty="0">
              <a:latin typeface="Calibri"/>
              <a:cs typeface="Calibri"/>
            </a:endParaRPr>
          </a:p>
          <a:p>
            <a:pPr marL="90805" marR="2803525">
              <a:lnSpc>
                <a:spcPct val="130700"/>
              </a:lnSpc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End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</a:t>
            </a:r>
            <a:r>
              <a:rPr sz="1400" b="1" spc="-10" dirty="0">
                <a:latin typeface="Calibri"/>
                <a:cs typeface="Calibri"/>
              </a:rPr>
              <a:t>at</a:t>
            </a:r>
            <a:r>
              <a:rPr sz="1400" b="1" dirty="0">
                <a:latin typeface="Calibri"/>
                <a:cs typeface="Calibri"/>
              </a:rPr>
              <a:t>e	</a:t>
            </a:r>
            <a:r>
              <a:rPr sz="1400" b="1" dirty="0" smtClean="0">
                <a:latin typeface="Calibri"/>
                <a:cs typeface="Calibri"/>
              </a:rPr>
              <a:t>:</a:t>
            </a:r>
            <a:r>
              <a:rPr lang="en-SG" sz="1400" b="1" dirty="0" smtClean="0">
                <a:latin typeface="Calibri"/>
                <a:cs typeface="Calibri"/>
              </a:rPr>
              <a:t>   </a:t>
            </a:r>
            <a:r>
              <a:rPr sz="1400" b="1" dirty="0" smtClean="0">
                <a:latin typeface="Calibri"/>
                <a:cs typeface="Calibri"/>
              </a:rPr>
              <a:t>  </a:t>
            </a:r>
            <a:r>
              <a:rPr lang="en-SG" sz="1400" b="1" dirty="0" smtClean="0">
                <a:latin typeface="Calibri"/>
                <a:cs typeface="Calibri"/>
              </a:rPr>
              <a:t> </a:t>
            </a:r>
            <a:r>
              <a:rPr sz="1400" b="1" dirty="0" smtClean="0">
                <a:latin typeface="Calibri"/>
                <a:cs typeface="Calibri"/>
              </a:rPr>
              <a:t>Submiss</a:t>
            </a:r>
            <a:r>
              <a:rPr sz="1400" b="1" spc="5" dirty="0" smtClean="0">
                <a:latin typeface="Calibri"/>
                <a:cs typeface="Calibri"/>
              </a:rPr>
              <a:t>i</a:t>
            </a:r>
            <a:r>
              <a:rPr sz="1400" b="1" dirty="0" smtClean="0">
                <a:latin typeface="Calibri"/>
                <a:cs typeface="Calibri"/>
              </a:rPr>
              <a:t>on</a:t>
            </a:r>
            <a:r>
              <a:rPr sz="1400" b="1" spc="-25" dirty="0" smtClean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</a:t>
            </a:r>
            <a:r>
              <a:rPr sz="1400" b="1" spc="-10" dirty="0">
                <a:latin typeface="Calibri"/>
                <a:cs typeface="Calibri"/>
              </a:rPr>
              <a:t>at</a:t>
            </a:r>
            <a:r>
              <a:rPr sz="1400" b="1" dirty="0">
                <a:latin typeface="Calibri"/>
                <a:cs typeface="Calibri"/>
              </a:rPr>
              <a:t>e	</a:t>
            </a:r>
            <a:r>
              <a:rPr sz="1400" b="1" dirty="0" smtClean="0">
                <a:latin typeface="Calibri"/>
                <a:cs typeface="Calibri"/>
              </a:rPr>
              <a:t>:</a:t>
            </a:r>
            <a:r>
              <a:rPr lang="en-SG" sz="1400" b="1" dirty="0" smtClean="0">
                <a:latin typeface="Calibri"/>
                <a:cs typeface="Calibri"/>
              </a:rPr>
              <a:t>  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3" y="3933444"/>
            <a:ext cx="7295515" cy="719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alibri"/>
                <a:cs typeface="Calibri"/>
              </a:rPr>
              <a:t>Module: </a:t>
            </a:r>
            <a:r>
              <a:rPr sz="1400" spc="-5" dirty="0">
                <a:latin typeface="Calibri"/>
                <a:cs typeface="Calibri"/>
              </a:rPr>
              <a:t>NICF-UI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Frameworks</a:t>
            </a:r>
            <a:endParaRPr sz="1400">
              <a:latin typeface="Calibri"/>
              <a:cs typeface="Calibri"/>
            </a:endParaRPr>
          </a:p>
          <a:p>
            <a:pPr marL="41910">
              <a:lnSpc>
                <a:spcPct val="100000"/>
              </a:lnSpc>
              <a:spcBef>
                <a:spcPts val="520"/>
              </a:spcBef>
            </a:pPr>
            <a:r>
              <a:rPr sz="1400" spc="-10" dirty="0">
                <a:latin typeface="Calibri"/>
                <a:cs typeface="Calibri"/>
              </a:rPr>
              <a:t>Course: </a:t>
            </a:r>
            <a:r>
              <a:rPr sz="1400" spc="-5" dirty="0">
                <a:latin typeface="Calibri"/>
                <a:cs typeface="Calibri"/>
              </a:rPr>
              <a:t>NICF-Advanced Certificate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5" dirty="0">
                <a:latin typeface="Calibri"/>
                <a:cs typeface="Calibri"/>
              </a:rPr>
              <a:t>Web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7991" y="4724400"/>
            <a:ext cx="4325620" cy="1007744"/>
          </a:xfrm>
          <a:custGeom>
            <a:avLst/>
            <a:gdLst/>
            <a:ahLst/>
            <a:cxnLst/>
            <a:rect l="l" t="t" r="r" b="b"/>
            <a:pathLst>
              <a:path w="4325620" h="1007745">
                <a:moveTo>
                  <a:pt x="0" y="1007363"/>
                </a:moveTo>
                <a:lnTo>
                  <a:pt x="4325112" y="1007363"/>
                </a:lnTo>
                <a:lnTo>
                  <a:pt x="4325112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00702" y="4687671"/>
            <a:ext cx="105537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Learner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Name  </a:t>
            </a:r>
            <a:r>
              <a:rPr sz="1400" b="1" spc="-5" dirty="0">
                <a:latin typeface="Calibri"/>
                <a:cs typeface="Calibri"/>
              </a:rPr>
              <a:t>Enrollment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2554" y="4687671"/>
            <a:ext cx="2409445" cy="5835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5"/>
              </a:spcBef>
            </a:pPr>
            <a:r>
              <a:rPr sz="1400" b="1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1400" b="1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0702" y="5310378"/>
            <a:ext cx="14338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Presentation Date</a:t>
            </a:r>
            <a:r>
              <a:rPr sz="1400" b="1" spc="-114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4687671"/>
            <a:ext cx="1332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 Jan 2022</a:t>
            </a:r>
          </a:p>
          <a:p>
            <a:r>
              <a:rPr lang="en-SG" dirty="0" smtClean="0"/>
              <a:t>14 Feb 2022</a:t>
            </a:r>
          </a:p>
          <a:p>
            <a:r>
              <a:rPr lang="en-SG" dirty="0" smtClean="0"/>
              <a:t>15 Feb 2022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01847" y="4687671"/>
            <a:ext cx="2100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Joshua Ho Gwok Hin</a:t>
            </a:r>
          </a:p>
          <a:p>
            <a:endParaRPr lang="en-SG" dirty="0" smtClean="0"/>
          </a:p>
          <a:p>
            <a:r>
              <a:rPr lang="en-SG" dirty="0" smtClean="0"/>
              <a:t>15 Feb 2022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010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7. Usability</a:t>
            </a:r>
            <a:r>
              <a:rPr spc="-45" dirty="0"/>
              <a:t> </a:t>
            </a:r>
            <a:r>
              <a:rPr dirty="0"/>
              <a:t>Metrics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792" y="1905000"/>
            <a:ext cx="8758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90855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Time-on-task (TOT): Measured in seconds.</a:t>
            </a:r>
            <a:b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User Error Rate (UER): In percentage. (No of Error/ Total Participants X 100%)</a:t>
            </a:r>
            <a:b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Task Success Rate (TSR): In percentage. (No. of successful/ Total of Participants X 100%)</a:t>
            </a:r>
            <a:b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Net Promoter Score (NPS): A scale of 0 to 10. 0-6 Detractors, 7-8 Passives and 9-10 as Promoters.</a:t>
            </a:r>
            <a:b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Customer Satisfaction (CSAT): 1-2 Very Bad, 3-4 Poor, 5-6 Average, 7-8 Good, 9-10 Excellent</a:t>
            </a:r>
            <a:b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</a:br>
            <a:endParaRPr lang="en-US" sz="1400" b="1" dirty="0">
              <a:latin typeface="Arial" panose="020B0604020202020204" pitchFamily="34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940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 User </a:t>
            </a:r>
            <a:r>
              <a:rPr dirty="0"/>
              <a:t>Interaction</a:t>
            </a:r>
            <a:r>
              <a:rPr spc="-50" dirty="0"/>
              <a:t> </a:t>
            </a:r>
            <a:r>
              <a:rPr spc="-5" dirty="0"/>
              <a:t>Steps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128" y="1219200"/>
            <a:ext cx="86106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90855">
              <a:spcAft>
                <a:spcPts val="0"/>
              </a:spcAft>
            </a:pPr>
            <a:r>
              <a:rPr lang="en-US" sz="1400" b="1" dirty="0">
                <a:latin typeface="Arial" panose="020B0604020202020204" pitchFamily="34" charset="0"/>
                <a:ea typeface="Cambria" panose="02040503050406030204" pitchFamily="18" charset="0"/>
              </a:rPr>
              <a:t>Scenario 1: Login</a:t>
            </a:r>
          </a:p>
          <a:p>
            <a:pPr marL="342900" marR="490855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User visit landing page and click on Log In button</a:t>
            </a:r>
            <a:endParaRPr lang="en-US" sz="1400" b="1" dirty="0">
              <a:latin typeface="Arial" panose="020B0604020202020204" pitchFamily="34" charset="0"/>
              <a:ea typeface="Cambria" panose="02040503050406030204" pitchFamily="18" charset="0"/>
            </a:endParaRPr>
          </a:p>
          <a:p>
            <a:pPr marL="342900" marR="490855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User enter email address and password to click the submit button</a:t>
            </a:r>
            <a:endParaRPr lang="en-US" sz="1400" b="1" dirty="0">
              <a:latin typeface="Arial" panose="020B0604020202020204" pitchFamily="34" charset="0"/>
              <a:ea typeface="Cambria" panose="02040503050406030204" pitchFamily="18" charset="0"/>
            </a:endParaRPr>
          </a:p>
          <a:p>
            <a:pPr marR="490855">
              <a:lnSpc>
                <a:spcPct val="150000"/>
              </a:lnSpc>
              <a:spcAft>
                <a:spcPts val="0"/>
              </a:spcAft>
            </a:pPr>
            <a:r>
              <a:rPr lang="en-US" sz="1400" b="1" dirty="0">
                <a:latin typeface="Arial" panose="020B0604020202020204" pitchFamily="34" charset="0"/>
                <a:ea typeface="Cambria" panose="02040503050406030204" pitchFamily="18" charset="0"/>
              </a:rPr>
              <a:t>Scenario 2: Registration</a:t>
            </a:r>
          </a:p>
          <a:p>
            <a:pPr marL="342900" marR="490855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User visits landing page and click on Join Us button.</a:t>
            </a:r>
            <a:endParaRPr lang="en-US" sz="1400" b="1" dirty="0">
              <a:latin typeface="Arial" panose="020B0604020202020204" pitchFamily="34" charset="0"/>
              <a:ea typeface="Cambria" panose="02040503050406030204" pitchFamily="18" charset="0"/>
            </a:endParaRPr>
          </a:p>
          <a:p>
            <a:pPr marL="342900" marR="490855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User enters required First Name, Email Address, Gender, Password and clicks Sign Up button</a:t>
            </a:r>
            <a:endParaRPr lang="en-US" sz="1400" b="1" dirty="0">
              <a:latin typeface="Arial" panose="020B0604020202020204" pitchFamily="34" charset="0"/>
              <a:ea typeface="Cambria" panose="02040503050406030204" pitchFamily="18" charset="0"/>
            </a:endParaRPr>
          </a:p>
          <a:p>
            <a:pPr marL="342900" marR="490855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User redirected to confirm details page and check for errors, click Continue with Registration button</a:t>
            </a:r>
            <a:endParaRPr lang="en-US" sz="1400" b="1" dirty="0">
              <a:latin typeface="Arial" panose="020B0604020202020204" pitchFamily="34" charset="0"/>
              <a:ea typeface="Cambria" panose="02040503050406030204" pitchFamily="18" charset="0"/>
            </a:endParaRPr>
          </a:p>
          <a:p>
            <a:pPr marL="342900" marR="490855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Pop up window for Email verification code, check and click Confirm my registration button</a:t>
            </a:r>
            <a:endParaRPr lang="en-US" sz="1400" b="1" dirty="0">
              <a:latin typeface="Arial" panose="020B0604020202020204" pitchFamily="34" charset="0"/>
              <a:ea typeface="Cambria" panose="02040503050406030204" pitchFamily="18" charset="0"/>
            </a:endParaRPr>
          </a:p>
          <a:p>
            <a:pPr marL="342900" marR="490855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Redirected to login page</a:t>
            </a:r>
            <a:endParaRPr lang="en-US" sz="1400" b="1" dirty="0">
              <a:latin typeface="Arial" panose="020B0604020202020204" pitchFamily="34" charset="0"/>
              <a:ea typeface="Cambria" panose="02040503050406030204" pitchFamily="18" charset="0"/>
            </a:endParaRPr>
          </a:p>
          <a:p>
            <a:pPr marR="490855">
              <a:lnSpc>
                <a:spcPct val="150000"/>
              </a:lnSpc>
              <a:spcAft>
                <a:spcPts val="0"/>
              </a:spcAft>
            </a:pPr>
            <a:r>
              <a:rPr lang="en-US" sz="1400" b="1" dirty="0">
                <a:latin typeface="Arial" panose="020B0604020202020204" pitchFamily="34" charset="0"/>
                <a:ea typeface="Cambria" panose="02040503050406030204" pitchFamily="18" charset="0"/>
              </a:rPr>
              <a:t>Scenario 3: Password Reset for Forgotten Password</a:t>
            </a:r>
          </a:p>
          <a:p>
            <a:pPr marL="342900" marR="490855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User visit landing page and click on Log In button</a:t>
            </a:r>
            <a:endParaRPr lang="en-US" sz="1400" b="1" dirty="0">
              <a:latin typeface="Arial" panose="020B0604020202020204" pitchFamily="34" charset="0"/>
              <a:ea typeface="Cambria" panose="02040503050406030204" pitchFamily="18" charset="0"/>
            </a:endParaRPr>
          </a:p>
          <a:p>
            <a:pPr marL="342900" marR="490855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User click on </a:t>
            </a:r>
            <a:r>
              <a:rPr lang="en-US" sz="1400" u="sng" dirty="0">
                <a:latin typeface="Arial" panose="020B0604020202020204" pitchFamily="34" charset="0"/>
                <a:ea typeface="Cambria" panose="02040503050406030204" pitchFamily="18" charset="0"/>
              </a:rPr>
              <a:t>Forgotten Password?</a:t>
            </a: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 Link</a:t>
            </a:r>
            <a:endParaRPr lang="en-US" sz="1400" b="1" dirty="0">
              <a:latin typeface="Arial" panose="020B0604020202020204" pitchFamily="34" charset="0"/>
              <a:ea typeface="Cambria" panose="02040503050406030204" pitchFamily="18" charset="0"/>
            </a:endParaRPr>
          </a:p>
          <a:p>
            <a:pPr marL="342900" marR="490855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Pop up request for Email address for password reset link and verification code to be sent. </a:t>
            </a:r>
            <a:endParaRPr lang="en-US" sz="1400" b="1" dirty="0">
              <a:latin typeface="Arial" panose="020B0604020202020204" pitchFamily="34" charset="0"/>
              <a:ea typeface="Cambria" panose="02040503050406030204" pitchFamily="18" charset="0"/>
            </a:endParaRPr>
          </a:p>
          <a:p>
            <a:pPr marL="342900" marR="490855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Redirected to Password Reset page to key in new password with Password matching validation. </a:t>
            </a:r>
            <a:endParaRPr lang="en-US" sz="1400" b="1" dirty="0">
              <a:latin typeface="Arial" panose="020B0604020202020204" pitchFamily="34" charset="0"/>
              <a:ea typeface="Cambria" panose="02040503050406030204" pitchFamily="18" charset="0"/>
            </a:endParaRPr>
          </a:p>
          <a:p>
            <a:pPr marL="342900" marR="490855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Pop up to inform Password Reset Successful. Click Proceed to log in page</a:t>
            </a:r>
            <a:endParaRPr lang="en-US" sz="1400" b="1" dirty="0">
              <a:latin typeface="Arial" panose="020B0604020202020204" pitchFamily="34" charset="0"/>
              <a:ea typeface="Cambria" panose="02040503050406030204" pitchFamily="18" charset="0"/>
            </a:endParaRPr>
          </a:p>
          <a:p>
            <a:pPr marL="342900" marR="490855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ea typeface="Cambria" panose="02040503050406030204" pitchFamily="18" charset="0"/>
              </a:rPr>
              <a:t>Redirected back to log in page.</a:t>
            </a:r>
            <a:endParaRPr lang="en-US" sz="1400" b="1" dirty="0">
              <a:latin typeface="Arial" panose="020B0604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51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573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 User </a:t>
            </a:r>
            <a:r>
              <a:rPr dirty="0"/>
              <a:t>Interaction</a:t>
            </a:r>
            <a:r>
              <a:rPr spc="-30" dirty="0"/>
              <a:t> </a:t>
            </a:r>
            <a:r>
              <a:rPr spc="-5" dirty="0"/>
              <a:t>Flowchart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143000"/>
            <a:ext cx="67818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573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 User </a:t>
            </a:r>
            <a:r>
              <a:rPr dirty="0"/>
              <a:t>Interaction</a:t>
            </a:r>
            <a:r>
              <a:rPr spc="-30" dirty="0"/>
              <a:t> </a:t>
            </a:r>
            <a:r>
              <a:rPr spc="-5" dirty="0"/>
              <a:t>Flowchart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454" y="1143000"/>
            <a:ext cx="3885946" cy="5638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38800" y="2133600"/>
            <a:ext cx="2905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Add </a:t>
            </a:r>
            <a:r>
              <a:rPr lang="en-SG" dirty="0" err="1" smtClean="0"/>
              <a:t>logi</a:t>
            </a:r>
            <a:r>
              <a:rPr lang="en-SG" dirty="0" smtClean="0"/>
              <a:t> function by function</a:t>
            </a:r>
          </a:p>
          <a:p>
            <a:r>
              <a:rPr lang="en-SG" dirty="0" smtClean="0"/>
              <a:t>If else representation</a:t>
            </a:r>
          </a:p>
          <a:p>
            <a:r>
              <a:rPr lang="en-SG" dirty="0" smtClean="0"/>
              <a:t>Should not be sitemap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835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910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10. </a:t>
            </a:r>
            <a:r>
              <a:rPr dirty="0"/>
              <a:t>Current </a:t>
            </a:r>
            <a:r>
              <a:rPr spc="-5" dirty="0"/>
              <a:t>&amp; Desired</a:t>
            </a:r>
            <a:r>
              <a:rPr spc="5" dirty="0"/>
              <a:t> </a:t>
            </a:r>
            <a:r>
              <a:rPr spc="-5" dirty="0"/>
              <a:t>Usability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45710"/>
              </p:ext>
            </p:extLst>
          </p:nvPr>
        </p:nvGraphicFramePr>
        <p:xfrm>
          <a:off x="228600" y="1219200"/>
          <a:ext cx="8610601" cy="2598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2467">
                  <a:extLst>
                    <a:ext uri="{9D8B030D-6E8A-4147-A177-3AD203B41FA5}">
                      <a16:colId xmlns:a16="http://schemas.microsoft.com/office/drawing/2014/main" val="2244650566"/>
                    </a:ext>
                  </a:extLst>
                </a:gridCol>
                <a:gridCol w="1060274">
                  <a:extLst>
                    <a:ext uri="{9D8B030D-6E8A-4147-A177-3AD203B41FA5}">
                      <a16:colId xmlns:a16="http://schemas.microsoft.com/office/drawing/2014/main" val="762103844"/>
                    </a:ext>
                  </a:extLst>
                </a:gridCol>
                <a:gridCol w="1060274">
                  <a:extLst>
                    <a:ext uri="{9D8B030D-6E8A-4147-A177-3AD203B41FA5}">
                      <a16:colId xmlns:a16="http://schemas.microsoft.com/office/drawing/2014/main" val="2738045267"/>
                    </a:ext>
                  </a:extLst>
                </a:gridCol>
                <a:gridCol w="1016579">
                  <a:extLst>
                    <a:ext uri="{9D8B030D-6E8A-4147-A177-3AD203B41FA5}">
                      <a16:colId xmlns:a16="http://schemas.microsoft.com/office/drawing/2014/main" val="610708650"/>
                    </a:ext>
                  </a:extLst>
                </a:gridCol>
                <a:gridCol w="1016579">
                  <a:extLst>
                    <a:ext uri="{9D8B030D-6E8A-4147-A177-3AD203B41FA5}">
                      <a16:colId xmlns:a16="http://schemas.microsoft.com/office/drawing/2014/main" val="1272813925"/>
                    </a:ext>
                  </a:extLst>
                </a:gridCol>
                <a:gridCol w="937214">
                  <a:extLst>
                    <a:ext uri="{9D8B030D-6E8A-4147-A177-3AD203B41FA5}">
                      <a16:colId xmlns:a16="http://schemas.microsoft.com/office/drawing/2014/main" val="3114890699"/>
                    </a:ext>
                  </a:extLst>
                </a:gridCol>
                <a:gridCol w="937214">
                  <a:extLst>
                    <a:ext uri="{9D8B030D-6E8A-4147-A177-3AD203B41FA5}">
                      <a16:colId xmlns:a16="http://schemas.microsoft.com/office/drawing/2014/main" val="3772783638"/>
                    </a:ext>
                  </a:extLst>
                </a:gridCol>
              </a:tblGrid>
              <a:tr h="491167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Desired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Current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59567"/>
                  </a:ext>
                </a:extLst>
              </a:tr>
              <a:tr h="515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UER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UER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1067137"/>
                  </a:ext>
                </a:extLst>
              </a:tr>
              <a:tr h="491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Log In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0%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0%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8351789"/>
                  </a:ext>
                </a:extLst>
              </a:tr>
              <a:tr h="585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</a:t>
                      </a:r>
                      <a:r>
                        <a:rPr lang="en-US" sz="1100" dirty="0" smtClean="0">
                          <a:effectLst/>
                        </a:rPr>
                        <a:t>Register an account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0%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0%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1070241"/>
                  </a:ext>
                </a:extLst>
              </a:tr>
              <a:tr h="515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Password Reset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0%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0%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7142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7049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– 1. Log In  </a:t>
            </a:r>
            <a:endParaRPr spc="-5" dirty="0"/>
          </a:p>
        </p:txBody>
      </p:sp>
      <p:sp>
        <p:nvSpPr>
          <p:cNvPr id="4" name="TextBox 3"/>
          <p:cNvSpPr txBox="1"/>
          <p:nvPr/>
        </p:nvSpPr>
        <p:spPr>
          <a:xfrm>
            <a:off x="113792" y="1066800"/>
            <a:ext cx="2145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Index - Landing page</a:t>
            </a:r>
          </a:p>
          <a:p>
            <a:endParaRPr lang="en-SG" dirty="0"/>
          </a:p>
          <a:p>
            <a:r>
              <a:rPr lang="en-SG" dirty="0" smtClean="0"/>
              <a:t>Click Log 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78" y="1066801"/>
            <a:ext cx="5448342" cy="5181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4" y="3733800"/>
            <a:ext cx="322942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7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792" y="1066800"/>
            <a:ext cx="1259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Log In Page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941" y="1090771"/>
            <a:ext cx="5503259" cy="5233829"/>
          </a:xfrm>
          <a:prstGeom prst="rect">
            <a:avLst/>
          </a:prstGeom>
        </p:spPr>
      </p:pic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7049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– 1. Log In  </a:t>
            </a:r>
            <a:endParaRPr spc="-5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" y="3124200"/>
            <a:ext cx="3200847" cy="298174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792" y="1066800"/>
            <a:ext cx="24301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Log In Page</a:t>
            </a:r>
          </a:p>
          <a:p>
            <a:endParaRPr lang="en-SG" dirty="0" smtClean="0"/>
          </a:p>
          <a:p>
            <a:r>
              <a:rPr lang="en-SG" dirty="0" smtClean="0"/>
              <a:t>Email Address:</a:t>
            </a:r>
          </a:p>
          <a:p>
            <a:r>
              <a:rPr lang="en-SG" dirty="0" smtClean="0">
                <a:hlinkClick r:id="rId2"/>
              </a:rPr>
              <a:t>Jane_smith@email.com</a:t>
            </a:r>
            <a:endParaRPr lang="en-SG" dirty="0" smtClean="0"/>
          </a:p>
          <a:p>
            <a:endParaRPr lang="en-SG" dirty="0"/>
          </a:p>
          <a:p>
            <a:r>
              <a:rPr lang="en-SG" dirty="0" smtClean="0"/>
              <a:t>Password:</a:t>
            </a:r>
          </a:p>
          <a:p>
            <a:r>
              <a:rPr lang="en-SG" dirty="0" smtClean="0"/>
              <a:t>123456</a:t>
            </a:r>
            <a:endParaRPr lang="en-SG" dirty="0"/>
          </a:p>
          <a:p>
            <a:endParaRPr lang="en-SG" dirty="0"/>
          </a:p>
          <a:p>
            <a:r>
              <a:rPr lang="en-SG" dirty="0" smtClean="0"/>
              <a:t>Click Log 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83468"/>
            <a:ext cx="6091813" cy="5774531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7049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– 1. Log In 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5540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792" y="1066800"/>
            <a:ext cx="1739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Home Page</a:t>
            </a:r>
          </a:p>
          <a:p>
            <a:endParaRPr lang="en-SG" dirty="0"/>
          </a:p>
          <a:p>
            <a:r>
              <a:rPr lang="en-SG" dirty="0" smtClean="0"/>
              <a:t>Log in successful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97" y="1066800"/>
            <a:ext cx="5460303" cy="5181600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7049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– 1. Log In  </a:t>
            </a:r>
            <a:endParaRPr spc="-5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6" y="4419600"/>
            <a:ext cx="323895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58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7049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– 2. Register</a:t>
            </a:r>
            <a:endParaRPr spc="-5" dirty="0"/>
          </a:p>
        </p:txBody>
      </p:sp>
      <p:sp>
        <p:nvSpPr>
          <p:cNvPr id="4" name="TextBox 3"/>
          <p:cNvSpPr txBox="1"/>
          <p:nvPr/>
        </p:nvSpPr>
        <p:spPr>
          <a:xfrm>
            <a:off x="113792" y="1066800"/>
            <a:ext cx="2145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Index - Landing page</a:t>
            </a:r>
          </a:p>
          <a:p>
            <a:endParaRPr lang="en-SG" dirty="0"/>
          </a:p>
          <a:p>
            <a:r>
              <a:rPr lang="en-SG" dirty="0" smtClean="0"/>
              <a:t>Click Join 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52" y="1066801"/>
            <a:ext cx="5624368" cy="5349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6340"/>
            <a:ext cx="3238952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1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853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Document</a:t>
            </a:r>
            <a:r>
              <a:rPr spc="-20" dirty="0"/>
              <a:t> </a:t>
            </a:r>
            <a:r>
              <a:rPr spc="-5" dirty="0"/>
              <a:t>History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909826"/>
          <a:ext cx="8641079" cy="4005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0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3355" marR="165735" indent="28575">
                        <a:lnSpc>
                          <a:spcPct val="100600"/>
                        </a:lnSpc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Version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Effective Date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Summary of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Included</a:t>
                      </a:r>
                      <a:r>
                        <a:rPr sz="16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March</a:t>
                      </a:r>
                      <a:r>
                        <a:rPr sz="16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Edition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Satya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CVS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32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April</a:t>
                      </a:r>
                      <a:r>
                        <a:rPr sz="16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Changed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Module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Shrinivas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16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Changed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Module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Shrinivas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32"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4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03</a:t>
                      </a:r>
                      <a:r>
                        <a:rPr sz="1575" baseline="26455" dirty="0">
                          <a:latin typeface="Cambria"/>
                          <a:cs typeface="Cambria"/>
                        </a:rPr>
                        <a:t>rd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May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Changed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6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RQF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Shrinivas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60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16</a:t>
                      </a:r>
                      <a:r>
                        <a:rPr sz="1575" baseline="26455" dirty="0">
                          <a:latin typeface="Cambria"/>
                          <a:cs typeface="Cambria"/>
                        </a:rPr>
                        <a:t>th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Sep</a:t>
                      </a:r>
                      <a:r>
                        <a:rPr sz="1600" spc="-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Change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Java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Track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Shrinivas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6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7049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</a:t>
            </a:r>
            <a:r>
              <a:rPr lang="en-SG" spc="-5" dirty="0"/>
              <a:t>– 2. Register</a:t>
            </a:r>
            <a:endParaRPr spc="-5" dirty="0"/>
          </a:p>
        </p:txBody>
      </p:sp>
      <p:sp>
        <p:nvSpPr>
          <p:cNvPr id="4" name="TextBox 3"/>
          <p:cNvSpPr txBox="1"/>
          <p:nvPr/>
        </p:nvSpPr>
        <p:spPr>
          <a:xfrm>
            <a:off x="113792" y="1066800"/>
            <a:ext cx="14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Register 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092" y="1080770"/>
            <a:ext cx="5606179" cy="532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4" y="3200400"/>
            <a:ext cx="3229426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38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7049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</a:t>
            </a:r>
            <a:r>
              <a:rPr lang="en-SG" spc="-5" dirty="0"/>
              <a:t>– 2. Register</a:t>
            </a:r>
            <a:endParaRPr spc="-5" dirty="0"/>
          </a:p>
        </p:txBody>
      </p:sp>
      <p:sp>
        <p:nvSpPr>
          <p:cNvPr id="4" name="TextBox 3"/>
          <p:cNvSpPr txBox="1"/>
          <p:nvPr/>
        </p:nvSpPr>
        <p:spPr>
          <a:xfrm>
            <a:off x="113792" y="1066800"/>
            <a:ext cx="241091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Register Page</a:t>
            </a:r>
          </a:p>
          <a:p>
            <a:endParaRPr lang="en-SG" dirty="0"/>
          </a:p>
          <a:p>
            <a:r>
              <a:rPr lang="en-SG" dirty="0" smtClean="0"/>
              <a:t>First Name:</a:t>
            </a:r>
          </a:p>
          <a:p>
            <a:r>
              <a:rPr lang="en-SG" dirty="0" smtClean="0"/>
              <a:t>Jane</a:t>
            </a:r>
          </a:p>
          <a:p>
            <a:r>
              <a:rPr lang="en-SG" dirty="0" smtClean="0"/>
              <a:t>Last Name:</a:t>
            </a:r>
          </a:p>
          <a:p>
            <a:r>
              <a:rPr lang="en-SG" dirty="0" smtClean="0"/>
              <a:t>Smith</a:t>
            </a:r>
          </a:p>
          <a:p>
            <a:endParaRPr lang="en-SG" dirty="0"/>
          </a:p>
          <a:p>
            <a:r>
              <a:rPr lang="en-SG" dirty="0" smtClean="0"/>
              <a:t>Email Address:</a:t>
            </a:r>
          </a:p>
          <a:p>
            <a:r>
              <a:rPr lang="en-SG" dirty="0" smtClean="0">
                <a:hlinkClick r:id="rId2"/>
              </a:rPr>
              <a:t>jane_smith@email.com</a:t>
            </a:r>
            <a:endParaRPr lang="en-SG" dirty="0" smtClean="0"/>
          </a:p>
          <a:p>
            <a:endParaRPr lang="en-SG" dirty="0"/>
          </a:p>
          <a:p>
            <a:r>
              <a:rPr lang="en-SG" dirty="0" smtClean="0"/>
              <a:t>Password:</a:t>
            </a:r>
          </a:p>
          <a:p>
            <a:r>
              <a:rPr lang="en-SG" dirty="0" smtClean="0"/>
              <a:t>123456</a:t>
            </a:r>
          </a:p>
          <a:p>
            <a:endParaRPr lang="en-SG" dirty="0"/>
          </a:p>
          <a:p>
            <a:r>
              <a:rPr lang="en-SG" dirty="0" smtClean="0"/>
              <a:t>Gender:</a:t>
            </a:r>
          </a:p>
          <a:p>
            <a:r>
              <a:rPr lang="en-SG" dirty="0" smtClean="0"/>
              <a:t>Prefer not to say</a:t>
            </a:r>
          </a:p>
          <a:p>
            <a:endParaRPr lang="en-SG" dirty="0"/>
          </a:p>
          <a:p>
            <a:r>
              <a:rPr lang="en-SG" dirty="0" smtClean="0"/>
              <a:t>Click Sign 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78992"/>
            <a:ext cx="6032112" cy="57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03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7049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</a:t>
            </a:r>
            <a:r>
              <a:rPr lang="en-SG" spc="-5" dirty="0"/>
              <a:t>– 2. Register</a:t>
            </a:r>
            <a:endParaRPr spc="-5" dirty="0"/>
          </a:p>
        </p:txBody>
      </p:sp>
      <p:sp>
        <p:nvSpPr>
          <p:cNvPr id="4" name="TextBox 3"/>
          <p:cNvSpPr txBox="1"/>
          <p:nvPr/>
        </p:nvSpPr>
        <p:spPr>
          <a:xfrm>
            <a:off x="113792" y="1066800"/>
            <a:ext cx="2680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Confirm Details Page</a:t>
            </a:r>
          </a:p>
          <a:p>
            <a:endParaRPr lang="en-SG" dirty="0"/>
          </a:p>
          <a:p>
            <a:r>
              <a:rPr lang="en-SG" dirty="0" smtClean="0"/>
              <a:t>Click </a:t>
            </a:r>
          </a:p>
          <a:p>
            <a:r>
              <a:rPr lang="en-SG" dirty="0" smtClean="0"/>
              <a:t>Continue with Registration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83" y="1076960"/>
            <a:ext cx="5548166" cy="5247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" y="2929115"/>
            <a:ext cx="321989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99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7049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</a:t>
            </a:r>
            <a:r>
              <a:rPr lang="en-SG" spc="-5" dirty="0"/>
              <a:t>– 2. Register</a:t>
            </a:r>
            <a:endParaRPr spc="-5" dirty="0"/>
          </a:p>
        </p:txBody>
      </p:sp>
      <p:sp>
        <p:nvSpPr>
          <p:cNvPr id="4" name="TextBox 3"/>
          <p:cNvSpPr txBox="1"/>
          <p:nvPr/>
        </p:nvSpPr>
        <p:spPr>
          <a:xfrm>
            <a:off x="113792" y="1066800"/>
            <a:ext cx="26809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Pop Up -</a:t>
            </a:r>
            <a:br>
              <a:rPr lang="en-SG" b="1" dirty="0" smtClean="0"/>
            </a:br>
            <a:r>
              <a:rPr lang="en-SG" b="1" dirty="0" smtClean="0"/>
              <a:t>Email Verification</a:t>
            </a:r>
          </a:p>
          <a:p>
            <a:endParaRPr lang="en-SG" dirty="0"/>
          </a:p>
          <a:p>
            <a:r>
              <a:rPr lang="en-SG" dirty="0" smtClean="0"/>
              <a:t>Enter the verification code</a:t>
            </a:r>
          </a:p>
          <a:p>
            <a:r>
              <a:rPr lang="en-SG" dirty="0" smtClean="0"/>
              <a:t>Sent to email.</a:t>
            </a:r>
          </a:p>
          <a:p>
            <a:endParaRPr lang="en-SG" dirty="0"/>
          </a:p>
          <a:p>
            <a:r>
              <a:rPr lang="en-SG" dirty="0" smtClean="0"/>
              <a:t>Check Terms &amp; Condition</a:t>
            </a:r>
          </a:p>
          <a:p>
            <a:endParaRPr lang="en-SG" dirty="0"/>
          </a:p>
          <a:p>
            <a:r>
              <a:rPr lang="en-SG" dirty="0" smtClean="0"/>
              <a:t>Click  </a:t>
            </a:r>
          </a:p>
          <a:p>
            <a:r>
              <a:rPr lang="en-SG" dirty="0" smtClean="0"/>
              <a:t>Confirm my registration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64" y="1054931"/>
            <a:ext cx="5602659" cy="5345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" y="4142135"/>
            <a:ext cx="322942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34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7049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</a:t>
            </a:r>
            <a:r>
              <a:rPr lang="en-SG" spc="-5" dirty="0"/>
              <a:t>– 2. Register</a:t>
            </a:r>
            <a:endParaRPr spc="-5" dirty="0"/>
          </a:p>
        </p:txBody>
      </p:sp>
      <p:sp>
        <p:nvSpPr>
          <p:cNvPr id="4" name="TextBox 3"/>
          <p:cNvSpPr txBox="1"/>
          <p:nvPr/>
        </p:nvSpPr>
        <p:spPr>
          <a:xfrm>
            <a:off x="113792" y="1066800"/>
            <a:ext cx="28101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Pop Up -</a:t>
            </a:r>
            <a:br>
              <a:rPr lang="en-SG" b="1" dirty="0" smtClean="0"/>
            </a:br>
            <a:r>
              <a:rPr lang="en-SG" b="1" dirty="0" smtClean="0"/>
              <a:t>Registration Successful</a:t>
            </a:r>
          </a:p>
          <a:p>
            <a:endParaRPr lang="en-SG" dirty="0"/>
          </a:p>
          <a:p>
            <a:r>
              <a:rPr lang="en-SG" dirty="0" smtClean="0"/>
              <a:t>Click  </a:t>
            </a:r>
          </a:p>
          <a:p>
            <a:r>
              <a:rPr lang="en-SG" dirty="0" smtClean="0"/>
              <a:t>Close window to log in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97" y="1131316"/>
            <a:ext cx="5559016" cy="5269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" y="3333911"/>
            <a:ext cx="322942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3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7049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</a:t>
            </a:r>
            <a:r>
              <a:rPr lang="en-SG" spc="-5" dirty="0"/>
              <a:t>– 2. Register</a:t>
            </a:r>
            <a:endParaRPr spc="-5" dirty="0"/>
          </a:p>
        </p:txBody>
      </p:sp>
      <p:sp>
        <p:nvSpPr>
          <p:cNvPr id="5" name="TextBox 4"/>
          <p:cNvSpPr txBox="1"/>
          <p:nvPr/>
        </p:nvSpPr>
        <p:spPr>
          <a:xfrm>
            <a:off x="113792" y="1066800"/>
            <a:ext cx="1948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Log In Page</a:t>
            </a:r>
          </a:p>
          <a:p>
            <a:endParaRPr lang="en-SG" dirty="0"/>
          </a:p>
          <a:p>
            <a:r>
              <a:rPr lang="en-SG" dirty="0" smtClean="0"/>
              <a:t>Back to log In page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941" y="1090771"/>
            <a:ext cx="5503259" cy="5233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" y="2971800"/>
            <a:ext cx="321037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78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7049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- 3. Forget Password</a:t>
            </a:r>
            <a:endParaRPr spc="-5" dirty="0"/>
          </a:p>
        </p:txBody>
      </p:sp>
      <p:sp>
        <p:nvSpPr>
          <p:cNvPr id="5" name="TextBox 4"/>
          <p:cNvSpPr txBox="1"/>
          <p:nvPr/>
        </p:nvSpPr>
        <p:spPr>
          <a:xfrm>
            <a:off x="113792" y="1066800"/>
            <a:ext cx="2147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Log In Page</a:t>
            </a:r>
          </a:p>
          <a:p>
            <a:endParaRPr lang="en-SG" dirty="0"/>
          </a:p>
          <a:p>
            <a:r>
              <a:rPr lang="en-SG" dirty="0" smtClean="0"/>
              <a:t>Click</a:t>
            </a:r>
          </a:p>
          <a:p>
            <a:r>
              <a:rPr lang="en-SG" dirty="0" smtClean="0"/>
              <a:t>Forgotten Password?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941" y="1090771"/>
            <a:ext cx="5503259" cy="5233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" y="2452914"/>
            <a:ext cx="3210373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67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7049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- 3. Forget Password</a:t>
            </a:r>
            <a:endParaRPr spc="-5" dirty="0"/>
          </a:p>
        </p:txBody>
      </p:sp>
      <p:sp>
        <p:nvSpPr>
          <p:cNvPr id="5" name="TextBox 4"/>
          <p:cNvSpPr txBox="1"/>
          <p:nvPr/>
        </p:nvSpPr>
        <p:spPr>
          <a:xfrm>
            <a:off x="113792" y="1066800"/>
            <a:ext cx="24109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Popup –</a:t>
            </a:r>
          </a:p>
          <a:p>
            <a:r>
              <a:rPr lang="en-SG" b="1" dirty="0" smtClean="0"/>
              <a:t>Forgotten Password</a:t>
            </a:r>
          </a:p>
          <a:p>
            <a:endParaRPr lang="en-SG" b="1" dirty="0"/>
          </a:p>
          <a:p>
            <a:r>
              <a:rPr lang="en-SG" dirty="0" smtClean="0"/>
              <a:t>Enter Email:</a:t>
            </a:r>
          </a:p>
          <a:p>
            <a:r>
              <a:rPr lang="en-SG" dirty="0" smtClean="0">
                <a:hlinkClick r:id="rId2"/>
              </a:rPr>
              <a:t>jane_smith@email.com</a:t>
            </a:r>
            <a:endParaRPr lang="en-SG" dirty="0" smtClean="0"/>
          </a:p>
          <a:p>
            <a:endParaRPr lang="en-SG" dirty="0"/>
          </a:p>
          <a:p>
            <a:r>
              <a:rPr lang="en-SG" dirty="0" smtClean="0"/>
              <a:t>Check the checkbox</a:t>
            </a:r>
          </a:p>
          <a:p>
            <a:endParaRPr lang="en-SG" dirty="0"/>
          </a:p>
          <a:p>
            <a:r>
              <a:rPr lang="en-SG" dirty="0" smtClean="0"/>
              <a:t>Click</a:t>
            </a:r>
          </a:p>
          <a:p>
            <a:r>
              <a:rPr lang="en-SG" dirty="0" smtClean="0"/>
              <a:t>Send verification email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36" y="1083310"/>
            <a:ext cx="5511105" cy="5241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92" y="4087271"/>
            <a:ext cx="323895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33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7049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- 3. Forget Password</a:t>
            </a:r>
            <a:endParaRPr spc="-5" dirty="0"/>
          </a:p>
        </p:txBody>
      </p:sp>
      <p:sp>
        <p:nvSpPr>
          <p:cNvPr id="5" name="TextBox 4"/>
          <p:cNvSpPr txBox="1"/>
          <p:nvPr/>
        </p:nvSpPr>
        <p:spPr>
          <a:xfrm>
            <a:off x="113792" y="1066800"/>
            <a:ext cx="2919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Email Inbox</a:t>
            </a:r>
          </a:p>
          <a:p>
            <a:endParaRPr lang="en-SG" b="1" dirty="0"/>
          </a:p>
          <a:p>
            <a:r>
              <a:rPr lang="en-SG" dirty="0" smtClean="0"/>
              <a:t>Check email from:</a:t>
            </a:r>
          </a:p>
          <a:p>
            <a:r>
              <a:rPr lang="en-SG" dirty="0" smtClean="0"/>
              <a:t>admin@abcjobs.com</a:t>
            </a:r>
          </a:p>
          <a:p>
            <a:endParaRPr lang="en-SG" dirty="0"/>
          </a:p>
          <a:p>
            <a:r>
              <a:rPr lang="en-SG" dirty="0" smtClean="0"/>
              <a:t>Click </a:t>
            </a:r>
            <a:br>
              <a:rPr lang="en-SG" dirty="0" smtClean="0"/>
            </a:br>
            <a:r>
              <a:rPr lang="en-SG" u="sng" dirty="0" err="1" smtClean="0"/>
              <a:t>click</a:t>
            </a:r>
            <a:r>
              <a:rPr lang="en-SG" u="sng" dirty="0" smtClean="0"/>
              <a:t> on this link to reset your</a:t>
            </a:r>
          </a:p>
          <a:p>
            <a:r>
              <a:rPr lang="en-SG" u="sng" dirty="0" err="1" smtClean="0"/>
              <a:t>passord</a:t>
            </a:r>
            <a:endParaRPr lang="en-SG" u="sn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50" y="1149191"/>
            <a:ext cx="5510522" cy="5229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" y="3886200"/>
            <a:ext cx="324847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50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7049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- 3. Forget Password</a:t>
            </a:r>
            <a:endParaRPr spc="-5" dirty="0"/>
          </a:p>
        </p:txBody>
      </p:sp>
      <p:sp>
        <p:nvSpPr>
          <p:cNvPr id="5" name="TextBox 4"/>
          <p:cNvSpPr txBox="1"/>
          <p:nvPr/>
        </p:nvSpPr>
        <p:spPr>
          <a:xfrm>
            <a:off x="113792" y="1066800"/>
            <a:ext cx="21820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Password Reset Page</a:t>
            </a:r>
          </a:p>
          <a:p>
            <a:endParaRPr lang="en-SG" b="1" dirty="0"/>
          </a:p>
          <a:p>
            <a:r>
              <a:rPr lang="en-SG" dirty="0" smtClean="0"/>
              <a:t>New Password:</a:t>
            </a:r>
          </a:p>
          <a:p>
            <a:r>
              <a:rPr lang="en-SG" dirty="0" smtClean="0"/>
              <a:t>123456</a:t>
            </a:r>
          </a:p>
          <a:p>
            <a:endParaRPr lang="en-SG" dirty="0"/>
          </a:p>
          <a:p>
            <a:r>
              <a:rPr lang="en-SG" dirty="0" smtClean="0"/>
              <a:t>Confirm Password:</a:t>
            </a:r>
          </a:p>
          <a:p>
            <a:r>
              <a:rPr lang="en-SG" dirty="0" smtClean="0"/>
              <a:t>123456</a:t>
            </a:r>
          </a:p>
          <a:p>
            <a:endParaRPr lang="en-SG" dirty="0"/>
          </a:p>
          <a:p>
            <a:r>
              <a:rPr lang="en-SG" dirty="0" smtClean="0"/>
              <a:t>Click</a:t>
            </a:r>
          </a:p>
          <a:p>
            <a:r>
              <a:rPr lang="en-SG" dirty="0" smtClean="0"/>
              <a:t>Reset Password</a:t>
            </a:r>
          </a:p>
          <a:p>
            <a:endParaRPr lang="en-SG" dirty="0"/>
          </a:p>
          <a:p>
            <a:endParaRPr lang="en-SG" u="sng" dirty="0" smtClean="0"/>
          </a:p>
          <a:p>
            <a:endParaRPr lang="en-SG" u="sng" dirty="0"/>
          </a:p>
          <a:p>
            <a:endParaRPr lang="en-SG" u="sn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18" y="1095152"/>
            <a:ext cx="5516781" cy="5229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4136900"/>
            <a:ext cx="3229426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5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1449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095375"/>
          <a:ext cx="8705849" cy="5756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Tools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Techniques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Inventory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Forms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Design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Forms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HTML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07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Usability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Metrics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Steps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Flowchart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Current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Desired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Usability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Prototype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Screen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Prototype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Usability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Test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14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Project Milestones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Tasks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0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795"/>
                        </a:lnSpc>
                        <a:spcBef>
                          <a:spcPts val="6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Milestone Feedback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taken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0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795"/>
                        </a:lnSpc>
                        <a:spcBef>
                          <a:spcPts val="62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Results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08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45"/>
                        </a:lnSpc>
                        <a:spcBef>
                          <a:spcPts val="6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Proposed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Improvements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7049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- 3. Forget Password</a:t>
            </a:r>
            <a:endParaRPr spc="-5" dirty="0"/>
          </a:p>
        </p:txBody>
      </p:sp>
      <p:sp>
        <p:nvSpPr>
          <p:cNvPr id="5" name="TextBox 4"/>
          <p:cNvSpPr txBox="1"/>
          <p:nvPr/>
        </p:nvSpPr>
        <p:spPr>
          <a:xfrm>
            <a:off x="113792" y="1066800"/>
            <a:ext cx="27770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Popup –</a:t>
            </a:r>
          </a:p>
          <a:p>
            <a:r>
              <a:rPr lang="en-SG" b="1" dirty="0" smtClean="0"/>
              <a:t>Password Reset Successful!</a:t>
            </a:r>
          </a:p>
          <a:p>
            <a:endParaRPr lang="en-SG" dirty="0"/>
          </a:p>
          <a:p>
            <a:r>
              <a:rPr lang="en-SG" dirty="0" smtClean="0"/>
              <a:t>Click</a:t>
            </a:r>
          </a:p>
          <a:p>
            <a:r>
              <a:rPr lang="en-SG" dirty="0" smtClean="0"/>
              <a:t>Return to log in page</a:t>
            </a:r>
          </a:p>
          <a:p>
            <a:endParaRPr lang="en-SG" dirty="0"/>
          </a:p>
          <a:p>
            <a:endParaRPr lang="en-SG" u="sng" dirty="0" smtClean="0"/>
          </a:p>
          <a:p>
            <a:endParaRPr lang="en-SG" u="sng" dirty="0"/>
          </a:p>
          <a:p>
            <a:endParaRPr lang="en-SG" u="sn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34" y="1079500"/>
            <a:ext cx="5613679" cy="532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3048000"/>
            <a:ext cx="3181794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36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792" y="1066800"/>
            <a:ext cx="1948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Log In Page</a:t>
            </a:r>
          </a:p>
          <a:p>
            <a:endParaRPr lang="en-SG" dirty="0"/>
          </a:p>
          <a:p>
            <a:r>
              <a:rPr lang="en-SG" dirty="0" smtClean="0"/>
              <a:t>Back to log In page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18" y="1090771"/>
            <a:ext cx="5495982" cy="5226908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- 3. Forget Password</a:t>
            </a:r>
            <a:endParaRPr spc="-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" y="2175806"/>
            <a:ext cx="322942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28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792" y="1066800"/>
            <a:ext cx="1264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Home Page</a:t>
            </a:r>
          </a:p>
          <a:p>
            <a:endParaRPr lang="en-SG" dirty="0"/>
          </a:p>
          <a:p>
            <a:r>
              <a:rPr lang="en-SG" dirty="0" smtClean="0"/>
              <a:t>Click</a:t>
            </a:r>
          </a:p>
          <a:p>
            <a:r>
              <a:rPr lang="en-SG" dirty="0" smtClean="0"/>
              <a:t>Connect</a:t>
            </a:r>
            <a:endParaRPr lang="en-SG" dirty="0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- 4. Search Users</a:t>
            </a:r>
            <a:endParaRPr spc="-5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087902"/>
            <a:ext cx="5450978" cy="5167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" y="2743200"/>
            <a:ext cx="323895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49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792" y="1066800"/>
            <a:ext cx="1799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Connect Page</a:t>
            </a:r>
          </a:p>
          <a:p>
            <a:endParaRPr lang="en-SG" dirty="0"/>
          </a:p>
          <a:p>
            <a:r>
              <a:rPr lang="en-SG" dirty="0" smtClean="0"/>
              <a:t>Click</a:t>
            </a:r>
          </a:p>
          <a:p>
            <a:r>
              <a:rPr lang="en-SG" dirty="0" smtClean="0"/>
              <a:t>Search User (tab)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18" y="1090771"/>
            <a:ext cx="5495982" cy="5226907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- 4. Search Users</a:t>
            </a:r>
            <a:endParaRPr spc="-5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" y="2667000"/>
            <a:ext cx="3229426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38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792" y="1066800"/>
            <a:ext cx="23167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Connect Page –</a:t>
            </a:r>
          </a:p>
          <a:p>
            <a:r>
              <a:rPr lang="en-SG" b="1" dirty="0" smtClean="0"/>
              <a:t>Search Users</a:t>
            </a:r>
          </a:p>
          <a:p>
            <a:endParaRPr lang="en-SG" dirty="0"/>
          </a:p>
          <a:p>
            <a:r>
              <a:rPr lang="en-SG" dirty="0" smtClean="0"/>
              <a:t>In the search box, type</a:t>
            </a:r>
          </a:p>
          <a:p>
            <a:r>
              <a:rPr lang="en-SG" dirty="0"/>
              <a:t>A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- 4. Search Users</a:t>
            </a:r>
            <a:endParaRPr spc="-5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82" y="1110625"/>
            <a:ext cx="5464428" cy="5213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" y="3352800"/>
            <a:ext cx="3219899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41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18" y="1090771"/>
            <a:ext cx="5495982" cy="5226907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- 4. Search Users</a:t>
            </a:r>
            <a:endParaRPr spc="-5" dirty="0"/>
          </a:p>
        </p:txBody>
      </p:sp>
      <p:sp>
        <p:nvSpPr>
          <p:cNvPr id="8" name="TextBox 7"/>
          <p:cNvSpPr txBox="1"/>
          <p:nvPr/>
        </p:nvSpPr>
        <p:spPr>
          <a:xfrm>
            <a:off x="113792" y="1066800"/>
            <a:ext cx="2679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Connect Page –</a:t>
            </a:r>
          </a:p>
          <a:p>
            <a:r>
              <a:rPr lang="en-SG" b="1" dirty="0" smtClean="0"/>
              <a:t>Search Users</a:t>
            </a:r>
          </a:p>
          <a:p>
            <a:endParaRPr lang="en-SG" dirty="0"/>
          </a:p>
          <a:p>
            <a:r>
              <a:rPr lang="en-SG" dirty="0"/>
              <a:t>F</a:t>
            </a:r>
            <a:r>
              <a:rPr lang="en-SG" dirty="0" smtClean="0"/>
              <a:t>rom dropdown list, select</a:t>
            </a:r>
          </a:p>
          <a:p>
            <a:r>
              <a:rPr lang="en-SG" dirty="0" smtClean="0"/>
              <a:t>April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" y="3352800"/>
            <a:ext cx="3219899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21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18" y="1090771"/>
            <a:ext cx="5495982" cy="5226907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- 4. Search Users</a:t>
            </a:r>
            <a:endParaRPr spc="-5" dirty="0"/>
          </a:p>
        </p:txBody>
      </p:sp>
      <p:sp>
        <p:nvSpPr>
          <p:cNvPr id="8" name="TextBox 7"/>
          <p:cNvSpPr txBox="1"/>
          <p:nvPr/>
        </p:nvSpPr>
        <p:spPr>
          <a:xfrm>
            <a:off x="113792" y="1066800"/>
            <a:ext cx="1644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Connect Page –</a:t>
            </a:r>
          </a:p>
          <a:p>
            <a:r>
              <a:rPr lang="en-SG" b="1" dirty="0" smtClean="0"/>
              <a:t>Search Users</a:t>
            </a:r>
          </a:p>
          <a:p>
            <a:endParaRPr lang="en-SG" dirty="0"/>
          </a:p>
          <a:p>
            <a:r>
              <a:rPr lang="en-SG" dirty="0" smtClean="0"/>
              <a:t>Click</a:t>
            </a:r>
          </a:p>
          <a:p>
            <a:r>
              <a:rPr lang="en-SG" dirty="0" smtClean="0"/>
              <a:t>Search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" y="3352800"/>
            <a:ext cx="3219899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99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18" y="1096496"/>
            <a:ext cx="5495982" cy="5215457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- 4. Search Users</a:t>
            </a:r>
            <a:endParaRPr spc="-5" dirty="0"/>
          </a:p>
        </p:txBody>
      </p:sp>
      <p:sp>
        <p:nvSpPr>
          <p:cNvPr id="8" name="TextBox 7"/>
          <p:cNvSpPr txBox="1"/>
          <p:nvPr/>
        </p:nvSpPr>
        <p:spPr>
          <a:xfrm>
            <a:off x="113792" y="1066800"/>
            <a:ext cx="2061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Connect Page –</a:t>
            </a:r>
          </a:p>
          <a:p>
            <a:r>
              <a:rPr lang="en-SG" b="1" dirty="0" smtClean="0"/>
              <a:t>Search Users</a:t>
            </a:r>
          </a:p>
          <a:p>
            <a:endParaRPr lang="en-SG" dirty="0"/>
          </a:p>
          <a:p>
            <a:r>
              <a:rPr lang="en-SG" dirty="0" smtClean="0"/>
              <a:t>User result appears.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3" y="3581400"/>
            <a:ext cx="3219899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07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792" y="1066800"/>
            <a:ext cx="1264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Home Page</a:t>
            </a:r>
          </a:p>
          <a:p>
            <a:endParaRPr lang="en-SG" dirty="0"/>
          </a:p>
          <a:p>
            <a:r>
              <a:rPr lang="en-SG" dirty="0" smtClean="0"/>
              <a:t>Click</a:t>
            </a:r>
          </a:p>
          <a:p>
            <a:r>
              <a:rPr lang="en-SG" dirty="0" smtClean="0"/>
              <a:t>Profile</a:t>
            </a:r>
            <a:endParaRPr lang="en-SG" dirty="0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- 5. Update Profile</a:t>
            </a:r>
            <a:endParaRPr spc="-5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087902"/>
            <a:ext cx="5450978" cy="5167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" y="2743200"/>
            <a:ext cx="323895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06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792" y="1066800"/>
            <a:ext cx="2236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View Profile Page</a:t>
            </a:r>
          </a:p>
          <a:p>
            <a:endParaRPr lang="en-SG" dirty="0"/>
          </a:p>
          <a:p>
            <a:r>
              <a:rPr lang="en-SG" dirty="0" smtClean="0"/>
              <a:t>Click</a:t>
            </a:r>
          </a:p>
          <a:p>
            <a:r>
              <a:rPr lang="en-SG" dirty="0" smtClean="0"/>
              <a:t>Change Profile Details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18" y="1096496"/>
            <a:ext cx="5495982" cy="5215457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- 5. Update Profile</a:t>
            </a:r>
            <a:endParaRPr spc="-5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" y="3037381"/>
            <a:ext cx="3219899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4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441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Development</a:t>
            </a:r>
            <a:r>
              <a:rPr spc="-35" dirty="0"/>
              <a:t> </a:t>
            </a:r>
            <a:r>
              <a:rPr spc="-70" dirty="0"/>
              <a:t>Tools</a:t>
            </a:r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4831080" cy="1496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4495165" cy="40716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10" dirty="0">
                <a:latin typeface="Calibri"/>
                <a:cs typeface="Calibri"/>
              </a:rPr>
              <a:t>Development </a:t>
            </a:r>
            <a:r>
              <a:rPr sz="2000" b="1" spc="-35" dirty="0">
                <a:latin typeface="Calibri"/>
                <a:cs typeface="Calibri"/>
              </a:rPr>
              <a:t>Tools </a:t>
            </a:r>
            <a:r>
              <a:rPr sz="2000" b="1" spc="-5" dirty="0">
                <a:latin typeface="Calibri"/>
                <a:cs typeface="Calibri"/>
              </a:rPr>
              <a:t>Screen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 smtClean="0">
                <a:latin typeface="Calibri"/>
                <a:cs typeface="Calibri"/>
              </a:rPr>
              <a:t>captures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029" name="Picture 5" descr="ax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321445"/>
            <a:ext cx="32194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4493145"/>
            <a:ext cx="32004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62400" y="2407170"/>
            <a:ext cx="2909888" cy="167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Basic design concept are first created as wireframes in Axure. Design are then updated with interactions as prototypes for users to perform scenarios on the application.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The main reason for using Axure over other similar wire framing software is the ability to create interactions, providing a near to reality usability test.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043363" y="4556645"/>
            <a:ext cx="2909887" cy="167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Record success and feedback through keen observation of users performing tasks.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79400" y="18642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Axure for Wireframing and Prototyping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79400" y="23785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79400" y="40359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Excel for recording success and gather user feedback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79400" y="45502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79400" y="62743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792" y="1066800"/>
            <a:ext cx="207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Update Profile Page</a:t>
            </a:r>
          </a:p>
          <a:p>
            <a:endParaRPr lang="en-SG" dirty="0"/>
          </a:p>
          <a:p>
            <a:r>
              <a:rPr lang="en-SG" dirty="0" smtClean="0"/>
              <a:t>Click</a:t>
            </a:r>
          </a:p>
          <a:p>
            <a:r>
              <a:rPr lang="en-SG" dirty="0" smtClean="0"/>
              <a:t>Save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238" y="1096496"/>
            <a:ext cx="5483941" cy="5215457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- 5. Update Profile</a:t>
            </a:r>
            <a:endParaRPr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61" y="2584880"/>
            <a:ext cx="321037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2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792" y="1066800"/>
            <a:ext cx="207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Update Profile Page</a:t>
            </a:r>
          </a:p>
          <a:p>
            <a:endParaRPr lang="en-SG" dirty="0"/>
          </a:p>
          <a:p>
            <a:r>
              <a:rPr lang="en-SG" dirty="0" smtClean="0"/>
              <a:t>Click</a:t>
            </a:r>
          </a:p>
          <a:p>
            <a:r>
              <a:rPr lang="en-SG" dirty="0" smtClean="0"/>
              <a:t>Back to home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238" y="1096496"/>
            <a:ext cx="5483941" cy="5215456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 smtClean="0"/>
              <a:t>Screen</a:t>
            </a:r>
            <a:r>
              <a:rPr lang="en-SG" spc="-5" dirty="0" smtClean="0"/>
              <a:t> - 5. Update Profile</a:t>
            </a:r>
            <a:endParaRPr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61" y="2584880"/>
            <a:ext cx="321037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81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023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12. Prototype</a:t>
            </a:r>
            <a:r>
              <a:rPr spc="-15" dirty="0"/>
              <a:t> </a:t>
            </a:r>
            <a:r>
              <a:rPr spc="-5" dirty="0"/>
              <a:t>Feedback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30930"/>
              </p:ext>
            </p:extLst>
          </p:nvPr>
        </p:nvGraphicFramePr>
        <p:xfrm>
          <a:off x="76200" y="1143000"/>
          <a:ext cx="8839200" cy="563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7551">
                  <a:extLst>
                    <a:ext uri="{9D8B030D-6E8A-4147-A177-3AD203B41FA5}">
                      <a16:colId xmlns:a16="http://schemas.microsoft.com/office/drawing/2014/main" val="2208611196"/>
                    </a:ext>
                  </a:extLst>
                </a:gridCol>
                <a:gridCol w="4434767">
                  <a:extLst>
                    <a:ext uri="{9D8B030D-6E8A-4147-A177-3AD203B41FA5}">
                      <a16:colId xmlns:a16="http://schemas.microsoft.com/office/drawing/2014/main" val="1908755450"/>
                    </a:ext>
                  </a:extLst>
                </a:gridCol>
                <a:gridCol w="3936882">
                  <a:extLst>
                    <a:ext uri="{9D8B030D-6E8A-4147-A177-3AD203B41FA5}">
                      <a16:colId xmlns:a16="http://schemas.microsoft.com/office/drawing/2014/main" val="502722840"/>
                    </a:ext>
                  </a:extLst>
                </a:gridCol>
              </a:tblGrid>
              <a:tr h="907767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Feedback Form</a:t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User: Nilofar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712144"/>
                  </a:ext>
                </a:extLst>
              </a:tr>
              <a:tr h="8594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No.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445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>
                          <a:effectLst/>
                        </a:rPr>
                        <a:t>Document user’s feedback and response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445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>
                          <a:effectLst/>
                        </a:rPr>
                        <a:t>Make suggestions to improve the user experience and implement them in prototype. 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extLst>
                  <a:ext uri="{0D108BD9-81ED-4DB2-BD59-A6C34878D82A}">
                    <a16:rowId xmlns:a16="http://schemas.microsoft.com/office/drawing/2014/main" val="1917122747"/>
                  </a:ext>
                </a:extLst>
              </a:tr>
              <a:tr h="7137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01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 the logo really grey in color?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 don’t like the icon </a:t>
                      </a:r>
                      <a:r>
                        <a:rPr lang="en-SG" sz="1400">
                          <a:effectLst/>
                          <a:sym typeface="Segoe UI Emoji" panose="020B0502040204020203" pitchFamily="34" charset="0"/>
                        </a:rPr>
                        <a:t>😕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Update design to match theme.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extLst>
                  <a:ext uri="{0D108BD9-81ED-4DB2-BD59-A6C34878D82A}">
                    <a16:rowId xmlns:a16="http://schemas.microsoft.com/office/drawing/2014/main" val="4194383646"/>
                  </a:ext>
                </a:extLst>
              </a:tr>
              <a:tr h="8823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When I am resetting password, I got the verification code pre-filled in the form after I key in the email. Do I need to type this somewhere? So anyone can put my email and change my password?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After resetting password, the close button will no longer redirect to verification page. For security reason, email verification page will only be able to access via email verification link.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extLst>
                  <a:ext uri="{0D108BD9-81ED-4DB2-BD59-A6C34878D82A}">
                    <a16:rowId xmlns:a16="http://schemas.microsoft.com/office/drawing/2014/main" val="654413647"/>
                  </a:ext>
                </a:extLst>
              </a:tr>
              <a:tr h="7584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 can see the password I type in reset password… I don’t think this is safe…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Password input field to change to 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&lt;input type="password"&gt;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extLst>
                  <a:ext uri="{0D108BD9-81ED-4DB2-BD59-A6C34878D82A}">
                    <a16:rowId xmlns:a16="http://schemas.microsoft.com/office/drawing/2014/main" val="1145563840"/>
                  </a:ext>
                </a:extLst>
              </a:tr>
              <a:tr h="7584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04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My profile is not updating after I change the name (scrolling is also a problem here)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Make adjustments to styling to troubleshoot for rendering error.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extLst>
                  <a:ext uri="{0D108BD9-81ED-4DB2-BD59-A6C34878D82A}">
                    <a16:rowId xmlns:a16="http://schemas.microsoft.com/office/drawing/2014/main" val="1931967173"/>
                  </a:ext>
                </a:extLst>
              </a:tr>
              <a:tr h="7584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Why are there no software programmers?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Double check and review Personas and test data to fulfill client’s requirement for next round of testing, if any.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2167" marR="32167" marT="0" marB="0" anchor="ctr"/>
                </a:tc>
                <a:extLst>
                  <a:ext uri="{0D108BD9-81ED-4DB2-BD59-A6C34878D82A}">
                    <a16:rowId xmlns:a16="http://schemas.microsoft.com/office/drawing/2014/main" val="15417557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707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13. Usability</a:t>
            </a:r>
            <a:r>
              <a:rPr spc="-80" dirty="0"/>
              <a:t> </a:t>
            </a:r>
            <a:r>
              <a:rPr spc="-85" dirty="0"/>
              <a:t>Test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84847"/>
              </p:ext>
            </p:extLst>
          </p:nvPr>
        </p:nvGraphicFramePr>
        <p:xfrm>
          <a:off x="30480" y="1752600"/>
          <a:ext cx="8656319" cy="3624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285">
                  <a:extLst>
                    <a:ext uri="{9D8B030D-6E8A-4147-A177-3AD203B41FA5}">
                      <a16:colId xmlns:a16="http://schemas.microsoft.com/office/drawing/2014/main" val="3759420796"/>
                    </a:ext>
                  </a:extLst>
                </a:gridCol>
                <a:gridCol w="3220021">
                  <a:extLst>
                    <a:ext uri="{9D8B030D-6E8A-4147-A177-3AD203B41FA5}">
                      <a16:colId xmlns:a16="http://schemas.microsoft.com/office/drawing/2014/main" val="1039864675"/>
                    </a:ext>
                  </a:extLst>
                </a:gridCol>
                <a:gridCol w="2261002">
                  <a:extLst>
                    <a:ext uri="{9D8B030D-6E8A-4147-A177-3AD203B41FA5}">
                      <a16:colId xmlns:a16="http://schemas.microsoft.com/office/drawing/2014/main" val="3066976421"/>
                    </a:ext>
                  </a:extLst>
                </a:gridCol>
                <a:gridCol w="2566011">
                  <a:extLst>
                    <a:ext uri="{9D8B030D-6E8A-4147-A177-3AD203B41FA5}">
                      <a16:colId xmlns:a16="http://schemas.microsoft.com/office/drawing/2014/main" val="1133810750"/>
                    </a:ext>
                  </a:extLst>
                </a:gridCol>
              </a:tblGrid>
              <a:tr h="658459">
                <a:tc>
                  <a:txBody>
                    <a:bodyPr/>
                    <a:lstStyle/>
                    <a:p>
                      <a:pPr marL="997585" marR="490855" lvl="1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No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Scenarios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 of user(s)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tc>
                  <a:txBody>
                    <a:bodyPr/>
                    <a:lstStyle/>
                    <a:p>
                      <a:pPr marL="540385" marR="20320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 of test conducted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extLst>
                  <a:ext uri="{0D108BD9-81ED-4DB2-BD59-A6C34878D82A}">
                    <a16:rowId xmlns:a16="http://schemas.microsoft.com/office/drawing/2014/main" val="1655149270"/>
                  </a:ext>
                </a:extLst>
              </a:tr>
              <a:tr h="592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5297" marR="45297" marT="0" marB="0" anchor="ctr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Log in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extLst>
                  <a:ext uri="{0D108BD9-81ED-4DB2-BD59-A6C34878D82A}">
                    <a16:rowId xmlns:a16="http://schemas.microsoft.com/office/drawing/2014/main" val="957360589"/>
                  </a:ext>
                </a:extLst>
              </a:tr>
              <a:tr h="5935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5297" marR="45297" marT="0" marB="0" anchor="ctr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Password Reset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extLst>
                  <a:ext uri="{0D108BD9-81ED-4DB2-BD59-A6C34878D82A}">
                    <a16:rowId xmlns:a16="http://schemas.microsoft.com/office/drawing/2014/main" val="2854236042"/>
                  </a:ext>
                </a:extLst>
              </a:tr>
              <a:tr h="5935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5297" marR="45297" marT="0" marB="0" anchor="ctr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Register for an account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extLst>
                  <a:ext uri="{0D108BD9-81ED-4DB2-BD59-A6C34878D82A}">
                    <a16:rowId xmlns:a16="http://schemas.microsoft.com/office/drawing/2014/main" val="1112570388"/>
                  </a:ext>
                </a:extLst>
              </a:tr>
              <a:tr h="5935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5297" marR="45297" marT="0" marB="0" anchor="ctr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Search other users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extLst>
                  <a:ext uri="{0D108BD9-81ED-4DB2-BD59-A6C34878D82A}">
                    <a16:rowId xmlns:a16="http://schemas.microsoft.com/office/drawing/2014/main" val="564024305"/>
                  </a:ext>
                </a:extLst>
              </a:tr>
              <a:tr h="592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5297" marR="45297" marT="0" marB="0" anchor="ctr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 Profile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97" marR="45297" marT="0" marB="0"/>
                </a:tc>
                <a:extLst>
                  <a:ext uri="{0D108BD9-81ED-4DB2-BD59-A6C34878D82A}">
                    <a16:rowId xmlns:a16="http://schemas.microsoft.com/office/drawing/2014/main" val="8640710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24384" y="1219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Usability Tests Plan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707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13. Usability</a:t>
            </a:r>
            <a:r>
              <a:rPr spc="-80" dirty="0"/>
              <a:t> </a:t>
            </a:r>
            <a:r>
              <a:rPr spc="-85" dirty="0"/>
              <a:t>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4384" y="1219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Metrics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45358"/>
              </p:ext>
            </p:extLst>
          </p:nvPr>
        </p:nvGraphicFramePr>
        <p:xfrm>
          <a:off x="95504" y="1676400"/>
          <a:ext cx="8743696" cy="4050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6513">
                  <a:extLst>
                    <a:ext uri="{9D8B030D-6E8A-4147-A177-3AD203B41FA5}">
                      <a16:colId xmlns:a16="http://schemas.microsoft.com/office/drawing/2014/main" val="598827278"/>
                    </a:ext>
                  </a:extLst>
                </a:gridCol>
                <a:gridCol w="2486987">
                  <a:extLst>
                    <a:ext uri="{9D8B030D-6E8A-4147-A177-3AD203B41FA5}">
                      <a16:colId xmlns:a16="http://schemas.microsoft.com/office/drawing/2014/main" val="4249436155"/>
                    </a:ext>
                  </a:extLst>
                </a:gridCol>
                <a:gridCol w="1773888">
                  <a:extLst>
                    <a:ext uri="{9D8B030D-6E8A-4147-A177-3AD203B41FA5}">
                      <a16:colId xmlns:a16="http://schemas.microsoft.com/office/drawing/2014/main" val="2631960011"/>
                    </a:ext>
                  </a:extLst>
                </a:gridCol>
                <a:gridCol w="1891191">
                  <a:extLst>
                    <a:ext uri="{9D8B030D-6E8A-4147-A177-3AD203B41FA5}">
                      <a16:colId xmlns:a16="http://schemas.microsoft.com/office/drawing/2014/main" val="3012655064"/>
                    </a:ext>
                  </a:extLst>
                </a:gridCol>
                <a:gridCol w="2005117">
                  <a:extLst>
                    <a:ext uri="{9D8B030D-6E8A-4147-A177-3AD203B41FA5}">
                      <a16:colId xmlns:a16="http://schemas.microsoft.com/office/drawing/2014/main" val="521298870"/>
                    </a:ext>
                  </a:extLst>
                </a:gridCol>
              </a:tblGrid>
              <a:tr h="8305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No.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Participants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NPS Ratings (0-10)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CSAT Ratings (1-10)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TSR (Success/Fail)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262679"/>
                  </a:ext>
                </a:extLst>
              </a:tr>
              <a:tr h="414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Danny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5152858"/>
                  </a:ext>
                </a:extLst>
              </a:tr>
              <a:tr h="414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John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8114527"/>
                  </a:ext>
                </a:extLst>
              </a:tr>
              <a:tr h="414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Eugene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3986174"/>
                  </a:ext>
                </a:extLst>
              </a:tr>
              <a:tr h="414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Daniel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996551"/>
                  </a:ext>
                </a:extLst>
              </a:tr>
              <a:tr h="414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Shawn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8886471"/>
                  </a:ext>
                </a:extLst>
              </a:tr>
              <a:tr h="414752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295263"/>
                  </a:ext>
                </a:extLst>
              </a:tr>
              <a:tr h="414752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COMPUTERED AVERAGE/SCORE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8.2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8.4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100%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123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176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707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13. Usability</a:t>
            </a:r>
            <a:r>
              <a:rPr spc="-80" dirty="0"/>
              <a:t> </a:t>
            </a:r>
            <a:r>
              <a:rPr spc="-85" dirty="0"/>
              <a:t>Test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34693"/>
              </p:ext>
            </p:extLst>
          </p:nvPr>
        </p:nvGraphicFramePr>
        <p:xfrm>
          <a:off x="113792" y="1142997"/>
          <a:ext cx="8725408" cy="5638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5395">
                  <a:extLst>
                    <a:ext uri="{9D8B030D-6E8A-4147-A177-3AD203B41FA5}">
                      <a16:colId xmlns:a16="http://schemas.microsoft.com/office/drawing/2014/main" val="3823338508"/>
                    </a:ext>
                  </a:extLst>
                </a:gridCol>
                <a:gridCol w="2123738">
                  <a:extLst>
                    <a:ext uri="{9D8B030D-6E8A-4147-A177-3AD203B41FA5}">
                      <a16:colId xmlns:a16="http://schemas.microsoft.com/office/drawing/2014/main" val="446509284"/>
                    </a:ext>
                  </a:extLst>
                </a:gridCol>
                <a:gridCol w="6016275">
                  <a:extLst>
                    <a:ext uri="{9D8B030D-6E8A-4147-A177-3AD203B41FA5}">
                      <a16:colId xmlns:a16="http://schemas.microsoft.com/office/drawing/2014/main" val="1634817715"/>
                    </a:ext>
                  </a:extLst>
                </a:gridCol>
              </a:tblGrid>
              <a:tr h="11742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No.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Participants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Feedback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9307919"/>
                  </a:ext>
                </a:extLst>
              </a:tr>
              <a:tr h="8986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Danny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Looks boring with little or no variations in color palette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2724774"/>
                  </a:ext>
                </a:extLst>
              </a:tr>
              <a:tr h="8697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John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 cannot change my profile picture?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8728603"/>
                  </a:ext>
                </a:extLst>
              </a:tr>
              <a:tr h="8986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Eugene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 am not sure if the data are actually updated after changing some details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257030"/>
                  </a:ext>
                </a:extLst>
              </a:tr>
              <a:tr h="8986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Daniel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Everything seems fine but would be nice to make it look more interesting.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1196781"/>
                  </a:ext>
                </a:extLst>
              </a:tr>
              <a:tr h="8986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Shawn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Pretty cool, let me know when it is ready I’d be coming onboard.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680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71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860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14. Project Milestones &amp;</a:t>
            </a:r>
            <a:r>
              <a:rPr spc="-30" dirty="0"/>
              <a:t> </a:t>
            </a:r>
            <a:r>
              <a:rPr spc="-70" dirty="0"/>
              <a:t>Tasks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97285"/>
              </p:ext>
            </p:extLst>
          </p:nvPr>
        </p:nvGraphicFramePr>
        <p:xfrm>
          <a:off x="76201" y="1219200"/>
          <a:ext cx="8991599" cy="5410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8889">
                <a:tc>
                  <a:txBody>
                    <a:bodyPr/>
                    <a:lstStyle/>
                    <a:p>
                      <a:pPr marL="206375" marR="197485" indent="-31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oj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  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4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14160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898014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127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18440" marR="208279" indent="26670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4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472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17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Provide a brief write-up on analyzing &amp; gathering user feedback, Gather feedback from user</a:t>
                      </a:r>
                      <a:r>
                        <a:rPr lang="en-US" sz="1400" baseline="0" dirty="0" smtClean="0"/>
                        <a:t> and document.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17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471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17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Study the user experience &amp; document.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17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471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Identify the performance level &amp; gaps between user experience &amp; desired user experience along with level of user engagement.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471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Develop &amp; document 3 UX metrics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472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Create the steps in User Interaction Process along with the flow chart and document</a:t>
                      </a:r>
                      <a:r>
                        <a:rPr lang="en-US" sz="1400" baseline="0" dirty="0" smtClean="0"/>
                        <a:t> them.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471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Record the user response &amp; documentation. 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518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0" marR="0" marT="130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Create Prototype of the proposed system with at least 5 screens, screen capture and document them in Project Presentation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483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Gather feedback for the prototypes and document, make suggestions for improvement and document them in Project Presentation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130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3483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lang="en-SG" sz="1400" dirty="0" smtClean="0">
                          <a:latin typeface="Calibri"/>
                          <a:cs typeface="Calibri"/>
                        </a:rPr>
                        <a:t>9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130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Create  usability tests and test them with users</a:t>
                      </a:r>
                      <a:r>
                        <a:rPr lang="en-US" sz="1400" baseline="0" dirty="0" smtClean="0"/>
                        <a:t> and document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lang="en-SG" sz="1400" dirty="0" smtClean="0">
                          <a:latin typeface="Calibri"/>
                          <a:cs typeface="Calibri"/>
                        </a:rPr>
                        <a:t>3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1308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772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17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15. </a:t>
            </a:r>
            <a:r>
              <a:rPr dirty="0"/>
              <a:t>Milestone </a:t>
            </a:r>
            <a:r>
              <a:rPr spc="-5" dirty="0"/>
              <a:t>Feedback &amp; Action</a:t>
            </a:r>
            <a:r>
              <a:rPr spc="-150" dirty="0"/>
              <a:t> </a:t>
            </a:r>
            <a:r>
              <a:rPr spc="-5" dirty="0"/>
              <a:t>taken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190625"/>
          <a:ext cx="8784590" cy="5400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173">
                <a:tc>
                  <a:txBody>
                    <a:bodyPr/>
                    <a:lstStyle/>
                    <a:p>
                      <a:pPr marL="44450" marR="36830" indent="26670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82370" marR="97155" indent="-10763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 Feedback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 from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Tutor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Facilitator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93165" marR="1040765" indent="-14478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Taken  (Yes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No)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7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2069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1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7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1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106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1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40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16. Project Results</a:t>
            </a:r>
            <a:r>
              <a:rPr spc="-20" dirty="0"/>
              <a:t> </a:t>
            </a:r>
            <a:r>
              <a:rPr dirty="0"/>
              <a:t>(1/2)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8951976" cy="417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8614410" cy="39998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HTML </a:t>
            </a:r>
            <a:r>
              <a:rPr sz="2000" b="1" spc="-15" dirty="0">
                <a:latin typeface="Calibri"/>
                <a:cs typeface="Calibri"/>
              </a:rPr>
              <a:t>Pages </a:t>
            </a:r>
            <a:r>
              <a:rPr sz="2000" b="1" dirty="0">
                <a:latin typeface="Calibri"/>
                <a:cs typeface="Calibri"/>
              </a:rPr>
              <a:t>being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Produced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&lt;Label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paste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screen </a:t>
            </a:r>
            <a:r>
              <a:rPr sz="1800" spc="-5" dirty="0">
                <a:latin typeface="Calibri"/>
                <a:cs typeface="Calibri"/>
              </a:rPr>
              <a:t>shots of all evidences which show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outcome&gt;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Links </a:t>
            </a:r>
            <a:r>
              <a:rPr sz="2000" b="1" dirty="0">
                <a:latin typeface="Calibri"/>
                <a:cs typeface="Calibri"/>
              </a:rPr>
              <a:t>of 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&lt;&gt;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40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16. Project Results</a:t>
            </a:r>
            <a:r>
              <a:rPr spc="-20" dirty="0"/>
              <a:t> </a:t>
            </a:r>
            <a:r>
              <a:rPr dirty="0"/>
              <a:t>(2/2)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6053328" cy="1770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5705475" cy="15913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 </a:t>
            </a:r>
            <a:r>
              <a:rPr sz="2000" b="1" spc="-10" dirty="0">
                <a:latin typeface="Calibri"/>
                <a:cs typeface="Calibri"/>
              </a:rPr>
              <a:t>Capture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5" dirty="0">
                <a:latin typeface="Calibri"/>
                <a:cs typeface="Calibri"/>
              </a:rPr>
              <a:t>Pages </a:t>
            </a:r>
            <a:r>
              <a:rPr sz="2000" b="1" dirty="0">
                <a:latin typeface="Calibri"/>
                <a:cs typeface="Calibri"/>
              </a:rPr>
              <a:t>Using </a:t>
            </a:r>
            <a:r>
              <a:rPr sz="2000" b="1" spc="-10" dirty="0">
                <a:latin typeface="Calibri"/>
                <a:cs typeface="Calibri"/>
              </a:rPr>
              <a:t>Bootstrap </a:t>
            </a:r>
            <a:r>
              <a:rPr sz="2000" b="1" dirty="0">
                <a:latin typeface="Calibri"/>
                <a:cs typeface="Calibri"/>
              </a:rPr>
              <a:t>&amp;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Angular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20" dirty="0">
                <a:latin typeface="Calibri"/>
                <a:cs typeface="Calibri"/>
              </a:rPr>
              <a:t>&lt;Paste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Screen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Captures&gt;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76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 Feedback</a:t>
            </a:r>
            <a:r>
              <a:rPr spc="-65" dirty="0"/>
              <a:t> </a:t>
            </a:r>
            <a:r>
              <a:rPr spc="-35" dirty="0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3934967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3585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Feedback </a:t>
            </a:r>
            <a:r>
              <a:rPr sz="2000" b="1" spc="-10" dirty="0">
                <a:latin typeface="Calibri"/>
                <a:cs typeface="Calibri"/>
              </a:rPr>
              <a:t>gathering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techniques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71643"/>
              </p:ext>
            </p:extLst>
          </p:nvPr>
        </p:nvGraphicFramePr>
        <p:xfrm>
          <a:off x="304800" y="1778888"/>
          <a:ext cx="8534400" cy="4817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904933693"/>
                    </a:ext>
                  </a:extLst>
                </a:gridCol>
                <a:gridCol w="2207675">
                  <a:extLst>
                    <a:ext uri="{9D8B030D-6E8A-4147-A177-3AD203B41FA5}">
                      <a16:colId xmlns:a16="http://schemas.microsoft.com/office/drawing/2014/main" val="2000276431"/>
                    </a:ext>
                  </a:extLst>
                </a:gridCol>
                <a:gridCol w="5183725">
                  <a:extLst>
                    <a:ext uri="{9D8B030D-6E8A-4147-A177-3AD203B41FA5}">
                      <a16:colId xmlns:a16="http://schemas.microsoft.com/office/drawing/2014/main" val="2522514748"/>
                    </a:ext>
                  </a:extLst>
                </a:gridCol>
              </a:tblGrid>
              <a:tr h="1037459"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Techniques and Methods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Brief description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898060"/>
                  </a:ext>
                </a:extLst>
              </a:tr>
              <a:tr h="1037459"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Interviewing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Communicate with users, get to know their </a:t>
                      </a:r>
                      <a:r>
                        <a:rPr lang="en-US" sz="1600" dirty="0" smtClean="0">
                          <a:effectLst/>
                        </a:rPr>
                        <a:t>pain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points </a:t>
                      </a:r>
                      <a:r>
                        <a:rPr lang="en-US" sz="1600" dirty="0">
                          <a:effectLst/>
                        </a:rPr>
                        <a:t>in using a product.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9222977"/>
                  </a:ext>
                </a:extLst>
              </a:tr>
              <a:tr h="1037459"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Observation (Site Visiting)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0385" marR="12700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Site visiting is very suitable for observing and collecting data based on real situation of users performing tasks.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0422484"/>
                  </a:ext>
                </a:extLst>
              </a:tr>
              <a:tr h="1585734"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0385" marR="490855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Conduct a study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0385" marR="12700" indent="-18034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 an interview guide for the target user base that closely resembles Personas. Collect and record users as they think out loud. Write a report with findings. May include Success Rate KPI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1032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49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17. Proposed Improvements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8336280" cy="2898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7947025" cy="10381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Improvements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sz="1800" spc="-10" dirty="0" smtClean="0">
                <a:latin typeface="Calibri"/>
                <a:cs typeface="Calibri"/>
              </a:rPr>
              <a:t>No suggestions.</a:t>
            </a:r>
            <a:endParaRPr sz="1800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tabLst>
                <a:tab pos="756285" algn="l"/>
                <a:tab pos="756920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299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Pages</a:t>
            </a:r>
            <a:r>
              <a:rPr spc="-60" dirty="0"/>
              <a:t> </a:t>
            </a:r>
            <a:r>
              <a:rPr dirty="0"/>
              <a:t>Inventory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5647944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5297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5" dirty="0">
                <a:latin typeface="Calibri"/>
                <a:cs typeface="Calibri"/>
              </a:rPr>
              <a:t>Pages for </a:t>
            </a:r>
            <a:r>
              <a:rPr sz="2000" b="1" spc="-5" dirty="0">
                <a:latin typeface="Calibri"/>
                <a:cs typeface="Calibri"/>
              </a:rPr>
              <a:t>which </a:t>
            </a:r>
            <a:r>
              <a:rPr sz="2000" b="1" dirty="0">
                <a:latin typeface="Calibri"/>
                <a:cs typeface="Calibri"/>
              </a:rPr>
              <a:t>UI need </a:t>
            </a:r>
            <a:r>
              <a:rPr sz="2000" b="1" spc="-10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developed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51452"/>
              </p:ext>
            </p:extLst>
          </p:nvPr>
        </p:nvGraphicFramePr>
        <p:xfrm>
          <a:off x="357823" y="1561472"/>
          <a:ext cx="7871777" cy="4962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7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207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Page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01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Index – Community Portal Landing</a:t>
                      </a:r>
                      <a:r>
                        <a:rPr lang="en-SG" sz="1400" baseline="0" dirty="0" smtClean="0">
                          <a:latin typeface="Times New Roman"/>
                          <a:cs typeface="Times New Roman"/>
                        </a:rPr>
                        <a:t> Page</a:t>
                      </a:r>
                      <a:endParaRPr lang="en-SG" sz="14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02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Log In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47961"/>
                  </a:ext>
                </a:extLst>
              </a:tr>
              <a:tr h="287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03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Home – After</a:t>
                      </a:r>
                      <a:r>
                        <a:rPr lang="en-SG" sz="1400" baseline="0" dirty="0" smtClean="0">
                          <a:latin typeface="Times New Roman"/>
                          <a:cs typeface="Times New Roman"/>
                        </a:rPr>
                        <a:t> Log in main page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335628"/>
                  </a:ext>
                </a:extLst>
              </a:tr>
              <a:tr h="287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04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Connect – Connections</a:t>
                      </a:r>
                      <a:r>
                        <a:rPr lang="en-SG" sz="1400" baseline="0" dirty="0" smtClean="0">
                          <a:latin typeface="Times New Roman"/>
                          <a:cs typeface="Times New Roman"/>
                        </a:rPr>
                        <a:t> &amp; Search for other users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68949"/>
                  </a:ext>
                </a:extLst>
              </a:tr>
              <a:tr h="287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05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Profile</a:t>
                      </a:r>
                      <a:r>
                        <a:rPr lang="en-SG" sz="1400" baseline="0" dirty="0" smtClean="0">
                          <a:latin typeface="Times New Roman"/>
                          <a:cs typeface="Times New Roman"/>
                        </a:rPr>
                        <a:t> – View own profile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149523"/>
                  </a:ext>
                </a:extLst>
              </a:tr>
              <a:tr h="287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06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Profile – Update Profile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434709"/>
                  </a:ext>
                </a:extLst>
              </a:tr>
              <a:tr h="287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07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Password Reset (Redirect from</a:t>
                      </a:r>
                      <a:r>
                        <a:rPr lang="en-SG" sz="1400" baseline="0" dirty="0" smtClean="0">
                          <a:latin typeface="Times New Roman"/>
                          <a:cs typeface="Times New Roman"/>
                        </a:rPr>
                        <a:t> Email link)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24943"/>
                  </a:ext>
                </a:extLst>
              </a:tr>
              <a:tr h="287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08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Sign up – Register a new account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210010"/>
                  </a:ext>
                </a:extLst>
              </a:tr>
              <a:tr h="287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09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Sign up – Confirm details entered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25811"/>
                  </a:ext>
                </a:extLst>
              </a:tr>
              <a:tr h="287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10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Send Messages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611373"/>
                  </a:ext>
                </a:extLst>
              </a:tr>
              <a:tr h="287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11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Post in Message Board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937313"/>
                  </a:ext>
                </a:extLst>
              </a:tr>
              <a:tr h="287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12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List Message Board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839923"/>
                  </a:ext>
                </a:extLst>
              </a:tr>
              <a:tr h="287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13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Read a</a:t>
                      </a:r>
                      <a:r>
                        <a:rPr lang="en-SG" sz="1400" baseline="0" dirty="0" smtClean="0">
                          <a:latin typeface="Times New Roman"/>
                          <a:cs typeface="Times New Roman"/>
                        </a:rPr>
                        <a:t> Thread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652126"/>
                  </a:ext>
                </a:extLst>
              </a:tr>
              <a:tr h="287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14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Post Job</a:t>
                      </a:r>
                      <a:r>
                        <a:rPr lang="en-SG" sz="1400" baseline="0" dirty="0" smtClean="0">
                          <a:latin typeface="Times New Roman"/>
                          <a:cs typeface="Times New Roman"/>
                        </a:rPr>
                        <a:t> Opportunities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397710"/>
                  </a:ext>
                </a:extLst>
              </a:tr>
              <a:tr h="287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15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Times New Roman"/>
                          <a:cs typeface="Times New Roman"/>
                        </a:rPr>
                        <a:t>List Job Opportunities &amp; Responses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9221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05" y="533400"/>
            <a:ext cx="5525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Forms &amp; Pages</a:t>
            </a:r>
            <a:r>
              <a:rPr spc="-10" dirty="0"/>
              <a:t> </a:t>
            </a:r>
            <a:r>
              <a:rPr spc="-5" dirty="0"/>
              <a:t>Design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32" y="4040004"/>
            <a:ext cx="2711194" cy="185547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" y="1143000"/>
            <a:ext cx="2711195" cy="18470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43" y="1600200"/>
            <a:ext cx="2711195" cy="18526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35" y="4037180"/>
            <a:ext cx="2711195" cy="185829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89" y="1312802"/>
            <a:ext cx="2711195" cy="184982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" y="5009182"/>
            <a:ext cx="2711195" cy="18526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" y="3156532"/>
            <a:ext cx="2711195" cy="1852650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>
            <a:off x="1676400" y="1981200"/>
            <a:ext cx="1828800" cy="8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760981" y="2187557"/>
            <a:ext cx="448819" cy="1265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760981" y="4495800"/>
            <a:ext cx="144019" cy="994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632264" y="2299738"/>
            <a:ext cx="2187105" cy="3757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933319" y="2696111"/>
            <a:ext cx="2855844" cy="27512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117650" y="2820203"/>
            <a:ext cx="24448" cy="1256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476926" y="4076580"/>
            <a:ext cx="1457274" cy="571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531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 Forms &amp; Pages Feedback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09109"/>
              </p:ext>
            </p:extLst>
          </p:nvPr>
        </p:nvGraphicFramePr>
        <p:xfrm>
          <a:off x="101600" y="1390650"/>
          <a:ext cx="8640443" cy="741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8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Forms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Pages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Modifications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Implemented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700" dirty="0" smtClean="0">
                          <a:latin typeface="Times New Roman"/>
                          <a:cs typeface="Times New Roman"/>
                        </a:rPr>
                        <a:t>01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700" dirty="0" smtClean="0">
                          <a:latin typeface="Times New Roman"/>
                          <a:cs typeface="Times New Roman"/>
                        </a:rPr>
                        <a:t>Sign</a:t>
                      </a:r>
                      <a:r>
                        <a:rPr lang="en-SG" sz="1700" baseline="0" dirty="0" smtClean="0">
                          <a:latin typeface="Times New Roman"/>
                          <a:cs typeface="Times New Roman"/>
                        </a:rPr>
                        <a:t> Up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700" dirty="0" smtClean="0">
                          <a:latin typeface="Times New Roman"/>
                          <a:cs typeface="Times New Roman"/>
                        </a:rPr>
                        <a:t>Required</a:t>
                      </a:r>
                      <a:r>
                        <a:rPr lang="en-SG" sz="1700" baseline="0" dirty="0" smtClean="0">
                          <a:latin typeface="Times New Roman"/>
                          <a:cs typeface="Times New Roman"/>
                        </a:rPr>
                        <a:t> fields are not obvious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700" dirty="0" smtClean="0">
                          <a:latin typeface="Times New Roman"/>
                          <a:cs typeface="Times New Roman"/>
                        </a:rPr>
                        <a:t>Added validation icons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484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 </a:t>
            </a:r>
            <a:r>
              <a:rPr spc="-10" dirty="0"/>
              <a:t>HTML</a:t>
            </a:r>
            <a:r>
              <a:rPr spc="-125" dirty="0"/>
              <a:t> </a:t>
            </a:r>
            <a:r>
              <a:rPr spc="-5" dirty="0"/>
              <a:t>Pages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3168396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2818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 </a:t>
            </a:r>
            <a:r>
              <a:rPr sz="2000" b="1" spc="-10" dirty="0">
                <a:latin typeface="Calibri"/>
                <a:cs typeface="Calibri"/>
              </a:rPr>
              <a:t>capture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</TotalTime>
  <Words>2040</Words>
  <Application>Microsoft Office PowerPoint</Application>
  <PresentationFormat>On-screen Show (4:3)</PresentationFormat>
  <Paragraphs>546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Cambria</vt:lpstr>
      <vt:lpstr>Segoe UI Emoji</vt:lpstr>
      <vt:lpstr>Times New Roman</vt:lpstr>
      <vt:lpstr>Wingdings</vt:lpstr>
      <vt:lpstr>Office Theme</vt:lpstr>
      <vt:lpstr>Design &amp; Develop Front End Community Portal</vt:lpstr>
      <vt:lpstr>Document History</vt:lpstr>
      <vt:lpstr>Contents</vt:lpstr>
      <vt:lpstr>1. Development Tools</vt:lpstr>
      <vt:lpstr>2. Feedback Techniques</vt:lpstr>
      <vt:lpstr>3. Pages Inventory</vt:lpstr>
      <vt:lpstr>4. Forms &amp; Pages Design</vt:lpstr>
      <vt:lpstr>5. Forms &amp; Pages Feedback</vt:lpstr>
      <vt:lpstr>6. HTML Pages</vt:lpstr>
      <vt:lpstr>7. Usability Metrics</vt:lpstr>
      <vt:lpstr>8. User Interaction Steps</vt:lpstr>
      <vt:lpstr>9. User Interaction Flowchart</vt:lpstr>
      <vt:lpstr>9. User Interaction Flowchart</vt:lpstr>
      <vt:lpstr>10. Current &amp; Desired Usability</vt:lpstr>
      <vt:lpstr>11. Prototype Screen – 1. Log In  </vt:lpstr>
      <vt:lpstr>11. Prototype Screen – 1. Log In  </vt:lpstr>
      <vt:lpstr>11. Prototype Screen – 1. Log In  </vt:lpstr>
      <vt:lpstr>11. Prototype Screen – 1. Log In  </vt:lpstr>
      <vt:lpstr>11. Prototype Screen – 2. Register</vt:lpstr>
      <vt:lpstr>11. Prototype Screen – 2. Register</vt:lpstr>
      <vt:lpstr>11. Prototype Screen – 2. Register</vt:lpstr>
      <vt:lpstr>11. Prototype Screen – 2. Register</vt:lpstr>
      <vt:lpstr>11. Prototype Screen – 2. Register</vt:lpstr>
      <vt:lpstr>11. Prototype Screen – 2. Register</vt:lpstr>
      <vt:lpstr>11. Prototype Screen – 2. Register</vt:lpstr>
      <vt:lpstr>11. Prototype Screen - 3. Forget Password</vt:lpstr>
      <vt:lpstr>11. Prototype Screen - 3. Forget Password</vt:lpstr>
      <vt:lpstr>11. Prototype Screen - 3. Forget Password</vt:lpstr>
      <vt:lpstr>11. Prototype Screen - 3. Forget Password</vt:lpstr>
      <vt:lpstr>11. Prototype Screen - 3. Forget Password</vt:lpstr>
      <vt:lpstr>11. Prototype Screen - 3. Forget Password</vt:lpstr>
      <vt:lpstr>11. Prototype Screen - 4. Search Users</vt:lpstr>
      <vt:lpstr>11. Prototype Screen - 4. Search Users</vt:lpstr>
      <vt:lpstr>11. Prototype Screen - 4. Search Users</vt:lpstr>
      <vt:lpstr>11. Prototype Screen - 4. Search Users</vt:lpstr>
      <vt:lpstr>11. Prototype Screen - 4. Search Users</vt:lpstr>
      <vt:lpstr>11. Prototype Screen - 4. Search Users</vt:lpstr>
      <vt:lpstr>11. Prototype Screen - 5. Update Profile</vt:lpstr>
      <vt:lpstr>11. Prototype Screen - 5. Update Profile</vt:lpstr>
      <vt:lpstr>11. Prototype Screen - 5. Update Profile</vt:lpstr>
      <vt:lpstr>11. Prototype Screen - 5. Update Profile</vt:lpstr>
      <vt:lpstr>12. Prototype Feedback</vt:lpstr>
      <vt:lpstr>13. Usability Test</vt:lpstr>
      <vt:lpstr>13. Usability Test</vt:lpstr>
      <vt:lpstr>13. Usability Test</vt:lpstr>
      <vt:lpstr>14. Project Milestones &amp; Tasks</vt:lpstr>
      <vt:lpstr>15. Milestone Feedback &amp; Action taken</vt:lpstr>
      <vt:lpstr>16. Project Results (1/2)</vt:lpstr>
      <vt:lpstr>16. Project Results (2/2)</vt:lpstr>
      <vt:lpstr>17. Proposed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Joshua Ho Gwok Hin</cp:lastModifiedBy>
  <cp:revision>47</cp:revision>
  <dcterms:created xsi:type="dcterms:W3CDTF">2019-08-03T07:20:33Z</dcterms:created>
  <dcterms:modified xsi:type="dcterms:W3CDTF">2022-03-07T06:52:13Z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2019-08-03T00:00:00Z</vt:filetime>
  </property>
</Properties>
</file>