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36"/>
  </p:notesMasterIdLst>
  <p:handoutMasterIdLst>
    <p:handoutMasterId r:id="rId37"/>
  </p:handoutMasterIdLst>
  <p:sldIdLst>
    <p:sldId id="338" r:id="rId7"/>
    <p:sldId id="372" r:id="rId8"/>
    <p:sldId id="494" r:id="rId9"/>
    <p:sldId id="534" r:id="rId10"/>
    <p:sldId id="544" r:id="rId11"/>
    <p:sldId id="537" r:id="rId12"/>
    <p:sldId id="545" r:id="rId13"/>
    <p:sldId id="536" r:id="rId14"/>
    <p:sldId id="542" r:id="rId15"/>
    <p:sldId id="546" r:id="rId16"/>
    <p:sldId id="548" r:id="rId17"/>
    <p:sldId id="547" r:id="rId18"/>
    <p:sldId id="538" r:id="rId19"/>
    <p:sldId id="549" r:id="rId20"/>
    <p:sldId id="540" r:id="rId21"/>
    <p:sldId id="550" r:id="rId22"/>
    <p:sldId id="505" r:id="rId23"/>
    <p:sldId id="553" r:id="rId24"/>
    <p:sldId id="541" r:id="rId25"/>
    <p:sldId id="551" r:id="rId26"/>
    <p:sldId id="496" r:id="rId27"/>
    <p:sldId id="501" r:id="rId28"/>
    <p:sldId id="513" r:id="rId29"/>
    <p:sldId id="502" r:id="rId30"/>
    <p:sldId id="552" r:id="rId31"/>
    <p:sldId id="504" r:id="rId32"/>
    <p:sldId id="554" r:id="rId33"/>
    <p:sldId id="555" r:id="rId34"/>
    <p:sldId id="556" r:id="rId35"/>
  </p:sldIdLst>
  <p:sldSz cx="9144000" cy="6858000" type="screen4x3"/>
  <p:notesSz cx="9939338" cy="6807200"/>
  <p:custDataLst>
    <p:tags r:id="rId38"/>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E8BB1-6C91-4232-A4BB-F354BFAE5F15}" v="21" dt="2022-05-10T08:51:11.557"/>
    <p1510:client id="{7BA23ACB-8CD0-445F-8149-0B9B5017F714}" v="2" dt="2022-05-12T14:50:59.922"/>
    <p1510:client id="{88A80FCC-1C86-4D1D-8B0C-0D89DCD62867}" v="7" dt="2021-03-11T05:14:42.901"/>
    <p1510:client id="{9C572145-03FF-4FC9-B390-D00694D5377B}" v="16" dt="2022-04-26T07:10:18.676"/>
    <p1510:client id="{C6F8FF21-F0A0-4B0E-A8E4-309E407F9B7C}" v="4" dt="2022-05-12T01:56:11.566"/>
    <p1510:client id="{D0C0739F-07A0-4120-921F-8D828BE389FB}" v="7" dt="2021-03-11T15:35:11.740"/>
    <p1510:client id="{EF84A325-A432-4E83-B4B3-7AC7019B6893}" v="5" dt="2022-05-10T03:55:37.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60"/>
  </p:normalViewPr>
  <p:slideViewPr>
    <p:cSldViewPr snapToObjects="1" showGuides="1">
      <p:cViewPr varScale="1">
        <p:scale>
          <a:sx n="76" d="100"/>
          <a:sy n="76" d="100"/>
        </p:scale>
        <p:origin x="102" y="798"/>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6/11/relationships/changesInfo" Target="changesInfos/changesInfo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EETHABELLAM@GMAIL.COM" userId="S::suneethabellam_gmail.com#ext#@lh.onmicrosoft.com::bdc5c545-4e9f-46b4-831c-75d0657b09f8" providerId="AD" clId="Web-{9C572145-03FF-4FC9-B390-D00694D5377B}"/>
    <pc:docChg chg="modSld">
      <pc:chgData name="SUNEETHABELLAM@GMAIL.COM" userId="S::suneethabellam_gmail.com#ext#@lh.onmicrosoft.com::bdc5c545-4e9f-46b4-831c-75d0657b09f8" providerId="AD" clId="Web-{9C572145-03FF-4FC9-B390-D00694D5377B}" dt="2022-04-26T07:10:18.676" v="15" actId="14100"/>
      <pc:docMkLst>
        <pc:docMk/>
      </pc:docMkLst>
      <pc:sldChg chg="modSp">
        <pc:chgData name="SUNEETHABELLAM@GMAIL.COM" userId="S::suneethabellam_gmail.com#ext#@lh.onmicrosoft.com::bdc5c545-4e9f-46b4-831c-75d0657b09f8" providerId="AD" clId="Web-{9C572145-03FF-4FC9-B390-D00694D5377B}" dt="2022-04-26T07:09:10.190" v="11" actId="14100"/>
        <pc:sldMkLst>
          <pc:docMk/>
          <pc:sldMk cId="0" sldId="536"/>
        </pc:sldMkLst>
        <pc:picChg chg="mod">
          <ac:chgData name="SUNEETHABELLAM@GMAIL.COM" userId="S::suneethabellam_gmail.com#ext#@lh.onmicrosoft.com::bdc5c545-4e9f-46b4-831c-75d0657b09f8" providerId="AD" clId="Web-{9C572145-03FF-4FC9-B390-D00694D5377B}" dt="2022-04-26T07:09:10.190" v="11" actId="14100"/>
          <ac:picMkLst>
            <pc:docMk/>
            <pc:sldMk cId="0" sldId="536"/>
            <ac:picMk id="3" creationId="{A1406B19-A9E7-4607-8A63-8A36A9091A85}"/>
          </ac:picMkLst>
        </pc:picChg>
      </pc:sldChg>
      <pc:sldChg chg="modSp">
        <pc:chgData name="SUNEETHABELLAM@GMAIL.COM" userId="S::suneethabellam_gmail.com#ext#@lh.onmicrosoft.com::bdc5c545-4e9f-46b4-831c-75d0657b09f8" providerId="AD" clId="Web-{9C572145-03FF-4FC9-B390-D00694D5377B}" dt="2022-04-26T07:08:33.705" v="3" actId="14100"/>
        <pc:sldMkLst>
          <pc:docMk/>
          <pc:sldMk cId="0" sldId="537"/>
        </pc:sldMkLst>
        <pc:spChg chg="mod">
          <ac:chgData name="SUNEETHABELLAM@GMAIL.COM" userId="S::suneethabellam_gmail.com#ext#@lh.onmicrosoft.com::bdc5c545-4e9f-46b4-831c-75d0657b09f8" providerId="AD" clId="Web-{9C572145-03FF-4FC9-B390-D00694D5377B}" dt="2022-04-26T07:08:30.955" v="2" actId="1076"/>
          <ac:spMkLst>
            <pc:docMk/>
            <pc:sldMk cId="0" sldId="537"/>
            <ac:spMk id="5" creationId="{636A239B-950E-4A7B-8B35-F67E199CFE49}"/>
          </ac:spMkLst>
        </pc:spChg>
        <pc:picChg chg="mod">
          <ac:chgData name="SUNEETHABELLAM@GMAIL.COM" userId="S::suneethabellam_gmail.com#ext#@lh.onmicrosoft.com::bdc5c545-4e9f-46b4-831c-75d0657b09f8" providerId="AD" clId="Web-{9C572145-03FF-4FC9-B390-D00694D5377B}" dt="2022-04-26T07:08:33.705" v="3" actId="14100"/>
          <ac:picMkLst>
            <pc:docMk/>
            <pc:sldMk cId="0" sldId="537"/>
            <ac:picMk id="3" creationId="{84B85EEE-5895-444E-871E-1FD261A90DF2}"/>
          </ac:picMkLst>
        </pc:picChg>
      </pc:sldChg>
      <pc:sldChg chg="modSp">
        <pc:chgData name="SUNEETHABELLAM@GMAIL.COM" userId="S::suneethabellam_gmail.com#ext#@lh.onmicrosoft.com::bdc5c545-4e9f-46b4-831c-75d0657b09f8" providerId="AD" clId="Web-{9C572145-03FF-4FC9-B390-D00694D5377B}" dt="2022-04-26T07:10:18.676" v="15" actId="14100"/>
        <pc:sldMkLst>
          <pc:docMk/>
          <pc:sldMk cId="0" sldId="538"/>
        </pc:sldMkLst>
        <pc:picChg chg="mod">
          <ac:chgData name="SUNEETHABELLAM@GMAIL.COM" userId="S::suneethabellam_gmail.com#ext#@lh.onmicrosoft.com::bdc5c545-4e9f-46b4-831c-75d0657b09f8" providerId="AD" clId="Web-{9C572145-03FF-4FC9-B390-D00694D5377B}" dt="2022-04-26T07:10:18.676" v="15" actId="14100"/>
          <ac:picMkLst>
            <pc:docMk/>
            <pc:sldMk cId="0" sldId="538"/>
            <ac:picMk id="4" creationId="{845909CF-8382-4ED3-9854-82AEBDED934E}"/>
          </ac:picMkLst>
        </pc:picChg>
      </pc:sldChg>
    </pc:docChg>
  </pc:docChgLst>
  <pc:docChgLst>
    <pc:chgData name="jiaying.asd" userId="S::jiaying.asd_gmail.com#ext#@lh.onmicrosoft.com::458b7a5f-fd4e-4fef-b083-e87a1d5405b6" providerId="AD" clId="Web-{D0C0739F-07A0-4120-921F-8D828BE389FB}"/>
    <pc:docChg chg="modSld">
      <pc:chgData name="jiaying.asd" userId="S::jiaying.asd_gmail.com#ext#@lh.onmicrosoft.com::458b7a5f-fd4e-4fef-b083-e87a1d5405b6" providerId="AD" clId="Web-{D0C0739F-07A0-4120-921F-8D828BE389FB}" dt="2021-03-11T15:35:11.740" v="6" actId="1076"/>
      <pc:docMkLst>
        <pc:docMk/>
      </pc:docMkLst>
      <pc:sldChg chg="modSp">
        <pc:chgData name="jiaying.asd" userId="S::jiaying.asd_gmail.com#ext#@lh.onmicrosoft.com::458b7a5f-fd4e-4fef-b083-e87a1d5405b6" providerId="AD" clId="Web-{D0C0739F-07A0-4120-921F-8D828BE389FB}" dt="2021-03-11T15:35:11.740" v="6" actId="1076"/>
        <pc:sldMkLst>
          <pc:docMk/>
          <pc:sldMk cId="0" sldId="536"/>
        </pc:sldMkLst>
        <pc:picChg chg="mod">
          <ac:chgData name="jiaying.asd" userId="S::jiaying.asd_gmail.com#ext#@lh.onmicrosoft.com::458b7a5f-fd4e-4fef-b083-e87a1d5405b6" providerId="AD" clId="Web-{D0C0739F-07A0-4120-921F-8D828BE389FB}" dt="2021-03-11T15:35:11.740" v="6" actId="1076"/>
          <ac:picMkLst>
            <pc:docMk/>
            <pc:sldMk cId="0" sldId="536"/>
            <ac:picMk id="3" creationId="{A1406B19-A9E7-4607-8A63-8A36A9091A85}"/>
          </ac:picMkLst>
        </pc:picChg>
      </pc:sldChg>
    </pc:docChg>
  </pc:docChgLst>
  <pc:docChgLst>
    <pc:chgData name="ramya.palani" userId="S::ramya.palani_yahoo.com#ext#@lh.onmicrosoft.com::4de5e21c-d499-41cd-b6e7-42403b74224f" providerId="AD" clId="Web-{88A80FCC-1C86-4D1D-8B0C-0D89DCD62867}"/>
    <pc:docChg chg="modSld">
      <pc:chgData name="ramya.palani" userId="S::ramya.palani_yahoo.com#ext#@lh.onmicrosoft.com::4de5e21c-d499-41cd-b6e7-42403b74224f" providerId="AD" clId="Web-{88A80FCC-1C86-4D1D-8B0C-0D89DCD62867}" dt="2021-03-11T05:14:42.901" v="6" actId="1076"/>
      <pc:docMkLst>
        <pc:docMk/>
      </pc:docMkLst>
      <pc:sldChg chg="modSp">
        <pc:chgData name="ramya.palani" userId="S::ramya.palani_yahoo.com#ext#@lh.onmicrosoft.com::4de5e21c-d499-41cd-b6e7-42403b74224f" providerId="AD" clId="Web-{88A80FCC-1C86-4D1D-8B0C-0D89DCD62867}" dt="2021-03-11T04:58:56.268" v="5" actId="1076"/>
        <pc:sldMkLst>
          <pc:docMk/>
          <pc:sldMk cId="0" sldId="538"/>
        </pc:sldMkLst>
        <pc:picChg chg="mod">
          <ac:chgData name="ramya.palani" userId="S::ramya.palani_yahoo.com#ext#@lh.onmicrosoft.com::4de5e21c-d499-41cd-b6e7-42403b74224f" providerId="AD" clId="Web-{88A80FCC-1C86-4D1D-8B0C-0D89DCD62867}" dt="2021-03-11T04:58:56.268" v="5" actId="1076"/>
          <ac:picMkLst>
            <pc:docMk/>
            <pc:sldMk cId="0" sldId="538"/>
            <ac:picMk id="4" creationId="{845909CF-8382-4ED3-9854-82AEBDED934E}"/>
          </ac:picMkLst>
        </pc:picChg>
      </pc:sldChg>
      <pc:sldChg chg="modSp">
        <pc:chgData name="ramya.palani" userId="S::ramya.palani_yahoo.com#ext#@lh.onmicrosoft.com::4de5e21c-d499-41cd-b6e7-42403b74224f" providerId="AD" clId="Web-{88A80FCC-1C86-4D1D-8B0C-0D89DCD62867}" dt="2021-03-11T05:14:42.901" v="6" actId="1076"/>
        <pc:sldMkLst>
          <pc:docMk/>
          <pc:sldMk cId="0" sldId="540"/>
        </pc:sldMkLst>
        <pc:picChg chg="mod">
          <ac:chgData name="ramya.palani" userId="S::ramya.palani_yahoo.com#ext#@lh.onmicrosoft.com::4de5e21c-d499-41cd-b6e7-42403b74224f" providerId="AD" clId="Web-{88A80FCC-1C86-4D1D-8B0C-0D89DCD62867}" dt="2021-03-11T05:14:42.901" v="6" actId="1076"/>
          <ac:picMkLst>
            <pc:docMk/>
            <pc:sldMk cId="0" sldId="540"/>
            <ac:picMk id="3" creationId="{0AA98B14-C9E0-4DC7-B887-4F143AA82EAC}"/>
          </ac:picMkLst>
        </pc:picChg>
      </pc:sldChg>
    </pc:docChg>
  </pc:docChgLst>
  <pc:docChgLst>
    <pc:chgData name="SUNEETHABELLAM@GMAIL.COM" userId="S::suneethabellam_gmail.com#ext#@lh.onmicrosoft.com::bdc5c545-4e9f-46b4-831c-75d0657b09f8" providerId="AD" clId="Web-{7BA23ACB-8CD0-445F-8149-0B9B5017F714}"/>
    <pc:docChg chg="modSld">
      <pc:chgData name="SUNEETHABELLAM@GMAIL.COM" userId="S::suneethabellam_gmail.com#ext#@lh.onmicrosoft.com::bdc5c545-4e9f-46b4-831c-75d0657b09f8" providerId="AD" clId="Web-{7BA23ACB-8CD0-445F-8149-0B9B5017F714}" dt="2022-05-12T14:50:59.922" v="1" actId="14100"/>
      <pc:docMkLst>
        <pc:docMk/>
      </pc:docMkLst>
      <pc:sldChg chg="modSp">
        <pc:chgData name="SUNEETHABELLAM@GMAIL.COM" userId="S::suneethabellam_gmail.com#ext#@lh.onmicrosoft.com::bdc5c545-4e9f-46b4-831c-75d0657b09f8" providerId="AD" clId="Web-{7BA23ACB-8CD0-445F-8149-0B9B5017F714}" dt="2022-05-12T14:50:59.922" v="1" actId="14100"/>
        <pc:sldMkLst>
          <pc:docMk/>
          <pc:sldMk cId="0" sldId="505"/>
        </pc:sldMkLst>
        <pc:picChg chg="mod">
          <ac:chgData name="SUNEETHABELLAM@GMAIL.COM" userId="S::suneethabellam_gmail.com#ext#@lh.onmicrosoft.com::bdc5c545-4e9f-46b4-831c-75d0657b09f8" providerId="AD" clId="Web-{7BA23ACB-8CD0-445F-8149-0B9B5017F714}" dt="2022-05-12T14:50:59.922" v="1" actId="14100"/>
          <ac:picMkLst>
            <pc:docMk/>
            <pc:sldMk cId="0" sldId="505"/>
            <ac:picMk id="3" creationId="{EA534C01-49A2-4B8F-91B4-A68730CB9DD3}"/>
          </ac:picMkLst>
        </pc:picChg>
      </pc:sldChg>
    </pc:docChg>
  </pc:docChgLst>
  <pc:docChgLst>
    <pc:chgData name="SUNEETHABELLAM@GMAIL.COM" userId="S::suneethabellam_gmail.com#ext#@lh.onmicrosoft.com::bdc5c545-4e9f-46b4-831c-75d0657b09f8" providerId="AD" clId="Web-{C6F8FF21-F0A0-4B0E-A8E4-309E407F9B7C}"/>
    <pc:docChg chg="modSld">
      <pc:chgData name="SUNEETHABELLAM@GMAIL.COM" userId="S::suneethabellam_gmail.com#ext#@lh.onmicrosoft.com::bdc5c545-4e9f-46b4-831c-75d0657b09f8" providerId="AD" clId="Web-{C6F8FF21-F0A0-4B0E-A8E4-309E407F9B7C}" dt="2022-05-12T01:56:11.566" v="3" actId="14100"/>
      <pc:docMkLst>
        <pc:docMk/>
      </pc:docMkLst>
      <pc:sldChg chg="modSp">
        <pc:chgData name="SUNEETHABELLAM@GMAIL.COM" userId="S::suneethabellam_gmail.com#ext#@lh.onmicrosoft.com::bdc5c545-4e9f-46b4-831c-75d0657b09f8" providerId="AD" clId="Web-{C6F8FF21-F0A0-4B0E-A8E4-309E407F9B7C}" dt="2022-05-12T01:56:11.566" v="3" actId="14100"/>
        <pc:sldMkLst>
          <pc:docMk/>
          <pc:sldMk cId="0" sldId="538"/>
        </pc:sldMkLst>
        <pc:picChg chg="mod">
          <ac:chgData name="SUNEETHABELLAM@GMAIL.COM" userId="S::suneethabellam_gmail.com#ext#@lh.onmicrosoft.com::bdc5c545-4e9f-46b4-831c-75d0657b09f8" providerId="AD" clId="Web-{C6F8FF21-F0A0-4B0E-A8E4-309E407F9B7C}" dt="2022-05-12T01:56:11.566" v="3" actId="14100"/>
          <ac:picMkLst>
            <pc:docMk/>
            <pc:sldMk cId="0" sldId="538"/>
            <ac:picMk id="4" creationId="{845909CF-8382-4ED3-9854-82AEBDED934E}"/>
          </ac:picMkLst>
        </pc:picChg>
      </pc:sldChg>
    </pc:docChg>
  </pc:docChgLst>
  <pc:docChgLst>
    <pc:chgData name="SUNEETHABELLAM@GMAIL.COM" userId="S::suneethabellam_gmail.com#ext#@lh.onmicrosoft.com::bdc5c545-4e9f-46b4-831c-75d0657b09f8" providerId="AD" clId="Web-{EF84A325-A432-4E83-B4B3-7AC7019B6893}"/>
    <pc:docChg chg="modSld">
      <pc:chgData name="SUNEETHABELLAM@GMAIL.COM" userId="S::suneethabellam_gmail.com#ext#@lh.onmicrosoft.com::bdc5c545-4e9f-46b4-831c-75d0657b09f8" providerId="AD" clId="Web-{EF84A325-A432-4E83-B4B3-7AC7019B6893}" dt="2022-05-10T03:55:37.981" v="4" actId="1076"/>
      <pc:docMkLst>
        <pc:docMk/>
      </pc:docMkLst>
      <pc:sldChg chg="modSp">
        <pc:chgData name="SUNEETHABELLAM@GMAIL.COM" userId="S::suneethabellam_gmail.com#ext#@lh.onmicrosoft.com::bdc5c545-4e9f-46b4-831c-75d0657b09f8" providerId="AD" clId="Web-{EF84A325-A432-4E83-B4B3-7AC7019B6893}" dt="2022-05-10T03:55:37.981" v="4" actId="1076"/>
        <pc:sldMkLst>
          <pc:docMk/>
          <pc:sldMk cId="0" sldId="534"/>
        </pc:sldMkLst>
        <pc:picChg chg="mod">
          <ac:chgData name="SUNEETHABELLAM@GMAIL.COM" userId="S::suneethabellam_gmail.com#ext#@lh.onmicrosoft.com::bdc5c545-4e9f-46b4-831c-75d0657b09f8" providerId="AD" clId="Web-{EF84A325-A432-4E83-B4B3-7AC7019B6893}" dt="2022-05-10T03:55:37.981" v="4" actId="1076"/>
          <ac:picMkLst>
            <pc:docMk/>
            <pc:sldMk cId="0" sldId="534"/>
            <ac:picMk id="3" creationId="{0D6354DC-B22A-4810-A00E-482B4ECE702D}"/>
          </ac:picMkLst>
        </pc:picChg>
      </pc:sldChg>
    </pc:docChg>
  </pc:docChgLst>
  <pc:docChgLst>
    <pc:chgData name="SUNEETHABELLAM@GMAIL.COM" userId="S::suneethabellam_gmail.com#ext#@lh.onmicrosoft.com::bdc5c545-4e9f-46b4-831c-75d0657b09f8" providerId="AD" clId="Web-{18BE8BB1-6C91-4232-A4BB-F354BFAE5F15}"/>
    <pc:docChg chg="modSld">
      <pc:chgData name="SUNEETHABELLAM@GMAIL.COM" userId="S::suneethabellam_gmail.com#ext#@lh.onmicrosoft.com::bdc5c545-4e9f-46b4-831c-75d0657b09f8" providerId="AD" clId="Web-{18BE8BB1-6C91-4232-A4BB-F354BFAE5F15}" dt="2022-05-10T08:51:11.557" v="20" actId="14100"/>
      <pc:docMkLst>
        <pc:docMk/>
      </pc:docMkLst>
      <pc:sldChg chg="modSp">
        <pc:chgData name="SUNEETHABELLAM@GMAIL.COM" userId="S::suneethabellam_gmail.com#ext#@lh.onmicrosoft.com::bdc5c545-4e9f-46b4-831c-75d0657b09f8" providerId="AD" clId="Web-{18BE8BB1-6C91-4232-A4BB-F354BFAE5F15}" dt="2022-05-10T08:51:11.557" v="20" actId="14100"/>
        <pc:sldMkLst>
          <pc:docMk/>
          <pc:sldMk cId="0" sldId="505"/>
        </pc:sldMkLst>
        <pc:picChg chg="mod">
          <ac:chgData name="SUNEETHABELLAM@GMAIL.COM" userId="S::suneethabellam_gmail.com#ext#@lh.onmicrosoft.com::bdc5c545-4e9f-46b4-831c-75d0657b09f8" providerId="AD" clId="Web-{18BE8BB1-6C91-4232-A4BB-F354BFAE5F15}" dt="2022-05-10T08:51:11.557" v="20" actId="14100"/>
          <ac:picMkLst>
            <pc:docMk/>
            <pc:sldMk cId="0" sldId="505"/>
            <ac:picMk id="3" creationId="{EA534C01-49A2-4B8F-91B4-A68730CB9DD3}"/>
          </ac:picMkLst>
        </pc:picChg>
      </pc:sldChg>
      <pc:sldChg chg="modSp">
        <pc:chgData name="SUNEETHABELLAM@GMAIL.COM" userId="S::suneethabellam_gmail.com#ext#@lh.onmicrosoft.com::bdc5c545-4e9f-46b4-831c-75d0657b09f8" providerId="AD" clId="Web-{18BE8BB1-6C91-4232-A4BB-F354BFAE5F15}" dt="2022-05-10T08:49:33.492" v="17" actId="14100"/>
        <pc:sldMkLst>
          <pc:docMk/>
          <pc:sldMk cId="0" sldId="536"/>
        </pc:sldMkLst>
        <pc:picChg chg="mod">
          <ac:chgData name="SUNEETHABELLAM@GMAIL.COM" userId="S::suneethabellam_gmail.com#ext#@lh.onmicrosoft.com::bdc5c545-4e9f-46b4-831c-75d0657b09f8" providerId="AD" clId="Web-{18BE8BB1-6C91-4232-A4BB-F354BFAE5F15}" dt="2022-05-10T08:49:33.492" v="17" actId="14100"/>
          <ac:picMkLst>
            <pc:docMk/>
            <pc:sldMk cId="0" sldId="536"/>
            <ac:picMk id="3" creationId="{A1406B19-A9E7-4607-8A63-8A36A9091A85}"/>
          </ac:picMkLst>
        </pc:picChg>
      </pc:sldChg>
      <pc:sldChg chg="modSp">
        <pc:chgData name="SUNEETHABELLAM@GMAIL.COM" userId="S::suneethabellam_gmail.com#ext#@lh.onmicrosoft.com::bdc5c545-4e9f-46b4-831c-75d0657b09f8" providerId="AD" clId="Web-{18BE8BB1-6C91-4232-A4BB-F354BFAE5F15}" dt="2022-05-10T08:14:52.240" v="8" actId="14100"/>
        <pc:sldMkLst>
          <pc:docMk/>
          <pc:sldMk cId="0" sldId="537"/>
        </pc:sldMkLst>
        <pc:picChg chg="mod">
          <ac:chgData name="SUNEETHABELLAM@GMAIL.COM" userId="S::suneethabellam_gmail.com#ext#@lh.onmicrosoft.com::bdc5c545-4e9f-46b4-831c-75d0657b09f8" providerId="AD" clId="Web-{18BE8BB1-6C91-4232-A4BB-F354BFAE5F15}" dt="2022-05-10T08:14:52.240" v="8" actId="14100"/>
          <ac:picMkLst>
            <pc:docMk/>
            <pc:sldMk cId="0" sldId="537"/>
            <ac:picMk id="3" creationId="{84B85EEE-5895-444E-871E-1FD261A90DF2}"/>
          </ac:picMkLst>
        </pc:picChg>
      </pc:sldChg>
      <pc:sldChg chg="modSp">
        <pc:chgData name="SUNEETHABELLAM@GMAIL.COM" userId="S::suneethabellam_gmail.com#ext#@lh.onmicrosoft.com::bdc5c545-4e9f-46b4-831c-75d0657b09f8" providerId="AD" clId="Web-{18BE8BB1-6C91-4232-A4BB-F354BFAE5F15}" dt="2022-05-10T08:50:15.634" v="19" actId="14100"/>
        <pc:sldMkLst>
          <pc:docMk/>
          <pc:sldMk cId="0" sldId="538"/>
        </pc:sldMkLst>
        <pc:picChg chg="mod">
          <ac:chgData name="SUNEETHABELLAM@GMAIL.COM" userId="S::suneethabellam_gmail.com#ext#@lh.onmicrosoft.com::bdc5c545-4e9f-46b4-831c-75d0657b09f8" providerId="AD" clId="Web-{18BE8BB1-6C91-4232-A4BB-F354BFAE5F15}" dt="2022-05-10T08:50:15.634" v="19" actId="14100"/>
          <ac:picMkLst>
            <pc:docMk/>
            <pc:sldMk cId="0" sldId="538"/>
            <ac:picMk id="4" creationId="{845909CF-8382-4ED3-9854-82AEBDED934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5/24/2022</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5/24/2022</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25</a:t>
            </a:fld>
            <a:endParaRPr lang="en-US" altLang="en-US">
              <a:solidFill>
                <a:srgbClr val="000000"/>
              </a:solidFill>
            </a:endParaRPr>
          </a:p>
        </p:txBody>
      </p:sp>
    </p:spTree>
    <p:extLst>
      <p:ext uri="{BB962C8B-B14F-4D97-AF65-F5344CB8AC3E}">
        <p14:creationId xmlns:p14="http://schemas.microsoft.com/office/powerpoint/2010/main" val="1180456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26</a:t>
            </a:fld>
            <a:endParaRPr lang="en-US"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27</a:t>
            </a:fld>
            <a:endParaRPr lang="en-US" altLang="en-US">
              <a:solidFill>
                <a:srgbClr val="000000"/>
              </a:solidFill>
            </a:endParaRPr>
          </a:p>
        </p:txBody>
      </p:sp>
    </p:spTree>
    <p:extLst>
      <p:ext uri="{BB962C8B-B14F-4D97-AF65-F5344CB8AC3E}">
        <p14:creationId xmlns:p14="http://schemas.microsoft.com/office/powerpoint/2010/main" val="1940481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28</a:t>
            </a:fld>
            <a:endParaRPr lang="en-US" altLang="en-US">
              <a:solidFill>
                <a:srgbClr val="000000"/>
              </a:solidFill>
            </a:endParaRPr>
          </a:p>
        </p:txBody>
      </p:sp>
    </p:spTree>
    <p:extLst>
      <p:ext uri="{BB962C8B-B14F-4D97-AF65-F5344CB8AC3E}">
        <p14:creationId xmlns:p14="http://schemas.microsoft.com/office/powerpoint/2010/main" val="3426454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29</a:t>
            </a:fld>
            <a:endParaRPr lang="en-US" altLang="en-US">
              <a:solidFill>
                <a:srgbClr val="000000"/>
              </a:solidFill>
            </a:endParaRPr>
          </a:p>
        </p:txBody>
      </p:sp>
    </p:spTree>
    <p:extLst>
      <p:ext uri="{BB962C8B-B14F-4D97-AF65-F5344CB8AC3E}">
        <p14:creationId xmlns:p14="http://schemas.microsoft.com/office/powerpoint/2010/main" val="2777418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17</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1384885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19</a:t>
            </a:fld>
            <a:endParaRPr lang="en-US" altLang="en-US">
              <a:solidFill>
                <a:srgbClr val="000000"/>
              </a:solidFill>
            </a:endParaRPr>
          </a:p>
        </p:txBody>
      </p:sp>
    </p:spTree>
    <p:extLst>
      <p:ext uri="{BB962C8B-B14F-4D97-AF65-F5344CB8AC3E}">
        <p14:creationId xmlns:p14="http://schemas.microsoft.com/office/powerpoint/2010/main" val="1955515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20</a:t>
            </a:fld>
            <a:endParaRPr lang="en-US" altLang="en-US">
              <a:solidFill>
                <a:srgbClr val="000000"/>
              </a:solidFill>
            </a:endParaRPr>
          </a:p>
        </p:txBody>
      </p:sp>
    </p:spTree>
    <p:extLst>
      <p:ext uri="{BB962C8B-B14F-4D97-AF65-F5344CB8AC3E}">
        <p14:creationId xmlns:p14="http://schemas.microsoft.com/office/powerpoint/2010/main" val="203582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21</a:t>
            </a:fld>
            <a:endParaRPr lang="en-US"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22</a:t>
            </a:fld>
            <a:endParaRPr lang="en-US"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24</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BB99-5C35-4F29-92E3-6ADD6896991F}"/>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D1061B-5C3D-4796-866F-2002779E0DB2}"/>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249154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Problem Manage a Server Outage Scenario &amp; an Issue &amp; Change Request Management System</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dirty="0"/>
              <a:t>Start Date		</a:t>
            </a:r>
            <a:r>
              <a:rPr lang="en-US" altLang="en-US" sz="1600"/>
              <a:t>:       </a:t>
            </a:r>
            <a:r>
              <a:rPr lang="en-US" altLang="en-US" sz="1600" smtClean="0"/>
              <a:t>11 </a:t>
            </a:r>
            <a:r>
              <a:rPr lang="en-US" altLang="en-US" sz="1600"/>
              <a:t>April 2022</a:t>
            </a:r>
            <a:endParaRPr lang="en-US" altLang="en-US" sz="1600" dirty="0"/>
          </a:p>
          <a:p>
            <a:pPr>
              <a:lnSpc>
                <a:spcPts val="1800"/>
              </a:lnSpc>
              <a:spcBef>
                <a:spcPts val="200"/>
              </a:spcBef>
              <a:spcAft>
                <a:spcPts val="200"/>
              </a:spcAft>
              <a:defRPr/>
            </a:pPr>
            <a:r>
              <a:rPr lang="en-US" altLang="en-US" sz="1600" dirty="0"/>
              <a:t>End Date	</a:t>
            </a:r>
            <a:r>
              <a:rPr lang="en-US" altLang="en-US" sz="1600"/>
              <a:t>	</a:t>
            </a:r>
            <a:r>
              <a:rPr lang="en-US" altLang="en-US" sz="1600" smtClean="0"/>
              <a:t>	:</a:t>
            </a:r>
            <a:r>
              <a:rPr lang="en-US" altLang="en-US" sz="1600"/>
              <a:t>	13 May 2022	</a:t>
            </a:r>
            <a:endParaRPr lang="en-US" altLang="en-US" sz="1600" dirty="0"/>
          </a:p>
          <a:p>
            <a:pPr>
              <a:lnSpc>
                <a:spcPts val="1800"/>
              </a:lnSpc>
              <a:spcBef>
                <a:spcPts val="200"/>
              </a:spcBef>
              <a:spcAft>
                <a:spcPts val="200"/>
              </a:spcAft>
              <a:defRPr/>
            </a:pPr>
            <a:r>
              <a:rPr lang="en-US" altLang="en-US" sz="1600" dirty="0"/>
              <a:t>Submission Date	:</a:t>
            </a:r>
            <a:r>
              <a:rPr lang="en-US" altLang="en-US" sz="1600"/>
              <a:t>	18 May 2022</a:t>
            </a:r>
            <a:endParaRPr lang="en-US" altLang="en-US" sz="1600" dirty="0"/>
          </a:p>
          <a:p>
            <a:pPr>
              <a:lnSpc>
                <a:spcPts val="1800"/>
              </a:lnSpc>
              <a:spcBef>
                <a:spcPts val="200"/>
              </a:spcBef>
              <a:spcAft>
                <a:spcPts val="200"/>
              </a:spcAft>
              <a:defRPr/>
            </a:pPr>
            <a:endParaRPr lang="en-US" altLang="en-US" sz="1600" dirty="0"/>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31750" y="3920007"/>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NICF-Capstone Project using Java</a:t>
            </a:r>
            <a:endParaRPr lang="en-US" altLang="en-US" sz="1400" dirty="0">
              <a:latin typeface="+mn-lt"/>
            </a:endParaRPr>
          </a:p>
          <a:p>
            <a:pPr>
              <a:lnSpc>
                <a:spcPts val="1800"/>
              </a:lnSpc>
              <a:spcBef>
                <a:spcPts val="200"/>
              </a:spcBef>
              <a:spcAft>
                <a:spcPts val="200"/>
              </a:spcAft>
              <a:defRPr/>
            </a:pPr>
            <a:r>
              <a:rPr lang="en-US" altLang="en-US" sz="1400" dirty="0">
                <a:latin typeface="+mn-lt"/>
              </a:rPr>
              <a:t>Course: NICF-</a:t>
            </a:r>
            <a:r>
              <a:rPr lang="en-SG" altLang="en-US" sz="1400" dirty="0">
                <a:latin typeface="+mn-lt"/>
              </a:rPr>
              <a:t>Advanced Certificate in </a:t>
            </a:r>
            <a:r>
              <a:rPr lang="en-SG" altLang="en-US" sz="1400" dirty="0" err="1">
                <a:latin typeface="+mn-lt"/>
              </a:rPr>
              <a:t>Infocomm</a:t>
            </a:r>
            <a:r>
              <a:rPr lang="en-SG" altLang="en-US" sz="1400" dirty="0">
                <a:latin typeface="+mn-lt"/>
              </a:rPr>
              <a:t> Technology (Software &amp; Applications)</a:t>
            </a: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600"/>
              <a:t>Learner </a:t>
            </a:r>
            <a:r>
              <a:rPr lang="en-US" altLang="en-US" sz="1600" smtClean="0"/>
              <a:t>Name	</a:t>
            </a:r>
            <a:r>
              <a:rPr lang="en-US" altLang="en-US" sz="1600"/>
              <a:t>	</a:t>
            </a:r>
            <a:r>
              <a:rPr lang="en-US" altLang="en-US" sz="1600" smtClean="0"/>
              <a:t>: Joshua </a:t>
            </a:r>
            <a:r>
              <a:rPr lang="en-US" altLang="en-US" sz="1600"/>
              <a:t>Ho Gwok </a:t>
            </a:r>
            <a:r>
              <a:rPr lang="en-US" altLang="en-US" sz="1600" smtClean="0"/>
              <a:t>Hin</a:t>
            </a:r>
            <a:r>
              <a:rPr lang="en-US" altLang="en-US" sz="1600" dirty="0"/>
              <a:t>	</a:t>
            </a:r>
          </a:p>
          <a:p>
            <a:pPr>
              <a:lnSpc>
                <a:spcPts val="1800"/>
              </a:lnSpc>
              <a:spcBef>
                <a:spcPts val="200"/>
              </a:spcBef>
              <a:spcAft>
                <a:spcPts val="200"/>
              </a:spcAft>
              <a:defRPr/>
            </a:pPr>
            <a:r>
              <a:rPr lang="en-US" altLang="en-US" sz="1600" dirty="0"/>
              <a:t>Enrollment ID</a:t>
            </a:r>
            <a:r>
              <a:rPr lang="en-US" altLang="en-US" sz="1600"/>
              <a:t>	</a:t>
            </a:r>
            <a:r>
              <a:rPr lang="en-US" altLang="en-US" sz="1600" smtClean="0"/>
              <a:t>	:</a:t>
            </a:r>
            <a:r>
              <a:rPr lang="en-US" altLang="en-US" sz="1600" dirty="0"/>
              <a:t>	</a:t>
            </a:r>
          </a:p>
          <a:p>
            <a:pPr>
              <a:lnSpc>
                <a:spcPts val="1800"/>
              </a:lnSpc>
              <a:spcBef>
                <a:spcPts val="200"/>
              </a:spcBef>
              <a:spcAft>
                <a:spcPts val="200"/>
              </a:spcAft>
              <a:defRPr/>
            </a:pPr>
            <a:r>
              <a:rPr lang="en-US" altLang="en-US" sz="1600" dirty="0"/>
              <a:t>Presentation Date	</a:t>
            </a:r>
            <a:r>
              <a:rPr lang="en-US" altLang="en-US" sz="1600"/>
              <a:t>: May 2022</a:t>
            </a:r>
            <a:endParaRPr lang="en-US" altLang="en-US" sz="1600" dirty="0"/>
          </a:p>
          <a:p>
            <a:pPr>
              <a:lnSpc>
                <a:spcPts val="1800"/>
              </a:lnSpc>
              <a:spcBef>
                <a:spcPts val="200"/>
              </a:spcBef>
              <a:spcAft>
                <a:spcPts val="200"/>
              </a:spcAft>
              <a:defRPr/>
            </a:pPr>
            <a:endParaRPr lang="en-US" alt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a:solidFill>
                  <a:schemeClr val="tx1"/>
                </a:solidFill>
              </a:rPr>
              <a:t>Problem Management Tools</a:t>
            </a:r>
          </a:p>
          <a:p>
            <a:pPr lvl="0"/>
            <a:r>
              <a:rPr lang="en-US" smtClean="0">
                <a:solidFill>
                  <a:schemeClr val="tx1"/>
                </a:solidFill>
              </a:rPr>
              <a:t>2. Known </a:t>
            </a:r>
            <a:r>
              <a:rPr lang="en-US">
                <a:solidFill>
                  <a:schemeClr val="tx1"/>
                </a:solidFill>
              </a:rPr>
              <a:t>Error Database (KEDB)</a:t>
            </a:r>
            <a:endParaRPr lang="en-SG">
              <a:solidFill>
                <a:schemeClr val="tx1"/>
              </a:solidFill>
            </a:endParaRPr>
          </a:p>
          <a:p>
            <a:pPr lvl="0"/>
            <a:r>
              <a:rPr lang="en-US" smtClean="0">
                <a:solidFill>
                  <a:schemeClr val="tx1"/>
                </a:solidFill>
              </a:rPr>
              <a:t>3. HP </a:t>
            </a:r>
            <a:r>
              <a:rPr lang="en-US">
                <a:solidFill>
                  <a:schemeClr val="tx1"/>
                </a:solidFill>
              </a:rPr>
              <a:t>OpenView ServiceCenter</a:t>
            </a:r>
            <a:endParaRPr lang="en-SG">
              <a:solidFill>
                <a:schemeClr val="tx1"/>
              </a:solidFill>
            </a:endParaRPr>
          </a:p>
          <a:p>
            <a:pPr>
              <a:spcBef>
                <a:spcPts val="600"/>
              </a:spcBef>
              <a:spcAft>
                <a:spcPts val="600"/>
              </a:spcAft>
              <a:defRPr/>
            </a:pP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p:cNvPicPr/>
          <p:nvPr/>
        </p:nvPicPr>
        <p:blipFill rotWithShape="1">
          <a:blip r:embed="rId2"/>
          <a:srcRect l="20006" r="25838" b="29238"/>
          <a:stretch/>
        </p:blipFill>
        <p:spPr>
          <a:xfrm>
            <a:off x="132482" y="1813879"/>
            <a:ext cx="4655542" cy="4901452"/>
          </a:xfrm>
          <a:prstGeom prst="rect">
            <a:avLst/>
          </a:prstGeom>
        </p:spPr>
      </p:pic>
    </p:spTree>
    <p:extLst>
      <p:ext uri="{BB962C8B-B14F-4D97-AF65-F5344CB8AC3E}">
        <p14:creationId xmlns:p14="http://schemas.microsoft.com/office/powerpoint/2010/main" val="384715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a:solidFill>
                  <a:schemeClr val="tx1"/>
                </a:solidFill>
              </a:rPr>
              <a:t>Problem Management Tools</a:t>
            </a:r>
          </a:p>
          <a:p>
            <a:pPr lvl="0"/>
            <a:r>
              <a:rPr lang="en-US" smtClean="0">
                <a:solidFill>
                  <a:schemeClr val="tx1"/>
                </a:solidFill>
              </a:rPr>
              <a:t>3. HP </a:t>
            </a:r>
            <a:r>
              <a:rPr lang="en-US">
                <a:solidFill>
                  <a:schemeClr val="tx1"/>
                </a:solidFill>
              </a:rPr>
              <a:t>OpenView ServiceCenter</a:t>
            </a:r>
            <a:endParaRPr lang="en-SG">
              <a:solidFill>
                <a:schemeClr val="tx1"/>
              </a:solidFill>
            </a:endParaRPr>
          </a:p>
          <a:p>
            <a:pPr>
              <a:spcBef>
                <a:spcPts val="600"/>
              </a:spcBef>
              <a:spcAft>
                <a:spcPts val="600"/>
              </a:spcAft>
              <a:defRPr/>
            </a:pP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p:cNvPicPr/>
          <p:nvPr/>
        </p:nvPicPr>
        <p:blipFill>
          <a:blip r:embed="rId2"/>
          <a:stretch>
            <a:fillRect/>
          </a:stretch>
        </p:blipFill>
        <p:spPr>
          <a:xfrm>
            <a:off x="120402" y="1844824"/>
            <a:ext cx="8809669" cy="4536504"/>
          </a:xfrm>
          <a:prstGeom prst="rect">
            <a:avLst/>
          </a:prstGeom>
        </p:spPr>
      </p:pic>
    </p:spTree>
    <p:extLst>
      <p:ext uri="{BB962C8B-B14F-4D97-AF65-F5344CB8AC3E}">
        <p14:creationId xmlns:p14="http://schemas.microsoft.com/office/powerpoint/2010/main" val="160862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a:solidFill>
                  <a:schemeClr val="tx1"/>
                </a:solidFill>
              </a:rPr>
              <a:t>Problem Management Tools</a:t>
            </a:r>
          </a:p>
          <a:p>
            <a:pPr lvl="0"/>
            <a:r>
              <a:rPr lang="en-US" smtClean="0">
                <a:solidFill>
                  <a:schemeClr val="tx1"/>
                </a:solidFill>
              </a:rPr>
              <a:t>1. Issue </a:t>
            </a:r>
            <a:r>
              <a:rPr lang="en-US">
                <a:solidFill>
                  <a:schemeClr val="tx1"/>
                </a:solidFill>
              </a:rPr>
              <a:t>Identification and Tracking Document</a:t>
            </a:r>
            <a:endParaRPr lang="en-SG">
              <a:solidFill>
                <a:schemeClr val="tx1"/>
              </a:solidFill>
            </a:endParaRPr>
          </a:p>
          <a:p>
            <a:pPr lvl="0"/>
            <a:r>
              <a:rPr lang="en-US" smtClean="0">
                <a:solidFill>
                  <a:schemeClr val="tx1"/>
                </a:solidFill>
              </a:rPr>
              <a:t>2. Known </a:t>
            </a:r>
            <a:r>
              <a:rPr lang="en-US">
                <a:solidFill>
                  <a:schemeClr val="tx1"/>
                </a:solidFill>
              </a:rPr>
              <a:t>Error Database (KEDB)</a:t>
            </a:r>
            <a:endParaRPr lang="en-SG">
              <a:solidFill>
                <a:schemeClr val="tx1"/>
              </a:solidFill>
            </a:endParaRPr>
          </a:p>
          <a:p>
            <a:pPr lvl="0"/>
            <a:r>
              <a:rPr lang="en-US" smtClean="0">
                <a:solidFill>
                  <a:schemeClr val="tx1"/>
                </a:solidFill>
              </a:rPr>
              <a:t>3. HP </a:t>
            </a:r>
            <a:r>
              <a:rPr lang="en-US">
                <a:solidFill>
                  <a:schemeClr val="tx1"/>
                </a:solidFill>
              </a:rPr>
              <a:t>OpenView ServiceCenter</a:t>
            </a:r>
            <a:endParaRPr lang="en-SG">
              <a:solidFill>
                <a:schemeClr val="tx1"/>
              </a:solidFill>
            </a:endParaRPr>
          </a:p>
          <a:p>
            <a:pPr>
              <a:spcBef>
                <a:spcPts val="600"/>
              </a:spcBef>
              <a:spcAft>
                <a:spcPts val="600"/>
              </a:spcAft>
              <a:defRPr/>
            </a:pP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p:cNvPicPr/>
          <p:nvPr/>
        </p:nvPicPr>
        <p:blipFill>
          <a:blip r:embed="rId2"/>
          <a:stretch>
            <a:fillRect/>
          </a:stretch>
        </p:blipFill>
        <p:spPr>
          <a:xfrm>
            <a:off x="128910" y="2348880"/>
            <a:ext cx="6666865" cy="2668905"/>
          </a:xfrm>
          <a:prstGeom prst="rect">
            <a:avLst/>
          </a:prstGeom>
        </p:spPr>
      </p:pic>
    </p:spTree>
    <p:extLst>
      <p:ext uri="{BB962C8B-B14F-4D97-AF65-F5344CB8AC3E}">
        <p14:creationId xmlns:p14="http://schemas.microsoft.com/office/powerpoint/2010/main" val="281861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97808"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smtClean="0">
                <a:solidFill>
                  <a:schemeClr val="tx1"/>
                </a:solidFill>
              </a:rPr>
              <a:t>Steps </a:t>
            </a:r>
            <a:r>
              <a:rPr lang="en-SG">
                <a:solidFill>
                  <a:schemeClr val="tx1"/>
                </a:solidFill>
              </a:rPr>
              <a:t>of Fish bone RCA:</a:t>
            </a:r>
          </a:p>
          <a:p>
            <a:pPr lvl="0"/>
            <a:r>
              <a:rPr lang="en-US" smtClean="0">
                <a:solidFill>
                  <a:schemeClr val="tx1"/>
                </a:solidFill>
              </a:rPr>
              <a:t>1. Define </a:t>
            </a:r>
            <a:r>
              <a:rPr lang="en-US">
                <a:solidFill>
                  <a:schemeClr val="tx1"/>
                </a:solidFill>
              </a:rPr>
              <a:t>problem statement</a:t>
            </a:r>
            <a:endParaRPr lang="en-SG">
              <a:solidFill>
                <a:schemeClr val="tx1"/>
              </a:solidFill>
            </a:endParaRPr>
          </a:p>
          <a:p>
            <a:r>
              <a:rPr lang="en-SG">
                <a:solidFill>
                  <a:schemeClr val="tx1"/>
                </a:solidFill>
              </a:rPr>
              <a:t>A problem statement is a description of an issue that requires urgent attention. Explains why the problem matters and what would happen to the project if the issue is not fixed on time. It helps team leaders to understand the current issues affecting the project and build on that to find practical solutions</a:t>
            </a:r>
            <a:r>
              <a:rPr lang="en-SG" smtClean="0">
                <a:solidFill>
                  <a:schemeClr val="tx1"/>
                </a:solidFill>
              </a:rPr>
              <a:t>.</a:t>
            </a:r>
          </a:p>
          <a:p>
            <a:endParaRPr lang="en-SG" sz="800">
              <a:solidFill>
                <a:schemeClr val="tx1"/>
              </a:solidFill>
            </a:endParaRPr>
          </a:p>
          <a:p>
            <a:pPr lvl="0"/>
            <a:r>
              <a:rPr lang="en-US" smtClean="0">
                <a:solidFill>
                  <a:schemeClr val="tx1"/>
                </a:solidFill>
              </a:rPr>
              <a:t>2. Add </a:t>
            </a:r>
            <a:r>
              <a:rPr lang="en-US">
                <a:solidFill>
                  <a:schemeClr val="tx1"/>
                </a:solidFill>
              </a:rPr>
              <a:t>cause categories as fish bones</a:t>
            </a:r>
            <a:endParaRPr lang="en-SG">
              <a:solidFill>
                <a:schemeClr val="tx1"/>
              </a:solidFill>
            </a:endParaRPr>
          </a:p>
          <a:p>
            <a:pPr lvl="1">
              <a:defRPr/>
            </a:pPr>
            <a:endParaRPr lang="en-SG" dirty="0">
              <a:solidFill>
                <a:schemeClr val="tx1"/>
              </a:solidFill>
              <a:highlight>
                <a:srgbClr val="FFFF00"/>
              </a:highlight>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p:cNvPicPr/>
          <p:nvPr/>
        </p:nvPicPr>
        <p:blipFill rotWithShape="1">
          <a:blip r:embed="rId2"/>
          <a:srcRect l="2112" t="13005" r="2410" b="10315"/>
          <a:stretch/>
        </p:blipFill>
        <p:spPr bwMode="auto">
          <a:xfrm>
            <a:off x="1128987" y="3273151"/>
            <a:ext cx="6794303" cy="3457129"/>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97808"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lvl="0"/>
            <a:r>
              <a:rPr lang="en-US" smtClean="0">
                <a:solidFill>
                  <a:schemeClr val="tx1"/>
                </a:solidFill>
              </a:rPr>
              <a:t>3. Use </a:t>
            </a:r>
            <a:r>
              <a:rPr lang="en-US">
                <a:solidFill>
                  <a:schemeClr val="tx1"/>
                </a:solidFill>
              </a:rPr>
              <a:t>traditional brainstorming techniques to fill in possible reasons</a:t>
            </a:r>
            <a:endParaRPr lang="en-SG">
              <a:solidFill>
                <a:schemeClr val="tx1"/>
              </a:solidFill>
            </a:endParaRPr>
          </a:p>
          <a:p>
            <a:r>
              <a:rPr lang="en-US">
                <a:solidFill>
                  <a:schemeClr val="tx1"/>
                </a:solidFill>
              </a:rPr>
              <a:t>Problems with Database possible causes:</a:t>
            </a:r>
            <a:endParaRPr lang="en-SG">
              <a:solidFill>
                <a:schemeClr val="tx1"/>
              </a:solidFill>
            </a:endParaRPr>
          </a:p>
          <a:p>
            <a:r>
              <a:rPr lang="en-US">
                <a:solidFill>
                  <a:schemeClr val="tx1"/>
                </a:solidFill>
              </a:rPr>
              <a:t>Connection – JDBC, DB Server, and etc.</a:t>
            </a:r>
            <a:endParaRPr lang="en-SG">
              <a:solidFill>
                <a:schemeClr val="tx1"/>
              </a:solidFill>
            </a:endParaRPr>
          </a:p>
          <a:p>
            <a:r>
              <a:rPr lang="en-US">
                <a:solidFill>
                  <a:schemeClr val="tx1"/>
                </a:solidFill>
              </a:rPr>
              <a:t>SQL Statement – Repositories, outdated queries, and etc.</a:t>
            </a:r>
            <a:endParaRPr lang="en-SG">
              <a:solidFill>
                <a:schemeClr val="tx1"/>
              </a:solidFill>
            </a:endParaRPr>
          </a:p>
          <a:p>
            <a:r>
              <a:rPr lang="en-SG" sz="1000">
                <a:solidFill>
                  <a:schemeClr val="tx1"/>
                </a:solidFill>
              </a:rPr>
              <a:t> </a:t>
            </a:r>
          </a:p>
          <a:p>
            <a:pPr lvl="0"/>
            <a:r>
              <a:rPr lang="en-US" smtClean="0">
                <a:solidFill>
                  <a:schemeClr val="tx1"/>
                </a:solidFill>
              </a:rPr>
              <a:t>4. Classify </a:t>
            </a:r>
            <a:r>
              <a:rPr lang="en-US">
                <a:solidFill>
                  <a:schemeClr val="tx1"/>
                </a:solidFill>
              </a:rPr>
              <a:t>and prioritizing primary and secondary causes as trunks</a:t>
            </a:r>
            <a:endParaRPr lang="en-SG">
              <a:solidFill>
                <a:schemeClr val="tx1"/>
              </a:solidFill>
            </a:endParaRPr>
          </a:p>
          <a:p>
            <a:pPr lvl="1">
              <a:defRPr/>
            </a:pPr>
            <a:endParaRPr lang="en-SG" dirty="0">
              <a:solidFill>
                <a:schemeClr val="tx1"/>
              </a:solidFill>
              <a:highlight>
                <a:srgbClr val="FFFF00"/>
              </a:highlight>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descr="A screenshot of a cell phone screen with text&#10;&#10;Description automatically generated">
            <a:extLst>
              <a:ext uri="{FF2B5EF4-FFF2-40B4-BE49-F238E27FC236}">
                <a16:creationId xmlns:a16="http://schemas.microsoft.com/office/drawing/2014/main" id="{845909CF-8382-4ED3-9854-82AEBDED934E}"/>
              </a:ext>
            </a:extLst>
          </p:cNvPr>
          <p:cNvPicPr/>
          <p:nvPr/>
        </p:nvPicPr>
        <p:blipFill>
          <a:blip r:embed="rId2"/>
          <a:stretch>
            <a:fillRect/>
          </a:stretch>
        </p:blipFill>
        <p:spPr>
          <a:xfrm>
            <a:off x="321626" y="2924945"/>
            <a:ext cx="8582391" cy="3817168"/>
          </a:xfrm>
          <a:prstGeom prst="rect">
            <a:avLst/>
          </a:prstGeom>
        </p:spPr>
      </p:pic>
    </p:spTree>
    <p:extLst>
      <p:ext uri="{BB962C8B-B14F-4D97-AF65-F5344CB8AC3E}">
        <p14:creationId xmlns:p14="http://schemas.microsoft.com/office/powerpoint/2010/main" val="2929027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Explain Prioritization</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68809447"/>
              </p:ext>
            </p:extLst>
          </p:nvPr>
        </p:nvGraphicFramePr>
        <p:xfrm>
          <a:off x="34925" y="1076915"/>
          <a:ext cx="9001571" cy="2153948"/>
        </p:xfrm>
        <a:graphic>
          <a:graphicData uri="http://schemas.openxmlformats.org/drawingml/2006/table">
            <a:tbl>
              <a:tblPr firstRow="1" firstCol="1" bandRow="1">
                <a:tableStyleId>{10A1B5D5-9B99-4C35-A422-299274C87663}</a:tableStyleId>
              </a:tblPr>
              <a:tblGrid>
                <a:gridCol w="1574694">
                  <a:extLst>
                    <a:ext uri="{9D8B030D-6E8A-4147-A177-3AD203B41FA5}">
                      <a16:colId xmlns:a16="http://schemas.microsoft.com/office/drawing/2014/main" val="1320041108"/>
                    </a:ext>
                  </a:extLst>
                </a:gridCol>
                <a:gridCol w="2102997">
                  <a:extLst>
                    <a:ext uri="{9D8B030D-6E8A-4147-A177-3AD203B41FA5}">
                      <a16:colId xmlns:a16="http://schemas.microsoft.com/office/drawing/2014/main" val="2964816501"/>
                    </a:ext>
                  </a:extLst>
                </a:gridCol>
                <a:gridCol w="2369470">
                  <a:extLst>
                    <a:ext uri="{9D8B030D-6E8A-4147-A177-3AD203B41FA5}">
                      <a16:colId xmlns:a16="http://schemas.microsoft.com/office/drawing/2014/main" val="2778239386"/>
                    </a:ext>
                  </a:extLst>
                </a:gridCol>
                <a:gridCol w="2954410">
                  <a:extLst>
                    <a:ext uri="{9D8B030D-6E8A-4147-A177-3AD203B41FA5}">
                      <a16:colId xmlns:a16="http://schemas.microsoft.com/office/drawing/2014/main" val="1344124786"/>
                    </a:ext>
                  </a:extLst>
                </a:gridCol>
              </a:tblGrid>
              <a:tr h="159309">
                <a:tc>
                  <a:txBody>
                    <a:bodyPr/>
                    <a:lstStyle/>
                    <a:p>
                      <a:pPr>
                        <a:lnSpc>
                          <a:spcPct val="107000"/>
                        </a:lnSpc>
                        <a:spcAft>
                          <a:spcPts val="0"/>
                        </a:spcAft>
                      </a:pPr>
                      <a:r>
                        <a:rPr lang="en-SG" sz="1400">
                          <a:effectLst/>
                        </a:rPr>
                        <a:t>Handling Tier</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Tier 1</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Tier 2</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Tier 3</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2964590"/>
                  </a:ext>
                </a:extLst>
              </a:tr>
              <a:tr h="159309">
                <a:tc>
                  <a:txBody>
                    <a:bodyPr/>
                    <a:lstStyle/>
                    <a:p>
                      <a:pPr>
                        <a:lnSpc>
                          <a:spcPct val="107000"/>
                        </a:lnSpc>
                        <a:spcAft>
                          <a:spcPts val="0"/>
                        </a:spcAft>
                      </a:pPr>
                      <a:r>
                        <a:rPr lang="en-SG" sz="1400">
                          <a:effectLst/>
                        </a:rPr>
                        <a:t>Priority</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Low</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Medium</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High</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796142"/>
                  </a:ext>
                </a:extLst>
              </a:tr>
              <a:tr h="326370">
                <a:tc>
                  <a:txBody>
                    <a:bodyPr/>
                    <a:lstStyle/>
                    <a:p>
                      <a:pPr>
                        <a:lnSpc>
                          <a:spcPct val="107000"/>
                        </a:lnSpc>
                        <a:spcAft>
                          <a:spcPts val="0"/>
                        </a:spcAft>
                      </a:pPr>
                      <a:r>
                        <a:rPr lang="en-SG" sz="1400">
                          <a:effectLst/>
                        </a:rPr>
                        <a:t>Impact (Generally)</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user </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other users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business and other users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133013"/>
                  </a:ext>
                </a:extLst>
              </a:tr>
              <a:tr h="1371012">
                <a:tc>
                  <a:txBody>
                    <a:bodyPr/>
                    <a:lstStyle/>
                    <a:p>
                      <a:pPr>
                        <a:lnSpc>
                          <a:spcPct val="107000"/>
                        </a:lnSpc>
                        <a:spcAft>
                          <a:spcPts val="0"/>
                        </a:spcAft>
                      </a:pPr>
                      <a:r>
                        <a:rPr lang="en-SG" sz="1400">
                          <a:effectLst/>
                        </a:rPr>
                        <a:t>Description</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200">
                          <a:effectLst/>
                        </a:rPr>
                        <a:t>Basic Issues that can be fixed with general computer troubleshooting and does not impact business or other users.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200">
                          <a:effectLst/>
                        </a:rPr>
                        <a:t>Issues that have some impact on the user but not on the business as a whole, medium priority that requires more immediate response and higher level of access or training than tier-one incidents.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200">
                          <a:effectLst/>
                        </a:rPr>
                        <a:t>High priority incidents that affect the entire organization and many users. Often, these incidents fall into Major Incident Response (MIR) process.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377358"/>
                  </a:ext>
                </a:extLst>
              </a:tr>
            </a:tbl>
          </a:graphicData>
        </a:graphic>
      </p:graphicFrame>
      <p:pic>
        <p:nvPicPr>
          <p:cNvPr id="6" name="Picture 5">
            <a:extLst>
              <a:ext uri="{FF2B5EF4-FFF2-40B4-BE49-F238E27FC236}">
                <a16:creationId xmlns:a16="http://schemas.microsoft.com/office/drawing/2014/main" id="{0AA98B14-C9E0-4DC7-B887-4F143AA82EAC}"/>
              </a:ext>
            </a:extLst>
          </p:cNvPr>
          <p:cNvPicPr/>
          <p:nvPr/>
        </p:nvPicPr>
        <p:blipFill>
          <a:blip r:embed="rId2"/>
          <a:stretch>
            <a:fillRect/>
          </a:stretch>
        </p:blipFill>
        <p:spPr>
          <a:xfrm>
            <a:off x="827584" y="3501753"/>
            <a:ext cx="7685186" cy="32403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Explain Prioritization</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2" name="Table 1"/>
          <p:cNvGraphicFramePr>
            <a:graphicFrameLocks noGrp="1"/>
          </p:cNvGraphicFramePr>
          <p:nvPr/>
        </p:nvGraphicFramePr>
        <p:xfrm>
          <a:off x="34925" y="1076915"/>
          <a:ext cx="9001571" cy="2153948"/>
        </p:xfrm>
        <a:graphic>
          <a:graphicData uri="http://schemas.openxmlformats.org/drawingml/2006/table">
            <a:tbl>
              <a:tblPr firstRow="1" firstCol="1" bandRow="1">
                <a:tableStyleId>{10A1B5D5-9B99-4C35-A422-299274C87663}</a:tableStyleId>
              </a:tblPr>
              <a:tblGrid>
                <a:gridCol w="1574694">
                  <a:extLst>
                    <a:ext uri="{9D8B030D-6E8A-4147-A177-3AD203B41FA5}">
                      <a16:colId xmlns:a16="http://schemas.microsoft.com/office/drawing/2014/main" val="1320041108"/>
                    </a:ext>
                  </a:extLst>
                </a:gridCol>
                <a:gridCol w="2102997">
                  <a:extLst>
                    <a:ext uri="{9D8B030D-6E8A-4147-A177-3AD203B41FA5}">
                      <a16:colId xmlns:a16="http://schemas.microsoft.com/office/drawing/2014/main" val="2964816501"/>
                    </a:ext>
                  </a:extLst>
                </a:gridCol>
                <a:gridCol w="2369470">
                  <a:extLst>
                    <a:ext uri="{9D8B030D-6E8A-4147-A177-3AD203B41FA5}">
                      <a16:colId xmlns:a16="http://schemas.microsoft.com/office/drawing/2014/main" val="2778239386"/>
                    </a:ext>
                  </a:extLst>
                </a:gridCol>
                <a:gridCol w="2954410">
                  <a:extLst>
                    <a:ext uri="{9D8B030D-6E8A-4147-A177-3AD203B41FA5}">
                      <a16:colId xmlns:a16="http://schemas.microsoft.com/office/drawing/2014/main" val="1344124786"/>
                    </a:ext>
                  </a:extLst>
                </a:gridCol>
              </a:tblGrid>
              <a:tr h="159309">
                <a:tc>
                  <a:txBody>
                    <a:bodyPr/>
                    <a:lstStyle/>
                    <a:p>
                      <a:pPr>
                        <a:lnSpc>
                          <a:spcPct val="107000"/>
                        </a:lnSpc>
                        <a:spcAft>
                          <a:spcPts val="0"/>
                        </a:spcAft>
                      </a:pPr>
                      <a:r>
                        <a:rPr lang="en-SG" sz="1400">
                          <a:effectLst/>
                        </a:rPr>
                        <a:t>Handling Tier</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Tier 1</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Tier 2</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Tier 3</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2964590"/>
                  </a:ext>
                </a:extLst>
              </a:tr>
              <a:tr h="159309">
                <a:tc>
                  <a:txBody>
                    <a:bodyPr/>
                    <a:lstStyle/>
                    <a:p>
                      <a:pPr>
                        <a:lnSpc>
                          <a:spcPct val="107000"/>
                        </a:lnSpc>
                        <a:spcAft>
                          <a:spcPts val="0"/>
                        </a:spcAft>
                      </a:pPr>
                      <a:r>
                        <a:rPr lang="en-SG" sz="1400">
                          <a:effectLst/>
                        </a:rPr>
                        <a:t>Priority</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Low</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Medium</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High</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796142"/>
                  </a:ext>
                </a:extLst>
              </a:tr>
              <a:tr h="326370">
                <a:tc>
                  <a:txBody>
                    <a:bodyPr/>
                    <a:lstStyle/>
                    <a:p>
                      <a:pPr>
                        <a:lnSpc>
                          <a:spcPct val="107000"/>
                        </a:lnSpc>
                        <a:spcAft>
                          <a:spcPts val="0"/>
                        </a:spcAft>
                      </a:pPr>
                      <a:r>
                        <a:rPr lang="en-SG" sz="1400">
                          <a:effectLst/>
                        </a:rPr>
                        <a:t>Impact (Generally)</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user </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other users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400">
                          <a:effectLst/>
                        </a:rPr>
                        <a:t>business and other users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133013"/>
                  </a:ext>
                </a:extLst>
              </a:tr>
              <a:tr h="1371012">
                <a:tc>
                  <a:txBody>
                    <a:bodyPr/>
                    <a:lstStyle/>
                    <a:p>
                      <a:pPr>
                        <a:lnSpc>
                          <a:spcPct val="107000"/>
                        </a:lnSpc>
                        <a:spcAft>
                          <a:spcPts val="0"/>
                        </a:spcAft>
                      </a:pPr>
                      <a:r>
                        <a:rPr lang="en-SG" sz="1400">
                          <a:effectLst/>
                        </a:rPr>
                        <a:t>Description</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200">
                          <a:effectLst/>
                        </a:rPr>
                        <a:t>Basic Issues that can be fixed with general computer troubleshooting and does not impact business or other users.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200">
                          <a:effectLst/>
                        </a:rPr>
                        <a:t>Issues that have some impact on the user but not on the business as a whole, medium priority that requires more immediate response and higher level of access or training than tier-one incidents.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SG" sz="1200">
                          <a:effectLst/>
                        </a:rPr>
                        <a:t>High priority incidents that affect the entire organization and many users. Often, these incidents fall into Major Incident Response (MIR) process.</a:t>
                      </a:r>
                      <a:endParaRPr lang="en-SG" sz="1400">
                        <a:effectLst/>
                        <a:latin typeface="Product Sans Light" panose="020B0303030502040203"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377358"/>
                  </a:ext>
                </a:extLst>
              </a:tr>
            </a:tbl>
          </a:graphicData>
        </a:graphic>
      </p:graphicFrame>
      <p:sp>
        <p:nvSpPr>
          <p:cNvPr id="3" name="Rectangle 2"/>
          <p:cNvSpPr/>
          <p:nvPr/>
        </p:nvSpPr>
        <p:spPr>
          <a:xfrm>
            <a:off x="251520" y="3847507"/>
            <a:ext cx="8640960" cy="2501710"/>
          </a:xfrm>
          <a:prstGeom prst="rect">
            <a:avLst/>
          </a:prstGeom>
        </p:spPr>
        <p:txBody>
          <a:bodyPr wrap="square">
            <a:spAutoFit/>
          </a:bodyPr>
          <a:lstStyle/>
          <a:p>
            <a:pPr marL="457200" indent="-276860">
              <a:lnSpc>
                <a:spcPct val="107000"/>
              </a:lnSpc>
              <a:spcAft>
                <a:spcPts val="800"/>
              </a:spcAft>
            </a:pPr>
            <a:r>
              <a:rPr lang="en-SG" sz="2000" b="1">
                <a:latin typeface="Product Sans Light" panose="020B0303030502040203" pitchFamily="34" charset="0"/>
                <a:ea typeface="Calibri" panose="020F0502020204030204" pitchFamily="34" charset="0"/>
                <a:cs typeface="Arial" panose="020B0604020202020204" pitchFamily="34" charset="0"/>
              </a:rPr>
              <a:t>Categorize the problem</a:t>
            </a:r>
          </a:p>
          <a:p>
            <a:pPr>
              <a:spcBef>
                <a:spcPts val="100"/>
              </a:spcBef>
              <a:spcAft>
                <a:spcPts val="0"/>
              </a:spcAft>
              <a:tabLst>
                <a:tab pos="4191000" algn="l"/>
              </a:tabLst>
            </a:pPr>
            <a:r>
              <a:rPr lang="en-US">
                <a:latin typeface="Product Sans Light" panose="020B0303030502040203" pitchFamily="34" charset="0"/>
                <a:ea typeface="Times New Roman" panose="02020603050405020304" pitchFamily="18" charset="0"/>
                <a:cs typeface="Times New Roman" panose="02020603050405020304" pitchFamily="18" charset="0"/>
              </a:rPr>
              <a:t>Categorizing the problem allows the service desk to sort and model incidents that occur regularly, automatic assignment of prioritization and the ability to gather and report on service desk data. </a:t>
            </a:r>
            <a:endParaRPr lang="en-US" smtClean="0">
              <a:latin typeface="Product Sans Light" panose="020B0303030502040203" pitchFamily="34" charset="0"/>
              <a:ea typeface="Times New Roman" panose="02020603050405020304" pitchFamily="18" charset="0"/>
              <a:cs typeface="Times New Roman" panose="02020603050405020304" pitchFamily="18" charset="0"/>
            </a:endParaRPr>
          </a:p>
          <a:p>
            <a:pPr>
              <a:spcBef>
                <a:spcPts val="100"/>
              </a:spcBef>
              <a:spcAft>
                <a:spcPts val="0"/>
              </a:spcAft>
              <a:tabLst>
                <a:tab pos="4191000" algn="l"/>
              </a:tabLst>
            </a:pPr>
            <a:endParaRPr lang="en-SG">
              <a:latin typeface="Product Sans Light" panose="020B0303030502040203" pitchFamily="34" charset="0"/>
              <a:ea typeface="Times New Roman" panose="02020603050405020304" pitchFamily="18" charset="0"/>
              <a:cs typeface="Times New Roman" panose="02020603050405020304" pitchFamily="18" charset="0"/>
            </a:endParaRPr>
          </a:p>
          <a:p>
            <a:pPr>
              <a:spcBef>
                <a:spcPts val="100"/>
              </a:spcBef>
              <a:spcAft>
                <a:spcPts val="0"/>
              </a:spcAft>
              <a:tabLst>
                <a:tab pos="4191000" algn="l"/>
              </a:tabLst>
            </a:pPr>
            <a:r>
              <a:rPr lang="en-US">
                <a:latin typeface="Product Sans Light" panose="020B0303030502040203" pitchFamily="34" charset="0"/>
                <a:ea typeface="Times New Roman" panose="02020603050405020304" pitchFamily="18" charset="0"/>
                <a:cs typeface="Times New Roman" panose="02020603050405020304" pitchFamily="18" charset="0"/>
              </a:rPr>
              <a:t>Problems are prioritized based on how a problem impact the business. Prioritizing the problem allows an organization to utilize investigative resources effectively. High priority problem usually means that there is an urgency to address the issue. </a:t>
            </a:r>
            <a:endParaRPr lang="en-SG" sz="1800">
              <a:effectLst/>
              <a:latin typeface="Product Sans Light" panose="020B030303050204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295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Problem Management Solution</a:t>
            </a:r>
          </a:p>
        </p:txBody>
      </p:sp>
      <p:sp>
        <p:nvSpPr>
          <p:cNvPr id="6" name="Rectangle 5">
            <a:extLst>
              <a:ext uri="{FF2B5EF4-FFF2-40B4-BE49-F238E27FC236}">
                <a16:creationId xmlns:a16="http://schemas.microsoft.com/office/drawing/2014/main" id="{636A239B-950E-4A7B-8B35-F67E199CFE49}"/>
              </a:ext>
            </a:extLst>
          </p:cNvPr>
          <p:cNvSpPr/>
          <p:nvPr/>
        </p:nvSpPr>
        <p:spPr>
          <a:xfrm>
            <a:off x="35496" y="1196229"/>
            <a:ext cx="9001000" cy="5588963"/>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r>
              <a:rPr lang="en-US" sz="2400" smtClean="0">
                <a:solidFill>
                  <a:schemeClr val="tx1"/>
                </a:solidFill>
              </a:rPr>
              <a:t>One of the solutions to implement a Problem Management Process in the operations of the organisation.. This Problem management process consist of both reactive and proactive Problem Management. </a:t>
            </a:r>
          </a:p>
          <a:p>
            <a:pPr>
              <a:defRPr/>
            </a:pPr>
            <a:endParaRPr lang="en-US" sz="2400">
              <a:solidFill>
                <a:schemeClr val="tx1"/>
              </a:solidFill>
            </a:endParaRPr>
          </a:p>
          <a:p>
            <a:pPr>
              <a:defRPr/>
            </a:pPr>
            <a:r>
              <a:rPr lang="en-US" sz="2400" smtClean="0">
                <a:solidFill>
                  <a:schemeClr val="tx1"/>
                </a:solidFill>
              </a:rPr>
              <a:t>Proactive Problem Management identify and solve Problems befoe any incidents have occurred. This activity is associated with Continual Service Improvement(CSI). </a:t>
            </a:r>
          </a:p>
          <a:p>
            <a:pPr>
              <a:defRPr/>
            </a:pPr>
            <a:endParaRPr lang="en-US" sz="2400">
              <a:solidFill>
                <a:schemeClr val="tx1"/>
              </a:solidFill>
            </a:endParaRPr>
          </a:p>
          <a:p>
            <a:pPr>
              <a:defRPr/>
            </a:pPr>
            <a:r>
              <a:rPr lang="en-US" sz="2400" smtClean="0">
                <a:solidFill>
                  <a:schemeClr val="tx1"/>
                </a:solidFill>
              </a:rPr>
              <a:t>Have a Known Error Database where workarounds are recorded. Having a KEDB is also essential for Incident Management. </a:t>
            </a:r>
          </a:p>
          <a:p>
            <a:pPr>
              <a:defRPr/>
            </a:pPr>
            <a:endParaRPr lang="en-US" sz="2400">
              <a:solidFill>
                <a:schemeClr val="tx1"/>
              </a:solidFill>
            </a:endParaRPr>
          </a:p>
          <a:p>
            <a:pPr>
              <a:defRPr/>
            </a:pPr>
            <a:r>
              <a:rPr lang="en-US" sz="2400" smtClean="0">
                <a:solidFill>
                  <a:schemeClr val="tx1"/>
                </a:solidFill>
              </a:rPr>
              <a:t>The output of the problem management process would be a request for change, which would then be evaluated by the change management process</a:t>
            </a:r>
          </a:p>
          <a:p>
            <a:pPr>
              <a:defRPr/>
            </a:pPr>
            <a:endParaRPr lang="en-US">
              <a:solidFill>
                <a:schemeClr val="tx1"/>
              </a:solidFill>
            </a:endParaRPr>
          </a:p>
          <a:p>
            <a:pPr>
              <a:defRPr/>
            </a:pPr>
            <a:endParaRPr lang="en-US">
              <a:solidFill>
                <a:schemeClr val="tx1"/>
              </a:solidFill>
            </a:endParaRPr>
          </a:p>
          <a:p>
            <a:pPr>
              <a:defRPr/>
            </a:pPr>
            <a:r>
              <a:rPr lang="en-US">
                <a:solidFill>
                  <a:schemeClr val="tx1"/>
                </a:solidFill>
              </a:rPr>
              <a:t> </a:t>
            </a:r>
          </a:p>
          <a:p>
            <a:pP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Problem Management Solution</a:t>
            </a:r>
          </a:p>
        </p:txBody>
      </p:sp>
      <p:sp>
        <p:nvSpPr>
          <p:cNvPr id="6" name="Rectangle 5">
            <a:extLst>
              <a:ext uri="{FF2B5EF4-FFF2-40B4-BE49-F238E27FC236}">
                <a16:creationId xmlns:a16="http://schemas.microsoft.com/office/drawing/2014/main" id="{636A239B-950E-4A7B-8B35-F67E199CFE49}"/>
              </a:ext>
            </a:extLst>
          </p:cNvPr>
          <p:cNvSpPr/>
          <p:nvPr/>
        </p:nvSpPr>
        <p:spPr>
          <a:xfrm>
            <a:off x="35496" y="1196229"/>
            <a:ext cx="9001000" cy="5588963"/>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r>
              <a:rPr lang="en-US">
                <a:solidFill>
                  <a:schemeClr val="tx1"/>
                </a:solidFill>
              </a:rPr>
              <a:t>Problem Example: HTTP STATUS 404 – Not Found (Reactive</a:t>
            </a:r>
            <a:r>
              <a:rPr lang="en-US" smtClean="0">
                <a:solidFill>
                  <a:schemeClr val="tx1"/>
                </a:solidFill>
              </a:rPr>
              <a:t>)</a:t>
            </a:r>
            <a:endParaRPr lang="en-SG">
              <a:solidFill>
                <a:schemeClr val="tx1"/>
              </a:solidFill>
            </a:endParaRPr>
          </a:p>
          <a:p>
            <a:pPr>
              <a:defRPr/>
            </a:pPr>
            <a:r>
              <a:rPr lang="en-US">
                <a:solidFill>
                  <a:schemeClr val="tx1"/>
                </a:solidFill>
              </a:rPr>
              <a:t>Steps:</a:t>
            </a:r>
          </a:p>
          <a:p>
            <a:pPr>
              <a:defRPr/>
            </a:pPr>
            <a:r>
              <a:rPr lang="en-US" sz="1400">
                <a:solidFill>
                  <a:schemeClr val="tx1"/>
                </a:solidFill>
              </a:rPr>
              <a:t>1.	Problem </a:t>
            </a:r>
            <a:r>
              <a:rPr lang="en-US" sz="1400" smtClean="0">
                <a:solidFill>
                  <a:schemeClr val="tx1"/>
                </a:solidFill>
              </a:rPr>
              <a:t>Identification</a:t>
            </a:r>
          </a:p>
          <a:p>
            <a:pPr>
              <a:defRPr/>
            </a:pPr>
            <a:r>
              <a:rPr lang="en-US" sz="1400" smtClean="0">
                <a:solidFill>
                  <a:schemeClr val="tx1"/>
                </a:solidFill>
              </a:rPr>
              <a:t>Problem </a:t>
            </a:r>
            <a:r>
              <a:rPr lang="en-US" sz="1400">
                <a:solidFill>
                  <a:schemeClr val="tx1"/>
                </a:solidFill>
              </a:rPr>
              <a:t>identified and reported as follow: </a:t>
            </a:r>
          </a:p>
          <a:p>
            <a:pPr>
              <a:defRPr/>
            </a:pPr>
            <a:r>
              <a:rPr lang="en-US" sz="1400">
                <a:solidFill>
                  <a:schemeClr val="tx1"/>
                </a:solidFill>
              </a:rPr>
              <a:t>Error occurs when “Next” button is clicked. </a:t>
            </a:r>
          </a:p>
          <a:p>
            <a:pPr>
              <a:defRPr/>
            </a:pPr>
            <a:endParaRPr lang="en-US" sz="1400">
              <a:solidFill>
                <a:schemeClr val="tx1"/>
              </a:solidFill>
            </a:endParaRPr>
          </a:p>
          <a:p>
            <a:pPr marL="342900" indent="-342900">
              <a:buAutoNum type="arabicPeriod" startAt="2"/>
              <a:defRPr/>
            </a:pPr>
            <a:r>
              <a:rPr lang="en-US" sz="1400" smtClean="0">
                <a:solidFill>
                  <a:schemeClr val="tx1"/>
                </a:solidFill>
              </a:rPr>
              <a:t>Log </a:t>
            </a:r>
            <a:r>
              <a:rPr lang="en-US" sz="1400">
                <a:solidFill>
                  <a:schemeClr val="tx1"/>
                </a:solidFill>
              </a:rPr>
              <a:t>the </a:t>
            </a:r>
            <a:r>
              <a:rPr lang="en-US" sz="1400" smtClean="0">
                <a:solidFill>
                  <a:schemeClr val="tx1"/>
                </a:solidFill>
              </a:rPr>
              <a:t>problem</a:t>
            </a:r>
          </a:p>
          <a:p>
            <a:pPr marL="342900" indent="-342900">
              <a:buAutoNum type="arabicPeriod" startAt="2"/>
              <a:defRPr/>
            </a:pPr>
            <a:endParaRPr lang="en-US" sz="1400">
              <a:solidFill>
                <a:schemeClr val="tx1"/>
              </a:solidFill>
            </a:endParaRPr>
          </a:p>
          <a:p>
            <a:pPr>
              <a:defRPr/>
            </a:pPr>
            <a:endParaRPr lang="en-US" sz="1400" smtClean="0">
              <a:solidFill>
                <a:schemeClr val="tx1"/>
              </a:solidFill>
            </a:endParaRPr>
          </a:p>
          <a:p>
            <a:pPr>
              <a:defRPr/>
            </a:pPr>
            <a:endParaRPr lang="en-US" sz="1400" smtClean="0">
              <a:solidFill>
                <a:schemeClr val="tx1"/>
              </a:solidFill>
            </a:endParaRPr>
          </a:p>
          <a:p>
            <a:pPr>
              <a:defRPr/>
            </a:pPr>
            <a:endParaRPr lang="en-US" sz="1400">
              <a:solidFill>
                <a:schemeClr val="tx1"/>
              </a:solidFill>
            </a:endParaRPr>
          </a:p>
          <a:p>
            <a:pPr>
              <a:defRPr/>
            </a:pPr>
            <a:r>
              <a:rPr lang="en-US" sz="1400">
                <a:solidFill>
                  <a:schemeClr val="tx1"/>
                </a:solidFill>
              </a:rPr>
              <a:t>3.	Problem investigation and </a:t>
            </a:r>
            <a:r>
              <a:rPr lang="en-US" sz="1400" smtClean="0">
                <a:solidFill>
                  <a:schemeClr val="tx1"/>
                </a:solidFill>
              </a:rPr>
              <a:t>diagnosis</a:t>
            </a:r>
            <a:endParaRPr lang="en-US" sz="1400">
              <a:solidFill>
                <a:schemeClr val="tx1"/>
              </a:solidFill>
            </a:endParaRPr>
          </a:p>
          <a:p>
            <a:pPr>
              <a:defRPr/>
            </a:pPr>
            <a:r>
              <a:rPr lang="en-US" sz="1400" smtClean="0">
                <a:solidFill>
                  <a:schemeClr val="tx1"/>
                </a:solidFill>
              </a:rPr>
              <a:t>Identified that the missing mapping in relation to the button appearing on list.jsp line no.56. </a:t>
            </a:r>
          </a:p>
          <a:p>
            <a:pPr>
              <a:defRPr/>
            </a:pPr>
            <a:r>
              <a:rPr lang="en-US" sz="1400" smtClean="0">
                <a:solidFill>
                  <a:schemeClr val="tx1"/>
                </a:solidFill>
              </a:rPr>
              <a:t>&lt;a href=”next”&gt;Next&lt;/a&gt;</a:t>
            </a:r>
          </a:p>
          <a:p>
            <a:pPr>
              <a:defRPr/>
            </a:pPr>
            <a:r>
              <a:rPr lang="en-US" sz="1400" smtClean="0">
                <a:solidFill>
                  <a:schemeClr val="tx1"/>
                </a:solidFill>
              </a:rPr>
              <a:t>There is no matching mapping for “/next” in any controllers.</a:t>
            </a:r>
          </a:p>
          <a:p>
            <a:pPr>
              <a:defRPr/>
            </a:pPr>
            <a:endParaRPr lang="en-US" sz="1400" smtClean="0">
              <a:solidFill>
                <a:schemeClr val="tx1"/>
              </a:solidFill>
            </a:endParaRPr>
          </a:p>
          <a:p>
            <a:pPr>
              <a:defRPr/>
            </a:pPr>
            <a:r>
              <a:rPr lang="en-US" sz="1400" smtClean="0">
                <a:solidFill>
                  <a:schemeClr val="tx1"/>
                </a:solidFill>
              </a:rPr>
              <a:t>4</a:t>
            </a:r>
            <a:r>
              <a:rPr lang="en-US" sz="1400">
                <a:solidFill>
                  <a:schemeClr val="tx1"/>
                </a:solidFill>
              </a:rPr>
              <a:t>.	Problem resolution and </a:t>
            </a:r>
            <a:r>
              <a:rPr lang="en-US" sz="1400" smtClean="0">
                <a:solidFill>
                  <a:schemeClr val="tx1"/>
                </a:solidFill>
              </a:rPr>
              <a:t>closure</a:t>
            </a:r>
            <a:endParaRPr lang="en-US">
              <a:solidFill>
                <a:schemeClr val="tx1"/>
              </a:solidFill>
            </a:endParaRPr>
          </a:p>
          <a:p>
            <a:pPr>
              <a:defRPr/>
            </a:pPr>
            <a:r>
              <a:rPr lang="en-US" sz="1200">
                <a:solidFill>
                  <a:schemeClr val="tx1"/>
                </a:solidFill>
              </a:rPr>
              <a:t>Added mapping for “/next” in line 38 in ExampleController.java</a:t>
            </a:r>
          </a:p>
          <a:p>
            <a:pPr>
              <a:defRPr/>
            </a:pPr>
            <a:r>
              <a:rPr lang="en-US" sz="1200">
                <a:solidFill>
                  <a:schemeClr val="tx1"/>
                </a:solidFill>
              </a:rPr>
              <a:t>@GetMapping(”/next”)</a:t>
            </a:r>
          </a:p>
          <a:p>
            <a:pPr>
              <a:defRPr/>
            </a:pPr>
            <a:r>
              <a:rPr lang="en-US" sz="1200">
                <a:solidFill>
                  <a:schemeClr val="tx1"/>
                </a:solidFill>
              </a:rPr>
              <a:t>public String next() {</a:t>
            </a:r>
          </a:p>
          <a:p>
            <a:pPr>
              <a:defRPr/>
            </a:pPr>
            <a:r>
              <a:rPr lang="en-US" sz="1200">
                <a:solidFill>
                  <a:schemeClr val="tx1"/>
                </a:solidFill>
              </a:rPr>
              <a:t>	return “next”;</a:t>
            </a:r>
          </a:p>
          <a:p>
            <a:pPr>
              <a:defRPr/>
            </a:pPr>
            <a:r>
              <a:rPr lang="en-US" sz="1200">
                <a:solidFill>
                  <a:schemeClr val="tx1"/>
                </a:solidFill>
              </a:rPr>
              <a:t>}</a:t>
            </a:r>
          </a:p>
          <a:p>
            <a:pPr>
              <a:defRPr/>
            </a:pPr>
            <a:endParaRPr lang="en-US">
              <a:solidFill>
                <a:schemeClr val="tx1"/>
              </a:solidFill>
            </a:endParaRPr>
          </a:p>
          <a:p>
            <a:pPr>
              <a:defRPr/>
            </a:pPr>
            <a:r>
              <a:rPr lang="en-US">
                <a:solidFill>
                  <a:schemeClr val="tx1"/>
                </a:solidFill>
              </a:rPr>
              <a:t> </a:t>
            </a:r>
          </a:p>
          <a:p>
            <a:pP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7" name="Table 6"/>
          <p:cNvGraphicFramePr>
            <a:graphicFrameLocks noGrp="1"/>
          </p:cNvGraphicFramePr>
          <p:nvPr>
            <p:extLst/>
          </p:nvPr>
        </p:nvGraphicFramePr>
        <p:xfrm>
          <a:off x="120129" y="2852936"/>
          <a:ext cx="8785101" cy="670560"/>
        </p:xfrm>
        <a:graphic>
          <a:graphicData uri="http://schemas.openxmlformats.org/drawingml/2006/table">
            <a:tbl>
              <a:tblPr firstRow="1" firstCol="1" bandRow="1">
                <a:tableStyleId>{FABFCF23-3B69-468F-B69F-88F6DE6A72F2}</a:tableStyleId>
              </a:tblPr>
              <a:tblGrid>
                <a:gridCol w="611486">
                  <a:extLst>
                    <a:ext uri="{9D8B030D-6E8A-4147-A177-3AD203B41FA5}">
                      <a16:colId xmlns:a16="http://schemas.microsoft.com/office/drawing/2014/main" val="2039258983"/>
                    </a:ext>
                  </a:extLst>
                </a:gridCol>
                <a:gridCol w="965935">
                  <a:extLst>
                    <a:ext uri="{9D8B030D-6E8A-4147-A177-3AD203B41FA5}">
                      <a16:colId xmlns:a16="http://schemas.microsoft.com/office/drawing/2014/main" val="2028916250"/>
                    </a:ext>
                  </a:extLst>
                </a:gridCol>
                <a:gridCol w="658146">
                  <a:extLst>
                    <a:ext uri="{9D8B030D-6E8A-4147-A177-3AD203B41FA5}">
                      <a16:colId xmlns:a16="http://schemas.microsoft.com/office/drawing/2014/main" val="1408020335"/>
                    </a:ext>
                  </a:extLst>
                </a:gridCol>
                <a:gridCol w="3682834">
                  <a:extLst>
                    <a:ext uri="{9D8B030D-6E8A-4147-A177-3AD203B41FA5}">
                      <a16:colId xmlns:a16="http://schemas.microsoft.com/office/drawing/2014/main" val="629329557"/>
                    </a:ext>
                  </a:extLst>
                </a:gridCol>
                <a:gridCol w="1740321">
                  <a:extLst>
                    <a:ext uri="{9D8B030D-6E8A-4147-A177-3AD203B41FA5}">
                      <a16:colId xmlns:a16="http://schemas.microsoft.com/office/drawing/2014/main" val="142186045"/>
                    </a:ext>
                  </a:extLst>
                </a:gridCol>
                <a:gridCol w="1126379">
                  <a:extLst>
                    <a:ext uri="{9D8B030D-6E8A-4147-A177-3AD203B41FA5}">
                      <a16:colId xmlns:a16="http://schemas.microsoft.com/office/drawing/2014/main" val="2095900817"/>
                    </a:ext>
                  </a:extLst>
                </a:gridCol>
              </a:tblGrid>
              <a:tr h="246380">
                <a:tc>
                  <a:txBody>
                    <a:bodyPr/>
                    <a:lstStyle/>
                    <a:p>
                      <a:pPr>
                        <a:spcBef>
                          <a:spcPts val="100"/>
                        </a:spcBef>
                        <a:spcAft>
                          <a:spcPts val="0"/>
                        </a:spcAft>
                        <a:tabLst>
                          <a:tab pos="4191000" algn="l"/>
                        </a:tabLst>
                      </a:pPr>
                      <a:r>
                        <a:rPr lang="en-US" sz="1100">
                          <a:effectLst/>
                        </a:rPr>
                        <a:t>Case No.</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Date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Time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Problem</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Error Msg/Code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Attachment</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7600189"/>
                  </a:ext>
                </a:extLst>
              </a:tr>
              <a:tr h="233680">
                <a:tc>
                  <a:txBody>
                    <a:bodyPr/>
                    <a:lstStyle/>
                    <a:p>
                      <a:pPr>
                        <a:spcBef>
                          <a:spcPts val="100"/>
                        </a:spcBef>
                        <a:spcAft>
                          <a:spcPts val="0"/>
                        </a:spcAft>
                        <a:tabLst>
                          <a:tab pos="4191000" algn="l"/>
                        </a:tabLst>
                      </a:pPr>
                      <a:r>
                        <a:rPr lang="en-US" sz="1100">
                          <a:effectLst/>
                        </a:rPr>
                        <a:t>E01</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10/05/22</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10:00</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Unable to proceed after clicking “Next” button from the following url: http://8080.aaa/list.jsp</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404 – Not Found</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Nil</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0362558"/>
                  </a:ext>
                </a:extLst>
              </a:tr>
            </a:tbl>
          </a:graphicData>
        </a:graphic>
      </p:graphicFrame>
      <p:graphicFrame>
        <p:nvGraphicFramePr>
          <p:cNvPr id="8" name="Table 7"/>
          <p:cNvGraphicFramePr>
            <a:graphicFrameLocks noGrp="1"/>
          </p:cNvGraphicFramePr>
          <p:nvPr>
            <p:extLst/>
          </p:nvPr>
        </p:nvGraphicFramePr>
        <p:xfrm>
          <a:off x="50825" y="5827324"/>
          <a:ext cx="8869734" cy="1005840"/>
        </p:xfrm>
        <a:graphic>
          <a:graphicData uri="http://schemas.openxmlformats.org/drawingml/2006/table">
            <a:tbl>
              <a:tblPr firstRow="1" firstCol="1" bandRow="1">
                <a:tableStyleId>{FABFCF23-3B69-468F-B69F-88F6DE6A72F2}</a:tableStyleId>
              </a:tblPr>
              <a:tblGrid>
                <a:gridCol w="558774">
                  <a:extLst>
                    <a:ext uri="{9D8B030D-6E8A-4147-A177-3AD203B41FA5}">
                      <a16:colId xmlns:a16="http://schemas.microsoft.com/office/drawing/2014/main" val="2962676469"/>
                    </a:ext>
                  </a:extLst>
                </a:gridCol>
                <a:gridCol w="884430">
                  <a:extLst>
                    <a:ext uri="{9D8B030D-6E8A-4147-A177-3AD203B41FA5}">
                      <a16:colId xmlns:a16="http://schemas.microsoft.com/office/drawing/2014/main" val="284315089"/>
                    </a:ext>
                  </a:extLst>
                </a:gridCol>
                <a:gridCol w="602571">
                  <a:extLst>
                    <a:ext uri="{9D8B030D-6E8A-4147-A177-3AD203B41FA5}">
                      <a16:colId xmlns:a16="http://schemas.microsoft.com/office/drawing/2014/main" val="3652539075"/>
                    </a:ext>
                  </a:extLst>
                </a:gridCol>
                <a:gridCol w="1926852">
                  <a:extLst>
                    <a:ext uri="{9D8B030D-6E8A-4147-A177-3AD203B41FA5}">
                      <a16:colId xmlns:a16="http://schemas.microsoft.com/office/drawing/2014/main" val="1657040033"/>
                    </a:ext>
                  </a:extLst>
                </a:gridCol>
                <a:gridCol w="1232231">
                  <a:extLst>
                    <a:ext uri="{9D8B030D-6E8A-4147-A177-3AD203B41FA5}">
                      <a16:colId xmlns:a16="http://schemas.microsoft.com/office/drawing/2014/main" val="74460855"/>
                    </a:ext>
                  </a:extLst>
                </a:gridCol>
                <a:gridCol w="1341480">
                  <a:extLst>
                    <a:ext uri="{9D8B030D-6E8A-4147-A177-3AD203B41FA5}">
                      <a16:colId xmlns:a16="http://schemas.microsoft.com/office/drawing/2014/main" val="2384535284"/>
                    </a:ext>
                  </a:extLst>
                </a:gridCol>
                <a:gridCol w="1341480">
                  <a:extLst>
                    <a:ext uri="{9D8B030D-6E8A-4147-A177-3AD203B41FA5}">
                      <a16:colId xmlns:a16="http://schemas.microsoft.com/office/drawing/2014/main" val="761399144"/>
                    </a:ext>
                  </a:extLst>
                </a:gridCol>
                <a:gridCol w="981916">
                  <a:extLst>
                    <a:ext uri="{9D8B030D-6E8A-4147-A177-3AD203B41FA5}">
                      <a16:colId xmlns:a16="http://schemas.microsoft.com/office/drawing/2014/main" val="1441424773"/>
                    </a:ext>
                  </a:extLst>
                </a:gridCol>
              </a:tblGrid>
              <a:tr h="260985">
                <a:tc>
                  <a:txBody>
                    <a:bodyPr/>
                    <a:lstStyle/>
                    <a:p>
                      <a:pPr>
                        <a:spcBef>
                          <a:spcPts val="100"/>
                        </a:spcBef>
                        <a:spcAft>
                          <a:spcPts val="0"/>
                        </a:spcAft>
                        <a:tabLst>
                          <a:tab pos="4191000" algn="l"/>
                        </a:tabLst>
                      </a:pPr>
                      <a:r>
                        <a:rPr lang="en-US" sz="1100">
                          <a:effectLst/>
                        </a:rPr>
                        <a:t>Case No.</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Date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Time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Problem</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Error Msg/Code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Attachment</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SG" sz="1100" smtClean="0">
                          <a:effectLst/>
                          <a:latin typeface="Product Sans Light" panose="020B0303030502040203" pitchFamily="34" charset="0"/>
                          <a:ea typeface="Times New Roman" panose="02020603050405020304" pitchFamily="18" charset="0"/>
                          <a:cs typeface="Times New Roman" panose="02020603050405020304" pitchFamily="18" charset="0"/>
                        </a:rPr>
                        <a:t>Resolution</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Status</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2743190"/>
                  </a:ext>
                </a:extLst>
              </a:tr>
              <a:tr h="247015">
                <a:tc>
                  <a:txBody>
                    <a:bodyPr/>
                    <a:lstStyle/>
                    <a:p>
                      <a:pPr>
                        <a:spcBef>
                          <a:spcPts val="100"/>
                        </a:spcBef>
                        <a:spcAft>
                          <a:spcPts val="0"/>
                        </a:spcAft>
                        <a:tabLst>
                          <a:tab pos="4191000" algn="l"/>
                        </a:tabLst>
                      </a:pPr>
                      <a:r>
                        <a:rPr lang="en-US" sz="1100">
                          <a:effectLst/>
                        </a:rPr>
                        <a:t>E01</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10/05/22</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10:00</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Unable to proceed after clicking “Next” button from the following url: http://8080.aaa/list.jsp</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404 – Not Found</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Nil</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SG" sz="1100" smtClean="0">
                          <a:effectLst/>
                          <a:latin typeface="Product Sans Light" panose="020B0303030502040203" pitchFamily="34" charset="0"/>
                          <a:ea typeface="Times New Roman" panose="02020603050405020304" pitchFamily="18" charset="0"/>
                          <a:cs typeface="Times New Roman" panose="02020603050405020304" pitchFamily="18" charset="0"/>
                        </a:rPr>
                        <a:t>Removed</a:t>
                      </a:r>
                      <a:r>
                        <a:rPr lang="en-SG" sz="1100" baseline="0" smtClean="0">
                          <a:effectLst/>
                          <a:latin typeface="Product Sans Light" panose="020B0303030502040203" pitchFamily="34" charset="0"/>
                          <a:ea typeface="Times New Roman" panose="02020603050405020304" pitchFamily="18" charset="0"/>
                          <a:cs typeface="Times New Roman" panose="02020603050405020304" pitchFamily="18" charset="0"/>
                        </a:rPr>
                        <a:t> redundant links to prevent not found error.</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Problem Fixed. </a:t>
                      </a:r>
                      <a:endParaRPr lang="en-SG" sz="1100">
                        <a:effectLst/>
                      </a:endParaRPr>
                    </a:p>
                    <a:p>
                      <a:pPr>
                        <a:spcBef>
                          <a:spcPts val="100"/>
                        </a:spcBef>
                        <a:spcAft>
                          <a:spcPts val="0"/>
                        </a:spcAft>
                        <a:tabLst>
                          <a:tab pos="4191000" algn="l"/>
                        </a:tabLst>
                      </a:pPr>
                      <a:r>
                        <a:rPr lang="en-US" sz="1100">
                          <a:effectLst/>
                        </a:rPr>
                        <a:t>Case closed </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6150868"/>
                  </a:ext>
                </a:extLst>
              </a:tr>
            </a:tbl>
          </a:graphicData>
        </a:graphic>
      </p:graphicFrame>
    </p:spTree>
    <p:extLst>
      <p:ext uri="{BB962C8B-B14F-4D97-AF65-F5344CB8AC3E}">
        <p14:creationId xmlns:p14="http://schemas.microsoft.com/office/powerpoint/2010/main" val="1944107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chemeClr val="bg1"/>
                </a:solidFill>
                <a:cs typeface="Arial" panose="020B0604020202020204" pitchFamily="34" charset="0"/>
              </a:rPr>
              <a:t>7. Systems you will Implement</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a:solidFill>
                  <a:schemeClr val="tx1"/>
                </a:solidFill>
              </a:rPr>
              <a:t>Problem management eliminates the cause of failed services with the following steps: </a:t>
            </a:r>
          </a:p>
          <a:p>
            <a:pPr lvl="0"/>
            <a:r>
              <a:rPr lang="en-US" smtClean="0">
                <a:solidFill>
                  <a:schemeClr val="tx1"/>
                </a:solidFill>
              </a:rPr>
              <a:t>	1. Diagnose </a:t>
            </a:r>
            <a:r>
              <a:rPr lang="en-US">
                <a:solidFill>
                  <a:schemeClr val="tx1"/>
                </a:solidFill>
              </a:rPr>
              <a:t>the problem and validate any workarounds.</a:t>
            </a:r>
            <a:endParaRPr lang="en-SG">
              <a:solidFill>
                <a:schemeClr val="tx1"/>
              </a:solidFill>
            </a:endParaRPr>
          </a:p>
          <a:p>
            <a:pPr lvl="0"/>
            <a:r>
              <a:rPr lang="en-US" smtClean="0">
                <a:solidFill>
                  <a:schemeClr val="tx1"/>
                </a:solidFill>
              </a:rPr>
              <a:t>	2. Once </a:t>
            </a:r>
            <a:r>
              <a:rPr lang="en-US">
                <a:solidFill>
                  <a:schemeClr val="tx1"/>
                </a:solidFill>
              </a:rPr>
              <a:t>identified, record as a “known error” in KEDB</a:t>
            </a:r>
            <a:endParaRPr lang="en-SG">
              <a:solidFill>
                <a:schemeClr val="tx1"/>
              </a:solidFill>
            </a:endParaRPr>
          </a:p>
          <a:p>
            <a:pPr lvl="0"/>
            <a:r>
              <a:rPr lang="en-US">
                <a:solidFill>
                  <a:schemeClr val="tx1"/>
                </a:solidFill>
              </a:rPr>
              <a:t>	</a:t>
            </a:r>
            <a:r>
              <a:rPr lang="en-US" smtClean="0">
                <a:solidFill>
                  <a:schemeClr val="tx1"/>
                </a:solidFill>
              </a:rPr>
              <a:t>3. Initiate </a:t>
            </a:r>
            <a:r>
              <a:rPr lang="en-US">
                <a:solidFill>
                  <a:schemeClr val="tx1"/>
                </a:solidFill>
              </a:rPr>
              <a:t>a change request to be evaluated by the change management process.</a:t>
            </a:r>
            <a:endParaRPr lang="en-SG">
              <a:solidFill>
                <a:schemeClr val="tx1"/>
              </a:solidFill>
            </a:endParaRPr>
          </a:p>
          <a:p>
            <a:r>
              <a:rPr lang="en-SG">
                <a:solidFill>
                  <a:schemeClr val="tx1"/>
                </a:solidFill>
              </a:rPr>
              <a:t> </a:t>
            </a:r>
          </a:p>
        </p:txBody>
      </p:sp>
      <p:pic>
        <p:nvPicPr>
          <p:cNvPr id="4" name="Picture 3"/>
          <p:cNvPicPr/>
          <p:nvPr/>
        </p:nvPicPr>
        <p:blipFill>
          <a:blip r:embed="rId3"/>
          <a:stretch>
            <a:fillRect/>
          </a:stretch>
        </p:blipFill>
        <p:spPr>
          <a:xfrm>
            <a:off x="195658" y="2492896"/>
            <a:ext cx="8023099" cy="4104456"/>
          </a:xfrm>
          <a:prstGeom prst="rect">
            <a:avLst/>
          </a:prstGeom>
        </p:spPr>
      </p:pic>
    </p:spTree>
    <p:extLst>
      <p:ext uri="{BB962C8B-B14F-4D97-AF65-F5344CB8AC3E}">
        <p14:creationId xmlns:p14="http://schemas.microsoft.com/office/powerpoint/2010/main" val="9043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chemeClr val="bg1"/>
                </a:solidFill>
                <a:cs typeface="Arial" panose="020B0604020202020204" pitchFamily="34" charset="0"/>
              </a:rPr>
              <a:t>7. Systems you will Implement</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a:solidFill>
                  <a:schemeClr val="tx1"/>
                </a:solidFill>
              </a:rPr>
              <a:t>Problem management eliminates the cause of failed services with the following steps: </a:t>
            </a:r>
          </a:p>
          <a:p>
            <a:pPr lvl="0"/>
            <a:r>
              <a:rPr lang="en-US" smtClean="0">
                <a:solidFill>
                  <a:schemeClr val="tx1"/>
                </a:solidFill>
              </a:rPr>
              <a:t>	1. Diagnose </a:t>
            </a:r>
            <a:r>
              <a:rPr lang="en-US">
                <a:solidFill>
                  <a:schemeClr val="tx1"/>
                </a:solidFill>
              </a:rPr>
              <a:t>the problem and validate any workarounds.</a:t>
            </a:r>
            <a:endParaRPr lang="en-SG">
              <a:solidFill>
                <a:schemeClr val="tx1"/>
              </a:solidFill>
            </a:endParaRPr>
          </a:p>
          <a:p>
            <a:pPr lvl="0"/>
            <a:r>
              <a:rPr lang="en-US" smtClean="0">
                <a:solidFill>
                  <a:schemeClr val="tx1"/>
                </a:solidFill>
              </a:rPr>
              <a:t>	2. Once </a:t>
            </a:r>
            <a:r>
              <a:rPr lang="en-US">
                <a:solidFill>
                  <a:schemeClr val="tx1"/>
                </a:solidFill>
              </a:rPr>
              <a:t>identified, record as a “known error” in KEDB</a:t>
            </a:r>
            <a:endParaRPr lang="en-SG">
              <a:solidFill>
                <a:schemeClr val="tx1"/>
              </a:solidFill>
            </a:endParaRPr>
          </a:p>
          <a:p>
            <a:pPr lvl="0"/>
            <a:r>
              <a:rPr lang="en-US">
                <a:solidFill>
                  <a:schemeClr val="tx1"/>
                </a:solidFill>
              </a:rPr>
              <a:t>	</a:t>
            </a:r>
            <a:r>
              <a:rPr lang="en-US" smtClean="0">
                <a:solidFill>
                  <a:schemeClr val="tx1"/>
                </a:solidFill>
              </a:rPr>
              <a:t>3. Initiate </a:t>
            </a:r>
            <a:r>
              <a:rPr lang="en-US">
                <a:solidFill>
                  <a:schemeClr val="tx1"/>
                </a:solidFill>
              </a:rPr>
              <a:t>a change request to be evaluated by the change management process</a:t>
            </a:r>
            <a:r>
              <a:rPr lang="en-US" smtClean="0">
                <a:solidFill>
                  <a:schemeClr val="tx1"/>
                </a:solidFill>
              </a:rPr>
              <a:t>.</a:t>
            </a:r>
          </a:p>
          <a:p>
            <a:pPr lvl="0"/>
            <a:endParaRPr lang="en-US">
              <a:solidFill>
                <a:schemeClr val="tx1"/>
              </a:solidFill>
            </a:endParaRPr>
          </a:p>
          <a:p>
            <a:r>
              <a:rPr lang="en-SG">
                <a:solidFill>
                  <a:schemeClr val="tx1"/>
                </a:solidFill>
              </a:rPr>
              <a:t>Proactive Problem management deals with identifying and solving problems before any incidents have occurred. This activity is associated with Continual Service Improvement (CSI).</a:t>
            </a:r>
          </a:p>
          <a:p>
            <a:endParaRPr lang="en-SG" smtClean="0">
              <a:solidFill>
                <a:schemeClr val="tx1"/>
              </a:solidFill>
            </a:endParaRPr>
          </a:p>
          <a:p>
            <a:r>
              <a:rPr lang="en-SG" smtClean="0">
                <a:solidFill>
                  <a:schemeClr val="tx1"/>
                </a:solidFill>
              </a:rPr>
              <a:t>Implement </a:t>
            </a:r>
            <a:r>
              <a:rPr lang="en-SG">
                <a:solidFill>
                  <a:schemeClr val="tx1"/>
                </a:solidFill>
              </a:rPr>
              <a:t>Problem management with </a:t>
            </a:r>
            <a:r>
              <a:rPr lang="en-SG" b="1">
                <a:solidFill>
                  <a:schemeClr val="tx1"/>
                </a:solidFill>
              </a:rPr>
              <a:t>planning in tools, system and training</a:t>
            </a:r>
            <a:r>
              <a:rPr lang="en-SG" smtClean="0">
                <a:solidFill>
                  <a:schemeClr val="tx1"/>
                </a:solidFill>
              </a:rPr>
              <a:t>.</a:t>
            </a:r>
          </a:p>
          <a:p>
            <a:endParaRPr lang="en-SG">
              <a:solidFill>
                <a:schemeClr val="tx1"/>
              </a:solidFill>
            </a:endParaRPr>
          </a:p>
          <a:p>
            <a:r>
              <a:rPr lang="en-SG" b="1" smtClean="0">
                <a:solidFill>
                  <a:schemeClr val="tx1"/>
                </a:solidFill>
              </a:rPr>
              <a:t>	1. System </a:t>
            </a:r>
            <a:r>
              <a:rPr lang="en-SG" b="1">
                <a:solidFill>
                  <a:schemeClr val="tx1"/>
                </a:solidFill>
              </a:rPr>
              <a:t>and tools</a:t>
            </a:r>
            <a:r>
              <a:rPr lang="en-SG">
                <a:solidFill>
                  <a:schemeClr val="tx1"/>
                </a:solidFill>
              </a:rPr>
              <a:t>: Known Error Database as a tool for the Service Desk</a:t>
            </a:r>
          </a:p>
          <a:p>
            <a:r>
              <a:rPr lang="en-SG" b="1" smtClean="0">
                <a:solidFill>
                  <a:schemeClr val="tx1"/>
                </a:solidFill>
              </a:rPr>
              <a:t>	2. Training</a:t>
            </a:r>
            <a:r>
              <a:rPr lang="en-SG" b="1">
                <a:solidFill>
                  <a:schemeClr val="tx1"/>
                </a:solidFill>
              </a:rPr>
              <a:t>:</a:t>
            </a:r>
            <a:r>
              <a:rPr lang="en-SG">
                <a:solidFill>
                  <a:schemeClr val="tx1"/>
                </a:solidFill>
              </a:rPr>
              <a:t> Problem Identification, Investigation, Analysis, Resolve and </a:t>
            </a:r>
            <a:r>
              <a:rPr lang="en-SG" smtClean="0">
                <a:solidFill>
                  <a:schemeClr val="tx1"/>
                </a:solidFill>
              </a:rPr>
              <a:t>Review</a:t>
            </a:r>
          </a:p>
          <a:p>
            <a:endParaRPr lang="en-SG">
              <a:solidFill>
                <a:schemeClr val="tx1"/>
              </a:solidFill>
            </a:endParaRPr>
          </a:p>
          <a:p>
            <a:r>
              <a:rPr lang="en-SG">
                <a:solidFill>
                  <a:schemeClr val="tx1"/>
                </a:solidFill>
              </a:rPr>
              <a:t>Implement a Known Error Database into the Web Application for “Admin” users. The purpose of this database is to record known issues and workarounds. As the first interaction of the problem is at the Service Desk, having access to KEDB makes it easier to do Problem Controls and Error Controls.</a:t>
            </a:r>
          </a:p>
          <a:p>
            <a:pPr lvl="0"/>
            <a:endParaRPr lang="en-SG">
              <a:solidFill>
                <a:schemeClr val="tx1"/>
              </a:solidFill>
            </a:endParaRPr>
          </a:p>
          <a:p>
            <a:r>
              <a:rPr lang="en-SG">
                <a:solidFill>
                  <a:schemeClr val="tx1"/>
                </a:solidFill>
              </a:rPr>
              <a:t> </a:t>
            </a:r>
          </a:p>
        </p:txBody>
      </p:sp>
    </p:spTree>
    <p:extLst>
      <p:ext uri="{BB962C8B-B14F-4D97-AF65-F5344CB8AC3E}">
        <p14:creationId xmlns:p14="http://schemas.microsoft.com/office/powerpoint/2010/main" val="1519091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517656874"/>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Problem Detection </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smtClean="0">
                          <a:solidFill>
                            <a:schemeClr val="dk1"/>
                          </a:solidFill>
                          <a:effectLst/>
                          <a:latin typeface="+mn-lt"/>
                          <a:ea typeface="+mn-ea"/>
                          <a:cs typeface="+mn-cs"/>
                        </a:rPr>
                        <a:t>Log the problem</a:t>
                      </a:r>
                      <a:endParaRPr lang="en-SG" sz="1800" kern="1200" dirty="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smtClean="0">
                          <a:solidFill>
                            <a:schemeClr val="dk1"/>
                          </a:solidFill>
                          <a:effectLst/>
                          <a:latin typeface="+mn-lt"/>
                          <a:ea typeface="+mn-ea"/>
                          <a:cs typeface="+mn-cs"/>
                        </a:rPr>
                        <a:t>Categorize the problem</a:t>
                      </a:r>
                      <a:endParaRPr lang="en-SG" sz="1800" kern="1200" dirty="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smtClean="0">
                          <a:solidFill>
                            <a:srgbClr val="000000"/>
                          </a:solidFill>
                          <a:effectLst/>
                          <a:latin typeface="Calibri" panose="020F0502020204030204" pitchFamily="34" charset="0"/>
                        </a:rPr>
                        <a:t>Problem Solutions</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smtClean="0">
                          <a:solidFill>
                            <a:srgbClr val="000000"/>
                          </a:solidFill>
                          <a:effectLst/>
                          <a:latin typeface="Calibri" panose="020F0502020204030204" pitchFamily="34" charset="0"/>
                        </a:rPr>
                        <a:t>Close the problem</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nvGraphicFramePr>
        <p:xfrm>
          <a:off x="179388" y="1196975"/>
          <a:ext cx="8785225" cy="5400672"/>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4">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4"/>
                  </a:ext>
                </a:extLst>
              </a:tr>
              <a:tr h="348043">
                <a:tc rowSpan="4">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6"/>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8"/>
                  </a:ext>
                </a:extLst>
              </a:tr>
              <a:tr h="348043">
                <a:tc rowSpan="5">
                  <a:txBody>
                    <a:bodyPr/>
                    <a:lstStyle/>
                    <a:p>
                      <a:pPr algn="ctr" fontAlgn="ctr"/>
                      <a:r>
                        <a:rPr lang="en-SG" sz="1800" u="none" strike="noStrike" dirty="0">
                          <a:effectLst/>
                        </a:rPr>
                        <a:t>3</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004193-7EE2-49D6-8F90-C90ADA1BAE96}"/>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dirty="0">
                <a:solidFill>
                  <a:srgbClr val="FFFFFF"/>
                </a:solidFill>
                <a:latin typeface="Arial" panose="020B0604020202020204" pitchFamily="34" charset="0"/>
                <a:ea typeface="ヒラギノ角ゴ Pro W3" charset="-128"/>
                <a:cs typeface="Arial" panose="020B0604020202020204" pitchFamily="34" charset="0"/>
              </a:rPr>
              <a:t>10. Modifications Made based On Feedback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p:cNvPicPr/>
          <p:nvPr/>
        </p:nvPicPr>
        <p:blipFill>
          <a:blip r:embed="rId3"/>
          <a:stretch>
            <a:fillRect/>
          </a:stretch>
        </p:blipFill>
        <p:spPr>
          <a:xfrm>
            <a:off x="111646" y="1221879"/>
            <a:ext cx="6836618" cy="550861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p:cNvPicPr/>
          <p:nvPr/>
        </p:nvPicPr>
        <p:blipFill rotWithShape="1">
          <a:blip r:embed="rId3"/>
          <a:srcRect l="25218" t="13923" r="26332" b="31175"/>
          <a:stretch/>
        </p:blipFill>
        <p:spPr>
          <a:xfrm>
            <a:off x="107950" y="1222623"/>
            <a:ext cx="5976218" cy="5456549"/>
          </a:xfrm>
          <a:prstGeom prst="rect">
            <a:avLst/>
          </a:prstGeom>
        </p:spPr>
      </p:pic>
    </p:spTree>
    <p:extLst>
      <p:ext uri="{BB962C8B-B14F-4D97-AF65-F5344CB8AC3E}">
        <p14:creationId xmlns:p14="http://schemas.microsoft.com/office/powerpoint/2010/main" val="195661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12.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SG" dirty="0">
                <a:solidFill>
                  <a:schemeClr val="tx1"/>
                </a:solidFill>
              </a:rPr>
              <a:t>&lt;List areas of improvement which you have identified after completion of the project&gt;</a:t>
            </a:r>
          </a:p>
          <a:p>
            <a:pPr marL="742950" lvl="1" indent="-285750">
              <a:buFont typeface="Wingdings" panose="05000000000000000000" pitchFamily="2" charset="2"/>
              <a:buChar char="§"/>
              <a:defRPr/>
            </a:pPr>
            <a:r>
              <a:rPr lang="en-SG" dirty="0">
                <a:solidFill>
                  <a:schemeClr val="tx1"/>
                </a:solidFill>
              </a:rPr>
              <a:t>……</a:t>
            </a:r>
          </a:p>
          <a:p>
            <a:pPr marL="742950" lvl="1" indent="-285750">
              <a:buFont typeface="Wingdings" panose="05000000000000000000" pitchFamily="2" charset="2"/>
              <a:buChar char="§"/>
              <a:defRPr/>
            </a:pPr>
            <a:r>
              <a:rPr lang="en-SG" dirty="0">
                <a:solidFill>
                  <a:schemeClr val="tx1"/>
                </a:solidFill>
              </a:rPr>
              <a:t>……</a:t>
            </a:r>
          </a:p>
          <a:p>
            <a:pPr marL="742950" lvl="1" indent="-285750">
              <a:buFont typeface="Wingdings" panose="05000000000000000000" pitchFamily="2" charset="2"/>
              <a:buChar char="§"/>
              <a:defRPr/>
            </a:pPr>
            <a:r>
              <a:rPr lang="en-SG" dirty="0">
                <a:solidFill>
                  <a:schemeClr val="tx1"/>
                </a:solidFill>
              </a:rPr>
              <a:t>……</a:t>
            </a:r>
            <a:endParaRPr lang="en-SG" sz="2000" b="1" dirty="0">
              <a:solidFill>
                <a:schemeClr val="tx1"/>
              </a:solidFill>
            </a:endParaRPr>
          </a:p>
          <a:p>
            <a:pPr marL="742950" lvl="1" indent="-285750">
              <a:buFont typeface="Wingdings" panose="05000000000000000000" pitchFamily="2" charset="2"/>
              <a:buChar char="§"/>
              <a:defRPr/>
            </a:pPr>
            <a:r>
              <a:rPr lang="en-SG" dirty="0">
                <a:solidFill>
                  <a:schemeClr val="tx1"/>
                </a:solidFill>
              </a:rPr>
              <a:t>……</a:t>
            </a:r>
          </a:p>
          <a:p>
            <a:pPr marL="742950" lvl="1" indent="-285750">
              <a:buFont typeface="Wingdings" panose="05000000000000000000" pitchFamily="2" charset="2"/>
              <a:buChar char="§"/>
              <a:defRPr/>
            </a:pPr>
            <a:r>
              <a:rPr lang="en-SG" dirty="0">
                <a:solidFill>
                  <a:schemeClr val="tx1"/>
                </a:solidFill>
              </a:rPr>
              <a:t>……</a:t>
            </a:r>
          </a:p>
          <a:p>
            <a:pPr marL="742950" lvl="1" indent="-285750">
              <a:buFont typeface="Wingdings" panose="05000000000000000000" pitchFamily="2" charset="2"/>
              <a:buChar char="§"/>
              <a:defRPr/>
            </a:pPr>
            <a:r>
              <a:rPr lang="en-SG" dirty="0">
                <a:solidFill>
                  <a:schemeClr val="tx1"/>
                </a:solidFill>
              </a:rPr>
              <a:t>……</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smtClean="0">
                <a:solidFill>
                  <a:srgbClr val="FFFFFF"/>
                </a:solidFill>
                <a:cs typeface="Arial" panose="020B0604020202020204" pitchFamily="34" charset="0"/>
              </a:rPr>
              <a:t>13. Best Practises &amp; Industry Standards</a:t>
            </a:r>
            <a:endParaRPr lang="en-US" altLang="en-US" sz="2800" dirty="0">
              <a:solidFill>
                <a:srgbClr val="FFFFFF"/>
              </a:solidFill>
              <a:cs typeface="Arial" panose="020B0604020202020204" pitchFamily="34" charset="0"/>
            </a:endParaRP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a:solidFill>
                  <a:schemeClr val="tx1"/>
                </a:solidFill>
              </a:rPr>
              <a:t>Information Technology Infrastructure Library (ITIL), is a set of detailed practices for IT activities. Here are the three of the practices/approaches from the ITIL 4 which may a workplace may adopt as best practice</a:t>
            </a:r>
            <a:r>
              <a:rPr lang="en-US">
                <a:solidFill>
                  <a:schemeClr val="tx1"/>
                </a:solidFill>
              </a:rPr>
              <a:t>. </a:t>
            </a:r>
            <a:endParaRPr lang="en-US" smtClean="0">
              <a:solidFill>
                <a:schemeClr val="tx1"/>
              </a:solidFill>
            </a:endParaRPr>
          </a:p>
          <a:p>
            <a:endParaRPr lang="en-SG">
              <a:solidFill>
                <a:schemeClr val="tx1"/>
              </a:solidFill>
            </a:endParaRPr>
          </a:p>
          <a:p>
            <a:pPr lvl="0"/>
            <a:r>
              <a:rPr lang="en-US" b="1" smtClean="0">
                <a:solidFill>
                  <a:schemeClr val="tx1"/>
                </a:solidFill>
              </a:rPr>
              <a:t>1. The </a:t>
            </a:r>
            <a:r>
              <a:rPr lang="en-US" b="1">
                <a:solidFill>
                  <a:schemeClr val="tx1"/>
                </a:solidFill>
              </a:rPr>
              <a:t>7 ITIL Guiding Principles</a:t>
            </a:r>
            <a:endParaRPr lang="en-SG">
              <a:solidFill>
                <a:schemeClr val="tx1"/>
              </a:solidFill>
            </a:endParaRPr>
          </a:p>
          <a:p>
            <a:r>
              <a:rPr lang="en-US" b="1">
                <a:solidFill>
                  <a:schemeClr val="tx1"/>
                </a:solidFill>
              </a:rPr>
              <a:t> </a:t>
            </a:r>
            <a:endParaRPr lang="en-SG">
              <a:solidFill>
                <a:schemeClr val="tx1"/>
              </a:solidFill>
            </a:endParaRPr>
          </a:p>
          <a:p>
            <a:pPr lvl="1"/>
            <a:r>
              <a:rPr lang="en-US">
                <a:solidFill>
                  <a:schemeClr val="tx1"/>
                </a:solidFill>
              </a:rPr>
              <a:t>Focus on value</a:t>
            </a:r>
            <a:endParaRPr lang="en-SG">
              <a:solidFill>
                <a:schemeClr val="tx1"/>
              </a:solidFill>
            </a:endParaRPr>
          </a:p>
          <a:p>
            <a:pPr lvl="1"/>
            <a:r>
              <a:rPr lang="en-US">
                <a:solidFill>
                  <a:schemeClr val="tx1"/>
                </a:solidFill>
              </a:rPr>
              <a:t>Start where you are</a:t>
            </a:r>
            <a:endParaRPr lang="en-SG">
              <a:solidFill>
                <a:schemeClr val="tx1"/>
              </a:solidFill>
            </a:endParaRPr>
          </a:p>
          <a:p>
            <a:pPr lvl="1"/>
            <a:r>
              <a:rPr lang="en-US">
                <a:solidFill>
                  <a:schemeClr val="tx1"/>
                </a:solidFill>
              </a:rPr>
              <a:t>Progress iteratively with feedback</a:t>
            </a:r>
            <a:endParaRPr lang="en-SG">
              <a:solidFill>
                <a:schemeClr val="tx1"/>
              </a:solidFill>
            </a:endParaRPr>
          </a:p>
          <a:p>
            <a:pPr lvl="1"/>
            <a:r>
              <a:rPr lang="en-US">
                <a:solidFill>
                  <a:schemeClr val="tx1"/>
                </a:solidFill>
              </a:rPr>
              <a:t>Collaborate and promote visibility</a:t>
            </a:r>
            <a:endParaRPr lang="en-SG">
              <a:solidFill>
                <a:schemeClr val="tx1"/>
              </a:solidFill>
            </a:endParaRPr>
          </a:p>
          <a:p>
            <a:pPr lvl="1"/>
            <a:r>
              <a:rPr lang="en-US">
                <a:solidFill>
                  <a:schemeClr val="tx1"/>
                </a:solidFill>
              </a:rPr>
              <a:t>Thank and work holistically</a:t>
            </a:r>
            <a:endParaRPr lang="en-SG">
              <a:solidFill>
                <a:schemeClr val="tx1"/>
              </a:solidFill>
            </a:endParaRPr>
          </a:p>
          <a:p>
            <a:pPr lvl="1"/>
            <a:r>
              <a:rPr lang="en-US">
                <a:solidFill>
                  <a:schemeClr val="tx1"/>
                </a:solidFill>
              </a:rPr>
              <a:t>Keep it simple and practical</a:t>
            </a:r>
            <a:endParaRPr lang="en-SG">
              <a:solidFill>
                <a:schemeClr val="tx1"/>
              </a:solidFill>
            </a:endParaRPr>
          </a:p>
          <a:p>
            <a:pPr lvl="1"/>
            <a:r>
              <a:rPr lang="en-US">
                <a:solidFill>
                  <a:schemeClr val="tx1"/>
                </a:solidFill>
              </a:rPr>
              <a:t>Optimize and automate</a:t>
            </a:r>
            <a:endParaRPr lang="en-SG">
              <a:solidFill>
                <a:schemeClr val="tx1"/>
              </a:solidFill>
            </a:endParaRPr>
          </a:p>
          <a:p>
            <a:r>
              <a:rPr lang="en-SG">
                <a:solidFill>
                  <a:schemeClr val="tx1"/>
                </a:solidFill>
              </a:rPr>
              <a:t> </a:t>
            </a:r>
          </a:p>
          <a:p>
            <a:r>
              <a:rPr lang="en-SG">
                <a:solidFill>
                  <a:schemeClr val="tx1"/>
                </a:solidFill>
              </a:rPr>
              <a:t>This principle focuses primarily on simplicity and the prevention of complications. Using the minimum number of steps to deliver the desired outcome and not over-processing. It is better to apply general or standardized processes in exception handling.</a:t>
            </a:r>
          </a:p>
          <a:p>
            <a:pP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2838893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smtClean="0">
                <a:solidFill>
                  <a:srgbClr val="FFFFFF"/>
                </a:solidFill>
                <a:cs typeface="Arial" panose="020B0604020202020204" pitchFamily="34" charset="0"/>
              </a:rPr>
              <a:t>13. Best Practises &amp; Industry Standards</a:t>
            </a:r>
            <a:endParaRPr lang="en-US" altLang="en-US" sz="2800" dirty="0">
              <a:solidFill>
                <a:srgbClr val="FFFFFF"/>
              </a:solidFill>
              <a:cs typeface="Arial" panose="020B0604020202020204" pitchFamily="34" charset="0"/>
            </a:endParaRP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p:cNvPicPr>
            <a:picLocks noChangeAspect="1"/>
          </p:cNvPicPr>
          <p:nvPr/>
        </p:nvPicPr>
        <p:blipFill>
          <a:blip r:embed="rId3"/>
          <a:stretch>
            <a:fillRect/>
          </a:stretch>
        </p:blipFill>
        <p:spPr>
          <a:xfrm>
            <a:off x="323529" y="1196976"/>
            <a:ext cx="6338560" cy="5545138"/>
          </a:xfrm>
          <a:prstGeom prst="rect">
            <a:avLst/>
          </a:prstGeom>
        </p:spPr>
      </p:pic>
    </p:spTree>
    <p:extLst>
      <p:ext uri="{BB962C8B-B14F-4D97-AF65-F5344CB8AC3E}">
        <p14:creationId xmlns:p14="http://schemas.microsoft.com/office/powerpoint/2010/main" val="2726946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smtClean="0">
                <a:solidFill>
                  <a:srgbClr val="FFFFFF"/>
                </a:solidFill>
                <a:cs typeface="Arial" panose="020B0604020202020204" pitchFamily="34" charset="0"/>
              </a:rPr>
              <a:t>13. Best Practises &amp; Industry Standards</a:t>
            </a:r>
            <a:endParaRPr lang="en-US" altLang="en-US" sz="2800" dirty="0">
              <a:solidFill>
                <a:srgbClr val="FFFFFF"/>
              </a:solidFill>
              <a:cs typeface="Arial" panose="020B0604020202020204" pitchFamily="34" charset="0"/>
            </a:endParaRP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a:p>
            <a:pPr marL="285750" indent="-285750">
              <a:buFont typeface="Wingdings" panose="05000000000000000000" pitchFamily="2" charset="2"/>
              <a:buChar char="q"/>
              <a:defRPr/>
            </a:pPr>
            <a:endParaRPr lang="en-SG" sz="1400" dirty="0">
              <a:solidFill>
                <a:schemeClr val="tx1"/>
              </a:solidFill>
            </a:endParaRPr>
          </a:p>
        </p:txBody>
      </p:sp>
      <p:sp>
        <p:nvSpPr>
          <p:cNvPr id="3" name="Rectangle 2"/>
          <p:cNvSpPr/>
          <p:nvPr/>
        </p:nvSpPr>
        <p:spPr>
          <a:xfrm>
            <a:off x="180020" y="1127991"/>
            <a:ext cx="8712522" cy="5073184"/>
          </a:xfrm>
          <a:prstGeom prst="rect">
            <a:avLst/>
          </a:prstGeom>
        </p:spPr>
        <p:txBody>
          <a:bodyPr wrap="square">
            <a:spAutoFit/>
          </a:bodyPr>
          <a:lstStyle/>
          <a:p>
            <a:pPr lvl="0">
              <a:spcBef>
                <a:spcPts val="100"/>
              </a:spcBef>
              <a:spcAft>
                <a:spcPts val="0"/>
              </a:spcAft>
              <a:tabLst>
                <a:tab pos="4191000" algn="l"/>
              </a:tabLst>
            </a:pPr>
            <a:endParaRPr lang="en-US" sz="1600" b="1" smtClean="0">
              <a:latin typeface="Product Sans Light" panose="020B0303030502040203" pitchFamily="34" charset="0"/>
              <a:ea typeface="Times New Roman" panose="02020603050405020304" pitchFamily="18" charset="0"/>
              <a:cs typeface="Times New Roman" panose="02020603050405020304" pitchFamily="18" charset="0"/>
            </a:endParaRPr>
          </a:p>
          <a:p>
            <a:pPr lvl="0">
              <a:spcBef>
                <a:spcPts val="100"/>
              </a:spcBef>
              <a:spcAft>
                <a:spcPts val="0"/>
              </a:spcAft>
              <a:tabLst>
                <a:tab pos="4191000" algn="l"/>
              </a:tabLst>
            </a:pPr>
            <a:r>
              <a:rPr lang="en-US" sz="1600" b="1" smtClean="0">
                <a:latin typeface="Product Sans Light" panose="020B0303030502040203" pitchFamily="34" charset="0"/>
                <a:ea typeface="Times New Roman" panose="02020603050405020304" pitchFamily="18" charset="0"/>
                <a:cs typeface="Times New Roman" panose="02020603050405020304" pitchFamily="18" charset="0"/>
              </a:rPr>
              <a:t>3. ITIL </a:t>
            </a:r>
            <a:r>
              <a:rPr lang="en-US" sz="1600" b="1">
                <a:latin typeface="Product Sans Light" panose="020B0303030502040203" pitchFamily="34" charset="0"/>
                <a:ea typeface="Times New Roman" panose="02020603050405020304" pitchFamily="18" charset="0"/>
                <a:cs typeface="Times New Roman" panose="02020603050405020304" pitchFamily="18" charset="0"/>
              </a:rPr>
              <a:t>Service Value Chain</a:t>
            </a:r>
            <a:endParaRPr lang="en-SG" sz="1600">
              <a:latin typeface="Product Sans Light" panose="020B0303030502040203" pitchFamily="34" charset="0"/>
              <a:ea typeface="Times New Roman" panose="02020603050405020304" pitchFamily="18" charset="0"/>
              <a:cs typeface="Times New Roman" panose="02020603050405020304" pitchFamily="18" charset="0"/>
            </a:endParaRPr>
          </a:p>
          <a:p>
            <a:pPr marL="457200" indent="-547370">
              <a:spcBef>
                <a:spcPts val="100"/>
              </a:spcBef>
              <a:spcAft>
                <a:spcPts val="0"/>
              </a:spcAft>
              <a:tabLst>
                <a:tab pos="4191000" algn="l"/>
              </a:tabLst>
            </a:pPr>
            <a:r>
              <a:rPr lang="en-US" sz="1600">
                <a:latin typeface="Product Sans Light" panose="020B0303030502040203" pitchFamily="34" charset="0"/>
                <a:ea typeface="Times New Roman" panose="02020603050405020304" pitchFamily="18" charset="0"/>
                <a:cs typeface="Times New Roman" panose="02020603050405020304" pitchFamily="18" charset="0"/>
              </a:rPr>
              <a:t> </a:t>
            </a:r>
            <a:endParaRPr lang="en-SG" sz="1600">
              <a:latin typeface="Product Sans Light" panose="020B0303030502040203" pitchFamily="34" charset="0"/>
              <a:ea typeface="Times New Roman" panose="02020603050405020304" pitchFamily="18" charset="0"/>
              <a:cs typeface="Times New Roman" panose="02020603050405020304" pitchFamily="18" charset="0"/>
            </a:endParaRPr>
          </a:p>
          <a:p>
            <a:pPr marL="457200" indent="-547370">
              <a:spcBef>
                <a:spcPts val="100"/>
              </a:spcBef>
              <a:spcAft>
                <a:spcPts val="0"/>
              </a:spcAft>
              <a:tabLst>
                <a:tab pos="4191000" algn="l"/>
              </a:tabLst>
            </a:pPr>
            <a:r>
              <a:rPr lang="en-US" sz="1600">
                <a:latin typeface="Product Sans Light" panose="020B0303030502040203" pitchFamily="34" charset="0"/>
                <a:ea typeface="Times New Roman" panose="02020603050405020304" pitchFamily="18" charset="0"/>
                <a:cs typeface="Times New Roman" panose="02020603050405020304" pitchFamily="18" charset="0"/>
              </a:rPr>
              <a:t>The ITIL SVC is an operating model that enables the delivery of services utilizing 6 key activities. These activities are:</a:t>
            </a:r>
            <a:endParaRPr lang="en-SG" sz="1600">
              <a:latin typeface="Product Sans Light" panose="020B0303030502040203" pitchFamily="34" charset="0"/>
              <a:ea typeface="Times New Roman" panose="02020603050405020304" pitchFamily="18" charset="0"/>
              <a:cs typeface="Times New Roman" panose="02020603050405020304" pitchFamily="18" charset="0"/>
            </a:endParaRPr>
          </a:p>
          <a:p>
            <a:pPr marL="342900" lvl="0" indent="-342900">
              <a:spcBef>
                <a:spcPts val="100"/>
              </a:spcBef>
              <a:spcAft>
                <a:spcPts val="0"/>
              </a:spcAft>
              <a:buFont typeface="+mj-lt"/>
              <a:buAutoNum type="arabicPeriod"/>
              <a:tabLst>
                <a:tab pos="4191000" algn="l"/>
              </a:tabLst>
            </a:pPr>
            <a:r>
              <a:rPr lang="en-US" sz="1600">
                <a:latin typeface="Product Sans Light" panose="020B0303030502040203" pitchFamily="34" charset="0"/>
                <a:ea typeface="Times New Roman" panose="02020603050405020304" pitchFamily="18" charset="0"/>
                <a:cs typeface="Times New Roman" panose="02020603050405020304" pitchFamily="18" charset="0"/>
              </a:rPr>
              <a:t>Plan – Focuses on strategy, practitioners develop an understanding of what a service needs to deliver.</a:t>
            </a:r>
            <a:endParaRPr lang="en-SG" sz="1600">
              <a:latin typeface="Product Sans Light" panose="020B0303030502040203" pitchFamily="34" charset="0"/>
              <a:ea typeface="Times New Roman" panose="02020603050405020304" pitchFamily="18" charset="0"/>
              <a:cs typeface="Times New Roman" panose="02020603050405020304" pitchFamily="18" charset="0"/>
            </a:endParaRPr>
          </a:p>
          <a:p>
            <a:pPr marL="342900" lvl="0" indent="-342900">
              <a:spcBef>
                <a:spcPts val="100"/>
              </a:spcBef>
              <a:spcAft>
                <a:spcPts val="0"/>
              </a:spcAft>
              <a:buFont typeface="+mj-lt"/>
              <a:buAutoNum type="arabicPeriod"/>
              <a:tabLst>
                <a:tab pos="4191000" algn="l"/>
              </a:tabLst>
            </a:pPr>
            <a:r>
              <a:rPr lang="en-US" sz="1600">
                <a:latin typeface="Product Sans Light" panose="020B0303030502040203" pitchFamily="34" charset="0"/>
                <a:ea typeface="Times New Roman" panose="02020603050405020304" pitchFamily="18" charset="0"/>
                <a:cs typeface="Times New Roman" panose="02020603050405020304" pitchFamily="18" charset="0"/>
              </a:rPr>
              <a:t>Improve – Gradual and continuous improvement of all activities.</a:t>
            </a:r>
            <a:endParaRPr lang="en-SG" sz="1600">
              <a:latin typeface="Product Sans Light" panose="020B0303030502040203" pitchFamily="34" charset="0"/>
              <a:ea typeface="Times New Roman" panose="02020603050405020304" pitchFamily="18" charset="0"/>
              <a:cs typeface="Times New Roman" panose="02020603050405020304" pitchFamily="18" charset="0"/>
            </a:endParaRPr>
          </a:p>
          <a:p>
            <a:pPr marL="342900" lvl="0" indent="-342900">
              <a:spcBef>
                <a:spcPts val="100"/>
              </a:spcBef>
              <a:spcAft>
                <a:spcPts val="0"/>
              </a:spcAft>
              <a:buFont typeface="+mj-lt"/>
              <a:buAutoNum type="arabicPeriod"/>
              <a:tabLst>
                <a:tab pos="4191000" algn="l"/>
              </a:tabLst>
            </a:pPr>
            <a:r>
              <a:rPr lang="en-US" sz="1600">
                <a:latin typeface="Product Sans Light" panose="020B0303030502040203" pitchFamily="34" charset="0"/>
                <a:ea typeface="Times New Roman" panose="02020603050405020304" pitchFamily="18" charset="0"/>
                <a:cs typeface="Times New Roman" panose="02020603050405020304" pitchFamily="18" charset="0"/>
              </a:rPr>
              <a:t>Engage – Provide a service level by finding out what stakeholders needs are and guarantee complete transparency. These needs turn to become tangible design points. </a:t>
            </a:r>
            <a:endParaRPr lang="en-SG" sz="1600">
              <a:latin typeface="Product Sans Light" panose="020B0303030502040203" pitchFamily="34" charset="0"/>
              <a:ea typeface="Times New Roman" panose="02020603050405020304" pitchFamily="18" charset="0"/>
              <a:cs typeface="Times New Roman" panose="02020603050405020304" pitchFamily="18" charset="0"/>
            </a:endParaRPr>
          </a:p>
          <a:p>
            <a:pPr marL="342900" lvl="0" indent="-342900">
              <a:spcBef>
                <a:spcPts val="100"/>
              </a:spcBef>
              <a:spcAft>
                <a:spcPts val="0"/>
              </a:spcAft>
              <a:buFont typeface="+mj-lt"/>
              <a:buAutoNum type="arabicPeriod"/>
              <a:tabLst>
                <a:tab pos="4191000" algn="l"/>
              </a:tabLst>
            </a:pPr>
            <a:r>
              <a:rPr lang="en-US" sz="1600">
                <a:latin typeface="Product Sans Light" panose="020B0303030502040203" pitchFamily="34" charset="0"/>
                <a:ea typeface="Times New Roman" panose="02020603050405020304" pitchFamily="18" charset="0"/>
                <a:cs typeface="Times New Roman" panose="02020603050405020304" pitchFamily="18" charset="0"/>
              </a:rPr>
              <a:t>Design and Transition – takes the expectations from previous state and make sure the service product satisfy it. Requirements are translated into Specifications.</a:t>
            </a:r>
            <a:endParaRPr lang="en-SG" sz="1600">
              <a:latin typeface="Product Sans Light" panose="020B0303030502040203" pitchFamily="34" charset="0"/>
              <a:ea typeface="Times New Roman" panose="02020603050405020304" pitchFamily="18" charset="0"/>
              <a:cs typeface="Times New Roman" panose="02020603050405020304" pitchFamily="18" charset="0"/>
            </a:endParaRPr>
          </a:p>
          <a:p>
            <a:pPr marL="342900" lvl="0" indent="-342900">
              <a:spcBef>
                <a:spcPts val="100"/>
              </a:spcBef>
              <a:spcAft>
                <a:spcPts val="0"/>
              </a:spcAft>
              <a:buFont typeface="+mj-lt"/>
              <a:buAutoNum type="arabicPeriod"/>
              <a:tabLst>
                <a:tab pos="4191000" algn="l"/>
              </a:tabLst>
            </a:pPr>
            <a:r>
              <a:rPr lang="en-US" sz="1600">
                <a:latin typeface="Product Sans Light" panose="020B0303030502040203" pitchFamily="34" charset="0"/>
                <a:ea typeface="Times New Roman" panose="02020603050405020304" pitchFamily="18" charset="0"/>
                <a:cs typeface="Times New Roman" panose="02020603050405020304" pitchFamily="18" charset="0"/>
              </a:rPr>
              <a:t>Obtain/Build – Ensures service components meet required specs, effectively turns requirements into service components.</a:t>
            </a:r>
            <a:endParaRPr lang="en-SG" sz="1600">
              <a:latin typeface="Product Sans Light" panose="020B0303030502040203" pitchFamily="34" charset="0"/>
              <a:ea typeface="Times New Roman" panose="02020603050405020304" pitchFamily="18" charset="0"/>
              <a:cs typeface="Times New Roman" panose="02020603050405020304" pitchFamily="18" charset="0"/>
            </a:endParaRPr>
          </a:p>
          <a:p>
            <a:pPr marL="342900" lvl="0" indent="-342900">
              <a:spcBef>
                <a:spcPts val="100"/>
              </a:spcBef>
              <a:spcAft>
                <a:spcPts val="0"/>
              </a:spcAft>
              <a:buFont typeface="+mj-lt"/>
              <a:buAutoNum type="arabicPeriod"/>
              <a:tabLst>
                <a:tab pos="4191000" algn="l"/>
              </a:tabLst>
            </a:pPr>
            <a:r>
              <a:rPr lang="en-US" sz="1600">
                <a:latin typeface="Product Sans Light" panose="020B0303030502040203" pitchFamily="34" charset="0"/>
                <a:ea typeface="Times New Roman" panose="02020603050405020304" pitchFamily="18" charset="0"/>
                <a:cs typeface="Times New Roman" panose="02020603050405020304" pitchFamily="18" charset="0"/>
              </a:rPr>
              <a:t>Deliver and Support – Focuses on deliverables of the services and products and Continual Service Improvement.</a:t>
            </a:r>
            <a:endParaRPr lang="en-SG" sz="1600">
              <a:latin typeface="Product Sans Light" panose="020B030303050204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SG">
                <a:latin typeface="Product Sans Light" panose="020B0303030502040203" pitchFamily="34" charset="0"/>
                <a:ea typeface="Calibri" panose="020F0502020204030204" pitchFamily="34" charset="0"/>
                <a:cs typeface="Arial" panose="020B0604020202020204" pitchFamily="34" charset="0"/>
              </a:rPr>
              <a:t> </a:t>
            </a:r>
          </a:p>
          <a:p>
            <a:pPr>
              <a:lnSpc>
                <a:spcPct val="107000"/>
              </a:lnSpc>
              <a:spcAft>
                <a:spcPts val="800"/>
              </a:spcAft>
            </a:pPr>
            <a:r>
              <a:rPr lang="en-SG" sz="1600">
                <a:latin typeface="Product Sans Light" panose="020B0303030502040203" pitchFamily="34" charset="0"/>
                <a:ea typeface="Calibri" panose="020F0502020204030204" pitchFamily="34" charset="0"/>
                <a:cs typeface="Arial" panose="020B0604020202020204" pitchFamily="34" charset="0"/>
              </a:rPr>
              <a:t>ITIL activities and practices are adopted in various ways in an organisation as best practices and/or industry standards.</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0770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1613258295"/>
              </p:ext>
            </p:extLst>
          </p:nvPr>
        </p:nvGraphicFramePr>
        <p:xfrm>
          <a:off x="179388" y="1101725"/>
          <a:ext cx="8705850" cy="469392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Principles of Problem Management</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Problem Management Example</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Tools, Process &amp; Technologies</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Investigation &amp; Diagnosis</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Explain Prioritization</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Problem Management Solution</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Systems you will Implement</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Milestones &amp; Tasks</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3835690738"/>
                  </a:ext>
                </a:extLst>
              </a:tr>
              <a:tr h="335280">
                <a:tc>
                  <a:txBody>
                    <a:bodyPr/>
                    <a:lstStyle/>
                    <a:p>
                      <a:pPr algn="ctr"/>
                      <a:r>
                        <a:rPr lang="en-SG" sz="1600" dirty="0"/>
                        <a:t>12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2972935836"/>
                  </a:ext>
                </a:extLst>
              </a:tr>
              <a:tr h="335280">
                <a:tc>
                  <a:txBody>
                    <a:bodyPr/>
                    <a:lstStyle/>
                    <a:p>
                      <a:pPr algn="ctr"/>
                      <a:r>
                        <a:rPr lang="en-SG" sz="1600" smtClean="0"/>
                        <a:t>13</a:t>
                      </a:r>
                      <a:endParaRPr lang="en-SG" sz="1600" dirty="0"/>
                    </a:p>
                  </a:txBody>
                  <a:tcPr marL="91436" marR="91436" marT="45709" marB="45709" anchor="ctr"/>
                </a:tc>
                <a:tc>
                  <a:txBody>
                    <a:bodyPr/>
                    <a:lstStyle/>
                    <a:p>
                      <a:pPr algn="l" fontAlgn="b"/>
                      <a:r>
                        <a:rPr lang="en-SG" sz="1800" b="0" i="0" u="none" strike="noStrike" smtClean="0">
                          <a:solidFill>
                            <a:srgbClr val="000000"/>
                          </a:solidFill>
                          <a:effectLst/>
                          <a:latin typeface="Calibri" panose="020F0502020204030204" pitchFamily="34" charset="0"/>
                        </a:rPr>
                        <a:t>Best Practices &amp; Industry Standards</a:t>
                      </a:r>
                      <a:endParaRPr lang="en-SG" sz="1800" b="0" i="0" u="none" strike="noStrike" dirty="0">
                        <a:solidFill>
                          <a:srgbClr val="000000"/>
                        </a:solidFill>
                        <a:effectLst/>
                        <a:latin typeface="Calibri" panose="020F0502020204030204" pitchFamily="34" charset="0"/>
                      </a:endParaRPr>
                    </a:p>
                  </a:txBody>
                  <a:tcPr marL="6350" marR="6350" marT="6351" marB="0" anchor="b"/>
                </a:tc>
                <a:extLst>
                  <a:ext uri="{0D108BD9-81ED-4DB2-BD59-A6C34878D82A}">
                    <a16:rowId xmlns:a16="http://schemas.microsoft.com/office/drawing/2014/main" val="47161404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Principles of Problem Management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US">
                <a:solidFill>
                  <a:schemeClr val="tx1"/>
                </a:solidFill>
              </a:rPr>
              <a:t>What is a Problem?</a:t>
            </a:r>
            <a:endParaRPr lang="en-SG">
              <a:solidFill>
                <a:schemeClr val="tx1"/>
              </a:solidFill>
            </a:endParaRPr>
          </a:p>
          <a:p>
            <a:r>
              <a:rPr lang="en-US">
                <a:solidFill>
                  <a:schemeClr val="tx1"/>
                </a:solidFill>
              </a:rPr>
              <a:t>A problem is a reported incident of a service failure. It requires an expert analysis to find the underlying root cause.</a:t>
            </a:r>
            <a:endParaRPr lang="en-SG">
              <a:solidFill>
                <a:schemeClr val="tx1"/>
              </a:solidFill>
            </a:endParaRPr>
          </a:p>
          <a:p>
            <a:r>
              <a:rPr lang="en-US">
                <a:solidFill>
                  <a:schemeClr val="tx1"/>
                </a:solidFill>
              </a:rPr>
              <a:t> </a:t>
            </a:r>
            <a:endParaRPr lang="en-SG">
              <a:solidFill>
                <a:schemeClr val="tx1"/>
              </a:solidFill>
            </a:endParaRPr>
          </a:p>
          <a:p>
            <a:r>
              <a:rPr lang="en-US">
                <a:solidFill>
                  <a:schemeClr val="tx1"/>
                </a:solidFill>
              </a:rPr>
              <a:t>Problem Management</a:t>
            </a:r>
            <a:endParaRPr lang="en-SG">
              <a:solidFill>
                <a:schemeClr val="tx1"/>
              </a:solidFill>
            </a:endParaRPr>
          </a:p>
          <a:p>
            <a:r>
              <a:rPr lang="en-US">
                <a:solidFill>
                  <a:schemeClr val="tx1"/>
                </a:solidFill>
              </a:rPr>
              <a:t>Problem management is the process of identifying and managing the causes of incidents on an IT service. It is a set of processes and activities responsible for managing the lifecycle of all problems that could happen. The goal is to prevent problems and their resulting incidents form happening/reoccurring. The Lifecycle starts when a problem is created and ends when the problem is resolved. Identification of the stages of diagnosis and remediation are considered to be a part of this lifecycle</a:t>
            </a:r>
            <a:r>
              <a:rPr lang="en-US" smtClean="0">
                <a:solidFill>
                  <a:schemeClr val="tx1"/>
                </a:solidFill>
              </a:rPr>
              <a:t>.</a:t>
            </a:r>
          </a:p>
          <a:p>
            <a:endParaRPr lang="en-US" smtClean="0">
              <a:solidFill>
                <a:schemeClr val="tx1"/>
              </a:solidFill>
            </a:endParaRPr>
          </a:p>
          <a:p>
            <a:r>
              <a:rPr lang="en-US">
                <a:solidFill>
                  <a:schemeClr val="tx1"/>
                </a:solidFill>
              </a:rPr>
              <a:t>How Problem Management manages problem?</a:t>
            </a:r>
            <a:endParaRPr lang="en-SG">
              <a:solidFill>
                <a:schemeClr val="tx1"/>
              </a:solidFill>
            </a:endParaRPr>
          </a:p>
          <a:p>
            <a:r>
              <a:rPr lang="en-US">
                <a:solidFill>
                  <a:schemeClr val="tx1"/>
                </a:solidFill>
              </a:rPr>
              <a:t>Problem Management is both a transactional process of managing the lifecycle of an individual problem and the portfolio management process of making decisions. These decisions consist of what problems should be addressed, the resources applied to them and the risks that problems present to the organization. It also includes the activities required to diagnose the root cause of incidents and determining the appropriate resolution steps that should be taken.</a:t>
            </a:r>
            <a:endParaRPr lang="en-SG">
              <a:solidFill>
                <a:schemeClr val="tx1"/>
              </a:solidFill>
            </a:endParaRPr>
          </a:p>
          <a:p>
            <a:endParaRPr lang="en-SG">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Principles of Problem Management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265881" y="1197843"/>
            <a:ext cx="8856663" cy="554513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smtClean="0">
              <a:solidFill>
                <a:schemeClr val="tx1"/>
              </a:solidFill>
            </a:endParaRPr>
          </a:p>
          <a:p>
            <a:endParaRPr lang="en-US">
              <a:solidFill>
                <a:schemeClr val="tx1"/>
              </a:solidFill>
            </a:endParaRPr>
          </a:p>
          <a:p>
            <a:endParaRPr lang="en-US" smtClean="0">
              <a:solidFill>
                <a:schemeClr val="tx1"/>
              </a:solidFill>
            </a:endParaRPr>
          </a:p>
          <a:p>
            <a:endParaRPr lang="en-US">
              <a:solidFill>
                <a:schemeClr val="tx1"/>
              </a:solidFill>
            </a:endParaRPr>
          </a:p>
          <a:p>
            <a:endParaRPr lang="en-US" smtClean="0">
              <a:solidFill>
                <a:schemeClr val="tx1"/>
              </a:solidFill>
            </a:endParaRPr>
          </a:p>
          <a:p>
            <a:endParaRPr lang="en-US">
              <a:solidFill>
                <a:schemeClr val="tx1"/>
              </a:solidFill>
            </a:endParaRPr>
          </a:p>
          <a:p>
            <a:endParaRPr lang="en-US" smtClean="0">
              <a:solidFill>
                <a:schemeClr val="tx1"/>
              </a:solidFill>
            </a:endParaRPr>
          </a:p>
          <a:p>
            <a:endParaRPr lang="en-US">
              <a:solidFill>
                <a:schemeClr val="tx1"/>
              </a:solidFill>
            </a:endParaRPr>
          </a:p>
          <a:p>
            <a:endParaRPr lang="en-US" smtClean="0">
              <a:solidFill>
                <a:schemeClr val="tx1"/>
              </a:solidFill>
            </a:endParaRPr>
          </a:p>
          <a:p>
            <a:endParaRPr lang="en-US">
              <a:solidFill>
                <a:schemeClr val="tx1"/>
              </a:solidFill>
            </a:endParaRPr>
          </a:p>
          <a:p>
            <a:endParaRPr lang="en-US" smtClean="0">
              <a:solidFill>
                <a:schemeClr val="tx1"/>
              </a:solidFill>
            </a:endParaRPr>
          </a:p>
          <a:p>
            <a:r>
              <a:rPr lang="en-US" smtClean="0">
                <a:solidFill>
                  <a:schemeClr val="tx1"/>
                </a:solidFill>
              </a:rPr>
              <a:t>Scope of Problem Management:</a:t>
            </a:r>
            <a:endParaRPr lang="en-SG" smtClean="0">
              <a:solidFill>
                <a:schemeClr val="tx1"/>
              </a:solidFill>
            </a:endParaRPr>
          </a:p>
          <a:p>
            <a:r>
              <a:rPr lang="en-US" smtClean="0">
                <a:solidFill>
                  <a:schemeClr val="tx1"/>
                </a:solidFill>
              </a:rPr>
              <a:t>Problem detection</a:t>
            </a:r>
            <a:endParaRPr lang="en-SG" smtClean="0">
              <a:solidFill>
                <a:schemeClr val="tx1"/>
              </a:solidFill>
            </a:endParaRPr>
          </a:p>
          <a:p>
            <a:r>
              <a:rPr lang="en-US" smtClean="0">
                <a:solidFill>
                  <a:schemeClr val="tx1"/>
                </a:solidFill>
              </a:rPr>
              <a:t>Problem logging</a:t>
            </a:r>
            <a:endParaRPr lang="en-SG" smtClean="0">
              <a:solidFill>
                <a:schemeClr val="tx1"/>
              </a:solidFill>
            </a:endParaRPr>
          </a:p>
          <a:p>
            <a:r>
              <a:rPr lang="en-US" smtClean="0">
                <a:solidFill>
                  <a:schemeClr val="tx1"/>
                </a:solidFill>
              </a:rPr>
              <a:t>Problem categorization</a:t>
            </a:r>
            <a:endParaRPr lang="en-SG" smtClean="0">
              <a:solidFill>
                <a:schemeClr val="tx1"/>
              </a:solidFill>
            </a:endParaRPr>
          </a:p>
          <a:p>
            <a:r>
              <a:rPr lang="en-US" smtClean="0">
                <a:solidFill>
                  <a:schemeClr val="tx1"/>
                </a:solidFill>
              </a:rPr>
              <a:t>Problem Prioritization</a:t>
            </a:r>
            <a:endParaRPr lang="en-SG" smtClean="0">
              <a:solidFill>
                <a:schemeClr val="tx1"/>
              </a:solidFill>
            </a:endParaRPr>
          </a:p>
          <a:p>
            <a:r>
              <a:rPr lang="en-US" smtClean="0">
                <a:solidFill>
                  <a:schemeClr val="tx1"/>
                </a:solidFill>
              </a:rPr>
              <a:t>Problem investigation and diagnosis</a:t>
            </a:r>
            <a:endParaRPr lang="en-SG" smtClean="0">
              <a:solidFill>
                <a:schemeClr val="tx1"/>
              </a:solidFill>
            </a:endParaRPr>
          </a:p>
          <a:p>
            <a:r>
              <a:rPr lang="en-US" smtClean="0">
                <a:solidFill>
                  <a:schemeClr val="tx1"/>
                </a:solidFill>
              </a:rPr>
              <a:t>Create a known error record</a:t>
            </a:r>
            <a:endParaRPr lang="en-SG" smtClean="0">
              <a:solidFill>
                <a:schemeClr val="tx1"/>
              </a:solidFill>
            </a:endParaRPr>
          </a:p>
          <a:p>
            <a:r>
              <a:rPr lang="en-US" smtClean="0">
                <a:solidFill>
                  <a:schemeClr val="tx1"/>
                </a:solidFill>
              </a:rPr>
              <a:t>Problem resolution and closure</a:t>
            </a:r>
            <a:endParaRPr lang="en-SG" smtClean="0">
              <a:solidFill>
                <a:schemeClr val="tx1"/>
              </a:solidFill>
            </a:endParaRPr>
          </a:p>
          <a:p>
            <a:r>
              <a:rPr lang="en-US" smtClean="0">
                <a:solidFill>
                  <a:schemeClr val="tx1"/>
                </a:solidFill>
              </a:rPr>
              <a:t>Major problem review</a:t>
            </a:r>
            <a:endParaRPr lang="en-SG">
              <a:solidFill>
                <a:schemeClr val="tx1"/>
              </a:solidFill>
            </a:endParaRPr>
          </a:p>
        </p:txBody>
      </p:sp>
      <p:pic>
        <p:nvPicPr>
          <p:cNvPr id="1026" name="Picture 2" descr="Problem Management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912" y="1197843"/>
            <a:ext cx="5054207"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83768" y="1275855"/>
            <a:ext cx="3425938" cy="388696"/>
          </a:xfrm>
          <a:prstGeom prst="rect">
            <a:avLst/>
          </a:prstGeom>
        </p:spPr>
        <p:txBody>
          <a:bodyPr wrap="none">
            <a:spAutoFit/>
          </a:bodyPr>
          <a:lstStyle/>
          <a:p>
            <a:pPr>
              <a:lnSpc>
                <a:spcPct val="107000"/>
              </a:lnSpc>
              <a:spcAft>
                <a:spcPts val="800"/>
              </a:spcAft>
            </a:pPr>
            <a:r>
              <a:rPr lang="en-US">
                <a:latin typeface="Product Sans Light" panose="020B0303030502040203" pitchFamily="34" charset="0"/>
                <a:ea typeface="Times New Roman" panose="02020603050405020304" pitchFamily="18" charset="0"/>
                <a:cs typeface="Times New Roman" panose="02020603050405020304" pitchFamily="18" charset="0"/>
              </a:rPr>
              <a:t>Problem Management Workflow:</a:t>
            </a:r>
            <a:endParaRPr lang="en-SG" sz="1600">
              <a:effectLst/>
              <a:latin typeface="Product Sans Light" panose="020B0303030502040203"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2625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Problem Management Example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r>
              <a:rPr lang="en-US">
                <a:solidFill>
                  <a:schemeClr val="tx1"/>
                </a:solidFill>
              </a:rPr>
              <a:t>Problem Example: HTTP STATUS 404 – Not Found (Reactive)</a:t>
            </a:r>
            <a:endParaRPr lang="en-SG">
              <a:solidFill>
                <a:schemeClr val="tx1"/>
              </a:solidFill>
            </a:endParaRPr>
          </a:p>
          <a:p>
            <a:pPr marL="285750" indent="-285750">
              <a:buFont typeface="Wingdings" panose="05000000000000000000" pitchFamily="2" charset="2"/>
              <a:buChar char="q"/>
              <a:defRPr/>
            </a:pPr>
            <a:endParaRPr lang="en-SG" dirty="0">
              <a:solidFill>
                <a:schemeClr val="tx1"/>
              </a:solidFill>
              <a:highlight>
                <a:srgbClr val="FFFF00"/>
              </a:highlight>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p:cNvPicPr/>
          <p:nvPr/>
        </p:nvPicPr>
        <p:blipFill>
          <a:blip r:embed="rId2"/>
          <a:stretch>
            <a:fillRect/>
          </a:stretch>
        </p:blipFill>
        <p:spPr>
          <a:xfrm>
            <a:off x="251520" y="1914501"/>
            <a:ext cx="8577688" cy="48245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Problem Management Example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defRPr/>
            </a:pPr>
            <a:r>
              <a:rPr lang="en-US">
                <a:solidFill>
                  <a:schemeClr val="tx1"/>
                </a:solidFill>
              </a:rPr>
              <a:t>Problem Example: HTTP STATUS 404 – Not Found (Reactive</a:t>
            </a:r>
            <a:r>
              <a:rPr lang="en-US" smtClean="0">
                <a:solidFill>
                  <a:schemeClr val="tx1"/>
                </a:solidFill>
              </a:rPr>
              <a:t>)</a:t>
            </a:r>
            <a:endParaRPr lang="en-SG">
              <a:solidFill>
                <a:schemeClr val="tx1"/>
              </a:solidFill>
            </a:endParaRPr>
          </a:p>
          <a:p>
            <a:pPr>
              <a:defRPr/>
            </a:pPr>
            <a:r>
              <a:rPr lang="en-US">
                <a:solidFill>
                  <a:schemeClr val="tx1"/>
                </a:solidFill>
              </a:rPr>
              <a:t>Steps:</a:t>
            </a:r>
          </a:p>
          <a:p>
            <a:pPr>
              <a:defRPr/>
            </a:pPr>
            <a:r>
              <a:rPr lang="en-US" sz="1400">
                <a:solidFill>
                  <a:schemeClr val="tx1"/>
                </a:solidFill>
              </a:rPr>
              <a:t>1.	Problem </a:t>
            </a:r>
            <a:r>
              <a:rPr lang="en-US" sz="1400" smtClean="0">
                <a:solidFill>
                  <a:schemeClr val="tx1"/>
                </a:solidFill>
              </a:rPr>
              <a:t>Identification</a:t>
            </a:r>
          </a:p>
          <a:p>
            <a:pPr>
              <a:defRPr/>
            </a:pPr>
            <a:r>
              <a:rPr lang="en-US" sz="1400" smtClean="0">
                <a:solidFill>
                  <a:schemeClr val="tx1"/>
                </a:solidFill>
              </a:rPr>
              <a:t>Problem </a:t>
            </a:r>
            <a:r>
              <a:rPr lang="en-US" sz="1400">
                <a:solidFill>
                  <a:schemeClr val="tx1"/>
                </a:solidFill>
              </a:rPr>
              <a:t>identified and reported as follow: </a:t>
            </a:r>
          </a:p>
          <a:p>
            <a:pPr>
              <a:defRPr/>
            </a:pPr>
            <a:r>
              <a:rPr lang="en-US" sz="1400">
                <a:solidFill>
                  <a:schemeClr val="tx1"/>
                </a:solidFill>
              </a:rPr>
              <a:t>Error occurs when “Next” button is clicked. </a:t>
            </a:r>
          </a:p>
          <a:p>
            <a:pPr>
              <a:defRPr/>
            </a:pPr>
            <a:endParaRPr lang="en-US" sz="1400">
              <a:solidFill>
                <a:schemeClr val="tx1"/>
              </a:solidFill>
            </a:endParaRPr>
          </a:p>
          <a:p>
            <a:pPr marL="342900" indent="-342900">
              <a:buAutoNum type="arabicPeriod" startAt="2"/>
              <a:defRPr/>
            </a:pPr>
            <a:r>
              <a:rPr lang="en-US" sz="1400" smtClean="0">
                <a:solidFill>
                  <a:schemeClr val="tx1"/>
                </a:solidFill>
              </a:rPr>
              <a:t>Log </a:t>
            </a:r>
            <a:r>
              <a:rPr lang="en-US" sz="1400">
                <a:solidFill>
                  <a:schemeClr val="tx1"/>
                </a:solidFill>
              </a:rPr>
              <a:t>the </a:t>
            </a:r>
            <a:r>
              <a:rPr lang="en-US" sz="1400" smtClean="0">
                <a:solidFill>
                  <a:schemeClr val="tx1"/>
                </a:solidFill>
              </a:rPr>
              <a:t>problem</a:t>
            </a:r>
          </a:p>
          <a:p>
            <a:pPr marL="342900" indent="-342900">
              <a:buAutoNum type="arabicPeriod" startAt="2"/>
              <a:defRPr/>
            </a:pPr>
            <a:endParaRPr lang="en-US" sz="1400">
              <a:solidFill>
                <a:schemeClr val="tx1"/>
              </a:solidFill>
            </a:endParaRPr>
          </a:p>
          <a:p>
            <a:pPr>
              <a:defRPr/>
            </a:pPr>
            <a:endParaRPr lang="en-US" sz="1400" smtClean="0">
              <a:solidFill>
                <a:schemeClr val="tx1"/>
              </a:solidFill>
            </a:endParaRPr>
          </a:p>
          <a:p>
            <a:pPr>
              <a:defRPr/>
            </a:pPr>
            <a:endParaRPr lang="en-US" sz="1400" smtClean="0">
              <a:solidFill>
                <a:schemeClr val="tx1"/>
              </a:solidFill>
            </a:endParaRPr>
          </a:p>
          <a:p>
            <a:pPr>
              <a:defRPr/>
            </a:pPr>
            <a:endParaRPr lang="en-US" sz="1400">
              <a:solidFill>
                <a:schemeClr val="tx1"/>
              </a:solidFill>
            </a:endParaRPr>
          </a:p>
          <a:p>
            <a:pPr>
              <a:defRPr/>
            </a:pPr>
            <a:r>
              <a:rPr lang="en-US" sz="1400">
                <a:solidFill>
                  <a:schemeClr val="tx1"/>
                </a:solidFill>
              </a:rPr>
              <a:t>3.	Problem investigation and </a:t>
            </a:r>
            <a:r>
              <a:rPr lang="en-US" sz="1400" smtClean="0">
                <a:solidFill>
                  <a:schemeClr val="tx1"/>
                </a:solidFill>
              </a:rPr>
              <a:t>diagnosis</a:t>
            </a:r>
            <a:endParaRPr lang="en-US" sz="1400">
              <a:solidFill>
                <a:schemeClr val="tx1"/>
              </a:solidFill>
            </a:endParaRPr>
          </a:p>
          <a:p>
            <a:pPr>
              <a:defRPr/>
            </a:pPr>
            <a:r>
              <a:rPr lang="en-US" sz="1400" smtClean="0">
                <a:solidFill>
                  <a:schemeClr val="tx1"/>
                </a:solidFill>
              </a:rPr>
              <a:t>Identified that the missing mapping in relation to the button appearing on list.jsp line no.56. </a:t>
            </a:r>
          </a:p>
          <a:p>
            <a:pPr>
              <a:defRPr/>
            </a:pPr>
            <a:r>
              <a:rPr lang="en-US" sz="1400" smtClean="0">
                <a:solidFill>
                  <a:schemeClr val="tx1"/>
                </a:solidFill>
              </a:rPr>
              <a:t>&lt;a href=”next”&gt;Next&lt;/a&gt;</a:t>
            </a:r>
          </a:p>
          <a:p>
            <a:pPr>
              <a:defRPr/>
            </a:pPr>
            <a:r>
              <a:rPr lang="en-US" sz="1400" smtClean="0">
                <a:solidFill>
                  <a:schemeClr val="tx1"/>
                </a:solidFill>
              </a:rPr>
              <a:t>There is no matching mapping for “/next” in any controllers.</a:t>
            </a:r>
          </a:p>
          <a:p>
            <a:pPr>
              <a:defRPr/>
            </a:pPr>
            <a:endParaRPr lang="en-US" sz="1400" smtClean="0">
              <a:solidFill>
                <a:schemeClr val="tx1"/>
              </a:solidFill>
            </a:endParaRPr>
          </a:p>
          <a:p>
            <a:pPr>
              <a:defRPr/>
            </a:pPr>
            <a:r>
              <a:rPr lang="en-US" sz="1400" smtClean="0">
                <a:solidFill>
                  <a:schemeClr val="tx1"/>
                </a:solidFill>
              </a:rPr>
              <a:t>4</a:t>
            </a:r>
            <a:r>
              <a:rPr lang="en-US" sz="1400">
                <a:solidFill>
                  <a:schemeClr val="tx1"/>
                </a:solidFill>
              </a:rPr>
              <a:t>.	Problem resolution and </a:t>
            </a:r>
            <a:r>
              <a:rPr lang="en-US" sz="1400" smtClean="0">
                <a:solidFill>
                  <a:schemeClr val="tx1"/>
                </a:solidFill>
              </a:rPr>
              <a:t>closure</a:t>
            </a:r>
            <a:endParaRPr lang="en-US">
              <a:solidFill>
                <a:schemeClr val="tx1"/>
              </a:solidFill>
            </a:endParaRPr>
          </a:p>
          <a:p>
            <a:pPr>
              <a:defRPr/>
            </a:pPr>
            <a:r>
              <a:rPr lang="en-US" sz="1200">
                <a:solidFill>
                  <a:schemeClr val="tx1"/>
                </a:solidFill>
              </a:rPr>
              <a:t>Added mapping for “/next” in line 38 in ExampleController.java</a:t>
            </a:r>
          </a:p>
          <a:p>
            <a:pPr>
              <a:defRPr/>
            </a:pPr>
            <a:r>
              <a:rPr lang="en-US" sz="1200">
                <a:solidFill>
                  <a:schemeClr val="tx1"/>
                </a:solidFill>
              </a:rPr>
              <a:t>@GetMapping(”/next”)</a:t>
            </a:r>
          </a:p>
          <a:p>
            <a:pPr>
              <a:defRPr/>
            </a:pPr>
            <a:r>
              <a:rPr lang="en-US" sz="1200">
                <a:solidFill>
                  <a:schemeClr val="tx1"/>
                </a:solidFill>
              </a:rPr>
              <a:t>public String next() {</a:t>
            </a:r>
          </a:p>
          <a:p>
            <a:pPr>
              <a:defRPr/>
            </a:pPr>
            <a:r>
              <a:rPr lang="en-US" sz="1200">
                <a:solidFill>
                  <a:schemeClr val="tx1"/>
                </a:solidFill>
              </a:rPr>
              <a:t>	return “next”;</a:t>
            </a:r>
          </a:p>
          <a:p>
            <a:pPr>
              <a:defRPr/>
            </a:pPr>
            <a:r>
              <a:rPr lang="en-US" sz="1200">
                <a:solidFill>
                  <a:schemeClr val="tx1"/>
                </a:solidFill>
              </a:rPr>
              <a:t>}</a:t>
            </a:r>
          </a:p>
          <a:p>
            <a:pPr>
              <a:defRPr/>
            </a:pPr>
            <a:endParaRPr lang="en-US">
              <a:solidFill>
                <a:schemeClr val="tx1"/>
              </a:solidFill>
            </a:endParaRPr>
          </a:p>
          <a:p>
            <a:pPr>
              <a:defRPr/>
            </a:pPr>
            <a:r>
              <a:rPr lang="en-US">
                <a:solidFill>
                  <a:schemeClr val="tx1"/>
                </a:solidFill>
              </a:rPr>
              <a:t> </a:t>
            </a:r>
          </a:p>
          <a:p>
            <a:pP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8795800"/>
              </p:ext>
            </p:extLst>
          </p:nvPr>
        </p:nvGraphicFramePr>
        <p:xfrm>
          <a:off x="179511" y="2852936"/>
          <a:ext cx="8785101" cy="670560"/>
        </p:xfrm>
        <a:graphic>
          <a:graphicData uri="http://schemas.openxmlformats.org/drawingml/2006/table">
            <a:tbl>
              <a:tblPr firstRow="1" firstCol="1" bandRow="1">
                <a:tableStyleId>{FABFCF23-3B69-468F-B69F-88F6DE6A72F2}</a:tableStyleId>
              </a:tblPr>
              <a:tblGrid>
                <a:gridCol w="611486">
                  <a:extLst>
                    <a:ext uri="{9D8B030D-6E8A-4147-A177-3AD203B41FA5}">
                      <a16:colId xmlns:a16="http://schemas.microsoft.com/office/drawing/2014/main" val="2039258983"/>
                    </a:ext>
                  </a:extLst>
                </a:gridCol>
                <a:gridCol w="965935">
                  <a:extLst>
                    <a:ext uri="{9D8B030D-6E8A-4147-A177-3AD203B41FA5}">
                      <a16:colId xmlns:a16="http://schemas.microsoft.com/office/drawing/2014/main" val="2028916250"/>
                    </a:ext>
                  </a:extLst>
                </a:gridCol>
                <a:gridCol w="658146">
                  <a:extLst>
                    <a:ext uri="{9D8B030D-6E8A-4147-A177-3AD203B41FA5}">
                      <a16:colId xmlns:a16="http://schemas.microsoft.com/office/drawing/2014/main" val="1408020335"/>
                    </a:ext>
                  </a:extLst>
                </a:gridCol>
                <a:gridCol w="3682834">
                  <a:extLst>
                    <a:ext uri="{9D8B030D-6E8A-4147-A177-3AD203B41FA5}">
                      <a16:colId xmlns:a16="http://schemas.microsoft.com/office/drawing/2014/main" val="629329557"/>
                    </a:ext>
                  </a:extLst>
                </a:gridCol>
                <a:gridCol w="1740321">
                  <a:extLst>
                    <a:ext uri="{9D8B030D-6E8A-4147-A177-3AD203B41FA5}">
                      <a16:colId xmlns:a16="http://schemas.microsoft.com/office/drawing/2014/main" val="142186045"/>
                    </a:ext>
                  </a:extLst>
                </a:gridCol>
                <a:gridCol w="1126379">
                  <a:extLst>
                    <a:ext uri="{9D8B030D-6E8A-4147-A177-3AD203B41FA5}">
                      <a16:colId xmlns:a16="http://schemas.microsoft.com/office/drawing/2014/main" val="2095900817"/>
                    </a:ext>
                  </a:extLst>
                </a:gridCol>
              </a:tblGrid>
              <a:tr h="246380">
                <a:tc>
                  <a:txBody>
                    <a:bodyPr/>
                    <a:lstStyle/>
                    <a:p>
                      <a:pPr>
                        <a:spcBef>
                          <a:spcPts val="100"/>
                        </a:spcBef>
                        <a:spcAft>
                          <a:spcPts val="0"/>
                        </a:spcAft>
                        <a:tabLst>
                          <a:tab pos="4191000" algn="l"/>
                        </a:tabLst>
                      </a:pPr>
                      <a:r>
                        <a:rPr lang="en-US" sz="1100">
                          <a:effectLst/>
                        </a:rPr>
                        <a:t>Case No.</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Date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Time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Problem</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Error Msg/Code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Attachment</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7600189"/>
                  </a:ext>
                </a:extLst>
              </a:tr>
              <a:tr h="233680">
                <a:tc>
                  <a:txBody>
                    <a:bodyPr/>
                    <a:lstStyle/>
                    <a:p>
                      <a:pPr>
                        <a:spcBef>
                          <a:spcPts val="100"/>
                        </a:spcBef>
                        <a:spcAft>
                          <a:spcPts val="0"/>
                        </a:spcAft>
                        <a:tabLst>
                          <a:tab pos="4191000" algn="l"/>
                        </a:tabLst>
                      </a:pPr>
                      <a:r>
                        <a:rPr lang="en-US" sz="1100">
                          <a:effectLst/>
                        </a:rPr>
                        <a:t>E01</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10/05/22</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10:00</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Unable to proceed after clicking “Next” button from the following url: http://8080.aaa/list.jsp</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404 – Not Found</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Nil</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036255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48204469"/>
              </p:ext>
            </p:extLst>
          </p:nvPr>
        </p:nvGraphicFramePr>
        <p:xfrm>
          <a:off x="94878" y="6021288"/>
          <a:ext cx="8869734" cy="763905"/>
        </p:xfrm>
        <a:graphic>
          <a:graphicData uri="http://schemas.openxmlformats.org/drawingml/2006/table">
            <a:tbl>
              <a:tblPr firstRow="1" firstCol="1" bandRow="1">
                <a:tableStyleId>{FABFCF23-3B69-468F-B69F-88F6DE6A72F2}</a:tableStyleId>
              </a:tblPr>
              <a:tblGrid>
                <a:gridCol w="658343">
                  <a:extLst>
                    <a:ext uri="{9D8B030D-6E8A-4147-A177-3AD203B41FA5}">
                      <a16:colId xmlns:a16="http://schemas.microsoft.com/office/drawing/2014/main" val="2962676469"/>
                    </a:ext>
                  </a:extLst>
                </a:gridCol>
                <a:gridCol w="1042029">
                  <a:extLst>
                    <a:ext uri="{9D8B030D-6E8A-4147-A177-3AD203B41FA5}">
                      <a16:colId xmlns:a16="http://schemas.microsoft.com/office/drawing/2014/main" val="284315089"/>
                    </a:ext>
                  </a:extLst>
                </a:gridCol>
                <a:gridCol w="709945">
                  <a:extLst>
                    <a:ext uri="{9D8B030D-6E8A-4147-A177-3AD203B41FA5}">
                      <a16:colId xmlns:a16="http://schemas.microsoft.com/office/drawing/2014/main" val="3652539075"/>
                    </a:ext>
                  </a:extLst>
                </a:gridCol>
                <a:gridCol w="2549310">
                  <a:extLst>
                    <a:ext uri="{9D8B030D-6E8A-4147-A177-3AD203B41FA5}">
                      <a16:colId xmlns:a16="http://schemas.microsoft.com/office/drawing/2014/main" val="1657040033"/>
                    </a:ext>
                  </a:extLst>
                </a:gridCol>
                <a:gridCol w="1172699">
                  <a:extLst>
                    <a:ext uri="{9D8B030D-6E8A-4147-A177-3AD203B41FA5}">
                      <a16:colId xmlns:a16="http://schemas.microsoft.com/office/drawing/2014/main" val="74460855"/>
                    </a:ext>
                  </a:extLst>
                </a:gridCol>
                <a:gridCol w="1580522">
                  <a:extLst>
                    <a:ext uri="{9D8B030D-6E8A-4147-A177-3AD203B41FA5}">
                      <a16:colId xmlns:a16="http://schemas.microsoft.com/office/drawing/2014/main" val="2384535284"/>
                    </a:ext>
                  </a:extLst>
                </a:gridCol>
                <a:gridCol w="1156886">
                  <a:extLst>
                    <a:ext uri="{9D8B030D-6E8A-4147-A177-3AD203B41FA5}">
                      <a16:colId xmlns:a16="http://schemas.microsoft.com/office/drawing/2014/main" val="1441424773"/>
                    </a:ext>
                  </a:extLst>
                </a:gridCol>
              </a:tblGrid>
              <a:tr h="260985">
                <a:tc>
                  <a:txBody>
                    <a:bodyPr/>
                    <a:lstStyle/>
                    <a:p>
                      <a:pPr>
                        <a:spcBef>
                          <a:spcPts val="100"/>
                        </a:spcBef>
                        <a:spcAft>
                          <a:spcPts val="0"/>
                        </a:spcAft>
                        <a:tabLst>
                          <a:tab pos="4191000" algn="l"/>
                        </a:tabLst>
                      </a:pPr>
                      <a:r>
                        <a:rPr lang="en-US" sz="1100">
                          <a:effectLst/>
                        </a:rPr>
                        <a:t>Case No.</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Date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Time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Problem</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Error Msg/Code</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Attachment</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Status</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2743190"/>
                  </a:ext>
                </a:extLst>
              </a:tr>
              <a:tr h="247015">
                <a:tc>
                  <a:txBody>
                    <a:bodyPr/>
                    <a:lstStyle/>
                    <a:p>
                      <a:pPr>
                        <a:spcBef>
                          <a:spcPts val="100"/>
                        </a:spcBef>
                        <a:spcAft>
                          <a:spcPts val="0"/>
                        </a:spcAft>
                        <a:tabLst>
                          <a:tab pos="4191000" algn="l"/>
                        </a:tabLst>
                      </a:pPr>
                      <a:r>
                        <a:rPr lang="en-US" sz="1100">
                          <a:effectLst/>
                        </a:rPr>
                        <a:t>E01</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10/05/22</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10:00</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Unable to proceed after clicking “Next” button from the following url: http://8080.aaa/list.jsp</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404 – Not Found</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Nil</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100"/>
                        </a:spcBef>
                        <a:spcAft>
                          <a:spcPts val="0"/>
                        </a:spcAft>
                        <a:tabLst>
                          <a:tab pos="4191000" algn="l"/>
                        </a:tabLst>
                      </a:pPr>
                      <a:r>
                        <a:rPr lang="en-US" sz="1100">
                          <a:effectLst/>
                        </a:rPr>
                        <a:t>Problem Fixed. </a:t>
                      </a:r>
                      <a:endParaRPr lang="en-SG" sz="1100">
                        <a:effectLst/>
                      </a:endParaRPr>
                    </a:p>
                    <a:p>
                      <a:pPr>
                        <a:spcBef>
                          <a:spcPts val="100"/>
                        </a:spcBef>
                        <a:spcAft>
                          <a:spcPts val="0"/>
                        </a:spcAft>
                        <a:tabLst>
                          <a:tab pos="4191000" algn="l"/>
                        </a:tabLst>
                      </a:pPr>
                      <a:r>
                        <a:rPr lang="en-US" sz="1100">
                          <a:effectLst/>
                        </a:rPr>
                        <a:t>Case closed </a:t>
                      </a:r>
                      <a:endParaRPr lang="en-SG" sz="1100">
                        <a:effectLst/>
                        <a:latin typeface="Product Sans Light" panose="020B030303050204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6150868"/>
                  </a:ext>
                </a:extLst>
              </a:tr>
            </a:tbl>
          </a:graphicData>
        </a:graphic>
      </p:graphicFrame>
    </p:spTree>
    <p:extLst>
      <p:ext uri="{BB962C8B-B14F-4D97-AF65-F5344CB8AC3E}">
        <p14:creationId xmlns:p14="http://schemas.microsoft.com/office/powerpoint/2010/main" val="188528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0" y="1052736"/>
            <a:ext cx="8964613" cy="5805264"/>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SG" sz="1400" smtClean="0">
              <a:solidFill>
                <a:schemeClr val="tx1"/>
              </a:solidFill>
            </a:endParaRPr>
          </a:p>
          <a:p>
            <a:r>
              <a:rPr lang="en-SG" sz="1400" smtClean="0">
                <a:solidFill>
                  <a:schemeClr val="tx1"/>
                </a:solidFill>
              </a:rPr>
              <a:t>Problem </a:t>
            </a:r>
            <a:r>
              <a:rPr lang="en-SG" sz="1400">
                <a:solidFill>
                  <a:schemeClr val="tx1"/>
                </a:solidFill>
              </a:rPr>
              <a:t>Management </a:t>
            </a:r>
            <a:r>
              <a:rPr lang="en-SG" sz="1400" smtClean="0">
                <a:solidFill>
                  <a:schemeClr val="tx1"/>
                </a:solidFill>
              </a:rPr>
              <a:t>Process</a:t>
            </a:r>
          </a:p>
          <a:p>
            <a:endParaRPr lang="en-SG" sz="1400">
              <a:solidFill>
                <a:schemeClr val="tx1"/>
              </a:solidFill>
            </a:endParaRPr>
          </a:p>
          <a:p>
            <a:pPr lvl="0"/>
            <a:r>
              <a:rPr lang="en-US" sz="1400" smtClean="0">
                <a:solidFill>
                  <a:schemeClr val="tx1"/>
                </a:solidFill>
              </a:rPr>
              <a:t>1. Detect </a:t>
            </a:r>
            <a:r>
              <a:rPr lang="en-US" sz="1400">
                <a:solidFill>
                  <a:schemeClr val="tx1"/>
                </a:solidFill>
              </a:rPr>
              <a:t>the Problem (Proactive/ Reactive)</a:t>
            </a:r>
            <a:endParaRPr lang="en-SG" sz="1400">
              <a:solidFill>
                <a:schemeClr val="tx1"/>
              </a:solidFill>
            </a:endParaRPr>
          </a:p>
          <a:p>
            <a:r>
              <a:rPr lang="en-SG" sz="1200">
                <a:solidFill>
                  <a:schemeClr val="tx1"/>
                </a:solidFill>
              </a:rPr>
              <a:t>A problem can be proactive or reactive. Proactive is often an evaluation of incident patterns or continual service improvement processes. </a:t>
            </a:r>
          </a:p>
          <a:p>
            <a:r>
              <a:rPr lang="en-SG" sz="1200">
                <a:solidFill>
                  <a:schemeClr val="tx1"/>
                </a:solidFill>
              </a:rPr>
              <a:t>Both proactive and reactive leads to logging a problem ticket/escalated to relevant department. </a:t>
            </a:r>
            <a:endParaRPr lang="en-SG" sz="1200" smtClean="0">
              <a:solidFill>
                <a:schemeClr val="tx1"/>
              </a:solidFill>
            </a:endParaRPr>
          </a:p>
          <a:p>
            <a:endParaRPr lang="en-SG" sz="1200">
              <a:solidFill>
                <a:schemeClr val="tx1"/>
              </a:solidFill>
            </a:endParaRPr>
          </a:p>
          <a:p>
            <a:pPr lvl="0"/>
            <a:r>
              <a:rPr lang="en-US" sz="1400" smtClean="0">
                <a:solidFill>
                  <a:schemeClr val="tx1"/>
                </a:solidFill>
              </a:rPr>
              <a:t>2. Log </a:t>
            </a:r>
            <a:r>
              <a:rPr lang="en-US" sz="1400">
                <a:solidFill>
                  <a:schemeClr val="tx1"/>
                </a:solidFill>
              </a:rPr>
              <a:t>the problem</a:t>
            </a:r>
            <a:endParaRPr lang="en-SG" sz="1400">
              <a:solidFill>
                <a:schemeClr val="tx1"/>
              </a:solidFill>
            </a:endParaRPr>
          </a:p>
          <a:p>
            <a:r>
              <a:rPr lang="en-US" sz="1200">
                <a:solidFill>
                  <a:schemeClr val="tx1"/>
                </a:solidFill>
              </a:rPr>
              <a:t>Logging of problem should include details like time and date of occurrence, related incident(s), symptoms, the previous troubleshooting steps and the problem category</a:t>
            </a:r>
            <a:r>
              <a:rPr lang="en-US" sz="1200" smtClean="0">
                <a:solidFill>
                  <a:schemeClr val="tx1"/>
                </a:solidFill>
              </a:rPr>
              <a:t>.</a:t>
            </a:r>
          </a:p>
          <a:p>
            <a:endParaRPr lang="en-SG" sz="1200">
              <a:solidFill>
                <a:schemeClr val="tx1"/>
              </a:solidFill>
            </a:endParaRPr>
          </a:p>
          <a:p>
            <a:pPr lvl="0"/>
            <a:r>
              <a:rPr lang="en-US" sz="1400" smtClean="0">
                <a:solidFill>
                  <a:schemeClr val="tx1"/>
                </a:solidFill>
              </a:rPr>
              <a:t>3. Categorize </a:t>
            </a:r>
            <a:r>
              <a:rPr lang="en-US" sz="1400">
                <a:solidFill>
                  <a:schemeClr val="tx1"/>
                </a:solidFill>
              </a:rPr>
              <a:t>the problem</a:t>
            </a:r>
            <a:endParaRPr lang="en-SG" sz="1400">
              <a:solidFill>
                <a:schemeClr val="tx1"/>
              </a:solidFill>
            </a:endParaRPr>
          </a:p>
          <a:p>
            <a:r>
              <a:rPr lang="en-US" sz="1200">
                <a:solidFill>
                  <a:schemeClr val="tx1"/>
                </a:solidFill>
              </a:rPr>
              <a:t>Categorizing the problem allows the service desk to sort and model incidents that occur regularly, automatic assignment of prioritization and the ability to gather and report on service desk data. </a:t>
            </a:r>
            <a:endParaRPr lang="en-SG" sz="1200">
              <a:solidFill>
                <a:schemeClr val="tx1"/>
              </a:solidFill>
            </a:endParaRPr>
          </a:p>
          <a:p>
            <a:r>
              <a:rPr lang="en-US" sz="1200">
                <a:solidFill>
                  <a:schemeClr val="tx1"/>
                </a:solidFill>
              </a:rPr>
              <a:t>Problems are prioritized based on how a problem impact the business. Prioritizing the problem allows an organization to utilize investigative resources effectively. High priority problem usually means that there is an urgency to address the issue. </a:t>
            </a:r>
            <a:endParaRPr lang="en-US" sz="1200" smtClean="0">
              <a:solidFill>
                <a:schemeClr val="tx1"/>
              </a:solidFill>
            </a:endParaRPr>
          </a:p>
          <a:p>
            <a:endParaRPr lang="en-SG" sz="1200">
              <a:solidFill>
                <a:schemeClr val="tx1"/>
              </a:solidFill>
            </a:endParaRPr>
          </a:p>
          <a:p>
            <a:pPr lvl="0"/>
            <a:r>
              <a:rPr lang="en-US" sz="1400" smtClean="0">
                <a:solidFill>
                  <a:schemeClr val="tx1"/>
                </a:solidFill>
              </a:rPr>
              <a:t>4. Problem </a:t>
            </a:r>
            <a:r>
              <a:rPr lang="en-US" sz="1400">
                <a:solidFill>
                  <a:schemeClr val="tx1"/>
                </a:solidFill>
              </a:rPr>
              <a:t>Analysis</a:t>
            </a:r>
            <a:endParaRPr lang="en-SG" sz="1400">
              <a:solidFill>
                <a:schemeClr val="tx1"/>
              </a:solidFill>
            </a:endParaRPr>
          </a:p>
          <a:p>
            <a:r>
              <a:rPr lang="en-SG" sz="1200">
                <a:solidFill>
                  <a:schemeClr val="tx1"/>
                </a:solidFill>
              </a:rPr>
              <a:t>Problem analysis involves investigation of the possible causes. High-priority issues should always be addressed first. While a problem can take from an hour to months to resolved, a workaround should always be indicated.  Workarounds are temporary measures that help to enable the service desk to restore services to users</a:t>
            </a:r>
            <a:r>
              <a:rPr lang="en-SG" sz="1200" smtClean="0">
                <a:solidFill>
                  <a:schemeClr val="tx1"/>
                </a:solidFill>
              </a:rPr>
              <a:t>.</a:t>
            </a:r>
          </a:p>
          <a:p>
            <a:endParaRPr lang="en-SG" sz="1200">
              <a:solidFill>
                <a:schemeClr val="tx1"/>
              </a:solidFill>
            </a:endParaRPr>
          </a:p>
          <a:p>
            <a:pPr lvl="0"/>
            <a:r>
              <a:rPr lang="en-US" sz="1400" smtClean="0">
                <a:solidFill>
                  <a:schemeClr val="tx1"/>
                </a:solidFill>
              </a:rPr>
              <a:t>5. Problem </a:t>
            </a:r>
            <a:r>
              <a:rPr lang="en-US" sz="1400">
                <a:solidFill>
                  <a:schemeClr val="tx1"/>
                </a:solidFill>
              </a:rPr>
              <a:t>Solutions</a:t>
            </a:r>
            <a:endParaRPr lang="en-SG" sz="1400">
              <a:solidFill>
                <a:schemeClr val="tx1"/>
              </a:solidFill>
            </a:endParaRPr>
          </a:p>
          <a:p>
            <a:r>
              <a:rPr lang="en-SG" sz="1200">
                <a:solidFill>
                  <a:schemeClr val="tx1"/>
                </a:solidFill>
              </a:rPr>
              <a:t>Problems should be resolved whenever possible. Resolution resolves the underlying causes and prevents recurrences</a:t>
            </a:r>
            <a:r>
              <a:rPr lang="en-SG" sz="1200" smtClean="0">
                <a:solidFill>
                  <a:schemeClr val="tx1"/>
                </a:solidFill>
              </a:rPr>
              <a:t>.</a:t>
            </a:r>
          </a:p>
          <a:p>
            <a:endParaRPr lang="en-SG" sz="1200">
              <a:solidFill>
                <a:schemeClr val="tx1"/>
              </a:solidFill>
            </a:endParaRPr>
          </a:p>
          <a:p>
            <a:pPr lvl="0"/>
            <a:r>
              <a:rPr lang="en-US" sz="1400">
                <a:solidFill>
                  <a:schemeClr val="tx1"/>
                </a:solidFill>
              </a:rPr>
              <a:t>6</a:t>
            </a:r>
            <a:r>
              <a:rPr lang="en-US" sz="1400" smtClean="0">
                <a:solidFill>
                  <a:schemeClr val="tx1"/>
                </a:solidFill>
              </a:rPr>
              <a:t>. Close </a:t>
            </a:r>
            <a:r>
              <a:rPr lang="en-US" sz="1400">
                <a:solidFill>
                  <a:schemeClr val="tx1"/>
                </a:solidFill>
              </a:rPr>
              <a:t>the problem</a:t>
            </a:r>
            <a:endParaRPr lang="en-SG" sz="1400">
              <a:solidFill>
                <a:schemeClr val="tx1"/>
              </a:solidFill>
            </a:endParaRPr>
          </a:p>
          <a:p>
            <a:r>
              <a:rPr lang="en-US" sz="1200">
                <a:solidFill>
                  <a:schemeClr val="tx1"/>
                </a:solidFill>
              </a:rPr>
              <a:t>Closing the problem only occur after the problem has been raised, categorized, prioritized, identified, diagnosed and resolved. Many organizations stop at this step. However, reviewing the problem should follow after closing the problem</a:t>
            </a:r>
            <a:r>
              <a:rPr lang="en-US" sz="1200" smtClean="0">
                <a:solidFill>
                  <a:schemeClr val="tx1"/>
                </a:solidFill>
              </a:rPr>
              <a:t>.</a:t>
            </a:r>
            <a:endParaRPr lang="en-SG" sz="14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r>
              <a:rPr lang="en-SG">
                <a:solidFill>
                  <a:schemeClr val="tx1"/>
                </a:solidFill>
              </a:rPr>
              <a:t>Problem Management Tools</a:t>
            </a:r>
          </a:p>
          <a:p>
            <a:pPr lvl="0"/>
            <a:r>
              <a:rPr lang="en-US" smtClean="0">
                <a:solidFill>
                  <a:schemeClr val="tx1"/>
                </a:solidFill>
              </a:rPr>
              <a:t>1. Issue </a:t>
            </a:r>
            <a:r>
              <a:rPr lang="en-US">
                <a:solidFill>
                  <a:schemeClr val="tx1"/>
                </a:solidFill>
              </a:rPr>
              <a:t>Identification and Tracking Document</a:t>
            </a:r>
            <a:endParaRPr lang="en-SG">
              <a:solidFill>
                <a:schemeClr val="tx1"/>
              </a:solidFill>
            </a:endParaRPr>
          </a:p>
          <a:p>
            <a:pPr lvl="0"/>
            <a:r>
              <a:rPr lang="en-US" smtClean="0">
                <a:solidFill>
                  <a:schemeClr val="tx1"/>
                </a:solidFill>
              </a:rPr>
              <a:t>2. Known </a:t>
            </a:r>
            <a:r>
              <a:rPr lang="en-US">
                <a:solidFill>
                  <a:schemeClr val="tx1"/>
                </a:solidFill>
              </a:rPr>
              <a:t>Error Database (KEDB)</a:t>
            </a:r>
            <a:endParaRPr lang="en-SG">
              <a:solidFill>
                <a:schemeClr val="tx1"/>
              </a:solidFill>
            </a:endParaRPr>
          </a:p>
          <a:p>
            <a:pPr lvl="0"/>
            <a:r>
              <a:rPr lang="en-US" smtClean="0">
                <a:solidFill>
                  <a:schemeClr val="tx1"/>
                </a:solidFill>
              </a:rPr>
              <a:t>3. HP </a:t>
            </a:r>
            <a:r>
              <a:rPr lang="en-US">
                <a:solidFill>
                  <a:schemeClr val="tx1"/>
                </a:solidFill>
              </a:rPr>
              <a:t>OpenView ServiceCenter</a:t>
            </a:r>
            <a:endParaRPr lang="en-SG">
              <a:solidFill>
                <a:schemeClr val="tx1"/>
              </a:solidFill>
            </a:endParaRPr>
          </a:p>
          <a:p>
            <a:pPr>
              <a:spcBef>
                <a:spcPts val="600"/>
              </a:spcBef>
              <a:spcAft>
                <a:spcPts val="600"/>
              </a:spcAft>
              <a:defRPr/>
            </a:pP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p:cNvPicPr/>
          <p:nvPr/>
        </p:nvPicPr>
        <p:blipFill>
          <a:blip r:embed="rId2"/>
          <a:stretch>
            <a:fillRect/>
          </a:stretch>
        </p:blipFill>
        <p:spPr>
          <a:xfrm>
            <a:off x="128910" y="1844824"/>
            <a:ext cx="8813844" cy="3528392"/>
          </a:xfrm>
          <a:prstGeom prst="rect">
            <a:avLst/>
          </a:prstGeom>
        </p:spPr>
      </p:pic>
    </p:spTree>
    <p:extLst>
      <p:ext uri="{BB962C8B-B14F-4D97-AF65-F5344CB8AC3E}">
        <p14:creationId xmlns:p14="http://schemas.microsoft.com/office/powerpoint/2010/main" val="28090665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653679c-027a-42da-84e0-ee3db271a3d7" xsi:nil="true"/>
    <lcf76f155ced4ddcb4097134ff3c332f xmlns="4c0b7963-821a-4ef3-8656-26f44fbc441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64D07D6B073C48B0E31CF5FE851CF3" ma:contentTypeVersion="10" ma:contentTypeDescription="Create a new document." ma:contentTypeScope="" ma:versionID="90500940863ac51e1b6454a96baff53c">
  <xsd:schema xmlns:xsd="http://www.w3.org/2001/XMLSchema" xmlns:xs="http://www.w3.org/2001/XMLSchema" xmlns:p="http://schemas.microsoft.com/office/2006/metadata/properties" xmlns:ns2="4c0b7963-821a-4ef3-8656-26f44fbc441f" xmlns:ns3="4653679c-027a-42da-84e0-ee3db271a3d7" targetNamespace="http://schemas.microsoft.com/office/2006/metadata/properties" ma:root="true" ma:fieldsID="d277f464ddee944854534f4aa4ef42f1" ns2:_="" ns3:_="">
    <xsd:import namespace="4c0b7963-821a-4ef3-8656-26f44fbc441f"/>
    <xsd:import namespace="4653679c-027a-42da-84e0-ee3db271a3d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b7963-821a-4ef3-8656-26f44fbc44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53679c-027a-42da-84e0-ee3db271a3d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1935d32-a175-4f63-84f7-0bcd6cd49206}" ma:internalName="TaxCatchAll" ma:showField="CatchAllData" ma:web="4653679c-027a-42da-84e0-ee3db271a3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F3EE97-662C-45BD-AEBD-57BE7DC9224B}">
  <ds:schemaRefs>
    <ds:schemaRef ds:uri="http://schemas.microsoft.com/office/infopath/2007/PartnerControls"/>
    <ds:schemaRef ds:uri="4c0b7963-821a-4ef3-8656-26f44fbc441f"/>
    <ds:schemaRef ds:uri="http://purl.org/dc/elements/1.1/"/>
    <ds:schemaRef ds:uri="http://purl.org/dc/dcmitype/"/>
    <ds:schemaRef ds:uri="http://schemas.microsoft.com/office/2006/documentManagement/types"/>
    <ds:schemaRef ds:uri="http://schemas.microsoft.com/office/2006/metadata/properties"/>
    <ds:schemaRef ds:uri="http://schemas.openxmlformats.org/package/2006/metadata/core-properties"/>
    <ds:schemaRef ds:uri="4653679c-027a-42da-84e0-ee3db271a3d7"/>
    <ds:schemaRef ds:uri="http://www.w3.org/XML/1998/namespace"/>
    <ds:schemaRef ds:uri="http://purl.org/dc/terms/"/>
  </ds:schemaRefs>
</ds:datastoreItem>
</file>

<file path=customXml/itemProps2.xml><?xml version="1.0" encoding="utf-8"?>
<ds:datastoreItem xmlns:ds="http://schemas.openxmlformats.org/officeDocument/2006/customXml" ds:itemID="{B9A83060-FF9B-45CA-8694-50D0A6101D60}">
  <ds:schemaRefs>
    <ds:schemaRef ds:uri="http://schemas.microsoft.com/sharepoint/v3/contenttype/forms"/>
  </ds:schemaRefs>
</ds:datastoreItem>
</file>

<file path=customXml/itemProps3.xml><?xml version="1.0" encoding="utf-8"?>
<ds:datastoreItem xmlns:ds="http://schemas.openxmlformats.org/officeDocument/2006/customXml" ds:itemID="{AC3D3F86-E1AE-4516-9C3B-78D6E1290E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b7963-821a-4ef3-8656-26f44fbc441f"/>
    <ds:schemaRef ds:uri="4653679c-027a-42da-84e0-ee3db271a3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45543</TotalTime>
  <Words>2456</Words>
  <Application>Microsoft Office PowerPoint</Application>
  <PresentationFormat>On-screen Show (4:3)</PresentationFormat>
  <Paragraphs>526</Paragraphs>
  <Slides>29</Slides>
  <Notes>14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29</vt:i4>
      </vt:variant>
    </vt:vector>
  </HeadingPairs>
  <TitlesOfParts>
    <vt:vector size="40" baseType="lpstr">
      <vt:lpstr>MS PGothic</vt:lpstr>
      <vt:lpstr>ヒラギノ角ゴ Pro W3</vt:lpstr>
      <vt:lpstr>Arial</vt:lpstr>
      <vt:lpstr>Calibri</vt:lpstr>
      <vt:lpstr>Cambria</vt:lpstr>
      <vt:lpstr>Product Sans Light</vt:lpstr>
      <vt:lpstr>Times New Roman</vt:lpstr>
      <vt:lpstr>Wingdings</vt:lpstr>
      <vt:lpstr>Office Theme</vt:lpstr>
      <vt:lpstr>1_Office Theme</vt:lpstr>
      <vt:lpstr>2_Office Theme</vt:lpstr>
      <vt:lpstr>Problem Manage a Server Outage Scenario &amp; an Issue &amp; Change Request Management System</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 Modifications Made based On Feedback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Joshua Ho Gwok Hin</cp:lastModifiedBy>
  <cp:revision>1780</cp:revision>
  <cp:lastPrinted>2015-07-27T02:04:21Z</cp:lastPrinted>
  <dcterms:created xsi:type="dcterms:W3CDTF">2012-01-26T10:45:43Z</dcterms:created>
  <dcterms:modified xsi:type="dcterms:W3CDTF">2022-05-24T04:46:19Z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0x010100FA64D07D6B073C48B0E31CF5FE851CF3</vt:lpwstr>
  </property>
  <property fmtid="{D5CDD505-2E9C-101B-9397-08002B2CF9AE}" pid="3" name="MediaServiceImageTags">
    <vt:lpwstr/>
  </property>
</Properties>
</file>