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38"/>
  </p:notesMasterIdLst>
  <p:handoutMasterIdLst>
    <p:handoutMasterId r:id="rId39"/>
  </p:handoutMasterIdLst>
  <p:sldIdLst>
    <p:sldId id="338" r:id="rId6"/>
    <p:sldId id="372" r:id="rId7"/>
    <p:sldId id="494" r:id="rId8"/>
    <p:sldId id="534" r:id="rId9"/>
    <p:sldId id="541" r:id="rId10"/>
    <p:sldId id="537" r:id="rId11"/>
    <p:sldId id="565" r:id="rId12"/>
    <p:sldId id="536" r:id="rId13"/>
    <p:sldId id="547" r:id="rId14"/>
    <p:sldId id="544" r:id="rId15"/>
    <p:sldId id="545" r:id="rId16"/>
    <p:sldId id="546" r:id="rId17"/>
    <p:sldId id="538" r:id="rId18"/>
    <p:sldId id="548" r:id="rId19"/>
    <p:sldId id="549" r:id="rId20"/>
    <p:sldId id="553" r:id="rId21"/>
    <p:sldId id="550" r:id="rId22"/>
    <p:sldId id="556" r:id="rId23"/>
    <p:sldId id="557" r:id="rId24"/>
    <p:sldId id="559" r:id="rId25"/>
    <p:sldId id="560" r:id="rId26"/>
    <p:sldId id="566" r:id="rId27"/>
    <p:sldId id="567" r:id="rId28"/>
    <p:sldId id="505" r:id="rId29"/>
    <p:sldId id="563" r:id="rId30"/>
    <p:sldId id="562" r:id="rId31"/>
    <p:sldId id="564" r:id="rId32"/>
    <p:sldId id="496" r:id="rId33"/>
    <p:sldId id="501" r:id="rId34"/>
    <p:sldId id="513" r:id="rId35"/>
    <p:sldId id="502" r:id="rId36"/>
    <p:sldId id="504" r:id="rId37"/>
  </p:sldIdLst>
  <p:sldSz cx="9144000" cy="6858000" type="screen4x3"/>
  <p:notesSz cx="9939338" cy="6807200"/>
  <p:custDataLst>
    <p:tags r:id="rId4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p:scale>
          <a:sx n="66" d="100"/>
          <a:sy n="66" d="100"/>
        </p:scale>
        <p:origin x="354" y="996"/>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5/14/2022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5/14/2022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32</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24</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25</a:t>
            </a:fld>
            <a:endParaRPr lang="en-US" altLang="en-US">
              <a:solidFill>
                <a:srgbClr val="000000"/>
              </a:solidFill>
            </a:endParaRPr>
          </a:p>
        </p:txBody>
      </p:sp>
    </p:spTree>
    <p:extLst>
      <p:ext uri="{BB962C8B-B14F-4D97-AF65-F5344CB8AC3E}">
        <p14:creationId xmlns:p14="http://schemas.microsoft.com/office/powerpoint/2010/main" val="196045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26</a:t>
            </a:fld>
            <a:endParaRPr lang="en-US" altLang="en-US">
              <a:solidFill>
                <a:srgbClr val="000000"/>
              </a:solidFill>
            </a:endParaRPr>
          </a:p>
        </p:txBody>
      </p:sp>
    </p:spTree>
    <p:extLst>
      <p:ext uri="{BB962C8B-B14F-4D97-AF65-F5344CB8AC3E}">
        <p14:creationId xmlns:p14="http://schemas.microsoft.com/office/powerpoint/2010/main" val="342730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27</a:t>
            </a:fld>
            <a:endParaRPr lang="en-US" altLang="en-US">
              <a:solidFill>
                <a:srgbClr val="000000"/>
              </a:solidFill>
            </a:endParaRPr>
          </a:p>
        </p:txBody>
      </p:sp>
    </p:spTree>
    <p:extLst>
      <p:ext uri="{BB962C8B-B14F-4D97-AF65-F5344CB8AC3E}">
        <p14:creationId xmlns:p14="http://schemas.microsoft.com/office/powerpoint/2010/main" val="139000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28</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29</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31</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axshare.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lambdatest.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en-US" altLang="en-US" sz="1400" b="1">
                <a:latin typeface="+mn-lt"/>
              </a:rPr>
              <a:t>	</a:t>
            </a:r>
            <a:r>
              <a:rPr lang="en-US" altLang="en-US" sz="1400" b="1" smtClean="0">
                <a:latin typeface="+mn-lt"/>
              </a:rPr>
              <a:t>11 April 2022	</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a:t>
            </a:r>
            <a:r>
              <a:rPr lang="en-US" altLang="en-US" sz="1400" b="1">
                <a:latin typeface="+mn-lt"/>
              </a:rPr>
              <a:t>	</a:t>
            </a:r>
            <a:r>
              <a:rPr lang="en-US" altLang="en-US" sz="1400" b="1" smtClean="0">
                <a:latin typeface="+mn-lt"/>
              </a:rPr>
              <a:t>13 May 2022</a:t>
            </a:r>
            <a:endParaRPr lang="en-US" altLang="en-US" sz="1400" b="1" dirty="0">
              <a:latin typeface="+mn-lt"/>
            </a:endParaRPr>
          </a:p>
          <a:p>
            <a:pPr>
              <a:lnSpc>
                <a:spcPts val="1800"/>
              </a:lnSpc>
              <a:spcBef>
                <a:spcPts val="200"/>
              </a:spcBef>
              <a:spcAft>
                <a:spcPts val="200"/>
              </a:spcAft>
              <a:defRPr/>
            </a:pPr>
            <a:r>
              <a:rPr lang="en-US" altLang="en-US" sz="1400" b="1" dirty="0">
                <a:latin typeface="+mn-lt"/>
              </a:rPr>
              <a:t>Submission Date	:</a:t>
            </a:r>
            <a:r>
              <a:rPr lang="en-US" altLang="en-US" sz="1400" b="1">
                <a:latin typeface="+mn-lt"/>
              </a:rPr>
              <a:t>	</a:t>
            </a:r>
            <a:r>
              <a:rPr lang="en-US" altLang="en-US" sz="1400" b="1" smtClean="0">
                <a:latin typeface="+mn-lt"/>
              </a:rPr>
              <a:t>14 May 2022</a:t>
            </a:r>
            <a:endParaRPr lang="en-US" altLang="en-US" sz="1400" b="1" dirty="0">
              <a:latin typeface="+mn-lt"/>
            </a:endParaRP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en-US" altLang="en-US" sz="1400" b="1">
                <a:latin typeface="+mn-lt"/>
              </a:rPr>
              <a:t>	</a:t>
            </a:r>
            <a:r>
              <a:rPr lang="en-US" altLang="en-US" sz="1400" b="1" smtClean="0">
                <a:latin typeface="+mn-lt"/>
              </a:rPr>
              <a:t>Joshua Ho Gwok Hin</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a:t>
            </a:r>
          </a:p>
          <a:p>
            <a:pPr>
              <a:lnSpc>
                <a:spcPts val="1800"/>
              </a:lnSpc>
              <a:spcBef>
                <a:spcPts val="200"/>
              </a:spcBef>
              <a:spcAft>
                <a:spcPts val="200"/>
              </a:spcAft>
              <a:defRPr/>
            </a:pPr>
            <a:r>
              <a:rPr lang="en-US" altLang="en-US" sz="1400" b="1" dirty="0">
                <a:latin typeface="+mn-lt"/>
              </a:rPr>
              <a:t>Presentation Date	:</a:t>
            </a:r>
            <a:r>
              <a:rPr lang="en-US" altLang="en-US" sz="1400" b="1">
                <a:latin typeface="+mn-lt"/>
              </a:rPr>
              <a:t>	</a:t>
            </a:r>
            <a:r>
              <a:rPr lang="en-US" altLang="en-US" sz="1400" b="1" smtClean="0">
                <a:latin typeface="+mn-lt"/>
              </a:rPr>
              <a:t>       May 2022</a:t>
            </a:r>
            <a:endParaRPr lang="en-US" altLang="en-US" sz="1400" b="1" dirty="0">
              <a:latin typeface="+mn-lt"/>
            </a:endParaRP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Unit testing (Functional)</a:t>
            </a:r>
          </a:p>
          <a:p>
            <a:r>
              <a:rPr lang="en-SG">
                <a:solidFill>
                  <a:schemeClr val="tx1"/>
                </a:solidFill>
              </a:rPr>
              <a:t>Each Module/component is tested. Ensure functional correctness and completeness of individual program units. Scope is smaller, easier to fix errors. </a:t>
            </a:r>
          </a:p>
          <a:p>
            <a:r>
              <a:rPr lang="en-SG">
                <a:solidFill>
                  <a:schemeClr val="tx1"/>
                </a:solidFill>
              </a:rPr>
              <a:t>More reliable code and less time to find and fix the bugs. Unit tests are easier to debug and only the latest changes need to be debugged if the test fails. </a:t>
            </a:r>
          </a:p>
          <a:p>
            <a:endParaRPr lang="en-SG">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33332080"/>
              </p:ext>
            </p:extLst>
          </p:nvPr>
        </p:nvGraphicFramePr>
        <p:xfrm>
          <a:off x="107949" y="2686368"/>
          <a:ext cx="8856664" cy="3910986"/>
        </p:xfrm>
        <a:graphic>
          <a:graphicData uri="http://schemas.openxmlformats.org/drawingml/2006/table">
            <a:tbl>
              <a:tblPr firstRow="1" bandRow="1">
                <a:tableStyleId>{10A1B5D5-9B99-4C35-A422-299274C87663}</a:tableStyleId>
              </a:tblPr>
              <a:tblGrid>
                <a:gridCol w="1702662">
                  <a:extLst>
                    <a:ext uri="{9D8B030D-6E8A-4147-A177-3AD203B41FA5}">
                      <a16:colId xmlns:a16="http://schemas.microsoft.com/office/drawing/2014/main" val="3596644337"/>
                    </a:ext>
                  </a:extLst>
                </a:gridCol>
                <a:gridCol w="2613115">
                  <a:extLst>
                    <a:ext uri="{9D8B030D-6E8A-4147-A177-3AD203B41FA5}">
                      <a16:colId xmlns:a16="http://schemas.microsoft.com/office/drawing/2014/main" val="3585216548"/>
                    </a:ext>
                  </a:extLst>
                </a:gridCol>
                <a:gridCol w="4540887">
                  <a:extLst>
                    <a:ext uri="{9D8B030D-6E8A-4147-A177-3AD203B41FA5}">
                      <a16:colId xmlns:a16="http://schemas.microsoft.com/office/drawing/2014/main" val="1933918281"/>
                    </a:ext>
                  </a:extLst>
                </a:gridCol>
              </a:tblGrid>
              <a:tr h="651831">
                <a:tc gridSpan="3">
                  <a:txBody>
                    <a:bodyPr/>
                    <a:lstStyle/>
                    <a:p>
                      <a:pPr algn="ctr">
                        <a:lnSpc>
                          <a:spcPct val="107000"/>
                        </a:lnSpc>
                        <a:spcAft>
                          <a:spcPts val="0"/>
                        </a:spcAft>
                      </a:pPr>
                      <a:r>
                        <a:rPr lang="en-US" sz="2400">
                          <a:effectLst/>
                        </a:rPr>
                        <a:t>UNIT TESTING</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882682547"/>
                  </a:ext>
                </a:extLst>
              </a:tr>
              <a:tr h="651831">
                <a:tc>
                  <a:txBody>
                    <a:bodyPr/>
                    <a:lstStyle/>
                    <a:p>
                      <a:pPr>
                        <a:lnSpc>
                          <a:spcPct val="107000"/>
                        </a:lnSpc>
                        <a:spcAft>
                          <a:spcPts val="0"/>
                        </a:spcAft>
                      </a:pPr>
                      <a:r>
                        <a:rPr lang="en-US" sz="2400">
                          <a:effectLst/>
                        </a:rPr>
                        <a:t>Use </a:t>
                      </a:r>
                      <a:r>
                        <a:rPr lang="en-US" sz="2400">
                          <a:effectLst/>
                        </a:rPr>
                        <a:t>Case </a:t>
                      </a:r>
                      <a:r>
                        <a:rPr lang="en-US" sz="2400" smtClean="0">
                          <a:effectLst/>
                        </a:rPr>
                        <a:t>Id</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Use Case</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Benefits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5306052"/>
                  </a:ext>
                </a:extLst>
              </a:tr>
              <a:tr h="651831">
                <a:tc>
                  <a:txBody>
                    <a:bodyPr/>
                    <a:lstStyle/>
                    <a:p>
                      <a:pPr>
                        <a:lnSpc>
                          <a:spcPct val="107000"/>
                        </a:lnSpc>
                        <a:spcAft>
                          <a:spcPts val="0"/>
                        </a:spcAft>
                      </a:pPr>
                      <a:r>
                        <a:rPr lang="en-US" sz="2400">
                          <a:effectLst/>
                        </a:rPr>
                        <a:t>UNT01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Login</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Scope is smaller, easier to fix errors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7792700"/>
                  </a:ext>
                </a:extLst>
              </a:tr>
              <a:tr h="651831">
                <a:tc>
                  <a:txBody>
                    <a:bodyPr/>
                    <a:lstStyle/>
                    <a:p>
                      <a:pPr>
                        <a:lnSpc>
                          <a:spcPct val="107000"/>
                        </a:lnSpc>
                        <a:spcAft>
                          <a:spcPts val="0"/>
                        </a:spcAft>
                      </a:pPr>
                      <a:r>
                        <a:rPr lang="en-US" sz="2400">
                          <a:effectLst/>
                        </a:rPr>
                        <a:t>UNT02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Register</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Scope is smaller, easier to fix errors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1218454"/>
                  </a:ext>
                </a:extLst>
              </a:tr>
              <a:tr h="651831">
                <a:tc>
                  <a:txBody>
                    <a:bodyPr/>
                    <a:lstStyle/>
                    <a:p>
                      <a:pPr>
                        <a:lnSpc>
                          <a:spcPct val="107000"/>
                        </a:lnSpc>
                        <a:spcAft>
                          <a:spcPts val="0"/>
                        </a:spcAft>
                      </a:pPr>
                      <a:r>
                        <a:rPr lang="en-US" sz="2400">
                          <a:effectLst/>
                        </a:rPr>
                        <a:t>UNT03</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View own Profile</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Scope is smaller, easier to fix errors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42843763"/>
                  </a:ext>
                </a:extLst>
              </a:tr>
              <a:tr h="651831">
                <a:tc>
                  <a:txBody>
                    <a:bodyPr/>
                    <a:lstStyle/>
                    <a:p>
                      <a:pPr>
                        <a:lnSpc>
                          <a:spcPct val="107000"/>
                        </a:lnSpc>
                        <a:spcAft>
                          <a:spcPts val="0"/>
                        </a:spcAft>
                      </a:pPr>
                      <a:r>
                        <a:rPr lang="en-US" sz="2400">
                          <a:effectLst/>
                        </a:rPr>
                        <a:t>UNT04</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Update own Profile</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Scope is smaller, easier to fix errors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4694530"/>
                  </a:ext>
                </a:extLst>
              </a:tr>
            </a:tbl>
          </a:graphicData>
        </a:graphic>
      </p:graphicFrame>
    </p:spTree>
    <p:extLst>
      <p:ext uri="{BB962C8B-B14F-4D97-AF65-F5344CB8AC3E}">
        <p14:creationId xmlns:p14="http://schemas.microsoft.com/office/powerpoint/2010/main" val="101925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Cross browser testing (Non-functional)</a:t>
            </a:r>
          </a:p>
          <a:p>
            <a:r>
              <a:rPr lang="en-SG">
                <a:solidFill>
                  <a:schemeClr val="tx1"/>
                </a:solidFill>
              </a:rPr>
              <a:t>Consistency in display and functionality across different browsers. </a:t>
            </a:r>
          </a:p>
          <a:p>
            <a:r>
              <a:rPr lang="en-SG">
                <a:solidFill>
                  <a:schemeClr val="tx1"/>
                </a:solidFill>
              </a:rPr>
              <a:t>Ensure design and functionality is working satisfactory across </a:t>
            </a:r>
            <a:r>
              <a:rPr lang="en-SG">
                <a:solidFill>
                  <a:schemeClr val="tx1"/>
                </a:solidFill>
              </a:rPr>
              <a:t>browsers</a:t>
            </a:r>
            <a:r>
              <a:rPr lang="en-SG" smtClean="0">
                <a:solidFill>
                  <a:schemeClr val="tx1"/>
                </a:solidFill>
              </a:rPr>
              <a:t>.</a:t>
            </a:r>
          </a:p>
          <a:p>
            <a:endParaRPr lang="en-SG">
              <a:solidFill>
                <a:schemeClr val="tx1"/>
              </a:solidFill>
            </a:endParaRPr>
          </a:p>
          <a:p>
            <a:endParaRPr lang="en-SG">
              <a:solidFill>
                <a:schemeClr val="tx1"/>
              </a:solidFill>
            </a:endParaRPr>
          </a:p>
          <a:p>
            <a:endParaRPr lang="en-SG">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17961648"/>
              </p:ext>
            </p:extLst>
          </p:nvPr>
        </p:nvGraphicFramePr>
        <p:xfrm>
          <a:off x="107950" y="2204863"/>
          <a:ext cx="8856662" cy="4320482"/>
        </p:xfrm>
        <a:graphic>
          <a:graphicData uri="http://schemas.openxmlformats.org/drawingml/2006/table">
            <a:tbl>
              <a:tblPr firstRow="1" bandRow="1">
                <a:tableStyleId>{10A1B5D5-9B99-4C35-A422-299274C87663}</a:tableStyleId>
              </a:tblPr>
              <a:tblGrid>
                <a:gridCol w="1575765">
                  <a:extLst>
                    <a:ext uri="{9D8B030D-6E8A-4147-A177-3AD203B41FA5}">
                      <a16:colId xmlns:a16="http://schemas.microsoft.com/office/drawing/2014/main" val="3388790578"/>
                    </a:ext>
                  </a:extLst>
                </a:gridCol>
                <a:gridCol w="1994824">
                  <a:extLst>
                    <a:ext uri="{9D8B030D-6E8A-4147-A177-3AD203B41FA5}">
                      <a16:colId xmlns:a16="http://schemas.microsoft.com/office/drawing/2014/main" val="1164720230"/>
                    </a:ext>
                  </a:extLst>
                </a:gridCol>
                <a:gridCol w="5286073">
                  <a:extLst>
                    <a:ext uri="{9D8B030D-6E8A-4147-A177-3AD203B41FA5}">
                      <a16:colId xmlns:a16="http://schemas.microsoft.com/office/drawing/2014/main" val="749854526"/>
                    </a:ext>
                  </a:extLst>
                </a:gridCol>
              </a:tblGrid>
              <a:tr h="710931">
                <a:tc gridSpan="3">
                  <a:txBody>
                    <a:bodyPr/>
                    <a:lstStyle/>
                    <a:p>
                      <a:pPr algn="ctr">
                        <a:lnSpc>
                          <a:spcPct val="107000"/>
                        </a:lnSpc>
                        <a:spcAft>
                          <a:spcPts val="0"/>
                        </a:spcAft>
                      </a:pPr>
                      <a:r>
                        <a:rPr lang="en-US" sz="2000">
                          <a:effectLst/>
                        </a:rPr>
                        <a:t>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06836340"/>
                  </a:ext>
                </a:extLst>
              </a:tr>
              <a:tr h="765827">
                <a:tc>
                  <a:txBody>
                    <a:bodyPr/>
                    <a:lstStyle/>
                    <a:p>
                      <a:pPr>
                        <a:lnSpc>
                          <a:spcPct val="107000"/>
                        </a:lnSpc>
                        <a:spcAft>
                          <a:spcPts val="0"/>
                        </a:spcAft>
                      </a:pPr>
                      <a:r>
                        <a:rPr lang="en-US" sz="2000">
                          <a:effectLst/>
                        </a:rPr>
                        <a:t>Test Case ID</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Pages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Benefits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4298777"/>
                  </a:ext>
                </a:extLst>
              </a:tr>
              <a:tr h="710931">
                <a:tc>
                  <a:txBody>
                    <a:bodyPr/>
                    <a:lstStyle/>
                    <a:p>
                      <a:pPr>
                        <a:lnSpc>
                          <a:spcPct val="107000"/>
                        </a:lnSpc>
                        <a:spcAft>
                          <a:spcPts val="0"/>
                        </a:spcAft>
                      </a:pPr>
                      <a:r>
                        <a:rPr lang="en-US" sz="2000">
                          <a:effectLst/>
                        </a:rPr>
                        <a:t>CBT01</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index.jsp</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Layout and functions work across browsers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9842225"/>
                  </a:ext>
                </a:extLst>
              </a:tr>
              <a:tr h="710931">
                <a:tc>
                  <a:txBody>
                    <a:bodyPr/>
                    <a:lstStyle/>
                    <a:p>
                      <a:pPr>
                        <a:lnSpc>
                          <a:spcPct val="107000"/>
                        </a:lnSpc>
                        <a:spcAft>
                          <a:spcPts val="0"/>
                        </a:spcAft>
                      </a:pPr>
                      <a:r>
                        <a:rPr lang="en-US" sz="2000">
                          <a:effectLst/>
                        </a:rPr>
                        <a:t>CBT02</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login.jsp</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Layout and functions work across browsers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1984736"/>
                  </a:ext>
                </a:extLst>
              </a:tr>
              <a:tr h="710931">
                <a:tc>
                  <a:txBody>
                    <a:bodyPr/>
                    <a:lstStyle/>
                    <a:p>
                      <a:pPr>
                        <a:lnSpc>
                          <a:spcPct val="107000"/>
                        </a:lnSpc>
                        <a:spcAft>
                          <a:spcPts val="0"/>
                        </a:spcAft>
                      </a:pPr>
                      <a:r>
                        <a:rPr lang="en-US" sz="2000">
                          <a:effectLst/>
                        </a:rPr>
                        <a:t>CBT03</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home.jsp</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Layout and functions work across browsers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70564813"/>
                  </a:ext>
                </a:extLst>
              </a:tr>
              <a:tr h="710931">
                <a:tc>
                  <a:txBody>
                    <a:bodyPr/>
                    <a:lstStyle/>
                    <a:p>
                      <a:pPr>
                        <a:lnSpc>
                          <a:spcPct val="107000"/>
                        </a:lnSpc>
                        <a:spcAft>
                          <a:spcPts val="0"/>
                        </a:spcAft>
                      </a:pPr>
                      <a:r>
                        <a:rPr lang="en-US" sz="2000">
                          <a:effectLst/>
                        </a:rPr>
                        <a:t>CBT04</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searchUsers.jsp</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Layout and functions work across browsers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6997353"/>
                  </a:ext>
                </a:extLst>
              </a:tr>
            </a:tbl>
          </a:graphicData>
        </a:graphic>
      </p:graphicFrame>
    </p:spTree>
    <p:extLst>
      <p:ext uri="{BB962C8B-B14F-4D97-AF65-F5344CB8AC3E}">
        <p14:creationId xmlns:p14="http://schemas.microsoft.com/office/powerpoint/2010/main" val="272888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User acceptance testing (Functional)</a:t>
            </a:r>
          </a:p>
          <a:p>
            <a:r>
              <a:rPr lang="en-SG">
                <a:solidFill>
                  <a:schemeClr val="tx1"/>
                </a:solidFill>
              </a:rPr>
              <a:t>Performed at client location by people who are not employees of the organisation that developed the software.</a:t>
            </a:r>
          </a:p>
          <a:p>
            <a:r>
              <a:rPr lang="en-SG">
                <a:solidFill>
                  <a:schemeClr val="tx1"/>
                </a:solidFill>
              </a:rPr>
              <a:t>Ensure business process works satisfactorily and met Service-level agreement.</a:t>
            </a:r>
          </a:p>
          <a:p>
            <a:endParaRPr lang="en-SG">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33380439"/>
              </p:ext>
            </p:extLst>
          </p:nvPr>
        </p:nvGraphicFramePr>
        <p:xfrm>
          <a:off x="323528" y="2695257"/>
          <a:ext cx="8352928" cy="2461934"/>
        </p:xfrm>
        <a:graphic>
          <a:graphicData uri="http://schemas.openxmlformats.org/drawingml/2006/table">
            <a:tbl>
              <a:tblPr firstRow="1" bandRow="1">
                <a:tableStyleId>{10A1B5D5-9B99-4C35-A422-299274C87663}</a:tableStyleId>
              </a:tblPr>
              <a:tblGrid>
                <a:gridCol w="1242782">
                  <a:extLst>
                    <a:ext uri="{9D8B030D-6E8A-4147-A177-3AD203B41FA5}">
                      <a16:colId xmlns:a16="http://schemas.microsoft.com/office/drawing/2014/main" val="101386424"/>
                    </a:ext>
                  </a:extLst>
                </a:gridCol>
                <a:gridCol w="2597892">
                  <a:extLst>
                    <a:ext uri="{9D8B030D-6E8A-4147-A177-3AD203B41FA5}">
                      <a16:colId xmlns:a16="http://schemas.microsoft.com/office/drawing/2014/main" val="3942333620"/>
                    </a:ext>
                  </a:extLst>
                </a:gridCol>
                <a:gridCol w="4512254">
                  <a:extLst>
                    <a:ext uri="{9D8B030D-6E8A-4147-A177-3AD203B41FA5}">
                      <a16:colId xmlns:a16="http://schemas.microsoft.com/office/drawing/2014/main" val="1345947547"/>
                    </a:ext>
                  </a:extLst>
                </a:gridCol>
              </a:tblGrid>
              <a:tr h="625824">
                <a:tc gridSpan="3">
                  <a:txBody>
                    <a:bodyPr/>
                    <a:lstStyle/>
                    <a:p>
                      <a:pPr algn="ctr">
                        <a:lnSpc>
                          <a:spcPct val="107000"/>
                        </a:lnSpc>
                        <a:spcAft>
                          <a:spcPts val="0"/>
                        </a:spcAft>
                      </a:pPr>
                      <a:r>
                        <a:rPr lang="en-US" sz="1600">
                          <a:effectLst/>
                        </a:rPr>
                        <a:t>USER ACCEPTANCE TESTING</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540847524"/>
                  </a:ext>
                </a:extLst>
              </a:tr>
              <a:tr h="625824">
                <a:tc>
                  <a:txBody>
                    <a:bodyPr/>
                    <a:lstStyle/>
                    <a:p>
                      <a:pPr>
                        <a:lnSpc>
                          <a:spcPct val="107000"/>
                        </a:lnSpc>
                        <a:spcAft>
                          <a:spcPts val="0"/>
                        </a:spcAft>
                      </a:pPr>
                      <a:r>
                        <a:rPr lang="en-US" sz="1600">
                          <a:effectLst/>
                        </a:rPr>
                        <a:t>Use Case Ref</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Use Case</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Benefits</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3126986"/>
                  </a:ext>
                </a:extLst>
              </a:tr>
              <a:tr h="584462">
                <a:tc>
                  <a:txBody>
                    <a:bodyPr/>
                    <a:lstStyle/>
                    <a:p>
                      <a:pPr>
                        <a:lnSpc>
                          <a:spcPct val="107000"/>
                        </a:lnSpc>
                        <a:spcAft>
                          <a:spcPts val="0"/>
                        </a:spcAft>
                      </a:pPr>
                      <a:r>
                        <a:rPr lang="en-US" sz="1600">
                          <a:effectLst/>
                        </a:rPr>
                        <a:t>UAT01</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Software Engineers</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Users are able to verify that login feature is working</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60985596"/>
                  </a:ext>
                </a:extLst>
              </a:tr>
              <a:tr h="625824">
                <a:tc>
                  <a:txBody>
                    <a:bodyPr/>
                    <a:lstStyle/>
                    <a:p>
                      <a:pPr>
                        <a:lnSpc>
                          <a:spcPct val="107000"/>
                        </a:lnSpc>
                        <a:spcAft>
                          <a:spcPts val="0"/>
                        </a:spcAft>
                      </a:pPr>
                      <a:r>
                        <a:rPr lang="en-US" sz="1600">
                          <a:effectLst/>
                        </a:rPr>
                        <a:t>UAT02</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Network Administrators</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600">
                          <a:effectLst/>
                        </a:rPr>
                        <a:t>Users are able to test that register feature is working </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233582"/>
                  </a:ext>
                </a:extLst>
              </a:tr>
            </a:tbl>
          </a:graphicData>
        </a:graphic>
      </p:graphicFrame>
    </p:spTree>
    <p:extLst>
      <p:ext uri="{BB962C8B-B14F-4D97-AF65-F5344CB8AC3E}">
        <p14:creationId xmlns:p14="http://schemas.microsoft.com/office/powerpoint/2010/main" val="168574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9616356"/>
              </p:ext>
            </p:extLst>
          </p:nvPr>
        </p:nvGraphicFramePr>
        <p:xfrm>
          <a:off x="137292" y="1196976"/>
          <a:ext cx="8827320" cy="5548717"/>
        </p:xfrm>
        <a:graphic>
          <a:graphicData uri="http://schemas.openxmlformats.org/drawingml/2006/table">
            <a:tbl>
              <a:tblPr firstRow="1" bandRow="1">
                <a:tableStyleId>{10A1B5D5-9B99-4C35-A422-299274C87663}</a:tableStyleId>
              </a:tblPr>
              <a:tblGrid>
                <a:gridCol w="2388768">
                  <a:extLst>
                    <a:ext uri="{9D8B030D-6E8A-4147-A177-3AD203B41FA5}">
                      <a16:colId xmlns:a16="http://schemas.microsoft.com/office/drawing/2014/main" val="1144072363"/>
                    </a:ext>
                  </a:extLst>
                </a:gridCol>
                <a:gridCol w="2149553">
                  <a:extLst>
                    <a:ext uri="{9D8B030D-6E8A-4147-A177-3AD203B41FA5}">
                      <a16:colId xmlns:a16="http://schemas.microsoft.com/office/drawing/2014/main" val="2218882268"/>
                    </a:ext>
                  </a:extLst>
                </a:gridCol>
                <a:gridCol w="2148711">
                  <a:extLst>
                    <a:ext uri="{9D8B030D-6E8A-4147-A177-3AD203B41FA5}">
                      <a16:colId xmlns:a16="http://schemas.microsoft.com/office/drawing/2014/main" val="2837234669"/>
                    </a:ext>
                  </a:extLst>
                </a:gridCol>
                <a:gridCol w="2140288">
                  <a:extLst>
                    <a:ext uri="{9D8B030D-6E8A-4147-A177-3AD203B41FA5}">
                      <a16:colId xmlns:a16="http://schemas.microsoft.com/office/drawing/2014/main" val="2295453543"/>
                    </a:ext>
                  </a:extLst>
                </a:gridCol>
              </a:tblGrid>
              <a:tr h="387777">
                <a:tc gridSpan="4">
                  <a:txBody>
                    <a:bodyPr/>
                    <a:lstStyle/>
                    <a:p>
                      <a:pPr>
                        <a:lnSpc>
                          <a:spcPct val="107000"/>
                        </a:lnSpc>
                        <a:spcAft>
                          <a:spcPts val="0"/>
                        </a:spcAft>
                      </a:pPr>
                      <a:r>
                        <a:rPr lang="en-SG" sz="2400">
                          <a:effectLst/>
                        </a:rPr>
                        <a:t>TEST SCHEDULE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133067129"/>
                  </a:ext>
                </a:extLst>
              </a:tr>
              <a:tr h="349126">
                <a:tc>
                  <a:txBody>
                    <a:bodyPr/>
                    <a:lstStyle/>
                    <a:p>
                      <a:pPr>
                        <a:lnSpc>
                          <a:spcPct val="107000"/>
                        </a:lnSpc>
                        <a:spcAft>
                          <a:spcPts val="0"/>
                        </a:spcAft>
                      </a:pPr>
                      <a:r>
                        <a:rPr lang="en-SG" sz="1600">
                          <a:effectLst/>
                        </a:rPr>
                        <a:t>Test Schedule ID</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01</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320055116"/>
                  </a:ext>
                </a:extLst>
              </a:tr>
              <a:tr h="349126">
                <a:tc>
                  <a:txBody>
                    <a:bodyPr/>
                    <a:lstStyle/>
                    <a:p>
                      <a:pPr>
                        <a:lnSpc>
                          <a:spcPct val="107000"/>
                        </a:lnSpc>
                        <a:spcAft>
                          <a:spcPts val="0"/>
                        </a:spcAft>
                      </a:pPr>
                      <a:r>
                        <a:rPr lang="en-SG" sz="1600">
                          <a:effectLst/>
                        </a:rPr>
                        <a:t>Product Name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ABC Jobster Community Portal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685448939"/>
                  </a:ext>
                </a:extLst>
              </a:tr>
              <a:tr h="349126">
                <a:tc>
                  <a:txBody>
                    <a:bodyPr/>
                    <a:lstStyle/>
                    <a:p>
                      <a:pPr>
                        <a:lnSpc>
                          <a:spcPct val="107000"/>
                        </a:lnSpc>
                        <a:spcAft>
                          <a:spcPts val="0"/>
                        </a:spcAft>
                      </a:pPr>
                      <a:r>
                        <a:rPr lang="en-SG" sz="1600">
                          <a:effectLst/>
                        </a:rPr>
                        <a:t>Product Version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Jobster 1.0</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888152531"/>
                  </a:ext>
                </a:extLst>
              </a:tr>
              <a:tr h="349126">
                <a:tc>
                  <a:txBody>
                    <a:bodyPr/>
                    <a:lstStyle/>
                    <a:p>
                      <a:pPr>
                        <a:lnSpc>
                          <a:spcPct val="107000"/>
                        </a:lnSpc>
                        <a:spcAft>
                          <a:spcPts val="0"/>
                        </a:spcAft>
                      </a:pPr>
                      <a:r>
                        <a:rPr lang="en-SG" sz="1600">
                          <a:effectLst/>
                        </a:rPr>
                        <a:t>Present owner</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Joshua Ho Gwok Hin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9594284"/>
                  </a:ext>
                </a:extLst>
              </a:tr>
              <a:tr h="349126">
                <a:tc>
                  <a:txBody>
                    <a:bodyPr/>
                    <a:lstStyle/>
                    <a:p>
                      <a:pPr>
                        <a:lnSpc>
                          <a:spcPct val="107000"/>
                        </a:lnSpc>
                        <a:spcAft>
                          <a:spcPts val="0"/>
                        </a:spcAft>
                      </a:pPr>
                      <a:r>
                        <a:rPr lang="en-SG" sz="1600">
                          <a:effectLst/>
                        </a:rPr>
                        <a:t>Created on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09 May 2022</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414675780"/>
                  </a:ext>
                </a:extLst>
              </a:tr>
              <a:tr h="349126">
                <a:tc>
                  <a:txBody>
                    <a:bodyPr/>
                    <a:lstStyle/>
                    <a:p>
                      <a:pPr>
                        <a:lnSpc>
                          <a:spcPct val="107000"/>
                        </a:lnSpc>
                        <a:spcAft>
                          <a:spcPts val="0"/>
                        </a:spcAft>
                      </a:pPr>
                      <a:r>
                        <a:rPr lang="en-SG" sz="1600">
                          <a:effectLst/>
                        </a:rPr>
                        <a:t>Review on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13 May 2022</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039188"/>
                  </a:ext>
                </a:extLst>
              </a:tr>
              <a:tr h="349126">
                <a:tc>
                  <a:txBody>
                    <a:bodyPr/>
                    <a:lstStyle/>
                    <a:p>
                      <a:pPr>
                        <a:lnSpc>
                          <a:spcPct val="107000"/>
                        </a:lnSpc>
                        <a:spcAft>
                          <a:spcPts val="0"/>
                        </a:spcAft>
                      </a:pPr>
                      <a:r>
                        <a:rPr lang="en-SG" sz="1600">
                          <a:effectLst/>
                        </a:rPr>
                        <a:t>Review by</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Nas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28419626"/>
                  </a:ext>
                </a:extLst>
              </a:tr>
              <a:tr h="349126">
                <a:tc>
                  <a:txBody>
                    <a:bodyPr/>
                    <a:lstStyle/>
                    <a:p>
                      <a:pPr>
                        <a:lnSpc>
                          <a:spcPct val="107000"/>
                        </a:lnSpc>
                        <a:spcAft>
                          <a:spcPts val="0"/>
                        </a:spcAft>
                      </a:pPr>
                      <a:r>
                        <a:rPr lang="en-SG" sz="1600">
                          <a:effectLst/>
                        </a:rPr>
                        <a:t>Review comments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 </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579260159"/>
                  </a:ext>
                </a:extLst>
              </a:tr>
              <a:tr h="349126">
                <a:tc>
                  <a:txBody>
                    <a:bodyPr/>
                    <a:lstStyle/>
                    <a:p>
                      <a:pPr>
                        <a:lnSpc>
                          <a:spcPct val="107000"/>
                        </a:lnSpc>
                        <a:spcAft>
                          <a:spcPts val="0"/>
                        </a:spcAft>
                      </a:pPr>
                      <a:r>
                        <a:rPr lang="en-SG" sz="1600">
                          <a:effectLst/>
                        </a:rPr>
                        <a:t>Current version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Jobster TP 1.0</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259745535"/>
                  </a:ext>
                </a:extLst>
              </a:tr>
              <a:tr h="349126">
                <a:tc>
                  <a:txBody>
                    <a:bodyPr/>
                    <a:lstStyle/>
                    <a:p>
                      <a:pPr>
                        <a:lnSpc>
                          <a:spcPct val="107000"/>
                        </a:lnSpc>
                        <a:spcAft>
                          <a:spcPts val="0"/>
                        </a:spcAft>
                      </a:pPr>
                      <a:r>
                        <a:rPr lang="en-SG" sz="1600">
                          <a:effectLst/>
                        </a:rPr>
                        <a:t>Change details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gridSpan="3">
                  <a:txBody>
                    <a:bodyPr/>
                    <a:lstStyle/>
                    <a:p>
                      <a:pPr>
                        <a:lnSpc>
                          <a:spcPct val="107000"/>
                        </a:lnSpc>
                        <a:spcAft>
                          <a:spcPts val="0"/>
                        </a:spcAft>
                      </a:pPr>
                      <a:r>
                        <a:rPr lang="en-SG" sz="1600">
                          <a:effectLst/>
                        </a:rPr>
                        <a:t> </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65279872"/>
                  </a:ext>
                </a:extLst>
              </a:tr>
              <a:tr h="349126">
                <a:tc>
                  <a:txBody>
                    <a:bodyPr/>
                    <a:lstStyle/>
                    <a:p>
                      <a:pPr>
                        <a:lnSpc>
                          <a:spcPct val="107000"/>
                        </a:lnSpc>
                        <a:spcAft>
                          <a:spcPts val="0"/>
                        </a:spcAft>
                      </a:pPr>
                      <a:r>
                        <a:rPr lang="en-SG" sz="1600">
                          <a:effectLst/>
                        </a:rPr>
                        <a:t>Current status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B w="12700" cap="flat" cmpd="sng" algn="ctr">
                      <a:solidFill>
                        <a:schemeClr val="tx1"/>
                      </a:solidFill>
                      <a:prstDash val="solid"/>
                      <a:round/>
                      <a:headEnd type="none" w="med" len="med"/>
                      <a:tailEnd type="none" w="med" len="med"/>
                    </a:lnB>
                  </a:tcPr>
                </a:tc>
                <a:tc gridSpan="3">
                  <a:txBody>
                    <a:bodyPr/>
                    <a:lstStyle/>
                    <a:p>
                      <a:pPr>
                        <a:lnSpc>
                          <a:spcPct val="107000"/>
                        </a:lnSpc>
                        <a:spcAft>
                          <a:spcPts val="0"/>
                        </a:spcAft>
                      </a:pPr>
                      <a:r>
                        <a:rPr lang="en-SG" sz="1600">
                          <a:effectLst/>
                        </a:rPr>
                        <a:t>Draft/ In Process/ Approved</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B w="12700" cap="flat" cmpd="sng" algn="ctr">
                      <a:solidFill>
                        <a:schemeClr val="tx1"/>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69877439"/>
                  </a:ext>
                </a:extLst>
              </a:tr>
              <a:tr h="500242">
                <a:tc>
                  <a:txBody>
                    <a:bodyPr/>
                    <a:lstStyle/>
                    <a:p>
                      <a:pPr>
                        <a:lnSpc>
                          <a:spcPct val="107000"/>
                        </a:lnSpc>
                        <a:spcAft>
                          <a:spcPts val="0"/>
                        </a:spcAft>
                      </a:pPr>
                      <a:r>
                        <a:rPr lang="en-SG" sz="1600">
                          <a:effectLst/>
                        </a:rPr>
                        <a:t>Signing Off Authority</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Name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Position</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Signature </a:t>
                      </a:r>
                      <a:r>
                        <a:rPr lang="en-SG" sz="1600" smtClean="0">
                          <a:effectLst/>
                        </a:rPr>
                        <a:t>&amp; Date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370793"/>
                  </a:ext>
                </a:extLst>
              </a:tr>
              <a:tr h="816738">
                <a:tc>
                  <a:txBody>
                    <a:bodyPr/>
                    <a:lstStyle/>
                    <a:p>
                      <a:pPr>
                        <a:lnSpc>
                          <a:spcPct val="107000"/>
                        </a:lnSpc>
                        <a:spcAft>
                          <a:spcPts val="0"/>
                        </a:spcAft>
                      </a:pPr>
                      <a:r>
                        <a:rPr lang="en-SG" sz="1600">
                          <a:effectLst/>
                        </a:rPr>
                        <a:t> </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 </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Team Manager</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600">
                          <a:effectLst/>
                        </a:rPr>
                        <a:t> </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54782" marR="547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33423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04117313"/>
              </p:ext>
            </p:extLst>
          </p:nvPr>
        </p:nvGraphicFramePr>
        <p:xfrm>
          <a:off x="107950" y="1196975"/>
          <a:ext cx="8856662" cy="5087303"/>
        </p:xfrm>
        <a:graphic>
          <a:graphicData uri="http://schemas.openxmlformats.org/drawingml/2006/table">
            <a:tbl>
              <a:tblPr firstRow="1" bandRow="1">
                <a:tableStyleId>{10A1B5D5-9B99-4C35-A422-299274C87663}</a:tableStyleId>
              </a:tblPr>
              <a:tblGrid>
                <a:gridCol w="2876805">
                  <a:extLst>
                    <a:ext uri="{9D8B030D-6E8A-4147-A177-3AD203B41FA5}">
                      <a16:colId xmlns:a16="http://schemas.microsoft.com/office/drawing/2014/main" val="1093859298"/>
                    </a:ext>
                  </a:extLst>
                </a:gridCol>
                <a:gridCol w="1316806">
                  <a:extLst>
                    <a:ext uri="{9D8B030D-6E8A-4147-A177-3AD203B41FA5}">
                      <a16:colId xmlns:a16="http://schemas.microsoft.com/office/drawing/2014/main" val="2907220638"/>
                    </a:ext>
                  </a:extLst>
                </a:gridCol>
                <a:gridCol w="1271895">
                  <a:extLst>
                    <a:ext uri="{9D8B030D-6E8A-4147-A177-3AD203B41FA5}">
                      <a16:colId xmlns:a16="http://schemas.microsoft.com/office/drawing/2014/main" val="908226533"/>
                    </a:ext>
                  </a:extLst>
                </a:gridCol>
                <a:gridCol w="1695578">
                  <a:extLst>
                    <a:ext uri="{9D8B030D-6E8A-4147-A177-3AD203B41FA5}">
                      <a16:colId xmlns:a16="http://schemas.microsoft.com/office/drawing/2014/main" val="3146157989"/>
                    </a:ext>
                  </a:extLst>
                </a:gridCol>
                <a:gridCol w="1695578">
                  <a:extLst>
                    <a:ext uri="{9D8B030D-6E8A-4147-A177-3AD203B41FA5}">
                      <a16:colId xmlns:a16="http://schemas.microsoft.com/office/drawing/2014/main" val="1639552099"/>
                    </a:ext>
                  </a:extLst>
                </a:gridCol>
              </a:tblGrid>
              <a:tr h="317500">
                <a:tc>
                  <a:txBody>
                    <a:bodyPr/>
                    <a:lstStyle/>
                    <a:p>
                      <a:pPr>
                        <a:lnSpc>
                          <a:spcPct val="107000"/>
                        </a:lnSpc>
                        <a:spcAft>
                          <a:spcPts val="0"/>
                        </a:spcAft>
                      </a:pPr>
                      <a:r>
                        <a:rPr lang="en-SG" sz="2400">
                          <a:effectLst/>
                        </a:rPr>
                        <a:t>Activity</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2400">
                          <a:effectLst/>
                        </a:rPr>
                        <a:t>Start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2400">
                          <a:effectLst/>
                        </a:rPr>
                        <a:t>End</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2400">
                          <a:effectLst/>
                        </a:rPr>
                        <a:t>Person days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2400">
                          <a:effectLst/>
                        </a:rPr>
                        <a:t>Resource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32397466"/>
                  </a:ext>
                </a:extLst>
              </a:tr>
              <a:tr h="333375">
                <a:tc>
                  <a:txBody>
                    <a:bodyPr/>
                    <a:lstStyle/>
                    <a:p>
                      <a:pPr>
                        <a:lnSpc>
                          <a:spcPct val="107000"/>
                        </a:lnSpc>
                        <a:spcAft>
                          <a:spcPts val="0"/>
                        </a:spcAft>
                      </a:pPr>
                      <a:r>
                        <a:rPr lang="en-SG" sz="1800">
                          <a:effectLst/>
                        </a:rPr>
                        <a:t>Prepare Test Plan</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49004364"/>
                  </a:ext>
                </a:extLst>
              </a:tr>
              <a:tr h="317500">
                <a:tc>
                  <a:txBody>
                    <a:bodyPr/>
                    <a:lstStyle/>
                    <a:p>
                      <a:pPr>
                        <a:lnSpc>
                          <a:spcPct val="107000"/>
                        </a:lnSpc>
                        <a:spcAft>
                          <a:spcPts val="0"/>
                        </a:spcAft>
                      </a:pPr>
                      <a:r>
                        <a:rPr lang="en-SG" sz="1800">
                          <a:effectLst/>
                        </a:rPr>
                        <a:t>Review Test Plan</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2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2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84076430"/>
                  </a:ext>
                </a:extLst>
              </a:tr>
              <a:tr h="317500">
                <a:tc>
                  <a:txBody>
                    <a:bodyPr/>
                    <a:lstStyle/>
                    <a:p>
                      <a:pPr>
                        <a:lnSpc>
                          <a:spcPct val="107000"/>
                        </a:lnSpc>
                        <a:spcAft>
                          <a:spcPts val="0"/>
                        </a:spcAft>
                      </a:pPr>
                      <a:r>
                        <a:rPr lang="en-SG" sz="1800">
                          <a:effectLst/>
                        </a:rPr>
                        <a:t>Prepare Test Scripts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3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3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35241357"/>
                  </a:ext>
                </a:extLst>
              </a:tr>
              <a:tr h="317500">
                <a:tc>
                  <a:txBody>
                    <a:bodyPr/>
                    <a:lstStyle/>
                    <a:p>
                      <a:pPr>
                        <a:lnSpc>
                          <a:spcPct val="107000"/>
                        </a:lnSpc>
                        <a:spcAft>
                          <a:spcPts val="0"/>
                        </a:spcAft>
                      </a:pPr>
                      <a:r>
                        <a:rPr lang="en-SG" sz="1800">
                          <a:effectLst/>
                        </a:rPr>
                        <a:t>Setup Test environment</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4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4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1733673"/>
                  </a:ext>
                </a:extLst>
              </a:tr>
              <a:tr h="333375">
                <a:tc>
                  <a:txBody>
                    <a:bodyPr/>
                    <a:lstStyle/>
                    <a:p>
                      <a:pPr>
                        <a:lnSpc>
                          <a:spcPct val="107000"/>
                        </a:lnSpc>
                        <a:spcAft>
                          <a:spcPts val="0"/>
                        </a:spcAft>
                      </a:pPr>
                      <a:r>
                        <a:rPr lang="en-SG" sz="1800">
                          <a:effectLst/>
                        </a:rPr>
                        <a:t>Maintain test environment</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5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5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9059726"/>
                  </a:ext>
                </a:extLst>
              </a:tr>
              <a:tr h="317500">
                <a:tc>
                  <a:txBody>
                    <a:bodyPr/>
                    <a:lstStyle/>
                    <a:p>
                      <a:pPr>
                        <a:lnSpc>
                          <a:spcPct val="107000"/>
                        </a:lnSpc>
                        <a:spcAft>
                          <a:spcPts val="0"/>
                        </a:spcAft>
                      </a:pPr>
                      <a:r>
                        <a:rPr lang="en-SG" sz="1800">
                          <a:effectLst/>
                        </a:rPr>
                        <a:t>Establish Test Procedures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6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6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6157698"/>
                  </a:ext>
                </a:extLst>
              </a:tr>
              <a:tr h="317500">
                <a:tc>
                  <a:txBody>
                    <a:bodyPr/>
                    <a:lstStyle/>
                    <a:p>
                      <a:pPr>
                        <a:lnSpc>
                          <a:spcPct val="107000"/>
                        </a:lnSpc>
                        <a:spcAft>
                          <a:spcPts val="0"/>
                        </a:spcAft>
                      </a:pPr>
                      <a:r>
                        <a:rPr lang="en-SG" sz="1800">
                          <a:effectLst/>
                        </a:rPr>
                        <a:t>Execute Testing/ Record faults</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7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7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87071771"/>
                  </a:ext>
                </a:extLst>
              </a:tr>
              <a:tr h="317500">
                <a:tc>
                  <a:txBody>
                    <a:bodyPr/>
                    <a:lstStyle/>
                    <a:p>
                      <a:pPr>
                        <a:lnSpc>
                          <a:spcPct val="107000"/>
                        </a:lnSpc>
                        <a:spcAft>
                          <a:spcPts val="0"/>
                        </a:spcAft>
                      </a:pPr>
                      <a:r>
                        <a:rPr lang="en-SG" sz="1800">
                          <a:effectLst/>
                        </a:rPr>
                        <a:t>Certify App to be released to Beta Test Group</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8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8 May 2022</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1</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en-SG" sz="1800">
                          <a:effectLst/>
                        </a:rPr>
                        <a:t>Development Team Lead</a:t>
                      </a:r>
                      <a:endParaRPr lang="en-SG" sz="2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8741560"/>
                  </a:ext>
                </a:extLst>
              </a:tr>
            </a:tbl>
          </a:graphicData>
        </a:graphic>
      </p:graphicFrame>
    </p:spTree>
    <p:extLst>
      <p:ext uri="{BB962C8B-B14F-4D97-AF65-F5344CB8AC3E}">
        <p14:creationId xmlns:p14="http://schemas.microsoft.com/office/powerpoint/2010/main" val="346692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smtClean="0">
                <a:solidFill>
                  <a:schemeClr val="tx1"/>
                </a:solidFill>
              </a:rPr>
              <a:t>Test Metrics</a:t>
            </a:r>
            <a:endParaRPr lang="en-SG"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40655462"/>
              </p:ext>
            </p:extLst>
          </p:nvPr>
        </p:nvGraphicFramePr>
        <p:xfrm>
          <a:off x="80747" y="1556792"/>
          <a:ext cx="8883866" cy="5139690"/>
        </p:xfrm>
        <a:graphic>
          <a:graphicData uri="http://schemas.openxmlformats.org/drawingml/2006/table">
            <a:tbl>
              <a:tblPr firstRow="1" bandRow="1">
                <a:tableStyleId>{10A1B5D5-9B99-4C35-A422-299274C87663}</a:tableStyleId>
              </a:tblPr>
              <a:tblGrid>
                <a:gridCol w="4006110">
                  <a:extLst>
                    <a:ext uri="{9D8B030D-6E8A-4147-A177-3AD203B41FA5}">
                      <a16:colId xmlns:a16="http://schemas.microsoft.com/office/drawing/2014/main" val="3964682090"/>
                    </a:ext>
                  </a:extLst>
                </a:gridCol>
                <a:gridCol w="903807">
                  <a:extLst>
                    <a:ext uri="{9D8B030D-6E8A-4147-A177-3AD203B41FA5}">
                      <a16:colId xmlns:a16="http://schemas.microsoft.com/office/drawing/2014/main" val="2011743224"/>
                    </a:ext>
                  </a:extLst>
                </a:gridCol>
                <a:gridCol w="3973949">
                  <a:extLst>
                    <a:ext uri="{9D8B030D-6E8A-4147-A177-3AD203B41FA5}">
                      <a16:colId xmlns:a16="http://schemas.microsoft.com/office/drawing/2014/main" val="3501692285"/>
                    </a:ext>
                  </a:extLst>
                </a:gridCol>
              </a:tblGrid>
              <a:tr h="186690">
                <a:tc>
                  <a:txBody>
                    <a:bodyPr/>
                    <a:lstStyle/>
                    <a:p>
                      <a:pPr indent="90170">
                        <a:lnSpc>
                          <a:spcPct val="107000"/>
                        </a:lnSpc>
                        <a:spcAft>
                          <a:spcPts val="800"/>
                        </a:spcAft>
                      </a:pPr>
                      <a:r>
                        <a:rPr lang="en-SG" sz="2000">
                          <a:effectLst/>
                        </a:rPr>
                        <a:t>TEST METRIC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TESTING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14208533"/>
                  </a:ext>
                </a:extLst>
              </a:tr>
              <a:tr h="170815">
                <a:tc>
                  <a:txBody>
                    <a:bodyPr/>
                    <a:lstStyle/>
                    <a:p>
                      <a:pPr indent="90170">
                        <a:lnSpc>
                          <a:spcPct val="107000"/>
                        </a:lnSpc>
                        <a:spcAft>
                          <a:spcPts val="800"/>
                        </a:spcAft>
                      </a:pPr>
                      <a:r>
                        <a:rPr lang="en-SG" sz="2000">
                          <a:effectLst/>
                        </a:rPr>
                        <a:t>Number of test cases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tabLst>
                          <a:tab pos="284480" algn="l"/>
                        </a:tabLst>
                      </a:pPr>
                      <a:r>
                        <a:rPr lang="en-SG" sz="2000">
                          <a:effectLst/>
                        </a:rPr>
                        <a:t>17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Development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069333455"/>
                  </a:ext>
                </a:extLst>
              </a:tr>
              <a:tr h="186690">
                <a:tc>
                  <a:txBody>
                    <a:bodyPr/>
                    <a:lstStyle/>
                    <a:p>
                      <a:pPr indent="90170">
                        <a:lnSpc>
                          <a:spcPct val="107000"/>
                        </a:lnSpc>
                        <a:spcAft>
                          <a:spcPts val="800"/>
                        </a:spcAft>
                      </a:pPr>
                      <a:r>
                        <a:rPr lang="en-SG" sz="2000">
                          <a:effectLst/>
                        </a:rPr>
                        <a:t>Number of Test cases Passed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17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Execution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325216101"/>
                  </a:ext>
                </a:extLst>
              </a:tr>
              <a:tr h="186690">
                <a:tc>
                  <a:txBody>
                    <a:bodyPr/>
                    <a:lstStyle/>
                    <a:p>
                      <a:pPr indent="90170">
                        <a:lnSpc>
                          <a:spcPct val="107000"/>
                        </a:lnSpc>
                        <a:spcAft>
                          <a:spcPts val="800"/>
                        </a:spcAft>
                      </a:pPr>
                      <a:r>
                        <a:rPr lang="en-SG" sz="2000">
                          <a:effectLst/>
                        </a:rPr>
                        <a:t>Number of Test cases Executed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17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Execution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78281093"/>
                  </a:ext>
                </a:extLst>
              </a:tr>
              <a:tr h="186690">
                <a:tc>
                  <a:txBody>
                    <a:bodyPr/>
                    <a:lstStyle/>
                    <a:p>
                      <a:pPr indent="90170">
                        <a:lnSpc>
                          <a:spcPct val="107000"/>
                        </a:lnSpc>
                        <a:spcAft>
                          <a:spcPts val="800"/>
                        </a:spcAft>
                      </a:pPr>
                      <a:r>
                        <a:rPr lang="en-SG" sz="2000">
                          <a:effectLst/>
                        </a:rPr>
                        <a:t>Number of Test cases Failed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0</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Execution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533341678"/>
                  </a:ext>
                </a:extLst>
              </a:tr>
              <a:tr h="186690">
                <a:tc>
                  <a:txBody>
                    <a:bodyPr/>
                    <a:lstStyle/>
                    <a:p>
                      <a:pPr indent="90170">
                        <a:lnSpc>
                          <a:spcPct val="107000"/>
                        </a:lnSpc>
                        <a:spcAft>
                          <a:spcPts val="800"/>
                        </a:spcAft>
                      </a:pPr>
                      <a:r>
                        <a:rPr lang="en-SG" sz="2000">
                          <a:effectLst/>
                        </a:rPr>
                        <a:t>Number of Test cases under Investigation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0</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Development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545300241"/>
                  </a:ext>
                </a:extLst>
              </a:tr>
              <a:tr h="170815">
                <a:tc>
                  <a:txBody>
                    <a:bodyPr/>
                    <a:lstStyle/>
                    <a:p>
                      <a:pPr indent="90170">
                        <a:lnSpc>
                          <a:spcPct val="107000"/>
                        </a:lnSpc>
                        <a:spcAft>
                          <a:spcPts val="800"/>
                        </a:spcAft>
                      </a:pPr>
                      <a:r>
                        <a:rPr lang="en-SG" sz="2000">
                          <a:effectLst/>
                        </a:rPr>
                        <a:t>Number of Test cases Blocked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0</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Development Phase / Execution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82492229"/>
                  </a:ext>
                </a:extLst>
              </a:tr>
              <a:tr h="186690">
                <a:tc>
                  <a:txBody>
                    <a:bodyPr/>
                    <a:lstStyle/>
                    <a:p>
                      <a:pPr indent="90170">
                        <a:lnSpc>
                          <a:spcPct val="107000"/>
                        </a:lnSpc>
                        <a:spcAft>
                          <a:spcPts val="800"/>
                        </a:spcAft>
                      </a:pPr>
                      <a:r>
                        <a:rPr lang="en-SG" sz="2000">
                          <a:effectLst/>
                        </a:rPr>
                        <a:t>Number of Test cases Re- executed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0</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Regression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021390934"/>
                  </a:ext>
                </a:extLst>
              </a:tr>
              <a:tr h="186690">
                <a:tc>
                  <a:txBody>
                    <a:bodyPr/>
                    <a:lstStyle/>
                    <a:p>
                      <a:pPr indent="90170">
                        <a:lnSpc>
                          <a:spcPct val="107000"/>
                        </a:lnSpc>
                        <a:spcAft>
                          <a:spcPts val="800"/>
                        </a:spcAft>
                      </a:pPr>
                      <a:r>
                        <a:rPr lang="en-SG" sz="2000">
                          <a:effectLst/>
                        </a:rPr>
                        <a:t>Number of First run Failures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0</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Execution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85375765"/>
                  </a:ext>
                </a:extLst>
              </a:tr>
              <a:tr h="186690">
                <a:tc>
                  <a:txBody>
                    <a:bodyPr/>
                    <a:lstStyle/>
                    <a:p>
                      <a:pPr indent="90170">
                        <a:lnSpc>
                          <a:spcPct val="107000"/>
                        </a:lnSpc>
                        <a:spcAft>
                          <a:spcPts val="800"/>
                        </a:spcAft>
                      </a:pPr>
                      <a:r>
                        <a:rPr lang="en-SG" sz="2000">
                          <a:effectLst/>
                        </a:rPr>
                        <a:t>Total Executions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17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Reporting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203166036"/>
                  </a:ext>
                </a:extLst>
              </a:tr>
              <a:tr h="170815">
                <a:tc>
                  <a:txBody>
                    <a:bodyPr/>
                    <a:lstStyle/>
                    <a:p>
                      <a:pPr indent="90170">
                        <a:lnSpc>
                          <a:spcPct val="107000"/>
                        </a:lnSpc>
                        <a:spcAft>
                          <a:spcPts val="800"/>
                        </a:spcAft>
                      </a:pPr>
                      <a:r>
                        <a:rPr lang="en-SG" sz="2000">
                          <a:effectLst/>
                        </a:rPr>
                        <a:t>Total Passes and Failures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17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Reporting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501046651"/>
                  </a:ext>
                </a:extLst>
              </a:tr>
              <a:tr h="186690">
                <a:tc>
                  <a:txBody>
                    <a:bodyPr/>
                    <a:lstStyle/>
                    <a:p>
                      <a:pPr indent="90170">
                        <a:lnSpc>
                          <a:spcPct val="107000"/>
                        </a:lnSpc>
                        <a:spcAft>
                          <a:spcPts val="800"/>
                        </a:spcAft>
                      </a:pPr>
                      <a:r>
                        <a:rPr lang="en-SG" sz="2000">
                          <a:effectLst/>
                        </a:rPr>
                        <a:t>Test case Execution time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30min</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Reporting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74598794"/>
                  </a:ext>
                </a:extLst>
              </a:tr>
              <a:tr h="170815">
                <a:tc>
                  <a:txBody>
                    <a:bodyPr/>
                    <a:lstStyle/>
                    <a:p>
                      <a:pPr indent="90170">
                        <a:lnSpc>
                          <a:spcPct val="107000"/>
                        </a:lnSpc>
                        <a:spcAft>
                          <a:spcPts val="800"/>
                        </a:spcAft>
                      </a:pPr>
                      <a:r>
                        <a:rPr lang="en-SG" sz="2000">
                          <a:effectLst/>
                        </a:rPr>
                        <a:t>Test Execution time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n-SG" sz="2000">
                          <a:effectLst/>
                        </a:rPr>
                        <a:t>30min</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tc>
                  <a:txBody>
                    <a:bodyPr/>
                    <a:lstStyle/>
                    <a:p>
                      <a:pPr indent="78740">
                        <a:lnSpc>
                          <a:spcPct val="107000"/>
                        </a:lnSpc>
                        <a:spcAft>
                          <a:spcPts val="800"/>
                        </a:spcAft>
                      </a:pPr>
                      <a:r>
                        <a:rPr lang="en-SG" sz="2000">
                          <a:effectLst/>
                        </a:rPr>
                        <a:t>Test Reporting Phase </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71093757"/>
                  </a:ext>
                </a:extLst>
              </a:tr>
            </a:tbl>
          </a:graphicData>
        </a:graphic>
      </p:graphicFrame>
    </p:spTree>
    <p:extLst>
      <p:ext uri="{BB962C8B-B14F-4D97-AF65-F5344CB8AC3E}">
        <p14:creationId xmlns:p14="http://schemas.microsoft.com/office/powerpoint/2010/main" val="6451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smtClean="0">
                <a:solidFill>
                  <a:schemeClr val="tx1"/>
                </a:solidFill>
              </a:rPr>
              <a:t>Usability Testing</a:t>
            </a:r>
            <a:endParaRPr lang="en-SG"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p:txBody>
      </p:sp>
      <p:graphicFrame>
        <p:nvGraphicFramePr>
          <p:cNvPr id="2" name="Table 1"/>
          <p:cNvGraphicFramePr>
            <a:graphicFrameLocks noGrp="1"/>
          </p:cNvGraphicFramePr>
          <p:nvPr/>
        </p:nvGraphicFramePr>
        <p:xfrm>
          <a:off x="107950" y="1556792"/>
          <a:ext cx="8856662" cy="2606074"/>
        </p:xfrm>
        <a:graphic>
          <a:graphicData uri="http://schemas.openxmlformats.org/drawingml/2006/table">
            <a:tbl>
              <a:tblPr firstRow="1" firstCol="1" bandRow="1">
                <a:tableStyleId>{10A1B5D5-9B99-4C35-A422-299274C87663}</a:tableStyleId>
              </a:tblPr>
              <a:tblGrid>
                <a:gridCol w="375099">
                  <a:extLst>
                    <a:ext uri="{9D8B030D-6E8A-4147-A177-3AD203B41FA5}">
                      <a16:colId xmlns:a16="http://schemas.microsoft.com/office/drawing/2014/main" val="4056780648"/>
                    </a:ext>
                  </a:extLst>
                </a:gridCol>
                <a:gridCol w="2588815">
                  <a:extLst>
                    <a:ext uri="{9D8B030D-6E8A-4147-A177-3AD203B41FA5}">
                      <a16:colId xmlns:a16="http://schemas.microsoft.com/office/drawing/2014/main" val="3844606904"/>
                    </a:ext>
                  </a:extLst>
                </a:gridCol>
                <a:gridCol w="1845813">
                  <a:extLst>
                    <a:ext uri="{9D8B030D-6E8A-4147-A177-3AD203B41FA5}">
                      <a16:colId xmlns:a16="http://schemas.microsoft.com/office/drawing/2014/main" val="1137001259"/>
                    </a:ext>
                  </a:extLst>
                </a:gridCol>
                <a:gridCol w="1959152">
                  <a:extLst>
                    <a:ext uri="{9D8B030D-6E8A-4147-A177-3AD203B41FA5}">
                      <a16:colId xmlns:a16="http://schemas.microsoft.com/office/drawing/2014/main" val="3006863726"/>
                    </a:ext>
                  </a:extLst>
                </a:gridCol>
                <a:gridCol w="2087783">
                  <a:extLst>
                    <a:ext uri="{9D8B030D-6E8A-4147-A177-3AD203B41FA5}">
                      <a16:colId xmlns:a16="http://schemas.microsoft.com/office/drawing/2014/main" val="2672706374"/>
                    </a:ext>
                  </a:extLst>
                </a:gridCol>
              </a:tblGrid>
              <a:tr h="388270">
                <a:tc>
                  <a:txBody>
                    <a:bodyPr/>
                    <a:lstStyle/>
                    <a:p>
                      <a:pPr algn="l">
                        <a:lnSpc>
                          <a:spcPct val="107000"/>
                        </a:lnSpc>
                        <a:spcAft>
                          <a:spcPts val="800"/>
                        </a:spcAft>
                      </a:pPr>
                      <a:r>
                        <a:rPr lang="en-SG" sz="1600">
                          <a:effectLst/>
                        </a:rPr>
                        <a:t>No.</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Participants</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NPS Ratings (0-10)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CSAT Ratings (1-10)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TSR (Success/Fail)</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64509008"/>
                  </a:ext>
                </a:extLst>
              </a:tr>
              <a:tr h="189490">
                <a:tc>
                  <a:txBody>
                    <a:bodyPr/>
                    <a:lstStyle/>
                    <a:p>
                      <a:pPr algn="ctr">
                        <a:lnSpc>
                          <a:spcPct val="107000"/>
                        </a:lnSpc>
                        <a:spcAft>
                          <a:spcPts val="800"/>
                        </a:spcAft>
                      </a:pPr>
                      <a:r>
                        <a:rPr lang="en-SG" sz="1600">
                          <a:effectLst/>
                        </a:rPr>
                        <a:t>1</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 Danny</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800"/>
                        </a:spcAft>
                      </a:pPr>
                      <a:r>
                        <a:rPr lang="en-SG" sz="1600">
                          <a:effectLst/>
                        </a:rPr>
                        <a:t>8</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9</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56154881"/>
                  </a:ext>
                </a:extLst>
              </a:tr>
              <a:tr h="189490">
                <a:tc>
                  <a:txBody>
                    <a:bodyPr/>
                    <a:lstStyle/>
                    <a:p>
                      <a:pPr algn="ctr">
                        <a:lnSpc>
                          <a:spcPct val="107000"/>
                        </a:lnSpc>
                        <a:spcAft>
                          <a:spcPts val="800"/>
                        </a:spcAft>
                      </a:pPr>
                      <a:r>
                        <a:rPr lang="en-SG" sz="1600">
                          <a:effectLst/>
                        </a:rPr>
                        <a:t>2</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 John</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800"/>
                        </a:spcAft>
                      </a:pPr>
                      <a:r>
                        <a:rPr lang="en-SG" sz="1600">
                          <a:effectLst/>
                        </a:rPr>
                        <a:t>7</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7</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81640331"/>
                  </a:ext>
                </a:extLst>
              </a:tr>
              <a:tr h="189490">
                <a:tc>
                  <a:txBody>
                    <a:bodyPr/>
                    <a:lstStyle/>
                    <a:p>
                      <a:pPr algn="ctr">
                        <a:lnSpc>
                          <a:spcPct val="107000"/>
                        </a:lnSpc>
                        <a:spcAft>
                          <a:spcPts val="800"/>
                        </a:spcAft>
                      </a:pPr>
                      <a:r>
                        <a:rPr lang="en-SG" sz="1600">
                          <a:effectLst/>
                        </a:rPr>
                        <a:t>3</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 Eugene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800"/>
                        </a:spcAft>
                      </a:pPr>
                      <a:r>
                        <a:rPr lang="en-SG" sz="1600">
                          <a:effectLst/>
                        </a:rPr>
                        <a:t>9</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8</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64610073"/>
                  </a:ext>
                </a:extLst>
              </a:tr>
              <a:tr h="189490">
                <a:tc>
                  <a:txBody>
                    <a:bodyPr/>
                    <a:lstStyle/>
                    <a:p>
                      <a:pPr algn="ctr">
                        <a:lnSpc>
                          <a:spcPct val="107000"/>
                        </a:lnSpc>
                        <a:spcAft>
                          <a:spcPts val="800"/>
                        </a:spcAft>
                      </a:pPr>
                      <a:r>
                        <a:rPr lang="en-SG" sz="1600">
                          <a:effectLst/>
                        </a:rPr>
                        <a:t>4</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 Daniel</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800"/>
                        </a:spcAft>
                      </a:pPr>
                      <a:r>
                        <a:rPr lang="en-SG" sz="1600">
                          <a:effectLst/>
                        </a:rPr>
                        <a:t>7</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8</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49431600"/>
                  </a:ext>
                </a:extLst>
              </a:tr>
              <a:tr h="189490">
                <a:tc>
                  <a:txBody>
                    <a:bodyPr/>
                    <a:lstStyle/>
                    <a:p>
                      <a:pPr algn="ctr">
                        <a:lnSpc>
                          <a:spcPct val="107000"/>
                        </a:lnSpc>
                        <a:spcAft>
                          <a:spcPts val="800"/>
                        </a:spcAft>
                      </a:pPr>
                      <a:r>
                        <a:rPr lang="en-SG" sz="1600">
                          <a:effectLst/>
                        </a:rPr>
                        <a:t>5</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 Shawn</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800"/>
                        </a:spcAft>
                      </a:pPr>
                      <a:r>
                        <a:rPr lang="en-SG" sz="1600">
                          <a:effectLst/>
                        </a:rPr>
                        <a:t>10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389927"/>
                  </a:ext>
                </a:extLst>
              </a:tr>
              <a:tr h="292235">
                <a:tc gridSpan="5">
                  <a:txBody>
                    <a:bodyPr/>
                    <a:lstStyle/>
                    <a:p>
                      <a:pPr algn="l">
                        <a:lnSpc>
                          <a:spcPct val="107000"/>
                        </a:lnSpc>
                      </a:pPr>
                      <a:endParaRPr lang="en-SG" sz="2400">
                        <a:effectLst/>
                        <a:latin typeface="Product Sans Light" panose="020B0303030502040203" pitchFamily="34"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63800989"/>
                  </a:ext>
                </a:extLst>
              </a:tr>
              <a:tr h="388270">
                <a:tc gridSpan="2">
                  <a:txBody>
                    <a:bodyPr/>
                    <a:lstStyle/>
                    <a:p>
                      <a:pPr algn="l">
                        <a:lnSpc>
                          <a:spcPct val="107000"/>
                        </a:lnSpc>
                        <a:spcAft>
                          <a:spcPts val="800"/>
                        </a:spcAft>
                      </a:pPr>
                      <a:r>
                        <a:rPr lang="en-SG" sz="1600">
                          <a:effectLst/>
                        </a:rPr>
                        <a:t>COMPUTERED AVERAGE/SCORE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a:txBody>
                    <a:bodyPr/>
                    <a:lstStyle/>
                    <a:p>
                      <a:pPr algn="ctr">
                        <a:lnSpc>
                          <a:spcPct val="107000"/>
                        </a:lnSpc>
                        <a:spcAft>
                          <a:spcPts val="800"/>
                        </a:spcAft>
                      </a:pPr>
                      <a:r>
                        <a:rPr lang="en-SG" sz="1600">
                          <a:effectLst/>
                        </a:rPr>
                        <a:t>8.2</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600">
                          <a:effectLst/>
                        </a:rPr>
                        <a:t>8.4</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600">
                          <a:effectLst/>
                        </a:rPr>
                        <a:t>100%</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18257797"/>
                  </a:ext>
                </a:extLst>
              </a:tr>
            </a:tbl>
          </a:graphicData>
        </a:graphic>
      </p:graphicFrame>
      <p:graphicFrame>
        <p:nvGraphicFramePr>
          <p:cNvPr id="3" name="Table 2"/>
          <p:cNvGraphicFramePr>
            <a:graphicFrameLocks noGrp="1"/>
          </p:cNvGraphicFramePr>
          <p:nvPr/>
        </p:nvGraphicFramePr>
        <p:xfrm>
          <a:off x="107950" y="4068187"/>
          <a:ext cx="8856664" cy="2641473"/>
        </p:xfrm>
        <a:graphic>
          <a:graphicData uri="http://schemas.openxmlformats.org/drawingml/2006/table">
            <a:tbl>
              <a:tblPr>
                <a:tableStyleId>{10A1B5D5-9B99-4C35-A422-299274C87663}</a:tableStyleId>
              </a:tblPr>
              <a:tblGrid>
                <a:gridCol w="931470">
                  <a:extLst>
                    <a:ext uri="{9D8B030D-6E8A-4147-A177-3AD203B41FA5}">
                      <a16:colId xmlns:a16="http://schemas.microsoft.com/office/drawing/2014/main" val="3071537002"/>
                    </a:ext>
                  </a:extLst>
                </a:gridCol>
                <a:gridCol w="2380896">
                  <a:extLst>
                    <a:ext uri="{9D8B030D-6E8A-4147-A177-3AD203B41FA5}">
                      <a16:colId xmlns:a16="http://schemas.microsoft.com/office/drawing/2014/main" val="663462327"/>
                    </a:ext>
                  </a:extLst>
                </a:gridCol>
                <a:gridCol w="976844">
                  <a:extLst>
                    <a:ext uri="{9D8B030D-6E8A-4147-A177-3AD203B41FA5}">
                      <a16:colId xmlns:a16="http://schemas.microsoft.com/office/drawing/2014/main" val="907482952"/>
                    </a:ext>
                  </a:extLst>
                </a:gridCol>
                <a:gridCol w="976844">
                  <a:extLst>
                    <a:ext uri="{9D8B030D-6E8A-4147-A177-3AD203B41FA5}">
                      <a16:colId xmlns:a16="http://schemas.microsoft.com/office/drawing/2014/main" val="4227896374"/>
                    </a:ext>
                  </a:extLst>
                </a:gridCol>
                <a:gridCol w="931470">
                  <a:extLst>
                    <a:ext uri="{9D8B030D-6E8A-4147-A177-3AD203B41FA5}">
                      <a16:colId xmlns:a16="http://schemas.microsoft.com/office/drawing/2014/main" val="775170398"/>
                    </a:ext>
                  </a:extLst>
                </a:gridCol>
                <a:gridCol w="931470">
                  <a:extLst>
                    <a:ext uri="{9D8B030D-6E8A-4147-A177-3AD203B41FA5}">
                      <a16:colId xmlns:a16="http://schemas.microsoft.com/office/drawing/2014/main" val="910164242"/>
                    </a:ext>
                  </a:extLst>
                </a:gridCol>
                <a:gridCol w="863835">
                  <a:extLst>
                    <a:ext uri="{9D8B030D-6E8A-4147-A177-3AD203B41FA5}">
                      <a16:colId xmlns:a16="http://schemas.microsoft.com/office/drawing/2014/main" val="1423476001"/>
                    </a:ext>
                  </a:extLst>
                </a:gridCol>
                <a:gridCol w="863835">
                  <a:extLst>
                    <a:ext uri="{9D8B030D-6E8A-4147-A177-3AD203B41FA5}">
                      <a16:colId xmlns:a16="http://schemas.microsoft.com/office/drawing/2014/main" val="3675574415"/>
                    </a:ext>
                  </a:extLst>
                </a:gridCol>
              </a:tblGrid>
              <a:tr h="298450">
                <a:tc rowSpan="2">
                  <a:txBody>
                    <a:bodyPr/>
                    <a:lstStyle/>
                    <a:p>
                      <a:pPr>
                        <a:lnSpc>
                          <a:spcPct val="107000"/>
                        </a:lnSpc>
                        <a:spcAft>
                          <a:spcPts val="800"/>
                        </a:spcAft>
                      </a:pPr>
                      <a:r>
                        <a:rPr lang="en-SG" sz="1200">
                          <a:effectLst/>
                        </a:rPr>
                        <a:t>TC ID</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rowSpan="2">
                  <a:txBody>
                    <a:bodyPr/>
                    <a:lstStyle/>
                    <a:p>
                      <a:pPr>
                        <a:lnSpc>
                          <a:spcPct val="107000"/>
                        </a:lnSpc>
                        <a:spcAft>
                          <a:spcPts val="800"/>
                        </a:spcAft>
                      </a:pPr>
                      <a:r>
                        <a:rPr lang="en-SG" sz="1200">
                          <a:effectLst/>
                        </a:rPr>
                        <a:t>Test Case Scenario</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gridSpan="3">
                  <a:txBody>
                    <a:bodyPr/>
                    <a:lstStyle/>
                    <a:p>
                      <a:pPr algn="ctr">
                        <a:lnSpc>
                          <a:spcPct val="107000"/>
                        </a:lnSpc>
                        <a:spcAft>
                          <a:spcPts val="800"/>
                        </a:spcAft>
                      </a:pPr>
                      <a:r>
                        <a:rPr lang="en-SG" sz="1200">
                          <a:effectLst/>
                        </a:rPr>
                        <a:t>Desired</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hMerge="1">
                  <a:txBody>
                    <a:bodyPr/>
                    <a:lstStyle/>
                    <a:p>
                      <a:endParaRPr lang="en-SG"/>
                    </a:p>
                  </a:txBody>
                  <a:tcPr/>
                </a:tc>
                <a:tc gridSpan="3">
                  <a:txBody>
                    <a:bodyPr/>
                    <a:lstStyle/>
                    <a:p>
                      <a:pPr algn="ctr">
                        <a:lnSpc>
                          <a:spcPct val="107000"/>
                        </a:lnSpc>
                        <a:spcAft>
                          <a:spcPts val="800"/>
                        </a:spcAft>
                      </a:pPr>
                      <a:r>
                        <a:rPr lang="en-SG" sz="1200">
                          <a:effectLst/>
                        </a:rPr>
                        <a:t>Actual</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567907903"/>
                  </a:ext>
                </a:extLst>
              </a:tr>
              <a:tr h="313690">
                <a:tc vMerge="1">
                  <a:txBody>
                    <a:bodyPr/>
                    <a:lstStyle/>
                    <a:p>
                      <a:endParaRPr lang="en-SG"/>
                    </a:p>
                  </a:txBody>
                  <a:tcPr/>
                </a:tc>
                <a:tc vMerge="1">
                  <a:txBody>
                    <a:bodyPr/>
                    <a:lstStyle/>
                    <a:p>
                      <a:endParaRPr lang="en-SG"/>
                    </a:p>
                  </a:txBody>
                  <a:tcPr/>
                </a:tc>
                <a:tc>
                  <a:txBody>
                    <a:bodyPr/>
                    <a:lstStyle/>
                    <a:p>
                      <a:pPr algn="ctr">
                        <a:lnSpc>
                          <a:spcPct val="107000"/>
                        </a:lnSpc>
                        <a:spcAft>
                          <a:spcPts val="800"/>
                        </a:spcAft>
                      </a:pPr>
                      <a:r>
                        <a:rPr lang="en-SG" sz="1200">
                          <a:effectLst/>
                        </a:rPr>
                        <a:t>TOT</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TSR</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UER</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TOT</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TSR</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UER</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7507944"/>
                  </a:ext>
                </a:extLst>
              </a:tr>
              <a:tr h="298450">
                <a:tc>
                  <a:txBody>
                    <a:bodyPr/>
                    <a:lstStyle/>
                    <a:p>
                      <a:pPr>
                        <a:lnSpc>
                          <a:spcPct val="107000"/>
                        </a:lnSpc>
                        <a:spcAft>
                          <a:spcPts val="800"/>
                        </a:spcAft>
                      </a:pPr>
                      <a:r>
                        <a:rPr lang="en-SG" sz="1600">
                          <a:effectLst/>
                        </a:rPr>
                        <a:t>UST01</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Register</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3272316"/>
                  </a:ext>
                </a:extLst>
              </a:tr>
              <a:tr h="298450">
                <a:tc>
                  <a:txBody>
                    <a:bodyPr/>
                    <a:lstStyle/>
                    <a:p>
                      <a:pPr>
                        <a:lnSpc>
                          <a:spcPct val="107000"/>
                        </a:lnSpc>
                        <a:spcAft>
                          <a:spcPts val="800"/>
                        </a:spcAft>
                      </a:pPr>
                      <a:r>
                        <a:rPr lang="en-SG" sz="1600">
                          <a:effectLst/>
                        </a:rPr>
                        <a:t>UST02</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Login</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7</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85272054"/>
                  </a:ext>
                </a:extLst>
              </a:tr>
              <a:tr h="313690">
                <a:tc>
                  <a:txBody>
                    <a:bodyPr/>
                    <a:lstStyle/>
                    <a:p>
                      <a:pPr>
                        <a:lnSpc>
                          <a:spcPct val="107000"/>
                        </a:lnSpc>
                        <a:spcAft>
                          <a:spcPts val="800"/>
                        </a:spcAft>
                      </a:pPr>
                      <a:r>
                        <a:rPr lang="en-SG" sz="1600">
                          <a:effectLst/>
                        </a:rPr>
                        <a:t>UST03</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View Profile</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15</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21</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96135301"/>
                  </a:ext>
                </a:extLst>
              </a:tr>
              <a:tr h="298450">
                <a:tc>
                  <a:txBody>
                    <a:bodyPr/>
                    <a:lstStyle/>
                    <a:p>
                      <a:pPr>
                        <a:lnSpc>
                          <a:spcPct val="107000"/>
                        </a:lnSpc>
                        <a:spcAft>
                          <a:spcPts val="800"/>
                        </a:spcAft>
                      </a:pPr>
                      <a:r>
                        <a:rPr lang="en-SG" sz="1600">
                          <a:effectLst/>
                        </a:rPr>
                        <a:t>UST04</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Update Profile</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19549282"/>
                  </a:ext>
                </a:extLst>
              </a:tr>
              <a:tr h="298450">
                <a:tc>
                  <a:txBody>
                    <a:bodyPr/>
                    <a:lstStyle/>
                    <a:p>
                      <a:pPr>
                        <a:lnSpc>
                          <a:spcPct val="107000"/>
                        </a:lnSpc>
                        <a:spcAft>
                          <a:spcPts val="800"/>
                        </a:spcAft>
                      </a:pPr>
                      <a:r>
                        <a:rPr lang="en-SG" sz="1600">
                          <a:effectLst/>
                        </a:rPr>
                        <a:t>UST05</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Search other users</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8</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4871638"/>
                  </a:ext>
                </a:extLst>
              </a:tr>
              <a:tr h="313690">
                <a:tc>
                  <a:txBody>
                    <a:bodyPr/>
                    <a:lstStyle/>
                    <a:p>
                      <a:pPr>
                        <a:lnSpc>
                          <a:spcPct val="107000"/>
                        </a:lnSpc>
                        <a:spcAft>
                          <a:spcPts val="800"/>
                        </a:spcAft>
                      </a:pPr>
                      <a:r>
                        <a:rPr lang="en-SG" sz="1600">
                          <a:effectLst/>
                        </a:rPr>
                        <a:t>UST06</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SG" sz="1600">
                          <a:effectLst/>
                        </a:rPr>
                        <a:t>View other user’ Public Profile</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SG" sz="1200">
                          <a:effectLst/>
                        </a:rPr>
                        <a:t>15</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20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100%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G" sz="1200">
                          <a:effectLst/>
                        </a:rPr>
                        <a:t>0%</a:t>
                      </a:r>
                      <a:endParaRPr lang="en-SG" sz="18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6464585"/>
                  </a:ext>
                </a:extLst>
              </a:tr>
            </a:tbl>
          </a:graphicData>
        </a:graphic>
      </p:graphicFrame>
    </p:spTree>
    <p:extLst>
      <p:ext uri="{BB962C8B-B14F-4D97-AF65-F5344CB8AC3E}">
        <p14:creationId xmlns:p14="http://schemas.microsoft.com/office/powerpoint/2010/main" val="188174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pic>
        <p:nvPicPr>
          <p:cNvPr id="6" name="Picture 5"/>
          <p:cNvPicPr>
            <a:picLocks noChangeAspect="1"/>
          </p:cNvPicPr>
          <p:nvPr/>
        </p:nvPicPr>
        <p:blipFill>
          <a:blip r:embed="rId2"/>
          <a:stretch>
            <a:fillRect/>
          </a:stretch>
        </p:blipFill>
        <p:spPr>
          <a:xfrm>
            <a:off x="107950" y="1177209"/>
            <a:ext cx="7951575" cy="5564904"/>
          </a:xfrm>
          <a:prstGeom prst="rect">
            <a:avLst/>
          </a:prstGeom>
        </p:spPr>
      </p:pic>
    </p:spTree>
    <p:extLst>
      <p:ext uri="{BB962C8B-B14F-4D97-AF65-F5344CB8AC3E}">
        <p14:creationId xmlns:p14="http://schemas.microsoft.com/office/powerpoint/2010/main" val="13472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pic>
        <p:nvPicPr>
          <p:cNvPr id="2" name="Picture 1"/>
          <p:cNvPicPr>
            <a:picLocks noChangeAspect="1"/>
          </p:cNvPicPr>
          <p:nvPr/>
        </p:nvPicPr>
        <p:blipFill>
          <a:blip r:embed="rId2"/>
          <a:stretch>
            <a:fillRect/>
          </a:stretch>
        </p:blipFill>
        <p:spPr>
          <a:xfrm>
            <a:off x="251520" y="927100"/>
            <a:ext cx="7562944" cy="5815013"/>
          </a:xfrm>
          <a:prstGeom prst="rect">
            <a:avLst/>
          </a:prstGeom>
        </p:spPr>
      </p:pic>
    </p:spTree>
    <p:extLst>
      <p:ext uri="{BB962C8B-B14F-4D97-AF65-F5344CB8AC3E}">
        <p14:creationId xmlns:p14="http://schemas.microsoft.com/office/powerpoint/2010/main" val="832968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pic>
        <p:nvPicPr>
          <p:cNvPr id="2" name="Picture 1"/>
          <p:cNvPicPr>
            <a:picLocks noChangeAspect="1"/>
          </p:cNvPicPr>
          <p:nvPr/>
        </p:nvPicPr>
        <p:blipFill>
          <a:blip r:embed="rId2"/>
          <a:stretch>
            <a:fillRect/>
          </a:stretch>
        </p:blipFill>
        <p:spPr>
          <a:xfrm>
            <a:off x="34924" y="1076521"/>
            <a:ext cx="7527629" cy="5665591"/>
          </a:xfrm>
          <a:prstGeom prst="rect">
            <a:avLst/>
          </a:prstGeom>
        </p:spPr>
      </p:pic>
    </p:spTree>
    <p:extLst>
      <p:ext uri="{BB962C8B-B14F-4D97-AF65-F5344CB8AC3E}">
        <p14:creationId xmlns:p14="http://schemas.microsoft.com/office/powerpoint/2010/main" val="319712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52736"/>
            <a:ext cx="9110104" cy="5400600"/>
          </a:xfrm>
          <a:prstGeom prst="rect">
            <a:avLst/>
          </a:prstGeom>
        </p:spPr>
      </p:pic>
      <p:sp>
        <p:nvSpPr>
          <p:cNvPr id="4"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31122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68760"/>
            <a:ext cx="5820767" cy="457200"/>
          </a:xfrm>
        </p:spPr>
        <p:txBody>
          <a:bodyPr/>
          <a:lstStyle/>
          <a:p>
            <a:pPr algn="l"/>
            <a:r>
              <a:rPr lang="en-SG" smtClean="0">
                <a:solidFill>
                  <a:schemeClr val="tx1"/>
                </a:solidFill>
              </a:rPr>
              <a:t>Cross Bowser Testing</a:t>
            </a:r>
            <a:endParaRPr lang="en-SG">
              <a:solidFill>
                <a:schemeClr val="tx1"/>
              </a:solidFill>
            </a:endParaRPr>
          </a:p>
        </p:txBody>
      </p:sp>
      <p:pic>
        <p:nvPicPr>
          <p:cNvPr id="5" name="Picture 4"/>
          <p:cNvPicPr>
            <a:picLocks noChangeAspect="1"/>
          </p:cNvPicPr>
          <p:nvPr/>
        </p:nvPicPr>
        <p:blipFill>
          <a:blip r:embed="rId2"/>
          <a:stretch>
            <a:fillRect/>
          </a:stretch>
        </p:blipFill>
        <p:spPr>
          <a:xfrm>
            <a:off x="144287" y="1959450"/>
            <a:ext cx="8427022" cy="4896544"/>
          </a:xfrm>
          <a:prstGeom prst="rect">
            <a:avLst/>
          </a:prstGeom>
        </p:spPr>
      </p:pic>
      <p:sp>
        <p:nvSpPr>
          <p:cNvPr id="8"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242899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68760"/>
            <a:ext cx="5820767" cy="457200"/>
          </a:xfrm>
        </p:spPr>
        <p:txBody>
          <a:bodyPr/>
          <a:lstStyle/>
          <a:p>
            <a:pPr algn="l"/>
            <a:r>
              <a:rPr lang="en-SG" smtClean="0">
                <a:solidFill>
                  <a:schemeClr val="tx1"/>
                </a:solidFill>
              </a:rPr>
              <a:t>User Acceptance Testing</a:t>
            </a:r>
            <a:endParaRPr lang="en-SG">
              <a:solidFill>
                <a:schemeClr val="tx1"/>
              </a:solidFill>
            </a:endParaRPr>
          </a:p>
        </p:txBody>
      </p:sp>
      <p:sp>
        <p:nvSpPr>
          <p:cNvPr id="8"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79512" y="1717891"/>
            <a:ext cx="8867289" cy="3655325"/>
          </a:xfrm>
          <a:prstGeom prst="rect">
            <a:avLst/>
          </a:prstGeom>
        </p:spPr>
      </p:pic>
    </p:spTree>
    <p:extLst>
      <p:ext uri="{BB962C8B-B14F-4D97-AF65-F5344CB8AC3E}">
        <p14:creationId xmlns:p14="http://schemas.microsoft.com/office/powerpoint/2010/main" val="53444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68760"/>
            <a:ext cx="5820767" cy="457200"/>
          </a:xfrm>
        </p:spPr>
        <p:txBody>
          <a:bodyPr/>
          <a:lstStyle/>
          <a:p>
            <a:pPr algn="l"/>
            <a:r>
              <a:rPr lang="en-SG" smtClean="0">
                <a:solidFill>
                  <a:schemeClr val="tx1"/>
                </a:solidFill>
              </a:rPr>
              <a:t>User Acceptance Testing</a:t>
            </a:r>
            <a:endParaRPr lang="en-SG">
              <a:solidFill>
                <a:schemeClr val="tx1"/>
              </a:solidFill>
            </a:endParaRPr>
          </a:p>
        </p:txBody>
      </p:sp>
      <p:sp>
        <p:nvSpPr>
          <p:cNvPr id="8"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79513" y="1725960"/>
            <a:ext cx="8917936" cy="3719264"/>
          </a:xfrm>
          <a:prstGeom prst="rect">
            <a:avLst/>
          </a:prstGeom>
        </p:spPr>
      </p:pic>
    </p:spTree>
    <p:extLst>
      <p:ext uri="{BB962C8B-B14F-4D97-AF65-F5344CB8AC3E}">
        <p14:creationId xmlns:p14="http://schemas.microsoft.com/office/powerpoint/2010/main" val="206598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79512"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sz="2000" b="1" smtClean="0">
                <a:solidFill>
                  <a:schemeClr val="tx1"/>
                </a:solidFill>
              </a:rPr>
              <a:t>Usability </a:t>
            </a:r>
            <a:r>
              <a:rPr lang="en-SG" sz="2000" b="1">
                <a:solidFill>
                  <a:schemeClr val="tx1"/>
                </a:solidFill>
              </a:rPr>
              <a:t>Testing </a:t>
            </a:r>
            <a:r>
              <a:rPr lang="en-SG" sz="2000" b="1" smtClean="0">
                <a:solidFill>
                  <a:schemeClr val="tx1"/>
                </a:solidFill>
              </a:rPr>
              <a:t>– </a:t>
            </a:r>
            <a:r>
              <a:rPr lang="en-SG" sz="2000" b="1" smtClean="0">
                <a:solidFill>
                  <a:schemeClr val="tx1"/>
                </a:solidFill>
                <a:hlinkClick r:id="rId3"/>
              </a:rPr>
              <a:t>www.axshare.com</a:t>
            </a:r>
            <a:endParaRPr lang="en-SG" sz="2000" b="1" smtClean="0">
              <a:solidFill>
                <a:schemeClr val="tx1"/>
              </a:solidFill>
            </a:endParaRPr>
          </a:p>
          <a:p>
            <a:pPr>
              <a:spcBef>
                <a:spcPts val="600"/>
              </a:spcBef>
              <a:spcAft>
                <a:spcPts val="600"/>
              </a:spcAft>
              <a:defRPr/>
            </a:pPr>
            <a:endParaRPr lang="en-SG" sz="2000" b="1" dirty="0">
              <a:solidFill>
                <a:schemeClr val="tx1"/>
              </a:solidFill>
            </a:endParaRPr>
          </a:p>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p:cNvPicPr>
            <a:picLocks noChangeAspect="1"/>
          </p:cNvPicPr>
          <p:nvPr/>
        </p:nvPicPr>
        <p:blipFill>
          <a:blip r:embed="rId4"/>
          <a:stretch>
            <a:fillRect/>
          </a:stretch>
        </p:blipFill>
        <p:spPr>
          <a:xfrm>
            <a:off x="981874" y="1909275"/>
            <a:ext cx="7251937" cy="4854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79512"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sz="2000" b="1" smtClean="0">
                <a:solidFill>
                  <a:schemeClr val="tx1"/>
                </a:solidFill>
              </a:rPr>
              <a:t>Unit </a:t>
            </a:r>
            <a:r>
              <a:rPr lang="en-SG" sz="2000" b="1">
                <a:solidFill>
                  <a:schemeClr val="tx1"/>
                </a:solidFill>
              </a:rPr>
              <a:t>Testing </a:t>
            </a:r>
            <a:r>
              <a:rPr lang="en-SG" sz="2000" b="1" smtClean="0">
                <a:solidFill>
                  <a:schemeClr val="tx1"/>
                </a:solidFill>
              </a:rPr>
              <a:t>– firefox browser</a:t>
            </a:r>
          </a:p>
          <a:p>
            <a:pPr>
              <a:spcBef>
                <a:spcPts val="600"/>
              </a:spcBef>
              <a:spcAft>
                <a:spcPts val="600"/>
              </a:spcAft>
              <a:defRPr/>
            </a:pPr>
            <a:endParaRPr lang="en-SG" sz="2000" b="1" dirty="0">
              <a:solidFill>
                <a:schemeClr val="tx1"/>
              </a:solidFill>
            </a:endParaRPr>
          </a:p>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p:cNvPicPr>
            <a:picLocks noChangeAspect="1"/>
          </p:cNvPicPr>
          <p:nvPr/>
        </p:nvPicPr>
        <p:blipFill>
          <a:blip r:embed="rId3"/>
          <a:stretch>
            <a:fillRect/>
          </a:stretch>
        </p:blipFill>
        <p:spPr>
          <a:xfrm>
            <a:off x="1061384" y="1681020"/>
            <a:ext cx="7092918" cy="5061093"/>
          </a:xfrm>
          <a:prstGeom prst="rect">
            <a:avLst/>
          </a:prstGeom>
        </p:spPr>
      </p:pic>
    </p:spTree>
    <p:extLst>
      <p:ext uri="{BB962C8B-B14F-4D97-AF65-F5344CB8AC3E}">
        <p14:creationId xmlns:p14="http://schemas.microsoft.com/office/powerpoint/2010/main" val="153290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sz="2000" b="1" smtClean="0">
                <a:solidFill>
                  <a:schemeClr val="tx1"/>
                </a:solidFill>
              </a:rPr>
              <a:t>Cross Browser Testing - </a:t>
            </a:r>
            <a:r>
              <a:rPr lang="en-SG" sz="2000" b="1" smtClean="0">
                <a:solidFill>
                  <a:schemeClr val="tx1"/>
                </a:solidFill>
                <a:hlinkClick r:id="rId3"/>
              </a:rPr>
              <a:t>www.lambdatest.com</a:t>
            </a:r>
            <a:endParaRPr lang="en-SG" sz="2000" b="1" smtClean="0">
              <a:solidFill>
                <a:schemeClr val="tx1"/>
              </a:solidFill>
            </a:endParaRPr>
          </a:p>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p:cNvPicPr/>
          <p:nvPr/>
        </p:nvPicPr>
        <p:blipFill rotWithShape="1">
          <a:blip r:embed="rId4"/>
          <a:srcRect l="2397" t="4058" r="1375" b="4430"/>
          <a:stretch/>
        </p:blipFill>
        <p:spPr bwMode="auto">
          <a:xfrm>
            <a:off x="94388" y="1989585"/>
            <a:ext cx="8883785" cy="4752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5403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sz="2000" b="1" smtClean="0">
                <a:solidFill>
                  <a:schemeClr val="tx1"/>
                </a:solidFill>
              </a:rPr>
              <a:t>User Acceptance Testing – any compatible browser</a:t>
            </a:r>
          </a:p>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p:cNvPicPr>
            <a:picLocks noChangeAspect="1"/>
          </p:cNvPicPr>
          <p:nvPr/>
        </p:nvPicPr>
        <p:blipFill>
          <a:blip r:embed="rId3"/>
          <a:stretch>
            <a:fillRect/>
          </a:stretch>
        </p:blipFill>
        <p:spPr>
          <a:xfrm>
            <a:off x="989822" y="1633300"/>
            <a:ext cx="7092918" cy="5053704"/>
          </a:xfrm>
          <a:prstGeom prst="rect">
            <a:avLst/>
          </a:prstGeom>
        </p:spPr>
      </p:pic>
    </p:spTree>
    <p:extLst>
      <p:ext uri="{BB962C8B-B14F-4D97-AF65-F5344CB8AC3E}">
        <p14:creationId xmlns:p14="http://schemas.microsoft.com/office/powerpoint/2010/main" val="2252349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99844743"/>
              </p:ext>
            </p:extLst>
          </p:nvPr>
        </p:nvGraphicFramePr>
        <p:xfrm>
          <a:off x="611560" y="2060848"/>
          <a:ext cx="3099981" cy="2098451"/>
        </p:xfrm>
        <a:graphic>
          <a:graphicData uri="http://schemas.openxmlformats.org/presentationml/2006/ole">
            <mc:AlternateContent xmlns:mc="http://schemas.openxmlformats.org/markup-compatibility/2006">
              <mc:Choice xmlns:v="urn:schemas-microsoft-com:vml" Requires="v">
                <p:oleObj spid="_x0000_s18434" name="Packager Shell Object" showAsIcon="1" r:id="rId4" imgW="515880" imgH="349200" progId="Package">
                  <p:embed/>
                </p:oleObj>
              </mc:Choice>
              <mc:Fallback>
                <p:oleObj name="Packager Shell Object" showAsIcon="1" r:id="rId4" imgW="515880" imgH="349200" progId="Package">
                  <p:embed/>
                  <p:pic>
                    <p:nvPicPr>
                      <p:cNvPr id="0" name=""/>
                      <p:cNvPicPr/>
                      <p:nvPr/>
                    </p:nvPicPr>
                    <p:blipFill>
                      <a:blip r:embed="rId5"/>
                      <a:stretch>
                        <a:fillRect/>
                      </a:stretch>
                    </p:blipFill>
                    <p:spPr>
                      <a:xfrm>
                        <a:off x="611560" y="2060848"/>
                        <a:ext cx="3099981" cy="2098451"/>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&lt;List areas of improvement which you have identified after completion of the project&gt;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endParaRPr lang="en-SG" sz="2000" b="1" dirty="0">
              <a:solidFill>
                <a:schemeClr val="tx1"/>
              </a:solidFill>
            </a:endParaRP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77706088"/>
              </p:ext>
            </p:extLst>
          </p:nvPr>
        </p:nvGraphicFramePr>
        <p:xfrm>
          <a:off x="107951" y="1196975"/>
          <a:ext cx="8856662" cy="5400376"/>
        </p:xfrm>
        <a:graphic>
          <a:graphicData uri="http://schemas.openxmlformats.org/drawingml/2006/table">
            <a:tbl>
              <a:tblPr firstRow="1" bandRow="1">
                <a:tableStyleId>{5C22544A-7EE6-4342-B048-85BDC9FD1C3A}</a:tableStyleId>
              </a:tblPr>
              <a:tblGrid>
                <a:gridCol w="1917023">
                  <a:extLst>
                    <a:ext uri="{9D8B030D-6E8A-4147-A177-3AD203B41FA5}">
                      <a16:colId xmlns:a16="http://schemas.microsoft.com/office/drawing/2014/main" val="3325428846"/>
                    </a:ext>
                  </a:extLst>
                </a:gridCol>
                <a:gridCol w="1557003">
                  <a:extLst>
                    <a:ext uri="{9D8B030D-6E8A-4147-A177-3AD203B41FA5}">
                      <a16:colId xmlns:a16="http://schemas.microsoft.com/office/drawing/2014/main" val="1763534080"/>
                    </a:ext>
                  </a:extLst>
                </a:gridCol>
                <a:gridCol w="5382636">
                  <a:extLst>
                    <a:ext uri="{9D8B030D-6E8A-4147-A177-3AD203B41FA5}">
                      <a16:colId xmlns:a16="http://schemas.microsoft.com/office/drawing/2014/main" val="1353185269"/>
                    </a:ext>
                  </a:extLst>
                </a:gridCol>
              </a:tblGrid>
              <a:tr h="487780">
                <a:tc>
                  <a:txBody>
                    <a:bodyPr/>
                    <a:lstStyle/>
                    <a:p>
                      <a:pPr>
                        <a:lnSpc>
                          <a:spcPct val="107000"/>
                        </a:lnSpc>
                        <a:spcAft>
                          <a:spcPts val="0"/>
                        </a:spcAft>
                      </a:pPr>
                      <a:r>
                        <a:rPr lang="en-SG" sz="1400">
                          <a:effectLst/>
                        </a:rPr>
                        <a:t>Types of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 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Brief description &amp; it’s utility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193924293"/>
                  </a:ext>
                </a:extLst>
              </a:tr>
              <a:tr h="737469">
                <a:tc>
                  <a:txBody>
                    <a:bodyPr/>
                    <a:lstStyle/>
                    <a:p>
                      <a:pPr>
                        <a:lnSpc>
                          <a:spcPct val="107000"/>
                        </a:lnSpc>
                        <a:spcAft>
                          <a:spcPts val="0"/>
                        </a:spcAft>
                      </a:pPr>
                      <a:r>
                        <a:rPr lang="en-SG" sz="1400">
                          <a:effectLst/>
                        </a:rPr>
                        <a:t>Unit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Each Module/component is tested. Ensure functional correctness and completeness of individual program units. Scope is smaller, easier to fix errors.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741326181"/>
                  </a:ext>
                </a:extLst>
              </a:tr>
              <a:tr h="987159">
                <a:tc>
                  <a:txBody>
                    <a:bodyPr/>
                    <a:lstStyle/>
                    <a:p>
                      <a:pPr>
                        <a:lnSpc>
                          <a:spcPct val="107000"/>
                        </a:lnSpc>
                        <a:spcAft>
                          <a:spcPts val="0"/>
                        </a:spcAft>
                      </a:pPr>
                      <a:r>
                        <a:rPr lang="en-SG" sz="1400">
                          <a:effectLst/>
                        </a:rPr>
                        <a:t>Integration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Testing interconnectivity between the different components in a system. Helps expose faults in the interaction between integrated units. Required test environment to be set up for the test. Ensure all high prioritized bugs are fixed and closed.</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030879827"/>
                  </a:ext>
                </a:extLst>
              </a:tr>
              <a:tr h="737469">
                <a:tc>
                  <a:txBody>
                    <a:bodyPr/>
                    <a:lstStyle/>
                    <a:p>
                      <a:pPr>
                        <a:lnSpc>
                          <a:spcPct val="107000"/>
                        </a:lnSpc>
                        <a:spcAft>
                          <a:spcPts val="0"/>
                        </a:spcAft>
                      </a:pPr>
                      <a:r>
                        <a:rPr lang="en-SG" sz="1400">
                          <a:effectLst/>
                        </a:rPr>
                        <a:t>System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Testing of a complete and fully integrated software product. Enables to test, verify and validate the business requirements and applications. Application is tested to verify the technical and functional specifications.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53444910"/>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Usability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Focuses on users ease of use of the application, flexibility in handling controls and that the ability of the system to meet its objectives.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92232628"/>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Regression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Retesting previously tested components to ensure proper functionality after modification in a part of system.</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1899169416"/>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Recovery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Demonstrates a software solution is reliable and trustful.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3720214566"/>
                  </a:ext>
                </a:extLst>
              </a:tr>
              <a:tr h="987159">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Stress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Used to test the stability &amp; reliability of the system. Stress tests helps determine the limit of where a system software or hardware breaks, the system robustness and error handling in heavy load condition. Provides effective error management under extreme conditions.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59216593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05782921"/>
              </p:ext>
            </p:extLst>
          </p:nvPr>
        </p:nvGraphicFramePr>
        <p:xfrm>
          <a:off x="179513" y="1124744"/>
          <a:ext cx="8856662" cy="5479352"/>
        </p:xfrm>
        <a:graphic>
          <a:graphicData uri="http://schemas.openxmlformats.org/drawingml/2006/table">
            <a:tbl>
              <a:tblPr bandRow="1">
                <a:tableStyleId>{5C22544A-7EE6-4342-B048-85BDC9FD1C3A}</a:tableStyleId>
              </a:tblPr>
              <a:tblGrid>
                <a:gridCol w="1917023">
                  <a:extLst>
                    <a:ext uri="{9D8B030D-6E8A-4147-A177-3AD203B41FA5}">
                      <a16:colId xmlns:a16="http://schemas.microsoft.com/office/drawing/2014/main" val="2097874485"/>
                    </a:ext>
                  </a:extLst>
                </a:gridCol>
                <a:gridCol w="1557003">
                  <a:extLst>
                    <a:ext uri="{9D8B030D-6E8A-4147-A177-3AD203B41FA5}">
                      <a16:colId xmlns:a16="http://schemas.microsoft.com/office/drawing/2014/main" val="1733559632"/>
                    </a:ext>
                  </a:extLst>
                </a:gridCol>
                <a:gridCol w="5382636">
                  <a:extLst>
                    <a:ext uri="{9D8B030D-6E8A-4147-A177-3AD203B41FA5}">
                      <a16:colId xmlns:a16="http://schemas.microsoft.com/office/drawing/2014/main" val="2898344393"/>
                    </a:ext>
                  </a:extLst>
                </a:gridCol>
              </a:tblGrid>
              <a:tr h="817944">
                <a:tc>
                  <a:txBody>
                    <a:bodyPr/>
                    <a:lstStyle/>
                    <a:p>
                      <a:pPr>
                        <a:lnSpc>
                          <a:spcPct val="107000"/>
                        </a:lnSpc>
                        <a:spcAft>
                          <a:spcPts val="0"/>
                        </a:spcAft>
                      </a:pPr>
                      <a:r>
                        <a:rPr lang="en-SG" sz="1600">
                          <a:effectLst/>
                        </a:rPr>
                        <a:t>System testing</a:t>
                      </a:r>
                    </a:p>
                    <a:p>
                      <a:pPr>
                        <a:lnSpc>
                          <a:spcPct val="107000"/>
                        </a:lnSpc>
                        <a:spcAft>
                          <a:spcPts val="0"/>
                        </a:spcAft>
                      </a:pPr>
                      <a:r>
                        <a:rPr lang="en-SG" sz="1600">
                          <a:effectLst/>
                        </a:rPr>
                        <a:t>Load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Non-functional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Determines a systems performance under real-life load conditions. Provides application behaviour when multiple users access it simultaneously. Load testing helps identifies max operating capacity, current infrastructure sufficiency, sustainability of app with respect to peak user load, number of users an app can support and how scalable to allow more users to access.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784363"/>
                  </a:ext>
                </a:extLst>
              </a:tr>
              <a:tr h="701095">
                <a:tc>
                  <a:txBody>
                    <a:bodyPr/>
                    <a:lstStyle/>
                    <a:p>
                      <a:pPr>
                        <a:lnSpc>
                          <a:spcPct val="107000"/>
                        </a:lnSpc>
                        <a:spcAft>
                          <a:spcPts val="0"/>
                        </a:spcAft>
                      </a:pPr>
                      <a:r>
                        <a:rPr lang="en-SG" sz="1600">
                          <a:effectLst/>
                        </a:rPr>
                        <a:t>Interface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Interfaces between system components are tested. Ensure absence of incorrect mapping of data. Interfaces are tested in two phases. Individually during system testing and tested together during integration testing. Can help identify user-friendliness and verify security requirements while communication propagates between the systems.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3774055342"/>
                  </a:ext>
                </a:extLst>
              </a:tr>
              <a:tr h="233698">
                <a:tc>
                  <a:txBody>
                    <a:bodyPr/>
                    <a:lstStyle/>
                    <a:p>
                      <a:pPr>
                        <a:lnSpc>
                          <a:spcPct val="107000"/>
                        </a:lnSpc>
                        <a:spcAft>
                          <a:spcPts val="0"/>
                        </a:spcAft>
                      </a:pPr>
                      <a:r>
                        <a:rPr lang="en-SG" sz="1600">
                          <a:effectLst/>
                        </a:rPr>
                        <a:t>Cross browser test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Non -functional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Consistency in display and functionality across different browsers.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604965996"/>
                  </a:ext>
                </a:extLst>
              </a:tr>
              <a:tr h="233698">
                <a:tc>
                  <a:txBody>
                    <a:bodyPr/>
                    <a:lstStyle/>
                    <a:p>
                      <a:pPr>
                        <a:lnSpc>
                          <a:spcPct val="107000"/>
                        </a:lnSpc>
                        <a:spcAft>
                          <a:spcPts val="0"/>
                        </a:spcAft>
                      </a:pPr>
                      <a:r>
                        <a:rPr lang="en-SG" sz="1600">
                          <a:effectLst/>
                        </a:rPr>
                        <a:t>Acceptance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Validate the end to end business flow that no critical defects and business process works satisfactorily.</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737119589"/>
                  </a:ext>
                </a:extLst>
              </a:tr>
              <a:tr h="247006">
                <a:tc>
                  <a:txBody>
                    <a:bodyPr/>
                    <a:lstStyle/>
                    <a:p>
                      <a:pPr>
                        <a:lnSpc>
                          <a:spcPct val="107000"/>
                        </a:lnSpc>
                        <a:spcAft>
                          <a:spcPts val="0"/>
                        </a:spcAft>
                      </a:pPr>
                      <a:r>
                        <a:rPr lang="en-SG" sz="1600">
                          <a:effectLst/>
                        </a:rPr>
                        <a:t>Acceptance testing</a:t>
                      </a:r>
                    </a:p>
                    <a:p>
                      <a:pPr>
                        <a:lnSpc>
                          <a:spcPct val="107000"/>
                        </a:lnSpc>
                        <a:spcAft>
                          <a:spcPts val="0"/>
                        </a:spcAft>
                      </a:pPr>
                      <a:r>
                        <a:rPr lang="en-SG" sz="1600">
                          <a:effectLst/>
                        </a:rPr>
                        <a:t>Internal (Alpha)</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Performed by members of the organisation that developed the software but who are not directly involved in the project.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843639073"/>
                  </a:ext>
                </a:extLst>
              </a:tr>
              <a:tr h="247006">
                <a:tc>
                  <a:txBody>
                    <a:bodyPr/>
                    <a:lstStyle/>
                    <a:p>
                      <a:pPr>
                        <a:lnSpc>
                          <a:spcPct val="107000"/>
                        </a:lnSpc>
                        <a:spcAft>
                          <a:spcPts val="0"/>
                        </a:spcAft>
                      </a:pPr>
                      <a:r>
                        <a:rPr lang="en-SG" sz="1600">
                          <a:effectLst/>
                        </a:rPr>
                        <a:t>Acceptance testing</a:t>
                      </a:r>
                    </a:p>
                    <a:p>
                      <a:pPr>
                        <a:lnSpc>
                          <a:spcPct val="107000"/>
                        </a:lnSpc>
                        <a:spcAft>
                          <a:spcPts val="0"/>
                        </a:spcAft>
                      </a:pPr>
                      <a:r>
                        <a:rPr lang="en-SG" sz="1600">
                          <a:effectLst/>
                        </a:rPr>
                        <a:t>External (Beta)/UAT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Performed at client location by people who are not employees of the organisation that developed the software.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071944660"/>
                  </a:ext>
                </a:extLst>
              </a:tr>
            </a:tbl>
          </a:graphicData>
        </a:graphic>
      </p:graphicFrame>
      <p:sp>
        <p:nvSpPr>
          <p:cNvPr id="4" name="TextBox 2">
            <a:extLst>
              <a:ext uri="{FF2B5EF4-FFF2-40B4-BE49-F238E27FC236}">
                <a16:creationId xmlns:a16="http://schemas.microsoft.com/office/drawing/2014/main" id="{792C8CC4-A556-4608-8FB1-142A09AD08E4}"/>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241553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smtClean="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80751377"/>
              </p:ext>
            </p:extLst>
          </p:nvPr>
        </p:nvGraphicFramePr>
        <p:xfrm>
          <a:off x="107951" y="1196975"/>
          <a:ext cx="8856662" cy="5400376"/>
        </p:xfrm>
        <a:graphic>
          <a:graphicData uri="http://schemas.openxmlformats.org/drawingml/2006/table">
            <a:tbl>
              <a:tblPr firstRow="1" bandRow="1">
                <a:tableStyleId>{5C22544A-7EE6-4342-B048-85BDC9FD1C3A}</a:tableStyleId>
              </a:tblPr>
              <a:tblGrid>
                <a:gridCol w="1917023">
                  <a:extLst>
                    <a:ext uri="{9D8B030D-6E8A-4147-A177-3AD203B41FA5}">
                      <a16:colId xmlns:a16="http://schemas.microsoft.com/office/drawing/2014/main" val="3325428846"/>
                    </a:ext>
                  </a:extLst>
                </a:gridCol>
                <a:gridCol w="1557003">
                  <a:extLst>
                    <a:ext uri="{9D8B030D-6E8A-4147-A177-3AD203B41FA5}">
                      <a16:colId xmlns:a16="http://schemas.microsoft.com/office/drawing/2014/main" val="1763534080"/>
                    </a:ext>
                  </a:extLst>
                </a:gridCol>
                <a:gridCol w="5382636">
                  <a:extLst>
                    <a:ext uri="{9D8B030D-6E8A-4147-A177-3AD203B41FA5}">
                      <a16:colId xmlns:a16="http://schemas.microsoft.com/office/drawing/2014/main" val="1353185269"/>
                    </a:ext>
                  </a:extLst>
                </a:gridCol>
              </a:tblGrid>
              <a:tr h="487780">
                <a:tc>
                  <a:txBody>
                    <a:bodyPr/>
                    <a:lstStyle/>
                    <a:p>
                      <a:pPr>
                        <a:lnSpc>
                          <a:spcPct val="107000"/>
                        </a:lnSpc>
                        <a:spcAft>
                          <a:spcPts val="0"/>
                        </a:spcAft>
                      </a:pPr>
                      <a:r>
                        <a:rPr lang="en-SG" sz="1400">
                          <a:effectLst/>
                        </a:rPr>
                        <a:t>Types of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 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Brief description &amp; it’s utility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193924293"/>
                  </a:ext>
                </a:extLst>
              </a:tr>
              <a:tr h="737469">
                <a:tc>
                  <a:txBody>
                    <a:bodyPr/>
                    <a:lstStyle/>
                    <a:p>
                      <a:pPr>
                        <a:lnSpc>
                          <a:spcPct val="107000"/>
                        </a:lnSpc>
                        <a:spcAft>
                          <a:spcPts val="0"/>
                        </a:spcAft>
                      </a:pPr>
                      <a:r>
                        <a:rPr lang="en-SG" sz="1400">
                          <a:effectLst/>
                        </a:rPr>
                        <a:t>Unit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Each Module/component is tested. Ensure functional correctness and completeness of individual program units. Scope is smaller, easier to fix errors.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741326181"/>
                  </a:ext>
                </a:extLst>
              </a:tr>
              <a:tr h="987159">
                <a:tc>
                  <a:txBody>
                    <a:bodyPr/>
                    <a:lstStyle/>
                    <a:p>
                      <a:pPr>
                        <a:lnSpc>
                          <a:spcPct val="107000"/>
                        </a:lnSpc>
                        <a:spcAft>
                          <a:spcPts val="0"/>
                        </a:spcAft>
                      </a:pPr>
                      <a:r>
                        <a:rPr lang="en-SG" sz="1400">
                          <a:effectLst/>
                        </a:rPr>
                        <a:t>Integration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Testing interconnectivity between the different components in a system. Helps expose faults in the interaction between integrated units. Required test environment to be set up for the test. Ensure all high prioritized bugs are fixed and closed.</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030879827"/>
                  </a:ext>
                </a:extLst>
              </a:tr>
              <a:tr h="737469">
                <a:tc>
                  <a:txBody>
                    <a:bodyPr/>
                    <a:lstStyle/>
                    <a:p>
                      <a:pPr>
                        <a:lnSpc>
                          <a:spcPct val="107000"/>
                        </a:lnSpc>
                        <a:spcAft>
                          <a:spcPts val="0"/>
                        </a:spcAft>
                      </a:pPr>
                      <a:r>
                        <a:rPr lang="en-SG" sz="1400">
                          <a:effectLst/>
                        </a:rPr>
                        <a:t>System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Testing of a complete and fully integrated software product. Enables to test, verify and validate the business requirements and applications. Application is tested to verify the technical and functional specifications.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53444910"/>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Usability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Focuses on users ease of use of the application, flexibility in handling controls and that the ability of the system to meet its objectives.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92232628"/>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Regression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Retesting previously tested components to ensure proper functionality after modification in a part of system.</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1899169416"/>
                  </a:ext>
                </a:extLst>
              </a:tr>
              <a:tr h="487780">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Recovery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Demonstrates a software solution is reliable and trustful.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3720214566"/>
                  </a:ext>
                </a:extLst>
              </a:tr>
              <a:tr h="987159">
                <a:tc>
                  <a:txBody>
                    <a:bodyPr/>
                    <a:lstStyle/>
                    <a:p>
                      <a:pPr>
                        <a:lnSpc>
                          <a:spcPct val="107000"/>
                        </a:lnSpc>
                        <a:spcAft>
                          <a:spcPts val="0"/>
                        </a:spcAft>
                      </a:pPr>
                      <a:r>
                        <a:rPr lang="en-SG" sz="1400">
                          <a:effectLst/>
                        </a:rPr>
                        <a:t>System testing</a:t>
                      </a:r>
                    </a:p>
                    <a:p>
                      <a:pPr>
                        <a:lnSpc>
                          <a:spcPct val="107000"/>
                        </a:lnSpc>
                        <a:spcAft>
                          <a:spcPts val="0"/>
                        </a:spcAft>
                      </a:pPr>
                      <a:r>
                        <a:rPr lang="en-SG" sz="1400">
                          <a:effectLst/>
                        </a:rPr>
                        <a:t>Stress testing</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Non-functional</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400">
                          <a:effectLst/>
                        </a:rPr>
                        <a:t>Used to test the stability &amp; reliability of the system. Stress tests helps determine the limit of where a system software or hardware breaks, the system robustness and error handling in heavy load condition. Provides effective error management under extreme conditions.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59216593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smtClean="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533588438"/>
              </p:ext>
            </p:extLst>
          </p:nvPr>
        </p:nvGraphicFramePr>
        <p:xfrm>
          <a:off x="179513" y="1124744"/>
          <a:ext cx="8856662" cy="5479352"/>
        </p:xfrm>
        <a:graphic>
          <a:graphicData uri="http://schemas.openxmlformats.org/drawingml/2006/table">
            <a:tbl>
              <a:tblPr bandRow="1">
                <a:tableStyleId>{5C22544A-7EE6-4342-B048-85BDC9FD1C3A}</a:tableStyleId>
              </a:tblPr>
              <a:tblGrid>
                <a:gridCol w="1917023">
                  <a:extLst>
                    <a:ext uri="{9D8B030D-6E8A-4147-A177-3AD203B41FA5}">
                      <a16:colId xmlns:a16="http://schemas.microsoft.com/office/drawing/2014/main" val="2097874485"/>
                    </a:ext>
                  </a:extLst>
                </a:gridCol>
                <a:gridCol w="1557003">
                  <a:extLst>
                    <a:ext uri="{9D8B030D-6E8A-4147-A177-3AD203B41FA5}">
                      <a16:colId xmlns:a16="http://schemas.microsoft.com/office/drawing/2014/main" val="1733559632"/>
                    </a:ext>
                  </a:extLst>
                </a:gridCol>
                <a:gridCol w="5382636">
                  <a:extLst>
                    <a:ext uri="{9D8B030D-6E8A-4147-A177-3AD203B41FA5}">
                      <a16:colId xmlns:a16="http://schemas.microsoft.com/office/drawing/2014/main" val="2898344393"/>
                    </a:ext>
                  </a:extLst>
                </a:gridCol>
              </a:tblGrid>
              <a:tr h="817944">
                <a:tc>
                  <a:txBody>
                    <a:bodyPr/>
                    <a:lstStyle/>
                    <a:p>
                      <a:pPr>
                        <a:lnSpc>
                          <a:spcPct val="107000"/>
                        </a:lnSpc>
                        <a:spcAft>
                          <a:spcPts val="0"/>
                        </a:spcAft>
                      </a:pPr>
                      <a:r>
                        <a:rPr lang="en-SG" sz="1600">
                          <a:effectLst/>
                        </a:rPr>
                        <a:t>System testing</a:t>
                      </a:r>
                    </a:p>
                    <a:p>
                      <a:pPr>
                        <a:lnSpc>
                          <a:spcPct val="107000"/>
                        </a:lnSpc>
                        <a:spcAft>
                          <a:spcPts val="0"/>
                        </a:spcAft>
                      </a:pPr>
                      <a:r>
                        <a:rPr lang="en-SG" sz="1600">
                          <a:effectLst/>
                        </a:rPr>
                        <a:t>Load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Non-functional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Determines a systems performance under real-life load conditions. Provides application behaviour when multiple users access it simultaneously. Load testing helps identifies max operating capacity, current infrastructure sufficiency, sustainability of app with respect to peak user load, number of users an app can support and how scalable to allow more users to access.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784363"/>
                  </a:ext>
                </a:extLst>
              </a:tr>
              <a:tr h="701095">
                <a:tc>
                  <a:txBody>
                    <a:bodyPr/>
                    <a:lstStyle/>
                    <a:p>
                      <a:pPr>
                        <a:lnSpc>
                          <a:spcPct val="107000"/>
                        </a:lnSpc>
                        <a:spcAft>
                          <a:spcPts val="0"/>
                        </a:spcAft>
                      </a:pPr>
                      <a:r>
                        <a:rPr lang="en-SG" sz="1600">
                          <a:effectLst/>
                        </a:rPr>
                        <a:t>Interface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Interfaces between system components are tested. Ensure absence of incorrect mapping of data. Interfaces are tested in two phases. Individually during system testing and tested together during integration testing. Can help identify user-friendliness and verify security requirements while communication propagates between the systems.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3774055342"/>
                  </a:ext>
                </a:extLst>
              </a:tr>
              <a:tr h="233698">
                <a:tc>
                  <a:txBody>
                    <a:bodyPr/>
                    <a:lstStyle/>
                    <a:p>
                      <a:pPr>
                        <a:lnSpc>
                          <a:spcPct val="107000"/>
                        </a:lnSpc>
                        <a:spcAft>
                          <a:spcPts val="0"/>
                        </a:spcAft>
                      </a:pPr>
                      <a:r>
                        <a:rPr lang="en-SG" sz="1600">
                          <a:effectLst/>
                        </a:rPr>
                        <a:t>Cross browser test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Non -functional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Consistency in display and functionality across different browsers.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604965996"/>
                  </a:ext>
                </a:extLst>
              </a:tr>
              <a:tr h="233698">
                <a:tc>
                  <a:txBody>
                    <a:bodyPr/>
                    <a:lstStyle/>
                    <a:p>
                      <a:pPr>
                        <a:lnSpc>
                          <a:spcPct val="107000"/>
                        </a:lnSpc>
                        <a:spcAft>
                          <a:spcPts val="0"/>
                        </a:spcAft>
                      </a:pPr>
                      <a:r>
                        <a:rPr lang="en-SG" sz="1600">
                          <a:effectLst/>
                        </a:rPr>
                        <a:t>Acceptance testing</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Validate the end to end business flow that no critical defects and business process works satisfactorily.</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737119589"/>
                  </a:ext>
                </a:extLst>
              </a:tr>
              <a:tr h="247006">
                <a:tc>
                  <a:txBody>
                    <a:bodyPr/>
                    <a:lstStyle/>
                    <a:p>
                      <a:pPr>
                        <a:lnSpc>
                          <a:spcPct val="107000"/>
                        </a:lnSpc>
                        <a:spcAft>
                          <a:spcPts val="0"/>
                        </a:spcAft>
                      </a:pPr>
                      <a:r>
                        <a:rPr lang="en-SG" sz="1600">
                          <a:effectLst/>
                        </a:rPr>
                        <a:t>Acceptance testing</a:t>
                      </a:r>
                    </a:p>
                    <a:p>
                      <a:pPr>
                        <a:lnSpc>
                          <a:spcPct val="107000"/>
                        </a:lnSpc>
                        <a:spcAft>
                          <a:spcPts val="0"/>
                        </a:spcAft>
                      </a:pPr>
                      <a:r>
                        <a:rPr lang="en-SG" sz="1600">
                          <a:effectLst/>
                        </a:rPr>
                        <a:t>Internal (Alpha)</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Performed by members of the organisation that developed the software but who are not directly involved in the project.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2843639073"/>
                  </a:ext>
                </a:extLst>
              </a:tr>
              <a:tr h="247006">
                <a:tc>
                  <a:txBody>
                    <a:bodyPr/>
                    <a:lstStyle/>
                    <a:p>
                      <a:pPr>
                        <a:lnSpc>
                          <a:spcPct val="107000"/>
                        </a:lnSpc>
                        <a:spcAft>
                          <a:spcPts val="0"/>
                        </a:spcAft>
                      </a:pPr>
                      <a:r>
                        <a:rPr lang="en-SG" sz="1600">
                          <a:effectLst/>
                        </a:rPr>
                        <a:t>Acceptance testing</a:t>
                      </a:r>
                    </a:p>
                    <a:p>
                      <a:pPr>
                        <a:lnSpc>
                          <a:spcPct val="107000"/>
                        </a:lnSpc>
                        <a:spcAft>
                          <a:spcPts val="0"/>
                        </a:spcAft>
                      </a:pPr>
                      <a:r>
                        <a:rPr lang="en-SG" sz="1600">
                          <a:effectLst/>
                        </a:rPr>
                        <a:t>External (Beta)/UAT</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Functional</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tc>
                  <a:txBody>
                    <a:bodyPr/>
                    <a:lstStyle/>
                    <a:p>
                      <a:pPr>
                        <a:lnSpc>
                          <a:spcPct val="107000"/>
                        </a:lnSpc>
                        <a:spcAft>
                          <a:spcPts val="0"/>
                        </a:spcAft>
                      </a:pPr>
                      <a:r>
                        <a:rPr lang="en-SG" sz="1600">
                          <a:effectLst/>
                        </a:rPr>
                        <a:t>Performed at client location by people who are not employees of the organisation that developed the software.</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a:txBody>
                  <a:tcPr marL="32443" marR="32443" marT="0" marB="0"/>
                </a:tc>
                <a:extLst>
                  <a:ext uri="{0D108BD9-81ED-4DB2-BD59-A6C34878D82A}">
                    <a16:rowId xmlns:a16="http://schemas.microsoft.com/office/drawing/2014/main" val="4071944660"/>
                  </a:ext>
                </a:extLst>
              </a:tr>
            </a:tbl>
          </a:graphicData>
        </a:graphic>
      </p:graphicFrame>
    </p:spTree>
    <p:extLst>
      <p:ext uri="{BB962C8B-B14F-4D97-AF65-F5344CB8AC3E}">
        <p14:creationId xmlns:p14="http://schemas.microsoft.com/office/powerpoint/2010/main" val="50746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SG">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11726060"/>
              </p:ext>
            </p:extLst>
          </p:nvPr>
        </p:nvGraphicFramePr>
        <p:xfrm>
          <a:off x="107950" y="1196974"/>
          <a:ext cx="8856663" cy="5545138"/>
        </p:xfrm>
        <a:graphic>
          <a:graphicData uri="http://schemas.openxmlformats.org/drawingml/2006/table">
            <a:tbl>
              <a:tblPr firstRow="1" bandRow="1">
                <a:tableStyleId>{5C22544A-7EE6-4342-B048-85BDC9FD1C3A}</a:tableStyleId>
              </a:tblPr>
              <a:tblGrid>
                <a:gridCol w="1318591">
                  <a:extLst>
                    <a:ext uri="{9D8B030D-6E8A-4147-A177-3AD203B41FA5}">
                      <a16:colId xmlns:a16="http://schemas.microsoft.com/office/drawing/2014/main" val="596878750"/>
                    </a:ext>
                  </a:extLst>
                </a:gridCol>
                <a:gridCol w="2636335">
                  <a:extLst>
                    <a:ext uri="{9D8B030D-6E8A-4147-A177-3AD203B41FA5}">
                      <a16:colId xmlns:a16="http://schemas.microsoft.com/office/drawing/2014/main" val="3574996240"/>
                    </a:ext>
                  </a:extLst>
                </a:gridCol>
                <a:gridCol w="1557411">
                  <a:extLst>
                    <a:ext uri="{9D8B030D-6E8A-4147-A177-3AD203B41FA5}">
                      <a16:colId xmlns:a16="http://schemas.microsoft.com/office/drawing/2014/main" val="4053624309"/>
                    </a:ext>
                  </a:extLst>
                </a:gridCol>
                <a:gridCol w="3344326">
                  <a:extLst>
                    <a:ext uri="{9D8B030D-6E8A-4147-A177-3AD203B41FA5}">
                      <a16:colId xmlns:a16="http://schemas.microsoft.com/office/drawing/2014/main" val="2011809826"/>
                    </a:ext>
                  </a:extLst>
                </a:gridCol>
              </a:tblGrid>
              <a:tr h="730234">
                <a:tc>
                  <a:txBody>
                    <a:bodyPr/>
                    <a:lstStyle/>
                    <a:p>
                      <a:pPr>
                        <a:lnSpc>
                          <a:spcPct val="107000"/>
                        </a:lnSpc>
                        <a:spcAft>
                          <a:spcPts val="0"/>
                        </a:spcAft>
                      </a:pPr>
                      <a:r>
                        <a:rPr lang="en-US" sz="2000">
                          <a:effectLst/>
                        </a:rPr>
                        <a:t>Use Case Ref</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Function/Page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Functional Test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Non-functional Test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58434842"/>
                  </a:ext>
                </a:extLst>
              </a:tr>
              <a:tr h="730234">
                <a:tc>
                  <a:txBody>
                    <a:bodyPr/>
                    <a:lstStyle/>
                    <a:p>
                      <a:pPr>
                        <a:lnSpc>
                          <a:spcPct val="107000"/>
                        </a:lnSpc>
                        <a:spcAft>
                          <a:spcPts val="0"/>
                        </a:spcAft>
                      </a:pPr>
                      <a:r>
                        <a:rPr lang="en-US" sz="2000">
                          <a:effectLst/>
                        </a:rPr>
                        <a:t>UC01</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Login</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9378765"/>
                  </a:ext>
                </a:extLst>
              </a:tr>
              <a:tr h="730234">
                <a:tc>
                  <a:txBody>
                    <a:bodyPr/>
                    <a:lstStyle/>
                    <a:p>
                      <a:pPr>
                        <a:lnSpc>
                          <a:spcPct val="107000"/>
                        </a:lnSpc>
                        <a:spcAft>
                          <a:spcPts val="0"/>
                        </a:spcAft>
                      </a:pPr>
                      <a:r>
                        <a:rPr lang="en-US" sz="2000">
                          <a:effectLst/>
                        </a:rPr>
                        <a:t>UC02</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Register</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4989619"/>
                  </a:ext>
                </a:extLst>
              </a:tr>
              <a:tr h="730234">
                <a:tc>
                  <a:txBody>
                    <a:bodyPr/>
                    <a:lstStyle/>
                    <a:p>
                      <a:pPr>
                        <a:lnSpc>
                          <a:spcPct val="107000"/>
                        </a:lnSpc>
                        <a:spcAft>
                          <a:spcPts val="0"/>
                        </a:spcAft>
                      </a:pPr>
                      <a:r>
                        <a:rPr lang="en-US" sz="2000">
                          <a:effectLst/>
                        </a:rPr>
                        <a:t>UC03</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View own Profile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5594471"/>
                  </a:ext>
                </a:extLst>
              </a:tr>
              <a:tr h="730234">
                <a:tc>
                  <a:txBody>
                    <a:bodyPr/>
                    <a:lstStyle/>
                    <a:p>
                      <a:pPr>
                        <a:lnSpc>
                          <a:spcPct val="107000"/>
                        </a:lnSpc>
                        <a:spcAft>
                          <a:spcPts val="0"/>
                        </a:spcAft>
                      </a:pPr>
                      <a:r>
                        <a:rPr lang="en-US" sz="2000">
                          <a:effectLst/>
                        </a:rPr>
                        <a:t>UC04</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Update own Profile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3690183"/>
                  </a:ext>
                </a:extLst>
              </a:tr>
              <a:tr h="730234">
                <a:tc>
                  <a:txBody>
                    <a:bodyPr/>
                    <a:lstStyle/>
                    <a:p>
                      <a:pPr>
                        <a:lnSpc>
                          <a:spcPct val="107000"/>
                        </a:lnSpc>
                        <a:spcAft>
                          <a:spcPts val="0"/>
                        </a:spcAft>
                      </a:pPr>
                      <a:r>
                        <a:rPr lang="en-US" sz="2000">
                          <a:effectLst/>
                        </a:rPr>
                        <a:t>UC05</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Search other users’ profile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7898674"/>
                  </a:ext>
                </a:extLst>
              </a:tr>
              <a:tr h="730234">
                <a:tc>
                  <a:txBody>
                    <a:bodyPr/>
                    <a:lstStyle/>
                    <a:p>
                      <a:pPr>
                        <a:lnSpc>
                          <a:spcPct val="107000"/>
                        </a:lnSpc>
                        <a:spcAft>
                          <a:spcPts val="0"/>
                        </a:spcAft>
                      </a:pPr>
                      <a:r>
                        <a:rPr lang="en-US" sz="2000">
                          <a:effectLst/>
                        </a:rPr>
                        <a:t>UC06</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View other user’s Public Profile</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Unit Testing, UAT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 Cross browser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9632695"/>
                  </a:ext>
                </a:extLst>
              </a:tr>
              <a:tr h="433500">
                <a:tc>
                  <a:txBody>
                    <a:bodyPr/>
                    <a:lstStyle/>
                    <a:p>
                      <a:pPr>
                        <a:lnSpc>
                          <a:spcPct val="107000"/>
                        </a:lnSpc>
                        <a:spcAft>
                          <a:spcPts val="0"/>
                        </a:spcAft>
                      </a:pPr>
                      <a:r>
                        <a:rPr lang="en-US" sz="2000">
                          <a:effectLst/>
                        </a:rPr>
                        <a:t>UC07</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Password reset</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 </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Usability testing</a:t>
                      </a:r>
                      <a:endParaRPr lang="en-SG" sz="2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160208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Usability testing (Non-functional)</a:t>
            </a:r>
          </a:p>
          <a:p>
            <a:r>
              <a:rPr lang="en-SG">
                <a:solidFill>
                  <a:schemeClr val="tx1"/>
                </a:solidFill>
              </a:rPr>
              <a:t>Focuses in the users ease of use of the application, flexibility in handling controls and the ability of the system to meet its objectives. </a:t>
            </a:r>
          </a:p>
          <a:p>
            <a:r>
              <a:rPr lang="en-SG">
                <a:solidFill>
                  <a:schemeClr val="tx1"/>
                </a:solidFill>
              </a:rPr>
              <a:t>Helps understand how real users interact with the Web Application and make design changes based on the results. It helps discover undesirable designs even before the actual development of the project</a:t>
            </a:r>
            <a:r>
              <a:rPr lang="en-SG">
                <a:solidFill>
                  <a:schemeClr val="tx1"/>
                </a:solidFill>
              </a:rPr>
              <a:t>. </a:t>
            </a:r>
            <a:endParaRPr lang="en-SG" smtClean="0">
              <a:solidFill>
                <a:schemeClr val="tx1"/>
              </a:solidFill>
            </a:endParaRPr>
          </a:p>
          <a:p>
            <a:endParaRPr lang="en-SG">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40171150"/>
              </p:ext>
            </p:extLst>
          </p:nvPr>
        </p:nvGraphicFramePr>
        <p:xfrm>
          <a:off x="107948" y="2924944"/>
          <a:ext cx="8940737" cy="3817171"/>
        </p:xfrm>
        <a:graphic>
          <a:graphicData uri="http://schemas.openxmlformats.org/drawingml/2006/table">
            <a:tbl>
              <a:tblPr firstRow="1" bandRow="1">
                <a:tableStyleId>{10A1B5D5-9B99-4C35-A422-299274C87663}</a:tableStyleId>
              </a:tblPr>
              <a:tblGrid>
                <a:gridCol w="1400810">
                  <a:extLst>
                    <a:ext uri="{9D8B030D-6E8A-4147-A177-3AD203B41FA5}">
                      <a16:colId xmlns:a16="http://schemas.microsoft.com/office/drawing/2014/main" val="2724949666"/>
                    </a:ext>
                  </a:extLst>
                </a:gridCol>
                <a:gridCol w="2753639">
                  <a:extLst>
                    <a:ext uri="{9D8B030D-6E8A-4147-A177-3AD203B41FA5}">
                      <a16:colId xmlns:a16="http://schemas.microsoft.com/office/drawing/2014/main" val="920073916"/>
                    </a:ext>
                  </a:extLst>
                </a:gridCol>
                <a:gridCol w="4786288">
                  <a:extLst>
                    <a:ext uri="{9D8B030D-6E8A-4147-A177-3AD203B41FA5}">
                      <a16:colId xmlns:a16="http://schemas.microsoft.com/office/drawing/2014/main" val="1864270700"/>
                    </a:ext>
                  </a:extLst>
                </a:gridCol>
              </a:tblGrid>
              <a:tr h="328632">
                <a:tc gridSpan="3">
                  <a:txBody>
                    <a:bodyPr/>
                    <a:lstStyle/>
                    <a:p>
                      <a:pPr algn="ctr">
                        <a:lnSpc>
                          <a:spcPct val="107000"/>
                        </a:lnSpc>
                        <a:spcAft>
                          <a:spcPts val="0"/>
                        </a:spcAft>
                      </a:pPr>
                      <a:r>
                        <a:rPr lang="en-US" sz="1800">
                          <a:effectLst/>
                        </a:rPr>
                        <a:t>USABILITY TESTING</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543298011"/>
                  </a:ext>
                </a:extLst>
              </a:tr>
              <a:tr h="348114">
                <a:tc>
                  <a:txBody>
                    <a:bodyPr/>
                    <a:lstStyle/>
                    <a:p>
                      <a:pPr>
                        <a:lnSpc>
                          <a:spcPct val="107000"/>
                        </a:lnSpc>
                        <a:spcAft>
                          <a:spcPts val="0"/>
                        </a:spcAft>
                      </a:pPr>
                      <a:r>
                        <a:rPr lang="en-US" sz="2000">
                          <a:effectLst/>
                        </a:rPr>
                        <a:t>Use </a:t>
                      </a:r>
                      <a:r>
                        <a:rPr lang="en-US" sz="2000">
                          <a:effectLst/>
                        </a:rPr>
                        <a:t>Case </a:t>
                      </a:r>
                      <a:r>
                        <a:rPr lang="en-US" sz="2000" smtClean="0">
                          <a:effectLst/>
                        </a:rPr>
                        <a:t>Id</a:t>
                      </a:r>
                      <a:endParaRPr lang="en-SG" sz="2400" b="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Use Case</a:t>
                      </a:r>
                      <a:endParaRPr lang="en-SG" sz="2400" b="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a:effectLst/>
                        </a:rPr>
                        <a:t>Benefits</a:t>
                      </a:r>
                      <a:endParaRPr lang="en-SG" sz="2400" b="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3589908"/>
                  </a:ext>
                </a:extLst>
              </a:tr>
              <a:tr h="365179">
                <a:tc>
                  <a:txBody>
                    <a:bodyPr/>
                    <a:lstStyle/>
                    <a:p>
                      <a:pPr>
                        <a:lnSpc>
                          <a:spcPct val="107000"/>
                        </a:lnSpc>
                        <a:spcAft>
                          <a:spcPts val="0"/>
                        </a:spcAft>
                      </a:pPr>
                      <a:r>
                        <a:rPr lang="en-SG" sz="2000">
                          <a:effectLst/>
                        </a:rPr>
                        <a:t>UST01</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Login</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Login design is understood and perform with ease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5843048"/>
                  </a:ext>
                </a:extLst>
              </a:tr>
              <a:tr h="365179">
                <a:tc>
                  <a:txBody>
                    <a:bodyPr/>
                    <a:lstStyle/>
                    <a:p>
                      <a:pPr>
                        <a:lnSpc>
                          <a:spcPct val="107000"/>
                        </a:lnSpc>
                        <a:spcAft>
                          <a:spcPts val="0"/>
                        </a:spcAft>
                      </a:pPr>
                      <a:r>
                        <a:rPr lang="en-SG" sz="2000">
                          <a:effectLst/>
                        </a:rPr>
                        <a:t>UST02</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Register</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Logical layout of fields, user are not confused</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5788925"/>
                  </a:ext>
                </a:extLst>
              </a:tr>
              <a:tr h="365179">
                <a:tc>
                  <a:txBody>
                    <a:bodyPr/>
                    <a:lstStyle/>
                    <a:p>
                      <a:pPr>
                        <a:lnSpc>
                          <a:spcPct val="107000"/>
                        </a:lnSpc>
                        <a:spcAft>
                          <a:spcPts val="0"/>
                        </a:spcAft>
                      </a:pPr>
                      <a:r>
                        <a:rPr lang="en-SG" sz="2000">
                          <a:effectLst/>
                        </a:rPr>
                        <a:t>UST03</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View own Profile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User able to figure out how to  view own profile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5015603"/>
                  </a:ext>
                </a:extLst>
              </a:tr>
              <a:tr h="657265">
                <a:tc>
                  <a:txBody>
                    <a:bodyPr/>
                    <a:lstStyle/>
                    <a:p>
                      <a:pPr>
                        <a:lnSpc>
                          <a:spcPct val="107000"/>
                        </a:lnSpc>
                        <a:spcAft>
                          <a:spcPts val="0"/>
                        </a:spcAft>
                      </a:pPr>
                      <a:r>
                        <a:rPr lang="en-SG" sz="2000">
                          <a:effectLst/>
                        </a:rPr>
                        <a:t>UST04</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Update own Profile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Ensure update of profile task can be accomplished easily</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0102404"/>
                  </a:ext>
                </a:extLst>
              </a:tr>
              <a:tr h="365179">
                <a:tc>
                  <a:txBody>
                    <a:bodyPr/>
                    <a:lstStyle/>
                    <a:p>
                      <a:pPr>
                        <a:lnSpc>
                          <a:spcPct val="107000"/>
                        </a:lnSpc>
                        <a:spcAft>
                          <a:spcPts val="0"/>
                        </a:spcAft>
                      </a:pPr>
                      <a:r>
                        <a:rPr lang="en-SG" sz="2000">
                          <a:effectLst/>
                        </a:rPr>
                        <a:t>UST05</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Search other users’ profile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Design is intuitive and simple for search function</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26692759"/>
                  </a:ext>
                </a:extLst>
              </a:tr>
              <a:tr h="657265">
                <a:tc>
                  <a:txBody>
                    <a:bodyPr/>
                    <a:lstStyle/>
                    <a:p>
                      <a:pPr>
                        <a:lnSpc>
                          <a:spcPct val="107000"/>
                        </a:lnSpc>
                        <a:spcAft>
                          <a:spcPts val="0"/>
                        </a:spcAft>
                      </a:pPr>
                      <a:r>
                        <a:rPr lang="en-SG" sz="2000">
                          <a:effectLst/>
                        </a:rPr>
                        <a:t>UST06</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View other user’s Public Profile</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User can instinctively view a profile after search results.</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2114046"/>
                  </a:ext>
                </a:extLst>
              </a:tr>
              <a:tr h="365179">
                <a:tc>
                  <a:txBody>
                    <a:bodyPr/>
                    <a:lstStyle/>
                    <a:p>
                      <a:pPr>
                        <a:lnSpc>
                          <a:spcPct val="107000"/>
                        </a:lnSpc>
                        <a:spcAft>
                          <a:spcPts val="0"/>
                        </a:spcAft>
                      </a:pPr>
                      <a:r>
                        <a:rPr lang="en-SG" sz="2000">
                          <a:effectLst/>
                        </a:rPr>
                        <a:t>UST07</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Password reset</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Flow of events are logical without confusion</a:t>
                      </a:r>
                      <a:endParaRPr lang="en-SG" sz="20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324791"/>
                  </a:ext>
                </a:extLst>
              </a:tr>
            </a:tbl>
          </a:graphicData>
        </a:graphic>
      </p:graphicFrame>
    </p:spTree>
    <p:extLst>
      <p:ext uri="{BB962C8B-B14F-4D97-AF65-F5344CB8AC3E}">
        <p14:creationId xmlns:p14="http://schemas.microsoft.com/office/powerpoint/2010/main" val="1905472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42FA94CC64944985BE93158E9ADE0" ma:contentTypeVersion="0" ma:contentTypeDescription="Create a new document." ma:contentTypeScope="" ma:versionID="01a1c0778f5d85e1f1b68635343aa61d">
  <xsd:schema xmlns:xsd="http://www.w3.org/2001/XMLSchema" xmlns:xs="http://www.w3.org/2001/XMLSchema" xmlns:p="http://schemas.microsoft.com/office/2006/metadata/properties" targetNamespace="http://schemas.microsoft.com/office/2006/metadata/properties" ma:root="true" ma:fieldsID="ce8df3bfa6a24a2ffcf512df2f51dd6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D54F9-6676-40B4-88DE-4E587CD57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F3EE97-662C-45BD-AEBD-57BE7DC9224B}">
  <ds:schemaRefs>
    <ds:schemaRef ds:uri="http://schemas.microsoft.com/office/2006/metadata/properties"/>
    <ds:schemaRef ds:uri="http://purl.org/dc/terms/"/>
    <ds:schemaRef ds:uri="http://purl.org/dc/elements/1.1/"/>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45023</TotalTime>
  <Words>2274</Words>
  <Application>Microsoft Office PowerPoint</Application>
  <PresentationFormat>On-screen Show (4:3)</PresentationFormat>
  <Paragraphs>650</Paragraphs>
  <Slides>32</Slides>
  <Notes>10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4" baseType="lpstr">
      <vt:lpstr>MS PGothic</vt:lpstr>
      <vt:lpstr>ヒラギノ角ゴ Pro W3</vt:lpstr>
      <vt:lpstr>Arial</vt:lpstr>
      <vt:lpstr>Calibri</vt:lpstr>
      <vt:lpstr>Cambria</vt:lpstr>
      <vt:lpstr>Product Sans Light</vt:lpstr>
      <vt:lpstr>Times New Roman</vt:lpstr>
      <vt:lpstr>Wingdings</vt:lpstr>
      <vt:lpstr>Office Theme</vt:lpstr>
      <vt:lpstr>1_Office Theme</vt:lpstr>
      <vt:lpstr>2_Office Theme</vt:lpstr>
      <vt:lpstr>Package</vt:lpstr>
      <vt:lpstr>Plan, Schedule, Test Community Portal</vt:lpstr>
      <vt:lpstr>Contents</vt:lpstr>
      <vt:lpstr>Contents</vt:lpstr>
      <vt:lpstr>PowerPoint Presentation</vt:lpstr>
      <vt:lpstr>1. Different Types of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Bowser Testing</vt:lpstr>
      <vt:lpstr>User Acceptance Testing</vt:lpstr>
      <vt:lpstr>User Acceptance Testing</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Joshua Ho Gwok Hin</cp:lastModifiedBy>
  <cp:revision>1702</cp:revision>
  <cp:lastPrinted>2015-07-27T02:04:21Z</cp:lastPrinted>
  <dcterms:created xsi:type="dcterms:W3CDTF">2012-01-26T10:45:43Z</dcterms:created>
  <dcterms:modified xsi:type="dcterms:W3CDTF">2022-05-14T10:36:12Z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