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5846"/>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4C6CF-918B-43B5-81F1-EB25A9C0121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DC41F8F-EF7F-4EF3-A0C1-B39872DDF86E}">
      <dgm:prSet/>
      <dgm:spPr>
        <a:solidFill>
          <a:schemeClr val="bg2">
            <a:lumMod val="60000"/>
            <a:lumOff val="40000"/>
          </a:schemeClr>
        </a:solidFill>
      </dgm:spPr>
      <dgm:t>
        <a:bodyPr/>
        <a:lstStyle/>
        <a:p>
          <a:r>
            <a:rPr lang="en-US" b="1"/>
            <a:t>Have Incidents Gone Down with Time?</a:t>
          </a:r>
          <a:endParaRPr lang="en-US"/>
        </a:p>
      </dgm:t>
    </dgm:pt>
    <dgm:pt modelId="{966D006E-F0FD-47AE-A6C1-62E0AB6B8221}" type="parTrans" cxnId="{83CAB88F-23F6-4B74-9B56-418704D9A5DF}">
      <dgm:prSet/>
      <dgm:spPr/>
      <dgm:t>
        <a:bodyPr/>
        <a:lstStyle/>
        <a:p>
          <a:endParaRPr lang="en-US"/>
        </a:p>
      </dgm:t>
    </dgm:pt>
    <dgm:pt modelId="{1AC5EFE3-D028-4965-997D-75E54043C2DB}" type="sibTrans" cxnId="{83CAB88F-23F6-4B74-9B56-418704D9A5DF}">
      <dgm:prSet/>
      <dgm:spPr/>
      <dgm:t>
        <a:bodyPr/>
        <a:lstStyle/>
        <a:p>
          <a:endParaRPr lang="en-US"/>
        </a:p>
      </dgm:t>
    </dgm:pt>
    <dgm:pt modelId="{AE0FD726-542E-4FE8-9A3A-9EF2B18F2BCD}">
      <dgm:prSet/>
      <dgm:spPr>
        <a:solidFill>
          <a:schemeClr val="bg2"/>
        </a:solidFill>
      </dgm:spPr>
      <dgm:t>
        <a:bodyPr/>
        <a:lstStyle/>
        <a:p>
          <a:r>
            <a:rPr lang="en-US" b="1" dirty="0"/>
            <a:t>What are the top 5 Incidents Across 2015-2020?</a:t>
          </a:r>
          <a:endParaRPr lang="en-US" dirty="0"/>
        </a:p>
      </dgm:t>
    </dgm:pt>
    <dgm:pt modelId="{D6CC85F0-01C1-4495-8B50-1994AA83EC84}" type="parTrans" cxnId="{442057EB-178F-4E8A-9BD3-038B7B1BFD68}">
      <dgm:prSet/>
      <dgm:spPr/>
      <dgm:t>
        <a:bodyPr/>
        <a:lstStyle/>
        <a:p>
          <a:endParaRPr lang="en-US"/>
        </a:p>
      </dgm:t>
    </dgm:pt>
    <dgm:pt modelId="{48098AB9-1C87-4CCC-9FDF-07177B474174}" type="sibTrans" cxnId="{442057EB-178F-4E8A-9BD3-038B7B1BFD68}">
      <dgm:prSet/>
      <dgm:spPr/>
      <dgm:t>
        <a:bodyPr/>
        <a:lstStyle/>
        <a:p>
          <a:endParaRPr lang="en-US"/>
        </a:p>
      </dgm:t>
    </dgm:pt>
    <dgm:pt modelId="{15506C61-CE05-4ABF-B005-7988F5AC66F1}">
      <dgm:prSet/>
      <dgm:spPr>
        <a:solidFill>
          <a:schemeClr val="bg2">
            <a:lumMod val="60000"/>
            <a:lumOff val="40000"/>
          </a:schemeClr>
        </a:solidFill>
      </dgm:spPr>
      <dgm:t>
        <a:bodyPr/>
        <a:lstStyle/>
        <a:p>
          <a:r>
            <a:rPr lang="en-US" b="1"/>
            <a:t>Why was Crime at an all Time High During 2017?</a:t>
          </a:r>
          <a:endParaRPr lang="en-US"/>
        </a:p>
      </dgm:t>
    </dgm:pt>
    <dgm:pt modelId="{33679D87-27C2-47FD-9B78-BDEA886B1A55}" type="parTrans" cxnId="{6E201AFC-E08E-4D0E-838C-25033B381C58}">
      <dgm:prSet/>
      <dgm:spPr/>
      <dgm:t>
        <a:bodyPr/>
        <a:lstStyle/>
        <a:p>
          <a:endParaRPr lang="en-US"/>
        </a:p>
      </dgm:t>
    </dgm:pt>
    <dgm:pt modelId="{3CE62DED-BAFB-45F1-98E0-660563279490}" type="sibTrans" cxnId="{6E201AFC-E08E-4D0E-838C-25033B381C58}">
      <dgm:prSet/>
      <dgm:spPr/>
      <dgm:t>
        <a:bodyPr/>
        <a:lstStyle/>
        <a:p>
          <a:endParaRPr lang="en-US"/>
        </a:p>
      </dgm:t>
    </dgm:pt>
    <dgm:pt modelId="{BB3E5D87-391D-480F-9FAF-D745421DE89C}">
      <dgm:prSet/>
      <dgm:spPr>
        <a:solidFill>
          <a:schemeClr val="bg2"/>
        </a:solidFill>
      </dgm:spPr>
      <dgm:t>
        <a:bodyPr/>
        <a:lstStyle/>
        <a:p>
          <a:r>
            <a:rPr lang="en-US" b="1"/>
            <a:t>Have Shootings Increased in Boston?</a:t>
          </a:r>
          <a:endParaRPr lang="en-US"/>
        </a:p>
      </dgm:t>
    </dgm:pt>
    <dgm:pt modelId="{4783CFFF-A08F-41CE-80F2-D656C691D8B3}" type="parTrans" cxnId="{7109C565-8D2E-4CE4-BB96-1976422AAE72}">
      <dgm:prSet/>
      <dgm:spPr/>
      <dgm:t>
        <a:bodyPr/>
        <a:lstStyle/>
        <a:p>
          <a:endParaRPr lang="en-US"/>
        </a:p>
      </dgm:t>
    </dgm:pt>
    <dgm:pt modelId="{1C39E9FD-93F2-4219-A493-25247325BEFD}" type="sibTrans" cxnId="{7109C565-8D2E-4CE4-BB96-1976422AAE72}">
      <dgm:prSet/>
      <dgm:spPr/>
      <dgm:t>
        <a:bodyPr/>
        <a:lstStyle/>
        <a:p>
          <a:endParaRPr lang="en-US"/>
        </a:p>
      </dgm:t>
    </dgm:pt>
    <dgm:pt modelId="{13954A90-670B-40A6-A919-3AD34C8550DC}">
      <dgm:prSet/>
      <dgm:spPr>
        <a:solidFill>
          <a:schemeClr val="bg2">
            <a:lumMod val="60000"/>
            <a:lumOff val="40000"/>
          </a:schemeClr>
        </a:solidFill>
      </dgm:spPr>
      <dgm:t>
        <a:bodyPr/>
        <a:lstStyle/>
        <a:p>
          <a:r>
            <a:rPr lang="en-US" b="1"/>
            <a:t>What is the Worst day to go out in Boston? What is the Best Day?</a:t>
          </a:r>
          <a:endParaRPr lang="en-US"/>
        </a:p>
      </dgm:t>
    </dgm:pt>
    <dgm:pt modelId="{F7C63E31-09ED-4B9D-90BF-D04C3294C355}" type="parTrans" cxnId="{741E90D7-E2B8-4EA1-94DA-30B4729DA479}">
      <dgm:prSet/>
      <dgm:spPr/>
      <dgm:t>
        <a:bodyPr/>
        <a:lstStyle/>
        <a:p>
          <a:endParaRPr lang="en-US"/>
        </a:p>
      </dgm:t>
    </dgm:pt>
    <dgm:pt modelId="{FA4B2D81-2E03-4473-A558-5482D577E6AE}" type="sibTrans" cxnId="{741E90D7-E2B8-4EA1-94DA-30B4729DA479}">
      <dgm:prSet/>
      <dgm:spPr/>
      <dgm:t>
        <a:bodyPr/>
        <a:lstStyle/>
        <a:p>
          <a:endParaRPr lang="en-US"/>
        </a:p>
      </dgm:t>
    </dgm:pt>
    <dgm:pt modelId="{0FEF7E78-1C92-46AF-B65F-1D8376CEE1FE}">
      <dgm:prSet/>
      <dgm:spPr>
        <a:solidFill>
          <a:schemeClr val="bg2"/>
        </a:solidFill>
      </dgm:spPr>
      <dgm:t>
        <a:bodyPr/>
        <a:lstStyle/>
        <a:p>
          <a:r>
            <a:rPr lang="en-US" b="1"/>
            <a:t>What are the Top 5 Worst Districts, Reporting Areas, and Streets in Boston? </a:t>
          </a:r>
          <a:endParaRPr lang="en-US"/>
        </a:p>
      </dgm:t>
    </dgm:pt>
    <dgm:pt modelId="{019DFFB5-7A3A-4493-9B9D-0D338774EF58}" type="parTrans" cxnId="{E02E6A5D-1056-4D5C-BC5F-50B0A7002D14}">
      <dgm:prSet/>
      <dgm:spPr/>
      <dgm:t>
        <a:bodyPr/>
        <a:lstStyle/>
        <a:p>
          <a:endParaRPr lang="en-US"/>
        </a:p>
      </dgm:t>
    </dgm:pt>
    <dgm:pt modelId="{20E54513-8128-441D-A444-896224A8A211}" type="sibTrans" cxnId="{E02E6A5D-1056-4D5C-BC5F-50B0A7002D14}">
      <dgm:prSet/>
      <dgm:spPr/>
      <dgm:t>
        <a:bodyPr/>
        <a:lstStyle/>
        <a:p>
          <a:endParaRPr lang="en-US"/>
        </a:p>
      </dgm:t>
    </dgm:pt>
    <dgm:pt modelId="{58A772F5-3D9A-0D41-87E2-EFD5399D6936}" type="pres">
      <dgm:prSet presAssocID="{A454C6CF-918B-43B5-81F1-EB25A9C01210}" presName="linear" presStyleCnt="0">
        <dgm:presLayoutVars>
          <dgm:animLvl val="lvl"/>
          <dgm:resizeHandles val="exact"/>
        </dgm:presLayoutVars>
      </dgm:prSet>
      <dgm:spPr/>
    </dgm:pt>
    <dgm:pt modelId="{F0DBBA16-3E5F-574C-89F4-1BC18EDB916E}" type="pres">
      <dgm:prSet presAssocID="{BDC41F8F-EF7F-4EF3-A0C1-B39872DDF86E}" presName="parentText" presStyleLbl="node1" presStyleIdx="0" presStyleCnt="6" custLinFactNeighborX="-1681" custLinFactNeighborY="30212">
        <dgm:presLayoutVars>
          <dgm:chMax val="0"/>
          <dgm:bulletEnabled val="1"/>
        </dgm:presLayoutVars>
      </dgm:prSet>
      <dgm:spPr/>
    </dgm:pt>
    <dgm:pt modelId="{580ABE6F-DD3C-8F41-B64F-CFB8E1E3FB7E}" type="pres">
      <dgm:prSet presAssocID="{1AC5EFE3-D028-4965-997D-75E54043C2DB}" presName="spacer" presStyleCnt="0"/>
      <dgm:spPr/>
    </dgm:pt>
    <dgm:pt modelId="{8A2B7429-1BE6-C04D-A901-B40E4849ECF9}" type="pres">
      <dgm:prSet presAssocID="{AE0FD726-542E-4FE8-9A3A-9EF2B18F2BCD}" presName="parentText" presStyleLbl="node1" presStyleIdx="1" presStyleCnt="6">
        <dgm:presLayoutVars>
          <dgm:chMax val="0"/>
          <dgm:bulletEnabled val="1"/>
        </dgm:presLayoutVars>
      </dgm:prSet>
      <dgm:spPr/>
    </dgm:pt>
    <dgm:pt modelId="{A54705E9-BEEF-B749-9653-A494F047249A}" type="pres">
      <dgm:prSet presAssocID="{48098AB9-1C87-4CCC-9FDF-07177B474174}" presName="spacer" presStyleCnt="0"/>
      <dgm:spPr/>
    </dgm:pt>
    <dgm:pt modelId="{40C6A3ED-801F-464B-BEDD-88FDF4139507}" type="pres">
      <dgm:prSet presAssocID="{15506C61-CE05-4ABF-B005-7988F5AC66F1}" presName="parentText" presStyleLbl="node1" presStyleIdx="2" presStyleCnt="6">
        <dgm:presLayoutVars>
          <dgm:chMax val="0"/>
          <dgm:bulletEnabled val="1"/>
        </dgm:presLayoutVars>
      </dgm:prSet>
      <dgm:spPr/>
    </dgm:pt>
    <dgm:pt modelId="{F6E9AC98-77C2-1E42-B338-3F938915EA52}" type="pres">
      <dgm:prSet presAssocID="{3CE62DED-BAFB-45F1-98E0-660563279490}" presName="spacer" presStyleCnt="0"/>
      <dgm:spPr/>
    </dgm:pt>
    <dgm:pt modelId="{DEFBECA9-2EA6-D644-B030-87141C546636}" type="pres">
      <dgm:prSet presAssocID="{BB3E5D87-391D-480F-9FAF-D745421DE89C}" presName="parentText" presStyleLbl="node1" presStyleIdx="3" presStyleCnt="6">
        <dgm:presLayoutVars>
          <dgm:chMax val="0"/>
          <dgm:bulletEnabled val="1"/>
        </dgm:presLayoutVars>
      </dgm:prSet>
      <dgm:spPr/>
    </dgm:pt>
    <dgm:pt modelId="{0649C108-6A57-DE49-89DB-D3D131B01982}" type="pres">
      <dgm:prSet presAssocID="{1C39E9FD-93F2-4219-A493-25247325BEFD}" presName="spacer" presStyleCnt="0"/>
      <dgm:spPr/>
    </dgm:pt>
    <dgm:pt modelId="{A92AC318-D8B9-B642-8105-B65ADFCA855D}" type="pres">
      <dgm:prSet presAssocID="{13954A90-670B-40A6-A919-3AD34C8550DC}" presName="parentText" presStyleLbl="node1" presStyleIdx="4" presStyleCnt="6">
        <dgm:presLayoutVars>
          <dgm:chMax val="0"/>
          <dgm:bulletEnabled val="1"/>
        </dgm:presLayoutVars>
      </dgm:prSet>
      <dgm:spPr/>
    </dgm:pt>
    <dgm:pt modelId="{19B418DD-843A-164A-97AD-0720C9F4B7A0}" type="pres">
      <dgm:prSet presAssocID="{FA4B2D81-2E03-4473-A558-5482D577E6AE}" presName="spacer" presStyleCnt="0"/>
      <dgm:spPr/>
    </dgm:pt>
    <dgm:pt modelId="{8F186384-B956-A64B-AC9A-7ED2BEA2FC22}" type="pres">
      <dgm:prSet presAssocID="{0FEF7E78-1C92-46AF-B65F-1D8376CEE1FE}" presName="parentText" presStyleLbl="node1" presStyleIdx="5" presStyleCnt="6">
        <dgm:presLayoutVars>
          <dgm:chMax val="0"/>
          <dgm:bulletEnabled val="1"/>
        </dgm:presLayoutVars>
      </dgm:prSet>
      <dgm:spPr/>
    </dgm:pt>
  </dgm:ptLst>
  <dgm:cxnLst>
    <dgm:cxn modelId="{C1B7240D-C51D-1C40-B1F9-7A80F0F84414}" type="presOf" srcId="{A454C6CF-918B-43B5-81F1-EB25A9C01210}" destId="{58A772F5-3D9A-0D41-87E2-EFD5399D6936}" srcOrd="0" destOrd="0" presId="urn:microsoft.com/office/officeart/2005/8/layout/vList2"/>
    <dgm:cxn modelId="{A15E3633-761D-5644-92A2-3C0B2FC82BD7}" type="presOf" srcId="{BB3E5D87-391D-480F-9FAF-D745421DE89C}" destId="{DEFBECA9-2EA6-D644-B030-87141C546636}" srcOrd="0" destOrd="0" presId="urn:microsoft.com/office/officeart/2005/8/layout/vList2"/>
    <dgm:cxn modelId="{E02E6A5D-1056-4D5C-BC5F-50B0A7002D14}" srcId="{A454C6CF-918B-43B5-81F1-EB25A9C01210}" destId="{0FEF7E78-1C92-46AF-B65F-1D8376CEE1FE}" srcOrd="5" destOrd="0" parTransId="{019DFFB5-7A3A-4493-9B9D-0D338774EF58}" sibTransId="{20E54513-8128-441D-A444-896224A8A211}"/>
    <dgm:cxn modelId="{7109C565-8D2E-4CE4-BB96-1976422AAE72}" srcId="{A454C6CF-918B-43B5-81F1-EB25A9C01210}" destId="{BB3E5D87-391D-480F-9FAF-D745421DE89C}" srcOrd="3" destOrd="0" parTransId="{4783CFFF-A08F-41CE-80F2-D656C691D8B3}" sibTransId="{1C39E9FD-93F2-4219-A493-25247325BEFD}"/>
    <dgm:cxn modelId="{83CAB88F-23F6-4B74-9B56-418704D9A5DF}" srcId="{A454C6CF-918B-43B5-81F1-EB25A9C01210}" destId="{BDC41F8F-EF7F-4EF3-A0C1-B39872DDF86E}" srcOrd="0" destOrd="0" parTransId="{966D006E-F0FD-47AE-A6C1-62E0AB6B8221}" sibTransId="{1AC5EFE3-D028-4965-997D-75E54043C2DB}"/>
    <dgm:cxn modelId="{A3F0C3A6-0532-7549-905D-5AD79DBEF331}" type="presOf" srcId="{AE0FD726-542E-4FE8-9A3A-9EF2B18F2BCD}" destId="{8A2B7429-1BE6-C04D-A901-B40E4849ECF9}" srcOrd="0" destOrd="0" presId="urn:microsoft.com/office/officeart/2005/8/layout/vList2"/>
    <dgm:cxn modelId="{D4AE7FAE-A35D-C540-B2E1-43F7BE5E9302}" type="presOf" srcId="{BDC41F8F-EF7F-4EF3-A0C1-B39872DDF86E}" destId="{F0DBBA16-3E5F-574C-89F4-1BC18EDB916E}" srcOrd="0" destOrd="0" presId="urn:microsoft.com/office/officeart/2005/8/layout/vList2"/>
    <dgm:cxn modelId="{08E264C0-8AC5-8E47-BA62-AA90716D2D1B}" type="presOf" srcId="{13954A90-670B-40A6-A919-3AD34C8550DC}" destId="{A92AC318-D8B9-B642-8105-B65ADFCA855D}" srcOrd="0" destOrd="0" presId="urn:microsoft.com/office/officeart/2005/8/layout/vList2"/>
    <dgm:cxn modelId="{741E90D7-E2B8-4EA1-94DA-30B4729DA479}" srcId="{A454C6CF-918B-43B5-81F1-EB25A9C01210}" destId="{13954A90-670B-40A6-A919-3AD34C8550DC}" srcOrd="4" destOrd="0" parTransId="{F7C63E31-09ED-4B9D-90BF-D04C3294C355}" sibTransId="{FA4B2D81-2E03-4473-A558-5482D577E6AE}"/>
    <dgm:cxn modelId="{FE28FBE1-B6F8-444E-9F7B-1916A89A39C4}" type="presOf" srcId="{15506C61-CE05-4ABF-B005-7988F5AC66F1}" destId="{40C6A3ED-801F-464B-BEDD-88FDF4139507}" srcOrd="0" destOrd="0" presId="urn:microsoft.com/office/officeart/2005/8/layout/vList2"/>
    <dgm:cxn modelId="{442057EB-178F-4E8A-9BD3-038B7B1BFD68}" srcId="{A454C6CF-918B-43B5-81F1-EB25A9C01210}" destId="{AE0FD726-542E-4FE8-9A3A-9EF2B18F2BCD}" srcOrd="1" destOrd="0" parTransId="{D6CC85F0-01C1-4495-8B50-1994AA83EC84}" sibTransId="{48098AB9-1C87-4CCC-9FDF-07177B474174}"/>
    <dgm:cxn modelId="{F8AEE0FB-C714-8C4E-959C-6321781A84EA}" type="presOf" srcId="{0FEF7E78-1C92-46AF-B65F-1D8376CEE1FE}" destId="{8F186384-B956-A64B-AC9A-7ED2BEA2FC22}" srcOrd="0" destOrd="0" presId="urn:microsoft.com/office/officeart/2005/8/layout/vList2"/>
    <dgm:cxn modelId="{6E201AFC-E08E-4D0E-838C-25033B381C58}" srcId="{A454C6CF-918B-43B5-81F1-EB25A9C01210}" destId="{15506C61-CE05-4ABF-B005-7988F5AC66F1}" srcOrd="2" destOrd="0" parTransId="{33679D87-27C2-47FD-9B78-BDEA886B1A55}" sibTransId="{3CE62DED-BAFB-45F1-98E0-660563279490}"/>
    <dgm:cxn modelId="{59FADD2B-0727-E040-8565-25F3407936AD}" type="presParOf" srcId="{58A772F5-3D9A-0D41-87E2-EFD5399D6936}" destId="{F0DBBA16-3E5F-574C-89F4-1BC18EDB916E}" srcOrd="0" destOrd="0" presId="urn:microsoft.com/office/officeart/2005/8/layout/vList2"/>
    <dgm:cxn modelId="{CA42D7AE-AC20-F344-9949-BB6B0CC2F600}" type="presParOf" srcId="{58A772F5-3D9A-0D41-87E2-EFD5399D6936}" destId="{580ABE6F-DD3C-8F41-B64F-CFB8E1E3FB7E}" srcOrd="1" destOrd="0" presId="urn:microsoft.com/office/officeart/2005/8/layout/vList2"/>
    <dgm:cxn modelId="{5BAF5A7A-7F6C-8C43-AB6C-68D66D4D85CE}" type="presParOf" srcId="{58A772F5-3D9A-0D41-87E2-EFD5399D6936}" destId="{8A2B7429-1BE6-C04D-A901-B40E4849ECF9}" srcOrd="2" destOrd="0" presId="urn:microsoft.com/office/officeart/2005/8/layout/vList2"/>
    <dgm:cxn modelId="{39EDA6F3-46D3-1E4A-A6A9-2FF8EEAC6636}" type="presParOf" srcId="{58A772F5-3D9A-0D41-87E2-EFD5399D6936}" destId="{A54705E9-BEEF-B749-9653-A494F047249A}" srcOrd="3" destOrd="0" presId="urn:microsoft.com/office/officeart/2005/8/layout/vList2"/>
    <dgm:cxn modelId="{C9203DD1-E956-9A44-8045-021AECFC2258}" type="presParOf" srcId="{58A772F5-3D9A-0D41-87E2-EFD5399D6936}" destId="{40C6A3ED-801F-464B-BEDD-88FDF4139507}" srcOrd="4" destOrd="0" presId="urn:microsoft.com/office/officeart/2005/8/layout/vList2"/>
    <dgm:cxn modelId="{60DCE6C5-D569-844B-8EE8-5E9F40247933}" type="presParOf" srcId="{58A772F5-3D9A-0D41-87E2-EFD5399D6936}" destId="{F6E9AC98-77C2-1E42-B338-3F938915EA52}" srcOrd="5" destOrd="0" presId="urn:microsoft.com/office/officeart/2005/8/layout/vList2"/>
    <dgm:cxn modelId="{C517F9CD-5824-4843-88E0-E172E0D60777}" type="presParOf" srcId="{58A772F5-3D9A-0D41-87E2-EFD5399D6936}" destId="{DEFBECA9-2EA6-D644-B030-87141C546636}" srcOrd="6" destOrd="0" presId="urn:microsoft.com/office/officeart/2005/8/layout/vList2"/>
    <dgm:cxn modelId="{F0AB9E44-843A-A54D-9594-CB430B693E77}" type="presParOf" srcId="{58A772F5-3D9A-0D41-87E2-EFD5399D6936}" destId="{0649C108-6A57-DE49-89DB-D3D131B01982}" srcOrd="7" destOrd="0" presId="urn:microsoft.com/office/officeart/2005/8/layout/vList2"/>
    <dgm:cxn modelId="{557075AC-77A6-7246-B817-F0F63103D988}" type="presParOf" srcId="{58A772F5-3D9A-0D41-87E2-EFD5399D6936}" destId="{A92AC318-D8B9-B642-8105-B65ADFCA855D}" srcOrd="8" destOrd="0" presId="urn:microsoft.com/office/officeart/2005/8/layout/vList2"/>
    <dgm:cxn modelId="{D5E07DB2-3F54-3A44-9844-B4914C00A468}" type="presParOf" srcId="{58A772F5-3D9A-0D41-87E2-EFD5399D6936}" destId="{19B418DD-843A-164A-97AD-0720C9F4B7A0}" srcOrd="9" destOrd="0" presId="urn:microsoft.com/office/officeart/2005/8/layout/vList2"/>
    <dgm:cxn modelId="{51F67176-94FC-EE4B-AFE4-F2DA51AA820B}" type="presParOf" srcId="{58A772F5-3D9A-0D41-87E2-EFD5399D6936}" destId="{8F186384-B956-A64B-AC9A-7ED2BEA2FC2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30E50D-B873-43DF-A128-ED53A40091E0}" type="doc">
      <dgm:prSet loTypeId="urn:microsoft.com/office/officeart/2017/3/layout/HorizontalPathTimeline" loCatId="process" qsTypeId="urn:microsoft.com/office/officeart/2005/8/quickstyle/simple4" qsCatId="simple" csTypeId="urn:microsoft.com/office/officeart/2005/8/colors/colorful1" csCatId="colorful" phldr="1"/>
      <dgm:spPr/>
      <dgm:t>
        <a:bodyPr/>
        <a:lstStyle/>
        <a:p>
          <a:endParaRPr lang="en-US"/>
        </a:p>
      </dgm:t>
    </dgm:pt>
    <dgm:pt modelId="{EDE53E8D-398F-4CB0-8721-B8BA34346C60}">
      <dgm:prSet/>
      <dgm:spPr/>
      <dgm:t>
        <a:bodyPr/>
        <a:lstStyle/>
        <a:p>
          <a:pPr>
            <a:defRPr b="1"/>
          </a:pPr>
          <a:r>
            <a:rPr lang="en-US"/>
            <a:t>2015–2019</a:t>
          </a:r>
        </a:p>
      </dgm:t>
    </dgm:pt>
    <dgm:pt modelId="{A73C86C2-F82C-4971-9623-EE0350D48C8F}" type="parTrans" cxnId="{1ACB134C-9474-48DA-AFDF-E9157928C738}">
      <dgm:prSet/>
      <dgm:spPr/>
      <dgm:t>
        <a:bodyPr/>
        <a:lstStyle/>
        <a:p>
          <a:endParaRPr lang="en-US"/>
        </a:p>
      </dgm:t>
    </dgm:pt>
    <dgm:pt modelId="{BDD44DA5-52F7-420E-B01B-CD477251CD05}" type="sibTrans" cxnId="{1ACB134C-9474-48DA-AFDF-E9157928C738}">
      <dgm:prSet/>
      <dgm:spPr/>
      <dgm:t>
        <a:bodyPr/>
        <a:lstStyle/>
        <a:p>
          <a:endParaRPr lang="en-US"/>
        </a:p>
      </dgm:t>
    </dgm:pt>
    <dgm:pt modelId="{A6F52336-9F62-4708-B44F-28A7FF6CB170}">
      <dgm:prSet/>
      <dgm:spPr/>
      <dgm:t>
        <a:bodyPr/>
        <a:lstStyle/>
        <a:p>
          <a:r>
            <a:rPr lang="en-US" dirty="0"/>
            <a:t>It appears that Shootings have held steady in Boston within the range 251- 457 </a:t>
          </a:r>
        </a:p>
      </dgm:t>
    </dgm:pt>
    <dgm:pt modelId="{13CEBFFC-16A5-439A-B238-7C9396D8E9E2}" type="parTrans" cxnId="{9864456A-652B-47CA-AED6-2981C4CC75DD}">
      <dgm:prSet/>
      <dgm:spPr/>
      <dgm:t>
        <a:bodyPr/>
        <a:lstStyle/>
        <a:p>
          <a:endParaRPr lang="en-US"/>
        </a:p>
      </dgm:t>
    </dgm:pt>
    <dgm:pt modelId="{0C39BB05-D2AC-433C-9D6D-B94A3C8E9DBD}" type="sibTrans" cxnId="{9864456A-652B-47CA-AED6-2981C4CC75DD}">
      <dgm:prSet/>
      <dgm:spPr/>
      <dgm:t>
        <a:bodyPr/>
        <a:lstStyle/>
        <a:p>
          <a:endParaRPr lang="en-US"/>
        </a:p>
      </dgm:t>
    </dgm:pt>
    <dgm:pt modelId="{69257651-F653-4ED7-B5D7-21DC80B2A843}">
      <dgm:prSet/>
      <dgm:spPr/>
      <dgm:t>
        <a:bodyPr/>
        <a:lstStyle/>
        <a:p>
          <a:pPr>
            <a:defRPr b="1"/>
          </a:pPr>
          <a:r>
            <a:rPr lang="en-US"/>
            <a:t>2020</a:t>
          </a:r>
        </a:p>
      </dgm:t>
    </dgm:pt>
    <dgm:pt modelId="{27F5A859-A3A3-45E4-8ED0-3E6CBDE896E5}" type="parTrans" cxnId="{28F94139-9C96-46A4-92C9-1ACAC3555092}">
      <dgm:prSet/>
      <dgm:spPr/>
      <dgm:t>
        <a:bodyPr/>
        <a:lstStyle/>
        <a:p>
          <a:endParaRPr lang="en-US"/>
        </a:p>
      </dgm:t>
    </dgm:pt>
    <dgm:pt modelId="{8EA4BE51-AD43-47B3-B3D7-D055381CE065}" type="sibTrans" cxnId="{28F94139-9C96-46A4-92C9-1ACAC3555092}">
      <dgm:prSet/>
      <dgm:spPr/>
      <dgm:t>
        <a:bodyPr/>
        <a:lstStyle/>
        <a:p>
          <a:endParaRPr lang="en-US"/>
        </a:p>
      </dgm:t>
    </dgm:pt>
    <dgm:pt modelId="{B6BF8277-B003-46EE-80F7-32D7C46AF9DD}">
      <dgm:prSet/>
      <dgm:spPr/>
      <dgm:t>
        <a:bodyPr/>
        <a:lstStyle/>
        <a:p>
          <a:r>
            <a:rPr lang="en-US" dirty="0"/>
            <a:t>The number of shootings increased substantially to 627 from January to July. </a:t>
          </a:r>
        </a:p>
      </dgm:t>
    </dgm:pt>
    <dgm:pt modelId="{7F2F9078-2E1A-4EBF-964E-67E85515428D}" type="parTrans" cxnId="{A62BD165-2F5C-4611-9E65-3EE0A169A284}">
      <dgm:prSet/>
      <dgm:spPr/>
      <dgm:t>
        <a:bodyPr/>
        <a:lstStyle/>
        <a:p>
          <a:endParaRPr lang="en-US"/>
        </a:p>
      </dgm:t>
    </dgm:pt>
    <dgm:pt modelId="{D8992536-AE27-4908-AB0F-CD26B93E53C5}" type="sibTrans" cxnId="{A62BD165-2F5C-4611-9E65-3EE0A169A284}">
      <dgm:prSet/>
      <dgm:spPr/>
      <dgm:t>
        <a:bodyPr/>
        <a:lstStyle/>
        <a:p>
          <a:endParaRPr lang="en-US"/>
        </a:p>
      </dgm:t>
    </dgm:pt>
    <dgm:pt modelId="{17A71443-0C8D-9146-92FC-BB2A989AB3CF}" type="pres">
      <dgm:prSet presAssocID="{A730E50D-B873-43DF-A128-ED53A40091E0}" presName="root" presStyleCnt="0">
        <dgm:presLayoutVars>
          <dgm:chMax/>
          <dgm:chPref/>
          <dgm:animLvl val="lvl"/>
        </dgm:presLayoutVars>
      </dgm:prSet>
      <dgm:spPr/>
    </dgm:pt>
    <dgm:pt modelId="{CFBD2399-6CFC-0C4A-9502-586DDDAA5439}" type="pres">
      <dgm:prSet presAssocID="{A730E50D-B873-43DF-A128-ED53A40091E0}" presName="divider" presStyleLbl="node1" presStyleIdx="0" presStyleCnt="1"/>
      <dgm:spPr/>
    </dgm:pt>
    <dgm:pt modelId="{F0FC761B-96A8-1A4D-903B-D82C4DA48A31}" type="pres">
      <dgm:prSet presAssocID="{A730E50D-B873-43DF-A128-ED53A40091E0}" presName="nodes" presStyleCnt="0">
        <dgm:presLayoutVars>
          <dgm:chMax/>
          <dgm:chPref/>
          <dgm:animLvl val="lvl"/>
        </dgm:presLayoutVars>
      </dgm:prSet>
      <dgm:spPr/>
    </dgm:pt>
    <dgm:pt modelId="{BA32D2AA-B7EC-5D47-AD9D-9C4E844C4E91}" type="pres">
      <dgm:prSet presAssocID="{EDE53E8D-398F-4CB0-8721-B8BA34346C60}" presName="composite" presStyleCnt="0"/>
      <dgm:spPr/>
    </dgm:pt>
    <dgm:pt modelId="{78D7FDF2-7945-7543-A43D-4F65B57F9E33}" type="pres">
      <dgm:prSet presAssocID="{EDE53E8D-398F-4CB0-8721-B8BA34346C60}" presName="L1TextContainer" presStyleLbl="revTx" presStyleIdx="0" presStyleCnt="2">
        <dgm:presLayoutVars>
          <dgm:chMax val="1"/>
          <dgm:chPref val="1"/>
          <dgm:bulletEnabled val="1"/>
        </dgm:presLayoutVars>
      </dgm:prSet>
      <dgm:spPr/>
    </dgm:pt>
    <dgm:pt modelId="{32DFE92E-3F16-A544-BB5C-C5B330C4473D}" type="pres">
      <dgm:prSet presAssocID="{EDE53E8D-398F-4CB0-8721-B8BA34346C60}" presName="L2TextContainerWrapper" presStyleCnt="0">
        <dgm:presLayoutVars>
          <dgm:chMax val="0"/>
          <dgm:chPref val="0"/>
          <dgm:bulletEnabled val="1"/>
        </dgm:presLayoutVars>
      </dgm:prSet>
      <dgm:spPr/>
    </dgm:pt>
    <dgm:pt modelId="{AE94BF18-FCF7-4D4F-B774-ED834C3D6BF2}" type="pres">
      <dgm:prSet presAssocID="{EDE53E8D-398F-4CB0-8721-B8BA34346C60}" presName="L2TextContainer" presStyleLbl="bgAccFollowNode1" presStyleIdx="0" presStyleCnt="2"/>
      <dgm:spPr/>
    </dgm:pt>
    <dgm:pt modelId="{176D80AB-2848-8646-99AC-4B4AB12788C8}" type="pres">
      <dgm:prSet presAssocID="{EDE53E8D-398F-4CB0-8721-B8BA34346C60}" presName="FlexibleEmptyPlaceHolder" presStyleCnt="0"/>
      <dgm:spPr/>
    </dgm:pt>
    <dgm:pt modelId="{954E81D1-8E72-BE44-B6EE-7CAC6DAA825E}" type="pres">
      <dgm:prSet presAssocID="{EDE53E8D-398F-4CB0-8721-B8BA34346C60}" presName="ConnectLine" presStyleLbl="alignNode1" presStyleIdx="0" presStyleCnt="2"/>
      <dgm:spPr>
        <a:gradFill rotWithShape="0">
          <a:gsLst>
            <a:gs pos="0">
              <a:schemeClr val="accent2">
                <a:tint val="94000"/>
                <a:satMod val="105000"/>
                <a:lumMod val="102000"/>
              </a:schemeClr>
            </a:gs>
            <a:gs pos="100000">
              <a:schemeClr val="accent2">
                <a:shade val="74000"/>
                <a:satMod val="128000"/>
                <a:lumMod val="100000"/>
              </a:schemeClr>
            </a:gs>
          </a:gsLst>
          <a:lin ang="5400000" scaled="0"/>
        </a:gradFill>
        <a:ln w="6350" cap="flat" cmpd="sng" algn="ctr">
          <a:solidFill>
            <a:schemeClr val="accent2">
              <a:hueOff val="0"/>
              <a:satOff val="0"/>
              <a:lumOff val="0"/>
              <a:alphaOff val="0"/>
            </a:schemeClr>
          </a:solidFill>
          <a:prstDash val="dash"/>
        </a:ln>
        <a:effectLst/>
      </dgm:spPr>
    </dgm:pt>
    <dgm:pt modelId="{011EF0AD-C4D7-DC43-B4D5-E312752A0D1B}" type="pres">
      <dgm:prSet presAssocID="{EDE53E8D-398F-4CB0-8721-B8BA34346C60}" presName="ConnectorPoint" presStyleLbl="fgAcc1" presStyleIdx="0" presStyleCnt="2"/>
      <dgm:spPr>
        <a:solidFill>
          <a:schemeClr val="lt1">
            <a:alpha val="90000"/>
            <a:hueOff val="0"/>
            <a:satOff val="0"/>
            <a:lumOff val="0"/>
            <a:alphaOff val="0"/>
          </a:schemeClr>
        </a:solidFill>
        <a:ln w="9525" cap="flat" cmpd="sng" algn="ctr">
          <a:noFill/>
          <a:prstDash val="solid"/>
        </a:ln>
        <a:effectLst/>
      </dgm:spPr>
    </dgm:pt>
    <dgm:pt modelId="{206323AE-2FCB-1343-BD61-0D18B5D11F12}" type="pres">
      <dgm:prSet presAssocID="{EDE53E8D-398F-4CB0-8721-B8BA34346C60}" presName="EmptyPlaceHolder" presStyleCnt="0"/>
      <dgm:spPr/>
    </dgm:pt>
    <dgm:pt modelId="{4FCB199E-F814-CD40-981B-95E8F8C824E0}" type="pres">
      <dgm:prSet presAssocID="{BDD44DA5-52F7-420E-B01B-CD477251CD05}" presName="spaceBetweenRectangles" presStyleCnt="0"/>
      <dgm:spPr/>
    </dgm:pt>
    <dgm:pt modelId="{0E3DD9C2-6678-8B49-B289-D7FC2F5288B0}" type="pres">
      <dgm:prSet presAssocID="{69257651-F653-4ED7-B5D7-21DC80B2A843}" presName="composite" presStyleCnt="0"/>
      <dgm:spPr/>
    </dgm:pt>
    <dgm:pt modelId="{18E70F01-5E06-F448-9CFD-331EF98D10DE}" type="pres">
      <dgm:prSet presAssocID="{69257651-F653-4ED7-B5D7-21DC80B2A843}" presName="L1TextContainer" presStyleLbl="revTx" presStyleIdx="1" presStyleCnt="2">
        <dgm:presLayoutVars>
          <dgm:chMax val="1"/>
          <dgm:chPref val="1"/>
          <dgm:bulletEnabled val="1"/>
        </dgm:presLayoutVars>
      </dgm:prSet>
      <dgm:spPr/>
    </dgm:pt>
    <dgm:pt modelId="{7F5488EE-29E9-7D4A-BAA6-534B415011FD}" type="pres">
      <dgm:prSet presAssocID="{69257651-F653-4ED7-B5D7-21DC80B2A843}" presName="L2TextContainerWrapper" presStyleCnt="0">
        <dgm:presLayoutVars>
          <dgm:chMax val="0"/>
          <dgm:chPref val="0"/>
          <dgm:bulletEnabled val="1"/>
        </dgm:presLayoutVars>
      </dgm:prSet>
      <dgm:spPr/>
    </dgm:pt>
    <dgm:pt modelId="{AD0B9AB1-20AB-EA45-B0FC-9CD815227FBE}" type="pres">
      <dgm:prSet presAssocID="{69257651-F653-4ED7-B5D7-21DC80B2A843}" presName="L2TextContainer" presStyleLbl="bgAccFollowNode1" presStyleIdx="1" presStyleCnt="2"/>
      <dgm:spPr/>
    </dgm:pt>
    <dgm:pt modelId="{DD84ACF6-59BF-FF4B-AF94-0A13D92A0F02}" type="pres">
      <dgm:prSet presAssocID="{69257651-F653-4ED7-B5D7-21DC80B2A843}" presName="FlexibleEmptyPlaceHolder" presStyleCnt="0"/>
      <dgm:spPr/>
    </dgm:pt>
    <dgm:pt modelId="{0A35BAF2-F43D-504E-96AB-1DF0EBEA843C}" type="pres">
      <dgm:prSet presAssocID="{69257651-F653-4ED7-B5D7-21DC80B2A843}" presName="ConnectLine" presStyleLbl="alignNode1" presStyleIdx="1" presStyleCnt="2"/>
      <dgm:spPr>
        <a:gradFill rotWithShape="0">
          <a:gsLst>
            <a:gs pos="0">
              <a:schemeClr val="accent3">
                <a:tint val="94000"/>
                <a:satMod val="105000"/>
                <a:lumMod val="102000"/>
              </a:schemeClr>
            </a:gs>
            <a:gs pos="100000">
              <a:schemeClr val="accent3">
                <a:shade val="74000"/>
                <a:satMod val="128000"/>
                <a:lumMod val="100000"/>
              </a:schemeClr>
            </a:gs>
          </a:gsLst>
          <a:lin ang="5400000" scaled="0"/>
        </a:gradFill>
        <a:ln w="6350" cap="flat" cmpd="sng" algn="ctr">
          <a:solidFill>
            <a:schemeClr val="accent3">
              <a:hueOff val="0"/>
              <a:satOff val="0"/>
              <a:lumOff val="0"/>
              <a:alphaOff val="0"/>
            </a:schemeClr>
          </a:solidFill>
          <a:prstDash val="dash"/>
        </a:ln>
        <a:effectLst/>
      </dgm:spPr>
    </dgm:pt>
    <dgm:pt modelId="{05C09D4D-0016-FF44-8CD5-8B44B38391BF}" type="pres">
      <dgm:prSet presAssocID="{69257651-F653-4ED7-B5D7-21DC80B2A843}" presName="ConnectorPoint" presStyleLbl="fgAcc1" presStyleIdx="1" presStyleCnt="2"/>
      <dgm:spPr>
        <a:solidFill>
          <a:schemeClr val="lt1">
            <a:alpha val="90000"/>
            <a:hueOff val="0"/>
            <a:satOff val="0"/>
            <a:lumOff val="0"/>
            <a:alphaOff val="0"/>
          </a:schemeClr>
        </a:solidFill>
        <a:ln w="9525" cap="flat" cmpd="sng" algn="ctr">
          <a:noFill/>
          <a:prstDash val="solid"/>
        </a:ln>
        <a:effectLst/>
      </dgm:spPr>
    </dgm:pt>
    <dgm:pt modelId="{23A08244-2628-B840-A96B-F37DAAB45C7E}" type="pres">
      <dgm:prSet presAssocID="{69257651-F653-4ED7-B5D7-21DC80B2A843}" presName="EmptyPlaceHolder" presStyleCnt="0"/>
      <dgm:spPr/>
    </dgm:pt>
  </dgm:ptLst>
  <dgm:cxnLst>
    <dgm:cxn modelId="{3EABFB28-4921-B240-B422-4BCE578FFD5D}" type="presOf" srcId="{B6BF8277-B003-46EE-80F7-32D7C46AF9DD}" destId="{AD0B9AB1-20AB-EA45-B0FC-9CD815227FBE}" srcOrd="0" destOrd="0" presId="urn:microsoft.com/office/officeart/2017/3/layout/HorizontalPathTimeline"/>
    <dgm:cxn modelId="{D3251431-138A-E140-9AFB-29E7B2A450F1}" type="presOf" srcId="{69257651-F653-4ED7-B5D7-21DC80B2A843}" destId="{18E70F01-5E06-F448-9CFD-331EF98D10DE}" srcOrd="0" destOrd="0" presId="urn:microsoft.com/office/officeart/2017/3/layout/HorizontalPathTimeline"/>
    <dgm:cxn modelId="{28F94139-9C96-46A4-92C9-1ACAC3555092}" srcId="{A730E50D-B873-43DF-A128-ED53A40091E0}" destId="{69257651-F653-4ED7-B5D7-21DC80B2A843}" srcOrd="1" destOrd="0" parTransId="{27F5A859-A3A3-45E4-8ED0-3E6CBDE896E5}" sibTransId="{8EA4BE51-AD43-47B3-B3D7-D055381CE065}"/>
    <dgm:cxn modelId="{1ACB134C-9474-48DA-AFDF-E9157928C738}" srcId="{A730E50D-B873-43DF-A128-ED53A40091E0}" destId="{EDE53E8D-398F-4CB0-8721-B8BA34346C60}" srcOrd="0" destOrd="0" parTransId="{A73C86C2-F82C-4971-9623-EE0350D48C8F}" sibTransId="{BDD44DA5-52F7-420E-B01B-CD477251CD05}"/>
    <dgm:cxn modelId="{E3318F5C-D9FD-134D-844C-57BB585D73DC}" type="presOf" srcId="{EDE53E8D-398F-4CB0-8721-B8BA34346C60}" destId="{78D7FDF2-7945-7543-A43D-4F65B57F9E33}" srcOrd="0" destOrd="0" presId="urn:microsoft.com/office/officeart/2017/3/layout/HorizontalPathTimeline"/>
    <dgm:cxn modelId="{7C043465-1338-6740-9B7C-EC0866A5B967}" type="presOf" srcId="{A6F52336-9F62-4708-B44F-28A7FF6CB170}" destId="{AE94BF18-FCF7-4D4F-B774-ED834C3D6BF2}" srcOrd="0" destOrd="0" presId="urn:microsoft.com/office/officeart/2017/3/layout/HorizontalPathTimeline"/>
    <dgm:cxn modelId="{A62BD165-2F5C-4611-9E65-3EE0A169A284}" srcId="{69257651-F653-4ED7-B5D7-21DC80B2A843}" destId="{B6BF8277-B003-46EE-80F7-32D7C46AF9DD}" srcOrd="0" destOrd="0" parTransId="{7F2F9078-2E1A-4EBF-964E-67E85515428D}" sibTransId="{D8992536-AE27-4908-AB0F-CD26B93E53C5}"/>
    <dgm:cxn modelId="{9864456A-652B-47CA-AED6-2981C4CC75DD}" srcId="{EDE53E8D-398F-4CB0-8721-B8BA34346C60}" destId="{A6F52336-9F62-4708-B44F-28A7FF6CB170}" srcOrd="0" destOrd="0" parTransId="{13CEBFFC-16A5-439A-B238-7C9396D8E9E2}" sibTransId="{0C39BB05-D2AC-433C-9D6D-B94A3C8E9DBD}"/>
    <dgm:cxn modelId="{66F095C3-7D1C-C141-B9A5-7C55B847B950}" type="presOf" srcId="{A730E50D-B873-43DF-A128-ED53A40091E0}" destId="{17A71443-0C8D-9146-92FC-BB2A989AB3CF}" srcOrd="0" destOrd="0" presId="urn:microsoft.com/office/officeart/2017/3/layout/HorizontalPathTimeline"/>
    <dgm:cxn modelId="{4FBCE69F-16DD-D947-9941-D507AFDA1FB5}" type="presParOf" srcId="{17A71443-0C8D-9146-92FC-BB2A989AB3CF}" destId="{CFBD2399-6CFC-0C4A-9502-586DDDAA5439}" srcOrd="0" destOrd="0" presId="urn:microsoft.com/office/officeart/2017/3/layout/HorizontalPathTimeline"/>
    <dgm:cxn modelId="{6087C440-CB22-2D4B-B160-FD3AAC017E19}" type="presParOf" srcId="{17A71443-0C8D-9146-92FC-BB2A989AB3CF}" destId="{F0FC761B-96A8-1A4D-903B-D82C4DA48A31}" srcOrd="1" destOrd="0" presId="urn:microsoft.com/office/officeart/2017/3/layout/HorizontalPathTimeline"/>
    <dgm:cxn modelId="{1440E8B6-BCC9-ED4E-B67C-B6C93C5977E2}" type="presParOf" srcId="{F0FC761B-96A8-1A4D-903B-D82C4DA48A31}" destId="{BA32D2AA-B7EC-5D47-AD9D-9C4E844C4E91}" srcOrd="0" destOrd="0" presId="urn:microsoft.com/office/officeart/2017/3/layout/HorizontalPathTimeline"/>
    <dgm:cxn modelId="{7E64C826-106A-354D-98AA-2A033D6657DA}" type="presParOf" srcId="{BA32D2AA-B7EC-5D47-AD9D-9C4E844C4E91}" destId="{78D7FDF2-7945-7543-A43D-4F65B57F9E33}" srcOrd="0" destOrd="0" presId="urn:microsoft.com/office/officeart/2017/3/layout/HorizontalPathTimeline"/>
    <dgm:cxn modelId="{A4239161-4B23-9045-8BD9-16FE118B0561}" type="presParOf" srcId="{BA32D2AA-B7EC-5D47-AD9D-9C4E844C4E91}" destId="{32DFE92E-3F16-A544-BB5C-C5B330C4473D}" srcOrd="1" destOrd="0" presId="urn:microsoft.com/office/officeart/2017/3/layout/HorizontalPathTimeline"/>
    <dgm:cxn modelId="{F9881839-95C2-F44B-8D8D-F4D4701B17FF}" type="presParOf" srcId="{32DFE92E-3F16-A544-BB5C-C5B330C4473D}" destId="{AE94BF18-FCF7-4D4F-B774-ED834C3D6BF2}" srcOrd="0" destOrd="0" presId="urn:microsoft.com/office/officeart/2017/3/layout/HorizontalPathTimeline"/>
    <dgm:cxn modelId="{04D1239F-6681-754A-B46D-2291E78C9B75}" type="presParOf" srcId="{32DFE92E-3F16-A544-BB5C-C5B330C4473D}" destId="{176D80AB-2848-8646-99AC-4B4AB12788C8}" srcOrd="1" destOrd="0" presId="urn:microsoft.com/office/officeart/2017/3/layout/HorizontalPathTimeline"/>
    <dgm:cxn modelId="{2AC88121-5444-534B-A3AA-87B2BD889647}" type="presParOf" srcId="{BA32D2AA-B7EC-5D47-AD9D-9C4E844C4E91}" destId="{954E81D1-8E72-BE44-B6EE-7CAC6DAA825E}" srcOrd="2" destOrd="0" presId="urn:microsoft.com/office/officeart/2017/3/layout/HorizontalPathTimeline"/>
    <dgm:cxn modelId="{62F37671-54F0-D244-80BD-155EA85448D9}" type="presParOf" srcId="{BA32D2AA-B7EC-5D47-AD9D-9C4E844C4E91}" destId="{011EF0AD-C4D7-DC43-B4D5-E312752A0D1B}" srcOrd="3" destOrd="0" presId="urn:microsoft.com/office/officeart/2017/3/layout/HorizontalPathTimeline"/>
    <dgm:cxn modelId="{E364BA70-3E0A-0840-A286-6645C4DB3760}" type="presParOf" srcId="{BA32D2AA-B7EC-5D47-AD9D-9C4E844C4E91}" destId="{206323AE-2FCB-1343-BD61-0D18B5D11F12}" srcOrd="4" destOrd="0" presId="urn:microsoft.com/office/officeart/2017/3/layout/HorizontalPathTimeline"/>
    <dgm:cxn modelId="{E1FCA121-5E98-0F4C-8F5B-A8B6F69CB672}" type="presParOf" srcId="{F0FC761B-96A8-1A4D-903B-D82C4DA48A31}" destId="{4FCB199E-F814-CD40-981B-95E8F8C824E0}" srcOrd="1" destOrd="0" presId="urn:microsoft.com/office/officeart/2017/3/layout/HorizontalPathTimeline"/>
    <dgm:cxn modelId="{131B752A-09F8-F446-85CA-932E13D49B3F}" type="presParOf" srcId="{F0FC761B-96A8-1A4D-903B-D82C4DA48A31}" destId="{0E3DD9C2-6678-8B49-B289-D7FC2F5288B0}" srcOrd="2" destOrd="0" presId="urn:microsoft.com/office/officeart/2017/3/layout/HorizontalPathTimeline"/>
    <dgm:cxn modelId="{8657CC70-775F-5743-BDD9-08B54F210392}" type="presParOf" srcId="{0E3DD9C2-6678-8B49-B289-D7FC2F5288B0}" destId="{18E70F01-5E06-F448-9CFD-331EF98D10DE}" srcOrd="0" destOrd="0" presId="urn:microsoft.com/office/officeart/2017/3/layout/HorizontalPathTimeline"/>
    <dgm:cxn modelId="{A2309ABC-5412-E04B-8A05-EB148DBB7441}" type="presParOf" srcId="{0E3DD9C2-6678-8B49-B289-D7FC2F5288B0}" destId="{7F5488EE-29E9-7D4A-BAA6-534B415011FD}" srcOrd="1" destOrd="0" presId="urn:microsoft.com/office/officeart/2017/3/layout/HorizontalPathTimeline"/>
    <dgm:cxn modelId="{729F8B8C-8834-8146-B3D1-596521A05FAF}" type="presParOf" srcId="{7F5488EE-29E9-7D4A-BAA6-534B415011FD}" destId="{AD0B9AB1-20AB-EA45-B0FC-9CD815227FBE}" srcOrd="0" destOrd="0" presId="urn:microsoft.com/office/officeart/2017/3/layout/HorizontalPathTimeline"/>
    <dgm:cxn modelId="{EA66510F-0758-1A4E-B343-1FD80E2C27A9}" type="presParOf" srcId="{7F5488EE-29E9-7D4A-BAA6-534B415011FD}" destId="{DD84ACF6-59BF-FF4B-AF94-0A13D92A0F02}" srcOrd="1" destOrd="0" presId="urn:microsoft.com/office/officeart/2017/3/layout/HorizontalPathTimeline"/>
    <dgm:cxn modelId="{6E757074-8ECA-B244-8F1A-A749CC63670C}" type="presParOf" srcId="{0E3DD9C2-6678-8B49-B289-D7FC2F5288B0}" destId="{0A35BAF2-F43D-504E-96AB-1DF0EBEA843C}" srcOrd="2" destOrd="0" presId="urn:microsoft.com/office/officeart/2017/3/layout/HorizontalPathTimeline"/>
    <dgm:cxn modelId="{002C6435-A503-FA4B-9C8C-9476027B6E4A}" type="presParOf" srcId="{0E3DD9C2-6678-8B49-B289-D7FC2F5288B0}" destId="{05C09D4D-0016-FF44-8CD5-8B44B38391BF}" srcOrd="3" destOrd="0" presId="urn:microsoft.com/office/officeart/2017/3/layout/HorizontalPathTimeline"/>
    <dgm:cxn modelId="{F757B3BB-4C8A-464A-BC77-3A451A74FA1A}" type="presParOf" srcId="{0E3DD9C2-6678-8B49-B289-D7FC2F5288B0}" destId="{23A08244-2628-B840-A96B-F37DAAB45C7E}"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BBA16-3E5F-574C-89F4-1BC18EDB916E}">
      <dsp:nvSpPr>
        <dsp:cNvPr id="0" name=""/>
        <dsp:cNvSpPr/>
      </dsp:nvSpPr>
      <dsp:spPr>
        <a:xfrm>
          <a:off x="0" y="101262"/>
          <a:ext cx="6879517" cy="909035"/>
        </a:xfrm>
        <a:prstGeom prst="roundRect">
          <a:avLst/>
        </a:prstGeom>
        <a:solidFill>
          <a:schemeClr val="bg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Have Incidents Gone Down with Time?</a:t>
          </a:r>
          <a:endParaRPr lang="en-US" sz="2500" kern="1200"/>
        </a:p>
      </dsp:txBody>
      <dsp:txXfrm>
        <a:off x="44375" y="145637"/>
        <a:ext cx="6790767" cy="820285"/>
      </dsp:txXfrm>
    </dsp:sp>
    <dsp:sp modelId="{8A2B7429-1BE6-C04D-A901-B40E4849ECF9}">
      <dsp:nvSpPr>
        <dsp:cNvPr id="0" name=""/>
        <dsp:cNvSpPr/>
      </dsp:nvSpPr>
      <dsp:spPr>
        <a:xfrm>
          <a:off x="0" y="1060544"/>
          <a:ext cx="6879517" cy="909035"/>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What are the top 5 Incidents Across 2015-2020?</a:t>
          </a:r>
          <a:endParaRPr lang="en-US" sz="2500" kern="1200" dirty="0"/>
        </a:p>
      </dsp:txBody>
      <dsp:txXfrm>
        <a:off x="44375" y="1104919"/>
        <a:ext cx="6790767" cy="820285"/>
      </dsp:txXfrm>
    </dsp:sp>
    <dsp:sp modelId="{40C6A3ED-801F-464B-BEDD-88FDF4139507}">
      <dsp:nvSpPr>
        <dsp:cNvPr id="0" name=""/>
        <dsp:cNvSpPr/>
      </dsp:nvSpPr>
      <dsp:spPr>
        <a:xfrm>
          <a:off x="0" y="2041579"/>
          <a:ext cx="6879517" cy="909035"/>
        </a:xfrm>
        <a:prstGeom prst="roundRect">
          <a:avLst/>
        </a:prstGeom>
        <a:solidFill>
          <a:schemeClr val="bg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Why was Crime at an all Time High During 2017?</a:t>
          </a:r>
          <a:endParaRPr lang="en-US" sz="2500" kern="1200"/>
        </a:p>
      </dsp:txBody>
      <dsp:txXfrm>
        <a:off x="44375" y="2085954"/>
        <a:ext cx="6790767" cy="820285"/>
      </dsp:txXfrm>
    </dsp:sp>
    <dsp:sp modelId="{DEFBECA9-2EA6-D644-B030-87141C546636}">
      <dsp:nvSpPr>
        <dsp:cNvPr id="0" name=""/>
        <dsp:cNvSpPr/>
      </dsp:nvSpPr>
      <dsp:spPr>
        <a:xfrm>
          <a:off x="0" y="3022615"/>
          <a:ext cx="6879517" cy="909035"/>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Have Shootings Increased in Boston?</a:t>
          </a:r>
          <a:endParaRPr lang="en-US" sz="2500" kern="1200"/>
        </a:p>
      </dsp:txBody>
      <dsp:txXfrm>
        <a:off x="44375" y="3066990"/>
        <a:ext cx="6790767" cy="820285"/>
      </dsp:txXfrm>
    </dsp:sp>
    <dsp:sp modelId="{A92AC318-D8B9-B642-8105-B65ADFCA855D}">
      <dsp:nvSpPr>
        <dsp:cNvPr id="0" name=""/>
        <dsp:cNvSpPr/>
      </dsp:nvSpPr>
      <dsp:spPr>
        <a:xfrm>
          <a:off x="0" y="4003650"/>
          <a:ext cx="6879517" cy="909035"/>
        </a:xfrm>
        <a:prstGeom prst="roundRect">
          <a:avLst/>
        </a:prstGeom>
        <a:solidFill>
          <a:schemeClr val="bg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What is the Worst day to go out in Boston? What is the Best Day?</a:t>
          </a:r>
          <a:endParaRPr lang="en-US" sz="2500" kern="1200"/>
        </a:p>
      </dsp:txBody>
      <dsp:txXfrm>
        <a:off x="44375" y="4048025"/>
        <a:ext cx="6790767" cy="820285"/>
      </dsp:txXfrm>
    </dsp:sp>
    <dsp:sp modelId="{8F186384-B956-A64B-AC9A-7ED2BEA2FC22}">
      <dsp:nvSpPr>
        <dsp:cNvPr id="0" name=""/>
        <dsp:cNvSpPr/>
      </dsp:nvSpPr>
      <dsp:spPr>
        <a:xfrm>
          <a:off x="0" y="4984685"/>
          <a:ext cx="6879517" cy="909035"/>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What are the Top 5 Worst Districts, Reporting Areas, and Streets in Boston? </a:t>
          </a:r>
          <a:endParaRPr lang="en-US" sz="2500" kern="1200"/>
        </a:p>
      </dsp:txBody>
      <dsp:txXfrm>
        <a:off x="44375" y="5029060"/>
        <a:ext cx="6790767" cy="820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7FDF2-7945-7543-A43D-4F65B57F9E33}">
      <dsp:nvSpPr>
        <dsp:cNvPr id="0" name=""/>
        <dsp:cNvSpPr/>
      </dsp:nvSpPr>
      <dsp:spPr>
        <a:xfrm>
          <a:off x="334637" y="2284947"/>
          <a:ext cx="2677099" cy="48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2015–2019</a:t>
          </a:r>
        </a:p>
      </dsp:txBody>
      <dsp:txXfrm>
        <a:off x="334637" y="2284947"/>
        <a:ext cx="2677099" cy="480817"/>
      </dsp:txXfrm>
    </dsp:sp>
    <dsp:sp modelId="{CFBD2399-6CFC-0C4A-9502-586DDDAA5439}">
      <dsp:nvSpPr>
        <dsp:cNvPr id="0" name=""/>
        <dsp:cNvSpPr/>
      </dsp:nvSpPr>
      <dsp:spPr>
        <a:xfrm>
          <a:off x="0" y="2042411"/>
          <a:ext cx="6692748" cy="170200"/>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E94BF18-FCF7-4D4F-B774-ED834C3D6BF2}">
      <dsp:nvSpPr>
        <dsp:cNvPr id="0" name=""/>
        <dsp:cNvSpPr/>
      </dsp:nvSpPr>
      <dsp:spPr>
        <a:xfrm>
          <a:off x="200782" y="465792"/>
          <a:ext cx="2944809" cy="85326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It appears that Shootings have held steady in Boston within the range 251- 457 </a:t>
          </a:r>
        </a:p>
      </dsp:txBody>
      <dsp:txXfrm>
        <a:off x="200782" y="465792"/>
        <a:ext cx="2944809" cy="853265"/>
      </dsp:txXfrm>
    </dsp:sp>
    <dsp:sp modelId="{954E81D1-8E72-BE44-B6EE-7CAC6DAA825E}">
      <dsp:nvSpPr>
        <dsp:cNvPr id="0" name=""/>
        <dsp:cNvSpPr/>
      </dsp:nvSpPr>
      <dsp:spPr>
        <a:xfrm>
          <a:off x="1673187" y="1319057"/>
          <a:ext cx="0" cy="723354"/>
        </a:xfrm>
        <a:prstGeom prst="line">
          <a:avLst/>
        </a:prstGeom>
        <a:gradFill rotWithShape="0">
          <a:gsLst>
            <a:gs pos="0">
              <a:schemeClr val="accent2">
                <a:tint val="94000"/>
                <a:satMod val="105000"/>
                <a:lumMod val="102000"/>
              </a:schemeClr>
            </a:gs>
            <a:gs pos="100000">
              <a:schemeClr val="accent2">
                <a:shade val="74000"/>
                <a:satMod val="128000"/>
                <a:lumMod val="100000"/>
              </a:schemeClr>
            </a:gs>
          </a:gsLst>
          <a:lin ang="5400000" scaled="0"/>
        </a:gradFill>
        <a:ln w="6350" cap="flat" cmpd="sng" algn="ctr">
          <a:solidFill>
            <a:schemeClr val="accent2">
              <a:hueOff val="0"/>
              <a:satOff val="0"/>
              <a:lumOff val="0"/>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18E70F01-5E06-F448-9CFD-331EF98D10DE}">
      <dsp:nvSpPr>
        <dsp:cNvPr id="0" name=""/>
        <dsp:cNvSpPr/>
      </dsp:nvSpPr>
      <dsp:spPr>
        <a:xfrm>
          <a:off x="3681011" y="1489258"/>
          <a:ext cx="2677099" cy="48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2020</a:t>
          </a:r>
        </a:p>
      </dsp:txBody>
      <dsp:txXfrm>
        <a:off x="3681011" y="1489258"/>
        <a:ext cx="2677099" cy="480817"/>
      </dsp:txXfrm>
    </dsp:sp>
    <dsp:sp modelId="{AD0B9AB1-20AB-EA45-B0FC-9CD815227FBE}">
      <dsp:nvSpPr>
        <dsp:cNvPr id="0" name=""/>
        <dsp:cNvSpPr/>
      </dsp:nvSpPr>
      <dsp:spPr>
        <a:xfrm>
          <a:off x="3547156" y="2935966"/>
          <a:ext cx="2944809" cy="85326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The number of shootings increased substantially to 627 from January to July. </a:t>
          </a:r>
        </a:p>
      </dsp:txBody>
      <dsp:txXfrm>
        <a:off x="3547156" y="2935966"/>
        <a:ext cx="2944809" cy="853265"/>
      </dsp:txXfrm>
    </dsp:sp>
    <dsp:sp modelId="{0A35BAF2-F43D-504E-96AB-1DF0EBEA843C}">
      <dsp:nvSpPr>
        <dsp:cNvPr id="0" name=""/>
        <dsp:cNvSpPr/>
      </dsp:nvSpPr>
      <dsp:spPr>
        <a:xfrm>
          <a:off x="5019561" y="2212612"/>
          <a:ext cx="0" cy="723354"/>
        </a:xfrm>
        <a:prstGeom prst="line">
          <a:avLst/>
        </a:prstGeom>
        <a:gradFill rotWithShape="0">
          <a:gsLst>
            <a:gs pos="0">
              <a:schemeClr val="accent3">
                <a:tint val="94000"/>
                <a:satMod val="105000"/>
                <a:lumMod val="102000"/>
              </a:schemeClr>
            </a:gs>
            <a:gs pos="100000">
              <a:schemeClr val="accent3">
                <a:shade val="74000"/>
                <a:satMod val="128000"/>
                <a:lumMod val="100000"/>
              </a:schemeClr>
            </a:gs>
          </a:gsLst>
          <a:lin ang="5400000" scaled="0"/>
        </a:gradFill>
        <a:ln w="6350" cap="flat" cmpd="sng" algn="ctr">
          <a:solidFill>
            <a:schemeClr val="accent3">
              <a:hueOff val="0"/>
              <a:satOff val="0"/>
              <a:lumOff val="0"/>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011EF0AD-C4D7-DC43-B4D5-E312752A0D1B}">
      <dsp:nvSpPr>
        <dsp:cNvPr id="0" name=""/>
        <dsp:cNvSpPr/>
      </dsp:nvSpPr>
      <dsp:spPr>
        <a:xfrm>
          <a:off x="1619999" y="2074324"/>
          <a:ext cx="106375" cy="106375"/>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05C09D4D-0016-FF44-8CD5-8B44B38391BF}">
      <dsp:nvSpPr>
        <dsp:cNvPr id="0" name=""/>
        <dsp:cNvSpPr/>
      </dsp:nvSpPr>
      <dsp:spPr>
        <a:xfrm>
          <a:off x="4966373" y="2074324"/>
          <a:ext cx="106375" cy="106375"/>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F72BA41-EC5B-4197-BCC8-0FD2E523CD7A}" type="datetimeFigureOut">
              <a:rPr lang="en-US" smtClean="0"/>
              <a:t>7/10/22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1836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pPr/>
              <a:t>7/10/22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70729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pPr/>
              <a:t>7/10/22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1457057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pPr/>
              <a:t>7/10/22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9691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pPr/>
              <a:t>7/10/22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4236245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72BA41-EC5B-4197-BCC8-0FD2E523CD7A}" type="datetimeFigureOut">
              <a:rPr lang="en-US" smtClean="0"/>
              <a:pPr/>
              <a:t>7/10/22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1559194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72BA41-EC5B-4197-BCC8-0FD2E523CD7A}" type="datetimeFigureOut">
              <a:rPr lang="en-US" smtClean="0"/>
              <a:pPr/>
              <a:t>7/10/22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3431300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2330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0443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2112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2BA41-EC5B-4197-BCC8-0FD2E523CD7A}" type="datetimeFigureOut">
              <a:rPr lang="en-US" smtClean="0"/>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6717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2BA41-EC5B-4197-BCC8-0FD2E523CD7A}" type="datetimeFigureOut">
              <a:rPr lang="en-US" smtClean="0"/>
              <a:t>7/10/22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3284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2BA41-EC5B-4197-BCC8-0FD2E523CD7A}" type="datetimeFigureOut">
              <a:rPr lang="en-US" smtClean="0"/>
              <a:pPr/>
              <a:t>7/10/22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223263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2BA41-EC5B-4197-BCC8-0FD2E523CD7A}" type="datetimeFigureOut">
              <a:rPr lang="en-US" smtClean="0"/>
              <a:t>7/10/22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1221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2BA41-EC5B-4197-BCC8-0FD2E523CD7A}" type="datetimeFigureOut">
              <a:rPr lang="en-US" smtClean="0"/>
              <a:t>7/10/22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6606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t>7/10/22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86035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t>7/10/22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3467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72BA41-EC5B-4197-BCC8-0FD2E523CD7A}" type="datetimeFigureOut">
              <a:rPr lang="en-US" smtClean="0"/>
              <a:pPr/>
              <a:t>7/10/22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3671338326"/>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sourinroy/boston-crime-dataset-updated-july-2020?datasetId=80726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a:extLst>
              <a:ext uri="{FF2B5EF4-FFF2-40B4-BE49-F238E27FC236}">
                <a16:creationId xmlns:a16="http://schemas.microsoft.com/office/drawing/2014/main" id="{62BBF1B5-0EA6-F79E-9A35-87ED6ACDC0EC}"/>
              </a:ext>
            </a:extLst>
          </p:cNvPr>
          <p:cNvPicPr>
            <a:picLocks noChangeAspect="1"/>
          </p:cNvPicPr>
          <p:nvPr/>
        </p:nvPicPr>
        <p:blipFill rotWithShape="1">
          <a:blip r:embed="rId4">
            <a:alphaModFix amt="30000"/>
          </a:blip>
          <a:srcRect t="5779" b="9927"/>
          <a:stretch/>
        </p:blipFill>
        <p:spPr>
          <a:xfrm>
            <a:off x="-2" y="10"/>
            <a:ext cx="12188389" cy="6857990"/>
          </a:xfrm>
          <a:prstGeom prst="rect">
            <a:avLst/>
          </a:prstGeom>
        </p:spPr>
      </p:pic>
      <p:grpSp>
        <p:nvGrpSpPr>
          <p:cNvPr id="13" name="Group 12">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4"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6"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D4E2AB51-EC29-41DF-92BA-C08D29821CA0}"/>
              </a:ext>
            </a:extLst>
          </p:cNvPr>
          <p:cNvSpPr>
            <a:spLocks noGrp="1"/>
          </p:cNvSpPr>
          <p:nvPr>
            <p:ph type="ctrTitle"/>
          </p:nvPr>
        </p:nvSpPr>
        <p:spPr>
          <a:xfrm>
            <a:off x="2667000" y="2328334"/>
            <a:ext cx="6858000" cy="1367896"/>
          </a:xfrm>
        </p:spPr>
        <p:txBody>
          <a:bodyPr>
            <a:normAutofit/>
          </a:bodyPr>
          <a:lstStyle/>
          <a:p>
            <a:pPr algn="ctr"/>
            <a:r>
              <a:rPr lang="en-US" sz="3000" b="1" dirty="0"/>
              <a:t>Crime in Boston Analysis </a:t>
            </a:r>
            <a:br>
              <a:rPr lang="en-US" sz="3000" b="1" dirty="0"/>
            </a:br>
            <a:r>
              <a:rPr lang="en-US" sz="3000" b="1" dirty="0"/>
              <a:t>(2015-2020)</a:t>
            </a:r>
            <a:br>
              <a:rPr lang="en-US" sz="3000" dirty="0"/>
            </a:br>
            <a:endParaRPr lang="en-US" sz="3000" dirty="0"/>
          </a:p>
        </p:txBody>
      </p:sp>
      <p:sp>
        <p:nvSpPr>
          <p:cNvPr id="3" name="Subtitle 2">
            <a:extLst>
              <a:ext uri="{FF2B5EF4-FFF2-40B4-BE49-F238E27FC236}">
                <a16:creationId xmlns:a16="http://schemas.microsoft.com/office/drawing/2014/main" id="{D280450C-54C1-6551-ACF6-A7D96ADC33AB}"/>
              </a:ext>
            </a:extLst>
          </p:cNvPr>
          <p:cNvSpPr>
            <a:spLocks noGrp="1"/>
          </p:cNvSpPr>
          <p:nvPr>
            <p:ph type="subTitle" idx="1"/>
          </p:nvPr>
        </p:nvSpPr>
        <p:spPr>
          <a:xfrm>
            <a:off x="2667001" y="3602038"/>
            <a:ext cx="6857999" cy="953029"/>
          </a:xfrm>
        </p:spPr>
        <p:txBody>
          <a:bodyPr>
            <a:normAutofit/>
          </a:bodyPr>
          <a:lstStyle/>
          <a:p>
            <a:pPr algn="ctr"/>
            <a:r>
              <a:rPr lang="en-US"/>
              <a:t>Joshua Keller : July 6, 2022</a:t>
            </a:r>
          </a:p>
        </p:txBody>
      </p:sp>
    </p:spTree>
    <p:extLst>
      <p:ext uri="{BB962C8B-B14F-4D97-AF65-F5344CB8AC3E}">
        <p14:creationId xmlns:p14="http://schemas.microsoft.com/office/powerpoint/2010/main" val="214791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1141-B0CC-67BA-4DF9-4B303438534D}"/>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F2A086B5-155A-C52B-B039-0234F5CF5A80}"/>
              </a:ext>
            </a:extLst>
          </p:cNvPr>
          <p:cNvSpPr>
            <a:spLocks noGrp="1"/>
          </p:cNvSpPr>
          <p:nvPr>
            <p:ph idx="1"/>
          </p:nvPr>
        </p:nvSpPr>
        <p:spPr/>
        <p:txBody>
          <a:bodyPr/>
          <a:lstStyle/>
          <a:p>
            <a:r>
              <a:rPr lang="en-US" dirty="0"/>
              <a:t>Roy, </a:t>
            </a:r>
            <a:r>
              <a:rPr lang="en-US" dirty="0" err="1"/>
              <a:t>Sourin</a:t>
            </a:r>
            <a:r>
              <a:rPr lang="en-US" dirty="0"/>
              <a:t>. (2020, July). Boston Crime Dataset (updated July 2020), Version 1. from </a:t>
            </a:r>
            <a:r>
              <a:rPr lang="en-US" dirty="0">
                <a:hlinkClick r:id="rId2"/>
              </a:rPr>
              <a:t>https://www.kaggle.com/datasets/sourinroy/boston-crime-dataset-updated-july-2020?datasetId=807268</a:t>
            </a:r>
            <a:r>
              <a:rPr lang="en-US" dirty="0"/>
              <a:t> </a:t>
            </a:r>
          </a:p>
        </p:txBody>
      </p:sp>
    </p:spTree>
    <p:extLst>
      <p:ext uri="{BB962C8B-B14F-4D97-AF65-F5344CB8AC3E}">
        <p14:creationId xmlns:p14="http://schemas.microsoft.com/office/powerpoint/2010/main" val="114077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5B48-4123-35B7-926D-8740878B1E2A}"/>
              </a:ext>
            </a:extLst>
          </p:cNvPr>
          <p:cNvSpPr>
            <a:spLocks noGrp="1"/>
          </p:cNvSpPr>
          <p:nvPr>
            <p:ph type="title"/>
          </p:nvPr>
        </p:nvSpPr>
        <p:spPr/>
        <p:txBody>
          <a:bodyPr/>
          <a:lstStyle/>
          <a:p>
            <a:r>
              <a:rPr lang="en-US" b="1"/>
              <a:t>The Problem </a:t>
            </a:r>
            <a:br>
              <a:rPr lang="en-US"/>
            </a:br>
            <a:endParaRPr lang="en-US" dirty="0"/>
          </a:p>
        </p:txBody>
      </p:sp>
      <p:sp>
        <p:nvSpPr>
          <p:cNvPr id="3" name="Content Placeholder 2">
            <a:extLst>
              <a:ext uri="{FF2B5EF4-FFF2-40B4-BE49-F238E27FC236}">
                <a16:creationId xmlns:a16="http://schemas.microsoft.com/office/drawing/2014/main" id="{D6B2154D-805E-A360-EC1B-E35D7CF8B726}"/>
              </a:ext>
            </a:extLst>
          </p:cNvPr>
          <p:cNvSpPr>
            <a:spLocks noGrp="1"/>
          </p:cNvSpPr>
          <p:nvPr>
            <p:ph idx="1"/>
          </p:nvPr>
        </p:nvSpPr>
        <p:spPr/>
        <p:txBody>
          <a:bodyPr/>
          <a:lstStyle/>
          <a:p>
            <a:r>
              <a:rPr lang="en-US" dirty="0"/>
              <a:t>Boston is no stranger to crime, but to what extend is the crime rate getting better. This data analysis is meant to show what crimes are being committed, the difference by year, and any other discoveries along the way.  </a:t>
            </a:r>
          </a:p>
        </p:txBody>
      </p:sp>
    </p:spTree>
    <p:extLst>
      <p:ext uri="{BB962C8B-B14F-4D97-AF65-F5344CB8AC3E}">
        <p14:creationId xmlns:p14="http://schemas.microsoft.com/office/powerpoint/2010/main" val="245206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27AE-78A7-EE62-DA88-416BB1CD7958}"/>
              </a:ext>
            </a:extLst>
          </p:cNvPr>
          <p:cNvSpPr>
            <a:spLocks noGrp="1"/>
          </p:cNvSpPr>
          <p:nvPr>
            <p:ph type="title"/>
          </p:nvPr>
        </p:nvSpPr>
        <p:spPr>
          <a:xfrm>
            <a:off x="691079" y="725950"/>
            <a:ext cx="3428812" cy="5436630"/>
          </a:xfrm>
        </p:spPr>
        <p:txBody>
          <a:bodyPr anchor="ctr">
            <a:normAutofit/>
          </a:bodyPr>
          <a:lstStyle/>
          <a:p>
            <a:r>
              <a:rPr lang="en-US" b="1" dirty="0"/>
              <a:t>Some Questions to be Answered</a:t>
            </a:r>
            <a:br>
              <a:rPr lang="en-US" dirty="0"/>
            </a:br>
            <a:endParaRPr lang="en-US" dirty="0"/>
          </a:p>
        </p:txBody>
      </p:sp>
      <p:graphicFrame>
        <p:nvGraphicFramePr>
          <p:cNvPr id="5" name="Content Placeholder 2">
            <a:extLst>
              <a:ext uri="{FF2B5EF4-FFF2-40B4-BE49-F238E27FC236}">
                <a16:creationId xmlns:a16="http://schemas.microsoft.com/office/drawing/2014/main" id="{9881F29E-F935-4B45-E4FC-B837459072D6}"/>
              </a:ext>
            </a:extLst>
          </p:cNvPr>
          <p:cNvGraphicFramePr>
            <a:graphicFrameLocks noGrp="1"/>
          </p:cNvGraphicFramePr>
          <p:nvPr>
            <p:ph idx="1"/>
            <p:extLst>
              <p:ext uri="{D42A27DB-BD31-4B8C-83A1-F6EECF244321}">
                <p14:modId xmlns:p14="http://schemas.microsoft.com/office/powerpoint/2010/main" val="2313393108"/>
              </p:ext>
            </p:extLst>
          </p:nvPr>
        </p:nvGraphicFramePr>
        <p:xfrm>
          <a:off x="4241434" y="45765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18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4" name="Group 14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4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E5F74A2-AE9B-FE52-99F4-D3C5AA747AFF}"/>
              </a:ext>
            </a:extLst>
          </p:cNvPr>
          <p:cNvSpPr>
            <a:spLocks noGrp="1"/>
          </p:cNvSpPr>
          <p:nvPr>
            <p:ph type="title"/>
          </p:nvPr>
        </p:nvSpPr>
        <p:spPr>
          <a:xfrm>
            <a:off x="1141413" y="618518"/>
            <a:ext cx="9905998" cy="1478570"/>
          </a:xfrm>
        </p:spPr>
        <p:txBody>
          <a:bodyPr>
            <a:normAutofit/>
          </a:bodyPr>
          <a:lstStyle/>
          <a:p>
            <a:r>
              <a:rPr lang="en-US" b="1"/>
              <a:t>Have Incidents Gone Down with Time?</a:t>
            </a:r>
            <a:br>
              <a:rPr lang="en-US"/>
            </a:br>
            <a:endParaRPr lang="en-US"/>
          </a:p>
        </p:txBody>
      </p:sp>
      <p:sp>
        <p:nvSpPr>
          <p:cNvPr id="3" name="Content Placeholder 2">
            <a:extLst>
              <a:ext uri="{FF2B5EF4-FFF2-40B4-BE49-F238E27FC236}">
                <a16:creationId xmlns:a16="http://schemas.microsoft.com/office/drawing/2014/main" id="{B46FB553-5CA6-E0D0-8105-3834CECAF6F8}"/>
              </a:ext>
            </a:extLst>
          </p:cNvPr>
          <p:cNvSpPr>
            <a:spLocks noGrp="1"/>
          </p:cNvSpPr>
          <p:nvPr>
            <p:ph idx="1"/>
          </p:nvPr>
        </p:nvSpPr>
        <p:spPr>
          <a:xfrm>
            <a:off x="1141412" y="2249487"/>
            <a:ext cx="9905999" cy="3541714"/>
          </a:xfrm>
        </p:spPr>
        <p:txBody>
          <a:bodyPr>
            <a:normAutofit/>
          </a:bodyPr>
          <a:lstStyle/>
          <a:p>
            <a:r>
              <a:rPr lang="en-US"/>
              <a:t>It appears that crime rate was on a rise until 2017, and then a decline from 2017 to 2020. </a:t>
            </a:r>
          </a:p>
          <a:p>
            <a:r>
              <a:rPr lang="en-US"/>
              <a:t>My first thought was to find the number of shootings that occur ever year in Boston. It appears that Boston shootings have grown at an approximate average growth rate of 20.09%. However, the probability of a shooting being involved in an incident is .005 or .5%. This is nowhere near any statistical significance, so I moved my thoughts to overall incidents by year.</a:t>
            </a:r>
          </a:p>
          <a:p>
            <a:endParaRPr lang="en-US"/>
          </a:p>
        </p:txBody>
      </p:sp>
      <p:grpSp>
        <p:nvGrpSpPr>
          <p:cNvPr id="173" name="Group 172">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174"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0610915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2C5A-1C8F-5102-B92C-B7075B62F234}"/>
              </a:ext>
            </a:extLst>
          </p:cNvPr>
          <p:cNvSpPr>
            <a:spLocks noGrp="1"/>
          </p:cNvSpPr>
          <p:nvPr>
            <p:ph type="title"/>
          </p:nvPr>
        </p:nvSpPr>
        <p:spPr/>
        <p:txBody>
          <a:bodyPr>
            <a:normAutofit fontScale="90000"/>
          </a:bodyPr>
          <a:lstStyle/>
          <a:p>
            <a:r>
              <a:rPr lang="en-US" b="1" dirty="0"/>
              <a:t>What are the top 5 Incidents Across 2015-2020?</a:t>
            </a:r>
            <a:br>
              <a:rPr lang="en-US" dirty="0"/>
            </a:br>
            <a:endParaRPr lang="en-US" dirty="0"/>
          </a:p>
        </p:txBody>
      </p:sp>
      <p:sp>
        <p:nvSpPr>
          <p:cNvPr id="3" name="Content Placeholder 2">
            <a:extLst>
              <a:ext uri="{FF2B5EF4-FFF2-40B4-BE49-F238E27FC236}">
                <a16:creationId xmlns:a16="http://schemas.microsoft.com/office/drawing/2014/main" id="{989660CD-FA60-DBD0-B41C-CFDEEC58A917}"/>
              </a:ext>
            </a:extLst>
          </p:cNvPr>
          <p:cNvSpPr>
            <a:spLocks noGrp="1"/>
          </p:cNvSpPr>
          <p:nvPr>
            <p:ph idx="1"/>
          </p:nvPr>
        </p:nvSpPr>
        <p:spPr/>
        <p:txBody>
          <a:bodyPr>
            <a:normAutofit/>
          </a:bodyPr>
          <a:lstStyle/>
          <a:p>
            <a:r>
              <a:rPr lang="en-US" dirty="0"/>
              <a:t>What are the top 5 incidents across 2015-2020?</a:t>
            </a:r>
          </a:p>
          <a:p>
            <a:endParaRPr lang="en-US" dirty="0"/>
          </a:p>
        </p:txBody>
      </p:sp>
      <p:graphicFrame>
        <p:nvGraphicFramePr>
          <p:cNvPr id="6" name="Table 6">
            <a:extLst>
              <a:ext uri="{FF2B5EF4-FFF2-40B4-BE49-F238E27FC236}">
                <a16:creationId xmlns:a16="http://schemas.microsoft.com/office/drawing/2014/main" id="{37AB8644-0E08-46BC-33EB-8B16451B2732}"/>
              </a:ext>
            </a:extLst>
          </p:cNvPr>
          <p:cNvGraphicFramePr>
            <a:graphicFrameLocks noGrp="1"/>
          </p:cNvGraphicFramePr>
          <p:nvPr>
            <p:extLst>
              <p:ext uri="{D42A27DB-BD31-4B8C-83A1-F6EECF244321}">
                <p14:modId xmlns:p14="http://schemas.microsoft.com/office/powerpoint/2010/main" val="2288939859"/>
              </p:ext>
            </p:extLst>
          </p:nvPr>
        </p:nvGraphicFramePr>
        <p:xfrm>
          <a:off x="1559034" y="2956397"/>
          <a:ext cx="8127999" cy="259588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422592488"/>
                    </a:ext>
                  </a:extLst>
                </a:gridCol>
                <a:gridCol w="2709333">
                  <a:extLst>
                    <a:ext uri="{9D8B030D-6E8A-4147-A177-3AD203B41FA5}">
                      <a16:colId xmlns:a16="http://schemas.microsoft.com/office/drawing/2014/main" val="2775509425"/>
                    </a:ext>
                  </a:extLst>
                </a:gridCol>
                <a:gridCol w="2709333">
                  <a:extLst>
                    <a:ext uri="{9D8B030D-6E8A-4147-A177-3AD203B41FA5}">
                      <a16:colId xmlns:a16="http://schemas.microsoft.com/office/drawing/2014/main" val="4044781376"/>
                    </a:ext>
                  </a:extLst>
                </a:gridCol>
              </a:tblGrid>
              <a:tr h="370840">
                <a:tc>
                  <a:txBody>
                    <a:bodyPr/>
                    <a:lstStyle/>
                    <a:p>
                      <a:pPr algn="ctr"/>
                      <a:r>
                        <a:rPr lang="en-US" dirty="0"/>
                        <a:t>Year </a:t>
                      </a:r>
                    </a:p>
                  </a:txBody>
                  <a:tcPr/>
                </a:tc>
                <a:tc>
                  <a:txBody>
                    <a:bodyPr/>
                    <a:lstStyle/>
                    <a:p>
                      <a:pPr algn="ctr"/>
                      <a:r>
                        <a:rPr lang="en-US" dirty="0"/>
                        <a:t>Offense Code </a:t>
                      </a:r>
                    </a:p>
                  </a:txBody>
                  <a:tcPr/>
                </a:tc>
                <a:tc>
                  <a:txBody>
                    <a:bodyPr/>
                    <a:lstStyle/>
                    <a:p>
                      <a:r>
                        <a:rPr lang="en-US" dirty="0"/>
                        <a:t>Code Breakdown</a:t>
                      </a:r>
                    </a:p>
                  </a:txBody>
                  <a:tcPr/>
                </a:tc>
                <a:extLst>
                  <a:ext uri="{0D108BD9-81ED-4DB2-BD59-A6C34878D82A}">
                    <a16:rowId xmlns:a16="http://schemas.microsoft.com/office/drawing/2014/main" val="166451850"/>
                  </a:ext>
                </a:extLst>
              </a:tr>
              <a:tr h="370840">
                <a:tc>
                  <a:txBody>
                    <a:bodyPr/>
                    <a:lstStyle/>
                    <a:p>
                      <a:pPr algn="ctr"/>
                      <a:r>
                        <a:rPr lang="en-US" dirty="0"/>
                        <a:t>2020</a:t>
                      </a:r>
                    </a:p>
                  </a:txBody>
                  <a:tcPr/>
                </a:tc>
                <a:tc>
                  <a:txBody>
                    <a:bodyPr/>
                    <a:lstStyle/>
                    <a:p>
                      <a:pPr algn="ctr"/>
                      <a:r>
                        <a:rPr lang="en-US" dirty="0"/>
                        <a:t>3301</a:t>
                      </a:r>
                    </a:p>
                  </a:txBody>
                  <a:tcPr/>
                </a:tc>
                <a:tc>
                  <a:txBody>
                    <a:bodyPr/>
                    <a:lstStyle/>
                    <a:p>
                      <a:r>
                        <a:rPr lang="en-US" dirty="0"/>
                        <a:t>Verbal Dispute</a:t>
                      </a:r>
                    </a:p>
                  </a:txBody>
                  <a:tcPr/>
                </a:tc>
                <a:extLst>
                  <a:ext uri="{0D108BD9-81ED-4DB2-BD59-A6C34878D82A}">
                    <a16:rowId xmlns:a16="http://schemas.microsoft.com/office/drawing/2014/main" val="4007277475"/>
                  </a:ext>
                </a:extLst>
              </a:tr>
              <a:tr h="370840">
                <a:tc>
                  <a:txBody>
                    <a:bodyPr/>
                    <a:lstStyle/>
                    <a:p>
                      <a:pPr algn="ctr"/>
                      <a:r>
                        <a:rPr lang="en-US" dirty="0"/>
                        <a:t>2019</a:t>
                      </a:r>
                    </a:p>
                  </a:txBody>
                  <a:tcPr/>
                </a:tc>
                <a:tc>
                  <a:txBody>
                    <a:bodyPr/>
                    <a:lstStyle/>
                    <a:p>
                      <a:pPr algn="ctr"/>
                      <a:r>
                        <a:rPr lang="en-US" dirty="0"/>
                        <a:t>3006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Sick / Injured / Medical</a:t>
                      </a:r>
                    </a:p>
                  </a:txBody>
                  <a:tcPr/>
                </a:tc>
                <a:extLst>
                  <a:ext uri="{0D108BD9-81ED-4DB2-BD59-A6C34878D82A}">
                    <a16:rowId xmlns:a16="http://schemas.microsoft.com/office/drawing/2014/main" val="241427576"/>
                  </a:ext>
                </a:extLst>
              </a:tr>
              <a:tr h="370840">
                <a:tc>
                  <a:txBody>
                    <a:bodyPr/>
                    <a:lstStyle/>
                    <a:p>
                      <a:pPr algn="ctr"/>
                      <a:r>
                        <a:rPr lang="en-US" dirty="0"/>
                        <a:t>2018</a:t>
                      </a:r>
                    </a:p>
                  </a:txBody>
                  <a:tcPr/>
                </a:tc>
                <a:tc>
                  <a:txBody>
                    <a:bodyPr/>
                    <a:lstStyle/>
                    <a:p>
                      <a:pPr algn="ctr"/>
                      <a:r>
                        <a:rPr lang="en-US" dirty="0"/>
                        <a:t>3006</a:t>
                      </a:r>
                    </a:p>
                  </a:txBody>
                  <a:tcPr/>
                </a:tc>
                <a:tc>
                  <a:txBody>
                    <a:bodyPr/>
                    <a:lstStyle/>
                    <a:p>
                      <a:r>
                        <a:rPr lang="en-US" dirty="0"/>
                        <a:t>Sick / Injured / Medical</a:t>
                      </a:r>
                    </a:p>
                  </a:txBody>
                  <a:tcPr/>
                </a:tc>
                <a:extLst>
                  <a:ext uri="{0D108BD9-81ED-4DB2-BD59-A6C34878D82A}">
                    <a16:rowId xmlns:a16="http://schemas.microsoft.com/office/drawing/2014/main" val="1079829716"/>
                  </a:ext>
                </a:extLst>
              </a:tr>
              <a:tr h="370840">
                <a:tc>
                  <a:txBody>
                    <a:bodyPr/>
                    <a:lstStyle/>
                    <a:p>
                      <a:pPr algn="ctr"/>
                      <a:r>
                        <a:rPr lang="en-US" dirty="0"/>
                        <a:t>2017</a:t>
                      </a:r>
                    </a:p>
                  </a:txBody>
                  <a:tcPr/>
                </a:tc>
                <a:tc>
                  <a:txBody>
                    <a:bodyPr/>
                    <a:lstStyle/>
                    <a:p>
                      <a:pPr algn="ctr"/>
                      <a:r>
                        <a:rPr lang="en-US" dirty="0"/>
                        <a:t>3115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Investigating Person</a:t>
                      </a:r>
                    </a:p>
                  </a:txBody>
                  <a:tcPr/>
                </a:tc>
                <a:extLst>
                  <a:ext uri="{0D108BD9-81ED-4DB2-BD59-A6C34878D82A}">
                    <a16:rowId xmlns:a16="http://schemas.microsoft.com/office/drawing/2014/main" val="354228466"/>
                  </a:ext>
                </a:extLst>
              </a:tr>
              <a:tr h="370840">
                <a:tc>
                  <a:txBody>
                    <a:bodyPr/>
                    <a:lstStyle/>
                    <a:p>
                      <a:pPr algn="ctr"/>
                      <a:r>
                        <a:rPr lang="en-US" dirty="0"/>
                        <a:t>2016</a:t>
                      </a:r>
                    </a:p>
                  </a:txBody>
                  <a:tcPr/>
                </a:tc>
                <a:tc>
                  <a:txBody>
                    <a:bodyPr/>
                    <a:lstStyle/>
                    <a:p>
                      <a:pPr algn="ctr"/>
                      <a:r>
                        <a:rPr lang="en-US" dirty="0"/>
                        <a:t>3115</a:t>
                      </a:r>
                    </a:p>
                  </a:txBody>
                  <a:tcPr/>
                </a:tc>
                <a:tc>
                  <a:txBody>
                    <a:bodyPr/>
                    <a:lstStyle/>
                    <a:p>
                      <a:r>
                        <a:rPr lang="en-US" dirty="0"/>
                        <a:t>Investigating Person</a:t>
                      </a:r>
                    </a:p>
                  </a:txBody>
                  <a:tcPr/>
                </a:tc>
                <a:extLst>
                  <a:ext uri="{0D108BD9-81ED-4DB2-BD59-A6C34878D82A}">
                    <a16:rowId xmlns:a16="http://schemas.microsoft.com/office/drawing/2014/main" val="2572767501"/>
                  </a:ext>
                </a:extLst>
              </a:tr>
              <a:tr h="370840">
                <a:tc>
                  <a:txBody>
                    <a:bodyPr/>
                    <a:lstStyle/>
                    <a:p>
                      <a:pPr algn="ctr"/>
                      <a:r>
                        <a:rPr lang="en-US" dirty="0"/>
                        <a:t>2015</a:t>
                      </a:r>
                    </a:p>
                  </a:txBody>
                  <a:tcPr/>
                </a:tc>
                <a:tc>
                  <a:txBody>
                    <a:bodyPr/>
                    <a:lstStyle/>
                    <a:p>
                      <a:pPr algn="ctr"/>
                      <a:r>
                        <a:rPr lang="en-US" dirty="0"/>
                        <a:t>1402</a:t>
                      </a:r>
                    </a:p>
                  </a:txBody>
                  <a:tcPr/>
                </a:tc>
                <a:tc>
                  <a:txBody>
                    <a:bodyPr/>
                    <a:lstStyle/>
                    <a:p>
                      <a:r>
                        <a:rPr lang="en-US" dirty="0"/>
                        <a:t>Vandalism</a:t>
                      </a:r>
                    </a:p>
                  </a:txBody>
                  <a:tcPr/>
                </a:tc>
                <a:extLst>
                  <a:ext uri="{0D108BD9-81ED-4DB2-BD59-A6C34878D82A}">
                    <a16:rowId xmlns:a16="http://schemas.microsoft.com/office/drawing/2014/main" val="2609826205"/>
                  </a:ext>
                </a:extLst>
              </a:tr>
            </a:tbl>
          </a:graphicData>
        </a:graphic>
      </p:graphicFrame>
    </p:spTree>
    <p:extLst>
      <p:ext uri="{BB962C8B-B14F-4D97-AF65-F5344CB8AC3E}">
        <p14:creationId xmlns:p14="http://schemas.microsoft.com/office/powerpoint/2010/main" val="341964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60649C-F70C-BD3E-6236-44EA52458D92}"/>
              </a:ext>
            </a:extLst>
          </p:cNvPr>
          <p:cNvSpPr>
            <a:spLocks noGrp="1"/>
          </p:cNvSpPr>
          <p:nvPr>
            <p:ph type="title"/>
          </p:nvPr>
        </p:nvSpPr>
        <p:spPr>
          <a:xfrm>
            <a:off x="1141413" y="618518"/>
            <a:ext cx="4459286" cy="1478570"/>
          </a:xfrm>
        </p:spPr>
        <p:txBody>
          <a:bodyPr>
            <a:normAutofit/>
          </a:bodyPr>
          <a:lstStyle/>
          <a:p>
            <a:r>
              <a:rPr lang="en-US" sz="2700" b="1"/>
              <a:t>Why was Crime at an all Time High During 2017</a:t>
            </a:r>
            <a:br>
              <a:rPr lang="en-US" sz="2700"/>
            </a:br>
            <a:endParaRPr lang="en-US" sz="2700"/>
          </a:p>
        </p:txBody>
      </p:sp>
      <p:sp>
        <p:nvSpPr>
          <p:cNvPr id="3" name="Content Placeholder 2">
            <a:extLst>
              <a:ext uri="{FF2B5EF4-FFF2-40B4-BE49-F238E27FC236}">
                <a16:creationId xmlns:a16="http://schemas.microsoft.com/office/drawing/2014/main" id="{BC9C1844-CEB8-29F8-6797-C00CC8AABE50}"/>
              </a:ext>
            </a:extLst>
          </p:cNvPr>
          <p:cNvSpPr>
            <a:spLocks noGrp="1"/>
          </p:cNvSpPr>
          <p:nvPr>
            <p:ph idx="1"/>
          </p:nvPr>
        </p:nvSpPr>
        <p:spPr>
          <a:xfrm>
            <a:off x="1141412" y="2249487"/>
            <a:ext cx="4459287" cy="3965046"/>
          </a:xfrm>
        </p:spPr>
        <p:txBody>
          <a:bodyPr>
            <a:normAutofit/>
          </a:bodyPr>
          <a:lstStyle/>
          <a:p>
            <a:r>
              <a:rPr lang="en-US" sz="2000"/>
              <a:t>It appears that motor vehicle accident responses, larceny, medical Assistance, and investigating persons caused the most disruption in incidents during 2017. </a:t>
            </a:r>
          </a:p>
          <a:p>
            <a:r>
              <a:rPr lang="en-US" sz="2000"/>
              <a:t>The top 5 crimes that were highest in 2017 include; larceny, simple assault, vandalism, drug violation, and verbal disputes. </a:t>
            </a:r>
          </a:p>
          <a:p>
            <a:endParaRPr lang="en-US" sz="2000"/>
          </a:p>
        </p:txBody>
      </p:sp>
      <p:pic>
        <p:nvPicPr>
          <p:cNvPr id="50" name="Picture 49" descr="Table&#10;&#10;Description automatically generated">
            <a:extLst>
              <a:ext uri="{FF2B5EF4-FFF2-40B4-BE49-F238E27FC236}">
                <a16:creationId xmlns:a16="http://schemas.microsoft.com/office/drawing/2014/main" id="{206BBA9B-23EC-D829-3053-0B173CA7B041}"/>
              </a:ext>
            </a:extLst>
          </p:cNvPr>
          <p:cNvPicPr>
            <a:picLocks noChangeAspect="1"/>
          </p:cNvPicPr>
          <p:nvPr/>
        </p:nvPicPr>
        <p:blipFill>
          <a:blip r:embed="rId4"/>
          <a:stretch>
            <a:fillRect/>
          </a:stretch>
        </p:blipFill>
        <p:spPr>
          <a:xfrm>
            <a:off x="6096000" y="1220374"/>
            <a:ext cx="5456279" cy="439230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9" name="Group 5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38037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C26294-9B46-A227-E7EF-6B25C14F7B53}"/>
              </a:ext>
            </a:extLst>
          </p:cNvPr>
          <p:cNvSpPr>
            <a:spLocks noGrp="1"/>
          </p:cNvSpPr>
          <p:nvPr>
            <p:ph type="title"/>
          </p:nvPr>
        </p:nvSpPr>
        <p:spPr>
          <a:xfrm>
            <a:off x="853330" y="1134681"/>
            <a:ext cx="2743310" cy="4255025"/>
          </a:xfrm>
        </p:spPr>
        <p:txBody>
          <a:bodyPr>
            <a:normAutofit/>
          </a:bodyPr>
          <a:lstStyle/>
          <a:p>
            <a:r>
              <a:rPr lang="en-US" b="1">
                <a:solidFill>
                  <a:srgbClr val="FFFFFF"/>
                </a:solidFill>
              </a:rPr>
              <a:t>Have Shootings Increased in Boston? </a:t>
            </a:r>
            <a:br>
              <a:rPr lang="en-US">
                <a:solidFill>
                  <a:srgbClr val="FFFFFF"/>
                </a:solidFill>
              </a:rPr>
            </a:br>
            <a:endParaRPr lang="en-US">
              <a:solidFill>
                <a:srgbClr val="FFFFFF"/>
              </a:solidFill>
            </a:endParaRPr>
          </a:p>
        </p:txBody>
      </p:sp>
      <p:graphicFrame>
        <p:nvGraphicFramePr>
          <p:cNvPr id="5" name="Content Placeholder 2">
            <a:extLst>
              <a:ext uri="{FF2B5EF4-FFF2-40B4-BE49-F238E27FC236}">
                <a16:creationId xmlns:a16="http://schemas.microsoft.com/office/drawing/2014/main" id="{B81FF172-C939-8308-E8E5-F8E5E42205E9}"/>
              </a:ext>
            </a:extLst>
          </p:cNvPr>
          <p:cNvGraphicFramePr>
            <a:graphicFrameLocks noGrp="1"/>
          </p:cNvGraphicFramePr>
          <p:nvPr>
            <p:ph idx="1"/>
            <p:extLst>
              <p:ext uri="{D42A27DB-BD31-4B8C-83A1-F6EECF244321}">
                <p14:modId xmlns:p14="http://schemas.microsoft.com/office/powerpoint/2010/main" val="2123536352"/>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436274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32918C0B-96F0-FB99-B707-C58E4EFA3D9B}"/>
              </a:ext>
            </a:extLst>
          </p:cNvPr>
          <p:cNvSpPr>
            <a:spLocks noGrp="1"/>
          </p:cNvSpPr>
          <p:nvPr>
            <p:ph type="title"/>
          </p:nvPr>
        </p:nvSpPr>
        <p:spPr>
          <a:xfrm>
            <a:off x="4996697" y="618518"/>
            <a:ext cx="6050713" cy="1478570"/>
          </a:xfrm>
        </p:spPr>
        <p:txBody>
          <a:bodyPr>
            <a:normAutofit/>
          </a:bodyPr>
          <a:lstStyle/>
          <a:p>
            <a:r>
              <a:rPr lang="en-US" sz="2800" b="1"/>
              <a:t>What is the Worst day to go out in Boston? What is the Best Day?</a:t>
            </a:r>
            <a:br>
              <a:rPr lang="en-US" sz="2800"/>
            </a:br>
            <a:endParaRPr lang="en-US" sz="2800"/>
          </a:p>
        </p:txBody>
      </p:sp>
      <p:pic>
        <p:nvPicPr>
          <p:cNvPr id="5" name="Picture 4">
            <a:extLst>
              <a:ext uri="{FF2B5EF4-FFF2-40B4-BE49-F238E27FC236}">
                <a16:creationId xmlns:a16="http://schemas.microsoft.com/office/drawing/2014/main" id="{D341B9A4-9916-85E3-37DC-9DE8E6E5C7EC}"/>
              </a:ext>
            </a:extLst>
          </p:cNvPr>
          <p:cNvPicPr>
            <a:picLocks noChangeAspect="1"/>
          </p:cNvPicPr>
          <p:nvPr/>
        </p:nvPicPr>
        <p:blipFill rotWithShape="1">
          <a:blip r:embed="rId4"/>
          <a:srcRect l="28642" r="33337"/>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D3236579-32C4-AFAA-C61F-5823678FD0A4}"/>
              </a:ext>
            </a:extLst>
          </p:cNvPr>
          <p:cNvSpPr>
            <a:spLocks noGrp="1"/>
          </p:cNvSpPr>
          <p:nvPr>
            <p:ph idx="1"/>
          </p:nvPr>
        </p:nvSpPr>
        <p:spPr>
          <a:xfrm>
            <a:off x="4968956" y="3146425"/>
            <a:ext cx="6078453" cy="3541714"/>
          </a:xfrm>
        </p:spPr>
        <p:txBody>
          <a:bodyPr>
            <a:normAutofit/>
          </a:bodyPr>
          <a:lstStyle/>
          <a:p>
            <a:r>
              <a:rPr lang="en-US" dirty="0"/>
              <a:t>The worst day to go out in Boston is Friday. Friday holds the highest number of incidents from 2015-2020 consecutively.  The average number of incidents that occur on Friday is ~12,718. </a:t>
            </a:r>
          </a:p>
          <a:p>
            <a:r>
              <a:rPr lang="en-US" dirty="0"/>
              <a:t>The best day to go out in Boston is Sunday. </a:t>
            </a:r>
          </a:p>
          <a:p>
            <a:endParaRPr lang="en-US" dirty="0"/>
          </a:p>
        </p:txBody>
      </p:sp>
      <p:pic>
        <p:nvPicPr>
          <p:cNvPr id="6" name="Picture 5" descr="Chart, bar chart, waterfall chart&#10;&#10;Description automatically generated">
            <a:extLst>
              <a:ext uri="{FF2B5EF4-FFF2-40B4-BE49-F238E27FC236}">
                <a16:creationId xmlns:a16="http://schemas.microsoft.com/office/drawing/2014/main" id="{AB2EBC67-45D8-D928-4E9E-9F2486D8F970}"/>
              </a:ext>
            </a:extLst>
          </p:cNvPr>
          <p:cNvPicPr>
            <a:picLocks noChangeAspect="1"/>
          </p:cNvPicPr>
          <p:nvPr/>
        </p:nvPicPr>
        <p:blipFill>
          <a:blip r:embed="rId5"/>
          <a:stretch>
            <a:fillRect/>
          </a:stretch>
        </p:blipFill>
        <p:spPr>
          <a:xfrm>
            <a:off x="4968958" y="1914525"/>
            <a:ext cx="6223000" cy="1231900"/>
          </a:xfrm>
          <a:prstGeom prst="rect">
            <a:avLst/>
          </a:prstGeom>
        </p:spPr>
      </p:pic>
    </p:spTree>
    <p:extLst>
      <p:ext uri="{BB962C8B-B14F-4D97-AF65-F5344CB8AC3E}">
        <p14:creationId xmlns:p14="http://schemas.microsoft.com/office/powerpoint/2010/main" val="70484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647B-25E0-8435-E1FE-AA43EB6E33A1}"/>
              </a:ext>
            </a:extLst>
          </p:cNvPr>
          <p:cNvSpPr>
            <a:spLocks noGrp="1"/>
          </p:cNvSpPr>
          <p:nvPr>
            <p:ph type="title"/>
          </p:nvPr>
        </p:nvSpPr>
        <p:spPr/>
        <p:txBody>
          <a:bodyPr>
            <a:normAutofit fontScale="90000"/>
          </a:bodyPr>
          <a:lstStyle/>
          <a:p>
            <a:r>
              <a:rPr lang="en-US" b="1" dirty="0"/>
              <a:t>What are the Top 5 Worst Districts, Reporting Areas, and Streets in Boston? </a:t>
            </a:r>
            <a:br>
              <a:rPr lang="en-US" dirty="0"/>
            </a:br>
            <a:endParaRPr lang="en-US" dirty="0"/>
          </a:p>
        </p:txBody>
      </p:sp>
      <p:sp>
        <p:nvSpPr>
          <p:cNvPr id="3" name="Content Placeholder 2">
            <a:extLst>
              <a:ext uri="{FF2B5EF4-FFF2-40B4-BE49-F238E27FC236}">
                <a16:creationId xmlns:a16="http://schemas.microsoft.com/office/drawing/2014/main" id="{A4724480-CE2F-97F5-DC26-AB858407C872}"/>
              </a:ext>
            </a:extLst>
          </p:cNvPr>
          <p:cNvSpPr>
            <a:spLocks noGrp="1"/>
          </p:cNvSpPr>
          <p:nvPr>
            <p:ph idx="1"/>
          </p:nvPr>
        </p:nvSpPr>
        <p:spPr/>
        <p:txBody>
          <a:bodyPr/>
          <a:lstStyle/>
          <a:p>
            <a:r>
              <a:rPr lang="en-US" dirty="0"/>
              <a:t>What are the top 5 worst districts to live in? Top 5 worst Reporting Area to live in? Top 5 Worst Streets to live on?</a:t>
            </a:r>
          </a:p>
          <a:p>
            <a:endParaRPr lang="en-US" dirty="0"/>
          </a:p>
        </p:txBody>
      </p:sp>
      <p:graphicFrame>
        <p:nvGraphicFramePr>
          <p:cNvPr id="4" name="Table 3">
            <a:extLst>
              <a:ext uri="{FF2B5EF4-FFF2-40B4-BE49-F238E27FC236}">
                <a16:creationId xmlns:a16="http://schemas.microsoft.com/office/drawing/2014/main" id="{5A77A979-D678-EE1C-DAD6-6BC9EF291D8B}"/>
              </a:ext>
            </a:extLst>
          </p:cNvPr>
          <p:cNvGraphicFramePr>
            <a:graphicFrameLocks noGrp="1"/>
          </p:cNvGraphicFramePr>
          <p:nvPr>
            <p:extLst>
              <p:ext uri="{D42A27DB-BD31-4B8C-83A1-F6EECF244321}">
                <p14:modId xmlns:p14="http://schemas.microsoft.com/office/powerpoint/2010/main" val="2064678195"/>
              </p:ext>
            </p:extLst>
          </p:nvPr>
        </p:nvGraphicFramePr>
        <p:xfrm>
          <a:off x="1267779" y="3428999"/>
          <a:ext cx="9170668" cy="2672316"/>
        </p:xfrm>
        <a:graphic>
          <a:graphicData uri="http://schemas.openxmlformats.org/drawingml/2006/table">
            <a:tbl>
              <a:tblPr>
                <a:tableStyleId>{D7AC3CCA-C797-4891-BE02-D94E43425B78}</a:tableStyleId>
              </a:tblPr>
              <a:tblGrid>
                <a:gridCol w="3059036">
                  <a:extLst>
                    <a:ext uri="{9D8B030D-6E8A-4147-A177-3AD203B41FA5}">
                      <a16:colId xmlns:a16="http://schemas.microsoft.com/office/drawing/2014/main" val="1878360098"/>
                    </a:ext>
                  </a:extLst>
                </a:gridCol>
                <a:gridCol w="3059036">
                  <a:extLst>
                    <a:ext uri="{9D8B030D-6E8A-4147-A177-3AD203B41FA5}">
                      <a16:colId xmlns:a16="http://schemas.microsoft.com/office/drawing/2014/main" val="2468683269"/>
                    </a:ext>
                  </a:extLst>
                </a:gridCol>
                <a:gridCol w="3052596">
                  <a:extLst>
                    <a:ext uri="{9D8B030D-6E8A-4147-A177-3AD203B41FA5}">
                      <a16:colId xmlns:a16="http://schemas.microsoft.com/office/drawing/2014/main" val="2268482998"/>
                    </a:ext>
                  </a:extLst>
                </a:gridCol>
              </a:tblGrid>
              <a:tr h="409222">
                <a:tc>
                  <a:txBody>
                    <a:bodyPr/>
                    <a:lstStyle/>
                    <a:p>
                      <a:pPr algn="ctr"/>
                      <a:r>
                        <a:rPr lang="en-US" sz="1200" b="1" dirty="0">
                          <a:solidFill>
                            <a:schemeClr val="tx1"/>
                          </a:solidFill>
                          <a:effectLst/>
                        </a:rPr>
                        <a:t>Top 5 Worst Districts </a:t>
                      </a:r>
                      <a:endParaRPr lang="en-US" sz="1200" dirty="0">
                        <a:solidFill>
                          <a:schemeClr val="tx1"/>
                        </a:solidFill>
                        <a:effectLst/>
                      </a:endParaRPr>
                    </a:p>
                  </a:txBody>
                  <a:tcPr marL="25760" marR="25760" marT="25760" marB="25760" anchor="ctr">
                    <a:solidFill>
                      <a:schemeClr val="bg1"/>
                    </a:solidFill>
                  </a:tcPr>
                </a:tc>
                <a:tc>
                  <a:txBody>
                    <a:bodyPr/>
                    <a:lstStyle/>
                    <a:p>
                      <a:pPr algn="ctr"/>
                      <a:r>
                        <a:rPr lang="en-US" sz="1200" b="1">
                          <a:solidFill>
                            <a:schemeClr val="tx1"/>
                          </a:solidFill>
                          <a:effectLst/>
                        </a:rPr>
                        <a:t>Top 5 Worst </a:t>
                      </a:r>
                      <a:endParaRPr lang="en-US" sz="1200">
                        <a:solidFill>
                          <a:schemeClr val="tx1"/>
                        </a:solidFill>
                        <a:effectLst/>
                      </a:endParaRPr>
                    </a:p>
                    <a:p>
                      <a:pPr algn="ctr"/>
                      <a:r>
                        <a:rPr lang="en-US" sz="1200" b="1">
                          <a:solidFill>
                            <a:schemeClr val="tx1"/>
                          </a:solidFill>
                          <a:effectLst/>
                        </a:rPr>
                        <a:t>Reporting Areas</a:t>
                      </a:r>
                      <a:endParaRPr lang="en-US" sz="1200">
                        <a:solidFill>
                          <a:schemeClr val="tx1"/>
                        </a:solidFill>
                        <a:effectLst/>
                      </a:endParaRPr>
                    </a:p>
                  </a:txBody>
                  <a:tcPr marL="25760" marR="25760" marT="25760" marB="25760" anchor="ctr">
                    <a:solidFill>
                      <a:schemeClr val="bg1"/>
                    </a:solidFill>
                  </a:tcPr>
                </a:tc>
                <a:tc>
                  <a:txBody>
                    <a:bodyPr/>
                    <a:lstStyle/>
                    <a:p>
                      <a:pPr algn="ctr"/>
                      <a:r>
                        <a:rPr lang="en-US" sz="1200" b="1" dirty="0">
                          <a:solidFill>
                            <a:schemeClr val="tx1"/>
                          </a:solidFill>
                          <a:effectLst/>
                        </a:rPr>
                        <a:t>Top 5 Worst Streets </a:t>
                      </a:r>
                      <a:endParaRPr lang="en-US" sz="1200" dirty="0">
                        <a:solidFill>
                          <a:schemeClr val="tx1"/>
                        </a:solidFill>
                        <a:effectLst/>
                      </a:endParaRPr>
                    </a:p>
                  </a:txBody>
                  <a:tcPr marL="25760" marR="25760" marT="25760" marB="25760" anchor="ctr">
                    <a:solidFill>
                      <a:schemeClr val="bg1"/>
                    </a:solidFill>
                  </a:tcPr>
                </a:tc>
                <a:extLst>
                  <a:ext uri="{0D108BD9-81ED-4DB2-BD59-A6C34878D82A}">
                    <a16:rowId xmlns:a16="http://schemas.microsoft.com/office/drawing/2014/main" val="1369823328"/>
                  </a:ext>
                </a:extLst>
              </a:tr>
              <a:tr h="409222">
                <a:tc>
                  <a:txBody>
                    <a:bodyPr/>
                    <a:lstStyle/>
                    <a:p>
                      <a:pPr algn="ctr"/>
                      <a:r>
                        <a:rPr lang="en-US" sz="1200">
                          <a:solidFill>
                            <a:srgbClr val="000000"/>
                          </a:solidFill>
                          <a:effectLst/>
                        </a:rPr>
                        <a:t>B2 - 79,816 incidents </a:t>
                      </a:r>
                      <a:endParaRPr lang="en-US" sz="1200">
                        <a:effectLst/>
                      </a:endParaRPr>
                    </a:p>
                  </a:txBody>
                  <a:tcPr marL="25760" marR="25760" marT="25760" marB="25760" anchor="ctr"/>
                </a:tc>
                <a:tc>
                  <a:txBody>
                    <a:bodyPr/>
                    <a:lstStyle/>
                    <a:p>
                      <a:pPr algn="ctr"/>
                      <a:r>
                        <a:rPr lang="en-US" sz="1200">
                          <a:solidFill>
                            <a:srgbClr val="000000"/>
                          </a:solidFill>
                          <a:effectLst/>
                        </a:rPr>
                        <a:t>B3 (465) - 4,400 incidents</a:t>
                      </a:r>
                      <a:endParaRPr lang="en-US" sz="1200">
                        <a:effectLst/>
                      </a:endParaRPr>
                    </a:p>
                  </a:txBody>
                  <a:tcPr marL="25760" marR="25760" marT="25760" marB="25760" anchor="ctr"/>
                </a:tc>
                <a:tc>
                  <a:txBody>
                    <a:bodyPr/>
                    <a:lstStyle/>
                    <a:p>
                      <a:pPr algn="ctr"/>
                      <a:r>
                        <a:rPr lang="en-US" sz="1200">
                          <a:solidFill>
                            <a:srgbClr val="000000"/>
                          </a:solidFill>
                          <a:effectLst/>
                        </a:rPr>
                        <a:t>Washington St - 25,563</a:t>
                      </a:r>
                      <a:endParaRPr lang="en-US" sz="1200">
                        <a:effectLst/>
                      </a:endParaRPr>
                    </a:p>
                  </a:txBody>
                  <a:tcPr marL="25760" marR="25760" marT="25760" marB="25760" anchor="ctr"/>
                </a:tc>
                <a:extLst>
                  <a:ext uri="{0D108BD9-81ED-4DB2-BD59-A6C34878D82A}">
                    <a16:rowId xmlns:a16="http://schemas.microsoft.com/office/drawing/2014/main" val="1458934444"/>
                  </a:ext>
                </a:extLst>
              </a:tr>
              <a:tr h="418216">
                <a:tc>
                  <a:txBody>
                    <a:bodyPr/>
                    <a:lstStyle/>
                    <a:p>
                      <a:pPr algn="ctr"/>
                      <a:r>
                        <a:rPr lang="en-US" sz="1200">
                          <a:solidFill>
                            <a:srgbClr val="000000"/>
                          </a:solidFill>
                          <a:effectLst/>
                        </a:rPr>
                        <a:t>C11 - 67,530 incidents</a:t>
                      </a:r>
                      <a:endParaRPr lang="en-US" sz="1200">
                        <a:effectLst/>
                      </a:endParaRPr>
                    </a:p>
                  </a:txBody>
                  <a:tcPr marL="25760" marR="25760" marT="25760" marB="25760" anchor="ctr">
                    <a:solidFill>
                      <a:schemeClr val="tx1">
                        <a:lumMod val="75000"/>
                      </a:schemeClr>
                    </a:solidFill>
                  </a:tcPr>
                </a:tc>
                <a:tc>
                  <a:txBody>
                    <a:bodyPr/>
                    <a:lstStyle/>
                    <a:p>
                      <a:pPr algn="ctr"/>
                      <a:r>
                        <a:rPr lang="en-US" sz="1200" dirty="0">
                          <a:solidFill>
                            <a:srgbClr val="000000"/>
                          </a:solidFill>
                          <a:effectLst/>
                        </a:rPr>
                        <a:t>C11 (355) - 4,279 incidents</a:t>
                      </a:r>
                      <a:endParaRPr lang="en-US" sz="1200" dirty="0">
                        <a:effectLst/>
                      </a:endParaRPr>
                    </a:p>
                  </a:txBody>
                  <a:tcPr marL="25760" marR="25760" marT="25760" marB="25760" anchor="ctr">
                    <a:solidFill>
                      <a:schemeClr val="tx1">
                        <a:lumMod val="75000"/>
                      </a:schemeClr>
                    </a:solidFill>
                  </a:tcPr>
                </a:tc>
                <a:tc>
                  <a:txBody>
                    <a:bodyPr/>
                    <a:lstStyle/>
                    <a:p>
                      <a:pPr algn="ctr"/>
                      <a:r>
                        <a:rPr lang="en-US" sz="1200" dirty="0">
                          <a:solidFill>
                            <a:srgbClr val="000000"/>
                          </a:solidFill>
                          <a:effectLst/>
                        </a:rPr>
                        <a:t>Blue Hill Ave - 13,109</a:t>
                      </a:r>
                      <a:endParaRPr lang="en-US" sz="1200" dirty="0">
                        <a:effectLst/>
                      </a:endParaRPr>
                    </a:p>
                  </a:txBody>
                  <a:tcPr marL="25760" marR="25760" marT="25760" marB="25760" anchor="ctr">
                    <a:solidFill>
                      <a:schemeClr val="tx1">
                        <a:lumMod val="75000"/>
                      </a:schemeClr>
                    </a:solidFill>
                  </a:tcPr>
                </a:tc>
                <a:extLst>
                  <a:ext uri="{0D108BD9-81ED-4DB2-BD59-A6C34878D82A}">
                    <a16:rowId xmlns:a16="http://schemas.microsoft.com/office/drawing/2014/main" val="3006311920"/>
                  </a:ext>
                </a:extLst>
              </a:tr>
              <a:tr h="413719">
                <a:tc>
                  <a:txBody>
                    <a:bodyPr/>
                    <a:lstStyle/>
                    <a:p>
                      <a:pPr algn="ctr"/>
                      <a:r>
                        <a:rPr lang="en-US" sz="1200" dirty="0">
                          <a:solidFill>
                            <a:srgbClr val="000000"/>
                          </a:solidFill>
                          <a:effectLst/>
                        </a:rPr>
                        <a:t>D4 - 63,812 incidents</a:t>
                      </a:r>
                      <a:endParaRPr lang="en-US" sz="1200" dirty="0">
                        <a:effectLst/>
                      </a:endParaRPr>
                    </a:p>
                  </a:txBody>
                  <a:tcPr marL="25760" marR="25760" marT="25760" marB="25760" anchor="ctr"/>
                </a:tc>
                <a:tc>
                  <a:txBody>
                    <a:bodyPr/>
                    <a:lstStyle/>
                    <a:p>
                      <a:pPr algn="ctr"/>
                      <a:r>
                        <a:rPr lang="en-US" sz="1200">
                          <a:solidFill>
                            <a:srgbClr val="000000"/>
                          </a:solidFill>
                          <a:effectLst/>
                        </a:rPr>
                        <a:t>A1 (111) - 3,579 incidents </a:t>
                      </a:r>
                      <a:endParaRPr lang="en-US" sz="1200">
                        <a:effectLst/>
                      </a:endParaRPr>
                    </a:p>
                  </a:txBody>
                  <a:tcPr marL="25760" marR="25760" marT="25760" marB="25760" anchor="ctr"/>
                </a:tc>
                <a:tc>
                  <a:txBody>
                    <a:bodyPr/>
                    <a:lstStyle/>
                    <a:p>
                      <a:pPr algn="ctr"/>
                      <a:r>
                        <a:rPr lang="en-US" sz="1200">
                          <a:solidFill>
                            <a:srgbClr val="000000"/>
                          </a:solidFill>
                          <a:effectLst/>
                        </a:rPr>
                        <a:t>Boylston Șt - 10,279</a:t>
                      </a:r>
                      <a:endParaRPr lang="en-US" sz="1200">
                        <a:effectLst/>
                      </a:endParaRPr>
                    </a:p>
                  </a:txBody>
                  <a:tcPr marL="25760" marR="25760" marT="25760" marB="25760" anchor="ctr"/>
                </a:tc>
                <a:extLst>
                  <a:ext uri="{0D108BD9-81ED-4DB2-BD59-A6C34878D82A}">
                    <a16:rowId xmlns:a16="http://schemas.microsoft.com/office/drawing/2014/main" val="3207879120"/>
                  </a:ext>
                </a:extLst>
              </a:tr>
              <a:tr h="532745">
                <a:tc>
                  <a:txBody>
                    <a:bodyPr/>
                    <a:lstStyle/>
                    <a:p>
                      <a:pPr algn="ctr"/>
                      <a:r>
                        <a:rPr lang="en-US" sz="1200" dirty="0">
                          <a:solidFill>
                            <a:srgbClr val="000000"/>
                          </a:solidFill>
                          <a:effectLst/>
                        </a:rPr>
                        <a:t>B3 - 57,559 incidents </a:t>
                      </a:r>
                      <a:endParaRPr lang="en-US" sz="1200" dirty="0">
                        <a:effectLst/>
                      </a:endParaRPr>
                    </a:p>
                    <a:p>
                      <a:pPr algn="ctr"/>
                      <a:br>
                        <a:rPr lang="en-US" sz="1200" dirty="0">
                          <a:effectLst/>
                        </a:rPr>
                      </a:br>
                      <a:endParaRPr lang="en-US" sz="1200" dirty="0">
                        <a:effectLst/>
                        <a:latin typeface="Helvetica" pitchFamily="2" charset="0"/>
                      </a:endParaRPr>
                    </a:p>
                  </a:txBody>
                  <a:tcPr marL="25760" marR="25760" marT="25760" marB="25760" anchor="ctr">
                    <a:solidFill>
                      <a:schemeClr val="tx1">
                        <a:lumMod val="75000"/>
                      </a:schemeClr>
                    </a:solidFill>
                  </a:tcPr>
                </a:tc>
                <a:tc>
                  <a:txBody>
                    <a:bodyPr/>
                    <a:lstStyle/>
                    <a:p>
                      <a:pPr algn="ctr"/>
                      <a:r>
                        <a:rPr lang="en-US" sz="1200">
                          <a:solidFill>
                            <a:srgbClr val="000000"/>
                          </a:solidFill>
                          <a:effectLst/>
                        </a:rPr>
                        <a:t>B2 (282) - 3,399 incidents </a:t>
                      </a:r>
                      <a:endParaRPr lang="en-US" sz="1200">
                        <a:effectLst/>
                      </a:endParaRPr>
                    </a:p>
                  </a:txBody>
                  <a:tcPr marL="25760" marR="25760" marT="25760" marB="25760" anchor="ctr">
                    <a:solidFill>
                      <a:schemeClr val="tx1">
                        <a:lumMod val="75000"/>
                      </a:schemeClr>
                    </a:solidFill>
                  </a:tcPr>
                </a:tc>
                <a:tc>
                  <a:txBody>
                    <a:bodyPr/>
                    <a:lstStyle/>
                    <a:p>
                      <a:pPr algn="ctr"/>
                      <a:r>
                        <a:rPr lang="en-US" sz="1200" dirty="0">
                          <a:solidFill>
                            <a:srgbClr val="000000"/>
                          </a:solidFill>
                          <a:effectLst/>
                        </a:rPr>
                        <a:t>Harrison Ave - 8,847</a:t>
                      </a:r>
                      <a:endParaRPr lang="en-US" sz="1200" dirty="0">
                        <a:effectLst/>
                      </a:endParaRPr>
                    </a:p>
                  </a:txBody>
                  <a:tcPr marL="25760" marR="25760" marT="25760" marB="25760" anchor="ctr">
                    <a:solidFill>
                      <a:schemeClr val="tx1">
                        <a:lumMod val="75000"/>
                      </a:schemeClr>
                    </a:solidFill>
                  </a:tcPr>
                </a:tc>
                <a:extLst>
                  <a:ext uri="{0D108BD9-81ED-4DB2-BD59-A6C34878D82A}">
                    <a16:rowId xmlns:a16="http://schemas.microsoft.com/office/drawing/2014/main" val="3892937727"/>
                  </a:ext>
                </a:extLst>
              </a:tr>
              <a:tr h="413719">
                <a:tc>
                  <a:txBody>
                    <a:bodyPr/>
                    <a:lstStyle/>
                    <a:p>
                      <a:pPr algn="ctr"/>
                      <a:r>
                        <a:rPr lang="en-US" sz="1200" dirty="0">
                          <a:solidFill>
                            <a:srgbClr val="000000"/>
                          </a:solidFill>
                          <a:effectLst/>
                        </a:rPr>
                        <a:t>A1 - 54,776 incidents </a:t>
                      </a:r>
                      <a:endParaRPr lang="en-US" sz="1200" dirty="0">
                        <a:effectLst/>
                      </a:endParaRPr>
                    </a:p>
                  </a:txBody>
                  <a:tcPr marL="25760" marR="25760" marT="25760" marB="25760" anchor="ctr"/>
                </a:tc>
                <a:tc>
                  <a:txBody>
                    <a:bodyPr/>
                    <a:lstStyle/>
                    <a:p>
                      <a:pPr algn="ctr"/>
                      <a:r>
                        <a:rPr lang="en-US" sz="1200">
                          <a:solidFill>
                            <a:srgbClr val="000000"/>
                          </a:solidFill>
                          <a:effectLst/>
                        </a:rPr>
                        <a:t>E18 (520) - 3,027 incidents </a:t>
                      </a:r>
                      <a:endParaRPr lang="en-US" sz="1200">
                        <a:effectLst/>
                      </a:endParaRPr>
                    </a:p>
                  </a:txBody>
                  <a:tcPr marL="25760" marR="25760" marT="25760" marB="25760" anchor="ctr"/>
                </a:tc>
                <a:tc>
                  <a:txBody>
                    <a:bodyPr/>
                    <a:lstStyle/>
                    <a:p>
                      <a:pPr algn="ctr"/>
                      <a:r>
                        <a:rPr lang="en-US" sz="1200" dirty="0">
                          <a:solidFill>
                            <a:srgbClr val="000000"/>
                          </a:solidFill>
                          <a:effectLst/>
                        </a:rPr>
                        <a:t>Centre St - 7,570</a:t>
                      </a:r>
                      <a:endParaRPr lang="en-US" sz="1200" dirty="0">
                        <a:effectLst/>
                      </a:endParaRPr>
                    </a:p>
                  </a:txBody>
                  <a:tcPr marL="25760" marR="25760" marT="25760" marB="25760" anchor="ctr"/>
                </a:tc>
                <a:extLst>
                  <a:ext uri="{0D108BD9-81ED-4DB2-BD59-A6C34878D82A}">
                    <a16:rowId xmlns:a16="http://schemas.microsoft.com/office/drawing/2014/main" val="3165130825"/>
                  </a:ext>
                </a:extLst>
              </a:tr>
            </a:tbl>
          </a:graphicData>
        </a:graphic>
      </p:graphicFrame>
    </p:spTree>
    <p:extLst>
      <p:ext uri="{BB962C8B-B14F-4D97-AF65-F5344CB8AC3E}">
        <p14:creationId xmlns:p14="http://schemas.microsoft.com/office/powerpoint/2010/main" val="342621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{C1A4BD1D-6C19-214E-80D1-CFCB30EEC8DD}tf10001122</Template>
  <TotalTime>62</TotalTime>
  <Words>624</Words>
  <Application>Microsoft Macintosh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Helvetica</vt:lpstr>
      <vt:lpstr>Tw Cen MT</vt:lpstr>
      <vt:lpstr>Circuit</vt:lpstr>
      <vt:lpstr>Crime in Boston Analysis  (2015-2020) </vt:lpstr>
      <vt:lpstr>The Problem  </vt:lpstr>
      <vt:lpstr>Some Questions to be Answered </vt:lpstr>
      <vt:lpstr>Have Incidents Gone Down with Time? </vt:lpstr>
      <vt:lpstr>What are the top 5 Incidents Across 2015-2020? </vt:lpstr>
      <vt:lpstr>Why was Crime at an all Time High During 2017 </vt:lpstr>
      <vt:lpstr>Have Shootings Increased in Boston?  </vt:lpstr>
      <vt:lpstr>What is the Worst day to go out in Boston? What is the Best Day? </vt:lpstr>
      <vt:lpstr>What are the Top 5 Worst Districts, Reporting Areas, and Streets in Boston?  </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Boston Analysis  (2015-2020) </dc:title>
  <dc:creator>Joshua Keller</dc:creator>
  <cp:lastModifiedBy>Joshua Keller</cp:lastModifiedBy>
  <cp:revision>2</cp:revision>
  <dcterms:created xsi:type="dcterms:W3CDTF">2022-07-10T18:52:31Z</dcterms:created>
  <dcterms:modified xsi:type="dcterms:W3CDTF">2022-07-10T19:54:49Z</dcterms:modified>
</cp:coreProperties>
</file>