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9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9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58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2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3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809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727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0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56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5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9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74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4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75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36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8ACC797-3F66-4BDE-B202-C3000BF8B28D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A7B7B-4EE1-4D18-BB22-0055B0E9B6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3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shua-Oduro/PCA/blob/main/PCA.ipyn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59F431-C3FD-40B8-AC70-C01946FCE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791" y="794372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INFLUENCE ON RELATIVE HUMIDITY USING PCA APPROACH</a:t>
            </a:r>
            <a:endParaRPr lang="en-GB" sz="5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EA74991-C3EF-4BF3-9CBF-A1131B74F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794910"/>
          </a:xfrm>
        </p:spPr>
        <p:txBody>
          <a:bodyPr>
            <a:no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ODURO YEBOAH JOSHUA</a:t>
            </a:r>
          </a:p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MENSAH CHARLES</a:t>
            </a:r>
          </a:p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DZAHENE RICHMOND K. ELORM</a:t>
            </a: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1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2130-220C-4A4F-B684-B78D445E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6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C440-E257-4476-806E-B78CB1ED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504"/>
            <a:ext cx="10515600" cy="488011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Include data from different seasons, times of day, or more years to capture broader climatic variability and strengthen the PCA results.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Incorporate other meteorological factors (e.g., wind speed, solar radiation, pressure) to see if temperature’s influence on humidity holds when other drivers are present.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Apply regression or correlation analysis alongside PCA to quantify the direct effect of temperature on humidity.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Analyze dry and wet seasons or day vs. night separately to see if the influence of T on H changes under different conditions.</a:t>
            </a: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3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3381-1EC3-48C8-B785-E8998242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A702E-956F-43B0-AB01-B2D81B471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5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Hecht, L.,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Caprini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Löwen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H., &amp; Liebchen, B. (2024). How to define temperature in active systems? Journal of Chemical Physics, 161(22), 224904. 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Dyer, I. (2012). Measurement of humidity. Measurement: Journal of the International Measurement Confederation, ?(?), Article S1472‑02991100302X.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Britannica. (2025). Relation between temperature and humidity. In </a:t>
            </a:r>
            <a:r>
              <a:rPr lang="en-US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Encyclopaedia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Britannica. Retrieved July 20, 2025.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Abdi, H., &amp; Williams, L. J. (2010). Principal component analysis. Wiley Interdisciplinary Reviews: Computational Statistics, 2(4), 433–459.</a:t>
            </a:r>
          </a:p>
          <a:p>
            <a:pPr>
              <a:lnSpc>
                <a:spcPct val="150000"/>
              </a:lnSpc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97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B4F8-24B8-4047-86AF-A452C14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414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(M12)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A49A-BAEB-4092-905F-40624431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Charles Mensah – 8676121</a:t>
            </a:r>
          </a:p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Joshua Oduro Yeboah – 8676321</a:t>
            </a:r>
          </a:p>
          <a:p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Dzahene Richmond K. Elorm - 8674521</a:t>
            </a: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6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567A-B255-45F0-A241-13BB2C0A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297"/>
            <a:ext cx="10515600" cy="924338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9D59B-4739-47B0-A43F-A0D0C319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441173"/>
            <a:ext cx="10515600" cy="51385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GB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>
              <a:buAutoNum type="arabicPeriod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>
              <a:buAutoNum type="arabicPeriod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marL="457200" indent="-457200">
              <a:buAutoNum type="arabicPeriod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457200" indent="-457200">
              <a:buAutoNum type="arabicPeriod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457200" indent="-457200">
              <a:buAutoNum type="arabicPeriod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AutoNum type="arabicPeriod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457200" indent="-457200">
              <a:buAutoNum type="arabicPeriod"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57200" indent="-457200">
              <a:buAutoNum type="arabicPeriod"/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8D952-DE13-43BC-8BB5-6207F0338146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9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9898-C317-4E85-928C-6B8D1BF7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6464"/>
            <a:ext cx="10515600" cy="101641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E0852-FA31-4DB7-B090-DF7AA314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78" y="1162877"/>
            <a:ext cx="11161643" cy="5190848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05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Temperature is a physical quantity that expresses quantitatively the attribute of hotness or coldness(Hetch et al, 2024)</a:t>
            </a:r>
          </a:p>
          <a:p>
            <a:pPr>
              <a:lnSpc>
                <a:spcPct val="160000"/>
              </a:lnSpc>
            </a:pPr>
            <a:r>
              <a:rPr lang="en-US" sz="2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Relative humidity</a:t>
            </a:r>
            <a:r>
              <a:rPr lang="en-US" sz="205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is the ratio of water vapor partial pressure to </a:t>
            </a:r>
            <a:r>
              <a:rPr lang="en-US" sz="2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saturated </a:t>
            </a:r>
            <a:r>
              <a:rPr lang="en-US" sz="205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 a stated temperature, usually quoted as a percentage.(Dyer 2012).</a:t>
            </a:r>
          </a:p>
          <a:p>
            <a:pPr>
              <a:lnSpc>
                <a:spcPct val="160000"/>
              </a:lnSpc>
            </a:pPr>
            <a:r>
              <a:rPr lang="en-US" sz="2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Britannica (Gentilli et al. 2025), “Warmer air holds more moisture than cooler air – so the relative humidity falls if the temperature rises but the amount of moisture in the air stays the same</a:t>
            </a:r>
          </a:p>
          <a:p>
            <a:pPr>
              <a:lnSpc>
                <a:spcPct val="160000"/>
              </a:lnSpc>
            </a:pPr>
            <a:r>
              <a:rPr lang="en-US" sz="20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 is a multivariate technique that analyzes a data table in which observations are described by several inter-correlated quantitative dependent variables. (Abdi et al, 2010)</a:t>
            </a:r>
            <a:endParaRPr lang="en-GB" sz="20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9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5C45-ECC0-453E-A7AF-E66DC1AE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763A-4E84-4E71-B9C6-11AA4A9C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apply Principal Component Analysis (PCA) to investigate and quantify the influence of temperature on relative humidity by identifying underlying patterns and variance contributions within the data.</a:t>
            </a: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25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CC8A-1312-4E99-AEF6-8742AD13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8" y="146465"/>
            <a:ext cx="10515600" cy="907084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BE9D71-14FF-45A8-A4E2-63AE8CF49FF1}"/>
              </a:ext>
            </a:extLst>
          </p:cNvPr>
          <p:cNvSpPr/>
          <p:nvPr/>
        </p:nvSpPr>
        <p:spPr>
          <a:xfrm>
            <a:off x="427382" y="1321904"/>
            <a:ext cx="2643809" cy="90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Standardize the data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C82174-790B-4045-8FF4-9A7E916FFF7D}"/>
              </a:ext>
            </a:extLst>
          </p:cNvPr>
          <p:cNvSpPr/>
          <p:nvPr/>
        </p:nvSpPr>
        <p:spPr>
          <a:xfrm>
            <a:off x="4656482" y="1321904"/>
            <a:ext cx="2643810" cy="90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the variance and covariance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8D6C69-CAC8-4DF3-9796-4EB497C0AEDF}"/>
              </a:ext>
            </a:extLst>
          </p:cNvPr>
          <p:cNvSpPr/>
          <p:nvPr/>
        </p:nvSpPr>
        <p:spPr>
          <a:xfrm>
            <a:off x="8885584" y="1321904"/>
            <a:ext cx="2643810" cy="8673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the covariance matrix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A5C4C6-BEA3-4CD4-8F9D-01EC8EDA0337}"/>
              </a:ext>
            </a:extLst>
          </p:cNvPr>
          <p:cNvSpPr/>
          <p:nvPr/>
        </p:nvSpPr>
        <p:spPr>
          <a:xfrm>
            <a:off x="2623930" y="3319670"/>
            <a:ext cx="2643809" cy="90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eigenvectors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FE6DD6-EC93-46D6-94E3-23D37FC38EDF}"/>
              </a:ext>
            </a:extLst>
          </p:cNvPr>
          <p:cNvSpPr/>
          <p:nvPr/>
        </p:nvSpPr>
        <p:spPr>
          <a:xfrm>
            <a:off x="6924263" y="3319670"/>
            <a:ext cx="2643809" cy="90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the eigenvalues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2C5F2B-8CFB-436B-85E4-A32F4D99536C}"/>
              </a:ext>
            </a:extLst>
          </p:cNvPr>
          <p:cNvSpPr/>
          <p:nvPr/>
        </p:nvSpPr>
        <p:spPr>
          <a:xfrm>
            <a:off x="4770783" y="5486400"/>
            <a:ext cx="2643809" cy="795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Derive the PCs</a:t>
            </a:r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C208238-F4D8-4DC5-AFE5-C845803DC5D1}"/>
              </a:ext>
            </a:extLst>
          </p:cNvPr>
          <p:cNvSpPr/>
          <p:nvPr/>
        </p:nvSpPr>
        <p:spPr>
          <a:xfrm>
            <a:off x="3071191" y="1719468"/>
            <a:ext cx="1585291" cy="2186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6F0A37-8564-4E83-BF69-A3F83CC3C743}"/>
              </a:ext>
            </a:extLst>
          </p:cNvPr>
          <p:cNvSpPr/>
          <p:nvPr/>
        </p:nvSpPr>
        <p:spPr>
          <a:xfrm>
            <a:off x="7300291" y="1719467"/>
            <a:ext cx="1585291" cy="21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6FF0C22-FE0D-43F9-ACAE-5A44A0F898DF}"/>
              </a:ext>
            </a:extLst>
          </p:cNvPr>
          <p:cNvSpPr/>
          <p:nvPr/>
        </p:nvSpPr>
        <p:spPr>
          <a:xfrm rot="10800000">
            <a:off x="5264419" y="3756469"/>
            <a:ext cx="1656525" cy="258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92BC55E4-56E5-483D-A477-293971090439}"/>
              </a:ext>
            </a:extLst>
          </p:cNvPr>
          <p:cNvSpPr/>
          <p:nvPr/>
        </p:nvSpPr>
        <p:spPr>
          <a:xfrm rot="16200000" flipH="1">
            <a:off x="8918799" y="2831876"/>
            <a:ext cx="1752428" cy="46714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02D9A88B-36D0-4499-961B-B3D22BDF4458}"/>
              </a:ext>
            </a:extLst>
          </p:cNvPr>
          <p:cNvSpPr/>
          <p:nvPr/>
        </p:nvSpPr>
        <p:spPr>
          <a:xfrm rot="5400000">
            <a:off x="3619155" y="4901305"/>
            <a:ext cx="1826176" cy="477079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51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52150-90D6-4ADE-B9C0-BBD90786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206099"/>
            <a:ext cx="10515600" cy="956779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1F40-1AB6-4606-801B-D2C18DB3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4696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involved from standardizing the data through to computing the Pcs and visualizing them can all be found at </a:t>
            </a:r>
            <a:r>
              <a:rPr lang="fi-FI" sz="1600" dirty="0">
                <a:hlinkClick r:id="rId2"/>
              </a:rPr>
              <a:t>PCA/PCA.ipynb at main · Joshua-Oduro/PCA</a:t>
            </a: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2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72E0-8DCB-453A-86B7-EB480F9D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269"/>
            <a:ext cx="10515600" cy="94421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512DC-A57F-4E4F-ABE4-67A85608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24947"/>
            <a:ext cx="4562061" cy="28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7F907A-861E-4AB5-8FF3-E3C9C91C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24947"/>
            <a:ext cx="5075790" cy="28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E6E2683-D735-4E44-A6EC-CBCF946B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36504"/>
            <a:ext cx="4562061" cy="28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C3ED492-934B-492B-A372-C1EB4B3C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36504"/>
            <a:ext cx="5075789" cy="2864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8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C2D0-567B-4CB7-A729-B584368C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22"/>
            <a:ext cx="10515600" cy="976658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79319-B880-45F4-BC26-78771DC9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1408182"/>
            <a:ext cx="10515600" cy="49230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standardized Temperature and Humidity: Shows standardized temperature and humidity values (-10 to 10) with no clear linear relationship.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Scree Plot: Variance Explained by Principal Components: Indicates the first principal component explains 80% of variance, the second 20%, with a sharp decline.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PCA biplot shows humidity (blue arrow) strongly loading on PC1 (80% variance) and temperature (red arrow) on PC2 (20% variance)</a:t>
            </a:r>
          </a:p>
          <a:p>
            <a:pPr>
              <a:lnSpc>
                <a:spcPct val="150000"/>
              </a:lnSpc>
            </a:pPr>
            <a:endParaRPr 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4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A4D-0E3D-40AF-BC19-10F1E14D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51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9E65-0CBC-45F7-AA43-CBCC364C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636"/>
            <a:ext cx="10591800" cy="52180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clear linear relationship exists between standardized temperature and humidity based on the scatter plot.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first principal component, driven by humidity, explains 80% of the variance, per the scree plot.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PCA biplot shows humidity loading strongly on PC1 and temperature on PC2, reflecting distinct contributions.</a:t>
            </a:r>
          </a:p>
          <a:p>
            <a:pPr>
              <a:lnSpc>
                <a:spcPct val="150000"/>
              </a:lnSpc>
            </a:pPr>
            <a:endParaRPr lang="en-GB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51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408</TotalTime>
  <Words>611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TEMPERATURE INFLUENCE ON RELATIVE HUMIDITY USING PCA APPROACH</vt:lpstr>
      <vt:lpstr>OUTLINE</vt:lpstr>
      <vt:lpstr>Introduction</vt:lpstr>
      <vt:lpstr>Objective</vt:lpstr>
      <vt:lpstr>Methodology</vt:lpstr>
      <vt:lpstr>Processing</vt:lpstr>
      <vt:lpstr>Results</vt:lpstr>
      <vt:lpstr>Discussion</vt:lpstr>
      <vt:lpstr>Conclusions</vt:lpstr>
      <vt:lpstr>Recommendations </vt:lpstr>
      <vt:lpstr>References</vt:lpstr>
      <vt:lpstr>Group Members (M12)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INFLUENCE ON HUMIDITY USING PCA APPROACH</dc:title>
  <dc:creator>kojo oduro</dc:creator>
  <cp:lastModifiedBy>kojo oduro</cp:lastModifiedBy>
  <cp:revision>4</cp:revision>
  <dcterms:created xsi:type="dcterms:W3CDTF">2025-07-19T20:03:31Z</dcterms:created>
  <dcterms:modified xsi:type="dcterms:W3CDTF">2025-07-20T22:10:56Z</dcterms:modified>
</cp:coreProperties>
</file>