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ADA56-77D9-4CF1-8033-2E219FB0AC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3E4F9-DAAA-47A3-B340-17564DBFD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data you received in this case the first party data acquired from the company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3E4F9-DAAA-47A3-B340-17564DBFDE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3E4F9-DAAA-47A3-B340-17564DBFDE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692434"/>
            <a:ext cx="11262866" cy="26981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005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50720"/>
            <a:ext cx="11029615" cy="4366216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889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889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0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25BF2DF-3727-46D7-8606-F2BA7217E635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CD3CFA-88CD-41F5-9939-2E32BE65A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6BFD-9B51-CFB2-34BD-49C245386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408569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45DC2-0255-E4FF-21D1-A991DB54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394447"/>
            <a:ext cx="10993546" cy="1269506"/>
          </a:xfrm>
        </p:spPr>
        <p:txBody>
          <a:bodyPr anchor="b">
            <a:normAutofit/>
          </a:bodyPr>
          <a:lstStyle/>
          <a:p>
            <a:pPr algn="r"/>
            <a:r>
              <a:rPr lang="en-US" sz="2000" b="1" cap="none" dirty="0">
                <a:solidFill>
                  <a:schemeClr val="bg1"/>
                </a:solidFill>
              </a:rPr>
              <a:t>Presented by: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cap="none" dirty="0">
                <a:solidFill>
                  <a:schemeClr val="bg1"/>
                </a:solidFill>
              </a:rPr>
              <a:t>Joshua</a:t>
            </a:r>
          </a:p>
          <a:p>
            <a:pPr algn="r"/>
            <a:r>
              <a:rPr lang="en-US" sz="2000" b="1" cap="none" dirty="0">
                <a:solidFill>
                  <a:schemeClr val="bg1"/>
                </a:solidFill>
              </a:rPr>
              <a:t>Last Updated:</a:t>
            </a:r>
            <a:r>
              <a:rPr lang="en-US" sz="2000" cap="none" dirty="0">
                <a:solidFill>
                  <a:schemeClr val="bg1"/>
                </a:solidFill>
              </a:rPr>
              <a:t> November 11</a:t>
            </a:r>
            <a:r>
              <a:rPr lang="en-US" sz="2000" cap="none" baseline="30000" dirty="0">
                <a:solidFill>
                  <a:schemeClr val="bg1"/>
                </a:solidFill>
              </a:rPr>
              <a:t>th</a:t>
            </a:r>
            <a:r>
              <a:rPr lang="en-US" sz="2000" cap="none" dirty="0">
                <a:solidFill>
                  <a:schemeClr val="bg1"/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4181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D840-0358-094E-3D8D-827AFDF2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F973-5142-D47C-AD0C-984D05F58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960476" cy="40889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79F2D426-431E-9913-4CC6-2B77F85461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669" y="2228003"/>
            <a:ext cx="6256341" cy="40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2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84FB-F88E-2B89-7D1F-DCBD373D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F2D6-0043-C96C-4DC3-844DACFE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</a:rPr>
              <a:t>Complaint management and resolution processes are likely critical to retention.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2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2FA2-0163-33E3-2902-B127696C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D640-F0CF-3C75-CCBE-A8EE7631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100" dirty="0"/>
              <a:t>Objective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Data Analysis and Insight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Recommendation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Conclusion 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Question 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Appendix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1148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3228-B15C-A21D-E1E2-64FE1B58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FD66-255B-36CB-80ED-4378020E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 fontAlgn="base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As we know, it is much more expensive to sign in a new client than keeping an existing one.</a:t>
            </a:r>
          </a:p>
          <a:p>
            <a:pPr marL="0" indent="0" algn="just" fontAlgn="base">
              <a:buNone/>
            </a:pP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0" indent="0" algn="just" fontAlgn="base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Our objective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to significantly reduce our churn rate by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finding out the key factors that leads a client towards the decision to leave the bank.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1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FDB0-6CED-164B-6E73-15D0A9DA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C680-20C8-D364-28C1-928DA678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We conducted a correlation analysis between exited customers and other variables </a:t>
            </a:r>
            <a:r>
              <a:rPr lang="en-US" sz="2000" b="0" i="0" dirty="0">
                <a:effectLst/>
              </a:rPr>
              <a:t>Based on the correlation values (Figure shown in </a:t>
            </a:r>
            <a:r>
              <a:rPr lang="en-US" sz="2000" b="0" i="0" dirty="0" err="1">
                <a:effectLst/>
              </a:rPr>
              <a:t>appedix</a:t>
            </a:r>
            <a:r>
              <a:rPr lang="en-US" sz="2000" b="0" i="0" dirty="0">
                <a:effectLst/>
              </a:rPr>
              <a:t>), The following variables seem to be significantly correlated.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</a:rPr>
              <a:t>Compliant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</a:rPr>
              <a:t>Age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</a:rPr>
              <a:t>Customer Balance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Number of Products</a:t>
            </a:r>
            <a:endParaRPr lang="en-US" sz="2000" dirty="0"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</a:rPr>
              <a:t>Is Active Member?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43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4CAA-44F4-F092-DBBE-260DEF63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B357-C91B-2C0D-3E6B-62DB0D3B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i="0" dirty="0">
                <a:effectLst/>
              </a:rPr>
              <a:t>2044</a:t>
            </a:r>
            <a:r>
              <a:rPr lang="en-US" sz="2400" b="0" i="0" dirty="0">
                <a:effectLst/>
              </a:rPr>
              <a:t> Customers Complained and </a:t>
            </a:r>
            <a:r>
              <a:rPr lang="en-US" sz="2400" b="1" i="0" dirty="0">
                <a:effectLst/>
              </a:rPr>
              <a:t>2034 </a:t>
            </a:r>
            <a:r>
              <a:rPr lang="en-US" sz="2400" b="0" i="0" dirty="0">
                <a:effectLst/>
              </a:rPr>
              <a:t>people </a:t>
            </a:r>
            <a:r>
              <a:rPr lang="en-US" sz="2400" b="1" dirty="0">
                <a:effectLst/>
              </a:rPr>
              <a:t>(99.5%) </a:t>
            </a:r>
            <a:r>
              <a:rPr lang="en-US" sz="2400" b="0" i="0" dirty="0">
                <a:effectLst/>
              </a:rPr>
              <a:t>exited after complaining. This indicates that customers who file complaints are almost always likely to leave. Complaint management and resolution processes are likely critical to retention.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98CE58-CB53-4E2B-3387-15115793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Insights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45111F-C8B5-CC62-E309-1CC65B3E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4490428" cy="408893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It may seem that Older Customers (Age group 46-55 and 56-65) are more inclined to leave</a:t>
            </a:r>
            <a:endParaRPr lang="en-US" dirty="0"/>
          </a:p>
        </p:txBody>
      </p:sp>
      <p:pic>
        <p:nvPicPr>
          <p:cNvPr id="1026" name="Picture 2" descr="No description has been provided for this image">
            <a:extLst>
              <a:ext uri="{FF2B5EF4-FFF2-40B4-BE49-F238E27FC236}">
                <a16:creationId xmlns:a16="http://schemas.microsoft.com/office/drawing/2014/main" id="{561DAA6B-926A-4BD8-37F6-41721BFEE5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70" y="2064797"/>
            <a:ext cx="6641885" cy="44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98CE58-CB53-4E2B-3387-15115793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Insights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45111F-C8B5-CC62-E309-1CC65B3EC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It may seem that Older Customers (Age group 46-55 and 56-65) are more inclined to leave</a:t>
            </a:r>
            <a:endParaRPr lang="en-US" dirty="0"/>
          </a:p>
        </p:txBody>
      </p:sp>
      <p:pic>
        <p:nvPicPr>
          <p:cNvPr id="10" name="Picture 2" descr="No description has been provided for this image">
            <a:extLst>
              <a:ext uri="{FF2B5EF4-FFF2-40B4-BE49-F238E27FC236}">
                <a16:creationId xmlns:a16="http://schemas.microsoft.com/office/drawing/2014/main" id="{49A62924-044D-FD79-1C7F-CF8A705E50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1" r="10011"/>
          <a:stretch>
            <a:fillRect/>
          </a:stretch>
        </p:blipFill>
        <p:spPr bwMode="auto">
          <a:xfrm>
            <a:off x="6266806" y="1951349"/>
            <a:ext cx="5488419" cy="460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7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F5AD23-4622-F7AF-3C88-4AF7FB75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Balance and </a:t>
            </a:r>
            <a:r>
              <a:rPr lang="en-US" dirty="0" err="1"/>
              <a:t>Satisfication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5D9B7-01AF-2D8B-356B-77AAE5EF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analysis shows that;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 average balance of customers who stayed is approximately </a:t>
            </a:r>
            <a:r>
              <a:rPr lang="en-US" b="1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$</a:t>
            </a:r>
            <a:r>
              <a:rPr lang="en-US" b="1" i="0" dirty="0">
                <a:effectLst/>
                <a:latin typeface="system-ui"/>
              </a:rPr>
              <a:t>72,743 </a:t>
            </a:r>
            <a:r>
              <a:rPr lang="en-US" b="0" i="0" dirty="0">
                <a:effectLst/>
                <a:latin typeface="system-ui"/>
              </a:rPr>
              <a:t>and customers who exited is approximately </a:t>
            </a:r>
            <a:r>
              <a:rPr lang="en-US" b="1" i="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$</a:t>
            </a:r>
            <a:r>
              <a:rPr lang="en-US" b="1" i="0" dirty="0">
                <a:effectLst/>
                <a:latin typeface="system-ui"/>
              </a:rPr>
              <a:t>91,109.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This suggest that customers with higher balances might be more likely to leave, indicating a possible disconnection with how the bank meets the needs of wealthier clients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Further analysis into the satisfaction score of the High balance clients and the dataset as a whole were similar at approximately 3 out of 5</a:t>
            </a:r>
            <a:endParaRPr lang="en-US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6A2D-B4B4-D37D-5531-CBB7AC2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A15AA3-87AF-300F-2362-B188F747B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688390" cy="408893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High product ownership typically suggests strong engagement. However, if high product users are more prone to churn, it may indicate dissatisfaction with the offered products or a disconnect between the products’ perceived value and customers’ expectations.</a:t>
            </a:r>
            <a:endParaRPr lang="en-US" dirty="0"/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96860F05-8A9C-C718-AF5A-78B7F14B20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83" y="2337847"/>
            <a:ext cx="6478539" cy="397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359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AF55716-C980-400C-9FEC-9DC3CA91C096}" vid="{C45B6795-6CD1-486D-A656-D7A50690CB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1288</TotalTime>
  <Words>360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Inter</vt:lpstr>
      <vt:lpstr>Noto Sans</vt:lpstr>
      <vt:lpstr>system-ui</vt:lpstr>
      <vt:lpstr>Wingdings 2</vt:lpstr>
      <vt:lpstr>Theme1</vt:lpstr>
      <vt:lpstr>Customer Churn Analysis</vt:lpstr>
      <vt:lpstr>Table of Contents </vt:lpstr>
      <vt:lpstr>objective</vt:lpstr>
      <vt:lpstr>Data Analysis and Insights </vt:lpstr>
      <vt:lpstr>Data Analysis and Insights </vt:lpstr>
      <vt:lpstr>Data Analysis and Insights </vt:lpstr>
      <vt:lpstr>Data Analysis and Insights </vt:lpstr>
      <vt:lpstr>Customer Balance and Satisfication 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Joshua Olisa</dc:creator>
  <cp:lastModifiedBy>Joshua Olisa</cp:lastModifiedBy>
  <cp:revision>2</cp:revision>
  <dcterms:created xsi:type="dcterms:W3CDTF">2024-11-05T08:23:19Z</dcterms:created>
  <dcterms:modified xsi:type="dcterms:W3CDTF">2024-11-27T10:24:08Z</dcterms:modified>
</cp:coreProperties>
</file>