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8" r:id="rId4"/>
    <p:sldId id="259" r:id="rId5"/>
    <p:sldId id="282" r:id="rId6"/>
    <p:sldId id="260" r:id="rId7"/>
    <p:sldId id="261" r:id="rId8"/>
    <p:sldId id="283" r:id="rId9"/>
    <p:sldId id="279" r:id="rId10"/>
    <p:sldId id="266" r:id="rId11"/>
    <p:sldId id="284" r:id="rId12"/>
    <p:sldId id="264" r:id="rId13"/>
    <p:sldId id="281" r:id="rId14"/>
    <p:sldId id="280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  <p:embeddedFont>
      <p:font typeface="Libre Franklin Medium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8" roundtripDataSignature="AMtx7mhG+xd41ACioKrtn48K9eTViwD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8ba90d4d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8ba90d4d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6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8ba90d4d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8ba90d4d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6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38ba90d4d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238ba90d4d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38ba90d4d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38ba90d4d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8ba90d4d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38ba90d4d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38ba90d4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38ba90d4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38ba90d4d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38ba90d4d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9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8ba90d4d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8ba90d4d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8ba90d4d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8ba90d4d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9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8ba90d4d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8ba90d4d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subTitle" idx="1"/>
          </p:nvPr>
        </p:nvSpPr>
        <p:spPr>
          <a:xfrm>
            <a:off x="1524000" y="2690571"/>
            <a:ext cx="9144000" cy="66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title"/>
          </p:nvPr>
        </p:nvSpPr>
        <p:spPr>
          <a:xfrm>
            <a:off x="1524000" y="1113184"/>
            <a:ext cx="9144000" cy="150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4078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rgbClr val="23407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2"/>
          <p:cNvSpPr/>
          <p:nvPr/>
        </p:nvSpPr>
        <p:spPr>
          <a:xfrm>
            <a:off x="2412460" y="5875506"/>
            <a:ext cx="1887166" cy="4669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-1"/>
            <a:ext cx="1219200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9FC3"/>
              </a:buClr>
              <a:buSzPts val="4400"/>
              <a:buFont typeface="Libre Franklin Medium"/>
              <a:buNone/>
              <a:defRPr sz="4400" b="0" i="0" u="none" strike="noStrike" cap="none">
                <a:solidFill>
                  <a:srgbClr val="7E9FC3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838199" y="1391478"/>
            <a:ext cx="10515599" cy="478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8647889" y="6492875"/>
            <a:ext cx="1138137" cy="20948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eeYqJ0uBKE&amp;ab_channel=NicholasRenott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yticsvidhya.com/blog/2021/06/playing-super-mario-bros-with-deep-reinforcement-learni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>
            <a:spLocks noGrp="1"/>
          </p:cNvSpPr>
          <p:nvPr>
            <p:ph type="subTitle" idx="1"/>
          </p:nvPr>
        </p:nvSpPr>
        <p:spPr>
          <a:xfrm>
            <a:off x="1524000" y="2690571"/>
            <a:ext cx="9144000" cy="13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Joshua Pauly</a:t>
            </a:r>
            <a:endParaRPr dirty="0"/>
          </a:p>
        </p:txBody>
      </p: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1447800" y="1113184"/>
            <a:ext cx="9144000" cy="15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4078"/>
              </a:buClr>
              <a:buSzPts val="4400"/>
              <a:buFont typeface="Libre Franklin Medium"/>
              <a:buNone/>
            </a:pPr>
            <a:r>
              <a:rPr lang="en-US" dirty="0"/>
              <a:t>Super Mario Bros AI </a:t>
            </a:r>
            <a:endParaRPr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1447800" y="3748424"/>
            <a:ext cx="9144000" cy="97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DAAN 572 reinforcement learning(</a:t>
            </a:r>
            <a:r>
              <a:rPr lang="en-US" sz="24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Spring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24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2023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"/>
    </mc:Choice>
    <mc:Fallback xmlns="">
      <p:transition spd="slow" advTm="16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ba90d4d7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pic>
        <p:nvPicPr>
          <p:cNvPr id="5122" name="Picture 2" descr="Succeeding When People Strive for the Best Version of Themselves">
            <a:extLst>
              <a:ext uri="{FF2B5EF4-FFF2-40B4-BE49-F238E27FC236}">
                <a16:creationId xmlns:a16="http://schemas.microsoft.com/office/drawing/2014/main" id="{8C4826C3-AC2F-2CD6-338A-E37E451F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09" y="2589619"/>
            <a:ext cx="4426272" cy="295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4;g238ba90d4d7_0_5">
            <a:extLst>
              <a:ext uri="{FF2B5EF4-FFF2-40B4-BE49-F238E27FC236}">
                <a16:creationId xmlns:a16="http://schemas.microsoft.com/office/drawing/2014/main" id="{AAC526D1-3A50-75F5-6A69-2F38C66BA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4464" y="1674706"/>
            <a:ext cx="4814464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 observed level completion estimating only 3 completions or 0.1%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8EEC4B7-FC2A-971E-379A-0EBA0FF1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9" y="3242187"/>
            <a:ext cx="371475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2"/>
    </mc:Choice>
    <mc:Fallback xmlns="">
      <p:transition spd="slow" advTm="65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8ba90d4d7_0_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Cont. </a:t>
            </a:r>
            <a:endParaRPr dirty="0"/>
          </a:p>
        </p:txBody>
      </p:sp>
      <p:sp>
        <p:nvSpPr>
          <p:cNvPr id="5" name="Google Shape;34;g238ba90d4d7_0_5">
            <a:extLst>
              <a:ext uri="{FF2B5EF4-FFF2-40B4-BE49-F238E27FC236}">
                <a16:creationId xmlns:a16="http://schemas.microsoft.com/office/drawing/2014/main" id="{AAC526D1-3A50-75F5-6A69-2F38C66BA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4464" y="1674706"/>
            <a:ext cx="4726857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100-episode bucket average reward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296B6AC2-2935-C4D0-4EC8-048D4D199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0552"/>
            <a:ext cx="4977060" cy="3262597"/>
          </a:xfrm>
          <a:prstGeom prst="rect">
            <a:avLst/>
          </a:prstGeom>
        </p:spPr>
      </p:pic>
      <p:sp>
        <p:nvSpPr>
          <p:cNvPr id="4" name="Google Shape;34;g238ba90d4d7_0_5">
            <a:extLst>
              <a:ext uri="{FF2B5EF4-FFF2-40B4-BE49-F238E27FC236}">
                <a16:creationId xmlns:a16="http://schemas.microsoft.com/office/drawing/2014/main" id="{E94B9FF3-217A-4261-56CF-FB9A17041D28}"/>
              </a:ext>
            </a:extLst>
          </p:cNvPr>
          <p:cNvSpPr txBox="1">
            <a:spLocks/>
          </p:cNvSpPr>
          <p:nvPr/>
        </p:nvSpPr>
        <p:spPr>
          <a:xfrm>
            <a:off x="6454877" y="1707275"/>
            <a:ext cx="4726857" cy="4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Running average rewards by episode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58CEA47-3F4B-7F46-E23C-2CFDD36E4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56" y="3000552"/>
            <a:ext cx="5055778" cy="31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9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72"/>
    </mc:Choice>
    <mc:Fallback>
      <p:transition spd="slow" advTm="65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8ba90d4d7_0_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/>
              <a:t>Future Changes</a:t>
            </a:r>
            <a:endParaRPr sz="4100" dirty="0"/>
          </a:p>
        </p:txBody>
      </p:sp>
      <p:sp>
        <p:nvSpPr>
          <p:cNvPr id="70" name="Google Shape;70;g238ba90d4d7_0_35"/>
          <p:cNvSpPr txBox="1">
            <a:spLocks noGrp="1"/>
          </p:cNvSpPr>
          <p:nvPr>
            <p:ph type="body" idx="1"/>
          </p:nvPr>
        </p:nvSpPr>
        <p:spPr>
          <a:xfrm>
            <a:off x="641554" y="1166375"/>
            <a:ext cx="10515600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400" dirty="0"/>
              <a:t>Implementing a DDQN</a:t>
            </a:r>
          </a:p>
          <a:p>
            <a:pPr lvl="1" indent="-457200"/>
            <a:r>
              <a:rPr lang="en-US" dirty="0">
                <a:cs typeface="Calibri"/>
              </a:rPr>
              <a:t>Uses a second neural network to update the weights through back propagation</a:t>
            </a:r>
          </a:p>
          <a:p>
            <a:pPr indent="-457200"/>
            <a:r>
              <a:rPr lang="en-US" sz="2400" dirty="0">
                <a:cs typeface="Calibri"/>
              </a:rPr>
              <a:t>Solves overestimating the Q target value which was my limiting factor in my project.</a:t>
            </a:r>
          </a:p>
          <a:p>
            <a:pPr indent="-457200"/>
            <a:endParaRPr lang="en-US" sz="2400" dirty="0">
              <a:latin typeface="Calibri"/>
              <a:cs typeface="Calibri"/>
            </a:endParaRPr>
          </a:p>
          <a:p>
            <a:pPr indent="-457200"/>
            <a:endParaRPr lang="en-US" dirty="0">
              <a:latin typeface="Calibri"/>
            </a:endParaRPr>
          </a:p>
          <a:p>
            <a:pPr lvl="1" indent="-457200"/>
            <a:endParaRPr lang="en-US" dirty="0">
              <a:latin typeface="Libre Franklin"/>
            </a:endParaRPr>
          </a:p>
          <a:p>
            <a:pPr marL="457200" lvl="1" indent="0">
              <a:buNone/>
            </a:pPr>
            <a:endParaRPr lang="en-US" dirty="0">
              <a:latin typeface="Libre Franklin"/>
            </a:endParaRPr>
          </a:p>
          <a:p>
            <a:pPr lvl="1" indent="-457200"/>
            <a:endParaRPr lang="en-US" dirty="0">
              <a:latin typeface="Libre Frankli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ED4C-A480-E3DA-BB78-FBE8FB35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B4F562A6-DB7C-F6FA-37E4-9F9AA571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54" y="3257960"/>
            <a:ext cx="4507246" cy="30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238A62-8239-C836-731C-841CF567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122" y="5813475"/>
            <a:ext cx="34117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(Chao, D.-Y. (2021, June 11))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ba90d4d7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Works Cited</a:t>
            </a:r>
          </a:p>
        </p:txBody>
      </p:sp>
      <p:sp>
        <p:nvSpPr>
          <p:cNvPr id="76" name="Google Shape;76;g238ba90d4d7_0_40"/>
          <p:cNvSpPr txBox="1">
            <a:spLocks noGrp="1"/>
          </p:cNvSpPr>
          <p:nvPr>
            <p:ph type="body" idx="1"/>
          </p:nvPr>
        </p:nvSpPr>
        <p:spPr>
          <a:xfrm>
            <a:off x="758455" y="1311734"/>
            <a:ext cx="10515600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45" marR="0" indent="-360045"/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Wojnar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(2022, August 20).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mario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platformer ranked by how long they take to beat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Game Rant. Retrieved March 19, 2023, from https://gamerant.com/new-mario-platformers-length-howlongtobeat-super-bros/#super-mario-bros-2-hours </a:t>
            </a:r>
          </a:p>
          <a:p>
            <a:pPr marL="360045" marR="0" indent="-360045"/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Super Mario Bros..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speedrun.com. (n.d.). Retrieved March 19, 2023, from https://www.speedrun.com/smb1?h=Any-NTSC&amp;x=w20p0zkn-onvvdymn.013zwgxq </a:t>
            </a:r>
          </a:p>
          <a:p>
            <a:pPr marL="360045" marR="0" indent="-360045"/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Fastest completion of Super Mario Bros. (any%)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Guinness World Records. (n.d.). Retrieved March 19, 2023, from https://www.guinnessworldrecords.com/world-records/105579-fastest-completion-of-super-mario-bros#:~:text=The%20tool%2Dassisted%20(TAS),from%20the%20best%20run%20possible. </a:t>
            </a:r>
          </a:p>
          <a:p>
            <a:pPr marL="360045" marR="0" indent="-36004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Krishnakumar, M. (2023, January 8).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gentle introduction to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Gym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W&amp;B. Retrieved March 19, 2023, from https://wandb.ai/mukilan/intro_to_gym/reports/A-Gentle-Introduction-to-OpenAI-Gym--VmlldzozMjg5MTA3 </a:t>
            </a:r>
          </a:p>
          <a:p>
            <a:pPr marL="360045" marR="0" indent="-36004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YouTube. (2021).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 an Mario Ai Model with Python | Gaming Reinforcement Learning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March 26, 2023, from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https://www.youtube.com/watch?v=2eeYqJ0uBKE&amp;ab_channel=NicholasRenotte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60045" marR="0" indent="-36004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Chao, D.-Y. (2021, June 11).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Playing super Mario Bros with deep reinforcement learning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Analytics Vidhya. Retrieved April 28, 2023, from </a:t>
            </a:r>
            <a:r>
              <a:rPr lang="en-US" sz="1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https://www.analyticsvidhya.com/blog/2021/06/playing-super-mario-bros-with-deep-reinforcement-learning/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60045" marR="0" indent="-360045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Doshi, K. (2021, February 14).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Reinforcement learning explained visually (part 5): Deep Q Networks, step-by-step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Medium. Retrieved April 28, 2023, from https://towardsdatascience.com/reinforcement-learning-explained-visually-part-5-deep-q-networks-step-by-step-5a5317197f4b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6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8ba90d4d7_0_40"/>
          <p:cNvSpPr txBox="1">
            <a:spLocks noGrp="1"/>
          </p:cNvSpPr>
          <p:nvPr>
            <p:ph type="title"/>
          </p:nvPr>
        </p:nvSpPr>
        <p:spPr>
          <a:xfrm>
            <a:off x="464574" y="0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pic>
        <p:nvPicPr>
          <p:cNvPr id="8194" name="Picture 2" descr="zero the hedgehog on Twitter: &quot;@Garka23_ @SharOverHere_ Your favorite Mario  vs Bowser boss fights?&quot; / Twitter">
            <a:extLst>
              <a:ext uri="{FF2B5EF4-FFF2-40B4-BE49-F238E27FC236}">
                <a16:creationId xmlns:a16="http://schemas.microsoft.com/office/drawing/2014/main" id="{67B36E6C-169D-894D-2FD5-A5278929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2" y="1026300"/>
            <a:ext cx="9202994" cy="517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8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38ba90d4d7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4" name="Google Shape;34;g238ba90d4d7_0_5"/>
          <p:cNvSpPr txBox="1">
            <a:spLocks noGrp="1"/>
          </p:cNvSpPr>
          <p:nvPr>
            <p:ph type="body" idx="1"/>
          </p:nvPr>
        </p:nvSpPr>
        <p:spPr>
          <a:xfrm>
            <a:off x="838199" y="1391478"/>
            <a:ext cx="10515600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speed running community is still a large community for the original super Mario game. However, the top speed running record for completion of the game is held by  an AI with a record of 4mins and 54.26 sec.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indent="-457200"/>
            <a:r>
              <a:rPr lang="en-US" dirty="0"/>
              <a:t>Create a Super Mario Bro AI agent</a:t>
            </a:r>
          </a:p>
        </p:txBody>
      </p:sp>
      <p:pic>
        <p:nvPicPr>
          <p:cNvPr id="1026" name="Picture 2" descr="Super Mario (form) - Super Mario Wiki, the Mario encyclopedia">
            <a:extLst>
              <a:ext uri="{FF2B5EF4-FFF2-40B4-BE49-F238E27FC236}">
                <a16:creationId xmlns:a16="http://schemas.microsoft.com/office/drawing/2014/main" id="{969790C6-47F1-0353-D91F-31F6BA1D5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74" y="3425255"/>
            <a:ext cx="2383339" cy="29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8D3D-C3ED-6174-0CA5-32B81889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7A8E1-9C49-8B8F-EE45-646D634E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1" y="1481328"/>
            <a:ext cx="10515599" cy="4174427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Environment: Open AI Gym Super Mario Bros NES game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Agent: Mario (controllable character)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Actions: Mario can make simple movements created for us within the open AI environment as a function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JoypadSpace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States: Level complete (touching flag pole), loss of life (falling to death / hit by enemy), Skipping level/s(going down a pipe and changing worlds / levels), Goal State (Saving Princess peach), Game Over State (Running out of lives)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 is a single frame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mario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Rewards: move right(+) move left(-) end game(--) complete level(++)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38ba90d4d7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</a:t>
            </a:r>
            <a:endParaRPr dirty="0"/>
          </a:p>
        </p:txBody>
      </p:sp>
      <p:sp>
        <p:nvSpPr>
          <p:cNvPr id="40" name="Google Shape;40;g238ba90d4d7_0_10"/>
          <p:cNvSpPr txBox="1">
            <a:spLocks noGrp="1"/>
          </p:cNvSpPr>
          <p:nvPr>
            <p:ph type="body" idx="1"/>
          </p:nvPr>
        </p:nvSpPr>
        <p:spPr>
          <a:xfrm>
            <a:off x="464574" y="1391477"/>
            <a:ext cx="10515600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/>
              <a:t>Wrap the environment to change what data is fed to the AI algorithm</a:t>
            </a:r>
          </a:p>
          <a:p>
            <a:pPr indent="-457200"/>
            <a:endParaRPr lang="en-US" dirty="0"/>
          </a:p>
          <a:p>
            <a:pPr indent="-457200"/>
            <a:r>
              <a:rPr lang="en-US" dirty="0"/>
              <a:t>2 main preprocessing techniques: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Gray Scale</a:t>
            </a:r>
          </a:p>
          <a:p>
            <a:pPr lvl="1" indent="-457200">
              <a:lnSpc>
                <a:spcPct val="150000"/>
              </a:lnSpc>
            </a:pPr>
            <a:r>
              <a:rPr lang="en-US" dirty="0"/>
              <a:t>Frame Stacking (4 frames)</a:t>
            </a:r>
            <a:endParaRPr dirty="0"/>
          </a:p>
        </p:txBody>
      </p:sp>
      <p:pic>
        <p:nvPicPr>
          <p:cNvPr id="2052" name="Picture 4" descr="Train a Mario-playing RL Agent — PyTorch Tutorials 2.0.0+cu117 documentation">
            <a:extLst>
              <a:ext uri="{FF2B5EF4-FFF2-40B4-BE49-F238E27FC236}">
                <a16:creationId xmlns:a16="http://schemas.microsoft.com/office/drawing/2014/main" id="{A946454C-9BA4-6D75-5718-72C93A405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60"/>
          <a:stretch/>
        </p:blipFill>
        <p:spPr bwMode="auto">
          <a:xfrm>
            <a:off x="7718784" y="2443556"/>
            <a:ext cx="3106531" cy="332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D3AC-D1C0-E369-0A44-BDF102BC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9EDC3-5356-C6E7-AA20-DEA4556C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3" y="1093697"/>
            <a:ext cx="5325218" cy="1981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2009B-0038-8B8C-56A8-1D66D341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161" y="3075174"/>
            <a:ext cx="6600982" cy="29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2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38ba90d4d7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Advantages of DQN</a:t>
            </a:r>
            <a:endParaRPr dirty="0"/>
          </a:p>
        </p:txBody>
      </p:sp>
      <p:sp>
        <p:nvSpPr>
          <p:cNvPr id="6" name="Google Shape;34;g238ba90d4d7_0_5">
            <a:extLst>
              <a:ext uri="{FF2B5EF4-FFF2-40B4-BE49-F238E27FC236}">
                <a16:creationId xmlns:a16="http://schemas.microsoft.com/office/drawing/2014/main" id="{704BA5C6-FF1A-4D29-A7FD-21CECB73B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391478"/>
            <a:ext cx="10515600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With such a large state space I implemented DQN so that not all states have to be explored whereas Q learning would require the exploration of all states to find optimal policy.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Neural network is applied to estimate the Q function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97"/>
    </mc:Choice>
    <mc:Fallback xmlns="">
      <p:transition spd="slow" advTm="97797"/>
    </mc:Fallback>
  </mc:AlternateContent>
  <p:extLst>
    <p:ext uri="{E180D4A7-C9FB-4DFB-919C-405C955672EB}">
      <p14:showEvtLst xmlns:p14="http://schemas.microsoft.com/office/powerpoint/2010/main">
        <p14:playEvt time="69019" objId="4"/>
        <p14:stopEvt time="89598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ba90d4d7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DQN Architecture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32DC39-3BF4-C7EF-BE3F-097C07D7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8" y="1306749"/>
            <a:ext cx="8004072" cy="38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D30AAB-899F-FFB1-AB1B-D176C4F4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521" y="5219565"/>
            <a:ext cx="3038899" cy="952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32"/>
    </mc:Choice>
    <mc:Fallback xmlns="">
      <p:transition spd="slow" advTm="2843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AF36-2259-B0A2-7423-7C3A52CE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DQN settings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27F083-B94A-3745-9301-D6841F0A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2238"/>
            <a:ext cx="10515600" cy="4784725"/>
          </a:xfrm>
        </p:spPr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0.0015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size 30000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 32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 factor 0.9995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out of 0.2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 exploration 1%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xploration minimum 0.001%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 decay 99%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8ba90d4d7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DQN Controlled Mario</a:t>
            </a:r>
            <a:endParaRPr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0950D49-85E3-D537-B925-9014C5844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80" y="1391425"/>
            <a:ext cx="5313568" cy="5109983"/>
          </a:xfrm>
          <a:prstGeom prst="rect">
            <a:avLst/>
          </a:prstGeom>
        </p:spPr>
      </p:pic>
      <p:sp>
        <p:nvSpPr>
          <p:cNvPr id="8" name="Google Shape;34;g238ba90d4d7_0_5">
            <a:extLst>
              <a:ext uri="{FF2B5EF4-FFF2-40B4-BE49-F238E27FC236}">
                <a16:creationId xmlns:a16="http://schemas.microsoft.com/office/drawing/2014/main" id="{2AAAB0ED-D5D8-68C8-9EB6-14474B2E8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26941" y="1391478"/>
            <a:ext cx="4726857" cy="478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Trained the DQN network on 3000 episodes ~16hrs.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Episodes are completed when Mario loses his life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7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18"/>
    </mc:Choice>
    <mc:Fallback xmlns="">
      <p:transition spd="slow" advTm="69518"/>
    </mc:Fallback>
  </mc:AlternateContent>
  <p:extLst>
    <p:ext uri="{E180D4A7-C9FB-4DFB-919C-405C955672EB}">
      <p14:showEvtLst xmlns:p14="http://schemas.microsoft.com/office/powerpoint/2010/main">
        <p14:playEvt time="1593" objId="2"/>
        <p14:stopEvt time="14476" objId="2"/>
        <p14:playEvt time="31392" objId="3"/>
        <p14:stopEvt time="39975" objId="3"/>
        <p14:playEvt time="53574" objId="4"/>
        <p14:stopEvt time="59692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9.7|22.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697</Words>
  <Application>Microsoft Office PowerPoint</Application>
  <PresentationFormat>Widescreen</PresentationFormat>
  <Paragraphs>62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Libre Franklin Medium</vt:lpstr>
      <vt:lpstr>Arial</vt:lpstr>
      <vt:lpstr>Times New Roman</vt:lpstr>
      <vt:lpstr>Symbol</vt:lpstr>
      <vt:lpstr>Courier New</vt:lpstr>
      <vt:lpstr>Libre Franklin</vt:lpstr>
      <vt:lpstr>Calibri</vt:lpstr>
      <vt:lpstr>Office Theme</vt:lpstr>
      <vt:lpstr>Super Mario Bros AI </vt:lpstr>
      <vt:lpstr>Problem Statement</vt:lpstr>
      <vt:lpstr>Environment</vt:lpstr>
      <vt:lpstr>Preprocessing</vt:lpstr>
      <vt:lpstr>Q learning</vt:lpstr>
      <vt:lpstr> Advantages of DQN</vt:lpstr>
      <vt:lpstr>DQN Architecture</vt:lpstr>
      <vt:lpstr>DQN settings</vt:lpstr>
      <vt:lpstr>DQN Controlled Mario</vt:lpstr>
      <vt:lpstr>Results</vt:lpstr>
      <vt:lpstr>Results Cont. </vt:lpstr>
      <vt:lpstr>Future Changes</vt:lpstr>
      <vt:lpstr>Works Cited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Youakim BADR</dc:creator>
  <cp:lastModifiedBy>Pauly, Joshua Frank</cp:lastModifiedBy>
  <cp:revision>3</cp:revision>
  <dcterms:created xsi:type="dcterms:W3CDTF">2018-11-27T04:22:11Z</dcterms:created>
  <dcterms:modified xsi:type="dcterms:W3CDTF">2023-04-29T02:37:24Z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0x01010001FD6FD5C8CA00459FBD25FEFA681B53</vt:lpwstr>
  </property>
</Properties>
</file>