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1" r:id="rId5"/>
    <p:sldId id="270" r:id="rId6"/>
    <p:sldId id="261" r:id="rId7"/>
    <p:sldId id="273" r:id="rId8"/>
    <p:sldId id="265" r:id="rId9"/>
    <p:sldId id="260" r:id="rId10"/>
    <p:sldId id="258" r:id="rId11"/>
    <p:sldId id="25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81AA-6013-468F-955F-907C299EBC61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9D87-D997-40AF-B00C-2C54E250A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-152400"/>
            <a:ext cx="9982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Drag Stabilized Ballistics Modeling Group # 27</a:t>
            </a:r>
            <a:endParaRPr lang="en-US" sz="3600" b="1" dirty="0"/>
          </a:p>
        </p:txBody>
      </p:sp>
      <p:pic>
        <p:nvPicPr>
          <p:cNvPr id="5122" name="Picture 2" descr="https://upload.wikimedia.org/wikipedia/commons/thumb/2/26/Sabot_separating.gif/220px-Sabot_separat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1524000"/>
            <a:ext cx="3111880" cy="236220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124" name="Picture 4" descr="https://upload.wikimedia.org/wikipedia/commons/thumb/9/93/Brenneke_Slug-1.jpg/223px-Brenneke_Slug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143000"/>
            <a:ext cx="2286000" cy="3044583"/>
          </a:xfrm>
          <a:prstGeom prst="rect">
            <a:avLst/>
          </a:prstGeom>
          <a:noFill/>
        </p:spPr>
      </p:pic>
      <p:pic>
        <p:nvPicPr>
          <p:cNvPr id="5126" name="Picture 6" descr="http://www.fnherstal.com/typo3temp/pics/73ac93b5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600200"/>
            <a:ext cx="2250567" cy="2514600"/>
          </a:xfrm>
          <a:prstGeom prst="rect">
            <a:avLst/>
          </a:prstGeom>
          <a:noFill/>
        </p:spPr>
      </p:pic>
      <p:pic>
        <p:nvPicPr>
          <p:cNvPr id="5128" name="Picture 8" descr="https://tse4.mm.bing.net/th?id=OIP.lxwN9fqonEcN9G_zOJmyIQEsCw&amp;pid=15.1&amp;P=0&amp;w=279&amp;h=16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953000"/>
            <a:ext cx="2657475" cy="1562100"/>
          </a:xfrm>
          <a:prstGeom prst="rect">
            <a:avLst/>
          </a:prstGeom>
          <a:noFill/>
        </p:spPr>
      </p:pic>
      <p:pic>
        <p:nvPicPr>
          <p:cNvPr id="5130" name="Picture 10" descr="https://tse2.mm.bing.net/th?id=OIP.4duQDc8AbaiWMR7VrkrPGgEsEs&amp;pid=15.1&amp;P=0&amp;w=300&amp;h=3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343400"/>
            <a:ext cx="2362200" cy="2362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9175" y="6477000"/>
            <a:ext cx="17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Joshua </a:t>
            </a:r>
            <a:r>
              <a:rPr lang="en-US" b="1" dirty="0" err="1" smtClean="0"/>
              <a:t>Stringam</a:t>
            </a:r>
            <a:endParaRPr lang="en-US" b="1" dirty="0"/>
          </a:p>
        </p:txBody>
      </p:sp>
      <p:pic>
        <p:nvPicPr>
          <p:cNvPr id="11266" name="Picture 2" descr="http://www.okokchina.com/Files/uppic13/_3082%20NJ7550C%20hunting%20arrow%20_3086%20NJ8032C%20hunting31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4495800"/>
            <a:ext cx="2777396" cy="2080109"/>
          </a:xfrm>
          <a:prstGeom prst="rect">
            <a:avLst/>
          </a:prstGeom>
          <a:noFill/>
        </p:spPr>
      </p:pic>
      <p:pic>
        <p:nvPicPr>
          <p:cNvPr id="3" name="Picture 2" descr="https://tse4.mm.bing.net/th?id=OIP.UnpT5yE_sWjdx7kSAB_avgEsEs&amp;pid=15.1&amp;P=0&amp;w=300&amp;h=30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5029200"/>
            <a:ext cx="1143000" cy="1143000"/>
          </a:xfrm>
          <a:prstGeom prst="rect">
            <a:avLst/>
          </a:prstGeom>
          <a:noFill/>
        </p:spPr>
      </p:pic>
      <p:pic>
        <p:nvPicPr>
          <p:cNvPr id="4" name="Picture 2" descr="https://voodoodr06.files.wordpress.com/2011/10/shotgun-shell-before.jpg?w=200&amp;h=3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1143000"/>
            <a:ext cx="19050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s://tse3.mm.bing.net/th?id=OIP.JW-1BykIEgjTUYp4O_B0jwEsDh&amp;pid=15.1&amp;P=0&amp;w=228&amp;h=1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733800"/>
            <a:ext cx="2171700" cy="16287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29000" y="4953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Cd</a:t>
            </a:r>
            <a:r>
              <a:rPr lang="en-US" b="1" dirty="0" smtClean="0"/>
              <a:t> </a:t>
            </a:r>
            <a:r>
              <a:rPr lang="en-US" b="1" dirty="0" smtClean="0"/>
              <a:t>0.3239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733800"/>
            <a:ext cx="1066800" cy="207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51054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Cd</a:t>
            </a:r>
            <a:r>
              <a:rPr lang="en-US" b="1" dirty="0" smtClean="0"/>
              <a:t> </a:t>
            </a:r>
            <a:r>
              <a:rPr lang="en-US" b="1" dirty="0" smtClean="0"/>
              <a:t>1.3897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Modify the model for uphill / downhill</a:t>
            </a:r>
          </a:p>
          <a:p>
            <a:r>
              <a:rPr lang="en-US" dirty="0" smtClean="0"/>
              <a:t>Fit a curve under known temp/humidity conditions, test under other conditions</a:t>
            </a:r>
          </a:p>
          <a:p>
            <a:r>
              <a:rPr lang="en-US" dirty="0" smtClean="0"/>
              <a:t>Add functionality for head and crosswind, thrust and burn data (rockets)</a:t>
            </a:r>
          </a:p>
          <a:p>
            <a:r>
              <a:rPr lang="en-US" dirty="0" smtClean="0"/>
              <a:t>Atmospheric Pressure as a function of elevation</a:t>
            </a:r>
          </a:p>
          <a:p>
            <a:r>
              <a:rPr lang="en-US" dirty="0" smtClean="0"/>
              <a:t>6 Parameter External ballistics modeling</a:t>
            </a:r>
          </a:p>
          <a:p>
            <a:r>
              <a:rPr lang="en-US" dirty="0" smtClean="0"/>
              <a:t>Spin/crosswind interactions for rise and fall contributions</a:t>
            </a:r>
          </a:p>
          <a:p>
            <a:r>
              <a:rPr lang="en-US" dirty="0" smtClean="0"/>
              <a:t>Better ODE solving methods for accuracy, larger scale (gravity as a function of coordinate, air density as a function of elevation, what can go into space?)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Ballistics has a wide range of applications</a:t>
            </a:r>
          </a:p>
          <a:p>
            <a:r>
              <a:rPr lang="en-US" dirty="0" smtClean="0"/>
              <a:t>Military </a:t>
            </a:r>
          </a:p>
          <a:p>
            <a:r>
              <a:rPr lang="en-US" dirty="0" smtClean="0"/>
              <a:t>Less than Lethal Weapons development</a:t>
            </a:r>
          </a:p>
          <a:p>
            <a:r>
              <a:rPr lang="en-US" dirty="0" smtClean="0"/>
              <a:t>Delivering packages, Medicine in areas without infrastructure</a:t>
            </a:r>
          </a:p>
          <a:p>
            <a:r>
              <a:rPr lang="en-US" dirty="0" smtClean="0"/>
              <a:t>Recreational (Hunting, target shooting)</a:t>
            </a:r>
          </a:p>
          <a:p>
            <a:r>
              <a:rPr lang="en-US" dirty="0" smtClean="0"/>
              <a:t>Space Travel</a:t>
            </a:r>
          </a:p>
          <a:p>
            <a:r>
              <a:rPr lang="en-US" dirty="0" smtClean="0"/>
              <a:t>Sky Diving (Some people like to be projectiles?)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a ballistics model for Drag stabilized projectiles may have a good fit for spin stabilized projectiles under certain circumstances?</a:t>
            </a:r>
          </a:p>
          <a:p>
            <a:r>
              <a:rPr lang="en-US" dirty="0" smtClean="0"/>
              <a:t>Yes, for short times of flight bullet orientation with respect to direction does not significantly change, allowing for meaningful fits.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joshuasspudguns.files.wordpress.com/2014/10/pellet-desig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2" y="1600201"/>
            <a:ext cx="9048748" cy="3429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 Does Drag Stabilization Mean?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776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projectile is designed such that drag forces keep the projectile pointed in the</a:t>
            </a:r>
          </a:p>
          <a:p>
            <a:r>
              <a:rPr lang="en-US" dirty="0" smtClean="0"/>
              <a:t> direction of movement.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Drag Stabilized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55816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Spin Stabilized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019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1828800"/>
            <a:ext cx="3276600" cy="83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19400"/>
            <a:ext cx="14630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1143000"/>
            <a:ext cx="3142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 Equation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Ideal Gas Law (density)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Newton’s second law of motion</a:t>
            </a:r>
          </a:p>
          <a:p>
            <a:r>
              <a:rPr lang="en-US" dirty="0" smtClean="0"/>
              <a:t>Turns Forces into accelerations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37687"/>
            <a:ext cx="2867526" cy="322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886200"/>
            <a:ext cx="267721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dV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=A=</a:t>
            </a:r>
            <a:r>
              <a:rPr lang="en-US" sz="2000" b="1" dirty="0" err="1" smtClean="0"/>
              <a:t>Fd</a:t>
            </a:r>
            <a:r>
              <a:rPr lang="en-US" sz="2000" b="1" dirty="0" smtClean="0"/>
              <a:t>/m=-V(n)^2*</a:t>
            </a:r>
            <a:r>
              <a:rPr lang="en-US" sz="2000" b="1" dirty="0" err="1" smtClean="0"/>
              <a:t>Cd</a:t>
            </a:r>
            <a:r>
              <a:rPr lang="en-US" sz="2000" b="1" dirty="0" smtClean="0"/>
              <a:t>*</a:t>
            </a:r>
            <a:r>
              <a:rPr lang="el-GR" sz="2000" b="1" dirty="0" smtClean="0"/>
              <a:t>ρ</a:t>
            </a:r>
            <a:r>
              <a:rPr lang="en-US" sz="2000" b="1" dirty="0" smtClean="0"/>
              <a:t>*Area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Ax(n)= Cos(</a:t>
            </a:r>
            <a:r>
              <a:rPr lang="el-GR" sz="2000" b="1" dirty="0" smtClean="0"/>
              <a:t>ϴ</a:t>
            </a:r>
            <a:r>
              <a:rPr lang="en-US" sz="2000" b="1" dirty="0" smtClean="0"/>
              <a:t>n)*A(n)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Ay(n)= (Sin(</a:t>
            </a:r>
            <a:r>
              <a:rPr lang="el-GR" sz="2000" b="1" dirty="0" smtClean="0"/>
              <a:t>ϴ</a:t>
            </a:r>
            <a:r>
              <a:rPr lang="en-US" sz="2000" b="1" dirty="0" smtClean="0"/>
              <a:t>n)*A(n))-gravity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Vx</a:t>
            </a:r>
            <a:r>
              <a:rPr lang="en-US" sz="2000" b="1" dirty="0" smtClean="0"/>
              <a:t>(n+1)=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(n)+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(Ax)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Vy</a:t>
            </a:r>
            <a:r>
              <a:rPr lang="en-US" sz="2000" b="1" dirty="0" smtClean="0"/>
              <a:t>(n+1)=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(n)+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(Ay)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V(n+1)=(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(n+1)^2 +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(n+1)^2)^0.5</a:t>
            </a:r>
          </a:p>
          <a:p>
            <a:endParaRPr lang="en-US" sz="2000" b="1" dirty="0" smtClean="0"/>
          </a:p>
          <a:p>
            <a:r>
              <a:rPr lang="el-GR" sz="2000" b="1" dirty="0" smtClean="0"/>
              <a:t>ϴ</a:t>
            </a:r>
            <a:r>
              <a:rPr lang="en-US" sz="2000" b="1" dirty="0" smtClean="0"/>
              <a:t>(n+1)= </a:t>
            </a:r>
            <a:r>
              <a:rPr lang="en-US" sz="2000" b="1" dirty="0" err="1" smtClean="0"/>
              <a:t>atan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(n+1)/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(n+1))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x(n+1)=((2/3)*x(n)+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(n))) +((1/3)*(x(n) 	+(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/2)(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(n)+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(n+1))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y(n+1)=((2/3)*y(n)+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(n))) +((1/3)*(y(n) 	+(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/2)(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(n)+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(n+1))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0"/>
            <a:ext cx="7175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Euler’s Method with a little Trigonometry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51533" y="685800"/>
            <a:ext cx="40924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Drag Equation to find Deceleration normal to projectile movement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 trigonometry to reassign  direction of</a:t>
            </a:r>
          </a:p>
          <a:p>
            <a:r>
              <a:rPr lang="en-US" sz="2000" dirty="0" err="1" smtClean="0"/>
              <a:t>Fd</a:t>
            </a:r>
            <a:r>
              <a:rPr lang="en-US" sz="2000" dirty="0" smtClean="0"/>
              <a:t> given </a:t>
            </a:r>
            <a:r>
              <a:rPr lang="en-US" sz="2000" dirty="0" err="1" smtClean="0"/>
              <a:t>Vx</a:t>
            </a:r>
            <a:r>
              <a:rPr lang="en-US" sz="2000" dirty="0" smtClean="0"/>
              <a:t> and </a:t>
            </a:r>
            <a:r>
              <a:rPr lang="en-US" sz="2000" dirty="0" err="1" smtClean="0"/>
              <a:t>Vy</a:t>
            </a:r>
            <a:r>
              <a:rPr lang="en-US" sz="2000" dirty="0" smtClean="0"/>
              <a:t> of current step.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 Euler’s forward method to solve for </a:t>
            </a:r>
            <a:r>
              <a:rPr lang="en-US" sz="2000" dirty="0" err="1" smtClean="0"/>
              <a:t>Vx</a:t>
            </a:r>
            <a:r>
              <a:rPr lang="en-US" sz="2000" dirty="0" smtClean="0"/>
              <a:t> and </a:t>
            </a:r>
            <a:r>
              <a:rPr lang="en-US" sz="2000" dirty="0" err="1" smtClean="0"/>
              <a:t>Vy</a:t>
            </a:r>
            <a:r>
              <a:rPr lang="en-US" sz="2000" dirty="0" smtClean="0"/>
              <a:t> given Acceleration data.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Simpson’s Rule to solve for </a:t>
            </a:r>
          </a:p>
          <a:p>
            <a:r>
              <a:rPr lang="en-US" sz="2000" dirty="0" smtClean="0"/>
              <a:t>X and Y given </a:t>
            </a:r>
            <a:r>
              <a:rPr lang="en-US" sz="2000" dirty="0" err="1" smtClean="0"/>
              <a:t>Vx</a:t>
            </a:r>
            <a:r>
              <a:rPr lang="en-US" sz="2000" dirty="0" smtClean="0"/>
              <a:t> and </a:t>
            </a:r>
            <a:r>
              <a:rPr lang="en-US" sz="2000" dirty="0" err="1" smtClean="0"/>
              <a:t>Vy</a:t>
            </a:r>
            <a:r>
              <a:rPr lang="en-US" sz="2000" dirty="0" smtClean="0"/>
              <a:t> data.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38" y="1524000"/>
            <a:ext cx="90770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Calculates Sum of error squared from experimental data,</a:t>
            </a:r>
          </a:p>
          <a:p>
            <a:r>
              <a:rPr lang="en-US" sz="2000" dirty="0" smtClean="0"/>
              <a:t>Uses </a:t>
            </a:r>
            <a:r>
              <a:rPr lang="en-US" sz="2000" dirty="0" smtClean="0"/>
              <a:t>Newton’s </a:t>
            </a:r>
            <a:r>
              <a:rPr lang="en-US" sz="2000" dirty="0" smtClean="0"/>
              <a:t>method with finite differences in order to calculate modification to CD</a:t>
            </a:r>
          </a:p>
          <a:p>
            <a:r>
              <a:rPr lang="en-US" sz="2000" dirty="0" smtClean="0"/>
              <a:t>Either modifies drag coefficient or angle in order to reduce error for 50*5 iterations</a:t>
            </a:r>
          </a:p>
          <a:p>
            <a:endParaRPr lang="en-US" sz="2000" dirty="0" smtClean="0"/>
          </a:p>
          <a:p>
            <a:r>
              <a:rPr lang="en-US" sz="2000" dirty="0" smtClean="0"/>
              <a:t>Magnitude of angle adjustment decreases with each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iteration, always tries to line</a:t>
            </a:r>
          </a:p>
          <a:p>
            <a:r>
              <a:rPr lang="en-US" sz="2000" dirty="0" smtClean="0"/>
              <a:t>up with first point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438400" y="4267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 FP</a:t>
            </a:r>
            <a:r>
              <a:rPr lang="en-US" b="1" dirty="0" smtClean="0"/>
              <a:t>=(SESQ3-SESQ1)/(2*DCD);</a:t>
            </a:r>
          </a:p>
          <a:p>
            <a:r>
              <a:rPr lang="en-US" b="1" dirty="0" smtClean="0"/>
              <a:t>  FPP=(SESQ3-2*SESQ2+SESQ1)/(DCD^2);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Cmod</a:t>
            </a:r>
            <a:r>
              <a:rPr lang="en-US" b="1" dirty="0" smtClean="0"/>
              <a:t>=FP/FPP;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Cd</a:t>
            </a:r>
            <a:r>
              <a:rPr lang="en-US" b="1" dirty="0" smtClean="0"/>
              <a:t>=</a:t>
            </a:r>
            <a:r>
              <a:rPr lang="en-US" b="1" dirty="0" err="1" smtClean="0"/>
              <a:t>Cd</a:t>
            </a:r>
            <a:r>
              <a:rPr lang="en-US" b="1" dirty="0" smtClean="0"/>
              <a:t>-DCD-</a:t>
            </a:r>
            <a:r>
              <a:rPr lang="en-US" b="1" dirty="0" err="1" smtClean="0"/>
              <a:t>Cmod</a:t>
            </a:r>
            <a:r>
              <a:rPr lang="en-US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70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http://media.midwayusa.com/productimages/880x660/primary/10001/11651659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0"/>
            <a:ext cx="2743200" cy="2057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5200" y="5334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Cd</a:t>
            </a:r>
            <a:r>
              <a:rPr lang="en-US" b="1" dirty="0" smtClean="0"/>
              <a:t> </a:t>
            </a:r>
            <a:r>
              <a:rPr lang="en-US" b="1" dirty="0" smtClean="0"/>
              <a:t>0.3905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439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Drag Stabilized Ballistics Modeling Group # 27</vt:lpstr>
      <vt:lpstr>WHY?</vt:lpstr>
      <vt:lpstr>Hypothesis</vt:lpstr>
      <vt:lpstr>Slide 4</vt:lpstr>
      <vt:lpstr>Drag Stabilized</vt:lpstr>
      <vt:lpstr>Governing Equations</vt:lpstr>
      <vt:lpstr>Slide 7</vt:lpstr>
      <vt:lpstr>Iterations</vt:lpstr>
      <vt:lpstr>Slide 9</vt:lpstr>
      <vt:lpstr>Slide 10</vt:lpstr>
      <vt:lpstr>Slide 11</vt:lpstr>
      <vt:lpstr>What is Next?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Stabilized Ballistics Modeling</dc:title>
  <dc:creator>Bacon</dc:creator>
  <cp:lastModifiedBy>Bacon</cp:lastModifiedBy>
  <cp:revision>47</cp:revision>
  <dcterms:created xsi:type="dcterms:W3CDTF">2017-04-04T15:56:53Z</dcterms:created>
  <dcterms:modified xsi:type="dcterms:W3CDTF">2017-04-25T02:57:42Z</dcterms:modified>
</cp:coreProperties>
</file>