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9" r:id="rId7"/>
    <p:sldId id="268" r:id="rId8"/>
    <p:sldId id="270" r:id="rId9"/>
    <p:sldId id="279" r:id="rId10"/>
    <p:sldId id="263" r:id="rId11"/>
    <p:sldId id="264" r:id="rId12"/>
    <p:sldId id="265" r:id="rId13"/>
    <p:sldId id="266" r:id="rId14"/>
    <p:sldId id="261" r:id="rId15"/>
    <p:sldId id="267" r:id="rId16"/>
    <p:sldId id="271" r:id="rId17"/>
    <p:sldId id="272" r:id="rId18"/>
    <p:sldId id="278" r:id="rId19"/>
    <p:sldId id="273" r:id="rId20"/>
    <p:sldId id="274" r:id="rId21"/>
    <p:sldId id="275" r:id="rId22"/>
    <p:sldId id="276" r:id="rId23"/>
    <p:sldId id="277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C085-954A-E31F-DFBB-5C2F25380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EC556-F271-4F90-BA29-11C26CF83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96E79-8C15-ECD3-E36E-6E0F7AB7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8E35-AAE4-4078-9A7D-AAFDF32056C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31BA3-230C-A36A-7603-771A1D79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B423D-C14E-C945-3427-5DF91DCD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3D20-1106-4C5C-885F-770D1A36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2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7A44-D917-C7BD-5745-C91B6C17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630C4-39B1-BF42-4676-946B12E90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B0CB9-2008-1449-80C8-32EB4CFE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8E35-AAE4-4078-9A7D-AAFDF32056C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A1B84-4AF0-8ABE-67BB-66E03A68E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8B6AB-3877-00AB-C266-9E1BABF6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3D20-1106-4C5C-885F-770D1A36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7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EB23B-2F56-28A4-87C3-89E013FEB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D0699-AD8D-FC61-DE46-B703399BE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E5346-5315-6ACF-D09F-9EB8AED1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8E35-AAE4-4078-9A7D-AAFDF32056C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C7FB2-2419-8108-731B-5E0A2854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E8FB5-9846-4D82-756E-94C610D2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3D20-1106-4C5C-885F-770D1A36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3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B29D-B840-8B2F-F46E-A8251726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9DD2-4BD8-1F1C-DC5E-BE0B7E67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104C5-1F02-4276-4350-79596169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8E35-AAE4-4078-9A7D-AAFDF32056C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59A91-FA5B-04F9-BA67-245C72C7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E6C8B-BD32-F158-8107-2BDD2A4E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3D20-1106-4C5C-885F-770D1A36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6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7650-BAFA-2A80-276B-D1310D41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8DF41-89E0-4650-9692-A4324194B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3299E-EA1D-8266-8C17-A6920278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8E35-AAE4-4078-9A7D-AAFDF32056C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12DF4-2584-3D1B-408A-815049F1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48464-FB4F-12ED-DCB1-254EE4CE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3D20-1106-4C5C-885F-770D1A36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5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227A-6E4B-281C-E920-9F375C45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C067-FE79-15A0-26B2-36C726E53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F24C2-791A-6682-E808-F76F488B0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9BFAA-4761-8224-C35F-BA913CC3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8E35-AAE4-4078-9A7D-AAFDF32056C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62C86-0504-D706-C1F0-F14BC952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FF8C7-F5F0-F63A-9DEE-9FB0BAD7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3D20-1106-4C5C-885F-770D1A36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5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8CCD-2FB1-ECC6-4020-F6B4B51A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ABF6D-3160-3D5E-4E7D-0C4209B82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B0F41-5224-78B6-4C94-E272A5573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7C121-76C8-BBB4-DD2C-CD7135DB3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F4FC0-C2CB-1AE4-CB0E-FFF0582C0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FA3E4-F563-BA46-008D-2FD52E3B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8E35-AAE4-4078-9A7D-AAFDF32056C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9E6555-4339-C3D9-B5DA-A46C25C2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A2DAA-5EF0-4777-DD7F-2A19DC03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3D20-1106-4C5C-885F-770D1A36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6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6FA1-64DB-8DD3-EA06-821E6FA5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B2DD7-B676-90E2-F880-FB8F65BB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8E35-AAE4-4078-9A7D-AAFDF32056C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21B03-78EE-5247-30C0-E53B1879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4D364-F14C-DAD2-F5E3-F4564EE8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3D20-1106-4C5C-885F-770D1A36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53379-A2F9-38CD-1DD8-F40E30A6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8E35-AAE4-4078-9A7D-AAFDF32056C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9F96B-76D3-EA2A-7FE6-FCC8EBD6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953E0-718E-7B10-76A3-8EAB65DF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3D20-1106-4C5C-885F-770D1A36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2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443C-C1F7-AE1A-E869-07243DFE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F90A8-C163-F78B-EB01-985044635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7C16F-4ECB-940D-2581-C9CFD22DC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1CCF2-0B8E-ACD1-EF0A-97ADC1ED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8E35-AAE4-4078-9A7D-AAFDF32056C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61417-3E5A-2C84-B2BC-B2A244A3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FAF76-3955-1D01-C9E9-9DB96C50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3D20-1106-4C5C-885F-770D1A36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2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3290-906E-6BAD-CE42-EB3689E8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3B23F4-33DB-2700-D1D6-067D7F6F7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EC790-28CF-6273-86AE-0A504E5C6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9C04E-A8FE-1E0D-F5BD-1927DBB8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8E35-AAE4-4078-9A7D-AAFDF32056C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6908A-2654-10DC-A264-4BC74ECA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3329A-BDEB-B22F-4AAC-E8BB6C19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3D20-1106-4C5C-885F-770D1A36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3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3FE6A-639A-A731-F109-6E450669A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71D15-440F-CDBA-6BF3-B9DBF29D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DED0F-1374-0ABE-5D8D-D6EB753FA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C8E35-AAE4-4078-9A7D-AAFDF32056C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AB804-5B5A-E207-C60D-3305EE99D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DA202-2CC9-F71C-352F-0D42BBE7A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D3D20-1106-4C5C-885F-770D1A369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6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sualmess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norvig.com/Gettysburg/index.ht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enngage.com/tools/accessible-color-palette-generator" TargetMode="External"/><Relationship Id="rId2" Type="http://schemas.openxmlformats.org/officeDocument/2006/relationships/hyperlink" Target="https://www.color-blindness.com/coblis-color-blindness-simulator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nightingale/writing-alt-text-for-data-visualization-2a218ef43f8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F71B-1883-A6C4-1B86-3BD22D699B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data visualization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8487E-B6D4-0A49-FE79-6BD01D1B8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4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D401-400B-CD23-42F5-5606845A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FB95B-DDF4-2D90-7A42-6D5D07AC7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606060"/>
                </a:solidFill>
                <a:effectLst/>
                <a:latin typeface="Helvetica" panose="020B0604020202020204" pitchFamily="34" charset="0"/>
              </a:rPr>
              <a:t>Above all else show data.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606060"/>
                </a:solidFill>
                <a:effectLst/>
                <a:latin typeface="Helvetica" panose="020B0604020202020204" pitchFamily="34" charset="0"/>
              </a:rPr>
              <a:t>Maximize the data-ink ratio.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606060"/>
                </a:solidFill>
                <a:effectLst/>
                <a:latin typeface="Helvetica" panose="020B0604020202020204" pitchFamily="34" charset="0"/>
              </a:rPr>
              <a:t>Erase non-data-ink.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606060"/>
                </a:solidFill>
                <a:effectLst/>
                <a:latin typeface="Helvetica" panose="020B0604020202020204" pitchFamily="34" charset="0"/>
              </a:rPr>
              <a:t>Erase redundant data-ink.</a:t>
            </a:r>
          </a:p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606060"/>
                </a:solidFill>
                <a:effectLst/>
                <a:latin typeface="Helvetica" panose="020B0604020202020204" pitchFamily="34" charset="0"/>
              </a:rPr>
              <a:t>Revise and edit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AA8C98-6D92-2219-EF14-98F40FF2CD04}"/>
                  </a:ext>
                </a:extLst>
              </p:cNvPr>
              <p:cNvSpPr txBox="1"/>
              <p:nvPr/>
            </p:nvSpPr>
            <p:spPr>
              <a:xfrm>
                <a:off x="7106856" y="1690688"/>
                <a:ext cx="4386805" cy="616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𝐼𝑛𝑘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AA8C98-6D92-2219-EF14-98F40FF2C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856" y="1690688"/>
                <a:ext cx="4386805" cy="6164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4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C944-4553-B144-C65C-CC05C964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data-ink ratio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6DD004-D7D4-9386-55CC-717D6582E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1220"/>
            <a:ext cx="538963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32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C4BF-6E64-DF06-5247-9E518F9B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data-ink ratio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FDADE1-13D4-AB06-44A4-52A6862C7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7776815" cy="444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7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8305-F14C-4353-4437-C2B36F4E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Junk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582FBC-0606-CD19-60C1-50877406C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661" t="34628" r="41024"/>
          <a:stretch/>
        </p:blipFill>
        <p:spPr>
          <a:xfrm>
            <a:off x="3842795" y="504115"/>
            <a:ext cx="3877519" cy="61242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66FE61-1180-397F-48FC-93288A830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100" y="851620"/>
            <a:ext cx="29337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A489-1DDB-2B05-6F0D-D0C330DC4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–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67339-0DA7-D2A7-ED3E-C2AE17A24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https://www.visualmess.com/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80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6FC8-8A6A-CE5E-7424-0DB8A09F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for the Visually Impaired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95D3E-AF3F-C8A2-13B5-982A2C69A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Often overlooked entirely</a:t>
            </a:r>
          </a:p>
          <a:p>
            <a:r>
              <a:rPr lang="en-US" dirty="0"/>
              <a:t>Federal Regulations now require all Websites and images produced for websites to be ‘508’ compliant</a:t>
            </a:r>
          </a:p>
          <a:p>
            <a:pPr lvl="1"/>
            <a:r>
              <a:rPr lang="en-US" dirty="0"/>
              <a:t>Section 508 is part of a 1998 amendment to the Rehabilitation Act of 1973. </a:t>
            </a:r>
          </a:p>
          <a:p>
            <a:pPr lvl="2"/>
            <a:r>
              <a:rPr lang="en-US" dirty="0"/>
              <a:t>It requires all Federal electronic content to be accessible.</a:t>
            </a:r>
          </a:p>
          <a:p>
            <a:pPr lvl="1"/>
            <a:r>
              <a:rPr lang="en-US" dirty="0"/>
              <a:t>The U.S. Access Board is an independent Federal agency which develops and maintains standards that must be met to achieve 508 compliance.</a:t>
            </a:r>
          </a:p>
          <a:p>
            <a:pPr lvl="1"/>
            <a:r>
              <a:rPr lang="en-US" dirty="0"/>
              <a:t>The most applicable standards for electronic content are:</a:t>
            </a:r>
          </a:p>
          <a:p>
            <a:pPr lvl="2"/>
            <a:r>
              <a:rPr lang="en-US" dirty="0"/>
              <a:t>– 1194.21 Software applications and operating systems</a:t>
            </a:r>
          </a:p>
          <a:p>
            <a:pPr lvl="2"/>
            <a:r>
              <a:rPr lang="en-US" dirty="0"/>
              <a:t>– 1194.22 Web-based intranet and internet information and applications</a:t>
            </a:r>
          </a:p>
          <a:p>
            <a:pPr lvl="2"/>
            <a:r>
              <a:rPr lang="en-US" dirty="0"/>
              <a:t>– 1194.24 Video and multimedia products</a:t>
            </a:r>
          </a:p>
        </p:txBody>
      </p:sp>
    </p:spTree>
    <p:extLst>
      <p:ext uri="{BB962C8B-B14F-4D97-AF65-F5344CB8AC3E}">
        <p14:creationId xmlns:p14="http://schemas.microsoft.com/office/powerpoint/2010/main" val="2681428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0FE2-BD3F-2F4B-D8EC-66B62CB8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Practically this is likely to apply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C5CB9-CC87-7EF2-1CEE-CF76282B5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 </a:t>
            </a:r>
          </a:p>
          <a:p>
            <a:r>
              <a:rPr lang="en-US" dirty="0"/>
              <a:t>Captions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Data Tables </a:t>
            </a:r>
          </a:p>
          <a:p>
            <a:r>
              <a:rPr lang="en-US" dirty="0"/>
              <a:t>Dynamic Content/Interactivity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Navigational Elements/Links</a:t>
            </a:r>
          </a:p>
        </p:txBody>
      </p:sp>
    </p:spTree>
    <p:extLst>
      <p:ext uri="{BB962C8B-B14F-4D97-AF65-F5344CB8AC3E}">
        <p14:creationId xmlns:p14="http://schemas.microsoft.com/office/powerpoint/2010/main" val="416348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235C-F3B3-ECD9-4D24-BD2A9116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9BA3-5211-C7DB-E2C8-63BC4D767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8528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Prevalence of congenital color vision deficiency is ~8% in Men and 0.5% in Women. </a:t>
            </a:r>
          </a:p>
          <a:p>
            <a:endParaRPr lang="en-US" dirty="0"/>
          </a:p>
          <a:p>
            <a:r>
              <a:rPr lang="en-US" dirty="0"/>
              <a:t>Missing one type of cone or lowered/altered sensitivity of one type of cone.</a:t>
            </a:r>
          </a:p>
          <a:p>
            <a:r>
              <a:rPr lang="en-US" dirty="0"/>
              <a:t>Leads to alterations in perceptions of color and limitations on the ability to differentiate different colors.</a:t>
            </a:r>
          </a:p>
          <a:p>
            <a:pPr lvl="1"/>
            <a:r>
              <a:rPr lang="en-US" dirty="0"/>
              <a:t>As compared to persons with three types functioning with sensitivities at typical levels and to typical wavelengths of light</a:t>
            </a:r>
          </a:p>
          <a:p>
            <a:r>
              <a:rPr lang="en-US" dirty="0"/>
              <a:t>When there are two types of cone missing altered, perception of color may be nearly absent and intensity may be main differentiating feature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91E56-6D87-137E-A402-14467B17C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717" y="0"/>
            <a:ext cx="4697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50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602F8-4A00-61EB-2E17-50CD1019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Main types of color vision deficiency</a:t>
            </a:r>
          </a:p>
        </p:txBody>
      </p:sp>
      <p:pic>
        <p:nvPicPr>
          <p:cNvPr id="5122" name="Picture 2" descr="Colorblindness depends on what type of cones don't work. The three common types are protanopia, deuteranopia, and trianopia">
            <a:extLst>
              <a:ext uri="{FF2B5EF4-FFF2-40B4-BE49-F238E27FC236}">
                <a16:creationId xmlns:a16="http://schemas.microsoft.com/office/drawing/2014/main" id="{8677B4E2-F4F1-02FB-C46F-16F20936AD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995259"/>
            <a:ext cx="6780700" cy="486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754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1FE8-773C-BD0D-403A-3D428471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about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B5EB-E07F-9881-8FF0-AD31CFBDE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use of color as tool to convey information in charts and graphs</a:t>
            </a:r>
          </a:p>
          <a:p>
            <a:r>
              <a:rPr lang="en-US" dirty="0"/>
              <a:t>Ensure that charts or graphs are interpretable in greyscale as well as in full color.</a:t>
            </a:r>
          </a:p>
          <a:p>
            <a:r>
              <a:rPr lang="en-US" dirty="0"/>
              <a:t>Choose color combinations which maintain consistent and differentiable interpretations when viewed by people with color vision deficiencies. </a:t>
            </a:r>
          </a:p>
          <a:p>
            <a:r>
              <a:rPr lang="en-US" dirty="0"/>
              <a:t>Follow good design principles generally (esp. high contrast)</a:t>
            </a:r>
          </a:p>
          <a:p>
            <a:r>
              <a:rPr lang="en-US" dirty="0"/>
              <a:t>Use Alt-text.</a:t>
            </a:r>
          </a:p>
        </p:txBody>
      </p:sp>
    </p:spTree>
    <p:extLst>
      <p:ext uri="{BB962C8B-B14F-4D97-AF65-F5344CB8AC3E}">
        <p14:creationId xmlns:p14="http://schemas.microsoft.com/office/powerpoint/2010/main" val="118367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8C2B-7C62-FFC5-4563-E196CD98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Tufte – </a:t>
            </a:r>
            <a:r>
              <a:rPr lang="en-US" b="0" i="1" dirty="0">
                <a:solidFill>
                  <a:srgbClr val="606060"/>
                </a:solidFill>
                <a:effectLst/>
                <a:latin typeface="Helvetica" panose="020B0604020202020204" pitchFamily="34" charset="0"/>
              </a:rPr>
              <a:t>The Visual Display of Quantitative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D3D6E-76B2-3E24-4819-ADAB8CDE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736" y="1825624"/>
            <a:ext cx="10515600" cy="4351338"/>
          </a:xfrm>
        </p:spPr>
        <p:txBody>
          <a:bodyPr/>
          <a:lstStyle/>
          <a:p>
            <a:r>
              <a:rPr lang="en-US" dirty="0"/>
              <a:t>Published 1983 </a:t>
            </a:r>
          </a:p>
          <a:p>
            <a:r>
              <a:rPr lang="en-US" dirty="0"/>
              <a:t>He would probably hate this power-point</a:t>
            </a:r>
          </a:p>
          <a:p>
            <a:endParaRPr lang="en-US" dirty="0"/>
          </a:p>
          <a:p>
            <a:pPr lvl="1"/>
            <a:r>
              <a:rPr lang="en-US" dirty="0">
                <a:hlinkClick r:id="rId2"/>
              </a:rPr>
              <a:t>https://www.norvig.com/Gettysburg/index</a:t>
            </a:r>
            <a:r>
              <a:rPr lang="en-US">
                <a:hlinkClick r:id="rId2"/>
              </a:rPr>
              <a:t>.htm</a:t>
            </a:r>
            <a:endParaRPr lang="en-US"/>
          </a:p>
          <a:p>
            <a:pPr lvl="1"/>
            <a:endParaRPr lang="en-US" dirty="0"/>
          </a:p>
        </p:txBody>
      </p:sp>
      <p:pic>
        <p:nvPicPr>
          <p:cNvPr id="1026" name="Picture 2" descr="Five Takeaways from The Visual Display of Quantitative Information | by  Jeff Hale | Medium">
            <a:extLst>
              <a:ext uri="{FF2B5EF4-FFF2-40B4-BE49-F238E27FC236}">
                <a16:creationId xmlns:a16="http://schemas.microsoft.com/office/drawing/2014/main" id="{A591E123-C864-3B63-8A3B-B512A5D28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2091530"/>
            <a:ext cx="30289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793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A482-C48F-422B-1AC9-F8097225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see like someone with color vision deficiency?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13FB-6B97-F47B-F4E6-502627E81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exist to help. </a:t>
            </a:r>
          </a:p>
          <a:p>
            <a:pPr lvl="1"/>
            <a:r>
              <a:rPr lang="en-US" dirty="0"/>
              <a:t>Online checkers </a:t>
            </a:r>
            <a:r>
              <a:rPr lang="en-US" dirty="0">
                <a:hlinkClick r:id="rId2"/>
              </a:rPr>
              <a:t>–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2"/>
              </a:rPr>
              <a:t>https://www.color-blindness.com/coblis-color-blindness-simulator/</a:t>
            </a:r>
            <a:endParaRPr lang="en-US" dirty="0"/>
          </a:p>
          <a:p>
            <a:pPr lvl="1"/>
            <a:r>
              <a:rPr lang="en-US" dirty="0"/>
              <a:t>Heuristics – Don’t mix red and green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Online palette generators –</a:t>
            </a:r>
          </a:p>
          <a:p>
            <a:pPr lvl="2"/>
            <a:r>
              <a:rPr lang="en-US" dirty="0">
                <a:hlinkClick r:id="rId3"/>
              </a:rPr>
              <a:t>https://venngage.com/tools/accessible-color-palette-generator</a:t>
            </a:r>
            <a:endParaRPr lang="en-US" dirty="0"/>
          </a:p>
          <a:p>
            <a:pPr lvl="1"/>
            <a:r>
              <a:rPr lang="en-US" dirty="0"/>
              <a:t>Integration into figure/image generation</a:t>
            </a:r>
          </a:p>
          <a:p>
            <a:pPr lvl="2"/>
            <a:r>
              <a:rPr lang="en-US" dirty="0"/>
              <a:t>Dichromat package in R</a:t>
            </a:r>
          </a:p>
          <a:p>
            <a:pPr lvl="2"/>
            <a:r>
              <a:rPr lang="en-US" dirty="0" err="1"/>
              <a:t>Viridis</a:t>
            </a:r>
            <a:r>
              <a:rPr lang="en-US" dirty="0"/>
              <a:t> package in R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92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0A75-7878-D83C-2D87-4CB1674A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Dichromat – Translation of colors and palettes into deuteranopia / protanopia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3D8B83-3C9B-775B-3DEA-44B24CF7F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810" y="1825625"/>
            <a:ext cx="7376380" cy="4351338"/>
          </a:xfrm>
        </p:spPr>
      </p:pic>
    </p:spTree>
    <p:extLst>
      <p:ext uri="{BB962C8B-B14F-4D97-AF65-F5344CB8AC3E}">
        <p14:creationId xmlns:p14="http://schemas.microsoft.com/office/powerpoint/2010/main" val="49171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6C3D-3916-2505-2098-FE677C19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Viridis</a:t>
            </a:r>
            <a:r>
              <a:rPr lang="en-US" dirty="0"/>
              <a:t> – palettes which work well for persons with color vision deficiency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73A233-B7A5-DCB5-FC64-CE1142503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53472"/>
            <a:ext cx="5272932" cy="355105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91E86E-CBC6-DC74-6F12-2C1282351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84" y="1690688"/>
            <a:ext cx="7235516" cy="369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53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A4B68-C7D2-3C2F-82DA-8B32B248B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946150"/>
            <a:ext cx="5414963" cy="384651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E89682-9E2B-7C51-4679-195C9C25F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32513" y="946150"/>
            <a:ext cx="5414963" cy="3846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F4E5D-9945-6501-A116-4C4C135CC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Comparisons to other common palettes in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748E8-C6CF-C07B-2308-F40950F97126}"/>
              </a:ext>
            </a:extLst>
          </p:cNvPr>
          <p:cNvSpPr txBox="1"/>
          <p:nvPr/>
        </p:nvSpPr>
        <p:spPr>
          <a:xfrm>
            <a:off x="1122744" y="381965"/>
            <a:ext cx="430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Deuteranopia (Green-Blindness)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1A8A6-0394-D27A-138A-601E970118BA}"/>
              </a:ext>
            </a:extLst>
          </p:cNvPr>
          <p:cNvSpPr txBox="1"/>
          <p:nvPr/>
        </p:nvSpPr>
        <p:spPr>
          <a:xfrm>
            <a:off x="6732047" y="478745"/>
            <a:ext cx="430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 Vision</a:t>
            </a:r>
          </a:p>
        </p:txBody>
      </p:sp>
    </p:spTree>
    <p:extLst>
      <p:ext uri="{BB962C8B-B14F-4D97-AF65-F5344CB8AC3E}">
        <p14:creationId xmlns:p14="http://schemas.microsoft.com/office/powerpoint/2010/main" val="2330270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DAF7-2CC8-13E0-C45A-F1C06FEC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E391B-C109-019B-834F-77DC804A3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hlinkClick r:id="rId2"/>
              </a:rPr>
              <a:t>https://medium.com/nightingale/writing-alt-text-for-data-visualization-2a218ef43f81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5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802C2-A2B0-42E4-8B30-5B87C099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Principles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20C9C5-A6EC-FC31-B06E-E9C9B8E62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Data Visualization (Graphs and Charts should tell the truth)</a:t>
                </a:r>
              </a:p>
              <a:p>
                <a:pPr algn="l" fontAlgn="base">
                  <a:buFont typeface="+mj-lt"/>
                  <a:buAutoNum type="arabicPeriod"/>
                </a:pPr>
                <a:r>
                  <a:rPr lang="en-US" sz="1800" b="0" i="0" dirty="0">
                    <a:solidFill>
                      <a:srgbClr val="606060"/>
                    </a:solidFill>
                    <a:effectLst/>
                    <a:latin typeface="Helvetica" panose="020B0604020202020204" pitchFamily="34" charset="0"/>
                  </a:rPr>
                  <a:t>The representation of numbers, as physically measured on the surface of the graph itself, should be directly proportional to the numerical quantities represented</a:t>
                </a:r>
              </a:p>
              <a:p>
                <a:pPr algn="l" fontAlgn="base">
                  <a:buFont typeface="+mj-lt"/>
                  <a:buAutoNum type="arabicPeriod"/>
                </a:pPr>
                <a:r>
                  <a:rPr lang="en-US" sz="1800" b="0" i="0" dirty="0">
                    <a:solidFill>
                      <a:srgbClr val="606060"/>
                    </a:solidFill>
                    <a:effectLst/>
                    <a:latin typeface="Helvetica" panose="020B0604020202020204" pitchFamily="34" charset="0"/>
                  </a:rPr>
                  <a:t>Clear, detailed and thorough labeling should be used to defeat graphical distortion and ambiguity. Write out explanations of the data on the graph itself.  Label important events in the data.</a:t>
                </a:r>
              </a:p>
              <a:p>
                <a:pPr algn="l" fontAlgn="base">
                  <a:buFont typeface="+mj-lt"/>
                  <a:buAutoNum type="arabicPeriod"/>
                </a:pPr>
                <a:r>
                  <a:rPr lang="en-US" sz="1800" b="0" i="0" dirty="0">
                    <a:solidFill>
                      <a:srgbClr val="606060"/>
                    </a:solidFill>
                    <a:effectLst/>
                    <a:latin typeface="Helvetica" panose="020B0604020202020204" pitchFamily="34" charset="0"/>
                  </a:rPr>
                  <a:t>Show data variation, not design variation.</a:t>
                </a:r>
              </a:p>
              <a:p>
                <a:pPr algn="l" fontAlgn="base">
                  <a:buFont typeface="+mj-lt"/>
                  <a:buAutoNum type="arabicPeriod"/>
                </a:pPr>
                <a:r>
                  <a:rPr lang="en-US" sz="1800" b="0" i="0" dirty="0">
                    <a:solidFill>
                      <a:srgbClr val="606060"/>
                    </a:solidFill>
                    <a:effectLst/>
                    <a:latin typeface="Helvetica" panose="020B0604020202020204" pitchFamily="34" charset="0"/>
                  </a:rPr>
                  <a:t>In time-series displays of money, deflated and standardized units of monetary measurement are nearly always better than nominal units.</a:t>
                </a:r>
              </a:p>
              <a:p>
                <a:pPr algn="l" fontAlgn="base">
                  <a:buFont typeface="+mj-lt"/>
                  <a:buAutoNum type="arabicPeriod"/>
                </a:pPr>
                <a:r>
                  <a:rPr lang="en-US" sz="1800" b="0" i="0" dirty="0">
                    <a:solidFill>
                      <a:srgbClr val="606060"/>
                    </a:solidFill>
                    <a:effectLst/>
                    <a:latin typeface="Helvetica" panose="020B0604020202020204" pitchFamily="34" charset="0"/>
                  </a:rPr>
                  <a:t>The number of information carrying (variable) dimensions depicted should not exceed the number of dimensions in the data. </a:t>
                </a:r>
              </a:p>
              <a:p>
                <a:pPr algn="l" fontAlgn="base">
                  <a:buFont typeface="+mj-lt"/>
                  <a:buAutoNum type="arabicPeriod"/>
                </a:pPr>
                <a:r>
                  <a:rPr lang="en-US" sz="1800" b="0" i="0" dirty="0">
                    <a:solidFill>
                      <a:srgbClr val="606060"/>
                    </a:solidFill>
                    <a:effectLst/>
                    <a:latin typeface="Helvetica" panose="020B0604020202020204" pitchFamily="34" charset="0"/>
                  </a:rPr>
                  <a:t>Graphics must not quote data out of context.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LIE FACTOR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𝐸𝑓𝑓𝑒𝑐𝑡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𝐶h𝑎𝑟𝑡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𝑆𝑖𝑧𝑒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𝐸𝑓𝑓𝑒𝑐𝑡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20C9C5-A6EC-FC31-B06E-E9C9B8E62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17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098A-FE5C-309D-0094-D1101F8C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Lie Factor!</a:t>
            </a:r>
          </a:p>
        </p:txBody>
      </p:sp>
      <p:pic>
        <p:nvPicPr>
          <p:cNvPr id="5" name="Content Placeholder 4" descr="A graph of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E67BB384-8BD0-5FEA-B5FE-7B3D6B659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385325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90E3CE-FD58-A5AA-1328-48C5BA018034}"/>
                  </a:ext>
                </a:extLst>
              </p:cNvPr>
              <p:cNvSpPr txBox="1"/>
              <p:nvPr/>
            </p:nvSpPr>
            <p:spPr>
              <a:xfrm>
                <a:off x="5677094" y="386766"/>
                <a:ext cx="5196553" cy="667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𝐿𝑖𝑒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150−100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150 −100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150 −0</m:t>
                                </m:r>
                              </m:e>
                            </m:d>
                          </m:den>
                        </m:f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90E3CE-FD58-A5AA-1328-48C5BA018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094" y="386766"/>
                <a:ext cx="5196553" cy="667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28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1908-13FB-0CBE-03E9-D49D68BE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(Lie Factor ~ 15)</a:t>
            </a:r>
          </a:p>
        </p:txBody>
      </p:sp>
      <p:pic>
        <p:nvPicPr>
          <p:cNvPr id="5" name="Content Placeholder 4" descr="A diagram of a fuel economy&#10;&#10;Description automatically generated">
            <a:extLst>
              <a:ext uri="{FF2B5EF4-FFF2-40B4-BE49-F238E27FC236}">
                <a16:creationId xmlns:a16="http://schemas.microsoft.com/office/drawing/2014/main" id="{FD680898-4108-BD1A-F9A9-DD25A5E65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58" y="1864309"/>
            <a:ext cx="9674866" cy="4837433"/>
          </a:xfrm>
        </p:spPr>
      </p:pic>
    </p:spTree>
    <p:extLst>
      <p:ext uri="{BB962C8B-B14F-4D97-AF65-F5344CB8AC3E}">
        <p14:creationId xmlns:p14="http://schemas.microsoft.com/office/powerpoint/2010/main" val="414095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8E51-532F-0B3B-55A7-05D5420A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Axis (or 3</a:t>
            </a:r>
            <a:r>
              <a:rPr lang="en-US" baseline="30000" dirty="0"/>
              <a:t>rd</a:t>
            </a:r>
            <a:r>
              <a:rPr lang="en-US" dirty="0"/>
              <a:t> Rail?)</a:t>
            </a:r>
          </a:p>
        </p:txBody>
      </p:sp>
      <p:pic>
        <p:nvPicPr>
          <p:cNvPr id="2050" name="Picture 2" descr="Dual axis chart">
            <a:extLst>
              <a:ext uri="{FF2B5EF4-FFF2-40B4-BE49-F238E27FC236}">
                <a16:creationId xmlns:a16="http://schemas.microsoft.com/office/drawing/2014/main" id="{7B31706A-3E93-01BC-5C26-6BC6BB3F34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23686"/>
            <a:ext cx="5092077" cy="313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28CE6F-18A4-CCFD-DC24-10018652D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53331"/>
            <a:ext cx="5847467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13D467-8D98-0D81-85E6-FBB3A886EDB5}"/>
              </a:ext>
            </a:extLst>
          </p:cNvPr>
          <p:cNvSpPr txBox="1"/>
          <p:nvPr/>
        </p:nvSpPr>
        <p:spPr>
          <a:xfrm>
            <a:off x="975865" y="6123543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https://daydreamingnumbers.com/blog/dual-axis-charts/</a:t>
            </a:r>
          </a:p>
        </p:txBody>
      </p:sp>
    </p:spTree>
    <p:extLst>
      <p:ext uri="{BB962C8B-B14F-4D97-AF65-F5344CB8AC3E}">
        <p14:creationId xmlns:p14="http://schemas.microsoft.com/office/powerpoint/2010/main" val="253246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1D19-DB29-F1A4-B2A9-65123211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Axis (or 3</a:t>
            </a:r>
            <a:r>
              <a:rPr lang="en-US" baseline="30000" dirty="0"/>
              <a:t>rd</a:t>
            </a:r>
            <a:r>
              <a:rPr lang="en-US" dirty="0"/>
              <a:t> Rail?)</a:t>
            </a:r>
          </a:p>
        </p:txBody>
      </p:sp>
      <p:pic>
        <p:nvPicPr>
          <p:cNvPr id="3074" name="Picture 2" descr="Dual axis chart">
            <a:extLst>
              <a:ext uri="{FF2B5EF4-FFF2-40B4-BE49-F238E27FC236}">
                <a16:creationId xmlns:a16="http://schemas.microsoft.com/office/drawing/2014/main" id="{FF5CC413-B66B-9D54-87D0-1863008ECE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15" y="1690688"/>
            <a:ext cx="69404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672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7E9F-AABC-9DCE-A801-996E21F8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Axis (or 3</a:t>
            </a:r>
            <a:r>
              <a:rPr lang="en-US" baseline="30000" dirty="0"/>
              <a:t>rd</a:t>
            </a:r>
            <a:r>
              <a:rPr lang="en-US" dirty="0"/>
              <a:t> Rail?)</a:t>
            </a:r>
          </a:p>
        </p:txBody>
      </p:sp>
      <p:pic>
        <p:nvPicPr>
          <p:cNvPr id="4098" name="Picture 2" descr="Spurious_Correleations">
            <a:extLst>
              <a:ext uri="{FF2B5EF4-FFF2-40B4-BE49-F238E27FC236}">
                <a16:creationId xmlns:a16="http://schemas.microsoft.com/office/drawing/2014/main" id="{A689F2AB-2050-6BCA-8BC3-E7FB11699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617" y="1027906"/>
            <a:ext cx="6552059" cy="258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828E83-57EE-5C52-5FC7-E37C4D85F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29" y="3429000"/>
            <a:ext cx="5715000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DF7EFD-E30A-66D0-538B-6D9F79C00F13}"/>
              </a:ext>
            </a:extLst>
          </p:cNvPr>
          <p:cNvSpPr txBox="1"/>
          <p:nvPr/>
        </p:nvSpPr>
        <p:spPr>
          <a:xfrm>
            <a:off x="6852213" y="4328932"/>
            <a:ext cx="379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Spurious correlations</a:t>
            </a:r>
          </a:p>
        </p:txBody>
      </p:sp>
    </p:spTree>
    <p:extLst>
      <p:ext uri="{BB962C8B-B14F-4D97-AF65-F5344CB8AC3E}">
        <p14:creationId xmlns:p14="http://schemas.microsoft.com/office/powerpoint/2010/main" val="184022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blue and pink pie charts&#10;&#10;Description automatically generated">
            <a:extLst>
              <a:ext uri="{FF2B5EF4-FFF2-40B4-BE49-F238E27FC236}">
                <a16:creationId xmlns:a16="http://schemas.microsoft.com/office/drawing/2014/main" id="{05FBE74A-7EF0-6A90-035C-EB01004BB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2" b="86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0609F-8F6D-1A04-2896-812E361D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Pie Charts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44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680</Words>
  <Application>Microsoft Office PowerPoint</Application>
  <PresentationFormat>Widescreen</PresentationFormat>
  <Paragraphs>86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Cambria Math</vt:lpstr>
      <vt:lpstr>Helvetica</vt:lpstr>
      <vt:lpstr>Office Theme</vt:lpstr>
      <vt:lpstr>Some data visualization basics</vt:lpstr>
      <vt:lpstr>Tufte – The Visual Display of Quantitative Information</vt:lpstr>
      <vt:lpstr>Some Basic Principles</vt:lpstr>
      <vt:lpstr>The Lie Factor!</vt:lpstr>
      <vt:lpstr>Examples (Lie Factor ~ 15)</vt:lpstr>
      <vt:lpstr>3rd Axis (or 3rd Rail?)</vt:lpstr>
      <vt:lpstr>3rd Axis (or 3rd Rail?)</vt:lpstr>
      <vt:lpstr>3rd Axis (or 3rd Rail?)</vt:lpstr>
      <vt:lpstr>Pie Charts</vt:lpstr>
      <vt:lpstr>Data - Ink</vt:lpstr>
      <vt:lpstr>High data-ink ratio</vt:lpstr>
      <vt:lpstr>Low data-ink ratio</vt:lpstr>
      <vt:lpstr>Chart Junk</vt:lpstr>
      <vt:lpstr>Design – </vt:lpstr>
      <vt:lpstr>Visualization for the Visually Impaired</vt:lpstr>
      <vt:lpstr>Practically this is likely to apply to</vt:lpstr>
      <vt:lpstr>Color</vt:lpstr>
      <vt:lpstr>Main types of color vision deficiency</vt:lpstr>
      <vt:lpstr>What can you do about this?</vt:lpstr>
      <vt:lpstr>How do you see like someone with color vision deficiency?</vt:lpstr>
      <vt:lpstr>Dichromat – Translation of colors and palettes into deuteranopia / protanopia etc…</vt:lpstr>
      <vt:lpstr>Viridis – palettes which work well for persons with color vision deficiency</vt:lpstr>
      <vt:lpstr>Comparisons to other common palettes in 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data visualisation basics</dc:title>
  <dc:creator>Yukich, Josh O</dc:creator>
  <cp:lastModifiedBy>Josh Yukich</cp:lastModifiedBy>
  <cp:revision>4</cp:revision>
  <dcterms:created xsi:type="dcterms:W3CDTF">2024-03-03T16:05:41Z</dcterms:created>
  <dcterms:modified xsi:type="dcterms:W3CDTF">2024-03-04T17:22:20Z</dcterms:modified>
</cp:coreProperties>
</file>