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notesMasterIdLst>
    <p:notesMasterId r:id="rId21"/>
  </p:notesMasterIdLst>
  <p:sldIdLst>
    <p:sldId id="256" r:id="rId2"/>
    <p:sldId id="357" r:id="rId3"/>
    <p:sldId id="336" r:id="rId4"/>
    <p:sldId id="369" r:id="rId5"/>
    <p:sldId id="370" r:id="rId6"/>
    <p:sldId id="371" r:id="rId7"/>
    <p:sldId id="372" r:id="rId8"/>
    <p:sldId id="373" r:id="rId9"/>
    <p:sldId id="374" r:id="rId10"/>
    <p:sldId id="376" r:id="rId11"/>
    <p:sldId id="378" r:id="rId12"/>
    <p:sldId id="377" r:id="rId13"/>
    <p:sldId id="380" r:id="rId14"/>
    <p:sldId id="379" r:id="rId15"/>
    <p:sldId id="381" r:id="rId16"/>
    <p:sldId id="375" r:id="rId17"/>
    <p:sldId id="382" r:id="rId18"/>
    <p:sldId id="383" r:id="rId19"/>
    <p:sldId id="38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75583" autoAdjust="0"/>
  </p:normalViewPr>
  <p:slideViewPr>
    <p:cSldViewPr snapToGrid="0" snapToObjects="1">
      <p:cViewPr varScale="1">
        <p:scale>
          <a:sx n="86" d="100"/>
          <a:sy n="86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81E28E-0231-FF4A-9EFC-B738802657F1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5C0CA-34B7-7341-8E94-0F953FB65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25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5C0CA-34B7-7341-8E94-0F953FB654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74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367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829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7/22/2020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940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7/22/2020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986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7/22/2020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92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156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409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085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323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7/22/2020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606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472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81334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11" r:id="rId6"/>
    <p:sldLayoutId id="2147483706" r:id="rId7"/>
    <p:sldLayoutId id="2147483707" r:id="rId8"/>
    <p:sldLayoutId id="2147483708" r:id="rId9"/>
    <p:sldLayoutId id="2147483710" r:id="rId10"/>
    <p:sldLayoutId id="2147483709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maps.stamen.com/#watercolor/12/37.7706/-122.3782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vita.had.co.nz/papers/layered-grammar.pdf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6" name="Rectangle 134">
            <a:extLst>
              <a:ext uri="{FF2B5EF4-FFF2-40B4-BE49-F238E27FC236}">
                <a16:creationId xmlns:a16="http://schemas.microsoft.com/office/drawing/2014/main" id="{42D4960A-896E-4F6B-BF65-B4662AC9D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3074" name="Picture 2" descr="Image result for R">
            <a:extLst>
              <a:ext uri="{FF2B5EF4-FFF2-40B4-BE49-F238E27FC236}">
                <a16:creationId xmlns:a16="http://schemas.microsoft.com/office/drawing/2014/main" id="{BC3F8C4A-D523-4207-9A04-3218AC5DD6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8" r="1" b="1"/>
          <a:stretch/>
        </p:blipFill>
        <p:spPr bwMode="auto">
          <a:xfrm>
            <a:off x="453302" y="457200"/>
            <a:ext cx="7588885" cy="589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7" name="Rectangle 136">
            <a:extLst>
              <a:ext uri="{FF2B5EF4-FFF2-40B4-BE49-F238E27FC236}">
                <a16:creationId xmlns:a16="http://schemas.microsoft.com/office/drawing/2014/main" id="{5684944A-8803-462C-84C5-4576C56A7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57199"/>
            <a:ext cx="3618827" cy="48224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56D89E-00A9-EF4A-A575-93E6D8385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2723" y="850791"/>
            <a:ext cx="3202016" cy="4198288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Garamond" panose="02020404030301010803" pitchFamily="18" charset="0"/>
              </a:rPr>
              <a:t>ggplot2</a:t>
            </a:r>
          </a:p>
        </p:txBody>
      </p:sp>
      <p:sp>
        <p:nvSpPr>
          <p:cNvPr id="3078" name="Rectangle 138">
            <a:extLst>
              <a:ext uri="{FF2B5EF4-FFF2-40B4-BE49-F238E27FC236}">
                <a16:creationId xmlns:a16="http://schemas.microsoft.com/office/drawing/2014/main" id="{E07F3B49-8C20-42F5-831D-59306D05F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5367338"/>
            <a:ext cx="3618828" cy="989513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71AF9-BF91-7F49-8259-E5938EDA9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2723" y="5545331"/>
            <a:ext cx="3202016" cy="649222"/>
          </a:xfrm>
          <a:noFill/>
        </p:spPr>
        <p:txBody>
          <a:bodyPr anchor="ctr">
            <a:normAutofit/>
          </a:bodyPr>
          <a:lstStyle/>
          <a:p>
            <a:r>
              <a:rPr lang="en-US" sz="1800">
                <a:solidFill>
                  <a:srgbClr val="FFFFFF">
                    <a:alpha val="75000"/>
                  </a:srgbClr>
                </a:solidFill>
                <a:latin typeface="Garamond" panose="02020404030301010803" pitchFamily="18" charset="0"/>
              </a:rPr>
              <a:t>Session 20</a:t>
            </a:r>
          </a:p>
        </p:txBody>
      </p:sp>
    </p:spTree>
    <p:extLst>
      <p:ext uri="{BB962C8B-B14F-4D97-AF65-F5344CB8AC3E}">
        <p14:creationId xmlns:p14="http://schemas.microsoft.com/office/powerpoint/2010/main" val="3699863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71E9E-2CD6-4399-BC8D-97A72A4E4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ggplot2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398FB-2228-4D86-9573-235E66454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857" y="3181350"/>
            <a:ext cx="3031852" cy="2656696"/>
          </a:xfrm>
        </p:spPr>
        <p:txBody>
          <a:bodyPr>
            <a:normAutofit/>
          </a:bodyPr>
          <a:lstStyle/>
          <a:p>
            <a:r>
              <a:rPr lang="en-US" b="1" dirty="0"/>
              <a:t>Data and mapping</a:t>
            </a:r>
          </a:p>
          <a:p>
            <a:r>
              <a:rPr lang="en-US" b="1" dirty="0"/>
              <a:t>Usually given to </a:t>
            </a:r>
            <a:r>
              <a:rPr lang="en-US" b="1" dirty="0" err="1"/>
              <a:t>ggplot</a:t>
            </a:r>
            <a:r>
              <a:rPr lang="en-US" b="1" dirty="0"/>
              <a:t>() and ‘inherited’ by subsequent layers. </a:t>
            </a:r>
          </a:p>
          <a:p>
            <a:endParaRPr lang="en-US" b="1" dirty="0"/>
          </a:p>
          <a:p>
            <a:r>
              <a:rPr lang="en-US" b="1" dirty="0"/>
              <a:t>Data – first argument </a:t>
            </a:r>
          </a:p>
          <a:p>
            <a:r>
              <a:rPr lang="en-US" b="1" dirty="0" err="1"/>
              <a:t>aes</a:t>
            </a:r>
            <a:r>
              <a:rPr lang="en-US" b="1" dirty="0"/>
              <a:t>() – contains aesthetic mappings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406FD26-96BB-40C7-AB78-C14E0A6A2C75}"/>
              </a:ext>
            </a:extLst>
          </p:cNvPr>
          <p:cNvSpPr txBox="1">
            <a:spLocks/>
          </p:cNvSpPr>
          <p:nvPr/>
        </p:nvSpPr>
        <p:spPr>
          <a:xfrm>
            <a:off x="4103259" y="933450"/>
            <a:ext cx="7320884" cy="5700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Data and Mapping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317C94-CE57-4C5D-9891-22F45621B9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727" t="36017" r="10974" b="13073"/>
          <a:stretch/>
        </p:blipFill>
        <p:spPr>
          <a:xfrm>
            <a:off x="4305738" y="1399615"/>
            <a:ext cx="7118405" cy="493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052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71E9E-2CD6-4399-BC8D-97A72A4E4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ggplot2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398FB-2228-4D86-9573-235E66454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857" y="2814452"/>
            <a:ext cx="3031852" cy="311009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Data and mapping</a:t>
            </a:r>
          </a:p>
          <a:p>
            <a:r>
              <a:rPr lang="en-US" b="1" dirty="0"/>
              <a:t>Usually given to </a:t>
            </a:r>
            <a:r>
              <a:rPr lang="en-US" b="1" dirty="0" err="1"/>
              <a:t>ggplot</a:t>
            </a:r>
            <a:r>
              <a:rPr lang="en-US" b="1" dirty="0"/>
              <a:t>() and ‘inherited’ by subsequent layers. </a:t>
            </a:r>
          </a:p>
          <a:p>
            <a:endParaRPr lang="en-US" b="1" dirty="0"/>
          </a:p>
          <a:p>
            <a:r>
              <a:rPr lang="en-US" b="1" dirty="0"/>
              <a:t>Data – first argument </a:t>
            </a:r>
          </a:p>
          <a:p>
            <a:r>
              <a:rPr lang="en-US" b="1" dirty="0" err="1"/>
              <a:t>aes</a:t>
            </a:r>
            <a:r>
              <a:rPr lang="en-US" b="1" dirty="0"/>
              <a:t>() – contains aesthetic mappings e.g. map variable to specific attribute of chart.  Think of this almost like renaming/setting the variable equal to correspond to specific chart elements.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406FD26-96BB-40C7-AB78-C14E0A6A2C75}"/>
              </a:ext>
            </a:extLst>
          </p:cNvPr>
          <p:cNvSpPr txBox="1">
            <a:spLocks/>
          </p:cNvSpPr>
          <p:nvPr/>
        </p:nvSpPr>
        <p:spPr>
          <a:xfrm>
            <a:off x="4103259" y="593767"/>
            <a:ext cx="7320884" cy="9619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Data and Mapping</a:t>
            </a:r>
          </a:p>
          <a:p>
            <a:pPr lvl="2"/>
            <a:r>
              <a:rPr lang="en-US" dirty="0"/>
              <a:t>Geometric Object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253C99-BF61-48E0-B4F3-5D9CEE2DD0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631" t="35324" r="11363" b="11515"/>
          <a:stretch/>
        </p:blipFill>
        <p:spPr>
          <a:xfrm>
            <a:off x="4524500" y="1487321"/>
            <a:ext cx="6917162" cy="504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66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71E9E-2CD6-4399-BC8D-97A72A4E4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ggplot2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398FB-2228-4D86-9573-235E66454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857" y="3181350"/>
            <a:ext cx="3031852" cy="2656696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Data and mapping</a:t>
            </a:r>
          </a:p>
          <a:p>
            <a:r>
              <a:rPr lang="en-US" b="1" dirty="0" err="1"/>
              <a:t>Statstical</a:t>
            </a:r>
            <a:r>
              <a:rPr lang="en-US" b="1" dirty="0"/>
              <a:t> transformations can be </a:t>
            </a:r>
            <a:r>
              <a:rPr lang="en-US" b="1" dirty="0" err="1"/>
              <a:t>procued</a:t>
            </a:r>
            <a:r>
              <a:rPr lang="en-US" b="1" dirty="0"/>
              <a:t> directly through </a:t>
            </a:r>
            <a:r>
              <a:rPr lang="en-US" b="1" dirty="0" err="1"/>
              <a:t>stat_smooth</a:t>
            </a:r>
            <a:r>
              <a:rPr lang="en-US" b="1" dirty="0"/>
              <a:t>() </a:t>
            </a:r>
            <a:r>
              <a:rPr lang="en-US" b="1" dirty="0" err="1"/>
              <a:t>etc</a:t>
            </a:r>
            <a:r>
              <a:rPr lang="en-US" b="1" dirty="0"/>
              <a:t>…</a:t>
            </a:r>
          </a:p>
          <a:p>
            <a:endParaRPr lang="en-US" b="1" dirty="0"/>
          </a:p>
          <a:p>
            <a:r>
              <a:rPr lang="en-US" b="1" dirty="0"/>
              <a:t>Or often by default through specific geometries </a:t>
            </a:r>
            <a:r>
              <a:rPr lang="en-US" b="1" dirty="0" err="1"/>
              <a:t>geom_smooth</a:t>
            </a:r>
            <a:r>
              <a:rPr lang="en-US" b="1" dirty="0"/>
              <a:t>() or </a:t>
            </a:r>
            <a:r>
              <a:rPr lang="en-US" b="1" dirty="0" err="1"/>
              <a:t>geom_boxplot</a:t>
            </a:r>
            <a:r>
              <a:rPr lang="en-US" b="1" dirty="0"/>
              <a:t>()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406FD26-96BB-40C7-AB78-C14E0A6A2C75}"/>
              </a:ext>
            </a:extLst>
          </p:cNvPr>
          <p:cNvSpPr txBox="1">
            <a:spLocks/>
          </p:cNvSpPr>
          <p:nvPr/>
        </p:nvSpPr>
        <p:spPr>
          <a:xfrm>
            <a:off x="4103259" y="593766"/>
            <a:ext cx="7320884" cy="10687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Data and Mapping</a:t>
            </a:r>
          </a:p>
          <a:p>
            <a:pPr lvl="2"/>
            <a:r>
              <a:rPr lang="en-US" dirty="0"/>
              <a:t>Statistical Transformation</a:t>
            </a:r>
          </a:p>
          <a:p>
            <a:pPr lvl="2"/>
            <a:r>
              <a:rPr lang="en-US" dirty="0"/>
              <a:t>Position Adjustment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15E48B-9866-4E92-BB10-F9CDCD432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541" y="1992086"/>
            <a:ext cx="7561101" cy="361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989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71E9E-2CD6-4399-BC8D-97A72A4E4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ggplot2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398FB-2228-4D86-9573-235E66454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857" y="3181350"/>
            <a:ext cx="3031852" cy="2656696"/>
          </a:xfrm>
        </p:spPr>
        <p:txBody>
          <a:bodyPr>
            <a:normAutofit/>
          </a:bodyPr>
          <a:lstStyle/>
          <a:p>
            <a:r>
              <a:rPr lang="en-US" b="1" dirty="0"/>
              <a:t>Data and mapping</a:t>
            </a:r>
          </a:p>
          <a:p>
            <a:r>
              <a:rPr lang="en-US" b="1" dirty="0"/>
              <a:t>Usually given to </a:t>
            </a:r>
            <a:r>
              <a:rPr lang="en-US" b="1" dirty="0" err="1"/>
              <a:t>ggplot</a:t>
            </a:r>
            <a:r>
              <a:rPr lang="en-US" b="1" dirty="0"/>
              <a:t>() and ‘inherited’ by subsequent layers. </a:t>
            </a:r>
          </a:p>
          <a:p>
            <a:endParaRPr lang="en-US" b="1" dirty="0"/>
          </a:p>
          <a:p>
            <a:r>
              <a:rPr lang="en-US" b="1" dirty="0"/>
              <a:t>Data – first argument </a:t>
            </a:r>
          </a:p>
          <a:p>
            <a:r>
              <a:rPr lang="en-US" b="1" dirty="0" err="1"/>
              <a:t>aes</a:t>
            </a:r>
            <a:r>
              <a:rPr lang="en-US" b="1" dirty="0"/>
              <a:t>() – contains aesthetic mappings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406FD26-96BB-40C7-AB78-C14E0A6A2C75}"/>
              </a:ext>
            </a:extLst>
          </p:cNvPr>
          <p:cNvSpPr txBox="1">
            <a:spLocks/>
          </p:cNvSpPr>
          <p:nvPr/>
        </p:nvSpPr>
        <p:spPr>
          <a:xfrm>
            <a:off x="4103259" y="593766"/>
            <a:ext cx="7320884" cy="1722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Data and Mapping</a:t>
            </a:r>
          </a:p>
          <a:p>
            <a:pPr lvl="2"/>
            <a:r>
              <a:rPr lang="en-US" dirty="0"/>
              <a:t>Statistical Transformation</a:t>
            </a:r>
          </a:p>
          <a:p>
            <a:pPr lvl="2"/>
            <a:r>
              <a:rPr lang="en-US" dirty="0"/>
              <a:t>Position Adjustment</a:t>
            </a:r>
          </a:p>
          <a:p>
            <a:pPr lvl="3"/>
            <a:r>
              <a:rPr lang="en-US" dirty="0"/>
              <a:t>Jitter points </a:t>
            </a:r>
          </a:p>
          <a:p>
            <a:pPr lvl="3"/>
            <a:r>
              <a:rPr lang="en-US" dirty="0"/>
              <a:t>Stack, dodge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292A14-1E17-4896-95DA-A37BF4D12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818" y="3998928"/>
            <a:ext cx="4149424" cy="25667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7FC210-2648-48FF-A354-83A3239F1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1411" y="3998928"/>
            <a:ext cx="4294890" cy="265669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7B8416D-2B80-44DB-83FA-8BB88CDF8A00}"/>
              </a:ext>
            </a:extLst>
          </p:cNvPr>
          <p:cNvSpPr/>
          <p:nvPr/>
        </p:nvSpPr>
        <p:spPr>
          <a:xfrm>
            <a:off x="4593411" y="265036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 &lt;- </a:t>
            </a:r>
            <a:r>
              <a:rPr lang="en-US" dirty="0" err="1"/>
              <a:t>ggplot</a:t>
            </a:r>
            <a:r>
              <a:rPr lang="en-US" dirty="0"/>
              <a:t>(mpg, </a:t>
            </a:r>
            <a:r>
              <a:rPr lang="en-US" dirty="0" err="1"/>
              <a:t>aes</a:t>
            </a:r>
            <a:r>
              <a:rPr lang="en-US" dirty="0"/>
              <a:t>(</a:t>
            </a:r>
            <a:r>
              <a:rPr lang="en-US" dirty="0" err="1"/>
              <a:t>cyl</a:t>
            </a:r>
            <a:r>
              <a:rPr lang="en-US" dirty="0"/>
              <a:t>, </a:t>
            </a:r>
            <a:r>
              <a:rPr lang="en-US" dirty="0" err="1"/>
              <a:t>hwy</a:t>
            </a:r>
            <a:r>
              <a:rPr lang="en-US" dirty="0"/>
              <a:t>))</a:t>
            </a:r>
          </a:p>
          <a:p>
            <a:r>
              <a:rPr lang="en-US" dirty="0"/>
              <a:t>p + </a:t>
            </a:r>
            <a:r>
              <a:rPr lang="en-US" dirty="0" err="1"/>
              <a:t>geom_point</a:t>
            </a:r>
            <a:r>
              <a:rPr lang="en-US" dirty="0"/>
              <a:t>()</a:t>
            </a:r>
          </a:p>
          <a:p>
            <a:r>
              <a:rPr lang="en-US" dirty="0"/>
              <a:t>P + </a:t>
            </a:r>
            <a:r>
              <a:rPr lang="en-US" dirty="0" err="1"/>
              <a:t>geom_jitter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27673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71E9E-2CD6-4399-BC8D-97A72A4E4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ggplot2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398FB-2228-4D86-9573-235E66454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857" y="3181350"/>
            <a:ext cx="3031852" cy="2656696"/>
          </a:xfrm>
        </p:spPr>
        <p:txBody>
          <a:bodyPr>
            <a:normAutofit/>
          </a:bodyPr>
          <a:lstStyle/>
          <a:p>
            <a:r>
              <a:rPr lang="en-US" b="1" dirty="0"/>
              <a:t>Scales control how data are mapped to aesthetic attributes like color, shape, size  </a:t>
            </a:r>
          </a:p>
          <a:p>
            <a:endParaRPr lang="en-US" b="1" dirty="0"/>
          </a:p>
          <a:p>
            <a:r>
              <a:rPr lang="en-US" b="1" dirty="0"/>
              <a:t>They are functions and inverse functions with parameters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406FD26-96BB-40C7-AB78-C14E0A6A2C75}"/>
              </a:ext>
            </a:extLst>
          </p:cNvPr>
          <p:cNvSpPr txBox="1">
            <a:spLocks/>
          </p:cNvSpPr>
          <p:nvPr/>
        </p:nvSpPr>
        <p:spPr>
          <a:xfrm>
            <a:off x="4103259" y="593767"/>
            <a:ext cx="7320884" cy="843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SCALES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827E9E-783D-4D18-A8BC-50505E5A4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583" y="1332826"/>
            <a:ext cx="7509835" cy="450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218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71E9E-2CD6-4399-BC8D-97A72A4E4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ggplot2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398FB-2228-4D86-9573-235E66454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857" y="2814451"/>
            <a:ext cx="3031852" cy="3360717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Scales control how data are mapped to aesthetic attributes like color, shape, size  </a:t>
            </a:r>
          </a:p>
          <a:p>
            <a:endParaRPr lang="en-US" b="1" dirty="0"/>
          </a:p>
          <a:p>
            <a:r>
              <a:rPr lang="en-US" b="1" dirty="0"/>
              <a:t>They are functions and inverse functions with parameters </a:t>
            </a:r>
          </a:p>
          <a:p>
            <a:r>
              <a:rPr lang="en-US" b="1" dirty="0"/>
              <a:t>See for example the scale size in example at right which controls the rage of point sizes, as well as how they are displayed in the legend</a:t>
            </a:r>
          </a:p>
          <a:p>
            <a:endParaRPr lang="en-US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406FD26-96BB-40C7-AB78-C14E0A6A2C75}"/>
              </a:ext>
            </a:extLst>
          </p:cNvPr>
          <p:cNvSpPr txBox="1">
            <a:spLocks/>
          </p:cNvSpPr>
          <p:nvPr/>
        </p:nvSpPr>
        <p:spPr>
          <a:xfrm>
            <a:off x="4103259" y="593767"/>
            <a:ext cx="7320884" cy="843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SCALES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C5DBDE-58C6-40AC-A874-BC4227B1FD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727" t="17836" r="11656" b="6667"/>
          <a:stretch/>
        </p:blipFill>
        <p:spPr>
          <a:xfrm>
            <a:off x="4441370" y="1205344"/>
            <a:ext cx="5332022" cy="557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509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71E9E-2CD6-4399-BC8D-97A72A4E4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ggplot2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398FB-2228-4D86-9573-235E66454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857" y="3181350"/>
            <a:ext cx="3031852" cy="2656696"/>
          </a:xfrm>
        </p:spPr>
        <p:txBody>
          <a:bodyPr>
            <a:normAutofit/>
          </a:bodyPr>
          <a:lstStyle/>
          <a:p>
            <a:r>
              <a:rPr lang="en-US" b="1" dirty="0"/>
              <a:t>Coordinate system: </a:t>
            </a:r>
          </a:p>
          <a:p>
            <a:endParaRPr lang="en-US" b="1" dirty="0"/>
          </a:p>
          <a:p>
            <a:r>
              <a:rPr lang="en-US" b="1" dirty="0" err="1"/>
              <a:t>Coords</a:t>
            </a:r>
            <a:r>
              <a:rPr lang="en-US" b="1" dirty="0"/>
              <a:t>() can be used to specify cords (pie charts for example are bar charts in polar coordinates). </a:t>
            </a:r>
          </a:p>
          <a:p>
            <a:endParaRPr lang="en-US" b="1" dirty="0"/>
          </a:p>
          <a:p>
            <a:r>
              <a:rPr lang="en-US" b="1" dirty="0"/>
              <a:t>Semi log plots are common.  </a:t>
            </a:r>
          </a:p>
          <a:p>
            <a:endParaRPr lang="en-US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406FD26-96BB-40C7-AB78-C14E0A6A2C75}"/>
              </a:ext>
            </a:extLst>
          </p:cNvPr>
          <p:cNvSpPr txBox="1">
            <a:spLocks/>
          </p:cNvSpPr>
          <p:nvPr/>
        </p:nvSpPr>
        <p:spPr>
          <a:xfrm>
            <a:off x="4103259" y="593766"/>
            <a:ext cx="7320884" cy="581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COORDINATE SYSTEM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8B63DD-7338-4B55-B125-E0A7F1DD3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935" y="979806"/>
            <a:ext cx="7185249" cy="31141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70D90F-EAE7-446F-A295-507292125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070" y="3816222"/>
            <a:ext cx="4453449" cy="274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767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71E9E-2CD6-4399-BC8D-97A72A4E4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ggplot2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398FB-2228-4D86-9573-235E66454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857" y="3181350"/>
            <a:ext cx="3031852" cy="2656696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/>
              <a:t>Facetting</a:t>
            </a:r>
            <a:r>
              <a:rPr lang="en-US" b="1" dirty="0"/>
              <a:t>…</a:t>
            </a:r>
          </a:p>
          <a:p>
            <a:endParaRPr lang="en-US" b="1" dirty="0"/>
          </a:p>
          <a:p>
            <a:r>
              <a:rPr lang="en-US" b="1" dirty="0" err="1"/>
              <a:t>Facet_wrap</a:t>
            </a:r>
            <a:r>
              <a:rPr lang="en-US" b="1" dirty="0"/>
              <a:t>() or </a:t>
            </a:r>
            <a:r>
              <a:rPr lang="en-US" b="1" dirty="0" err="1"/>
              <a:t>facet_grid</a:t>
            </a:r>
            <a:r>
              <a:rPr lang="en-US" b="1" dirty="0"/>
              <a:t>()</a:t>
            </a:r>
          </a:p>
          <a:p>
            <a:endParaRPr lang="en-US" b="1" dirty="0"/>
          </a:p>
          <a:p>
            <a:r>
              <a:rPr lang="en-US" b="1" dirty="0"/>
              <a:t>Take formulas or vars(variable names) as arguments and allow multiple plots conditioned on a specific variable (or more than one as per </a:t>
            </a:r>
            <a:r>
              <a:rPr lang="en-US" b="1" dirty="0" err="1"/>
              <a:t>facet_grid</a:t>
            </a:r>
            <a:r>
              <a:rPr lang="en-US" b="1" dirty="0"/>
              <a:t>()</a:t>
            </a: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406FD26-96BB-40C7-AB78-C14E0A6A2C75}"/>
              </a:ext>
            </a:extLst>
          </p:cNvPr>
          <p:cNvSpPr txBox="1">
            <a:spLocks/>
          </p:cNvSpPr>
          <p:nvPr/>
        </p:nvSpPr>
        <p:spPr>
          <a:xfrm>
            <a:off x="4103259" y="593767"/>
            <a:ext cx="7320884" cy="3396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FACETING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678DEF-8AD5-456C-B8BB-6F2F72BAC2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143" t="16105" r="12045" b="5107"/>
          <a:stretch/>
        </p:blipFill>
        <p:spPr>
          <a:xfrm>
            <a:off x="4358244" y="933451"/>
            <a:ext cx="5213268" cy="566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252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71E9E-2CD6-4399-BC8D-97A72A4E4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ggmap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398FB-2228-4D86-9573-235E66454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857" y="3181350"/>
            <a:ext cx="3031852" cy="2656696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Package for overlaying ggplot2 like graphics on static maps derived from web mapping services like google.</a:t>
            </a:r>
          </a:p>
          <a:p>
            <a:endParaRPr lang="en-US" b="1" dirty="0"/>
          </a:p>
          <a:p>
            <a:r>
              <a:rPr lang="en-US" b="1" dirty="0"/>
              <a:t>Nowadays you need a google cloud account with billing set up</a:t>
            </a:r>
          </a:p>
          <a:p>
            <a:endParaRPr lang="en-US" b="1" dirty="0"/>
          </a:p>
          <a:p>
            <a:r>
              <a:rPr lang="en-US" b="1" dirty="0"/>
              <a:t>Mostly this can still be free (as long as you don’t use a huge amount of queries)  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9DE408-6159-4225-A671-2ECF2C7765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339" t="17836" r="2207" b="6147"/>
          <a:stretch/>
        </p:blipFill>
        <p:spPr>
          <a:xfrm>
            <a:off x="4429496" y="822366"/>
            <a:ext cx="6151418" cy="521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338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71E9E-2CD6-4399-BC8D-97A72A4E4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ggmap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398FB-2228-4D86-9573-235E66454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857" y="3181350"/>
            <a:ext cx="3031852" cy="2656696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I’ve included some information on how to get setup with </a:t>
            </a:r>
            <a:r>
              <a:rPr lang="en-US" b="1" dirty="0" err="1"/>
              <a:t>ggmap</a:t>
            </a:r>
            <a:r>
              <a:rPr lang="en-US" b="1" dirty="0"/>
              <a:t> and a google map API key</a:t>
            </a:r>
          </a:p>
          <a:p>
            <a:endParaRPr lang="en-US" b="1" dirty="0"/>
          </a:p>
          <a:p>
            <a:r>
              <a:rPr lang="en-US" b="1" dirty="0"/>
              <a:t>Also there are other map sources.  Stamen maps</a:t>
            </a:r>
          </a:p>
          <a:p>
            <a:r>
              <a:rPr lang="en-US" dirty="0">
                <a:hlinkClick r:id="rId2"/>
              </a:rPr>
              <a:t>http://maps.stamen.com/#watercolor/12/37.7706/-122.3782</a:t>
            </a:r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2562C6-3218-4DB5-BC4C-3ABC6AA753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539" t="14872" r="22760" b="4589"/>
          <a:stretch/>
        </p:blipFill>
        <p:spPr>
          <a:xfrm>
            <a:off x="4283431" y="667325"/>
            <a:ext cx="4349930" cy="584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61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5BB5-AB38-4A46-9690-4A5FFA749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Tidyverse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B16FF2-6F20-4667-8AF2-9D74926EF3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3863" y="642534"/>
            <a:ext cx="6651625" cy="352347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28221C-ED31-4CF4-9F51-D2F8DD5BB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ggplot2 is the main visualization package that is associated with the </a:t>
            </a:r>
            <a:r>
              <a:rPr lang="en-US" dirty="0" err="1"/>
              <a:t>tidyverse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There are a number of extensions (</a:t>
            </a:r>
            <a:r>
              <a:rPr lang="en-US" dirty="0" err="1"/>
              <a:t>plotly</a:t>
            </a:r>
            <a:r>
              <a:rPr lang="en-US" dirty="0"/>
              <a:t>, </a:t>
            </a:r>
            <a:r>
              <a:rPr lang="en-US" dirty="0" err="1"/>
              <a:t>ggmap</a:t>
            </a:r>
            <a:r>
              <a:rPr lang="en-US" dirty="0"/>
              <a:t>) that add functionality but we’ll focus on ggplot2 here (A little </a:t>
            </a:r>
            <a:r>
              <a:rPr lang="en-US" dirty="0" err="1"/>
              <a:t>ggmap</a:t>
            </a:r>
            <a:r>
              <a:rPr lang="en-US" dirty="0"/>
              <a:t>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670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71E9E-2CD6-4399-BC8D-97A72A4E4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ggplot2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398FB-2228-4D86-9573-235E66454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857" y="3181350"/>
            <a:ext cx="3031852" cy="2656696"/>
          </a:xfrm>
        </p:spPr>
        <p:txBody>
          <a:bodyPr>
            <a:normAutofit/>
          </a:bodyPr>
          <a:lstStyle/>
          <a:p>
            <a:r>
              <a:rPr lang="en-US" b="1" dirty="0"/>
              <a:t>R package for implementation of visualization and plotting</a:t>
            </a:r>
          </a:p>
          <a:p>
            <a:endParaRPr lang="en-US" b="1" dirty="0"/>
          </a:p>
          <a:p>
            <a:r>
              <a:rPr lang="en-US" b="1" dirty="0"/>
              <a:t>Uses an approach that is stylistically related to </a:t>
            </a:r>
            <a:r>
              <a:rPr lang="en-US" b="1" dirty="0" err="1"/>
              <a:t>tidyverse</a:t>
            </a:r>
            <a:r>
              <a:rPr lang="en-US" b="1" dirty="0"/>
              <a:t> (</a:t>
            </a:r>
            <a:r>
              <a:rPr lang="en-US" b="1" dirty="0" err="1"/>
              <a:t>dplyr</a:t>
            </a:r>
            <a:r>
              <a:rPr lang="en-US" b="1" dirty="0"/>
              <a:t>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406FD26-96BB-40C7-AB78-C14E0A6A2C75}"/>
              </a:ext>
            </a:extLst>
          </p:cNvPr>
          <p:cNvSpPr txBox="1">
            <a:spLocks/>
          </p:cNvSpPr>
          <p:nvPr/>
        </p:nvSpPr>
        <p:spPr>
          <a:xfrm>
            <a:off x="4103259" y="593766"/>
            <a:ext cx="7320884" cy="3182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Layered grammar of graphics </a:t>
            </a:r>
            <a:r>
              <a:rPr lang="en-US" dirty="0">
                <a:hlinkClick r:id="rId2"/>
              </a:rPr>
              <a:t>https://vita.had.co.nz/papers/layered-grammar.pdf</a:t>
            </a:r>
            <a:endParaRPr lang="en-US" b="1" dirty="0"/>
          </a:p>
          <a:p>
            <a:pPr lvl="1"/>
            <a:r>
              <a:rPr lang="en-US" dirty="0"/>
              <a:t>Data and Mapping</a:t>
            </a:r>
          </a:p>
          <a:p>
            <a:pPr lvl="2"/>
            <a:r>
              <a:rPr lang="en-US" dirty="0"/>
              <a:t>Statistical Transformation</a:t>
            </a:r>
          </a:p>
          <a:p>
            <a:pPr lvl="2"/>
            <a:r>
              <a:rPr lang="en-US" dirty="0"/>
              <a:t>Geometric Object</a:t>
            </a:r>
          </a:p>
          <a:p>
            <a:pPr lvl="2"/>
            <a:r>
              <a:rPr lang="en-US" dirty="0"/>
              <a:t>Position Adjustment</a:t>
            </a:r>
          </a:p>
          <a:p>
            <a:pPr lvl="1"/>
            <a:r>
              <a:rPr lang="en-US" dirty="0"/>
              <a:t>SCALES</a:t>
            </a:r>
          </a:p>
          <a:p>
            <a:pPr lvl="1"/>
            <a:r>
              <a:rPr lang="en-US" dirty="0"/>
              <a:t>COORDINATE SYSTEM</a:t>
            </a:r>
          </a:p>
          <a:p>
            <a:pPr lvl="1"/>
            <a:r>
              <a:rPr lang="en-US" dirty="0"/>
              <a:t>FACETING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3238897-45C5-4FED-8B87-6AEC26F33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435" y="3263078"/>
            <a:ext cx="5225143" cy="348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596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71E9E-2CD6-4399-BC8D-97A72A4E4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ggplot2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398FB-2228-4D86-9573-235E66454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857" y="3181350"/>
            <a:ext cx="3031852" cy="2656696"/>
          </a:xfrm>
        </p:spPr>
        <p:txBody>
          <a:bodyPr>
            <a:normAutofit/>
          </a:bodyPr>
          <a:lstStyle/>
          <a:p>
            <a:r>
              <a:rPr lang="en-US" b="1" dirty="0"/>
              <a:t>R package for implementation of visualization and plotting</a:t>
            </a:r>
          </a:p>
          <a:p>
            <a:endParaRPr lang="en-US" b="1" dirty="0"/>
          </a:p>
          <a:p>
            <a:r>
              <a:rPr lang="en-US" b="1" dirty="0"/>
              <a:t>Uses an approach that is stylistically related to </a:t>
            </a:r>
            <a:r>
              <a:rPr lang="en-US" b="1" dirty="0" err="1"/>
              <a:t>tidyverse</a:t>
            </a:r>
            <a:r>
              <a:rPr lang="en-US" b="1" dirty="0"/>
              <a:t> (</a:t>
            </a:r>
            <a:r>
              <a:rPr lang="en-US" b="1" dirty="0" err="1"/>
              <a:t>dplyr</a:t>
            </a:r>
            <a:r>
              <a:rPr lang="en-US" b="1" dirty="0"/>
              <a:t>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406FD26-96BB-40C7-AB78-C14E0A6A2C75}"/>
              </a:ext>
            </a:extLst>
          </p:cNvPr>
          <p:cNvSpPr txBox="1">
            <a:spLocks/>
          </p:cNvSpPr>
          <p:nvPr/>
        </p:nvSpPr>
        <p:spPr>
          <a:xfrm>
            <a:off x="4103259" y="593766"/>
            <a:ext cx="7320884" cy="3182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Theory of graphics.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A29848-06B7-4307-A5C8-76DCDE218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780376"/>
            <a:ext cx="2475360" cy="22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727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7F8016E-837B-4C70-B44C-E1627C028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9C6062-B8DD-49CC-9F05-D6DF7ABB6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846FCA-97FF-4271-8B97-C14BD3AA9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18310A3-1517-431E-A8FC-5E6F018BC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B71E9E-2CD6-4399-BC8D-97A72A4E4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3475915" cy="123459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0" kern="1200" cap="all">
                <a:solidFill>
                  <a:schemeClr val="tx2"/>
                </a:solidFill>
                <a:latin typeface="+mj-lt"/>
                <a:ea typeface="+mj-ea"/>
                <a:cs typeface="+mj-cs"/>
              </a:rPr>
              <a:t>ggplot2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23E396-BE04-4D91-89A5-24877C3E9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250CC05-D6B0-42F7-9792-8677B5394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704962-EC61-43A0-B8F5-F0E73686A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398FB-2228-4D86-9573-235E66454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1192" y="2180496"/>
            <a:ext cx="3475915" cy="36783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2" panose="05020102010507070707" pitchFamily="18" charset="2"/>
              <a:buChar char=""/>
            </a:pP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R package for implementation of visualization and plotting</a:t>
            </a:r>
          </a:p>
          <a:p>
            <a:pPr>
              <a:buFont typeface="Wingdings 2" panose="05020102010507070707" pitchFamily="18" charset="2"/>
              <a:buChar char=""/>
            </a:pPr>
            <a:endParaRPr lang="en-US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 2" panose="05020102010507070707" pitchFamily="18" charset="2"/>
              <a:buChar char=""/>
            </a:pP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Uses an approach that is stylistically related to tidyverse (dplyr)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0DBC3A1-652F-4058-94C8-0F512D442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26" y="628650"/>
            <a:ext cx="7503518" cy="3528456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8BA53F-90E5-4B7D-8DC4-76FF437EB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3838" y="4967795"/>
            <a:ext cx="2779814" cy="60229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A205CC8-8A08-4581-B9ED-683CF3A04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26" y="4233559"/>
            <a:ext cx="3703324" cy="2140389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7588D6-A1F2-49F5-8F51-9EF2468D6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035" y="4401459"/>
            <a:ext cx="1977199" cy="1811621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0D090A5C-3625-4701-8C21-52969B3A7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233559"/>
            <a:ext cx="3703197" cy="2140389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32BA35-E05B-4E3C-AC03-CFD2EC1690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2347" y="1228531"/>
            <a:ext cx="7339599" cy="242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350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71E9E-2CD6-4399-BC8D-97A72A4E4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ggplot2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398FB-2228-4D86-9573-235E66454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857" y="3181350"/>
            <a:ext cx="3031852" cy="2656696"/>
          </a:xfrm>
        </p:spPr>
        <p:txBody>
          <a:bodyPr>
            <a:normAutofit/>
          </a:bodyPr>
          <a:lstStyle/>
          <a:p>
            <a:r>
              <a:rPr lang="en-US" b="1" dirty="0"/>
              <a:t>R package for implementation of visualization and plotting</a:t>
            </a:r>
          </a:p>
          <a:p>
            <a:endParaRPr lang="en-US" b="1" dirty="0"/>
          </a:p>
          <a:p>
            <a:r>
              <a:rPr lang="en-US" b="1" dirty="0"/>
              <a:t>Uses an approach that is stylistically related to </a:t>
            </a:r>
            <a:r>
              <a:rPr lang="en-US" b="1" dirty="0" err="1"/>
              <a:t>tidyverse</a:t>
            </a:r>
            <a:r>
              <a:rPr lang="en-US" b="1" dirty="0"/>
              <a:t> (</a:t>
            </a:r>
            <a:r>
              <a:rPr lang="en-US" b="1" dirty="0" err="1"/>
              <a:t>dplyr</a:t>
            </a:r>
            <a:r>
              <a:rPr lang="en-US" b="1" dirty="0"/>
              <a:t>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406FD26-96BB-40C7-AB78-C14E0A6A2C75}"/>
              </a:ext>
            </a:extLst>
          </p:cNvPr>
          <p:cNvSpPr txBox="1">
            <a:spLocks/>
          </p:cNvSpPr>
          <p:nvPr/>
        </p:nvSpPr>
        <p:spPr>
          <a:xfrm>
            <a:off x="4103259" y="593766"/>
            <a:ext cx="7320884" cy="3182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Theory of graphics.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AE7994-0D6D-4C69-BEE8-148483364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255" y="2666507"/>
            <a:ext cx="5294521" cy="232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203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71E9E-2CD6-4399-BC8D-97A72A4E4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ggplot2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398FB-2228-4D86-9573-235E66454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857" y="3181350"/>
            <a:ext cx="3031852" cy="2656696"/>
          </a:xfrm>
        </p:spPr>
        <p:txBody>
          <a:bodyPr>
            <a:normAutofit/>
          </a:bodyPr>
          <a:lstStyle/>
          <a:p>
            <a:r>
              <a:rPr lang="en-US" b="1" dirty="0"/>
              <a:t>R package for implementation of visualization and plotting</a:t>
            </a:r>
          </a:p>
          <a:p>
            <a:endParaRPr lang="en-US" b="1" dirty="0"/>
          </a:p>
          <a:p>
            <a:r>
              <a:rPr lang="en-US" b="1" dirty="0"/>
              <a:t>Uses an approach that is stylistically related to </a:t>
            </a:r>
            <a:r>
              <a:rPr lang="en-US" b="1" dirty="0" err="1"/>
              <a:t>tidyverse</a:t>
            </a:r>
            <a:r>
              <a:rPr lang="en-US" b="1" dirty="0"/>
              <a:t> (</a:t>
            </a:r>
            <a:r>
              <a:rPr lang="en-US" b="1" dirty="0" err="1"/>
              <a:t>dplyr</a:t>
            </a:r>
            <a:r>
              <a:rPr lang="en-US" b="1" dirty="0"/>
              <a:t>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406FD26-96BB-40C7-AB78-C14E0A6A2C75}"/>
              </a:ext>
            </a:extLst>
          </p:cNvPr>
          <p:cNvSpPr txBox="1">
            <a:spLocks/>
          </p:cNvSpPr>
          <p:nvPr/>
        </p:nvSpPr>
        <p:spPr>
          <a:xfrm>
            <a:off x="4103259" y="593767"/>
            <a:ext cx="7320884" cy="463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Theory of graphics.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C2BD93-B288-4E9B-A9D7-E1A48BE64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574" y="1056905"/>
            <a:ext cx="5748182" cy="515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391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71E9E-2CD6-4399-BC8D-97A72A4E4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ggplot2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398FB-2228-4D86-9573-235E66454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857" y="3181350"/>
            <a:ext cx="3031852" cy="2656696"/>
          </a:xfrm>
        </p:spPr>
        <p:txBody>
          <a:bodyPr>
            <a:normAutofit/>
          </a:bodyPr>
          <a:lstStyle/>
          <a:p>
            <a:r>
              <a:rPr lang="en-US" b="1" dirty="0"/>
              <a:t>R package for implementation of visualization and plotting</a:t>
            </a:r>
          </a:p>
          <a:p>
            <a:endParaRPr lang="en-US" b="1" dirty="0"/>
          </a:p>
          <a:p>
            <a:r>
              <a:rPr lang="en-US" b="1" dirty="0"/>
              <a:t>Uses an approach that is stylistically related to </a:t>
            </a:r>
            <a:r>
              <a:rPr lang="en-US" b="1" dirty="0" err="1"/>
              <a:t>tidyverse</a:t>
            </a:r>
            <a:r>
              <a:rPr lang="en-US" b="1" dirty="0"/>
              <a:t> (</a:t>
            </a:r>
            <a:r>
              <a:rPr lang="en-US" b="1" dirty="0" err="1"/>
              <a:t>dplyr</a:t>
            </a:r>
            <a:r>
              <a:rPr lang="en-US" b="1" dirty="0"/>
              <a:t>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406FD26-96BB-40C7-AB78-C14E0A6A2C75}"/>
              </a:ext>
            </a:extLst>
          </p:cNvPr>
          <p:cNvSpPr txBox="1">
            <a:spLocks/>
          </p:cNvSpPr>
          <p:nvPr/>
        </p:nvSpPr>
        <p:spPr>
          <a:xfrm>
            <a:off x="4103259" y="593767"/>
            <a:ext cx="7320884" cy="463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Theory of graphics.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C2BD93-B288-4E9B-A9D7-E1A48BE64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574" y="1056905"/>
            <a:ext cx="5748182" cy="515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473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71E9E-2CD6-4399-BC8D-97A72A4E4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ggplot2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398FB-2228-4D86-9573-235E66454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857" y="3181350"/>
            <a:ext cx="3031852" cy="2656696"/>
          </a:xfrm>
        </p:spPr>
        <p:txBody>
          <a:bodyPr>
            <a:normAutofit/>
          </a:bodyPr>
          <a:lstStyle/>
          <a:p>
            <a:r>
              <a:rPr lang="en-US" b="1" dirty="0"/>
              <a:t>R package for implementation of visualization and plotting</a:t>
            </a:r>
          </a:p>
          <a:p>
            <a:endParaRPr lang="en-US" b="1" dirty="0"/>
          </a:p>
          <a:p>
            <a:r>
              <a:rPr lang="en-US" b="1" dirty="0"/>
              <a:t>Uses an approach that is stylistically related to </a:t>
            </a:r>
            <a:r>
              <a:rPr lang="en-US" b="1" dirty="0" err="1"/>
              <a:t>tidyverse</a:t>
            </a:r>
            <a:r>
              <a:rPr lang="en-US" b="1" dirty="0"/>
              <a:t> (</a:t>
            </a:r>
            <a:r>
              <a:rPr lang="en-US" b="1" dirty="0" err="1"/>
              <a:t>dplyr</a:t>
            </a:r>
            <a:r>
              <a:rPr lang="en-US" b="1" dirty="0"/>
              <a:t>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406FD26-96BB-40C7-AB78-C14E0A6A2C75}"/>
              </a:ext>
            </a:extLst>
          </p:cNvPr>
          <p:cNvSpPr txBox="1">
            <a:spLocks/>
          </p:cNvSpPr>
          <p:nvPr/>
        </p:nvSpPr>
        <p:spPr>
          <a:xfrm>
            <a:off x="4103259" y="593767"/>
            <a:ext cx="7320884" cy="463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Theory of graphics.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597F99-DA9A-4FFA-AA41-F354EC4F6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620" y="1056905"/>
            <a:ext cx="7021211" cy="546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1116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677</Words>
  <Application>Microsoft Office PowerPoint</Application>
  <PresentationFormat>Widescreen</PresentationFormat>
  <Paragraphs>126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Garamond</vt:lpstr>
      <vt:lpstr>Gill Sans MT</vt:lpstr>
      <vt:lpstr>Wingdings 2</vt:lpstr>
      <vt:lpstr>DividendVTI</vt:lpstr>
      <vt:lpstr>ggplot2</vt:lpstr>
      <vt:lpstr>Tidyverse</vt:lpstr>
      <vt:lpstr>ggplot2</vt:lpstr>
      <vt:lpstr>ggplot2</vt:lpstr>
      <vt:lpstr>ggplot2</vt:lpstr>
      <vt:lpstr>ggplot2</vt:lpstr>
      <vt:lpstr>ggplot2</vt:lpstr>
      <vt:lpstr>ggplot2</vt:lpstr>
      <vt:lpstr>ggplot2</vt:lpstr>
      <vt:lpstr>ggplot2</vt:lpstr>
      <vt:lpstr>ggplot2</vt:lpstr>
      <vt:lpstr>ggplot2</vt:lpstr>
      <vt:lpstr>ggplot2</vt:lpstr>
      <vt:lpstr>ggplot2</vt:lpstr>
      <vt:lpstr>ggplot2</vt:lpstr>
      <vt:lpstr>ggplot2</vt:lpstr>
      <vt:lpstr>ggplot2</vt:lpstr>
      <vt:lpstr>ggmap</vt:lpstr>
      <vt:lpstr>ggmap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ggplot2</dc:title>
  <dc:creator>Yukich, Joshua O</dc:creator>
  <cp:lastModifiedBy>Joshua Yukich</cp:lastModifiedBy>
  <cp:revision>9</cp:revision>
  <dcterms:created xsi:type="dcterms:W3CDTF">2019-11-26T15:32:22Z</dcterms:created>
  <dcterms:modified xsi:type="dcterms:W3CDTF">2020-07-23T04:18:07Z</dcterms:modified>
</cp:coreProperties>
</file>