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10"/>
  </p:notesMasterIdLst>
  <p:sldIdLst>
    <p:sldId id="256" r:id="rId2"/>
    <p:sldId id="274" r:id="rId3"/>
    <p:sldId id="272" r:id="rId4"/>
    <p:sldId id="270" r:id="rId5"/>
    <p:sldId id="269" r:id="rId6"/>
    <p:sldId id="268" r:id="rId7"/>
    <p:sldId id="275" r:id="rId8"/>
    <p:sldId id="27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34" autoAdjust="0"/>
    <p:restoredTop sz="86596" autoAdjust="0"/>
  </p:normalViewPr>
  <p:slideViewPr>
    <p:cSldViewPr snapToGrid="0" snapToObjects="1">
      <p:cViewPr varScale="1">
        <p:scale>
          <a:sx n="78" d="100"/>
          <a:sy n="78" d="100"/>
        </p:scale>
        <p:origin x="81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81E28E-0231-FF4A-9EFC-B738802657F1}" type="datetimeFigureOut">
              <a:rPr lang="en-US" smtClean="0"/>
              <a:t>9/7/2020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5C0CA-34B7-7341-8E94-0F953FB65472}" type="slidenum">
              <a:rPr lang="en-US" smtClean="0"/>
              <a:t>‹#›</a:t>
            </a:fld>
            <a:endParaRPr lang="en-US"/>
          </a:p>
        </p:txBody>
      </p:sp>
    </p:spTree>
    <p:extLst>
      <p:ext uri="{BB962C8B-B14F-4D97-AF65-F5344CB8AC3E}">
        <p14:creationId xmlns:p14="http://schemas.microsoft.com/office/powerpoint/2010/main" val="1588925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credit Wickham and </a:t>
            </a:r>
            <a:r>
              <a:rPr lang="en-US" dirty="0" err="1"/>
              <a:t>Grolemund</a:t>
            </a:r>
            <a:r>
              <a:rPr lang="en-US" dirty="0"/>
              <a:t> </a:t>
            </a:r>
          </a:p>
        </p:txBody>
      </p:sp>
      <p:sp>
        <p:nvSpPr>
          <p:cNvPr id="4" name="Slide Number Placeholder 3"/>
          <p:cNvSpPr>
            <a:spLocks noGrp="1"/>
          </p:cNvSpPr>
          <p:nvPr>
            <p:ph type="sldNum" sz="quarter" idx="5"/>
          </p:nvPr>
        </p:nvSpPr>
        <p:spPr/>
        <p:txBody>
          <a:bodyPr/>
          <a:lstStyle/>
          <a:p>
            <a:fld id="{4645C0CA-34B7-7341-8E94-0F953FB65472}" type="slidenum">
              <a:rPr lang="en-US" smtClean="0"/>
              <a:t>1</a:t>
            </a:fld>
            <a:endParaRPr lang="en-US"/>
          </a:p>
        </p:txBody>
      </p:sp>
    </p:spTree>
    <p:extLst>
      <p:ext uri="{BB962C8B-B14F-4D97-AF65-F5344CB8AC3E}">
        <p14:creationId xmlns:p14="http://schemas.microsoft.com/office/powerpoint/2010/main" val="657774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9/7/2020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5367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4829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9/7/2020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5940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9/7/2020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1986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9/7/2020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792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315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1409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8085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2323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9/7/2020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78606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947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9/7/2020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8133448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tinyurl.com/y5tw8zaj"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uides.lib.berkeley.edu/c.php?g=652220&amp;p=4575532"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C946306D-5ADD-463A-949A-DEEBA39D7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473A035-1F9A-4381-AC96-683CD2D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id="{CF4ED641-0671-4D88-92E6-026A8C9F1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52">
            <a:extLst>
              <a:ext uri="{FF2B5EF4-FFF2-40B4-BE49-F238E27FC236}">
                <a16:creationId xmlns:a16="http://schemas.microsoft.com/office/drawing/2014/main" id="{7A02EF2F-E7B1-40FC-885B-C4D89902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5F40FFDD-DF61-4A0F-94E0-F5307EDCEA5F}"/>
              </a:ext>
            </a:extLst>
          </p:cNvPr>
          <p:cNvPicPr>
            <a:picLocks noChangeAspect="1"/>
          </p:cNvPicPr>
          <p:nvPr/>
        </p:nvPicPr>
        <p:blipFill rotWithShape="1">
          <a:blip r:embed="rId3"/>
          <a:srcRect t="68" r="-1" b="14211"/>
          <a:stretch/>
        </p:blipFill>
        <p:spPr>
          <a:xfrm>
            <a:off x="446532" y="599725"/>
            <a:ext cx="11292143" cy="3557252"/>
          </a:xfrm>
          <a:prstGeom prst="rect">
            <a:avLst/>
          </a:prstGeom>
        </p:spPr>
      </p:pic>
      <p:sp>
        <p:nvSpPr>
          <p:cNvPr id="55" name="Rectangle 54">
            <a:extLst>
              <a:ext uri="{FF2B5EF4-FFF2-40B4-BE49-F238E27FC236}">
                <a16:creationId xmlns:a16="http://schemas.microsoft.com/office/drawing/2014/main" id="{9180D5DB-9658-40A6-A418-7C6998222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356D89E-00A9-EF4A-A575-93E6D8385953}"/>
              </a:ext>
            </a:extLst>
          </p:cNvPr>
          <p:cNvSpPr>
            <a:spLocks noGrp="1"/>
          </p:cNvSpPr>
          <p:nvPr>
            <p:ph type="ctrTitle"/>
          </p:nvPr>
        </p:nvSpPr>
        <p:spPr>
          <a:xfrm>
            <a:off x="627120" y="4319752"/>
            <a:ext cx="10947620" cy="1155959"/>
          </a:xfrm>
        </p:spPr>
        <p:txBody>
          <a:bodyPr>
            <a:normAutofit/>
          </a:bodyPr>
          <a:lstStyle/>
          <a:p>
            <a:pPr>
              <a:lnSpc>
                <a:spcPct val="90000"/>
              </a:lnSpc>
            </a:pPr>
            <a:r>
              <a:rPr lang="en-US" b="1" dirty="0">
                <a:solidFill>
                  <a:srgbClr val="FFFFFF"/>
                </a:solidFill>
                <a:latin typeface="Garamond" panose="02020404030301010803" pitchFamily="18" charset="0"/>
              </a:rPr>
              <a:t>INTRO TO COURSE / Data Science and Statistical Computing</a:t>
            </a:r>
          </a:p>
        </p:txBody>
      </p:sp>
      <p:sp>
        <p:nvSpPr>
          <p:cNvPr id="3" name="Subtitle 2">
            <a:extLst>
              <a:ext uri="{FF2B5EF4-FFF2-40B4-BE49-F238E27FC236}">
                <a16:creationId xmlns:a16="http://schemas.microsoft.com/office/drawing/2014/main" id="{99471AF9-BF91-7F49-8259-E5938EDA934B}"/>
              </a:ext>
            </a:extLst>
          </p:cNvPr>
          <p:cNvSpPr>
            <a:spLocks noGrp="1"/>
          </p:cNvSpPr>
          <p:nvPr>
            <p:ph type="subTitle" idx="1"/>
          </p:nvPr>
        </p:nvSpPr>
        <p:spPr>
          <a:xfrm>
            <a:off x="687220" y="5475712"/>
            <a:ext cx="10887519" cy="476099"/>
          </a:xfrm>
        </p:spPr>
        <p:txBody>
          <a:bodyPr>
            <a:normAutofit/>
          </a:bodyPr>
          <a:lstStyle/>
          <a:p>
            <a:r>
              <a:rPr lang="en-US" dirty="0">
                <a:solidFill>
                  <a:srgbClr val="FFFFFF">
                    <a:alpha val="75000"/>
                  </a:srgbClr>
                </a:solidFill>
                <a:latin typeface="Garamond" panose="02020404030301010803" pitchFamily="18" charset="0"/>
              </a:rPr>
              <a:t>session 1 </a:t>
            </a:r>
          </a:p>
        </p:txBody>
      </p:sp>
    </p:spTree>
    <p:extLst>
      <p:ext uri="{BB962C8B-B14F-4D97-AF65-F5344CB8AC3E}">
        <p14:creationId xmlns:p14="http://schemas.microsoft.com/office/powerpoint/2010/main" val="3699863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8693-567B-4200-8160-42502F819EEE}"/>
              </a:ext>
            </a:extLst>
          </p:cNvPr>
          <p:cNvSpPr>
            <a:spLocks noGrp="1"/>
          </p:cNvSpPr>
          <p:nvPr>
            <p:ph type="title"/>
          </p:nvPr>
        </p:nvSpPr>
        <p:spPr/>
        <p:txBody>
          <a:bodyPr/>
          <a:lstStyle/>
          <a:p>
            <a:r>
              <a:rPr lang="en-US" dirty="0"/>
              <a:t>RESEARCH</a:t>
            </a:r>
          </a:p>
        </p:txBody>
      </p:sp>
      <p:sp>
        <p:nvSpPr>
          <p:cNvPr id="3" name="Content Placeholder 2">
            <a:extLst>
              <a:ext uri="{FF2B5EF4-FFF2-40B4-BE49-F238E27FC236}">
                <a16:creationId xmlns:a16="http://schemas.microsoft.com/office/drawing/2014/main" id="{9CD7897C-CF0F-487D-9E5A-33C065C52AD6}"/>
              </a:ext>
            </a:extLst>
          </p:cNvPr>
          <p:cNvSpPr>
            <a:spLocks noGrp="1"/>
          </p:cNvSpPr>
          <p:nvPr>
            <p:ph idx="1"/>
          </p:nvPr>
        </p:nvSpPr>
        <p:spPr/>
        <p:txBody>
          <a:bodyPr/>
          <a:lstStyle/>
          <a:p>
            <a:r>
              <a:rPr lang="en-US" dirty="0"/>
              <a:t>Google Define Results </a:t>
            </a:r>
          </a:p>
          <a:p>
            <a:pPr lvl="1"/>
            <a:r>
              <a:rPr lang="en-US" dirty="0"/>
              <a:t>Noun: “the systematic investigation into and study of materials and sources in order to establish facts and reach new conclusions.”</a:t>
            </a:r>
          </a:p>
          <a:p>
            <a:pPr lvl="1"/>
            <a:r>
              <a:rPr lang="en-US" dirty="0"/>
              <a:t>Verb: “investigate systematically.”</a:t>
            </a:r>
          </a:p>
          <a:p>
            <a:pPr lvl="2"/>
            <a:r>
              <a:rPr lang="en-US" b="1" dirty="0">
                <a:hlinkClick r:id="rId2"/>
              </a:rPr>
              <a:t>https://tinyurl.com/y5tw8zaj</a:t>
            </a:r>
            <a:endParaRPr lang="en-US" b="1" dirty="0"/>
          </a:p>
          <a:p>
            <a:r>
              <a:rPr lang="en-US" dirty="0"/>
              <a:t>In computation and statistics: </a:t>
            </a:r>
          </a:p>
          <a:p>
            <a:pPr lvl="1"/>
            <a:r>
              <a:rPr lang="en-US" dirty="0"/>
              <a:t>“The full software environment, code, and data that produced the results”</a:t>
            </a:r>
          </a:p>
          <a:p>
            <a:pPr lvl="1"/>
            <a:endParaRPr lang="en-US" dirty="0"/>
          </a:p>
          <a:p>
            <a:pPr lvl="1"/>
            <a:endParaRPr lang="en-US" dirty="0"/>
          </a:p>
          <a:p>
            <a:pPr lvl="1"/>
            <a:endParaRPr lang="en-US" dirty="0"/>
          </a:p>
        </p:txBody>
      </p:sp>
      <p:sp>
        <p:nvSpPr>
          <p:cNvPr id="4" name="Text Placeholder 3">
            <a:extLst>
              <a:ext uri="{FF2B5EF4-FFF2-40B4-BE49-F238E27FC236}">
                <a16:creationId xmlns:a16="http://schemas.microsoft.com/office/drawing/2014/main" id="{D999548D-4F51-4C8B-B31F-7B1E47518E7F}"/>
              </a:ext>
            </a:extLst>
          </p:cNvPr>
          <p:cNvSpPr>
            <a:spLocks noGrp="1"/>
          </p:cNvSpPr>
          <p:nvPr>
            <p:ph type="body" sz="half" idx="2"/>
          </p:nvPr>
        </p:nvSpPr>
        <p:spPr/>
        <p:txBody>
          <a:bodyPr/>
          <a:lstStyle/>
          <a:p>
            <a:r>
              <a:rPr lang="en-US" dirty="0"/>
              <a:t>DEFINITIONS</a:t>
            </a:r>
          </a:p>
        </p:txBody>
      </p:sp>
    </p:spTree>
    <p:extLst>
      <p:ext uri="{BB962C8B-B14F-4D97-AF65-F5344CB8AC3E}">
        <p14:creationId xmlns:p14="http://schemas.microsoft.com/office/powerpoint/2010/main" val="3570000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8693-567B-4200-8160-42502F819EEE}"/>
              </a:ext>
            </a:extLst>
          </p:cNvPr>
          <p:cNvSpPr>
            <a:spLocks noGrp="1"/>
          </p:cNvSpPr>
          <p:nvPr>
            <p:ph type="title"/>
          </p:nvPr>
        </p:nvSpPr>
        <p:spPr/>
        <p:txBody>
          <a:bodyPr/>
          <a:lstStyle/>
          <a:p>
            <a:r>
              <a:rPr lang="en-US" dirty="0"/>
              <a:t>REPRODUCIBILITY </a:t>
            </a:r>
          </a:p>
        </p:txBody>
      </p:sp>
      <p:sp>
        <p:nvSpPr>
          <p:cNvPr id="3" name="Content Placeholder 2">
            <a:extLst>
              <a:ext uri="{FF2B5EF4-FFF2-40B4-BE49-F238E27FC236}">
                <a16:creationId xmlns:a16="http://schemas.microsoft.com/office/drawing/2014/main" id="{9CD7897C-CF0F-487D-9E5A-33C065C52AD6}"/>
              </a:ext>
            </a:extLst>
          </p:cNvPr>
          <p:cNvSpPr>
            <a:spLocks noGrp="1"/>
          </p:cNvSpPr>
          <p:nvPr>
            <p:ph idx="1"/>
          </p:nvPr>
        </p:nvSpPr>
        <p:spPr/>
        <p:txBody>
          <a:bodyPr/>
          <a:lstStyle/>
          <a:p>
            <a:r>
              <a:rPr lang="en-US" dirty="0"/>
              <a:t>What do you think this means?</a:t>
            </a:r>
          </a:p>
          <a:p>
            <a:pPr lvl="1"/>
            <a:endParaRPr lang="en-US" dirty="0"/>
          </a:p>
        </p:txBody>
      </p:sp>
      <p:sp>
        <p:nvSpPr>
          <p:cNvPr id="4" name="Text Placeholder 3">
            <a:extLst>
              <a:ext uri="{FF2B5EF4-FFF2-40B4-BE49-F238E27FC236}">
                <a16:creationId xmlns:a16="http://schemas.microsoft.com/office/drawing/2014/main" id="{D999548D-4F51-4C8B-B31F-7B1E47518E7F}"/>
              </a:ext>
            </a:extLst>
          </p:cNvPr>
          <p:cNvSpPr>
            <a:spLocks noGrp="1"/>
          </p:cNvSpPr>
          <p:nvPr>
            <p:ph type="body" sz="half" idx="2"/>
          </p:nvPr>
        </p:nvSpPr>
        <p:spPr/>
        <p:txBody>
          <a:bodyPr/>
          <a:lstStyle/>
          <a:p>
            <a:r>
              <a:rPr lang="en-US" dirty="0"/>
              <a:t>THEORY</a:t>
            </a:r>
          </a:p>
        </p:txBody>
      </p:sp>
    </p:spTree>
    <p:extLst>
      <p:ext uri="{BB962C8B-B14F-4D97-AF65-F5344CB8AC3E}">
        <p14:creationId xmlns:p14="http://schemas.microsoft.com/office/powerpoint/2010/main" val="2330042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8693-567B-4200-8160-42502F819EEE}"/>
              </a:ext>
            </a:extLst>
          </p:cNvPr>
          <p:cNvSpPr>
            <a:spLocks noGrp="1"/>
          </p:cNvSpPr>
          <p:nvPr>
            <p:ph type="title"/>
          </p:nvPr>
        </p:nvSpPr>
        <p:spPr/>
        <p:txBody>
          <a:bodyPr/>
          <a:lstStyle/>
          <a:p>
            <a:r>
              <a:rPr lang="en-US" dirty="0"/>
              <a:t>REPRODUCIBILITY </a:t>
            </a:r>
          </a:p>
        </p:txBody>
      </p:sp>
      <p:sp>
        <p:nvSpPr>
          <p:cNvPr id="3" name="Content Placeholder 2">
            <a:extLst>
              <a:ext uri="{FF2B5EF4-FFF2-40B4-BE49-F238E27FC236}">
                <a16:creationId xmlns:a16="http://schemas.microsoft.com/office/drawing/2014/main" id="{9CD7897C-CF0F-487D-9E5A-33C065C52AD6}"/>
              </a:ext>
            </a:extLst>
          </p:cNvPr>
          <p:cNvSpPr>
            <a:spLocks noGrp="1"/>
          </p:cNvSpPr>
          <p:nvPr>
            <p:ph idx="1"/>
          </p:nvPr>
        </p:nvSpPr>
        <p:spPr/>
        <p:txBody>
          <a:bodyPr/>
          <a:lstStyle/>
          <a:p>
            <a:r>
              <a:rPr lang="en-US" dirty="0"/>
              <a:t>Reproducibility is a scientific ideal – </a:t>
            </a:r>
          </a:p>
          <a:p>
            <a:pPr lvl="1"/>
            <a:r>
              <a:rPr lang="en-US" dirty="0"/>
              <a:t>Theoretical reproducibility</a:t>
            </a:r>
          </a:p>
          <a:p>
            <a:pPr lvl="1"/>
            <a:r>
              <a:rPr lang="en-US" dirty="0"/>
              <a:t>Experimental reproducibility</a:t>
            </a:r>
          </a:p>
          <a:p>
            <a:pPr lvl="1"/>
            <a:r>
              <a:rPr lang="en-US" dirty="0"/>
              <a:t>Measurement reproducibility</a:t>
            </a:r>
          </a:p>
          <a:p>
            <a:pPr lvl="1"/>
            <a:r>
              <a:rPr lang="en-US" dirty="0"/>
              <a:t>Analytic reproducibility</a:t>
            </a:r>
          </a:p>
          <a:p>
            <a:pPr lvl="1"/>
            <a:r>
              <a:rPr lang="en-US" dirty="0"/>
              <a:t>Interpretation reproducibility</a:t>
            </a:r>
          </a:p>
          <a:p>
            <a:pPr lvl="2"/>
            <a:r>
              <a:rPr lang="en-US" dirty="0"/>
              <a:t>“Replication crisis”</a:t>
            </a:r>
          </a:p>
          <a:p>
            <a:pPr lvl="1"/>
            <a:endParaRPr lang="en-US" dirty="0"/>
          </a:p>
        </p:txBody>
      </p:sp>
      <p:sp>
        <p:nvSpPr>
          <p:cNvPr id="4" name="Text Placeholder 3">
            <a:extLst>
              <a:ext uri="{FF2B5EF4-FFF2-40B4-BE49-F238E27FC236}">
                <a16:creationId xmlns:a16="http://schemas.microsoft.com/office/drawing/2014/main" id="{D999548D-4F51-4C8B-B31F-7B1E47518E7F}"/>
              </a:ext>
            </a:extLst>
          </p:cNvPr>
          <p:cNvSpPr>
            <a:spLocks noGrp="1"/>
          </p:cNvSpPr>
          <p:nvPr>
            <p:ph type="body" sz="half" idx="2"/>
          </p:nvPr>
        </p:nvSpPr>
        <p:spPr/>
        <p:txBody>
          <a:bodyPr/>
          <a:lstStyle/>
          <a:p>
            <a:r>
              <a:rPr lang="en-US" dirty="0"/>
              <a:t>THEORY</a:t>
            </a:r>
          </a:p>
        </p:txBody>
      </p:sp>
    </p:spTree>
    <p:extLst>
      <p:ext uri="{BB962C8B-B14F-4D97-AF65-F5344CB8AC3E}">
        <p14:creationId xmlns:p14="http://schemas.microsoft.com/office/powerpoint/2010/main" val="2411901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4C01-B606-4B14-AE69-98F228CD13DC}"/>
              </a:ext>
            </a:extLst>
          </p:cNvPr>
          <p:cNvSpPr>
            <a:spLocks noGrp="1"/>
          </p:cNvSpPr>
          <p:nvPr>
            <p:ph type="title"/>
          </p:nvPr>
        </p:nvSpPr>
        <p:spPr/>
        <p:txBody>
          <a:bodyPr/>
          <a:lstStyle/>
          <a:p>
            <a:r>
              <a:rPr lang="en-US" dirty="0"/>
              <a:t>Reproducibility</a:t>
            </a:r>
          </a:p>
        </p:txBody>
      </p:sp>
      <p:sp>
        <p:nvSpPr>
          <p:cNvPr id="3" name="Content Placeholder 2">
            <a:extLst>
              <a:ext uri="{FF2B5EF4-FFF2-40B4-BE49-F238E27FC236}">
                <a16:creationId xmlns:a16="http://schemas.microsoft.com/office/drawing/2014/main" id="{2E08671C-1379-4374-9379-68C9EA837D64}"/>
              </a:ext>
            </a:extLst>
          </p:cNvPr>
          <p:cNvSpPr>
            <a:spLocks noGrp="1"/>
          </p:cNvSpPr>
          <p:nvPr>
            <p:ph idx="1"/>
          </p:nvPr>
        </p:nvSpPr>
        <p:spPr/>
        <p:txBody>
          <a:bodyPr/>
          <a:lstStyle/>
          <a:p>
            <a:r>
              <a:rPr lang="en-US" dirty="0"/>
              <a:t>Scripts should be written such that, with no changes to data</a:t>
            </a:r>
          </a:p>
          <a:p>
            <a:pPr lvl="1"/>
            <a:r>
              <a:rPr lang="en-US" dirty="0"/>
              <a:t>1) Starting from a clean session they can be run and get the same results every time</a:t>
            </a:r>
          </a:p>
          <a:p>
            <a:pPr lvl="1"/>
            <a:r>
              <a:rPr lang="en-US" dirty="0"/>
              <a:t>II) They can be run by someone other than you and produce the same results</a:t>
            </a:r>
          </a:p>
          <a:p>
            <a:pPr lvl="1"/>
            <a:r>
              <a:rPr lang="en-US" dirty="0"/>
              <a:t>III) They can be run on a machine which is not yours and produce the same results with NO changes. </a:t>
            </a:r>
          </a:p>
          <a:p>
            <a:pPr lvl="2"/>
            <a:r>
              <a:rPr lang="en-US" dirty="0" err="1"/>
              <a:t>MonteCarlo</a:t>
            </a:r>
            <a:r>
              <a:rPr lang="en-US" dirty="0"/>
              <a:t> Simulation / processes that involve generation of random/pseudo-random numbers provide an extra challenge here. </a:t>
            </a:r>
          </a:p>
          <a:p>
            <a:r>
              <a:rPr lang="en-US" dirty="0"/>
              <a:t>The broader perspective is that others should be able to read, understand and recreate your results exactly using the materials and documentation that you leave behind.</a:t>
            </a:r>
          </a:p>
          <a:p>
            <a:pPr lvl="1"/>
            <a:endParaRPr lang="en-US" dirty="0"/>
          </a:p>
        </p:txBody>
      </p:sp>
      <p:sp>
        <p:nvSpPr>
          <p:cNvPr id="4" name="Text Placeholder 3">
            <a:extLst>
              <a:ext uri="{FF2B5EF4-FFF2-40B4-BE49-F238E27FC236}">
                <a16:creationId xmlns:a16="http://schemas.microsoft.com/office/drawing/2014/main" id="{20217100-2DBD-49FE-9411-EE573A0B2B9A}"/>
              </a:ext>
            </a:extLst>
          </p:cNvPr>
          <p:cNvSpPr>
            <a:spLocks noGrp="1"/>
          </p:cNvSpPr>
          <p:nvPr>
            <p:ph type="body" sz="half" idx="2"/>
          </p:nvPr>
        </p:nvSpPr>
        <p:spPr/>
        <p:txBody>
          <a:bodyPr/>
          <a:lstStyle/>
          <a:p>
            <a:r>
              <a:rPr lang="en-US" dirty="0"/>
              <a:t>Practice as relates to statistical computing</a:t>
            </a:r>
          </a:p>
        </p:txBody>
      </p:sp>
    </p:spTree>
    <p:extLst>
      <p:ext uri="{BB962C8B-B14F-4D97-AF65-F5344CB8AC3E}">
        <p14:creationId xmlns:p14="http://schemas.microsoft.com/office/powerpoint/2010/main" val="3790753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4E60D1C-2E3C-4AA1-A321-2FC4F594888A}"/>
              </a:ext>
            </a:extLst>
          </p:cNvPr>
          <p:cNvSpPr/>
          <p:nvPr/>
        </p:nvSpPr>
        <p:spPr>
          <a:xfrm>
            <a:off x="4296229" y="2220686"/>
            <a:ext cx="7127914" cy="436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Version control: git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 name="Title 1">
            <a:extLst>
              <a:ext uri="{FF2B5EF4-FFF2-40B4-BE49-F238E27FC236}">
                <a16:creationId xmlns:a16="http://schemas.microsoft.com/office/drawing/2014/main" id="{D93FFE60-3AF8-40ED-845C-4E485AE393E6}"/>
              </a:ext>
            </a:extLst>
          </p:cNvPr>
          <p:cNvSpPr>
            <a:spLocks noGrp="1"/>
          </p:cNvSpPr>
          <p:nvPr>
            <p:ph type="title"/>
          </p:nvPr>
        </p:nvSpPr>
        <p:spPr/>
        <p:txBody>
          <a:bodyPr/>
          <a:lstStyle/>
          <a:p>
            <a:r>
              <a:rPr lang="en-US" dirty="0"/>
              <a:t>WORKFLOW</a:t>
            </a:r>
          </a:p>
        </p:txBody>
      </p:sp>
      <p:pic>
        <p:nvPicPr>
          <p:cNvPr id="5" name="Content Placeholder 4">
            <a:extLst>
              <a:ext uri="{FF2B5EF4-FFF2-40B4-BE49-F238E27FC236}">
                <a16:creationId xmlns:a16="http://schemas.microsoft.com/office/drawing/2014/main" id="{C92B38A6-F826-4E69-AF7C-8BE87DAD784A}"/>
              </a:ext>
            </a:extLst>
          </p:cNvPr>
          <p:cNvPicPr>
            <a:picLocks noGrp="1" noChangeAspect="1"/>
          </p:cNvPicPr>
          <p:nvPr>
            <p:ph idx="1"/>
          </p:nvPr>
        </p:nvPicPr>
        <p:blipFill>
          <a:blip r:embed="rId2"/>
          <a:stretch>
            <a:fillRect/>
          </a:stretch>
        </p:blipFill>
        <p:spPr>
          <a:xfrm>
            <a:off x="4465340" y="3429000"/>
            <a:ext cx="6651312" cy="2097206"/>
          </a:xfrm>
          <a:prstGeom prst="rect">
            <a:avLst/>
          </a:prstGeom>
        </p:spPr>
      </p:pic>
      <p:sp>
        <p:nvSpPr>
          <p:cNvPr id="4" name="Text Placeholder 3">
            <a:extLst>
              <a:ext uri="{FF2B5EF4-FFF2-40B4-BE49-F238E27FC236}">
                <a16:creationId xmlns:a16="http://schemas.microsoft.com/office/drawing/2014/main" id="{5DE1BD7D-A4E8-473D-8514-F87ED8C298D7}"/>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dirty="0"/>
              <a:t>Standardized Workflow and Software Stack </a:t>
            </a:r>
          </a:p>
          <a:p>
            <a:pPr marL="285750" indent="-285750">
              <a:buFont typeface="Arial" panose="020B0604020202020204" pitchFamily="34" charset="0"/>
              <a:buChar char="•"/>
            </a:pPr>
            <a:r>
              <a:rPr lang="en-US" dirty="0"/>
              <a:t>Facilitates Reproducibility</a:t>
            </a:r>
          </a:p>
          <a:p>
            <a:pPr marL="285750" indent="-285750">
              <a:buFont typeface="Arial" panose="020B0604020202020204" pitchFamily="34" charset="0"/>
              <a:buChar char="•"/>
            </a:pPr>
            <a:r>
              <a:rPr lang="en-US" dirty="0"/>
              <a:t>Instills Best Practices for coding</a:t>
            </a:r>
          </a:p>
          <a:p>
            <a:pPr marL="285750" indent="-285750">
              <a:buFont typeface="Arial" panose="020B0604020202020204" pitchFamily="34" charset="0"/>
              <a:buChar char="•"/>
            </a:pPr>
            <a:r>
              <a:rPr lang="en-US" dirty="0"/>
              <a:t>Builds good habits of documentation</a:t>
            </a:r>
          </a:p>
          <a:p>
            <a:pPr marL="285750" indent="-285750">
              <a:buFont typeface="Arial" panose="020B0604020202020204" pitchFamily="34" charset="0"/>
              <a:buChar char="•"/>
            </a:pPr>
            <a:r>
              <a:rPr lang="en-US" dirty="0"/>
              <a:t>Enhances your ability to communicate and share results to others</a:t>
            </a:r>
          </a:p>
          <a:p>
            <a:pPr marL="285750" indent="-285750">
              <a:buFont typeface="Arial" panose="020B0604020202020204" pitchFamily="34" charset="0"/>
              <a:buChar char="•"/>
            </a:pPr>
            <a:endParaRPr lang="en-US" dirty="0"/>
          </a:p>
        </p:txBody>
      </p:sp>
      <p:sp>
        <p:nvSpPr>
          <p:cNvPr id="8" name="Arrow: Up-Down 7">
            <a:extLst>
              <a:ext uri="{FF2B5EF4-FFF2-40B4-BE49-F238E27FC236}">
                <a16:creationId xmlns:a16="http://schemas.microsoft.com/office/drawing/2014/main" id="{9C344E61-0730-47AF-9AEE-5726F17486DA}"/>
              </a:ext>
            </a:extLst>
          </p:cNvPr>
          <p:cNvSpPr/>
          <p:nvPr/>
        </p:nvSpPr>
        <p:spPr>
          <a:xfrm>
            <a:off x="7790996" y="1545771"/>
            <a:ext cx="220890" cy="624115"/>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Syncing cloud">
            <a:extLst>
              <a:ext uri="{FF2B5EF4-FFF2-40B4-BE49-F238E27FC236}">
                <a16:creationId xmlns:a16="http://schemas.microsoft.com/office/drawing/2014/main" id="{62B112AC-DB3A-4EEF-8563-131F26B3E2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52981" y="294427"/>
            <a:ext cx="1538662" cy="1538662"/>
          </a:xfrm>
          <a:prstGeom prst="rect">
            <a:avLst/>
          </a:prstGeom>
        </p:spPr>
      </p:pic>
      <p:sp>
        <p:nvSpPr>
          <p:cNvPr id="11" name="TextBox 10">
            <a:extLst>
              <a:ext uri="{FF2B5EF4-FFF2-40B4-BE49-F238E27FC236}">
                <a16:creationId xmlns:a16="http://schemas.microsoft.com/office/drawing/2014/main" id="{46FF9E77-0614-4F56-8D45-C6FEADBCECA4}"/>
              </a:ext>
            </a:extLst>
          </p:cNvPr>
          <p:cNvSpPr txBox="1"/>
          <p:nvPr/>
        </p:nvSpPr>
        <p:spPr>
          <a:xfrm>
            <a:off x="8926286" y="848640"/>
            <a:ext cx="1320800" cy="646331"/>
          </a:xfrm>
          <a:prstGeom prst="rect">
            <a:avLst/>
          </a:prstGeom>
          <a:noFill/>
        </p:spPr>
        <p:txBody>
          <a:bodyPr wrap="square" rtlCol="0">
            <a:spAutoFit/>
          </a:bodyPr>
          <a:lstStyle/>
          <a:p>
            <a:r>
              <a:rPr lang="en-US" dirty="0"/>
              <a:t>Sync Backup</a:t>
            </a:r>
          </a:p>
        </p:txBody>
      </p:sp>
      <p:sp>
        <p:nvSpPr>
          <p:cNvPr id="12" name="TextBox 11">
            <a:extLst>
              <a:ext uri="{FF2B5EF4-FFF2-40B4-BE49-F238E27FC236}">
                <a16:creationId xmlns:a16="http://schemas.microsoft.com/office/drawing/2014/main" id="{F2A4D73A-18DA-441C-AC24-6E82332BF499}"/>
              </a:ext>
            </a:extLst>
          </p:cNvPr>
          <p:cNvSpPr txBox="1"/>
          <p:nvPr/>
        </p:nvSpPr>
        <p:spPr>
          <a:xfrm>
            <a:off x="4876800" y="3510784"/>
            <a:ext cx="1219200" cy="923330"/>
          </a:xfrm>
          <a:prstGeom prst="rect">
            <a:avLst/>
          </a:prstGeom>
          <a:noFill/>
        </p:spPr>
        <p:txBody>
          <a:bodyPr wrap="square" rtlCol="0">
            <a:spAutoFit/>
          </a:bodyPr>
          <a:lstStyle/>
          <a:p>
            <a:r>
              <a:rPr lang="en-US" dirty="0"/>
              <a:t>SQL, Python, Java, R etc..</a:t>
            </a:r>
          </a:p>
        </p:txBody>
      </p:sp>
      <p:sp>
        <p:nvSpPr>
          <p:cNvPr id="13" name="TextBox 12">
            <a:extLst>
              <a:ext uri="{FF2B5EF4-FFF2-40B4-BE49-F238E27FC236}">
                <a16:creationId xmlns:a16="http://schemas.microsoft.com/office/drawing/2014/main" id="{B65BADB9-4492-4F95-8EE4-81B4DD357733}"/>
              </a:ext>
            </a:extLst>
          </p:cNvPr>
          <p:cNvSpPr txBox="1"/>
          <p:nvPr/>
        </p:nvSpPr>
        <p:spPr>
          <a:xfrm>
            <a:off x="6507460" y="3481756"/>
            <a:ext cx="1219200" cy="923330"/>
          </a:xfrm>
          <a:prstGeom prst="rect">
            <a:avLst/>
          </a:prstGeom>
          <a:noFill/>
        </p:spPr>
        <p:txBody>
          <a:bodyPr wrap="square" rtlCol="0">
            <a:spAutoFit/>
          </a:bodyPr>
          <a:lstStyle/>
          <a:p>
            <a:r>
              <a:rPr lang="en-US" dirty="0"/>
              <a:t>Python, R, STATA, SAS</a:t>
            </a:r>
          </a:p>
        </p:txBody>
      </p:sp>
      <p:sp>
        <p:nvSpPr>
          <p:cNvPr id="14" name="TextBox 13">
            <a:extLst>
              <a:ext uri="{FF2B5EF4-FFF2-40B4-BE49-F238E27FC236}">
                <a16:creationId xmlns:a16="http://schemas.microsoft.com/office/drawing/2014/main" id="{08851CF2-5D80-4C65-84DB-5F8B45C05DA9}"/>
              </a:ext>
            </a:extLst>
          </p:cNvPr>
          <p:cNvSpPr txBox="1"/>
          <p:nvPr/>
        </p:nvSpPr>
        <p:spPr>
          <a:xfrm>
            <a:off x="9168141" y="3485384"/>
            <a:ext cx="2006568" cy="923330"/>
          </a:xfrm>
          <a:prstGeom prst="rect">
            <a:avLst/>
          </a:prstGeom>
          <a:noFill/>
        </p:spPr>
        <p:txBody>
          <a:bodyPr wrap="square" rtlCol="0">
            <a:spAutoFit/>
          </a:bodyPr>
          <a:lstStyle/>
          <a:p>
            <a:r>
              <a:rPr lang="en-US" dirty="0"/>
              <a:t>Markdown, LaTeX, </a:t>
            </a:r>
            <a:r>
              <a:rPr lang="en-US" dirty="0" err="1"/>
              <a:t>Jupyter</a:t>
            </a:r>
            <a:r>
              <a:rPr lang="en-US" dirty="0"/>
              <a:t> notebooks, html, shiny, </a:t>
            </a:r>
            <a:r>
              <a:rPr lang="en-US" dirty="0" err="1"/>
              <a:t>etc</a:t>
            </a:r>
            <a:r>
              <a:rPr lang="en-US" dirty="0"/>
              <a:t>…</a:t>
            </a:r>
          </a:p>
        </p:txBody>
      </p:sp>
    </p:spTree>
    <p:extLst>
      <p:ext uri="{BB962C8B-B14F-4D97-AF65-F5344CB8AC3E}">
        <p14:creationId xmlns:p14="http://schemas.microsoft.com/office/powerpoint/2010/main" val="3042195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57EE8-F6FE-4B62-97AE-ED9F4F106AFB}"/>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18EA01ED-D614-4796-94A7-CD12B4E7EF4C}"/>
              </a:ext>
            </a:extLst>
          </p:cNvPr>
          <p:cNvSpPr>
            <a:spLocks noGrp="1"/>
          </p:cNvSpPr>
          <p:nvPr>
            <p:ph idx="1"/>
          </p:nvPr>
        </p:nvSpPr>
        <p:spPr>
          <a:xfrm>
            <a:off x="4900928" y="609600"/>
            <a:ext cx="6650991" cy="5979885"/>
          </a:xfrm>
        </p:spPr>
        <p:txBody>
          <a:bodyPr>
            <a:normAutofit fontScale="92500" lnSpcReduction="10000"/>
          </a:bodyPr>
          <a:lstStyle/>
          <a:p>
            <a:r>
              <a:rPr lang="en-US" dirty="0"/>
              <a:t>Document!</a:t>
            </a:r>
          </a:p>
          <a:p>
            <a:r>
              <a:rPr lang="en-US" dirty="0"/>
              <a:t>Everything is a text file</a:t>
            </a:r>
          </a:p>
          <a:p>
            <a:r>
              <a:rPr lang="en-US" dirty="0"/>
              <a:t>All files are human readable (gets complicated with Images and sounds)</a:t>
            </a:r>
          </a:p>
          <a:p>
            <a:r>
              <a:rPr lang="en-US" dirty="0"/>
              <a:t>Explicitly tie files together</a:t>
            </a:r>
          </a:p>
          <a:p>
            <a:r>
              <a:rPr lang="en-US" dirty="0"/>
              <a:t>Plan to organize, store and disseminate</a:t>
            </a:r>
          </a:p>
          <a:p>
            <a:r>
              <a:rPr lang="en-US" dirty="0"/>
              <a:t>We work with scripts. </a:t>
            </a:r>
          </a:p>
          <a:p>
            <a:pPr lvl="1"/>
            <a:r>
              <a:rPr lang="en-US" dirty="0"/>
              <a:t>This are readable text files, that will give instructions to various pieces of software on how to import, clean/tidy, transform, analyze, visualize, model and communicate our results.</a:t>
            </a:r>
          </a:p>
          <a:p>
            <a:pPr lvl="1"/>
            <a:r>
              <a:rPr lang="en-US" dirty="0"/>
              <a:t>We use formal version control software and conventions to maintain current versions of all code, documentation and communications as well as history of previous iterations and documentation of changes and facilitate collaboration</a:t>
            </a:r>
          </a:p>
          <a:p>
            <a:pPr lvl="2"/>
            <a:r>
              <a:rPr lang="en-US" dirty="0"/>
              <a:t>This is done (often) using the git language/software</a:t>
            </a:r>
          </a:p>
          <a:p>
            <a:r>
              <a:rPr lang="en-US" dirty="0"/>
              <a:t>We never change the real original data.</a:t>
            </a:r>
          </a:p>
          <a:p>
            <a:r>
              <a:rPr lang="en-US" dirty="0"/>
              <a:t>Everything is auditable.</a:t>
            </a:r>
          </a:p>
        </p:txBody>
      </p:sp>
      <p:sp>
        <p:nvSpPr>
          <p:cNvPr id="4" name="Text Placeholder 3">
            <a:extLst>
              <a:ext uri="{FF2B5EF4-FFF2-40B4-BE49-F238E27FC236}">
                <a16:creationId xmlns:a16="http://schemas.microsoft.com/office/drawing/2014/main" id="{7CCE9589-6DB1-4761-B879-3848B1BE7641}"/>
              </a:ext>
            </a:extLst>
          </p:cNvPr>
          <p:cNvSpPr>
            <a:spLocks noGrp="1"/>
          </p:cNvSpPr>
          <p:nvPr>
            <p:ph type="body" sz="half" idx="2"/>
          </p:nvPr>
        </p:nvSpPr>
        <p:spPr>
          <a:xfrm>
            <a:off x="771964" y="2923158"/>
            <a:ext cx="3031852" cy="3001392"/>
          </a:xfrm>
        </p:spPr>
        <p:txBody>
          <a:bodyPr/>
          <a:lstStyle/>
          <a:p>
            <a:r>
              <a:rPr lang="en-US" dirty="0"/>
              <a:t>Practically</a:t>
            </a:r>
          </a:p>
          <a:p>
            <a:endParaRPr lang="en-US" dirty="0"/>
          </a:p>
        </p:txBody>
      </p:sp>
      <p:pic>
        <p:nvPicPr>
          <p:cNvPr id="5" name="Picture 4">
            <a:extLst>
              <a:ext uri="{FF2B5EF4-FFF2-40B4-BE49-F238E27FC236}">
                <a16:creationId xmlns:a16="http://schemas.microsoft.com/office/drawing/2014/main" id="{6C3859CA-84AF-41AC-9889-4ABF8F0F2D8D}"/>
              </a:ext>
            </a:extLst>
          </p:cNvPr>
          <p:cNvPicPr>
            <a:picLocks noChangeAspect="1"/>
          </p:cNvPicPr>
          <p:nvPr/>
        </p:nvPicPr>
        <p:blipFill>
          <a:blip r:embed="rId2"/>
          <a:stretch>
            <a:fillRect/>
          </a:stretch>
        </p:blipFill>
        <p:spPr>
          <a:xfrm>
            <a:off x="855033" y="4181475"/>
            <a:ext cx="2857500" cy="1504950"/>
          </a:xfrm>
          <a:prstGeom prst="rect">
            <a:avLst/>
          </a:prstGeom>
        </p:spPr>
      </p:pic>
    </p:spTree>
    <p:extLst>
      <p:ext uri="{BB962C8B-B14F-4D97-AF65-F5344CB8AC3E}">
        <p14:creationId xmlns:p14="http://schemas.microsoft.com/office/powerpoint/2010/main" val="5913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BB7D-469E-4D1E-ABA6-A751E6B799E6}"/>
              </a:ext>
            </a:extLst>
          </p:cNvPr>
          <p:cNvSpPr>
            <a:spLocks noGrp="1"/>
          </p:cNvSpPr>
          <p:nvPr>
            <p:ph type="title"/>
          </p:nvPr>
        </p:nvSpPr>
        <p:spPr/>
        <p:txBody>
          <a:bodyPr/>
          <a:lstStyle/>
          <a:p>
            <a:r>
              <a:rPr lang="en-US" dirty="0"/>
              <a:t>Reproducible Research addenda</a:t>
            </a:r>
          </a:p>
        </p:txBody>
      </p:sp>
      <p:sp>
        <p:nvSpPr>
          <p:cNvPr id="3" name="Content Placeholder 2">
            <a:extLst>
              <a:ext uri="{FF2B5EF4-FFF2-40B4-BE49-F238E27FC236}">
                <a16:creationId xmlns:a16="http://schemas.microsoft.com/office/drawing/2014/main" id="{42BE2235-914C-4824-935F-5915598B20D0}"/>
              </a:ext>
            </a:extLst>
          </p:cNvPr>
          <p:cNvSpPr>
            <a:spLocks noGrp="1"/>
          </p:cNvSpPr>
          <p:nvPr>
            <p:ph idx="1"/>
          </p:nvPr>
        </p:nvSpPr>
        <p:spPr>
          <a:xfrm>
            <a:off x="4900928" y="769257"/>
            <a:ext cx="6650991" cy="2132991"/>
          </a:xfrm>
        </p:spPr>
        <p:txBody>
          <a:bodyPr/>
          <a:lstStyle/>
          <a:p>
            <a:r>
              <a:rPr lang="en-US" dirty="0"/>
              <a:t>Other advice:</a:t>
            </a:r>
          </a:p>
          <a:p>
            <a:pPr lvl="1"/>
            <a:r>
              <a:rPr lang="en-US" dirty="0">
                <a:hlinkClick r:id="rId2"/>
              </a:rPr>
              <a:t>https://guides.lib.berkeley.edu/c.php?g=652220&amp;p=4575532</a:t>
            </a:r>
            <a:endParaRPr lang="en-US" dirty="0"/>
          </a:p>
          <a:p>
            <a:r>
              <a:rPr lang="en-US" dirty="0"/>
              <a:t>Project/directory structure is critical </a:t>
            </a:r>
          </a:p>
        </p:txBody>
      </p:sp>
      <p:sp>
        <p:nvSpPr>
          <p:cNvPr id="4" name="Text Placeholder 3">
            <a:extLst>
              <a:ext uri="{FF2B5EF4-FFF2-40B4-BE49-F238E27FC236}">
                <a16:creationId xmlns:a16="http://schemas.microsoft.com/office/drawing/2014/main" id="{7C83F397-C4C6-454B-82C4-BF8414F78D5B}"/>
              </a:ext>
            </a:extLst>
          </p:cNvPr>
          <p:cNvSpPr>
            <a:spLocks noGrp="1"/>
          </p:cNvSpPr>
          <p:nvPr>
            <p:ph type="body" sz="half" idx="2"/>
          </p:nvPr>
        </p:nvSpPr>
        <p:spPr/>
        <p:txBody>
          <a:bodyPr/>
          <a:lstStyle/>
          <a:p>
            <a:endParaRPr lang="en-US"/>
          </a:p>
        </p:txBody>
      </p:sp>
      <p:pic>
        <p:nvPicPr>
          <p:cNvPr id="5" name="Picture 4">
            <a:extLst>
              <a:ext uri="{FF2B5EF4-FFF2-40B4-BE49-F238E27FC236}">
                <a16:creationId xmlns:a16="http://schemas.microsoft.com/office/drawing/2014/main" id="{A5E65328-B5FC-4129-A0CF-DCA8639D4373}"/>
              </a:ext>
            </a:extLst>
          </p:cNvPr>
          <p:cNvPicPr>
            <a:picLocks noChangeAspect="1"/>
          </p:cNvPicPr>
          <p:nvPr/>
        </p:nvPicPr>
        <p:blipFill>
          <a:blip r:embed="rId3"/>
          <a:stretch>
            <a:fillRect/>
          </a:stretch>
        </p:blipFill>
        <p:spPr>
          <a:xfrm>
            <a:off x="4762726" y="3107418"/>
            <a:ext cx="3914775" cy="2981325"/>
          </a:xfrm>
          <a:prstGeom prst="rect">
            <a:avLst/>
          </a:prstGeom>
        </p:spPr>
      </p:pic>
    </p:spTree>
    <p:extLst>
      <p:ext uri="{BB962C8B-B14F-4D97-AF65-F5344CB8AC3E}">
        <p14:creationId xmlns:p14="http://schemas.microsoft.com/office/powerpoint/2010/main" val="1695703353"/>
      </p:ext>
    </p:extLst>
  </p:cSld>
  <p:clrMapOvr>
    <a:masterClrMapping/>
  </p:clrMapOvr>
</p:sld>
</file>

<file path=ppt/theme/theme1.xml><?xml version="1.0" encoding="utf-8"?>
<a:theme xmlns:a="http://schemas.openxmlformats.org/drawingml/2006/main" name="DividendVTI">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457</Words>
  <Application>Microsoft Office PowerPoint</Application>
  <PresentationFormat>Widescreen</PresentationFormat>
  <Paragraphs>71</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Garamond</vt:lpstr>
      <vt:lpstr>Gill Sans MT</vt:lpstr>
      <vt:lpstr>Wingdings 2</vt:lpstr>
      <vt:lpstr>DividendVTI</vt:lpstr>
      <vt:lpstr>INTRO TO COURSE / Data Science and Statistical Computing</vt:lpstr>
      <vt:lpstr>RESEARCH</vt:lpstr>
      <vt:lpstr>REPRODUCIBILITY </vt:lpstr>
      <vt:lpstr>REPRODUCIBILITY </vt:lpstr>
      <vt:lpstr>Reproducibility</vt:lpstr>
      <vt:lpstr>WORKFLOW</vt:lpstr>
      <vt:lpstr>Workflow</vt:lpstr>
      <vt:lpstr>Reproducible Research addenda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COURSE / Data Science and Statistical Computing</dc:title>
  <dc:creator>Yukich, Joshua O</dc:creator>
  <cp:lastModifiedBy>Joshua Yukich</cp:lastModifiedBy>
  <cp:revision>33</cp:revision>
  <dcterms:created xsi:type="dcterms:W3CDTF">2019-08-20T02:32:06Z</dcterms:created>
  <dcterms:modified xsi:type="dcterms:W3CDTF">2020-09-07T20:29:16Z</dcterms:modified>
</cp:coreProperties>
</file>