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8"/>
  </p:notesMasterIdLst>
  <p:sldIdLst>
    <p:sldId id="256" r:id="rId2"/>
    <p:sldId id="357" r:id="rId3"/>
    <p:sldId id="335" r:id="rId4"/>
    <p:sldId id="337" r:id="rId5"/>
    <p:sldId id="358" r:id="rId6"/>
    <p:sldId id="359" r:id="rId7"/>
    <p:sldId id="336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7" r:id="rId16"/>
    <p:sldId id="34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85734" autoAdjust="0"/>
  </p:normalViewPr>
  <p:slideViewPr>
    <p:cSldViewPr snapToGrid="0" snapToObjects="1">
      <p:cViewPr varScale="1">
        <p:scale>
          <a:sx n="73" d="100"/>
          <a:sy n="73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1E28E-0231-FF4A-9EFC-B738802657F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5C0CA-34B7-7341-8E94-0F953FB65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25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5C0CA-34B7-7341-8E94-0F953FB65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 15 exam 3 due and Dec 5 is exam review day</a:t>
            </a:r>
          </a:p>
          <a:p>
            <a:r>
              <a:rPr lang="en-US" dirty="0" err="1"/>
              <a:t>Takehome</a:t>
            </a:r>
            <a:r>
              <a:rPr lang="en-US" dirty="0"/>
              <a:t> 4 due Nov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5C0CA-34B7-7341-8E94-0F953FB654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7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 to get a specific data variable back from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Or create a new variable if you put it before the assignment of a new variable</a:t>
            </a:r>
          </a:p>
          <a:p>
            <a:endParaRPr lang="en-US" dirty="0"/>
          </a:p>
          <a:p>
            <a:r>
              <a:rPr lang="en-US" dirty="0"/>
              <a:t>Factor variable is a categorical variable in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5C0CA-34B7-7341-8E94-0F953FB654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6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#eval means eval but saying it will print but not run it, echo makes sure the commands doesn't print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 code: mapping, aesthetics and geometry; </a:t>
            </a:r>
            <a:r>
              <a:rPr lang="en-US" dirty="0" err="1"/>
              <a:t>aes</a:t>
            </a:r>
            <a:r>
              <a:rPr lang="en-US" dirty="0"/>
              <a:t> = aesthetics (usually two dimensional like example above; don’t have to be continuous or numeric you can also have groups, factor variables ,categorical variables) </a:t>
            </a:r>
          </a:p>
          <a:p>
            <a:r>
              <a:rPr lang="en-US" dirty="0"/>
              <a:t>In the + sign afterwards you see </a:t>
            </a:r>
            <a:r>
              <a:rPr lang="en-US" dirty="0" err="1"/>
              <a:t>geom_line</a:t>
            </a:r>
            <a:r>
              <a:rPr lang="en-US" dirty="0"/>
              <a:t>, </a:t>
            </a:r>
            <a:r>
              <a:rPr lang="en-US" dirty="0" err="1"/>
              <a:t>geom_path</a:t>
            </a:r>
            <a:r>
              <a:rPr lang="en-US" dirty="0"/>
              <a:t>, other </a:t>
            </a:r>
            <a:r>
              <a:rPr lang="en-US" dirty="0" err="1"/>
              <a:t>geom</a:t>
            </a:r>
            <a:r>
              <a:rPr lang="en-US" dirty="0"/>
              <a:t> arguments</a:t>
            </a:r>
          </a:p>
          <a:p>
            <a:r>
              <a:rPr lang="en-US" dirty="0"/>
              <a:t>And can add aesthetics 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 you tell what dataset you want to use and your x and y along with geometry</a:t>
            </a:r>
          </a:p>
          <a:p>
            <a:endParaRPr lang="en-US" dirty="0"/>
          </a:p>
          <a:p>
            <a:r>
              <a:rPr lang="en-US" dirty="0"/>
              <a:t>Reorder factor levels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5C0CA-34B7-7341-8E94-0F953FB654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R code directly into a sentence </a:t>
            </a:r>
          </a:p>
          <a:p>
            <a:endParaRPr lang="en-US" dirty="0"/>
          </a:p>
          <a:p>
            <a:r>
              <a:rPr lang="en-US" dirty="0"/>
              <a:t>Asking for value of res 2 (and we saved them because we wanted to use them later)</a:t>
            </a:r>
          </a:p>
          <a:p>
            <a:r>
              <a:rPr lang="en-US" dirty="0"/>
              <a:t>Review the use of the curly brackets [ 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5C0CA-34B7-7341-8E94-0F953FB654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67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5C0CA-34B7-7341-8E94-0F953FB654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2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Rmd</a:t>
            </a:r>
            <a:r>
              <a:rPr lang="en-US" dirty="0"/>
              <a:t> puts your script and everything compiled in it</a:t>
            </a:r>
          </a:p>
          <a:p>
            <a:endParaRPr lang="en-US" dirty="0"/>
          </a:p>
          <a:p>
            <a:r>
              <a:rPr lang="en-US" dirty="0"/>
              <a:t>**start with an empty/clean environment when you run chunks of code </a:t>
            </a:r>
            <a:r>
              <a:rPr lang="en-US" dirty="0" err="1"/>
              <a:t>bc</a:t>
            </a:r>
            <a:r>
              <a:rPr lang="en-US" dirty="0"/>
              <a:t> you want to make sure you don’t have any that interferes when you run your chunks**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5C0CA-34B7-7341-8E94-0F953FB654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5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6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2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9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8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5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0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8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2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0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7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133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6" name="Rectangle 134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074" name="Picture 2" descr="Image result for R">
            <a:extLst>
              <a:ext uri="{FF2B5EF4-FFF2-40B4-BE49-F238E27FC236}">
                <a16:creationId xmlns:a16="http://schemas.microsoft.com/office/drawing/2014/main" id="{BC3F8C4A-D523-4207-9A04-3218AC5DD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" r="1" b="1"/>
          <a:stretch/>
        </p:blipFill>
        <p:spPr bwMode="auto">
          <a:xfrm>
            <a:off x="453302" y="457200"/>
            <a:ext cx="7588885" cy="589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136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6D89E-00A9-EF4A-A575-93E6D838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Garamond" panose="02020404030301010803" pitchFamily="18" charset="0"/>
              </a:rPr>
              <a:t>R markdown</a:t>
            </a:r>
          </a:p>
        </p:txBody>
      </p:sp>
      <p:sp>
        <p:nvSpPr>
          <p:cNvPr id="3078" name="Rectangle 138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71AF9-BF91-7F49-8259-E5938EDA9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  <a:latin typeface="Garamond" panose="02020404030301010803" pitchFamily="18" charset="0"/>
              </a:rPr>
              <a:t>Session 17</a:t>
            </a:r>
          </a:p>
        </p:txBody>
      </p:sp>
    </p:spTree>
    <p:extLst>
      <p:ext uri="{BB962C8B-B14F-4D97-AF65-F5344CB8AC3E}">
        <p14:creationId xmlns:p14="http://schemas.microsoft.com/office/powerpoint/2010/main" val="369986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functional R code chunk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this example we have data actually directly entered in the </a:t>
            </a:r>
            <a:r>
              <a:rPr lang="en-US" dirty="0" err="1"/>
              <a:t>Rmd</a:t>
            </a:r>
            <a:r>
              <a:rPr lang="en-US" dirty="0"/>
              <a:t> file (notebook/dynamic doc base code).  </a:t>
            </a:r>
          </a:p>
          <a:p>
            <a:endParaRPr lang="en-US" dirty="0"/>
          </a:p>
          <a:p>
            <a:r>
              <a:rPr lang="en-US" dirty="0"/>
              <a:t>Data is entered as vectors, combined into a </a:t>
            </a:r>
            <a:r>
              <a:rPr lang="en-US" dirty="0" err="1"/>
              <a:t>data.frame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Additional data is added to the </a:t>
            </a:r>
            <a:r>
              <a:rPr lang="en-US" dirty="0" err="1"/>
              <a:t>data.frame</a:t>
            </a:r>
            <a:r>
              <a:rPr lang="en-US" dirty="0"/>
              <a:t> and then a paired t-test is conducted in two different ways and the results stored to two objects which are then printed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608829" y="4249061"/>
            <a:ext cx="6650991" cy="183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dirty="0"/>
              <a:t>Directly keeping the data in the R notebook makes the analysis very </a:t>
            </a:r>
            <a:r>
              <a:rPr lang="en-US" b="1" dirty="0" err="1"/>
              <a:t>very</a:t>
            </a:r>
            <a:r>
              <a:rPr lang="en-US" b="1" dirty="0"/>
              <a:t> reproducible but is probably best done only with very small datasets as above. </a:t>
            </a:r>
          </a:p>
          <a:p>
            <a:r>
              <a:rPr lang="en-US" b="1" dirty="0"/>
              <a:t>Note option ‘include = TRUE’ means that the code will be printed as well as results (not strictly necessary as this is the default)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9C51B-FF77-4ACF-A8CD-A319FB0E59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6" t="25417" r="54453" b="36250"/>
          <a:stretch/>
        </p:blipFill>
        <p:spPr>
          <a:xfrm>
            <a:off x="4248150" y="647699"/>
            <a:ext cx="7372350" cy="36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0D472F-E693-4D65-B4FF-C7A567273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90" t="33766" r="1818" b="12381"/>
          <a:stretch/>
        </p:blipFill>
        <p:spPr>
          <a:xfrm>
            <a:off x="441139" y="729395"/>
            <a:ext cx="5331481" cy="305922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A4C976-B5CC-468C-A934-BFF74B4467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5" t="35152" r="59579" b="16710"/>
          <a:stretch/>
        </p:blipFill>
        <p:spPr>
          <a:xfrm>
            <a:off x="6417735" y="541064"/>
            <a:ext cx="4869551" cy="34358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does this look like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71491" y="4596992"/>
            <a:ext cx="7240909" cy="1607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endParaRPr lang="en-US" sz="1600" b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buFont typeface="Wingdings 2" panose="05020102010507070707" pitchFamily="18" charset="2"/>
              <a:buChar char=""/>
            </a:pPr>
            <a:r>
              <a:rPr lang="en-US" sz="1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 viewer on left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 sz="16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Inline in script file on right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sz="16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1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7DD-46AC-4BC5-B36C-073B4978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408462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Including plots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F5B26-7C55-48F0-AF42-E6742609E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1496291"/>
            <a:ext cx="3031852" cy="434175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Bottom code chunk here actually does the work </a:t>
            </a:r>
          </a:p>
          <a:p>
            <a:endParaRPr lang="en-US" b="1" dirty="0"/>
          </a:p>
          <a:p>
            <a:r>
              <a:rPr lang="en-US" b="1" dirty="0"/>
              <a:t>Top includes option ‘eval = FALSE’ – meaning not evaluated: but it is printed. Its there so that the code is shown in the text. </a:t>
            </a:r>
          </a:p>
          <a:p>
            <a:endParaRPr lang="en-US" b="1" dirty="0"/>
          </a:p>
          <a:p>
            <a:r>
              <a:rPr lang="en-US" b="1" dirty="0"/>
              <a:t>Second chunk includes ‘echo =FALSE’ because I only want the plot!</a:t>
            </a:r>
          </a:p>
          <a:p>
            <a:endParaRPr lang="en-US" b="1" dirty="0"/>
          </a:p>
          <a:p>
            <a:r>
              <a:rPr lang="en-US" b="1" dirty="0"/>
              <a:t>It also includes ‘</a:t>
            </a:r>
            <a:r>
              <a:rPr lang="en-US" b="1" dirty="0" err="1"/>
              <a:t>fig.cap</a:t>
            </a:r>
            <a:r>
              <a:rPr lang="en-US" b="1" dirty="0"/>
              <a:t> = text’ because I want a figure caption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D685C7-42AC-4E77-9BB6-8F587704FC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8" t="13611" r="56169" b="30216"/>
          <a:stretch/>
        </p:blipFill>
        <p:spPr>
          <a:xfrm>
            <a:off x="4239509" y="636565"/>
            <a:ext cx="7813884" cy="58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8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2BB43-1E8B-40A7-9733-9AEE76BFE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2499BD-C67D-4CD4-9747-4DCC7EF1F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02CAC-A533-4E24-84A6-B3171E16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6E393-0017-40B2-A965-8CDAA310A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92" t="26334" r="6468" b="5192"/>
          <a:stretch/>
        </p:blipFill>
        <p:spPr>
          <a:xfrm>
            <a:off x="4731047" y="306075"/>
            <a:ext cx="7318959" cy="624492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C2811D4-5347-4268-B736-DF29160D7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1819"/>
            <a:ext cx="4576634" cy="4235946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7E7DD-46AC-4BC5-B36C-073B4978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60" y="2767898"/>
            <a:ext cx="3412067" cy="897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Interlude for </a:t>
            </a:r>
            <a:r>
              <a:rPr lang="en-US" sz="28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ggplot</a:t>
            </a:r>
            <a:endParaRPr lang="en-US" sz="28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42FE5-BD8C-44AA-86CE-B5171196F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56" r="88460" b="5108"/>
          <a:stretch/>
        </p:blipFill>
        <p:spPr>
          <a:xfrm>
            <a:off x="830687" y="26081"/>
            <a:ext cx="2915259" cy="253453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4EFA34C-3CB6-4E42-AA45-8B85EB878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313C9E-0227-4919-B36E-DE3343267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2560620"/>
            <a:ext cx="4581144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F5B26-7C55-48F0-AF42-E6742609E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3963664"/>
            <a:ext cx="3660637" cy="2757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ggplot2 </a:t>
            </a: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Library for grammar of graphics 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endParaRPr lang="en-US" sz="12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Basics 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Aesthetics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Char char=""/>
            </a:pPr>
            <a:r>
              <a:rPr lang="en-US" sz="1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Geometries</a:t>
            </a:r>
          </a:p>
        </p:txBody>
      </p:sp>
    </p:spTree>
    <p:extLst>
      <p:ext uri="{BB962C8B-B14F-4D97-AF65-F5344CB8AC3E}">
        <p14:creationId xmlns:p14="http://schemas.microsoft.com/office/powerpoint/2010/main" val="3304148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E7C8-AB20-4129-B399-18891729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INLINE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F2A9-C482-495C-8125-002E2E6C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5117" y="4260706"/>
            <a:ext cx="6650991" cy="2182204"/>
          </a:xfrm>
        </p:spPr>
        <p:txBody>
          <a:bodyPr>
            <a:normAutofit/>
          </a:bodyPr>
          <a:lstStyle/>
          <a:p>
            <a:r>
              <a:rPr lang="en-US" dirty="0"/>
              <a:t>Generally most useful for executing and printing simple statements</a:t>
            </a:r>
          </a:p>
          <a:p>
            <a:r>
              <a:rPr lang="en-US" dirty="0"/>
              <a:t>Cannot use options</a:t>
            </a:r>
          </a:p>
          <a:p>
            <a:r>
              <a:rPr lang="en-US" dirty="0"/>
              <a:t>Never </a:t>
            </a:r>
            <a:r>
              <a:rPr lang="en-US" dirty="0" err="1"/>
              <a:t>echos</a:t>
            </a:r>
            <a:r>
              <a:rPr lang="en-US" dirty="0"/>
              <a:t> code always prints results</a:t>
            </a:r>
          </a:p>
          <a:p>
            <a:r>
              <a:rPr lang="en-US" dirty="0"/>
              <a:t>Can actually be put in YAML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AD7E1-D024-4250-9EDF-6ACD1324A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Sometimes we want to include results directly in the text. </a:t>
            </a:r>
          </a:p>
          <a:p>
            <a:endParaRPr lang="en-US" dirty="0"/>
          </a:p>
          <a:p>
            <a:r>
              <a:rPr lang="en-US" dirty="0"/>
              <a:t>This can be done with R code placed directly in markdown instead of in a code chunk </a:t>
            </a:r>
          </a:p>
          <a:p>
            <a:endParaRPr lang="en-US" dirty="0"/>
          </a:p>
          <a:p>
            <a:r>
              <a:rPr lang="en-US" dirty="0" err="1"/>
              <a:t>Useage</a:t>
            </a:r>
            <a:r>
              <a:rPr lang="en-US" dirty="0"/>
              <a:t> is `r </a:t>
            </a:r>
            <a:r>
              <a:rPr lang="en-US" i="1" dirty="0" err="1"/>
              <a:t>rcode</a:t>
            </a:r>
            <a:r>
              <a:rPr lang="en-US" i="1" dirty="0"/>
              <a:t>`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222EA-A3D9-44E0-9F4C-885B3A3B0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4" t="41363" r="51786" b="35674"/>
          <a:stretch/>
        </p:blipFill>
        <p:spPr>
          <a:xfrm>
            <a:off x="4275117" y="651595"/>
            <a:ext cx="7269782" cy="2004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13BCB-6F9B-4497-8C60-6835F40393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86" t="77037" r="3766" b="5108"/>
          <a:stretch/>
        </p:blipFill>
        <p:spPr>
          <a:xfrm>
            <a:off x="4191989" y="2728689"/>
            <a:ext cx="6887689" cy="1473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0C1646-30A6-4FE5-9B5C-F679465BCF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5" t="16969" r="73896" b="70564"/>
          <a:stretch/>
        </p:blipFill>
        <p:spPr>
          <a:xfrm>
            <a:off x="8919573" y="5587887"/>
            <a:ext cx="2790701" cy="8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8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7DD-46AC-4BC5-B36C-073B497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to different File </a:t>
            </a:r>
            <a:r>
              <a:rPr lang="en-US" dirty="0" err="1"/>
              <a:t>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EEDD-613F-4C12-8EAE-D9641B1C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9491" y="545239"/>
            <a:ext cx="6650991" cy="962422"/>
          </a:xfrm>
        </p:spPr>
        <p:txBody>
          <a:bodyPr>
            <a:normAutofit/>
          </a:bodyPr>
          <a:lstStyle/>
          <a:p>
            <a:r>
              <a:rPr lang="en-US" dirty="0"/>
              <a:t>HTML – static html (.html extension – readable by web browser)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F5B26-7C55-48F0-AF42-E6742609E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 err="1"/>
              <a:t>nb.ntml</a:t>
            </a:r>
            <a:endParaRPr lang="en-US" dirty="0"/>
          </a:p>
          <a:p>
            <a:r>
              <a:rPr lang="en-US" dirty="0"/>
              <a:t>PDF</a:t>
            </a:r>
          </a:p>
          <a:p>
            <a:r>
              <a:rPr lang="en-US" dirty="0"/>
              <a:t>WORD/DOCX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EA332-3A54-4901-998C-B7663CB9B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71" t="-1" r="20130" b="71301"/>
          <a:stretch/>
        </p:blipFill>
        <p:spPr>
          <a:xfrm>
            <a:off x="4813464" y="2419217"/>
            <a:ext cx="1282536" cy="159284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60231F-40F0-4896-9FB4-7F0F69A4A272}"/>
              </a:ext>
            </a:extLst>
          </p:cNvPr>
          <p:cNvSpPr txBox="1">
            <a:spLocks/>
          </p:cNvSpPr>
          <p:nvPr/>
        </p:nvSpPr>
        <p:spPr>
          <a:xfrm>
            <a:off x="4239491" y="1504656"/>
            <a:ext cx="6650991" cy="962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nb.html – html notebook (.html extension – readable by web browser) but contains full </a:t>
            </a:r>
            <a:r>
              <a:rPr lang="en-US" dirty="0" err="1"/>
              <a:t>Rmd</a:t>
            </a:r>
            <a:r>
              <a:rPr lang="en-US" dirty="0"/>
              <a:t> file too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72E874-B638-46BF-B8EE-93057CB02415}"/>
              </a:ext>
            </a:extLst>
          </p:cNvPr>
          <p:cNvSpPr txBox="1">
            <a:spLocks/>
          </p:cNvSpPr>
          <p:nvPr/>
        </p:nvSpPr>
        <p:spPr>
          <a:xfrm>
            <a:off x="4239491" y="4320506"/>
            <a:ext cx="6650991" cy="962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Pdf – requires a </a:t>
            </a:r>
            <a:r>
              <a:rPr lang="en-US" dirty="0" err="1"/>
              <a:t>TeX</a:t>
            </a:r>
            <a:r>
              <a:rPr lang="en-US" dirty="0"/>
              <a:t> installation (you can also of course print a PDF from a html or word doc)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C6FD47-7FFF-49C9-A5EB-D3B3FFC5E2CC}"/>
              </a:ext>
            </a:extLst>
          </p:cNvPr>
          <p:cNvSpPr txBox="1">
            <a:spLocks/>
          </p:cNvSpPr>
          <p:nvPr/>
        </p:nvSpPr>
        <p:spPr>
          <a:xfrm>
            <a:off x="4391891" y="5110164"/>
            <a:ext cx="6650991" cy="962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Word/DOCX – requires word or similar to be installed</a:t>
            </a:r>
          </a:p>
          <a:p>
            <a:r>
              <a:rPr lang="en-US" dirty="0"/>
              <a:t>Output field in YAML header specifies output type (or options)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79BA53-7A04-4BBF-A9E1-E9960D09E9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6" t="11453" r="81883" b="63000"/>
          <a:stretch/>
        </p:blipFill>
        <p:spPr>
          <a:xfrm>
            <a:off x="6535782" y="2398667"/>
            <a:ext cx="1733798" cy="17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4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7DD-46AC-4BC5-B36C-073B497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Environment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F5B26-7C55-48F0-AF42-E6742609E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Rendering can be done through global environment (to see results inline)</a:t>
            </a:r>
          </a:p>
          <a:p>
            <a:endParaRPr lang="en-US" dirty="0"/>
          </a:p>
          <a:p>
            <a:r>
              <a:rPr lang="en-US" dirty="0"/>
              <a:t>By executing code chunks one at a time or all at once or even line by line</a:t>
            </a:r>
          </a:p>
          <a:p>
            <a:endParaRPr lang="en-US" dirty="0"/>
          </a:p>
          <a:p>
            <a:r>
              <a:rPr lang="en-US" dirty="0"/>
              <a:t>Or knit which opens a separate R instance to execute (so nothing from global environment is used)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098196-4E93-4BD8-89F4-B1FAB42F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1755" y="1100299"/>
            <a:ext cx="7904868" cy="444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4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01FB-8A7B-411C-99B8-5C67FC4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(notebooks and Dynamic Documents)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F802C-CB39-47F5-A0CF-69F8D29C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Markdown language used to format a document (</a:t>
            </a:r>
            <a:r>
              <a:rPr lang="en-US" dirty="0" err="1"/>
              <a:t>rmarkdown</a:t>
            </a:r>
            <a:r>
              <a:rPr lang="en-US" dirty="0"/>
              <a:t> and </a:t>
            </a:r>
            <a:r>
              <a:rPr lang="en-US" dirty="0" err="1"/>
              <a:t>knitr</a:t>
            </a:r>
            <a:r>
              <a:rPr lang="en-US" dirty="0"/>
              <a:t> packages) (included in </a:t>
            </a:r>
            <a:r>
              <a:rPr lang="en-US" dirty="0" err="1"/>
              <a:t>Rstudio</a:t>
            </a:r>
            <a:r>
              <a:rPr lang="en-US" dirty="0"/>
              <a:t>) allow inclusion of code chunks of R (and other languages) to produce analyses, tables, charts and other outputs which are dynamically updated </a:t>
            </a:r>
          </a:p>
          <a:p>
            <a:r>
              <a:rPr lang="en-US" dirty="0"/>
              <a:t>Notebooks contain output inline and are output as filename.nb.html files</a:t>
            </a:r>
          </a:p>
          <a:p>
            <a:r>
              <a:rPr lang="en-US" dirty="0"/>
              <a:t>Standard output from R markdown document is a dynamically created but static .html file </a:t>
            </a:r>
          </a:p>
          <a:p>
            <a:r>
              <a:rPr lang="en-US" dirty="0"/>
              <a:t>If you have a </a:t>
            </a:r>
            <a:r>
              <a:rPr lang="en-US" dirty="0" err="1"/>
              <a:t>TeX</a:t>
            </a:r>
            <a:r>
              <a:rPr lang="en-US" dirty="0"/>
              <a:t> (LaTeX) install or Microsoft Word or similar you can also ‘knit or </a:t>
            </a:r>
            <a:r>
              <a:rPr lang="en-US" dirty="0" err="1"/>
              <a:t>sweave</a:t>
            </a:r>
            <a:r>
              <a:rPr lang="en-US" dirty="0"/>
              <a:t>’ output to </a:t>
            </a:r>
            <a:r>
              <a:rPr lang="en-US" dirty="0" err="1"/>
              <a:t>TeX</a:t>
            </a:r>
            <a:r>
              <a:rPr lang="en-US" dirty="0"/>
              <a:t> -&gt; PDF or Word (.docx) formats</a:t>
            </a:r>
          </a:p>
          <a:p>
            <a:r>
              <a:rPr lang="en-US" dirty="0"/>
              <a:t>These documents are handy ways to prepare and package reproducible research and present results of your work. </a:t>
            </a:r>
          </a:p>
          <a:p>
            <a:r>
              <a:rPr lang="en-US" dirty="0"/>
              <a:t>When coupled with repositories/git tracking of versions they form excellent vehicles for collaboration/code and analysis sharing.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BBCB-396E-4BED-9BE6-C7D989B3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264CF-1610-45B3-A442-EBEE6AB33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YAML </a:t>
            </a:r>
            <a:r>
              <a:rPr lang="en-US" dirty="0" err="1"/>
              <a:t>Ain’t</a:t>
            </a:r>
            <a:r>
              <a:rPr lang="en-US" dirty="0"/>
              <a:t> Markup Language</a:t>
            </a:r>
          </a:p>
          <a:p>
            <a:endParaRPr lang="en-US" dirty="0"/>
          </a:p>
          <a:p>
            <a:r>
              <a:rPr lang="en-US" dirty="0"/>
              <a:t>It’s a very simple language used for data ‘serialization’, a part of the XML, JSON, BSON family of languages. </a:t>
            </a:r>
          </a:p>
          <a:p>
            <a:endParaRPr lang="en-US" dirty="0"/>
          </a:p>
          <a:p>
            <a:r>
              <a:rPr lang="en-US" dirty="0"/>
              <a:t>Used to specify features of the Notebook or R markdown document.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EE0AB2-FBD4-4509-8033-5DCC82E3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069" y="3305175"/>
            <a:ext cx="6650991" cy="2895601"/>
          </a:xfrm>
        </p:spPr>
        <p:txBody>
          <a:bodyPr>
            <a:normAutofit/>
          </a:bodyPr>
          <a:lstStyle/>
          <a:p>
            <a:r>
              <a:rPr lang="en-US" b="1" dirty="0"/>
              <a:t>Must include title, author, date and output statement</a:t>
            </a:r>
          </a:p>
          <a:p>
            <a:r>
              <a:rPr lang="en-US" b="1" dirty="0"/>
              <a:t>Starts with ‘---’ and ends with ‘---’ on its own line </a:t>
            </a:r>
          </a:p>
          <a:p>
            <a:r>
              <a:rPr lang="en-US" b="1" dirty="0"/>
              <a:t>Indenting used for indicating levels of data (i.e. output: statement above (do not use tabs). </a:t>
            </a:r>
          </a:p>
          <a:p>
            <a:r>
              <a:rPr lang="en-US" b="1" dirty="0"/>
              <a:t> Note above the use of ‘backticks’ to include an R inline statement to print date (more on this later)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56BBF-64D3-40F7-8636-B0A042059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84" r="50000" b="63610"/>
          <a:stretch/>
        </p:blipFill>
        <p:spPr>
          <a:xfrm>
            <a:off x="4248150" y="657224"/>
            <a:ext cx="7485758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8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D5A6-09BD-4549-8EAC-E5C9864D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Chunks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48782-44A2-4240-8A25-CD6ECC540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chunks contain potentially multiple lines of R code</a:t>
            </a:r>
          </a:p>
          <a:p>
            <a:endParaRPr lang="en-US" dirty="0"/>
          </a:p>
          <a:p>
            <a:r>
              <a:rPr lang="en-US" dirty="0"/>
              <a:t>Printed console and other output results (options can be specified to control the output as seen in final document). </a:t>
            </a:r>
          </a:p>
          <a:p>
            <a:endParaRPr lang="en-US" dirty="0"/>
          </a:p>
          <a:p>
            <a:r>
              <a:rPr lang="en-US" dirty="0"/>
              <a:t>Code chunks can be executed within the global environment (Notebooks) or a local document specific environment (knit/</a:t>
            </a:r>
            <a:r>
              <a:rPr lang="en-US" dirty="0" err="1"/>
              <a:t>sweave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EBE2BE-93E0-4831-88B7-EE354F7BB9F4}"/>
              </a:ext>
            </a:extLst>
          </p:cNvPr>
          <p:cNvSpPr txBox="1">
            <a:spLocks/>
          </p:cNvSpPr>
          <p:nvPr/>
        </p:nvSpPr>
        <p:spPr>
          <a:xfrm>
            <a:off x="4210050" y="3329173"/>
            <a:ext cx="7623581" cy="2814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Code chunk basics</a:t>
            </a:r>
          </a:p>
          <a:p>
            <a:pPr lvl="1"/>
            <a:r>
              <a:rPr lang="en-US" b="1" dirty="0"/>
              <a:t>Start with three backticks followed by curly braces ```{}</a:t>
            </a:r>
          </a:p>
          <a:p>
            <a:pPr lvl="1"/>
            <a:r>
              <a:rPr lang="en-US" b="1" dirty="0"/>
              <a:t>End with three backticks ```</a:t>
            </a:r>
          </a:p>
          <a:p>
            <a:pPr lvl="1"/>
            <a:endParaRPr lang="en-US" b="1" dirty="0"/>
          </a:p>
          <a:p>
            <a:r>
              <a:rPr lang="en-US" b="1" dirty="0"/>
              <a:t>Inside curly braces are three elements. </a:t>
            </a:r>
          </a:p>
          <a:p>
            <a:pPr lvl="1"/>
            <a:r>
              <a:rPr lang="en-US" b="1" dirty="0"/>
              <a:t>{language </a:t>
            </a:r>
            <a:r>
              <a:rPr lang="en-US" b="1" dirty="0" err="1"/>
              <a:t>chunk_label</a:t>
            </a:r>
            <a:r>
              <a:rPr lang="en-US" b="1" dirty="0"/>
              <a:t>, options}</a:t>
            </a:r>
          </a:p>
          <a:p>
            <a:pPr lvl="1"/>
            <a:r>
              <a:rPr lang="en-US" b="1" dirty="0"/>
              <a:t>In the example above {r </a:t>
            </a:r>
            <a:r>
              <a:rPr lang="en-US" b="1" dirty="0" err="1"/>
              <a:t>ttest</a:t>
            </a:r>
            <a:r>
              <a:rPr lang="en-US" b="1" dirty="0"/>
              <a:t>} is a code chunk to be executed in R which is labeled </a:t>
            </a:r>
            <a:r>
              <a:rPr lang="en-US" b="1" dirty="0" err="1"/>
              <a:t>ttest</a:t>
            </a:r>
            <a:r>
              <a:rPr lang="en-US" b="1" dirty="0"/>
              <a:t> and has no options specified.  </a:t>
            </a:r>
          </a:p>
          <a:p>
            <a:r>
              <a:rPr lang="en-US" b="1" dirty="0"/>
              <a:t>In between the start and end is working executable R code.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CABFF9-6E29-414E-BFA2-38EC583A84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83" r="37470" b="41039"/>
          <a:stretch/>
        </p:blipFill>
        <p:spPr>
          <a:xfrm>
            <a:off x="4210050" y="609600"/>
            <a:ext cx="7623581" cy="25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6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D5A6-09BD-4549-8EAC-E5C9864D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Chunks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48782-44A2-4240-8A25-CD6ECC540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chunks contain potentially multiple lines of R code</a:t>
            </a:r>
          </a:p>
          <a:p>
            <a:endParaRPr lang="en-US" dirty="0"/>
          </a:p>
          <a:p>
            <a:r>
              <a:rPr lang="en-US" dirty="0"/>
              <a:t>Printed console and other output results (options can be specified to control the output as seen in final document). </a:t>
            </a:r>
          </a:p>
          <a:p>
            <a:endParaRPr lang="en-US" dirty="0"/>
          </a:p>
          <a:p>
            <a:r>
              <a:rPr lang="en-US" dirty="0"/>
              <a:t>Code chunks can be executed within the global environment (Notebooks) or a local document specific environment (knit/</a:t>
            </a:r>
            <a:r>
              <a:rPr lang="en-US" dirty="0" err="1"/>
              <a:t>sweave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EBE2BE-93E0-4831-88B7-EE354F7BB9F4}"/>
              </a:ext>
            </a:extLst>
          </p:cNvPr>
          <p:cNvSpPr txBox="1">
            <a:spLocks/>
          </p:cNvSpPr>
          <p:nvPr/>
        </p:nvSpPr>
        <p:spPr>
          <a:xfrm>
            <a:off x="4210050" y="4476751"/>
            <a:ext cx="7623581" cy="2181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Preamble code chunk (I like to include in addition to header) </a:t>
            </a:r>
          </a:p>
          <a:p>
            <a:pPr lvl="1"/>
            <a:r>
              <a:rPr lang="en-US" dirty="0"/>
              <a:t>Use option (following a comma) include = FALSE </a:t>
            </a:r>
          </a:p>
          <a:p>
            <a:pPr lvl="1"/>
            <a:r>
              <a:rPr lang="en-US" dirty="0"/>
              <a:t>This suppresses printing of the echo of commands and the results and everything else in the final document (the code still runs). </a:t>
            </a:r>
          </a:p>
          <a:p>
            <a:pPr lvl="1"/>
            <a:r>
              <a:rPr lang="en-US" dirty="0"/>
              <a:t>Useful when you have a lot of code that doesn’t need to be shown and are making a formal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457C2-3D1E-438B-99D2-EDFD53A440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45" r="55391" b="42016"/>
          <a:stretch/>
        </p:blipFill>
        <p:spPr>
          <a:xfrm>
            <a:off x="4210050" y="514720"/>
            <a:ext cx="7477125" cy="386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6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D5A6-09BD-4549-8EAC-E5C9864D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572244"/>
          </a:xfrm>
        </p:spPr>
        <p:txBody>
          <a:bodyPr>
            <a:normAutofit/>
          </a:bodyPr>
          <a:lstStyle/>
          <a:p>
            <a:r>
              <a:rPr lang="en-US" dirty="0"/>
              <a:t>Code Chunks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Execution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48782-44A2-4240-8A25-CD6ECC540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EBE2BE-93E0-4831-88B7-EE354F7BB9F4}"/>
              </a:ext>
            </a:extLst>
          </p:cNvPr>
          <p:cNvSpPr txBox="1">
            <a:spLocks/>
          </p:cNvSpPr>
          <p:nvPr/>
        </p:nvSpPr>
        <p:spPr>
          <a:xfrm>
            <a:off x="4210050" y="4476751"/>
            <a:ext cx="7623581" cy="2181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0BBB9-3D86-4F52-9AC4-9B7238FE7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87" t="27778" r="37344" b="65278"/>
          <a:stretch/>
        </p:blipFill>
        <p:spPr>
          <a:xfrm>
            <a:off x="4389378" y="695325"/>
            <a:ext cx="7264923" cy="800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6C0E21-BA58-4EFC-8342-CCBE9555DD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474" b="56235"/>
          <a:stretch/>
        </p:blipFill>
        <p:spPr>
          <a:xfrm>
            <a:off x="4389378" y="1662546"/>
            <a:ext cx="4080873" cy="4667002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A472F86-9D61-48CE-BC8D-003B89C6D0D9}"/>
              </a:ext>
            </a:extLst>
          </p:cNvPr>
          <p:cNvSpPr txBox="1">
            <a:spLocks/>
          </p:cNvSpPr>
          <p:nvPr/>
        </p:nvSpPr>
        <p:spPr>
          <a:xfrm>
            <a:off x="8649579" y="1662546"/>
            <a:ext cx="3336452" cy="5147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Executing Code chunks</a:t>
            </a:r>
          </a:p>
          <a:p>
            <a:pPr lvl="1"/>
            <a:r>
              <a:rPr lang="en-US" dirty="0"/>
              <a:t>Chunk options</a:t>
            </a:r>
          </a:p>
          <a:p>
            <a:pPr lvl="1"/>
            <a:r>
              <a:rPr lang="en-US" dirty="0"/>
              <a:t>Run all chunks above</a:t>
            </a:r>
          </a:p>
          <a:p>
            <a:pPr lvl="1"/>
            <a:r>
              <a:rPr lang="en-US" dirty="0"/>
              <a:t>Run this chunk</a:t>
            </a:r>
          </a:p>
          <a:p>
            <a:pPr lvl="1"/>
            <a:r>
              <a:rPr lang="en-US" dirty="0"/>
              <a:t>Knit</a:t>
            </a:r>
          </a:p>
          <a:p>
            <a:pPr lvl="1"/>
            <a:r>
              <a:rPr lang="en-US" dirty="0"/>
              <a:t>Run options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7751A-D1FF-42D2-A8FF-0FB59E6A0C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12" t="7705" r="40098" b="53593"/>
          <a:stretch/>
        </p:blipFill>
        <p:spPr>
          <a:xfrm>
            <a:off x="536288" y="2668979"/>
            <a:ext cx="3584450" cy="400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4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MarkDOWN</a:t>
            </a:r>
            <a:r>
              <a:rPr lang="en-US" dirty="0"/>
              <a:t> SECTIONS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Surround code chunks </a:t>
            </a:r>
          </a:p>
          <a:p>
            <a:endParaRPr lang="en-US" b="1" dirty="0"/>
          </a:p>
          <a:p>
            <a:r>
              <a:rPr lang="en-US" b="1" dirty="0"/>
              <a:t>Form the text of your report </a:t>
            </a:r>
          </a:p>
          <a:p>
            <a:endParaRPr lang="en-US" b="1" dirty="0"/>
          </a:p>
          <a:p>
            <a:r>
              <a:rPr lang="en-US" b="1" dirty="0"/>
              <a:t>Can actually include R code too we’ll cover how to do this in a little bit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354663" y="2571751"/>
            <a:ext cx="6650991" cy="34718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You can more or less write plain text as markdown language</a:t>
            </a:r>
          </a:p>
          <a:p>
            <a:r>
              <a:rPr lang="en-US" b="1" dirty="0"/>
              <a:t> chunk above shows how to include a link to website  </a:t>
            </a:r>
          </a:p>
          <a:p>
            <a:pPr lvl="1"/>
            <a:r>
              <a:rPr lang="en-US" b="1" dirty="0"/>
              <a:t>[link text](URL)</a:t>
            </a:r>
          </a:p>
          <a:p>
            <a:r>
              <a:rPr lang="en-US" b="1" dirty="0"/>
              <a:t>How to make a header - # or ## or ### </a:t>
            </a:r>
            <a:r>
              <a:rPr lang="en-US" b="1" dirty="0" err="1"/>
              <a:t>etc</a:t>
            </a:r>
            <a:r>
              <a:rPr lang="en-US" b="1" dirty="0"/>
              <a:t>…</a:t>
            </a:r>
          </a:p>
          <a:p>
            <a:r>
              <a:rPr lang="en-US" b="1" dirty="0"/>
              <a:t>How to make bold text - _text_ </a:t>
            </a:r>
            <a:r>
              <a:rPr lang="en-US" b="1"/>
              <a:t>or italic </a:t>
            </a:r>
            <a:r>
              <a:rPr lang="en-US" b="1" dirty="0"/>
              <a:t>*text* </a:t>
            </a:r>
          </a:p>
          <a:p>
            <a:r>
              <a:rPr lang="en-US" dirty="0"/>
              <a:t>Other techniques are in lecture on markdown under STATA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6984FC-01ED-4FB5-9F7F-3615F74DE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4" t="22909" r="38067" b="52143"/>
          <a:stretch/>
        </p:blipFill>
        <p:spPr>
          <a:xfrm>
            <a:off x="4248150" y="626341"/>
            <a:ext cx="7486650" cy="172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9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DATE and Session INFO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Compilation date and session info can be important in finding issues as well as maintain reproducibility of work. </a:t>
            </a:r>
          </a:p>
          <a:p>
            <a:endParaRPr lang="en-US" dirty="0"/>
          </a:p>
          <a:p>
            <a:r>
              <a:rPr lang="en-US" dirty="0"/>
              <a:t>I’d suggest generally including the following in notebooks shortly after the main preamble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449665" y="5009222"/>
            <a:ext cx="6650991" cy="183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Note that first line here is still pure markdown (text)</a:t>
            </a:r>
          </a:p>
          <a:p>
            <a:r>
              <a:rPr lang="en-US" b="1" dirty="0"/>
              <a:t>Then a code chunk named </a:t>
            </a:r>
            <a:r>
              <a:rPr lang="en-US" b="1" dirty="0" err="1"/>
              <a:t>docinfo</a:t>
            </a:r>
            <a:r>
              <a:rPr lang="en-US" b="1" dirty="0"/>
              <a:t> with option ‘echo = FALSE’</a:t>
            </a:r>
          </a:p>
          <a:p>
            <a:pPr lvl="1"/>
            <a:r>
              <a:rPr lang="en-US" b="1" dirty="0"/>
              <a:t>This means that we don’t have </a:t>
            </a:r>
            <a:r>
              <a:rPr lang="en-US" b="1" dirty="0" err="1"/>
              <a:t>echos</a:t>
            </a:r>
            <a:r>
              <a:rPr lang="en-US" b="1" dirty="0"/>
              <a:t> of the commands but the output is still shown in our final document</a:t>
            </a:r>
          </a:p>
          <a:p>
            <a:r>
              <a:rPr lang="en-US" b="1" dirty="0"/>
              <a:t>Command date() returns the date and </a:t>
            </a:r>
            <a:r>
              <a:rPr lang="en-US" b="1" dirty="0" err="1"/>
              <a:t>sessionInfo</a:t>
            </a:r>
            <a:r>
              <a:rPr lang="en-US" b="1" dirty="0"/>
              <a:t>() prints info about the R session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13A3C-EB76-4EFD-938C-EA4D7B14A8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" t="13611" r="77187" b="67639"/>
          <a:stretch/>
        </p:blipFill>
        <p:spPr>
          <a:xfrm>
            <a:off x="4276725" y="666750"/>
            <a:ext cx="6419850" cy="31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5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1E9E-2CD6-4399-BC8D-97A72A4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98FB-2228-4D86-9573-235E6645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My session info an compile date code chunk results in :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06FD26-96BB-40C7-AB78-C14E0A6A2C75}"/>
              </a:ext>
            </a:extLst>
          </p:cNvPr>
          <p:cNvSpPr txBox="1">
            <a:spLocks/>
          </p:cNvSpPr>
          <p:nvPr/>
        </p:nvSpPr>
        <p:spPr>
          <a:xfrm>
            <a:off x="4449665" y="5009222"/>
            <a:ext cx="6650991" cy="1838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dirty="0"/>
              <a:t>Note the absence of the actual R commands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958D8E-73E8-4B03-BE0A-3F811FE2BA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7" t="16945" r="53906" b="37361"/>
          <a:stretch/>
        </p:blipFill>
        <p:spPr>
          <a:xfrm>
            <a:off x="4324350" y="723900"/>
            <a:ext cx="64411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293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1410</Words>
  <Application>Microsoft Office PowerPoint</Application>
  <PresentationFormat>Widescreen</PresentationFormat>
  <Paragraphs>159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Garamond</vt:lpstr>
      <vt:lpstr>Gill Sans MT</vt:lpstr>
      <vt:lpstr>Wingdings 2</vt:lpstr>
      <vt:lpstr>DividendVTI</vt:lpstr>
      <vt:lpstr>R markdown</vt:lpstr>
      <vt:lpstr>R Markdown (notebooks and Dynamic Documents)</vt:lpstr>
      <vt:lpstr>YAML Header</vt:lpstr>
      <vt:lpstr>Code Chunks</vt:lpstr>
      <vt:lpstr>Code Chunks</vt:lpstr>
      <vt:lpstr>Code Chunks  Execution</vt:lpstr>
      <vt:lpstr>MarkDOWN SECTIONS</vt:lpstr>
      <vt:lpstr>Showing the DATE and Session INFO</vt:lpstr>
      <vt:lpstr>Results </vt:lpstr>
      <vt:lpstr>A real functional R code chunk</vt:lpstr>
      <vt:lpstr>What does this look like</vt:lpstr>
      <vt:lpstr>Including plots</vt:lpstr>
      <vt:lpstr>Interlude for ggplot</vt:lpstr>
      <vt:lpstr>R INLINE Code</vt:lpstr>
      <vt:lpstr>Compiling to different File TYPes</vt:lpstr>
      <vt:lpstr>Compilation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</dc:title>
  <dc:creator>Joshua Yukich</dc:creator>
  <cp:lastModifiedBy>Joshua Yukich</cp:lastModifiedBy>
  <cp:revision>14</cp:revision>
  <dcterms:created xsi:type="dcterms:W3CDTF">2019-11-03T20:04:30Z</dcterms:created>
  <dcterms:modified xsi:type="dcterms:W3CDTF">2020-09-01T02:38:25Z</dcterms:modified>
</cp:coreProperties>
</file>