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358" r:id="rId2"/>
    <p:sldId id="419" r:id="rId3"/>
    <p:sldId id="446" r:id="rId4"/>
    <p:sldId id="447" r:id="rId5"/>
    <p:sldId id="390" r:id="rId6"/>
    <p:sldId id="391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393" r:id="rId15"/>
    <p:sldId id="392" r:id="rId16"/>
    <p:sldId id="43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364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363" r:id="rId44"/>
    <p:sldId id="350" r:id="rId45"/>
    <p:sldId id="348" r:id="rId46"/>
    <p:sldId id="335" r:id="rId47"/>
    <p:sldId id="349" r:id="rId48"/>
    <p:sldId id="334" r:id="rId49"/>
    <p:sldId id="360" r:id="rId50"/>
    <p:sldId id="361" r:id="rId51"/>
    <p:sldId id="336" r:id="rId52"/>
    <p:sldId id="351" r:id="rId53"/>
    <p:sldId id="353" r:id="rId54"/>
    <p:sldId id="354" r:id="rId55"/>
    <p:sldId id="362" r:id="rId56"/>
    <p:sldId id="365" r:id="rId57"/>
    <p:sldId id="366" r:id="rId58"/>
    <p:sldId id="434" r:id="rId59"/>
    <p:sldId id="367" r:id="rId60"/>
    <p:sldId id="435" r:id="rId61"/>
    <p:sldId id="368" r:id="rId62"/>
    <p:sldId id="436" r:id="rId63"/>
    <p:sldId id="438" r:id="rId64"/>
    <p:sldId id="437" r:id="rId65"/>
    <p:sldId id="369" r:id="rId66"/>
    <p:sldId id="370" r:id="rId67"/>
    <p:sldId id="372" r:id="rId68"/>
    <p:sldId id="440" r:id="rId69"/>
    <p:sldId id="374" r:id="rId70"/>
    <p:sldId id="375" r:id="rId71"/>
    <p:sldId id="376" r:id="rId72"/>
    <p:sldId id="377" r:id="rId73"/>
    <p:sldId id="378" r:id="rId74"/>
    <p:sldId id="379" r:id="rId75"/>
    <p:sldId id="439" r:id="rId76"/>
    <p:sldId id="441" r:id="rId77"/>
    <p:sldId id="442" r:id="rId78"/>
    <p:sldId id="443" r:id="rId79"/>
    <p:sldId id="444" r:id="rId80"/>
    <p:sldId id="383" r:id="rId81"/>
    <p:sldId id="445" r:id="rId82"/>
    <p:sldId id="384" r:id="rId83"/>
    <p:sldId id="385" r:id="rId84"/>
    <p:sldId id="386" r:id="rId85"/>
    <p:sldId id="387" r:id="rId86"/>
    <p:sldId id="359" r:id="rId8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>
      <p:cViewPr varScale="1">
        <p:scale>
          <a:sx n="119" d="100"/>
          <a:sy n="119" d="100"/>
        </p:scale>
        <p:origin x="136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1F6FC-FBE5-5748-9FA2-0C9616CD765F}" type="datetimeFigureOut">
              <a:rPr kumimoji="1" lang="zh-CN" altLang="en-US" smtClean="0"/>
              <a:t>2018/9/29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2A311-8845-8448-B205-32818F4E77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844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3266-7412-4A2B-A2DB-13B0A298B7EB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AE0CC-46AB-412C-9D95-D1239D353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866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62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C++</a:t>
            </a:r>
            <a:r>
              <a:rPr lang="zh-CN" altLang="en-US" dirty="0"/>
              <a:t>中的数据类型举例，</a:t>
            </a:r>
            <a:r>
              <a:rPr lang="en-US" altLang="zh-CN" dirty="0" err="1"/>
              <a:t>int</a:t>
            </a:r>
            <a:r>
              <a:rPr lang="zh-CN" altLang="en-US" dirty="0"/>
              <a:t>型</a:t>
            </a:r>
            <a:r>
              <a:rPr lang="en-US" altLang="zh-CN" dirty="0"/>
              <a:t>4</a:t>
            </a:r>
            <a:r>
              <a:rPr lang="zh-CN" altLang="en-US" dirty="0"/>
              <a:t>个字节，</a:t>
            </a:r>
            <a:r>
              <a:rPr lang="en-US" altLang="zh-CN" dirty="0"/>
              <a:t>float</a:t>
            </a:r>
            <a:r>
              <a:rPr lang="zh-CN" altLang="en-US" dirty="0"/>
              <a:t>型</a:t>
            </a:r>
            <a:r>
              <a:rPr lang="en-US" altLang="zh-CN" dirty="0"/>
              <a:t>4</a:t>
            </a:r>
            <a:r>
              <a:rPr lang="zh-CN" altLang="en-US" dirty="0"/>
              <a:t>个字节，</a:t>
            </a:r>
            <a:r>
              <a:rPr lang="en-US" altLang="zh-CN" dirty="0"/>
              <a:t>double</a:t>
            </a:r>
            <a:r>
              <a:rPr lang="zh-CN" altLang="en-US" dirty="0"/>
              <a:t>型</a:t>
            </a:r>
            <a:r>
              <a:rPr lang="en-US" altLang="zh-CN" dirty="0"/>
              <a:t>8</a:t>
            </a:r>
            <a:r>
              <a:rPr lang="zh-CN" altLang="en-US" dirty="0"/>
              <a:t>个字节，</a:t>
            </a:r>
            <a:r>
              <a:rPr lang="en-US" altLang="zh-CN" dirty="0"/>
              <a:t>char</a:t>
            </a:r>
            <a:r>
              <a:rPr lang="zh-CN" altLang="en-US" dirty="0"/>
              <a:t>型</a:t>
            </a:r>
            <a:r>
              <a:rPr lang="en-US" altLang="zh-CN" dirty="0"/>
              <a:t>1</a:t>
            </a:r>
            <a:r>
              <a:rPr lang="zh-CN" altLang="en-US"/>
              <a:t>个字节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2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6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6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计算整数加法，如果需要计算字符加法、复数加法就需要重新编写程序，无法重用整数加法程序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99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62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类的概念来自于</a:t>
            </a:r>
            <a:r>
              <a:rPr lang="en-US" altLang="zh-CN" dirty="0" err="1"/>
              <a:t>Simula</a:t>
            </a:r>
            <a:r>
              <a:rPr lang="zh-CN" altLang="en-US" dirty="0"/>
              <a:t>语言。</a:t>
            </a:r>
            <a:r>
              <a:rPr lang="en-US" altLang="zh-CN" dirty="0"/>
              <a:t>2.0</a:t>
            </a:r>
            <a:r>
              <a:rPr lang="zh-CN" altLang="en-US" dirty="0"/>
              <a:t>版增加了类的保护乘员、多重继承、对象初始化、抽象类、静态成员、</a:t>
            </a:r>
            <a:r>
              <a:rPr lang="en-US" altLang="zh-CN" dirty="0"/>
              <a:t>const</a:t>
            </a:r>
            <a:r>
              <a:rPr lang="zh-CN" altLang="en-US" dirty="0"/>
              <a:t>成员函数</a:t>
            </a:r>
            <a:endParaRPr lang="en-US" altLang="zh-CN" dirty="0"/>
          </a:p>
          <a:p>
            <a:r>
              <a:rPr lang="en-US" altLang="zh-CN" dirty="0"/>
              <a:t>3.0</a:t>
            </a:r>
            <a:r>
              <a:rPr lang="zh-CN" altLang="en-US" dirty="0"/>
              <a:t>版增加了模板</a:t>
            </a:r>
            <a:endParaRPr lang="en-US" altLang="zh-CN" dirty="0"/>
          </a:p>
          <a:p>
            <a:r>
              <a:rPr lang="zh-CN" altLang="en-US" dirty="0"/>
              <a:t>标准中增加名字空间的概念、增加了标准容器类、字符串类型等等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880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6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6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乘到小数部分为</a:t>
            </a:r>
            <a:r>
              <a:rPr lang="en-US" altLang="zh-CN" dirty="0"/>
              <a:t>0</a:t>
            </a:r>
            <a:r>
              <a:rPr lang="zh-CN" altLang="en-US" dirty="0"/>
              <a:t>为止，但是大多数情况，小数部分不会为</a:t>
            </a:r>
            <a:r>
              <a:rPr lang="en-US" altLang="zh-CN" dirty="0"/>
              <a:t>0</a:t>
            </a:r>
            <a:r>
              <a:rPr lang="zh-CN" altLang="en-US" dirty="0"/>
              <a:t>，因此得到的通常是近似数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08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CN"/>
              <a:t>Database &amp; Information System Lab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08D23FD-98F4-42DC-82C4-4AED005C67E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2739" dir="3238358" algn="ctr" rotWithShape="0">
              <a:schemeClr val="tx1"/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" name="Freeform 20" descr="1"/>
          <p:cNvSpPr>
            <a:spLocks/>
          </p:cNvSpPr>
          <p:nvPr/>
        </p:nvSpPr>
        <p:spPr bwMode="gray">
          <a:xfrm>
            <a:off x="1130300" y="1416050"/>
            <a:ext cx="2873375" cy="2182813"/>
          </a:xfrm>
          <a:custGeom>
            <a:avLst/>
            <a:gdLst>
              <a:gd name="T0" fmla="*/ 905 w 1810"/>
              <a:gd name="T1" fmla="*/ 1375 h 1375"/>
              <a:gd name="T2" fmla="*/ 1810 w 1810"/>
              <a:gd name="T3" fmla="*/ 395 h 1375"/>
              <a:gd name="T4" fmla="*/ 876 w 1810"/>
              <a:gd name="T5" fmla="*/ 24 h 1375"/>
              <a:gd name="T6" fmla="*/ 0 w 1810"/>
              <a:gd name="T7" fmla="*/ 396 h 1375"/>
              <a:gd name="T8" fmla="*/ 905 w 1810"/>
              <a:gd name="T9" fmla="*/ 137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3" name="Freeform 21" descr="2"/>
          <p:cNvSpPr>
            <a:spLocks/>
          </p:cNvSpPr>
          <p:nvPr/>
        </p:nvSpPr>
        <p:spPr bwMode="gray">
          <a:xfrm>
            <a:off x="376238" y="2147888"/>
            <a:ext cx="2103437" cy="3032125"/>
          </a:xfrm>
          <a:custGeom>
            <a:avLst/>
            <a:gdLst>
              <a:gd name="T0" fmla="*/ 1325 w 1325"/>
              <a:gd name="T1" fmla="*/ 960 h 1910"/>
              <a:gd name="T2" fmla="*/ 414 w 1325"/>
              <a:gd name="T3" fmla="*/ 0 h 1910"/>
              <a:gd name="T4" fmla="*/ 27 w 1325"/>
              <a:gd name="T5" fmla="*/ 1014 h 1910"/>
              <a:gd name="T6" fmla="*/ 402 w 1325"/>
              <a:gd name="T7" fmla="*/ 1910 h 1910"/>
              <a:gd name="T8" fmla="*/ 1325 w 1325"/>
              <a:gd name="T9" fmla="*/ 96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Freeform 22" descr="55282"/>
          <p:cNvSpPr>
            <a:spLocks/>
          </p:cNvSpPr>
          <p:nvPr/>
        </p:nvSpPr>
        <p:spPr bwMode="gray">
          <a:xfrm>
            <a:off x="1085850" y="3730625"/>
            <a:ext cx="2962275" cy="2219325"/>
          </a:xfrm>
          <a:custGeom>
            <a:avLst/>
            <a:gdLst>
              <a:gd name="T0" fmla="*/ 927 w 1866"/>
              <a:gd name="T1" fmla="*/ 0 h 1398"/>
              <a:gd name="T2" fmla="*/ 0 w 1866"/>
              <a:gd name="T3" fmla="*/ 975 h 1398"/>
              <a:gd name="T4" fmla="*/ 996 w 1866"/>
              <a:gd name="T5" fmla="*/ 1387 h 1398"/>
              <a:gd name="T6" fmla="*/ 1866 w 1866"/>
              <a:gd name="T7" fmla="*/ 996 h 1398"/>
              <a:gd name="T8" fmla="*/ 927 w 1866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zh-CN" noProof="0" dirty="0"/>
          </a:p>
        </p:txBody>
      </p:sp>
      <p:sp>
        <p:nvSpPr>
          <p:cNvPr id="3091" name="Freeform 19" descr="4"/>
          <p:cNvSpPr>
            <a:spLocks/>
          </p:cNvSpPr>
          <p:nvPr/>
        </p:nvSpPr>
        <p:spPr bwMode="gray">
          <a:xfrm>
            <a:off x="2625725" y="2119313"/>
            <a:ext cx="2139950" cy="3116262"/>
          </a:xfrm>
          <a:custGeom>
            <a:avLst/>
            <a:gdLst>
              <a:gd name="T0" fmla="*/ 951 w 1348"/>
              <a:gd name="T1" fmla="*/ 1963 h 1963"/>
              <a:gd name="T2" fmla="*/ 1338 w 1348"/>
              <a:gd name="T3" fmla="*/ 977 h 1963"/>
              <a:gd name="T4" fmla="*/ 905 w 1348"/>
              <a:gd name="T5" fmla="*/ 0 h 1963"/>
              <a:gd name="T6" fmla="*/ 0 w 1348"/>
              <a:gd name="T7" fmla="*/ 987 h 1963"/>
              <a:gd name="T8" fmla="*/ 951 w 1348"/>
              <a:gd name="T9" fmla="*/ 1963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gray">
          <a:xfrm>
            <a:off x="1806575" y="2924796"/>
            <a:ext cx="1685305" cy="168530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" name="图片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24025"/>
            <a:ext cx="1512168" cy="148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AD19F-6278-4277-B296-4C15C3C3FB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EBAB-404B-4162-86EA-3134271E5A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58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B2637C74-671B-49DE-889D-7CB4D76831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46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F3D66CF0-E22F-4DAB-9A91-EF1638D719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22E5D-7BC3-44E6-BA65-C8AAD10FCE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61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E1BC1-228F-482E-8CFA-8633C1FC6F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8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FE93A-C8A7-4BF0-809C-5CD04739F1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547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6F0EF-F4D1-4F26-B161-37BB4C201B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18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182AA-7D37-4F4A-B3FF-2ED9AFB978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14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DCE65-C438-467B-808B-2463479BB9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39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E4E85-E134-4C6A-94D1-DAD0BEFDD1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1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8A697-B4F1-4FE4-813C-D5798309C9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59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 userDrawn="1"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i="1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Database &amp; Information System Lab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fld id="{40B0C06F-4C5E-4398-9EA9-FF291EBC99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>
            <a:off x="7308850" y="188913"/>
            <a:ext cx="1665288" cy="1512887"/>
            <a:chOff x="4604" y="119"/>
            <a:chExt cx="1049" cy="953"/>
          </a:xfrm>
        </p:grpSpPr>
        <p:sp>
          <p:nvSpPr>
            <p:cNvPr id="1042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2212194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7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 userDrawn="1"/>
          </p:nvSpPr>
          <p:spPr bwMode="gray">
            <a:xfrm>
              <a:off x="4921" y="391"/>
              <a:ext cx="331" cy="3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pic>
        <p:nvPicPr>
          <p:cNvPr id="16" name="图片 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885" y="656744"/>
            <a:ext cx="476531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Comic Sans MS" panose="030F0702030302020204" pitchFamily="66" charset="0"/>
          <a:ea typeface="华文新魏" panose="020108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2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18" Type="http://schemas.openxmlformats.org/officeDocument/2006/relationships/image" Target="../media/image38.wmf"/><Relationship Id="rId3" Type="http://schemas.openxmlformats.org/officeDocument/2006/relationships/image" Target="../media/image23.png"/><Relationship Id="rId21" Type="http://schemas.openxmlformats.org/officeDocument/2006/relationships/image" Target="../media/image41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17" Type="http://schemas.openxmlformats.org/officeDocument/2006/relationships/image" Target="../media/image37.wmf"/><Relationship Id="rId2" Type="http://schemas.openxmlformats.org/officeDocument/2006/relationships/image" Target="../media/image22.wmf"/><Relationship Id="rId16" Type="http://schemas.openxmlformats.org/officeDocument/2006/relationships/image" Target="../media/image36.wmf"/><Relationship Id="rId20" Type="http://schemas.openxmlformats.org/officeDocument/2006/relationships/image" Target="../media/image4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11" Type="http://schemas.openxmlformats.org/officeDocument/2006/relationships/image" Target="../media/image31.png"/><Relationship Id="rId5" Type="http://schemas.openxmlformats.org/officeDocument/2006/relationships/image" Target="../media/image25.wmf"/><Relationship Id="rId15" Type="http://schemas.openxmlformats.org/officeDocument/2006/relationships/image" Target="../media/image35.wmf"/><Relationship Id="rId10" Type="http://schemas.openxmlformats.org/officeDocument/2006/relationships/image" Target="../media/image30.png"/><Relationship Id="rId19" Type="http://schemas.openxmlformats.org/officeDocument/2006/relationships/image" Target="../media/image39.wmf"/><Relationship Id="rId4" Type="http://schemas.openxmlformats.org/officeDocument/2006/relationships/image" Target="../media/image24.png"/><Relationship Id="rId9" Type="http://schemas.openxmlformats.org/officeDocument/2006/relationships/image" Target="../media/image29.wmf"/><Relationship Id="rId14" Type="http://schemas.openxmlformats.org/officeDocument/2006/relationships/image" Target="../media/image34.wmf"/><Relationship Id="rId22" Type="http://schemas.openxmlformats.org/officeDocument/2006/relationships/image" Target="../media/image42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18" Type="http://schemas.openxmlformats.org/officeDocument/2006/relationships/image" Target="../media/image38.wmf"/><Relationship Id="rId3" Type="http://schemas.openxmlformats.org/officeDocument/2006/relationships/image" Target="../media/image23.png"/><Relationship Id="rId21" Type="http://schemas.openxmlformats.org/officeDocument/2006/relationships/image" Target="../media/image41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17" Type="http://schemas.openxmlformats.org/officeDocument/2006/relationships/image" Target="../media/image37.wmf"/><Relationship Id="rId2" Type="http://schemas.openxmlformats.org/officeDocument/2006/relationships/image" Target="../media/image22.wmf"/><Relationship Id="rId16" Type="http://schemas.openxmlformats.org/officeDocument/2006/relationships/image" Target="../media/image36.wmf"/><Relationship Id="rId20" Type="http://schemas.openxmlformats.org/officeDocument/2006/relationships/image" Target="../media/image4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11" Type="http://schemas.openxmlformats.org/officeDocument/2006/relationships/image" Target="../media/image31.png"/><Relationship Id="rId5" Type="http://schemas.openxmlformats.org/officeDocument/2006/relationships/image" Target="../media/image25.wmf"/><Relationship Id="rId15" Type="http://schemas.openxmlformats.org/officeDocument/2006/relationships/image" Target="../media/image35.wmf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wmf"/><Relationship Id="rId4" Type="http://schemas.openxmlformats.org/officeDocument/2006/relationships/image" Target="../media/image24.png"/><Relationship Id="rId9" Type="http://schemas.openxmlformats.org/officeDocument/2006/relationships/image" Target="../media/image29.wmf"/><Relationship Id="rId14" Type="http://schemas.openxmlformats.org/officeDocument/2006/relationships/image" Target="../media/image34.wmf"/><Relationship Id="rId22" Type="http://schemas.openxmlformats.org/officeDocument/2006/relationships/image" Target="../media/image42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高级语言程序设计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ltGray">
          <a:xfrm>
            <a:off x="5724376" y="566124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725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012160" y="5590981"/>
            <a:ext cx="27751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张莹</a:t>
            </a:r>
            <a:endParaRPr lang="en-US" altLang="zh-CN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计算机学院</a:t>
            </a:r>
            <a:endParaRPr lang="en-US" altLang="zh-CN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07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计算机组成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1203" name="AutoShape 3"/>
          <p:cNvSpPr>
            <a:spLocks noChangeArrowheads="1"/>
          </p:cNvSpPr>
          <p:nvPr/>
        </p:nvSpPr>
        <p:spPr bwMode="gray">
          <a:xfrm rot="39573186">
            <a:off x="4699913" y="223578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gray">
          <a:xfrm rot="3465783">
            <a:off x="4699914" y="4399546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gray">
          <a:xfrm rot="35969022">
            <a:off x="3480713" y="231198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gray">
          <a:xfrm rot="7535209">
            <a:off x="3442613" y="4366209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gray">
          <a:xfrm>
            <a:off x="5278557" y="336370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gray">
          <a:xfrm rot="-10800000">
            <a:off x="2868732" y="3357353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gray">
          <a:xfrm>
            <a:off x="2614732" y="1595228"/>
            <a:ext cx="3743325" cy="3744912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51332" y="1653965"/>
            <a:ext cx="360363" cy="360363"/>
            <a:chOff x="1973" y="1706"/>
            <a:chExt cx="227" cy="227"/>
          </a:xfrm>
        </p:grpSpPr>
        <p:sp>
          <p:nvSpPr>
            <p:cNvPr id="51211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2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406770" y="3309728"/>
            <a:ext cx="360362" cy="360362"/>
            <a:chOff x="1565" y="2659"/>
            <a:chExt cx="227" cy="227"/>
          </a:xfrm>
        </p:grpSpPr>
        <p:sp>
          <p:nvSpPr>
            <p:cNvPr id="51214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270370" y="4852778"/>
            <a:ext cx="360362" cy="360362"/>
            <a:chOff x="2109" y="3612"/>
            <a:chExt cx="227" cy="227"/>
          </a:xfrm>
        </p:grpSpPr>
        <p:sp>
          <p:nvSpPr>
            <p:cNvPr id="51217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200770" y="1633328"/>
            <a:ext cx="360362" cy="360362"/>
            <a:chOff x="3470" y="1706"/>
            <a:chExt cx="227" cy="227"/>
          </a:xfrm>
        </p:grpSpPr>
        <p:sp>
          <p:nvSpPr>
            <p:cNvPr id="51220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150095" y="3309728"/>
            <a:ext cx="360362" cy="360362"/>
            <a:chOff x="3923" y="2659"/>
            <a:chExt cx="227" cy="227"/>
          </a:xfrm>
        </p:grpSpPr>
        <p:sp>
          <p:nvSpPr>
            <p:cNvPr id="51223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4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256332" y="4909928"/>
            <a:ext cx="360363" cy="360362"/>
            <a:chOff x="3515" y="3521"/>
            <a:chExt cx="227" cy="227"/>
          </a:xfrm>
        </p:grpSpPr>
        <p:sp>
          <p:nvSpPr>
            <p:cNvPr id="51226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7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28" name="Oval 28"/>
          <p:cNvSpPr>
            <a:spLocks noChangeArrowheads="1"/>
          </p:cNvSpPr>
          <p:nvPr/>
        </p:nvSpPr>
        <p:spPr bwMode="gray">
          <a:xfrm>
            <a:off x="3546595" y="2547728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gray">
          <a:xfrm>
            <a:off x="3540245" y="2531853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gray">
          <a:xfrm>
            <a:off x="3673595" y="2674728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gray">
          <a:xfrm>
            <a:off x="3656132" y="2647740"/>
            <a:ext cx="1690688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32" name="Oval 32"/>
          <p:cNvSpPr>
            <a:spLocks noChangeArrowheads="1"/>
          </p:cNvSpPr>
          <p:nvPr/>
        </p:nvSpPr>
        <p:spPr bwMode="gray">
          <a:xfrm>
            <a:off x="3757732" y="2758865"/>
            <a:ext cx="1522413" cy="1522413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33" name="Oval 33"/>
          <p:cNvSpPr>
            <a:spLocks noChangeArrowheads="1"/>
          </p:cNvSpPr>
          <p:nvPr/>
        </p:nvSpPr>
        <p:spPr bwMode="auto">
          <a:xfrm>
            <a:off x="3779957" y="2777915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234" name="Oval 34"/>
          <p:cNvSpPr>
            <a:spLocks noChangeArrowheads="1"/>
          </p:cNvSpPr>
          <p:nvPr/>
        </p:nvSpPr>
        <p:spPr bwMode="auto">
          <a:xfrm>
            <a:off x="3797420" y="2787440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235" name="Oval 35"/>
          <p:cNvSpPr>
            <a:spLocks noChangeArrowheads="1"/>
          </p:cNvSpPr>
          <p:nvPr/>
        </p:nvSpPr>
        <p:spPr bwMode="auto">
          <a:xfrm>
            <a:off x="3813295" y="2801728"/>
            <a:ext cx="1366837" cy="13414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236" name="Oval 36"/>
          <p:cNvSpPr>
            <a:spLocks noChangeArrowheads="1"/>
          </p:cNvSpPr>
          <p:nvPr/>
        </p:nvSpPr>
        <p:spPr bwMode="auto">
          <a:xfrm>
            <a:off x="3894257" y="2838240"/>
            <a:ext cx="1214438" cy="109061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3882439" y="3247815"/>
            <a:ext cx="126188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计算机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5637332" y="1580940"/>
            <a:ext cx="59503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dirty="0">
                <a:ea typeface="宋体" pitchFamily="2" charset="-122"/>
              </a:rPr>
              <a:t>主板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51239" name="Text Box 39"/>
          <p:cNvSpPr txBox="1">
            <a:spLocks noChangeArrowheads="1"/>
          </p:cNvSpPr>
          <p:nvPr/>
        </p:nvSpPr>
        <p:spPr bwMode="auto">
          <a:xfrm>
            <a:off x="2108994" y="1580940"/>
            <a:ext cx="121058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1600" dirty="0">
                <a:ea typeface="宋体" pitchFamily="2" charset="-122"/>
              </a:rPr>
              <a:t>中央处理器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6551732" y="3333540"/>
            <a:ext cx="59503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dirty="0">
                <a:ea typeface="宋体" pitchFamily="2" charset="-122"/>
              </a:rPr>
              <a:t>内存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5637332" y="4933740"/>
            <a:ext cx="244169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dirty="0">
                <a:ea typeface="宋体" pitchFamily="2" charset="-122"/>
              </a:rPr>
              <a:t>硬盘、光盘驱动器、</a:t>
            </a:r>
            <a:r>
              <a:rPr lang="en-US" altLang="zh-CN" sz="1600" dirty="0">
                <a:ea typeface="宋体" pitchFamily="2" charset="-122"/>
              </a:rPr>
              <a:t>……</a:t>
            </a:r>
          </a:p>
        </p:txBody>
      </p:sp>
      <p:sp>
        <p:nvSpPr>
          <p:cNvPr id="51242" name="Text Box 42"/>
          <p:cNvSpPr txBox="1">
            <a:spLocks noChangeArrowheads="1"/>
          </p:cNvSpPr>
          <p:nvPr/>
        </p:nvSpPr>
        <p:spPr bwMode="auto">
          <a:xfrm>
            <a:off x="-36512" y="3333540"/>
            <a:ext cx="244169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1600" dirty="0">
                <a:ea typeface="宋体" pitchFamily="2" charset="-122"/>
              </a:rPr>
              <a:t>显示器、键盘、鼠标</a:t>
            </a:r>
            <a:r>
              <a:rPr lang="en-US" altLang="zh-CN" sz="1600" dirty="0">
                <a:ea typeface="宋体" pitchFamily="2" charset="-122"/>
              </a:rPr>
              <a:t>……</a:t>
            </a: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1006872" y="4871828"/>
            <a:ext cx="223651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1600" dirty="0">
                <a:ea typeface="宋体" pitchFamily="2" charset="-122"/>
              </a:rPr>
              <a:t>声卡、显卡、网卡</a:t>
            </a:r>
            <a:r>
              <a:rPr lang="en-US" altLang="zh-CN" sz="1600" dirty="0">
                <a:ea typeface="宋体" pitchFamily="2" charset="-122"/>
              </a:rPr>
              <a:t>……</a:t>
            </a:r>
          </a:p>
        </p:txBody>
      </p:sp>
      <p:pic>
        <p:nvPicPr>
          <p:cNvPr id="44" name="图片 43" descr="CP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993870" y="1553942"/>
            <a:ext cx="819191" cy="571795"/>
          </a:xfrm>
          <a:prstGeom prst="rect">
            <a:avLst/>
          </a:prstGeom>
        </p:spPr>
      </p:pic>
      <p:pic>
        <p:nvPicPr>
          <p:cNvPr id="46" name="图片 45" descr="内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7280414" y="3268454"/>
            <a:ext cx="1310705" cy="983029"/>
          </a:xfrm>
          <a:prstGeom prst="rect">
            <a:avLst/>
          </a:prstGeom>
        </p:spPr>
      </p:pic>
      <p:pic>
        <p:nvPicPr>
          <p:cNvPr id="47" name="图片 46" descr="网卡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922432" y="5268718"/>
            <a:ext cx="1274661" cy="955176"/>
          </a:xfrm>
          <a:prstGeom prst="rect">
            <a:avLst/>
          </a:prstGeom>
        </p:spPr>
      </p:pic>
      <p:pic>
        <p:nvPicPr>
          <p:cNvPr id="48" name="图片 47" descr="显卡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79556" y="3697082"/>
            <a:ext cx="1310705" cy="983029"/>
          </a:xfrm>
          <a:prstGeom prst="rect">
            <a:avLst/>
          </a:prstGeom>
        </p:spPr>
      </p:pic>
      <p:pic>
        <p:nvPicPr>
          <p:cNvPr id="49" name="图片 48" descr="硬盘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7423290" y="4785935"/>
            <a:ext cx="897958" cy="1125725"/>
          </a:xfrm>
          <a:prstGeom prst="rect">
            <a:avLst/>
          </a:prstGeom>
        </p:spPr>
      </p:pic>
      <p:pic>
        <p:nvPicPr>
          <p:cNvPr id="50" name="图片 49" descr="主板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6780348" y="1196752"/>
            <a:ext cx="2000264" cy="2000264"/>
          </a:xfrm>
          <a:prstGeom prst="rect">
            <a:avLst/>
          </a:prstGeom>
        </p:spPr>
      </p:pic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10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三级存取器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二级缓存</a:t>
            </a:r>
            <a:endParaRPr lang="en-US" altLang="zh-CN" dirty="0"/>
          </a:p>
          <a:p>
            <a:pPr lvl="1"/>
            <a:r>
              <a:rPr lang="zh-CN" altLang="en-US" dirty="0"/>
              <a:t>内存</a:t>
            </a:r>
            <a:endParaRPr lang="en-US" altLang="zh-CN" dirty="0"/>
          </a:p>
          <a:p>
            <a:pPr lvl="1"/>
            <a:r>
              <a:rPr lang="zh-CN" altLang="en-US" dirty="0"/>
              <a:t>外存</a:t>
            </a:r>
            <a:endParaRPr lang="en-US" altLang="zh-CN" dirty="0"/>
          </a:p>
          <a:p>
            <a:pPr lvl="2"/>
            <a:r>
              <a:rPr lang="zh-CN" altLang="en-US" dirty="0"/>
              <a:t>硬盘</a:t>
            </a:r>
            <a:endParaRPr lang="en-US" altLang="zh-CN" dirty="0"/>
          </a:p>
          <a:p>
            <a:pPr lvl="2"/>
            <a:r>
              <a:rPr lang="zh-CN" altLang="en-US" dirty="0"/>
              <a:t>光盘</a:t>
            </a:r>
            <a:endParaRPr lang="en-US" altLang="zh-CN" dirty="0"/>
          </a:p>
          <a:p>
            <a:pPr lvl="2"/>
            <a:r>
              <a:rPr lang="zh-CN" altLang="en-US" dirty="0"/>
              <a:t>软盘</a:t>
            </a:r>
            <a:endParaRPr lang="en-US" altLang="zh-CN" dirty="0"/>
          </a:p>
          <a:p>
            <a:pPr lvl="2"/>
            <a:r>
              <a:rPr lang="zh-CN" altLang="en-US" dirty="0"/>
              <a:t>磁带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707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计算机软件</a:t>
            </a:r>
            <a:endParaRPr lang="en-US" altLang="zh-CN" dirty="0"/>
          </a:p>
          <a:p>
            <a:pPr lvl="1"/>
            <a:r>
              <a:rPr lang="zh-CN" altLang="en-US" dirty="0"/>
              <a:t>系统软件</a:t>
            </a:r>
            <a:endParaRPr lang="en-US" altLang="zh-CN" dirty="0"/>
          </a:p>
          <a:p>
            <a:pPr lvl="2"/>
            <a:r>
              <a:rPr lang="zh-CN" altLang="en-US" dirty="0"/>
              <a:t>操作系统（</a:t>
            </a:r>
            <a:r>
              <a:rPr lang="en-US" altLang="zh-CN" dirty="0"/>
              <a:t>Operating System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en-US" altLang="zh-CN" dirty="0"/>
              <a:t>Windows</a:t>
            </a:r>
          </a:p>
          <a:p>
            <a:pPr lvl="3"/>
            <a:r>
              <a:rPr lang="en-US" altLang="zh-CN" dirty="0"/>
              <a:t>Unix</a:t>
            </a:r>
          </a:p>
          <a:p>
            <a:pPr lvl="3"/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应用软件</a:t>
            </a:r>
            <a:endParaRPr lang="en-US" altLang="zh-CN" dirty="0"/>
          </a:p>
          <a:p>
            <a:pPr lvl="2"/>
            <a:r>
              <a:rPr lang="en-US" altLang="zh-CN" dirty="0"/>
              <a:t>Office</a:t>
            </a:r>
            <a:r>
              <a:rPr lang="zh-CN" altLang="en-US" dirty="0"/>
              <a:t>系列</a:t>
            </a:r>
            <a:endParaRPr lang="en-US" altLang="zh-CN" dirty="0"/>
          </a:p>
          <a:p>
            <a:pPr lvl="2"/>
            <a:r>
              <a:rPr lang="en-US" altLang="zh-CN" dirty="0"/>
              <a:t>Media Player</a:t>
            </a:r>
          </a:p>
          <a:p>
            <a:pPr lvl="2"/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Explorer</a:t>
            </a:r>
          </a:p>
          <a:p>
            <a:pPr lvl="2"/>
            <a:r>
              <a:rPr lang="zh-CN" altLang="en-US"/>
              <a:t>魔兽争霸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637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140200" y="3213100"/>
            <a:ext cx="1368425" cy="12239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427538" y="3500438"/>
            <a:ext cx="1081087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硬件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635375" y="2636838"/>
            <a:ext cx="2449513" cy="2339975"/>
          </a:xfrm>
          <a:prstGeom prst="ellipse">
            <a:avLst/>
          </a:prstGeom>
          <a:solidFill>
            <a:srgbClr val="FF00FF">
              <a:alpha val="2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54538" y="4356100"/>
            <a:ext cx="1296987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OS</a:t>
            </a: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2843213" y="1916113"/>
            <a:ext cx="3959225" cy="4105275"/>
          </a:xfrm>
          <a:prstGeom prst="ellipse">
            <a:avLst/>
          </a:prstGeom>
          <a:solidFill>
            <a:srgbClr val="00CCFF">
              <a:alpha val="2392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067175" y="5157788"/>
            <a:ext cx="1944688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应用软件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57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程序的含义</a:t>
            </a:r>
            <a:endParaRPr lang="en-US" altLang="zh-CN" dirty="0"/>
          </a:p>
          <a:p>
            <a:pPr lvl="1"/>
            <a:r>
              <a:rPr lang="zh-CN" altLang="en-US" dirty="0"/>
              <a:t>要计算机完成某一任务所规定的一系列动作或步骤</a:t>
            </a:r>
            <a:endParaRPr lang="en-US" altLang="zh-CN" dirty="0"/>
          </a:p>
          <a:p>
            <a:r>
              <a:rPr lang="zh-CN" altLang="en-US" dirty="0"/>
              <a:t>程序在计算机系统中的地位</a:t>
            </a:r>
            <a:endParaRPr lang="en-US" altLang="zh-CN" dirty="0"/>
          </a:p>
          <a:p>
            <a:pPr lvl="1"/>
            <a:r>
              <a:rPr lang="zh-CN" altLang="en-US" dirty="0"/>
              <a:t>软件的根基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569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绪论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-1509" y="1008"/>
            <a:chExt cx="5829" cy="303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lt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4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计算机与程序设计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95" name="Oval 1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Oval 1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solidFill>
                      <a:srgbClr val="8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程序设计语言和方法学的发展</a:t>
                </a:r>
                <a:endParaRPr lang="en-US" altLang="zh-CN" sz="2400" b="1" dirty="0">
                  <a:solidFill>
                    <a:srgbClr val="8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49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C++</a:t>
                </a:r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语言概述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79" name="Oval 2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2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Oval 3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3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" name="Group 50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69" name="AutoShape 7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课程简介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数制转换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2" name="Group 39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4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02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程序设计语言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程序设计的基础</a:t>
            </a:r>
            <a:r>
              <a:rPr lang="en-US" altLang="zh-CN" dirty="0"/>
              <a:t>——</a:t>
            </a:r>
            <a:r>
              <a:rPr lang="zh-CN" altLang="en-US" dirty="0"/>
              <a:t>计算机语言</a:t>
            </a:r>
            <a:endParaRPr lang="en-US" altLang="zh-CN" dirty="0"/>
          </a:p>
          <a:p>
            <a:pPr lvl="1"/>
            <a:r>
              <a:rPr lang="zh-CN" altLang="en-US" dirty="0"/>
              <a:t>计算机指令系统：机器语言</a:t>
            </a:r>
            <a:endParaRPr lang="en-US" altLang="zh-CN" dirty="0"/>
          </a:p>
          <a:p>
            <a:pPr lvl="1"/>
            <a:r>
              <a:rPr lang="zh-CN" altLang="en-US" dirty="0"/>
              <a:t>低级编程语言</a:t>
            </a:r>
            <a:endParaRPr lang="en-US" altLang="zh-CN" dirty="0"/>
          </a:p>
          <a:p>
            <a:pPr lvl="1"/>
            <a:r>
              <a:rPr lang="zh-CN" altLang="en-US" dirty="0"/>
              <a:t>高级程序设计语言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87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88892"/>
          </a:xfrm>
        </p:spPr>
        <p:txBody>
          <a:bodyPr/>
          <a:lstStyle/>
          <a:p>
            <a:r>
              <a:rPr lang="zh-CN" altLang="en-US" dirty="0"/>
              <a:t>计算机设计者把计算机可以完成的动作编辑成一个机器指令表，并为每种动作赋予一个二进制代码，通常由指令码（操作码）和内存地址（操作数）来构成。通过机器指令来编写的程序称为机器语言程序。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60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机器语言示例</a:t>
            </a:r>
            <a:endParaRPr lang="en-US" altLang="zh-CN" dirty="0"/>
          </a:p>
          <a:p>
            <a:pPr lvl="1"/>
            <a:r>
              <a:rPr lang="zh-CN" altLang="en-US" dirty="0"/>
              <a:t>使用“机器语言”编出的做一次加法“</a:t>
            </a:r>
            <a:r>
              <a:rPr lang="en-US" altLang="zh-CN" dirty="0"/>
              <a:t>TOTAL = PRICE + TAX”</a:t>
            </a:r>
            <a:r>
              <a:rPr lang="zh-CN" altLang="en-US" dirty="0"/>
              <a:t>的程序为：</a:t>
            </a:r>
            <a:endParaRPr lang="en-US" altLang="zh-CN" dirty="0"/>
          </a:p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156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C          // 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取6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内容送寄存器5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  166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D          // 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取6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内容送寄存器6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	   5056    	 // 把二值相加，结果送寄存器0</a:t>
            </a:r>
            <a:endParaRPr lang="en-US" altLang="zh-CN" sz="2400" b="1" dirty="0">
              <a:solidFill>
                <a:srgbClr val="7030A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  306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E          // 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把寄存器0中的结果送地址6</a:t>
            </a: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     C000          // </a:t>
            </a:r>
            <a:r>
              <a:rPr lang="zh-CN" altLang="en-US" sz="24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停机</a:t>
            </a:r>
          </a:p>
          <a:p>
            <a:pPr lvl="1">
              <a:buNone/>
            </a:pPr>
            <a:endParaRPr lang="en-US" altLang="zh-CN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362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机器指令的执行</a:t>
            </a:r>
            <a:endParaRPr lang="en-US" altLang="zh-CN" b="1" dirty="0"/>
          </a:p>
          <a:p>
            <a:pPr lvl="1"/>
            <a:r>
              <a:rPr lang="zh-CN" altLang="en-US" b="1" dirty="0"/>
              <a:t>在内存中执行</a:t>
            </a:r>
            <a:endParaRPr lang="en-US" altLang="zh-CN" b="1" dirty="0"/>
          </a:p>
          <a:p>
            <a:pPr lvl="1"/>
            <a:r>
              <a:rPr lang="zh-CN" altLang="en-US" b="1" dirty="0"/>
              <a:t>举例：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计算：5+15=？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sz="2200" b="1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将0010</a:t>
            </a:r>
            <a:r>
              <a:rPr lang="en-US" altLang="zh-CN" sz="2200" b="1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200" b="1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存储单元的数据（5）取出，存放在</a:t>
            </a:r>
            <a:r>
              <a:rPr lang="en-US" altLang="zh-CN" sz="2200" b="1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ALU。</a:t>
            </a:r>
            <a:endParaRPr lang="en-US" altLang="zh-CN" sz="2400" b="1" dirty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将0011</a:t>
            </a:r>
            <a:r>
              <a:rPr lang="en-US" altLang="zh-CN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存储单元的数据（15）取出，与 </a:t>
            </a:r>
            <a:r>
              <a:rPr lang="en-US" altLang="zh-CN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 </a:t>
            </a:r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的数据相加，运算结果存放在</a:t>
            </a:r>
            <a:r>
              <a:rPr lang="en-US" altLang="zh-CN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ALU。</a:t>
            </a:r>
          </a:p>
          <a:p>
            <a:pPr lvl="2"/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将 </a:t>
            </a:r>
            <a:r>
              <a:rPr lang="en-US" altLang="zh-CN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ALU </a:t>
            </a:r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中的数据（20）存放到0012</a:t>
            </a:r>
            <a:r>
              <a:rPr lang="en-US" altLang="zh-CN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存储单元。</a:t>
            </a:r>
            <a:endParaRPr lang="en-US" altLang="zh-CN" dirty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dirty="0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rPr>
              <a:t>停止执行</a:t>
            </a:r>
            <a:endParaRPr lang="en-US" altLang="zh-CN" dirty="0">
              <a:solidFill>
                <a:srgbClr val="692AA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dirty="0"/>
              <a:t>计算机依赖</a:t>
            </a:r>
            <a:r>
              <a:rPr lang="zh-CN" altLang="en-US" dirty="0">
                <a:solidFill>
                  <a:srgbClr val="FF0000"/>
                </a:solidFill>
              </a:rPr>
              <a:t>机器指令</a:t>
            </a:r>
            <a:r>
              <a:rPr lang="zh-CN" altLang="en-US" dirty="0"/>
              <a:t>运行，机器指令以及各种被处理的数据都以</a:t>
            </a:r>
            <a:r>
              <a:rPr lang="zh-CN" altLang="en-US" dirty="0">
                <a:solidFill>
                  <a:srgbClr val="FF0000"/>
                </a:solidFill>
              </a:rPr>
              <a:t>二进制形式</a:t>
            </a:r>
            <a:r>
              <a:rPr lang="zh-CN" altLang="en-US" dirty="0"/>
              <a:t>存储。</a:t>
            </a:r>
          </a:p>
          <a:p>
            <a:pPr lvl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412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41425"/>
            <a:ext cx="8892480" cy="5248275"/>
          </a:xfrm>
        </p:spPr>
        <p:txBody>
          <a:bodyPr/>
          <a:lstStyle/>
          <a:p>
            <a:r>
              <a:rPr kumimoji="1" lang="zh-CN" altLang="en-US" dirty="0"/>
              <a:t>课程名称</a:t>
            </a:r>
            <a:endParaRPr kumimoji="1" lang="en-US" altLang="zh-CN" dirty="0"/>
          </a:p>
          <a:p>
            <a:pPr lvl="1"/>
            <a:r>
              <a:rPr kumimoji="1" lang="zh-CN" altLang="en-US" sz="2400" dirty="0"/>
              <a:t>高级语言程序设计</a:t>
            </a:r>
            <a:endParaRPr kumimoji="1" lang="en-US" altLang="zh-CN" sz="2400" dirty="0"/>
          </a:p>
          <a:p>
            <a:r>
              <a:rPr kumimoji="1" lang="zh-CN" altLang="en-US" dirty="0"/>
              <a:t>教学对象</a:t>
            </a:r>
            <a:endParaRPr kumimoji="1" lang="en-US" altLang="zh-CN" dirty="0"/>
          </a:p>
          <a:p>
            <a:pPr lvl="1"/>
            <a:r>
              <a:rPr kumimoji="1" lang="zh-CN" altLang="en-US" sz="2400" dirty="0"/>
              <a:t>计算机相关专业一年级本科生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程序设计初学者</a:t>
            </a:r>
            <a:endParaRPr kumimoji="1" lang="en-US" altLang="zh-CN" sz="2400" dirty="0"/>
          </a:p>
          <a:p>
            <a:r>
              <a:rPr kumimoji="1" lang="zh-CN" altLang="en-US" dirty="0"/>
              <a:t>课程在学生培养中的地位和作用</a:t>
            </a:r>
            <a:endParaRPr kumimoji="1" lang="en-US" altLang="zh-CN" dirty="0"/>
          </a:p>
          <a:p>
            <a:pPr lvl="1"/>
            <a:r>
              <a:rPr kumimoji="1" lang="zh-CN" altLang="en-US" sz="2400" dirty="0"/>
              <a:t>程序设计能力是计算机相关专业学生应掌握的重要能力</a:t>
            </a:r>
            <a:endParaRPr kumimoji="1" lang="en-US" altLang="zh-CN" sz="2400" dirty="0"/>
          </a:p>
          <a:p>
            <a:pPr lvl="1"/>
            <a:r>
              <a:rPr kumimoji="1" lang="en-US" altLang="en-US" sz="2400" dirty="0"/>
              <a:t>十分重要的基础课程，</a:t>
            </a:r>
            <a:r>
              <a:rPr kumimoji="1" lang="zh-CN" altLang="en-US" sz="2400" dirty="0"/>
              <a:t>相关专业课的先导课程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培养学生逻辑思维能力、抽象能力、解决问题能力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使学生快速了解专业背景，快速融入专业课程学习</a:t>
            </a:r>
            <a:r>
              <a:rPr kumimoji="1" lang="en-US" altLang="zh-CN" dirty="0"/>
              <a:t>	</a:t>
            </a:r>
          </a:p>
          <a:p>
            <a:pPr lvl="2"/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  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177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低级编程语言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汇编语言</a:t>
            </a:r>
            <a:endParaRPr lang="en-US" altLang="zh-CN" b="1" dirty="0"/>
          </a:p>
          <a:p>
            <a:pPr lvl="1"/>
            <a:r>
              <a:rPr lang="zh-CN" altLang="en-US" b="1" dirty="0"/>
              <a:t>引入“助记符”</a:t>
            </a:r>
            <a:endParaRPr lang="en-US" altLang="zh-CN" b="1" dirty="0"/>
          </a:p>
          <a:p>
            <a:pPr lvl="2"/>
            <a:r>
              <a:rPr lang="en-US" altLang="zh-CN" dirty="0"/>
              <a:t>ADD</a:t>
            </a:r>
            <a:r>
              <a:rPr lang="zh-CN" altLang="en-US" dirty="0"/>
              <a:t>、</a:t>
            </a:r>
            <a:r>
              <a:rPr lang="en-US" altLang="zh-CN" dirty="0"/>
              <a:t>SUB</a:t>
            </a:r>
            <a:r>
              <a:rPr lang="zh-CN" altLang="en-US" dirty="0"/>
              <a:t>、</a:t>
            </a:r>
            <a:r>
              <a:rPr lang="en-US" altLang="zh-CN" dirty="0"/>
              <a:t>MOV</a:t>
            </a:r>
            <a:r>
              <a:rPr lang="zh-CN" altLang="en-US" dirty="0"/>
              <a:t>、</a:t>
            </a:r>
            <a:r>
              <a:rPr lang="en-US" altLang="zh-CN" dirty="0"/>
              <a:t>……</a:t>
            </a:r>
            <a:endParaRPr lang="en-US" altLang="zh-CN" b="1" dirty="0"/>
          </a:p>
          <a:p>
            <a:pPr lvl="1"/>
            <a:r>
              <a:rPr lang="zh-CN" altLang="en-US" dirty="0"/>
              <a:t>汇编程序系统(</a:t>
            </a:r>
            <a:r>
              <a:rPr lang="en-US" altLang="zh-CN" dirty="0"/>
              <a:t>Assembler)</a:t>
            </a:r>
          </a:p>
          <a:p>
            <a:pPr lvl="2"/>
            <a:r>
              <a:rPr lang="zh-CN" altLang="en-US" dirty="0">
                <a:ea typeface="楷体_GB2312" pitchFamily="49" charset="-122"/>
              </a:rPr>
              <a:t>汇编语言源程序                </a:t>
            </a:r>
            <a:r>
              <a:rPr lang="en-US" altLang="zh-CN">
                <a:ea typeface="楷体_GB2312" pitchFamily="49" charset="-122"/>
              </a:rPr>
              <a:t>        </a:t>
            </a:r>
            <a:r>
              <a:rPr lang="zh-CN" altLang="en-US">
                <a:ea typeface="楷体_GB2312" pitchFamily="49" charset="-122"/>
              </a:rPr>
              <a:t>机器语</a:t>
            </a:r>
            <a:r>
              <a:rPr lang="zh-CN" altLang="en-US" dirty="0">
                <a:ea typeface="楷体_GB2312" pitchFamily="49" charset="-122"/>
              </a:rPr>
              <a:t>言</a:t>
            </a:r>
            <a:endParaRPr lang="en-US" altLang="zh-CN" dirty="0">
              <a:ea typeface="楷体_GB2312" pitchFamily="49" charset="-122"/>
            </a:endParaRPr>
          </a:p>
          <a:p>
            <a:r>
              <a:rPr lang="zh-CN" altLang="en-US" dirty="0"/>
              <a:t>低级语言的缺点</a:t>
            </a:r>
            <a:endParaRPr lang="en-US" altLang="zh-CN" dirty="0"/>
          </a:p>
          <a:p>
            <a:pPr lvl="1"/>
            <a:r>
              <a:rPr lang="zh-CN" altLang="en-US" dirty="0"/>
              <a:t>依赖于机器，可移植性差</a:t>
            </a:r>
            <a:endParaRPr lang="en-US" altLang="zh-CN" dirty="0"/>
          </a:p>
          <a:p>
            <a:pPr lvl="1"/>
            <a:r>
              <a:rPr lang="zh-CN" altLang="en-US" dirty="0"/>
              <a:t>代码冗长，不易于编写大规模的程序</a:t>
            </a:r>
            <a:endParaRPr lang="en-US" altLang="zh-CN" dirty="0"/>
          </a:p>
          <a:p>
            <a:pPr lvl="1"/>
            <a:r>
              <a:rPr lang="zh-CN" altLang="en-US" dirty="0"/>
              <a:t>可读性差</a:t>
            </a:r>
            <a:endParaRPr lang="en-US" altLang="zh-CN" dirty="0"/>
          </a:p>
          <a:p>
            <a:pPr lvl="1"/>
            <a:r>
              <a:rPr lang="zh-CN" altLang="en-US" dirty="0"/>
              <a:t>可维护性差</a:t>
            </a:r>
          </a:p>
        </p:txBody>
      </p:sp>
      <p:sp>
        <p:nvSpPr>
          <p:cNvPr id="4" name="右箭头 3"/>
          <p:cNvSpPr/>
          <p:nvPr/>
        </p:nvSpPr>
        <p:spPr>
          <a:xfrm>
            <a:off x="4363956" y="3430710"/>
            <a:ext cx="1360172" cy="214314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054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高级程序设计语言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</a:t>
            </a:r>
            <a:endParaRPr lang="en-US" altLang="zh-CN" dirty="0"/>
          </a:p>
          <a:p>
            <a:pPr lvl="1"/>
            <a:r>
              <a:rPr lang="zh-CN" altLang="en-US" dirty="0"/>
              <a:t>易于理解、记忆和使用</a:t>
            </a:r>
            <a:endParaRPr lang="en-US" altLang="zh-CN" dirty="0"/>
          </a:p>
          <a:p>
            <a:pPr lvl="1"/>
            <a:r>
              <a:rPr lang="zh-CN" altLang="en-US" dirty="0"/>
              <a:t>更加接近人的思维方式和自然语言</a:t>
            </a:r>
            <a:endParaRPr lang="en-US" altLang="zh-CN" dirty="0"/>
          </a:p>
          <a:p>
            <a:pPr lvl="1"/>
            <a:r>
              <a:rPr lang="zh-CN" altLang="en-US" dirty="0"/>
              <a:t>应用广泛的高级语言：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FORTRAN、ALGOL、COBOL、BASIC、PASCAL、C、LISP、PROLOG</a:t>
            </a:r>
            <a:r>
              <a:rPr lang="zh-CN" altLang="en-US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 </a:t>
            </a:r>
            <a:r>
              <a:rPr lang="en-US" altLang="zh-CN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C++</a:t>
            </a:r>
            <a:r>
              <a:rPr lang="zh-CN" altLang="en-US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C#</a:t>
            </a:r>
            <a:r>
              <a:rPr lang="zh-CN" altLang="en-US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 </a:t>
            </a:r>
            <a:r>
              <a:rPr lang="en-US" altLang="zh-CN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rgbClr val="692AA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等</a:t>
            </a:r>
            <a:endParaRPr lang="zh-CN" altLang="en-US" dirty="0">
              <a:solidFill>
                <a:srgbClr val="692AA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441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高级程序设计语言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高级语言程序的运行</a:t>
            </a:r>
            <a:endParaRPr lang="en-US" altLang="zh-CN" dirty="0"/>
          </a:p>
          <a:p>
            <a:pPr lvl="1"/>
            <a:r>
              <a:rPr lang="zh-CN" altLang="en-US" dirty="0"/>
              <a:t>编译程序系统</a:t>
            </a:r>
            <a:endParaRPr lang="en-US" altLang="zh-CN" dirty="0"/>
          </a:p>
          <a:p>
            <a:pPr lvl="2"/>
            <a:r>
              <a:rPr lang="zh-CN" altLang="en-US" dirty="0"/>
              <a:t>编译</a:t>
            </a:r>
            <a:endParaRPr lang="en-US" altLang="zh-CN" dirty="0"/>
          </a:p>
          <a:p>
            <a:pPr lvl="3"/>
            <a:r>
              <a:rPr lang="zh-CN" altLang="en-US" dirty="0"/>
              <a:t>将高级语言源程序转换为汇编语言源程序（目标程序）</a:t>
            </a:r>
            <a:endParaRPr lang="en-US" altLang="zh-CN" dirty="0"/>
          </a:p>
          <a:p>
            <a:pPr lvl="2"/>
            <a:r>
              <a:rPr lang="zh-CN" altLang="en-US" dirty="0"/>
              <a:t>连接</a:t>
            </a:r>
            <a:endParaRPr lang="en-US" altLang="zh-CN" dirty="0"/>
          </a:p>
          <a:p>
            <a:pPr lvl="3"/>
            <a:r>
              <a:rPr lang="zh-CN" altLang="en-US" dirty="0"/>
              <a:t>将目标程序转换为机器指令程序（可执行程序）</a:t>
            </a:r>
            <a:endParaRPr lang="en-US" altLang="zh-CN" dirty="0"/>
          </a:p>
          <a:p>
            <a:pPr lvl="2"/>
            <a:r>
              <a:rPr lang="zh-CN" altLang="en-US" dirty="0"/>
              <a:t>执行</a:t>
            </a:r>
            <a:endParaRPr lang="en-US" altLang="zh-CN" dirty="0"/>
          </a:p>
          <a:p>
            <a:pPr lvl="3"/>
            <a:r>
              <a:rPr lang="zh-CN" altLang="en-US" dirty="0"/>
              <a:t>执行可执行程序，得到所需的结果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518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程序设计方法学的发展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程序设计技术的初级阶段</a:t>
            </a:r>
            <a:endParaRPr lang="en-US" altLang="zh-CN" dirty="0"/>
          </a:p>
          <a:p>
            <a:pPr lvl="1"/>
            <a:r>
              <a:rPr lang="zh-CN" altLang="en-US" dirty="0"/>
              <a:t>计算机诞生，低级语言编程是主要开发形式。 </a:t>
            </a:r>
            <a:endParaRPr lang="en-US" altLang="zh-CN" dirty="0"/>
          </a:p>
          <a:p>
            <a:pPr lvl="1"/>
            <a:r>
              <a:rPr lang="zh-CN" altLang="en-US" dirty="0"/>
              <a:t>第一代高级语言（以 </a:t>
            </a:r>
            <a:r>
              <a:rPr lang="en-US" altLang="zh-CN" dirty="0"/>
              <a:t>FORTRAN </a:t>
            </a:r>
            <a:r>
              <a:rPr lang="zh-CN" altLang="en-US" dirty="0"/>
              <a:t>和</a:t>
            </a:r>
            <a:r>
              <a:rPr lang="en-US" altLang="zh-CN" dirty="0"/>
              <a:t>ALGOL60 </a:t>
            </a:r>
            <a:r>
              <a:rPr lang="zh-CN" altLang="en-US" dirty="0"/>
              <a:t>为代表）诞生，从低级语言编程转向高级语言编程。</a:t>
            </a:r>
          </a:p>
          <a:p>
            <a:pPr lvl="2"/>
            <a:r>
              <a:rPr lang="zh-CN" altLang="en-US" dirty="0"/>
              <a:t>高级语言的出现使得程序设计的难度降低，导致了计算机应用在五六十年代的发展进入新的阶段。</a:t>
            </a:r>
          </a:p>
          <a:p>
            <a:pPr lvl="2"/>
            <a:r>
              <a:rPr lang="en-US" altLang="zh-CN" dirty="0"/>
              <a:t>60</a:t>
            </a:r>
            <a:r>
              <a:rPr lang="zh-CN" altLang="en-US" dirty="0"/>
              <a:t>年代，以大规模程序频频出错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1962</a:t>
            </a:r>
            <a:r>
              <a:rPr lang="zh-CN" altLang="en-US" dirty="0"/>
              <a:t>年，因软件出错导致美国金星探测器水手</a:t>
            </a:r>
            <a:r>
              <a:rPr lang="en-US" altLang="zh-CN" dirty="0"/>
              <a:t>Ⅱ</a:t>
            </a:r>
            <a:r>
              <a:rPr lang="zh-CN" altLang="en-US" dirty="0"/>
              <a:t>号卫星发射失败</a:t>
            </a:r>
            <a:r>
              <a:rPr lang="en-US" altLang="zh-CN" dirty="0"/>
              <a:t>)</a:t>
            </a:r>
            <a:r>
              <a:rPr lang="zh-CN" altLang="en-US" dirty="0"/>
              <a:t>为特征的“软件危机”发生，引起关于“</a:t>
            </a:r>
            <a:r>
              <a:rPr lang="en-US" altLang="zh-CN" dirty="0" err="1"/>
              <a:t>Goto</a:t>
            </a:r>
            <a:r>
              <a:rPr lang="zh-CN" altLang="en-US" dirty="0"/>
              <a:t>语句”的辩论。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028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程序设计方法学的发展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结构程序设计（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Structured Programming</a:t>
            </a:r>
            <a:r>
              <a:rPr lang="zh-CN" altLang="en-US" dirty="0"/>
              <a:t>）阶段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Pascal </a:t>
            </a:r>
            <a:r>
              <a:rPr lang="zh-CN" altLang="en-US" dirty="0"/>
              <a:t>语言和</a:t>
            </a:r>
            <a:r>
              <a:rPr lang="en-US" altLang="zh-CN" dirty="0"/>
              <a:t>C</a:t>
            </a:r>
            <a:r>
              <a:rPr lang="zh-CN" altLang="en-US" dirty="0"/>
              <a:t>语言为代表</a:t>
            </a:r>
            <a:endParaRPr lang="en-US" altLang="zh-CN" dirty="0"/>
          </a:p>
          <a:p>
            <a:pPr lvl="2"/>
            <a:r>
              <a:rPr lang="zh-CN" altLang="en-US" dirty="0"/>
              <a:t>强调数据类型、程序结构</a:t>
            </a:r>
            <a:endParaRPr lang="en-US" altLang="zh-CN" dirty="0"/>
          </a:p>
          <a:p>
            <a:pPr lvl="2"/>
            <a:r>
              <a:rPr lang="zh-CN" altLang="en-US" dirty="0"/>
              <a:t>注重可靠性、可维护性</a:t>
            </a:r>
            <a:endParaRPr lang="en-US" altLang="zh-CN" dirty="0"/>
          </a:p>
          <a:p>
            <a:pPr lvl="1"/>
            <a:r>
              <a:rPr lang="zh-CN" altLang="en-US" dirty="0"/>
              <a:t>主要特点</a:t>
            </a:r>
            <a:endParaRPr lang="en-US" altLang="zh-CN" dirty="0"/>
          </a:p>
          <a:p>
            <a:pPr lvl="2"/>
            <a:r>
              <a:rPr lang="zh-CN" altLang="en-US" dirty="0"/>
              <a:t>采用自顶向下、逐步求精的设计方法 </a:t>
            </a:r>
            <a:endParaRPr lang="en-US" altLang="zh-CN" dirty="0"/>
          </a:p>
          <a:p>
            <a:pPr lvl="2"/>
            <a:r>
              <a:rPr lang="zh-CN" altLang="en-US" sz="2200" dirty="0"/>
              <a:t>程序运行的动态结构与程序书写的静态结构相对一致 </a:t>
            </a:r>
            <a:endParaRPr lang="en-US" altLang="zh-CN" sz="2200" dirty="0"/>
          </a:p>
          <a:p>
            <a:pPr lvl="2"/>
            <a:r>
              <a:rPr lang="zh-CN" altLang="en-US" sz="2200" dirty="0"/>
              <a:t>严格区分数据类型 </a:t>
            </a:r>
            <a:endParaRPr lang="en-US" altLang="zh-CN" sz="2200" dirty="0"/>
          </a:p>
          <a:p>
            <a:pPr lvl="1"/>
            <a:r>
              <a:rPr lang="zh-CN" altLang="en-US" sz="2400" dirty="0"/>
              <a:t>缺点</a:t>
            </a:r>
            <a:endParaRPr lang="en-US" altLang="zh-CN" sz="2400" dirty="0"/>
          </a:p>
          <a:p>
            <a:pPr lvl="2"/>
            <a:r>
              <a:rPr lang="zh-CN" altLang="en-US" dirty="0"/>
              <a:t>程序的可重用性差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517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80</a:t>
            </a:r>
            <a:r>
              <a:rPr lang="zh-CN" altLang="en-US" dirty="0"/>
              <a:t>年代，面向对象程序设计逐渐从理论转向实践，程序设计理论步入成熟期。</a:t>
            </a:r>
            <a:endParaRPr lang="en-US" altLang="zh-CN" dirty="0"/>
          </a:p>
          <a:p>
            <a:pPr lvl="1"/>
            <a:r>
              <a:rPr lang="en-US" altLang="zh-CN" dirty="0" err="1"/>
              <a:t>A.Kay</a:t>
            </a:r>
            <a:r>
              <a:rPr lang="en-US" altLang="zh-CN" dirty="0"/>
              <a:t> </a:t>
            </a:r>
            <a:r>
              <a:rPr lang="zh-CN" altLang="en-US" dirty="0"/>
              <a:t>研制了</a:t>
            </a:r>
            <a:r>
              <a:rPr lang="en-US" altLang="zh-CN" dirty="0"/>
              <a:t>Smalltalk 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/>
            <a:r>
              <a:rPr lang="en-US" altLang="zh-CN" dirty="0" err="1"/>
              <a:t>B.Stroustrup</a:t>
            </a:r>
            <a:r>
              <a:rPr lang="en-US" altLang="zh-CN" dirty="0"/>
              <a:t> </a:t>
            </a:r>
            <a:r>
              <a:rPr lang="zh-CN" altLang="en-US" dirty="0"/>
              <a:t>开发了</a:t>
            </a:r>
            <a:r>
              <a:rPr lang="en-US" altLang="zh-CN" dirty="0"/>
              <a:t>C++ </a:t>
            </a:r>
            <a:r>
              <a:rPr lang="zh-CN" altLang="en-US" dirty="0"/>
              <a:t>语言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OOP</a:t>
            </a:r>
            <a:r>
              <a:rPr lang="zh-CN" altLang="en-US" dirty="0"/>
              <a:t>方法在</a:t>
            </a:r>
            <a:r>
              <a:rPr lang="en-US" altLang="zh-CN" dirty="0"/>
              <a:t>90</a:t>
            </a:r>
            <a:r>
              <a:rPr lang="zh-CN" altLang="en-US" dirty="0"/>
              <a:t>年代盛行</a:t>
            </a:r>
            <a:endParaRPr lang="en-US" altLang="zh-CN" dirty="0"/>
          </a:p>
          <a:p>
            <a:pPr lvl="1"/>
            <a:r>
              <a:rPr lang="en-US" altLang="zh-CN" dirty="0"/>
              <a:t>OOP</a:t>
            </a:r>
            <a:r>
              <a:rPr lang="zh-CN" altLang="en-US" dirty="0"/>
              <a:t>方法从思想上与</a:t>
            </a:r>
            <a:r>
              <a:rPr lang="en-US" altLang="zh-CN" dirty="0"/>
              <a:t>SP</a:t>
            </a:r>
            <a:r>
              <a:rPr lang="zh-CN" altLang="en-US" dirty="0"/>
              <a:t>方法相比是抓住了软件开发的本质和规律，计算机所要解决的问题越来越重要，越来越复杂。</a:t>
            </a:r>
            <a:endParaRPr lang="en-US" altLang="zh-CN" dirty="0"/>
          </a:p>
          <a:p>
            <a:pPr lvl="1"/>
            <a:r>
              <a:rPr lang="en-US" altLang="zh-CN" dirty="0"/>
              <a:t>OPP</a:t>
            </a:r>
            <a:r>
              <a:rPr lang="zh-CN" altLang="en-US" dirty="0"/>
              <a:t>技术之所以能适应今天软件产业的需要，是因为它比较好地解决了软件模块化、信息隐蔽和抽象的目标。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9634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常用的面向对象语言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</a:p>
          <a:p>
            <a:pPr lvl="1"/>
            <a:r>
              <a:rPr lang="en-US" altLang="zh-CN" dirty="0"/>
              <a:t>Visual C++</a:t>
            </a:r>
          </a:p>
          <a:p>
            <a:pPr lvl="2"/>
            <a:r>
              <a:rPr lang="zh-CN" altLang="en-US" dirty="0"/>
              <a:t>基于</a:t>
            </a:r>
            <a:r>
              <a:rPr lang="en-US" altLang="zh-CN" dirty="0"/>
              <a:t>Windows</a:t>
            </a:r>
            <a:r>
              <a:rPr lang="zh-CN" altLang="en-US" dirty="0"/>
              <a:t>窗体规范的</a:t>
            </a:r>
            <a:r>
              <a:rPr lang="en-US" altLang="zh-CN" dirty="0"/>
              <a:t>C++</a:t>
            </a:r>
            <a:r>
              <a:rPr lang="zh-CN" altLang="en-US" dirty="0"/>
              <a:t>的具体实现版本</a:t>
            </a:r>
            <a:endParaRPr lang="en-US" altLang="zh-CN" dirty="0"/>
          </a:p>
          <a:p>
            <a:pPr lvl="1"/>
            <a:r>
              <a:rPr lang="en-US" altLang="zh-CN" dirty="0"/>
              <a:t>Smalltalk</a:t>
            </a:r>
          </a:p>
          <a:p>
            <a:pPr lvl="1"/>
            <a:r>
              <a:rPr lang="en-US" altLang="zh-CN" dirty="0"/>
              <a:t>Simula67</a:t>
            </a:r>
          </a:p>
          <a:p>
            <a:pPr lvl="1"/>
            <a:r>
              <a:rPr lang="en-US" altLang="zh-CN" dirty="0"/>
              <a:t>LISP</a:t>
            </a:r>
            <a:r>
              <a:rPr lang="zh-CN" altLang="en-US" dirty="0"/>
              <a:t>家族语言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</a:p>
          <a:p>
            <a:pPr lvl="1"/>
            <a:r>
              <a:rPr lang="en-US" altLang="zh-CN" dirty="0"/>
              <a:t>C#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271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面向对象程序设计方法的特点</a:t>
            </a:r>
            <a:endParaRPr lang="en-US" altLang="zh-CN" dirty="0"/>
          </a:p>
          <a:p>
            <a:pPr lvl="2"/>
            <a:r>
              <a:rPr lang="zh-CN" altLang="en-US" dirty="0"/>
              <a:t>将数据以及对这些数据进行操作的方法放在一起，形成一个相互依存、不可分离的整体</a:t>
            </a:r>
            <a:r>
              <a:rPr lang="en-US" altLang="zh-CN" dirty="0"/>
              <a:t>——</a:t>
            </a:r>
            <a:r>
              <a:rPr lang="zh-CN" altLang="en-US" dirty="0"/>
              <a:t>对象。</a:t>
            </a:r>
            <a:endParaRPr lang="en-US" altLang="zh-CN" dirty="0"/>
          </a:p>
          <a:p>
            <a:pPr lvl="2"/>
            <a:r>
              <a:rPr lang="zh-CN" altLang="en-US" dirty="0"/>
              <a:t>通过对事物的抽象找出同一类对象的共同属性(静态特征)和行为(动态特征)，从而形成类。类是面向对象程序设计方法中的程序主体，类中的大多数数据只能用本类的方法进行处理，以保障程序模块的独立性以及数据的安全性。类通过一个简单的公共对外接口与外界发生联系，对象与对象之间通过消息进行通讯。</a:t>
            </a:r>
            <a:endParaRPr lang="en-US" altLang="zh-CN" dirty="0"/>
          </a:p>
          <a:p>
            <a:pPr lvl="2"/>
            <a:r>
              <a:rPr lang="zh-CN" altLang="en-US" dirty="0"/>
              <a:t>面向对象程序设计的三大特征是：封装性、继承性、多态性。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148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对面向对象程序设计方法的支持</a:t>
            </a:r>
            <a:endParaRPr lang="en-US" altLang="zh-CN" dirty="0"/>
          </a:p>
          <a:p>
            <a:pPr lvl="1"/>
            <a:r>
              <a:rPr lang="zh-CN" altLang="en-US" dirty="0"/>
              <a:t>支持数据封装</a:t>
            </a:r>
            <a:endParaRPr lang="en-US" altLang="zh-CN" dirty="0"/>
          </a:p>
          <a:p>
            <a:pPr lvl="2"/>
            <a:r>
              <a:rPr lang="en-US" altLang="zh-CN" dirty="0"/>
              <a:t>C++</a:t>
            </a:r>
            <a:r>
              <a:rPr lang="zh-CN" altLang="en-US" dirty="0"/>
              <a:t>语言中的类(</a:t>
            </a:r>
            <a:r>
              <a:rPr lang="en-US" altLang="zh-CN" dirty="0"/>
              <a:t>class)</a:t>
            </a:r>
            <a:r>
              <a:rPr lang="zh-CN" altLang="en-US" dirty="0"/>
              <a:t>是支持数据封装的工具。通过类(</a:t>
            </a:r>
            <a:r>
              <a:rPr lang="en-US" altLang="zh-CN" dirty="0"/>
              <a:t>class)</a:t>
            </a:r>
            <a:r>
              <a:rPr lang="zh-CN" altLang="en-US" dirty="0"/>
              <a:t>类型对所要处理的问题进行抽象描述，从而将逻辑上相关的数据与函数进行封装。</a:t>
            </a:r>
            <a:endParaRPr lang="en-US" altLang="zh-CN" dirty="0"/>
          </a:p>
          <a:p>
            <a:pPr lvl="1"/>
            <a:r>
              <a:rPr lang="zh-CN" altLang="en-US" dirty="0"/>
              <a:t>支持继承性</a:t>
            </a:r>
            <a:endParaRPr lang="en-US" altLang="zh-CN" dirty="0"/>
          </a:p>
          <a:p>
            <a:pPr lvl="2"/>
            <a:r>
              <a:rPr lang="en-US" altLang="zh-CN" dirty="0"/>
              <a:t>C++</a:t>
            </a:r>
            <a:r>
              <a:rPr lang="zh-CN" altLang="en-US" dirty="0"/>
              <a:t>语言允许单继承和多继承。类之间可形成多层次的派生以及继承关系。</a:t>
            </a:r>
            <a:endParaRPr lang="en-US" altLang="zh-CN" dirty="0"/>
          </a:p>
          <a:p>
            <a:pPr lvl="1"/>
            <a:r>
              <a:rPr lang="zh-CN" altLang="en-US" dirty="0"/>
              <a:t>支持多态性</a:t>
            </a:r>
          </a:p>
          <a:p>
            <a:pPr lvl="2"/>
            <a:r>
              <a:rPr lang="zh-CN" altLang="en-US" dirty="0"/>
              <a:t>允许对函数和运算符进行重载。通过在基类及其派生类间对虚函数进行使用体现出另一种多态性。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983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程序设计的范型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命令型程序设计</a:t>
            </a:r>
            <a:endParaRPr lang="en-US" altLang="zh-CN" dirty="0"/>
          </a:p>
          <a:p>
            <a:pPr lvl="1"/>
            <a:r>
              <a:rPr lang="zh-CN" altLang="en-US" dirty="0"/>
              <a:t>过程型程序设计，指令序列</a:t>
            </a:r>
            <a:endParaRPr lang="en-US" altLang="zh-CN" dirty="0"/>
          </a:p>
          <a:p>
            <a:r>
              <a:rPr lang="en-US" altLang="zh-CN" dirty="0"/>
              <a:t>OOP</a:t>
            </a:r>
            <a:r>
              <a:rPr lang="zh-CN" altLang="en-US" dirty="0"/>
              <a:t>程序设计</a:t>
            </a:r>
            <a:endParaRPr lang="en-US" altLang="zh-CN" dirty="0"/>
          </a:p>
          <a:p>
            <a:pPr lvl="1"/>
            <a:r>
              <a:rPr lang="zh-CN" altLang="en-US" dirty="0"/>
              <a:t>组合成类或对象</a:t>
            </a:r>
            <a:endParaRPr lang="en-US" altLang="zh-CN" dirty="0"/>
          </a:p>
          <a:p>
            <a:r>
              <a:rPr lang="zh-CN" altLang="en-US" dirty="0"/>
              <a:t>函数性程序设计</a:t>
            </a:r>
            <a:endParaRPr lang="en-US" altLang="zh-CN" dirty="0"/>
          </a:p>
          <a:p>
            <a:pPr lvl="1"/>
            <a:r>
              <a:rPr lang="zh-CN" altLang="en-US" dirty="0"/>
              <a:t>“黑盒子”方式</a:t>
            </a:r>
            <a:endParaRPr lang="en-US" altLang="zh-CN" dirty="0"/>
          </a:p>
          <a:p>
            <a:r>
              <a:rPr lang="zh-CN" altLang="en-US" dirty="0"/>
              <a:t>逻辑性程序设计</a:t>
            </a:r>
            <a:endParaRPr lang="en-US" altLang="zh-CN" dirty="0"/>
          </a:p>
          <a:p>
            <a:pPr lvl="1"/>
            <a:r>
              <a:rPr lang="zh-CN" altLang="en-US" dirty="0"/>
              <a:t>申述型程序设计</a:t>
            </a:r>
          </a:p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30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主讲教师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主讲教师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张莹</a:t>
            </a:r>
          </a:p>
          <a:p>
            <a:r>
              <a:rPr kumimoji="1" lang="zh-TW" altLang="en-US" dirty="0"/>
              <a:t>电子邮件</a:t>
            </a:r>
          </a:p>
          <a:p>
            <a:pPr lvl="1"/>
            <a:r>
              <a:rPr kumimoji="1" lang="en-US" altLang="zh-TW" dirty="0"/>
              <a:t>zhangying@dbis.nankai.edu.cn</a:t>
            </a:r>
          </a:p>
          <a:p>
            <a:r>
              <a:rPr kumimoji="1" lang="zh-TW" altLang="en-US" dirty="0"/>
              <a:t>联系电话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15900388728</a:t>
            </a:r>
          </a:p>
          <a:p>
            <a:r>
              <a:rPr kumimoji="1" lang="zh-TW" altLang="en-US" dirty="0"/>
              <a:t>办公室</a:t>
            </a:r>
          </a:p>
          <a:p>
            <a:pPr lvl="1"/>
            <a:r>
              <a:rPr kumimoji="1" lang="zh-CN" altLang="en-US" dirty="0"/>
              <a:t>计算机学院楼</a:t>
            </a:r>
            <a:r>
              <a:rPr kumimoji="1" lang="en-US" altLang="zh-CN" dirty="0"/>
              <a:t>506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50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绪论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-1509" y="1008"/>
            <a:chExt cx="5829" cy="303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lt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4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计算机与程序设计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95" name="Oval 1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Oval 1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程序设计语言和方法学的发展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49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400" b="1" dirty="0">
                    <a:solidFill>
                      <a:srgbClr val="8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C++</a:t>
                </a:r>
                <a:r>
                  <a:rPr lang="zh-CN" altLang="en-US" sz="2400" b="1" dirty="0">
                    <a:solidFill>
                      <a:srgbClr val="8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语言概述</a:t>
                </a:r>
                <a:endParaRPr lang="en-US" altLang="zh-CN" sz="2400" b="1" dirty="0">
                  <a:solidFill>
                    <a:srgbClr val="8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79" name="Oval 2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2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Oval 3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3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" name="Group 50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69" name="AutoShape 7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课程简介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数制转换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2" name="Group 39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4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571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为什么选择</a:t>
            </a:r>
            <a:r>
              <a:rPr lang="en-US" altLang="zh-CN" dirty="0"/>
              <a:t>C++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/>
            <a:r>
              <a:rPr lang="zh-CN" altLang="en-US" dirty="0"/>
              <a:t>面向对象程序设计正在逐渐成为主流设计技术</a:t>
            </a:r>
            <a:endParaRPr lang="en-US" altLang="zh-CN" dirty="0"/>
          </a:p>
          <a:p>
            <a:pPr lvl="1"/>
            <a:r>
              <a:rPr lang="en-US" altLang="zh-CN" dirty="0"/>
              <a:t>OOP </a:t>
            </a:r>
            <a:r>
              <a:rPr lang="zh-CN" altLang="en-US" dirty="0"/>
              <a:t>技术并不取代</a:t>
            </a:r>
            <a:r>
              <a:rPr lang="en-US" altLang="zh-CN" dirty="0"/>
              <a:t>SP </a:t>
            </a:r>
            <a:r>
              <a:rPr lang="zh-CN" altLang="en-US" dirty="0"/>
              <a:t>和一般的程序设计的技能技巧</a:t>
            </a:r>
            <a:endParaRPr lang="en-US" altLang="zh-CN" dirty="0"/>
          </a:p>
          <a:p>
            <a:pPr lvl="1"/>
            <a:r>
              <a:rPr lang="zh-CN" altLang="en-US" dirty="0"/>
              <a:t>由于各大公司的竞相开发，</a:t>
            </a:r>
            <a:r>
              <a:rPr lang="en-US" altLang="zh-CN" dirty="0"/>
              <a:t>C++</a:t>
            </a:r>
            <a:r>
              <a:rPr lang="zh-CN" altLang="en-US" dirty="0"/>
              <a:t>语言在各种不同机型上都有优秀的编译系统和相关的环境与工具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语言最可能取代</a:t>
            </a:r>
            <a:r>
              <a:rPr lang="en-US" altLang="zh-CN" dirty="0"/>
              <a:t>C </a:t>
            </a:r>
            <a:r>
              <a:rPr lang="zh-CN" altLang="en-US" dirty="0"/>
              <a:t>而成为主流的软件开发语言之一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语言已成为计算机专业主要的教学语言 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2975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语言简史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语言的作者是美国</a:t>
            </a:r>
            <a:r>
              <a:rPr lang="en-US" altLang="zh-CN" dirty="0"/>
              <a:t>AT&amp;T</a:t>
            </a:r>
            <a:r>
              <a:rPr lang="zh-CN" altLang="en-US" dirty="0"/>
              <a:t>公司</a:t>
            </a:r>
            <a:r>
              <a:rPr lang="en-US" altLang="zh-CN" dirty="0"/>
              <a:t>Bell</a:t>
            </a:r>
            <a:r>
              <a:rPr lang="zh-CN" altLang="en-US" dirty="0"/>
              <a:t>实验室的</a:t>
            </a:r>
            <a:r>
              <a:rPr lang="en-US" altLang="zh-CN" dirty="0" err="1"/>
              <a:t>Bjarne</a:t>
            </a:r>
            <a:r>
              <a:rPr lang="en-US" altLang="zh-CN" dirty="0"/>
              <a:t> </a:t>
            </a:r>
            <a:r>
              <a:rPr lang="en-US" altLang="zh-CN" dirty="0" err="1"/>
              <a:t>Stroustrup</a:t>
            </a:r>
            <a:r>
              <a:rPr lang="en-US" altLang="zh-CN" dirty="0"/>
              <a:t> </a:t>
            </a:r>
          </a:p>
          <a:p>
            <a:pPr lvl="2"/>
            <a:r>
              <a:rPr lang="zh-CN" altLang="en-US" dirty="0"/>
              <a:t>带类的</a:t>
            </a:r>
            <a:r>
              <a:rPr lang="en-US" altLang="zh-CN" dirty="0"/>
              <a:t>C</a:t>
            </a:r>
          </a:p>
          <a:p>
            <a:pPr lvl="2"/>
            <a:r>
              <a:rPr lang="en-US" altLang="zh-CN" dirty="0"/>
              <a:t>C++</a:t>
            </a:r>
            <a:r>
              <a:rPr lang="zh-CN" altLang="en-US" dirty="0"/>
              <a:t>语言的诞生</a:t>
            </a:r>
            <a:endParaRPr lang="en-US" altLang="zh-CN" dirty="0"/>
          </a:p>
          <a:p>
            <a:pPr lvl="3"/>
            <a:r>
              <a:rPr lang="en-US" altLang="zh-CN" dirty="0">
                <a:solidFill>
                  <a:srgbClr val="C00000"/>
                </a:solidFill>
              </a:rPr>
              <a:t>1985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C++1.0</a:t>
            </a:r>
            <a:r>
              <a:rPr lang="zh-CN" altLang="en-US" dirty="0">
                <a:solidFill>
                  <a:srgbClr val="C00000"/>
                </a:solidFill>
              </a:rPr>
              <a:t>版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/>
              <a:t>C++</a:t>
            </a:r>
            <a:r>
              <a:rPr lang="zh-CN" altLang="en-US" dirty="0"/>
              <a:t>语言的发展</a:t>
            </a:r>
            <a:endParaRPr lang="en-US" altLang="zh-CN" dirty="0"/>
          </a:p>
          <a:p>
            <a:pPr lvl="3"/>
            <a:r>
              <a:rPr lang="en-US" altLang="zh-CN" dirty="0">
                <a:solidFill>
                  <a:srgbClr val="C00000"/>
                </a:solidFill>
              </a:rPr>
              <a:t>1989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C++2.0</a:t>
            </a:r>
            <a:r>
              <a:rPr lang="zh-CN" altLang="en-US" dirty="0">
                <a:solidFill>
                  <a:srgbClr val="C00000"/>
                </a:solidFill>
              </a:rPr>
              <a:t>版</a:t>
            </a:r>
            <a:endParaRPr lang="en-US" altLang="zh-CN" dirty="0">
              <a:solidFill>
                <a:srgbClr val="C00000"/>
              </a:solidFill>
            </a:endParaRPr>
          </a:p>
          <a:p>
            <a:pPr lvl="3"/>
            <a:r>
              <a:rPr lang="en-US" altLang="zh-CN" dirty="0">
                <a:solidFill>
                  <a:srgbClr val="C00000"/>
                </a:solidFill>
              </a:rPr>
              <a:t>1993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C++3.0</a:t>
            </a:r>
            <a:r>
              <a:rPr lang="zh-CN" altLang="en-US" dirty="0">
                <a:solidFill>
                  <a:srgbClr val="C00000"/>
                </a:solidFill>
              </a:rPr>
              <a:t>版</a:t>
            </a:r>
            <a:endParaRPr lang="en-US" altLang="zh-CN" dirty="0">
              <a:solidFill>
                <a:srgbClr val="C00000"/>
              </a:solidFill>
            </a:endParaRPr>
          </a:p>
          <a:p>
            <a:pPr lvl="3"/>
            <a:r>
              <a:rPr lang="en-US" altLang="zh-CN" dirty="0">
                <a:solidFill>
                  <a:srgbClr val="C00000"/>
                </a:solidFill>
              </a:rPr>
              <a:t>1998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</a:t>
            </a:r>
            <a:r>
              <a:rPr lang="zh-CN" altLang="en-US" dirty="0">
                <a:solidFill>
                  <a:srgbClr val="C00000"/>
                </a:solidFill>
              </a:rPr>
              <a:t>标准诞生</a:t>
            </a:r>
            <a:endParaRPr lang="en-US" altLang="zh-CN" dirty="0">
              <a:solidFill>
                <a:srgbClr val="C00000"/>
              </a:solidFill>
            </a:endParaRPr>
          </a:p>
          <a:p>
            <a:pPr lvl="3"/>
            <a:r>
              <a:rPr lang="en-US" altLang="zh-CN" dirty="0">
                <a:solidFill>
                  <a:srgbClr val="C00000"/>
                </a:solidFill>
              </a:rPr>
              <a:t>2011</a:t>
            </a:r>
            <a:r>
              <a:rPr lang="zh-CN" altLang="en-US" dirty="0">
                <a:solidFill>
                  <a:srgbClr val="C00000"/>
                </a:solidFill>
              </a:rPr>
              <a:t>年，</a:t>
            </a:r>
            <a:r>
              <a:rPr lang="en-US" altLang="zh-CN" dirty="0">
                <a:solidFill>
                  <a:srgbClr val="C00000"/>
                </a:solidFill>
              </a:rPr>
              <a:t>C++11</a:t>
            </a:r>
            <a:r>
              <a:rPr lang="zh-CN" altLang="en-US" dirty="0">
                <a:solidFill>
                  <a:srgbClr val="C00000"/>
                </a:solidFill>
              </a:rPr>
              <a:t>标准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455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语言的特点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语言是支持面向对象程序设计的最主要的代表语言之一。</a:t>
            </a:r>
            <a:endParaRPr lang="en-US" altLang="zh-CN" dirty="0"/>
          </a:p>
          <a:p>
            <a:pPr lvl="3"/>
            <a:r>
              <a:rPr lang="zh-CN" altLang="en-US" dirty="0"/>
              <a:t>封装和信息隐藏</a:t>
            </a:r>
            <a:endParaRPr lang="en-US" altLang="zh-CN" dirty="0"/>
          </a:p>
          <a:p>
            <a:pPr lvl="3"/>
            <a:r>
              <a:rPr lang="zh-CN" altLang="en-US" dirty="0"/>
              <a:t>抽象数据类型</a:t>
            </a:r>
            <a:endParaRPr lang="en-US" altLang="zh-CN" dirty="0"/>
          </a:p>
          <a:p>
            <a:pPr lvl="3"/>
            <a:r>
              <a:rPr lang="zh-CN" altLang="en-US" dirty="0"/>
              <a:t>继承和派生</a:t>
            </a:r>
            <a:endParaRPr lang="en-US" altLang="zh-CN" dirty="0"/>
          </a:p>
          <a:p>
            <a:pPr lvl="3"/>
            <a:r>
              <a:rPr lang="zh-CN" altLang="en-US" dirty="0"/>
              <a:t>函数与运算符的重载</a:t>
            </a:r>
            <a:endParaRPr lang="en-US" altLang="zh-CN" dirty="0"/>
          </a:p>
          <a:p>
            <a:pPr lvl="3"/>
            <a:r>
              <a:rPr lang="zh-CN" altLang="en-US" dirty="0"/>
              <a:t>模板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语言是程序员和软件开发者在实践中的创造，时时处处体现了面向实用，面向软件开发者的思想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语言是</a:t>
            </a:r>
            <a:r>
              <a:rPr lang="en-US" altLang="zh-CN" dirty="0"/>
              <a:t>C</a:t>
            </a:r>
            <a:r>
              <a:rPr lang="zh-CN" altLang="en-US" dirty="0"/>
              <a:t>语言的超集</a:t>
            </a:r>
            <a:r>
              <a:rPr lang="zh-CN" altLang="en-US" dirty="0">
                <a:latin typeface="+mn-ea"/>
              </a:rPr>
              <a:t> 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172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程序的结构</a:t>
            </a:r>
            <a:endParaRPr lang="en-US" altLang="zh-CN" dirty="0"/>
          </a:p>
          <a:p>
            <a:pPr lvl="1"/>
            <a:r>
              <a:rPr lang="zh-CN" altLang="en-US" dirty="0">
                <a:hlinkClick r:id="rId2" action="ppaction://hlinksldjump"/>
              </a:rPr>
              <a:t>过程型结构</a:t>
            </a:r>
            <a:endParaRPr lang="en-US" altLang="zh-CN" dirty="0"/>
          </a:p>
          <a:p>
            <a:pPr lvl="2"/>
            <a:r>
              <a:rPr lang="zh-CN" altLang="en-US" dirty="0"/>
              <a:t>根据解决问题的步骤组织程序</a:t>
            </a:r>
            <a:endParaRPr lang="en-US" altLang="zh-CN" dirty="0"/>
          </a:p>
          <a:p>
            <a:pPr lvl="1"/>
            <a:r>
              <a:rPr lang="zh-CN" altLang="en-US" dirty="0">
                <a:hlinkClick r:id="rId3" action="ppaction://hlinksldjump"/>
              </a:rPr>
              <a:t>函数型结构</a:t>
            </a:r>
            <a:endParaRPr lang="en-US" altLang="zh-CN" dirty="0"/>
          </a:p>
          <a:p>
            <a:pPr lvl="2"/>
            <a:r>
              <a:rPr lang="zh-CN" altLang="en-US" dirty="0"/>
              <a:t>将待解决的问题分解为若干子问题，用函数进行组织</a:t>
            </a:r>
            <a:endParaRPr lang="en-US" altLang="zh-CN" dirty="0"/>
          </a:p>
          <a:p>
            <a:pPr lvl="1"/>
            <a:r>
              <a:rPr lang="zh-CN" altLang="en-US" dirty="0">
                <a:hlinkClick r:id="rId4" action="ppaction://hlinksldjump"/>
              </a:rPr>
              <a:t>面向对象型结构</a:t>
            </a:r>
            <a:endParaRPr lang="en-US" altLang="zh-CN" dirty="0"/>
          </a:p>
          <a:p>
            <a:pPr lvl="2"/>
            <a:r>
              <a:rPr lang="zh-CN" altLang="en-US" dirty="0"/>
              <a:t>使用类和对象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151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过程型结构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1403648" y="1988840"/>
            <a:ext cx="60310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&lt;&lt;"a=";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&gt;&gt;a;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&lt;&lt;"b=";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&gt;&gt;b;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="&lt;&lt;c&lt;&lt;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49424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1.1】</a:t>
            </a:r>
            <a:r>
              <a:rPr lang="zh-CN" altLang="en-US" dirty="0">
                <a:solidFill>
                  <a:srgbClr val="C00000"/>
                </a:solidFill>
              </a:rPr>
              <a:t>过程型程序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690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函数型结构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571472" y="1989995"/>
            <a:ext cx="37862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input(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&amp; y)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&lt;&lt;"a=";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&gt;&gt;a;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&lt;&lt;"b=";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&gt;&gt;b;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x=a;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y=b;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500562" y="1988840"/>
            <a:ext cx="44639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output(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z)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&lt;&lt;“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=”&lt;&lt;z&lt;&lt;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input(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 = add(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output(c);	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49424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1.2】</a:t>
            </a:r>
            <a:r>
              <a:rPr lang="zh-CN" altLang="en-US" dirty="0">
                <a:solidFill>
                  <a:srgbClr val="C00000"/>
                </a:solidFill>
              </a:rPr>
              <a:t>函数型程序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190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面向对象型结构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428596" y="1844824"/>
            <a:ext cx="34290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Calculator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b;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Calculator();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Sub(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Calculator::Calculator()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a=0;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b=0;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851920" y="1916832"/>
            <a:ext cx="52920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Calculator::Add(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x,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y){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Calculator::Sub(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x,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y){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x-y;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Calculator cal;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&lt;&lt;"m=";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&gt;&gt;m;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&lt;&lt;"n=";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&gt;&gt;n;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m+n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="&lt;&lt;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cal.Add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)&lt;&lt;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&lt;&lt;"m-n="&lt;&lt;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cal.Sub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)&lt;&lt;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49424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1.3】</a:t>
            </a:r>
            <a:r>
              <a:rPr lang="zh-CN" altLang="en-US" dirty="0">
                <a:solidFill>
                  <a:srgbClr val="C00000"/>
                </a:solidFill>
              </a:rPr>
              <a:t>面向对象型程序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862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程序设计的一般步骤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过程型程序设计</a:t>
            </a:r>
            <a:endParaRPr lang="en-US" altLang="zh-CN" dirty="0"/>
          </a:p>
          <a:p>
            <a:pPr lvl="1"/>
            <a:r>
              <a:rPr lang="zh-CN" altLang="en-US" dirty="0"/>
              <a:t>确定已知条件和输出结果</a:t>
            </a:r>
            <a:endParaRPr lang="en-US" altLang="zh-CN" dirty="0"/>
          </a:p>
          <a:p>
            <a:pPr lvl="1"/>
            <a:r>
              <a:rPr lang="zh-CN" altLang="en-US" dirty="0"/>
              <a:t>确定解决问题的过程，包括算法、公式推导等等</a:t>
            </a:r>
            <a:endParaRPr lang="en-US" altLang="zh-CN" dirty="0"/>
          </a:p>
          <a:p>
            <a:pPr lvl="2"/>
            <a:r>
              <a:rPr lang="zh-CN" altLang="en-US" dirty="0"/>
              <a:t>用流程图或伪代码描述解决问题过程</a:t>
            </a:r>
            <a:endParaRPr lang="en-US" altLang="zh-CN" dirty="0"/>
          </a:p>
          <a:p>
            <a:pPr lvl="1"/>
            <a:r>
              <a:rPr lang="zh-CN" altLang="en-US" dirty="0"/>
              <a:t>将过程用</a:t>
            </a:r>
            <a:r>
              <a:rPr lang="en-US" altLang="zh-CN" dirty="0"/>
              <a:t>C++</a:t>
            </a:r>
            <a:r>
              <a:rPr lang="zh-CN" altLang="en-US" dirty="0"/>
              <a:t>语言描述</a:t>
            </a:r>
            <a:endParaRPr lang="en-US" altLang="zh-CN" dirty="0"/>
          </a:p>
          <a:p>
            <a:pPr lvl="2"/>
            <a:r>
              <a:rPr lang="zh-CN" altLang="en-US" dirty="0"/>
              <a:t>通过调试程序保证语法的正确</a:t>
            </a:r>
            <a:endParaRPr lang="en-US" altLang="zh-CN" dirty="0"/>
          </a:p>
          <a:p>
            <a:pPr lvl="2"/>
            <a:r>
              <a:rPr lang="zh-CN" altLang="en-US" dirty="0"/>
              <a:t>通过输出结果验证程序功能的正确性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068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程序设计的一般步骤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函数型程序设计</a:t>
            </a:r>
            <a:endParaRPr lang="en-US" altLang="zh-CN" dirty="0"/>
          </a:p>
          <a:p>
            <a:pPr lvl="1"/>
            <a:r>
              <a:rPr lang="zh-CN" altLang="en-US" dirty="0"/>
              <a:t>将解决问题过程划分为若干独立的功能模块</a:t>
            </a:r>
            <a:endParaRPr lang="en-US" altLang="zh-CN" dirty="0"/>
          </a:p>
          <a:p>
            <a:pPr lvl="2"/>
            <a:r>
              <a:rPr lang="zh-CN" altLang="en-US" dirty="0"/>
              <a:t>功能明确</a:t>
            </a:r>
            <a:endParaRPr lang="en-US" altLang="zh-CN" dirty="0"/>
          </a:p>
          <a:p>
            <a:pPr lvl="3"/>
            <a:r>
              <a:rPr lang="zh-CN" altLang="en-US" dirty="0"/>
              <a:t>一个或几个独立功能</a:t>
            </a:r>
            <a:endParaRPr lang="en-US" altLang="zh-CN" dirty="0"/>
          </a:p>
          <a:p>
            <a:pPr lvl="2"/>
            <a:r>
              <a:rPr lang="zh-CN" altLang="en-US" dirty="0"/>
              <a:t>条件明确</a:t>
            </a:r>
            <a:endParaRPr lang="en-US" altLang="zh-CN" dirty="0"/>
          </a:p>
          <a:p>
            <a:pPr lvl="2"/>
            <a:r>
              <a:rPr lang="zh-CN" altLang="en-US" dirty="0"/>
              <a:t>结果明确</a:t>
            </a:r>
            <a:endParaRPr lang="en-US" altLang="zh-CN" dirty="0"/>
          </a:p>
          <a:p>
            <a:pPr lvl="1"/>
            <a:r>
              <a:rPr lang="zh-CN" altLang="en-US" dirty="0"/>
              <a:t>将各功能模块进行整合</a:t>
            </a:r>
            <a:endParaRPr lang="en-US" altLang="zh-CN" dirty="0"/>
          </a:p>
          <a:p>
            <a:pPr lvl="2"/>
            <a:r>
              <a:rPr lang="zh-CN" altLang="en-US" dirty="0"/>
              <a:t>调用顺序正确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42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实验课安排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时间：周四下午</a:t>
            </a:r>
            <a:r>
              <a:rPr kumimoji="1" lang="en-US" altLang="zh-CN" dirty="0" smtClean="0"/>
              <a:t>2:00-5:00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3</a:t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025115"/>
              </p:ext>
            </p:extLst>
          </p:nvPr>
        </p:nvGraphicFramePr>
        <p:xfrm>
          <a:off x="971600" y="2204864"/>
          <a:ext cx="6912768" cy="320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17285958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16007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班级</a:t>
                      </a:r>
                      <a:endParaRPr lang="zh-CN" altLang="en-US" sz="240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地点</a:t>
                      </a:r>
                      <a:endParaRPr lang="zh-CN" altLang="en-US" sz="240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0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计算机卓越班</a:t>
                      </a:r>
                      <a:endParaRPr lang="zh-CN" altLang="en-US" sz="240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电光楼</a:t>
                      </a:r>
                      <a:r>
                        <a:rPr lang="en-US" altLang="zh-CN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117</a:t>
                      </a:r>
                      <a:endParaRPr lang="zh-CN" altLang="en-US" sz="240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计算机</a:t>
                      </a:r>
                      <a:r>
                        <a:rPr lang="en-US" altLang="zh-CN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r>
                        <a:rPr lang="zh-CN" altLang="en-US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班</a:t>
                      </a:r>
                      <a:endParaRPr lang="zh-CN" altLang="en-US" sz="240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电光楼</a:t>
                      </a:r>
                      <a:r>
                        <a:rPr lang="en-US" altLang="zh-CN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102</a:t>
                      </a:r>
                      <a:endParaRPr lang="zh-CN" altLang="en-US" sz="240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2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计算机</a:t>
                      </a:r>
                      <a:r>
                        <a:rPr lang="en-US" altLang="zh-CN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r>
                        <a:rPr lang="zh-CN" altLang="en-US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班</a:t>
                      </a:r>
                      <a:endParaRPr lang="zh-CN" altLang="en-US" sz="240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电光楼</a:t>
                      </a:r>
                      <a:r>
                        <a:rPr lang="en-US" altLang="zh-CN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118</a:t>
                      </a:r>
                      <a:endParaRPr lang="zh-CN" altLang="en-US" sz="240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7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信息安全</a:t>
                      </a:r>
                      <a:endParaRPr lang="zh-CN" altLang="en-US" sz="240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电光楼</a:t>
                      </a:r>
                      <a:r>
                        <a:rPr lang="en-US" altLang="zh-CN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105</a:t>
                      </a:r>
                      <a:endParaRPr lang="zh-CN" altLang="en-US" sz="240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6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智能类</a:t>
                      </a:r>
                      <a:endParaRPr lang="zh-CN" altLang="en-US" sz="240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软件楼</a:t>
                      </a:r>
                      <a:r>
                        <a:rPr lang="en-US" altLang="zh-CN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509</a:t>
                      </a:r>
                      <a:endParaRPr lang="zh-CN" altLang="en-US" sz="240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5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智能类、转专业、重修</a:t>
                      </a:r>
                      <a:endParaRPr lang="zh-CN" altLang="en-US" sz="240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软件楼</a:t>
                      </a:r>
                      <a:r>
                        <a:rPr lang="en-US" altLang="zh-CN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517</a:t>
                      </a:r>
                      <a:endParaRPr lang="zh-CN" altLang="en-US" sz="240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793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367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程序设计的一般步骤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面向对象型程序设计</a:t>
            </a:r>
            <a:endParaRPr lang="en-US" altLang="zh-CN" dirty="0"/>
          </a:p>
          <a:p>
            <a:pPr lvl="1"/>
            <a:r>
              <a:rPr lang="zh-CN" altLang="en-US" dirty="0"/>
              <a:t>与面向过程和面向函数型程序设计方法结合使用</a:t>
            </a:r>
            <a:endParaRPr lang="en-US" altLang="zh-CN" dirty="0"/>
          </a:p>
          <a:p>
            <a:pPr lvl="2"/>
            <a:r>
              <a:rPr lang="zh-CN" altLang="en-US" dirty="0"/>
              <a:t>将待解决问题进行抽象</a:t>
            </a:r>
            <a:endParaRPr lang="en-US" altLang="zh-CN" dirty="0"/>
          </a:p>
          <a:p>
            <a:pPr lvl="2"/>
            <a:r>
              <a:rPr lang="zh-CN" altLang="en-US" dirty="0"/>
              <a:t>确定解决问题过程</a:t>
            </a:r>
            <a:endParaRPr lang="en-US" altLang="zh-CN" dirty="0"/>
          </a:p>
          <a:p>
            <a:pPr lvl="2"/>
            <a:r>
              <a:rPr lang="zh-CN" altLang="en-US" dirty="0"/>
              <a:t>确定解决问题所需的各功能模块</a:t>
            </a:r>
            <a:endParaRPr lang="en-US" altLang="zh-CN" dirty="0"/>
          </a:p>
          <a:p>
            <a:pPr lvl="2"/>
            <a:r>
              <a:rPr lang="zh-CN" altLang="en-US" dirty="0"/>
              <a:t>将三者正确组合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198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程序设计的四个层次</a:t>
            </a:r>
            <a:endParaRPr lang="en-US" altLang="zh-CN" sz="2400" dirty="0"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752600"/>
            <a:ext cx="7467600" cy="3886200"/>
            <a:chOff x="168" y="960"/>
            <a:chExt cx="5367" cy="2792"/>
          </a:xfrm>
        </p:grpSpPr>
        <p:sp>
          <p:nvSpPr>
            <p:cNvPr id="47108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563F">
                    <a:gamma/>
                    <a:shade val="46275"/>
                    <a:invGamma/>
                  </a:srgbClr>
                </a:gs>
                <a:gs pos="50000">
                  <a:srgbClr val="00563F"/>
                </a:gs>
                <a:gs pos="100000">
                  <a:srgbClr val="00563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9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/>
              <a:ahLst/>
              <a:cxnLst>
                <a:cxn ang="0">
                  <a:pos x="1478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786" y="0"/>
                </a:cxn>
                <a:cxn ang="0">
                  <a:pos x="1478" y="284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0" name="Freeform 6"/>
            <p:cNvSpPr>
              <a:spLocks/>
            </p:cNvSpPr>
            <p:nvPr/>
          </p:nvSpPr>
          <p:spPr bwMode="gray">
            <a:xfrm>
              <a:off x="4645" y="1660"/>
              <a:ext cx="441" cy="701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4B1092">
                    <a:gamma/>
                    <a:shade val="46275"/>
                    <a:invGamma/>
                  </a:srgbClr>
                </a:gs>
                <a:gs pos="50000">
                  <a:srgbClr val="4B1092"/>
                </a:gs>
                <a:gs pos="100000">
                  <a:srgbClr val="4B1092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1" name="Freeform 7"/>
            <p:cNvSpPr>
              <a:spLocks/>
            </p:cNvSpPr>
            <p:nvPr/>
          </p:nvSpPr>
          <p:spPr bwMode="gray">
            <a:xfrm>
              <a:off x="2340" y="1660"/>
              <a:ext cx="2751" cy="450"/>
            </a:xfrm>
            <a:custGeom>
              <a:avLst/>
              <a:gdLst/>
              <a:ahLst/>
              <a:cxnLst>
                <a:cxn ang="0">
                  <a:pos x="161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920" y="0"/>
                </a:cxn>
                <a:cxn ang="0">
                  <a:pos x="1612" y="284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" name="Freeform 8"/>
            <p:cNvSpPr>
              <a:spLocks/>
            </p:cNvSpPr>
            <p:nvPr/>
          </p:nvSpPr>
          <p:spPr bwMode="gray">
            <a:xfrm>
              <a:off x="4200" y="2353"/>
              <a:ext cx="439" cy="704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330A">
                    <a:gamma/>
                    <a:shade val="46275"/>
                    <a:invGamma/>
                  </a:srgbClr>
                </a:gs>
                <a:gs pos="50000">
                  <a:srgbClr val="90330A"/>
                </a:gs>
                <a:gs pos="100000">
                  <a:srgbClr val="90330A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Freeform 9"/>
            <p:cNvSpPr>
              <a:spLocks/>
            </p:cNvSpPr>
            <p:nvPr/>
          </p:nvSpPr>
          <p:spPr bwMode="gray">
            <a:xfrm>
              <a:off x="3758" y="3047"/>
              <a:ext cx="442" cy="705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6B0E">
                    <a:gamma/>
                    <a:shade val="46275"/>
                    <a:invGamma/>
                  </a:srgbClr>
                </a:gs>
                <a:gs pos="50000">
                  <a:srgbClr val="906B0E"/>
                </a:gs>
                <a:gs pos="100000">
                  <a:srgbClr val="906B0E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Freeform 10"/>
            <p:cNvSpPr>
              <a:spLocks/>
            </p:cNvSpPr>
            <p:nvPr/>
          </p:nvSpPr>
          <p:spPr bwMode="gray">
            <a:xfrm>
              <a:off x="1076" y="3051"/>
              <a:ext cx="3124" cy="450"/>
            </a:xfrm>
            <a:custGeom>
              <a:avLst/>
              <a:gdLst/>
              <a:ahLst/>
              <a:cxnLst>
                <a:cxn ang="0">
                  <a:pos x="187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2180" y="0"/>
                </a:cxn>
                <a:cxn ang="0">
                  <a:pos x="1872" y="284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gray">
            <a:xfrm>
              <a:off x="305" y="2366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Freeform 20"/>
            <p:cNvSpPr>
              <a:spLocks/>
            </p:cNvSpPr>
            <p:nvPr/>
          </p:nvSpPr>
          <p:spPr bwMode="gray">
            <a:xfrm>
              <a:off x="1529" y="1096"/>
              <a:ext cx="1407" cy="2268"/>
            </a:xfrm>
            <a:custGeom>
              <a:avLst/>
              <a:gdLst/>
              <a:ahLst/>
              <a:cxnLst>
                <a:cxn ang="0">
                  <a:pos x="12" y="2464"/>
                </a:cxn>
                <a:cxn ang="0">
                  <a:pos x="56" y="2120"/>
                </a:cxn>
                <a:cxn ang="0">
                  <a:pos x="124" y="1808"/>
                </a:cxn>
                <a:cxn ang="0">
                  <a:pos x="212" y="1524"/>
                </a:cxn>
                <a:cxn ang="0">
                  <a:pos x="316" y="1270"/>
                </a:cxn>
                <a:cxn ang="0">
                  <a:pos x="430" y="1044"/>
                </a:cxn>
                <a:cxn ang="0">
                  <a:pos x="550" y="846"/>
                </a:cxn>
                <a:cxn ang="0">
                  <a:pos x="672" y="674"/>
                </a:cxn>
                <a:cxn ang="0">
                  <a:pos x="792" y="528"/>
                </a:cxn>
                <a:cxn ang="0">
                  <a:pos x="906" y="408"/>
                </a:cxn>
                <a:cxn ang="0">
                  <a:pos x="1010" y="310"/>
                </a:cxn>
                <a:cxn ang="0">
                  <a:pos x="1096" y="236"/>
                </a:cxn>
                <a:cxn ang="0">
                  <a:pos x="1164" y="184"/>
                </a:cxn>
                <a:cxn ang="0">
                  <a:pos x="1208" y="154"/>
                </a:cxn>
                <a:cxn ang="0">
                  <a:pos x="1224" y="144"/>
                </a:cxn>
                <a:cxn ang="0">
                  <a:pos x="1728" y="56"/>
                </a:cxn>
                <a:cxn ang="0">
                  <a:pos x="1568" y="328"/>
                </a:cxn>
                <a:cxn ang="0">
                  <a:pos x="1554" y="332"/>
                </a:cxn>
                <a:cxn ang="0">
                  <a:pos x="1514" y="346"/>
                </a:cxn>
                <a:cxn ang="0">
                  <a:pos x="1452" y="370"/>
                </a:cxn>
                <a:cxn ang="0">
                  <a:pos x="1370" y="410"/>
                </a:cxn>
                <a:cxn ang="0">
                  <a:pos x="1270" y="466"/>
                </a:cxn>
                <a:cxn ang="0">
                  <a:pos x="1158" y="540"/>
                </a:cxn>
                <a:cxn ang="0">
                  <a:pos x="1034" y="636"/>
                </a:cxn>
                <a:cxn ang="0">
                  <a:pos x="904" y="756"/>
                </a:cxn>
                <a:cxn ang="0">
                  <a:pos x="770" y="900"/>
                </a:cxn>
                <a:cxn ang="0">
                  <a:pos x="632" y="1076"/>
                </a:cxn>
                <a:cxn ang="0">
                  <a:pos x="498" y="1280"/>
                </a:cxn>
                <a:cxn ang="0">
                  <a:pos x="370" y="1518"/>
                </a:cxn>
                <a:cxn ang="0">
                  <a:pos x="248" y="1792"/>
                </a:cxn>
                <a:cxn ang="0">
                  <a:pos x="138" y="2104"/>
                </a:cxn>
                <a:cxn ang="0">
                  <a:pos x="42" y="2456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19" cy="253"/>
            </a:xfrm>
            <a:prstGeom prst="rect">
              <a:avLst/>
            </a:prstGeom>
            <a:gradFill rotWithShape="1">
              <a:gsLst>
                <a:gs pos="0">
                  <a:srgbClr val="00906A">
                    <a:gamma/>
                    <a:shade val="72549"/>
                    <a:invGamma/>
                  </a:srgbClr>
                </a:gs>
                <a:gs pos="50000">
                  <a:srgbClr val="00906A"/>
                </a:gs>
                <a:gs pos="100000">
                  <a:srgbClr val="00906A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程序设计环境与工具</a:t>
              </a:r>
              <a:endParaRPr lang="en-US" altLang="zh-CN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126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8041FF">
                    <a:gamma/>
                    <a:shade val="72549"/>
                    <a:invGamma/>
                  </a:srgbClr>
                </a:gs>
                <a:gs pos="50000">
                  <a:srgbClr val="8041FF"/>
                </a:gs>
                <a:gs pos="100000">
                  <a:srgbClr val="8041FF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程序设计语言</a:t>
              </a:r>
              <a:endParaRPr lang="en-US" altLang="zh-CN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127" name="Freeform 23"/>
            <p:cNvSpPr>
              <a:spLocks/>
            </p:cNvSpPr>
            <p:nvPr/>
          </p:nvSpPr>
          <p:spPr bwMode="gray">
            <a:xfrm>
              <a:off x="1709" y="2353"/>
              <a:ext cx="2935" cy="454"/>
            </a:xfrm>
            <a:custGeom>
              <a:avLst/>
              <a:gdLst/>
              <a:ahLst/>
              <a:cxnLst>
                <a:cxn ang="0">
                  <a:pos x="1742" y="286"/>
                </a:cxn>
                <a:cxn ang="0">
                  <a:pos x="0" y="286"/>
                </a:cxn>
                <a:cxn ang="0">
                  <a:pos x="446" y="0"/>
                </a:cxn>
                <a:cxn ang="0">
                  <a:pos x="2048" y="0"/>
                </a:cxn>
                <a:cxn ang="0">
                  <a:pos x="1742" y="286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DC7150">
                    <a:gamma/>
                    <a:shade val="72549"/>
                    <a:invGamma/>
                  </a:srgbClr>
                </a:gs>
                <a:gs pos="50000">
                  <a:srgbClr val="DC7150"/>
                </a:gs>
                <a:gs pos="100000">
                  <a:srgbClr val="DC7150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程序设计方法学</a:t>
              </a:r>
              <a:endParaRPr lang="en-US" altLang="zh-CN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129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9" cy="248"/>
            </a:xfrm>
            <a:prstGeom prst="rect">
              <a:avLst/>
            </a:prstGeom>
            <a:gradFill rotWithShape="1">
              <a:gsLst>
                <a:gs pos="0">
                  <a:srgbClr val="D0A11C">
                    <a:gamma/>
                    <a:shade val="72549"/>
                    <a:invGamma/>
                  </a:srgbClr>
                </a:gs>
                <a:gs pos="50000">
                  <a:srgbClr val="D0A11C"/>
                </a:gs>
                <a:gs pos="100000">
                  <a:srgbClr val="D0A11C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算法的设计与分析</a:t>
              </a:r>
              <a:endParaRPr lang="en-US" altLang="zh-CN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130" name="Text Box 26"/>
            <p:cNvSpPr txBox="1">
              <a:spLocks noChangeArrowheads="1"/>
            </p:cNvSpPr>
            <p:nvPr/>
          </p:nvSpPr>
          <p:spPr bwMode="gray">
            <a:xfrm>
              <a:off x="298" y="1035"/>
              <a:ext cx="907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400" b="1" dirty="0">
                  <a:latin typeface="Verdana" pitchFamily="34" charset="0"/>
                  <a:ea typeface="宋体" pitchFamily="2" charset="-122"/>
                </a:rPr>
                <a:t>有利于快速、高效地完成程序设计</a:t>
              </a:r>
              <a:endParaRPr lang="en-US" altLang="zh-CN" sz="1400" b="1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7131" name="Text Box 27"/>
            <p:cNvSpPr txBox="1">
              <a:spLocks noChangeArrowheads="1"/>
            </p:cNvSpPr>
            <p:nvPr/>
          </p:nvSpPr>
          <p:spPr bwMode="gray">
            <a:xfrm>
              <a:off x="298" y="1918"/>
              <a:ext cx="103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400" b="1" dirty="0">
                  <a:latin typeface="Verdana" pitchFamily="34" charset="0"/>
                  <a:ea typeface="宋体" pitchFamily="2" charset="-122"/>
                </a:rPr>
                <a:t>程序设计的基础</a:t>
              </a:r>
              <a:endParaRPr lang="en-US" altLang="zh-CN" sz="1400" b="1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7132" name="Text Box 28"/>
            <p:cNvSpPr txBox="1">
              <a:spLocks noChangeArrowheads="1"/>
            </p:cNvSpPr>
            <p:nvPr/>
          </p:nvSpPr>
          <p:spPr bwMode="gray">
            <a:xfrm>
              <a:off x="298" y="2370"/>
              <a:ext cx="1061" cy="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400" b="1" dirty="0">
                  <a:latin typeface="Verdana" pitchFamily="34" charset="0"/>
                  <a:ea typeface="宋体" pitchFamily="2" charset="-122"/>
                </a:rPr>
                <a:t>程序可读性、可测试性、可维护性、可扩充性和可重用性</a:t>
              </a:r>
              <a:endParaRPr lang="en-US" altLang="zh-CN" sz="1400" b="1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7133" name="Text Box 29"/>
            <p:cNvSpPr txBox="1">
              <a:spLocks noChangeArrowheads="1"/>
            </p:cNvSpPr>
            <p:nvPr/>
          </p:nvSpPr>
          <p:spPr bwMode="gray">
            <a:xfrm>
              <a:off x="298" y="3088"/>
              <a:ext cx="702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400" b="1" dirty="0">
                  <a:latin typeface="Verdana" pitchFamily="34" charset="0"/>
                  <a:ea typeface="宋体" pitchFamily="2" charset="-122"/>
                </a:rPr>
                <a:t>如何准确且高效地解决问题</a:t>
              </a:r>
              <a:endParaRPr lang="en-US" altLang="zh-CN" sz="1400" b="1" dirty="0"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902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讲授</a:t>
            </a:r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C++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语言的困难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75" name="AutoShape 3"/>
          <p:cNvSpPr>
            <a:spLocks noChangeArrowheads="1"/>
          </p:cNvSpPr>
          <p:nvPr/>
        </p:nvSpPr>
        <p:spPr bwMode="gray">
          <a:xfrm>
            <a:off x="5562600" y="2624126"/>
            <a:ext cx="2819400" cy="2895600"/>
          </a:xfrm>
          <a:prstGeom prst="chevron">
            <a:avLst>
              <a:gd name="adj" fmla="val 16468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gray">
          <a:xfrm>
            <a:off x="3200400" y="2624126"/>
            <a:ext cx="2971800" cy="2895600"/>
          </a:xfrm>
          <a:prstGeom prst="chevron">
            <a:avLst>
              <a:gd name="adj" fmla="val 17842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gray">
          <a:xfrm>
            <a:off x="838200" y="2624126"/>
            <a:ext cx="2971800" cy="2895600"/>
          </a:xfrm>
          <a:prstGeom prst="chevron">
            <a:avLst>
              <a:gd name="adj" fmla="val 1784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78" name="AutoShape 6"/>
          <p:cNvSpPr>
            <a:spLocks noChangeArrowheads="1"/>
          </p:cNvSpPr>
          <p:nvPr/>
        </p:nvSpPr>
        <p:spPr bwMode="gray">
          <a:xfrm>
            <a:off x="1066800" y="1785926"/>
            <a:ext cx="20574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ea typeface="宋体" pitchFamily="2" charset="-122"/>
              </a:rPr>
              <a:t>规模较大</a:t>
            </a:r>
            <a:endParaRPr lang="en-US" altLang="zh-CN" sz="20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gray">
          <a:xfrm>
            <a:off x="3386138" y="1785926"/>
            <a:ext cx="20574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宋体" pitchFamily="2" charset="-122"/>
              </a:rPr>
              <a:t>新概念</a:t>
            </a:r>
            <a:endParaRPr lang="en-US" altLang="zh-CN" sz="20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4280" name="AutoShape 8"/>
          <p:cNvSpPr>
            <a:spLocks noChangeArrowheads="1"/>
          </p:cNvSpPr>
          <p:nvPr/>
        </p:nvSpPr>
        <p:spPr bwMode="gray">
          <a:xfrm>
            <a:off x="5715000" y="1785926"/>
            <a:ext cx="20574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宋体" pitchFamily="2" charset="-122"/>
              </a:rPr>
              <a:t>培训条件高</a:t>
            </a:r>
            <a:endParaRPr lang="en-US" altLang="zh-CN" sz="20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728" y="2800336"/>
            <a:ext cx="1785950" cy="2531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语法成分多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运算符增多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循环更灵活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数组和字符串处理复杂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指针更加自由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29058" y="2800336"/>
            <a:ext cx="1785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虚函数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抽象基类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构造函数的隐式调用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重载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模板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15074" y="2800336"/>
            <a:ext cx="2000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专业课程以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或</a:t>
            </a:r>
            <a:r>
              <a:rPr lang="en-US" altLang="zh-CN" dirty="0">
                <a:solidFill>
                  <a:schemeClr val="bg1"/>
                </a:solidFill>
              </a:rPr>
              <a:t>Pascal</a:t>
            </a:r>
            <a:r>
              <a:rPr lang="zh-CN" altLang="en-US" dirty="0">
                <a:solidFill>
                  <a:schemeClr val="bg1"/>
                </a:solidFill>
              </a:rPr>
              <a:t>为主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参考资料理论为主实践指导不够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学习时机与内容复杂度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82AA-7D37-4F4A-B3FF-2ED9AFB9783D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848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绪论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-1509" y="1008"/>
            <a:chExt cx="5829" cy="303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lt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4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计算机与程序设计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95" name="Oval 1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Oval 1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程序设计语言和方法学的发展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49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C++</a:t>
                </a:r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语言概述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79" name="Oval 2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2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Oval 3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3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" name="Group 50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69" name="AutoShape 7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solidFill>
                      <a:srgbClr val="8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课程简介</a:t>
                </a:r>
                <a:endParaRPr lang="en-US" altLang="zh-CN" sz="2400" b="1" dirty="0">
                  <a:solidFill>
                    <a:srgbClr val="8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数制转换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2" name="Group 39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4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397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41425"/>
            <a:ext cx="8892480" cy="5248275"/>
          </a:xfrm>
        </p:spPr>
        <p:txBody>
          <a:bodyPr/>
          <a:lstStyle/>
          <a:p>
            <a:r>
              <a:rPr kumimoji="1" lang="zh-CN" altLang="en-US" dirty="0"/>
              <a:t>课程名称</a:t>
            </a:r>
            <a:endParaRPr kumimoji="1" lang="en-US" altLang="zh-CN" dirty="0"/>
          </a:p>
          <a:p>
            <a:pPr lvl="1"/>
            <a:r>
              <a:rPr kumimoji="1" lang="zh-CN" altLang="en-US" sz="2400" dirty="0"/>
              <a:t>高级语言程序设计</a:t>
            </a:r>
            <a:endParaRPr kumimoji="1" lang="en-US" altLang="zh-CN" sz="2400" dirty="0"/>
          </a:p>
          <a:p>
            <a:r>
              <a:rPr kumimoji="1" lang="zh-CN" altLang="en-US" dirty="0"/>
              <a:t>教学对象</a:t>
            </a:r>
            <a:endParaRPr kumimoji="1" lang="en-US" altLang="zh-CN" dirty="0"/>
          </a:p>
          <a:p>
            <a:pPr lvl="1"/>
            <a:r>
              <a:rPr kumimoji="1" lang="zh-CN" altLang="en-US" sz="2400" dirty="0"/>
              <a:t>计算机相关专业一年级本科生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程序设计初学者</a:t>
            </a:r>
            <a:endParaRPr kumimoji="1" lang="en-US" altLang="zh-CN" sz="2400" dirty="0"/>
          </a:p>
          <a:p>
            <a:r>
              <a:rPr kumimoji="1" lang="zh-CN" altLang="en-US" dirty="0"/>
              <a:t>课程在学生培养中的地位和作用</a:t>
            </a:r>
            <a:endParaRPr kumimoji="1" lang="en-US" altLang="zh-CN" dirty="0"/>
          </a:p>
          <a:p>
            <a:pPr lvl="1"/>
            <a:r>
              <a:rPr kumimoji="1" lang="zh-CN" altLang="en-US" sz="2400" dirty="0"/>
              <a:t>程序设计能力是计算机相关专业学生应掌握的重要能力</a:t>
            </a:r>
            <a:endParaRPr kumimoji="1" lang="en-US" altLang="zh-CN" sz="2400" dirty="0"/>
          </a:p>
          <a:p>
            <a:pPr lvl="1"/>
            <a:r>
              <a:rPr kumimoji="1" lang="en-US" altLang="en-US" sz="2400" dirty="0"/>
              <a:t>十分重要的基础课程，</a:t>
            </a:r>
            <a:r>
              <a:rPr kumimoji="1" lang="zh-CN" altLang="en-US" sz="2400" dirty="0"/>
              <a:t>相关专业课的先导课程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培养学生逻辑思维能力、抽象能力、解决问题能力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使学生快速了解专业背景，快速融入专业课程学习</a:t>
            </a:r>
            <a:r>
              <a:rPr kumimoji="1" lang="en-US" altLang="zh-CN" dirty="0"/>
              <a:t>	</a:t>
            </a:r>
          </a:p>
          <a:p>
            <a:pPr lvl="2"/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  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7830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教学指导思想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强化实践，上机动手，大量练习，上机考试</a:t>
            </a:r>
            <a:endParaRPr kumimoji="1" lang="en-US" altLang="zh-CN" dirty="0"/>
          </a:p>
          <a:p>
            <a:r>
              <a:rPr kumimoji="1" lang="zh-CN" altLang="en-US" dirty="0"/>
              <a:t>理性思维和理性实践</a:t>
            </a:r>
            <a:endParaRPr kumimoji="1" lang="en-US" altLang="zh-CN" dirty="0"/>
          </a:p>
          <a:p>
            <a:r>
              <a:rPr kumimoji="1" lang="zh-CN" altLang="en-US" dirty="0"/>
              <a:t>重点放在思路、编程构思、算法和程序实现上，语句只是表达工具，重在训练利用计算机编程手段分析问题和解决问题的能力</a:t>
            </a:r>
            <a:endParaRPr kumimoji="1" lang="en-US" altLang="zh-CN" dirty="0"/>
          </a:p>
          <a:p>
            <a:r>
              <a:rPr kumimoji="1" lang="zh-CN" altLang="en-US" dirty="0"/>
              <a:t>让学生养成良好的编程习惯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程序构思有说明、程序可读性、注释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学如如何调试程序、分析运行结果是否正确</a:t>
            </a:r>
            <a:endParaRPr kumimoji="1" lang="en-US" altLang="zh-CN" dirty="0"/>
          </a:p>
          <a:p>
            <a:r>
              <a:rPr kumimoji="1" lang="zh-CN" altLang="en-US" dirty="0"/>
              <a:t>培养学生自学能力，</a:t>
            </a:r>
            <a:r>
              <a:rPr kumimoji="1" lang="en-US" altLang="zh-CN" dirty="0"/>
              <a:t>“</a:t>
            </a:r>
            <a:r>
              <a:rPr kumimoji="1" lang="zh-CN" altLang="en-US" dirty="0"/>
              <a:t>自学、动手、应用、上网</a:t>
            </a:r>
            <a:r>
              <a:rPr kumimoji="1" lang="en-US" altLang="zh-CN" dirty="0"/>
              <a:t>”</a:t>
            </a:r>
          </a:p>
          <a:p>
            <a:r>
              <a:rPr kumimoji="1" lang="zh-CN" altLang="en-US" dirty="0"/>
              <a:t>因材施教</a:t>
            </a:r>
            <a:endParaRPr kumimoji="1" lang="en-US" altLang="zh-CN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8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教学目标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60900"/>
          </a:xfrm>
        </p:spPr>
        <p:txBody>
          <a:bodyPr/>
          <a:lstStyle/>
          <a:p>
            <a:r>
              <a:rPr kumimoji="1" lang="zh-CN" altLang="en-US" sz="3200" dirty="0"/>
              <a:t>程序设计的重要性</a:t>
            </a:r>
            <a:endParaRPr kumimoji="1" lang="en-US" altLang="zh-CN" sz="3200" dirty="0"/>
          </a:p>
          <a:p>
            <a:r>
              <a:rPr kumimoji="1" lang="zh-CN" altLang="en-US" sz="3200" dirty="0"/>
              <a:t>程序设计的基本概念与基本方法</a:t>
            </a:r>
            <a:endParaRPr kumimoji="1" lang="en-US" altLang="zh-CN" sz="3200" dirty="0"/>
          </a:p>
          <a:p>
            <a:r>
              <a:rPr kumimoji="1" lang="zh-CN" altLang="en-US" sz="3200" dirty="0"/>
              <a:t>编程解题的思路与典型方法</a:t>
            </a:r>
            <a:endParaRPr kumimoji="1" lang="en-US" altLang="zh-CN" sz="3200" dirty="0"/>
          </a:p>
          <a:p>
            <a:r>
              <a:rPr kumimoji="1" lang="zh-CN" altLang="en-US" sz="3200" dirty="0"/>
              <a:t>简单算法及算法步骤</a:t>
            </a:r>
            <a:endParaRPr kumimoji="1" lang="en-US" altLang="zh-CN" sz="3200" dirty="0"/>
          </a:p>
          <a:p>
            <a:r>
              <a:rPr kumimoji="1" lang="zh-CN" altLang="en-US" sz="3200" dirty="0"/>
              <a:t>程序结构与相应语句</a:t>
            </a:r>
            <a:endParaRPr kumimoji="1" lang="en-US" altLang="zh-CN" sz="3200" dirty="0"/>
          </a:p>
          <a:p>
            <a:r>
              <a:rPr kumimoji="1" lang="zh-CN" altLang="en-US" sz="3200" dirty="0"/>
              <a:t>编码与上机调试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767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教学重点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16884"/>
          </a:xfrm>
        </p:spPr>
        <p:txBody>
          <a:bodyPr/>
          <a:lstStyle/>
          <a:p>
            <a:r>
              <a:rPr kumimoji="1" lang="zh-CN" altLang="en-US" sz="3200" dirty="0"/>
              <a:t>掌握程序设计的基本概念、基本方法</a:t>
            </a:r>
            <a:endParaRPr kumimoji="1" lang="en-US" altLang="zh-CN" sz="3200" dirty="0"/>
          </a:p>
          <a:p>
            <a:r>
              <a:rPr kumimoji="1" lang="zh-CN" altLang="en-US" sz="3200" dirty="0"/>
              <a:t>在</a:t>
            </a:r>
            <a:r>
              <a:rPr kumimoji="1" lang="en-US" altLang="zh-CN" sz="3200" dirty="0"/>
              <a:t>C/C++</a:t>
            </a:r>
            <a:r>
              <a:rPr kumimoji="1" lang="zh-CN" altLang="en-US" sz="3200" dirty="0"/>
              <a:t>语言的环境下，学会如何针对问题进行分析、寻找算法并编程实现</a:t>
            </a:r>
            <a:endParaRPr kumimoji="1" lang="en-US" altLang="zh-CN" sz="3200" dirty="0"/>
          </a:p>
          <a:p>
            <a:r>
              <a:rPr kumimoji="1" lang="zh-CN" altLang="en-US" sz="3200" dirty="0"/>
              <a:t>有条有理、有根有据的编程实践</a:t>
            </a:r>
            <a:endParaRPr kumimoji="1" lang="en-US" altLang="zh-CN" sz="3200" dirty="0"/>
          </a:p>
          <a:p>
            <a:r>
              <a:rPr kumimoji="1" lang="zh-CN" altLang="en-US" sz="3200" dirty="0"/>
              <a:t>养成良好的编程风格与习惯</a:t>
            </a:r>
            <a:endParaRPr kumimoji="1" lang="en-US" altLang="zh-CN" sz="3200" dirty="0"/>
          </a:p>
          <a:p>
            <a:r>
              <a:rPr kumimoji="1" lang="zh-CN" altLang="en-US" sz="3200" dirty="0"/>
              <a:t>重在思维方法的学习，鼓励创新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8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周课时安排</a:t>
            </a:r>
            <a:endParaRPr lang="en-US" altLang="zh-CN" dirty="0"/>
          </a:p>
          <a:p>
            <a:pPr lvl="1"/>
            <a:r>
              <a:rPr lang="zh-CN" altLang="en-US" dirty="0"/>
              <a:t>第一学期讲授</a:t>
            </a:r>
            <a:r>
              <a:rPr lang="en-US" altLang="zh-CN" dirty="0"/>
              <a:t>3</a:t>
            </a:r>
            <a:r>
              <a:rPr lang="zh-CN" altLang="en-US" dirty="0"/>
              <a:t>课时，第二学期讲授</a:t>
            </a:r>
            <a:r>
              <a:rPr lang="en-US" altLang="zh-CN" dirty="0"/>
              <a:t>2</a:t>
            </a:r>
            <a:r>
              <a:rPr lang="zh-CN" altLang="en-US" dirty="0"/>
              <a:t>课时</a:t>
            </a:r>
            <a:endParaRPr lang="en-US" altLang="zh-CN" dirty="0"/>
          </a:p>
          <a:p>
            <a:pPr lvl="1"/>
            <a:r>
              <a:rPr lang="zh-CN" altLang="en-US" dirty="0"/>
              <a:t>实验</a:t>
            </a:r>
            <a:r>
              <a:rPr lang="en-US" altLang="zh-CN" dirty="0"/>
              <a:t>4</a:t>
            </a:r>
            <a:r>
              <a:rPr lang="zh-CN" altLang="en-US" dirty="0"/>
              <a:t>课时</a:t>
            </a:r>
            <a:endParaRPr lang="en-US" altLang="zh-CN" dirty="0"/>
          </a:p>
          <a:p>
            <a:r>
              <a:rPr lang="zh-CN" altLang="en-US" dirty="0"/>
              <a:t>成绩</a:t>
            </a:r>
            <a:endParaRPr lang="en-US" altLang="zh-CN" dirty="0"/>
          </a:p>
          <a:p>
            <a:pPr lvl="1"/>
            <a:r>
              <a:rPr lang="zh-CN" altLang="en-US" dirty="0"/>
              <a:t>期末笔试成绩（</a:t>
            </a:r>
            <a:r>
              <a:rPr lang="en-US" altLang="zh-CN" dirty="0"/>
              <a:t>50%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上机考试成绩（</a:t>
            </a:r>
            <a:r>
              <a:rPr lang="en-US" altLang="zh-CN" dirty="0"/>
              <a:t>30%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/>
              <a:t>平时成绩（包括出勤、作业、课堂检测等，共</a:t>
            </a:r>
            <a:r>
              <a:rPr lang="en-US" altLang="zh-CN"/>
              <a:t>20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037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教学用书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2475607"/>
          </a:xfrm>
        </p:spPr>
        <p:txBody>
          <a:bodyPr/>
          <a:lstStyle/>
          <a:p>
            <a:r>
              <a:rPr kumimoji="1" lang="zh-CN" altLang="en-US" dirty="0"/>
              <a:t>教材</a:t>
            </a:r>
          </a:p>
          <a:p>
            <a:pPr lvl="1"/>
            <a:r>
              <a:rPr kumimoji="1" lang="en-US" altLang="zh-CN" dirty="0"/>
              <a:t>《C++</a:t>
            </a:r>
            <a:r>
              <a:rPr kumimoji="1" lang="zh-CN" altLang="en-US" dirty="0"/>
              <a:t>程序设计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（第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版），刘璟编著，高等教育出版社</a:t>
            </a:r>
          </a:p>
          <a:p>
            <a:pPr lvl="1"/>
            <a:r>
              <a:rPr kumimoji="1" lang="en-US" altLang="zh-CN" dirty="0"/>
              <a:t>《</a:t>
            </a:r>
            <a:r>
              <a:rPr kumimoji="1" lang="zh-CN" altLang="en-US" dirty="0"/>
              <a:t>高级语言</a:t>
            </a:r>
            <a:r>
              <a:rPr kumimoji="1" lang="en-US" altLang="zh-CN" dirty="0"/>
              <a:t>C++</a:t>
            </a:r>
            <a:r>
              <a:rPr kumimoji="1" lang="zh-CN" altLang="en-US" dirty="0"/>
              <a:t>程序设计实验指导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，周玉龙编著，高等教育出版社</a:t>
            </a:r>
          </a:p>
          <a:p>
            <a:endParaRPr kumimoji="1" lang="zh-CN" altLang="en-US" dirty="0"/>
          </a:p>
        </p:txBody>
      </p:sp>
      <p:pic>
        <p:nvPicPr>
          <p:cNvPr id="6" name="图片 5" descr="51Y3GtgGn-L__AA500_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2" y="3789040"/>
            <a:ext cx="2786082" cy="2786082"/>
          </a:xfrm>
          <a:prstGeom prst="rect">
            <a:avLst/>
          </a:prstGeom>
        </p:spPr>
      </p:pic>
      <p:pic>
        <p:nvPicPr>
          <p:cNvPr id="7" name="图片 6" descr="rBEQWVFIMQEIAAAAAAGFllldevQAACZ7AEA1KgAAYWu91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14" y="3744416"/>
            <a:ext cx="2844785" cy="2852936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1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绪论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-1509" y="1008"/>
            <a:chExt cx="5829" cy="303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lt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4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计算机与程序设计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95" name="Oval 1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Oval 1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程序设计语言和方法学的发展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49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C++</a:t>
                </a:r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语言概述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79" name="Oval 2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2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Oval 3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3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" name="Group 50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69" name="AutoShape 7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课程简介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数制转换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2" name="Group 39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4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29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教学用书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41425"/>
            <a:ext cx="8136904" cy="2475607"/>
          </a:xfrm>
        </p:spPr>
        <p:txBody>
          <a:bodyPr/>
          <a:lstStyle/>
          <a:p>
            <a:r>
              <a:rPr kumimoji="1" lang="zh-CN" altLang="en-US" dirty="0"/>
              <a:t>参考资料</a:t>
            </a:r>
          </a:p>
          <a:p>
            <a:pPr lvl="1"/>
            <a:r>
              <a:rPr kumimoji="1" lang="zh-CN" altLang="en-US" sz="2400" dirty="0"/>
              <a:t>清华大学出版社，</a:t>
            </a:r>
            <a:r>
              <a:rPr kumimoji="1" lang="en-US" altLang="zh-CN" sz="2400" dirty="0"/>
              <a:t>《C++</a:t>
            </a:r>
            <a:r>
              <a:rPr kumimoji="1" lang="zh-CN" altLang="en-US" sz="2400" dirty="0"/>
              <a:t>程序设计教程</a:t>
            </a:r>
            <a:r>
              <a:rPr kumimoji="1" lang="en-US" altLang="zh-CN" sz="2400" dirty="0"/>
              <a:t>》</a:t>
            </a:r>
            <a:r>
              <a:rPr kumimoji="1" lang="zh-CN" altLang="en-US" sz="2400" dirty="0"/>
              <a:t>，钱能 主编</a:t>
            </a:r>
          </a:p>
          <a:p>
            <a:pPr lvl="1"/>
            <a:r>
              <a:rPr kumimoji="1" lang="zh-CN" altLang="en-US" sz="2400" dirty="0"/>
              <a:t>清华大学出版社，</a:t>
            </a:r>
            <a:r>
              <a:rPr kumimoji="1" lang="en-US" altLang="zh-CN" sz="2400" dirty="0"/>
              <a:t>《C++</a:t>
            </a:r>
            <a:r>
              <a:rPr kumimoji="1" lang="zh-CN" altLang="en-US" sz="2400" dirty="0"/>
              <a:t>程序设计</a:t>
            </a:r>
            <a:r>
              <a:rPr kumimoji="1" lang="en-US" altLang="zh-CN" sz="2400" dirty="0"/>
              <a:t>》</a:t>
            </a:r>
            <a:r>
              <a:rPr kumimoji="1" lang="zh-CN" altLang="en-US" sz="2400" dirty="0"/>
              <a:t>，谭浩强编著</a:t>
            </a:r>
          </a:p>
          <a:p>
            <a:pPr lvl="1"/>
            <a:r>
              <a:rPr kumimoji="1" lang="zh-CN" altLang="en-US" sz="2400" dirty="0"/>
              <a:t>机械工业出版社，</a:t>
            </a:r>
            <a:r>
              <a:rPr kumimoji="1" lang="en-US" altLang="zh-CN" sz="2400" dirty="0"/>
              <a:t>《</a:t>
            </a:r>
            <a:r>
              <a:rPr kumimoji="1" lang="zh-CN" altLang="en-US" sz="2400" dirty="0"/>
              <a:t>深入理解</a:t>
            </a:r>
            <a:r>
              <a:rPr kumimoji="1" lang="en-US" altLang="zh-CN" sz="2400" dirty="0"/>
              <a:t>C++11》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Michael Wong</a:t>
            </a:r>
            <a:r>
              <a:rPr kumimoji="1" lang="zh-CN" altLang="en-US" sz="2400" dirty="0"/>
              <a:t>等著</a:t>
            </a:r>
          </a:p>
          <a:p>
            <a:pPr lvl="1"/>
            <a:r>
              <a:rPr kumimoji="1" lang="zh-CN" altLang="en-US" sz="2400" dirty="0"/>
              <a:t>机械工业出版社，</a:t>
            </a:r>
            <a:r>
              <a:rPr kumimoji="1" lang="en-US" altLang="zh-CN" sz="2400" dirty="0"/>
              <a:t>《The C++ Programming Language, Special Edition 》</a:t>
            </a:r>
            <a:r>
              <a:rPr kumimoji="1" lang="zh-CN" altLang="en-US" sz="2400" dirty="0"/>
              <a:t>，</a:t>
            </a:r>
            <a:r>
              <a:rPr kumimoji="1" lang="en-US" altLang="zh-CN" sz="2400" dirty="0" err="1"/>
              <a:t>Bjarne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Stroustrup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编著，裘宗燕译</a:t>
            </a:r>
          </a:p>
          <a:p>
            <a:pPr lvl="1"/>
            <a:r>
              <a:rPr kumimoji="1" lang="zh-CN" altLang="en-US" sz="2400" dirty="0"/>
              <a:t>电子工业出版社，</a:t>
            </a:r>
            <a:r>
              <a:rPr kumimoji="1" lang="en-US" altLang="zh-CN" sz="2400" dirty="0"/>
              <a:t>《C++ Primer </a:t>
            </a:r>
            <a:r>
              <a:rPr kumimoji="1" lang="zh-CN" altLang="en-US" sz="2400" dirty="0"/>
              <a:t>中文版</a:t>
            </a:r>
            <a:r>
              <a:rPr kumimoji="1" lang="en-US" altLang="zh-CN" sz="2400" dirty="0"/>
              <a:t>》</a:t>
            </a:r>
            <a:r>
              <a:rPr kumimoji="1" lang="zh-CN" altLang="en-US" sz="2400" dirty="0"/>
              <a:t>， </a:t>
            </a:r>
            <a:r>
              <a:rPr kumimoji="1" lang="en-US" altLang="zh-CN" sz="2400" dirty="0" err="1"/>
              <a:t>S.B.Lippman,J.Lajoie</a:t>
            </a:r>
            <a:r>
              <a:rPr kumimoji="1" lang="zh-CN" altLang="en-US" sz="2400" dirty="0"/>
              <a:t>编著，王刚、杨巨峰译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3481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教学内容安排</a:t>
            </a:r>
            <a:r>
              <a:rPr kumimoji="1" lang="en-US" altLang="zh-CN" dirty="0"/>
              <a:t> 2-1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542793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第一章</a:t>
            </a:r>
            <a:r>
              <a:rPr kumimoji="1" lang="en-US" altLang="zh-CN" dirty="0"/>
              <a:t> </a:t>
            </a:r>
            <a:r>
              <a:rPr kumimoji="1" lang="zh-CN" altLang="en-US" dirty="0"/>
              <a:t>程序设计与程序设计语言</a:t>
            </a:r>
            <a:endParaRPr kumimoji="1" lang="en-US" altLang="zh-CN" dirty="0"/>
          </a:p>
          <a:p>
            <a:pPr lvl="1"/>
            <a:r>
              <a:rPr kumimoji="1" lang="zh-CN" altLang="en-US" sz="2400" dirty="0"/>
              <a:t>计算机与程序设计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程序设计语言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程序设计任务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程序设计方法</a:t>
            </a:r>
            <a:endParaRPr kumimoji="1" lang="en-US" altLang="zh-CN" sz="2400" dirty="0"/>
          </a:p>
          <a:p>
            <a:r>
              <a:rPr kumimoji="1" lang="zh-CN" altLang="en-US" dirty="0"/>
              <a:t>第二章</a:t>
            </a:r>
            <a:r>
              <a:rPr kumimoji="1" lang="en-US" altLang="zh-CN" dirty="0"/>
              <a:t> </a:t>
            </a:r>
            <a:r>
              <a:rPr kumimoji="1" lang="zh-CN" altLang="en-US" dirty="0"/>
              <a:t>初识程序设计及程序设计基础</a:t>
            </a:r>
            <a:endParaRPr kumimoji="1" lang="en-US" altLang="zh-CN" dirty="0"/>
          </a:p>
          <a:p>
            <a:pPr lvl="1"/>
            <a:r>
              <a:rPr kumimoji="1" lang="zh-CN" altLang="en-US" sz="2400" dirty="0"/>
              <a:t>初识</a:t>
            </a:r>
            <a:r>
              <a:rPr kumimoji="1" lang="en-US" altLang="zh-CN" sz="2400" dirty="0"/>
              <a:t>C++</a:t>
            </a:r>
            <a:r>
              <a:rPr kumimoji="1" lang="zh-CN" altLang="en-US" sz="2400" dirty="0"/>
              <a:t>程序</a:t>
            </a:r>
            <a:endParaRPr kumimoji="1" lang="en-US" altLang="zh-CN" sz="2400" dirty="0"/>
          </a:p>
          <a:p>
            <a:pPr lvl="1"/>
            <a:r>
              <a:rPr kumimoji="1" lang="en-US" altLang="zh-CN" sz="2400" dirty="0"/>
              <a:t>C++</a:t>
            </a:r>
            <a:r>
              <a:rPr kumimoji="1" lang="zh-CN" altLang="en-US" sz="2400" dirty="0"/>
              <a:t>语言的基本符号与词汇</a:t>
            </a:r>
            <a:endParaRPr kumimoji="1" lang="en-US" altLang="zh-CN" sz="2400" dirty="0"/>
          </a:p>
          <a:p>
            <a:pPr lvl="1"/>
            <a:r>
              <a:rPr kumimoji="1" lang="en-US" altLang="zh-CN" sz="2400" dirty="0"/>
              <a:t>C++</a:t>
            </a:r>
            <a:r>
              <a:rPr kumimoji="1" lang="zh-CN" altLang="en-US" sz="2400" dirty="0"/>
              <a:t>程序的整体结构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运行</a:t>
            </a:r>
            <a:r>
              <a:rPr kumimoji="1" lang="en-US" altLang="zh-CN" sz="2400" dirty="0"/>
              <a:t>C++</a:t>
            </a:r>
            <a:r>
              <a:rPr kumimoji="1" lang="zh-CN" altLang="en-US" sz="2400" dirty="0"/>
              <a:t>程序</a:t>
            </a:r>
            <a:endParaRPr kumimoji="1" lang="en-US" altLang="zh-CN" sz="2400" dirty="0"/>
          </a:p>
          <a:p>
            <a:r>
              <a:rPr kumimoji="1" lang="zh-CN" altLang="en-US" dirty="0"/>
              <a:t>第三章</a:t>
            </a:r>
            <a:r>
              <a:rPr kumimoji="1" lang="en-US" altLang="zh-CN" dirty="0"/>
              <a:t> </a:t>
            </a:r>
            <a:r>
              <a:rPr kumimoji="1" lang="zh-CN" altLang="en-US" dirty="0"/>
              <a:t>数据的表现形式及其运算</a:t>
            </a:r>
            <a:endParaRPr kumimoji="1" lang="en-US" altLang="zh-CN" dirty="0"/>
          </a:p>
          <a:p>
            <a:pPr lvl="1"/>
            <a:r>
              <a:rPr kumimoji="1" lang="zh-CN" altLang="en-US" sz="2500" dirty="0"/>
              <a:t>基本数据类型及其派生类型</a:t>
            </a:r>
            <a:endParaRPr kumimoji="1" lang="en-US" altLang="zh-CN" sz="2500" dirty="0"/>
          </a:p>
          <a:p>
            <a:pPr lvl="1"/>
            <a:r>
              <a:rPr kumimoji="1" lang="zh-CN" altLang="en-US" sz="2500" dirty="0"/>
              <a:t>说明语句</a:t>
            </a:r>
            <a:endParaRPr kumimoji="1" lang="en-US" altLang="zh-CN" sz="2500" dirty="0"/>
          </a:p>
          <a:p>
            <a:pPr lvl="1"/>
            <a:r>
              <a:rPr kumimoji="1" lang="zh-CN" altLang="en-US" sz="2500" dirty="0"/>
              <a:t>基本运算</a:t>
            </a:r>
            <a:endParaRPr kumimoji="1" lang="en-US" altLang="zh-CN" sz="25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8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教学内容安排</a:t>
            </a:r>
            <a:r>
              <a:rPr kumimoji="1" lang="en-US" altLang="zh-CN" dirty="0"/>
              <a:t> 2-1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3433"/>
            <a:ext cx="8229600" cy="5427935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第四章</a:t>
            </a:r>
            <a:r>
              <a:rPr kumimoji="1" lang="en-US" altLang="zh-CN" dirty="0"/>
              <a:t> </a:t>
            </a:r>
            <a:r>
              <a:rPr kumimoji="1" lang="zh-CN" altLang="en-US" dirty="0"/>
              <a:t>基本控制结构程序设计</a:t>
            </a:r>
            <a:endParaRPr kumimoji="1" lang="en-US" altLang="zh-CN" dirty="0"/>
          </a:p>
          <a:p>
            <a:pPr lvl="1"/>
            <a:r>
              <a:rPr kumimoji="1" lang="zh-CN" altLang="en-US" sz="2400" dirty="0"/>
              <a:t>分支结构程序设计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循环结构程序设计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无条件控制程序设计</a:t>
            </a:r>
          </a:p>
          <a:p>
            <a:r>
              <a:rPr kumimoji="1" lang="zh-CN" altLang="en-US" dirty="0"/>
              <a:t>第五章</a:t>
            </a:r>
            <a:r>
              <a:rPr kumimoji="1" lang="en-US" altLang="zh-CN" dirty="0"/>
              <a:t> </a:t>
            </a:r>
            <a:r>
              <a:rPr kumimoji="1" lang="zh-CN" altLang="en-US" dirty="0"/>
              <a:t>导出数据类型</a:t>
            </a:r>
            <a:endParaRPr kumimoji="1" lang="en-US" altLang="zh-CN" dirty="0"/>
          </a:p>
          <a:p>
            <a:pPr lvl="1"/>
            <a:r>
              <a:rPr kumimoji="1" lang="zh-CN" altLang="en-US" sz="2400" dirty="0"/>
              <a:t>数组类型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结构类型</a:t>
            </a:r>
            <a:endParaRPr kumimoji="1" lang="en-US" altLang="zh-CN" sz="2400" dirty="0"/>
          </a:p>
          <a:p>
            <a:r>
              <a:rPr kumimoji="1" lang="zh-CN" altLang="en-US" dirty="0"/>
              <a:t>第六章</a:t>
            </a:r>
            <a:r>
              <a:rPr kumimoji="1" lang="en-US" altLang="zh-CN" dirty="0"/>
              <a:t> </a:t>
            </a:r>
            <a:r>
              <a:rPr kumimoji="1" lang="zh-CN" altLang="en-US" dirty="0"/>
              <a:t>用函数实现模块化程序设计</a:t>
            </a:r>
            <a:endParaRPr kumimoji="1" lang="en-US" altLang="zh-CN" dirty="0"/>
          </a:p>
          <a:p>
            <a:pPr lvl="1"/>
            <a:r>
              <a:rPr kumimoji="1" lang="zh-CN" altLang="en-US" sz="2400" dirty="0"/>
              <a:t>函数的说明与调用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函数的嵌套与递归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函数与运算符重载</a:t>
            </a:r>
            <a:endParaRPr kumimoji="1" lang="en-US" altLang="zh-CN" sz="2400" dirty="0"/>
          </a:p>
          <a:p>
            <a:r>
              <a:rPr kumimoji="1" lang="zh-CN" altLang="en-US" dirty="0"/>
              <a:t>第七章</a:t>
            </a:r>
            <a:r>
              <a:rPr kumimoji="1" lang="en-US" altLang="zh-CN" dirty="0"/>
              <a:t> </a:t>
            </a:r>
            <a:r>
              <a:rPr kumimoji="1" lang="zh-CN" altLang="en-US" dirty="0"/>
              <a:t>指针和引用类型及动态内存分配</a:t>
            </a:r>
            <a:endParaRPr kumimoji="1" lang="en-US" altLang="zh-CN" dirty="0"/>
          </a:p>
          <a:p>
            <a:pPr lvl="1"/>
            <a:r>
              <a:rPr kumimoji="1" lang="zh-CN" altLang="en-US" sz="2400" dirty="0"/>
              <a:t>指针类型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引用类型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9054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教学内容安排</a:t>
            </a:r>
            <a:r>
              <a:rPr kumimoji="1" lang="en-US" altLang="zh-CN" dirty="0"/>
              <a:t> 2-2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3433"/>
            <a:ext cx="8229600" cy="5427935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第八章</a:t>
            </a:r>
            <a:r>
              <a:rPr kumimoji="1" lang="en-US" altLang="zh-CN" dirty="0"/>
              <a:t> </a:t>
            </a:r>
            <a:r>
              <a:rPr kumimoji="1" lang="zh-CN" altLang="en-US" dirty="0"/>
              <a:t>类与对象</a:t>
            </a:r>
            <a:endParaRPr kumimoji="1" lang="en-US" altLang="zh-CN" dirty="0"/>
          </a:p>
          <a:p>
            <a:pPr lvl="1"/>
            <a:r>
              <a:rPr kumimoji="1" lang="en-US" altLang="en-US" sz="2400" dirty="0"/>
              <a:t>类和对象的说明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构造函数与析构函数</a:t>
            </a:r>
            <a:endParaRPr kumimoji="1" lang="en-US" altLang="zh-CN" sz="2400" dirty="0"/>
          </a:p>
          <a:p>
            <a:pPr lvl="1"/>
            <a:r>
              <a:rPr kumimoji="1" lang="en-US" altLang="en-US" sz="2400" dirty="0"/>
              <a:t>友元与类之间的关系</a:t>
            </a:r>
          </a:p>
          <a:p>
            <a:pPr lvl="1"/>
            <a:r>
              <a:rPr kumimoji="1" lang="en-US" altLang="en-US" sz="2400" dirty="0"/>
              <a:t>运算符重载用于用户定义类型</a:t>
            </a:r>
            <a:endParaRPr kumimoji="1" lang="zh-CN" altLang="en-US" sz="2400" dirty="0"/>
          </a:p>
          <a:p>
            <a:r>
              <a:rPr kumimoji="1" lang="zh-CN" altLang="en-US" dirty="0"/>
              <a:t>第九章</a:t>
            </a:r>
            <a:r>
              <a:rPr kumimoji="1" lang="en-US" altLang="zh-CN" dirty="0"/>
              <a:t> </a:t>
            </a:r>
            <a:r>
              <a:rPr kumimoji="1" lang="zh-CN" altLang="en-US" dirty="0"/>
              <a:t>继承与派生</a:t>
            </a:r>
            <a:endParaRPr kumimoji="1" lang="en-US" altLang="zh-CN" dirty="0"/>
          </a:p>
          <a:p>
            <a:pPr lvl="1"/>
            <a:r>
              <a:rPr kumimoji="1" lang="zh-CN" altLang="en-US" sz="2400" dirty="0"/>
              <a:t>继承与派生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派生关系中的二义性处理</a:t>
            </a:r>
            <a:endParaRPr kumimoji="1" lang="en-US" altLang="zh-CN" sz="2400" dirty="0"/>
          </a:p>
          <a:p>
            <a:pPr lvl="1"/>
            <a:r>
              <a:rPr kumimoji="1" lang="en-US" altLang="en-US" sz="2400" dirty="0"/>
              <a:t>多态性与虚函数</a:t>
            </a:r>
            <a:endParaRPr kumimoji="1" lang="en-US" altLang="zh-CN" sz="2400" dirty="0"/>
          </a:p>
          <a:p>
            <a:r>
              <a:rPr kumimoji="1" lang="zh-CN" altLang="en-US" dirty="0"/>
              <a:t>第十章</a:t>
            </a:r>
            <a:r>
              <a:rPr kumimoji="1" lang="en-US" altLang="zh-CN" dirty="0"/>
              <a:t> </a:t>
            </a:r>
            <a:r>
              <a:rPr kumimoji="1" lang="zh-CN" altLang="en-US" dirty="0"/>
              <a:t>模板</a:t>
            </a:r>
            <a:endParaRPr kumimoji="1" lang="en-US" altLang="zh-CN" dirty="0"/>
          </a:p>
          <a:p>
            <a:pPr lvl="1"/>
            <a:r>
              <a:rPr kumimoji="1" lang="zh-CN" altLang="en-US" sz="2400" dirty="0"/>
              <a:t>函数模板</a:t>
            </a:r>
            <a:endParaRPr kumimoji="1" lang="en-US" altLang="zh-CN" sz="2400" dirty="0"/>
          </a:p>
          <a:p>
            <a:pPr lvl="1"/>
            <a:r>
              <a:rPr kumimoji="1" lang="en-US" altLang="en-US" sz="2400" dirty="0"/>
              <a:t>类模板</a:t>
            </a:r>
            <a:endParaRPr kumimoji="1"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271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教学内容安排</a:t>
            </a:r>
            <a:r>
              <a:rPr kumimoji="1" lang="en-US" altLang="zh-CN" dirty="0"/>
              <a:t> 2-2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3433"/>
            <a:ext cx="8229600" cy="542793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第十一章</a:t>
            </a:r>
            <a:r>
              <a:rPr kumimoji="1" lang="en-US" altLang="zh-CN" dirty="0"/>
              <a:t> </a:t>
            </a:r>
            <a:r>
              <a:rPr kumimoji="1" lang="zh-CN" altLang="en-US" dirty="0"/>
              <a:t>输入输出</a:t>
            </a:r>
            <a:r>
              <a:rPr kumimoji="1" lang="en-US" altLang="zh-CN" dirty="0"/>
              <a:t>(I/O)</a:t>
            </a:r>
            <a:r>
              <a:rPr kumimoji="1" lang="zh-CN" altLang="en-US" dirty="0"/>
              <a:t>流</a:t>
            </a:r>
            <a:endParaRPr kumimoji="1" lang="en-US" altLang="zh-CN" dirty="0"/>
          </a:p>
          <a:p>
            <a:pPr lvl="1"/>
            <a:r>
              <a:rPr kumimoji="1" lang="zh-CN" altLang="en-US" sz="2400" dirty="0"/>
              <a:t>文件、流及</a:t>
            </a:r>
            <a:r>
              <a:rPr kumimoji="1" lang="en-US" altLang="zh-CN" sz="2400" dirty="0"/>
              <a:t>C++</a:t>
            </a:r>
            <a:r>
              <a:rPr kumimoji="1" lang="zh-CN" altLang="en-US" sz="2400" dirty="0"/>
              <a:t>的流类库</a:t>
            </a:r>
            <a:endParaRPr kumimoji="1" lang="en-US" altLang="zh-CN" sz="2400" dirty="0"/>
          </a:p>
          <a:p>
            <a:pPr lvl="1"/>
            <a:r>
              <a:rPr kumimoji="1" lang="en-US" altLang="en-US" sz="2400" dirty="0" err="1"/>
              <a:t>对标准设备的I</a:t>
            </a:r>
            <a:r>
              <a:rPr kumimoji="1" lang="en-US" altLang="en-US" sz="2400" dirty="0"/>
              <a:t>/</a:t>
            </a:r>
            <a:r>
              <a:rPr kumimoji="1" lang="en-US" altLang="en-US" sz="2400" dirty="0" err="1"/>
              <a:t>O操作</a:t>
            </a:r>
            <a:endParaRPr kumimoji="1" lang="en-US" altLang="en-US" sz="2400" dirty="0"/>
          </a:p>
          <a:p>
            <a:pPr lvl="1"/>
            <a:r>
              <a:rPr kumimoji="1" lang="en-US" altLang="zh-CN" sz="2400" dirty="0"/>
              <a:t>I/O</a:t>
            </a:r>
            <a:r>
              <a:rPr kumimoji="1" lang="zh-CN" altLang="en-US" sz="2400" dirty="0"/>
              <a:t>格式控制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磁盘文件的输入输出</a:t>
            </a:r>
            <a:endParaRPr kumimoji="1" lang="en-US" altLang="zh-CN" sz="2400" dirty="0"/>
          </a:p>
          <a:p>
            <a:pPr lvl="1"/>
            <a:r>
              <a:rPr kumimoji="1" lang="en-US" altLang="zh-CN" sz="2400" dirty="0"/>
              <a:t>text</a:t>
            </a:r>
            <a:r>
              <a:rPr kumimoji="1" lang="zh-CN" altLang="en-US" sz="2400" dirty="0"/>
              <a:t>文件与</a:t>
            </a:r>
            <a:r>
              <a:rPr kumimoji="1" lang="en-US" altLang="zh-CN" sz="2400" dirty="0"/>
              <a:t>binary</a:t>
            </a:r>
            <a:r>
              <a:rPr kumimoji="1" lang="zh-CN" altLang="en-US" sz="2400" dirty="0"/>
              <a:t>文件</a:t>
            </a:r>
            <a:endParaRPr kumimoji="1" lang="en-US" altLang="zh-CN" sz="2400" dirty="0"/>
          </a:p>
          <a:p>
            <a:r>
              <a:rPr kumimoji="1" lang="zh-CN" altLang="en-US" dirty="0"/>
              <a:t>第十二章</a:t>
            </a:r>
            <a:r>
              <a:rPr kumimoji="1" lang="en-US" altLang="zh-CN" dirty="0"/>
              <a:t> </a:t>
            </a:r>
            <a:r>
              <a:rPr kumimoji="1" lang="zh-CN" altLang="en-US" dirty="0"/>
              <a:t>异常处理</a:t>
            </a:r>
            <a:endParaRPr kumimoji="1" lang="en-US" altLang="zh-CN" dirty="0"/>
          </a:p>
          <a:p>
            <a:pPr lvl="1"/>
            <a:r>
              <a:rPr kumimoji="1" lang="zh-CN" altLang="en-US" sz="2400" dirty="0"/>
              <a:t>异常处理的基本思想及实现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异常处理的进一步讨论</a:t>
            </a:r>
            <a:endParaRPr kumimoji="1" lang="en-US" altLang="zh-CN" sz="2400" dirty="0"/>
          </a:p>
          <a:p>
            <a:r>
              <a:rPr kumimoji="1" lang="zh-CN" altLang="en-US" dirty="0"/>
              <a:t>第十三章</a:t>
            </a:r>
            <a:r>
              <a:rPr kumimoji="1" lang="en-US" altLang="zh-CN" dirty="0"/>
              <a:t> </a:t>
            </a:r>
            <a:r>
              <a:rPr kumimoji="1" lang="zh-CN" altLang="en-US" dirty="0"/>
              <a:t>标准模板库</a:t>
            </a:r>
            <a:r>
              <a:rPr kumimoji="1" lang="en-US" altLang="zh-CN" dirty="0"/>
              <a:t>STL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48246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主讲教师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主讲教师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张莹</a:t>
            </a:r>
          </a:p>
          <a:p>
            <a:r>
              <a:rPr kumimoji="1" lang="zh-TW" altLang="en-US" dirty="0"/>
              <a:t>电子邮件</a:t>
            </a:r>
          </a:p>
          <a:p>
            <a:pPr lvl="1"/>
            <a:r>
              <a:rPr kumimoji="1" lang="en-US" altLang="zh-TW" dirty="0"/>
              <a:t>zhangying@dbis.nankai.edu.cn</a:t>
            </a:r>
          </a:p>
          <a:p>
            <a:r>
              <a:rPr kumimoji="1" lang="zh-TW" altLang="en-US" dirty="0"/>
              <a:t>联系电话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15900388728</a:t>
            </a:r>
          </a:p>
          <a:p>
            <a:r>
              <a:rPr kumimoji="1" lang="zh-TW" altLang="en-US" dirty="0"/>
              <a:t>办公室</a:t>
            </a:r>
          </a:p>
          <a:p>
            <a:pPr lvl="1"/>
            <a:r>
              <a:rPr kumimoji="1" lang="zh-CN" altLang="en-US"/>
              <a:t>计算机学院</a:t>
            </a:r>
            <a:r>
              <a:rPr kumimoji="1" lang="zh-CN" altLang="en-US" dirty="0"/>
              <a:t>楼</a:t>
            </a:r>
            <a:r>
              <a:rPr kumimoji="1" lang="en-US" altLang="zh-CN" dirty="0"/>
              <a:t>506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9766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绪论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-1509" y="1008"/>
            <a:chExt cx="5829" cy="303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lt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4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计算机与程序设计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95" name="Oval 1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Oval 1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程序设计语言和方法学的发展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49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C++</a:t>
                </a:r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语言概述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79" name="Oval 2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2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Oval 3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3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" name="Group 50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69" name="AutoShape 7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课程简介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solidFill>
                      <a:srgbClr val="8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数制转换</a:t>
                </a:r>
                <a:endParaRPr lang="en-US" altLang="zh-CN" sz="2400" b="1" dirty="0">
                  <a:solidFill>
                    <a:srgbClr val="8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2" name="Group 39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4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571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数的进制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4035" name="Freeform 3"/>
          <p:cNvSpPr>
            <a:spLocks noEditPoints="1"/>
          </p:cNvSpPr>
          <p:nvPr/>
        </p:nvSpPr>
        <p:spPr bwMode="gray">
          <a:xfrm rot="-1358056">
            <a:off x="1077913" y="2614613"/>
            <a:ext cx="6853237" cy="2803525"/>
          </a:xfrm>
          <a:custGeom>
            <a:avLst/>
            <a:gdLst/>
            <a:ahLst/>
            <a:cxnLst>
              <a:cxn ang="0">
                <a:pos x="1692" y="12"/>
              </a:cxn>
              <a:cxn ang="0">
                <a:pos x="1234" y="74"/>
              </a:cxn>
              <a:cxn ang="0">
                <a:pos x="828" y="182"/>
              </a:cxn>
              <a:cxn ang="0">
                <a:pos x="486" y="330"/>
              </a:cxn>
              <a:cxn ang="0">
                <a:pos x="226" y="510"/>
              </a:cxn>
              <a:cxn ang="0">
                <a:pos x="58" y="718"/>
              </a:cxn>
              <a:cxn ang="0">
                <a:pos x="0" y="944"/>
              </a:cxn>
              <a:cxn ang="0">
                <a:pos x="58" y="1170"/>
              </a:cxn>
              <a:cxn ang="0">
                <a:pos x="226" y="1378"/>
              </a:cxn>
              <a:cxn ang="0">
                <a:pos x="486" y="1558"/>
              </a:cxn>
              <a:cxn ang="0">
                <a:pos x="828" y="1706"/>
              </a:cxn>
              <a:cxn ang="0">
                <a:pos x="1234" y="1814"/>
              </a:cxn>
              <a:cxn ang="0">
                <a:pos x="1692" y="1876"/>
              </a:cxn>
              <a:cxn ang="0">
                <a:pos x="2186" y="1884"/>
              </a:cxn>
              <a:cxn ang="0">
                <a:pos x="2658" y="1840"/>
              </a:cxn>
              <a:cxn ang="0">
                <a:pos x="3084" y="1746"/>
              </a:cxn>
              <a:cxn ang="0">
                <a:pos x="3448" y="1612"/>
              </a:cxn>
              <a:cxn ang="0">
                <a:pos x="3738" y="1442"/>
              </a:cxn>
              <a:cxn ang="0">
                <a:pos x="3938" y="1242"/>
              </a:cxn>
              <a:cxn ang="0">
                <a:pos x="4034" y="1022"/>
              </a:cxn>
              <a:cxn ang="0">
                <a:pos x="4014" y="790"/>
              </a:cxn>
              <a:cxn ang="0">
                <a:pos x="3882" y="576"/>
              </a:cxn>
              <a:cxn ang="0">
                <a:pos x="3650" y="386"/>
              </a:cxn>
              <a:cxn ang="0">
                <a:pos x="3334" y="228"/>
              </a:cxn>
              <a:cxn ang="0">
                <a:pos x="2948" y="106"/>
              </a:cxn>
              <a:cxn ang="0">
                <a:pos x="2506" y="28"/>
              </a:cxn>
              <a:cxn ang="0">
                <a:pos x="2020" y="0"/>
              </a:cxn>
              <a:cxn ang="0">
                <a:pos x="1606" y="1736"/>
              </a:cxn>
              <a:cxn ang="0">
                <a:pos x="1164" y="1678"/>
              </a:cxn>
              <a:cxn ang="0">
                <a:pos x="776" y="1576"/>
              </a:cxn>
              <a:cxn ang="0">
                <a:pos x="458" y="1436"/>
              </a:cxn>
              <a:cxn ang="0">
                <a:pos x="224" y="1266"/>
              </a:cxn>
              <a:cxn ang="0">
                <a:pos x="88" y="1074"/>
              </a:cxn>
              <a:cxn ang="0">
                <a:pos x="68" y="864"/>
              </a:cxn>
              <a:cxn ang="0">
                <a:pos x="166" y="664"/>
              </a:cxn>
              <a:cxn ang="0">
                <a:pos x="370" y="486"/>
              </a:cxn>
              <a:cxn ang="0">
                <a:pos x="662" y="336"/>
              </a:cxn>
              <a:cxn ang="0">
                <a:pos x="1028" y="222"/>
              </a:cxn>
              <a:cxn ang="0">
                <a:pos x="1454" y="148"/>
              </a:cxn>
              <a:cxn ang="0">
                <a:pos x="1922" y="120"/>
              </a:cxn>
              <a:cxn ang="0">
                <a:pos x="2392" y="148"/>
              </a:cxn>
              <a:cxn ang="0">
                <a:pos x="2818" y="222"/>
              </a:cxn>
              <a:cxn ang="0">
                <a:pos x="3184" y="336"/>
              </a:cxn>
              <a:cxn ang="0">
                <a:pos x="3476" y="486"/>
              </a:cxn>
              <a:cxn ang="0">
                <a:pos x="3680" y="664"/>
              </a:cxn>
              <a:cxn ang="0">
                <a:pos x="3778" y="864"/>
              </a:cxn>
              <a:cxn ang="0">
                <a:pos x="3758" y="1074"/>
              </a:cxn>
              <a:cxn ang="0">
                <a:pos x="3622" y="1266"/>
              </a:cxn>
              <a:cxn ang="0">
                <a:pos x="3388" y="1436"/>
              </a:cxn>
              <a:cxn ang="0">
                <a:pos x="3070" y="1576"/>
              </a:cxn>
              <a:cxn ang="0">
                <a:pos x="2682" y="1678"/>
              </a:cxn>
              <a:cxn ang="0">
                <a:pos x="2240" y="1736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12157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gray">
          <a:xfrm>
            <a:off x="3810000" y="17526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gray">
          <a:xfrm>
            <a:off x="1295400" y="32766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1373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gray">
          <a:xfrm>
            <a:off x="2178050" y="4973638"/>
            <a:ext cx="1282700" cy="12747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gray">
          <a:xfrm>
            <a:off x="4953000" y="4343400"/>
            <a:ext cx="1284288" cy="1274763"/>
          </a:xfrm>
          <a:prstGeom prst="ellipse">
            <a:avLst/>
          </a:prstGeom>
          <a:gradFill rotWithShape="1">
            <a:gsLst>
              <a:gs pos="0">
                <a:srgbClr val="692AA2"/>
              </a:gs>
              <a:gs pos="100000">
                <a:srgbClr val="692AA2">
                  <a:gamma/>
                  <a:shade val="5764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gray">
          <a:xfrm>
            <a:off x="6781800" y="1981200"/>
            <a:ext cx="1212850" cy="1274763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white">
          <a:xfrm>
            <a:off x="1524000" y="37338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八进制</a:t>
            </a:r>
            <a:endParaRPr lang="en-US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white">
          <a:xfrm>
            <a:off x="4000496" y="2202412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十进制</a:t>
            </a:r>
            <a:endParaRPr lang="en-US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white">
          <a:xfrm>
            <a:off x="6980985" y="242886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二进制</a:t>
            </a:r>
            <a:endParaRPr lang="en-US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white">
          <a:xfrm>
            <a:off x="5072066" y="4800600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十六进制</a:t>
            </a:r>
            <a:endParaRPr lang="en-US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white">
          <a:xfrm>
            <a:off x="2285984" y="542448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其它进制</a:t>
            </a:r>
            <a:endParaRPr lang="en-US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3429000" y="3738563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800" b="1" dirty="0">
                <a:ea typeface="宋体" pitchFamily="2" charset="-122"/>
              </a:rPr>
              <a:t>数制转换</a:t>
            </a:r>
            <a:endParaRPr lang="en-US" altLang="zh-CN" sz="2800" b="1" dirty="0">
              <a:ea typeface="宋体" pitchFamily="2" charset="-122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black">
          <a:xfrm>
            <a:off x="2473325" y="2039938"/>
            <a:ext cx="1793875" cy="161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4048" name="AutoShape 16"/>
          <p:cNvCxnSpPr>
            <a:cxnSpLocks noChangeShapeType="1"/>
          </p:cNvCxnSpPr>
          <p:nvPr/>
        </p:nvCxnSpPr>
        <p:spPr bwMode="black">
          <a:xfrm flipH="1">
            <a:off x="457200" y="20399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473075" y="1702346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latin typeface="Verdana" pitchFamily="34" charset="0"/>
                <a:ea typeface="宋体" pitchFamily="2" charset="-122"/>
              </a:rPr>
              <a:t>数的进制</a:t>
            </a:r>
            <a:endParaRPr lang="en-US" altLang="zh-CN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2690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十个数码（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计数时逢十进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采用位置表示法</a:t>
            </a:r>
            <a:endParaRPr lang="en-US" altLang="zh-CN" dirty="0"/>
          </a:p>
          <a:p>
            <a:pPr lvl="1"/>
            <a:r>
              <a:rPr lang="zh-CN" altLang="en-US" dirty="0"/>
              <a:t>同一个数码在数中不同位置所表示的值不同</a:t>
            </a:r>
            <a:endParaRPr lang="en-US" altLang="zh-CN" dirty="0"/>
          </a:p>
          <a:p>
            <a:pPr lvl="1"/>
            <a:r>
              <a:rPr lang="zh-CN" altLang="en-US" dirty="0"/>
              <a:t>一个数码所表示的值等于它乘以该位的权</a:t>
            </a:r>
            <a:endParaRPr lang="en-US" altLang="zh-CN" dirty="0"/>
          </a:p>
          <a:p>
            <a:pPr lvl="2"/>
            <a:r>
              <a:rPr lang="zh-CN" altLang="en-US" dirty="0"/>
              <a:t>从小数点向左依次为：</a:t>
            </a:r>
            <a:r>
              <a:rPr lang="en-US" altLang="zh-CN" dirty="0"/>
              <a:t>10</a:t>
            </a:r>
            <a:r>
              <a:rPr lang="en-US" altLang="zh-CN" baseline="30000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n=0,1,2,3, 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从小数点向右依次为：</a:t>
            </a:r>
            <a:r>
              <a:rPr lang="en-US" altLang="zh-CN" dirty="0"/>
              <a:t>10</a:t>
            </a:r>
            <a:r>
              <a:rPr lang="en-US" altLang="zh-CN" baseline="30000" dirty="0"/>
              <a:t>-n</a:t>
            </a:r>
            <a:r>
              <a:rPr lang="zh-CN" altLang="en-US" dirty="0"/>
              <a:t>（</a:t>
            </a:r>
            <a:r>
              <a:rPr lang="en-US" altLang="zh-CN" dirty="0"/>
              <a:t>n=1,2,3, 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59261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zh-CN" altLang="en-US" dirty="0">
                <a:solidFill>
                  <a:srgbClr val="FF0000"/>
                </a:solidFill>
              </a:rPr>
              <a:t>二进制数位（</a:t>
            </a:r>
            <a:r>
              <a:rPr lang="en-US" altLang="zh-CN" dirty="0">
                <a:solidFill>
                  <a:srgbClr val="FF0000"/>
                </a:solidFill>
              </a:rPr>
              <a:t>bit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逢</a:t>
            </a:r>
            <a:r>
              <a:rPr lang="en-US" altLang="zh-CN" dirty="0"/>
              <a:t>2</a:t>
            </a:r>
            <a:r>
              <a:rPr lang="zh-CN" altLang="en-US" dirty="0"/>
              <a:t>进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每个二进制数位的权，从右向左依次为：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n=0,1,2,3, 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>
                <a:latin typeface="宋体" charset="-122"/>
              </a:rPr>
              <a:t>据说数学家莱布尼兹的受了八卦图的启发，才发明了二进制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Picture 5" descr="iny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786446" y="4357694"/>
            <a:ext cx="1952625" cy="2000250"/>
          </a:xfrm>
          <a:prstGeom prst="rect">
            <a:avLst/>
          </a:prstGeom>
          <a:noFill/>
        </p:spPr>
      </p:pic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29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绪论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2395538" y="1600200"/>
            <a:ext cx="9253538" cy="4824413"/>
            <a:chOff x="-1509" y="1008"/>
            <a:chExt cx="5829" cy="303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lt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4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solidFill>
                      <a:srgbClr val="8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计算机与程序设计</a:t>
                </a:r>
                <a:endParaRPr lang="en-US" altLang="zh-CN" sz="2400" b="1" dirty="0">
                  <a:solidFill>
                    <a:srgbClr val="8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95" name="Oval 1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Oval 1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Oval 1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Oval 1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Oval 1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48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85" name="AutoShape 9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程序设计语言和方法学的发展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87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49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C++</a:t>
                </a:r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语言概述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79" name="Oval 2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2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2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Oval 3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3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" name="Group 50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69" name="AutoShape 7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课程简介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71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61" name="AutoShape 6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数制转换</a:t>
                </a:r>
                <a:endPara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2" name="Group 39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4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0264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为什么采用二进制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）容易表示</a:t>
            </a:r>
            <a:endParaRPr lang="en-US" altLang="zh-CN" dirty="0"/>
          </a:p>
          <a:p>
            <a:pPr lvl="1"/>
            <a:r>
              <a:rPr lang="zh-CN" altLang="en-US" dirty="0"/>
              <a:t>只要有两种稳定状态、并能进行转换的电路都可以用来表示二进制数码</a:t>
            </a:r>
            <a:endParaRPr lang="en-US" altLang="zh-CN" dirty="0"/>
          </a:p>
          <a:p>
            <a:pPr lvl="2"/>
            <a:r>
              <a:rPr lang="zh-CN" altLang="en-US" dirty="0"/>
              <a:t>用一种状态表示</a:t>
            </a:r>
            <a:r>
              <a:rPr lang="en-US" altLang="zh-CN" dirty="0"/>
              <a:t>0</a:t>
            </a:r>
            <a:r>
              <a:rPr lang="zh-CN" altLang="en-US" dirty="0"/>
              <a:t>，另一种状态表示</a:t>
            </a:r>
            <a:r>
              <a:rPr lang="en-US" altLang="zh-CN" dirty="0"/>
              <a:t>1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）运算简单</a:t>
            </a:r>
            <a:endParaRPr lang="en-US" altLang="zh-CN" dirty="0"/>
          </a:p>
          <a:p>
            <a:pPr lvl="1"/>
            <a:r>
              <a:rPr lang="zh-CN" altLang="en-US" dirty="0"/>
              <a:t>以一位数的加法为例，对十进制需</a:t>
            </a:r>
            <a:r>
              <a:rPr lang="en-US" altLang="zh-CN" dirty="0"/>
              <a:t>55</a:t>
            </a:r>
            <a:r>
              <a:rPr lang="zh-CN" altLang="en-US" dirty="0"/>
              <a:t>条规则，对二进制仅需三条规则（</a:t>
            </a:r>
            <a:r>
              <a:rPr lang="en-US" altLang="zh-CN" dirty="0"/>
              <a:t>0+0=0</a:t>
            </a:r>
            <a:r>
              <a:rPr lang="zh-CN" altLang="en-US" dirty="0"/>
              <a:t>；</a:t>
            </a:r>
            <a:r>
              <a:rPr lang="en-US" altLang="zh-CN" dirty="0"/>
              <a:t>0+1=1</a:t>
            </a:r>
            <a:r>
              <a:rPr lang="zh-CN" altLang="en-US" dirty="0"/>
              <a:t>；</a:t>
            </a:r>
            <a:r>
              <a:rPr lang="en-US" altLang="zh-CN" dirty="0"/>
              <a:t>1+1=0</a:t>
            </a:r>
            <a:r>
              <a:rPr lang="zh-CN" altLang="en-US" dirty="0"/>
              <a:t>，向高一位进位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（3</a:t>
            </a:r>
            <a:r>
              <a:rPr lang="zh-CN" altLang="en-US" dirty="0"/>
              <a:t>）便于使用逻辑代数进行运算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9444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二进制数的表示方法</a:t>
            </a:r>
            <a:endParaRPr lang="en-US" altLang="zh-CN" dirty="0"/>
          </a:p>
          <a:p>
            <a:pPr lvl="1"/>
            <a:r>
              <a:rPr lang="en-US" altLang="zh-CN" dirty="0"/>
              <a:t>1011.101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转换为十进制数的方法</a:t>
            </a:r>
            <a:endParaRPr lang="en-US" altLang="zh-CN" dirty="0"/>
          </a:p>
          <a:p>
            <a:pPr lvl="1"/>
            <a:r>
              <a:rPr lang="zh-CN" altLang="en-US" dirty="0"/>
              <a:t>按“权”展开</a:t>
            </a:r>
            <a:endParaRPr lang="en-US" altLang="zh-CN" dirty="0"/>
          </a:p>
          <a:p>
            <a:pPr lvl="2"/>
            <a:r>
              <a:rPr lang="en-US" altLang="zh-CN" dirty="0"/>
              <a:t>1011.101(2) = 1</a:t>
            </a:r>
            <a:r>
              <a:rPr lang="zh-CN" altLang="en-US" dirty="0"/>
              <a:t>×</a:t>
            </a:r>
            <a:r>
              <a:rPr lang="en-US" altLang="zh-CN" dirty="0"/>
              <a:t>2</a:t>
            </a:r>
            <a:r>
              <a:rPr lang="en-US" altLang="zh-CN" baseline="30000" dirty="0"/>
              <a:t>3</a:t>
            </a:r>
            <a:r>
              <a:rPr lang="en-US" altLang="zh-CN" dirty="0"/>
              <a:t>+0</a:t>
            </a:r>
            <a:r>
              <a:rPr lang="zh-CN" altLang="en-US" dirty="0"/>
              <a:t>×</a:t>
            </a:r>
            <a:r>
              <a:rPr lang="en-US" altLang="zh-CN" dirty="0"/>
              <a:t>2</a:t>
            </a:r>
            <a:r>
              <a:rPr lang="en-US" altLang="zh-CN" baseline="30000" dirty="0"/>
              <a:t>2</a:t>
            </a:r>
            <a:r>
              <a:rPr lang="en-US" altLang="zh-CN" dirty="0"/>
              <a:t>+1</a:t>
            </a:r>
            <a:r>
              <a:rPr lang="zh-CN" altLang="en-US" dirty="0"/>
              <a:t>×</a:t>
            </a:r>
            <a:r>
              <a:rPr lang="en-US" altLang="zh-CN" dirty="0"/>
              <a:t>2</a:t>
            </a:r>
            <a:r>
              <a:rPr lang="en-US" altLang="zh-CN" baseline="30000" dirty="0"/>
              <a:t>1</a:t>
            </a:r>
            <a:r>
              <a:rPr lang="en-US" altLang="zh-CN" dirty="0"/>
              <a:t>+1</a:t>
            </a:r>
            <a:r>
              <a:rPr lang="zh-CN" altLang="en-US" dirty="0"/>
              <a:t>×</a:t>
            </a:r>
            <a:r>
              <a:rPr lang="en-US" altLang="zh-CN" dirty="0"/>
              <a:t>2</a:t>
            </a:r>
            <a:r>
              <a:rPr lang="en-US" altLang="zh-CN" baseline="30000" dirty="0"/>
              <a:t>0</a:t>
            </a:r>
          </a:p>
          <a:p>
            <a:pPr marL="914400" lvl="2" indent="0">
              <a:buNone/>
            </a:pPr>
            <a:r>
              <a:rPr lang="en-US" altLang="zh-CN" baseline="30000" dirty="0"/>
              <a:t>                                   </a:t>
            </a:r>
            <a:r>
              <a:rPr lang="en-US" altLang="zh-CN" dirty="0"/>
              <a:t>+1</a:t>
            </a:r>
            <a:r>
              <a:rPr lang="zh-CN" altLang="en-US" dirty="0"/>
              <a:t>×</a:t>
            </a:r>
            <a:r>
              <a:rPr lang="en-US" altLang="zh-CN" dirty="0"/>
              <a:t>2</a:t>
            </a:r>
            <a:r>
              <a:rPr lang="en-US" altLang="zh-CN" baseline="30000" dirty="0"/>
              <a:t>-1 </a:t>
            </a:r>
            <a:r>
              <a:rPr lang="en-US" altLang="zh-CN" dirty="0"/>
              <a:t>+0</a:t>
            </a:r>
            <a:r>
              <a:rPr lang="zh-CN" altLang="en-US" dirty="0"/>
              <a:t>×</a:t>
            </a:r>
            <a:r>
              <a:rPr lang="en-US" altLang="zh-CN" dirty="0"/>
              <a:t>2</a:t>
            </a:r>
            <a:r>
              <a:rPr lang="en-US" altLang="zh-CN" baseline="30000" dirty="0"/>
              <a:t>-2</a:t>
            </a:r>
            <a:r>
              <a:rPr lang="en-US" altLang="zh-CN" dirty="0"/>
              <a:t> +1</a:t>
            </a:r>
            <a:r>
              <a:rPr lang="zh-CN" altLang="en-US" dirty="0"/>
              <a:t>×</a:t>
            </a:r>
            <a:r>
              <a:rPr lang="en-US" altLang="zh-CN" dirty="0"/>
              <a:t>2</a:t>
            </a:r>
            <a:r>
              <a:rPr lang="en-US" altLang="zh-CN" baseline="30000" dirty="0"/>
              <a:t>-3 </a:t>
            </a:r>
          </a:p>
          <a:p>
            <a:pPr marL="914400" lvl="2" indent="0">
              <a:buNone/>
            </a:pPr>
            <a:r>
              <a:rPr lang="en-US" altLang="zh-CN" baseline="30000" dirty="0"/>
              <a:t>                               </a:t>
            </a:r>
            <a:r>
              <a:rPr lang="en-US" altLang="zh-CN" dirty="0"/>
              <a:t>=8+0+2+1+0.5+0+0.125=11.625(10)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5582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十进制小数转换为二进制数</a:t>
            </a:r>
            <a:endParaRPr lang="en-US" altLang="zh-CN" dirty="0"/>
          </a:p>
          <a:p>
            <a:pPr lvl="1"/>
            <a:r>
              <a:rPr lang="zh-CN" altLang="en-US" dirty="0"/>
              <a:t>整数部分换算</a:t>
            </a:r>
            <a:endParaRPr lang="en-US" altLang="zh-CN" dirty="0"/>
          </a:p>
          <a:p>
            <a:pPr lvl="2"/>
            <a:r>
              <a:rPr lang="zh-CN" altLang="en-US" dirty="0"/>
              <a:t>除</a:t>
            </a:r>
            <a:r>
              <a:rPr lang="en-US" altLang="zh-CN" dirty="0"/>
              <a:t>2</a:t>
            </a:r>
            <a:r>
              <a:rPr lang="zh-CN" altLang="en-US" dirty="0"/>
              <a:t>取余，余数倒排</a:t>
            </a:r>
            <a:endParaRPr lang="en-US" altLang="zh-CN" dirty="0"/>
          </a:p>
          <a:p>
            <a:pPr lvl="1"/>
            <a:r>
              <a:rPr lang="zh-CN" altLang="en-US" dirty="0"/>
              <a:t>小数部分换算</a:t>
            </a:r>
            <a:endParaRPr lang="en-US" altLang="zh-CN" dirty="0"/>
          </a:p>
          <a:p>
            <a:pPr lvl="2"/>
            <a:r>
              <a:rPr lang="zh-CN" altLang="en-US" dirty="0"/>
              <a:t>乘</a:t>
            </a:r>
            <a:r>
              <a:rPr lang="en-US" altLang="zh-CN" dirty="0"/>
              <a:t>2</a:t>
            </a:r>
            <a:r>
              <a:rPr lang="zh-CN" altLang="en-US" dirty="0"/>
              <a:t>取整，小数部分继续乘</a:t>
            </a:r>
            <a:r>
              <a:rPr lang="en-US" altLang="zh-CN" dirty="0"/>
              <a:t>2</a:t>
            </a:r>
            <a:r>
              <a:rPr lang="zh-CN" altLang="en-US" dirty="0"/>
              <a:t>取整</a:t>
            </a:r>
            <a:endParaRPr lang="en-US" altLang="zh-CN" dirty="0"/>
          </a:p>
          <a:p>
            <a:pPr lvl="2"/>
            <a:r>
              <a:rPr lang="zh-CN" altLang="en-US" dirty="0"/>
              <a:t>直到</a:t>
            </a:r>
            <a:r>
              <a:rPr lang="zh-CN" altLang="en-US" dirty="0">
                <a:solidFill>
                  <a:srgbClr val="FF0000"/>
                </a:solidFill>
              </a:rPr>
              <a:t>小数部分为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FF0000"/>
                </a:solidFill>
              </a:rPr>
              <a:t>达到指定的精度</a:t>
            </a:r>
            <a:r>
              <a:rPr lang="zh-CN" altLang="en-US" dirty="0"/>
              <a:t>为止</a:t>
            </a:r>
            <a:endParaRPr lang="en-US" altLang="zh-CN" dirty="0"/>
          </a:p>
          <a:p>
            <a:pPr lvl="1"/>
            <a:r>
              <a:rPr lang="zh-CN" altLang="en-US" dirty="0"/>
              <a:t>十进制小数转换为二进制多数情况下得到近似数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7770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9077"/>
            <a:ext cx="8229600" cy="5248275"/>
          </a:xfrm>
        </p:spPr>
        <p:txBody>
          <a:bodyPr/>
          <a:lstStyle/>
          <a:p>
            <a:r>
              <a:rPr lang="zh-CN" altLang="en-US" dirty="0"/>
              <a:t>十进制转换为二进制</a:t>
            </a:r>
            <a:endParaRPr lang="en-US" altLang="zh-CN" dirty="0"/>
          </a:p>
          <a:p>
            <a:pPr lvl="1"/>
            <a:r>
              <a:rPr lang="zh-CN" altLang="en-US" dirty="0"/>
              <a:t>除</a:t>
            </a:r>
            <a:r>
              <a:rPr lang="en-US" altLang="zh-CN" dirty="0"/>
              <a:t>2</a:t>
            </a:r>
            <a:r>
              <a:rPr lang="zh-CN" altLang="en-US" dirty="0"/>
              <a:t>取余，倒排余数</a:t>
            </a:r>
            <a:endParaRPr lang="en-US" altLang="zh-CN" dirty="0"/>
          </a:p>
          <a:p>
            <a:pPr lvl="2"/>
            <a:r>
              <a:rPr lang="en-US" altLang="zh-CN" dirty="0"/>
              <a:t>19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/>
              <a:t>= </a:t>
            </a:r>
            <a:endParaRPr lang="zh-CN" altLang="en-US" dirty="0"/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440888"/>
            <a:ext cx="3333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2513" y="3504393"/>
            <a:ext cx="9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2513" y="3866343"/>
            <a:ext cx="109537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26" y="3447238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3126" y="386475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1" y="2947175"/>
            <a:ext cx="6381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9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81351" y="386475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5389" y="3875868"/>
            <a:ext cx="9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1101" y="386475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583" y="4233058"/>
            <a:ext cx="952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14744" y="3018612"/>
            <a:ext cx="48577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175447" y="2383807"/>
            <a:ext cx="198437" cy="406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16734" y="2383807"/>
            <a:ext cx="744538" cy="406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0" name="Picture 3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6588" y="4221938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76588" y="4579125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5" name="Picture 3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176588" y="4936313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7" name="Picture 3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176588" y="5233175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8" name="Picture 35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46884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6" name="Picture 36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494534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3" name="Picture 37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746947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1" name="Picture 38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994597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4" name="Picture 39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4247009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42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11597 -0.0023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十进制小数转换为二进制数</a:t>
            </a:r>
            <a:endParaRPr lang="en-US" altLang="zh-CN" dirty="0"/>
          </a:p>
          <a:p>
            <a:pPr lvl="1"/>
            <a:r>
              <a:rPr lang="en-US" altLang="zh-CN" dirty="0"/>
              <a:t>0.6875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/>
              <a:t>= 0.1011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  <a:p>
            <a:pPr lvl="2"/>
            <a:r>
              <a:rPr lang="en-US" altLang="zh-CN" dirty="0"/>
              <a:t>0.6875*2=1.3750</a:t>
            </a:r>
            <a:r>
              <a:rPr lang="zh-CN" altLang="en-US" dirty="0"/>
              <a:t>取个位数</a:t>
            </a:r>
            <a:r>
              <a:rPr lang="en-US" altLang="zh-CN" dirty="0"/>
              <a:t>1 </a:t>
            </a:r>
          </a:p>
          <a:p>
            <a:pPr lvl="2"/>
            <a:r>
              <a:rPr lang="en-US" altLang="zh-CN" dirty="0"/>
              <a:t>0.375 *2=0.75 </a:t>
            </a:r>
            <a:r>
              <a:rPr lang="zh-CN" altLang="en-US" dirty="0"/>
              <a:t>取个位数</a:t>
            </a:r>
            <a:r>
              <a:rPr lang="en-US" altLang="zh-CN" dirty="0"/>
              <a:t>0 </a:t>
            </a:r>
          </a:p>
          <a:p>
            <a:pPr lvl="2"/>
            <a:r>
              <a:rPr lang="en-US" altLang="zh-CN" dirty="0"/>
              <a:t>0.75 *2=1.5 </a:t>
            </a:r>
            <a:r>
              <a:rPr lang="zh-CN" altLang="en-US" dirty="0"/>
              <a:t>取个位数</a:t>
            </a:r>
            <a:r>
              <a:rPr lang="en-US" altLang="zh-CN" dirty="0"/>
              <a:t>1 </a:t>
            </a:r>
          </a:p>
          <a:p>
            <a:pPr lvl="2"/>
            <a:r>
              <a:rPr lang="en-US" altLang="zh-CN" dirty="0"/>
              <a:t>0.5 *2=1.0 </a:t>
            </a:r>
            <a:r>
              <a:rPr lang="zh-CN" altLang="en-US" dirty="0"/>
              <a:t>取个位数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0.33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/>
              <a:t>=0.0101……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0.33*2=0.66</a:t>
            </a:r>
            <a:r>
              <a:rPr lang="zh-CN" altLang="en-US" dirty="0"/>
              <a:t>取个位数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0.66*2=1.32</a:t>
            </a:r>
            <a:r>
              <a:rPr lang="zh-CN" altLang="en-US" dirty="0"/>
              <a:t>取个位数</a:t>
            </a:r>
            <a:r>
              <a:rPr lang="en-US" altLang="zh-CN" dirty="0"/>
              <a:t>1</a:t>
            </a:r>
          </a:p>
          <a:p>
            <a:pPr lvl="2"/>
            <a:r>
              <a:rPr lang="en-US" altLang="zh-CN" dirty="0"/>
              <a:t>0.32*2=0.64</a:t>
            </a:r>
            <a:r>
              <a:rPr lang="zh-CN" altLang="en-US" dirty="0"/>
              <a:t>取个位数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0.64*2=1.28</a:t>
            </a:r>
            <a:r>
              <a:rPr lang="zh-CN" altLang="en-US" dirty="0"/>
              <a:t>取个位数</a:t>
            </a:r>
            <a:r>
              <a:rPr lang="en-US" altLang="zh-CN" dirty="0"/>
              <a:t>1</a:t>
            </a:r>
            <a:r>
              <a:rPr lang="zh-CN" altLang="en-US" dirty="0"/>
              <a:t>，取小数部分</a:t>
            </a:r>
            <a:r>
              <a:rPr lang="en-US" altLang="zh-CN" dirty="0"/>
              <a:t>0.28</a:t>
            </a:r>
            <a:r>
              <a:rPr lang="zh-CN" altLang="en-US" dirty="0"/>
              <a:t>继续计算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2596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88892"/>
          </a:xfrm>
        </p:spPr>
        <p:txBody>
          <a:bodyPr/>
          <a:lstStyle/>
          <a:p>
            <a:r>
              <a:rPr lang="zh-CN" altLang="en-US" dirty="0"/>
              <a:t>每个八进制数位只能是数字：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</a:p>
          <a:p>
            <a:r>
              <a:rPr lang="zh-CN" altLang="en-US" dirty="0"/>
              <a:t>逢</a:t>
            </a:r>
            <a:r>
              <a:rPr lang="en-US" altLang="zh-CN" dirty="0"/>
              <a:t>8</a:t>
            </a:r>
            <a:r>
              <a:rPr lang="zh-CN" altLang="en-US" dirty="0"/>
              <a:t>进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每位的权（</a:t>
            </a:r>
            <a:r>
              <a:rPr lang="en-US" altLang="zh-CN" dirty="0"/>
              <a:t>weight）</a:t>
            </a:r>
            <a:r>
              <a:rPr lang="zh-CN" altLang="en-US" dirty="0"/>
              <a:t>从右往左依次为：8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（n</a:t>
            </a:r>
            <a:r>
              <a:rPr lang="en-US" altLang="zh-CN" dirty="0"/>
              <a:t> = 0，1，2，3 … ）。</a:t>
            </a:r>
          </a:p>
          <a:p>
            <a:r>
              <a:rPr lang="zh-CN" altLang="en-US" dirty="0">
                <a:ea typeface="楷体_GB2312" pitchFamily="49" charset="-122"/>
              </a:rPr>
              <a:t>表示方法</a:t>
            </a:r>
            <a:endParaRPr lang="en-US" altLang="zh-CN" dirty="0">
              <a:ea typeface="楷体_GB2312" pitchFamily="49" charset="-122"/>
            </a:endParaRPr>
          </a:p>
          <a:p>
            <a:pPr lvl="1"/>
            <a:r>
              <a:rPr lang="en-US" altLang="zh-CN" dirty="0">
                <a:ea typeface="楷体_GB2312" pitchFamily="49" charset="-122"/>
              </a:rPr>
              <a:t>1011(8)</a:t>
            </a:r>
          </a:p>
          <a:p>
            <a:pPr lvl="2"/>
            <a:r>
              <a:rPr lang="zh-CN" altLang="en-US" dirty="0"/>
              <a:t>1011（8） = 1×8</a:t>
            </a:r>
            <a:r>
              <a:rPr lang="zh-CN" altLang="en-US" baseline="30000" dirty="0"/>
              <a:t>3</a:t>
            </a:r>
            <a:r>
              <a:rPr lang="zh-CN" altLang="en-US" dirty="0"/>
              <a:t> + 0×8</a:t>
            </a:r>
            <a:r>
              <a:rPr lang="zh-CN" altLang="en-US" baseline="30000" dirty="0"/>
              <a:t>2</a:t>
            </a:r>
            <a:r>
              <a:rPr lang="zh-CN" altLang="en-US" dirty="0"/>
              <a:t> + 1×8</a:t>
            </a:r>
            <a:r>
              <a:rPr lang="zh-CN" altLang="en-US" baseline="30000" dirty="0"/>
              <a:t>1</a:t>
            </a:r>
            <a:r>
              <a:rPr lang="zh-CN" altLang="en-US" dirty="0"/>
              <a:t> + 1×8</a:t>
            </a:r>
            <a:r>
              <a:rPr lang="zh-CN" altLang="en-US" baseline="30000" dirty="0"/>
              <a:t>0</a:t>
            </a:r>
            <a:r>
              <a:rPr lang="zh-CN" altLang="en-US" dirty="0"/>
              <a:t> = 512 + 0 + 8 + 1 = 521（10）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1958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60900"/>
          </a:xfrm>
        </p:spPr>
        <p:txBody>
          <a:bodyPr/>
          <a:lstStyle/>
          <a:p>
            <a:r>
              <a:rPr lang="zh-CN" altLang="en-US" dirty="0"/>
              <a:t>每个十六进制数位只能够出现：0、1、2、…、9、</a:t>
            </a:r>
            <a:r>
              <a:rPr lang="en-US" altLang="zh-CN" dirty="0"/>
              <a:t>A、B、C、D、E、F。</a:t>
            </a:r>
          </a:p>
          <a:p>
            <a:r>
              <a:rPr lang="zh-CN" altLang="en-US" dirty="0"/>
              <a:t>逢</a:t>
            </a:r>
            <a:r>
              <a:rPr lang="en-US" altLang="zh-CN" dirty="0"/>
              <a:t>16</a:t>
            </a:r>
            <a:r>
              <a:rPr lang="zh-CN" altLang="en-US" dirty="0"/>
              <a:t>进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每位的权（</a:t>
            </a:r>
            <a:r>
              <a:rPr lang="en-US" altLang="zh-CN" dirty="0"/>
              <a:t>weight）</a:t>
            </a:r>
            <a:r>
              <a:rPr lang="zh-CN" altLang="en-US" dirty="0"/>
              <a:t>从右往左依次为：16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（n</a:t>
            </a:r>
            <a:r>
              <a:rPr lang="en-US" altLang="zh-CN" dirty="0"/>
              <a:t> = 0，1，2，3 … ）。</a:t>
            </a:r>
          </a:p>
          <a:p>
            <a:r>
              <a:rPr lang="zh-CN" altLang="en-US" dirty="0"/>
              <a:t>表示方法</a:t>
            </a:r>
            <a:endParaRPr lang="en-US" altLang="zh-CN" dirty="0"/>
          </a:p>
          <a:p>
            <a:pPr lvl="1"/>
            <a:r>
              <a:rPr lang="en-US" altLang="zh-CN" dirty="0">
                <a:ea typeface="楷体_GB2312" pitchFamily="49" charset="-122"/>
              </a:rPr>
              <a:t>1011(16)</a:t>
            </a:r>
          </a:p>
          <a:p>
            <a:pPr lvl="2"/>
            <a:r>
              <a:rPr lang="zh-CN" altLang="en-US" dirty="0"/>
              <a:t>1011（16） = 1×16</a:t>
            </a:r>
            <a:r>
              <a:rPr lang="zh-CN" altLang="en-US" baseline="30000" dirty="0"/>
              <a:t>3</a:t>
            </a:r>
            <a:r>
              <a:rPr lang="zh-CN" altLang="en-US" dirty="0"/>
              <a:t> + 0×16</a:t>
            </a:r>
            <a:r>
              <a:rPr lang="zh-CN" altLang="en-US" baseline="30000" dirty="0"/>
              <a:t>2</a:t>
            </a:r>
            <a:r>
              <a:rPr lang="zh-CN" altLang="en-US" dirty="0"/>
              <a:t> + 1×16</a:t>
            </a:r>
            <a:r>
              <a:rPr lang="zh-CN" altLang="en-US" baseline="30000" dirty="0"/>
              <a:t>1</a:t>
            </a:r>
            <a:r>
              <a:rPr lang="zh-CN" altLang="en-US" dirty="0"/>
              <a:t> + 1×16</a:t>
            </a:r>
            <a:r>
              <a:rPr lang="zh-CN" altLang="en-US" baseline="30000" dirty="0"/>
              <a:t>0</a:t>
            </a:r>
            <a:r>
              <a:rPr lang="zh-CN" altLang="en-US" dirty="0"/>
              <a:t> = 4096 + 0 + 16 + 1 = 4113（10）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5422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71538" y="1984375"/>
            <a:ext cx="1643050" cy="4035425"/>
            <a:chOff x="528" y="1058"/>
            <a:chExt cx="1680" cy="312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2229" name="AutoShape 5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4E91D4"/>
                  </a:gs>
                  <a:gs pos="100000">
                    <a:srgbClr val="3477A4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0" name="AutoShape 6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80D4F2"/>
                  </a:gs>
                  <a:gs pos="100000">
                    <a:srgbClr val="3CA1E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1" name="AutoShape 7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alpha val="0"/>
                    </a:srgbClr>
                  </a:gs>
                  <a:gs pos="100000">
                    <a:srgbClr val="80D4F2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2" name="AutoShape 8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gamma/>
                      <a:tint val="33333"/>
                      <a:invGamma/>
                    </a:srgbClr>
                  </a:gs>
                  <a:gs pos="100000">
                    <a:srgbClr val="80D4F2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3" name="AutoShape 9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4" name="AutoShape 10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0D4F2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80D4F2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2236" name="Oval 12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37" name="Oval 13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38" name="Oval 14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39" name="Oval 15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40" name="Oval 16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41" name="Text Box 17"/>
          <p:cNvSpPr txBox="1">
            <a:spLocks noChangeArrowheads="1"/>
          </p:cNvSpPr>
          <p:nvPr/>
        </p:nvSpPr>
        <p:spPr bwMode="gray">
          <a:xfrm>
            <a:off x="1589298" y="2076450"/>
            <a:ext cx="55378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10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gray">
          <a:xfrm>
            <a:off x="1147737" y="2746375"/>
            <a:ext cx="1557712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转换二进制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转换八进制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转换十六进制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857463" y="1984375"/>
            <a:ext cx="1714512" cy="4035425"/>
            <a:chOff x="528" y="1058"/>
            <a:chExt cx="1680" cy="3125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2245" name="AutoShape 21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6" name="AutoShape 22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88EA91"/>
                  </a:gs>
                  <a:gs pos="100000">
                    <a:srgbClr val="21D347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7" name="AutoShape 23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8EA91">
                      <a:alpha val="0"/>
                    </a:srgbClr>
                  </a:gs>
                  <a:gs pos="100000">
                    <a:srgbClr val="88EA91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8" name="AutoShape 24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88EA91">
                      <a:gamma/>
                      <a:tint val="33333"/>
                      <a:invGamma/>
                    </a:srgbClr>
                  </a:gs>
                  <a:gs pos="100000">
                    <a:srgbClr val="88EA91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9" name="AutoShape 25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0" name="AutoShape 26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21D347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21D347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2252" name="Oval 2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53" name="Oval 2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54" name="Oval 3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55" name="Oval 3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56" name="Oval 3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57" name="Text Box 33"/>
          <p:cNvSpPr txBox="1">
            <a:spLocks noChangeArrowheads="1"/>
          </p:cNvSpPr>
          <p:nvPr/>
        </p:nvSpPr>
        <p:spPr bwMode="gray">
          <a:xfrm>
            <a:off x="3571843" y="2076450"/>
            <a:ext cx="279691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gray">
          <a:xfrm>
            <a:off x="2933662" y="2746375"/>
            <a:ext cx="1625462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转换八进制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转换十六进制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4714851" y="1984375"/>
            <a:ext cx="1704995" cy="4035425"/>
            <a:chOff x="528" y="1058"/>
            <a:chExt cx="1680" cy="3125"/>
          </a:xfrm>
        </p:grpSpPr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2261" name="AutoShape 37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AutoShape 38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AEC86"/>
                  </a:gs>
                  <a:gs pos="100000">
                    <a:srgbClr val="DCCE4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AutoShape 39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alpha val="0"/>
                    </a:srgbClr>
                  </a:gs>
                  <a:gs pos="100000">
                    <a:srgbClr val="EAEC86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AutoShape 40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5" name="AutoShape 41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6" name="AutoShape 42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2268" name="Oval 4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69" name="Oval 4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70" name="Oval 4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71" name="Oval 4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2272" name="Oval 4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73" name="Text Box 49"/>
          <p:cNvSpPr txBox="1">
            <a:spLocks noChangeArrowheads="1"/>
          </p:cNvSpPr>
          <p:nvPr/>
        </p:nvSpPr>
        <p:spPr bwMode="gray">
          <a:xfrm>
            <a:off x="5429231" y="2076450"/>
            <a:ext cx="2781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8</a:t>
            </a:r>
          </a:p>
        </p:txBody>
      </p:sp>
      <p:sp>
        <p:nvSpPr>
          <p:cNvPr id="52274" name="Text Box 50"/>
          <p:cNvSpPr txBox="1">
            <a:spLocks noChangeArrowheads="1"/>
          </p:cNvSpPr>
          <p:nvPr/>
        </p:nvSpPr>
        <p:spPr bwMode="gray">
          <a:xfrm>
            <a:off x="4791050" y="2746375"/>
            <a:ext cx="1616440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转换二进制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转换十六进制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51" name="Group 35"/>
          <p:cNvGrpSpPr>
            <a:grpSpLocks/>
          </p:cNvGrpSpPr>
          <p:nvPr/>
        </p:nvGrpSpPr>
        <p:grpSpPr bwMode="auto">
          <a:xfrm>
            <a:off x="6500801" y="1965343"/>
            <a:ext cx="1704995" cy="4035425"/>
            <a:chOff x="528" y="1058"/>
            <a:chExt cx="1680" cy="3125"/>
          </a:xfrm>
        </p:grpSpPr>
        <p:grpSp>
          <p:nvGrpSpPr>
            <p:cNvPr id="52" name="Group 36"/>
            <p:cNvGrpSpPr>
              <a:grpSpLocks/>
            </p:cNvGrpSpPr>
            <p:nvPr/>
          </p:nvGrpSpPr>
          <p:grpSpPr bwMode="auto">
            <a:xfrm>
              <a:off x="528" y="1296"/>
              <a:ext cx="1680" cy="2887"/>
              <a:chOff x="720" y="905"/>
              <a:chExt cx="2263" cy="3319"/>
            </a:xfrm>
          </p:grpSpPr>
          <p:sp>
            <p:nvSpPr>
              <p:cNvPr id="59" name="AutoShape 37"/>
              <p:cNvSpPr>
                <a:spLocks noChangeArrowheads="1"/>
              </p:cNvSpPr>
              <p:nvPr/>
            </p:nvSpPr>
            <p:spPr bwMode="gray">
              <a:xfrm>
                <a:off x="720" y="905"/>
                <a:ext cx="2256" cy="2544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AutoShape 38"/>
              <p:cNvSpPr>
                <a:spLocks noChangeArrowheads="1"/>
              </p:cNvSpPr>
              <p:nvPr/>
            </p:nvSpPr>
            <p:spPr bwMode="gray">
              <a:xfrm>
                <a:off x="755" y="912"/>
                <a:ext cx="2188" cy="2496"/>
              </a:xfrm>
              <a:prstGeom prst="roundRect">
                <a:avLst>
                  <a:gd name="adj" fmla="val 16667"/>
                </a:avLst>
              </a:pr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AutoShape 39"/>
              <p:cNvSpPr>
                <a:spLocks noChangeArrowheads="1"/>
              </p:cNvSpPr>
              <p:nvPr/>
            </p:nvSpPr>
            <p:spPr bwMode="gray">
              <a:xfrm>
                <a:off x="773" y="275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alpha val="0"/>
                    </a:srgbClr>
                  </a:gs>
                  <a:gs pos="100000">
                    <a:srgbClr val="EAEC86">
                      <a:gamma/>
                      <a:tint val="8784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AutoShape 40"/>
              <p:cNvSpPr>
                <a:spLocks noChangeArrowheads="1"/>
              </p:cNvSpPr>
              <p:nvPr/>
            </p:nvSpPr>
            <p:spPr bwMode="gray">
              <a:xfrm>
                <a:off x="773" y="932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AutoShape 41"/>
              <p:cNvSpPr>
                <a:spLocks noChangeArrowheads="1"/>
              </p:cNvSpPr>
              <p:nvPr/>
            </p:nvSpPr>
            <p:spPr bwMode="gray">
              <a:xfrm>
                <a:off x="727" y="3449"/>
                <a:ext cx="2256" cy="775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3477A4">
                      <a:alpha val="50000"/>
                    </a:srgbClr>
                  </a:gs>
                  <a:gs pos="100000">
                    <a:srgbClr val="3477A4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AutoShape 42"/>
              <p:cNvSpPr>
                <a:spLocks noChangeArrowheads="1"/>
              </p:cNvSpPr>
              <p:nvPr/>
            </p:nvSpPr>
            <p:spPr bwMode="gray">
              <a:xfrm>
                <a:off x="773" y="3470"/>
                <a:ext cx="2158" cy="63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AEC86">
                      <a:gamma/>
                      <a:tint val="33333"/>
                      <a:invGamma/>
                      <a:alpha val="50000"/>
                    </a:srgbClr>
                  </a:gs>
                  <a:gs pos="100000">
                    <a:srgbClr val="EAEC8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" name="Group 43"/>
            <p:cNvGrpSpPr>
              <a:grpSpLocks/>
            </p:cNvGrpSpPr>
            <p:nvPr/>
          </p:nvGrpSpPr>
          <p:grpSpPr bwMode="auto">
            <a:xfrm>
              <a:off x="1104" y="1058"/>
              <a:ext cx="498" cy="498"/>
              <a:chOff x="1289" y="582"/>
              <a:chExt cx="668" cy="668"/>
            </a:xfrm>
          </p:grpSpPr>
          <p:sp>
            <p:nvSpPr>
              <p:cNvPr id="54" name="Oval 44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" name="Oval 45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6" name="Oval 46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7" name="Oval 47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8" name="Oval 48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49"/>
          <p:cNvSpPr txBox="1">
            <a:spLocks noChangeArrowheads="1"/>
          </p:cNvSpPr>
          <p:nvPr/>
        </p:nvSpPr>
        <p:spPr bwMode="gray">
          <a:xfrm>
            <a:off x="7072305" y="2043106"/>
            <a:ext cx="54611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16</a:t>
            </a:r>
          </a:p>
        </p:txBody>
      </p:sp>
      <p:sp>
        <p:nvSpPr>
          <p:cNvPr id="66" name="Text Box 50"/>
          <p:cNvSpPr txBox="1">
            <a:spLocks noChangeArrowheads="1"/>
          </p:cNvSpPr>
          <p:nvPr/>
        </p:nvSpPr>
        <p:spPr bwMode="gray">
          <a:xfrm>
            <a:off x="6577000" y="2727343"/>
            <a:ext cx="1616440" cy="13133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转换二进制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转换八进制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转换十进制</a:t>
            </a:r>
            <a:endParaRPr lang="en-US" altLang="zh-CN" sz="1400" b="1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9592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9077"/>
            <a:ext cx="8229600" cy="5248275"/>
          </a:xfrm>
        </p:spPr>
        <p:txBody>
          <a:bodyPr/>
          <a:lstStyle/>
          <a:p>
            <a:r>
              <a:rPr lang="zh-CN" altLang="en-US" dirty="0"/>
              <a:t>十进制转换为</a:t>
            </a:r>
            <a:r>
              <a:rPr lang="en-US" altLang="zh-CN" dirty="0"/>
              <a:t>R</a:t>
            </a:r>
            <a:r>
              <a:rPr lang="zh-CN" altLang="en-US" dirty="0"/>
              <a:t>进制</a:t>
            </a:r>
            <a:endParaRPr lang="en-US" altLang="zh-CN" dirty="0"/>
          </a:p>
          <a:p>
            <a:pPr lvl="1"/>
            <a:r>
              <a:rPr lang="zh-CN" altLang="en-US" dirty="0"/>
              <a:t>对整数，除以</a:t>
            </a:r>
            <a:r>
              <a:rPr lang="en-US" altLang="zh-CN" dirty="0"/>
              <a:t>R</a:t>
            </a:r>
            <a:r>
              <a:rPr lang="zh-CN" altLang="en-US" dirty="0"/>
              <a:t>取余，倒排余数</a:t>
            </a:r>
            <a:endParaRPr lang="en-US" altLang="zh-CN" dirty="0"/>
          </a:p>
          <a:p>
            <a:pPr lvl="2"/>
            <a:r>
              <a:rPr lang="en-US" altLang="zh-CN" dirty="0"/>
              <a:t>19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/>
              <a:t>= 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对小数部分，乘以</a:t>
            </a:r>
            <a:r>
              <a:rPr lang="en-US" altLang="zh-CN" dirty="0"/>
              <a:t>R</a:t>
            </a:r>
            <a:r>
              <a:rPr lang="zh-CN" altLang="en-US" dirty="0"/>
              <a:t>取整</a:t>
            </a: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440888"/>
            <a:ext cx="3333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2513" y="3504393"/>
            <a:ext cx="9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2513" y="3866343"/>
            <a:ext cx="109537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26" y="3447238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3126" y="386475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1" y="2947175"/>
            <a:ext cx="6381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9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81351" y="386475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5389" y="3875868"/>
            <a:ext cx="9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1101" y="386475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583" y="4233058"/>
            <a:ext cx="952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14744" y="3018612"/>
            <a:ext cx="48577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175447" y="2383807"/>
            <a:ext cx="198437" cy="406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16734" y="2383807"/>
            <a:ext cx="744538" cy="406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0" name="Picture 3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6588" y="4221938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76588" y="4579125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5" name="Picture 3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176588" y="4936313"/>
            <a:ext cx="180975" cy="439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7" name="Picture 3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176588" y="5233175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8" name="Picture 35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46884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6" name="Picture 36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494534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3" name="Picture 37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746947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1" name="Picture 38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994597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4" name="Picture 39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4247009" y="2348880"/>
            <a:ext cx="180975" cy="439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5429256" y="2319263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140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= 8C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pic>
        <p:nvPicPr>
          <p:cNvPr id="2089" name="Picture 4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5500694" y="2947174"/>
            <a:ext cx="30956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47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11597 -0.0023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二进制转换为十进制</a:t>
            </a:r>
            <a:endParaRPr lang="en-US" altLang="zh-CN" dirty="0"/>
          </a:p>
          <a:p>
            <a:pPr lvl="1"/>
            <a:r>
              <a:rPr lang="zh-CN" altLang="en-US" dirty="0"/>
              <a:t>按“权”展开，累加求和</a:t>
            </a:r>
            <a:endParaRPr lang="en-US" altLang="zh-CN" dirty="0"/>
          </a:p>
          <a:p>
            <a:r>
              <a:rPr lang="zh-CN" altLang="en-US" dirty="0"/>
              <a:t>二进制转换为八进制</a:t>
            </a:r>
            <a:endParaRPr lang="en-US" altLang="zh-CN" dirty="0"/>
          </a:p>
          <a:p>
            <a:pPr lvl="1"/>
            <a:r>
              <a:rPr lang="zh-CN" altLang="en-US" dirty="0"/>
              <a:t>从小数点位置，整数向左，小数向右，每三位二进制数为一组，不足三位补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1001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=&gt;(001)(001)</a:t>
            </a:r>
          </a:p>
          <a:p>
            <a:pPr lvl="1"/>
            <a:r>
              <a:rPr lang="zh-CN" altLang="en-US" dirty="0"/>
              <a:t>将每组三位二进制数转换为相应的八进制数并按顺序排列在一起</a:t>
            </a:r>
          </a:p>
          <a:p>
            <a:pPr lvl="2"/>
            <a:r>
              <a:rPr lang="zh-CN" altLang="en-US" dirty="0"/>
              <a:t>101010111（2）=&gt; (101)(010)(111) =&gt; 527（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11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计算机与程序设计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736104"/>
          </a:xfrm>
        </p:spPr>
        <p:txBody>
          <a:bodyPr/>
          <a:lstStyle/>
          <a:p>
            <a:r>
              <a:rPr lang="zh-CN" altLang="en-US" dirty="0"/>
              <a:t>计算机（</a:t>
            </a:r>
            <a:r>
              <a:rPr lang="en-US" altLang="zh-CN" dirty="0"/>
              <a:t>Computer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4" name="图片 3" descr="笔记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6496" y="2528138"/>
            <a:ext cx="2641668" cy="1981251"/>
          </a:xfrm>
          <a:prstGeom prst="rect">
            <a:avLst/>
          </a:prstGeom>
        </p:spPr>
      </p:pic>
      <p:pic>
        <p:nvPicPr>
          <p:cNvPr id="5" name="图片 4" descr="台式机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638" y="2528138"/>
            <a:ext cx="3170001" cy="2377501"/>
          </a:xfrm>
          <a:prstGeom prst="rect">
            <a:avLst/>
          </a:prstGeom>
        </p:spPr>
      </p:pic>
      <p:pic>
        <p:nvPicPr>
          <p:cNvPr id="6" name="图片 5" descr="小型机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4248" y="2775794"/>
            <a:ext cx="1981251" cy="14859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76" y="4509389"/>
            <a:ext cx="1456760" cy="14567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905639"/>
            <a:ext cx="865227" cy="865227"/>
          </a:xfrm>
          <a:prstGeom prst="rect">
            <a:avLst/>
          </a:prstGeom>
        </p:spPr>
      </p:pic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4859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二进制与八进制数对照表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389696"/>
              </p:ext>
            </p:extLst>
          </p:nvPr>
        </p:nvGraphicFramePr>
        <p:xfrm>
          <a:off x="1524000" y="2428868"/>
          <a:ext cx="60960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二进制数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八进制数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2898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二进制转换为十六进制</a:t>
            </a:r>
            <a:endParaRPr lang="en-US" altLang="zh-CN" dirty="0"/>
          </a:p>
          <a:p>
            <a:pPr lvl="1"/>
            <a:r>
              <a:rPr lang="zh-CN" altLang="en-US" dirty="0"/>
              <a:t>从小数点位置，整数向左，小数向右，每四位二进制数为一组，不足四位补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10010(2) =&gt;(0001)(0010)</a:t>
            </a:r>
          </a:p>
          <a:p>
            <a:pPr lvl="1"/>
            <a:r>
              <a:rPr lang="zh-CN" altLang="en-US" dirty="0"/>
              <a:t>将每组四位二进制数转换为相应的十六进制数并按顺序排列在一起</a:t>
            </a:r>
          </a:p>
          <a:p>
            <a:pPr lvl="2"/>
            <a:r>
              <a:rPr lang="zh-CN" altLang="en-US" dirty="0"/>
              <a:t>100111110010(2) =&gt;(1001)(1111)(0010) =&gt;9</a:t>
            </a:r>
            <a:r>
              <a:rPr lang="en-US" altLang="zh-CN" dirty="0"/>
              <a:t>F2(16)</a:t>
            </a:r>
          </a:p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9437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二进制与十六进制数对照表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934044"/>
              </p:ext>
            </p:extLst>
          </p:nvPr>
        </p:nvGraphicFramePr>
        <p:xfrm>
          <a:off x="1524000" y="2428868"/>
          <a:ext cx="6096000" cy="33375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二进制数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十六进制数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二进制数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十六进制数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8370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八进制转换二进制</a:t>
            </a:r>
            <a:endParaRPr lang="en-US" altLang="zh-CN" dirty="0"/>
          </a:p>
          <a:p>
            <a:pPr lvl="1"/>
            <a:r>
              <a:rPr lang="zh-CN" altLang="en-US" dirty="0"/>
              <a:t>一位化三位，按序连一起</a:t>
            </a:r>
            <a:endParaRPr lang="en-US" altLang="zh-CN" dirty="0"/>
          </a:p>
          <a:p>
            <a:pPr lvl="2"/>
            <a:r>
              <a:rPr lang="zh-CN" altLang="en-US" dirty="0"/>
              <a:t>527</a:t>
            </a:r>
            <a:r>
              <a:rPr lang="en-US" altLang="zh-CN" dirty="0"/>
              <a:t>(</a:t>
            </a:r>
            <a:r>
              <a:rPr lang="zh-CN" altLang="en-US" dirty="0"/>
              <a:t>8</a:t>
            </a:r>
            <a:r>
              <a:rPr lang="en-US" altLang="zh-CN" dirty="0"/>
              <a:t>)</a:t>
            </a:r>
            <a:r>
              <a:rPr lang="zh-CN" altLang="en-US" dirty="0"/>
              <a:t>=&gt; (101)(010)(111) =&gt; 101010111</a:t>
            </a:r>
            <a:r>
              <a:rPr lang="en-US" altLang="zh-CN" dirty="0"/>
              <a:t>(</a:t>
            </a:r>
            <a:r>
              <a:rPr lang="zh-CN" altLang="en-US" dirty="0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十六进制转换二进制</a:t>
            </a:r>
            <a:endParaRPr lang="en-US" altLang="zh-CN" dirty="0"/>
          </a:p>
          <a:p>
            <a:pPr lvl="1"/>
            <a:r>
              <a:rPr lang="zh-CN" altLang="en-US" dirty="0"/>
              <a:t>一位化四位，按序连一起</a:t>
            </a:r>
            <a:endParaRPr lang="en-US" altLang="zh-CN" dirty="0"/>
          </a:p>
          <a:p>
            <a:pPr lvl="2"/>
            <a:r>
              <a:rPr lang="zh-CN" altLang="en-US" dirty="0"/>
              <a:t>9</a:t>
            </a:r>
            <a:r>
              <a:rPr lang="en-US" altLang="zh-CN" dirty="0"/>
              <a:t>F2(16) =&gt;(1001)(1111)(0010) =&gt;100111110010(2)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2970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八进制转换十六进制</a:t>
            </a:r>
            <a:endParaRPr lang="en-US" altLang="zh-CN" dirty="0"/>
          </a:p>
          <a:p>
            <a:pPr lvl="1"/>
            <a:r>
              <a:rPr lang="zh-CN" altLang="en-US" dirty="0"/>
              <a:t>先转换成十进制，再转换为十六进制</a:t>
            </a:r>
            <a:endParaRPr lang="en-US" altLang="zh-CN" dirty="0"/>
          </a:p>
          <a:p>
            <a:r>
              <a:rPr lang="zh-CN" altLang="en-US" dirty="0"/>
              <a:t>十六进制转换八进制</a:t>
            </a:r>
            <a:endParaRPr lang="en-US" altLang="zh-CN" dirty="0"/>
          </a:p>
          <a:p>
            <a:pPr lvl="1"/>
            <a:r>
              <a:rPr lang="zh-CN" altLang="en-US" dirty="0"/>
              <a:t>先转换成十进制，再转换为八进制</a:t>
            </a:r>
          </a:p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9142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带符号数的表示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机器数</a:t>
            </a:r>
            <a:endParaRPr lang="en-US" altLang="zh-CN" dirty="0"/>
          </a:p>
          <a:p>
            <a:pPr lvl="1"/>
            <a:r>
              <a:rPr lang="zh-CN" altLang="en-US" dirty="0"/>
              <a:t>将一个数在机器中的表现形式，即编码称为机器数</a:t>
            </a:r>
            <a:endParaRPr lang="en-US" altLang="zh-CN" dirty="0"/>
          </a:p>
          <a:p>
            <a:r>
              <a:rPr lang="zh-CN" altLang="en-US" dirty="0"/>
              <a:t>真值</a:t>
            </a:r>
            <a:endParaRPr lang="en-US" altLang="zh-CN" dirty="0"/>
          </a:p>
          <a:p>
            <a:pPr lvl="1"/>
            <a:r>
              <a:rPr lang="zh-CN" altLang="en-US" dirty="0"/>
              <a:t>将数本身称为真值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常用的机器数有三种</a:t>
            </a:r>
            <a:endParaRPr lang="en-US" altLang="zh-CN" dirty="0"/>
          </a:p>
          <a:p>
            <a:pPr lvl="1"/>
            <a:r>
              <a:rPr lang="zh-CN" altLang="en-US" dirty="0"/>
              <a:t>原码</a:t>
            </a:r>
            <a:endParaRPr lang="en-US" altLang="zh-CN" dirty="0"/>
          </a:p>
          <a:p>
            <a:pPr lvl="1"/>
            <a:r>
              <a:rPr lang="zh-CN" altLang="en-US" dirty="0"/>
              <a:t>补码</a:t>
            </a:r>
            <a:endParaRPr lang="en-US" altLang="zh-CN" dirty="0"/>
          </a:p>
          <a:p>
            <a:pPr lvl="1"/>
            <a:r>
              <a:rPr lang="zh-CN" altLang="en-US" dirty="0"/>
              <a:t>反码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0815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用一个二进制位表示符号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对正数，该位取</a:t>
            </a:r>
            <a:r>
              <a:rPr kumimoji="1" lang="en-US" altLang="zh-CN" dirty="0"/>
              <a:t>0</a:t>
            </a:r>
            <a:r>
              <a:rPr kumimoji="1" lang="zh-CN" altLang="en-US" dirty="0"/>
              <a:t>；对负数，该位取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数值部分保持数的原有形式（高位补</a:t>
            </a:r>
            <a:r>
              <a:rPr kumimoji="1" lang="en-US" altLang="zh-CN" dirty="0"/>
              <a:t>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X=+1001010,Y=-1001010,Z=-1110</a:t>
            </a:r>
          </a:p>
          <a:p>
            <a:r>
              <a:rPr kumimoji="1" lang="zh-CN" altLang="en-US" dirty="0"/>
              <a:t>当原码为</a:t>
            </a:r>
            <a:r>
              <a:rPr kumimoji="1" lang="en-US" altLang="zh-CN" dirty="0"/>
              <a:t>8</a:t>
            </a:r>
            <a:r>
              <a:rPr kumimoji="1" lang="zh-CN" altLang="en-US" dirty="0"/>
              <a:t>位时，</a:t>
            </a:r>
            <a:r>
              <a:rPr kumimoji="1" lang="en-US" altLang="zh-CN" dirty="0"/>
              <a:t>X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Y</a:t>
            </a:r>
            <a:r>
              <a:rPr kumimoji="1" lang="en-US" altLang="en-US" dirty="0" err="1"/>
              <a:t>和Z的原码分别是</a:t>
            </a:r>
            <a:endParaRPr kumimoji="1" lang="en-US" altLang="en-US" dirty="0"/>
          </a:p>
          <a:p>
            <a:pPr lvl="1"/>
            <a:r>
              <a:rPr kumimoji="1" lang="en-US" altLang="zh-CN" dirty="0"/>
              <a:t>[X]</a:t>
            </a:r>
            <a:r>
              <a:rPr kumimoji="1" lang="zh-CN" altLang="en-US" baseline="-25000" dirty="0"/>
              <a:t>原</a:t>
            </a:r>
            <a:r>
              <a:rPr kumimoji="1" lang="en-US" altLang="zh-CN" dirty="0"/>
              <a:t>=</a:t>
            </a:r>
            <a:r>
              <a:rPr kumimoji="1" lang="en-US" altLang="zh-CN" u="sng" dirty="0"/>
              <a:t>0</a:t>
            </a:r>
            <a:r>
              <a:rPr kumimoji="1" lang="en-US" altLang="zh-CN" dirty="0"/>
              <a:t>1001010</a:t>
            </a:r>
          </a:p>
          <a:p>
            <a:pPr lvl="1"/>
            <a:r>
              <a:rPr kumimoji="1" lang="en-US" altLang="zh-CN" dirty="0"/>
              <a:t>[Y]</a:t>
            </a:r>
            <a:r>
              <a:rPr kumimoji="1" lang="zh-CN" altLang="en-US" baseline="-25000" dirty="0"/>
              <a:t>原</a:t>
            </a:r>
            <a:r>
              <a:rPr kumimoji="1" lang="en-US" altLang="zh-CN" dirty="0"/>
              <a:t>=</a:t>
            </a:r>
            <a:r>
              <a:rPr kumimoji="1" lang="en-US" altLang="zh-CN" u="sng" dirty="0"/>
              <a:t>1</a:t>
            </a:r>
            <a:r>
              <a:rPr kumimoji="1" lang="en-US" altLang="zh-CN" dirty="0"/>
              <a:t>1001010</a:t>
            </a:r>
          </a:p>
          <a:p>
            <a:pPr lvl="1"/>
            <a:r>
              <a:rPr kumimoji="1" lang="en-US" altLang="zh-CN" dirty="0"/>
              <a:t>[Z]</a:t>
            </a:r>
            <a:r>
              <a:rPr kumimoji="1" lang="zh-CN" altLang="en-US" baseline="-25000" dirty="0"/>
              <a:t>原</a:t>
            </a:r>
            <a:r>
              <a:rPr kumimoji="1" lang="en-US" altLang="zh-CN" dirty="0"/>
              <a:t>=</a:t>
            </a:r>
            <a:r>
              <a:rPr kumimoji="1" lang="en-US" altLang="zh-CN" u="sng" dirty="0"/>
              <a:t>1</a:t>
            </a:r>
            <a:r>
              <a:rPr kumimoji="1" lang="en-US" altLang="zh-CN" dirty="0"/>
              <a:t>0001110</a:t>
            </a:r>
          </a:p>
          <a:p>
            <a:r>
              <a:rPr kumimoji="1" lang="zh-CN" altLang="en-US" dirty="0"/>
              <a:t>其中最高位为符号位</a:t>
            </a:r>
            <a:endParaRPr kumimoji="1" lang="en-US" altLang="zh-CN" dirty="0"/>
          </a:p>
          <a:p>
            <a:pPr lvl="1"/>
            <a:endParaRPr kumimoji="1" lang="zh-CN" altLang="en-US" u="sng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6737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补码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41425"/>
            <a:ext cx="8712968" cy="5248275"/>
          </a:xfrm>
        </p:spPr>
        <p:txBody>
          <a:bodyPr/>
          <a:lstStyle/>
          <a:p>
            <a:r>
              <a:rPr kumimoji="1" lang="zh-CN" altLang="en-US" dirty="0"/>
              <a:t>所有运算中，加减运算占到</a:t>
            </a:r>
            <a:r>
              <a:rPr kumimoji="1" lang="en-US" altLang="zh-CN" dirty="0"/>
              <a:t>80%</a:t>
            </a:r>
            <a:r>
              <a:rPr kumimoji="1" lang="zh-CN" altLang="en-US" dirty="0"/>
              <a:t>以上</a:t>
            </a:r>
            <a:endParaRPr kumimoji="1" lang="en-US" altLang="zh-CN" dirty="0"/>
          </a:p>
          <a:p>
            <a:r>
              <a:rPr kumimoji="1" lang="zh-CN" altLang="en-US" dirty="0"/>
              <a:t>例：指针式钟表，现时针指向</a:t>
            </a:r>
            <a:r>
              <a:rPr kumimoji="1" lang="en-US" altLang="zh-CN" dirty="0"/>
              <a:t>11</a:t>
            </a:r>
            <a:r>
              <a:rPr kumimoji="1" lang="zh-CN" altLang="en-US" dirty="0"/>
              <a:t>点，要使其指向</a:t>
            </a:r>
            <a:r>
              <a:rPr kumimoji="1" lang="en-US" altLang="zh-CN" dirty="0"/>
              <a:t>6</a:t>
            </a:r>
            <a:r>
              <a:rPr kumimoji="1" lang="zh-CN" altLang="en-US" dirty="0"/>
              <a:t>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有两种方法</a:t>
            </a:r>
            <a:r>
              <a:rPr kumimoji="1" lang="en-US" altLang="en-US" dirty="0">
                <a:sym typeface="Wingdings"/>
              </a:rPr>
              <a:t>：1)正拨7格，2)反拨5格钟表看成计算器，</a:t>
            </a:r>
            <a:r>
              <a:rPr kumimoji="1" lang="zh-CN" altLang="en-US" dirty="0">
                <a:sym typeface="Wingdings"/>
              </a:rPr>
              <a:t>正拨看成加运算，反拨看成减运算</a:t>
            </a:r>
            <a:endParaRPr kumimoji="1" lang="en-US" altLang="zh-CN" dirty="0">
              <a:sym typeface="Wingdings"/>
            </a:endParaRPr>
          </a:p>
          <a:p>
            <a:pPr lvl="1"/>
            <a:r>
              <a:rPr kumimoji="1" lang="zh-CN" altLang="en-US" dirty="0">
                <a:sym typeface="Wingdings"/>
              </a:rPr>
              <a:t>则</a:t>
            </a:r>
            <a:r>
              <a:rPr kumimoji="1" lang="en-US" altLang="zh-CN" dirty="0">
                <a:sym typeface="Wingdings"/>
              </a:rPr>
              <a:t>11-5=11+7</a:t>
            </a:r>
            <a:r>
              <a:rPr kumimoji="1" lang="zh-CN" altLang="en-US" dirty="0">
                <a:sym typeface="Wingdings"/>
              </a:rPr>
              <a:t>，即</a:t>
            </a:r>
            <a:r>
              <a:rPr kumimoji="1" lang="en-US" altLang="zh-CN" dirty="0">
                <a:sym typeface="Wingdings"/>
              </a:rPr>
              <a:t>11+(-5)=11+7</a:t>
            </a:r>
          </a:p>
          <a:p>
            <a:pPr lvl="2"/>
            <a:r>
              <a:rPr kumimoji="1" lang="zh-CN" altLang="en-US" dirty="0">
                <a:sym typeface="Wingdings"/>
              </a:rPr>
              <a:t>因为</a:t>
            </a:r>
            <a:r>
              <a:rPr kumimoji="1" lang="en-US" altLang="zh-CN" dirty="0">
                <a:sym typeface="Wingdings"/>
              </a:rPr>
              <a:t>11+7=12+6</a:t>
            </a:r>
            <a:r>
              <a:rPr kumimoji="1" lang="zh-CN" altLang="en-US" dirty="0">
                <a:sym typeface="Wingdings"/>
              </a:rPr>
              <a:t>，</a:t>
            </a:r>
            <a:r>
              <a:rPr kumimoji="1" lang="en-US" altLang="zh-CN" dirty="0">
                <a:sym typeface="Wingdings"/>
              </a:rPr>
              <a:t>12</a:t>
            </a:r>
            <a:r>
              <a:rPr kumimoji="1" lang="zh-CN" altLang="en-US" dirty="0">
                <a:sym typeface="Wingdings"/>
              </a:rPr>
              <a:t>相当于</a:t>
            </a:r>
            <a:r>
              <a:rPr kumimoji="1" lang="en-US" altLang="zh-CN" dirty="0">
                <a:sym typeface="Wingdings"/>
              </a:rPr>
              <a:t>0</a:t>
            </a:r>
            <a:r>
              <a:rPr kumimoji="1" lang="zh-CN" altLang="en-US" dirty="0">
                <a:sym typeface="Wingdings"/>
              </a:rPr>
              <a:t>，超过</a:t>
            </a:r>
            <a:r>
              <a:rPr kumimoji="1" lang="en-US" altLang="zh-CN" dirty="0">
                <a:sym typeface="Wingdings"/>
              </a:rPr>
              <a:t>12</a:t>
            </a:r>
            <a:r>
              <a:rPr kumimoji="1" lang="zh-CN" altLang="en-US" dirty="0">
                <a:sym typeface="Wingdings"/>
              </a:rPr>
              <a:t>，</a:t>
            </a:r>
            <a:r>
              <a:rPr kumimoji="1" lang="en-US" altLang="zh-CN" dirty="0">
                <a:sym typeface="Wingdings"/>
              </a:rPr>
              <a:t>12</a:t>
            </a:r>
            <a:r>
              <a:rPr kumimoji="1" lang="zh-CN" altLang="en-US" dirty="0">
                <a:sym typeface="Wingdings"/>
              </a:rPr>
              <a:t>丢失</a:t>
            </a:r>
            <a:endParaRPr kumimoji="1" lang="en-US" altLang="zh-CN" dirty="0">
              <a:sym typeface="Wingdings"/>
            </a:endParaRPr>
          </a:p>
          <a:p>
            <a:pPr lvl="2"/>
            <a:r>
              <a:rPr kumimoji="1" lang="en-US" altLang="en-US" dirty="0">
                <a:sym typeface="Wingdings"/>
              </a:rPr>
              <a:t>按模运算，钟表的模为12，除以模求余数，mod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1869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补码的引入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024" y="1241425"/>
            <a:ext cx="8820472" cy="5248275"/>
          </a:xfrm>
        </p:spPr>
        <p:txBody>
          <a:bodyPr/>
          <a:lstStyle/>
          <a:p>
            <a:r>
              <a:rPr kumimoji="1" lang="zh-CN" altLang="en-US" dirty="0"/>
              <a:t>例：字节型数据为</a:t>
            </a:r>
            <a:r>
              <a:rPr kumimoji="1" lang="en-US" altLang="zh-CN" dirty="0"/>
              <a:t>8</a:t>
            </a:r>
            <a:r>
              <a:rPr kumimoji="1" lang="zh-CN" altLang="en-US" dirty="0"/>
              <a:t>位，模为</a:t>
            </a:r>
            <a:r>
              <a:rPr kumimoji="1" lang="en-US" altLang="zh-CN" dirty="0"/>
              <a:t>2</a:t>
            </a:r>
            <a:r>
              <a:rPr kumimoji="1" lang="en-US" altLang="zh-CN" baseline="30000" dirty="0"/>
              <a:t>8</a:t>
            </a:r>
            <a:r>
              <a:rPr kumimoji="1" lang="en-US" altLang="zh-CN" dirty="0"/>
              <a:t>=256</a:t>
            </a:r>
          </a:p>
          <a:p>
            <a:pPr lvl="1"/>
            <a:r>
              <a:rPr kumimoji="1" lang="zh-CN" altLang="en-US" dirty="0"/>
              <a:t>要将</a:t>
            </a:r>
            <a:r>
              <a:rPr kumimoji="1" lang="en-US" altLang="zh-CN" dirty="0"/>
              <a:t>+0001111(15)</a:t>
            </a:r>
            <a:r>
              <a:rPr kumimoji="1" lang="zh-CN" altLang="en-US" dirty="0"/>
              <a:t>和</a:t>
            </a:r>
            <a:r>
              <a:rPr kumimoji="1" lang="en-US" altLang="zh-CN" dirty="0"/>
              <a:t>-0001100(-12)</a:t>
            </a:r>
            <a:r>
              <a:rPr kumimoji="1" lang="zh-CN" altLang="en-US" dirty="0"/>
              <a:t>相加，等同</a:t>
            </a:r>
            <a:r>
              <a:rPr kumimoji="1" lang="en-US" altLang="zh-CN" dirty="0"/>
              <a:t>，</a:t>
            </a:r>
            <a:r>
              <a:rPr kumimoji="1" lang="zh-CN" altLang="en-US" dirty="0"/>
              <a:t>先将</a:t>
            </a:r>
            <a:r>
              <a:rPr kumimoji="1" lang="en-US" altLang="zh-CN" dirty="0"/>
              <a:t>-0001100</a:t>
            </a:r>
            <a:r>
              <a:rPr kumimoji="1" lang="zh-CN" altLang="en-US" dirty="0"/>
              <a:t>与模</a:t>
            </a:r>
            <a:r>
              <a:rPr kumimoji="1" lang="en-US" altLang="zh-CN" dirty="0"/>
              <a:t>100000000(256)</a:t>
            </a:r>
            <a:r>
              <a:rPr kumimoji="1" lang="zh-CN" altLang="en-US" dirty="0"/>
              <a:t>相加，得</a:t>
            </a:r>
            <a:r>
              <a:rPr kumimoji="1" lang="en-US" altLang="zh-CN" dirty="0"/>
              <a:t>11110100(-12+256=244)</a:t>
            </a:r>
            <a:r>
              <a:rPr kumimoji="1" lang="zh-CN" altLang="en-US" dirty="0"/>
              <a:t>，再拿原被加数</a:t>
            </a:r>
            <a:r>
              <a:rPr kumimoji="1" lang="en-US" altLang="zh-CN" dirty="0"/>
              <a:t>0001111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11110100</a:t>
            </a:r>
            <a:r>
              <a:rPr kumimoji="1" lang="zh-CN" altLang="en-US" dirty="0"/>
              <a:t>相加，得</a:t>
            </a:r>
            <a:r>
              <a:rPr kumimoji="1" lang="en-US" altLang="zh-CN" dirty="0"/>
              <a:t>00000011(15+244=256+3=3)</a:t>
            </a:r>
          </a:p>
          <a:p>
            <a:r>
              <a:rPr kumimoji="1" lang="zh-CN" altLang="en-US" dirty="0"/>
              <a:t>在计算机中，负数加模就可以转化成正数，使正数加负数转化成正数加正数</a:t>
            </a:r>
            <a:endParaRPr kumimoji="1" lang="en-US" altLang="zh-CN" dirty="0"/>
          </a:p>
          <a:p>
            <a:r>
              <a:rPr kumimoji="1" lang="zh-CN" altLang="en-US" dirty="0"/>
              <a:t>把一个负数加模的结果称为该负数的补码</a:t>
            </a:r>
            <a:endParaRPr kumimoji="1" lang="en-US" altLang="zh-CN" dirty="0"/>
          </a:p>
          <a:p>
            <a:r>
              <a:rPr kumimoji="1" lang="zh-CN" altLang="en-US" dirty="0"/>
              <a:t>定义正数的补码是它本身，符号位取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，和原码相同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3386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补码的求法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对正数，补码同原码</a:t>
            </a:r>
            <a:endParaRPr kumimoji="1" lang="en-US" altLang="zh-CN" dirty="0"/>
          </a:p>
          <a:p>
            <a:r>
              <a:rPr kumimoji="1" lang="zh-CN" altLang="en-US" dirty="0"/>
              <a:t>对负数，由定义求补码，需做减法，不方便。</a:t>
            </a:r>
            <a:endParaRPr kumimoji="1" lang="en-US" altLang="zh-CN" dirty="0"/>
          </a:p>
          <a:p>
            <a:r>
              <a:rPr kumimoji="1" lang="zh-CN" altLang="en-US" dirty="0"/>
              <a:t>经推导可知，负数的补码等于其原码除符号位外</a:t>
            </a:r>
            <a:r>
              <a:rPr kumimoji="1" lang="zh-CN" altLang="en-US" dirty="0">
                <a:solidFill>
                  <a:srgbClr val="FF0000"/>
                </a:solidFill>
              </a:rPr>
              <a:t>按位求反</a:t>
            </a: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变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变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），</a:t>
            </a:r>
            <a:r>
              <a:rPr kumimoji="1" lang="zh-CN" altLang="en-US" dirty="0">
                <a:solidFill>
                  <a:srgbClr val="FF0000"/>
                </a:solidFill>
              </a:rPr>
              <a:t>末位再加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kumimoji="1" lang="zh-CN" altLang="en-US" b="1" dirty="0">
                <a:solidFill>
                  <a:schemeClr val="tx2"/>
                </a:solidFill>
              </a:rPr>
              <a:t>例：</a:t>
            </a:r>
            <a:r>
              <a:rPr kumimoji="1" lang="en-US" altLang="zh-CN" b="1" dirty="0">
                <a:solidFill>
                  <a:schemeClr val="tx2"/>
                </a:solidFill>
              </a:rPr>
              <a:t>Y=-0001100</a:t>
            </a:r>
          </a:p>
          <a:p>
            <a:pPr lvl="1"/>
            <a:r>
              <a:rPr kumimoji="1" lang="en-US" altLang="zh-CN" b="1" dirty="0">
                <a:solidFill>
                  <a:schemeClr val="tx2"/>
                </a:solidFill>
              </a:rPr>
              <a:t>    [Y]</a:t>
            </a:r>
            <a:r>
              <a:rPr kumimoji="1" lang="zh-CN" altLang="en-US" b="1" baseline="-25000" dirty="0">
                <a:solidFill>
                  <a:schemeClr val="tx2"/>
                </a:solidFill>
              </a:rPr>
              <a:t>原</a:t>
            </a:r>
            <a:r>
              <a:rPr kumimoji="1" lang="en-US" altLang="zh-CN" b="1" dirty="0">
                <a:solidFill>
                  <a:schemeClr val="tx2"/>
                </a:solidFill>
              </a:rPr>
              <a:t>=</a:t>
            </a:r>
            <a:r>
              <a:rPr kumimoji="1" lang="en-US" altLang="zh-CN" b="1" u="sng" dirty="0">
                <a:solidFill>
                  <a:schemeClr val="tx2"/>
                </a:solidFill>
              </a:rPr>
              <a:t>1</a:t>
            </a:r>
            <a:r>
              <a:rPr kumimoji="1" lang="en-US" altLang="zh-CN" b="1" dirty="0">
                <a:solidFill>
                  <a:schemeClr val="tx2"/>
                </a:solidFill>
              </a:rPr>
              <a:t>0001100, </a:t>
            </a:r>
          </a:p>
          <a:p>
            <a:pPr marL="457200" lvl="1" indent="0">
              <a:buNone/>
            </a:pPr>
            <a:r>
              <a:rPr kumimoji="1" lang="en-US" altLang="zh-CN" b="1" dirty="0">
                <a:solidFill>
                  <a:schemeClr val="tx2"/>
                </a:solidFill>
              </a:rPr>
              <a:t>      [Y]</a:t>
            </a:r>
            <a:r>
              <a:rPr kumimoji="1" lang="en-US" altLang="en-US" b="1" baseline="-25000" dirty="0">
                <a:solidFill>
                  <a:schemeClr val="tx2"/>
                </a:solidFill>
              </a:rPr>
              <a:t>补</a:t>
            </a:r>
            <a:r>
              <a:rPr kumimoji="1" lang="en-US" altLang="zh-CN" b="1" dirty="0">
                <a:solidFill>
                  <a:schemeClr val="tx2"/>
                </a:solidFill>
              </a:rPr>
              <a:t>=</a:t>
            </a:r>
            <a:r>
              <a:rPr kumimoji="1" lang="en-US" altLang="zh-CN" b="1" u="sng" dirty="0">
                <a:solidFill>
                  <a:schemeClr val="tx2"/>
                </a:solidFill>
              </a:rPr>
              <a:t>1</a:t>
            </a:r>
            <a:r>
              <a:rPr kumimoji="1" lang="en-US" altLang="zh-CN" b="1" dirty="0">
                <a:solidFill>
                  <a:srgbClr val="FF0000"/>
                </a:solidFill>
              </a:rPr>
              <a:t>1110011</a:t>
            </a:r>
            <a:r>
              <a:rPr kumimoji="1" lang="en-US" altLang="zh-CN" b="1" dirty="0">
                <a:solidFill>
                  <a:schemeClr val="tx2"/>
                </a:solidFill>
              </a:rPr>
              <a:t>+</a:t>
            </a:r>
            <a:r>
              <a:rPr kumimoji="1" lang="en-US" altLang="zh-CN" b="1" dirty="0">
                <a:solidFill>
                  <a:srgbClr val="FF0000"/>
                </a:solidFill>
              </a:rPr>
              <a:t>1</a:t>
            </a:r>
            <a:r>
              <a:rPr kumimoji="1" lang="en-US" altLang="zh-CN" b="1" dirty="0">
                <a:solidFill>
                  <a:schemeClr val="tx2"/>
                </a:solidFill>
              </a:rPr>
              <a:t>=</a:t>
            </a:r>
            <a:r>
              <a:rPr kumimoji="1" lang="en-US" altLang="zh-CN" b="1" u="sng" dirty="0">
                <a:solidFill>
                  <a:schemeClr val="tx2"/>
                </a:solidFill>
              </a:rPr>
              <a:t>1</a:t>
            </a:r>
            <a:r>
              <a:rPr kumimoji="1" lang="en-US" altLang="zh-CN" b="1" dirty="0">
                <a:solidFill>
                  <a:schemeClr val="tx2"/>
                </a:solidFill>
              </a:rPr>
              <a:t>1110100</a:t>
            </a:r>
          </a:p>
          <a:p>
            <a:r>
              <a:rPr kumimoji="1" lang="zh-CN" altLang="en-US" dirty="0"/>
              <a:t>心算求补：从最低位开始至找到的第一个</a:t>
            </a:r>
            <a:r>
              <a:rPr kumimoji="1" lang="en-US" altLang="zh-CN" dirty="0"/>
              <a:t>1</a:t>
            </a:r>
            <a:r>
              <a:rPr kumimoji="1" lang="zh-CN" altLang="en-US" dirty="0"/>
              <a:t>均不变，符号位不变，这之间的各位</a:t>
            </a:r>
            <a:r>
              <a:rPr kumimoji="1" lang="en-US" altLang="zh-CN" dirty="0"/>
              <a:t>“</a:t>
            </a:r>
            <a:r>
              <a:rPr kumimoji="1" lang="zh-CN" altLang="en-US" dirty="0"/>
              <a:t>求反</a:t>
            </a:r>
            <a:r>
              <a:rPr kumimoji="1" lang="en-US" altLang="zh-CN" dirty="0"/>
              <a:t>”</a:t>
            </a:r>
            <a:endParaRPr kumimoji="1" lang="en-US" altLang="zh-CN" b="1" dirty="0">
              <a:solidFill>
                <a:schemeClr val="tx2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79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计算机与程序设计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600068"/>
          </a:xfrm>
        </p:spPr>
        <p:txBody>
          <a:bodyPr/>
          <a:lstStyle/>
          <a:p>
            <a:r>
              <a:rPr lang="zh-CN" altLang="en-US" dirty="0"/>
              <a:t>计算机体系结构</a:t>
            </a:r>
            <a:r>
              <a:rPr lang="en-US" altLang="zh-CN" dirty="0"/>
              <a:t>——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诺依曼结构</a:t>
            </a:r>
            <a:endParaRPr lang="en-US" altLang="zh-CN" dirty="0"/>
          </a:p>
        </p:txBody>
      </p:sp>
      <p:pic>
        <p:nvPicPr>
          <p:cNvPr id="4" name="内容占位符 7" descr="冯诺依曼结构图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3148013"/>
            <a:ext cx="49815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8300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十进制负数转换为二进制数</a:t>
            </a:r>
          </a:p>
          <a:p>
            <a:pPr lvl="1"/>
            <a:r>
              <a:rPr lang="zh-CN" altLang="en-US" dirty="0"/>
              <a:t>将十进制负数</a:t>
            </a:r>
            <a:r>
              <a:rPr lang="en-US" altLang="zh-CN" dirty="0"/>
              <a:t>-22</a:t>
            </a:r>
            <a:r>
              <a:rPr lang="zh-CN" altLang="en-US" dirty="0"/>
              <a:t>转换为二进制数</a:t>
            </a:r>
            <a:endParaRPr lang="en-US" altLang="zh-CN" dirty="0"/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22</a:t>
            </a:r>
            <a:r>
              <a:rPr lang="zh-CN" altLang="en-US" dirty="0"/>
              <a:t>转换为二进制数</a:t>
            </a:r>
            <a:endParaRPr lang="en-US" altLang="zh-CN" dirty="0"/>
          </a:p>
          <a:p>
            <a:pPr lvl="3"/>
            <a:r>
              <a:rPr lang="en-US" altLang="zh-CN" dirty="0">
                <a:solidFill>
                  <a:srgbClr val="C00000"/>
                </a:solidFill>
              </a:rPr>
              <a:t>00000000 00000000 00000000 00010110</a:t>
            </a:r>
          </a:p>
          <a:p>
            <a:pPr lvl="2"/>
            <a:r>
              <a:rPr lang="zh-CN" altLang="en-US" dirty="0"/>
              <a:t>补足八位（根据系统中整数存储的位数），按位取反</a:t>
            </a:r>
            <a:endParaRPr lang="en-US" altLang="zh-CN" dirty="0"/>
          </a:p>
          <a:p>
            <a:pPr lvl="3"/>
            <a:r>
              <a:rPr lang="en-US" altLang="zh-CN" dirty="0"/>
              <a:t>00000000 00000000 00000000 00010110</a:t>
            </a:r>
          </a:p>
          <a:p>
            <a:pPr lvl="3"/>
            <a:r>
              <a:rPr lang="en-US" altLang="zh-CN" dirty="0">
                <a:solidFill>
                  <a:srgbClr val="C00000"/>
                </a:solidFill>
              </a:rPr>
              <a:t>11111111 11111111 11111111 11101001</a:t>
            </a:r>
          </a:p>
          <a:p>
            <a:pPr lvl="2"/>
            <a:r>
              <a:rPr lang="zh-CN" altLang="en-US" dirty="0"/>
              <a:t>加</a:t>
            </a:r>
            <a:r>
              <a:rPr lang="en-US" altLang="zh-CN" dirty="0"/>
              <a:t>1</a:t>
            </a:r>
          </a:p>
          <a:p>
            <a:pPr lvl="3"/>
            <a:r>
              <a:rPr lang="en-US" altLang="zh-CN" dirty="0"/>
              <a:t>11111111 11111111 11111111 11101001+1</a:t>
            </a:r>
          </a:p>
          <a:p>
            <a:pPr marL="1371600" lvl="3" indent="0">
              <a:buNone/>
            </a:pPr>
            <a:r>
              <a:rPr lang="en-US" altLang="zh-CN" dirty="0"/>
              <a:t> =</a:t>
            </a:r>
            <a:r>
              <a:rPr lang="en-US" altLang="zh-CN" dirty="0">
                <a:solidFill>
                  <a:srgbClr val="C00000"/>
                </a:solidFill>
              </a:rPr>
              <a:t>11111111 11111111 11111111 11101010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6397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对正数，反码与原码相同，也与补码相同</a:t>
            </a:r>
          </a:p>
          <a:p>
            <a:r>
              <a:rPr kumimoji="1" lang="en-US" altLang="en-US" dirty="0"/>
              <a:t>对负数，反码等于原码除符号位外，按位取反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[X]</a:t>
            </a:r>
            <a:r>
              <a:rPr kumimoji="1" lang="zh-CN" altLang="en-US" baseline="-25000" dirty="0"/>
              <a:t>补</a:t>
            </a:r>
            <a:r>
              <a:rPr kumimoji="1" lang="en-US" altLang="zh-CN" dirty="0"/>
              <a:t>=[X]</a:t>
            </a:r>
            <a:r>
              <a:rPr kumimoji="1" lang="zh-CN" altLang="en-US" baseline="-25000" dirty="0"/>
              <a:t>反</a:t>
            </a:r>
            <a:r>
              <a:rPr kumimoji="1" lang="en-US" altLang="zh-CN" dirty="0"/>
              <a:t>+1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利用反码也可使带符号数的加减法转成加法</a:t>
            </a:r>
            <a:r>
              <a:rPr kumimoji="1" lang="zh-CN" altLang="en-US"/>
              <a:t>，但麻烦一些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0259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计算机内部采用二进制</a:t>
            </a:r>
            <a:endParaRPr lang="en-US" altLang="zh-CN" dirty="0"/>
          </a:p>
          <a:p>
            <a:pPr lvl="2"/>
            <a:r>
              <a:rPr lang="zh-CN" altLang="en-US" dirty="0"/>
              <a:t>技术实现简单，计算机是由逻辑电路组成，逻辑电路通常只有两个状态，开关的接通与断开，这两种状态正好可以用“</a:t>
            </a:r>
            <a:r>
              <a:rPr lang="en-US" altLang="zh-CN" dirty="0"/>
              <a:t>1”</a:t>
            </a:r>
            <a:r>
              <a:rPr lang="zh-CN" altLang="en-US" dirty="0"/>
              <a:t>和“</a:t>
            </a:r>
            <a:r>
              <a:rPr lang="en-US" altLang="zh-CN" dirty="0"/>
              <a:t>0”</a:t>
            </a:r>
            <a:r>
              <a:rPr lang="zh-CN" altLang="en-US" dirty="0"/>
              <a:t>表示。</a:t>
            </a:r>
          </a:p>
          <a:p>
            <a:pPr lvl="2"/>
            <a:r>
              <a:rPr lang="zh-CN" altLang="en-US" dirty="0"/>
              <a:t>简化运算规则：两个二进制数和、积运算组合各有三种，运算规则简单，有利于简化计算机内部结构，提高运算速度。</a:t>
            </a:r>
          </a:p>
          <a:p>
            <a:pPr lvl="2"/>
            <a:r>
              <a:rPr lang="zh-CN" altLang="en-US" dirty="0"/>
              <a:t>适合逻辑运算：逻辑代数是逻辑运算的理论依据，二进制只有两个数码，正好与逻辑代数中的“真”和“假”相吻合。</a:t>
            </a:r>
          </a:p>
          <a:p>
            <a:pPr lvl="2"/>
            <a:r>
              <a:rPr lang="zh-CN" altLang="en-US" dirty="0"/>
              <a:t>易于进行转换，二进制与十进制数易于转换。</a:t>
            </a:r>
            <a:endParaRPr lang="en-US" altLang="zh-CN" dirty="0"/>
          </a:p>
          <a:p>
            <a:pPr lvl="2"/>
            <a:r>
              <a:rPr lang="zh-CN" altLang="en-US" dirty="0"/>
              <a:t>八进制和十六进制是计算机的辅助数进制，用于缩短二进制数的长度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0466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使用二进制数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95600" y="2057400"/>
            <a:ext cx="3197225" cy="2890838"/>
            <a:chOff x="1872" y="1824"/>
            <a:chExt cx="2014" cy="1821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gray">
            <a:xfrm rot="16200000" flipH="1">
              <a:off x="1820" y="2528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gray">
            <a:xfrm rot="5400000" flipH="1">
              <a:off x="3628" y="2494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gray">
            <a:xfrm rot="10800000" flipH="1">
              <a:off x="2725" y="3439"/>
              <a:ext cx="308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gray">
            <a:xfrm>
              <a:off x="2078" y="1824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8" name="Oval 8"/>
            <p:cNvSpPr>
              <a:spLocks noChangeArrowheads="1"/>
            </p:cNvSpPr>
            <p:nvPr/>
          </p:nvSpPr>
          <p:spPr bwMode="gray">
            <a:xfrm>
              <a:off x="2170" y="1915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9" name="Oval 9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093" name="AutoShape 13"/>
          <p:cNvSpPr>
            <a:spLocks noChangeArrowheads="1"/>
          </p:cNvSpPr>
          <p:nvPr/>
        </p:nvSpPr>
        <p:spPr bwMode="gray">
          <a:xfrm>
            <a:off x="838200" y="36576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4" name="AutoShape 14"/>
          <p:cNvSpPr>
            <a:spLocks noChangeArrowheads="1"/>
          </p:cNvSpPr>
          <p:nvPr/>
        </p:nvSpPr>
        <p:spPr bwMode="gray">
          <a:xfrm>
            <a:off x="838200" y="31242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5" name="AutoShape 15"/>
          <p:cNvSpPr>
            <a:spLocks noChangeArrowheads="1"/>
          </p:cNvSpPr>
          <p:nvPr/>
        </p:nvSpPr>
        <p:spPr bwMode="gray">
          <a:xfrm>
            <a:off x="838200" y="25908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6" name="AutoShape 16"/>
          <p:cNvSpPr>
            <a:spLocks noChangeArrowheads="1"/>
          </p:cNvSpPr>
          <p:nvPr/>
        </p:nvSpPr>
        <p:spPr bwMode="gray">
          <a:xfrm>
            <a:off x="6324600" y="36576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7" name="AutoShape 17"/>
          <p:cNvSpPr>
            <a:spLocks noChangeArrowheads="1"/>
          </p:cNvSpPr>
          <p:nvPr/>
        </p:nvSpPr>
        <p:spPr bwMode="gray">
          <a:xfrm>
            <a:off x="6324600" y="31242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8" name="AutoShape 18"/>
          <p:cNvSpPr>
            <a:spLocks noChangeArrowheads="1"/>
          </p:cNvSpPr>
          <p:nvPr/>
        </p:nvSpPr>
        <p:spPr bwMode="gray">
          <a:xfrm>
            <a:off x="6324600" y="25908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gray">
          <a:xfrm>
            <a:off x="3800582" y="3124200"/>
            <a:ext cx="1422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ea typeface="宋体" pitchFamily="2" charset="-122"/>
              </a:rPr>
              <a:t>二进制数</a:t>
            </a:r>
            <a:endParaRPr lang="en-US" altLang="zh-CN" sz="24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0" name="AutoShape 20"/>
          <p:cNvSpPr>
            <a:spLocks noChangeArrowheads="1"/>
          </p:cNvSpPr>
          <p:nvPr/>
        </p:nvSpPr>
        <p:spPr bwMode="auto">
          <a:xfrm>
            <a:off x="2557463" y="5105400"/>
            <a:ext cx="38862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dirty="0">
                <a:latin typeface="Verdana" pitchFamily="34" charset="0"/>
                <a:ea typeface="宋体" pitchFamily="2" charset="-122"/>
              </a:rPr>
              <a:t>指令系统</a:t>
            </a:r>
            <a:endParaRPr lang="en-US" altLang="zh-CN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gray">
          <a:xfrm>
            <a:off x="1362759" y="27479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指令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gray">
          <a:xfrm>
            <a:off x="1362759" y="32813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指令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gray">
          <a:xfrm>
            <a:off x="1362758" y="38147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……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gray">
          <a:xfrm>
            <a:off x="6982509" y="27479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数据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gray">
          <a:xfrm>
            <a:off x="6982509" y="32813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数据</a:t>
            </a:r>
            <a:endParaRPr lang="en-US" altLang="zh-CN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gray">
          <a:xfrm>
            <a:off x="6982509" y="381476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dirty="0">
                <a:solidFill>
                  <a:schemeClr val="bg1"/>
                </a:solidFill>
                <a:ea typeface="宋体" pitchFamily="2" charset="-122"/>
              </a:rPr>
              <a:t>……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2976" y="205953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存储单元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15140" y="213097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存储单元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5483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存储器单元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字节（</a:t>
            </a:r>
            <a:r>
              <a:rPr lang="en-US" altLang="zh-CN" dirty="0"/>
              <a:t>Byte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个二进制数位（</a:t>
            </a:r>
            <a:r>
              <a:rPr lang="en-US" altLang="zh-CN" dirty="0"/>
              <a:t>bit</a:t>
            </a:r>
            <a:r>
              <a:rPr lang="zh-CN" altLang="en-US" dirty="0"/>
              <a:t>）为一个字节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个字节可以表示的范围</a:t>
            </a:r>
            <a:endParaRPr lang="en-US" altLang="zh-CN" dirty="0"/>
          </a:p>
          <a:p>
            <a:pPr lvl="2"/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en-US" altLang="zh-CN" dirty="0"/>
              <a:t> 00000000</a:t>
            </a:r>
            <a:r>
              <a:rPr lang="zh-CN" altLang="en-US" dirty="0"/>
              <a:t>）至</a:t>
            </a:r>
            <a:r>
              <a:rPr lang="en-US" altLang="zh-CN" dirty="0"/>
              <a:t>255</a:t>
            </a:r>
            <a:r>
              <a:rPr lang="zh-CN" altLang="en-US" dirty="0"/>
              <a:t>（</a:t>
            </a:r>
            <a:r>
              <a:rPr lang="en-US" altLang="zh-CN" dirty="0"/>
              <a:t>11111111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字节是计算机中指令和数据的基本存储单元</a:t>
            </a:r>
            <a:endParaRPr lang="en-US" altLang="zh-CN" dirty="0"/>
          </a:p>
          <a:p>
            <a:pPr lvl="2"/>
            <a:r>
              <a:rPr lang="zh-CN" altLang="en-US" dirty="0"/>
              <a:t>不同类型的指令使用不同的字节数</a:t>
            </a:r>
            <a:endParaRPr lang="en-US" altLang="zh-CN" dirty="0"/>
          </a:p>
          <a:p>
            <a:pPr lvl="2"/>
            <a:r>
              <a:rPr lang="zh-CN" altLang="en-US" dirty="0"/>
              <a:t>不同类型的数据用不同的字节数存储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4797152"/>
            <a:ext cx="520947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0639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存储器单元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存储器单元</a:t>
            </a:r>
            <a:endParaRPr lang="en-US" altLang="zh-CN" dirty="0"/>
          </a:p>
          <a:p>
            <a:pPr lvl="1"/>
            <a:r>
              <a:rPr lang="zh-CN" altLang="en-US" dirty="0"/>
              <a:t>按字节安排</a:t>
            </a:r>
            <a:endParaRPr lang="en-US" altLang="zh-CN" dirty="0"/>
          </a:p>
          <a:p>
            <a:r>
              <a:rPr lang="zh-CN" altLang="en-US" dirty="0"/>
              <a:t>存储地址</a:t>
            </a:r>
            <a:endParaRPr lang="en-US" altLang="zh-CN" dirty="0"/>
          </a:p>
          <a:p>
            <a:pPr lvl="1"/>
            <a:r>
              <a:rPr lang="zh-CN" altLang="en-US" dirty="0"/>
              <a:t>顺序号，为每个存储器单元指定一个序号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3929066"/>
            <a:ext cx="4071966" cy="177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9943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gray">
          <a:xfrm>
            <a:off x="4860032" y="1196752"/>
            <a:ext cx="3887787" cy="172819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Q&amp;A!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4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计算机与程序设计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计算机的组成</a:t>
            </a:r>
            <a:endParaRPr lang="en-US" altLang="zh-CN" dirty="0"/>
          </a:p>
          <a:p>
            <a:pPr lvl="1"/>
            <a:r>
              <a:rPr lang="zh-CN" altLang="en-US" dirty="0"/>
              <a:t>存储器（</a:t>
            </a:r>
            <a:r>
              <a:rPr lang="en-US" altLang="zh-CN" dirty="0"/>
              <a:t>RAM － Random Access Memory）：</a:t>
            </a:r>
            <a:r>
              <a:rPr lang="zh-CN" altLang="en-US" dirty="0"/>
              <a:t>存储程序指令和数据，包括随机存取存储器和只读存储器（</a:t>
            </a:r>
            <a:r>
              <a:rPr lang="en-US" altLang="zh-CN" dirty="0"/>
              <a:t>Read Only Memory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中央处理器（</a:t>
            </a:r>
            <a:r>
              <a:rPr lang="en-US" altLang="zh-CN" dirty="0"/>
              <a:t>CPU － Central Processing Unit）：</a:t>
            </a:r>
            <a:r>
              <a:rPr lang="zh-CN" altLang="en-US" dirty="0"/>
              <a:t>又可细分为控制器（</a:t>
            </a:r>
            <a:r>
              <a:rPr lang="en-US" altLang="zh-CN" dirty="0"/>
              <a:t>CU）</a:t>
            </a:r>
            <a:r>
              <a:rPr lang="zh-CN" altLang="en-US" dirty="0"/>
              <a:t>和运算器（</a:t>
            </a:r>
            <a:r>
              <a:rPr lang="en-US" altLang="zh-CN" dirty="0"/>
              <a:t>ALU），</a:t>
            </a:r>
            <a:r>
              <a:rPr lang="zh-CN" altLang="en-US" dirty="0"/>
              <a:t>即，</a:t>
            </a:r>
            <a:r>
              <a:rPr lang="en-US" altLang="zh-CN" dirty="0"/>
              <a:t>CPU = CU + ALU。</a:t>
            </a:r>
          </a:p>
          <a:p>
            <a:pPr lvl="1"/>
            <a:r>
              <a:rPr lang="zh-CN" altLang="en-US" dirty="0"/>
              <a:t>输入输出设备（</a:t>
            </a:r>
            <a:r>
              <a:rPr lang="en-US" altLang="zh-CN" dirty="0"/>
              <a:t>I/O － Input / Output）：</a:t>
            </a:r>
            <a:r>
              <a:rPr lang="zh-CN" altLang="en-US" dirty="0"/>
              <a:t>也称外部设备，负责对数据和程序进行输入与输出。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087529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123TGp_biz_diagram_v2</Template>
  <TotalTime>1856</TotalTime>
  <Words>7389</Words>
  <Application>Microsoft Office PowerPoint</Application>
  <PresentationFormat>全屏显示(4:3)</PresentationFormat>
  <Paragraphs>891</Paragraphs>
  <Slides>86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8" baseType="lpstr">
      <vt:lpstr>黑体</vt:lpstr>
      <vt:lpstr>华文新魏</vt:lpstr>
      <vt:lpstr>楷体_GB2312</vt:lpstr>
      <vt:lpstr>宋体</vt:lpstr>
      <vt:lpstr>Arial</vt:lpstr>
      <vt:lpstr>Calibri</vt:lpstr>
      <vt:lpstr>Comic Sans MS</vt:lpstr>
      <vt:lpstr>Courier New</vt:lpstr>
      <vt:lpstr>Times New Roman</vt:lpstr>
      <vt:lpstr>Verdana</vt:lpstr>
      <vt:lpstr>Wingdings</vt:lpstr>
      <vt:lpstr>sample</vt:lpstr>
      <vt:lpstr>高级语言程序设计</vt:lpstr>
      <vt:lpstr>课程简介</vt:lpstr>
      <vt:lpstr>主讲教师</vt:lpstr>
      <vt:lpstr>实验课安排</vt:lpstr>
      <vt:lpstr>绪论</vt:lpstr>
      <vt:lpstr>绪论</vt:lpstr>
      <vt:lpstr>计算机与程序设计</vt:lpstr>
      <vt:lpstr>计算机与程序设计</vt:lpstr>
      <vt:lpstr>计算机与程序设计</vt:lpstr>
      <vt:lpstr>计算机组成</vt:lpstr>
      <vt:lpstr>计算机组成</vt:lpstr>
      <vt:lpstr>计算机组成</vt:lpstr>
      <vt:lpstr>计算机组成</vt:lpstr>
      <vt:lpstr>程序设计</vt:lpstr>
      <vt:lpstr>绪论</vt:lpstr>
      <vt:lpstr>程序设计语言</vt:lpstr>
      <vt:lpstr>机器指令</vt:lpstr>
      <vt:lpstr>机器指令</vt:lpstr>
      <vt:lpstr>机器指令</vt:lpstr>
      <vt:lpstr>低级编程语言</vt:lpstr>
      <vt:lpstr>高级程序设计语言</vt:lpstr>
      <vt:lpstr>高级程序设计语言</vt:lpstr>
      <vt:lpstr>程序设计方法学的发展</vt:lpstr>
      <vt:lpstr>程序设计方法学的发展</vt:lpstr>
      <vt:lpstr>面向对象程序设计阶段</vt:lpstr>
      <vt:lpstr>面向对象程序设计阶段</vt:lpstr>
      <vt:lpstr>面向对象程序设计阶段</vt:lpstr>
      <vt:lpstr>面向对象程序设计阶段</vt:lpstr>
      <vt:lpstr>程序设计的范型</vt:lpstr>
      <vt:lpstr>绪论</vt:lpstr>
      <vt:lpstr>C++语言概述</vt:lpstr>
      <vt:lpstr>C++语言概述</vt:lpstr>
      <vt:lpstr>C++语言概述</vt:lpstr>
      <vt:lpstr>C++程序简介</vt:lpstr>
      <vt:lpstr>过程型结构</vt:lpstr>
      <vt:lpstr>函数型结构</vt:lpstr>
      <vt:lpstr>面向对象型结构</vt:lpstr>
      <vt:lpstr>C++程序设计的一般步骤</vt:lpstr>
      <vt:lpstr>C++程序设计的一般步骤</vt:lpstr>
      <vt:lpstr>C++程序设计的一般步骤</vt:lpstr>
      <vt:lpstr>程序设计的四个层次</vt:lpstr>
      <vt:lpstr>讲授C++语言的困难</vt:lpstr>
      <vt:lpstr>绪论</vt:lpstr>
      <vt:lpstr>课程简介</vt:lpstr>
      <vt:lpstr>教学指导思想</vt:lpstr>
      <vt:lpstr>教学目标</vt:lpstr>
      <vt:lpstr>教学重点</vt:lpstr>
      <vt:lpstr>课程安排</vt:lpstr>
      <vt:lpstr>教学用书</vt:lpstr>
      <vt:lpstr>教学用书</vt:lpstr>
      <vt:lpstr>教学内容安排 2-1</vt:lpstr>
      <vt:lpstr>教学内容安排 2-1</vt:lpstr>
      <vt:lpstr>教学内容安排 2-2</vt:lpstr>
      <vt:lpstr>教学内容安排 2-2</vt:lpstr>
      <vt:lpstr>主讲教师</vt:lpstr>
      <vt:lpstr>绪论</vt:lpstr>
      <vt:lpstr>数的进制</vt:lpstr>
      <vt:lpstr>十进制回顾</vt:lpstr>
      <vt:lpstr>二进制数</vt:lpstr>
      <vt:lpstr>为什么采用二进制</vt:lpstr>
      <vt:lpstr>二进制数</vt:lpstr>
      <vt:lpstr>数制转换</vt:lpstr>
      <vt:lpstr>数制转换</vt:lpstr>
      <vt:lpstr>数制转换</vt:lpstr>
      <vt:lpstr>八进制数</vt:lpstr>
      <vt:lpstr>十六进制数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带符号数的表示</vt:lpstr>
      <vt:lpstr>原码</vt:lpstr>
      <vt:lpstr>补码</vt:lpstr>
      <vt:lpstr>补码的引入</vt:lpstr>
      <vt:lpstr>补码的求法</vt:lpstr>
      <vt:lpstr>数制转换</vt:lpstr>
      <vt:lpstr>反码</vt:lpstr>
      <vt:lpstr>数制的选择</vt:lpstr>
      <vt:lpstr>使用二进制数</vt:lpstr>
      <vt:lpstr>存储器单元</vt:lpstr>
      <vt:lpstr>存储器单元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</dc:title>
  <dc:creator>dell</dc:creator>
  <cp:lastModifiedBy>张莹</cp:lastModifiedBy>
  <cp:revision>166</cp:revision>
  <dcterms:created xsi:type="dcterms:W3CDTF">2015-07-19T02:17:45Z</dcterms:created>
  <dcterms:modified xsi:type="dcterms:W3CDTF">2018-09-29T05:32:06Z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ThemeGallery.com</vt:lpwstr>
  </property>
</Properties>
</file>