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58" r:id="rId2"/>
    <p:sldId id="360" r:id="rId3"/>
    <p:sldId id="361" r:id="rId4"/>
    <p:sldId id="362" r:id="rId5"/>
    <p:sldId id="363" r:id="rId6"/>
    <p:sldId id="364" r:id="rId7"/>
    <p:sldId id="430" r:id="rId8"/>
    <p:sldId id="365" r:id="rId9"/>
    <p:sldId id="432" r:id="rId10"/>
    <p:sldId id="433" r:id="rId11"/>
    <p:sldId id="434" r:id="rId12"/>
    <p:sldId id="435" r:id="rId13"/>
    <p:sldId id="441" r:id="rId14"/>
    <p:sldId id="436" r:id="rId15"/>
    <p:sldId id="443" r:id="rId16"/>
    <p:sldId id="438" r:id="rId17"/>
    <p:sldId id="445" r:id="rId18"/>
    <p:sldId id="454" r:id="rId19"/>
    <p:sldId id="450" r:id="rId20"/>
    <p:sldId id="451" r:id="rId21"/>
    <p:sldId id="453" r:id="rId22"/>
    <p:sldId id="406" r:id="rId23"/>
    <p:sldId id="407" r:id="rId24"/>
    <p:sldId id="409" r:id="rId25"/>
    <p:sldId id="410" r:id="rId26"/>
    <p:sldId id="411" r:id="rId27"/>
    <p:sldId id="412" r:id="rId28"/>
    <p:sldId id="413" r:id="rId29"/>
    <p:sldId id="414" r:id="rId30"/>
    <p:sldId id="415" r:id="rId31"/>
    <p:sldId id="416" r:id="rId32"/>
    <p:sldId id="418" r:id="rId33"/>
    <p:sldId id="419" r:id="rId34"/>
    <p:sldId id="425" r:id="rId35"/>
    <p:sldId id="359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莹" initials="张莹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4" autoAdjust="0"/>
    <p:restoredTop sz="83975" autoAdjust="0"/>
  </p:normalViewPr>
  <p:slideViewPr>
    <p:cSldViewPr>
      <p:cViewPr varScale="1">
        <p:scale>
          <a:sx n="100" d="100"/>
          <a:sy n="100" d="100"/>
        </p:scale>
        <p:origin x="1728" y="39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-818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1F6FC-FBE5-5748-9FA2-0C9616CD765F}" type="datetimeFigureOut">
              <a:rPr kumimoji="1" lang="zh-CN" altLang="en-US" smtClean="0"/>
              <a:t>2018/12/27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2A311-8845-8448-B205-32818F4E77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2844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D3266-7412-4A2B-A2DB-13B0A298B7EB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AE0CC-46AB-412C-9D95-D1239D353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7866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E0CC-46AB-412C-9D95-D1239D353BF1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74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E0CC-46AB-412C-9D95-D1239D353BF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358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str[i]!='\0‘</a:t>
            </a:r>
          </a:p>
          <a:p>
            <a:r>
              <a:rPr lang="en-US" altLang="zh-CN" sz="12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j=i</a:t>
            </a:r>
          </a:p>
          <a:p>
            <a:r>
              <a:rPr lang="en-US" altLang="zh-CN" sz="12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str1[k+1]==’\0’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202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int i=0;</a:t>
            </a:r>
          </a:p>
          <a:p>
            <a:r>
              <a:rPr lang="en-US" altLang="zh-CN" smtClean="0"/>
              <a:t>i*i!=n&amp;&amp;i&lt;n</a:t>
            </a:r>
          </a:p>
          <a:p>
            <a:r>
              <a:rPr lang="en-US" altLang="zh-CN" smtClean="0"/>
              <a:t>i*i==n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5206D-904B-4230-84F4-E1C0F70D07E4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99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0" y="3527425"/>
            <a:ext cx="9144000" cy="33575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7" name="Oval 25"/>
          <p:cNvSpPr>
            <a:spLocks noChangeArrowheads="1"/>
          </p:cNvSpPr>
          <p:nvPr/>
        </p:nvSpPr>
        <p:spPr bwMode="ltGray">
          <a:xfrm>
            <a:off x="1258888" y="4508500"/>
            <a:ext cx="4248150" cy="180022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86525"/>
            <a:ext cx="2133600" cy="168275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86525"/>
            <a:ext cx="2895600" cy="168275"/>
          </a:xfrm>
        </p:spPr>
        <p:txBody>
          <a:bodyPr/>
          <a:lstStyle>
            <a:lvl1pPr algn="ctr">
              <a:defRPr sz="1200" b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86525"/>
            <a:ext cx="2133600" cy="1682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D08D23FD-98F4-42DC-82C4-4AED005C67E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3141663"/>
            <a:ext cx="9144000" cy="43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0" name="Oval 18"/>
          <p:cNvSpPr>
            <a:spLocks noChangeArrowheads="1"/>
          </p:cNvSpPr>
          <p:nvPr/>
        </p:nvSpPr>
        <p:spPr bwMode="gray">
          <a:xfrm>
            <a:off x="276225" y="1255713"/>
            <a:ext cx="4656138" cy="4837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172739" dir="3238358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" name="Freeform 20" descr="1"/>
          <p:cNvSpPr>
            <a:spLocks/>
          </p:cNvSpPr>
          <p:nvPr/>
        </p:nvSpPr>
        <p:spPr bwMode="gray">
          <a:xfrm>
            <a:off x="1130300" y="1416050"/>
            <a:ext cx="2873375" cy="2182813"/>
          </a:xfrm>
          <a:custGeom>
            <a:avLst/>
            <a:gdLst>
              <a:gd name="T0" fmla="*/ 905 w 1810"/>
              <a:gd name="T1" fmla="*/ 1375 h 1375"/>
              <a:gd name="T2" fmla="*/ 1810 w 1810"/>
              <a:gd name="T3" fmla="*/ 395 h 1375"/>
              <a:gd name="T4" fmla="*/ 876 w 1810"/>
              <a:gd name="T5" fmla="*/ 24 h 1375"/>
              <a:gd name="T6" fmla="*/ 0 w 1810"/>
              <a:gd name="T7" fmla="*/ 396 h 1375"/>
              <a:gd name="T8" fmla="*/ 905 w 1810"/>
              <a:gd name="T9" fmla="*/ 1375 h 1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0" h="1375">
                <a:moveTo>
                  <a:pt x="905" y="1375"/>
                </a:moveTo>
                <a:lnTo>
                  <a:pt x="1810" y="395"/>
                </a:lnTo>
                <a:cubicBezTo>
                  <a:pt x="1612" y="176"/>
                  <a:pt x="1300" y="0"/>
                  <a:pt x="876" y="24"/>
                </a:cubicBezTo>
                <a:cubicBezTo>
                  <a:pt x="452" y="48"/>
                  <a:pt x="252" y="149"/>
                  <a:pt x="0" y="396"/>
                </a:cubicBezTo>
                <a:lnTo>
                  <a:pt x="905" y="1375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3" name="Freeform 21" descr="2"/>
          <p:cNvSpPr>
            <a:spLocks/>
          </p:cNvSpPr>
          <p:nvPr/>
        </p:nvSpPr>
        <p:spPr bwMode="gray">
          <a:xfrm>
            <a:off x="376238" y="2147888"/>
            <a:ext cx="2103437" cy="3032125"/>
          </a:xfrm>
          <a:custGeom>
            <a:avLst/>
            <a:gdLst>
              <a:gd name="T0" fmla="*/ 1325 w 1325"/>
              <a:gd name="T1" fmla="*/ 960 h 1910"/>
              <a:gd name="T2" fmla="*/ 414 w 1325"/>
              <a:gd name="T3" fmla="*/ 0 h 1910"/>
              <a:gd name="T4" fmla="*/ 27 w 1325"/>
              <a:gd name="T5" fmla="*/ 1014 h 1910"/>
              <a:gd name="T6" fmla="*/ 402 w 1325"/>
              <a:gd name="T7" fmla="*/ 1910 h 1910"/>
              <a:gd name="T8" fmla="*/ 1325 w 1325"/>
              <a:gd name="T9" fmla="*/ 960 h 1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5" h="1910">
                <a:moveTo>
                  <a:pt x="1325" y="960"/>
                </a:moveTo>
                <a:lnTo>
                  <a:pt x="414" y="0"/>
                </a:lnTo>
                <a:cubicBezTo>
                  <a:pt x="238" y="162"/>
                  <a:pt x="0" y="570"/>
                  <a:pt x="27" y="1014"/>
                </a:cubicBezTo>
                <a:cubicBezTo>
                  <a:pt x="53" y="1458"/>
                  <a:pt x="233" y="1748"/>
                  <a:pt x="402" y="1910"/>
                </a:cubicBezTo>
                <a:lnTo>
                  <a:pt x="1325" y="96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4" name="Freeform 22" descr="55282"/>
          <p:cNvSpPr>
            <a:spLocks/>
          </p:cNvSpPr>
          <p:nvPr/>
        </p:nvSpPr>
        <p:spPr bwMode="gray">
          <a:xfrm>
            <a:off x="1085850" y="3730625"/>
            <a:ext cx="2962275" cy="2219325"/>
          </a:xfrm>
          <a:custGeom>
            <a:avLst/>
            <a:gdLst>
              <a:gd name="T0" fmla="*/ 927 w 1866"/>
              <a:gd name="T1" fmla="*/ 0 h 1398"/>
              <a:gd name="T2" fmla="*/ 0 w 1866"/>
              <a:gd name="T3" fmla="*/ 975 h 1398"/>
              <a:gd name="T4" fmla="*/ 996 w 1866"/>
              <a:gd name="T5" fmla="*/ 1387 h 1398"/>
              <a:gd name="T6" fmla="*/ 1866 w 1866"/>
              <a:gd name="T7" fmla="*/ 996 h 1398"/>
              <a:gd name="T8" fmla="*/ 927 w 1866"/>
              <a:gd name="T9" fmla="*/ 0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6" h="1398">
                <a:moveTo>
                  <a:pt x="927" y="0"/>
                </a:moveTo>
                <a:lnTo>
                  <a:pt x="0" y="975"/>
                </a:lnTo>
                <a:cubicBezTo>
                  <a:pt x="203" y="1204"/>
                  <a:pt x="607" y="1398"/>
                  <a:pt x="996" y="1387"/>
                </a:cubicBezTo>
                <a:cubicBezTo>
                  <a:pt x="1385" y="1375"/>
                  <a:pt x="1707" y="1159"/>
                  <a:pt x="1866" y="996"/>
                </a:cubicBezTo>
                <a:lnTo>
                  <a:pt x="927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24200" y="762000"/>
            <a:ext cx="5715000" cy="1828800"/>
          </a:xfrm>
        </p:spPr>
        <p:txBody>
          <a:bodyPr/>
          <a:lstStyle>
            <a:lvl1pPr algn="r"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343400" y="3178175"/>
            <a:ext cx="4572000" cy="3810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3091" name="Freeform 19" descr="4"/>
          <p:cNvSpPr>
            <a:spLocks/>
          </p:cNvSpPr>
          <p:nvPr/>
        </p:nvSpPr>
        <p:spPr bwMode="gray">
          <a:xfrm>
            <a:off x="2625725" y="2119313"/>
            <a:ext cx="2139950" cy="3116262"/>
          </a:xfrm>
          <a:custGeom>
            <a:avLst/>
            <a:gdLst>
              <a:gd name="T0" fmla="*/ 951 w 1348"/>
              <a:gd name="T1" fmla="*/ 1963 h 1963"/>
              <a:gd name="T2" fmla="*/ 1338 w 1348"/>
              <a:gd name="T3" fmla="*/ 977 h 1963"/>
              <a:gd name="T4" fmla="*/ 905 w 1348"/>
              <a:gd name="T5" fmla="*/ 0 h 1963"/>
              <a:gd name="T6" fmla="*/ 0 w 1348"/>
              <a:gd name="T7" fmla="*/ 987 h 1963"/>
              <a:gd name="T8" fmla="*/ 951 w 1348"/>
              <a:gd name="T9" fmla="*/ 1963 h 1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8" h="1963">
                <a:moveTo>
                  <a:pt x="951" y="1963"/>
                </a:moveTo>
                <a:cubicBezTo>
                  <a:pt x="1244" y="1689"/>
                  <a:pt x="1348" y="1323"/>
                  <a:pt x="1338" y="977"/>
                </a:cubicBezTo>
                <a:cubicBezTo>
                  <a:pt x="1329" y="629"/>
                  <a:pt x="1132" y="226"/>
                  <a:pt x="905" y="0"/>
                </a:cubicBezTo>
                <a:lnTo>
                  <a:pt x="0" y="987"/>
                </a:lnTo>
                <a:lnTo>
                  <a:pt x="951" y="1963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5" name="Oval 23"/>
          <p:cNvSpPr>
            <a:spLocks noChangeArrowheads="1"/>
          </p:cNvSpPr>
          <p:nvPr/>
        </p:nvSpPr>
        <p:spPr bwMode="gray">
          <a:xfrm>
            <a:off x="1806575" y="2924796"/>
            <a:ext cx="1685305" cy="168530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6" name="图片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024025"/>
            <a:ext cx="1512168" cy="1485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AD19F-6278-4277-B296-4C15C3C3FB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337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337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EBAB-404B-4162-86EA-3134271E5A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583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B2637C74-671B-49DE-889D-7CB4D76831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465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F3D66CF0-E22F-4DAB-9A91-EF1638D719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93290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622E5D-7BC3-44E6-BA65-C8AAD10FCE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761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1E1BC1-228F-482E-8CFA-8633C1FC6F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78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414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414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FE93A-C8A7-4BF0-809C-5CD04739F1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547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6F0EF-F4D1-4F26-B161-37BB4C201B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18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182AA-7D37-4F4A-B3FF-2ED9AFB978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14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DCE65-C438-467B-808B-2463479BB9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39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EE4E85-E134-4C6A-94D1-DAD0BEFDD1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017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18A697-B4F1-4FE4-813C-D5798309C9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559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 userDrawn="1"/>
        </p:nvSpPr>
        <p:spPr bwMode="gray">
          <a:xfrm>
            <a:off x="0" y="798513"/>
            <a:ext cx="9144000" cy="3127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white">
          <a:xfrm>
            <a:off x="0" y="0"/>
            <a:ext cx="9144000" cy="83661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14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24600" y="6564313"/>
            <a:ext cx="2362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 i="1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r>
              <a:rPr lang="en-US" altLang="zh-CN" smtClean="0"/>
              <a:t>Database &amp; Information System Lab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553200"/>
            <a:ext cx="213360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fld id="{40B0C06F-4C5E-4398-9EA9-FF291EBC996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81000" y="1524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grpSp>
        <p:nvGrpSpPr>
          <p:cNvPr id="1041" name="Group 17"/>
          <p:cNvGrpSpPr>
            <a:grpSpLocks/>
          </p:cNvGrpSpPr>
          <p:nvPr/>
        </p:nvGrpSpPr>
        <p:grpSpPr bwMode="auto">
          <a:xfrm>
            <a:off x="7308850" y="188913"/>
            <a:ext cx="1665288" cy="1512887"/>
            <a:chOff x="4604" y="119"/>
            <a:chExt cx="1049" cy="953"/>
          </a:xfrm>
        </p:grpSpPr>
        <p:sp>
          <p:nvSpPr>
            <p:cNvPr id="1042" name="Oval 18"/>
            <p:cNvSpPr>
              <a:spLocks noChangeArrowheads="1"/>
            </p:cNvSpPr>
            <p:nvPr userDrawn="1"/>
          </p:nvSpPr>
          <p:spPr bwMode="gray">
            <a:xfrm>
              <a:off x="4921" y="845"/>
              <a:ext cx="732" cy="227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tint val="0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3" name="Oval 19"/>
            <p:cNvSpPr>
              <a:spLocks noChangeArrowheads="1"/>
            </p:cNvSpPr>
            <p:nvPr userDrawn="1"/>
          </p:nvSpPr>
          <p:spPr bwMode="gray">
            <a:xfrm>
              <a:off x="4604" y="119"/>
              <a:ext cx="932" cy="9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2212194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" name="Freeform 20" descr="4"/>
            <p:cNvSpPr>
              <a:spLocks/>
            </p:cNvSpPr>
            <p:nvPr userDrawn="1"/>
          </p:nvSpPr>
          <p:spPr bwMode="gray">
            <a:xfrm>
              <a:off x="5077" y="281"/>
              <a:ext cx="426" cy="588"/>
            </a:xfrm>
            <a:custGeom>
              <a:avLst/>
              <a:gdLst>
                <a:gd name="T0" fmla="*/ 951 w 1348"/>
                <a:gd name="T1" fmla="*/ 1963 h 1963"/>
                <a:gd name="T2" fmla="*/ 1338 w 1348"/>
                <a:gd name="T3" fmla="*/ 977 h 1963"/>
                <a:gd name="T4" fmla="*/ 905 w 1348"/>
                <a:gd name="T5" fmla="*/ 0 h 1963"/>
                <a:gd name="T6" fmla="*/ 0 w 1348"/>
                <a:gd name="T7" fmla="*/ 987 h 1963"/>
                <a:gd name="T8" fmla="*/ 951 w 1348"/>
                <a:gd name="T9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8" h="1963">
                  <a:moveTo>
                    <a:pt x="951" y="1963"/>
                  </a:moveTo>
                  <a:cubicBezTo>
                    <a:pt x="1244" y="1689"/>
                    <a:pt x="1348" y="1323"/>
                    <a:pt x="1338" y="977"/>
                  </a:cubicBezTo>
                  <a:cubicBezTo>
                    <a:pt x="1329" y="629"/>
                    <a:pt x="1132" y="226"/>
                    <a:pt x="905" y="0"/>
                  </a:cubicBezTo>
                  <a:lnTo>
                    <a:pt x="0" y="987"/>
                  </a:lnTo>
                  <a:lnTo>
                    <a:pt x="951" y="1963"/>
                  </a:lnTo>
                  <a:close/>
                </a:path>
              </a:pathLst>
            </a:cu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21" descr="1"/>
            <p:cNvSpPr>
              <a:spLocks/>
            </p:cNvSpPr>
            <p:nvPr userDrawn="1"/>
          </p:nvSpPr>
          <p:spPr bwMode="gray">
            <a:xfrm>
              <a:off x="4779" y="144"/>
              <a:ext cx="572" cy="416"/>
            </a:xfrm>
            <a:custGeom>
              <a:avLst/>
              <a:gdLst>
                <a:gd name="T0" fmla="*/ 905 w 1810"/>
                <a:gd name="T1" fmla="*/ 1388 h 1388"/>
                <a:gd name="T2" fmla="*/ 1810 w 1810"/>
                <a:gd name="T3" fmla="*/ 408 h 1388"/>
                <a:gd name="T4" fmla="*/ 874 w 1810"/>
                <a:gd name="T5" fmla="*/ 40 h 1388"/>
                <a:gd name="T6" fmla="*/ 0 w 1810"/>
                <a:gd name="T7" fmla="*/ 409 h 1388"/>
                <a:gd name="T8" fmla="*/ 905 w 1810"/>
                <a:gd name="T9" fmla="*/ 1388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1388">
                  <a:moveTo>
                    <a:pt x="905" y="1388"/>
                  </a:moveTo>
                  <a:lnTo>
                    <a:pt x="1810" y="408"/>
                  </a:lnTo>
                  <a:cubicBezTo>
                    <a:pt x="1612" y="189"/>
                    <a:pt x="1272" y="0"/>
                    <a:pt x="874" y="40"/>
                  </a:cubicBezTo>
                  <a:cubicBezTo>
                    <a:pt x="541" y="52"/>
                    <a:pt x="252" y="162"/>
                    <a:pt x="0" y="409"/>
                  </a:cubicBezTo>
                  <a:lnTo>
                    <a:pt x="905" y="1388"/>
                  </a:lnTo>
                  <a:close/>
                </a:path>
              </a:pathLst>
            </a:custGeom>
            <a:blipFill dpi="0" rotWithShape="1">
              <a:blip r:embed="rId16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22" descr="2"/>
            <p:cNvSpPr>
              <a:spLocks/>
            </p:cNvSpPr>
            <p:nvPr userDrawn="1"/>
          </p:nvSpPr>
          <p:spPr bwMode="gray">
            <a:xfrm>
              <a:off x="4629" y="286"/>
              <a:ext cx="419" cy="572"/>
            </a:xfrm>
            <a:custGeom>
              <a:avLst/>
              <a:gdLst>
                <a:gd name="T0" fmla="*/ 1325 w 1325"/>
                <a:gd name="T1" fmla="*/ 960 h 1910"/>
                <a:gd name="T2" fmla="*/ 414 w 1325"/>
                <a:gd name="T3" fmla="*/ 0 h 1910"/>
                <a:gd name="T4" fmla="*/ 27 w 1325"/>
                <a:gd name="T5" fmla="*/ 1014 h 1910"/>
                <a:gd name="T6" fmla="*/ 402 w 1325"/>
                <a:gd name="T7" fmla="*/ 1910 h 1910"/>
                <a:gd name="T8" fmla="*/ 1325 w 1325"/>
                <a:gd name="T9" fmla="*/ 960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5" h="1910">
                  <a:moveTo>
                    <a:pt x="1325" y="960"/>
                  </a:moveTo>
                  <a:lnTo>
                    <a:pt x="414" y="0"/>
                  </a:lnTo>
                  <a:cubicBezTo>
                    <a:pt x="238" y="162"/>
                    <a:pt x="0" y="570"/>
                    <a:pt x="27" y="1014"/>
                  </a:cubicBezTo>
                  <a:cubicBezTo>
                    <a:pt x="53" y="1458"/>
                    <a:pt x="233" y="1748"/>
                    <a:pt x="402" y="1910"/>
                  </a:cubicBezTo>
                  <a:lnTo>
                    <a:pt x="1325" y="960"/>
                  </a:lnTo>
                  <a:close/>
                </a:path>
              </a:pathLst>
            </a:custGeom>
            <a:blipFill dpi="0" rotWithShape="1">
              <a:blip r:embed="rId17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23" descr="55282"/>
            <p:cNvSpPr>
              <a:spLocks/>
            </p:cNvSpPr>
            <p:nvPr userDrawn="1"/>
          </p:nvSpPr>
          <p:spPr bwMode="gray">
            <a:xfrm>
              <a:off x="4770" y="585"/>
              <a:ext cx="590" cy="418"/>
            </a:xfrm>
            <a:custGeom>
              <a:avLst/>
              <a:gdLst>
                <a:gd name="T0" fmla="*/ 927 w 1866"/>
                <a:gd name="T1" fmla="*/ 0 h 1398"/>
                <a:gd name="T2" fmla="*/ 0 w 1866"/>
                <a:gd name="T3" fmla="*/ 975 h 1398"/>
                <a:gd name="T4" fmla="*/ 996 w 1866"/>
                <a:gd name="T5" fmla="*/ 1387 h 1398"/>
                <a:gd name="T6" fmla="*/ 1866 w 1866"/>
                <a:gd name="T7" fmla="*/ 996 h 1398"/>
                <a:gd name="T8" fmla="*/ 927 w 1866"/>
                <a:gd name="T9" fmla="*/ 0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6" h="1398">
                  <a:moveTo>
                    <a:pt x="927" y="0"/>
                  </a:moveTo>
                  <a:lnTo>
                    <a:pt x="0" y="975"/>
                  </a:lnTo>
                  <a:cubicBezTo>
                    <a:pt x="203" y="1204"/>
                    <a:pt x="607" y="1398"/>
                    <a:pt x="996" y="1387"/>
                  </a:cubicBezTo>
                  <a:cubicBezTo>
                    <a:pt x="1385" y="1375"/>
                    <a:pt x="1707" y="1159"/>
                    <a:pt x="1866" y="996"/>
                  </a:cubicBezTo>
                  <a:lnTo>
                    <a:pt x="927" y="0"/>
                  </a:lnTo>
                  <a:close/>
                </a:path>
              </a:pathLst>
            </a:custGeom>
            <a:blipFill dpi="0" rotWithShape="1">
              <a:blip r:embed="rId18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Oval 24"/>
            <p:cNvSpPr>
              <a:spLocks noChangeArrowheads="1"/>
            </p:cNvSpPr>
            <p:nvPr userDrawn="1"/>
          </p:nvSpPr>
          <p:spPr bwMode="gray">
            <a:xfrm>
              <a:off x="4921" y="391"/>
              <a:ext cx="331" cy="3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pic>
        <p:nvPicPr>
          <p:cNvPr id="16" name="图片 3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885" y="656744"/>
            <a:ext cx="476531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Comic Sans MS" panose="030F0702030302020204" pitchFamily="66" charset="0"/>
          <a:ea typeface="华文新魏" panose="0201080004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2"/>
          </a:solidFill>
          <a:latin typeface="Comic Sans MS" panose="030F0702030302020204" pitchFamily="66" charset="0"/>
          <a:ea typeface="华文新魏" panose="02010800040101010101" pitchFamily="2" charset="-122"/>
          <a:cs typeface="Times New Roman" panose="02020603050405020304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Comic Sans MS" panose="030F0702030302020204" pitchFamily="66" charset="0"/>
          <a:ea typeface="华文新魏" panose="02010800040101010101" pitchFamily="2" charset="-122"/>
          <a:cs typeface="Times New Roman" panose="020206030504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华文新魏" panose="02010800040101010101" pitchFamily="2" charset="-122"/>
          <a:cs typeface="Times New Roman" panose="020206030504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Comic Sans MS" panose="030F0702030302020204" pitchFamily="66" charset="0"/>
          <a:ea typeface="华文新魏" panose="02010800040101010101" pitchFamily="2" charset="-122"/>
          <a:cs typeface="Times New Roman" panose="020206030504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Comic Sans MS" panose="030F0702030302020204" pitchFamily="66" charset="0"/>
          <a:ea typeface="华文新魏" panose="02010800040101010101" pitchFamily="2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高级语言程序设计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52" name="Oval 4"/>
          <p:cNvSpPr>
            <a:spLocks noChangeArrowheads="1"/>
          </p:cNvSpPr>
          <p:nvPr/>
        </p:nvSpPr>
        <p:spPr bwMode="ltGray">
          <a:xfrm>
            <a:off x="5724376" y="566124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5725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6012160" y="5590981"/>
            <a:ext cx="27751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张莹</a:t>
            </a:r>
            <a:endParaRPr lang="en-US" altLang="zh-CN" b="1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计算机学院</a:t>
            </a:r>
            <a:endParaRPr lang="en-US" altLang="zh-CN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007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运算符与表达式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运算符含义</a:t>
            </a:r>
            <a:endParaRPr lang="en-US" altLang="zh-CN" dirty="0" smtClean="0"/>
          </a:p>
          <a:p>
            <a:r>
              <a:rPr lang="zh-CN" altLang="en-US" dirty="0" smtClean="0"/>
              <a:t>运算分量</a:t>
            </a:r>
            <a:endParaRPr lang="en-US" altLang="zh-CN" dirty="0" smtClean="0"/>
          </a:p>
          <a:p>
            <a:r>
              <a:rPr lang="zh-CN" altLang="en-US" dirty="0" smtClean="0"/>
              <a:t>运算表达式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逻辑运算表达式的短路问题</a:t>
            </a:r>
            <a:endParaRPr lang="en-US" altLang="zh-CN" dirty="0" smtClean="0"/>
          </a:p>
          <a:p>
            <a:r>
              <a:rPr lang="zh-CN" altLang="en-US" dirty="0" smtClean="0"/>
              <a:t>多种运算的表达式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运算符的优先级与结合性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048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运算符与表达式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运算中的隐式数据类型转换（也称为数据类型的兼容）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整型、字符型、布尔型、枚举型之间的兼容性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整型和浮点型的兼容性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单精度浮点型与双精度浮点型的兼容性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490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说明语句</a:t>
            </a:r>
            <a:endParaRPr lang="en-US" altLang="zh-CN" dirty="0" smtClean="0"/>
          </a:p>
          <a:p>
            <a:r>
              <a:rPr lang="zh-CN" altLang="en-US" dirty="0" smtClean="0"/>
              <a:t>表达式语句</a:t>
            </a:r>
            <a:endParaRPr lang="en-US" altLang="zh-CN" dirty="0" smtClean="0"/>
          </a:p>
          <a:p>
            <a:r>
              <a:rPr lang="zh-CN" altLang="en-US" dirty="0" smtClean="0"/>
              <a:t>控制语句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分支语句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转向语句</a:t>
            </a:r>
            <a:endParaRPr lang="en-US" altLang="zh-CN" dirty="0" smtClean="0"/>
          </a:p>
          <a:p>
            <a:r>
              <a:rPr lang="zh-CN" altLang="en-US" dirty="0" smtClean="0"/>
              <a:t>复合语句（语句块）</a:t>
            </a:r>
            <a:endParaRPr lang="en-US" altLang="zh-CN" dirty="0" smtClean="0"/>
          </a:p>
          <a:p>
            <a:r>
              <a:rPr lang="zh-CN" altLang="en-US" dirty="0" smtClean="0"/>
              <a:t>空语句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937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各类语句的格式</a:t>
            </a:r>
            <a:endParaRPr lang="en-US" altLang="zh-CN" dirty="0" smtClean="0"/>
          </a:p>
          <a:p>
            <a:r>
              <a:rPr lang="zh-CN" altLang="en-US" dirty="0" smtClean="0"/>
              <a:t>条件表达式的写法与求值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分支条件</a:t>
            </a:r>
            <a:endParaRPr lang="en-US" altLang="zh-CN" dirty="0" smtClean="0"/>
          </a:p>
          <a:p>
            <a:pPr lvl="1"/>
            <a:r>
              <a:rPr lang="zh-CN" altLang="en-US" dirty="0"/>
              <a:t>循环</a:t>
            </a:r>
            <a:r>
              <a:rPr lang="zh-CN" altLang="en-US" dirty="0" smtClean="0"/>
              <a:t>条件</a:t>
            </a:r>
            <a:endParaRPr lang="en-US" altLang="zh-CN" dirty="0" smtClean="0"/>
          </a:p>
          <a:p>
            <a:r>
              <a:rPr lang="zh-CN" altLang="en-US" dirty="0" smtClean="0"/>
              <a:t>掌握典型的语句块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累加、累乘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冒泡排序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数组遍历、字符串遍历</a:t>
            </a:r>
            <a:endParaRPr lang="en-US" altLang="zh-CN" dirty="0" smtClean="0"/>
          </a:p>
          <a:p>
            <a:pPr lvl="1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0290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2908"/>
          </a:xfrm>
        </p:spPr>
        <p:txBody>
          <a:bodyPr/>
          <a:lstStyle/>
          <a:p>
            <a:r>
              <a:rPr lang="zh-CN" altLang="en-US" dirty="0" smtClean="0"/>
              <a:t>一维数组和二维数组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说明方式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</a:t>
            </a:r>
            <a:endParaRPr lang="en-US" altLang="zh-CN" dirty="0" smtClean="0"/>
          </a:p>
          <a:p>
            <a:r>
              <a:rPr lang="zh-CN" altLang="en-US" dirty="0" smtClean="0"/>
              <a:t>字符数组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说明方式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初始化方式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按照字符串进行初始化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将字符数组整体进行输入输出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访问字符或子字符串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字符串函数，会自己编写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683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结构类型的含义</a:t>
            </a:r>
            <a:endParaRPr lang="en-US" altLang="zh-CN" dirty="0" smtClean="0"/>
          </a:p>
          <a:p>
            <a:r>
              <a:rPr lang="zh-CN" altLang="en-US" dirty="0" smtClean="0"/>
              <a:t>结构类型的定义</a:t>
            </a:r>
            <a:endParaRPr lang="en-US" altLang="zh-CN" dirty="0" smtClean="0"/>
          </a:p>
          <a:p>
            <a:r>
              <a:rPr lang="zh-CN" altLang="en-US" dirty="0" smtClean="0"/>
              <a:t>结构类型变量的说明与初始化</a:t>
            </a:r>
            <a:endParaRPr lang="en-US" altLang="zh-CN" dirty="0" smtClean="0"/>
          </a:p>
          <a:p>
            <a:r>
              <a:rPr lang="zh-CN" altLang="en-US" dirty="0" smtClean="0"/>
              <a:t>结构类型变量成员的访问方式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25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51384"/>
            <a:ext cx="8153400" cy="5301952"/>
          </a:xfrm>
        </p:spPr>
        <p:txBody>
          <a:bodyPr/>
          <a:lstStyle/>
          <a:p>
            <a:r>
              <a:rPr lang="zh-CN" altLang="en-US" sz="2200" dirty="0" smtClean="0"/>
              <a:t>函数的说明方式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函数原型，一般写在主函数之前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函数定义，一般写在主函数之后，若无原型，一般写在主函数之前</a:t>
            </a:r>
            <a:endParaRPr lang="en-US" altLang="zh-CN" sz="2200" dirty="0" smtClean="0"/>
          </a:p>
          <a:p>
            <a:r>
              <a:rPr lang="zh-CN" altLang="en-US" sz="2200" dirty="0" smtClean="0"/>
              <a:t>函数的调用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嵌套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递归</a:t>
            </a:r>
            <a:endParaRPr lang="en-US" altLang="zh-CN" sz="2200" dirty="0" smtClean="0"/>
          </a:p>
          <a:p>
            <a:r>
              <a:rPr lang="zh-CN" altLang="en-US" sz="2200" dirty="0" smtClean="0"/>
              <a:t>函数的返回值</a:t>
            </a:r>
            <a:endParaRPr lang="en-US" altLang="zh-CN" sz="2200" dirty="0" smtClean="0"/>
          </a:p>
          <a:p>
            <a:r>
              <a:rPr lang="zh-CN" altLang="en-US" sz="2200" dirty="0" smtClean="0"/>
              <a:t>函数的参数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引用类型参数的意义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参数默认值</a:t>
            </a:r>
            <a:endParaRPr lang="en-US" altLang="zh-CN" sz="2200" dirty="0" smtClean="0"/>
          </a:p>
          <a:p>
            <a:r>
              <a:rPr lang="zh-CN" altLang="en-US" sz="2200" dirty="0" smtClean="0"/>
              <a:t>函数重载</a:t>
            </a:r>
            <a:endParaRPr lang="en-US" altLang="zh-CN" sz="2200" dirty="0" smtClean="0"/>
          </a:p>
          <a:p>
            <a:r>
              <a:rPr lang="zh-CN" altLang="en-US" sz="2200" dirty="0" smtClean="0"/>
              <a:t>函数传递数据</a:t>
            </a:r>
            <a:endParaRPr lang="en-US" altLang="zh-CN" sz="2200" dirty="0"/>
          </a:p>
          <a:p>
            <a:pPr lvl="1"/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30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变量、函数的相关概念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全局变量与局部变量</a:t>
            </a:r>
          </a:p>
          <a:p>
            <a:r>
              <a:rPr lang="zh-CN" altLang="en-US" dirty="0" smtClean="0"/>
              <a:t>存储类型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文件级作用域</a:t>
            </a:r>
            <a:r>
              <a:rPr lang="en-US" altLang="zh-CN" dirty="0" smtClean="0"/>
              <a:t>/</a:t>
            </a:r>
            <a:r>
              <a:rPr lang="zh-CN" altLang="en-US" dirty="0" smtClean="0"/>
              <a:t>块级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外部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程序级作用域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自动变量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局部</a:t>
            </a:r>
            <a:r>
              <a:rPr lang="zh-CN" altLang="en-US" dirty="0"/>
              <a:t>作用域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寄存器变量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存储位置为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的寄存器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995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变量存储类型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变量各种存储类型的含义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全局变量与局部变量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生存期与作用域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初始化一次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027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基本概念汇总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C++</a:t>
            </a:r>
            <a:r>
              <a:rPr lang="zh-CN" altLang="en-US" sz="2800" dirty="0" smtClean="0"/>
              <a:t>词汇，包括关键字、标识符、字面常量、运算符、分隔符</a:t>
            </a:r>
            <a:endParaRPr lang="en-US" altLang="zh-CN" sz="2800" dirty="0" smtClean="0"/>
          </a:p>
          <a:p>
            <a:r>
              <a:rPr lang="zh-CN" altLang="en-US" sz="2800" dirty="0" smtClean="0"/>
              <a:t>枚举类型</a:t>
            </a:r>
            <a:endParaRPr lang="en-US" altLang="zh-CN" sz="2800" dirty="0" smtClean="0"/>
          </a:p>
          <a:p>
            <a:r>
              <a:rPr lang="zh-CN" altLang="en-US" sz="2800" dirty="0" smtClean="0"/>
              <a:t>变量、数组、结构变量、函数说明</a:t>
            </a:r>
            <a:endParaRPr lang="en-US" altLang="zh-CN" sz="2800" dirty="0" smtClean="0"/>
          </a:p>
          <a:p>
            <a:r>
              <a:rPr lang="zh-CN" altLang="en-US" sz="2800" dirty="0" smtClean="0"/>
              <a:t>函数的参数、返回值类型</a:t>
            </a:r>
            <a:r>
              <a:rPr lang="zh-CN" altLang="en-US" sz="2800" dirty="0"/>
              <a:t>、</a:t>
            </a:r>
            <a:r>
              <a:rPr lang="zh-CN" altLang="en-US" sz="2800" dirty="0" smtClean="0"/>
              <a:t>调用表达式</a:t>
            </a:r>
            <a:endParaRPr lang="en-US" altLang="zh-CN" sz="2800" dirty="0" smtClean="0"/>
          </a:p>
          <a:p>
            <a:r>
              <a:rPr lang="zh-CN" altLang="en-US" sz="2800" dirty="0" smtClean="0"/>
              <a:t>全局变量与局部变量</a:t>
            </a:r>
            <a:endParaRPr lang="en-US" altLang="zh-CN" sz="2800" dirty="0" smtClean="0"/>
          </a:p>
          <a:p>
            <a:r>
              <a:rPr lang="zh-CN" altLang="en-US" sz="2800" dirty="0" smtClean="0"/>
              <a:t>自动变量、寄存器变量、静态变量、外部变量</a:t>
            </a:r>
            <a:endParaRPr lang="en-US" altLang="zh-CN" sz="2800" dirty="0" smtClean="0"/>
          </a:p>
          <a:p>
            <a:r>
              <a:rPr lang="zh-CN" altLang="en-US" sz="2800" dirty="0"/>
              <a:t>外部</a:t>
            </a:r>
            <a:r>
              <a:rPr lang="zh-CN" altLang="en-US" sz="2800" dirty="0" smtClean="0"/>
              <a:t>函数与内部函数（静态函数）；内联函数</a:t>
            </a:r>
            <a:endParaRPr lang="en-US" altLang="zh-CN" sz="2800" dirty="0" smtClean="0"/>
          </a:p>
          <a:p>
            <a:r>
              <a:rPr lang="zh-CN" altLang="en-US" sz="2800" dirty="0" smtClean="0"/>
              <a:t>指针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37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期末复习</a:t>
            </a:r>
            <a:endParaRPr lang="en-US" altLang="zh-CN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2100263"/>
            <a:ext cx="100860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 smtClean="0">
                <a:solidFill>
                  <a:srgbClr val="C00000"/>
                </a:solidFill>
                <a:ea typeface="宋体" pitchFamily="2" charset="-122"/>
              </a:rPr>
              <a:t>题型</a:t>
            </a:r>
            <a:endParaRPr lang="en-US" altLang="zh-CN" sz="3200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3014663"/>
            <a:ext cx="22445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 smtClean="0">
                <a:ea typeface="宋体" pitchFamily="2" charset="-122"/>
              </a:rPr>
              <a:t>复习知识点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67000" y="3906838"/>
            <a:ext cx="265649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 smtClean="0">
                <a:ea typeface="宋体" pitchFamily="2" charset="-122"/>
              </a:rPr>
              <a:t>考试题目示例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9290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68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程序改错汇总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错用分隔符</a:t>
            </a:r>
            <a:endParaRPr lang="en-US" altLang="zh-CN" dirty="0" smtClean="0"/>
          </a:p>
          <a:p>
            <a:r>
              <a:rPr lang="zh-CN" altLang="en-US" dirty="0" smtClean="0"/>
              <a:t>标识符未说明或者错误说明</a:t>
            </a:r>
            <a:endParaRPr lang="en-US" altLang="zh-CN" dirty="0" smtClean="0"/>
          </a:p>
          <a:p>
            <a:r>
              <a:rPr lang="zh-CN" altLang="en-US" dirty="0"/>
              <a:t>错</a:t>
            </a:r>
            <a:r>
              <a:rPr lang="zh-CN" altLang="en-US" dirty="0" smtClean="0"/>
              <a:t>用运算符</a:t>
            </a:r>
            <a:endParaRPr lang="en-US" altLang="zh-CN" dirty="0" smtClean="0"/>
          </a:p>
          <a:p>
            <a:r>
              <a:rPr lang="en-US" altLang="zh-CN" dirty="0" smtClean="0"/>
              <a:t>if…else</a:t>
            </a:r>
            <a:r>
              <a:rPr lang="zh-CN" altLang="en-US" dirty="0" smtClean="0"/>
              <a:t>匹配问题</a:t>
            </a:r>
            <a:endParaRPr lang="en-US" altLang="zh-CN" dirty="0" smtClean="0"/>
          </a:p>
          <a:p>
            <a:r>
              <a:rPr lang="zh-CN" altLang="en-US" dirty="0" smtClean="0"/>
              <a:t>函数返回语句问题</a:t>
            </a:r>
            <a:endParaRPr lang="en-US" altLang="zh-CN" dirty="0" smtClean="0"/>
          </a:p>
          <a:p>
            <a:r>
              <a:rPr lang="zh-CN" altLang="en-US" dirty="0" smtClean="0"/>
              <a:t>数据类型不一致问题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921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期末复习</a:t>
            </a:r>
            <a:endParaRPr lang="en-US" altLang="zh-CN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2100263"/>
            <a:ext cx="100860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 smtClean="0">
                <a:ea typeface="宋体" pitchFamily="2" charset="-122"/>
              </a:rPr>
              <a:t>题型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3014663"/>
            <a:ext cx="22445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 smtClean="0">
                <a:ea typeface="宋体" pitchFamily="2" charset="-122"/>
              </a:rPr>
              <a:t>复习知识点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67000" y="3906838"/>
            <a:ext cx="265649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 smtClean="0">
                <a:solidFill>
                  <a:srgbClr val="C00000"/>
                </a:solidFill>
                <a:ea typeface="宋体" pitchFamily="2" charset="-122"/>
              </a:rPr>
              <a:t>考试题目示例</a:t>
            </a:r>
            <a:endParaRPr lang="en-US" altLang="zh-CN" sz="3200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9290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08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函数</a:t>
            </a:r>
            <a:r>
              <a:rPr lang="en-US" altLang="zh-CN" smtClean="0"/>
              <a:t>Count ()</a:t>
            </a:r>
            <a:r>
              <a:rPr lang="zh-CN" altLang="zh-CN" smtClean="0"/>
              <a:t>计算字符串</a:t>
            </a:r>
            <a:r>
              <a:rPr lang="en-US" altLang="zh-CN" smtClean="0"/>
              <a:t>str1</a:t>
            </a:r>
            <a:r>
              <a:rPr lang="zh-CN" altLang="zh-CN" smtClean="0"/>
              <a:t>在字符串</a:t>
            </a:r>
            <a:r>
              <a:rPr lang="en-US" altLang="zh-CN" smtClean="0"/>
              <a:t>str</a:t>
            </a:r>
            <a:r>
              <a:rPr lang="zh-CN" altLang="zh-CN" smtClean="0"/>
              <a:t>中出现的次数。请完善该函数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161793" name="Rectangle 1"/>
          <p:cNvSpPr>
            <a:spLocks noChangeArrowheads="1"/>
          </p:cNvSpPr>
          <p:nvPr/>
        </p:nvSpPr>
        <p:spPr bwMode="auto">
          <a:xfrm>
            <a:off x="35496" y="2494051"/>
            <a:ext cx="9108504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 Count(char str[], char str1[])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int i,j,k,num=0;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for (i=0; _____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（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1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）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______; i++)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	for (___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（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）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___,k=0;str1[k]==str[j];k++,j++)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		if (str1[_____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（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3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）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_____]==’\0’)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		{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			num++;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			i+=k;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			break;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		}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return num;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54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字符串匹配的条件</a:t>
            </a:r>
            <a:endParaRPr lang="en-US" altLang="zh-CN" smtClean="0"/>
          </a:p>
          <a:p>
            <a:pPr lvl="1"/>
            <a:r>
              <a:rPr lang="zh-CN" altLang="en-US" smtClean="0"/>
              <a:t>从第一个相同字符开始，依次比较</a:t>
            </a:r>
            <a:endParaRPr lang="en-US" altLang="zh-CN" smtClean="0"/>
          </a:p>
          <a:p>
            <a:pPr lvl="1"/>
            <a:r>
              <a:rPr lang="zh-CN" altLang="en-US" smtClean="0"/>
              <a:t>当短串结束时，如果短串中全部字符以相同顺序包含于长串中，则匹配成功一次</a:t>
            </a:r>
            <a:endParaRPr lang="en-US" altLang="zh-CN" smtClean="0"/>
          </a:p>
          <a:p>
            <a:pPr lvl="1"/>
            <a:r>
              <a:rPr lang="zh-CN" altLang="en-US" smtClean="0"/>
              <a:t>设计思路：</a:t>
            </a:r>
            <a:endParaRPr lang="en-US" altLang="zh-CN" smtClean="0"/>
          </a:p>
          <a:p>
            <a:pPr lvl="2"/>
            <a:r>
              <a:rPr lang="zh-CN" altLang="en-US" smtClean="0"/>
              <a:t>找到长串与短串第一个相同字符</a:t>
            </a:r>
            <a:endParaRPr lang="en-US" altLang="zh-CN" smtClean="0"/>
          </a:p>
          <a:p>
            <a:pPr lvl="3"/>
            <a:r>
              <a:rPr lang="zh-CN" altLang="en-US" smtClean="0"/>
              <a:t>二重循环：外层长串不结束，内层</a:t>
            </a:r>
            <a:r>
              <a:rPr lang="en-US" altLang="zh-CN" smtClean="0"/>
              <a:t>s[j]==t[k]</a:t>
            </a:r>
          </a:p>
          <a:p>
            <a:pPr lvl="2"/>
            <a:r>
              <a:rPr lang="zh-CN" altLang="en-US" smtClean="0"/>
              <a:t>开始循环，每次向后移动一个位置进行比较，如果相同则继续向后移动（直到短串结束），如果不同，则结束本次匹配，在长串中寻找下一个与短串第一个字符相同的字符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379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结构类型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000" smtClean="0"/>
              <a:t>电影《</a:t>
            </a:r>
            <a:r>
              <a:rPr lang="en-US" altLang="zh-CN" sz="2000" smtClean="0"/>
              <a:t>2012</a:t>
            </a:r>
            <a:r>
              <a:rPr lang="zh-CN" altLang="zh-CN" sz="2000" smtClean="0"/>
              <a:t>》中提到的历法来自于玛雅文明。玛雅文明是最早发明、使用历法的文明之一。玛雅人日常生活使用的是哈布历（</a:t>
            </a:r>
            <a:r>
              <a:rPr lang="en-US" altLang="zh-CN" sz="2000" smtClean="0"/>
              <a:t>Haab’</a:t>
            </a:r>
            <a:r>
              <a:rPr lang="zh-CN" altLang="zh-CN" sz="2000" smtClean="0"/>
              <a:t>）。哈布历规定一年</a:t>
            </a:r>
            <a:r>
              <a:rPr lang="en-US" altLang="zh-CN" sz="2000" smtClean="0"/>
              <a:t>365</a:t>
            </a:r>
            <a:r>
              <a:rPr lang="zh-CN" altLang="zh-CN" sz="2000" smtClean="0"/>
              <a:t>天，分为</a:t>
            </a:r>
            <a:r>
              <a:rPr lang="en-US" altLang="zh-CN" sz="2000" smtClean="0"/>
              <a:t>19</a:t>
            </a:r>
            <a:r>
              <a:rPr lang="zh-CN" altLang="zh-CN" sz="2000" smtClean="0"/>
              <a:t>个月，前</a:t>
            </a:r>
            <a:r>
              <a:rPr lang="en-US" altLang="zh-CN" sz="2000" smtClean="0"/>
              <a:t>18</a:t>
            </a:r>
            <a:r>
              <a:rPr lang="zh-CN" altLang="zh-CN" sz="2000" smtClean="0"/>
              <a:t>个月每月</a:t>
            </a:r>
            <a:r>
              <a:rPr lang="en-US" altLang="zh-CN" sz="2000" smtClean="0"/>
              <a:t>20</a:t>
            </a:r>
            <a:r>
              <a:rPr lang="zh-CN" altLang="zh-CN" sz="2000" smtClean="0"/>
              <a:t>天，第</a:t>
            </a:r>
            <a:r>
              <a:rPr lang="en-US" altLang="zh-CN" sz="2000" smtClean="0"/>
              <a:t>19</a:t>
            </a:r>
            <a:r>
              <a:rPr lang="zh-CN" altLang="zh-CN" sz="2000" smtClean="0"/>
              <a:t>个月</a:t>
            </a:r>
            <a:r>
              <a:rPr lang="en-US" altLang="zh-CN" sz="2000" smtClean="0"/>
              <a:t>5</a:t>
            </a:r>
            <a:r>
              <a:rPr lang="zh-CN" altLang="zh-CN" sz="2000" smtClean="0"/>
              <a:t>天。玛雅文明还使用一种用于宗教祭祀的卓尔金历（</a:t>
            </a:r>
            <a:r>
              <a:rPr lang="en-US" altLang="zh-CN" sz="2000" smtClean="0"/>
              <a:t>Tzolk'in</a:t>
            </a:r>
            <a:r>
              <a:rPr lang="zh-CN" altLang="zh-CN" sz="2000" smtClean="0"/>
              <a:t>，就是这个历法预言</a:t>
            </a:r>
            <a:r>
              <a:rPr lang="en-US" altLang="zh-CN" sz="2000" smtClean="0"/>
              <a:t>2012</a:t>
            </a:r>
            <a:r>
              <a:rPr lang="zh-CN" altLang="zh-CN" sz="2000" smtClean="0"/>
              <a:t>年的灾难）。卓尔金历规定一年</a:t>
            </a:r>
            <a:r>
              <a:rPr lang="en-US" altLang="zh-CN" sz="2000" smtClean="0"/>
              <a:t>260</a:t>
            </a:r>
            <a:r>
              <a:rPr lang="zh-CN" altLang="zh-CN" sz="2000" smtClean="0"/>
              <a:t>天，分为</a:t>
            </a:r>
            <a:r>
              <a:rPr lang="en-US" altLang="zh-CN" sz="2000" smtClean="0"/>
              <a:t>13</a:t>
            </a:r>
            <a:r>
              <a:rPr lang="zh-CN" altLang="zh-CN" sz="2000" smtClean="0"/>
              <a:t>个月，每个月</a:t>
            </a:r>
            <a:r>
              <a:rPr lang="en-US" altLang="zh-CN" sz="2000" smtClean="0"/>
              <a:t>20</a:t>
            </a:r>
            <a:r>
              <a:rPr lang="zh-CN" altLang="zh-CN" sz="2000" smtClean="0"/>
              <a:t>天。哈布历和卓尔金历的公元</a:t>
            </a:r>
            <a:r>
              <a:rPr lang="en-US" altLang="zh-CN" sz="2000" smtClean="0"/>
              <a:t>0</a:t>
            </a:r>
            <a:r>
              <a:rPr lang="zh-CN" altLang="zh-CN" sz="2000" smtClean="0"/>
              <a:t>年</a:t>
            </a:r>
            <a:r>
              <a:rPr lang="en-US" altLang="zh-CN" sz="2000" smtClean="0"/>
              <a:t>1</a:t>
            </a:r>
            <a:r>
              <a:rPr lang="zh-CN" altLang="zh-CN" sz="2000" smtClean="0"/>
              <a:t>月</a:t>
            </a:r>
            <a:r>
              <a:rPr lang="en-US" altLang="zh-CN" sz="2000" smtClean="0"/>
              <a:t>1</a:t>
            </a:r>
            <a:r>
              <a:rPr lang="zh-CN" altLang="zh-CN" sz="2000" smtClean="0"/>
              <a:t>日是同一天开始的（考古学家认为是公元前</a:t>
            </a:r>
            <a:r>
              <a:rPr lang="en-US" altLang="zh-CN" sz="2000" smtClean="0"/>
              <a:t>3114</a:t>
            </a:r>
            <a:r>
              <a:rPr lang="zh-CN" altLang="zh-CN" sz="2000" smtClean="0"/>
              <a:t>年</a:t>
            </a:r>
            <a:r>
              <a:rPr lang="en-US" altLang="zh-CN" sz="2000" smtClean="0"/>
              <a:t>8</a:t>
            </a:r>
            <a:r>
              <a:rPr lang="zh-CN" altLang="zh-CN" sz="2000" smtClean="0"/>
              <a:t>月</a:t>
            </a:r>
            <a:r>
              <a:rPr lang="en-US" altLang="zh-CN" sz="2000" smtClean="0"/>
              <a:t>31</a:t>
            </a:r>
            <a:r>
              <a:rPr lang="zh-CN" altLang="zh-CN" sz="2000" smtClean="0"/>
              <a:t>日），请编写一个程序实现哈布历和卓尔金历的相互转换，要求：</a:t>
            </a:r>
          </a:p>
          <a:p>
            <a:pPr lvl="1"/>
            <a:r>
              <a:rPr lang="zh-CN" altLang="zh-CN" sz="2000" smtClean="0"/>
              <a:t>如果输入一组（至少</a:t>
            </a:r>
            <a:r>
              <a:rPr lang="en-US" altLang="zh-CN" sz="2000" smtClean="0"/>
              <a:t>5</a:t>
            </a:r>
            <a:r>
              <a:rPr lang="zh-CN" altLang="zh-CN" sz="2000" smtClean="0"/>
              <a:t>个）哈布历日期，将其转换为卓尔金历日期（日期以日 月 年的顺序表示），并按照日期由小到大的顺序输出</a:t>
            </a:r>
          </a:p>
          <a:p>
            <a:pPr lvl="1"/>
            <a:r>
              <a:rPr lang="zh-CN" altLang="zh-CN" sz="2000" smtClean="0"/>
              <a:t>如果输入一组（至少</a:t>
            </a:r>
            <a:r>
              <a:rPr lang="en-US" altLang="zh-CN" sz="2000" smtClean="0"/>
              <a:t>5</a:t>
            </a:r>
            <a:r>
              <a:rPr lang="zh-CN" altLang="zh-CN" sz="2000" smtClean="0"/>
              <a:t>个）卓尔金历日期，将其转换为哈布历日期（日期以日 月 年的顺序表示），并按照日期由小到大的顺序输出</a:t>
            </a:r>
            <a:endParaRPr lang="zh-CN" altLang="en-US" sz="20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094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结构类型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sp>
        <p:nvSpPr>
          <p:cNvPr id="162817" name="Rectangle 1"/>
          <p:cNvSpPr>
            <a:spLocks noChangeArrowheads="1"/>
          </p:cNvSpPr>
          <p:nvPr/>
        </p:nvSpPr>
        <p:spPr bwMode="auto">
          <a:xfrm>
            <a:off x="216024" y="1184553"/>
            <a:ext cx="8676456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1" i="0" u="none" strike="noStrike" cap="none" normalizeH="0" baseline="0" smtClean="0">
                <a:ln>
                  <a:noFill/>
                </a:ln>
                <a:solidFill>
                  <a:srgbClr val="7030A0"/>
                </a:solidFill>
                <a:effectLst/>
                <a:latin typeface="楷体_GB2312" pitchFamily="49" charset="-122"/>
                <a:ea typeface="楷体_GB2312" pitchFamily="49" charset="-122"/>
                <a:cs typeface="Calibri" pitchFamily="34" charset="0"/>
              </a:rPr>
              <a:t>例如：</a:t>
            </a:r>
            <a:endParaRPr kumimoji="0" lang="zh-CN" sz="2800" b="1" i="0" u="none" strike="noStrike" cap="none" normalizeH="0" baseline="0" smtClean="0">
              <a:ln>
                <a:noFill/>
              </a:ln>
              <a:solidFill>
                <a:srgbClr val="7030A0"/>
              </a:solidFill>
              <a:effectLst/>
              <a:latin typeface="楷体_GB2312" pitchFamily="49" charset="-122"/>
              <a:ea typeface="楷体_GB2312" pitchFamily="49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1" i="0" u="none" strike="noStrike" cap="none" normalizeH="0" baseline="0" smtClean="0">
                <a:ln>
                  <a:noFill/>
                </a:ln>
                <a:solidFill>
                  <a:srgbClr val="7030A0"/>
                </a:solidFill>
                <a:effectLst/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输入历法（</a:t>
            </a: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rgbClr val="7030A0"/>
                </a:solidFill>
                <a:effectLst/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H</a:t>
            </a: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rgbClr val="7030A0"/>
                </a:solidFill>
                <a:effectLst/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表示哈布历，</a:t>
            </a: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rgbClr val="7030A0"/>
                </a:solidFill>
                <a:effectLst/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T</a:t>
            </a: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rgbClr val="7030A0"/>
                </a:solidFill>
                <a:effectLst/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表示卓尔金历）： </a:t>
            </a: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rgbClr val="7030A0"/>
                </a:solidFill>
                <a:effectLst/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H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rgbClr val="7030A0"/>
              </a:solidFill>
              <a:effectLst/>
              <a:latin typeface="楷体_GB2312" pitchFamily="49" charset="-122"/>
              <a:ea typeface="楷体_GB2312" pitchFamily="49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800" b="1" smtClean="0">
              <a:solidFill>
                <a:srgbClr val="7030A0"/>
              </a:solidFill>
              <a:latin typeface="楷体_GB2312" pitchFamily="49" charset="-122"/>
              <a:ea typeface="楷体_GB2312" pitchFamily="49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rgbClr val="7030A0"/>
              </a:solidFill>
              <a:effectLst/>
              <a:latin typeface="楷体_GB2312" pitchFamily="49" charset="-122"/>
              <a:ea typeface="楷体_GB2312" pitchFamily="49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rgbClr val="7030A0"/>
              </a:solidFill>
              <a:effectLst/>
              <a:latin typeface="楷体_GB2312" pitchFamily="49" charset="-122"/>
              <a:ea typeface="楷体_GB2312" pitchFamily="49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rgbClr val="7030A0"/>
                </a:solidFill>
                <a:effectLst/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输出历法卓尔金历（</a:t>
            </a: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rgbClr val="7030A0"/>
                </a:solidFill>
                <a:effectLst/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T</a:t>
            </a:r>
            <a:r>
              <a:rPr kumimoji="0" lang="zh-CN" altLang="en-US" sz="2800" b="1" i="0" u="none" strike="noStrike" cap="none" normalizeH="0" baseline="0" smtClean="0">
                <a:ln>
                  <a:noFill/>
                </a:ln>
                <a:solidFill>
                  <a:srgbClr val="7030A0"/>
                </a:solidFill>
                <a:effectLst/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），排序后结果为：</a:t>
            </a: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rgbClr val="7030A0"/>
              </a:solidFill>
              <a:effectLst/>
              <a:latin typeface="楷体_GB2312" pitchFamily="49" charset="-122"/>
              <a:ea typeface="楷体_GB2312" pitchFamily="49" charset="-122"/>
              <a:cs typeface="宋体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11560" y="2204864"/>
          <a:ext cx="2880320" cy="1524000"/>
        </p:xfrm>
        <a:graphic>
          <a:graphicData uri="http://schemas.openxmlformats.org/drawingml/2006/table">
            <a:tbl>
              <a:tblPr/>
              <a:tblGrid>
                <a:gridCol w="667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4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8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11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2002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13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3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1996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7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16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2563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16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835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1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9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245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11560" y="4293096"/>
          <a:ext cx="2376264" cy="180020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6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8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344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11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4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1172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13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4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2802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18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4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2811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2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4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Times New Roman"/>
                          <a:ea typeface="宋体"/>
                        </a:rPr>
                        <a:t>3599</a:t>
                      </a:r>
                      <a:endParaRPr lang="zh-CN" sz="20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00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结构类型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83568" y="1268760"/>
            <a:ext cx="75608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#include &lt;iostream&gt;</a:t>
            </a:r>
          </a:p>
          <a:p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sing namespace std;</a:t>
            </a:r>
          </a:p>
          <a:p>
            <a:endParaRPr lang="zh-CN" altLang="zh-CN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const int N = 5;</a:t>
            </a:r>
          </a:p>
          <a:p>
            <a:endParaRPr lang="zh-CN" altLang="zh-CN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struct date{</a:t>
            </a:r>
            <a:endParaRPr lang="zh-CN" altLang="zh-CN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int year;</a:t>
            </a:r>
            <a:endParaRPr lang="zh-CN" altLang="zh-CN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int month;</a:t>
            </a:r>
            <a:endParaRPr lang="zh-CN" altLang="zh-CN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	int day;</a:t>
            </a:r>
            <a:endParaRPr lang="zh-CN" altLang="zh-CN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}calendar[N];</a:t>
            </a:r>
          </a:p>
          <a:p>
            <a:endParaRPr lang="zh-CN" altLang="zh-CN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void sort_calendar(date[],int);</a:t>
            </a:r>
            <a:endParaRPr lang="zh-CN" altLang="zh-CN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void swap(date&amp;,date&amp;);</a:t>
            </a:r>
            <a:endParaRPr lang="zh-CN" alt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62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结构类型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07504" y="1624732"/>
            <a:ext cx="88924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void main(){</a:t>
            </a:r>
            <a:endParaRPr lang="zh-CN" altLang="zh-CN" sz="2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char ch;</a:t>
            </a:r>
            <a:endParaRPr lang="zh-CN" altLang="zh-CN" sz="2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int day ,mon, year;</a:t>
            </a:r>
            <a:endParaRPr lang="zh-CN" altLang="zh-CN" sz="2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long sum;</a:t>
            </a:r>
            <a:endParaRPr lang="zh-CN" altLang="zh-CN" sz="2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cout &lt;&lt; “please input catelog of calendar: ”;</a:t>
            </a:r>
            <a:endParaRPr lang="zh-CN" altLang="zh-CN" sz="2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cin&gt;&gt;ch;</a:t>
            </a:r>
            <a:endParaRPr lang="zh-CN" altLang="en-US" sz="2400" b="1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79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结构类型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27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79512" y="1303015"/>
            <a:ext cx="878497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if( (ch==‘H’) || (ch==‘h’))	{//</a:t>
            </a:r>
            <a:r>
              <a:rPr lang="zh-CN" altLang="en-US" b="1" smtClean="0">
                <a:latin typeface="Courier New" pitchFamily="49" charset="0"/>
                <a:cs typeface="Courier New" pitchFamily="49" charset="0"/>
              </a:rPr>
              <a:t>哈布历法</a:t>
            </a:r>
            <a:endParaRPr lang="zh-CN" altLang="zh-CN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for(int i=0;i&lt;N;i++){</a:t>
            </a:r>
            <a:endParaRPr lang="zh-CN" altLang="zh-CN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cin&gt;&gt;calendar[i].day&gt;&gt;calendar[i].month&gt;&gt;calendar[i].year;</a:t>
            </a:r>
            <a:endParaRPr lang="zh-CN" altLang="zh-CN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day = calendar[i].day;</a:t>
            </a:r>
            <a:endParaRPr lang="zh-CN" altLang="zh-CN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mon = calendar[i].month;</a:t>
            </a: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year = calendar[i].year;</a:t>
            </a: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sum= day+mon*20+year*365;</a:t>
            </a:r>
            <a:endParaRPr lang="zh-CN" altLang="zh-CN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year=sum/260;</a:t>
            </a: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sum=sum % 260;</a:t>
            </a:r>
            <a:endParaRPr lang="zh-CN" altLang="zh-CN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mon=sum/20;</a:t>
            </a:r>
            <a:endParaRPr lang="zh-CN" altLang="zh-CN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day=sum%20;</a:t>
            </a:r>
            <a:endParaRPr lang="zh-CN" altLang="zh-CN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calendar[i].day = day;</a:t>
            </a:r>
            <a:endParaRPr lang="zh-CN" altLang="zh-CN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calendar[i].month = mon;</a:t>
            </a:r>
            <a:endParaRPr lang="zh-CN" altLang="zh-CN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calendar[i].year = year;</a:t>
            </a:r>
            <a:endParaRPr lang="zh-CN" altLang="zh-CN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}	</a:t>
            </a:r>
            <a:endParaRPr lang="zh-CN" altLang="zh-CN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cout&lt;&lt;“Output calendar of Tzolk‘in”&lt;&lt;endl;</a:t>
            </a:r>
            <a:endParaRPr lang="zh-CN" altLang="zh-CN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} </a:t>
            </a:r>
            <a:endParaRPr lang="zh-CN" altLang="en-US" b="1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97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结构类型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28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79512" y="1048082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else{</a:t>
            </a:r>
            <a:endParaRPr lang="zh-CN" altLang="zh-CN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if ((ch=='T') || (ch=='t'))	{</a:t>
            </a:r>
            <a:endParaRPr lang="zh-CN" altLang="zh-CN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for(int i=0;i&lt;N;i++)	{</a:t>
            </a:r>
            <a:endParaRPr lang="zh-CN" altLang="zh-CN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cin&gt;&gt;calendar[i].day&gt;&gt;calendar[i].month&gt;&gt;calendar[i].year;</a:t>
            </a:r>
            <a:endParaRPr lang="zh-CN" altLang="zh-CN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day = calendar[i].day;</a:t>
            </a:r>
            <a:endParaRPr lang="zh-CN" altLang="zh-CN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mon = calendar[i].month;</a:t>
            </a:r>
            <a:endParaRPr lang="zh-CN" altLang="zh-CN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year = calendar[i].year;</a:t>
            </a:r>
            <a:endParaRPr lang="zh-CN" altLang="zh-CN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sum= day+mon*20+year*260;</a:t>
            </a:r>
            <a:endParaRPr lang="zh-CN" altLang="zh-CN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year=sum/365;</a:t>
            </a:r>
            <a:endParaRPr lang="zh-CN" altLang="zh-CN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sum=sum % 365;</a:t>
            </a:r>
            <a:endParaRPr lang="zh-CN" altLang="zh-CN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mon=sum/20;</a:t>
            </a:r>
            <a:endParaRPr lang="zh-CN" altLang="zh-CN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day=sum%20;</a:t>
            </a:r>
            <a:endParaRPr lang="zh-CN" altLang="zh-CN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calendar[i].day = day;</a:t>
            </a:r>
            <a:endParaRPr lang="zh-CN" altLang="zh-CN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calendar[i].month = mon;</a:t>
            </a:r>
            <a:endParaRPr lang="zh-CN" altLang="zh-CN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calendar[i].year = year;</a:t>
            </a:r>
            <a:endParaRPr lang="zh-CN" altLang="zh-CN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}</a:t>
            </a:r>
            <a:endParaRPr lang="zh-CN" altLang="zh-CN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cout&lt;&lt;"Output calendar of Haab'"&lt;&lt;endl;</a:t>
            </a:r>
            <a:endParaRPr lang="zh-CN" altLang="zh-CN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}</a:t>
            </a:r>
            <a:endParaRPr lang="zh-CN" altLang="zh-CN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else</a:t>
            </a:r>
            <a:endParaRPr lang="zh-CN" altLang="zh-CN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cout &lt;&lt;"input error"&lt;&lt;endl;}</a:t>
            </a:r>
            <a:endParaRPr lang="zh-CN" altLang="zh-CN" b="1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19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考试题型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单项选择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</a:t>
            </a:r>
            <a:r>
              <a:rPr lang="zh-CN" altLang="en-US" dirty="0" smtClean="0"/>
              <a:t>题 每题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 共</a:t>
            </a:r>
            <a:r>
              <a:rPr lang="en-US" altLang="zh-CN" dirty="0" smtClean="0"/>
              <a:t>20</a:t>
            </a:r>
            <a:r>
              <a:rPr lang="zh-CN" altLang="en-US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程序改错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题 每题</a:t>
            </a:r>
            <a:r>
              <a:rPr lang="en-US" altLang="zh-CN" dirty="0" smtClean="0"/>
              <a:t>8</a:t>
            </a:r>
            <a:r>
              <a:rPr lang="zh-CN" altLang="en-US" dirty="0" smtClean="0"/>
              <a:t>分 共</a:t>
            </a:r>
            <a:r>
              <a:rPr lang="en-US" altLang="zh-CN" dirty="0" smtClean="0"/>
              <a:t>16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读程序写结果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题 每题</a:t>
            </a:r>
            <a:r>
              <a:rPr lang="en-US" altLang="zh-CN" dirty="0" smtClean="0"/>
              <a:t>6</a:t>
            </a:r>
            <a:r>
              <a:rPr lang="zh-CN" altLang="en-US" dirty="0" smtClean="0"/>
              <a:t>分 共</a:t>
            </a:r>
            <a:r>
              <a:rPr lang="en-US" altLang="zh-CN" dirty="0" smtClean="0"/>
              <a:t>24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程序填空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题 </a:t>
            </a:r>
            <a:r>
              <a:rPr lang="en-US" altLang="zh-CN" dirty="0" smtClean="0"/>
              <a:t>10</a:t>
            </a:r>
            <a:r>
              <a:rPr lang="zh-CN" altLang="en-US" dirty="0" smtClean="0"/>
              <a:t>空 每空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 共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程序设计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题 每题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 共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36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结构类型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29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539552" y="2551837"/>
            <a:ext cx="83529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sort_calendar(calendar,N);//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日期排序</a:t>
            </a:r>
            <a:endParaRPr lang="zh-CN" altLang="zh-CN" sz="20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for(int i=0;i&lt;N;i++)//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结果输出</a:t>
            </a:r>
            <a:endParaRPr lang="zh-CN" altLang="zh-CN" sz="20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cout&lt;&lt;calendar[i].day&lt;&lt;" "&lt;&lt;calendar[i].month&lt;&lt;" "&lt;&lt;calendar[i].year&lt;&lt;endl;</a:t>
            </a:r>
            <a:endParaRPr lang="zh-CN" altLang="zh-CN" sz="20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sz="2000" b="1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19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结构类型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30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67544" y="1142156"/>
            <a:ext cx="79208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void sort_calendar(date d[],int n){</a:t>
            </a:r>
            <a:endParaRPr lang="zh-CN" altLang="zh-CN" sz="2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for(int i=0;i&lt;n-1;i++)</a:t>
            </a:r>
            <a:endParaRPr lang="zh-CN" altLang="zh-CN" sz="2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for(int j=i;j&gt;0;j--)</a:t>
            </a:r>
            <a:endParaRPr lang="zh-CN" altLang="zh-CN" sz="2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if(d[j].year&lt;d[j-1].year)	</a:t>
            </a:r>
            <a:endParaRPr lang="zh-CN" altLang="zh-CN" sz="2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swap(d[j],d[j-1]);			</a:t>
            </a:r>
            <a:endParaRPr lang="zh-CN" altLang="zh-CN" sz="2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else	</a:t>
            </a:r>
            <a:endParaRPr lang="zh-CN" altLang="zh-CN" sz="2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if(d[j].year==d[j-1].year)</a:t>
            </a:r>
            <a:endParaRPr lang="zh-CN" altLang="zh-CN" sz="2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altLang="zh-CN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(d[j].month&lt;d[j-1].month)</a:t>
            </a:r>
            <a:endParaRPr lang="zh-CN" altLang="zh-CN" sz="2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	       swap(d[j],d[j-1]);</a:t>
            </a:r>
            <a:endParaRPr lang="zh-CN" altLang="zh-CN" sz="2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altLang="zh-CN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zh-CN" altLang="zh-CN" sz="2400" b="1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	       if(d[j].month==d[j-1].month)	</a:t>
            </a:r>
            <a:endParaRPr lang="zh-CN" altLang="zh-CN" sz="2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	         if(d[j].day&lt;d[j-1].day)</a:t>
            </a:r>
            <a:endParaRPr lang="zh-CN" altLang="zh-CN" sz="2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	           swap(d[j],d[j-1]);		</a:t>
            </a:r>
            <a:endParaRPr lang="zh-CN" altLang="zh-CN" sz="2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}//</a:t>
            </a:r>
            <a:r>
              <a:rPr lang="zh-CN" altLang="en-US" sz="2400" b="1" smtClean="0">
                <a:latin typeface="Courier New" pitchFamily="49" charset="0"/>
                <a:cs typeface="Courier New" pitchFamily="49" charset="0"/>
              </a:rPr>
              <a:t>交换函数定义略</a:t>
            </a:r>
            <a:endParaRPr lang="zh-CN" altLang="zh-CN" sz="2400" b="1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6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31</a:t>
            </a:fld>
            <a:endParaRPr lang="en-US" altLang="zh-CN" dirty="0"/>
          </a:p>
        </p:txBody>
      </p:sp>
      <p:sp>
        <p:nvSpPr>
          <p:cNvPr id="164865" name="Rectangle 1"/>
          <p:cNvSpPr>
            <a:spLocks noChangeArrowheads="1"/>
          </p:cNvSpPr>
          <p:nvPr/>
        </p:nvSpPr>
        <p:spPr bwMode="auto">
          <a:xfrm>
            <a:off x="576064" y="1066666"/>
            <a:ext cx="81724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#include &lt;iostream&gt;</a:t>
            </a: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u</a:t>
            </a:r>
            <a:r>
              <a:rPr lang="en-US" altLang="zh-CN" sz="2000" b="1" dirty="0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sing namespace std;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zh-CN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void f(int x, int &amp;y, const int &amp;z)</a:t>
            </a:r>
            <a:endParaRPr kumimoji="0" lang="fr-FR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zh-CN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fr-FR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zh-CN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x+=z;</a:t>
            </a:r>
            <a:endParaRPr kumimoji="0" lang="fr-FR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zh-CN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	y+=z;</a:t>
            </a:r>
            <a:endParaRPr kumimoji="0" lang="fr-FR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zh-CN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cout&lt;&lt;”x=”&lt;&lt;x&lt;&lt;”,y=”&lt;&lt;y&lt;&lt;”,z=”&lt;&lt;z&lt;&lt;endl;</a:t>
            </a:r>
            <a:endParaRPr kumimoji="0" lang="fr-FR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zh-CN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kumimoji="0" lang="fr-FR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zh-CN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void main()</a:t>
            </a:r>
            <a:endParaRPr kumimoji="0" lang="fr-FR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zh-CN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kumimoji="0" lang="fr-FR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zh-CN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int a=22,b=33,c=44;</a:t>
            </a:r>
            <a:endParaRPr kumimoji="0" lang="fr-FR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zh-CN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f(a,b,c);</a:t>
            </a:r>
            <a:endParaRPr kumimoji="0" lang="fr-FR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zh-CN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endParaRPr kumimoji="0" lang="fr-FR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cout&lt;&lt;”a=”&lt;&lt;a&lt;&lt;”,b=”&lt;&lt;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&lt;&lt;”,c=”&lt;&lt;c&lt;&lt;endl;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d=b-c;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	f(a+b,d,2*c-10);</a:t>
            </a:r>
            <a:endParaRPr kumimoji="0" lang="fr-FR" altLang="zh-CN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zh-CN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r>
              <a:rPr kumimoji="0" lang="fr-FR" altLang="zh-CN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17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函数</a:t>
            </a:r>
            <a:r>
              <a:rPr lang="en-US" altLang="zh-CN" smtClean="0"/>
              <a:t>Square ()</a:t>
            </a:r>
            <a:r>
              <a:rPr lang="zh-CN" altLang="zh-CN" smtClean="0"/>
              <a:t>测试输入的参数是否是完全平方数，如是返回</a:t>
            </a:r>
            <a:r>
              <a:rPr lang="en-US" altLang="zh-CN" smtClean="0"/>
              <a:t>1 </a:t>
            </a:r>
            <a:r>
              <a:rPr lang="zh-CN" altLang="zh-CN" smtClean="0"/>
              <a:t>否则返回</a:t>
            </a:r>
            <a:r>
              <a:rPr lang="en-US" altLang="zh-CN" smtClean="0"/>
              <a:t>0</a:t>
            </a:r>
            <a:r>
              <a:rPr lang="zh-CN" altLang="zh-CN" smtClean="0"/>
              <a:t>（例如对</a:t>
            </a:r>
            <a:r>
              <a:rPr lang="en-US" altLang="zh-CN" smtClean="0"/>
              <a:t>1,4</a:t>
            </a:r>
            <a:r>
              <a:rPr lang="zh-CN" altLang="zh-CN" smtClean="0"/>
              <a:t>，</a:t>
            </a:r>
            <a:r>
              <a:rPr lang="en-US" altLang="zh-CN" smtClean="0"/>
              <a:t>9</a:t>
            </a:r>
            <a:r>
              <a:rPr lang="zh-CN" altLang="zh-CN" smtClean="0"/>
              <a:t>，</a:t>
            </a:r>
            <a:r>
              <a:rPr lang="en-US" altLang="zh-CN" smtClean="0"/>
              <a:t>16</a:t>
            </a:r>
            <a:r>
              <a:rPr lang="zh-CN" altLang="zh-CN" smtClean="0"/>
              <a:t>，</a:t>
            </a:r>
            <a:r>
              <a:rPr lang="en-US" altLang="zh-CN" smtClean="0"/>
              <a:t>25</a:t>
            </a:r>
            <a:r>
              <a:rPr lang="zh-CN" altLang="zh-CN" smtClean="0"/>
              <a:t>返回</a:t>
            </a:r>
            <a:r>
              <a:rPr lang="en-US" altLang="zh-CN" smtClean="0"/>
              <a:t>1</a:t>
            </a:r>
            <a:r>
              <a:rPr lang="zh-CN" altLang="zh-CN" smtClean="0"/>
              <a:t>）。请完善该函数。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32</a:t>
            </a:fld>
            <a:endParaRPr lang="en-US" altLang="zh-CN" dirty="0"/>
          </a:p>
        </p:txBody>
      </p:sp>
      <p:sp>
        <p:nvSpPr>
          <p:cNvPr id="172033" name="Rectangle 1"/>
          <p:cNvSpPr>
            <a:spLocks noChangeArrowheads="1"/>
          </p:cNvSpPr>
          <p:nvPr/>
        </p:nvSpPr>
        <p:spPr bwMode="auto">
          <a:xfrm>
            <a:off x="864096" y="2924944"/>
            <a:ext cx="766834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 isSquare(int n)</a:t>
            </a:r>
            <a:endParaRPr lang="zh-CN" altLang="zh-CN" sz="240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sz="240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____</a:t>
            </a:r>
            <a:r>
              <a:rPr lang="zh-CN" altLang="zh-CN" sz="2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sz="2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zh-CN" sz="2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）</a:t>
            </a:r>
            <a:r>
              <a:rPr lang="en-US" altLang="zh-CN" sz="2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____;</a:t>
            </a:r>
            <a:endParaRPr lang="zh-CN" altLang="zh-CN" sz="240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while ( ______</a:t>
            </a:r>
            <a:r>
              <a:rPr lang="zh-CN" altLang="zh-CN" sz="2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sz="2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zh-CN" altLang="zh-CN" sz="2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）</a:t>
            </a:r>
            <a:r>
              <a:rPr lang="en-US" altLang="zh-CN" sz="2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_______ )</a:t>
            </a:r>
            <a:endParaRPr lang="zh-CN" altLang="zh-CN" sz="240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++i;</a:t>
            </a:r>
            <a:endParaRPr lang="zh-CN" altLang="zh-CN" sz="240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if ( _____</a:t>
            </a:r>
            <a:r>
              <a:rPr lang="zh-CN" altLang="zh-CN" sz="2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sz="2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zh-CN" altLang="zh-CN" sz="2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）</a:t>
            </a:r>
            <a:r>
              <a:rPr lang="en-US" altLang="zh-CN" sz="2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_______ ) return 1;</a:t>
            </a:r>
            <a:endParaRPr lang="zh-CN" altLang="zh-CN" sz="240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else return 0;</a:t>
            </a:r>
            <a:endParaRPr lang="zh-CN" altLang="zh-CN" sz="240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2400" b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73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字符数组与字符串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统计字符、“短”字符串在某个“长”字符串中出现的次数、每次出现时字符或“短”字符串的下标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按照某些规则，将一个或几个字符串进行变换，得到新的字符串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注意，在表示新字符串的字符数组的适当</a:t>
            </a:r>
            <a:r>
              <a:rPr lang="zh-CN" altLang="en-US" smtClean="0"/>
              <a:t>位置设置</a:t>
            </a:r>
            <a:r>
              <a:rPr lang="en-US" altLang="zh-CN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'\0'</a:t>
            </a:r>
            <a:r>
              <a:rPr lang="zh-CN" altLang="en-US" smtClean="0"/>
              <a:t>，</a:t>
            </a:r>
            <a:r>
              <a:rPr lang="zh-CN" altLang="en-US" dirty="0" smtClean="0"/>
              <a:t>作为串尾符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字符串的输出，包括正序、逆序、指定字符的输出等等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996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WordArt 5"/>
          <p:cNvSpPr>
            <a:spLocks noChangeArrowheads="1" noChangeShapeType="1" noTextEdit="1"/>
          </p:cNvSpPr>
          <p:nvPr/>
        </p:nvSpPr>
        <p:spPr bwMode="gray">
          <a:xfrm>
            <a:off x="4860032" y="1196752"/>
            <a:ext cx="3887787" cy="172819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cs typeface="Arial" panose="020B0604020202020204" pitchFamily="34" charset="0"/>
              </a:rPr>
              <a:t>Q&amp;A!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24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期末复习</a:t>
            </a:r>
            <a:endParaRPr lang="en-US" altLang="zh-CN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667000" y="2100263"/>
            <a:ext cx="100860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 smtClean="0">
                <a:ea typeface="宋体" pitchFamily="2" charset="-122"/>
              </a:rPr>
              <a:t>题型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667000" y="3014663"/>
            <a:ext cx="22445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 smtClean="0">
                <a:solidFill>
                  <a:srgbClr val="C00000"/>
                </a:solidFill>
                <a:ea typeface="宋体" pitchFamily="2" charset="-122"/>
              </a:rPr>
              <a:t>复习知识点</a:t>
            </a:r>
            <a:endParaRPr lang="en-US" altLang="zh-CN" sz="3200" b="1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667000" y="3906838"/>
            <a:ext cx="265649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 smtClean="0">
                <a:ea typeface="宋体" pitchFamily="2" charset="-122"/>
              </a:rPr>
              <a:t>考试题目示例</a:t>
            </a:r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2025650" y="39290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201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程序的</a:t>
            </a:r>
            <a:r>
              <a:rPr lang="en-US" altLang="zh-CN" dirty="0" smtClean="0"/>
              <a:t>SP</a:t>
            </a:r>
            <a:r>
              <a:rPr lang="zh-CN" altLang="en-US" dirty="0" smtClean="0"/>
              <a:t>框架结构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预处理指令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函数原型与函数定义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注释</a:t>
            </a:r>
            <a:endParaRPr lang="en-US" altLang="zh-CN" dirty="0" smtClean="0"/>
          </a:p>
          <a:p>
            <a:r>
              <a:rPr lang="zh-CN" altLang="en-US" dirty="0" smtClean="0"/>
              <a:t>各部分的有序组合，构成</a:t>
            </a:r>
            <a:r>
              <a:rPr lang="en-US" altLang="zh-CN" dirty="0" smtClean="0"/>
              <a:t>SP</a:t>
            </a:r>
            <a:r>
              <a:rPr lang="zh-CN" altLang="en-US" dirty="0" smtClean="0"/>
              <a:t>框架结构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55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76872"/>
          </a:xfrm>
        </p:spPr>
        <p:txBody>
          <a:bodyPr/>
          <a:lstStyle/>
          <a:p>
            <a:r>
              <a:rPr lang="zh-CN" altLang="en-US" dirty="0" smtClean="0"/>
              <a:t>数制转换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en-US" altLang="zh-CN" dirty="0" smtClean="0"/>
          </a:p>
          <a:p>
            <a:r>
              <a:rPr lang="zh-CN" altLang="en-US" dirty="0" smtClean="0"/>
              <a:t>数据类型、运算符与表达式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语言的语句</a:t>
            </a:r>
            <a:endParaRPr lang="en-US" altLang="zh-CN" dirty="0" smtClean="0"/>
          </a:p>
          <a:p>
            <a:r>
              <a:rPr lang="zh-CN" altLang="en-US" dirty="0" smtClean="0"/>
              <a:t>一维数组、多维数组、字符数组</a:t>
            </a:r>
            <a:endParaRPr lang="en-US" altLang="zh-CN" dirty="0" smtClean="0"/>
          </a:p>
          <a:p>
            <a:r>
              <a:rPr lang="zh-CN" altLang="en-US" dirty="0" smtClean="0"/>
              <a:t>结构类型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运算符重载</a:t>
            </a:r>
            <a:endParaRPr lang="en-US" altLang="zh-CN" dirty="0" smtClean="0"/>
          </a:p>
          <a:p>
            <a:r>
              <a:rPr lang="zh-CN" altLang="en-US" dirty="0" smtClean="0"/>
              <a:t>全局变量、局部变量、静态变量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11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十进制与二进制的互相转换</a:t>
            </a:r>
            <a:endParaRPr lang="en-US" altLang="zh-CN" dirty="0" smtClean="0"/>
          </a:p>
          <a:p>
            <a:r>
              <a:rPr lang="zh-CN" altLang="en-US" dirty="0" smtClean="0"/>
              <a:t>八进制、十六进制与二进制的互相转换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22E5D-7BC3-44E6-BA65-C8AAD10FCEE5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716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语言的词汇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zh-CN" altLang="en-US" dirty="0" smtClean="0"/>
              <a:t>标识符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合法的标识符</a:t>
            </a:r>
            <a:endParaRPr lang="en-US" altLang="zh-CN" dirty="0" smtClean="0"/>
          </a:p>
          <a:p>
            <a:r>
              <a:rPr lang="zh-CN" altLang="en-US" dirty="0" smtClean="0"/>
              <a:t>字面常量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bool</a:t>
            </a:r>
            <a:r>
              <a:rPr lang="zh-CN" altLang="en-US" dirty="0" smtClean="0"/>
              <a:t>、字符串常量</a:t>
            </a:r>
            <a:endParaRPr lang="en-US" altLang="zh-CN" dirty="0"/>
          </a:p>
          <a:p>
            <a:pPr lvl="1"/>
            <a:r>
              <a:rPr lang="zh-CN" altLang="en-US" dirty="0" smtClean="0"/>
              <a:t>特别注意整型常量前后缀、浮点常量后缀</a:t>
            </a:r>
            <a:endParaRPr lang="en-US" altLang="zh-CN" dirty="0" smtClean="0"/>
          </a:p>
          <a:p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zh-CN" altLang="en-US" dirty="0" smtClean="0"/>
              <a:t>分隔符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270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基本类型</a:t>
            </a:r>
            <a:endParaRPr lang="en-US" altLang="zh-CN" dirty="0" smtClean="0"/>
          </a:p>
          <a:p>
            <a:r>
              <a:rPr lang="zh-CN" altLang="en-US" dirty="0" smtClean="0"/>
              <a:t>基本类型的派生类型</a:t>
            </a:r>
            <a:endParaRPr lang="en-US" altLang="zh-CN" dirty="0" smtClean="0"/>
          </a:p>
          <a:p>
            <a:r>
              <a:rPr lang="zh-CN" altLang="en-US" dirty="0" smtClean="0"/>
              <a:t>用户定义类型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枚举类型：定义方式、与整数的对应关系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结构类型：类型定义方式与变量定义方式</a:t>
            </a:r>
            <a:endParaRPr lang="en-US" altLang="zh-CN" dirty="0" smtClean="0"/>
          </a:p>
          <a:p>
            <a:r>
              <a:rPr lang="zh-CN" altLang="en-US" dirty="0" smtClean="0"/>
              <a:t>导出类型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数组类型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引用类型：只作为函数参数考查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指针类型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705228" y="6481786"/>
            <a:ext cx="1652590" cy="292100"/>
          </a:xfrm>
          <a:prstGeom prst="rect">
            <a:avLst/>
          </a:prstGeom>
        </p:spPr>
        <p:txBody>
          <a:bodyPr/>
          <a:lstStyle/>
          <a:p>
            <a:fld id="{E24BA5DA-9399-4747-BBF5-65A2C2316885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653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2">
      <a:dk1>
        <a:srgbClr val="19426B"/>
      </a:dk1>
      <a:lt1>
        <a:srgbClr val="FFFFFF"/>
      </a:lt1>
      <a:dk2>
        <a:srgbClr val="008080"/>
      </a:dk2>
      <a:lt2>
        <a:srgbClr val="B2B2B2"/>
      </a:lt2>
      <a:accent1>
        <a:srgbClr val="35C9C2"/>
      </a:accent1>
      <a:accent2>
        <a:srgbClr val="398AC7"/>
      </a:accent2>
      <a:accent3>
        <a:srgbClr val="FFFFFF"/>
      </a:accent3>
      <a:accent4>
        <a:srgbClr val="14375A"/>
      </a:accent4>
      <a:accent5>
        <a:srgbClr val="AEE1DD"/>
      </a:accent5>
      <a:accent6>
        <a:srgbClr val="337DB4"/>
      </a:accent6>
      <a:hlink>
        <a:srgbClr val="8BBC00"/>
      </a:hlink>
      <a:folHlink>
        <a:srgbClr val="6D50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68402"/>
        </a:accent2>
        <a:accent3>
          <a:srgbClr val="FFFFFF"/>
        </a:accent3>
        <a:accent4>
          <a:srgbClr val="000000"/>
        </a:accent4>
        <a:accent5>
          <a:srgbClr val="B1DBF4"/>
        </a:accent5>
        <a:accent6>
          <a:srgbClr val="D07702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8BB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5095D"/>
        </a:dk1>
        <a:lt1>
          <a:srgbClr val="FFFFFF"/>
        </a:lt1>
        <a:dk2>
          <a:srgbClr val="235752"/>
        </a:dk2>
        <a:lt2>
          <a:srgbClr val="B2B2B2"/>
        </a:lt2>
        <a:accent1>
          <a:srgbClr val="DAAF34"/>
        </a:accent1>
        <a:accent2>
          <a:srgbClr val="6F9A3C"/>
        </a:accent2>
        <a:accent3>
          <a:srgbClr val="FFFFFF"/>
        </a:accent3>
        <a:accent4>
          <a:srgbClr val="1E064E"/>
        </a:accent4>
        <a:accent5>
          <a:srgbClr val="EAD4AE"/>
        </a:accent5>
        <a:accent6>
          <a:srgbClr val="648B35"/>
        </a:accent6>
        <a:hlink>
          <a:srgbClr val="8DAED9"/>
        </a:hlink>
        <a:folHlink>
          <a:srgbClr val="A8C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123TGp_biz_diagram_v2</Template>
  <TotalTime>3017</TotalTime>
  <Words>2249</Words>
  <Application>Microsoft Office PowerPoint</Application>
  <PresentationFormat>全屏显示(4:3)</PresentationFormat>
  <Paragraphs>392</Paragraphs>
  <Slides>35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华文新魏</vt:lpstr>
      <vt:lpstr>楷体_GB2312</vt:lpstr>
      <vt:lpstr>宋体</vt:lpstr>
      <vt:lpstr>Arial</vt:lpstr>
      <vt:lpstr>Calibri</vt:lpstr>
      <vt:lpstr>Comic Sans MS</vt:lpstr>
      <vt:lpstr>Courier New</vt:lpstr>
      <vt:lpstr>Times New Roman</vt:lpstr>
      <vt:lpstr>Verdana</vt:lpstr>
      <vt:lpstr>Wingdings</vt:lpstr>
      <vt:lpstr>sample</vt:lpstr>
      <vt:lpstr>高级语言程序设计</vt:lpstr>
      <vt:lpstr>期末复习</vt:lpstr>
      <vt:lpstr>考试题型</vt:lpstr>
      <vt:lpstr>期末复习</vt:lpstr>
      <vt:lpstr>复习知识点</vt:lpstr>
      <vt:lpstr>复习知识点</vt:lpstr>
      <vt:lpstr>数制转换</vt:lpstr>
      <vt:lpstr>C++语言的词汇</vt:lpstr>
      <vt:lpstr>数据类型</vt:lpstr>
      <vt:lpstr>运算符与表达式</vt:lpstr>
      <vt:lpstr>运算符与表达式</vt:lpstr>
      <vt:lpstr>C++语句</vt:lpstr>
      <vt:lpstr>C++语句</vt:lpstr>
      <vt:lpstr>数组</vt:lpstr>
      <vt:lpstr>结构类型</vt:lpstr>
      <vt:lpstr>函数</vt:lpstr>
      <vt:lpstr>变量、函数的相关概念</vt:lpstr>
      <vt:lpstr>变量存储类型</vt:lpstr>
      <vt:lpstr>基本概念汇总</vt:lpstr>
      <vt:lpstr>程序改错汇总</vt:lpstr>
      <vt:lpstr>期末复习</vt:lpstr>
      <vt:lpstr>字符数组</vt:lpstr>
      <vt:lpstr>字符数组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结构类型</vt:lpstr>
      <vt:lpstr>函数</vt:lpstr>
      <vt:lpstr>函数</vt:lpstr>
      <vt:lpstr>函数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高级语言程序设计</dc:title>
  <dc:creator>dell</dc:creator>
  <cp:lastModifiedBy>张莹</cp:lastModifiedBy>
  <cp:revision>231</cp:revision>
  <dcterms:created xsi:type="dcterms:W3CDTF">2015-07-19T02:17:45Z</dcterms:created>
  <dcterms:modified xsi:type="dcterms:W3CDTF">2018-12-27T09:06:14Z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64440492-4C8B-11D1-8B70-080036B11A03}" pid="4">
    <vt:lpwstr>ThemeGallery.com</vt:lpwstr>
  </property>
</Properties>
</file>