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14" r:id="rId58"/>
    <p:sldId id="415" r:id="rId59"/>
    <p:sldId id="416" r:id="rId60"/>
    <p:sldId id="417" r:id="rId61"/>
    <p:sldId id="418" r:id="rId62"/>
    <p:sldId id="419" r:id="rId63"/>
    <p:sldId id="420" r:id="rId64"/>
    <p:sldId id="421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1" r:id="rId75"/>
    <p:sldId id="432" r:id="rId76"/>
    <p:sldId id="433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457" r:id="rId88"/>
    <p:sldId id="456" r:id="rId89"/>
    <p:sldId id="458" r:id="rId90"/>
    <p:sldId id="445" r:id="rId91"/>
    <p:sldId id="446" r:id="rId92"/>
    <p:sldId id="447" r:id="rId93"/>
    <p:sldId id="448" r:id="rId94"/>
    <p:sldId id="449" r:id="rId95"/>
    <p:sldId id="450" r:id="rId96"/>
    <p:sldId id="451" r:id="rId97"/>
    <p:sldId id="452" r:id="rId98"/>
    <p:sldId id="453" r:id="rId99"/>
    <p:sldId id="454" r:id="rId100"/>
    <p:sldId id="455" r:id="rId10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莹" initials="张莹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8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1F6FC-FBE5-5748-9FA2-0C9616CD765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2A311-8845-8448-B205-32818F4E77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84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3266-7412-4A2B-A2DB-13B0A298B7E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AE0CC-46AB-412C-9D95-D1239D353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6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7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1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/>
              <a:t>Database &amp; Information System Lab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08D23FD-98F4-42DC-82C4-4AED005C67E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24796"/>
            <a:ext cx="1685305" cy="16853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24025"/>
            <a:ext cx="1512168" cy="14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AD19F-6278-4277-B296-4C15C3C3FB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EBAB-404B-4162-86EA-3134271E5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8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B2637C74-671B-49DE-889D-7CB4D76831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46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F3D66CF0-E22F-4DAB-9A91-EF1638D719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22E5D-7BC3-44E6-BA65-C8AAD10FCE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6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E1BC1-228F-482E-8CFA-8633C1FC6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8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FE93A-C8A7-4BF0-809C-5CD04739F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4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6F0EF-F4D1-4F26-B161-37BB4C201B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18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182AA-7D37-4F4A-B3FF-2ED9AFB978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DCE65-C438-467B-808B-2463479BB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3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4E85-E134-4C6A-94D1-DAD0BEFDD1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1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8A697-B4F1-4FE4-813C-D5798309C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784"/>
            <a:ext cx="8229600" cy="500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i="1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fld id="{40B0C06F-4C5E-4398-9EA9-FF291EBC99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21" y="391"/>
              <a:ext cx="331" cy="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85" y="656744"/>
            <a:ext cx="476531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Comic Sans MS" panose="030F0702030302020204" pitchFamily="66" charset="0"/>
          <a:ea typeface="华文新魏" panose="020108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高级语言程序设计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ltGray">
          <a:xfrm>
            <a:off x="5724376" y="56612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012160" y="5590981"/>
            <a:ext cx="2775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张莹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计算机学院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07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流类库简介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预定义的流类对象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对应于键盘文件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对应于显示器文件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对应于显示器文件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clog;</a:t>
            </a: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clog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对应于显示器文件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42441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743200"/>
            <a:ext cx="4795854" cy="900114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第十章结束</a:t>
            </a:r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3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流类库简介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中可直接对上述4个预定义流类对象进行读写，而不必先进行“打开文件”的操作，使用完后也不需要进行“关闭文件”的操作（因为这些流类对象与文件之间的联系是预定义好的，可认为系统已为每一程序都隐含进行了对它们的打开与关闭操作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39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流类库简介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348310"/>
          </a:xfrm>
        </p:spPr>
        <p:txBody>
          <a:bodyPr/>
          <a:lstStyle/>
          <a:p>
            <a:r>
              <a:rPr lang="zh-CN" altLang="en-US" dirty="0"/>
              <a:t>在头文件“</a:t>
            </a:r>
            <a:r>
              <a:rPr lang="en-US" altLang="zh-CN" dirty="0" err="1"/>
              <a:t>fstream.h</a:t>
            </a:r>
            <a:r>
              <a:rPr lang="en-US" altLang="zh-CN" dirty="0"/>
              <a:t>”</a:t>
            </a:r>
            <a:r>
              <a:rPr lang="zh-CN" altLang="en-US" dirty="0"/>
              <a:t>中说明(预定义)了一批</a:t>
            </a:r>
            <a:r>
              <a:rPr lang="zh-CN" altLang="en-US" dirty="0">
                <a:solidFill>
                  <a:srgbClr val="FF0000"/>
                </a:solidFill>
              </a:rPr>
              <a:t>文件流类</a:t>
            </a:r>
            <a:r>
              <a:rPr lang="zh-CN" altLang="en-US" dirty="0"/>
              <a:t>，专用于磁盘文件操作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派生，支持从磁盘文件中输入(读)数据；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ofstream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派生，支持往磁盘文件中输出(写)数据；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fstream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派生，支持对磁盘文件进行输入和输出数据的双向操作。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08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流类库简介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34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中没有预定义的文件流类的对象，程序中用到的所有文件流类对象都要自定义</a:t>
            </a:r>
            <a:endParaRPr lang="en-US" altLang="zh-CN" dirty="0"/>
          </a:p>
          <a:p>
            <a:pPr lvl="1"/>
            <a:r>
              <a:rPr lang="zh-CN" altLang="en-US" dirty="0"/>
              <a:t>自定义</a:t>
            </a:r>
            <a:r>
              <a:rPr lang="en-US" altLang="zh-CN" dirty="0" err="1"/>
              <a:t>ifstream</a:t>
            </a:r>
            <a:r>
              <a:rPr lang="zh-CN" altLang="en-US" dirty="0"/>
              <a:t>对象进行读文件操作</a:t>
            </a:r>
            <a:endParaRPr lang="en-US" altLang="zh-CN" dirty="0"/>
          </a:p>
          <a:p>
            <a:pPr lvl="2">
              <a:buNone/>
            </a:pP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x=5;</a:t>
            </a:r>
          </a:p>
          <a:p>
            <a:pPr lvl="2">
              <a:buNone/>
            </a:pP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(“myfile.txt”);</a:t>
            </a:r>
          </a:p>
          <a:p>
            <a:pPr lvl="2">
              <a:buNone/>
            </a:pP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&gt;&gt;x;</a:t>
            </a:r>
          </a:p>
          <a:p>
            <a:pPr lvl="2">
              <a:buNone/>
            </a:pP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&lt;&lt;“x=”&lt;&lt;x&lt;&lt;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zh-CN" altLang="en-US" dirty="0"/>
              <a:t>自定义</a:t>
            </a:r>
            <a:r>
              <a:rPr lang="en-US" altLang="zh-CN" dirty="0" err="1"/>
              <a:t>ofstream</a:t>
            </a:r>
            <a:r>
              <a:rPr lang="zh-CN" altLang="en-US" dirty="0"/>
              <a:t>对象进行写文件操作</a:t>
            </a:r>
            <a:endParaRPr lang="en-US" altLang="zh-CN" dirty="0"/>
          </a:p>
          <a:p>
            <a:pPr lvl="2">
              <a:buNone/>
            </a:pP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outfile.open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(“myfile.txt”);</a:t>
            </a:r>
          </a:p>
          <a:p>
            <a:pPr lvl="2">
              <a:buNone/>
            </a:pP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&lt;&lt;”Write to file”;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273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输入输出流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477954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314585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08755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554154"/>
            <a:ext cx="21980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ea typeface="宋体" pitchFamily="2" charset="-122"/>
              </a:rPr>
              <a:t>C++</a:t>
            </a:r>
            <a:r>
              <a:rPr lang="zh-CN" altLang="en-US" sz="3200" b="1" dirty="0">
                <a:ea typeface="宋体" pitchFamily="2" charset="-122"/>
              </a:rPr>
              <a:t>流类库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57637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292418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390785"/>
            <a:ext cx="402706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C00000"/>
                </a:solidFill>
                <a:ea typeface="宋体" pitchFamily="2" charset="-122"/>
              </a:rPr>
              <a:t>对标准设备的</a:t>
            </a:r>
            <a:r>
              <a:rPr lang="en-US" altLang="zh-CN" sz="3200" b="1" dirty="0">
                <a:solidFill>
                  <a:srgbClr val="C00000"/>
                </a:solidFill>
                <a:ea typeface="宋体" pitchFamily="2" charset="-122"/>
              </a:rPr>
              <a:t>I/O</a:t>
            </a:r>
            <a:r>
              <a:rPr lang="zh-CN" altLang="en-US" sz="3200" b="1" dirty="0">
                <a:solidFill>
                  <a:srgbClr val="C00000"/>
                </a:solidFill>
                <a:ea typeface="宋体" pitchFamily="2" charset="-122"/>
              </a:rPr>
              <a:t>操作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41301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206760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071942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381636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282960"/>
            <a:ext cx="359425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输入</a:t>
            </a:r>
            <a:r>
              <a:rPr lang="en-US" altLang="zh-CN" sz="3200" b="1" dirty="0">
                <a:ea typeface="宋体" pitchFamily="2" charset="-122"/>
              </a:rPr>
              <a:t>/</a:t>
            </a:r>
            <a:r>
              <a:rPr lang="zh-CN" altLang="en-US" sz="3200" b="1" dirty="0">
                <a:ea typeface="宋体" pitchFamily="2" charset="-122"/>
              </a:rPr>
              <a:t>输出格式控制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30518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468154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148142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磁盘文件的输入与输出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17036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4921272"/>
            <a:ext cx="762000" cy="665162"/>
            <a:chOff x="1110" y="2656"/>
            <a:chExt cx="1549" cy="1351"/>
          </a:xfrm>
        </p:grpSpPr>
        <p:sp>
          <p:nvSpPr>
            <p:cNvPr id="3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5764234"/>
            <a:ext cx="762000" cy="665162"/>
            <a:chOff x="3174" y="2656"/>
            <a:chExt cx="1549" cy="1351"/>
          </a:xfrm>
        </p:grpSpPr>
        <p:sp>
          <p:nvSpPr>
            <p:cNvPr id="38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2438400" y="553087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2667000" y="4997472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字符串流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2025650" y="501969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2438400" y="637383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2667000" y="5840434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其他输入输出控制函数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gray">
          <a:xfrm>
            <a:off x="2025650" y="5862659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0439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标准设备</a:t>
            </a:r>
            <a:endParaRPr lang="en-US" altLang="zh-CN" dirty="0"/>
          </a:p>
          <a:p>
            <a:pPr lvl="1"/>
            <a:r>
              <a:rPr lang="zh-CN" altLang="en-US" dirty="0"/>
              <a:t>键盘、屏幕、鼠标</a:t>
            </a:r>
            <a:r>
              <a:rPr lang="en-US" altLang="zh-CN" dirty="0"/>
              <a:t>……</a:t>
            </a:r>
          </a:p>
          <a:p>
            <a:pPr lvl="1"/>
            <a:r>
              <a:rPr lang="en-US" altLang="zh-CN" dirty="0" err="1"/>
              <a:t>cin</a:t>
            </a:r>
            <a:r>
              <a:rPr lang="zh-CN" altLang="en-US" dirty="0"/>
              <a:t>、</a:t>
            </a:r>
            <a:r>
              <a:rPr lang="en-US" altLang="zh-CN" dirty="0" err="1"/>
              <a:t>cout</a:t>
            </a:r>
            <a:r>
              <a:rPr lang="zh-CN" altLang="en-US" dirty="0"/>
              <a:t>、</a:t>
            </a:r>
            <a:r>
              <a:rPr lang="en-US" altLang="zh-CN" dirty="0" err="1"/>
              <a:t>cerr</a:t>
            </a:r>
            <a:r>
              <a:rPr lang="zh-CN" altLang="en-US" dirty="0"/>
              <a:t>、</a:t>
            </a:r>
            <a:r>
              <a:rPr lang="en-US" altLang="zh-CN" dirty="0"/>
              <a:t>clog</a:t>
            </a:r>
          </a:p>
          <a:p>
            <a:r>
              <a:rPr lang="zh-CN" altLang="en-US" dirty="0"/>
              <a:t>基本数据类型</a:t>
            </a:r>
            <a:endParaRPr lang="en-US" altLang="zh-CN" dirty="0"/>
          </a:p>
          <a:p>
            <a:pPr lvl="1"/>
            <a:r>
              <a:rPr lang="zh-CN" altLang="en-US" dirty="0"/>
              <a:t>插入运算符和提取运算符</a:t>
            </a:r>
            <a:endParaRPr lang="en-US" altLang="zh-CN" dirty="0"/>
          </a:p>
          <a:p>
            <a:r>
              <a:rPr lang="zh-CN" altLang="en-US" dirty="0"/>
              <a:t>字符数据</a:t>
            </a:r>
            <a:endParaRPr lang="en-US" altLang="zh-CN" dirty="0"/>
          </a:p>
          <a:p>
            <a:pPr lvl="1"/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</a:p>
          <a:p>
            <a:r>
              <a:rPr lang="zh-CN" altLang="en-US" dirty="0"/>
              <a:t>字符串数据</a:t>
            </a:r>
            <a:endParaRPr lang="en-US" altLang="zh-CN" dirty="0"/>
          </a:p>
          <a:p>
            <a:pPr lvl="1"/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600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屏幕输出</a:t>
            </a:r>
            <a:endParaRPr lang="en-US" altLang="zh-CN" dirty="0"/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char c = ‘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a’;char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*s = “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lvl="1"/>
            <a:r>
              <a:rPr lang="en-US" altLang="zh-CN" dirty="0"/>
              <a:t>&lt;&lt;</a:t>
            </a:r>
          </a:p>
          <a:p>
            <a:pPr lvl="2"/>
            <a:r>
              <a:rPr lang="en-US" altLang="zh-CN" dirty="0" err="1"/>
              <a:t>cout</a:t>
            </a:r>
            <a:r>
              <a:rPr lang="en-US" altLang="zh-CN" dirty="0"/>
              <a:t>&lt;&lt;c;</a:t>
            </a:r>
          </a:p>
          <a:p>
            <a:pPr lvl="2"/>
            <a:r>
              <a:rPr lang="en-US" altLang="zh-CN" dirty="0" err="1"/>
              <a:t>cout</a:t>
            </a:r>
            <a:r>
              <a:rPr lang="en-US" altLang="zh-CN" dirty="0"/>
              <a:t>&lt;&lt;s;</a:t>
            </a:r>
          </a:p>
          <a:p>
            <a:pPr lvl="1"/>
            <a:r>
              <a:rPr lang="en-US" altLang="zh-CN" dirty="0"/>
              <a:t>put()</a:t>
            </a:r>
          </a:p>
          <a:p>
            <a:pPr lvl="2"/>
            <a:r>
              <a:rPr lang="en-US" altLang="zh-CN" dirty="0" err="1"/>
              <a:t>cout.put</a:t>
            </a:r>
            <a:r>
              <a:rPr lang="en-US" altLang="zh-CN" dirty="0"/>
              <a:t>(c)</a:t>
            </a:r>
          </a:p>
          <a:p>
            <a:pPr lvl="1"/>
            <a:r>
              <a:rPr lang="en-US" altLang="zh-CN" dirty="0"/>
              <a:t>write()</a:t>
            </a:r>
          </a:p>
          <a:p>
            <a:pPr lvl="2"/>
            <a:r>
              <a:rPr lang="en-US" altLang="zh-CN" dirty="0" err="1"/>
              <a:t>cout.write</a:t>
            </a:r>
            <a:r>
              <a:rPr lang="en-US" altLang="zh-CN" dirty="0"/>
              <a:t>(s,10);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0760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键盘输入</a:t>
            </a:r>
            <a:endParaRPr lang="en-US" altLang="zh-CN" dirty="0"/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char c; char*s = new char[10];</a:t>
            </a:r>
          </a:p>
          <a:p>
            <a:pPr lvl="1"/>
            <a:r>
              <a:rPr lang="en-US" altLang="zh-CN" dirty="0"/>
              <a:t>&gt;&gt;</a:t>
            </a:r>
          </a:p>
          <a:p>
            <a:pPr lvl="2"/>
            <a:r>
              <a:rPr lang="en-US" altLang="zh-CN" dirty="0" err="1"/>
              <a:t>cin</a:t>
            </a:r>
            <a:r>
              <a:rPr lang="en-US" altLang="zh-CN" dirty="0"/>
              <a:t>&gt;&gt;c;</a:t>
            </a:r>
          </a:p>
          <a:p>
            <a:pPr lvl="2"/>
            <a:r>
              <a:rPr lang="en-US" altLang="zh-CN" dirty="0" err="1"/>
              <a:t>cin</a:t>
            </a:r>
            <a:r>
              <a:rPr lang="en-US" altLang="zh-CN" dirty="0"/>
              <a:t>&gt;&gt;s;</a:t>
            </a:r>
          </a:p>
          <a:p>
            <a:pPr lvl="1"/>
            <a:r>
              <a:rPr lang="en-US" altLang="zh-CN" dirty="0"/>
              <a:t>get()</a:t>
            </a:r>
          </a:p>
          <a:p>
            <a:pPr lvl="2"/>
            <a:r>
              <a:rPr lang="en-US" altLang="zh-CN" dirty="0"/>
              <a:t>c= </a:t>
            </a:r>
            <a:r>
              <a:rPr lang="en-US" altLang="zh-CN" dirty="0" err="1"/>
              <a:t>cin.get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read()</a:t>
            </a:r>
          </a:p>
          <a:p>
            <a:pPr lvl="2"/>
            <a:r>
              <a:rPr lang="en-US" altLang="zh-CN" dirty="0" err="1"/>
              <a:t>cin.read</a:t>
            </a:r>
            <a:r>
              <a:rPr lang="en-US" altLang="zh-CN" dirty="0"/>
              <a:t>(s,9);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51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插入与提取运算符重载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插入与提取运算符（</a:t>
            </a:r>
            <a:r>
              <a:rPr lang="en-US" altLang="zh-CN" dirty="0"/>
              <a:t>&lt;&lt;</a:t>
            </a:r>
            <a:r>
              <a:rPr lang="zh-CN" altLang="en-US" dirty="0"/>
              <a:t>和</a:t>
            </a:r>
            <a:r>
              <a:rPr lang="en-US" altLang="zh-CN" dirty="0"/>
              <a:t>&gt;&gt;</a:t>
            </a:r>
            <a:r>
              <a:rPr lang="zh-CN" altLang="en-US" dirty="0"/>
              <a:t>）只能实现基本数据类型的输入输出操作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C++</a:t>
            </a:r>
            <a:r>
              <a:rPr lang="zh-CN" altLang="en-US" dirty="0"/>
              <a:t>预先定义的功能</a:t>
            </a:r>
            <a:endParaRPr lang="en-US" altLang="zh-CN" dirty="0"/>
          </a:p>
          <a:p>
            <a:pPr lvl="2"/>
            <a:r>
              <a:rPr lang="zh-CN" altLang="en-US" dirty="0"/>
              <a:t>以运算符重载的方式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/>
              <a:t>使用流类对象</a:t>
            </a:r>
            <a:r>
              <a:rPr lang="en-US" altLang="zh-CN" dirty="0" err="1"/>
              <a:t>cout</a:t>
            </a:r>
            <a:r>
              <a:rPr lang="zh-CN" altLang="en-US" dirty="0"/>
              <a:t>输出整型数据：</a:t>
            </a:r>
            <a:endParaRPr lang="en-US" altLang="zh-CN" dirty="0"/>
          </a:p>
          <a:p>
            <a:pPr lvl="2">
              <a:buNone/>
            </a:pP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&lt;&lt;x;</a:t>
            </a:r>
          </a:p>
          <a:p>
            <a:pPr lvl="2">
              <a:buNone/>
            </a:pPr>
            <a:r>
              <a:rPr lang="zh-CN" altLang="en-US" dirty="0"/>
              <a:t>相当于</a:t>
            </a:r>
            <a:endParaRPr lang="en-US" altLang="zh-CN" dirty="0"/>
          </a:p>
          <a:p>
            <a:pPr lvl="2">
              <a:buNone/>
            </a:pP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2"/>
            <a:r>
              <a:rPr lang="en-US" altLang="zh-CN" dirty="0" err="1"/>
              <a:t>cout</a:t>
            </a:r>
            <a:r>
              <a:rPr lang="zh-CN" altLang="en-US" dirty="0"/>
              <a:t>为对象名，</a:t>
            </a:r>
            <a:r>
              <a:rPr lang="en-US" altLang="zh-CN" dirty="0"/>
              <a:t>operator&lt;&lt;</a:t>
            </a:r>
            <a:r>
              <a:rPr lang="zh-CN" altLang="en-US" dirty="0"/>
              <a:t>相当于函数名</a:t>
            </a:r>
            <a:endParaRPr lang="en-US" altLang="zh-CN" dirty="0"/>
          </a:p>
          <a:p>
            <a:pPr lvl="2"/>
            <a:r>
              <a:rPr lang="zh-CN" altLang="en-US" dirty="0"/>
              <a:t>返回值为流类对象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798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插入与提取运算符重载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插入与提取运算符（</a:t>
            </a:r>
            <a:r>
              <a:rPr lang="en-US" altLang="zh-CN" dirty="0"/>
              <a:t>&lt;&lt;</a:t>
            </a:r>
            <a:r>
              <a:rPr lang="zh-CN" altLang="en-US" dirty="0"/>
              <a:t>和</a:t>
            </a:r>
            <a:r>
              <a:rPr lang="en-US" altLang="zh-CN" dirty="0"/>
              <a:t>&gt;&gt;</a:t>
            </a:r>
            <a:r>
              <a:rPr lang="zh-CN" altLang="en-US" dirty="0"/>
              <a:t>）无法直接实现</a:t>
            </a:r>
            <a:r>
              <a:rPr lang="zh-CN" altLang="en-US" dirty="0">
                <a:solidFill>
                  <a:srgbClr val="FF0000"/>
                </a:solidFill>
              </a:rPr>
              <a:t>用户自定义的类对象</a:t>
            </a:r>
            <a:r>
              <a:rPr lang="zh-CN" altLang="en-US" dirty="0"/>
              <a:t>进行输入输出操作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/>
              <a:t>自定义一个</a:t>
            </a:r>
            <a:r>
              <a:rPr lang="en-US" altLang="zh-CN" dirty="0"/>
              <a:t>complex</a:t>
            </a:r>
            <a:r>
              <a:rPr lang="zh-CN" altLang="en-US" dirty="0"/>
              <a:t>类描述复数</a:t>
            </a:r>
            <a:endParaRPr lang="en-US" altLang="zh-CN" dirty="0"/>
          </a:p>
          <a:p>
            <a:pPr lvl="2"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complex cp;</a:t>
            </a:r>
          </a:p>
          <a:p>
            <a:pPr lvl="2">
              <a:buNone/>
            </a:pP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&lt;&lt;cp&lt;&lt;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无法实现复数输出功能</a:t>
            </a:r>
            <a:endParaRPr lang="en-US" altLang="zh-CN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/>
              <a:t>需要在类</a:t>
            </a:r>
            <a:r>
              <a:rPr lang="en-US" altLang="zh-CN" dirty="0"/>
              <a:t>complex</a:t>
            </a:r>
            <a:r>
              <a:rPr lang="zh-CN" altLang="en-US" dirty="0"/>
              <a:t>的定义中，对运算符</a:t>
            </a:r>
            <a:r>
              <a:rPr lang="en-US" altLang="zh-CN" dirty="0"/>
              <a:t>&lt;&lt;</a:t>
            </a:r>
            <a:r>
              <a:rPr lang="zh-CN" altLang="en-US" dirty="0"/>
              <a:t>进行重载，使其实现输出复数的功能</a:t>
            </a:r>
            <a:endParaRPr lang="en-US" altLang="zh-CN" dirty="0"/>
          </a:p>
          <a:p>
            <a:pPr lvl="1"/>
            <a:r>
              <a:rPr lang="zh-CN" altLang="en-US" dirty="0"/>
              <a:t>提取运算符</a:t>
            </a:r>
            <a:r>
              <a:rPr lang="en-US" altLang="zh-CN" dirty="0"/>
              <a:t>&gt;&gt;</a:t>
            </a:r>
            <a:r>
              <a:rPr lang="zh-CN" altLang="en-US" dirty="0"/>
              <a:t>同样需要进行重载实现输入功能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74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输入输出流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477954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314585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08755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554154"/>
            <a:ext cx="21980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ea typeface="宋体" pitchFamily="2" charset="-122"/>
              </a:rPr>
              <a:t>C++</a:t>
            </a:r>
            <a:r>
              <a:rPr lang="zh-CN" altLang="en-US" sz="3200" b="1" dirty="0">
                <a:ea typeface="宋体" pitchFamily="2" charset="-122"/>
              </a:rPr>
              <a:t>流类库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57637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292418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390785"/>
            <a:ext cx="402706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对标准设备的</a:t>
            </a:r>
            <a:r>
              <a:rPr lang="en-US" altLang="zh-CN" sz="3200" b="1" dirty="0">
                <a:ea typeface="宋体" pitchFamily="2" charset="-122"/>
              </a:rPr>
              <a:t>I/O</a:t>
            </a:r>
            <a:r>
              <a:rPr lang="zh-CN" altLang="en-US" sz="3200" b="1" dirty="0">
                <a:ea typeface="宋体" pitchFamily="2" charset="-122"/>
              </a:rPr>
              <a:t>操作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41301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206760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071942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381636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282960"/>
            <a:ext cx="359425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输入</a:t>
            </a:r>
            <a:r>
              <a:rPr lang="en-US" altLang="zh-CN" sz="3200" b="1" dirty="0">
                <a:ea typeface="宋体" pitchFamily="2" charset="-122"/>
              </a:rPr>
              <a:t>/</a:t>
            </a:r>
            <a:r>
              <a:rPr lang="zh-CN" altLang="en-US" sz="3200" b="1" dirty="0">
                <a:ea typeface="宋体" pitchFamily="2" charset="-122"/>
              </a:rPr>
              <a:t>输出格式控制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30518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468154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148142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磁盘文件的输入与输出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17036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4921272"/>
            <a:ext cx="762000" cy="665162"/>
            <a:chOff x="1110" y="2656"/>
            <a:chExt cx="1549" cy="1351"/>
          </a:xfrm>
        </p:grpSpPr>
        <p:sp>
          <p:nvSpPr>
            <p:cNvPr id="3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5764234"/>
            <a:ext cx="762000" cy="665162"/>
            <a:chOff x="3174" y="2656"/>
            <a:chExt cx="1549" cy="1351"/>
          </a:xfrm>
        </p:grpSpPr>
        <p:sp>
          <p:nvSpPr>
            <p:cNvPr id="38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2438400" y="553087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2667000" y="4997472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字符串流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2025650" y="501969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2438400" y="637383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2667000" y="5840434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其他输入输出控制函数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gray">
          <a:xfrm>
            <a:off x="2025650" y="5862659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4994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插入与提取运算符重载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95400"/>
            <a:ext cx="8858280" cy="502920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10.1】</a:t>
            </a:r>
            <a:r>
              <a:rPr lang="zh-CN" altLang="en-US" dirty="0">
                <a:solidFill>
                  <a:srgbClr val="C00000"/>
                </a:solidFill>
              </a:rPr>
              <a:t>重载插入与提取运算符，实现复数的输入和输出</a:t>
            </a:r>
            <a:endParaRPr lang="en-US" altLang="zh-CN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complex {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r;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000" dirty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complex(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r0=0,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i0=0) {	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r=r0;i=i0;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complex 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+(complex c2);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operator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*(complex c2);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friend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in, complex&amp; com);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000" dirty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friend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out,complex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com); 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 </a:t>
            </a:r>
            <a:endParaRPr lang="zh-CN" altLang="en-US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995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插入与提取运算符重载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+(complex c2)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complex c;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c.r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=r+c2.r;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c.i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=i+c2.i;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 (complex c2)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complex temp;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temp.r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=(r*c2.r)-(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*c2.i);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temp.i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=(r*c2.i)+(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*c2.r);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operator &gt;&gt; (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in, complex&amp; com) {</a:t>
            </a:r>
          </a:p>
          <a:p>
            <a:pPr algn="just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in&gt;&gt;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com.r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com.i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in; 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不可缺少，因为函数返回类型为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&amp;”</a:t>
            </a:r>
          </a:p>
          <a:p>
            <a:pPr algn="just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738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插入与提取运算符重载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&lt;&lt; (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out, complex com)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out&lt;&lt;"("&lt;&lt;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com.r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&lt;&lt;", "&lt;&lt;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com.i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&lt;&lt;")"&lt;&lt;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out;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不可缺少，因为函数返回类型为“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&amp;”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endParaRPr lang="en-US" altLang="zh-CN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complex c1(1,1), c2(2,3), c3, res;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&lt;&lt;"c1="&lt;&lt;c1&lt;&lt;"c2="&lt;&lt;c2;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res = c1+c2;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&lt;&lt;"c1+c2="&lt;&lt;res;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&lt;&lt;"c1*c2="&lt;&lt;c1*c2;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&lt;&lt;"Input c3:";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&gt;&gt;c3;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&lt;&lt;"c3+c3="&lt;&lt;c3+c3;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431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插入与提取运算符重载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/*</a:t>
            </a:r>
            <a:r>
              <a:rPr lang="zh-CN" altLang="en-US" sz="2400" dirty="0">
                <a:solidFill>
                  <a:srgbClr val="FF0000"/>
                </a:solidFill>
              </a:rPr>
              <a:t>注意输入输出语句中出现的类对象</a:t>
            </a:r>
            <a:r>
              <a:rPr lang="en-US" altLang="zh-CN" sz="2400" dirty="0" err="1">
                <a:solidFill>
                  <a:srgbClr val="FF0000"/>
                </a:solidFill>
              </a:rPr>
              <a:t>cout</a:t>
            </a:r>
            <a:r>
              <a:rPr lang="zh-CN" altLang="en-US" sz="2400" dirty="0">
                <a:solidFill>
                  <a:srgbClr val="FF0000"/>
                </a:solidFill>
              </a:rPr>
              <a:t>以及</a:t>
            </a:r>
            <a:r>
              <a:rPr lang="en-US" altLang="zh-CN" sz="2400" dirty="0" err="1">
                <a:solidFill>
                  <a:srgbClr val="FF0000"/>
                </a:solidFill>
              </a:rPr>
              <a:t>cin</a:t>
            </a:r>
            <a:r>
              <a:rPr lang="zh-CN" altLang="en-US" sz="2400" dirty="0">
                <a:solidFill>
                  <a:srgbClr val="FF0000"/>
                </a:solidFill>
              </a:rPr>
              <a:t>正是输入输出重载函数中引用型形参</a:t>
            </a:r>
            <a:r>
              <a:rPr lang="en-US" altLang="zh-CN" sz="2400" dirty="0">
                <a:solidFill>
                  <a:srgbClr val="FF0000"/>
                </a:solidFill>
              </a:rPr>
              <a:t>out</a:t>
            </a:r>
            <a:r>
              <a:rPr lang="zh-CN" altLang="en-US" sz="2400" dirty="0">
                <a:solidFill>
                  <a:srgbClr val="FF0000"/>
                </a:solidFill>
              </a:rPr>
              <a:t>以及</a:t>
            </a:r>
            <a:r>
              <a:rPr lang="en-US" altLang="zh-CN" sz="2400" dirty="0">
                <a:solidFill>
                  <a:srgbClr val="FF0000"/>
                </a:solidFill>
              </a:rPr>
              <a:t>in</a:t>
            </a:r>
            <a:r>
              <a:rPr lang="zh-CN" altLang="en-US" sz="2400" dirty="0">
                <a:solidFill>
                  <a:srgbClr val="FF0000"/>
                </a:solidFill>
              </a:rPr>
              <a:t>的对应实参。即是说，若使用“</a:t>
            </a:r>
            <a:r>
              <a:rPr lang="en-US" altLang="zh-CN" sz="2400" dirty="0" err="1">
                <a:solidFill>
                  <a:srgbClr val="FF0000"/>
                </a:solidFill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</a:rPr>
              <a:t>&lt;&lt;c1;”</a:t>
            </a:r>
            <a:r>
              <a:rPr lang="zh-CN" altLang="en-US" sz="2400" dirty="0">
                <a:solidFill>
                  <a:srgbClr val="FF0000"/>
                </a:solidFill>
              </a:rPr>
              <a:t>它将等同于调用运算符重载函数“</a:t>
            </a:r>
            <a:r>
              <a:rPr lang="en-US" altLang="zh-CN" sz="2400" dirty="0">
                <a:solidFill>
                  <a:srgbClr val="FF0000"/>
                </a:solidFill>
              </a:rPr>
              <a:t>operator&lt;&lt;(</a:t>
            </a:r>
            <a:r>
              <a:rPr lang="en-US" altLang="zh-CN" sz="2400" dirty="0" err="1">
                <a:solidFill>
                  <a:srgbClr val="FF0000"/>
                </a:solidFill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</a:rPr>
              <a:t>, c1);”，</a:t>
            </a:r>
            <a:r>
              <a:rPr lang="zh-CN" altLang="en-US" sz="2400" dirty="0">
                <a:solidFill>
                  <a:srgbClr val="FF0000"/>
                </a:solidFill>
              </a:rPr>
              <a:t>而使用“</a:t>
            </a:r>
            <a:r>
              <a:rPr lang="en-US" altLang="zh-CN" sz="2400" dirty="0" err="1">
                <a:solidFill>
                  <a:srgbClr val="FF0000"/>
                </a:solidFill>
              </a:rPr>
              <a:t>cin</a:t>
            </a:r>
            <a:r>
              <a:rPr lang="en-US" altLang="zh-CN" sz="2400" dirty="0">
                <a:solidFill>
                  <a:srgbClr val="FF0000"/>
                </a:solidFill>
              </a:rPr>
              <a:t>&gt;&gt;c3;”</a:t>
            </a:r>
            <a:r>
              <a:rPr lang="zh-CN" altLang="en-US" sz="2400" dirty="0">
                <a:solidFill>
                  <a:srgbClr val="FF0000"/>
                </a:solidFill>
              </a:rPr>
              <a:t>则等同于调用函数“</a:t>
            </a:r>
            <a:r>
              <a:rPr lang="en-US" altLang="zh-CN" sz="2400" dirty="0">
                <a:solidFill>
                  <a:srgbClr val="FF0000"/>
                </a:solidFill>
              </a:rPr>
              <a:t>operator&gt;&gt;(</a:t>
            </a:r>
            <a:r>
              <a:rPr lang="en-US" altLang="zh-CN" sz="2400" dirty="0" err="1">
                <a:solidFill>
                  <a:srgbClr val="FF0000"/>
                </a:solidFill>
              </a:rPr>
              <a:t>cin</a:t>
            </a:r>
            <a:r>
              <a:rPr lang="en-US" altLang="zh-CN" sz="2400" dirty="0">
                <a:solidFill>
                  <a:srgbClr val="FF0000"/>
                </a:solidFill>
              </a:rPr>
              <a:t>, c3);”*/</a:t>
            </a:r>
          </a:p>
          <a:p>
            <a:pPr>
              <a:buNone/>
            </a:pPr>
            <a:r>
              <a:rPr lang="zh-CN" altLang="en-US" sz="2800" dirty="0">
                <a:solidFill>
                  <a:schemeClr val="accent6"/>
                </a:solidFill>
              </a:rPr>
              <a:t>程序执行后，屏幕显示结果为：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c1=(1, 1)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c2=(2, 3)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c1+c2=(3, 4)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c1*c2=(-1, 5)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 c3:</a:t>
            </a:r>
            <a:r>
              <a:rPr lang="en-US" altLang="zh-CN" sz="24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3 -5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c3+c3=(6, -10)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7523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输入输出流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477954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314585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08755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554154"/>
            <a:ext cx="21980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ea typeface="宋体" pitchFamily="2" charset="-122"/>
              </a:rPr>
              <a:t>C++</a:t>
            </a:r>
            <a:r>
              <a:rPr lang="zh-CN" altLang="en-US" sz="3200" b="1" dirty="0">
                <a:ea typeface="宋体" pitchFamily="2" charset="-122"/>
              </a:rPr>
              <a:t>流类库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57637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292418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390785"/>
            <a:ext cx="402706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对标准设备的</a:t>
            </a:r>
            <a:r>
              <a:rPr lang="en-US" altLang="zh-CN" sz="3200" b="1" dirty="0">
                <a:ea typeface="宋体" pitchFamily="2" charset="-122"/>
              </a:rPr>
              <a:t>I/O</a:t>
            </a:r>
            <a:r>
              <a:rPr lang="zh-CN" altLang="en-US" sz="3200" b="1" dirty="0">
                <a:ea typeface="宋体" pitchFamily="2" charset="-122"/>
              </a:rPr>
              <a:t>操作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41301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206760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071942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381636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282960"/>
            <a:ext cx="359425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C00000"/>
                </a:solidFill>
                <a:ea typeface="宋体" pitchFamily="2" charset="-122"/>
              </a:rPr>
              <a:t>输入</a:t>
            </a:r>
            <a:r>
              <a:rPr lang="en-US" altLang="zh-CN" sz="3200" b="1" dirty="0">
                <a:solidFill>
                  <a:srgbClr val="C00000"/>
                </a:solidFill>
                <a:ea typeface="宋体" pitchFamily="2" charset="-122"/>
              </a:rPr>
              <a:t>/</a:t>
            </a:r>
            <a:r>
              <a:rPr lang="zh-CN" altLang="en-US" sz="3200" b="1" dirty="0">
                <a:solidFill>
                  <a:srgbClr val="C00000"/>
                </a:solidFill>
                <a:ea typeface="宋体" pitchFamily="2" charset="-122"/>
              </a:rPr>
              <a:t>输出格式控制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30518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468154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148142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磁盘文件的输入与输出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17036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4921272"/>
            <a:ext cx="762000" cy="665162"/>
            <a:chOff x="1110" y="2656"/>
            <a:chExt cx="1549" cy="1351"/>
          </a:xfrm>
        </p:grpSpPr>
        <p:sp>
          <p:nvSpPr>
            <p:cNvPr id="3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5764234"/>
            <a:ext cx="762000" cy="665162"/>
            <a:chOff x="3174" y="2656"/>
            <a:chExt cx="1549" cy="1351"/>
          </a:xfrm>
        </p:grpSpPr>
        <p:sp>
          <p:nvSpPr>
            <p:cNvPr id="38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2438400" y="553087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2667000" y="4997472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字符串流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2025650" y="501969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2438400" y="637383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2667000" y="5840434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其他输入输出控制函数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gray">
          <a:xfrm>
            <a:off x="2025650" y="5862659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599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输入</a:t>
            </a:r>
            <a:r>
              <a:rPr lang="en-US" altLang="zh-CN" sz="4000" dirty="0"/>
              <a:t>/</a:t>
            </a:r>
            <a:r>
              <a:rPr lang="zh-CN" altLang="en-US" sz="4000" dirty="0"/>
              <a:t>输出格式控制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457200" y="1571612"/>
            <a:ext cx="5715000" cy="44958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chemeClr val="bg2">
                  <a:alpha val="14999"/>
                </a:schemeClr>
              </a:gs>
              <a:gs pos="100000">
                <a:schemeClr val="bg2">
                  <a:gamma/>
                  <a:tint val="5764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gray">
          <a:xfrm>
            <a:off x="838200" y="2181212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rgbClr val="EDFAD2"/>
                </a:solidFill>
                <a:latin typeface="楷体_GB2312" pitchFamily="49" charset="-122"/>
                <a:ea typeface="楷体_GB2312" pitchFamily="49" charset="-122"/>
              </a:rPr>
              <a:t>格式控制函数</a:t>
            </a:r>
            <a:endParaRPr lang="en-US" altLang="zh-CN" sz="3200" b="1" dirty="0">
              <a:solidFill>
                <a:srgbClr val="EDFAD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gray">
          <a:xfrm>
            <a:off x="838200" y="3324212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rgbClr val="EDFAD2"/>
                </a:solidFill>
                <a:latin typeface="楷体_GB2312" pitchFamily="49" charset="-122"/>
                <a:ea typeface="楷体_GB2312" pitchFamily="49" charset="-122"/>
              </a:rPr>
              <a:t>格式控制符</a:t>
            </a:r>
            <a:endParaRPr lang="en-US" altLang="zh-CN" sz="3200" b="1" dirty="0">
              <a:solidFill>
                <a:srgbClr val="EDFAD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gray">
          <a:xfrm>
            <a:off x="838200" y="4467212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3200" b="1" dirty="0">
                <a:solidFill>
                  <a:srgbClr val="EDFAD2"/>
                </a:solidFill>
                <a:latin typeface="楷体_GB2312" pitchFamily="49" charset="-122"/>
                <a:ea typeface="楷体_GB2312" pitchFamily="49" charset="-122"/>
              </a:rPr>
              <a:t>格式控制示例</a:t>
            </a:r>
            <a:endParaRPr lang="en-US" altLang="zh-CN" sz="3200" b="1" dirty="0">
              <a:solidFill>
                <a:srgbClr val="EDFAD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43600" y="3095612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输出</a:t>
            </a:r>
            <a:endParaRPr lang="en-US" altLang="zh-CN" sz="36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格式控制</a:t>
            </a:r>
            <a:endParaRPr lang="en-US" altLang="zh-CN" sz="36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605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类中常用的公有格式控制成员函数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ios</a:t>
            </a:r>
            <a:r>
              <a:rPr lang="zh-CN" altLang="en-US" dirty="0"/>
              <a:t>类中定义了一批公有的格式控制标志位以及一些成员函数，通常先用某些成员函数来设置标志位，然后再使用另一些成员函数来进行格式输出。</a:t>
            </a:r>
            <a:endParaRPr lang="en-US" altLang="zh-CN" dirty="0"/>
          </a:p>
          <a:p>
            <a:pPr lvl="1"/>
            <a:r>
              <a:rPr lang="en-US" altLang="zh-CN" dirty="0" err="1"/>
              <a:t>ios</a:t>
            </a:r>
            <a:r>
              <a:rPr lang="zh-CN" altLang="en-US" dirty="0"/>
              <a:t>类中还设置了一个</a:t>
            </a:r>
            <a:r>
              <a:rPr lang="en-US" altLang="zh-CN" dirty="0"/>
              <a:t>long</a:t>
            </a:r>
            <a:r>
              <a:rPr lang="zh-CN" altLang="en-US" dirty="0"/>
              <a:t>型的数据成员用来记录当前被设置的格式状态，该数据成员被称为格式控制标志字(或标志状态字)。标志字是由格式控制标志位来“合成”的。</a:t>
            </a:r>
          </a:p>
          <a:p>
            <a:pPr lvl="1"/>
            <a:r>
              <a:rPr lang="zh-CN" altLang="en-US" dirty="0"/>
              <a:t>注意，</a:t>
            </a:r>
            <a:r>
              <a:rPr lang="en-US" altLang="zh-CN" dirty="0" err="1"/>
              <a:t>ios</a:t>
            </a:r>
            <a:r>
              <a:rPr lang="zh-CN" altLang="en-US" dirty="0"/>
              <a:t>类作为诸多</a:t>
            </a:r>
            <a:r>
              <a:rPr lang="en-US" altLang="zh-CN" dirty="0"/>
              <a:t>I/O</a:t>
            </a:r>
            <a:r>
              <a:rPr lang="zh-CN" altLang="en-US" dirty="0"/>
              <a:t>流类的基类，其公有成员函数当然可被各派生类的对象所直接调用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6428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格式控制函数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::flags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flags(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lFlags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); </a:t>
            </a:r>
          </a:p>
          <a:p>
            <a:pPr lvl="2"/>
            <a:r>
              <a:rPr lang="zh-CN" altLang="en-US" dirty="0"/>
              <a:t>通过参数</a:t>
            </a:r>
            <a:r>
              <a:rPr lang="en-US" altLang="zh-CN" dirty="0" err="1"/>
              <a:t>lFlags</a:t>
            </a:r>
            <a:r>
              <a:rPr lang="zh-CN" altLang="en-US" dirty="0"/>
              <a:t>来重新设置标志字并返回。</a:t>
            </a:r>
          </a:p>
          <a:p>
            <a:pPr lvl="2"/>
            <a:r>
              <a:rPr lang="zh-CN" altLang="en-US" dirty="0"/>
              <a:t>表示各标志位的枚举常量有(参看</a:t>
            </a:r>
            <a:r>
              <a:rPr lang="en-US" altLang="zh-CN" dirty="0"/>
              <a:t>P330-P331)：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skipws</a:t>
            </a:r>
            <a:endParaRPr lang="en-US" altLang="zh-CN" dirty="0"/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::left 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::right </a:t>
            </a:r>
          </a:p>
          <a:p>
            <a:pPr lvl="3"/>
            <a:r>
              <a:rPr lang="en-US" altLang="zh-CN" dirty="0"/>
              <a:t>...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stdio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flags(); </a:t>
            </a: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返回当前的标志字。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965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格式控制函数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95400"/>
            <a:ext cx="8643998" cy="5133996"/>
          </a:xfrm>
        </p:spPr>
        <p:txBody>
          <a:bodyPr/>
          <a:lstStyle/>
          <a:p>
            <a:pPr lvl="1"/>
            <a:r>
              <a:rPr lang="zh-CN" altLang="en-US" dirty="0"/>
              <a:t>每一枚举常量值都代表着格式控制标志字中的某一个二进制位(</a:t>
            </a:r>
            <a:r>
              <a:rPr lang="en-US" altLang="zh-CN" dirty="0"/>
              <a:t>bit)，</a:t>
            </a:r>
            <a:r>
              <a:rPr lang="zh-CN" altLang="en-US" dirty="0"/>
              <a:t>当设置了某个标志位属性时，该位将取值“1”，否则该位取值“0”</a:t>
            </a:r>
            <a:endParaRPr lang="en-US" altLang="zh-CN" dirty="0"/>
          </a:p>
          <a:p>
            <a:pPr lvl="1"/>
            <a:r>
              <a:rPr lang="zh-CN" altLang="en-US" dirty="0"/>
              <a:t>通过使用位运算符“|”可将多个格式控制标志位属性进行“合成”。但从使用角度看，所设置的标志位属性不能产生互斥。</a:t>
            </a:r>
            <a:endParaRPr lang="en-US" altLang="zh-CN" dirty="0"/>
          </a:p>
          <a:p>
            <a:pPr lvl="2"/>
            <a:r>
              <a:rPr lang="zh-CN" altLang="en-US" dirty="0"/>
              <a:t>格式控制标志字中设立了三个平行的标志位(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dec、ios</a:t>
            </a:r>
            <a:r>
              <a:rPr lang="en-US" altLang="zh-CN" dirty="0"/>
              <a:t>::</a:t>
            </a:r>
            <a:r>
              <a:rPr lang="en-US" altLang="zh-CN" dirty="0" err="1"/>
              <a:t>oct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::hex)</a:t>
            </a:r>
            <a:r>
              <a:rPr lang="zh-CN" altLang="en-US" dirty="0"/>
              <a:t>用于表示数制，程序员应保障任何时刻只设置其中的某一个标志位</a:t>
            </a:r>
            <a:endParaRPr lang="en-US" altLang="zh-CN" dirty="0"/>
          </a:p>
          <a:p>
            <a:pPr lvl="2"/>
            <a:r>
              <a:rPr lang="zh-CN" altLang="en-US" dirty="0"/>
              <a:t>还有表示对齐标志位的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left、ios</a:t>
            </a:r>
            <a:r>
              <a:rPr lang="en-US" altLang="zh-CN" dirty="0"/>
              <a:t>::right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::internal</a:t>
            </a:r>
          </a:p>
          <a:p>
            <a:pPr lvl="2"/>
            <a:r>
              <a:rPr lang="zh-CN" altLang="en-US" dirty="0"/>
              <a:t>表示实数格式标志位的</a:t>
            </a:r>
            <a:r>
              <a:rPr lang="en-US" altLang="zh-CN" dirty="0" err="1"/>
              <a:t>ios</a:t>
            </a:r>
            <a:r>
              <a:rPr lang="en-US" altLang="zh-CN" dirty="0"/>
              <a:t>::scientific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::fixed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708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格式控制函数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80" cy="5029200"/>
          </a:xfrm>
        </p:spPr>
        <p:txBody>
          <a:bodyPr/>
          <a:lstStyle/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setf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lFlags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); </a:t>
            </a:r>
          </a:p>
          <a:p>
            <a:pPr lvl="2"/>
            <a:r>
              <a:rPr lang="zh-CN" altLang="en-US" dirty="0"/>
              <a:t>通过参数</a:t>
            </a:r>
            <a:r>
              <a:rPr lang="en-US" altLang="zh-CN" dirty="0" err="1"/>
              <a:t>lFlags</a:t>
            </a:r>
            <a:r>
              <a:rPr lang="zh-CN" altLang="en-US" dirty="0"/>
              <a:t>来设置指定的格式控制标志位。</a:t>
            </a:r>
          </a:p>
          <a:p>
            <a:pPr lvl="3"/>
            <a:r>
              <a:rPr lang="zh-CN" altLang="en-US" dirty="0"/>
              <a:t>注意，与</a:t>
            </a:r>
            <a:r>
              <a:rPr lang="en-US" altLang="zh-CN" dirty="0"/>
              <a:t>flags</a:t>
            </a:r>
            <a:r>
              <a:rPr lang="zh-CN" altLang="en-US" dirty="0"/>
              <a:t>函数的“替换”方式不同，此处为“添加”方式，即是说，它并不更改其它</a:t>
            </a:r>
            <a:r>
              <a:rPr lang="en-US" altLang="zh-CN" dirty="0" err="1"/>
              <a:t>lFlags</a:t>
            </a:r>
            <a:r>
              <a:rPr lang="zh-CN" altLang="en-US" dirty="0"/>
              <a:t>不涉及到的那些标志位的当前值。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lFlags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lMask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zh-CN" altLang="en-US" dirty="0"/>
              <a:t>设置指定的格式控制标志位的值（首先将第二参数</a:t>
            </a:r>
            <a:r>
              <a:rPr lang="en-US" altLang="zh-CN" dirty="0" err="1"/>
              <a:t>lMask</a:t>
            </a:r>
            <a:r>
              <a:rPr lang="zh-CN" altLang="en-US" dirty="0"/>
              <a:t>所指定的那些位清零，而后用第一参数</a:t>
            </a:r>
            <a:r>
              <a:rPr lang="en-US" altLang="zh-CN" dirty="0" err="1"/>
              <a:t>lFlags</a:t>
            </a:r>
            <a:r>
              <a:rPr lang="zh-CN" altLang="en-US" dirty="0"/>
              <a:t>所给定的值来重置这些标志位）。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42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输入输出流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477954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314585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08755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554154"/>
            <a:ext cx="21980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>
                <a:solidFill>
                  <a:srgbClr val="C00000"/>
                </a:solidFill>
                <a:ea typeface="宋体" pitchFamily="2" charset="-122"/>
              </a:rPr>
              <a:t>流类库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57637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292418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390785"/>
            <a:ext cx="402706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对标准设备的</a:t>
            </a:r>
            <a:r>
              <a:rPr lang="en-US" altLang="zh-CN" sz="3200" b="1" dirty="0">
                <a:ea typeface="宋体" pitchFamily="2" charset="-122"/>
              </a:rPr>
              <a:t>I/O</a:t>
            </a:r>
            <a:r>
              <a:rPr lang="zh-CN" altLang="en-US" sz="3200" b="1" dirty="0">
                <a:ea typeface="宋体" pitchFamily="2" charset="-122"/>
              </a:rPr>
              <a:t>操作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41301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206760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071942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381636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282960"/>
            <a:ext cx="359425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输入</a:t>
            </a:r>
            <a:r>
              <a:rPr lang="en-US" altLang="zh-CN" sz="3200" b="1" dirty="0">
                <a:ea typeface="宋体" pitchFamily="2" charset="-122"/>
              </a:rPr>
              <a:t>/</a:t>
            </a:r>
            <a:r>
              <a:rPr lang="zh-CN" altLang="en-US" sz="3200" b="1" dirty="0">
                <a:ea typeface="宋体" pitchFamily="2" charset="-122"/>
              </a:rPr>
              <a:t>输出格式控制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30518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468154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148142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磁盘文件的输入与输出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17036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4921272"/>
            <a:ext cx="762000" cy="665162"/>
            <a:chOff x="1110" y="2656"/>
            <a:chExt cx="1549" cy="1351"/>
          </a:xfrm>
        </p:grpSpPr>
        <p:sp>
          <p:nvSpPr>
            <p:cNvPr id="3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5764234"/>
            <a:ext cx="762000" cy="665162"/>
            <a:chOff x="3174" y="2656"/>
            <a:chExt cx="1549" cy="1351"/>
          </a:xfrm>
        </p:grpSpPr>
        <p:sp>
          <p:nvSpPr>
            <p:cNvPr id="38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2438400" y="553087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2667000" y="4997472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字符串流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2025650" y="501969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2438400" y="637383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2667000" y="5840434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其他输入输出控制函数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gray">
          <a:xfrm>
            <a:off x="2025650" y="5862659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08148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格式控制函数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95400"/>
            <a:ext cx="8643998" cy="5276872"/>
          </a:xfrm>
        </p:spPr>
        <p:txBody>
          <a:bodyPr/>
          <a:lstStyle/>
          <a:p>
            <a:pPr lvl="1"/>
            <a:r>
              <a:rPr lang="zh-CN" altLang="en-US" dirty="0"/>
              <a:t>例如，为保障所设置的数制标志位不产生互斥，当要设置16进制时使用：</a:t>
            </a:r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::hex, 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basefield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/>
            <a:r>
              <a:rPr lang="zh-CN" altLang="en-US" dirty="0"/>
              <a:t>其中的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basefield</a:t>
            </a:r>
            <a:r>
              <a:rPr lang="zh-CN" altLang="en-US" dirty="0"/>
              <a:t>为一个在</a:t>
            </a:r>
            <a:r>
              <a:rPr lang="en-US" altLang="zh-CN" dirty="0" err="1"/>
              <a:t>ios</a:t>
            </a:r>
            <a:r>
              <a:rPr lang="zh-CN" altLang="en-US" dirty="0"/>
              <a:t>类中定义的公有静态常量，它的取值为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dec|ios</a:t>
            </a:r>
            <a:r>
              <a:rPr lang="en-US" altLang="zh-CN" dirty="0"/>
              <a:t>::</a:t>
            </a:r>
            <a:r>
              <a:rPr lang="en-US" altLang="zh-CN" dirty="0" err="1"/>
              <a:t>oct|ios</a:t>
            </a:r>
            <a:r>
              <a:rPr lang="en-US" altLang="zh-CN" dirty="0"/>
              <a:t>::hex。</a:t>
            </a:r>
          </a:p>
          <a:p>
            <a:pPr lvl="1"/>
            <a:r>
              <a:rPr lang="zh-CN" altLang="en-US" dirty="0"/>
              <a:t>同理，当要设置对齐标志位为</a:t>
            </a:r>
            <a:r>
              <a:rPr lang="en-US" altLang="zh-CN" dirty="0" err="1"/>
              <a:t>ios</a:t>
            </a:r>
            <a:r>
              <a:rPr lang="en-US" altLang="zh-CN" dirty="0"/>
              <a:t>::right</a:t>
            </a:r>
            <a:r>
              <a:rPr lang="zh-CN" altLang="en-US" dirty="0"/>
              <a:t>以及实数格式标志位为</a:t>
            </a:r>
            <a:r>
              <a:rPr lang="en-US" altLang="zh-CN" dirty="0" err="1"/>
              <a:t>ios</a:t>
            </a:r>
            <a:r>
              <a:rPr lang="en-US" altLang="zh-CN" dirty="0"/>
              <a:t>::fixed，</a:t>
            </a:r>
            <a:r>
              <a:rPr lang="zh-CN" altLang="en-US" dirty="0"/>
              <a:t>要使用：</a:t>
            </a:r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::right, 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adjustfield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::fixed, 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/>
            <a:r>
              <a:rPr lang="zh-CN" altLang="en-US" dirty="0"/>
              <a:t>其中用到了公有静态常量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adjustfield</a:t>
            </a:r>
            <a:r>
              <a:rPr lang="zh-CN" altLang="en-US" dirty="0"/>
              <a:t>（值为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left|ios</a:t>
            </a:r>
            <a:r>
              <a:rPr lang="en-US" altLang="zh-CN" dirty="0"/>
              <a:t>::</a:t>
            </a:r>
            <a:r>
              <a:rPr lang="en-US" altLang="zh-CN" dirty="0" err="1"/>
              <a:t>right|ios</a:t>
            </a:r>
            <a:r>
              <a:rPr lang="en-US" altLang="zh-CN" dirty="0"/>
              <a:t>::internal</a:t>
            </a:r>
            <a:r>
              <a:rPr lang="zh-CN" altLang="en-US" dirty="0"/>
              <a:t>）和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floatfield</a:t>
            </a:r>
            <a:r>
              <a:rPr lang="zh-CN" altLang="en-US" dirty="0"/>
              <a:t>（值为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scientific|ios</a:t>
            </a:r>
            <a:r>
              <a:rPr lang="en-US" altLang="zh-CN" dirty="0"/>
              <a:t>::fixed</a:t>
            </a:r>
            <a:r>
              <a:rPr lang="zh-CN" altLang="en-US" dirty="0"/>
              <a:t>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571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格式控制函数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518" cy="5029200"/>
          </a:xfrm>
        </p:spPr>
        <p:txBody>
          <a:bodyPr/>
          <a:lstStyle/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unsetf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unsetf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lFlags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通过参数</a:t>
            </a:r>
            <a:r>
              <a:rPr lang="en-US" altLang="zh-CN" dirty="0" err="1"/>
              <a:t>lFlags</a:t>
            </a:r>
            <a:r>
              <a:rPr lang="zh-CN" altLang="en-US" dirty="0"/>
              <a:t>来清除指定的格式控制标志位。</a:t>
            </a: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::fill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fill(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cFill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); </a:t>
            </a:r>
          </a:p>
          <a:p>
            <a:pPr lvl="2"/>
            <a:r>
              <a:rPr lang="zh-CN" altLang="en-US" dirty="0"/>
              <a:t>将“填充字符”设置为</a:t>
            </a:r>
            <a:r>
              <a:rPr lang="en-US" altLang="zh-CN" dirty="0" err="1"/>
              <a:t>cFill</a:t>
            </a:r>
            <a:r>
              <a:rPr lang="en-US" altLang="zh-CN" dirty="0"/>
              <a:t>, </a:t>
            </a:r>
            <a:r>
              <a:rPr lang="zh-CN" altLang="en-US" dirty="0"/>
              <a:t>并返回原“填充字符”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0810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格式控制函数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::precision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precision(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设置浮点数精度为</a:t>
            </a:r>
            <a:r>
              <a:rPr lang="en-US" altLang="zh-CN" dirty="0" err="1"/>
              <a:t>np</a:t>
            </a:r>
            <a:r>
              <a:rPr lang="zh-CN" altLang="en-US" dirty="0"/>
              <a:t>并返回原精度。当格式为</a:t>
            </a:r>
            <a:r>
              <a:rPr lang="en-US" altLang="zh-CN" dirty="0" err="1"/>
              <a:t>ios</a:t>
            </a:r>
            <a:r>
              <a:rPr lang="en-US" altLang="zh-CN" dirty="0"/>
              <a:t>::scientific</a:t>
            </a:r>
            <a:r>
              <a:rPr lang="zh-CN" altLang="en-US" dirty="0"/>
              <a:t>或</a:t>
            </a:r>
            <a:r>
              <a:rPr lang="en-US" altLang="zh-CN" dirty="0" err="1"/>
              <a:t>ios</a:t>
            </a:r>
            <a:r>
              <a:rPr lang="en-US" altLang="zh-CN" dirty="0"/>
              <a:t>::fixed</a:t>
            </a:r>
            <a:r>
              <a:rPr lang="zh-CN" altLang="en-US" dirty="0"/>
              <a:t>时，精度</a:t>
            </a:r>
            <a:r>
              <a:rPr lang="en-US" altLang="zh-CN" dirty="0" err="1"/>
              <a:t>np</a:t>
            </a:r>
            <a:r>
              <a:rPr lang="zh-CN" altLang="en-US" dirty="0"/>
              <a:t>指小数点后的位数，否则指有效数字。</a:t>
            </a: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::width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width(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设置当前被显示数据的域宽</a:t>
            </a:r>
            <a:r>
              <a:rPr lang="en-US" altLang="zh-CN" dirty="0" err="1"/>
              <a:t>nw</a:t>
            </a:r>
            <a:r>
              <a:rPr lang="zh-CN" altLang="en-US" dirty="0"/>
              <a:t>并返回原域宽。默认值为0，将按实际需要的域宽进行输出。</a:t>
            </a:r>
            <a:r>
              <a:rPr lang="zh-CN" altLang="en-US" dirty="0">
                <a:solidFill>
                  <a:srgbClr val="FF0000"/>
                </a:solidFill>
              </a:rPr>
              <a:t>此设置只对随后的一个数据有效，而后系统立刻恢复域宽为系统默认值0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8865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输入输出格式控制符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可直接用于提取和插入算符(“&gt;&gt;”和“&lt;&lt;”)之后，而不像格式控制成员函数那样必须被单独调用</a:t>
            </a:r>
            <a:endParaRPr lang="en-US" altLang="zh-CN" dirty="0"/>
          </a:p>
          <a:p>
            <a:r>
              <a:rPr lang="en-US" altLang="zh-CN" dirty="0" err="1"/>
              <a:t>iostream</a:t>
            </a:r>
            <a:r>
              <a:rPr lang="zh-CN" altLang="en-US" dirty="0"/>
              <a:t>中含有的无参格式控制符(参看</a:t>
            </a:r>
            <a:r>
              <a:rPr lang="en-US" altLang="zh-CN" dirty="0"/>
              <a:t>p337)：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endl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ends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ws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2928926" y="3871915"/>
            <a:ext cx="2000232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dec</a:t>
            </a:r>
            <a:endParaRPr lang="en-US" altLang="zh-CN" sz="2800" b="1" dirty="0">
              <a:solidFill>
                <a:srgbClr val="0000FF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hex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oct</a:t>
            </a:r>
            <a:endParaRPr lang="zh-CN" altLang="en-US" sz="2800" b="1" dirty="0" err="1">
              <a:solidFill>
                <a:srgbClr val="0000FF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222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输入输出格式控制符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iomanip.h</a:t>
            </a:r>
            <a:r>
              <a:rPr lang="zh-CN" altLang="en-US" dirty="0"/>
              <a:t>中含有的有参格式控制符</a:t>
            </a:r>
            <a:endParaRPr lang="en-US" altLang="zh-CN" dirty="0"/>
          </a:p>
          <a:p>
            <a:pPr lvl="2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setbase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base )</a:t>
            </a:r>
          </a:p>
          <a:p>
            <a:pPr lvl="2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resetiosflags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long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lFlags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2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setiosflags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long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lFlags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2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setfill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char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cFill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2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2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6279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204" cy="502920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10.2】</a:t>
            </a:r>
            <a:r>
              <a:rPr lang="zh-CN" altLang="en-US" dirty="0">
                <a:solidFill>
                  <a:srgbClr val="C00000"/>
                </a:solidFill>
              </a:rPr>
              <a:t>格式控制函数的使用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basefield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3584</a:t>
            </a:r>
            <a:endParaRPr lang="zh-CN" altLang="en-US" sz="2400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    ”&lt;&lt;(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dec|ios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oct|ios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::hex)&lt;&lt;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3584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zh-CN" sz="2400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adjustfield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448</a:t>
            </a:r>
            <a:endParaRPr lang="zh-CN" altLang="en-US" sz="2400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    ”&lt;&lt;(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left|ios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right|ios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::internal)&lt;&lt;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448</a:t>
            </a:r>
            <a:endParaRPr lang="zh-CN" altLang="en-US" sz="2400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12288</a:t>
            </a:r>
            <a:endParaRPr lang="zh-CN" altLang="en-US" sz="2400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&lt;&lt;“”&lt;&lt;(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scientific|ios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::fixed)&lt;&lt;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6527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19748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flags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将重新设置标志字，</a:t>
            </a:r>
            <a:r>
              <a:rPr lang="zh-CN" altLang="en-US" sz="24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“替换”方式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cout.flags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showbase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cout.flags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zh-CN" altLang="en-US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cout.flags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cout.flags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16</a:t>
            </a:r>
            <a:endParaRPr lang="zh-CN" altLang="en-US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cout.unsetf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cout.flags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输出：0 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</a:t>
            </a:r>
            <a:r>
              <a:rPr lang="zh-CN" altLang="en-US" sz="24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“添加”方式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showbase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cout.flags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zh-CN" altLang="en-US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cout.flags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24</a:t>
            </a:r>
            <a:endParaRPr lang="zh-CN" altLang="en-US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cout.unsetf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cout.flags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zh-CN" altLang="en-US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9042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3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10.3】</a:t>
            </a:r>
            <a:r>
              <a:rPr lang="zh-CN" altLang="en-US" dirty="0">
                <a:solidFill>
                  <a:srgbClr val="C00000"/>
                </a:solidFill>
              </a:rPr>
              <a:t>格式函数和格式控制符的使用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(6);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只管随后一个数的域宽 </a:t>
            </a:r>
          </a:p>
          <a:p>
            <a:pPr>
              <a:lnSpc>
                <a:spcPct val="85000"/>
              </a:lnSpc>
              <a:buNone/>
            </a:pPr>
            <a:r>
              <a:rPr lang="zh-CN" alt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&lt;&lt;4785&lt;&lt;27.4272&lt;&lt;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478527.4272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(6)&lt;&lt;4785&lt;&lt;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//  4785 27.4272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(6);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当格式为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::scientific</a:t>
            </a:r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::fixed</a:t>
            </a:r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时，浮点数精度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指小数点后的位数，否则指有效数字，此时设置浮点数的有效数字为3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  <a:buNone/>
            </a:pPr>
            <a:r>
              <a:rPr lang="zh-CN" alt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&lt;&lt;4785&lt;&lt;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	    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//4785    27.4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5928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(6)&lt;&lt;4785&lt;&lt;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(8)&lt;&lt;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(2)&lt;&lt;27.4272&lt;&lt;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 4785      27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//“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(2)”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设置浮点数的有效数字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::fixed,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今后以定点格式显示浮点数(无指数部分)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(3);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当格式为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::fixed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时，设置小数点后的位数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&lt;&lt;4785&lt;&lt;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 4785  27.427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4564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输入输出流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477954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314585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08755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554154"/>
            <a:ext cx="21980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ea typeface="宋体" pitchFamily="2" charset="-122"/>
              </a:rPr>
              <a:t>C++</a:t>
            </a:r>
            <a:r>
              <a:rPr lang="zh-CN" altLang="en-US" sz="3200" b="1" dirty="0">
                <a:ea typeface="宋体" pitchFamily="2" charset="-122"/>
              </a:rPr>
              <a:t>流类库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57637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292418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390785"/>
            <a:ext cx="402706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对标准设备的</a:t>
            </a:r>
            <a:r>
              <a:rPr lang="en-US" altLang="zh-CN" sz="3200" b="1" dirty="0">
                <a:ea typeface="宋体" pitchFamily="2" charset="-122"/>
              </a:rPr>
              <a:t>I/O</a:t>
            </a:r>
            <a:r>
              <a:rPr lang="zh-CN" altLang="en-US" sz="3200" b="1" dirty="0">
                <a:ea typeface="宋体" pitchFamily="2" charset="-122"/>
              </a:rPr>
              <a:t>操作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41301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206760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071942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381636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282960"/>
            <a:ext cx="359425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输入</a:t>
            </a:r>
            <a:r>
              <a:rPr lang="en-US" altLang="zh-CN" sz="3200" b="1" dirty="0">
                <a:ea typeface="宋体" pitchFamily="2" charset="-122"/>
              </a:rPr>
              <a:t>/</a:t>
            </a:r>
            <a:r>
              <a:rPr lang="zh-CN" altLang="en-US" sz="3200" b="1" dirty="0">
                <a:ea typeface="宋体" pitchFamily="2" charset="-122"/>
              </a:rPr>
              <a:t>输出格式控制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30518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468154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148142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C00000"/>
                </a:solidFill>
                <a:ea typeface="宋体" pitchFamily="2" charset="-122"/>
              </a:rPr>
              <a:t>磁盘文件的输入与输出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17036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4921272"/>
            <a:ext cx="762000" cy="665162"/>
            <a:chOff x="1110" y="2656"/>
            <a:chExt cx="1549" cy="1351"/>
          </a:xfrm>
        </p:grpSpPr>
        <p:sp>
          <p:nvSpPr>
            <p:cNvPr id="3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5764234"/>
            <a:ext cx="762000" cy="665162"/>
            <a:chOff x="3174" y="2656"/>
            <a:chExt cx="1549" cy="1351"/>
          </a:xfrm>
        </p:grpSpPr>
        <p:sp>
          <p:nvSpPr>
            <p:cNvPr id="38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2438400" y="553087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2667000" y="4997472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字符串流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2025650" y="501969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2438400" y="637383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2667000" y="5840434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其他输入输出控制函数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gray">
          <a:xfrm>
            <a:off x="2025650" y="5862659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2173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C++</a:t>
            </a:r>
            <a:r>
              <a:rPr lang="zh-CN" altLang="en-US" sz="4000" dirty="0"/>
              <a:t>流类库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457200" y="1571612"/>
            <a:ext cx="5715000" cy="44958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chemeClr val="bg2">
                  <a:alpha val="14999"/>
                </a:schemeClr>
              </a:gs>
              <a:gs pos="100000">
                <a:schemeClr val="bg2">
                  <a:gamma/>
                  <a:tint val="5764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gray">
          <a:xfrm>
            <a:off x="838200" y="2181212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rgbClr val="EDFAD2"/>
                </a:solidFill>
                <a:latin typeface="楷体_GB2312" pitchFamily="49" charset="-122"/>
                <a:ea typeface="楷体_GB2312" pitchFamily="49" charset="-122"/>
              </a:rPr>
              <a:t>流类库的特点</a:t>
            </a:r>
            <a:endParaRPr lang="en-US" altLang="zh-CN" sz="3200" b="1" dirty="0">
              <a:solidFill>
                <a:srgbClr val="EDFAD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gray">
          <a:xfrm>
            <a:off x="838200" y="3324212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rgbClr val="EDFAD2"/>
                </a:solidFill>
                <a:latin typeface="楷体_GB2312" pitchFamily="49" charset="-122"/>
                <a:ea typeface="楷体_GB2312" pitchFamily="49" charset="-122"/>
              </a:rPr>
              <a:t>文件与流的概念</a:t>
            </a:r>
            <a:endParaRPr lang="en-US" altLang="zh-CN" sz="3200" b="1" dirty="0">
              <a:solidFill>
                <a:srgbClr val="EDFAD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gray">
          <a:xfrm>
            <a:off x="838200" y="4467212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3200" b="1" dirty="0">
                <a:solidFill>
                  <a:srgbClr val="EDFAD2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3200" b="1" dirty="0">
                <a:solidFill>
                  <a:srgbClr val="EDFAD2"/>
                </a:solidFill>
                <a:latin typeface="楷体_GB2312" pitchFamily="49" charset="-122"/>
                <a:ea typeface="楷体_GB2312" pitchFamily="49" charset="-122"/>
              </a:rPr>
              <a:t>流类库简介</a:t>
            </a:r>
            <a:endParaRPr lang="en-US" altLang="zh-CN" sz="3200" b="1" dirty="0">
              <a:solidFill>
                <a:srgbClr val="EDFAD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43600" y="3095612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C++</a:t>
            </a:r>
          </a:p>
          <a:p>
            <a:pPr algn="ctr"/>
            <a:r>
              <a:rPr lang="zh-CN" alt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流类库</a:t>
            </a:r>
            <a:endParaRPr lang="en-US" altLang="zh-CN" sz="36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8484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磁盘文件的输入输出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文件的打开与关闭</a:t>
            </a:r>
            <a:endParaRPr lang="en-US" altLang="zh-CN" dirty="0"/>
          </a:p>
          <a:p>
            <a:r>
              <a:rPr lang="zh-CN" altLang="en-US" dirty="0"/>
              <a:t>使用插入与提取运算符对磁盘文件进行读写操作</a:t>
            </a:r>
            <a:endParaRPr lang="en-US" altLang="zh-CN" dirty="0"/>
          </a:p>
          <a:p>
            <a:r>
              <a:rPr lang="zh-CN" altLang="en-US" dirty="0"/>
              <a:t>使用类的成员函数对文件流（类对象）进行操作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2872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文件的打开与关闭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204" cy="5029200"/>
          </a:xfrm>
        </p:spPr>
        <p:txBody>
          <a:bodyPr/>
          <a:lstStyle/>
          <a:p>
            <a:r>
              <a:rPr lang="zh-CN" altLang="en-US" dirty="0"/>
              <a:t>对自定义磁盘文件进行读写的一般处理过程</a:t>
            </a:r>
          </a:p>
          <a:p>
            <a:pPr lvl="1"/>
            <a:r>
              <a:rPr lang="zh-CN" altLang="en-US" dirty="0"/>
              <a:t>处理过程为： 打开文件  =&gt;  读写操作  =&gt;  关闭文件</a:t>
            </a:r>
            <a:endParaRPr lang="en-US" altLang="zh-CN" dirty="0"/>
          </a:p>
          <a:p>
            <a:pPr lvl="2"/>
            <a:r>
              <a:rPr lang="en-US" altLang="zh-CN" dirty="0"/>
              <a:t>“</a:t>
            </a:r>
            <a:r>
              <a:rPr lang="zh-CN" altLang="en-US" dirty="0"/>
              <a:t>打开文件”通常通过构造函数自动完成（也可显式调用成员函数</a:t>
            </a:r>
            <a:r>
              <a:rPr lang="en-US" altLang="zh-CN" dirty="0"/>
              <a:t>open</a:t>
            </a:r>
            <a:r>
              <a:rPr lang="zh-CN" altLang="en-US" dirty="0"/>
              <a:t>完成）</a:t>
            </a:r>
            <a:endParaRPr lang="en-US" altLang="zh-CN" dirty="0"/>
          </a:p>
          <a:p>
            <a:pPr lvl="2"/>
            <a:r>
              <a:rPr lang="zh-CN" altLang="en-US" dirty="0"/>
              <a:t>“关闭文件”通常通过使用“&lt;流类对象名&gt;.</a:t>
            </a:r>
            <a:r>
              <a:rPr lang="en-US" altLang="zh-CN" dirty="0"/>
              <a:t>close();”</a:t>
            </a:r>
            <a:r>
              <a:rPr lang="zh-CN" altLang="en-US" dirty="0"/>
              <a:t>来显式完成。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958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文件的打开与关闭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518" cy="502920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outfile1("myfile1.txt");</a:t>
            </a:r>
          </a:p>
          <a:p>
            <a:pPr lvl="2"/>
            <a:r>
              <a:rPr lang="zh-CN" altLang="en-US" dirty="0"/>
              <a:t>创建</a:t>
            </a:r>
            <a:r>
              <a:rPr lang="en-US" altLang="zh-CN" dirty="0" err="1"/>
              <a:t>ofstream</a:t>
            </a:r>
            <a:r>
              <a:rPr lang="zh-CN" altLang="en-US" dirty="0"/>
              <a:t>类的对象</a:t>
            </a:r>
            <a:r>
              <a:rPr lang="en-US" altLang="zh-CN" dirty="0"/>
              <a:t>outfile1；</a:t>
            </a:r>
            <a:r>
              <a:rPr lang="zh-CN" altLang="en-US" dirty="0"/>
              <a:t>使流类对象</a:t>
            </a:r>
            <a:r>
              <a:rPr lang="en-US" altLang="zh-CN" dirty="0"/>
              <a:t>outfile1</a:t>
            </a:r>
            <a:r>
              <a:rPr lang="zh-CN" altLang="en-US" dirty="0"/>
              <a:t>与磁盘文件"</a:t>
            </a:r>
            <a:r>
              <a:rPr lang="en-US" altLang="zh-CN" dirty="0"/>
              <a:t>myfile1.txt"</a:t>
            </a:r>
            <a:r>
              <a:rPr lang="zh-CN" altLang="en-US" dirty="0"/>
              <a:t>相联系；并打开用于“写”的磁盘文件"</a:t>
            </a:r>
            <a:r>
              <a:rPr lang="en-US" altLang="zh-CN" dirty="0"/>
              <a:t>myfile1.txt"。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outfile1;  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创建</a:t>
            </a:r>
            <a:r>
              <a:rPr lang="en-US" altLang="zh-CN" dirty="0" err="1"/>
              <a:t>ofstream</a:t>
            </a:r>
            <a:r>
              <a:rPr lang="zh-CN" altLang="en-US" dirty="0"/>
              <a:t>类的对象</a:t>
            </a:r>
            <a:r>
              <a:rPr lang="en-US" altLang="zh-CN" dirty="0"/>
              <a:t>outfile1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outfile1.open("myfile1.txt");  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显式调用成员函数</a:t>
            </a:r>
            <a:r>
              <a:rPr lang="en-US" altLang="zh-CN" dirty="0"/>
              <a:t>open</a:t>
            </a:r>
            <a:r>
              <a:rPr lang="zh-CN" altLang="en-US" dirty="0"/>
              <a:t>来打开文件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2127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文件的打开与关闭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与创建流类对象相关的三个构造函数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const char*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::in,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参数:</a:t>
            </a:r>
          </a:p>
          <a:p>
            <a:pPr lvl="3"/>
            <a:r>
              <a:rPr lang="en-US" altLang="zh-CN" dirty="0" err="1"/>
              <a:t>szName</a:t>
            </a:r>
            <a:r>
              <a:rPr lang="en-US" altLang="zh-CN" dirty="0"/>
              <a:t> -- </a:t>
            </a:r>
            <a:r>
              <a:rPr lang="zh-CN" altLang="en-US" dirty="0"/>
              <a:t>文件名；</a:t>
            </a:r>
          </a:p>
          <a:p>
            <a:pPr lvl="3"/>
            <a:r>
              <a:rPr lang="en-US" altLang="zh-CN" dirty="0" err="1"/>
              <a:t>nMode</a:t>
            </a:r>
            <a:r>
              <a:rPr lang="en-US" altLang="zh-CN" dirty="0"/>
              <a:t>  -- </a:t>
            </a:r>
            <a:r>
              <a:rPr lang="zh-CN" altLang="en-US" dirty="0"/>
              <a:t>打开文件的方式。</a:t>
            </a:r>
          </a:p>
          <a:p>
            <a:pPr lvl="4"/>
            <a:r>
              <a:rPr lang="en-US" altLang="zh-CN" dirty="0" err="1"/>
              <a:t>ios</a:t>
            </a:r>
            <a:r>
              <a:rPr lang="en-US" altLang="zh-CN" dirty="0"/>
              <a:t>::in    --  </a:t>
            </a:r>
            <a:r>
              <a:rPr lang="zh-CN" altLang="en-US" dirty="0"/>
              <a:t>以读(输入)为目的打开。</a:t>
            </a:r>
          </a:p>
          <a:p>
            <a:pPr lvl="4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nocreate</a:t>
            </a:r>
            <a:r>
              <a:rPr lang="en-US" altLang="zh-CN" dirty="0"/>
              <a:t> -- </a:t>
            </a:r>
            <a:r>
              <a:rPr lang="zh-CN" altLang="en-US" dirty="0"/>
              <a:t>仅打开一个已存在文件。  </a:t>
            </a:r>
          </a:p>
          <a:p>
            <a:pPr lvl="4"/>
            <a:r>
              <a:rPr lang="en-US" altLang="zh-CN" dirty="0" err="1"/>
              <a:t>ios</a:t>
            </a:r>
            <a:r>
              <a:rPr lang="en-US" altLang="zh-CN" dirty="0"/>
              <a:t>::binary   -- </a:t>
            </a:r>
            <a:r>
              <a:rPr lang="zh-CN" altLang="en-US" dirty="0"/>
              <a:t>打开二进制文件。 </a:t>
            </a:r>
          </a:p>
          <a:p>
            <a:pPr lvl="3"/>
            <a:r>
              <a:rPr lang="en-US" altLang="zh-CN" dirty="0" err="1"/>
              <a:t>nProt</a:t>
            </a:r>
            <a:r>
              <a:rPr lang="en-US" altLang="zh-CN" dirty="0"/>
              <a:t>  -- </a:t>
            </a:r>
            <a:r>
              <a:rPr lang="zh-CN" altLang="en-US" dirty="0"/>
              <a:t>指定所打开文件的保护方式。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7593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文件的打开与关闭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const char*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::out,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参数:</a:t>
            </a:r>
          </a:p>
          <a:p>
            <a:pPr lvl="3"/>
            <a:r>
              <a:rPr lang="en-US" altLang="zh-CN" dirty="0" err="1"/>
              <a:t>szName</a:t>
            </a:r>
            <a:r>
              <a:rPr lang="en-US" altLang="zh-CN" dirty="0"/>
              <a:t> -- </a:t>
            </a:r>
            <a:r>
              <a:rPr lang="zh-CN" altLang="en-US" dirty="0"/>
              <a:t>文件名；</a:t>
            </a:r>
          </a:p>
          <a:p>
            <a:pPr lvl="3"/>
            <a:r>
              <a:rPr lang="en-US" altLang="zh-CN" dirty="0" err="1"/>
              <a:t>nMode</a:t>
            </a:r>
            <a:r>
              <a:rPr lang="en-US" altLang="zh-CN" dirty="0"/>
              <a:t>  -- </a:t>
            </a:r>
            <a:r>
              <a:rPr lang="zh-CN" altLang="en-US" dirty="0"/>
              <a:t>打开文件的方式。</a:t>
            </a:r>
          </a:p>
          <a:p>
            <a:pPr lvl="4"/>
            <a:r>
              <a:rPr lang="en-US" altLang="zh-CN" dirty="0" err="1"/>
              <a:t>ios</a:t>
            </a:r>
            <a:r>
              <a:rPr lang="en-US" altLang="zh-CN" dirty="0"/>
              <a:t>::out --  </a:t>
            </a:r>
            <a:r>
              <a:rPr lang="zh-CN" altLang="en-US" dirty="0"/>
              <a:t>以写(输出)为目的打开文件。</a:t>
            </a:r>
          </a:p>
          <a:p>
            <a:pPr lvl="4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trunc</a:t>
            </a:r>
            <a:r>
              <a:rPr lang="en-US" altLang="zh-CN" dirty="0"/>
              <a:t> -- </a:t>
            </a:r>
            <a:r>
              <a:rPr lang="zh-CN" altLang="en-US" dirty="0"/>
              <a:t>若文件存在，则将文件长度截为0。</a:t>
            </a:r>
          </a:p>
          <a:p>
            <a:pPr lvl="4"/>
            <a:r>
              <a:rPr lang="en-US" altLang="zh-CN" dirty="0" err="1"/>
              <a:t>ios</a:t>
            </a:r>
            <a:r>
              <a:rPr lang="en-US" altLang="zh-CN" dirty="0"/>
              <a:t>::binary  -- </a:t>
            </a:r>
            <a:r>
              <a:rPr lang="zh-CN" altLang="en-US" dirty="0"/>
              <a:t>打开二进制文件。</a:t>
            </a:r>
          </a:p>
          <a:p>
            <a:pPr lvl="4"/>
            <a:r>
              <a:rPr lang="en-US" altLang="zh-CN" dirty="0" err="1"/>
              <a:t>ios</a:t>
            </a:r>
            <a:r>
              <a:rPr lang="en-US" altLang="zh-CN" dirty="0"/>
              <a:t>::app --  </a:t>
            </a:r>
            <a:r>
              <a:rPr lang="zh-CN" altLang="en-US" dirty="0"/>
              <a:t>以追加方式打开。  </a:t>
            </a:r>
          </a:p>
          <a:p>
            <a:pPr lvl="4"/>
            <a:r>
              <a:rPr lang="zh-CN" altLang="en-US" dirty="0"/>
              <a:t>...</a:t>
            </a:r>
          </a:p>
          <a:p>
            <a:pPr lvl="3"/>
            <a:r>
              <a:rPr lang="en-US" altLang="zh-CN" dirty="0" err="1"/>
              <a:t>nProt</a:t>
            </a:r>
            <a:r>
              <a:rPr lang="en-US" altLang="zh-CN" dirty="0"/>
              <a:t> -- </a:t>
            </a:r>
            <a:r>
              <a:rPr lang="zh-CN" altLang="en-US" dirty="0"/>
              <a:t>指定所打开文件的保护方式。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6956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文件的打开与关闭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const char*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参数含义和用法与</a:t>
            </a:r>
            <a:r>
              <a:rPr lang="en-US" altLang="zh-CN" dirty="0" err="1"/>
              <a:t>ofstream</a:t>
            </a:r>
            <a:r>
              <a:rPr lang="zh-CN" altLang="en-US" dirty="0"/>
              <a:t>构造函数处相同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761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文件的打开与关闭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153400" cy="5715016"/>
          </a:xfrm>
        </p:spPr>
        <p:txBody>
          <a:bodyPr/>
          <a:lstStyle/>
          <a:p>
            <a:r>
              <a:rPr lang="zh-CN" altLang="en-US" dirty="0"/>
              <a:t>与创建流类对象相关的三个</a:t>
            </a:r>
            <a:r>
              <a:rPr lang="en-US" altLang="zh-CN" dirty="0"/>
              <a:t>open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::open</a:t>
            </a:r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 open( const char*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::out,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::open</a:t>
            </a:r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 open( const char*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::in,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::open</a:t>
            </a:r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 open( const char*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); 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23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使用运算符进行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对文件的“读写操作”通常使用预定义的类成员函数来实现，但也可使用继承而来的插入和提取运算符“&gt;&gt;”和“&lt;&lt;”来进行，这基于如下的事实</a:t>
            </a:r>
            <a:endParaRPr lang="en-US" altLang="zh-CN" dirty="0"/>
          </a:p>
          <a:p>
            <a:pPr lvl="1"/>
            <a:r>
              <a:rPr lang="en-US" altLang="zh-CN" dirty="0" err="1"/>
              <a:t>ifstream</a:t>
            </a:r>
            <a:r>
              <a:rPr lang="zh-CN" altLang="en-US" dirty="0"/>
              <a:t>类由</a:t>
            </a:r>
            <a:r>
              <a:rPr lang="en-US" altLang="zh-CN" dirty="0" err="1"/>
              <a:t>istream</a:t>
            </a:r>
            <a:r>
              <a:rPr lang="zh-CN" altLang="en-US" dirty="0"/>
              <a:t>类所派生，而</a:t>
            </a:r>
            <a:r>
              <a:rPr lang="en-US" altLang="zh-CN" dirty="0" err="1"/>
              <a:t>istream</a:t>
            </a:r>
            <a:r>
              <a:rPr lang="zh-CN" altLang="en-US" dirty="0"/>
              <a:t>类中预定义了公有的运算符重载函数“</a:t>
            </a:r>
            <a:r>
              <a:rPr lang="en-US" altLang="zh-CN" dirty="0"/>
              <a:t>operator &gt;&gt;”，</a:t>
            </a:r>
            <a:r>
              <a:rPr lang="zh-CN" altLang="en-US" dirty="0"/>
              <a:t>所以，</a:t>
            </a:r>
            <a:r>
              <a:rPr lang="en-US" altLang="zh-CN" dirty="0" err="1"/>
              <a:t>ifstream</a:t>
            </a:r>
            <a:r>
              <a:rPr lang="zh-CN" altLang="en-US" dirty="0"/>
              <a:t>流（类对象）可以使用预定义的算符“&gt;&gt;”来对自定义磁盘文件进行“读”操作（允许通过派生类对象直接调用其基类的公有成员函数）；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6041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使用运算符进行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ofstream</a:t>
            </a:r>
            <a:r>
              <a:rPr lang="zh-CN" altLang="en-US" dirty="0"/>
              <a:t>类由</a:t>
            </a:r>
            <a:r>
              <a:rPr lang="en-US" altLang="zh-CN" dirty="0" err="1"/>
              <a:t>ostream</a:t>
            </a:r>
            <a:r>
              <a:rPr lang="zh-CN" altLang="en-US" dirty="0"/>
              <a:t>类所派生，而</a:t>
            </a:r>
            <a:r>
              <a:rPr lang="en-US" altLang="zh-CN" dirty="0" err="1"/>
              <a:t>ostream</a:t>
            </a:r>
            <a:r>
              <a:rPr lang="zh-CN" altLang="en-US" dirty="0"/>
              <a:t>类中预定义了公有的运算符重载函数“</a:t>
            </a:r>
            <a:r>
              <a:rPr lang="en-US" altLang="zh-CN" dirty="0"/>
              <a:t>operator &lt;&lt;”，</a:t>
            </a:r>
            <a:r>
              <a:rPr lang="zh-CN" altLang="en-US" dirty="0"/>
              <a:t>所以，</a:t>
            </a:r>
            <a:r>
              <a:rPr lang="en-US" altLang="zh-CN" dirty="0" err="1"/>
              <a:t>ofstream</a:t>
            </a:r>
            <a:r>
              <a:rPr lang="zh-CN" altLang="en-US" dirty="0"/>
              <a:t>流（类对象）可以使用预定义的算符“&lt;&lt;”来对自定义磁盘文件进行“写”操作；</a:t>
            </a:r>
            <a:endParaRPr lang="en-US" altLang="zh-CN" dirty="0"/>
          </a:p>
          <a:p>
            <a:pPr lvl="1"/>
            <a:r>
              <a:rPr lang="en-US" altLang="zh-CN" dirty="0" err="1"/>
              <a:t>fstream</a:t>
            </a:r>
            <a:r>
              <a:rPr lang="zh-CN" altLang="en-US" dirty="0"/>
              <a:t>类由</a:t>
            </a:r>
            <a:r>
              <a:rPr lang="en-US" altLang="zh-CN" dirty="0" err="1"/>
              <a:t>iostream</a:t>
            </a:r>
            <a:r>
              <a:rPr lang="zh-CN" altLang="en-US" dirty="0"/>
              <a:t>所派生，</a:t>
            </a:r>
            <a:r>
              <a:rPr lang="en-US" altLang="zh-CN" dirty="0" err="1"/>
              <a:t>iostream</a:t>
            </a:r>
            <a:r>
              <a:rPr lang="zh-CN" altLang="en-US" dirty="0"/>
              <a:t>类由</a:t>
            </a:r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ostream</a:t>
            </a:r>
            <a:r>
              <a:rPr lang="zh-CN" altLang="en-US" dirty="0"/>
              <a:t>类共同派生，所以，</a:t>
            </a:r>
            <a:r>
              <a:rPr lang="en-US" altLang="zh-CN" dirty="0" err="1"/>
              <a:t>fstream</a:t>
            </a:r>
            <a:r>
              <a:rPr lang="zh-CN" altLang="en-US" dirty="0"/>
              <a:t>流（类对象）可以使用预定义的算符“&gt;&gt;”和“&lt;&lt;”来对自定义磁盘文件进行“读” 与“写”操作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3556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使用运算符进行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还有一点需要注意：使用预定义的算符“&lt;&lt;”来进行“写”操作时，为了今后能正确读出，数据间要人为地添加分隔符（比如空格），这与用算符“&gt;&gt;”来进行“读”操作时遇空格或换行均结束一个数据相呼应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355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流类库的特点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语言自己的支持</a:t>
            </a:r>
            <a:r>
              <a:rPr lang="en-US" altLang="zh-CN" dirty="0"/>
              <a:t>I/O </a:t>
            </a:r>
            <a:r>
              <a:rPr lang="zh-CN" altLang="en-US" dirty="0"/>
              <a:t>操作的流类库代替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函数族，是一个明显的进步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语言的输入输出操作(功能)是由它所预定义的输入</a:t>
            </a:r>
            <a:r>
              <a:rPr lang="en-US" altLang="zh-CN" dirty="0"/>
              <a:t>/</a:t>
            </a:r>
            <a:r>
              <a:rPr lang="zh-CN" altLang="en-US" dirty="0"/>
              <a:t>输出流类库所提供的</a:t>
            </a:r>
            <a:endParaRPr lang="en-US" altLang="zh-CN" dirty="0"/>
          </a:p>
          <a:p>
            <a:pPr lvl="1"/>
            <a:r>
              <a:rPr lang="zh-CN" altLang="en-US" dirty="0"/>
              <a:t>简明与可读性 </a:t>
            </a:r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语句更为简明，增加了可读性</a:t>
            </a:r>
          </a:p>
          <a:p>
            <a:pPr lvl="1"/>
            <a:r>
              <a:rPr lang="zh-CN" altLang="en-US" dirty="0"/>
              <a:t>类型安全（</a:t>
            </a:r>
            <a:r>
              <a:rPr lang="en-US" altLang="zh-CN" dirty="0"/>
              <a:t>type safe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所谓类型安全，是指在进行</a:t>
            </a:r>
            <a:r>
              <a:rPr lang="en-US" altLang="zh-CN" dirty="0"/>
              <a:t>I/O </a:t>
            </a:r>
            <a:r>
              <a:rPr lang="zh-CN" altLang="en-US" dirty="0"/>
              <a:t>操作时不应对于参加输入输出的数据在类型上发生不应有的变化  </a:t>
            </a:r>
          </a:p>
          <a:p>
            <a:pPr lvl="1"/>
            <a:r>
              <a:rPr lang="zh-CN" altLang="en-US" dirty="0"/>
              <a:t>易于扩充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651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使用运算符进行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10.4】</a:t>
            </a:r>
            <a:r>
              <a:rPr lang="zh-CN" altLang="en-US" dirty="0">
                <a:solidFill>
                  <a:srgbClr val="C00000"/>
                </a:solidFill>
              </a:rPr>
              <a:t>下述示例程序做了如下的3件事：1) 往文件写数据；2) 往文件尾部追加数据； 3) 从文件读出数据并显示在屏幕上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//1) 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往文件写数据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 outfile1("myfile1.txt");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以“写”方式打开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outfile1&lt;&lt;"Hello!...CHINA!  </a:t>
            </a:r>
            <a:r>
              <a:rPr lang="en-US" altLang="zh-CN" sz="24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Nankai_University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24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outfile1.close();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1888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使用运算符进行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204" cy="520543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//2) 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往文件尾部追加数据 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outfile1.open("myfile1.txt", </a:t>
            </a:r>
            <a:r>
              <a:rPr lang="en-US" altLang="zh-CN" sz="24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::app);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以“追加”方式打开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x=1212, y=6868;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outfile1&lt;&lt;x&lt;&lt;" "&lt;&lt;y&lt;&lt;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注意，数据间要人为添加分割符空格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outfile1.close();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//3) 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从文件读出数据并显示在屏幕上。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str1[80], str2[80];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x2,y2;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 infile1("myfile1.txt");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以读方式打开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infile1&gt;&gt;str1&gt;&gt;str2;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使用“&gt;&gt;”读(遇空格、换行均结束)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8149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使用运算符进行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infile1&gt;&gt;x2&gt;&gt;y2;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infile1.close();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&lt;&lt;"str1="&lt;&lt;str1&lt;&lt;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&lt;&lt;"str2="&lt;&lt;str2&lt;&lt;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&lt;&lt;"x2="&lt;&lt;x2&lt;&lt;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&lt;&lt;"y2="&lt;&lt;y2&lt;&lt;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程序执行后的显示结果如下：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str1=Hello!...CHINA!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str2=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Nankai_University</a:t>
            </a:r>
            <a:endParaRPr lang="en-US" altLang="zh-CN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x2=1212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y2=6868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194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类成员函数操作文件流对象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类成员函数</a:t>
            </a:r>
            <a:r>
              <a:rPr lang="en-US" altLang="zh-CN" dirty="0"/>
              <a:t>get</a:t>
            </a:r>
            <a:r>
              <a:rPr lang="zh-CN" altLang="en-US" dirty="0"/>
              <a:t>与</a:t>
            </a:r>
            <a:r>
              <a:rPr lang="en-US" altLang="zh-CN" dirty="0"/>
              <a:t>put</a:t>
            </a:r>
          </a:p>
          <a:p>
            <a:pPr lvl="1"/>
            <a:r>
              <a:rPr lang="zh-CN" altLang="en-US" dirty="0"/>
              <a:t>读写字符</a:t>
            </a:r>
            <a:endParaRPr lang="en-US" altLang="zh-CN" dirty="0"/>
          </a:p>
          <a:p>
            <a:pPr lvl="1"/>
            <a:r>
              <a:rPr lang="zh-CN" altLang="en-US" dirty="0"/>
              <a:t>多用于读写文本文件</a:t>
            </a:r>
            <a:endParaRPr lang="en-US" altLang="zh-CN" dirty="0"/>
          </a:p>
          <a:p>
            <a:r>
              <a:rPr lang="zh-CN" altLang="en-US" dirty="0"/>
              <a:t>类成员函数</a:t>
            </a:r>
            <a:r>
              <a:rPr lang="en-US" altLang="zh-CN" dirty="0"/>
              <a:t>read</a:t>
            </a:r>
            <a:r>
              <a:rPr lang="zh-CN" altLang="en-US" dirty="0"/>
              <a:t>与</a:t>
            </a:r>
            <a:r>
              <a:rPr lang="en-US" altLang="zh-CN" dirty="0"/>
              <a:t>write</a:t>
            </a:r>
          </a:p>
          <a:p>
            <a:pPr lvl="1"/>
            <a:r>
              <a:rPr lang="zh-CN" altLang="en-US" dirty="0"/>
              <a:t>读写二进制数据</a:t>
            </a:r>
            <a:endParaRPr lang="en-US" altLang="zh-CN" dirty="0"/>
          </a:p>
          <a:p>
            <a:pPr lvl="1"/>
            <a:r>
              <a:rPr lang="zh-CN" altLang="en-US" dirty="0"/>
              <a:t>多用于读写二进制文件</a:t>
            </a:r>
            <a:endParaRPr lang="en-US" altLang="zh-CN" dirty="0"/>
          </a:p>
          <a:p>
            <a:r>
              <a:rPr lang="zh-CN" altLang="en-US" dirty="0"/>
              <a:t>类成员函数</a:t>
            </a:r>
            <a:r>
              <a:rPr lang="en-US" altLang="zh-CN" dirty="0" err="1"/>
              <a:t>getline</a:t>
            </a:r>
            <a:endParaRPr lang="en-US" altLang="zh-CN" dirty="0"/>
          </a:p>
          <a:p>
            <a:pPr lvl="1"/>
            <a:r>
              <a:rPr lang="zh-CN" altLang="en-US" dirty="0"/>
              <a:t>读字符串</a:t>
            </a:r>
            <a:endParaRPr lang="en-US" altLang="zh-CN" dirty="0"/>
          </a:p>
          <a:p>
            <a:pPr lvl="1"/>
            <a:r>
              <a:rPr lang="zh-CN" altLang="en-US" dirty="0"/>
              <a:t>多用于读文本文件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52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类成员函数操作文件流对象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57936"/>
          </a:xfrm>
        </p:spPr>
        <p:txBody>
          <a:bodyPr/>
          <a:lstStyle/>
          <a:p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put( char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功能：将字符</a:t>
            </a:r>
            <a:r>
              <a:rPr lang="en-US" altLang="zh-CN" dirty="0" err="1"/>
              <a:t>ch</a:t>
            </a:r>
            <a:r>
              <a:rPr lang="zh-CN" altLang="en-US" dirty="0"/>
              <a:t>写到自定义文件中。</a:t>
            </a:r>
          </a:p>
          <a:p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get( char&amp;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rch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功能：从自定义文件中读出1个字符放入引用</a:t>
            </a:r>
            <a:r>
              <a:rPr lang="en-US" altLang="zh-CN" dirty="0" err="1"/>
              <a:t>rch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注意，</a:t>
            </a:r>
            <a:r>
              <a:rPr lang="en-US" altLang="zh-CN" dirty="0"/>
              <a:t>put</a:t>
            </a:r>
            <a:r>
              <a:rPr lang="zh-CN" altLang="en-US" dirty="0"/>
              <a:t>实际上只是</a:t>
            </a:r>
            <a:r>
              <a:rPr lang="en-US" altLang="zh-CN" dirty="0" err="1"/>
              <a:t>ostream</a:t>
            </a:r>
            <a:r>
              <a:rPr lang="zh-CN" altLang="en-US" dirty="0"/>
              <a:t>类中定义的公有成员函数，当然通过其派生类</a:t>
            </a:r>
            <a:r>
              <a:rPr lang="en-US" altLang="zh-CN" dirty="0" err="1"/>
              <a:t>ofstream</a:t>
            </a:r>
            <a:r>
              <a:rPr lang="zh-CN" altLang="en-US" dirty="0"/>
              <a:t>的类对象也可以直接对它进行调用。同理，通过</a:t>
            </a:r>
            <a:r>
              <a:rPr lang="en-US" altLang="zh-CN" dirty="0" err="1"/>
              <a:t>ifstream</a:t>
            </a:r>
            <a:r>
              <a:rPr lang="zh-CN" altLang="en-US" dirty="0"/>
              <a:t>的类对象可以直接调用</a:t>
            </a:r>
            <a:r>
              <a:rPr lang="en-US" altLang="zh-CN" dirty="0"/>
              <a:t>get。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4629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类成员函数操作文件流对象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00491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10.5】</a:t>
            </a:r>
            <a:r>
              <a:rPr lang="zh-CN" altLang="en-US" dirty="0">
                <a:solidFill>
                  <a:srgbClr val="C00000"/>
                </a:solidFill>
              </a:rPr>
              <a:t>从键盘输入任一个字符串，通过</a:t>
            </a:r>
            <a:r>
              <a:rPr lang="en-US" altLang="zh-CN" dirty="0">
                <a:solidFill>
                  <a:srgbClr val="C00000"/>
                </a:solidFill>
              </a:rPr>
              <a:t>put</a:t>
            </a:r>
            <a:r>
              <a:rPr lang="zh-CN" altLang="en-US" dirty="0">
                <a:solidFill>
                  <a:srgbClr val="C00000"/>
                </a:solidFill>
              </a:rPr>
              <a:t>将其写到自定义磁盘文件“</a:t>
            </a:r>
            <a:r>
              <a:rPr lang="en-US" altLang="zh-CN" dirty="0">
                <a:solidFill>
                  <a:srgbClr val="C00000"/>
                </a:solidFill>
              </a:rPr>
              <a:t>putgetfile.txt”</a:t>
            </a:r>
            <a:r>
              <a:rPr lang="zh-CN" altLang="en-US" dirty="0">
                <a:solidFill>
                  <a:srgbClr val="C00000"/>
                </a:solidFill>
              </a:rPr>
              <a:t>中，而后再使用</a:t>
            </a:r>
            <a:r>
              <a:rPr lang="en-US" altLang="zh-CN" dirty="0">
                <a:solidFill>
                  <a:srgbClr val="C00000"/>
                </a:solidFill>
              </a:rPr>
              <a:t>get</a:t>
            </a:r>
            <a:r>
              <a:rPr lang="zh-CN" altLang="en-US" dirty="0">
                <a:solidFill>
                  <a:srgbClr val="C00000"/>
                </a:solidFill>
              </a:rPr>
              <a:t>从该文件中读出所写串并显示在屏幕上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 {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键盘输入字符串，通过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将其写到自定义磁盘文件中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[80];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&lt;&lt;"Input string:"&lt;&lt;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("putgetfile.txt");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075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类成员函数操作文件流对象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153400" cy="5562600"/>
          </a:xfrm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while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 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fout.put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++]);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&lt;&lt;"--------------------"&lt;&lt;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而后使用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从文件中读出该串显示在屏幕上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fin("putgetfile.txt");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(!fin.eof()){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从头读到文件结束(当前符号非文件结束符时继续)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	//注: 成员函数</a:t>
            </a:r>
            <a:r>
              <a:rPr lang="en-US" altLang="zh-CN" sz="2400" dirty="0" err="1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在读到文件结束时方返回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071670" y="4786322"/>
            <a:ext cx="164307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类成员函数操作文件流对象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  <a:buNone/>
            </a:pP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</a:rPr>
              <a:t>程序执行后的显示结果如下：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 string: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File operating -- using 'put' and 'get', OK! 12345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 operating -- using 'put' and 'get', OK! 12345</a:t>
            </a:r>
            <a:endParaRPr lang="zh-CN" altLang="en-US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84128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类成员函数操作文件流对象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02920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10.6】</a:t>
            </a:r>
            <a:r>
              <a:rPr lang="zh-CN" altLang="en-US" dirty="0">
                <a:solidFill>
                  <a:srgbClr val="C00000"/>
                </a:solidFill>
              </a:rPr>
              <a:t> 使用类成员函数</a:t>
            </a:r>
            <a:r>
              <a:rPr lang="en-US" altLang="zh-CN" dirty="0">
                <a:solidFill>
                  <a:srgbClr val="C00000"/>
                </a:solidFill>
              </a:rPr>
              <a:t>get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put</a:t>
            </a:r>
            <a:r>
              <a:rPr lang="zh-CN" altLang="en-US" dirty="0">
                <a:solidFill>
                  <a:srgbClr val="C00000"/>
                </a:solidFill>
              </a:rPr>
              <a:t>对指定文件进行拷贝。被拷贝的“源文件”以及拷贝到的“目的文件”的名字与路径均由命令行参数来提供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程序运行：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 mycopy.cpp res_1.cpp</a:t>
            </a:r>
            <a:endParaRPr lang="en-US" altLang="zh-CN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/>
              <a:t>程序执行结果(若提供的命令行参数为:</a:t>
            </a:r>
            <a:r>
              <a:rPr lang="en-US" altLang="zh-CN" dirty="0"/>
              <a:t>mycopy.cpp res_1.cpp): </a:t>
            </a:r>
          </a:p>
          <a:p>
            <a:pPr lvl="1"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 file from 'mycopy.cpp' to 'res_1.cpp'</a:t>
            </a:r>
          </a:p>
          <a:p>
            <a:pPr lvl="1"/>
            <a:r>
              <a:rPr lang="zh-CN" altLang="en-US" dirty="0"/>
              <a:t>程序执行结果(若提供的命令行参数个数不对):</a:t>
            </a:r>
          </a:p>
          <a:p>
            <a:pPr lvl="1"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ERROR! -- supplying 2 command-line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argements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?!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64715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类成员函数操作文件流对象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process.h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char*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!=3)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命令行参数个数不对时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&lt;&lt;"ERROR ! -- supplying 2 command-line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argements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?!"&lt;&lt;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exit (1);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&lt;&lt;"Copy file from '"&lt;&lt;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[1]&lt;&lt;"' to '"&lt;&lt;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[2]&lt;&lt;"'"&lt;&lt;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38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文件与流的概念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流(</a:t>
            </a:r>
            <a:r>
              <a:rPr lang="en-US" altLang="zh-CN" dirty="0"/>
              <a:t>Stream)</a:t>
            </a:r>
          </a:p>
          <a:p>
            <a:pPr lvl="1"/>
            <a:r>
              <a:rPr lang="zh-CN" altLang="en-US" dirty="0"/>
              <a:t>流(</a:t>
            </a:r>
            <a:r>
              <a:rPr lang="en-US" altLang="zh-CN" dirty="0"/>
              <a:t>stream)</a:t>
            </a:r>
            <a:r>
              <a:rPr lang="zh-CN" altLang="en-US" dirty="0"/>
              <a:t>是一个逻辑概念</a:t>
            </a:r>
            <a:endParaRPr lang="en-US" altLang="zh-CN" dirty="0"/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C++</a:t>
            </a:r>
            <a:r>
              <a:rPr lang="zh-CN" altLang="en-US" dirty="0"/>
              <a:t>语言对所有外部设备的逻辑抽象</a:t>
            </a:r>
            <a:endParaRPr lang="en-US" altLang="zh-CN" dirty="0"/>
          </a:p>
          <a:p>
            <a:pPr lvl="1"/>
            <a:r>
              <a:rPr lang="zh-CN" altLang="en-US" dirty="0"/>
              <a:t>代表的是某种流类类型的一个对象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I/O</a:t>
            </a:r>
            <a:r>
              <a:rPr lang="zh-CN" altLang="en-US" dirty="0"/>
              <a:t>系统将每个外部设备都转换成一个称为流的逻辑设备，由流来完成对不同设备的具体操作。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4847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类成员函数操作文件流对象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80" cy="5029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fin(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[1]);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命令行参数1作为文件名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[2]);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命令行参数2作为文件名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char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(!fin.eof()){ </a:t>
            </a:r>
            <a:r>
              <a:rPr lang="en-US" altLang="zh-CN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从头读到文件结束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fout.put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83568" y="2060848"/>
            <a:ext cx="3600400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类成员函数操作文件流对象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通常使用</a:t>
            </a:r>
            <a:r>
              <a:rPr lang="en-US" altLang="zh-CN" dirty="0"/>
              <a:t>read</a:t>
            </a:r>
            <a:r>
              <a:rPr lang="zh-CN" altLang="en-US" dirty="0"/>
              <a:t>与</a:t>
            </a:r>
            <a:r>
              <a:rPr lang="en-US" altLang="zh-CN" dirty="0"/>
              <a:t>write</a:t>
            </a:r>
            <a:r>
              <a:rPr lang="zh-CN" altLang="en-US" dirty="0"/>
              <a:t>对二进制文件(</a:t>
            </a:r>
            <a:r>
              <a:rPr lang="en-US" altLang="zh-CN" dirty="0"/>
              <a:t>binary file)</a:t>
            </a:r>
            <a:r>
              <a:rPr lang="zh-CN" altLang="en-US" dirty="0"/>
              <a:t>进行读写。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write( const char*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功能：将</a:t>
            </a:r>
            <a:r>
              <a:rPr lang="en-US" altLang="zh-CN" dirty="0" err="1"/>
              <a:t>pch</a:t>
            </a:r>
            <a:r>
              <a:rPr lang="zh-CN" altLang="en-US" dirty="0"/>
              <a:t>缓冲区中的前</a:t>
            </a:r>
            <a:r>
              <a:rPr lang="en-US" altLang="zh-CN" dirty="0" err="1"/>
              <a:t>nCount</a:t>
            </a:r>
            <a:r>
              <a:rPr lang="zh-CN" altLang="en-US" dirty="0"/>
              <a:t>个字符写出到某个文件中。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read( char*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功能：从某个文件中读入</a:t>
            </a:r>
            <a:r>
              <a:rPr lang="en-US" altLang="zh-CN" dirty="0" err="1"/>
              <a:t>nCount</a:t>
            </a:r>
            <a:r>
              <a:rPr lang="zh-CN" altLang="en-US" dirty="0"/>
              <a:t>个字符放入</a:t>
            </a:r>
            <a:r>
              <a:rPr lang="en-US" altLang="zh-CN" dirty="0" err="1"/>
              <a:t>pch</a:t>
            </a:r>
            <a:r>
              <a:rPr lang="zh-CN" altLang="en-US" dirty="0"/>
              <a:t>缓冲区中（若读至文件结束尚不足</a:t>
            </a:r>
            <a:r>
              <a:rPr lang="en-US" altLang="zh-CN" dirty="0" err="1"/>
              <a:t>nCount</a:t>
            </a:r>
            <a:r>
              <a:rPr lang="zh-CN" altLang="en-US" dirty="0"/>
              <a:t>个字符时，也将立即结束本次读取过程）。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036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类成员函数操作文件流对象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使用</a:t>
            </a:r>
            <a:r>
              <a:rPr lang="en-US" altLang="zh-CN" dirty="0"/>
              <a:t>write</a:t>
            </a:r>
            <a:r>
              <a:rPr lang="zh-CN" altLang="en-US" dirty="0"/>
              <a:t>与</a:t>
            </a:r>
            <a:r>
              <a:rPr lang="en-US" altLang="zh-CN" dirty="0"/>
              <a:t>read</a:t>
            </a:r>
            <a:r>
              <a:rPr lang="zh-CN" altLang="en-US" dirty="0"/>
              <a:t>进行数据读写时，不必要在数据间再额外“插入”分割符，这是因为它们都要求提供第二实参来指定读写长度。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7758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类成员函数操作文件流对象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10.7】</a:t>
            </a:r>
            <a:r>
              <a:rPr lang="zh-CN" altLang="en-US" dirty="0">
                <a:solidFill>
                  <a:srgbClr val="C00000"/>
                </a:solidFill>
              </a:rPr>
              <a:t>以下的示例程序先使用</a:t>
            </a:r>
            <a:r>
              <a:rPr lang="en-US" altLang="zh-CN" dirty="0">
                <a:solidFill>
                  <a:srgbClr val="C00000"/>
                </a:solidFill>
              </a:rPr>
              <a:t>write</a:t>
            </a:r>
            <a:r>
              <a:rPr lang="zh-CN" altLang="en-US" dirty="0">
                <a:solidFill>
                  <a:srgbClr val="C00000"/>
                </a:solidFill>
              </a:rPr>
              <a:t>往自定义二进制磁盘文件中写出如下3个“值”：字符串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zh-CN" altLang="en-US" dirty="0">
                <a:solidFill>
                  <a:srgbClr val="C00000"/>
                </a:solidFill>
              </a:rPr>
              <a:t>的长度值</a:t>
            </a:r>
            <a:r>
              <a:rPr lang="en-US" altLang="zh-CN" dirty="0">
                <a:solidFill>
                  <a:srgbClr val="C00000"/>
                </a:solidFill>
              </a:rPr>
              <a:t>Len(</a:t>
            </a:r>
            <a:r>
              <a:rPr lang="zh-CN" altLang="en-US" dirty="0">
                <a:solidFill>
                  <a:srgbClr val="C00000"/>
                </a:solidFill>
              </a:rPr>
              <a:t>一个正整数)、字符串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zh-CN" altLang="en-US" dirty="0">
                <a:solidFill>
                  <a:srgbClr val="C00000"/>
                </a:solidFill>
              </a:rPr>
              <a:t>本身、以及一个结构体的数据，而后再使用</a:t>
            </a:r>
            <a:r>
              <a:rPr lang="en-US" altLang="zh-CN" dirty="0">
                <a:solidFill>
                  <a:srgbClr val="C00000"/>
                </a:solidFill>
              </a:rPr>
              <a:t>read</a:t>
            </a:r>
            <a:r>
              <a:rPr lang="zh-CN" altLang="en-US" dirty="0">
                <a:solidFill>
                  <a:srgbClr val="C00000"/>
                </a:solidFill>
              </a:rPr>
              <a:t>读出这些“值”并将它们显示在屏幕上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27208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类成员函数操作文件流对象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[20]="Hello world!";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char 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name[20];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age;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={"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wu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jun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", 22, 91.5};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Times New Roman" pitchFamily="18" charset="0"/>
              </a:rPr>
              <a:t> 	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&lt;&lt;"WRITE to 'wrt_read_file.bin'"&lt;&lt;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("wrt_read_file.bin", 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::binary); </a:t>
            </a: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2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打开用于“写”的二进制磁盘文件</a:t>
            </a:r>
            <a:endParaRPr lang="en-US" altLang="zh-CN" sz="2200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Len=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58861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类成员函数操作文件流对象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786874" cy="5133996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fout.write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altLang="zh-CN" sz="2200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*)(&amp;Len), 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u="heavy" dirty="0" err="1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) 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fout.write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, Len);</a:t>
            </a:r>
            <a:endParaRPr lang="en-US" altLang="zh-CN" sz="22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2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数据间无需分割符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fout.write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((char*)(&amp;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&lt;&lt;"--------------------------------------"&lt;&lt;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 READ it from 'wrt_read_file.bin' --"&lt;&lt;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char str2[80];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fin("wrt_read_file.bin", 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::binary);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fin.read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 (char*)(&amp;Len), 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fin.read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(str2, Len);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str2[Len]='\0';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fin.read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 (char*)(&amp;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) 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102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类成员函数操作文件流对象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518" cy="5133996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&lt;&lt;"Len="&lt;&lt;Len&lt;&lt;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&lt;&lt;“str2=”&lt;&lt;str2&lt;&lt;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2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=&gt;"&lt;&lt;ss.name&lt;&lt;","&lt;&lt;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ss.age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&lt;&lt;","&lt;&lt;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ss.score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altLang="zh-CN" sz="22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&lt;&lt;"--------------------------------------"&lt;&lt;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2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程序执行后的显示结果如下：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WRITE to 'wrt_read_file.bin'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--------------------------------------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-- READ it from 'wrt_read_file.bin' --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Len=12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str2=Hello world!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altLang="zh-CN" sz="2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wu</a:t>
            </a: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jun,22,91.5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--------------------------------------</a:t>
            </a:r>
            <a:endParaRPr lang="zh-CN" altLang="en-US" sz="2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30682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类成员函数操作文件流对象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类成员函数</a:t>
            </a:r>
            <a:r>
              <a:rPr lang="en-US" altLang="zh-CN" dirty="0" err="1"/>
              <a:t>getline</a:t>
            </a:r>
            <a:endParaRPr lang="en-US" altLang="zh-CN" dirty="0"/>
          </a:p>
          <a:p>
            <a:pPr lvl="1"/>
            <a:r>
              <a:rPr lang="zh-CN" altLang="en-US" dirty="0"/>
              <a:t>最常用格式为：</a:t>
            </a:r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(char*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char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delim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'\n');</a:t>
            </a:r>
          </a:p>
          <a:p>
            <a:pPr lvl="1"/>
            <a:r>
              <a:rPr lang="zh-CN" altLang="en-US" dirty="0"/>
              <a:t>功能：从某个文件中读出一行(至多</a:t>
            </a:r>
            <a:r>
              <a:rPr lang="en-US" altLang="zh-CN" dirty="0" err="1"/>
              <a:t>nCount</a:t>
            </a:r>
            <a:r>
              <a:rPr lang="zh-CN" altLang="en-US" dirty="0"/>
              <a:t>个字符)放入</a:t>
            </a:r>
            <a:r>
              <a:rPr lang="en-US" altLang="zh-CN" dirty="0" err="1"/>
              <a:t>pch</a:t>
            </a:r>
            <a:r>
              <a:rPr lang="zh-CN" altLang="en-US" dirty="0"/>
              <a:t>缓冲区中，缺省行结束符为'\</a:t>
            </a:r>
            <a:r>
              <a:rPr lang="en-US" altLang="zh-CN" dirty="0"/>
              <a:t>n'。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10.8】</a:t>
            </a:r>
            <a:r>
              <a:rPr lang="zh-CN" altLang="en-US" dirty="0">
                <a:solidFill>
                  <a:srgbClr val="C00000"/>
                </a:solidFill>
              </a:rPr>
              <a:t>程序实例: 读出“</a:t>
            </a:r>
            <a:r>
              <a:rPr lang="en-US" altLang="zh-CN" dirty="0">
                <a:solidFill>
                  <a:srgbClr val="C00000"/>
                </a:solidFill>
              </a:rPr>
              <a:t>getline_1.cpp”</a:t>
            </a:r>
            <a:r>
              <a:rPr lang="zh-CN" altLang="en-US" dirty="0">
                <a:solidFill>
                  <a:srgbClr val="C00000"/>
                </a:solidFill>
              </a:rPr>
              <a:t>的各行并显示在屏幕上（如，可将本源程序存放在“</a:t>
            </a:r>
            <a:r>
              <a:rPr lang="en-US" altLang="zh-CN" dirty="0">
                <a:solidFill>
                  <a:srgbClr val="C00000"/>
                </a:solidFill>
              </a:rPr>
              <a:t>getline_1.cpp“</a:t>
            </a:r>
            <a:r>
              <a:rPr lang="zh-CN" altLang="en-US" dirty="0">
                <a:solidFill>
                  <a:srgbClr val="C00000"/>
                </a:solidFill>
              </a:rPr>
              <a:t>文件中）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076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类成员函数操作文件流对象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3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char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line[81];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(“getline_1.cpp”);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打开文件用于读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infile.getline(line, 80);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读出一行(至多80个字符)放入</a:t>
            </a:r>
            <a:r>
              <a:rPr lang="en-US" altLang="zh-CN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zh-CN" altLang="en-US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中 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(!infile.eof()) { 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尚未读到文件结束则继续循环(处理)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&lt;&lt;line&lt;&lt;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显示在屏幕上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infile.getline</a:t>
            </a:r>
            <a:r>
              <a:rPr lang="en-US" altLang="zh-CN" sz="20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(line,80);</a:t>
            </a:r>
            <a:r>
              <a:rPr lang="en-US" altLang="zh-CN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再读一行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67</a:t>
            </a:fld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763688" y="4365104"/>
            <a:ext cx="230425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96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文本文件与二进制文件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按用户设置的文件形式进行读写</a:t>
            </a:r>
            <a:endParaRPr lang="en-US" altLang="zh-CN" dirty="0"/>
          </a:p>
          <a:p>
            <a:pPr lvl="1"/>
            <a:r>
              <a:rPr lang="zh-CN" altLang="en-US" dirty="0"/>
              <a:t>文本文件与二进制文件</a:t>
            </a:r>
            <a:endParaRPr lang="en-US" altLang="zh-CN" dirty="0"/>
          </a:p>
          <a:p>
            <a:pPr lvl="1"/>
            <a:r>
              <a:rPr lang="zh-CN" altLang="en-US" dirty="0"/>
              <a:t>对两类文件的操作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read</a:t>
            </a:r>
            <a:r>
              <a:rPr lang="zh-CN" altLang="en-US" dirty="0"/>
              <a:t>与</a:t>
            </a:r>
            <a:r>
              <a:rPr lang="en-US" altLang="zh-CN" dirty="0"/>
              <a:t>write</a:t>
            </a:r>
            <a:r>
              <a:rPr lang="zh-CN" altLang="en-US" dirty="0"/>
              <a:t>对</a:t>
            </a:r>
            <a:r>
              <a:rPr lang="en-US" altLang="zh-CN" dirty="0"/>
              <a:t>text</a:t>
            </a:r>
            <a:r>
              <a:rPr lang="zh-CN" altLang="en-US" dirty="0"/>
              <a:t>文件进行操作时可能出错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binary</a:t>
            </a:r>
            <a:r>
              <a:rPr lang="zh-CN" altLang="en-US" dirty="0"/>
              <a:t>文件形式对结构体数据进行存储与读写处理</a:t>
            </a:r>
            <a:endParaRPr lang="en-US" altLang="zh-CN" dirty="0"/>
          </a:p>
          <a:p>
            <a:r>
              <a:rPr lang="zh-CN" altLang="en-US" dirty="0"/>
              <a:t>对数据文件进行随机访问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675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文件与流的概念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文件(</a:t>
            </a:r>
            <a:r>
              <a:rPr lang="en-US" altLang="zh-CN" dirty="0"/>
              <a:t>File)</a:t>
            </a:r>
            <a:r>
              <a:rPr lang="zh-CN" altLang="en-US" dirty="0"/>
              <a:t>是一个物理概念，代表存储着信息集合的某个外部介质，它是</a:t>
            </a:r>
            <a:r>
              <a:rPr lang="en-US" altLang="zh-CN" dirty="0"/>
              <a:t>C++</a:t>
            </a:r>
            <a:r>
              <a:rPr lang="zh-CN" altLang="en-US" dirty="0"/>
              <a:t>语言对具体设备的抽象，如，磁盘文件，显示器，键盘。又可以分为文本和二进制文件。</a:t>
            </a:r>
          </a:p>
          <a:p>
            <a:pPr lvl="1"/>
            <a:r>
              <a:rPr lang="zh-CN" altLang="en-US" dirty="0"/>
              <a:t>所有流(类对象)的行为都是相同的，而不同的文件则可能具有不同的行为。</a:t>
            </a:r>
            <a:endParaRPr lang="en-US" altLang="zh-CN" dirty="0"/>
          </a:p>
          <a:p>
            <a:pPr lvl="2"/>
            <a:r>
              <a:rPr lang="zh-CN" altLang="en-US" dirty="0"/>
              <a:t>磁盘文件可进行写也可进行读操作</a:t>
            </a:r>
            <a:endParaRPr lang="en-US" altLang="zh-CN" dirty="0"/>
          </a:p>
          <a:p>
            <a:pPr lvl="2"/>
            <a:r>
              <a:rPr lang="zh-CN" altLang="en-US" dirty="0"/>
              <a:t>显示器文件则只可进行写操作</a:t>
            </a:r>
            <a:endParaRPr lang="en-US" altLang="zh-CN" dirty="0"/>
          </a:p>
          <a:p>
            <a:pPr lvl="2"/>
            <a:r>
              <a:rPr lang="zh-CN" altLang="en-US" dirty="0"/>
              <a:t>键盘文件只可进行读操作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87862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文本文件与二进制文件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文本文件（</a:t>
            </a:r>
            <a:r>
              <a:rPr lang="en-US" altLang="zh-CN" dirty="0"/>
              <a:t>text</a:t>
            </a:r>
            <a:r>
              <a:rPr lang="zh-CN" altLang="en-US" dirty="0"/>
              <a:t>文件）</a:t>
            </a:r>
            <a:endParaRPr lang="en-US" altLang="zh-CN" dirty="0"/>
          </a:p>
          <a:p>
            <a:pPr lvl="1"/>
            <a:r>
              <a:rPr lang="zh-CN" altLang="en-US" dirty="0"/>
              <a:t>以文本形式存储</a:t>
            </a:r>
            <a:endParaRPr lang="en-US" altLang="zh-CN" dirty="0"/>
          </a:p>
          <a:p>
            <a:pPr lvl="1"/>
            <a:r>
              <a:rPr lang="zh-CN" altLang="en-US" dirty="0"/>
              <a:t>优点是具有较高的兼容性</a:t>
            </a:r>
            <a:endParaRPr lang="en-US" altLang="zh-CN" dirty="0"/>
          </a:p>
          <a:p>
            <a:pPr lvl="1"/>
            <a:r>
              <a:rPr lang="zh-CN" altLang="en-US" dirty="0"/>
              <a:t>缺点是存储一批纯数值信息时，要在数据之间人为地添加分割符，输入输出过程中，系统要对内外存的数据格式进行相应转换</a:t>
            </a:r>
            <a:endParaRPr lang="en-US" altLang="zh-CN" dirty="0"/>
          </a:p>
          <a:p>
            <a:pPr lvl="1"/>
            <a:r>
              <a:rPr lang="en-US" altLang="zh-CN" dirty="0"/>
              <a:t>text</a:t>
            </a:r>
            <a:r>
              <a:rPr lang="zh-CN" altLang="en-US" dirty="0"/>
              <a:t>文件不便于对数据实行随机访问。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77350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二进制文件（</a:t>
            </a:r>
            <a:r>
              <a:rPr lang="en-US" altLang="zh-CN" dirty="0"/>
              <a:t>binary</a:t>
            </a:r>
            <a:r>
              <a:rPr lang="zh-CN" altLang="en-US" dirty="0"/>
              <a:t>文件）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binary</a:t>
            </a:r>
            <a:r>
              <a:rPr lang="zh-CN" altLang="en-US" dirty="0"/>
              <a:t>形式存储</a:t>
            </a:r>
            <a:endParaRPr lang="en-US" altLang="zh-CN" dirty="0"/>
          </a:p>
          <a:p>
            <a:pPr lvl="1"/>
            <a:r>
              <a:rPr lang="zh-CN" altLang="en-US" dirty="0"/>
              <a:t>优点是便于对数据实行随机访问（每一同类型数据所占磁盘空间的大小均相同，不必在数据之间人为地添加分割符），输入输出过程中，系统不对数据进行任何转换</a:t>
            </a:r>
            <a:endParaRPr lang="en-US" altLang="zh-CN" dirty="0"/>
          </a:p>
          <a:p>
            <a:pPr lvl="1"/>
            <a:r>
              <a:rPr lang="zh-CN" altLang="en-US" dirty="0"/>
              <a:t>缺点是兼容性低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35278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由程序员决定将数据存储为</a:t>
            </a:r>
            <a:r>
              <a:rPr lang="en-US" altLang="zh-CN" dirty="0"/>
              <a:t>text</a:t>
            </a:r>
            <a:r>
              <a:rPr lang="zh-CN" altLang="en-US" dirty="0"/>
              <a:t>文件或者</a:t>
            </a:r>
            <a:r>
              <a:rPr lang="en-US" altLang="zh-CN" dirty="0"/>
              <a:t>binary</a:t>
            </a:r>
            <a:r>
              <a:rPr lang="zh-CN" altLang="en-US" dirty="0"/>
              <a:t>文件两种形式之一。</a:t>
            </a:r>
          </a:p>
          <a:p>
            <a:r>
              <a:rPr lang="zh-CN" altLang="en-US" dirty="0"/>
              <a:t>缺省打开方式时，默认为</a:t>
            </a:r>
            <a:r>
              <a:rPr lang="en-US" altLang="zh-CN" dirty="0"/>
              <a:t>text</a:t>
            </a:r>
            <a:r>
              <a:rPr lang="zh-CN" altLang="en-US" dirty="0"/>
              <a:t>文件形式。若欲使用</a:t>
            </a:r>
            <a:r>
              <a:rPr lang="en-US" altLang="zh-CN" dirty="0"/>
              <a:t>binary</a:t>
            </a:r>
            <a:r>
              <a:rPr lang="zh-CN" altLang="en-US" dirty="0"/>
              <a:t>文件形式，要将打开方式设为“</a:t>
            </a:r>
            <a:r>
              <a:rPr lang="en-US" altLang="zh-CN" dirty="0" err="1"/>
              <a:t>ios</a:t>
            </a:r>
            <a:r>
              <a:rPr lang="en-US" altLang="zh-CN" dirty="0"/>
              <a:t>::binary”。</a:t>
            </a:r>
          </a:p>
          <a:p>
            <a:r>
              <a:rPr lang="zh-CN" altLang="en-US" dirty="0"/>
              <a:t>通常将纯文本信息（如字符串）以</a:t>
            </a:r>
            <a:r>
              <a:rPr lang="en-US" altLang="zh-CN" dirty="0"/>
              <a:t>text</a:t>
            </a:r>
            <a:r>
              <a:rPr lang="zh-CN" altLang="en-US" dirty="0"/>
              <a:t>文件形式存储，而将数值信息以</a:t>
            </a:r>
            <a:r>
              <a:rPr lang="en-US" altLang="zh-CN" dirty="0"/>
              <a:t>binary</a:t>
            </a:r>
            <a:r>
              <a:rPr lang="zh-CN" altLang="en-US" dirty="0"/>
              <a:t>文件形式存储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7533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文本文件与二进制文件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对两种文件进行操作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zh-CN" altLang="en-US" dirty="0"/>
              <a:t>数组中准备好的8个</a:t>
            </a:r>
            <a:r>
              <a:rPr lang="en-US" altLang="zh-CN" dirty="0" err="1"/>
              <a:t>int</a:t>
            </a:r>
            <a:r>
              <a:rPr lang="zh-CN" altLang="en-US" dirty="0"/>
              <a:t>型数据，分别通过算符“&lt;&lt;”依次写出到</a:t>
            </a:r>
            <a:r>
              <a:rPr lang="en-US" altLang="zh-CN" dirty="0"/>
              <a:t>text</a:t>
            </a:r>
            <a:r>
              <a:rPr lang="zh-CN" altLang="en-US" dirty="0"/>
              <a:t>文件</a:t>
            </a:r>
            <a:r>
              <a:rPr lang="en-US" altLang="zh-CN" dirty="0"/>
              <a:t>ft.txt</a:t>
            </a:r>
            <a:r>
              <a:rPr lang="zh-CN" altLang="en-US" dirty="0"/>
              <a:t>之中（注意各数据在文件中“长短”不一，且数据间必须加入分割符）。而且还通过使用类成员函数</a:t>
            </a:r>
            <a:r>
              <a:rPr lang="en-US" altLang="zh-CN" dirty="0"/>
              <a:t>write</a:t>
            </a:r>
            <a:r>
              <a:rPr lang="zh-CN" altLang="en-US" dirty="0"/>
              <a:t>将这相同的8个</a:t>
            </a:r>
            <a:r>
              <a:rPr lang="en-US" altLang="zh-CN" dirty="0" err="1"/>
              <a:t>int</a:t>
            </a:r>
            <a:r>
              <a:rPr lang="zh-CN" altLang="en-US" dirty="0"/>
              <a:t>型数据依次写出到</a:t>
            </a:r>
            <a:r>
              <a:rPr lang="en-US" altLang="zh-CN" dirty="0"/>
              <a:t>binary</a:t>
            </a:r>
            <a:r>
              <a:rPr lang="zh-CN" altLang="en-US" dirty="0"/>
              <a:t>文件</a:t>
            </a:r>
            <a:r>
              <a:rPr lang="en-US" altLang="zh-CN" dirty="0"/>
              <a:t>fb.bin</a:t>
            </a:r>
            <a:r>
              <a:rPr lang="zh-CN" altLang="en-US" dirty="0"/>
              <a:t>之中（注意各数据在文件中“长短”相同，且数据间不需要加入分割符）。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34547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对两种文件进行操作</a:t>
            </a:r>
          </a:p>
          <a:p>
            <a:pPr lvl="1"/>
            <a:r>
              <a:rPr lang="zh-CN" altLang="en-US" dirty="0"/>
              <a:t>程序中通过使用无参的成员函数“</a:t>
            </a:r>
            <a:r>
              <a:rPr lang="en-US" altLang="zh-CN" dirty="0" err="1"/>
              <a:t>tellp</a:t>
            </a:r>
            <a:r>
              <a:rPr lang="en-US" altLang="zh-CN" dirty="0"/>
              <a:t>()”</a:t>
            </a:r>
            <a:r>
              <a:rPr lang="zh-CN" altLang="en-US" dirty="0"/>
              <a:t>来获取当前已写出到各文件的位置信息，以确认每一数据在文件中所占的字节数。</a:t>
            </a:r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::</a:t>
            </a:r>
            <a:r>
              <a:rPr lang="en-US" altLang="zh-CN" dirty="0" err="1"/>
              <a:t>tellp</a:t>
            </a:r>
            <a:r>
              <a:rPr lang="en-US" altLang="zh-CN" dirty="0"/>
              <a:t>()</a:t>
            </a:r>
            <a:r>
              <a:rPr lang="zh-CN" altLang="en-US" dirty="0"/>
              <a:t>之功能为：获取并返回“输出指针”的当前位置值（从文件首到当前位置的字节数）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1104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320"/>
            <a:ext cx="8472518" cy="5029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a[8]={0,1,-1,1234567890}; </a:t>
            </a:r>
            <a:r>
              <a:rPr lang="en-US" altLang="zh-CN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=4;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&lt;8;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]=876543210+i-4;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均由9位数字组成，在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文件中所占字节数也为9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sz="18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 ft("ft.txt");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sz="18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fb</a:t>
            </a:r>
            <a:r>
              <a:rPr lang="en-US" altLang="zh-CN" sz="18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("fb.bin", </a:t>
            </a:r>
            <a:r>
              <a:rPr lang="en-US" altLang="zh-CN" sz="18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18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&lt;8;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ft&lt;&lt;a[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]&lt;&lt;" ";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数据间需要添加分割符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fb.write</a:t>
            </a:r>
            <a:r>
              <a:rPr lang="en-US" altLang="zh-CN" sz="18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((char*)(&amp;a[</a:t>
            </a:r>
            <a:r>
              <a:rPr lang="en-US" altLang="zh-CN" sz="18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altLang="zh-CN" sz="18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18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altLang="zh-CN" sz="1800" u="heavy" dirty="0" err="1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u="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]));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数据间不需分割符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ft.tellp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()="&lt;&lt;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ft.tellp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()&lt;&lt;", ";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当前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ft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文件位置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   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fb.tellp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()="&lt;&lt;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fb.tellp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当前</a:t>
            </a:r>
            <a:r>
              <a:rPr lang="en-US" altLang="zh-CN" sz="1800" dirty="0" err="1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fb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文件位置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ft.close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fb.close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52865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</a:rPr>
              <a:t>程序执行后的输出结果如下：</a:t>
            </a:r>
          </a:p>
          <a:p>
            <a:pPr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ft.tellp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()=2,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fb.tellp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()=4</a:t>
            </a:r>
          </a:p>
          <a:p>
            <a:pPr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ft.tellp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()=4,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fb.tellp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()=8</a:t>
            </a:r>
          </a:p>
          <a:p>
            <a:pPr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ft.tellp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()=7,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fb.tellp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()=12</a:t>
            </a:r>
          </a:p>
          <a:p>
            <a:pPr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ft.tellp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()=18,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fb.tellp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()=16</a:t>
            </a:r>
          </a:p>
          <a:p>
            <a:pPr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ft.tellp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()=28,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fb.tellp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()=20</a:t>
            </a:r>
          </a:p>
          <a:p>
            <a:pPr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ft.tellp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()=38,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fb.tellp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()=24</a:t>
            </a:r>
          </a:p>
          <a:p>
            <a:pPr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ft.tellp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()=48,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fb.tellp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()=28</a:t>
            </a:r>
          </a:p>
          <a:p>
            <a:pPr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ft.tellp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()=58,  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fb.tellp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()=32</a:t>
            </a:r>
          </a:p>
          <a:p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4141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通常使用</a:t>
            </a:r>
            <a:r>
              <a:rPr lang="en-US" altLang="zh-CN" dirty="0"/>
              <a:t>read</a:t>
            </a:r>
            <a:r>
              <a:rPr lang="zh-CN" altLang="en-US" dirty="0"/>
              <a:t>与</a:t>
            </a:r>
            <a:r>
              <a:rPr lang="en-US" altLang="zh-CN" dirty="0"/>
              <a:t>write</a:t>
            </a:r>
            <a:r>
              <a:rPr lang="zh-CN" altLang="en-US" dirty="0"/>
              <a:t>对二进制文件进行操作，但若非要使用它们对文本文件进行操作时，系统在</a:t>
            </a:r>
            <a:r>
              <a:rPr lang="en-US" altLang="zh-CN" dirty="0"/>
              <a:t>write</a:t>
            </a:r>
            <a:r>
              <a:rPr lang="zh-CN" altLang="en-US" dirty="0"/>
              <a:t>时有可能多写出了一些东西（如，回车换行符号等）。这样将导致</a:t>
            </a:r>
            <a:r>
              <a:rPr lang="en-US" altLang="zh-CN" dirty="0"/>
              <a:t>read</a:t>
            </a:r>
            <a:r>
              <a:rPr lang="zh-CN" altLang="en-US" dirty="0"/>
              <a:t>时产生错误。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90144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72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binary</a:t>
            </a:r>
            <a:r>
              <a:rPr lang="zh-CN" altLang="en-US" dirty="0"/>
              <a:t>文件形式对结构体数据进行存储与读写处理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10.9】</a:t>
            </a:r>
            <a:r>
              <a:rPr lang="zh-CN" altLang="en-US" dirty="0">
                <a:solidFill>
                  <a:srgbClr val="C00000"/>
                </a:solidFill>
              </a:rPr>
              <a:t> 从键盘读入多个结构数据(个数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由用户指定)，使用</a:t>
            </a:r>
            <a:r>
              <a:rPr lang="en-US" altLang="zh-CN" dirty="0">
                <a:solidFill>
                  <a:srgbClr val="C00000"/>
                </a:solidFill>
              </a:rPr>
              <a:t>write</a:t>
            </a:r>
            <a:r>
              <a:rPr lang="zh-CN" altLang="en-US" dirty="0">
                <a:solidFill>
                  <a:srgbClr val="C00000"/>
                </a:solidFill>
              </a:rPr>
              <a:t>将这些结构数据写出到某个自定义二进制磁盘文件中，而后再使用</a:t>
            </a:r>
            <a:r>
              <a:rPr lang="en-US" altLang="zh-CN" dirty="0">
                <a:solidFill>
                  <a:srgbClr val="C00000"/>
                </a:solidFill>
              </a:rPr>
              <a:t>read</a:t>
            </a:r>
            <a:r>
              <a:rPr lang="zh-CN" altLang="en-US" dirty="0">
                <a:solidFill>
                  <a:srgbClr val="C00000"/>
                </a:solidFill>
              </a:rPr>
              <a:t>读出这些结构数据并进行处理(如，求出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</a:t>
            </a:r>
            <a:r>
              <a:rPr lang="en-US" altLang="zh-CN" dirty="0">
                <a:solidFill>
                  <a:srgbClr val="C00000"/>
                </a:solidFill>
              </a:rPr>
              <a:t>score</a:t>
            </a:r>
            <a:r>
              <a:rPr lang="zh-CN" altLang="en-US" dirty="0">
                <a:solidFill>
                  <a:srgbClr val="C00000"/>
                </a:solidFill>
              </a:rPr>
              <a:t>的平均值</a:t>
            </a:r>
            <a:r>
              <a:rPr lang="en-US" altLang="zh-CN" dirty="0" err="1">
                <a:solidFill>
                  <a:srgbClr val="C00000"/>
                </a:solidFill>
              </a:rPr>
              <a:t>ave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person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char 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 [20];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age;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float 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score;}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010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95400"/>
            <a:ext cx="8686800" cy="5029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&gt;&gt;n;  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个数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由</a:t>
            </a:r>
            <a:r>
              <a:rPr lang="zh-CN" altLang="en-US" sz="180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用户指定</a:t>
            </a:r>
            <a:endParaRPr lang="en-US" altLang="zh-CN" sz="180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18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sz="180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("f01.bin",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18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binary);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80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打开二进制文件（写）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&gt;&gt;ss.name&gt;&gt;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ss.age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ss.score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fout.write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*)(&amp;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写到文件中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fin(“f01.bin”,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::binary);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打开二进制文件（读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）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fin.read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*)(&amp;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读入1个结构体数据放入</a:t>
            </a:r>
            <a:r>
              <a:rPr lang="en-US" altLang="zh-CN" sz="1800" dirty="0" err="1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ss</a:t>
            </a:r>
            <a:endParaRPr lang="en-US" altLang="zh-CN" sz="1800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(!fin.eof()){   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未到文件末则继续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ss.score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     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累加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fin.read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*)(&amp;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));   </a:t>
            </a:r>
            <a:r>
              <a:rPr lang="en-US" altLang="zh-CN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00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再读数据放</a:t>
            </a:r>
            <a:r>
              <a:rPr lang="en-US" altLang="zh-CN" sz="1800" dirty="0" err="1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ss</a:t>
            </a:r>
            <a:endParaRPr lang="en-US" altLang="zh-CN" sz="1800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&lt;&lt;"n="&lt;&lt;n&lt;&lt;"  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/n&lt;&lt;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55576" y="1916832"/>
            <a:ext cx="5832648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576" y="4077072"/>
            <a:ext cx="5832648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文件与流的概念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文件与流</a:t>
            </a:r>
            <a:endParaRPr lang="en-US" altLang="zh-CN" dirty="0"/>
          </a:p>
          <a:p>
            <a:pPr lvl="1"/>
            <a:r>
              <a:rPr lang="zh-CN" altLang="en-US" dirty="0"/>
              <a:t>当程序与一个文件交换信息时，必须通过“打开文件”的操作将一个文件与一个流(类对象)联系起来。</a:t>
            </a:r>
            <a:endParaRPr lang="en-US" altLang="zh-CN" dirty="0"/>
          </a:p>
          <a:p>
            <a:pPr lvl="1"/>
            <a:r>
              <a:rPr lang="zh-CN" altLang="en-US" dirty="0"/>
              <a:t>文件与流建立联系后，对该流(类对象)的访问就是对该文件的访问，也就是对一个具体设备的访问。</a:t>
            </a:r>
            <a:endParaRPr lang="en-US" altLang="zh-CN" dirty="0"/>
          </a:p>
          <a:p>
            <a:pPr lvl="1"/>
            <a:r>
              <a:rPr lang="zh-CN" altLang="en-US" dirty="0"/>
              <a:t>可通过“关闭文件”的操作将一个文件与流(类对象)的联系断开。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7904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对数据文件进行随机访问</a:t>
            </a:r>
            <a:endParaRPr lang="en-US" altLang="zh-CN" dirty="0"/>
          </a:p>
          <a:p>
            <a:pPr lvl="1"/>
            <a:r>
              <a:rPr lang="zh-CN" altLang="en-US" dirty="0"/>
              <a:t>使用类成员函数</a:t>
            </a:r>
            <a:r>
              <a:rPr lang="en-US" altLang="zh-CN" dirty="0"/>
              <a:t>write</a:t>
            </a:r>
            <a:r>
              <a:rPr lang="zh-CN" altLang="en-US" dirty="0"/>
              <a:t>与</a:t>
            </a:r>
            <a:r>
              <a:rPr lang="en-US" altLang="zh-CN" dirty="0"/>
              <a:t>read，</a:t>
            </a:r>
            <a:r>
              <a:rPr lang="zh-CN" altLang="en-US" dirty="0"/>
              <a:t>并配合使用类成员函数</a:t>
            </a:r>
            <a:r>
              <a:rPr lang="en-US" altLang="zh-CN" dirty="0" err="1"/>
              <a:t>seekp</a:t>
            </a:r>
            <a:r>
              <a:rPr lang="zh-CN" altLang="en-US" dirty="0"/>
              <a:t>和</a:t>
            </a:r>
            <a:r>
              <a:rPr lang="en-US" altLang="zh-CN" dirty="0" err="1"/>
              <a:t>seekg</a:t>
            </a:r>
            <a:r>
              <a:rPr lang="en-US" altLang="zh-CN" dirty="0"/>
              <a:t>，</a:t>
            </a:r>
            <a:r>
              <a:rPr lang="zh-CN" altLang="en-US" dirty="0"/>
              <a:t>就可以对文件进行“随机性”（非顺序性）的读写操作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621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seekp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seekp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long off, 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dir =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::beg ); </a:t>
            </a:r>
          </a:p>
          <a:p>
            <a:pPr lvl="2"/>
            <a:r>
              <a:rPr lang="zh-CN" altLang="en-US" dirty="0"/>
              <a:t>功能：将“输出指针”的值置到一个新位置，使以后的输出从该新位置开始。新位置由参数</a:t>
            </a:r>
            <a:r>
              <a:rPr lang="en-US" altLang="zh-CN" dirty="0"/>
              <a:t>off</a:t>
            </a:r>
            <a:r>
              <a:rPr lang="zh-CN" altLang="en-US" dirty="0"/>
              <a:t>与</a:t>
            </a:r>
            <a:r>
              <a:rPr lang="en-US" altLang="zh-CN" dirty="0"/>
              <a:t>dir</a:t>
            </a:r>
            <a:r>
              <a:rPr lang="zh-CN" altLang="en-US" dirty="0"/>
              <a:t>之值确定：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::beg”</a:t>
            </a:r>
            <a:r>
              <a:rPr lang="zh-CN" altLang="en-US" dirty="0"/>
              <a:t>时，新位置为：从文件首“后推”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::cur”</a:t>
            </a:r>
            <a:r>
              <a:rPr lang="zh-CN" altLang="en-US" dirty="0"/>
              <a:t>时，新位置为：从“输出指针”的当前位置“后推”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::end”</a:t>
            </a:r>
            <a:r>
              <a:rPr lang="zh-CN" altLang="en-US" dirty="0"/>
              <a:t>时，新位置为：从文件末“前推”</a:t>
            </a:r>
            <a:r>
              <a:rPr lang="en-US" altLang="zh-CN" dirty="0"/>
              <a:t>off</a:t>
            </a:r>
            <a:r>
              <a:rPr lang="zh-CN" altLang="en-US" dirty="0"/>
              <a:t>字节处。 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80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4470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seekg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seekg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long off, 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dir =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::beg );</a:t>
            </a:r>
          </a:p>
          <a:p>
            <a:pPr lvl="2"/>
            <a:r>
              <a:rPr lang="zh-CN" altLang="en-US" dirty="0"/>
              <a:t>功能：将“读入指针”的值置到一个新位置，使以后的读入从该新位置开始。新位置由参数</a:t>
            </a:r>
            <a:r>
              <a:rPr lang="en-US" altLang="zh-CN" dirty="0"/>
              <a:t>off</a:t>
            </a:r>
            <a:r>
              <a:rPr lang="zh-CN" altLang="en-US" dirty="0"/>
              <a:t>与</a:t>
            </a:r>
            <a:r>
              <a:rPr lang="en-US" altLang="zh-CN" dirty="0"/>
              <a:t>dir</a:t>
            </a:r>
            <a:r>
              <a:rPr lang="zh-CN" altLang="en-US" dirty="0"/>
              <a:t>之值确定：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::beg”</a:t>
            </a:r>
            <a:r>
              <a:rPr lang="zh-CN" altLang="en-US" dirty="0"/>
              <a:t>时，新位置为：从文件首“后推”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::cur”</a:t>
            </a:r>
            <a:r>
              <a:rPr lang="zh-CN" altLang="en-US" dirty="0"/>
              <a:t>时，新位置为：从“读入指针”的当前位置“后推”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::end”</a:t>
            </a:r>
            <a:r>
              <a:rPr lang="zh-CN" altLang="en-US" dirty="0"/>
              <a:t>时，新位置为：从文件末“前推”</a:t>
            </a:r>
            <a:r>
              <a:rPr lang="en-US" altLang="zh-CN" dirty="0"/>
              <a:t>off</a:t>
            </a:r>
            <a:r>
              <a:rPr lang="zh-CN" altLang="en-US" dirty="0"/>
              <a:t>字节处。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81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17454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文本文件与二进制文件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tellg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tellg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lvl="2"/>
            <a:r>
              <a:rPr lang="zh-CN" altLang="en-US" dirty="0"/>
              <a:t>功能：获取“读入指针”的当前位置值。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tellp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tellp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lvl="2"/>
            <a:r>
              <a:rPr lang="zh-CN" altLang="en-US" dirty="0"/>
              <a:t>功能：获取“输出指针”的当前位置值。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82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2358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文本文件与二进制文件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72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10.10】</a:t>
            </a:r>
            <a:r>
              <a:rPr lang="zh-CN" altLang="en-US" dirty="0">
                <a:solidFill>
                  <a:srgbClr val="C00000"/>
                </a:solidFill>
              </a:rPr>
              <a:t>从键盘输入10个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zh-CN" altLang="en-US" dirty="0">
                <a:solidFill>
                  <a:srgbClr val="C00000"/>
                </a:solidFill>
              </a:rPr>
              <a:t>型数，而后按输入的相反顺序输出它们。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实现方法：使用</a:t>
            </a:r>
            <a:r>
              <a:rPr lang="en-US" altLang="zh-CN" dirty="0">
                <a:solidFill>
                  <a:srgbClr val="C00000"/>
                </a:solidFill>
              </a:rPr>
              <a:t>binary</a:t>
            </a:r>
            <a:r>
              <a:rPr lang="zh-CN" altLang="en-US" dirty="0">
                <a:solidFill>
                  <a:srgbClr val="C00000"/>
                </a:solidFill>
              </a:rPr>
              <a:t>文件，将数据存放在文件中，并使用随机访问方式读出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n=10;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("fdat.bin",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&lt;&lt;"Input "&lt;&lt;n&lt;&lt;" integers:"&lt;&lt;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&gt;&gt;x;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fout.write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*)(&amp;x),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83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5045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 The result ----"&lt;&lt;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fin("fdat.bin",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for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=n-1;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&gt;=0;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--){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fin.seekg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fin.read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*)(&amp;x),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&lt;&lt;x&lt;&lt;" 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	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程序执行后的输出结果为: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 10 integers: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1 2 3 4 5 6 7 8 9 10</a:t>
            </a:r>
            <a:endParaRPr lang="en-US" altLang="zh-CN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---- The result ----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10 9 8 7 6 5 4 3 2 1 </a:t>
            </a:r>
            <a:endParaRPr lang="zh-CN" altLang="en-US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84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743672"/>
            <a:ext cx="4000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71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10.11】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write</a:t>
            </a:r>
            <a:r>
              <a:rPr lang="zh-CN" altLang="en-US" dirty="0">
                <a:solidFill>
                  <a:srgbClr val="C00000"/>
                </a:solidFill>
              </a:rPr>
              <a:t>将多个</a:t>
            </a:r>
            <a:r>
              <a:rPr lang="en-US" altLang="zh-CN" dirty="0">
                <a:solidFill>
                  <a:srgbClr val="C00000"/>
                </a:solidFill>
              </a:rPr>
              <a:t>person</a:t>
            </a:r>
            <a:r>
              <a:rPr lang="zh-CN" altLang="en-US" dirty="0">
                <a:solidFill>
                  <a:srgbClr val="C00000"/>
                </a:solidFill>
              </a:rPr>
              <a:t>类型的结构体数据，写出到某个自定义二进制磁盘文件的指定位置处，而后再使用</a:t>
            </a:r>
            <a:r>
              <a:rPr lang="en-US" altLang="zh-CN" dirty="0">
                <a:solidFill>
                  <a:srgbClr val="C00000"/>
                </a:solidFill>
              </a:rPr>
              <a:t>read</a:t>
            </a:r>
            <a:r>
              <a:rPr lang="zh-CN" altLang="en-US" dirty="0">
                <a:solidFill>
                  <a:srgbClr val="C00000"/>
                </a:solidFill>
              </a:rPr>
              <a:t>从另外指定的位置处读出某些结构体数据并显示在屏幕上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person</a:t>
            </a:r>
            <a:r>
              <a:rPr lang="zh-CN" altLang="en-US" dirty="0"/>
              <a:t>型结构数组</a:t>
            </a:r>
            <a:r>
              <a:rPr lang="en-US" altLang="zh-CN" dirty="0"/>
              <a:t>stu</a:t>
            </a:r>
            <a:r>
              <a:rPr lang="zh-CN" altLang="en-US" dirty="0"/>
              <a:t>的初值中，各数组分量的</a:t>
            </a:r>
            <a:r>
              <a:rPr lang="en-US" altLang="zh-CN" dirty="0"/>
              <a:t>num</a:t>
            </a:r>
            <a:r>
              <a:rPr lang="zh-CN" altLang="en-US" dirty="0"/>
              <a:t>相互不同，且从</a:t>
            </a:r>
            <a:r>
              <a:rPr lang="en-US" altLang="zh-CN" dirty="0"/>
              <a:t>1-10</a:t>
            </a:r>
            <a:r>
              <a:rPr lang="zh-CN" altLang="en-US" dirty="0"/>
              <a:t>连续分布。</a:t>
            </a:r>
            <a:endParaRPr lang="en-US" altLang="zh-CN" dirty="0"/>
          </a:p>
          <a:p>
            <a:pPr lvl="0">
              <a:spcBef>
                <a:spcPts val="0"/>
              </a:spcBef>
              <a:buClr>
                <a:srgbClr val="8BBC00"/>
              </a:buClr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&lt;fstream&gt;</a:t>
            </a:r>
          </a:p>
          <a:p>
            <a:pPr lvl="0">
              <a:spcBef>
                <a:spcPts val="0"/>
              </a:spcBef>
              <a:buClr>
                <a:srgbClr val="8BBC00"/>
              </a:buClr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&lt;iostream&gt;</a:t>
            </a:r>
          </a:p>
          <a:p>
            <a:pPr lvl="0">
              <a:spcBef>
                <a:spcPts val="0"/>
              </a:spcBef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 lvl="0"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person {</a:t>
            </a:r>
          </a:p>
          <a:p>
            <a:pPr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num;</a:t>
            </a:r>
          </a:p>
          <a:p>
            <a:pPr lvl="0"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char 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name [20];</a:t>
            </a:r>
          </a:p>
          <a:p>
            <a:pPr lvl="0"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score;</a:t>
            </a:r>
          </a:p>
          <a:p>
            <a:pPr lvl="0"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lvl="0" indent="0">
              <a:buClr>
                <a:srgbClr val="8BBC00"/>
              </a:buClr>
              <a:buNone/>
            </a:pPr>
            <a:endParaRPr lang="zh-CN" altLang="en-US" dirty="0">
              <a:solidFill>
                <a:srgbClr val="008080"/>
              </a:solidFill>
            </a:endParaRP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85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0004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500491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write()</a:t>
            </a:r>
            <a:r>
              <a:rPr lang="zh-CN" altLang="en-US" dirty="0"/>
              <a:t>函数将</a:t>
            </a:r>
            <a:r>
              <a:rPr lang="en-US" altLang="zh-CN" dirty="0"/>
              <a:t>stu</a:t>
            </a:r>
            <a:r>
              <a:rPr lang="zh-CN" altLang="en-US" dirty="0"/>
              <a:t>数组中的</a:t>
            </a:r>
            <a:r>
              <a:rPr lang="en-US" altLang="zh-CN" dirty="0"/>
              <a:t>10</a:t>
            </a:r>
            <a:r>
              <a:rPr lang="zh-CN" altLang="en-US" dirty="0"/>
              <a:t>个结构数据写出到二进制磁盘文件的指定位置处（以编号</a:t>
            </a:r>
            <a:r>
              <a:rPr lang="en-US" altLang="zh-CN" dirty="0"/>
              <a:t>num</a:t>
            </a:r>
            <a:r>
              <a:rPr lang="zh-CN" altLang="en-US" dirty="0"/>
              <a:t>为“序号”进行随机写）；再使用</a:t>
            </a:r>
            <a:r>
              <a:rPr lang="en-US" altLang="zh-CN" dirty="0"/>
              <a:t>read()</a:t>
            </a:r>
            <a:r>
              <a:rPr lang="zh-CN" altLang="en-US" dirty="0"/>
              <a:t>函数从用户指定的位置处（由</a:t>
            </a:r>
            <a:r>
              <a:rPr lang="en-US" altLang="zh-CN" dirty="0"/>
              <a:t>num</a:t>
            </a:r>
            <a:r>
              <a:rPr lang="zh-CN" altLang="en-US" dirty="0"/>
              <a:t>值来指定）随机读入某些结构数据并显示在屏幕上。</a:t>
            </a:r>
            <a:endParaRPr lang="en-US" altLang="zh-CN" dirty="0"/>
          </a:p>
          <a:p>
            <a:r>
              <a:rPr lang="zh-CN" altLang="en-US" dirty="0"/>
              <a:t>按编号</a:t>
            </a:r>
            <a:r>
              <a:rPr lang="en-US" altLang="zh-CN" dirty="0"/>
              <a:t>num</a:t>
            </a:r>
            <a:r>
              <a:rPr lang="zh-CN" altLang="en-US" dirty="0"/>
              <a:t>为“序号”进行随机读写处理时，先求出偏移量</a:t>
            </a:r>
            <a:r>
              <a:rPr lang="en-US" altLang="zh-CN" dirty="0"/>
              <a:t>long offs=sizeof(person)*(recnum-1)”</a:t>
            </a:r>
            <a:r>
              <a:rPr lang="zh-CN" altLang="en-US" dirty="0"/>
              <a:t>，然后使用</a:t>
            </a:r>
            <a:r>
              <a:rPr lang="en-US" altLang="zh-CN" dirty="0"/>
              <a:t>seekg()</a:t>
            </a:r>
            <a:r>
              <a:rPr lang="zh-CN" altLang="en-US" dirty="0"/>
              <a:t>或</a:t>
            </a:r>
            <a:r>
              <a:rPr lang="en-US" altLang="zh-CN" dirty="0"/>
              <a:t>seekp()</a:t>
            </a:r>
            <a:r>
              <a:rPr lang="zh-CN" altLang="en-US" dirty="0"/>
              <a:t>将读写指针置于</a:t>
            </a:r>
            <a:r>
              <a:rPr lang="en-US" altLang="zh-CN" dirty="0"/>
              <a:t>offs</a:t>
            </a:r>
            <a:r>
              <a:rPr lang="zh-CN" altLang="en-US" dirty="0"/>
              <a:t>位置处，之后使用</a:t>
            </a:r>
            <a:r>
              <a:rPr lang="en-US" altLang="zh-CN" dirty="0"/>
              <a:t>read()</a:t>
            </a:r>
            <a:r>
              <a:rPr lang="zh-CN" altLang="en-US" dirty="0"/>
              <a:t>或</a:t>
            </a:r>
            <a:r>
              <a:rPr lang="en-US" altLang="zh-CN" dirty="0"/>
              <a:t>write()</a:t>
            </a:r>
            <a:r>
              <a:rPr lang="zh-CN" altLang="en-US" dirty="0"/>
              <a:t>函数来进行具体对象数据的读写操作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4728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main() {</a:t>
            </a:r>
            <a:endParaRPr lang="en-US" altLang="zh-CN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person stu[10] = { {5,”zhou”,88.5}, {3,”sum”,89}, {7,”zheng”,91.5}, {1,”zhao”,90.5}, {6,”wu”,94}, {2,”qian”,91}, {9,”feng”,87.5}, {4,”li”,84}, {8,”wang”,79},{10,”chen”,90} };</a:t>
            </a:r>
          </a:p>
          <a:p>
            <a:pPr lvl="0"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recnum;</a:t>
            </a:r>
          </a:p>
          <a:p>
            <a:pPr lvl="0"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使用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write()</a:t>
            </a:r>
            <a:r>
              <a:rPr lang="zh-CN" altLang="en-US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函数将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个结构数组写到文件的指定位置处</a:t>
            </a:r>
            <a:endParaRPr lang="en-US" altLang="zh-CN" sz="2000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ofstream fout("f01.bin", ios::binary);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i=0;i&lt;10;i++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){ 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recnum=stu[i].num;</a:t>
            </a:r>
            <a:endParaRPr lang="zh-CN" alt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long offs= sizeof(person)* (recnum-1);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fout.seekp(offs);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fout.write( (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*)(&amp;stu[i]), sizeof(person));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fout.close(); </a:t>
            </a:r>
          </a:p>
          <a:p>
            <a:pPr lvl="0">
              <a:buClr>
                <a:srgbClr val="8BBC00"/>
              </a:buClr>
              <a:buNone/>
            </a:pPr>
            <a:endParaRPr lang="zh-CN" altLang="en-US" sz="2000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0984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484784"/>
            <a:ext cx="8373616" cy="5004916"/>
          </a:xfrm>
        </p:spPr>
        <p:txBody>
          <a:bodyPr/>
          <a:lstStyle/>
          <a:p>
            <a:pPr lvl="0"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使用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read()</a:t>
            </a:r>
            <a:r>
              <a:rPr lang="zh-CN" altLang="en-US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函数从文件的指定位置处读入某些结构数据并显示</a:t>
            </a:r>
            <a:endParaRPr lang="en-US" altLang="zh-CN" sz="2000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ifstream fin("f01.bin", ios::binary);</a:t>
            </a:r>
          </a:p>
          <a:p>
            <a:pPr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cout&lt;&lt;“num=?(1—10/otherwise exit):“;</a:t>
            </a:r>
          </a:p>
          <a:p>
            <a:pPr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cin&gt;&gt;recnum;</a:t>
            </a:r>
          </a:p>
          <a:p>
            <a:pPr lvl="0"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person tmp;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0"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(recnum&gt;0 &amp;&amp; recnum&lt;=10</a:t>
            </a:r>
            <a:r>
              <a:rPr lang="zh-CN" altLang="en-US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0"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	long offs= sizeof(person)* (recnum-1);//</a:t>
            </a:r>
            <a:r>
              <a:rPr lang="zh-CN" altLang="en-US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计算偏移量</a:t>
            </a:r>
            <a:endParaRPr lang="en-US" altLang="zh-CN" sz="2000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	fin.seekg(offs);</a:t>
            </a:r>
          </a:p>
          <a:p>
            <a:pPr lvl="0"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	fin.read( (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*)(&amp;tmp), sizeof(person));</a:t>
            </a:r>
          </a:p>
          <a:p>
            <a:pPr lvl="0"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	cout&lt;&lt;tmp.num&lt;&lt;“ “&lt;&lt;tmp.name&lt;&lt;“ “&lt;&lt;tmp.score&lt;&lt;endl;</a:t>
            </a:r>
          </a:p>
          <a:p>
            <a:pPr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cout&lt;&lt;“num=?(1—10/otherwise exit):“;</a:t>
            </a:r>
          </a:p>
          <a:p>
            <a:pPr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cin&gt;&gt;recnum;</a:t>
            </a:r>
            <a:endParaRPr lang="zh-CN" altLang="en-US" sz="2000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buClr>
                <a:srgbClr val="8BBC00"/>
              </a:buClr>
              <a:buNone/>
            </a:pPr>
            <a:r>
              <a:rPr lang="zh-CN" altLang="en-US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0">
              <a:lnSpc>
                <a:spcPct val="90000"/>
              </a:lnSpc>
              <a:buClr>
                <a:srgbClr val="8BBC00"/>
              </a:buClr>
              <a:buNone/>
            </a:pPr>
            <a:r>
              <a:rPr lang="zh-CN" altLang="en-US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fin.close();</a:t>
            </a:r>
          </a:p>
          <a:p>
            <a:pPr lvl="0">
              <a:lnSpc>
                <a:spcPct val="90000"/>
              </a:lnSpc>
              <a:buClr>
                <a:srgbClr val="8BBC00"/>
              </a:buClr>
              <a:buNone/>
            </a:pPr>
            <a:r>
              <a:rPr lang="en-US" altLang="zh-CN" sz="20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79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流类库简介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34"/>
          </a:xfrm>
        </p:spPr>
        <p:txBody>
          <a:bodyPr/>
          <a:lstStyle/>
          <a:p>
            <a:r>
              <a:rPr lang="zh-CN" altLang="en-US" dirty="0"/>
              <a:t> 在头文件 “</a:t>
            </a:r>
            <a:r>
              <a:rPr lang="en-US" altLang="zh-CN" dirty="0" err="1"/>
              <a:t>iostream.h</a:t>
            </a:r>
            <a:r>
              <a:rPr lang="en-US" altLang="zh-CN" dirty="0"/>
              <a:t>” </a:t>
            </a:r>
            <a:r>
              <a:rPr lang="zh-CN" altLang="en-US" dirty="0"/>
              <a:t>中说明(预定义)了一批基本流类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zh-CN" altLang="en-US" dirty="0"/>
              <a:t>基本流类的基类;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istream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dirty="0"/>
              <a:t>由</a:t>
            </a:r>
            <a:r>
              <a:rPr lang="en-US" altLang="zh-CN" dirty="0" err="1"/>
              <a:t>ios</a:t>
            </a:r>
            <a:r>
              <a:rPr lang="zh-CN" altLang="en-US" dirty="0"/>
              <a:t>派生，支持输入(提取“&gt;&gt;”)操作；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ostream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dirty="0"/>
              <a:t>由</a:t>
            </a:r>
            <a:r>
              <a:rPr lang="en-US" altLang="zh-CN" dirty="0" err="1"/>
              <a:t>ios</a:t>
            </a:r>
            <a:r>
              <a:rPr lang="zh-CN" altLang="en-US" dirty="0"/>
              <a:t>派生，支持输出(插入“&lt;&lt;”)操作；</a:t>
            </a: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iostream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dirty="0"/>
              <a:t>由</a:t>
            </a:r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ostream</a:t>
            </a:r>
            <a:r>
              <a:rPr lang="zh-CN" altLang="en-US" dirty="0"/>
              <a:t>共同派生，支持输入和输出双向操作。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25054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输入输出流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477954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314585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08755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554154"/>
            <a:ext cx="21980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ea typeface="宋体" pitchFamily="2" charset="-122"/>
              </a:rPr>
              <a:t>C++</a:t>
            </a:r>
            <a:r>
              <a:rPr lang="zh-CN" altLang="en-US" sz="3200" b="1" dirty="0">
                <a:ea typeface="宋体" pitchFamily="2" charset="-122"/>
              </a:rPr>
              <a:t>流类库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57637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292418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390785"/>
            <a:ext cx="402706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对标准设备的</a:t>
            </a:r>
            <a:r>
              <a:rPr lang="en-US" altLang="zh-CN" sz="3200" b="1" dirty="0">
                <a:ea typeface="宋体" pitchFamily="2" charset="-122"/>
              </a:rPr>
              <a:t>I/O</a:t>
            </a:r>
            <a:r>
              <a:rPr lang="zh-CN" altLang="en-US" sz="3200" b="1" dirty="0">
                <a:ea typeface="宋体" pitchFamily="2" charset="-122"/>
              </a:rPr>
              <a:t>操作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41301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206760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071942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381636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282960"/>
            <a:ext cx="359425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输入</a:t>
            </a:r>
            <a:r>
              <a:rPr lang="en-US" altLang="zh-CN" sz="3200" b="1" dirty="0">
                <a:ea typeface="宋体" pitchFamily="2" charset="-122"/>
              </a:rPr>
              <a:t>/</a:t>
            </a:r>
            <a:r>
              <a:rPr lang="zh-CN" altLang="en-US" sz="3200" b="1" dirty="0">
                <a:ea typeface="宋体" pitchFamily="2" charset="-122"/>
              </a:rPr>
              <a:t>输出格式控制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30518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468154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148142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磁盘文件的输入与输出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17036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89</a:t>
            </a:fld>
            <a:endParaRPr lang="en-US" altLang="zh-CN" dirty="0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4921272"/>
            <a:ext cx="762000" cy="665162"/>
            <a:chOff x="1110" y="2656"/>
            <a:chExt cx="1549" cy="1351"/>
          </a:xfrm>
        </p:grpSpPr>
        <p:sp>
          <p:nvSpPr>
            <p:cNvPr id="3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5764234"/>
            <a:ext cx="762000" cy="665162"/>
            <a:chOff x="3174" y="2656"/>
            <a:chExt cx="1549" cy="1351"/>
          </a:xfrm>
        </p:grpSpPr>
        <p:sp>
          <p:nvSpPr>
            <p:cNvPr id="38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2438400" y="553087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2667000" y="4997472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C00000"/>
                </a:solidFill>
                <a:ea typeface="宋体" pitchFamily="2" charset="-122"/>
              </a:rPr>
              <a:t>字符串流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2025650" y="501969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2438400" y="637383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2667000" y="5840434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其他输入输出控制函数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gray">
          <a:xfrm>
            <a:off x="2025650" y="5862659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851661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ostrstream</a:t>
            </a:r>
            <a:r>
              <a:rPr lang="zh-CN" altLang="en-US" dirty="0"/>
              <a:t>类的使用，可将不同类型的信息转换为字符串，并存放在（输出到）一个用户设定的字符数组中；而通过</a:t>
            </a:r>
            <a:r>
              <a:rPr lang="en-US" altLang="zh-CN" dirty="0" err="1"/>
              <a:t>istrstream</a:t>
            </a:r>
            <a:r>
              <a:rPr lang="zh-CN" altLang="en-US" dirty="0"/>
              <a:t>类的使用，则可将用户字符数组中的字符串取出（读入），而后反向转换为各种变量的内部形式。</a:t>
            </a:r>
          </a:p>
          <a:p>
            <a:r>
              <a:rPr lang="zh-CN" altLang="en-US" dirty="0"/>
              <a:t>字符串流类对象并不对应于一个具体的物理设备，而是将内存中的字符数组看成是一个逻辑设备，并通过“借用”对文件进行操作的各种运算符和函数，最终完成上述所谓的信息转换工作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64319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34"/>
          </a:xfrm>
        </p:spPr>
        <p:txBody>
          <a:bodyPr/>
          <a:lstStyle/>
          <a:p>
            <a:r>
              <a:rPr lang="zh-CN" altLang="en-US" dirty="0"/>
              <a:t>使用字符串流类时，必须包含头文件</a:t>
            </a:r>
            <a:r>
              <a:rPr lang="en-US" altLang="zh-CN" dirty="0" err="1"/>
              <a:t>strstream.h</a:t>
            </a:r>
            <a:endParaRPr lang="en-US" altLang="zh-CN" dirty="0"/>
          </a:p>
          <a:p>
            <a:r>
              <a:rPr lang="en-US" altLang="zh-CN" dirty="0" err="1"/>
              <a:t>ostrstream</a:t>
            </a:r>
            <a:r>
              <a:rPr lang="zh-CN" altLang="en-US" dirty="0"/>
              <a:t>类的使用</a:t>
            </a:r>
          </a:p>
          <a:p>
            <a:pPr lvl="1"/>
            <a:r>
              <a:rPr lang="zh-CN" altLang="en-US" dirty="0"/>
              <a:t>构造函数</a:t>
            </a:r>
            <a:r>
              <a:rPr lang="en-US" altLang="zh-CN" dirty="0" err="1"/>
              <a:t>ostrstream</a:t>
            </a:r>
            <a:r>
              <a:rPr lang="en-US" altLang="zh-CN" dirty="0"/>
              <a:t>::</a:t>
            </a:r>
            <a:r>
              <a:rPr lang="en-US" altLang="zh-CN" dirty="0" err="1"/>
              <a:t>ostrstream</a:t>
            </a:r>
            <a:r>
              <a:rPr lang="zh-CN" altLang="en-US" dirty="0"/>
              <a:t>该类最常用的构造函数的一般格式为：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char*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mode =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::out ); </a:t>
            </a:r>
          </a:p>
          <a:p>
            <a:pPr lvl="1"/>
            <a:r>
              <a:rPr lang="zh-CN" altLang="en-US" dirty="0"/>
              <a:t>函数</a:t>
            </a:r>
            <a:r>
              <a:rPr lang="en-US" altLang="zh-CN" dirty="0" err="1"/>
              <a:t>ostrstream</a:t>
            </a:r>
            <a:r>
              <a:rPr lang="en-US" altLang="zh-CN" dirty="0"/>
              <a:t>::</a:t>
            </a:r>
            <a:r>
              <a:rPr lang="en-US" altLang="zh-CN" dirty="0" err="1"/>
              <a:t>pcount</a:t>
            </a:r>
            <a:r>
              <a:rPr lang="zh-CN" altLang="en-US" dirty="0"/>
              <a:t>的使用格式为：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pcount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 const;</a:t>
            </a:r>
          </a:p>
          <a:p>
            <a:pPr lvl="2"/>
            <a:r>
              <a:rPr lang="zh-CN" altLang="en-US" dirty="0"/>
              <a:t>功能：返回一个数值，表示目前已经输出到字符串流即字符数组中的字符个数（字节数）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5576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istrstream</a:t>
            </a:r>
            <a:r>
              <a:rPr lang="zh-CN" altLang="en-US" dirty="0"/>
              <a:t>类的使用</a:t>
            </a:r>
          </a:p>
          <a:p>
            <a:pPr lvl="1"/>
            <a:r>
              <a:rPr lang="zh-CN" altLang="en-US" dirty="0"/>
              <a:t>一参构造函数</a:t>
            </a:r>
            <a:br>
              <a:rPr lang="zh-CN" altLang="en-US" dirty="0"/>
            </a:br>
            <a:r>
              <a:rPr lang="en-US" altLang="zh-CN" dirty="0" err="1"/>
              <a:t>istrstream</a:t>
            </a:r>
            <a:r>
              <a:rPr lang="en-US" altLang="zh-CN" dirty="0"/>
              <a:t>( char* </a:t>
            </a:r>
            <a:r>
              <a:rPr lang="en-US" altLang="zh-CN" dirty="0" err="1"/>
              <a:t>str</a:t>
            </a:r>
            <a:r>
              <a:rPr lang="en-US" altLang="zh-CN" dirty="0"/>
              <a:t> );</a:t>
            </a:r>
          </a:p>
          <a:p>
            <a:pPr lvl="2"/>
            <a:r>
              <a:rPr lang="zh-CN" altLang="en-US" dirty="0"/>
              <a:t>由参数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指定了一个以</a:t>
            </a:r>
            <a:r>
              <a:rPr lang="en-US" altLang="zh-CN" dirty="0"/>
              <a:t>‘\0’</a:t>
            </a:r>
            <a:r>
              <a:rPr lang="zh-CN" altLang="en-US" dirty="0"/>
              <a:t>为结束符的字符串（字符数组），它的“整体字符”将作为“输入源”。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24522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istrstream</a:t>
            </a:r>
            <a:r>
              <a:rPr lang="zh-CN" altLang="en-US" dirty="0"/>
              <a:t>类的使用</a:t>
            </a:r>
          </a:p>
          <a:p>
            <a:pPr lvl="1"/>
            <a:r>
              <a:rPr lang="zh-CN" altLang="en-US" dirty="0"/>
              <a:t>二参构造函数</a:t>
            </a:r>
            <a:r>
              <a:rPr lang="en-US" altLang="zh-CN" dirty="0" err="1"/>
              <a:t>istrstream</a:t>
            </a:r>
            <a:r>
              <a:rPr lang="en-US" altLang="zh-CN" dirty="0"/>
              <a:t>( char* 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n ); </a:t>
            </a:r>
            <a:r>
              <a:rPr lang="zh-CN" altLang="en-US" dirty="0"/>
              <a:t>由参数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指定字符数组，它将作为“输入源”，由第二参数</a:t>
            </a:r>
            <a:r>
              <a:rPr lang="en-US" altLang="zh-CN" dirty="0"/>
              <a:t>n </a:t>
            </a:r>
            <a:r>
              <a:rPr lang="zh-CN" altLang="en-US" dirty="0"/>
              <a:t>指出仅使用</a:t>
            </a:r>
            <a:r>
              <a:rPr lang="en-US" altLang="zh-CN" dirty="0" err="1"/>
              <a:t>str</a:t>
            </a:r>
            <a:r>
              <a:rPr lang="zh-CN" altLang="en-US" dirty="0"/>
              <a:t>的前</a:t>
            </a:r>
            <a:r>
              <a:rPr lang="en-US" altLang="zh-CN" dirty="0"/>
              <a:t>n</a:t>
            </a:r>
            <a:r>
              <a:rPr lang="zh-CN" altLang="en-US" dirty="0"/>
              <a:t>个字符（而不是“整体字符”）。</a:t>
            </a:r>
          </a:p>
          <a:p>
            <a:pPr lvl="2"/>
            <a:r>
              <a:rPr lang="zh-CN" altLang="en-US" dirty="0"/>
              <a:t>二参构造函数时，并不要求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中必须具有</a:t>
            </a:r>
            <a:r>
              <a:rPr lang="en-US" altLang="zh-CN" dirty="0"/>
              <a:t>‘\0’</a:t>
            </a:r>
            <a:r>
              <a:rPr lang="zh-CN" altLang="en-US" dirty="0"/>
              <a:t>结束符号；</a:t>
            </a:r>
          </a:p>
          <a:p>
            <a:pPr lvl="2"/>
            <a:r>
              <a:rPr lang="zh-CN" altLang="en-US" dirty="0"/>
              <a:t>若</a:t>
            </a:r>
            <a:r>
              <a:rPr lang="en-US" altLang="zh-CN" dirty="0"/>
              <a:t>n=0</a:t>
            </a:r>
            <a:r>
              <a:rPr lang="zh-CN" altLang="en-US" dirty="0"/>
              <a:t>，则假定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为一个以</a:t>
            </a:r>
            <a:r>
              <a:rPr lang="en-US" altLang="zh-CN" dirty="0"/>
              <a:t>‘\0’</a:t>
            </a:r>
            <a:r>
              <a:rPr lang="zh-CN" altLang="en-US" dirty="0"/>
              <a:t>为结束符号的字符串（字符数组）。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1183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输入输出流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477954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314585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08755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554154"/>
            <a:ext cx="21980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ea typeface="宋体" pitchFamily="2" charset="-122"/>
              </a:rPr>
              <a:t>C++</a:t>
            </a:r>
            <a:r>
              <a:rPr lang="zh-CN" altLang="en-US" sz="3200" b="1" dirty="0">
                <a:ea typeface="宋体" pitchFamily="2" charset="-122"/>
              </a:rPr>
              <a:t>流类库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57637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292418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390785"/>
            <a:ext cx="402706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对标准设备的</a:t>
            </a:r>
            <a:r>
              <a:rPr lang="en-US" altLang="zh-CN" sz="3200" b="1" dirty="0">
                <a:ea typeface="宋体" pitchFamily="2" charset="-122"/>
              </a:rPr>
              <a:t>I/O</a:t>
            </a:r>
            <a:r>
              <a:rPr lang="zh-CN" altLang="en-US" sz="3200" b="1" dirty="0">
                <a:ea typeface="宋体" pitchFamily="2" charset="-122"/>
              </a:rPr>
              <a:t>操作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41301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206760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071942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381636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282960"/>
            <a:ext cx="359425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输入</a:t>
            </a:r>
            <a:r>
              <a:rPr lang="en-US" altLang="zh-CN" sz="3200" b="1" dirty="0">
                <a:ea typeface="宋体" pitchFamily="2" charset="-122"/>
              </a:rPr>
              <a:t>/</a:t>
            </a:r>
            <a:r>
              <a:rPr lang="zh-CN" altLang="en-US" sz="3200" b="1" dirty="0">
                <a:ea typeface="宋体" pitchFamily="2" charset="-122"/>
              </a:rPr>
              <a:t>输出格式控制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30518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468154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148142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磁盘文件的输入与输出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17036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94</a:t>
            </a:fld>
            <a:endParaRPr lang="en-US" altLang="zh-CN" dirty="0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4921272"/>
            <a:ext cx="762000" cy="665162"/>
            <a:chOff x="1110" y="2656"/>
            <a:chExt cx="1549" cy="1351"/>
          </a:xfrm>
        </p:grpSpPr>
        <p:sp>
          <p:nvSpPr>
            <p:cNvPr id="3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5764234"/>
            <a:ext cx="762000" cy="665162"/>
            <a:chOff x="3174" y="2656"/>
            <a:chExt cx="1549" cy="1351"/>
          </a:xfrm>
        </p:grpSpPr>
        <p:sp>
          <p:nvSpPr>
            <p:cNvPr id="38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2438400" y="553087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2667000" y="4997472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字符串流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2025650" y="501969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2438400" y="637383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2667000" y="5840434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C00000"/>
                </a:solidFill>
                <a:ea typeface="宋体" pitchFamily="2" charset="-122"/>
              </a:rPr>
              <a:t>其他输入输出控制函数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gray">
          <a:xfrm>
            <a:off x="2025650" y="5862659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09527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其他输入输出控制函数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72"/>
          </a:xfrm>
        </p:spPr>
        <p:txBody>
          <a:bodyPr/>
          <a:lstStyle/>
          <a:p>
            <a:r>
              <a:rPr lang="en-US" altLang="zh-CN" dirty="0"/>
              <a:t> I/O</a:t>
            </a:r>
            <a:r>
              <a:rPr lang="zh-CN" altLang="en-US" dirty="0"/>
              <a:t>操作状态字是在类</a:t>
            </a:r>
            <a:r>
              <a:rPr lang="en-US" altLang="zh-CN" dirty="0" err="1"/>
              <a:t>ios</a:t>
            </a:r>
            <a:r>
              <a:rPr lang="zh-CN" altLang="en-US" dirty="0"/>
              <a:t>中定义的，它的各位的状态由如下的标志位（常量）来描述：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goodbit</a:t>
            </a:r>
            <a:r>
              <a:rPr lang="en-US" altLang="zh-CN" dirty="0"/>
              <a:t>=0x00 //</a:t>
            </a:r>
            <a:r>
              <a:rPr lang="zh-CN" altLang="en-US" dirty="0"/>
              <a:t>流处于正常状态（没设置任何的状态标志位）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eofbit</a:t>
            </a:r>
            <a:r>
              <a:rPr lang="en-US" altLang="zh-CN" dirty="0"/>
              <a:t>=0x01 //</a:t>
            </a:r>
            <a:r>
              <a:rPr lang="zh-CN" altLang="en-US" dirty="0"/>
              <a:t>输入流结束（到达文件末尾）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failbit</a:t>
            </a:r>
            <a:r>
              <a:rPr lang="en-US" altLang="zh-CN" dirty="0"/>
              <a:t>=0x02 //I/O </a:t>
            </a:r>
            <a:r>
              <a:rPr lang="zh-CN" altLang="en-US" dirty="0"/>
              <a:t>操作失败（会使随后的操作也失败）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badbit</a:t>
            </a:r>
            <a:r>
              <a:rPr lang="en-US" altLang="zh-CN" dirty="0"/>
              <a:t>=0x04 //</a:t>
            </a:r>
            <a:r>
              <a:rPr lang="zh-CN" altLang="en-US" dirty="0"/>
              <a:t>失去了流缓冲区的完整性（流被破坏）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77426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其他输入输出控制函数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good();</a:t>
            </a:r>
          </a:p>
          <a:p>
            <a:pPr lvl="1"/>
            <a:r>
              <a:rPr lang="en-US" altLang="zh-CN" dirty="0"/>
              <a:t>I/O </a:t>
            </a:r>
            <a:r>
              <a:rPr lang="zh-CN" altLang="en-US" dirty="0"/>
              <a:t>流正常（没设置任何的状态标志位）返回非</a:t>
            </a:r>
            <a:r>
              <a:rPr lang="en-US" altLang="zh-CN" dirty="0"/>
              <a:t>0</a:t>
            </a:r>
            <a:r>
              <a:rPr lang="zh-CN" altLang="en-US" dirty="0"/>
              <a:t>，否则返回</a:t>
            </a:r>
            <a:r>
              <a:rPr lang="en-US" altLang="zh-CN" dirty="0"/>
              <a:t>0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eof</a:t>
            </a:r>
            <a:r>
              <a:rPr lang="en-US" altLang="zh-CN" dirty="0"/>
              <a:t>();</a:t>
            </a:r>
          </a:p>
          <a:p>
            <a:pPr lvl="1"/>
            <a:r>
              <a:rPr lang="zh-CN" altLang="en-US" dirty="0"/>
              <a:t>到达了文件末尾（状态字的</a:t>
            </a:r>
            <a:r>
              <a:rPr lang="en-US" altLang="zh-CN" dirty="0" err="1"/>
              <a:t>eofbit</a:t>
            </a:r>
            <a:r>
              <a:rPr lang="en-US" altLang="zh-CN" dirty="0"/>
              <a:t> </a:t>
            </a:r>
            <a:r>
              <a:rPr lang="zh-CN" altLang="en-US" dirty="0"/>
              <a:t>位被置</a:t>
            </a:r>
            <a:r>
              <a:rPr lang="en-US" altLang="zh-CN" dirty="0"/>
              <a:t>1</a:t>
            </a:r>
            <a:r>
              <a:rPr lang="zh-CN" altLang="en-US" dirty="0"/>
              <a:t>）则返回非</a:t>
            </a:r>
            <a:r>
              <a:rPr lang="en-US" altLang="zh-CN" dirty="0"/>
              <a:t>0</a:t>
            </a:r>
            <a:r>
              <a:rPr lang="zh-CN" altLang="en-US" dirty="0"/>
              <a:t>，否则返回</a:t>
            </a:r>
            <a:r>
              <a:rPr lang="en-US" altLang="zh-CN" dirty="0"/>
              <a:t>0  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fail();</a:t>
            </a:r>
          </a:p>
          <a:p>
            <a:pPr lvl="1"/>
            <a:r>
              <a:rPr lang="zh-CN" altLang="en-US" dirty="0"/>
              <a:t>流状态字的</a:t>
            </a:r>
            <a:r>
              <a:rPr lang="en-US" altLang="zh-CN" dirty="0" err="1"/>
              <a:t>failbit</a:t>
            </a:r>
            <a:r>
              <a:rPr lang="zh-CN" altLang="en-US" dirty="0"/>
              <a:t>、</a:t>
            </a:r>
            <a:r>
              <a:rPr lang="en-US" altLang="zh-CN" dirty="0" err="1"/>
              <a:t>badbit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 err="1"/>
              <a:t>hardfail</a:t>
            </a:r>
            <a:r>
              <a:rPr lang="en-US" altLang="zh-CN" dirty="0"/>
              <a:t> </a:t>
            </a:r>
            <a:r>
              <a:rPr lang="zh-CN" altLang="en-US" dirty="0"/>
              <a:t>中任一个位被置</a:t>
            </a:r>
            <a:r>
              <a:rPr lang="en-US" altLang="zh-CN" dirty="0"/>
              <a:t>1</a:t>
            </a:r>
            <a:r>
              <a:rPr lang="zh-CN" altLang="en-US" dirty="0"/>
              <a:t>，  则返回非</a:t>
            </a:r>
            <a:r>
              <a:rPr lang="en-US" altLang="zh-CN" dirty="0"/>
              <a:t>0</a:t>
            </a:r>
            <a:r>
              <a:rPr lang="zh-CN" altLang="en-US" dirty="0"/>
              <a:t>（意味着随后的操作将失败），否则返回</a:t>
            </a:r>
            <a:r>
              <a:rPr lang="en-US" altLang="zh-CN" dirty="0"/>
              <a:t>0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27123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其他输入输出控制函数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bad();</a:t>
            </a:r>
          </a:p>
          <a:p>
            <a:pPr lvl="1"/>
            <a:r>
              <a:rPr lang="zh-CN" altLang="en-US" dirty="0"/>
              <a:t>流状态字的</a:t>
            </a:r>
            <a:r>
              <a:rPr lang="en-US" altLang="zh-CN" dirty="0" err="1"/>
              <a:t>badbit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 err="1"/>
              <a:t>hardfail</a:t>
            </a:r>
            <a:r>
              <a:rPr lang="en-US" altLang="zh-CN" dirty="0"/>
              <a:t> </a:t>
            </a:r>
            <a:r>
              <a:rPr lang="zh-CN" altLang="en-US" dirty="0"/>
              <a:t>位中任一个被置</a:t>
            </a:r>
            <a:r>
              <a:rPr lang="en-US" altLang="zh-CN" dirty="0"/>
              <a:t>1</a:t>
            </a:r>
            <a:r>
              <a:rPr lang="zh-CN" altLang="en-US" dirty="0"/>
              <a:t>，则返回非</a:t>
            </a:r>
            <a:r>
              <a:rPr lang="en-US" altLang="zh-CN" dirty="0"/>
              <a:t>0</a:t>
            </a:r>
            <a:r>
              <a:rPr lang="zh-CN" altLang="en-US" dirty="0"/>
              <a:t>（严重错误，流被破坏），否则返回</a:t>
            </a:r>
            <a:r>
              <a:rPr lang="en-US" altLang="zh-CN" dirty="0"/>
              <a:t>0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rdstate</a:t>
            </a:r>
            <a:r>
              <a:rPr lang="en-US" altLang="zh-CN" dirty="0"/>
              <a:t>();</a:t>
            </a:r>
          </a:p>
          <a:p>
            <a:pPr lvl="1"/>
            <a:r>
              <a:rPr lang="zh-CN" altLang="en-US" dirty="0"/>
              <a:t>返回当前</a:t>
            </a:r>
            <a:r>
              <a:rPr lang="en-US" altLang="zh-CN" dirty="0"/>
              <a:t>I/O</a:t>
            </a:r>
            <a:r>
              <a:rPr lang="zh-CN" altLang="en-US" dirty="0"/>
              <a:t>操作状态字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operator!();</a:t>
            </a:r>
          </a:p>
          <a:p>
            <a:pPr lvl="1"/>
            <a:r>
              <a:rPr lang="zh-CN" altLang="en-US" dirty="0"/>
              <a:t>与函数</a:t>
            </a:r>
            <a:r>
              <a:rPr lang="en-US" altLang="zh-CN" dirty="0"/>
              <a:t>fail()</a:t>
            </a:r>
            <a:r>
              <a:rPr lang="zh-CN" altLang="en-US" dirty="0"/>
              <a:t>功能相同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4302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其他输入输出控制函数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clear(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ef</a:t>
            </a:r>
            <a:r>
              <a:rPr lang="en-US" altLang="zh-CN" dirty="0"/>
              <a:t>=0);</a:t>
            </a:r>
          </a:p>
          <a:p>
            <a:pPr lvl="1"/>
            <a:r>
              <a:rPr lang="zh-CN" altLang="en-US" dirty="0"/>
              <a:t>无参调用可清除全部出错信息（将状态字的各位均清为</a:t>
            </a:r>
            <a:r>
              <a:rPr lang="en-US" altLang="zh-CN" dirty="0"/>
              <a:t>0</a:t>
            </a:r>
            <a:r>
              <a:rPr lang="zh-CN" altLang="en-US" dirty="0"/>
              <a:t>）；带参，可人工将某些状态标志位设置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617332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123TGp_biz_diagram_v2</Template>
  <TotalTime>5066</TotalTime>
  <Words>5843</Words>
  <Application>Microsoft Office PowerPoint</Application>
  <PresentationFormat>全屏显示(4:3)</PresentationFormat>
  <Paragraphs>989</Paragraphs>
  <Slides>100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0" baseType="lpstr">
      <vt:lpstr>华文新魏</vt:lpstr>
      <vt:lpstr>楷体_GB2312</vt:lpstr>
      <vt:lpstr>Arial</vt:lpstr>
      <vt:lpstr>Calibri</vt:lpstr>
      <vt:lpstr>Comic Sans MS</vt:lpstr>
      <vt:lpstr>Courier New</vt:lpstr>
      <vt:lpstr>Times New Roman</vt:lpstr>
      <vt:lpstr>Verdana</vt:lpstr>
      <vt:lpstr>Wingdings</vt:lpstr>
      <vt:lpstr>sample</vt:lpstr>
      <vt:lpstr>高级语言程序设计</vt:lpstr>
      <vt:lpstr>第10章 输入输出流</vt:lpstr>
      <vt:lpstr>第10章 输入输出流</vt:lpstr>
      <vt:lpstr>C++流类库</vt:lpstr>
      <vt:lpstr>流类库的特点</vt:lpstr>
      <vt:lpstr>文件与流的概念</vt:lpstr>
      <vt:lpstr>文件与流的概念</vt:lpstr>
      <vt:lpstr>文件与流的概念</vt:lpstr>
      <vt:lpstr>C++流类库简介</vt:lpstr>
      <vt:lpstr>C++流类库简介</vt:lpstr>
      <vt:lpstr>C++流类库简介</vt:lpstr>
      <vt:lpstr>C++流类库简介</vt:lpstr>
      <vt:lpstr>C++流类库简介</vt:lpstr>
      <vt:lpstr>第10章 输入输出流</vt:lpstr>
      <vt:lpstr>I/O函数</vt:lpstr>
      <vt:lpstr>I/O函数</vt:lpstr>
      <vt:lpstr>I/O函数</vt:lpstr>
      <vt:lpstr>插入与提取运算符重载</vt:lpstr>
      <vt:lpstr>插入与提取运算符重载</vt:lpstr>
      <vt:lpstr>插入与提取运算符重载</vt:lpstr>
      <vt:lpstr>插入与提取运算符重载</vt:lpstr>
      <vt:lpstr>插入与提取运算符重载</vt:lpstr>
      <vt:lpstr>插入与提取运算符重载</vt:lpstr>
      <vt:lpstr>第10章 输入输出流</vt:lpstr>
      <vt:lpstr>输入/输出格式控制</vt:lpstr>
      <vt:lpstr>格式控制函数</vt:lpstr>
      <vt:lpstr>格式控制函数</vt:lpstr>
      <vt:lpstr>格式控制函数</vt:lpstr>
      <vt:lpstr>格式控制函数</vt:lpstr>
      <vt:lpstr>格式控制函数</vt:lpstr>
      <vt:lpstr>格式控制函数</vt:lpstr>
      <vt:lpstr>格式控制函数</vt:lpstr>
      <vt:lpstr>输入输出格式控制符</vt:lpstr>
      <vt:lpstr>输入输出格式控制符</vt:lpstr>
      <vt:lpstr>格式控制示例</vt:lpstr>
      <vt:lpstr>格式控制示例</vt:lpstr>
      <vt:lpstr>格式控制示例</vt:lpstr>
      <vt:lpstr>格式控制示例</vt:lpstr>
      <vt:lpstr>第10章 输入输出流</vt:lpstr>
      <vt:lpstr>磁盘文件的输入输出</vt:lpstr>
      <vt:lpstr>文件的打开与关闭</vt:lpstr>
      <vt:lpstr>文件的打开与关闭</vt:lpstr>
      <vt:lpstr>文件的打开与关闭</vt:lpstr>
      <vt:lpstr>文件的打开与关闭</vt:lpstr>
      <vt:lpstr>文件的打开与关闭</vt:lpstr>
      <vt:lpstr>文件的打开与关闭</vt:lpstr>
      <vt:lpstr>使用运算符进行I/O操作</vt:lpstr>
      <vt:lpstr>使用运算符进行I/O操作</vt:lpstr>
      <vt:lpstr>使用运算符进行I/O操作</vt:lpstr>
      <vt:lpstr>使用运算符进行I/O操作</vt:lpstr>
      <vt:lpstr>使用运算符进行I/O操作</vt:lpstr>
      <vt:lpstr>使用运算符进行I/O操作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类成员函数操作文件流对象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文本文件与二进制文件</vt:lpstr>
      <vt:lpstr>第10章 输入输出流</vt:lpstr>
      <vt:lpstr>字符串流</vt:lpstr>
      <vt:lpstr>字符串流</vt:lpstr>
      <vt:lpstr>字符串流</vt:lpstr>
      <vt:lpstr>字符串流</vt:lpstr>
      <vt:lpstr>第10章 输入输出流</vt:lpstr>
      <vt:lpstr>其他输入输出控制函数</vt:lpstr>
      <vt:lpstr>其他输入输出控制函数</vt:lpstr>
      <vt:lpstr>其他输入输出控制函数</vt:lpstr>
      <vt:lpstr>其他输入输出控制函数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</dc:title>
  <dc:creator>dell</dc:creator>
  <cp:lastModifiedBy>- 章鱼how</cp:lastModifiedBy>
  <cp:revision>268</cp:revision>
  <dcterms:created xsi:type="dcterms:W3CDTF">2015-07-19T02:17:45Z</dcterms:created>
  <dcterms:modified xsi:type="dcterms:W3CDTF">2019-03-01T10:29:48Z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ThemeGallery.com</vt:lpwstr>
  </property>
</Properties>
</file>