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mp" ContentType="image/png"/>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6.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Lst>
  <p:notesMasterIdLst>
    <p:notesMasterId r:id="rId156"/>
  </p:notesMasterIdLst>
  <p:sldIdLst>
    <p:sldId id="256" r:id="rId2"/>
    <p:sldId id="402" r:id="rId3"/>
    <p:sldId id="257" r:id="rId4"/>
    <p:sldId id="530" r:id="rId5"/>
    <p:sldId id="531" r:id="rId6"/>
    <p:sldId id="346" r:id="rId7"/>
    <p:sldId id="398" r:id="rId8"/>
    <p:sldId id="399" r:id="rId9"/>
    <p:sldId id="347" r:id="rId10"/>
    <p:sldId id="348" r:id="rId11"/>
    <p:sldId id="349" r:id="rId12"/>
    <p:sldId id="350" r:id="rId13"/>
    <p:sldId id="351" r:id="rId14"/>
    <p:sldId id="352" r:id="rId15"/>
    <p:sldId id="355" r:id="rId16"/>
    <p:sldId id="353" r:id="rId17"/>
    <p:sldId id="356" r:id="rId18"/>
    <p:sldId id="357" r:id="rId19"/>
    <p:sldId id="400" r:id="rId20"/>
    <p:sldId id="359" r:id="rId21"/>
    <p:sldId id="369" r:id="rId22"/>
    <p:sldId id="360" r:id="rId23"/>
    <p:sldId id="391" r:id="rId24"/>
    <p:sldId id="361" r:id="rId25"/>
    <p:sldId id="367" r:id="rId26"/>
    <p:sldId id="362" r:id="rId27"/>
    <p:sldId id="363" r:id="rId28"/>
    <p:sldId id="365" r:id="rId29"/>
    <p:sldId id="368" r:id="rId30"/>
    <p:sldId id="370" r:id="rId31"/>
    <p:sldId id="371" r:id="rId32"/>
    <p:sldId id="372" r:id="rId33"/>
    <p:sldId id="538" r:id="rId34"/>
    <p:sldId id="373" r:id="rId35"/>
    <p:sldId id="374" r:id="rId36"/>
    <p:sldId id="375" r:id="rId37"/>
    <p:sldId id="393" r:id="rId38"/>
    <p:sldId id="392" r:id="rId39"/>
    <p:sldId id="366" r:id="rId40"/>
    <p:sldId id="377" r:id="rId41"/>
    <p:sldId id="401" r:id="rId42"/>
    <p:sldId id="404" r:id="rId43"/>
    <p:sldId id="379" r:id="rId44"/>
    <p:sldId id="405" r:id="rId45"/>
    <p:sldId id="406" r:id="rId46"/>
    <p:sldId id="407" r:id="rId47"/>
    <p:sldId id="408" r:id="rId48"/>
    <p:sldId id="472" r:id="rId49"/>
    <p:sldId id="380" r:id="rId50"/>
    <p:sldId id="468" r:id="rId51"/>
    <p:sldId id="526" r:id="rId52"/>
    <p:sldId id="394" r:id="rId53"/>
    <p:sldId id="395" r:id="rId54"/>
    <p:sldId id="396" r:id="rId55"/>
    <p:sldId id="467" r:id="rId56"/>
    <p:sldId id="539" r:id="rId57"/>
    <p:sldId id="383" r:id="rId58"/>
    <p:sldId id="384" r:id="rId59"/>
    <p:sldId id="540" r:id="rId60"/>
    <p:sldId id="536" r:id="rId61"/>
    <p:sldId id="537" r:id="rId62"/>
    <p:sldId id="403" r:id="rId63"/>
    <p:sldId id="421" r:id="rId64"/>
    <p:sldId id="527" r:id="rId65"/>
    <p:sldId id="432" r:id="rId66"/>
    <p:sldId id="532" r:id="rId67"/>
    <p:sldId id="433" r:id="rId68"/>
    <p:sldId id="541" r:id="rId69"/>
    <p:sldId id="397" r:id="rId70"/>
    <p:sldId id="409" r:id="rId71"/>
    <p:sldId id="410" r:id="rId72"/>
    <p:sldId id="411" r:id="rId73"/>
    <p:sldId id="412" r:id="rId74"/>
    <p:sldId id="533" r:id="rId75"/>
    <p:sldId id="534" r:id="rId76"/>
    <p:sldId id="535" r:id="rId77"/>
    <p:sldId id="542" r:id="rId78"/>
    <p:sldId id="413" r:id="rId79"/>
    <p:sldId id="415" r:id="rId80"/>
    <p:sldId id="416" r:id="rId81"/>
    <p:sldId id="434" r:id="rId82"/>
    <p:sldId id="417" r:id="rId83"/>
    <p:sldId id="418" r:id="rId84"/>
    <p:sldId id="420" r:id="rId85"/>
    <p:sldId id="414" r:id="rId86"/>
    <p:sldId id="470" r:id="rId87"/>
    <p:sldId id="438" r:id="rId88"/>
    <p:sldId id="439" r:id="rId89"/>
    <p:sldId id="440" r:id="rId90"/>
    <p:sldId id="441" r:id="rId91"/>
    <p:sldId id="442" r:id="rId92"/>
    <p:sldId id="443" r:id="rId93"/>
    <p:sldId id="444" r:id="rId94"/>
    <p:sldId id="445" r:id="rId95"/>
    <p:sldId id="447" r:id="rId96"/>
    <p:sldId id="448" r:id="rId97"/>
    <p:sldId id="449" r:id="rId98"/>
    <p:sldId id="450" r:id="rId99"/>
    <p:sldId id="451" r:id="rId100"/>
    <p:sldId id="452" r:id="rId101"/>
    <p:sldId id="454" r:id="rId102"/>
    <p:sldId id="455" r:id="rId103"/>
    <p:sldId id="456" r:id="rId104"/>
    <p:sldId id="458" r:id="rId105"/>
    <p:sldId id="459" r:id="rId106"/>
    <p:sldId id="460" r:id="rId107"/>
    <p:sldId id="471" r:id="rId108"/>
    <p:sldId id="461" r:id="rId109"/>
    <p:sldId id="435" r:id="rId110"/>
    <p:sldId id="519" r:id="rId111"/>
    <p:sldId id="520" r:id="rId112"/>
    <p:sldId id="474" r:id="rId113"/>
    <p:sldId id="475" r:id="rId114"/>
    <p:sldId id="476" r:id="rId115"/>
    <p:sldId id="477" r:id="rId116"/>
    <p:sldId id="478" r:id="rId117"/>
    <p:sldId id="479" r:id="rId118"/>
    <p:sldId id="481" r:id="rId119"/>
    <p:sldId id="482" r:id="rId120"/>
    <p:sldId id="469" r:id="rId121"/>
    <p:sldId id="464" r:id="rId122"/>
    <p:sldId id="465" r:id="rId123"/>
    <p:sldId id="529" r:id="rId124"/>
    <p:sldId id="462" r:id="rId125"/>
    <p:sldId id="521" r:id="rId126"/>
    <p:sldId id="484" r:id="rId127"/>
    <p:sldId id="486" r:id="rId128"/>
    <p:sldId id="487" r:id="rId129"/>
    <p:sldId id="488" r:id="rId130"/>
    <p:sldId id="489" r:id="rId131"/>
    <p:sldId id="490" r:id="rId132"/>
    <p:sldId id="485" r:id="rId133"/>
    <p:sldId id="496" r:id="rId134"/>
    <p:sldId id="497" r:id="rId135"/>
    <p:sldId id="498" r:id="rId136"/>
    <p:sldId id="492" r:id="rId137"/>
    <p:sldId id="493" r:id="rId138"/>
    <p:sldId id="494" r:id="rId139"/>
    <p:sldId id="495" r:id="rId140"/>
    <p:sldId id="491" r:id="rId141"/>
    <p:sldId id="499" r:id="rId142"/>
    <p:sldId id="500" r:id="rId143"/>
    <p:sldId id="463" r:id="rId144"/>
    <p:sldId id="501" r:id="rId145"/>
    <p:sldId id="503" r:id="rId146"/>
    <p:sldId id="504" r:id="rId147"/>
    <p:sldId id="505" r:id="rId148"/>
    <p:sldId id="506" r:id="rId149"/>
    <p:sldId id="516" r:id="rId150"/>
    <p:sldId id="518" r:id="rId151"/>
    <p:sldId id="517" r:id="rId152"/>
    <p:sldId id="507" r:id="rId153"/>
    <p:sldId id="508" r:id="rId154"/>
    <p:sldId id="345" r:id="rId15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7434"/>
    <a:srgbClr val="233DA9"/>
    <a:srgbClr val="692AA2"/>
    <a:srgbClr val="FF9999"/>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4072" autoAdjust="0"/>
    <p:restoredTop sz="83735" autoAdjust="0"/>
  </p:normalViewPr>
  <p:slideViewPr>
    <p:cSldViewPr>
      <p:cViewPr varScale="1">
        <p:scale>
          <a:sx n="72" d="100"/>
          <a:sy n="72" d="100"/>
        </p:scale>
        <p:origin x="1152"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tableStyles" Target="tableStyle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86967C-49BD-4627-B25D-CD11A307A277}" type="doc">
      <dgm:prSet loTypeId="urn:microsoft.com/office/officeart/2005/8/layout/list1" loCatId="list" qsTypeId="urn:microsoft.com/office/officeart/2005/8/quickstyle/3d1" qsCatId="3D" csTypeId="urn:microsoft.com/office/officeart/2005/8/colors/colorful5" csCatId="colorful" phldr="1"/>
      <dgm:spPr/>
      <dgm:t>
        <a:bodyPr/>
        <a:lstStyle/>
        <a:p>
          <a:endParaRPr lang="zh-CN" altLang="en-US"/>
        </a:p>
      </dgm:t>
    </dgm:pt>
    <dgm:pt modelId="{2367FE5D-0877-4BC3-93C8-A92C80F21C09}">
      <dgm:prSet phldrT="[文本]" custT="1"/>
      <dgm:spPr>
        <a:solidFill>
          <a:srgbClr val="0070C0"/>
        </a:solidFill>
      </dgm:spPr>
      <dgm:t>
        <a:bodyPr/>
        <a:lstStyle/>
        <a:p>
          <a:r>
            <a:rPr lang="zh-CN" altLang="en-US" sz="2800" b="1" dirty="0">
              <a:solidFill>
                <a:schemeClr val="bg1"/>
              </a:solidFill>
              <a:latin typeface="楷体_GB2312" pitchFamily="49" charset="-122"/>
              <a:ea typeface="楷体_GB2312" pitchFamily="49" charset="-122"/>
            </a:rPr>
            <a:t>引用的含义</a:t>
          </a:r>
        </a:p>
      </dgm:t>
    </dgm:pt>
    <dgm:pt modelId="{5E4F28A1-AD54-4B3A-A84A-1E97BF5507FE}" type="parTrans" cxnId="{0E8499B6-E317-4DCB-8DA0-B456881A693B}">
      <dgm:prSet/>
      <dgm:spPr/>
      <dgm:t>
        <a:bodyPr/>
        <a:lstStyle/>
        <a:p>
          <a:endParaRPr lang="zh-CN" altLang="en-US" sz="2800" b="1">
            <a:solidFill>
              <a:schemeClr val="bg1"/>
            </a:solidFill>
            <a:latin typeface="楷体_GB2312" pitchFamily="49" charset="-122"/>
            <a:ea typeface="楷体_GB2312" pitchFamily="49" charset="-122"/>
          </a:endParaRPr>
        </a:p>
      </dgm:t>
    </dgm:pt>
    <dgm:pt modelId="{F1069C01-118F-42FA-BA70-E0F4153B0D13}" type="sibTrans" cxnId="{0E8499B6-E317-4DCB-8DA0-B456881A693B}">
      <dgm:prSet/>
      <dgm:spPr/>
      <dgm:t>
        <a:bodyPr/>
        <a:lstStyle/>
        <a:p>
          <a:endParaRPr lang="zh-CN" altLang="en-US" sz="2800" b="1">
            <a:solidFill>
              <a:schemeClr val="bg1"/>
            </a:solidFill>
            <a:latin typeface="楷体_GB2312" pitchFamily="49" charset="-122"/>
            <a:ea typeface="楷体_GB2312" pitchFamily="49" charset="-122"/>
          </a:endParaRPr>
        </a:p>
      </dgm:t>
    </dgm:pt>
    <dgm:pt modelId="{EBB242D9-09E8-4876-9698-D06A2893D13D}">
      <dgm:prSet phldrT="[文本]" custT="1"/>
      <dgm:spPr>
        <a:solidFill>
          <a:srgbClr val="00B050"/>
        </a:solidFill>
      </dgm:spPr>
      <dgm:t>
        <a:bodyPr/>
        <a:lstStyle/>
        <a:p>
          <a:r>
            <a:rPr lang="zh-CN" altLang="en-US" sz="2800" b="1" dirty="0">
              <a:solidFill>
                <a:schemeClr val="bg1"/>
              </a:solidFill>
              <a:latin typeface="楷体_GB2312" pitchFamily="49" charset="-122"/>
              <a:ea typeface="楷体_GB2312" pitchFamily="49" charset="-122"/>
            </a:rPr>
            <a:t>引用类型的说明与初始化</a:t>
          </a:r>
        </a:p>
      </dgm:t>
    </dgm:pt>
    <dgm:pt modelId="{6885EB4A-FD15-4D1D-A2D7-37B6002E1BB5}" type="parTrans" cxnId="{09839E06-F3EF-462D-9FA3-61C55BCEF96B}">
      <dgm:prSet/>
      <dgm:spPr/>
      <dgm:t>
        <a:bodyPr/>
        <a:lstStyle/>
        <a:p>
          <a:endParaRPr lang="zh-CN" altLang="en-US" sz="2800" b="1">
            <a:solidFill>
              <a:schemeClr val="bg1"/>
            </a:solidFill>
            <a:latin typeface="楷体_GB2312" pitchFamily="49" charset="-122"/>
            <a:ea typeface="楷体_GB2312" pitchFamily="49" charset="-122"/>
          </a:endParaRPr>
        </a:p>
      </dgm:t>
    </dgm:pt>
    <dgm:pt modelId="{9F9C97AD-69EF-41D9-995D-FD884EAC39DB}" type="sibTrans" cxnId="{09839E06-F3EF-462D-9FA3-61C55BCEF96B}">
      <dgm:prSet/>
      <dgm:spPr/>
      <dgm:t>
        <a:bodyPr/>
        <a:lstStyle/>
        <a:p>
          <a:endParaRPr lang="zh-CN" altLang="en-US" sz="2800" b="1">
            <a:solidFill>
              <a:schemeClr val="bg1"/>
            </a:solidFill>
            <a:latin typeface="楷体_GB2312" pitchFamily="49" charset="-122"/>
            <a:ea typeface="楷体_GB2312" pitchFamily="49" charset="-122"/>
          </a:endParaRPr>
        </a:p>
      </dgm:t>
    </dgm:pt>
    <dgm:pt modelId="{A4A1EA4F-054F-470B-98BA-B6964FDDDF66}">
      <dgm:prSet phldrT="[文本]" custT="1"/>
      <dgm:spPr>
        <a:solidFill>
          <a:schemeClr val="accent6"/>
        </a:solidFill>
      </dgm:spPr>
      <dgm:t>
        <a:bodyPr/>
        <a:lstStyle/>
        <a:p>
          <a:r>
            <a:rPr lang="zh-CN" altLang="en-US" sz="2800" b="1" dirty="0">
              <a:solidFill>
                <a:schemeClr val="bg1"/>
              </a:solidFill>
              <a:latin typeface="楷体_GB2312" pitchFamily="49" charset="-122"/>
              <a:ea typeface="楷体_GB2312" pitchFamily="49" charset="-122"/>
            </a:rPr>
            <a:t>引用与指针的区别</a:t>
          </a:r>
        </a:p>
      </dgm:t>
    </dgm:pt>
    <dgm:pt modelId="{3F271A90-87DA-44A7-BA8F-A0236B275B4A}" type="parTrans" cxnId="{1E2BA55E-95B8-485D-ABDC-1278E0776794}">
      <dgm:prSet/>
      <dgm:spPr/>
      <dgm:t>
        <a:bodyPr/>
        <a:lstStyle/>
        <a:p>
          <a:endParaRPr lang="zh-CN" altLang="en-US" sz="2800" b="1">
            <a:solidFill>
              <a:schemeClr val="bg1"/>
            </a:solidFill>
            <a:latin typeface="楷体_GB2312" pitchFamily="49" charset="-122"/>
            <a:ea typeface="楷体_GB2312" pitchFamily="49" charset="-122"/>
          </a:endParaRPr>
        </a:p>
      </dgm:t>
    </dgm:pt>
    <dgm:pt modelId="{D45F4C13-B7DB-4CE9-8627-9E7F4148B4C0}" type="sibTrans" cxnId="{1E2BA55E-95B8-485D-ABDC-1278E0776794}">
      <dgm:prSet/>
      <dgm:spPr/>
      <dgm:t>
        <a:bodyPr/>
        <a:lstStyle/>
        <a:p>
          <a:endParaRPr lang="zh-CN" altLang="en-US" sz="2800" b="1">
            <a:solidFill>
              <a:schemeClr val="bg1"/>
            </a:solidFill>
            <a:latin typeface="楷体_GB2312" pitchFamily="49" charset="-122"/>
            <a:ea typeface="楷体_GB2312" pitchFamily="49" charset="-122"/>
          </a:endParaRPr>
        </a:p>
      </dgm:t>
    </dgm:pt>
    <dgm:pt modelId="{EE95F5A8-1447-48D8-91A2-CC95A75C414E}">
      <dgm:prSet phldrT="[文本]" custT="1"/>
      <dgm:spPr>
        <a:solidFill>
          <a:srgbClr val="7030A0"/>
        </a:solidFill>
      </dgm:spPr>
      <dgm:t>
        <a:bodyPr/>
        <a:lstStyle/>
        <a:p>
          <a:r>
            <a:rPr lang="zh-CN" altLang="en-US" sz="2800" b="1" dirty="0">
              <a:solidFill>
                <a:schemeClr val="bg1"/>
              </a:solidFill>
              <a:latin typeface="楷体_GB2312" pitchFamily="49" charset="-122"/>
              <a:ea typeface="楷体_GB2312" pitchFamily="49" charset="-122"/>
            </a:rPr>
            <a:t>引用类型与函数</a:t>
          </a:r>
        </a:p>
      </dgm:t>
    </dgm:pt>
    <dgm:pt modelId="{3CA19223-C3F3-4855-9D6C-0AEB173230BD}" type="parTrans" cxnId="{C8F75F77-24A7-429A-B24E-C7DAB6217FE8}">
      <dgm:prSet/>
      <dgm:spPr/>
      <dgm:t>
        <a:bodyPr/>
        <a:lstStyle/>
        <a:p>
          <a:endParaRPr lang="zh-CN" altLang="en-US" sz="2800" b="1">
            <a:solidFill>
              <a:schemeClr val="bg1"/>
            </a:solidFill>
            <a:latin typeface="楷体_GB2312" pitchFamily="49" charset="-122"/>
            <a:ea typeface="楷体_GB2312" pitchFamily="49" charset="-122"/>
          </a:endParaRPr>
        </a:p>
      </dgm:t>
    </dgm:pt>
    <dgm:pt modelId="{7EF896FF-F4B9-4DA3-B606-248D5A9FFB77}" type="sibTrans" cxnId="{C8F75F77-24A7-429A-B24E-C7DAB6217FE8}">
      <dgm:prSet/>
      <dgm:spPr/>
      <dgm:t>
        <a:bodyPr/>
        <a:lstStyle/>
        <a:p>
          <a:endParaRPr lang="zh-CN" altLang="en-US" sz="2800" b="1">
            <a:solidFill>
              <a:schemeClr val="bg1"/>
            </a:solidFill>
            <a:latin typeface="楷体_GB2312" pitchFamily="49" charset="-122"/>
            <a:ea typeface="楷体_GB2312" pitchFamily="49" charset="-122"/>
          </a:endParaRPr>
        </a:p>
      </dgm:t>
    </dgm:pt>
    <dgm:pt modelId="{7A25E68B-F920-4B2A-86C0-7EEAA4137190}" type="pres">
      <dgm:prSet presAssocID="{9186967C-49BD-4627-B25D-CD11A307A277}" presName="linear" presStyleCnt="0">
        <dgm:presLayoutVars>
          <dgm:dir/>
          <dgm:animLvl val="lvl"/>
          <dgm:resizeHandles val="exact"/>
        </dgm:presLayoutVars>
      </dgm:prSet>
      <dgm:spPr/>
    </dgm:pt>
    <dgm:pt modelId="{325E9B88-AAFF-439B-937C-55F627538871}" type="pres">
      <dgm:prSet presAssocID="{2367FE5D-0877-4BC3-93C8-A92C80F21C09}" presName="parentLin" presStyleCnt="0"/>
      <dgm:spPr/>
    </dgm:pt>
    <dgm:pt modelId="{5C4779A7-490D-4E40-B088-30D146D01F5A}" type="pres">
      <dgm:prSet presAssocID="{2367FE5D-0877-4BC3-93C8-A92C80F21C09}" presName="parentLeftMargin" presStyleLbl="node1" presStyleIdx="0" presStyleCnt="4"/>
      <dgm:spPr/>
    </dgm:pt>
    <dgm:pt modelId="{5F3FB8C2-0FB9-4A12-9232-1190B66704F5}" type="pres">
      <dgm:prSet presAssocID="{2367FE5D-0877-4BC3-93C8-A92C80F21C09}" presName="parentText" presStyleLbl="node1" presStyleIdx="0" presStyleCnt="4">
        <dgm:presLayoutVars>
          <dgm:chMax val="0"/>
          <dgm:bulletEnabled val="1"/>
        </dgm:presLayoutVars>
      </dgm:prSet>
      <dgm:spPr/>
    </dgm:pt>
    <dgm:pt modelId="{2048D2D6-33A1-4A90-B637-9BBBC33E4198}" type="pres">
      <dgm:prSet presAssocID="{2367FE5D-0877-4BC3-93C8-A92C80F21C09}" presName="negativeSpace" presStyleCnt="0"/>
      <dgm:spPr/>
    </dgm:pt>
    <dgm:pt modelId="{42713885-625D-416F-927C-73B2F54F6198}" type="pres">
      <dgm:prSet presAssocID="{2367FE5D-0877-4BC3-93C8-A92C80F21C09}" presName="childText" presStyleLbl="conFgAcc1" presStyleIdx="0" presStyleCnt="4">
        <dgm:presLayoutVars>
          <dgm:bulletEnabled val="1"/>
        </dgm:presLayoutVars>
      </dgm:prSet>
      <dgm:spPr/>
    </dgm:pt>
    <dgm:pt modelId="{63888CC0-EF75-4EA9-AB16-4D15A417DAD1}" type="pres">
      <dgm:prSet presAssocID="{F1069C01-118F-42FA-BA70-E0F4153B0D13}" presName="spaceBetweenRectangles" presStyleCnt="0"/>
      <dgm:spPr/>
    </dgm:pt>
    <dgm:pt modelId="{174AA3BB-BF08-407E-B8F8-6C57321B264B}" type="pres">
      <dgm:prSet presAssocID="{EBB242D9-09E8-4876-9698-D06A2893D13D}" presName="parentLin" presStyleCnt="0"/>
      <dgm:spPr/>
    </dgm:pt>
    <dgm:pt modelId="{7EFB0941-11D1-4C97-AD55-23311C212671}" type="pres">
      <dgm:prSet presAssocID="{EBB242D9-09E8-4876-9698-D06A2893D13D}" presName="parentLeftMargin" presStyleLbl="node1" presStyleIdx="0" presStyleCnt="4"/>
      <dgm:spPr/>
    </dgm:pt>
    <dgm:pt modelId="{82403A87-F1CF-4E3E-9215-C8696FE73342}" type="pres">
      <dgm:prSet presAssocID="{EBB242D9-09E8-4876-9698-D06A2893D13D}" presName="parentText" presStyleLbl="node1" presStyleIdx="1" presStyleCnt="4">
        <dgm:presLayoutVars>
          <dgm:chMax val="0"/>
          <dgm:bulletEnabled val="1"/>
        </dgm:presLayoutVars>
      </dgm:prSet>
      <dgm:spPr/>
    </dgm:pt>
    <dgm:pt modelId="{BC996B94-9B60-4B0F-8B83-94053CF1C1C7}" type="pres">
      <dgm:prSet presAssocID="{EBB242D9-09E8-4876-9698-D06A2893D13D}" presName="negativeSpace" presStyleCnt="0"/>
      <dgm:spPr/>
    </dgm:pt>
    <dgm:pt modelId="{97C594C2-00A4-405D-9153-B9E65B0155AC}" type="pres">
      <dgm:prSet presAssocID="{EBB242D9-09E8-4876-9698-D06A2893D13D}" presName="childText" presStyleLbl="conFgAcc1" presStyleIdx="1" presStyleCnt="4">
        <dgm:presLayoutVars>
          <dgm:bulletEnabled val="1"/>
        </dgm:presLayoutVars>
      </dgm:prSet>
      <dgm:spPr/>
    </dgm:pt>
    <dgm:pt modelId="{C56B284A-9F87-4983-84B4-0CA1EA39560D}" type="pres">
      <dgm:prSet presAssocID="{9F9C97AD-69EF-41D9-995D-FD884EAC39DB}" presName="spaceBetweenRectangles" presStyleCnt="0"/>
      <dgm:spPr/>
    </dgm:pt>
    <dgm:pt modelId="{21733898-8724-4B00-817F-C741BF5D7EFA}" type="pres">
      <dgm:prSet presAssocID="{A4A1EA4F-054F-470B-98BA-B6964FDDDF66}" presName="parentLin" presStyleCnt="0"/>
      <dgm:spPr/>
    </dgm:pt>
    <dgm:pt modelId="{8E9C6A56-74C7-4723-99A1-6D8C6EFD3B4A}" type="pres">
      <dgm:prSet presAssocID="{A4A1EA4F-054F-470B-98BA-B6964FDDDF66}" presName="parentLeftMargin" presStyleLbl="node1" presStyleIdx="1" presStyleCnt="4"/>
      <dgm:spPr/>
    </dgm:pt>
    <dgm:pt modelId="{F8DEB1A6-0A11-4DE0-A145-10D24654DDF0}" type="pres">
      <dgm:prSet presAssocID="{A4A1EA4F-054F-470B-98BA-B6964FDDDF66}" presName="parentText" presStyleLbl="node1" presStyleIdx="2" presStyleCnt="4">
        <dgm:presLayoutVars>
          <dgm:chMax val="0"/>
          <dgm:bulletEnabled val="1"/>
        </dgm:presLayoutVars>
      </dgm:prSet>
      <dgm:spPr/>
    </dgm:pt>
    <dgm:pt modelId="{35DC2704-04BA-477F-83F7-38C04D52E4A6}" type="pres">
      <dgm:prSet presAssocID="{A4A1EA4F-054F-470B-98BA-B6964FDDDF66}" presName="negativeSpace" presStyleCnt="0"/>
      <dgm:spPr/>
    </dgm:pt>
    <dgm:pt modelId="{24DF4B2A-13C0-4BCF-8EE1-46D5A9B8E05A}" type="pres">
      <dgm:prSet presAssocID="{A4A1EA4F-054F-470B-98BA-B6964FDDDF66}" presName="childText" presStyleLbl="conFgAcc1" presStyleIdx="2" presStyleCnt="4">
        <dgm:presLayoutVars>
          <dgm:bulletEnabled val="1"/>
        </dgm:presLayoutVars>
      </dgm:prSet>
      <dgm:spPr/>
    </dgm:pt>
    <dgm:pt modelId="{67238F00-0896-437E-A5EA-3D48AA0FDE81}" type="pres">
      <dgm:prSet presAssocID="{D45F4C13-B7DB-4CE9-8627-9E7F4148B4C0}" presName="spaceBetweenRectangles" presStyleCnt="0"/>
      <dgm:spPr/>
    </dgm:pt>
    <dgm:pt modelId="{55E81503-67FE-411D-B517-92AC597448C2}" type="pres">
      <dgm:prSet presAssocID="{EE95F5A8-1447-48D8-91A2-CC95A75C414E}" presName="parentLin" presStyleCnt="0"/>
      <dgm:spPr/>
    </dgm:pt>
    <dgm:pt modelId="{4995B2BF-69FB-4B85-A02A-63951A455E45}" type="pres">
      <dgm:prSet presAssocID="{EE95F5A8-1447-48D8-91A2-CC95A75C414E}" presName="parentLeftMargin" presStyleLbl="node1" presStyleIdx="2" presStyleCnt="4"/>
      <dgm:spPr/>
    </dgm:pt>
    <dgm:pt modelId="{76AEBE95-F3AF-466D-B2E8-0DD1C9B6FFBA}" type="pres">
      <dgm:prSet presAssocID="{EE95F5A8-1447-48D8-91A2-CC95A75C414E}" presName="parentText" presStyleLbl="node1" presStyleIdx="3" presStyleCnt="4">
        <dgm:presLayoutVars>
          <dgm:chMax val="0"/>
          <dgm:bulletEnabled val="1"/>
        </dgm:presLayoutVars>
      </dgm:prSet>
      <dgm:spPr/>
    </dgm:pt>
    <dgm:pt modelId="{08423CF9-F32F-404F-AAAB-88076CFA42F2}" type="pres">
      <dgm:prSet presAssocID="{EE95F5A8-1447-48D8-91A2-CC95A75C414E}" presName="negativeSpace" presStyleCnt="0"/>
      <dgm:spPr/>
    </dgm:pt>
    <dgm:pt modelId="{8D9640A2-9F77-40F6-B359-561BEC64FA62}" type="pres">
      <dgm:prSet presAssocID="{EE95F5A8-1447-48D8-91A2-CC95A75C414E}" presName="childText" presStyleLbl="conFgAcc1" presStyleIdx="3" presStyleCnt="4">
        <dgm:presLayoutVars>
          <dgm:bulletEnabled val="1"/>
        </dgm:presLayoutVars>
      </dgm:prSet>
      <dgm:spPr/>
    </dgm:pt>
  </dgm:ptLst>
  <dgm:cxnLst>
    <dgm:cxn modelId="{09839E06-F3EF-462D-9FA3-61C55BCEF96B}" srcId="{9186967C-49BD-4627-B25D-CD11A307A277}" destId="{EBB242D9-09E8-4876-9698-D06A2893D13D}" srcOrd="1" destOrd="0" parTransId="{6885EB4A-FD15-4D1D-A2D7-37B6002E1BB5}" sibTransId="{9F9C97AD-69EF-41D9-995D-FD884EAC39DB}"/>
    <dgm:cxn modelId="{EA6F461E-ED98-4A40-B60B-9A1701CBA4D7}" type="presOf" srcId="{A4A1EA4F-054F-470B-98BA-B6964FDDDF66}" destId="{F8DEB1A6-0A11-4DE0-A145-10D24654DDF0}" srcOrd="1" destOrd="0" presId="urn:microsoft.com/office/officeart/2005/8/layout/list1"/>
    <dgm:cxn modelId="{2037892A-C713-4C1D-B3F8-3127920314A7}" type="presOf" srcId="{9186967C-49BD-4627-B25D-CD11A307A277}" destId="{7A25E68B-F920-4B2A-86C0-7EEAA4137190}" srcOrd="0" destOrd="0" presId="urn:microsoft.com/office/officeart/2005/8/layout/list1"/>
    <dgm:cxn modelId="{1E2BA55E-95B8-485D-ABDC-1278E0776794}" srcId="{9186967C-49BD-4627-B25D-CD11A307A277}" destId="{A4A1EA4F-054F-470B-98BA-B6964FDDDF66}" srcOrd="2" destOrd="0" parTransId="{3F271A90-87DA-44A7-BA8F-A0236B275B4A}" sibTransId="{D45F4C13-B7DB-4CE9-8627-9E7F4148B4C0}"/>
    <dgm:cxn modelId="{C8F75F77-24A7-429A-B24E-C7DAB6217FE8}" srcId="{9186967C-49BD-4627-B25D-CD11A307A277}" destId="{EE95F5A8-1447-48D8-91A2-CC95A75C414E}" srcOrd="3" destOrd="0" parTransId="{3CA19223-C3F3-4855-9D6C-0AEB173230BD}" sibTransId="{7EF896FF-F4B9-4DA3-B606-248D5A9FFB77}"/>
    <dgm:cxn modelId="{86B9A38B-0E4C-44FA-9B96-1BEB2C940777}" type="presOf" srcId="{EE95F5A8-1447-48D8-91A2-CC95A75C414E}" destId="{4995B2BF-69FB-4B85-A02A-63951A455E45}" srcOrd="0" destOrd="0" presId="urn:microsoft.com/office/officeart/2005/8/layout/list1"/>
    <dgm:cxn modelId="{A647D18B-4ADC-4A6D-844F-1BAC6915EA71}" type="presOf" srcId="{EBB242D9-09E8-4876-9698-D06A2893D13D}" destId="{7EFB0941-11D1-4C97-AD55-23311C212671}" srcOrd="0" destOrd="0" presId="urn:microsoft.com/office/officeart/2005/8/layout/list1"/>
    <dgm:cxn modelId="{5648CBB5-78DF-49C3-8A55-79C6AB6B93BD}" type="presOf" srcId="{EBB242D9-09E8-4876-9698-D06A2893D13D}" destId="{82403A87-F1CF-4E3E-9215-C8696FE73342}" srcOrd="1" destOrd="0" presId="urn:microsoft.com/office/officeart/2005/8/layout/list1"/>
    <dgm:cxn modelId="{0E8499B6-E317-4DCB-8DA0-B456881A693B}" srcId="{9186967C-49BD-4627-B25D-CD11A307A277}" destId="{2367FE5D-0877-4BC3-93C8-A92C80F21C09}" srcOrd="0" destOrd="0" parTransId="{5E4F28A1-AD54-4B3A-A84A-1E97BF5507FE}" sibTransId="{F1069C01-118F-42FA-BA70-E0F4153B0D13}"/>
    <dgm:cxn modelId="{4216E9B8-2FCF-43E9-AEE9-3F8A9670810F}" type="presOf" srcId="{EE95F5A8-1447-48D8-91A2-CC95A75C414E}" destId="{76AEBE95-F3AF-466D-B2E8-0DD1C9B6FFBA}" srcOrd="1" destOrd="0" presId="urn:microsoft.com/office/officeart/2005/8/layout/list1"/>
    <dgm:cxn modelId="{42FC74D7-28A7-4588-BB1A-4DB4E18B12D0}" type="presOf" srcId="{2367FE5D-0877-4BC3-93C8-A92C80F21C09}" destId="{5C4779A7-490D-4E40-B088-30D146D01F5A}" srcOrd="0" destOrd="0" presId="urn:microsoft.com/office/officeart/2005/8/layout/list1"/>
    <dgm:cxn modelId="{D575ECE0-44A8-4E1F-AAC5-EEC0F1AABDBD}" type="presOf" srcId="{2367FE5D-0877-4BC3-93C8-A92C80F21C09}" destId="{5F3FB8C2-0FB9-4A12-9232-1190B66704F5}" srcOrd="1" destOrd="0" presId="urn:microsoft.com/office/officeart/2005/8/layout/list1"/>
    <dgm:cxn modelId="{D64D22E8-33F5-489E-BA33-61F101A3CF7F}" type="presOf" srcId="{A4A1EA4F-054F-470B-98BA-B6964FDDDF66}" destId="{8E9C6A56-74C7-4723-99A1-6D8C6EFD3B4A}" srcOrd="0" destOrd="0" presId="urn:microsoft.com/office/officeart/2005/8/layout/list1"/>
    <dgm:cxn modelId="{F343057B-47FD-40ED-B934-EA8122013D66}" type="presParOf" srcId="{7A25E68B-F920-4B2A-86C0-7EEAA4137190}" destId="{325E9B88-AAFF-439B-937C-55F627538871}" srcOrd="0" destOrd="0" presId="urn:microsoft.com/office/officeart/2005/8/layout/list1"/>
    <dgm:cxn modelId="{36968DB5-97B9-4B73-AEB7-D18BF13F8FA7}" type="presParOf" srcId="{325E9B88-AAFF-439B-937C-55F627538871}" destId="{5C4779A7-490D-4E40-B088-30D146D01F5A}" srcOrd="0" destOrd="0" presId="urn:microsoft.com/office/officeart/2005/8/layout/list1"/>
    <dgm:cxn modelId="{71B1848B-BB73-4C77-ADDB-34835B227421}" type="presParOf" srcId="{325E9B88-AAFF-439B-937C-55F627538871}" destId="{5F3FB8C2-0FB9-4A12-9232-1190B66704F5}" srcOrd="1" destOrd="0" presId="urn:microsoft.com/office/officeart/2005/8/layout/list1"/>
    <dgm:cxn modelId="{B610F024-041C-4CEF-87F3-5C12C2579736}" type="presParOf" srcId="{7A25E68B-F920-4B2A-86C0-7EEAA4137190}" destId="{2048D2D6-33A1-4A90-B637-9BBBC33E4198}" srcOrd="1" destOrd="0" presId="urn:microsoft.com/office/officeart/2005/8/layout/list1"/>
    <dgm:cxn modelId="{FC55A578-B928-46A1-9337-70FA2B40F468}" type="presParOf" srcId="{7A25E68B-F920-4B2A-86C0-7EEAA4137190}" destId="{42713885-625D-416F-927C-73B2F54F6198}" srcOrd="2" destOrd="0" presId="urn:microsoft.com/office/officeart/2005/8/layout/list1"/>
    <dgm:cxn modelId="{082E4743-1904-4663-A5AF-55578B2D0E62}" type="presParOf" srcId="{7A25E68B-F920-4B2A-86C0-7EEAA4137190}" destId="{63888CC0-EF75-4EA9-AB16-4D15A417DAD1}" srcOrd="3" destOrd="0" presId="urn:microsoft.com/office/officeart/2005/8/layout/list1"/>
    <dgm:cxn modelId="{E4FEE856-5185-499A-B255-CB7A1D4564A0}" type="presParOf" srcId="{7A25E68B-F920-4B2A-86C0-7EEAA4137190}" destId="{174AA3BB-BF08-407E-B8F8-6C57321B264B}" srcOrd="4" destOrd="0" presId="urn:microsoft.com/office/officeart/2005/8/layout/list1"/>
    <dgm:cxn modelId="{E315FBF6-79AF-48AC-8EA8-FD970A981426}" type="presParOf" srcId="{174AA3BB-BF08-407E-B8F8-6C57321B264B}" destId="{7EFB0941-11D1-4C97-AD55-23311C212671}" srcOrd="0" destOrd="0" presId="urn:microsoft.com/office/officeart/2005/8/layout/list1"/>
    <dgm:cxn modelId="{84B0631A-769F-4650-B452-D0AECE5507AB}" type="presParOf" srcId="{174AA3BB-BF08-407E-B8F8-6C57321B264B}" destId="{82403A87-F1CF-4E3E-9215-C8696FE73342}" srcOrd="1" destOrd="0" presId="urn:microsoft.com/office/officeart/2005/8/layout/list1"/>
    <dgm:cxn modelId="{0A5E5E79-FD43-4489-8317-4ADA012C8905}" type="presParOf" srcId="{7A25E68B-F920-4B2A-86C0-7EEAA4137190}" destId="{BC996B94-9B60-4B0F-8B83-94053CF1C1C7}" srcOrd="5" destOrd="0" presId="urn:microsoft.com/office/officeart/2005/8/layout/list1"/>
    <dgm:cxn modelId="{3C665032-7085-4C4F-A728-B65722F68F22}" type="presParOf" srcId="{7A25E68B-F920-4B2A-86C0-7EEAA4137190}" destId="{97C594C2-00A4-405D-9153-B9E65B0155AC}" srcOrd="6" destOrd="0" presId="urn:microsoft.com/office/officeart/2005/8/layout/list1"/>
    <dgm:cxn modelId="{474EB0B3-90CE-431C-AC5F-967F845B5870}" type="presParOf" srcId="{7A25E68B-F920-4B2A-86C0-7EEAA4137190}" destId="{C56B284A-9F87-4983-84B4-0CA1EA39560D}" srcOrd="7" destOrd="0" presId="urn:microsoft.com/office/officeart/2005/8/layout/list1"/>
    <dgm:cxn modelId="{480DA65C-91EB-4109-A820-0B7398A72571}" type="presParOf" srcId="{7A25E68B-F920-4B2A-86C0-7EEAA4137190}" destId="{21733898-8724-4B00-817F-C741BF5D7EFA}" srcOrd="8" destOrd="0" presId="urn:microsoft.com/office/officeart/2005/8/layout/list1"/>
    <dgm:cxn modelId="{B83F8088-C748-43FA-8FC3-C8D001A8CDCB}" type="presParOf" srcId="{21733898-8724-4B00-817F-C741BF5D7EFA}" destId="{8E9C6A56-74C7-4723-99A1-6D8C6EFD3B4A}" srcOrd="0" destOrd="0" presId="urn:microsoft.com/office/officeart/2005/8/layout/list1"/>
    <dgm:cxn modelId="{1214B3FF-DD16-4496-ADB9-ABAA1D491A26}" type="presParOf" srcId="{21733898-8724-4B00-817F-C741BF5D7EFA}" destId="{F8DEB1A6-0A11-4DE0-A145-10D24654DDF0}" srcOrd="1" destOrd="0" presId="urn:microsoft.com/office/officeart/2005/8/layout/list1"/>
    <dgm:cxn modelId="{8E7F0FE7-0C98-4537-B6DE-BD9F0CC72A68}" type="presParOf" srcId="{7A25E68B-F920-4B2A-86C0-7EEAA4137190}" destId="{35DC2704-04BA-477F-83F7-38C04D52E4A6}" srcOrd="9" destOrd="0" presId="urn:microsoft.com/office/officeart/2005/8/layout/list1"/>
    <dgm:cxn modelId="{BE8C8457-9D17-40B8-92E7-4EBA1A3EE1C8}" type="presParOf" srcId="{7A25E68B-F920-4B2A-86C0-7EEAA4137190}" destId="{24DF4B2A-13C0-4BCF-8EE1-46D5A9B8E05A}" srcOrd="10" destOrd="0" presId="urn:microsoft.com/office/officeart/2005/8/layout/list1"/>
    <dgm:cxn modelId="{A85098B5-6CE4-41FC-B2E0-E407F691FBCF}" type="presParOf" srcId="{7A25E68B-F920-4B2A-86C0-7EEAA4137190}" destId="{67238F00-0896-437E-A5EA-3D48AA0FDE81}" srcOrd="11" destOrd="0" presId="urn:microsoft.com/office/officeart/2005/8/layout/list1"/>
    <dgm:cxn modelId="{F4F58E8D-D698-4850-B75A-8C83110DD6DC}" type="presParOf" srcId="{7A25E68B-F920-4B2A-86C0-7EEAA4137190}" destId="{55E81503-67FE-411D-B517-92AC597448C2}" srcOrd="12" destOrd="0" presId="urn:microsoft.com/office/officeart/2005/8/layout/list1"/>
    <dgm:cxn modelId="{4E75CA50-E97F-42A3-9B51-C522226522E0}" type="presParOf" srcId="{55E81503-67FE-411D-B517-92AC597448C2}" destId="{4995B2BF-69FB-4B85-A02A-63951A455E45}" srcOrd="0" destOrd="0" presId="urn:microsoft.com/office/officeart/2005/8/layout/list1"/>
    <dgm:cxn modelId="{C98F16A6-8CD2-4C32-8400-4F1EB56A5516}" type="presParOf" srcId="{55E81503-67FE-411D-B517-92AC597448C2}" destId="{76AEBE95-F3AF-466D-B2E8-0DD1C9B6FFBA}" srcOrd="1" destOrd="0" presId="urn:microsoft.com/office/officeart/2005/8/layout/list1"/>
    <dgm:cxn modelId="{CDD9FCC6-E0D9-4814-83F9-FACE0D78E780}" type="presParOf" srcId="{7A25E68B-F920-4B2A-86C0-7EEAA4137190}" destId="{08423CF9-F32F-404F-AAAB-88076CFA42F2}" srcOrd="13" destOrd="0" presId="urn:microsoft.com/office/officeart/2005/8/layout/list1"/>
    <dgm:cxn modelId="{23620F3B-3C2E-4A24-B443-8EF9986B452E}" type="presParOf" srcId="{7A25E68B-F920-4B2A-86C0-7EEAA4137190}" destId="{8D9640A2-9F77-40F6-B359-561BEC64FA62}" srcOrd="14" destOrd="0" presId="urn:microsoft.com/office/officeart/2005/8/layout/list1"/>
  </dgm:cxnLst>
  <dgm:bg>
    <a:effectLst>
      <a:glow rad="101600">
        <a:schemeClr val="accent1">
          <a:satMod val="175000"/>
          <a:alpha val="40000"/>
        </a:schemeClr>
      </a:glo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713885-625D-416F-927C-73B2F54F6198}">
      <dsp:nvSpPr>
        <dsp:cNvPr id="0" name=""/>
        <dsp:cNvSpPr/>
      </dsp:nvSpPr>
      <dsp:spPr>
        <a:xfrm>
          <a:off x="0" y="397123"/>
          <a:ext cx="6548462" cy="6552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5F3FB8C2-0FB9-4A12-9232-1190B66704F5}">
      <dsp:nvSpPr>
        <dsp:cNvPr id="0" name=""/>
        <dsp:cNvSpPr/>
      </dsp:nvSpPr>
      <dsp:spPr>
        <a:xfrm>
          <a:off x="327423" y="13363"/>
          <a:ext cx="4583923" cy="767520"/>
        </a:xfrm>
        <a:prstGeom prst="roundRect">
          <a:avLst/>
        </a:prstGeom>
        <a:solidFill>
          <a:srgbClr val="0070C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3261" tIns="0" rIns="173261" bIns="0" numCol="1" spcCol="1270" anchor="ctr" anchorCtr="0">
          <a:noAutofit/>
        </a:bodyPr>
        <a:lstStyle/>
        <a:p>
          <a:pPr marL="0" lvl="0" indent="0" algn="l" defTabSz="1244600">
            <a:lnSpc>
              <a:spcPct val="90000"/>
            </a:lnSpc>
            <a:spcBef>
              <a:spcPct val="0"/>
            </a:spcBef>
            <a:spcAft>
              <a:spcPct val="35000"/>
            </a:spcAft>
            <a:buNone/>
          </a:pPr>
          <a:r>
            <a:rPr lang="zh-CN" altLang="en-US" sz="2800" b="1" kern="1200" dirty="0">
              <a:solidFill>
                <a:schemeClr val="bg1"/>
              </a:solidFill>
              <a:latin typeface="楷体_GB2312" pitchFamily="49" charset="-122"/>
              <a:ea typeface="楷体_GB2312" pitchFamily="49" charset="-122"/>
            </a:rPr>
            <a:t>引用的含义</a:t>
          </a:r>
        </a:p>
      </dsp:txBody>
      <dsp:txXfrm>
        <a:off x="364890" y="50830"/>
        <a:ext cx="4508989" cy="692586"/>
      </dsp:txXfrm>
    </dsp:sp>
    <dsp:sp modelId="{97C594C2-00A4-405D-9153-B9E65B0155AC}">
      <dsp:nvSpPr>
        <dsp:cNvPr id="0" name=""/>
        <dsp:cNvSpPr/>
      </dsp:nvSpPr>
      <dsp:spPr>
        <a:xfrm>
          <a:off x="0" y="1576483"/>
          <a:ext cx="6548462" cy="655200"/>
        </a:xfrm>
        <a:prstGeom prst="rect">
          <a:avLst/>
        </a:prstGeom>
        <a:solidFill>
          <a:schemeClr val="lt1">
            <a:alpha val="90000"/>
            <a:hueOff val="0"/>
            <a:satOff val="0"/>
            <a:lumOff val="0"/>
            <a:alphaOff val="0"/>
          </a:schemeClr>
        </a:solidFill>
        <a:ln w="9525" cap="flat" cmpd="sng" algn="ctr">
          <a:solidFill>
            <a:schemeClr val="accent5">
              <a:hueOff val="-3397397"/>
              <a:satOff val="16959"/>
              <a:lumOff val="-10784"/>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82403A87-F1CF-4E3E-9215-C8696FE73342}">
      <dsp:nvSpPr>
        <dsp:cNvPr id="0" name=""/>
        <dsp:cNvSpPr/>
      </dsp:nvSpPr>
      <dsp:spPr>
        <a:xfrm>
          <a:off x="327423" y="1192723"/>
          <a:ext cx="4583923" cy="767520"/>
        </a:xfrm>
        <a:prstGeom prst="roundRect">
          <a:avLst/>
        </a:prstGeom>
        <a:solidFill>
          <a:srgbClr val="00B05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3261" tIns="0" rIns="173261" bIns="0" numCol="1" spcCol="1270" anchor="ctr" anchorCtr="0">
          <a:noAutofit/>
        </a:bodyPr>
        <a:lstStyle/>
        <a:p>
          <a:pPr marL="0" lvl="0" indent="0" algn="l" defTabSz="1244600">
            <a:lnSpc>
              <a:spcPct val="90000"/>
            </a:lnSpc>
            <a:spcBef>
              <a:spcPct val="0"/>
            </a:spcBef>
            <a:spcAft>
              <a:spcPct val="35000"/>
            </a:spcAft>
            <a:buNone/>
          </a:pPr>
          <a:r>
            <a:rPr lang="zh-CN" altLang="en-US" sz="2800" b="1" kern="1200" dirty="0">
              <a:solidFill>
                <a:schemeClr val="bg1"/>
              </a:solidFill>
              <a:latin typeface="楷体_GB2312" pitchFamily="49" charset="-122"/>
              <a:ea typeface="楷体_GB2312" pitchFamily="49" charset="-122"/>
            </a:rPr>
            <a:t>引用类型的说明与初始化</a:t>
          </a:r>
        </a:p>
      </dsp:txBody>
      <dsp:txXfrm>
        <a:off x="364890" y="1230190"/>
        <a:ext cx="4508989" cy="692586"/>
      </dsp:txXfrm>
    </dsp:sp>
    <dsp:sp modelId="{24DF4B2A-13C0-4BCF-8EE1-46D5A9B8E05A}">
      <dsp:nvSpPr>
        <dsp:cNvPr id="0" name=""/>
        <dsp:cNvSpPr/>
      </dsp:nvSpPr>
      <dsp:spPr>
        <a:xfrm>
          <a:off x="0" y="2755843"/>
          <a:ext cx="6548462" cy="655200"/>
        </a:xfrm>
        <a:prstGeom prst="rect">
          <a:avLst/>
        </a:prstGeom>
        <a:solidFill>
          <a:schemeClr val="lt1">
            <a:alpha val="90000"/>
            <a:hueOff val="0"/>
            <a:satOff val="0"/>
            <a:lumOff val="0"/>
            <a:alphaOff val="0"/>
          </a:schemeClr>
        </a:solidFill>
        <a:ln w="9525" cap="flat" cmpd="sng" algn="ctr">
          <a:solidFill>
            <a:schemeClr val="accent5">
              <a:hueOff val="-6794794"/>
              <a:satOff val="33919"/>
              <a:lumOff val="-21569"/>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F8DEB1A6-0A11-4DE0-A145-10D24654DDF0}">
      <dsp:nvSpPr>
        <dsp:cNvPr id="0" name=""/>
        <dsp:cNvSpPr/>
      </dsp:nvSpPr>
      <dsp:spPr>
        <a:xfrm>
          <a:off x="327423" y="2372083"/>
          <a:ext cx="4583923" cy="767520"/>
        </a:xfrm>
        <a:prstGeom prst="roundRect">
          <a:avLst/>
        </a:prstGeom>
        <a:solidFill>
          <a:schemeClr val="accent6"/>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3261" tIns="0" rIns="173261" bIns="0" numCol="1" spcCol="1270" anchor="ctr" anchorCtr="0">
          <a:noAutofit/>
        </a:bodyPr>
        <a:lstStyle/>
        <a:p>
          <a:pPr marL="0" lvl="0" indent="0" algn="l" defTabSz="1244600">
            <a:lnSpc>
              <a:spcPct val="90000"/>
            </a:lnSpc>
            <a:spcBef>
              <a:spcPct val="0"/>
            </a:spcBef>
            <a:spcAft>
              <a:spcPct val="35000"/>
            </a:spcAft>
            <a:buNone/>
          </a:pPr>
          <a:r>
            <a:rPr lang="zh-CN" altLang="en-US" sz="2800" b="1" kern="1200" dirty="0">
              <a:solidFill>
                <a:schemeClr val="bg1"/>
              </a:solidFill>
              <a:latin typeface="楷体_GB2312" pitchFamily="49" charset="-122"/>
              <a:ea typeface="楷体_GB2312" pitchFamily="49" charset="-122"/>
            </a:rPr>
            <a:t>引用与指针的区别</a:t>
          </a:r>
        </a:p>
      </dsp:txBody>
      <dsp:txXfrm>
        <a:off x="364890" y="2409550"/>
        <a:ext cx="4508989" cy="692586"/>
      </dsp:txXfrm>
    </dsp:sp>
    <dsp:sp modelId="{8D9640A2-9F77-40F6-B359-561BEC64FA62}">
      <dsp:nvSpPr>
        <dsp:cNvPr id="0" name=""/>
        <dsp:cNvSpPr/>
      </dsp:nvSpPr>
      <dsp:spPr>
        <a:xfrm>
          <a:off x="0" y="3935204"/>
          <a:ext cx="6548462" cy="655200"/>
        </a:xfrm>
        <a:prstGeom prst="rect">
          <a:avLst/>
        </a:prstGeom>
        <a:solidFill>
          <a:schemeClr val="lt1">
            <a:alpha val="90000"/>
            <a:hueOff val="0"/>
            <a:satOff val="0"/>
            <a:lumOff val="0"/>
            <a:alphaOff val="0"/>
          </a:schemeClr>
        </a:solidFill>
        <a:ln w="9525" cap="flat" cmpd="sng" algn="ctr">
          <a:solidFill>
            <a:schemeClr val="accent5">
              <a:hueOff val="-10192191"/>
              <a:satOff val="50878"/>
              <a:lumOff val="-32353"/>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76AEBE95-F3AF-466D-B2E8-0DD1C9B6FFBA}">
      <dsp:nvSpPr>
        <dsp:cNvPr id="0" name=""/>
        <dsp:cNvSpPr/>
      </dsp:nvSpPr>
      <dsp:spPr>
        <a:xfrm>
          <a:off x="327423" y="3551444"/>
          <a:ext cx="4583923" cy="767520"/>
        </a:xfrm>
        <a:prstGeom prst="roundRect">
          <a:avLst/>
        </a:prstGeom>
        <a:solidFill>
          <a:srgbClr val="7030A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3261" tIns="0" rIns="173261" bIns="0" numCol="1" spcCol="1270" anchor="ctr" anchorCtr="0">
          <a:noAutofit/>
        </a:bodyPr>
        <a:lstStyle/>
        <a:p>
          <a:pPr marL="0" lvl="0" indent="0" algn="l" defTabSz="1244600">
            <a:lnSpc>
              <a:spcPct val="90000"/>
            </a:lnSpc>
            <a:spcBef>
              <a:spcPct val="0"/>
            </a:spcBef>
            <a:spcAft>
              <a:spcPct val="35000"/>
            </a:spcAft>
            <a:buNone/>
          </a:pPr>
          <a:r>
            <a:rPr lang="zh-CN" altLang="en-US" sz="2800" b="1" kern="1200" dirty="0">
              <a:solidFill>
                <a:schemeClr val="bg1"/>
              </a:solidFill>
              <a:latin typeface="楷体_GB2312" pitchFamily="49" charset="-122"/>
              <a:ea typeface="楷体_GB2312" pitchFamily="49" charset="-122"/>
            </a:rPr>
            <a:t>引用类型与函数</a:t>
          </a:r>
        </a:p>
      </dsp:txBody>
      <dsp:txXfrm>
        <a:off x="364890" y="3588911"/>
        <a:ext cx="4508989" cy="69258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5" Type="http://schemas.openxmlformats.org/officeDocument/2006/relationships/image" Target="../media/image25.wmf"/><Relationship Id="rId4"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5BCFCC-57D3-48A4-ABB0-897A7A111428}" type="datetimeFigureOut">
              <a:rPr lang="zh-CN" altLang="en-US" smtClean="0"/>
              <a:pPr/>
              <a:t>2019/2/27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A5206D-904B-4230-84F4-E1C0F70D07E4}" type="slidenum">
              <a:rPr lang="zh-CN" altLang="en-US" smtClean="0"/>
              <a:pPr/>
              <a:t>‹#›</a:t>
            </a:fld>
            <a:endParaRPr lang="zh-CN" altLang="en-US"/>
          </a:p>
        </p:txBody>
      </p:sp>
    </p:spTree>
    <p:extLst>
      <p:ext uri="{BB962C8B-B14F-4D97-AF65-F5344CB8AC3E}">
        <p14:creationId xmlns:p14="http://schemas.microsoft.com/office/powerpoint/2010/main" val="4031126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高版本的</a:t>
            </a:r>
            <a:r>
              <a:rPr lang="en-US" altLang="zh-CN" dirty="0" err="1"/>
              <a:t>.net</a:t>
            </a:r>
            <a:r>
              <a:rPr lang="zh-CN" altLang="en-US" dirty="0"/>
              <a:t>，不再显示</a:t>
            </a:r>
            <a:r>
              <a:rPr lang="en-US" altLang="zh-CN" dirty="0"/>
              <a:t>0x</a:t>
            </a:r>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26</a:t>
            </a:fld>
            <a:endParaRPr lang="zh-CN" altLang="en-US"/>
          </a:p>
        </p:txBody>
      </p:sp>
    </p:spTree>
    <p:extLst>
      <p:ext uri="{BB962C8B-B14F-4D97-AF65-F5344CB8AC3E}">
        <p14:creationId xmlns:p14="http://schemas.microsoft.com/office/powerpoint/2010/main" val="2263454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画图讲解</a:t>
            </a:r>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36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rPr>
              <a:t>数据类型不同</a:t>
            </a:r>
            <a:br>
              <a:rPr lang="zh-CN" altLang="en-US" dirty="0">
                <a:effectLst/>
              </a:rPr>
            </a:br>
            <a:r>
              <a:rPr lang="en-US" altLang="zh-CN" dirty="0">
                <a:effectLst/>
              </a:rPr>
              <a:t>p</a:t>
            </a:r>
            <a:r>
              <a:rPr lang="zh-CN" altLang="en-US" dirty="0">
                <a:effectLst/>
              </a:rPr>
              <a:t>是指向</a:t>
            </a:r>
            <a:r>
              <a:rPr lang="en-US" altLang="zh-CN" dirty="0" err="1">
                <a:effectLst/>
              </a:rPr>
              <a:t>int</a:t>
            </a:r>
            <a:r>
              <a:rPr lang="zh-CN" altLang="en-US" dirty="0">
                <a:effectLst/>
              </a:rPr>
              <a:t>的指针</a:t>
            </a:r>
            <a:br>
              <a:rPr lang="zh-CN" altLang="en-US" dirty="0">
                <a:effectLst/>
              </a:rPr>
            </a:br>
            <a:r>
              <a:rPr lang="en-US" altLang="zh-CN" dirty="0">
                <a:effectLst/>
              </a:rPr>
              <a:t>a</a:t>
            </a:r>
            <a:r>
              <a:rPr lang="zh-CN" altLang="en-US" dirty="0">
                <a:effectLst/>
              </a:rPr>
              <a:t>可以看成指向</a:t>
            </a:r>
            <a:r>
              <a:rPr lang="en-US" altLang="zh-CN" dirty="0" err="1">
                <a:effectLst/>
              </a:rPr>
              <a:t>int</a:t>
            </a:r>
            <a:r>
              <a:rPr lang="en-US" altLang="zh-CN" dirty="0">
                <a:effectLst/>
              </a:rPr>
              <a:t> [3]</a:t>
            </a:r>
            <a:r>
              <a:rPr lang="zh-CN" altLang="en-US" dirty="0">
                <a:effectLst/>
              </a:rPr>
              <a:t>的指针</a:t>
            </a:r>
            <a:br>
              <a:rPr lang="zh-CN" altLang="en-US" dirty="0">
                <a:effectLst/>
              </a:rPr>
            </a:br>
            <a:r>
              <a:rPr lang="en-US" altLang="zh-CN" dirty="0" err="1">
                <a:effectLst/>
              </a:rPr>
              <a:t>int</a:t>
            </a:r>
            <a:r>
              <a:rPr lang="en-US" altLang="zh-CN" dirty="0">
                <a:effectLst/>
              </a:rPr>
              <a:t> </a:t>
            </a:r>
            <a:r>
              <a:rPr lang="zh-CN" altLang="en-US" dirty="0">
                <a:effectLst/>
              </a:rPr>
              <a:t>和 </a:t>
            </a:r>
            <a:r>
              <a:rPr lang="en-US" altLang="zh-CN" dirty="0" err="1">
                <a:effectLst/>
              </a:rPr>
              <a:t>int</a:t>
            </a:r>
            <a:r>
              <a:rPr lang="en-US" altLang="zh-CN" dirty="0">
                <a:effectLst/>
              </a:rPr>
              <a:t> [3]</a:t>
            </a:r>
            <a:r>
              <a:rPr lang="zh-CN" altLang="en-US" dirty="0">
                <a:effectLst/>
              </a:rPr>
              <a:t>不是同样的类型</a:t>
            </a:r>
            <a:r>
              <a:rPr lang="en-US" altLang="zh-CN" dirty="0">
                <a:effectLst/>
              </a:rPr>
              <a:t>,</a:t>
            </a:r>
            <a:br>
              <a:rPr lang="en-US" altLang="zh-CN" dirty="0">
                <a:effectLst/>
              </a:rPr>
            </a:br>
            <a:r>
              <a:rPr lang="zh-CN" altLang="en-US" dirty="0">
                <a:effectLst/>
              </a:rPr>
              <a:t>前者是简单数据类型</a:t>
            </a:r>
            <a:r>
              <a:rPr lang="en-US" altLang="zh-CN" dirty="0">
                <a:effectLst/>
              </a:rPr>
              <a:t>,</a:t>
            </a:r>
            <a:r>
              <a:rPr lang="zh-CN" altLang="en-US" dirty="0">
                <a:effectLst/>
              </a:rPr>
              <a:t>后者是由简单数据类型构成的数组类型</a:t>
            </a:r>
            <a:r>
              <a:rPr lang="en-US" altLang="zh-CN" dirty="0">
                <a:effectLst/>
              </a:rPr>
              <a:t>.</a:t>
            </a:r>
            <a:br>
              <a:rPr lang="en-US" altLang="zh-CN" dirty="0">
                <a:effectLst/>
              </a:rPr>
            </a:br>
            <a:r>
              <a:rPr lang="zh-CN" altLang="en-US" dirty="0">
                <a:effectLst/>
              </a:rPr>
              <a:t>正因为这两种数据的类型不同</a:t>
            </a:r>
            <a:r>
              <a:rPr lang="en-US" altLang="zh-CN" dirty="0">
                <a:effectLst/>
              </a:rPr>
              <a:t>,</a:t>
            </a:r>
            <a:r>
              <a:rPr lang="zh-CN" altLang="en-US" dirty="0">
                <a:effectLst/>
              </a:rPr>
              <a:t>所以指向它们的指针的类型也不同</a:t>
            </a:r>
            <a:r>
              <a:rPr lang="en-US" altLang="zh-CN" dirty="0">
                <a:effectLst/>
              </a:rPr>
              <a:t>.</a:t>
            </a:r>
            <a:br>
              <a:rPr lang="en-US" altLang="zh-CN" dirty="0">
                <a:effectLst/>
              </a:rPr>
            </a:br>
            <a:r>
              <a:rPr lang="zh-CN" altLang="en-US" dirty="0">
                <a:effectLst/>
              </a:rPr>
              <a:t>指针运算是按照指针的类型进行的</a:t>
            </a:r>
            <a:r>
              <a:rPr lang="en-US" altLang="zh-CN" dirty="0">
                <a:effectLst/>
              </a:rPr>
              <a:t>,</a:t>
            </a:r>
            <a:br>
              <a:rPr lang="en-US" altLang="zh-CN" dirty="0">
                <a:effectLst/>
              </a:rPr>
            </a:br>
            <a:r>
              <a:rPr lang="zh-CN" altLang="en-US" dirty="0">
                <a:effectLst/>
              </a:rPr>
              <a:t>所以</a:t>
            </a:r>
            <a:r>
              <a:rPr lang="en-US" altLang="zh-CN" dirty="0">
                <a:effectLst/>
              </a:rPr>
              <a:t>p++</a:t>
            </a:r>
            <a:r>
              <a:rPr lang="zh-CN" altLang="en-US" dirty="0">
                <a:effectLst/>
              </a:rPr>
              <a:t>只使</a:t>
            </a:r>
            <a:r>
              <a:rPr lang="en-US" altLang="zh-CN" dirty="0">
                <a:effectLst/>
              </a:rPr>
              <a:t>p</a:t>
            </a:r>
            <a:r>
              <a:rPr lang="zh-CN" altLang="en-US" dirty="0">
                <a:effectLst/>
              </a:rPr>
              <a:t>移动一个整数所占的字节长度</a:t>
            </a:r>
            <a:r>
              <a:rPr lang="en-US" altLang="zh-CN" dirty="0">
                <a:effectLst/>
              </a:rPr>
              <a:t>,</a:t>
            </a:r>
            <a:br>
              <a:rPr lang="en-US" altLang="zh-CN" dirty="0">
                <a:effectLst/>
              </a:rPr>
            </a:br>
            <a:r>
              <a:rPr lang="en-US" altLang="zh-CN" dirty="0">
                <a:effectLst/>
              </a:rPr>
              <a:t>a++</a:t>
            </a:r>
            <a:r>
              <a:rPr lang="zh-CN" altLang="en-US" dirty="0">
                <a:effectLst/>
              </a:rPr>
              <a:t>却移动了三个整数所占的字节长度</a:t>
            </a:r>
            <a:r>
              <a:rPr lang="en-US" altLang="zh-CN" dirty="0">
                <a:effectLst/>
              </a:rPr>
              <a:t>,</a:t>
            </a:r>
            <a:br>
              <a:rPr lang="en-US" altLang="zh-CN" dirty="0">
                <a:effectLst/>
              </a:rPr>
            </a:br>
            <a:r>
              <a:rPr lang="zh-CN" altLang="en-US" dirty="0">
                <a:effectLst/>
              </a:rPr>
              <a:t>由指针运算就可以看出这两个指针不是同类型的</a:t>
            </a:r>
            <a:r>
              <a:rPr lang="en-US" altLang="zh-CN" dirty="0">
                <a:effectLst/>
              </a:rPr>
              <a:t>.</a:t>
            </a:r>
            <a:br>
              <a:rPr lang="en-US" altLang="zh-CN" dirty="0">
                <a:effectLst/>
              </a:rPr>
            </a:br>
            <a:br>
              <a:rPr lang="en-US" altLang="zh-CN" dirty="0">
                <a:effectLst/>
              </a:rPr>
            </a:br>
            <a:r>
              <a:rPr lang="zh-CN" altLang="en-US" dirty="0">
                <a:effectLst/>
              </a:rPr>
              <a:t>不过指针间的强制转换一般都还可行</a:t>
            </a:r>
            <a:r>
              <a:rPr lang="en-US" altLang="zh-CN" dirty="0">
                <a:effectLst/>
              </a:rPr>
              <a:t>,</a:t>
            </a:r>
            <a:br>
              <a:rPr lang="en-US" altLang="zh-CN" dirty="0">
                <a:effectLst/>
              </a:rPr>
            </a:br>
            <a:r>
              <a:rPr lang="zh-CN" altLang="en-US" dirty="0">
                <a:effectLst/>
              </a:rPr>
              <a:t>因而可以如下</a:t>
            </a:r>
            <a:r>
              <a:rPr lang="en-US" altLang="zh-CN" dirty="0">
                <a:effectLst/>
              </a:rPr>
              <a:t>:</a:t>
            </a:r>
            <a:br>
              <a:rPr lang="en-US" altLang="zh-CN" dirty="0">
                <a:effectLst/>
              </a:rPr>
            </a:br>
            <a:r>
              <a:rPr lang="en-US" altLang="zh-CN" dirty="0">
                <a:effectLst/>
              </a:rPr>
              <a:t>p=(</a:t>
            </a:r>
            <a:r>
              <a:rPr lang="en-US" altLang="zh-CN" dirty="0" err="1">
                <a:effectLst/>
              </a:rPr>
              <a:t>int</a:t>
            </a:r>
            <a:r>
              <a:rPr lang="en-US" altLang="zh-CN" dirty="0">
                <a:effectLst/>
              </a:rPr>
              <a:t>*)a;</a:t>
            </a:r>
            <a:br>
              <a:rPr lang="en-US" altLang="zh-CN" dirty="0">
                <a:effectLst/>
              </a:rPr>
            </a:br>
            <a:br>
              <a:rPr lang="en-US" altLang="zh-CN" dirty="0">
                <a:effectLst/>
              </a:rPr>
            </a:br>
            <a:r>
              <a:rPr lang="zh-CN" altLang="en-US" dirty="0">
                <a:effectLst/>
              </a:rPr>
              <a:t>虽然 </a:t>
            </a:r>
            <a:r>
              <a:rPr lang="en-US" altLang="zh-CN" dirty="0">
                <a:effectLst/>
              </a:rPr>
              <a:t>a </a:t>
            </a:r>
            <a:r>
              <a:rPr lang="zh-CN" altLang="en-US" dirty="0">
                <a:effectLst/>
              </a:rPr>
              <a:t>和 </a:t>
            </a:r>
            <a:r>
              <a:rPr lang="en-US" altLang="zh-CN" dirty="0">
                <a:effectLst/>
              </a:rPr>
              <a:t>a[0] </a:t>
            </a:r>
            <a:r>
              <a:rPr lang="zh-CN" altLang="en-US" dirty="0">
                <a:effectLst/>
              </a:rPr>
              <a:t>的类型不同</a:t>
            </a:r>
            <a:r>
              <a:rPr lang="en-US" altLang="zh-CN" dirty="0">
                <a:effectLst/>
              </a:rPr>
              <a:t>,</a:t>
            </a:r>
            <a:r>
              <a:rPr lang="zh-CN" altLang="en-US" dirty="0">
                <a:effectLst/>
              </a:rPr>
              <a:t>但它们的值是一样的</a:t>
            </a:r>
            <a:r>
              <a:rPr lang="en-US" altLang="zh-CN" dirty="0">
                <a:effectLst/>
              </a:rPr>
              <a:t>.</a:t>
            </a:r>
            <a:br>
              <a:rPr lang="en-US" altLang="zh-CN" dirty="0">
                <a:effectLst/>
              </a:rPr>
            </a:br>
            <a:br>
              <a:rPr lang="en-US" altLang="zh-CN" dirty="0">
                <a:effectLst/>
              </a:rPr>
            </a:br>
            <a:r>
              <a:rPr lang="zh-CN" altLang="en-US" dirty="0">
                <a:effectLst/>
              </a:rPr>
              <a:t>但值一样却未必是同样的数据类型</a:t>
            </a:r>
            <a:r>
              <a:rPr lang="en-US" altLang="zh-CN" dirty="0">
                <a:effectLst/>
              </a:rPr>
              <a:t>!</a:t>
            </a:r>
            <a:br>
              <a:rPr lang="en-US" altLang="zh-CN" dirty="0">
                <a:effectLst/>
              </a:rPr>
            </a:br>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48</a:t>
            </a:fld>
            <a:endParaRPr lang="zh-CN" altLang="en-US"/>
          </a:p>
        </p:txBody>
      </p:sp>
    </p:spTree>
    <p:extLst>
      <p:ext uri="{BB962C8B-B14F-4D97-AF65-F5344CB8AC3E}">
        <p14:creationId xmlns:p14="http://schemas.microsoft.com/office/powerpoint/2010/main" val="3514344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A[0]</a:t>
            </a:r>
            <a:r>
              <a:rPr lang="zh-CN" altLang="en-US" dirty="0"/>
              <a:t>是地址，是二维数组第一行的首地址</a:t>
            </a:r>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50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A5206D-904B-4230-84F4-E1C0F70D07E4}" type="slidenum">
              <a:rPr lang="zh-CN" altLang="en-US" smtClean="0"/>
              <a:pPr/>
              <a:t>56</a:t>
            </a:fld>
            <a:endParaRPr lang="zh-CN" altLang="en-US"/>
          </a:p>
        </p:txBody>
      </p:sp>
    </p:spTree>
    <p:extLst>
      <p:ext uri="{BB962C8B-B14F-4D97-AF65-F5344CB8AC3E}">
        <p14:creationId xmlns:p14="http://schemas.microsoft.com/office/powerpoint/2010/main" val="1920373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r>
              <a:rPr lang="zh-CN" altLang="en-US" dirty="0"/>
              <a:t>选项，</a:t>
            </a:r>
            <a:r>
              <a:rPr lang="en-US" altLang="zh-CN" dirty="0"/>
              <a:t>s</a:t>
            </a:r>
            <a:r>
              <a:rPr lang="zh-CN" altLang="en-US" dirty="0"/>
              <a:t>是指针常量</a:t>
            </a:r>
          </a:p>
        </p:txBody>
      </p:sp>
      <p:sp>
        <p:nvSpPr>
          <p:cNvPr id="4" name="灯片编号占位符 3"/>
          <p:cNvSpPr>
            <a:spLocks noGrp="1"/>
          </p:cNvSpPr>
          <p:nvPr>
            <p:ph type="sldNum" sz="quarter" idx="5"/>
          </p:nvPr>
        </p:nvSpPr>
        <p:spPr/>
        <p:txBody>
          <a:bodyPr/>
          <a:lstStyle/>
          <a:p>
            <a:fld id="{4DA5206D-904B-4230-84F4-E1C0F70D07E4}" type="slidenum">
              <a:rPr lang="zh-CN" altLang="en-US" smtClean="0"/>
              <a:pPr/>
              <a:t>77</a:t>
            </a:fld>
            <a:endParaRPr lang="zh-CN" altLang="en-US"/>
          </a:p>
        </p:txBody>
      </p:sp>
    </p:spTree>
    <p:extLst>
      <p:ext uri="{BB962C8B-B14F-4D97-AF65-F5344CB8AC3E}">
        <p14:creationId xmlns:p14="http://schemas.microsoft.com/office/powerpoint/2010/main" val="470998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如果用指针访问未知大小数组的话，必须用动态内存分配。此时，数组元素还没有进行初识化</a:t>
            </a:r>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112</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在函数体局部有效的变量</a:t>
            </a:r>
          </a:p>
        </p:txBody>
      </p:sp>
      <p:sp>
        <p:nvSpPr>
          <p:cNvPr id="4" name="幻灯片编号占位符 3"/>
          <p:cNvSpPr>
            <a:spLocks noGrp="1"/>
          </p:cNvSpPr>
          <p:nvPr>
            <p:ph type="sldNum" sz="quarter" idx="10"/>
          </p:nvPr>
        </p:nvSpPr>
        <p:spPr/>
        <p:txBody>
          <a:bodyPr/>
          <a:lstStyle/>
          <a:p>
            <a:fld id="{4DA5206D-904B-4230-84F4-E1C0F70D07E4}" type="slidenum">
              <a:rPr lang="zh-CN" altLang="en-US" smtClean="0"/>
              <a:pPr/>
              <a:t>138</a:t>
            </a:fld>
            <a:endParaRPr lang="zh-CN" altLang="en-US"/>
          </a:p>
        </p:txBody>
      </p:sp>
    </p:spTree>
    <p:extLst>
      <p:ext uri="{BB962C8B-B14F-4D97-AF65-F5344CB8AC3E}">
        <p14:creationId xmlns:p14="http://schemas.microsoft.com/office/powerpoint/2010/main" val="35550535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3116" name="Picture 44" descr="e_12"/>
          <p:cNvPicPr>
            <a:picLocks noChangeAspect="1" noChangeArrowheads="1"/>
          </p:cNvPicPr>
          <p:nvPr/>
        </p:nvPicPr>
        <p:blipFill>
          <a:blip r:embed="rId2" cstate="print"/>
          <a:srcRect r="14461"/>
          <a:stretch>
            <a:fillRect/>
          </a:stretch>
        </p:blipFill>
        <p:spPr bwMode="auto">
          <a:xfrm>
            <a:off x="0" y="0"/>
            <a:ext cx="9144000" cy="5157788"/>
          </a:xfrm>
          <a:prstGeom prst="rect">
            <a:avLst/>
          </a:prstGeom>
          <a:noFill/>
        </p:spPr>
      </p:pic>
      <p:sp>
        <p:nvSpPr>
          <p:cNvPr id="3117" name="Rectangle 45"/>
          <p:cNvSpPr>
            <a:spLocks noChangeArrowheads="1"/>
          </p:cNvSpPr>
          <p:nvPr/>
        </p:nvSpPr>
        <p:spPr bwMode="ltGray">
          <a:xfrm>
            <a:off x="0" y="6611938"/>
            <a:ext cx="9144000" cy="260350"/>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wrap="none" anchor="ctr"/>
          <a:lstStyle/>
          <a:p>
            <a:endParaRPr lang="zh-CN" altLang="en-US"/>
          </a:p>
        </p:txBody>
      </p:sp>
      <p:sp>
        <p:nvSpPr>
          <p:cNvPr id="3074" name="Rectangle 2"/>
          <p:cNvSpPr>
            <a:spLocks noGrp="1" noChangeArrowheads="1"/>
          </p:cNvSpPr>
          <p:nvPr>
            <p:ph type="ctrTitle"/>
          </p:nvPr>
        </p:nvSpPr>
        <p:spPr>
          <a:xfrm>
            <a:off x="3886200" y="1371600"/>
            <a:ext cx="4876800" cy="3276600"/>
          </a:xfrm>
          <a:effectLst>
            <a:outerShdw dist="53882" dir="2700000" algn="ctr" rotWithShape="0">
              <a:schemeClr val="tx2">
                <a:alpha val="50000"/>
              </a:schemeClr>
            </a:outerShdw>
          </a:effectLst>
        </p:spPr>
        <p:txBody>
          <a:bodyPr/>
          <a:lstStyle>
            <a:lvl1pPr algn="r">
              <a:defRPr sz="4000">
                <a:solidFill>
                  <a:srgbClr val="FFFFCC"/>
                </a:solidFill>
              </a:defRPr>
            </a:lvl1pPr>
          </a:lstStyle>
          <a:p>
            <a:r>
              <a:rPr lang="zh-CN" altLang="en-US"/>
              <a:t>单击此处编辑母版标题样式</a:t>
            </a:r>
            <a:endParaRPr lang="en-US" altLang="zh-CN"/>
          </a:p>
        </p:txBody>
      </p:sp>
      <p:sp>
        <p:nvSpPr>
          <p:cNvPr id="3075" name="Rectangle 3"/>
          <p:cNvSpPr>
            <a:spLocks noGrp="1" noChangeArrowheads="1"/>
          </p:cNvSpPr>
          <p:nvPr>
            <p:ph type="subTitle" idx="1"/>
          </p:nvPr>
        </p:nvSpPr>
        <p:spPr bwMode="white">
          <a:xfrm>
            <a:off x="1752600" y="5638800"/>
            <a:ext cx="6172200" cy="457200"/>
          </a:xfrm>
        </p:spPr>
        <p:txBody>
          <a:bodyPr/>
          <a:lstStyle>
            <a:lvl1pPr marL="0" indent="0" algn="ctr">
              <a:buFont typeface="Wingdings" pitchFamily="2" charset="2"/>
              <a:buNone/>
              <a:defRPr sz="1800">
                <a:solidFill>
                  <a:schemeClr val="tx2"/>
                </a:solidFill>
              </a:defRPr>
            </a:lvl1pPr>
          </a:lstStyle>
          <a:p>
            <a:r>
              <a:rPr lang="zh-CN" altLang="en-US"/>
              <a:t>单击此处编辑母版副标题样式</a:t>
            </a:r>
            <a:endParaRPr lang="en-US" altLang="zh-CN"/>
          </a:p>
        </p:txBody>
      </p:sp>
      <p:pic>
        <p:nvPicPr>
          <p:cNvPr id="7" name="图片 6" descr="logoDi2副本.png"/>
          <p:cNvPicPr>
            <a:picLocks noChangeAspect="1"/>
          </p:cNvPicPr>
          <p:nvPr userDrawn="1"/>
        </p:nvPicPr>
        <p:blipFill>
          <a:blip r:embed="rId3" cstate="print"/>
          <a:stretch>
            <a:fillRect/>
          </a:stretch>
        </p:blipFill>
        <p:spPr>
          <a:xfrm>
            <a:off x="500034" y="285728"/>
            <a:ext cx="789241" cy="68848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r>
              <a:rPr lang="en-US" altLang="zh-CN"/>
              <a:t>Database &amp; Information System Lab</a:t>
            </a:r>
          </a:p>
        </p:txBody>
      </p:sp>
      <p:sp>
        <p:nvSpPr>
          <p:cNvPr id="5" name="灯片编号占位符 4"/>
          <p:cNvSpPr>
            <a:spLocks noGrp="1"/>
          </p:cNvSpPr>
          <p:nvPr>
            <p:ph type="sldNum" sz="quarter" idx="11"/>
          </p:nvPr>
        </p:nvSpPr>
        <p:spPr/>
        <p:txBody>
          <a:bodyPr/>
          <a:lstStyle>
            <a:lvl1pPr>
              <a:defRPr/>
            </a:lvl1pPr>
          </a:lstStyle>
          <a:p>
            <a:fld id="{0B733A48-3E24-4627-9E4B-87503DC21BF6}"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152400"/>
            <a:ext cx="2076450" cy="6172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2400"/>
            <a:ext cx="6076950" cy="6172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r>
              <a:rPr lang="en-US" altLang="zh-CN"/>
              <a:t>Database &amp; Information System Lab</a:t>
            </a:r>
          </a:p>
        </p:txBody>
      </p:sp>
      <p:sp>
        <p:nvSpPr>
          <p:cNvPr id="5" name="灯片编号占位符 4"/>
          <p:cNvSpPr>
            <a:spLocks noGrp="1"/>
          </p:cNvSpPr>
          <p:nvPr>
            <p:ph type="sldNum" sz="quarter" idx="11"/>
          </p:nvPr>
        </p:nvSpPr>
        <p:spPr/>
        <p:txBody>
          <a:bodyPr/>
          <a:lstStyle>
            <a:lvl1pPr>
              <a:defRPr/>
            </a:lvl1pPr>
          </a:lstStyle>
          <a:p>
            <a:fld id="{47FC87BE-6F59-4A74-AE69-126457084956}" type="slidenum">
              <a:rPr lang="en-US" altLang="zh-CN" smtClean="0"/>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8305800" cy="563563"/>
          </a:xfrm>
        </p:spPr>
        <p:txBody>
          <a:bodyPr/>
          <a:lstStyle/>
          <a:p>
            <a:r>
              <a:rPr lang="zh-CN" altLang="en-US"/>
              <a:t>单击此处编辑母版标题样式</a:t>
            </a:r>
          </a:p>
        </p:txBody>
      </p:sp>
      <p:sp>
        <p:nvSpPr>
          <p:cNvPr id="3" name="表格占位符 2"/>
          <p:cNvSpPr>
            <a:spLocks noGrp="1"/>
          </p:cNvSpPr>
          <p:nvPr>
            <p:ph type="tbl" idx="1"/>
          </p:nvPr>
        </p:nvSpPr>
        <p:spPr>
          <a:xfrm>
            <a:off x="457200" y="1295400"/>
            <a:ext cx="8153400" cy="5029200"/>
          </a:xfrm>
        </p:spPr>
        <p:txBody>
          <a:bodyPr/>
          <a:lstStyle/>
          <a:p>
            <a:r>
              <a:rPr lang="zh-CN" altLang="en-US"/>
              <a:t>单击图标添加表格</a:t>
            </a:r>
          </a:p>
        </p:txBody>
      </p:sp>
      <p:sp>
        <p:nvSpPr>
          <p:cNvPr id="6" name="Rectangle 5"/>
          <p:cNvSpPr>
            <a:spLocks noGrp="1" noChangeArrowheads="1"/>
          </p:cNvSpPr>
          <p:nvPr>
            <p:ph type="ftr" sz="quarter" idx="3"/>
          </p:nvPr>
        </p:nvSpPr>
        <p:spPr bwMode="auto">
          <a:xfrm>
            <a:off x="357158" y="6486525"/>
            <a:ext cx="3286148" cy="2984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solidFill>
                  <a:schemeClr val="bg2"/>
                </a:solidFill>
                <a:latin typeface="Tahoma" pitchFamily="34" charset="0"/>
                <a:ea typeface="宋体" charset="-122"/>
                <a:cs typeface="Tahoma" pitchFamily="34" charset="0"/>
              </a:defRPr>
            </a:lvl1pPr>
          </a:lstStyle>
          <a:p>
            <a:r>
              <a:rPr lang="en-US" altLang="zh-CN">
                <a:ea typeface="Tahoma" pitchFamily="34" charset="0"/>
              </a:rPr>
              <a:t>Database &amp; Information System Lab</a:t>
            </a:r>
            <a:endParaRPr lang="en-US" altLang="zh-CN" dirty="0">
              <a:ea typeface="Tahoma" pitchFamily="34" charset="0"/>
            </a:endParaRPr>
          </a:p>
        </p:txBody>
      </p:sp>
      <p:sp>
        <p:nvSpPr>
          <p:cNvPr id="7" name="Rectangle 6"/>
          <p:cNvSpPr>
            <a:spLocks noGrp="1" noChangeArrowheads="1"/>
          </p:cNvSpPr>
          <p:nvPr>
            <p:ph type="sldNum" sz="quarter" idx="4"/>
          </p:nvPr>
        </p:nvSpPr>
        <p:spPr bwMode="auto">
          <a:xfrm>
            <a:off x="3705228" y="6480175"/>
            <a:ext cx="165259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1">
                <a:latin typeface="+mn-lt"/>
                <a:ea typeface="宋体" charset="-122"/>
              </a:defRPr>
            </a:lvl1pPr>
          </a:lstStyle>
          <a:p>
            <a:fld id="{E24BA5DA-9399-4747-BBF5-65A2C2316885}" type="slidenum">
              <a:rPr lang="en-US" altLang="zh-CN" smtClean="0"/>
              <a:pPr/>
              <a:t>‹#›</a:t>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a:latin typeface="黑体" pitchFamily="2" charset="-122"/>
                <a:ea typeface="黑体"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sz="3200">
                <a:solidFill>
                  <a:srgbClr val="692AA2"/>
                </a:solidFill>
                <a:latin typeface="楷体_GB2312" pitchFamily="49" charset="-122"/>
                <a:ea typeface="楷体_GB2312" pitchFamily="49" charset="-122"/>
              </a:defRPr>
            </a:lvl1pPr>
            <a:lvl2pPr>
              <a:defRPr sz="2800" b="1">
                <a:solidFill>
                  <a:srgbClr val="0000FF"/>
                </a:solidFill>
                <a:latin typeface="楷体_GB2312" pitchFamily="49" charset="-122"/>
                <a:ea typeface="楷体_GB2312" pitchFamily="49" charset="-122"/>
              </a:defRPr>
            </a:lvl2pPr>
            <a:lvl3pPr>
              <a:defRPr sz="2400" b="1">
                <a:latin typeface="楷体_GB2312" pitchFamily="49" charset="-122"/>
                <a:ea typeface="楷体_GB2312" pitchFamily="49" charset="-122"/>
              </a:defRPr>
            </a:lvl3pPr>
            <a:lvl4pPr>
              <a:defRPr sz="2200" b="1">
                <a:solidFill>
                  <a:srgbClr val="233DA9"/>
                </a:solidFill>
                <a:latin typeface="楷体_GB2312" pitchFamily="49" charset="-122"/>
                <a:ea typeface="楷体_GB2312" pitchFamily="49" charset="-122"/>
              </a:defRPr>
            </a:lvl4pPr>
            <a:lvl5pPr>
              <a:defRPr b="1">
                <a:solidFill>
                  <a:srgbClr val="C00000"/>
                </a:solidFill>
                <a:latin typeface="楷体_GB2312" pitchFamily="49" charset="-122"/>
                <a:ea typeface="楷体_GB2312"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Rectangle 5"/>
          <p:cNvSpPr>
            <a:spLocks noGrp="1" noChangeArrowheads="1"/>
          </p:cNvSpPr>
          <p:nvPr>
            <p:ph type="ftr" sz="quarter" idx="3"/>
          </p:nvPr>
        </p:nvSpPr>
        <p:spPr bwMode="auto">
          <a:xfrm>
            <a:off x="357158" y="6488136"/>
            <a:ext cx="3286148" cy="2984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solidFill>
                  <a:schemeClr val="bg2"/>
                </a:solidFill>
                <a:latin typeface="Tahoma" pitchFamily="34" charset="0"/>
                <a:ea typeface="宋体" charset="-122"/>
                <a:cs typeface="Tahoma" pitchFamily="34" charset="0"/>
              </a:defRPr>
            </a:lvl1pPr>
          </a:lstStyle>
          <a:p>
            <a:r>
              <a:rPr lang="en-US" altLang="zh-CN">
                <a:ea typeface="Tahoma" pitchFamily="34" charset="0"/>
              </a:rPr>
              <a:t>Database &amp; Information System Lab</a:t>
            </a:r>
            <a:endParaRPr lang="en-US" altLang="zh-CN" dirty="0">
              <a:ea typeface="Tahoma" pitchFamily="34" charset="0"/>
            </a:endParaRPr>
          </a:p>
        </p:txBody>
      </p:sp>
      <p:sp>
        <p:nvSpPr>
          <p:cNvPr id="9" name="Rectangle 6"/>
          <p:cNvSpPr>
            <a:spLocks noGrp="1" noChangeArrowheads="1"/>
          </p:cNvSpPr>
          <p:nvPr>
            <p:ph type="sldNum" sz="quarter" idx="4"/>
          </p:nvPr>
        </p:nvSpPr>
        <p:spPr bwMode="auto">
          <a:xfrm>
            <a:off x="3705228" y="6481786"/>
            <a:ext cx="165259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1">
                <a:latin typeface="+mn-lt"/>
                <a:ea typeface="宋体" charset="-122"/>
              </a:defRPr>
            </a:lvl1pPr>
          </a:lstStyle>
          <a:p>
            <a:fld id="{E24BA5DA-9399-4747-BBF5-65A2C2316885}" type="slidenum">
              <a:rPr lang="en-US" altLang="zh-CN" smtClean="0"/>
              <a:pPr/>
              <a:t>‹#›</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6" name="Rectangle 5"/>
          <p:cNvSpPr>
            <a:spLocks noGrp="1" noChangeArrowheads="1"/>
          </p:cNvSpPr>
          <p:nvPr>
            <p:ph type="ftr" sz="quarter" idx="3"/>
          </p:nvPr>
        </p:nvSpPr>
        <p:spPr bwMode="auto">
          <a:xfrm>
            <a:off x="357158" y="6486525"/>
            <a:ext cx="3286148" cy="2984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solidFill>
                  <a:schemeClr val="bg2"/>
                </a:solidFill>
                <a:latin typeface="Tahoma" pitchFamily="34" charset="0"/>
                <a:ea typeface="宋体" charset="-122"/>
                <a:cs typeface="Tahoma" pitchFamily="34" charset="0"/>
              </a:defRPr>
            </a:lvl1pPr>
          </a:lstStyle>
          <a:p>
            <a:r>
              <a:rPr lang="en-US" altLang="zh-CN">
                <a:ea typeface="Tahoma" pitchFamily="34" charset="0"/>
              </a:rPr>
              <a:t>Database &amp; Information System Lab</a:t>
            </a:r>
            <a:endParaRPr lang="en-US" altLang="zh-CN" dirty="0">
              <a:ea typeface="Tahoma" pitchFamily="34" charset="0"/>
            </a:endParaRPr>
          </a:p>
        </p:txBody>
      </p:sp>
      <p:sp>
        <p:nvSpPr>
          <p:cNvPr id="7" name="Rectangle 6"/>
          <p:cNvSpPr>
            <a:spLocks noGrp="1" noChangeArrowheads="1"/>
          </p:cNvSpPr>
          <p:nvPr>
            <p:ph type="sldNum" sz="quarter" idx="4"/>
          </p:nvPr>
        </p:nvSpPr>
        <p:spPr bwMode="auto">
          <a:xfrm>
            <a:off x="3705228" y="6480175"/>
            <a:ext cx="165259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1">
                <a:latin typeface="+mn-lt"/>
                <a:ea typeface="宋体" charset="-122"/>
              </a:defRPr>
            </a:lvl1pPr>
          </a:lstStyle>
          <a:p>
            <a:fld id="{E24BA5DA-9399-4747-BBF5-65A2C2316885}" type="slidenum">
              <a:rPr lang="en-US" altLang="zh-CN" smtClean="0"/>
              <a:pPr/>
              <a:t>‹#›</a:t>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954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0100" y="12954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p:txBody>
          <a:bodyPr/>
          <a:lstStyle>
            <a:lvl1pPr>
              <a:defRPr/>
            </a:lvl1pPr>
          </a:lstStyle>
          <a:p>
            <a:r>
              <a:rPr lang="en-US" altLang="zh-CN"/>
              <a:t>Database &amp; Information System Lab</a:t>
            </a:r>
          </a:p>
        </p:txBody>
      </p:sp>
      <p:sp>
        <p:nvSpPr>
          <p:cNvPr id="6" name="灯片编号占位符 5"/>
          <p:cNvSpPr>
            <a:spLocks noGrp="1"/>
          </p:cNvSpPr>
          <p:nvPr>
            <p:ph type="sldNum" sz="quarter" idx="11"/>
          </p:nvPr>
        </p:nvSpPr>
        <p:spPr/>
        <p:txBody>
          <a:bodyPr/>
          <a:lstStyle>
            <a:lvl1pPr>
              <a:defRPr/>
            </a:lvl1pPr>
          </a:lstStyle>
          <a:p>
            <a:fld id="{EB1C66DC-86C4-487B-8431-61E9F0B1A57C}" type="slidenum">
              <a:rPr lang="en-US" altLang="zh-CN"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页脚占位符 6"/>
          <p:cNvSpPr>
            <a:spLocks noGrp="1"/>
          </p:cNvSpPr>
          <p:nvPr>
            <p:ph type="ftr" sz="quarter" idx="10"/>
          </p:nvPr>
        </p:nvSpPr>
        <p:spPr/>
        <p:txBody>
          <a:bodyPr/>
          <a:lstStyle>
            <a:lvl1pPr>
              <a:defRPr/>
            </a:lvl1pPr>
          </a:lstStyle>
          <a:p>
            <a:r>
              <a:rPr lang="en-US" altLang="zh-CN"/>
              <a:t>Database &amp; Information System Lab</a:t>
            </a:r>
          </a:p>
        </p:txBody>
      </p:sp>
      <p:sp>
        <p:nvSpPr>
          <p:cNvPr id="8" name="灯片编号占位符 7"/>
          <p:cNvSpPr>
            <a:spLocks noGrp="1"/>
          </p:cNvSpPr>
          <p:nvPr>
            <p:ph type="sldNum" sz="quarter" idx="11"/>
          </p:nvPr>
        </p:nvSpPr>
        <p:spPr/>
        <p:txBody>
          <a:bodyPr/>
          <a:lstStyle>
            <a:lvl1pPr>
              <a:defRPr/>
            </a:lvl1pPr>
          </a:lstStyle>
          <a:p>
            <a:fld id="{9B2D364B-6617-415A-9499-F9347CE447C0}" type="slidenum">
              <a:rPr lang="en-US" altLang="zh-CN" smtClean="0"/>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2"/>
          <p:cNvSpPr>
            <a:spLocks noGrp="1"/>
          </p:cNvSpPr>
          <p:nvPr>
            <p:ph type="ftr" sz="quarter" idx="10"/>
          </p:nvPr>
        </p:nvSpPr>
        <p:spPr/>
        <p:txBody>
          <a:bodyPr/>
          <a:lstStyle>
            <a:lvl1pPr>
              <a:defRPr/>
            </a:lvl1pPr>
          </a:lstStyle>
          <a:p>
            <a:r>
              <a:rPr lang="en-US" altLang="zh-CN"/>
              <a:t>Database &amp; Information System Lab</a:t>
            </a:r>
          </a:p>
        </p:txBody>
      </p:sp>
      <p:sp>
        <p:nvSpPr>
          <p:cNvPr id="4" name="灯片编号占位符 3"/>
          <p:cNvSpPr>
            <a:spLocks noGrp="1"/>
          </p:cNvSpPr>
          <p:nvPr>
            <p:ph type="sldNum" sz="quarter" idx="11"/>
          </p:nvPr>
        </p:nvSpPr>
        <p:spPr/>
        <p:txBody>
          <a:bodyPr/>
          <a:lstStyle>
            <a:lvl1pPr>
              <a:defRPr/>
            </a:lvl1pPr>
          </a:lstStyle>
          <a:p>
            <a:fld id="{0AB68035-F19A-4FA4-8D20-A5484286C247}" type="slidenum">
              <a:rPr lang="en-US" altLang="zh-CN"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r>
              <a:rPr lang="en-US" altLang="zh-CN"/>
              <a:t>Database &amp; Information System Lab</a:t>
            </a:r>
          </a:p>
        </p:txBody>
      </p:sp>
      <p:sp>
        <p:nvSpPr>
          <p:cNvPr id="3" name="灯片编号占位符 2"/>
          <p:cNvSpPr>
            <a:spLocks noGrp="1"/>
          </p:cNvSpPr>
          <p:nvPr>
            <p:ph type="sldNum" sz="quarter" idx="11"/>
          </p:nvPr>
        </p:nvSpPr>
        <p:spPr/>
        <p:txBody>
          <a:bodyPr/>
          <a:lstStyle>
            <a:lvl1pPr>
              <a:defRPr/>
            </a:lvl1pPr>
          </a:lstStyle>
          <a:p>
            <a:fld id="{AC7B1C1D-1B78-47D8-BBCB-03870F9C68EA}" type="slidenum">
              <a:rPr lang="en-US" altLang="zh-CN"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p:txBody>
          <a:bodyPr/>
          <a:lstStyle>
            <a:lvl1pPr>
              <a:defRPr/>
            </a:lvl1pPr>
          </a:lstStyle>
          <a:p>
            <a:r>
              <a:rPr lang="en-US" altLang="zh-CN"/>
              <a:t>Database &amp; Information System Lab</a:t>
            </a:r>
          </a:p>
        </p:txBody>
      </p:sp>
      <p:sp>
        <p:nvSpPr>
          <p:cNvPr id="6" name="灯片编号占位符 5"/>
          <p:cNvSpPr>
            <a:spLocks noGrp="1"/>
          </p:cNvSpPr>
          <p:nvPr>
            <p:ph type="sldNum" sz="quarter" idx="11"/>
          </p:nvPr>
        </p:nvSpPr>
        <p:spPr/>
        <p:txBody>
          <a:bodyPr/>
          <a:lstStyle>
            <a:lvl1pPr>
              <a:defRPr/>
            </a:lvl1pPr>
          </a:lstStyle>
          <a:p>
            <a:fld id="{3F7D0F95-EADA-440B-B82A-C88BE53EE5E3}" type="slidenum">
              <a:rPr lang="en-US" altLang="zh-CN"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p:txBody>
          <a:bodyPr/>
          <a:lstStyle>
            <a:lvl1pPr>
              <a:defRPr/>
            </a:lvl1pPr>
          </a:lstStyle>
          <a:p>
            <a:r>
              <a:rPr lang="en-US" altLang="zh-CN"/>
              <a:t>Database &amp; Information System Lab</a:t>
            </a:r>
          </a:p>
        </p:txBody>
      </p:sp>
      <p:sp>
        <p:nvSpPr>
          <p:cNvPr id="6" name="灯片编号占位符 5"/>
          <p:cNvSpPr>
            <a:spLocks noGrp="1"/>
          </p:cNvSpPr>
          <p:nvPr>
            <p:ph type="sldNum" sz="quarter" idx="11"/>
          </p:nvPr>
        </p:nvSpPr>
        <p:spPr/>
        <p:txBody>
          <a:bodyPr/>
          <a:lstStyle>
            <a:lvl1pPr>
              <a:defRPr/>
            </a:lvl1pPr>
          </a:lstStyle>
          <a:p>
            <a:fld id="{0BCFAC8C-B2CB-4EE4-BBCD-1A2F74A4A56D}" type="slidenum">
              <a:rPr lang="en-US" altLang="zh-CN" smtClean="0"/>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7" name="Picture 43" descr="e_11p"/>
          <p:cNvPicPr>
            <a:picLocks noChangeAspect="1" noChangeArrowheads="1"/>
          </p:cNvPicPr>
          <p:nvPr/>
        </p:nvPicPr>
        <p:blipFill>
          <a:blip r:embed="rId14" cstate="print"/>
          <a:srcRect/>
          <a:stretch>
            <a:fillRect/>
          </a:stretch>
        </p:blipFill>
        <p:spPr bwMode="auto">
          <a:xfrm>
            <a:off x="0" y="0"/>
            <a:ext cx="9144000" cy="836613"/>
          </a:xfrm>
          <a:prstGeom prst="rect">
            <a:avLst/>
          </a:prstGeom>
          <a:noFill/>
        </p:spPr>
      </p:pic>
      <p:sp>
        <p:nvSpPr>
          <p:cNvPr id="1027" name="Rectangle 3"/>
          <p:cNvSpPr>
            <a:spLocks noGrp="1" noChangeArrowheads="1"/>
          </p:cNvSpPr>
          <p:nvPr>
            <p:ph type="body" idx="1"/>
          </p:nvPr>
        </p:nvSpPr>
        <p:spPr bwMode="auto">
          <a:xfrm>
            <a:off x="457200" y="1295400"/>
            <a:ext cx="81534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29" name="Rectangle 5"/>
          <p:cNvSpPr>
            <a:spLocks noGrp="1" noChangeArrowheads="1"/>
          </p:cNvSpPr>
          <p:nvPr>
            <p:ph type="ftr" sz="quarter" idx="3"/>
          </p:nvPr>
        </p:nvSpPr>
        <p:spPr bwMode="auto">
          <a:xfrm>
            <a:off x="357158" y="6486525"/>
            <a:ext cx="3286148" cy="2984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solidFill>
                  <a:schemeClr val="bg2"/>
                </a:solidFill>
                <a:latin typeface="Tahoma" pitchFamily="34" charset="0"/>
                <a:ea typeface="宋体" charset="-122"/>
                <a:cs typeface="Tahoma" pitchFamily="34" charset="0"/>
              </a:defRPr>
            </a:lvl1pPr>
          </a:lstStyle>
          <a:p>
            <a:r>
              <a:rPr lang="en-US" altLang="zh-CN">
                <a:ea typeface="Tahoma" pitchFamily="34" charset="0"/>
              </a:rPr>
              <a:t>Database &amp; Information System Lab</a:t>
            </a:r>
            <a:endParaRPr lang="en-US" altLang="zh-CN" dirty="0">
              <a:ea typeface="Tahoma" pitchFamily="34" charset="0"/>
            </a:endParaRPr>
          </a:p>
        </p:txBody>
      </p:sp>
      <p:sp>
        <p:nvSpPr>
          <p:cNvPr id="1030" name="Rectangle 6"/>
          <p:cNvSpPr>
            <a:spLocks noGrp="1" noChangeArrowheads="1"/>
          </p:cNvSpPr>
          <p:nvPr>
            <p:ph type="sldNum" sz="quarter" idx="4"/>
          </p:nvPr>
        </p:nvSpPr>
        <p:spPr bwMode="auto">
          <a:xfrm>
            <a:off x="3705228" y="6480175"/>
            <a:ext cx="165259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1">
                <a:latin typeface="+mn-lt"/>
                <a:ea typeface="宋体" charset="-122"/>
              </a:defRPr>
            </a:lvl1pPr>
          </a:lstStyle>
          <a:p>
            <a:fld id="{E24BA5DA-9399-4747-BBF5-65A2C2316885}" type="slidenum">
              <a:rPr lang="en-US" altLang="zh-CN" smtClean="0"/>
              <a:pPr/>
              <a:t>‹#›</a:t>
            </a:fld>
            <a:endParaRPr lang="en-US" altLang="zh-CN" dirty="0"/>
          </a:p>
        </p:txBody>
      </p:sp>
      <p:sp>
        <p:nvSpPr>
          <p:cNvPr id="1026" name="Rectangle 2"/>
          <p:cNvSpPr>
            <a:spLocks noGrp="1" noChangeArrowheads="1"/>
          </p:cNvSpPr>
          <p:nvPr>
            <p:ph type="title"/>
          </p:nvPr>
        </p:nvSpPr>
        <p:spPr bwMode="white">
          <a:xfrm>
            <a:off x="457200" y="152400"/>
            <a:ext cx="83058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endParaRPr lang="en-US" altLang="zh-CN" dirty="0"/>
          </a:p>
        </p:txBody>
      </p:sp>
      <p:sp>
        <p:nvSpPr>
          <p:cNvPr id="1070" name="Text Box 46"/>
          <p:cNvSpPr txBox="1">
            <a:spLocks noChangeArrowheads="1"/>
          </p:cNvSpPr>
          <p:nvPr/>
        </p:nvSpPr>
        <p:spPr bwMode="auto">
          <a:xfrm>
            <a:off x="0" y="819150"/>
            <a:ext cx="9144000" cy="244475"/>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a:spAutoFit/>
          </a:bodyPr>
          <a:lstStyle/>
          <a:p>
            <a:r>
              <a:rPr lang="en-US" altLang="zh-CN" sz="1000" b="1" dirty="0">
                <a:solidFill>
                  <a:schemeClr val="bg1"/>
                </a:solidFill>
                <a:latin typeface="Verdana" pitchFamily="34" charset="0"/>
                <a:ea typeface="宋体" charset="-122"/>
              </a:rPr>
              <a:t>http://cc.nankai.edu.cn</a:t>
            </a:r>
          </a:p>
        </p:txBody>
      </p:sp>
      <p:pic>
        <p:nvPicPr>
          <p:cNvPr id="8" name="图片 7" descr="logoDi2副本.png"/>
          <p:cNvPicPr>
            <a:picLocks noChangeAspect="1"/>
          </p:cNvPicPr>
          <p:nvPr userDrawn="1"/>
        </p:nvPicPr>
        <p:blipFill>
          <a:blip r:embed="rId15" cstate="print"/>
          <a:stretch>
            <a:fillRect/>
          </a:stretch>
        </p:blipFill>
        <p:spPr>
          <a:xfrm>
            <a:off x="8640511" y="6418786"/>
            <a:ext cx="503489" cy="439214"/>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dt="0"/>
  <p:txStyles>
    <p:title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2.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4.bin"/></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13.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7.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20" Type="http://schemas.openxmlformats.org/officeDocument/2006/relationships/image" Target="../media/image13.tmp"/><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notesSlide" Target="../notesSlides/notesSlide6.xml"/><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slideLayout" Target="../slideLayouts/slideLayout7.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tags" Target="../tags/tag51.xml"/><Relationship Id="rId2" Type="http://schemas.openxmlformats.org/officeDocument/2006/relationships/tags" Target="../tags/tag36.xml"/><Relationship Id="rId16" Type="http://schemas.openxmlformats.org/officeDocument/2006/relationships/tags" Target="../tags/tag50.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tags" Target="../tags/tag49.xml"/><Relationship Id="rId10" Type="http://schemas.openxmlformats.org/officeDocument/2006/relationships/tags" Target="../tags/tag44.xml"/><Relationship Id="rId19" Type="http://schemas.openxmlformats.org/officeDocument/2006/relationships/image" Target="../media/image13.tmp"/><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tags" Target="../tags/tag64.xml"/><Relationship Id="rId18" Type="http://schemas.openxmlformats.org/officeDocument/2006/relationships/slideLayout" Target="../slideLayouts/slideLayout7.xml"/><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tags" Target="../tags/tag63.xml"/><Relationship Id="rId17" Type="http://schemas.openxmlformats.org/officeDocument/2006/relationships/tags" Target="../tags/tag68.xml"/><Relationship Id="rId2" Type="http://schemas.openxmlformats.org/officeDocument/2006/relationships/tags" Target="../tags/tag53.xml"/><Relationship Id="rId16" Type="http://schemas.openxmlformats.org/officeDocument/2006/relationships/tags" Target="../tags/tag67.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tags" Target="../tags/tag62.xml"/><Relationship Id="rId5" Type="http://schemas.openxmlformats.org/officeDocument/2006/relationships/tags" Target="../tags/tag56.xml"/><Relationship Id="rId15" Type="http://schemas.openxmlformats.org/officeDocument/2006/relationships/tags" Target="../tags/tag66.xml"/><Relationship Id="rId10" Type="http://schemas.openxmlformats.org/officeDocument/2006/relationships/tags" Target="../tags/tag61.xml"/><Relationship Id="rId19" Type="http://schemas.openxmlformats.org/officeDocument/2006/relationships/image" Target="../media/image13.tmp"/><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tags" Target="../tags/tag6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tags" Target="../tags/tag81.xml"/><Relationship Id="rId18" Type="http://schemas.openxmlformats.org/officeDocument/2006/relationships/slideLayout" Target="../slideLayouts/slideLayout7.xml"/><Relationship Id="rId3" Type="http://schemas.openxmlformats.org/officeDocument/2006/relationships/tags" Target="../tags/tag71.xml"/><Relationship Id="rId7" Type="http://schemas.openxmlformats.org/officeDocument/2006/relationships/tags" Target="../tags/tag75.xml"/><Relationship Id="rId12" Type="http://schemas.openxmlformats.org/officeDocument/2006/relationships/tags" Target="../tags/tag80.xml"/><Relationship Id="rId17" Type="http://schemas.openxmlformats.org/officeDocument/2006/relationships/tags" Target="../tags/tag85.xml"/><Relationship Id="rId2" Type="http://schemas.openxmlformats.org/officeDocument/2006/relationships/tags" Target="../tags/tag70.xml"/><Relationship Id="rId16" Type="http://schemas.openxmlformats.org/officeDocument/2006/relationships/tags" Target="../tags/tag84.xml"/><Relationship Id="rId20" Type="http://schemas.openxmlformats.org/officeDocument/2006/relationships/image" Target="../media/image13.tmp"/><Relationship Id="rId1" Type="http://schemas.openxmlformats.org/officeDocument/2006/relationships/tags" Target="../tags/tag69.xml"/><Relationship Id="rId6" Type="http://schemas.openxmlformats.org/officeDocument/2006/relationships/tags" Target="../tags/tag74.xml"/><Relationship Id="rId11" Type="http://schemas.openxmlformats.org/officeDocument/2006/relationships/tags" Target="../tags/tag79.xml"/><Relationship Id="rId5" Type="http://schemas.openxmlformats.org/officeDocument/2006/relationships/tags" Target="../tags/tag73.xml"/><Relationship Id="rId15" Type="http://schemas.openxmlformats.org/officeDocument/2006/relationships/tags" Target="../tags/tag83.xml"/><Relationship Id="rId10" Type="http://schemas.openxmlformats.org/officeDocument/2006/relationships/tags" Target="../tags/tag78.xml"/><Relationship Id="rId19" Type="http://schemas.openxmlformats.org/officeDocument/2006/relationships/notesSlide" Target="../notesSlides/notesSlide7.xml"/><Relationship Id="rId4" Type="http://schemas.openxmlformats.org/officeDocument/2006/relationships/tags" Target="../tags/tag72.xml"/><Relationship Id="rId9" Type="http://schemas.openxmlformats.org/officeDocument/2006/relationships/tags" Target="../tags/tag77.xml"/><Relationship Id="rId14" Type="http://schemas.openxmlformats.org/officeDocument/2006/relationships/tags" Target="../tags/tag8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ea typeface="宋体" pitchFamily="2" charset="-122"/>
              </a:rPr>
              <a:t>高级语言程序设计</a:t>
            </a:r>
            <a:r>
              <a:rPr lang="en-US" altLang="zh-CN" dirty="0">
                <a:ea typeface="宋体" pitchFamily="2" charset="-122"/>
              </a:rPr>
              <a:t>C++</a:t>
            </a:r>
            <a:endParaRPr lang="en-US" altLang="zh-CN" dirty="0">
              <a:solidFill>
                <a:schemeClr val="bg2"/>
              </a:solidFill>
              <a:ea typeface="宋体" pitchFamily="2" charset="-122"/>
            </a:endParaRPr>
          </a:p>
        </p:txBody>
      </p:sp>
      <p:sp>
        <p:nvSpPr>
          <p:cNvPr id="2051" name="Rectangle 3"/>
          <p:cNvSpPr>
            <a:spLocks noGrp="1" noChangeArrowheads="1"/>
          </p:cNvSpPr>
          <p:nvPr>
            <p:ph type="subTitle" idx="1"/>
          </p:nvPr>
        </p:nvSpPr>
        <p:spPr>
          <a:xfrm>
            <a:off x="1295400" y="5214950"/>
            <a:ext cx="6705600" cy="785818"/>
          </a:xfrm>
        </p:spPr>
        <p:txBody>
          <a:bodyPr/>
          <a:lstStyle/>
          <a:p>
            <a:pPr>
              <a:lnSpc>
                <a:spcPct val="90000"/>
              </a:lnSpc>
            </a:pPr>
            <a:r>
              <a:rPr lang="zh-CN" altLang="en-US" dirty="0">
                <a:ea typeface="宋体" pitchFamily="2" charset="-122"/>
              </a:rPr>
              <a:t>张海威</a:t>
            </a:r>
            <a:endParaRPr lang="en-US" altLang="zh-CN" dirty="0">
              <a:ea typeface="宋体" pitchFamily="2" charset="-122"/>
            </a:endParaRPr>
          </a:p>
          <a:p>
            <a:pPr>
              <a:lnSpc>
                <a:spcPct val="90000"/>
              </a:lnSpc>
            </a:pPr>
            <a:r>
              <a:rPr lang="zh-CN" altLang="en-US" dirty="0">
                <a:ea typeface="宋体" pitchFamily="2" charset="-122"/>
              </a:rPr>
              <a:t>南开大学计算机与控制工程学院</a:t>
            </a:r>
            <a:endParaRPr lang="en-US" altLang="zh-CN" dirty="0">
              <a:ea typeface="宋体"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初识指针</a:t>
            </a:r>
          </a:p>
        </p:txBody>
      </p:sp>
      <p:sp>
        <p:nvSpPr>
          <p:cNvPr id="3" name="内容占位符 2"/>
          <p:cNvSpPr>
            <a:spLocks noGrp="1"/>
          </p:cNvSpPr>
          <p:nvPr>
            <p:ph idx="1"/>
          </p:nvPr>
        </p:nvSpPr>
        <p:spPr>
          <a:xfrm>
            <a:off x="457200" y="1295400"/>
            <a:ext cx="8153400" cy="1347782"/>
          </a:xfrm>
        </p:spPr>
        <p:txBody>
          <a:bodyPr/>
          <a:lstStyle/>
          <a:p>
            <a:r>
              <a:rPr lang="zh-CN" altLang="en-US" dirty="0"/>
              <a:t>指针的引入</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6.1】</a:t>
            </a:r>
            <a:r>
              <a:rPr lang="zh-CN" altLang="en-US" dirty="0">
                <a:solidFill>
                  <a:srgbClr val="C00000"/>
                </a:solidFill>
              </a:rPr>
              <a:t>实现对一组整型数由小到大排序</a:t>
            </a:r>
            <a:endParaRPr lang="en-US" altLang="zh-CN" dirty="0">
              <a:solidFill>
                <a:srgbClr val="C00000"/>
              </a:solidFill>
            </a:endParaRPr>
          </a:p>
          <a:p>
            <a:pPr lvl="2"/>
            <a:endParaRPr lang="zh-CN" altLang="en-US" dirty="0"/>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a:t>
            </a:fld>
            <a:endParaRPr lang="en-US" altLang="zh-CN" dirty="0"/>
          </a:p>
        </p:txBody>
      </p:sp>
      <p:sp>
        <p:nvSpPr>
          <p:cNvPr id="6" name="矩形 5"/>
          <p:cNvSpPr/>
          <p:nvPr/>
        </p:nvSpPr>
        <p:spPr>
          <a:xfrm>
            <a:off x="928662" y="2500306"/>
            <a:ext cx="7143800" cy="2308324"/>
          </a:xfrm>
          <a:prstGeom prst="rect">
            <a:avLst/>
          </a:prstGeom>
        </p:spPr>
        <p:txBody>
          <a:bodyPr wrap="square">
            <a:spAutoFit/>
          </a:bodyPr>
          <a:lstStyle/>
          <a:p>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swap(</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&amp;</a:t>
            </a:r>
            <a:r>
              <a:rPr lang="en-US" altLang="zh-CN" sz="2400" b="1" dirty="0" err="1">
                <a:solidFill>
                  <a:schemeClr val="tx2"/>
                </a:solidFill>
                <a:latin typeface="Courier New" pitchFamily="49" charset="0"/>
                <a:cs typeface="Courier New" pitchFamily="49" charset="0"/>
              </a:rPr>
              <a:t>x,</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&amp;y)</a:t>
            </a:r>
          </a:p>
          <a:p>
            <a:r>
              <a:rPr lang="en-US" altLang="zh-CN" sz="2400" b="1" dirty="0">
                <a:solidFill>
                  <a:schemeClr val="tx2"/>
                </a:solidFill>
                <a:latin typeface="Courier New" pitchFamily="49" charset="0"/>
                <a:cs typeface="Courier New" pitchFamily="49" charset="0"/>
              </a:rPr>
              <a:t>{</a:t>
            </a:r>
          </a:p>
          <a:p>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temp = x;</a:t>
            </a:r>
          </a:p>
          <a:p>
            <a:r>
              <a:rPr lang="en-US" altLang="zh-CN" sz="2400" b="1" dirty="0">
                <a:solidFill>
                  <a:schemeClr val="tx2"/>
                </a:solidFill>
                <a:latin typeface="Courier New" pitchFamily="49" charset="0"/>
                <a:cs typeface="Courier New" pitchFamily="49" charset="0"/>
              </a:rPr>
              <a:t>	x = y;</a:t>
            </a:r>
          </a:p>
          <a:p>
            <a:r>
              <a:rPr lang="en-US" altLang="zh-CN" sz="2400" b="1" dirty="0">
                <a:solidFill>
                  <a:schemeClr val="tx2"/>
                </a:solidFill>
                <a:latin typeface="Courier New" pitchFamily="49" charset="0"/>
                <a:cs typeface="Courier New" pitchFamily="49" charset="0"/>
              </a:rPr>
              <a:t>	y = temp;</a:t>
            </a:r>
          </a:p>
          <a:p>
            <a:r>
              <a:rPr lang="en-US" altLang="zh-CN" sz="2400" b="1" dirty="0">
                <a:solidFill>
                  <a:schemeClr val="tx2"/>
                </a:solidFill>
                <a:latin typeface="Courier New" pitchFamily="49" charset="0"/>
                <a:cs typeface="Courier New" pitchFamily="49" charset="0"/>
              </a:rPr>
              <a:t>}</a:t>
            </a:r>
            <a:endParaRPr lang="zh-CN" altLang="en-US" sz="2400" b="1" dirty="0">
              <a:solidFill>
                <a:schemeClr val="tx2"/>
              </a:solidFill>
              <a:latin typeface="Courier New" pitchFamily="49" charset="0"/>
              <a:cs typeface="Courier New" pitchFamily="49"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p:txBody>
          <a:bodyPr/>
          <a:lstStyle/>
          <a:p>
            <a:pPr algn="just">
              <a:spcBef>
                <a:spcPts val="0"/>
              </a:spcBef>
              <a:buNone/>
            </a:pPr>
            <a:r>
              <a:rPr lang="en-US" altLang="zh-CN" sz="2000" dirty="0">
                <a:solidFill>
                  <a:srgbClr val="0000FF"/>
                </a:solidFill>
                <a:latin typeface="Courier New" pitchFamily="49" charset="0"/>
                <a:cs typeface="Courier New" pitchFamily="49" charset="0"/>
              </a:rPr>
              <a:t>char</a:t>
            </a:r>
            <a:r>
              <a:rPr lang="en-US" altLang="zh-CN" sz="2000" dirty="0">
                <a:solidFill>
                  <a:schemeClr val="tx2"/>
                </a:solidFill>
                <a:latin typeface="Courier New" pitchFamily="49" charset="0"/>
                <a:cs typeface="Courier New" pitchFamily="49" charset="0"/>
              </a:rPr>
              <a:t> * match(</a:t>
            </a:r>
            <a:r>
              <a:rPr lang="en-US" altLang="zh-CN" sz="2000" dirty="0">
                <a:solidFill>
                  <a:srgbClr val="0000FF"/>
                </a:solidFill>
                <a:latin typeface="Courier New" pitchFamily="49" charset="0"/>
                <a:cs typeface="Courier New" pitchFamily="49" charset="0"/>
              </a:rPr>
              <a:t>char</a:t>
            </a:r>
            <a:r>
              <a:rPr lang="en-US" altLang="zh-CN" sz="2000" dirty="0">
                <a:solidFill>
                  <a:schemeClr val="tx2"/>
                </a:solidFill>
                <a:latin typeface="Courier New" pitchFamily="49" charset="0"/>
                <a:cs typeface="Courier New" pitchFamily="49" charset="0"/>
              </a:rPr>
              <a:t> c, </a:t>
            </a:r>
            <a:r>
              <a:rPr lang="en-US" altLang="zh-CN" sz="2000" dirty="0">
                <a:solidFill>
                  <a:srgbClr val="0000FF"/>
                </a:solidFill>
                <a:latin typeface="Courier New" pitchFamily="49" charset="0"/>
                <a:cs typeface="Courier New" pitchFamily="49" charset="0"/>
              </a:rPr>
              <a:t>char</a:t>
            </a:r>
            <a:r>
              <a:rPr lang="en-US" altLang="zh-CN" sz="2000" dirty="0">
                <a:solidFill>
                  <a:schemeClr val="tx2"/>
                </a:solidFill>
                <a:latin typeface="Courier New" pitchFamily="49" charset="0"/>
                <a:cs typeface="Courier New" pitchFamily="49" charset="0"/>
              </a:rPr>
              <a:t> * s) {</a:t>
            </a:r>
          </a:p>
          <a:p>
            <a:pPr algn="just">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a:solidFill>
                  <a:srgbClr val="00B050"/>
                </a:solidFill>
                <a:latin typeface="Courier New" pitchFamily="49" charset="0"/>
                <a:cs typeface="Courier New" pitchFamily="49" charset="0"/>
              </a:rPr>
              <a:t>//</a:t>
            </a:r>
            <a:r>
              <a:rPr lang="zh-CN" altLang="en-US" sz="2000" dirty="0">
                <a:solidFill>
                  <a:srgbClr val="00B050"/>
                </a:solidFill>
                <a:latin typeface="Courier New" pitchFamily="49" charset="0"/>
                <a:cs typeface="Courier New" pitchFamily="49" charset="0"/>
              </a:rPr>
              <a:t>找</a:t>
            </a:r>
            <a:r>
              <a:rPr lang="en-US" altLang="zh-CN" sz="2000" dirty="0" err="1">
                <a:solidFill>
                  <a:srgbClr val="00B050"/>
                </a:solidFill>
                <a:latin typeface="Courier New" pitchFamily="49" charset="0"/>
                <a:cs typeface="Courier New" pitchFamily="49" charset="0"/>
              </a:rPr>
              <a:t>str</a:t>
            </a:r>
            <a:r>
              <a:rPr lang="zh-CN" altLang="en-US" sz="2000" dirty="0">
                <a:solidFill>
                  <a:srgbClr val="00B050"/>
                </a:solidFill>
                <a:latin typeface="Courier New" pitchFamily="49" charset="0"/>
                <a:cs typeface="Courier New" pitchFamily="49" charset="0"/>
              </a:rPr>
              <a:t>中第一个</a:t>
            </a:r>
            <a:r>
              <a:rPr lang="en-US" altLang="zh-CN" sz="2000" dirty="0">
                <a:solidFill>
                  <a:srgbClr val="00B050"/>
                </a:solidFill>
                <a:latin typeface="Courier New" pitchFamily="49" charset="0"/>
                <a:cs typeface="Courier New" pitchFamily="49" charset="0"/>
              </a:rPr>
              <a:t>c</a:t>
            </a:r>
            <a:r>
              <a:rPr lang="zh-CN" altLang="en-US" sz="2000" dirty="0">
                <a:solidFill>
                  <a:srgbClr val="00B050"/>
                </a:solidFill>
                <a:latin typeface="Courier New" pitchFamily="49" charset="0"/>
                <a:cs typeface="Courier New" pitchFamily="49" charset="0"/>
              </a:rPr>
              <a:t>字符出现的位置并返回</a:t>
            </a:r>
          </a:p>
          <a:p>
            <a:pPr algn="just">
              <a:spcBef>
                <a:spcPts val="0"/>
              </a:spcBef>
              <a:buNone/>
            </a:pPr>
            <a:r>
              <a:rPr lang="zh-CN" altLang="en-US" sz="2000" dirty="0">
                <a:solidFill>
                  <a:schemeClr val="tx2"/>
                </a:solidFill>
                <a:latin typeface="Courier New" pitchFamily="49" charset="0"/>
                <a:cs typeface="Courier New" pitchFamily="49" charset="0"/>
              </a:rPr>
              <a:t>	</a:t>
            </a:r>
            <a:r>
              <a:rPr lang="en-US" altLang="zh-CN" sz="2000" dirty="0" err="1">
                <a:solidFill>
                  <a:srgbClr val="0000FF"/>
                </a:solidFill>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i</a:t>
            </a:r>
            <a:r>
              <a:rPr lang="en-US" altLang="zh-CN" sz="2000" dirty="0">
                <a:solidFill>
                  <a:schemeClr val="tx2"/>
                </a:solidFill>
                <a:latin typeface="Courier New" pitchFamily="49" charset="0"/>
                <a:cs typeface="Courier New" pitchFamily="49" charset="0"/>
              </a:rPr>
              <a:t>=0;</a:t>
            </a:r>
          </a:p>
          <a:p>
            <a:pPr algn="just">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a:solidFill>
                  <a:srgbClr val="0000FF"/>
                </a:solidFill>
                <a:latin typeface="Courier New" pitchFamily="49" charset="0"/>
                <a:cs typeface="Courier New" pitchFamily="49" charset="0"/>
              </a:rPr>
              <a:t>while</a:t>
            </a:r>
            <a:r>
              <a:rPr lang="en-US" altLang="zh-CN" sz="2000" dirty="0">
                <a:solidFill>
                  <a:schemeClr val="tx2"/>
                </a:solidFill>
                <a:latin typeface="Courier New" pitchFamily="49" charset="0"/>
                <a:cs typeface="Courier New" pitchFamily="49" charset="0"/>
              </a:rPr>
              <a:t>( s[</a:t>
            </a:r>
            <a:r>
              <a:rPr lang="en-US" altLang="zh-CN" sz="2000" dirty="0" err="1">
                <a:solidFill>
                  <a:schemeClr val="tx2"/>
                </a:solidFill>
                <a:latin typeface="Courier New" pitchFamily="49" charset="0"/>
                <a:cs typeface="Courier New" pitchFamily="49" charset="0"/>
              </a:rPr>
              <a:t>i</a:t>
            </a:r>
            <a:r>
              <a:rPr lang="en-US" altLang="zh-CN" sz="2000" dirty="0">
                <a:solidFill>
                  <a:schemeClr val="tx2"/>
                </a:solidFill>
                <a:latin typeface="Courier New" pitchFamily="49" charset="0"/>
                <a:cs typeface="Courier New" pitchFamily="49" charset="0"/>
              </a:rPr>
              <a:t>]!=c &amp;&amp; s[</a:t>
            </a:r>
            <a:r>
              <a:rPr lang="en-US" altLang="zh-CN" sz="2000" dirty="0" err="1">
                <a:solidFill>
                  <a:schemeClr val="tx2"/>
                </a:solidFill>
                <a:latin typeface="Courier New" pitchFamily="49" charset="0"/>
                <a:cs typeface="Courier New" pitchFamily="49" charset="0"/>
              </a:rPr>
              <a:t>i</a:t>
            </a:r>
            <a:r>
              <a:rPr lang="en-US" altLang="zh-CN" sz="2000" dirty="0">
                <a:solidFill>
                  <a:schemeClr val="tx2"/>
                </a:solidFill>
                <a:latin typeface="Courier New" pitchFamily="49" charset="0"/>
                <a:cs typeface="Courier New" pitchFamily="49" charset="0"/>
              </a:rPr>
              <a:t>]!='\0' )</a:t>
            </a:r>
          </a:p>
          <a:p>
            <a:pPr algn="just">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i</a:t>
            </a:r>
            <a:r>
              <a:rPr lang="en-US" altLang="zh-CN" sz="2000" dirty="0">
                <a:solidFill>
                  <a:schemeClr val="tx2"/>
                </a:solidFill>
                <a:latin typeface="Courier New" pitchFamily="49" charset="0"/>
                <a:cs typeface="Courier New" pitchFamily="49" charset="0"/>
              </a:rPr>
              <a:t>++;</a:t>
            </a:r>
          </a:p>
          <a:p>
            <a:pPr algn="just">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a:solidFill>
                  <a:srgbClr val="00B050"/>
                </a:solidFill>
                <a:latin typeface="Courier New" pitchFamily="49" charset="0"/>
                <a:cs typeface="Courier New" pitchFamily="49" charset="0"/>
              </a:rPr>
              <a:t>//</a:t>
            </a:r>
            <a:r>
              <a:rPr lang="zh-CN" altLang="en-US" sz="2000" dirty="0">
                <a:solidFill>
                  <a:srgbClr val="00B050"/>
                </a:solidFill>
                <a:latin typeface="Courier New" pitchFamily="49" charset="0"/>
                <a:cs typeface="Courier New" pitchFamily="49" charset="0"/>
              </a:rPr>
              <a:t>此时，或者</a:t>
            </a:r>
            <a:r>
              <a:rPr lang="en-US" altLang="zh-CN" sz="2000" dirty="0">
                <a:solidFill>
                  <a:srgbClr val="00B050"/>
                </a:solidFill>
                <a:latin typeface="Courier New" pitchFamily="49" charset="0"/>
                <a:cs typeface="Courier New" pitchFamily="49" charset="0"/>
              </a:rPr>
              <a:t>s[</a:t>
            </a:r>
            <a:r>
              <a:rPr lang="en-US" altLang="zh-CN" sz="2000" dirty="0" err="1">
                <a:solidFill>
                  <a:srgbClr val="00B050"/>
                </a:solidFill>
                <a:latin typeface="Courier New" pitchFamily="49" charset="0"/>
                <a:cs typeface="Courier New" pitchFamily="49" charset="0"/>
              </a:rPr>
              <a:t>i</a:t>
            </a:r>
            <a:r>
              <a:rPr lang="en-US" altLang="zh-CN" sz="2000" dirty="0">
                <a:solidFill>
                  <a:srgbClr val="00B050"/>
                </a:solidFill>
                <a:latin typeface="Courier New" pitchFamily="49" charset="0"/>
                <a:cs typeface="Courier New" pitchFamily="49" charset="0"/>
              </a:rPr>
              <a:t>]=c，</a:t>
            </a:r>
            <a:r>
              <a:rPr lang="zh-CN" altLang="en-US" sz="2000" dirty="0">
                <a:solidFill>
                  <a:srgbClr val="00B050"/>
                </a:solidFill>
                <a:latin typeface="Courier New" pitchFamily="49" charset="0"/>
                <a:cs typeface="Courier New" pitchFamily="49" charset="0"/>
              </a:rPr>
              <a:t>或者</a:t>
            </a:r>
            <a:r>
              <a:rPr lang="en-US" altLang="zh-CN" sz="2000" dirty="0">
                <a:solidFill>
                  <a:srgbClr val="00B050"/>
                </a:solidFill>
                <a:latin typeface="Courier New" pitchFamily="49" charset="0"/>
                <a:cs typeface="Courier New" pitchFamily="49" charset="0"/>
              </a:rPr>
              <a:t>s[</a:t>
            </a:r>
            <a:r>
              <a:rPr lang="en-US" altLang="zh-CN" sz="2000" dirty="0" err="1">
                <a:solidFill>
                  <a:srgbClr val="00B050"/>
                </a:solidFill>
                <a:latin typeface="Courier New" pitchFamily="49" charset="0"/>
                <a:cs typeface="Courier New" pitchFamily="49" charset="0"/>
              </a:rPr>
              <a:t>i</a:t>
            </a:r>
            <a:r>
              <a:rPr lang="en-US" altLang="zh-CN" sz="2000" dirty="0">
                <a:solidFill>
                  <a:srgbClr val="00B050"/>
                </a:solidFill>
                <a:latin typeface="Courier New" pitchFamily="49" charset="0"/>
                <a:cs typeface="Courier New" pitchFamily="49" charset="0"/>
              </a:rPr>
              <a:t>]='\0'</a:t>
            </a:r>
          </a:p>
          <a:p>
            <a:pPr algn="just">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a:solidFill>
                  <a:srgbClr val="0000FF"/>
                </a:solidFill>
                <a:latin typeface="Courier New" pitchFamily="49" charset="0"/>
                <a:cs typeface="Courier New" pitchFamily="49" charset="0"/>
              </a:rPr>
              <a:t>if</a:t>
            </a:r>
            <a:r>
              <a:rPr lang="en-US" altLang="zh-CN" sz="2000" dirty="0">
                <a:solidFill>
                  <a:schemeClr val="tx2"/>
                </a:solidFill>
                <a:latin typeface="Courier New" pitchFamily="49" charset="0"/>
                <a:cs typeface="Courier New" pitchFamily="49" charset="0"/>
              </a:rPr>
              <a:t>( s[</a:t>
            </a:r>
            <a:r>
              <a:rPr lang="en-US" altLang="zh-CN" sz="2000" dirty="0" err="1">
                <a:solidFill>
                  <a:schemeClr val="tx2"/>
                </a:solidFill>
                <a:latin typeface="Courier New" pitchFamily="49" charset="0"/>
                <a:cs typeface="Courier New" pitchFamily="49" charset="0"/>
              </a:rPr>
              <a:t>i</a:t>
            </a:r>
            <a:r>
              <a:rPr lang="en-US" altLang="zh-CN" sz="2000" dirty="0">
                <a:solidFill>
                  <a:schemeClr val="tx2"/>
                </a:solidFill>
                <a:latin typeface="Courier New" pitchFamily="49" charset="0"/>
                <a:cs typeface="Courier New" pitchFamily="49" charset="0"/>
              </a:rPr>
              <a:t>]==c )</a:t>
            </a:r>
          </a:p>
          <a:p>
            <a:pPr algn="just">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a:solidFill>
                  <a:srgbClr val="0000FF"/>
                </a:solidFill>
                <a:latin typeface="Courier New" pitchFamily="49" charset="0"/>
                <a:cs typeface="Courier New" pitchFamily="49" charset="0"/>
              </a:rPr>
              <a:t>return</a:t>
            </a:r>
            <a:r>
              <a:rPr lang="en-US" altLang="zh-CN" sz="2000" dirty="0">
                <a:solidFill>
                  <a:schemeClr val="tx2"/>
                </a:solidFill>
                <a:latin typeface="Courier New" pitchFamily="49" charset="0"/>
                <a:cs typeface="Courier New" pitchFamily="49" charset="0"/>
              </a:rPr>
              <a:t> (&amp;s[</a:t>
            </a:r>
            <a:r>
              <a:rPr lang="en-US" altLang="zh-CN" sz="2000" dirty="0" err="1">
                <a:solidFill>
                  <a:schemeClr val="tx2"/>
                </a:solidFill>
                <a:latin typeface="Courier New" pitchFamily="49" charset="0"/>
                <a:cs typeface="Courier New" pitchFamily="49" charset="0"/>
              </a:rPr>
              <a:t>i</a:t>
            </a:r>
            <a:r>
              <a:rPr lang="en-US" altLang="zh-CN" sz="2000" dirty="0">
                <a:solidFill>
                  <a:schemeClr val="tx2"/>
                </a:solidFill>
                <a:latin typeface="Courier New" pitchFamily="49" charset="0"/>
                <a:cs typeface="Courier New" pitchFamily="49" charset="0"/>
              </a:rPr>
              <a:t>]);  </a:t>
            </a:r>
            <a:r>
              <a:rPr lang="en-US" altLang="zh-CN" sz="2000" dirty="0">
                <a:solidFill>
                  <a:srgbClr val="00B050"/>
                </a:solidFill>
                <a:latin typeface="Courier New" pitchFamily="49" charset="0"/>
                <a:cs typeface="Courier New" pitchFamily="49" charset="0"/>
              </a:rPr>
              <a:t>//</a:t>
            </a:r>
            <a:r>
              <a:rPr lang="zh-CN" altLang="en-US" sz="2000" dirty="0">
                <a:solidFill>
                  <a:srgbClr val="00B050"/>
                </a:solidFill>
                <a:latin typeface="Courier New" pitchFamily="49" charset="0"/>
                <a:cs typeface="Courier New" pitchFamily="49" charset="0"/>
              </a:rPr>
              <a:t>若找到，返回在</a:t>
            </a:r>
            <a:r>
              <a:rPr lang="en-US" altLang="zh-CN" sz="2000" dirty="0">
                <a:solidFill>
                  <a:srgbClr val="00B050"/>
                </a:solidFill>
                <a:latin typeface="Courier New" pitchFamily="49" charset="0"/>
                <a:cs typeface="Courier New" pitchFamily="49" charset="0"/>
              </a:rPr>
              <a:t>s</a:t>
            </a:r>
            <a:r>
              <a:rPr lang="zh-CN" altLang="en-US" sz="2000" dirty="0">
                <a:solidFill>
                  <a:srgbClr val="00B050"/>
                </a:solidFill>
                <a:latin typeface="Courier New" pitchFamily="49" charset="0"/>
                <a:cs typeface="Courier New" pitchFamily="49" charset="0"/>
              </a:rPr>
              <a:t>串的地址</a:t>
            </a:r>
          </a:p>
          <a:p>
            <a:pPr algn="just">
              <a:spcBef>
                <a:spcPts val="0"/>
              </a:spcBef>
              <a:buNone/>
            </a:pPr>
            <a:r>
              <a:rPr lang="zh-CN" altLang="en-US" sz="2000" dirty="0">
                <a:solidFill>
                  <a:schemeClr val="tx2"/>
                </a:solidFill>
                <a:latin typeface="Courier New" pitchFamily="49" charset="0"/>
                <a:cs typeface="Courier New" pitchFamily="49" charset="0"/>
              </a:rPr>
              <a:t>	</a:t>
            </a:r>
            <a:r>
              <a:rPr lang="en-US" altLang="zh-CN" sz="2000" dirty="0">
                <a:solidFill>
                  <a:srgbClr val="0000FF"/>
                </a:solidFill>
                <a:latin typeface="Courier New" pitchFamily="49" charset="0"/>
                <a:cs typeface="Courier New" pitchFamily="49" charset="0"/>
              </a:rPr>
              <a:t>else</a:t>
            </a:r>
          </a:p>
          <a:p>
            <a:pPr algn="just">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a:solidFill>
                  <a:srgbClr val="0000FF"/>
                </a:solidFill>
                <a:latin typeface="Courier New" pitchFamily="49" charset="0"/>
                <a:cs typeface="Courier New" pitchFamily="49" charset="0"/>
              </a:rPr>
              <a:t>return</a:t>
            </a:r>
            <a:r>
              <a:rPr lang="en-US" altLang="zh-CN" sz="2000" dirty="0">
                <a:solidFill>
                  <a:schemeClr val="tx2"/>
                </a:solidFill>
                <a:latin typeface="Courier New" pitchFamily="49" charset="0"/>
                <a:cs typeface="Courier New" pitchFamily="49" charset="0"/>
              </a:rPr>
              <a:t>(NULL);    </a:t>
            </a:r>
            <a:r>
              <a:rPr lang="en-US" altLang="zh-CN" sz="2000" dirty="0">
                <a:solidFill>
                  <a:srgbClr val="00B050"/>
                </a:solidFill>
                <a:latin typeface="Courier New" pitchFamily="49" charset="0"/>
                <a:cs typeface="Courier New" pitchFamily="49" charset="0"/>
              </a:rPr>
              <a:t>//</a:t>
            </a:r>
            <a:r>
              <a:rPr lang="zh-CN" altLang="en-US" sz="2000" dirty="0">
                <a:solidFill>
                  <a:srgbClr val="00B050"/>
                </a:solidFill>
                <a:latin typeface="Courier New" pitchFamily="49" charset="0"/>
                <a:cs typeface="Courier New" pitchFamily="49" charset="0"/>
              </a:rPr>
              <a:t>没找到时返</a:t>
            </a:r>
            <a:r>
              <a:rPr lang="en-US" altLang="zh-CN" sz="2000" dirty="0">
                <a:solidFill>
                  <a:srgbClr val="00B050"/>
                </a:solidFill>
                <a:latin typeface="Courier New" pitchFamily="49" charset="0"/>
                <a:cs typeface="Courier New" pitchFamily="49" charset="0"/>
              </a:rPr>
              <a:t>NULL</a:t>
            </a:r>
          </a:p>
          <a:p>
            <a:pPr algn="just">
              <a:spcBef>
                <a:spcPts val="0"/>
              </a:spcBef>
              <a:buNone/>
            </a:pPr>
            <a:r>
              <a:rPr lang="en-US" altLang="zh-CN" sz="2000" dirty="0">
                <a:solidFill>
                  <a:schemeClr val="tx2"/>
                </a:solidFill>
                <a:latin typeface="Courier New" pitchFamily="49" charset="0"/>
                <a:cs typeface="Courier New" pitchFamily="49" charset="0"/>
              </a:rPr>
              <a:t>}</a:t>
            </a:r>
          </a:p>
          <a:p>
            <a:pPr algn="just">
              <a:spcBef>
                <a:spcPts val="0"/>
              </a:spcBef>
              <a:buNone/>
            </a:pPr>
            <a:r>
              <a:rPr lang="zh-CN" altLang="en-US" sz="2400" dirty="0">
                <a:solidFill>
                  <a:schemeClr val="accent6"/>
                </a:solidFill>
              </a:rPr>
              <a:t>运行结果：</a:t>
            </a:r>
            <a:endParaRPr lang="en-US" altLang="zh-CN" sz="2400" dirty="0">
              <a:solidFill>
                <a:schemeClr val="accent6"/>
              </a:solidFill>
            </a:endParaRPr>
          </a:p>
          <a:p>
            <a:pPr algn="just">
              <a:lnSpc>
                <a:spcPct val="85000"/>
              </a:lnSpc>
              <a:buNone/>
            </a:pPr>
            <a:r>
              <a:rPr lang="en-US" altLang="zh-CN" sz="2800" dirty="0">
                <a:solidFill>
                  <a:schemeClr val="tx2"/>
                </a:solidFill>
              </a:rPr>
              <a:t>Input a string:  </a:t>
            </a:r>
            <a:r>
              <a:rPr lang="en-US" altLang="zh-CN" sz="2800" dirty="0">
                <a:solidFill>
                  <a:srgbClr val="FF0000"/>
                </a:solidFill>
              </a:rPr>
              <a:t>I am a student.</a:t>
            </a:r>
          </a:p>
          <a:p>
            <a:pPr algn="just">
              <a:lnSpc>
                <a:spcPct val="85000"/>
              </a:lnSpc>
              <a:buNone/>
            </a:pPr>
            <a:r>
              <a:rPr lang="en-US" altLang="zh-CN" sz="2800" dirty="0" err="1">
                <a:solidFill>
                  <a:schemeClr val="tx2"/>
                </a:solidFill>
              </a:rPr>
              <a:t>Sub_str</a:t>
            </a:r>
            <a:r>
              <a:rPr lang="en-US" altLang="zh-CN" sz="2800" dirty="0">
                <a:solidFill>
                  <a:schemeClr val="tx2"/>
                </a:solidFill>
              </a:rPr>
              <a:t> from first 'a' ==&gt;am a student. </a:t>
            </a:r>
            <a:endParaRPr lang="zh-CN" altLang="en-US" sz="2800" dirty="0">
              <a:solidFill>
                <a:schemeClr val="tx2"/>
              </a:solidFill>
            </a:endParaRPr>
          </a:p>
          <a:p>
            <a:pPr algn="just">
              <a:spcBef>
                <a:spcPts val="0"/>
              </a:spcBef>
              <a:buNone/>
            </a:pPr>
            <a:endParaRPr lang="en-US" altLang="zh-CN" sz="2000" dirty="0">
              <a:solidFill>
                <a:schemeClr val="tx2"/>
              </a:solidFill>
              <a:latin typeface="Courier New" pitchFamily="49" charset="0"/>
              <a:cs typeface="Courier New" pitchFamily="49" charset="0"/>
            </a:endParaRPr>
          </a:p>
          <a:p>
            <a:pPr>
              <a:buNone/>
            </a:pPr>
            <a:endParaRPr lang="zh-CN" altLang="en-US" sz="2000" dirty="0">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100</a:t>
            </a:fld>
            <a:endParaRPr lang="en-US" altLang="zh-CN"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p:txBody>
          <a:bodyPr/>
          <a:lstStyle/>
          <a:p>
            <a:r>
              <a:rPr lang="zh-CN" altLang="en-US" dirty="0"/>
              <a:t>函数指针</a:t>
            </a:r>
            <a:endParaRPr lang="en-US" altLang="zh-CN" dirty="0"/>
          </a:p>
          <a:p>
            <a:pPr lvl="1"/>
            <a:r>
              <a:rPr lang="zh-CN" altLang="en-US" dirty="0"/>
              <a:t>指向函数的指针</a:t>
            </a:r>
            <a:endParaRPr lang="en-US" altLang="zh-CN" dirty="0"/>
          </a:p>
          <a:p>
            <a:pPr lvl="2"/>
            <a:r>
              <a:rPr lang="zh-CN" altLang="en-US" dirty="0"/>
              <a:t>函数具有地址（称为</a:t>
            </a:r>
            <a:r>
              <a:rPr lang="zh-CN" altLang="en-US" dirty="0">
                <a:solidFill>
                  <a:srgbClr val="FF0000"/>
                </a:solidFill>
              </a:rPr>
              <a:t>入口地址</a:t>
            </a:r>
            <a:r>
              <a:rPr lang="zh-CN" altLang="en-US" dirty="0"/>
              <a:t>）</a:t>
            </a:r>
            <a:endParaRPr lang="en-US" altLang="zh-CN" dirty="0"/>
          </a:p>
          <a:p>
            <a:pPr lvl="2"/>
            <a:r>
              <a:rPr lang="zh-CN" altLang="en-US" dirty="0"/>
              <a:t>函数的地址也可作指针的值，这就是函数指针。函数指针的说明格式与函数的原型相似，主要区别是：原来的</a:t>
            </a:r>
            <a:r>
              <a:rPr lang="en-US" altLang="zh-CN" dirty="0"/>
              <a:t>〈</a:t>
            </a:r>
            <a:r>
              <a:rPr lang="zh-CN" altLang="en-US" dirty="0"/>
              <a:t>函数名</a:t>
            </a:r>
            <a:r>
              <a:rPr lang="en-US" altLang="zh-CN" dirty="0"/>
              <a:t>〉</a:t>
            </a:r>
            <a:r>
              <a:rPr lang="zh-CN" altLang="en-US" dirty="0"/>
              <a:t>，用*</a:t>
            </a:r>
            <a:r>
              <a:rPr lang="en-US" altLang="zh-CN" dirty="0"/>
              <a:t>〈</a:t>
            </a:r>
            <a:r>
              <a:rPr lang="zh-CN" altLang="en-US" dirty="0"/>
              <a:t>函数指针名</a:t>
            </a:r>
            <a:r>
              <a:rPr lang="en-US" altLang="zh-CN" dirty="0"/>
              <a:t>〉</a:t>
            </a:r>
            <a:r>
              <a:rPr lang="zh-CN" altLang="en-US" dirty="0"/>
              <a:t>所代替</a:t>
            </a:r>
            <a:endParaRPr lang="en-US" altLang="zh-CN" dirty="0"/>
          </a:p>
          <a:p>
            <a:pPr lvl="2"/>
            <a:r>
              <a:rPr lang="zh-CN" altLang="en-US" dirty="0"/>
              <a:t>说明格式：</a:t>
            </a:r>
            <a:endParaRPr lang="en-US" altLang="zh-CN" dirty="0"/>
          </a:p>
          <a:p>
            <a:pPr lvl="2">
              <a:buNone/>
            </a:pPr>
            <a:r>
              <a:rPr lang="zh-CN" altLang="en-US" sz="2400" dirty="0">
                <a:solidFill>
                  <a:schemeClr val="tx2"/>
                </a:solidFill>
                <a:latin typeface="Courier New" pitchFamily="49" charset="0"/>
                <a:cs typeface="Courier New" pitchFamily="49" charset="0"/>
              </a:rPr>
              <a:t>&lt;类型名&gt;(*</a:t>
            </a:r>
            <a:r>
              <a:rPr lang="en-US" altLang="zh-CN" sz="2400" dirty="0" err="1">
                <a:solidFill>
                  <a:schemeClr val="tx2"/>
                </a:solidFill>
                <a:latin typeface="Courier New" pitchFamily="49" charset="0"/>
                <a:cs typeface="Courier New" pitchFamily="49" charset="0"/>
              </a:rPr>
              <a:t>pf</a:t>
            </a:r>
            <a:r>
              <a:rPr lang="en-US" altLang="zh-CN" sz="2400" dirty="0">
                <a:solidFill>
                  <a:schemeClr val="tx2"/>
                </a:solidFill>
                <a:latin typeface="Courier New" pitchFamily="49" charset="0"/>
                <a:cs typeface="Courier New" pitchFamily="49" charset="0"/>
              </a:rPr>
              <a:t>)( &lt;</a:t>
            </a:r>
            <a:r>
              <a:rPr lang="zh-CN" altLang="en-US" sz="2400" dirty="0">
                <a:solidFill>
                  <a:schemeClr val="tx2"/>
                </a:solidFill>
                <a:latin typeface="Courier New" pitchFamily="49" charset="0"/>
                <a:cs typeface="Courier New" pitchFamily="49" charset="0"/>
              </a:rPr>
              <a:t>参数表</a:t>
            </a:r>
            <a:r>
              <a:rPr lang="en-US" altLang="zh-CN" sz="2400" dirty="0">
                <a:solidFill>
                  <a:schemeClr val="tx2"/>
                </a:solidFill>
                <a:latin typeface="Courier New" pitchFamily="49" charset="0"/>
                <a:cs typeface="Courier New" pitchFamily="49" charset="0"/>
              </a:rPr>
              <a:t>&gt;);</a:t>
            </a:r>
          </a:p>
          <a:p>
            <a:pPr lvl="2">
              <a:buNone/>
            </a:pPr>
            <a:r>
              <a:rPr lang="en-US" altLang="zh-CN" sz="2400" dirty="0">
                <a:solidFill>
                  <a:srgbClr val="C00000"/>
                </a:solidFill>
              </a:rPr>
              <a:t>【</a:t>
            </a:r>
            <a:r>
              <a:rPr lang="zh-CN" altLang="en-US" sz="2400" dirty="0">
                <a:solidFill>
                  <a:srgbClr val="C00000"/>
                </a:solidFill>
              </a:rPr>
              <a:t>例如</a:t>
            </a:r>
            <a:r>
              <a:rPr lang="en-US" altLang="zh-CN" sz="2400" dirty="0">
                <a:solidFill>
                  <a:srgbClr val="C00000"/>
                </a:solidFill>
              </a:rPr>
              <a:t>】</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pf</a:t>
            </a:r>
            <a:r>
              <a:rPr lang="en-US" altLang="zh-CN" sz="2400" dirty="0">
                <a:solidFill>
                  <a:schemeClr val="tx2"/>
                </a:solidFill>
                <a:latin typeface="Courier New" pitchFamily="49" charset="0"/>
                <a:cs typeface="Courier New" pitchFamily="49" charset="0"/>
              </a:rPr>
              <a:t>)();</a:t>
            </a:r>
          </a:p>
          <a:p>
            <a:pPr lvl="3"/>
            <a:r>
              <a:rPr lang="en-US" altLang="zh-CN" sz="2200" dirty="0" err="1"/>
              <a:t>pf</a:t>
            </a:r>
            <a:r>
              <a:rPr lang="zh-CN" altLang="en-US" sz="2200" dirty="0"/>
              <a:t>为指向“</a:t>
            </a:r>
            <a:r>
              <a:rPr lang="zh-CN" altLang="en-US" sz="2200" dirty="0">
                <a:solidFill>
                  <a:srgbClr val="FF0000"/>
                </a:solidFill>
              </a:rPr>
              <a:t>一族</a:t>
            </a:r>
            <a:r>
              <a:rPr lang="zh-CN" altLang="en-US" sz="2200" dirty="0"/>
              <a:t>”函数的指针(即*</a:t>
            </a:r>
            <a:r>
              <a:rPr lang="en-US" altLang="zh-CN" sz="2200" dirty="0" err="1"/>
              <a:t>pf</a:t>
            </a:r>
            <a:r>
              <a:rPr lang="zh-CN" altLang="en-US" sz="2200" dirty="0"/>
              <a:t>为函数名)，该函数无参，且返回值类型为</a:t>
            </a:r>
            <a:r>
              <a:rPr lang="en-US" altLang="zh-CN" sz="2200" dirty="0" err="1"/>
              <a:t>int</a:t>
            </a:r>
            <a:r>
              <a:rPr lang="en-US" altLang="zh-CN" sz="2200" dirty="0"/>
              <a:t>。</a:t>
            </a:r>
          </a:p>
          <a:p>
            <a:pPr lvl="2"/>
            <a:endParaRPr lang="zh-CN" altLang="en-US" dirty="0"/>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101</a:t>
            </a:fld>
            <a:endParaRPr lang="en-US" altLang="zh-CN"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p:txBody>
          <a:bodyPr/>
          <a:lstStyle/>
          <a:p>
            <a:r>
              <a:rPr lang="zh-CN" altLang="en-US" dirty="0"/>
              <a:t>函数指针</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6.15】</a:t>
            </a:r>
            <a:r>
              <a:rPr lang="zh-CN" altLang="en-US" dirty="0">
                <a:solidFill>
                  <a:srgbClr val="C00000"/>
                </a:solidFill>
              </a:rPr>
              <a:t>通过使用指向函数的指针变量来调用自定义函数</a:t>
            </a:r>
            <a:r>
              <a:rPr lang="en-US" altLang="zh-CN" dirty="0">
                <a:solidFill>
                  <a:srgbClr val="C00000"/>
                </a:solidFill>
              </a:rPr>
              <a:t>max</a:t>
            </a:r>
            <a:r>
              <a:rPr lang="zh-CN" altLang="en-US" dirty="0">
                <a:solidFill>
                  <a:srgbClr val="C00000"/>
                </a:solidFill>
              </a:rPr>
              <a:t>及</a:t>
            </a:r>
            <a:r>
              <a:rPr lang="en-US" altLang="zh-CN" dirty="0">
                <a:solidFill>
                  <a:srgbClr val="C00000"/>
                </a:solidFill>
              </a:rPr>
              <a:t>min</a:t>
            </a:r>
          </a:p>
          <a:p>
            <a:pPr algn="just">
              <a:spcBef>
                <a:spcPts val="0"/>
              </a:spcBef>
              <a:buNone/>
            </a:pPr>
            <a:r>
              <a:rPr lang="en-US" altLang="zh-CN" sz="2000" dirty="0">
                <a:solidFill>
                  <a:srgbClr val="0000FF"/>
                </a:solidFill>
                <a:latin typeface="Courier New" pitchFamily="49" charset="0"/>
                <a:cs typeface="Courier New" pitchFamily="49" charset="0"/>
              </a:rPr>
              <a:t>#include </a:t>
            </a:r>
            <a:r>
              <a:rPr lang="en-US" altLang="zh-CN" sz="2000" dirty="0">
                <a:solidFill>
                  <a:schemeClr val="tx2"/>
                </a:solidFill>
                <a:latin typeface="Courier New" pitchFamily="49" charset="0"/>
                <a:cs typeface="Courier New" pitchFamily="49" charset="0"/>
              </a:rPr>
              <a:t>&lt;</a:t>
            </a:r>
            <a:r>
              <a:rPr lang="en-US" altLang="zh-CN" sz="2000" dirty="0" err="1">
                <a:solidFill>
                  <a:schemeClr val="tx2"/>
                </a:solidFill>
                <a:latin typeface="Courier New" pitchFamily="49" charset="0"/>
                <a:cs typeface="Courier New" pitchFamily="49" charset="0"/>
              </a:rPr>
              <a:t>iostream.h</a:t>
            </a:r>
            <a:r>
              <a:rPr lang="en-US" altLang="zh-CN" sz="2000" dirty="0">
                <a:solidFill>
                  <a:schemeClr val="tx2"/>
                </a:solidFill>
                <a:latin typeface="Courier New" pitchFamily="49" charset="0"/>
                <a:cs typeface="Courier New" pitchFamily="49" charset="0"/>
              </a:rPr>
              <a:t>&gt;</a:t>
            </a:r>
          </a:p>
          <a:p>
            <a:pPr algn="just">
              <a:spcBef>
                <a:spcPts val="0"/>
              </a:spcBef>
              <a:buNone/>
            </a:pPr>
            <a:r>
              <a:rPr lang="en-US" altLang="zh-CN" sz="2000" dirty="0" err="1">
                <a:solidFill>
                  <a:srgbClr val="0000FF"/>
                </a:solidFill>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 max(</a:t>
            </a:r>
            <a:r>
              <a:rPr lang="en-US" altLang="zh-CN" sz="2000" dirty="0" err="1">
                <a:solidFill>
                  <a:srgbClr val="0000FF"/>
                </a:solidFill>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 x, </a:t>
            </a:r>
            <a:r>
              <a:rPr lang="en-US" altLang="zh-CN" sz="2000" dirty="0" err="1">
                <a:solidFill>
                  <a:srgbClr val="0000FF"/>
                </a:solidFill>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 y){      </a:t>
            </a:r>
            <a:r>
              <a:rPr lang="en-US" altLang="zh-CN" sz="2000" dirty="0">
                <a:solidFill>
                  <a:srgbClr val="00B050"/>
                </a:solidFill>
                <a:latin typeface="Courier New" pitchFamily="49" charset="0"/>
                <a:cs typeface="Courier New" pitchFamily="49" charset="0"/>
              </a:rPr>
              <a:t>//</a:t>
            </a:r>
            <a:r>
              <a:rPr lang="zh-CN" altLang="en-US" sz="2000" dirty="0">
                <a:solidFill>
                  <a:srgbClr val="00B050"/>
                </a:solidFill>
                <a:latin typeface="Courier New" pitchFamily="49" charset="0"/>
                <a:cs typeface="Courier New" pitchFamily="49" charset="0"/>
              </a:rPr>
              <a:t>自定义的</a:t>
            </a:r>
            <a:r>
              <a:rPr lang="en-US" altLang="zh-CN" sz="2000" dirty="0">
                <a:solidFill>
                  <a:srgbClr val="00B050"/>
                </a:solidFill>
                <a:latin typeface="Courier New" pitchFamily="49" charset="0"/>
                <a:cs typeface="Courier New" pitchFamily="49" charset="0"/>
              </a:rPr>
              <a:t>max</a:t>
            </a:r>
            <a:r>
              <a:rPr lang="zh-CN" altLang="en-US" sz="2000" dirty="0">
                <a:solidFill>
                  <a:srgbClr val="00B050"/>
                </a:solidFill>
                <a:latin typeface="Courier New" pitchFamily="49" charset="0"/>
                <a:cs typeface="Courier New" pitchFamily="49" charset="0"/>
              </a:rPr>
              <a:t>函数</a:t>
            </a:r>
          </a:p>
          <a:p>
            <a:pPr algn="just">
              <a:spcBef>
                <a:spcPts val="0"/>
              </a:spcBef>
              <a:buNone/>
            </a:pPr>
            <a:r>
              <a:rPr lang="zh-CN" altLang="en-US" sz="2000" dirty="0">
                <a:solidFill>
                  <a:schemeClr val="tx2"/>
                </a:solidFill>
                <a:latin typeface="Courier New" pitchFamily="49" charset="0"/>
                <a:cs typeface="Courier New" pitchFamily="49" charset="0"/>
              </a:rPr>
              <a:t>	</a:t>
            </a:r>
            <a:r>
              <a:rPr lang="en-US" altLang="zh-CN" sz="2000" dirty="0">
                <a:solidFill>
                  <a:srgbClr val="0000FF"/>
                </a:solidFill>
                <a:latin typeface="Courier New" pitchFamily="49" charset="0"/>
                <a:cs typeface="Courier New" pitchFamily="49" charset="0"/>
              </a:rPr>
              <a:t>return</a:t>
            </a:r>
            <a:r>
              <a:rPr lang="en-US" altLang="zh-CN" sz="2000" dirty="0">
                <a:solidFill>
                  <a:schemeClr val="tx2"/>
                </a:solidFill>
                <a:latin typeface="Courier New" pitchFamily="49" charset="0"/>
                <a:cs typeface="Courier New" pitchFamily="49" charset="0"/>
              </a:rPr>
              <a:t> (x&gt;</a:t>
            </a:r>
            <a:r>
              <a:rPr lang="en-US" altLang="zh-CN" sz="2000" dirty="0" err="1">
                <a:solidFill>
                  <a:schemeClr val="tx2"/>
                </a:solidFill>
                <a:latin typeface="Courier New" pitchFamily="49" charset="0"/>
                <a:cs typeface="Courier New" pitchFamily="49" charset="0"/>
              </a:rPr>
              <a:t>y?x:y</a:t>
            </a:r>
            <a:r>
              <a:rPr lang="en-US" altLang="zh-CN" sz="2000" dirty="0">
                <a:solidFill>
                  <a:schemeClr val="tx2"/>
                </a:solidFill>
                <a:latin typeface="Courier New" pitchFamily="49" charset="0"/>
                <a:cs typeface="Courier New" pitchFamily="49" charset="0"/>
              </a:rPr>
              <a:t>);</a:t>
            </a:r>
          </a:p>
          <a:p>
            <a:pPr algn="just">
              <a:spcBef>
                <a:spcPts val="0"/>
              </a:spcBef>
              <a:buNone/>
            </a:pPr>
            <a:r>
              <a:rPr lang="en-US" altLang="zh-CN" sz="2000" dirty="0">
                <a:solidFill>
                  <a:schemeClr val="tx2"/>
                </a:solidFill>
                <a:latin typeface="Courier New" pitchFamily="49" charset="0"/>
                <a:cs typeface="Courier New" pitchFamily="49" charset="0"/>
              </a:rPr>
              <a:t>}</a:t>
            </a:r>
          </a:p>
          <a:p>
            <a:pPr algn="just">
              <a:spcBef>
                <a:spcPts val="0"/>
              </a:spcBef>
              <a:buNone/>
            </a:pPr>
            <a:r>
              <a:rPr lang="en-US" altLang="zh-CN" sz="2000" dirty="0" err="1">
                <a:solidFill>
                  <a:srgbClr val="0000FF"/>
                </a:solidFill>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 min(</a:t>
            </a:r>
            <a:r>
              <a:rPr lang="en-US" altLang="zh-CN" sz="2000" dirty="0" err="1">
                <a:solidFill>
                  <a:srgbClr val="0000FF"/>
                </a:solidFill>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 x, </a:t>
            </a:r>
            <a:r>
              <a:rPr lang="en-US" altLang="zh-CN" sz="2000" dirty="0" err="1">
                <a:solidFill>
                  <a:srgbClr val="0000FF"/>
                </a:solidFill>
                <a:latin typeface="Courier New" pitchFamily="49" charset="0"/>
                <a:cs typeface="Courier New" pitchFamily="49" charset="0"/>
              </a:rPr>
              <a:t>int</a:t>
            </a:r>
            <a:r>
              <a:rPr lang="en-US" altLang="zh-CN" sz="2000" dirty="0">
                <a:solidFill>
                  <a:srgbClr val="0000FF"/>
                </a:solidFill>
                <a:latin typeface="Courier New" pitchFamily="49" charset="0"/>
                <a:cs typeface="Courier New" pitchFamily="49" charset="0"/>
              </a:rPr>
              <a:t> </a:t>
            </a:r>
            <a:r>
              <a:rPr lang="en-US" altLang="zh-CN" sz="2000" dirty="0">
                <a:solidFill>
                  <a:schemeClr val="tx2"/>
                </a:solidFill>
                <a:latin typeface="Courier New" pitchFamily="49" charset="0"/>
                <a:cs typeface="Courier New" pitchFamily="49" charset="0"/>
              </a:rPr>
              <a:t>y){      </a:t>
            </a:r>
            <a:r>
              <a:rPr lang="en-US" altLang="zh-CN" sz="2000" dirty="0">
                <a:solidFill>
                  <a:srgbClr val="00B050"/>
                </a:solidFill>
                <a:latin typeface="Courier New" pitchFamily="49" charset="0"/>
                <a:cs typeface="Courier New" pitchFamily="49" charset="0"/>
              </a:rPr>
              <a:t>//</a:t>
            </a:r>
            <a:r>
              <a:rPr lang="zh-CN" altLang="en-US" sz="2000" dirty="0">
                <a:solidFill>
                  <a:srgbClr val="00B050"/>
                </a:solidFill>
                <a:latin typeface="Courier New" pitchFamily="49" charset="0"/>
                <a:cs typeface="Courier New" pitchFamily="49" charset="0"/>
              </a:rPr>
              <a:t>自定义的</a:t>
            </a:r>
            <a:r>
              <a:rPr lang="en-US" altLang="zh-CN" sz="2000" dirty="0">
                <a:solidFill>
                  <a:srgbClr val="00B050"/>
                </a:solidFill>
                <a:latin typeface="Courier New" pitchFamily="49" charset="0"/>
                <a:cs typeface="Courier New" pitchFamily="49" charset="0"/>
              </a:rPr>
              <a:t>min</a:t>
            </a:r>
            <a:r>
              <a:rPr lang="zh-CN" altLang="en-US" sz="2000" dirty="0">
                <a:solidFill>
                  <a:srgbClr val="00B050"/>
                </a:solidFill>
                <a:latin typeface="Courier New" pitchFamily="49" charset="0"/>
                <a:cs typeface="Courier New" pitchFamily="49" charset="0"/>
              </a:rPr>
              <a:t>函数</a:t>
            </a:r>
          </a:p>
          <a:p>
            <a:pPr algn="just">
              <a:spcBef>
                <a:spcPts val="0"/>
              </a:spcBef>
              <a:buNone/>
            </a:pPr>
            <a:r>
              <a:rPr lang="zh-CN" altLang="en-US" sz="2000" dirty="0">
                <a:solidFill>
                  <a:schemeClr val="tx2"/>
                </a:solidFill>
                <a:latin typeface="Courier New" pitchFamily="49" charset="0"/>
                <a:cs typeface="Courier New" pitchFamily="49" charset="0"/>
              </a:rPr>
              <a:t>	</a:t>
            </a:r>
            <a:r>
              <a:rPr lang="en-US" altLang="zh-CN" sz="2000" dirty="0">
                <a:solidFill>
                  <a:srgbClr val="0000FF"/>
                </a:solidFill>
                <a:latin typeface="Courier New" pitchFamily="49" charset="0"/>
                <a:cs typeface="Courier New" pitchFamily="49" charset="0"/>
              </a:rPr>
              <a:t>return</a:t>
            </a:r>
            <a:r>
              <a:rPr lang="en-US" altLang="zh-CN" sz="2000" dirty="0">
                <a:solidFill>
                  <a:schemeClr val="tx2"/>
                </a:solidFill>
                <a:latin typeface="Courier New" pitchFamily="49" charset="0"/>
                <a:cs typeface="Courier New" pitchFamily="49" charset="0"/>
              </a:rPr>
              <a:t> (x&lt;</a:t>
            </a:r>
            <a:r>
              <a:rPr lang="en-US" altLang="zh-CN" sz="2000" dirty="0" err="1">
                <a:solidFill>
                  <a:schemeClr val="tx2"/>
                </a:solidFill>
                <a:latin typeface="Courier New" pitchFamily="49" charset="0"/>
                <a:cs typeface="Courier New" pitchFamily="49" charset="0"/>
              </a:rPr>
              <a:t>y?x:y</a:t>
            </a:r>
            <a:r>
              <a:rPr lang="en-US" altLang="zh-CN" sz="2000" dirty="0">
                <a:solidFill>
                  <a:schemeClr val="tx2"/>
                </a:solidFill>
                <a:latin typeface="Courier New" pitchFamily="49" charset="0"/>
                <a:cs typeface="Courier New" pitchFamily="49" charset="0"/>
              </a:rPr>
              <a:t>);</a:t>
            </a:r>
          </a:p>
          <a:p>
            <a:pPr algn="just">
              <a:spcBef>
                <a:spcPts val="0"/>
              </a:spcBef>
              <a:buNone/>
            </a:pPr>
            <a:r>
              <a:rPr lang="en-US" altLang="zh-CN" sz="2000" dirty="0">
                <a:solidFill>
                  <a:schemeClr val="tx2"/>
                </a:solidFill>
                <a:latin typeface="Courier New" pitchFamily="49" charset="0"/>
                <a:cs typeface="Courier New" pitchFamily="49" charset="0"/>
              </a:rPr>
              <a:t>}</a:t>
            </a:r>
          </a:p>
          <a:p>
            <a:pPr algn="just">
              <a:spcBef>
                <a:spcPts val="0"/>
              </a:spcBef>
              <a:buNone/>
            </a:pPr>
            <a:r>
              <a:rPr lang="en-US" altLang="zh-CN" sz="2000" dirty="0">
                <a:solidFill>
                  <a:srgbClr val="0000FF"/>
                </a:solidFill>
                <a:latin typeface="Courier New" pitchFamily="49" charset="0"/>
                <a:cs typeface="Courier New" pitchFamily="49" charset="0"/>
              </a:rPr>
              <a:t>void</a:t>
            </a:r>
            <a:r>
              <a:rPr lang="en-US" altLang="zh-CN" sz="2000" dirty="0">
                <a:solidFill>
                  <a:schemeClr val="tx2"/>
                </a:solidFill>
                <a:latin typeface="Courier New" pitchFamily="49" charset="0"/>
                <a:cs typeface="Courier New" pitchFamily="49" charset="0"/>
              </a:rPr>
              <a:t> main(){</a:t>
            </a:r>
          </a:p>
          <a:p>
            <a:pPr algn="just">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rgbClr val="0000FF"/>
                </a:solidFill>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 (*p)(</a:t>
            </a:r>
            <a:r>
              <a:rPr lang="en-US" altLang="zh-CN" sz="2000" dirty="0" err="1">
                <a:solidFill>
                  <a:srgbClr val="0000FF"/>
                </a:solidFill>
                <a:latin typeface="Courier New" pitchFamily="49" charset="0"/>
                <a:cs typeface="Courier New" pitchFamily="49" charset="0"/>
              </a:rPr>
              <a:t>int</a:t>
            </a:r>
            <a:r>
              <a:rPr lang="en-US" altLang="zh-CN" sz="2000" dirty="0" err="1">
                <a:solidFill>
                  <a:schemeClr val="tx2"/>
                </a:solidFill>
                <a:latin typeface="Courier New" pitchFamily="49" charset="0"/>
                <a:cs typeface="Courier New" pitchFamily="49" charset="0"/>
              </a:rPr>
              <a:t>,</a:t>
            </a:r>
            <a:r>
              <a:rPr lang="en-US" altLang="zh-CN" sz="2000" dirty="0" err="1">
                <a:solidFill>
                  <a:srgbClr val="0000FF"/>
                </a:solidFill>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 </a:t>
            </a:r>
            <a:r>
              <a:rPr lang="en-US" altLang="zh-CN" sz="2000" dirty="0">
                <a:solidFill>
                  <a:srgbClr val="00B050"/>
                </a:solidFill>
                <a:latin typeface="Courier New" pitchFamily="49" charset="0"/>
                <a:cs typeface="Courier New" pitchFamily="49" charset="0"/>
              </a:rPr>
              <a:t>/*p</a:t>
            </a:r>
            <a:r>
              <a:rPr lang="zh-CN" altLang="en-US" sz="2000" dirty="0">
                <a:solidFill>
                  <a:srgbClr val="00B050"/>
                </a:solidFill>
                <a:latin typeface="Courier New" pitchFamily="49" charset="0"/>
                <a:cs typeface="Courier New" pitchFamily="49" charset="0"/>
              </a:rPr>
              <a:t>为指向函数的指针(即*</a:t>
            </a:r>
            <a:r>
              <a:rPr lang="en-US" altLang="zh-CN" sz="2000" dirty="0">
                <a:solidFill>
                  <a:srgbClr val="00B050"/>
                </a:solidFill>
                <a:latin typeface="Courier New" pitchFamily="49" charset="0"/>
                <a:cs typeface="Courier New" pitchFamily="49" charset="0"/>
              </a:rPr>
              <a:t>p</a:t>
            </a:r>
            <a:r>
              <a:rPr lang="zh-CN" altLang="en-US" sz="2000" dirty="0">
                <a:solidFill>
                  <a:srgbClr val="00B050"/>
                </a:solidFill>
                <a:latin typeface="Courier New" pitchFamily="49" charset="0"/>
                <a:cs typeface="Courier New" pitchFamily="49" charset="0"/>
              </a:rPr>
              <a:t>为函数名)，该函数有两个</a:t>
            </a:r>
            <a:r>
              <a:rPr lang="en-US" altLang="zh-CN" sz="2000" dirty="0" err="1">
                <a:solidFill>
                  <a:srgbClr val="00B050"/>
                </a:solidFill>
                <a:latin typeface="Courier New" pitchFamily="49" charset="0"/>
                <a:cs typeface="Courier New" pitchFamily="49" charset="0"/>
              </a:rPr>
              <a:t>int</a:t>
            </a:r>
            <a:r>
              <a:rPr lang="zh-CN" altLang="en-US" sz="2000" dirty="0">
                <a:solidFill>
                  <a:srgbClr val="00B050"/>
                </a:solidFill>
                <a:latin typeface="Courier New" pitchFamily="49" charset="0"/>
                <a:cs typeface="Courier New" pitchFamily="49" charset="0"/>
              </a:rPr>
              <a:t>型参数, 且返回值类型也为</a:t>
            </a:r>
            <a:r>
              <a:rPr lang="en-US" altLang="zh-CN" sz="2000" dirty="0" err="1">
                <a:solidFill>
                  <a:srgbClr val="00B050"/>
                </a:solidFill>
                <a:latin typeface="Courier New" pitchFamily="49" charset="0"/>
                <a:cs typeface="Courier New" pitchFamily="49" charset="0"/>
              </a:rPr>
              <a:t>int</a:t>
            </a:r>
            <a:r>
              <a:rPr lang="en-US" altLang="zh-CN" sz="2000" dirty="0">
                <a:solidFill>
                  <a:srgbClr val="00B050"/>
                </a:solidFill>
                <a:latin typeface="Courier New" pitchFamily="49" charset="0"/>
                <a:cs typeface="Courier New" pitchFamily="49" charset="0"/>
              </a:rPr>
              <a:t>*/</a:t>
            </a:r>
          </a:p>
          <a:p>
            <a:pPr algn="just">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rgbClr val="0000FF"/>
                </a:solidFill>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a,b,c</a:t>
            </a:r>
            <a:r>
              <a:rPr lang="en-US" altLang="zh-CN" sz="2000" dirty="0">
                <a:solidFill>
                  <a:schemeClr val="tx2"/>
                </a:solidFill>
                <a:latin typeface="Courier New" pitchFamily="49" charset="0"/>
                <a:cs typeface="Courier New" pitchFamily="49" charset="0"/>
              </a:rPr>
              <a:t>;</a:t>
            </a:r>
          </a:p>
          <a:p>
            <a:pPr algn="just">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a:solidFill>
                  <a:srgbClr val="0000FF"/>
                </a:solidFill>
                <a:latin typeface="Courier New" pitchFamily="49" charset="0"/>
                <a:cs typeface="Courier New" pitchFamily="49" charset="0"/>
              </a:rPr>
              <a:t>char</a:t>
            </a: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tmp</a:t>
            </a:r>
            <a:r>
              <a:rPr lang="en-US" altLang="zh-CN" sz="2000" dirty="0">
                <a:solidFill>
                  <a:schemeClr val="tx2"/>
                </a:solidFill>
                <a:latin typeface="Courier New" pitchFamily="49" charset="0"/>
                <a:cs typeface="Courier New" pitchFamily="49" charset="0"/>
              </a:rPr>
              <a:t>;</a:t>
            </a:r>
            <a:endParaRPr lang="zh-CN" altLang="en-US" dirty="0"/>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102</a:t>
            </a:fld>
            <a:endParaRPr lang="en-US" altLang="zh-CN"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a:xfrm>
            <a:off x="428596" y="1142984"/>
            <a:ext cx="8686800" cy="5572164"/>
          </a:xfrm>
        </p:spPr>
        <p:txBody>
          <a:bodyPr/>
          <a:lstStyle/>
          <a:p>
            <a:pPr algn="just">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cout</a:t>
            </a:r>
            <a:r>
              <a:rPr lang="en-US" altLang="zh-CN" sz="2000" dirty="0">
                <a:solidFill>
                  <a:schemeClr val="tx2"/>
                </a:solidFill>
                <a:latin typeface="Courier New" pitchFamily="49" charset="0"/>
                <a:cs typeface="Courier New" pitchFamily="49" charset="0"/>
              </a:rPr>
              <a:t>&lt;&lt;"max?/min? -- input 1/0 :"; </a:t>
            </a:r>
          </a:p>
          <a:p>
            <a:pPr algn="just">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cin</a:t>
            </a:r>
            <a:r>
              <a:rPr lang="en-US" altLang="zh-CN" sz="2000" dirty="0">
                <a:solidFill>
                  <a:schemeClr val="tx2"/>
                </a:solidFill>
                <a:latin typeface="Courier New" pitchFamily="49" charset="0"/>
                <a:cs typeface="Courier New" pitchFamily="49" charset="0"/>
              </a:rPr>
              <a:t>&gt;&gt;</a:t>
            </a:r>
            <a:r>
              <a:rPr lang="en-US" altLang="zh-CN" sz="2000" dirty="0" err="1">
                <a:solidFill>
                  <a:schemeClr val="tx2"/>
                </a:solidFill>
                <a:latin typeface="Courier New" pitchFamily="49" charset="0"/>
                <a:cs typeface="Courier New" pitchFamily="49" charset="0"/>
              </a:rPr>
              <a:t>tmp</a:t>
            </a:r>
            <a:r>
              <a:rPr lang="en-US" altLang="zh-CN" sz="2000" dirty="0">
                <a:solidFill>
                  <a:schemeClr val="tx2"/>
                </a:solidFill>
                <a:latin typeface="Courier New" pitchFamily="49" charset="0"/>
                <a:cs typeface="Courier New" pitchFamily="49" charset="0"/>
              </a:rPr>
              <a:t>;</a:t>
            </a:r>
          </a:p>
          <a:p>
            <a:pPr algn="just">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a:solidFill>
                  <a:srgbClr val="0000FF"/>
                </a:solidFill>
                <a:latin typeface="Courier New" pitchFamily="49" charset="0"/>
                <a:cs typeface="Courier New" pitchFamily="49" charset="0"/>
              </a:rPr>
              <a:t>if</a:t>
            </a:r>
            <a:r>
              <a:rPr lang="en-US" altLang="zh-CN" sz="2000" dirty="0">
                <a:solidFill>
                  <a:schemeClr val="tx2"/>
                </a:solidFill>
                <a:latin typeface="Courier New" pitchFamily="49" charset="0"/>
                <a:cs typeface="Courier New" pitchFamily="49" charset="0"/>
              </a:rPr>
              <a:t>(</a:t>
            </a:r>
            <a:r>
              <a:rPr lang="en-US" altLang="zh-CN" sz="2000" dirty="0" err="1">
                <a:solidFill>
                  <a:schemeClr val="tx2"/>
                </a:solidFill>
                <a:latin typeface="Courier New" pitchFamily="49" charset="0"/>
                <a:cs typeface="Courier New" pitchFamily="49" charset="0"/>
              </a:rPr>
              <a:t>tmp</a:t>
            </a:r>
            <a:r>
              <a:rPr lang="en-US" altLang="zh-CN" sz="2000" dirty="0">
                <a:solidFill>
                  <a:schemeClr val="tx2"/>
                </a:solidFill>
                <a:latin typeface="Courier New" pitchFamily="49" charset="0"/>
                <a:cs typeface="Courier New" pitchFamily="49" charset="0"/>
              </a:rPr>
              <a:t>=='1') {	</a:t>
            </a:r>
            <a:r>
              <a:rPr lang="en-US" altLang="zh-CN" sz="2000" dirty="0">
                <a:solidFill>
                  <a:srgbClr val="00B050"/>
                </a:solidFill>
                <a:latin typeface="Courier New" pitchFamily="49" charset="0"/>
                <a:cs typeface="Courier New" pitchFamily="49" charset="0"/>
              </a:rPr>
              <a:t>//</a:t>
            </a:r>
            <a:r>
              <a:rPr lang="zh-CN" altLang="en-US" sz="2000" dirty="0">
                <a:solidFill>
                  <a:srgbClr val="00B050"/>
                </a:solidFill>
                <a:latin typeface="Courier New" pitchFamily="49" charset="0"/>
                <a:cs typeface="Courier New" pitchFamily="49" charset="0"/>
              </a:rPr>
              <a:t>求</a:t>
            </a:r>
            <a:r>
              <a:rPr lang="en-US" altLang="zh-CN" sz="2000" dirty="0">
                <a:solidFill>
                  <a:srgbClr val="00B050"/>
                </a:solidFill>
                <a:latin typeface="Courier New" pitchFamily="49" charset="0"/>
                <a:cs typeface="Courier New" pitchFamily="49" charset="0"/>
              </a:rPr>
              <a:t>max</a:t>
            </a:r>
          </a:p>
          <a:p>
            <a:pPr algn="just">
              <a:spcBef>
                <a:spcPts val="0"/>
              </a:spcBef>
              <a:buNone/>
            </a:pPr>
            <a:r>
              <a:rPr lang="en-US" altLang="zh-CN" sz="2000" dirty="0">
                <a:solidFill>
                  <a:schemeClr val="tx2"/>
                </a:solidFill>
                <a:latin typeface="Courier New" pitchFamily="49" charset="0"/>
                <a:cs typeface="Courier New" pitchFamily="49" charset="0"/>
              </a:rPr>
              <a:t>		p = max;    </a:t>
            </a:r>
            <a:r>
              <a:rPr lang="en-US" altLang="zh-CN" sz="2000" dirty="0">
                <a:solidFill>
                  <a:srgbClr val="00B050"/>
                </a:solidFill>
                <a:latin typeface="Courier New" pitchFamily="49" charset="0"/>
                <a:cs typeface="Courier New" pitchFamily="49" charset="0"/>
              </a:rPr>
              <a:t>//</a:t>
            </a:r>
            <a:r>
              <a:rPr lang="zh-CN" altLang="en-US" sz="2000" dirty="0">
                <a:solidFill>
                  <a:srgbClr val="00B050"/>
                </a:solidFill>
                <a:latin typeface="Courier New" pitchFamily="49" charset="0"/>
                <a:cs typeface="Courier New" pitchFamily="49" charset="0"/>
              </a:rPr>
              <a:t>类似数组名，函数名也</a:t>
            </a:r>
            <a:r>
              <a:rPr lang="zh-CN" altLang="en-US" sz="2000">
                <a:solidFill>
                  <a:srgbClr val="00B050"/>
                </a:solidFill>
                <a:latin typeface="Courier New" pitchFamily="49" charset="0"/>
                <a:cs typeface="Courier New" pitchFamily="49" charset="0"/>
              </a:rPr>
              <a:t>为</a:t>
            </a:r>
            <a:r>
              <a:rPr lang="zh-CN" altLang="en-US" sz="2000">
                <a:solidFill>
                  <a:srgbClr val="FF0000"/>
                </a:solidFill>
                <a:latin typeface="Courier New" pitchFamily="49" charset="0"/>
                <a:cs typeface="Courier New" pitchFamily="49" charset="0"/>
              </a:rPr>
              <a:t>指针常量</a:t>
            </a:r>
            <a:r>
              <a:rPr lang="zh-CN" altLang="en-US" sz="2000" dirty="0">
                <a:solidFill>
                  <a:srgbClr val="00B050"/>
                </a:solidFill>
                <a:latin typeface="Courier New" pitchFamily="49" charset="0"/>
                <a:cs typeface="Courier New" pitchFamily="49" charset="0"/>
              </a:rPr>
              <a:t>				//(表示函数的入口地址)，赋给函数指针</a:t>
            </a:r>
            <a:r>
              <a:rPr lang="en-US" altLang="zh-CN" sz="2000" dirty="0">
                <a:solidFill>
                  <a:srgbClr val="00B050"/>
                </a:solidFill>
                <a:latin typeface="Courier New" pitchFamily="49" charset="0"/>
                <a:cs typeface="Courier New" pitchFamily="49" charset="0"/>
              </a:rPr>
              <a:t>p</a:t>
            </a:r>
          </a:p>
          <a:p>
            <a:pPr algn="just">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cout</a:t>
            </a:r>
            <a:r>
              <a:rPr lang="en-US" altLang="zh-CN" sz="2000" dirty="0">
                <a:solidFill>
                  <a:schemeClr val="tx2"/>
                </a:solidFill>
                <a:latin typeface="Courier New" pitchFamily="49" charset="0"/>
                <a:cs typeface="Courier New" pitchFamily="49" charset="0"/>
              </a:rPr>
              <a:t>&lt;&lt;"For MAX: input 2 integer numbers ==&gt; </a:t>
            </a:r>
            <a:r>
              <a:rPr lang="en-US" altLang="zh-CN" sz="2000" dirty="0" err="1">
                <a:solidFill>
                  <a:schemeClr val="tx2"/>
                </a:solidFill>
                <a:latin typeface="Courier New" pitchFamily="49" charset="0"/>
                <a:cs typeface="Courier New" pitchFamily="49" charset="0"/>
              </a:rPr>
              <a:t>a,b</a:t>
            </a:r>
            <a:r>
              <a:rPr lang="en-US" altLang="zh-CN" sz="2000" dirty="0">
                <a:solidFill>
                  <a:schemeClr val="tx2"/>
                </a:solidFill>
                <a:latin typeface="Courier New" pitchFamily="49" charset="0"/>
                <a:cs typeface="Courier New" pitchFamily="49" charset="0"/>
              </a:rPr>
              <a:t>:";  </a:t>
            </a:r>
          </a:p>
          <a:p>
            <a:pPr algn="just">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cin</a:t>
            </a:r>
            <a:r>
              <a:rPr lang="en-US" altLang="zh-CN" sz="2000" dirty="0">
                <a:solidFill>
                  <a:schemeClr val="tx2"/>
                </a:solidFill>
                <a:latin typeface="Courier New" pitchFamily="49" charset="0"/>
                <a:cs typeface="Courier New" pitchFamily="49" charset="0"/>
              </a:rPr>
              <a:t>&gt;&gt;a&gt;&gt;b; </a:t>
            </a:r>
          </a:p>
          <a:p>
            <a:pPr algn="just">
              <a:spcBef>
                <a:spcPts val="0"/>
              </a:spcBef>
              <a:buNone/>
            </a:pPr>
            <a:r>
              <a:rPr lang="en-US" altLang="zh-CN" sz="2000" dirty="0">
                <a:solidFill>
                  <a:schemeClr val="tx2"/>
                </a:solidFill>
                <a:latin typeface="Courier New" pitchFamily="49" charset="0"/>
                <a:cs typeface="Courier New" pitchFamily="49" charset="0"/>
              </a:rPr>
              <a:t>		c=(*p)(</a:t>
            </a:r>
            <a:r>
              <a:rPr lang="en-US" altLang="zh-CN" sz="2000" dirty="0" err="1">
                <a:solidFill>
                  <a:schemeClr val="tx2"/>
                </a:solidFill>
                <a:latin typeface="Courier New" pitchFamily="49" charset="0"/>
                <a:cs typeface="Courier New" pitchFamily="49" charset="0"/>
              </a:rPr>
              <a:t>a,b</a:t>
            </a:r>
            <a:r>
              <a:rPr lang="en-US" altLang="zh-CN" sz="2000" dirty="0">
                <a:solidFill>
                  <a:schemeClr val="tx2"/>
                </a:solidFill>
                <a:latin typeface="Courier New" pitchFamily="49" charset="0"/>
                <a:cs typeface="Courier New" pitchFamily="49" charset="0"/>
              </a:rPr>
              <a:t>);</a:t>
            </a:r>
            <a:r>
              <a:rPr lang="en-US" altLang="zh-CN" sz="2000" dirty="0">
                <a:solidFill>
                  <a:srgbClr val="00B050"/>
                </a:solidFill>
                <a:latin typeface="Courier New" pitchFamily="49" charset="0"/>
                <a:cs typeface="Courier New" pitchFamily="49" charset="0"/>
              </a:rPr>
              <a:t>//*p</a:t>
            </a:r>
            <a:r>
              <a:rPr lang="zh-CN" altLang="en-US" sz="2000" dirty="0">
                <a:solidFill>
                  <a:srgbClr val="00B050"/>
                </a:solidFill>
                <a:latin typeface="Courier New" pitchFamily="49" charset="0"/>
                <a:cs typeface="Courier New" pitchFamily="49" charset="0"/>
              </a:rPr>
              <a:t>即</a:t>
            </a:r>
            <a:r>
              <a:rPr lang="en-US" altLang="zh-CN" sz="2000" dirty="0">
                <a:solidFill>
                  <a:srgbClr val="00B050"/>
                </a:solidFill>
                <a:latin typeface="Courier New" pitchFamily="49" charset="0"/>
                <a:cs typeface="Courier New" pitchFamily="49" charset="0"/>
              </a:rPr>
              <a:t>max，</a:t>
            </a:r>
            <a:r>
              <a:rPr lang="zh-CN" altLang="en-US" sz="2000" dirty="0">
                <a:solidFill>
                  <a:srgbClr val="00B050"/>
                </a:solidFill>
                <a:latin typeface="Courier New" pitchFamily="49" charset="0"/>
                <a:cs typeface="Courier New" pitchFamily="49" charset="0"/>
              </a:rPr>
              <a:t>以实参</a:t>
            </a:r>
            <a:r>
              <a:rPr lang="en-US" altLang="zh-CN" sz="2000" dirty="0" err="1">
                <a:solidFill>
                  <a:srgbClr val="00B050"/>
                </a:solidFill>
                <a:latin typeface="Courier New" pitchFamily="49" charset="0"/>
                <a:cs typeface="Courier New" pitchFamily="49" charset="0"/>
              </a:rPr>
              <a:t>a、b</a:t>
            </a:r>
            <a:r>
              <a:rPr lang="zh-CN" altLang="en-US" sz="2000" dirty="0">
                <a:solidFill>
                  <a:srgbClr val="00B050"/>
                </a:solidFill>
                <a:latin typeface="Courier New" pitchFamily="49" charset="0"/>
                <a:cs typeface="Courier New" pitchFamily="49" charset="0"/>
              </a:rPr>
              <a:t>对</a:t>
            </a:r>
            <a:r>
              <a:rPr lang="en-US" altLang="zh-CN" sz="2000" dirty="0">
                <a:solidFill>
                  <a:srgbClr val="00B050"/>
                </a:solidFill>
                <a:latin typeface="Courier New" pitchFamily="49" charset="0"/>
                <a:cs typeface="Courier New" pitchFamily="49" charset="0"/>
              </a:rPr>
              <a:t>max</a:t>
            </a:r>
            <a:r>
              <a:rPr lang="zh-CN" altLang="en-US" sz="2000" dirty="0">
                <a:solidFill>
                  <a:srgbClr val="00B050"/>
                </a:solidFill>
                <a:latin typeface="Courier New" pitchFamily="49" charset="0"/>
                <a:cs typeface="Courier New" pitchFamily="49" charset="0"/>
              </a:rPr>
              <a:t>进行调用</a:t>
            </a:r>
          </a:p>
          <a:p>
            <a:pPr algn="just">
              <a:spcBef>
                <a:spcPts val="0"/>
              </a:spcBef>
              <a:buNone/>
            </a:pPr>
            <a:r>
              <a:rPr lang="zh-CN" altLang="en-US"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cout</a:t>
            </a:r>
            <a:r>
              <a:rPr lang="en-US" altLang="zh-CN" sz="2000" dirty="0">
                <a:solidFill>
                  <a:schemeClr val="tx2"/>
                </a:solidFill>
                <a:latin typeface="Courier New" pitchFamily="49" charset="0"/>
                <a:cs typeface="Courier New" pitchFamily="49" charset="0"/>
              </a:rPr>
              <a:t>&lt;&lt;"max(</a:t>
            </a:r>
            <a:r>
              <a:rPr lang="en-US" altLang="zh-CN" sz="2000" dirty="0" err="1">
                <a:solidFill>
                  <a:schemeClr val="tx2"/>
                </a:solidFill>
                <a:latin typeface="Courier New" pitchFamily="49" charset="0"/>
                <a:cs typeface="Courier New" pitchFamily="49" charset="0"/>
              </a:rPr>
              <a:t>a,b</a:t>
            </a:r>
            <a:r>
              <a:rPr lang="en-US" altLang="zh-CN" sz="2000" dirty="0">
                <a:solidFill>
                  <a:schemeClr val="tx2"/>
                </a:solidFill>
                <a:latin typeface="Courier New" pitchFamily="49" charset="0"/>
                <a:cs typeface="Courier New" pitchFamily="49" charset="0"/>
              </a:rPr>
              <a:t>)==&gt;"&lt;&lt;c&lt;&lt;</a:t>
            </a:r>
            <a:r>
              <a:rPr lang="en-US" altLang="zh-CN" sz="2000" dirty="0" err="1">
                <a:solidFill>
                  <a:schemeClr val="tx2"/>
                </a:solidFill>
                <a:latin typeface="Courier New" pitchFamily="49" charset="0"/>
                <a:cs typeface="Courier New" pitchFamily="49" charset="0"/>
              </a:rPr>
              <a:t>endl</a:t>
            </a:r>
            <a:r>
              <a:rPr lang="en-US" altLang="zh-CN" sz="2000" dirty="0">
                <a:solidFill>
                  <a:schemeClr val="tx2"/>
                </a:solidFill>
                <a:latin typeface="Courier New" pitchFamily="49" charset="0"/>
                <a:cs typeface="Courier New" pitchFamily="49" charset="0"/>
              </a:rPr>
              <a:t>;</a:t>
            </a:r>
          </a:p>
          <a:p>
            <a:pPr algn="just">
              <a:spcBef>
                <a:spcPts val="0"/>
              </a:spcBef>
              <a:buNone/>
            </a:pPr>
            <a:r>
              <a:rPr lang="en-US" altLang="zh-CN" sz="2000" dirty="0">
                <a:solidFill>
                  <a:schemeClr val="tx2"/>
                </a:solidFill>
                <a:latin typeface="Courier New" pitchFamily="49" charset="0"/>
                <a:cs typeface="Courier New" pitchFamily="49" charset="0"/>
              </a:rPr>
              <a:t>	}</a:t>
            </a:r>
          </a:p>
          <a:p>
            <a:pPr algn="just">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a:solidFill>
                  <a:srgbClr val="0000FF"/>
                </a:solidFill>
                <a:latin typeface="Courier New" pitchFamily="49" charset="0"/>
                <a:cs typeface="Courier New" pitchFamily="49" charset="0"/>
              </a:rPr>
              <a:t>else</a:t>
            </a:r>
            <a:r>
              <a:rPr lang="en-US" altLang="zh-CN" sz="2000" dirty="0">
                <a:solidFill>
                  <a:schemeClr val="tx2"/>
                </a:solidFill>
                <a:latin typeface="Courier New" pitchFamily="49" charset="0"/>
                <a:cs typeface="Courier New" pitchFamily="49" charset="0"/>
              </a:rPr>
              <a:t>  {        	</a:t>
            </a:r>
            <a:r>
              <a:rPr lang="en-US" altLang="zh-CN" sz="2000" dirty="0">
                <a:solidFill>
                  <a:srgbClr val="00B050"/>
                </a:solidFill>
                <a:latin typeface="Courier New" pitchFamily="49" charset="0"/>
                <a:cs typeface="Courier New" pitchFamily="49" charset="0"/>
              </a:rPr>
              <a:t>//</a:t>
            </a:r>
            <a:r>
              <a:rPr lang="zh-CN" altLang="en-US" sz="2000" dirty="0">
                <a:solidFill>
                  <a:srgbClr val="00B050"/>
                </a:solidFill>
                <a:latin typeface="Courier New" pitchFamily="49" charset="0"/>
                <a:cs typeface="Courier New" pitchFamily="49" charset="0"/>
              </a:rPr>
              <a:t>求</a:t>
            </a:r>
            <a:r>
              <a:rPr lang="en-US" altLang="zh-CN" sz="2000" dirty="0">
                <a:solidFill>
                  <a:srgbClr val="00B050"/>
                </a:solidFill>
                <a:latin typeface="Courier New" pitchFamily="49" charset="0"/>
                <a:cs typeface="Courier New" pitchFamily="49" charset="0"/>
              </a:rPr>
              <a:t>min </a:t>
            </a:r>
          </a:p>
          <a:p>
            <a:pPr algn="just">
              <a:spcBef>
                <a:spcPts val="0"/>
              </a:spcBef>
              <a:buNone/>
            </a:pPr>
            <a:r>
              <a:rPr lang="en-US" altLang="zh-CN" sz="2000" dirty="0">
                <a:solidFill>
                  <a:schemeClr val="tx2"/>
                </a:solidFill>
                <a:latin typeface="Courier New" pitchFamily="49" charset="0"/>
                <a:cs typeface="Courier New" pitchFamily="49" charset="0"/>
              </a:rPr>
              <a:t>		p = &amp;min;  	</a:t>
            </a:r>
            <a:r>
              <a:rPr lang="en-US" altLang="zh-CN" sz="2000" dirty="0">
                <a:solidFill>
                  <a:srgbClr val="00B050"/>
                </a:solidFill>
                <a:latin typeface="Courier New" pitchFamily="49" charset="0"/>
                <a:cs typeface="Courier New" pitchFamily="49" charset="0"/>
              </a:rPr>
              <a:t>//</a:t>
            </a:r>
            <a:r>
              <a:rPr lang="zh-CN" altLang="en-US" sz="2000" dirty="0">
                <a:solidFill>
                  <a:srgbClr val="00B050"/>
                </a:solidFill>
                <a:latin typeface="Courier New" pitchFamily="49" charset="0"/>
                <a:cs typeface="Courier New" pitchFamily="49" charset="0"/>
              </a:rPr>
              <a:t>使</a:t>
            </a:r>
            <a:r>
              <a:rPr lang="en-US" altLang="zh-CN" sz="2000" dirty="0">
                <a:solidFill>
                  <a:srgbClr val="00B050"/>
                </a:solidFill>
                <a:latin typeface="Courier New" pitchFamily="49" charset="0"/>
                <a:cs typeface="Courier New" pitchFamily="49" charset="0"/>
              </a:rPr>
              <a:t>p</a:t>
            </a:r>
            <a:r>
              <a:rPr lang="zh-CN" altLang="en-US" sz="2000" dirty="0">
                <a:solidFill>
                  <a:srgbClr val="00B050"/>
                </a:solidFill>
                <a:latin typeface="Courier New" pitchFamily="49" charset="0"/>
                <a:cs typeface="Courier New" pitchFamily="49" charset="0"/>
              </a:rPr>
              <a:t>指向</a:t>
            </a:r>
            <a:r>
              <a:rPr lang="en-US" altLang="zh-CN" sz="2000" dirty="0">
                <a:solidFill>
                  <a:srgbClr val="00B050"/>
                </a:solidFill>
                <a:latin typeface="Courier New" pitchFamily="49" charset="0"/>
                <a:cs typeface="Courier New" pitchFamily="49" charset="0"/>
              </a:rPr>
              <a:t>min</a:t>
            </a:r>
            <a:r>
              <a:rPr lang="zh-CN" altLang="en-US" sz="2000" dirty="0">
                <a:solidFill>
                  <a:srgbClr val="00B050"/>
                </a:solidFill>
                <a:latin typeface="Courier New" pitchFamily="49" charset="0"/>
                <a:cs typeface="Courier New" pitchFamily="49" charset="0"/>
              </a:rPr>
              <a:t>函数，亦可写为取地址表达式</a:t>
            </a:r>
          </a:p>
          <a:p>
            <a:pPr algn="just">
              <a:spcBef>
                <a:spcPts val="0"/>
              </a:spcBef>
              <a:buNone/>
            </a:pPr>
            <a:r>
              <a:rPr lang="zh-CN" altLang="en-US"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cout</a:t>
            </a:r>
            <a:r>
              <a:rPr lang="en-US" altLang="zh-CN" sz="2000" dirty="0">
                <a:solidFill>
                  <a:schemeClr val="tx2"/>
                </a:solidFill>
                <a:latin typeface="Courier New" pitchFamily="49" charset="0"/>
                <a:cs typeface="Courier New" pitchFamily="49" charset="0"/>
              </a:rPr>
              <a:t>&lt;&lt;"For MIN: input 2 integer numbers ==&gt;</a:t>
            </a:r>
            <a:r>
              <a:rPr lang="en-US" altLang="zh-CN" sz="2000" dirty="0" err="1">
                <a:solidFill>
                  <a:schemeClr val="tx2"/>
                </a:solidFill>
                <a:latin typeface="Courier New" pitchFamily="49" charset="0"/>
                <a:cs typeface="Courier New" pitchFamily="49" charset="0"/>
              </a:rPr>
              <a:t>a,b</a:t>
            </a:r>
            <a:r>
              <a:rPr lang="en-US" altLang="zh-CN" sz="2000" dirty="0">
                <a:solidFill>
                  <a:schemeClr val="tx2"/>
                </a:solidFill>
                <a:latin typeface="Courier New" pitchFamily="49" charset="0"/>
                <a:cs typeface="Courier New" pitchFamily="49" charset="0"/>
              </a:rPr>
              <a:t>:";  </a:t>
            </a:r>
          </a:p>
          <a:p>
            <a:pPr algn="just">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cin</a:t>
            </a:r>
            <a:r>
              <a:rPr lang="en-US" altLang="zh-CN" sz="2000" dirty="0">
                <a:solidFill>
                  <a:schemeClr val="tx2"/>
                </a:solidFill>
                <a:latin typeface="Courier New" pitchFamily="49" charset="0"/>
                <a:cs typeface="Courier New" pitchFamily="49" charset="0"/>
              </a:rPr>
              <a:t>&gt;&gt;a&gt;&gt;b;</a:t>
            </a:r>
          </a:p>
          <a:p>
            <a:pPr algn="just">
              <a:spcBef>
                <a:spcPts val="0"/>
              </a:spcBef>
              <a:buNone/>
            </a:pPr>
            <a:r>
              <a:rPr lang="en-US" altLang="zh-CN" sz="2000" dirty="0">
                <a:solidFill>
                  <a:schemeClr val="tx2"/>
                </a:solidFill>
                <a:latin typeface="Courier New" pitchFamily="49" charset="0"/>
                <a:cs typeface="Courier New" pitchFamily="49" charset="0"/>
              </a:rPr>
              <a:t>		c=(*p)(</a:t>
            </a:r>
            <a:r>
              <a:rPr lang="en-US" altLang="zh-CN" sz="2000" dirty="0" err="1">
                <a:solidFill>
                  <a:schemeClr val="tx2"/>
                </a:solidFill>
                <a:latin typeface="Courier New" pitchFamily="49" charset="0"/>
                <a:cs typeface="Courier New" pitchFamily="49" charset="0"/>
              </a:rPr>
              <a:t>a,b</a:t>
            </a:r>
            <a:r>
              <a:rPr lang="en-US" altLang="zh-CN" sz="2000" dirty="0">
                <a:solidFill>
                  <a:schemeClr val="tx2"/>
                </a:solidFill>
                <a:latin typeface="Courier New" pitchFamily="49" charset="0"/>
                <a:cs typeface="Courier New" pitchFamily="49" charset="0"/>
              </a:rPr>
              <a:t>);</a:t>
            </a:r>
            <a:r>
              <a:rPr lang="en-US" altLang="zh-CN" sz="2000" dirty="0">
                <a:solidFill>
                  <a:srgbClr val="00B050"/>
                </a:solidFill>
                <a:latin typeface="Courier New" pitchFamily="49" charset="0"/>
                <a:cs typeface="Courier New" pitchFamily="49" charset="0"/>
              </a:rPr>
              <a:t>//*p</a:t>
            </a:r>
            <a:r>
              <a:rPr lang="zh-CN" altLang="en-US" sz="2000" dirty="0">
                <a:solidFill>
                  <a:srgbClr val="00B050"/>
                </a:solidFill>
                <a:latin typeface="Courier New" pitchFamily="49" charset="0"/>
                <a:cs typeface="Courier New" pitchFamily="49" charset="0"/>
              </a:rPr>
              <a:t>即</a:t>
            </a:r>
            <a:r>
              <a:rPr lang="en-US" altLang="zh-CN" sz="2000" dirty="0">
                <a:solidFill>
                  <a:srgbClr val="00B050"/>
                </a:solidFill>
                <a:latin typeface="Courier New" pitchFamily="49" charset="0"/>
                <a:cs typeface="Courier New" pitchFamily="49" charset="0"/>
              </a:rPr>
              <a:t>min，</a:t>
            </a:r>
            <a:r>
              <a:rPr lang="zh-CN" altLang="en-US" sz="2000" dirty="0">
                <a:solidFill>
                  <a:srgbClr val="00B050"/>
                </a:solidFill>
                <a:latin typeface="Courier New" pitchFamily="49" charset="0"/>
                <a:cs typeface="Courier New" pitchFamily="49" charset="0"/>
              </a:rPr>
              <a:t>以实参</a:t>
            </a:r>
            <a:r>
              <a:rPr lang="en-US" altLang="zh-CN" sz="2000" dirty="0" err="1">
                <a:solidFill>
                  <a:srgbClr val="00B050"/>
                </a:solidFill>
                <a:latin typeface="Courier New" pitchFamily="49" charset="0"/>
                <a:cs typeface="Courier New" pitchFamily="49" charset="0"/>
              </a:rPr>
              <a:t>a、b</a:t>
            </a:r>
            <a:r>
              <a:rPr lang="zh-CN" altLang="en-US" sz="2000" dirty="0">
                <a:solidFill>
                  <a:srgbClr val="00B050"/>
                </a:solidFill>
                <a:latin typeface="Courier New" pitchFamily="49" charset="0"/>
                <a:cs typeface="Courier New" pitchFamily="49" charset="0"/>
              </a:rPr>
              <a:t>对</a:t>
            </a:r>
            <a:r>
              <a:rPr lang="en-US" altLang="zh-CN" sz="2000" dirty="0">
                <a:solidFill>
                  <a:srgbClr val="00B050"/>
                </a:solidFill>
                <a:latin typeface="Courier New" pitchFamily="49" charset="0"/>
                <a:cs typeface="Courier New" pitchFamily="49" charset="0"/>
              </a:rPr>
              <a:t>min</a:t>
            </a:r>
            <a:r>
              <a:rPr lang="zh-CN" altLang="en-US" sz="2000" dirty="0">
                <a:solidFill>
                  <a:srgbClr val="00B050"/>
                </a:solidFill>
                <a:latin typeface="Courier New" pitchFamily="49" charset="0"/>
                <a:cs typeface="Courier New" pitchFamily="49" charset="0"/>
              </a:rPr>
              <a:t>进行调用</a:t>
            </a:r>
          </a:p>
          <a:p>
            <a:pPr algn="just">
              <a:spcBef>
                <a:spcPts val="0"/>
              </a:spcBef>
              <a:buNone/>
            </a:pPr>
            <a:r>
              <a:rPr lang="zh-CN" altLang="en-US"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cout</a:t>
            </a:r>
            <a:r>
              <a:rPr lang="en-US" altLang="zh-CN" sz="2000" dirty="0">
                <a:solidFill>
                  <a:schemeClr val="tx2"/>
                </a:solidFill>
                <a:latin typeface="Courier New" pitchFamily="49" charset="0"/>
                <a:cs typeface="Courier New" pitchFamily="49" charset="0"/>
              </a:rPr>
              <a:t>&lt;&lt;"min(</a:t>
            </a:r>
            <a:r>
              <a:rPr lang="en-US" altLang="zh-CN" sz="2000" dirty="0" err="1">
                <a:solidFill>
                  <a:schemeClr val="tx2"/>
                </a:solidFill>
                <a:latin typeface="Courier New" pitchFamily="49" charset="0"/>
                <a:cs typeface="Courier New" pitchFamily="49" charset="0"/>
              </a:rPr>
              <a:t>a,b</a:t>
            </a:r>
            <a:r>
              <a:rPr lang="en-US" altLang="zh-CN" sz="2000" dirty="0">
                <a:solidFill>
                  <a:schemeClr val="tx2"/>
                </a:solidFill>
                <a:latin typeface="Courier New" pitchFamily="49" charset="0"/>
                <a:cs typeface="Courier New" pitchFamily="49" charset="0"/>
              </a:rPr>
              <a:t>)==&gt;"&lt;&lt;c&lt;&lt;</a:t>
            </a:r>
            <a:r>
              <a:rPr lang="en-US" altLang="zh-CN" sz="2000" dirty="0" err="1">
                <a:solidFill>
                  <a:schemeClr val="tx2"/>
                </a:solidFill>
                <a:latin typeface="Courier New" pitchFamily="49" charset="0"/>
                <a:cs typeface="Courier New" pitchFamily="49" charset="0"/>
              </a:rPr>
              <a:t>endl</a:t>
            </a:r>
            <a:r>
              <a:rPr lang="en-US" altLang="zh-CN" sz="2000" dirty="0">
                <a:solidFill>
                  <a:schemeClr val="tx2"/>
                </a:solidFill>
                <a:latin typeface="Courier New" pitchFamily="49" charset="0"/>
                <a:cs typeface="Courier New" pitchFamily="49" charset="0"/>
              </a:rPr>
              <a:t>; </a:t>
            </a:r>
          </a:p>
          <a:p>
            <a:pPr algn="just">
              <a:spcBef>
                <a:spcPts val="0"/>
              </a:spcBef>
              <a:buNone/>
            </a:pPr>
            <a:r>
              <a:rPr lang="en-US" altLang="zh-CN" sz="2000" dirty="0">
                <a:solidFill>
                  <a:schemeClr val="tx2"/>
                </a:solidFill>
                <a:latin typeface="Courier New" pitchFamily="49" charset="0"/>
                <a:cs typeface="Courier New" pitchFamily="49" charset="0"/>
              </a:rPr>
              <a:t>	}</a:t>
            </a:r>
          </a:p>
          <a:p>
            <a:pPr algn="just">
              <a:spcBef>
                <a:spcPts val="0"/>
              </a:spcBef>
              <a:buNone/>
            </a:pPr>
            <a:r>
              <a:rPr lang="en-US" altLang="zh-CN" sz="2000" dirty="0">
                <a:solidFill>
                  <a:schemeClr val="tx2"/>
                </a:solidFill>
                <a:latin typeface="Courier New" pitchFamily="49" charset="0"/>
                <a:cs typeface="Courier New" pitchFamily="49" charset="0"/>
              </a:rPr>
              <a:t>}</a:t>
            </a: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103</a:t>
            </a:fld>
            <a:endParaRPr lang="en-US" altLang="zh-CN"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p:txBody>
          <a:bodyPr/>
          <a:lstStyle/>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6.15】</a:t>
            </a:r>
            <a:r>
              <a:rPr lang="zh-CN" altLang="en-US" sz="2400" dirty="0">
                <a:solidFill>
                  <a:srgbClr val="C00000"/>
                </a:solidFill>
              </a:rPr>
              <a:t> </a:t>
            </a:r>
            <a:r>
              <a:rPr lang="zh-CN" altLang="en-US" sz="2400" dirty="0">
                <a:solidFill>
                  <a:schemeClr val="accent6"/>
                </a:solidFill>
              </a:rPr>
              <a:t>程序执行后的显示结果如下：</a:t>
            </a:r>
          </a:p>
          <a:p>
            <a:pPr algn="just">
              <a:lnSpc>
                <a:spcPct val="85000"/>
              </a:lnSpc>
              <a:buNone/>
            </a:pPr>
            <a:endParaRPr lang="en-US" altLang="zh-CN" sz="2400" dirty="0">
              <a:solidFill>
                <a:schemeClr val="tx2"/>
              </a:solidFill>
            </a:endParaRPr>
          </a:p>
          <a:p>
            <a:pPr algn="just">
              <a:lnSpc>
                <a:spcPct val="85000"/>
              </a:lnSpc>
              <a:buNone/>
            </a:pPr>
            <a:r>
              <a:rPr lang="en-US" altLang="zh-CN" sz="2400" dirty="0">
                <a:solidFill>
                  <a:schemeClr val="tx2"/>
                </a:solidFill>
              </a:rPr>
              <a:t>max?/min? -- input 1/0 :</a:t>
            </a:r>
            <a:r>
              <a:rPr lang="en-US" altLang="zh-CN" sz="2400" dirty="0">
                <a:solidFill>
                  <a:srgbClr val="FF0000"/>
                </a:solidFill>
              </a:rPr>
              <a:t>1</a:t>
            </a:r>
          </a:p>
          <a:p>
            <a:pPr algn="just">
              <a:lnSpc>
                <a:spcPct val="85000"/>
              </a:lnSpc>
              <a:buNone/>
            </a:pPr>
            <a:r>
              <a:rPr lang="en-US" altLang="zh-CN" sz="2400" dirty="0">
                <a:solidFill>
                  <a:schemeClr val="tx2"/>
                </a:solidFill>
              </a:rPr>
              <a:t>For MAX: input 2 integer numbers ==&gt; a, b :</a:t>
            </a:r>
            <a:r>
              <a:rPr lang="en-US" altLang="zh-CN" sz="2400" dirty="0">
                <a:solidFill>
                  <a:srgbClr val="FF0000"/>
                </a:solidFill>
              </a:rPr>
              <a:t>22 -3</a:t>
            </a:r>
          </a:p>
          <a:p>
            <a:pPr algn="just">
              <a:lnSpc>
                <a:spcPct val="85000"/>
              </a:lnSpc>
              <a:buNone/>
            </a:pPr>
            <a:r>
              <a:rPr lang="en-US" altLang="zh-CN" sz="2400" dirty="0">
                <a:solidFill>
                  <a:schemeClr val="tx2"/>
                </a:solidFill>
              </a:rPr>
              <a:t>max(</a:t>
            </a:r>
            <a:r>
              <a:rPr lang="en-US" altLang="zh-CN" sz="2400" dirty="0" err="1">
                <a:solidFill>
                  <a:schemeClr val="tx2"/>
                </a:solidFill>
              </a:rPr>
              <a:t>a,b</a:t>
            </a:r>
            <a:r>
              <a:rPr lang="en-US" altLang="zh-CN" sz="2400" dirty="0">
                <a:solidFill>
                  <a:schemeClr val="tx2"/>
                </a:solidFill>
              </a:rPr>
              <a:t>)==&gt;22</a:t>
            </a:r>
            <a:endParaRPr lang="zh-CN" altLang="en-US" dirty="0">
              <a:solidFill>
                <a:schemeClr val="tx2"/>
              </a:solidFill>
            </a:endParaRP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104</a:t>
            </a:fld>
            <a:endParaRPr lang="en-US" altLang="zh-CN"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p:txBody>
          <a:bodyPr/>
          <a:lstStyle/>
          <a:p>
            <a:r>
              <a:rPr lang="zh-CN" altLang="en-US" dirty="0"/>
              <a:t>函数指针</a:t>
            </a:r>
            <a:endParaRPr lang="en-US" altLang="zh-CN" dirty="0"/>
          </a:p>
          <a:p>
            <a:pPr>
              <a:buNone/>
            </a:pPr>
            <a:r>
              <a:rPr lang="en-US" altLang="zh-CN" dirty="0">
                <a:solidFill>
                  <a:srgbClr val="0000FF"/>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f1(</a:t>
            </a:r>
            <a:r>
              <a:rPr lang="en-US" altLang="zh-CN" sz="2400" dirty="0">
                <a:solidFill>
                  <a:srgbClr val="0000FF"/>
                </a:solidFill>
                <a:latin typeface="Courier New" pitchFamily="49" charset="0"/>
                <a:cs typeface="Courier New" pitchFamily="49" charset="0"/>
              </a:rPr>
              <a:t>float</a:t>
            </a:r>
            <a:r>
              <a:rPr lang="en-US" altLang="zh-CN" sz="2400" dirty="0">
                <a:solidFill>
                  <a:schemeClr val="tx2"/>
                </a:solidFill>
                <a:latin typeface="Courier New" pitchFamily="49" charset="0"/>
                <a:cs typeface="Courier New" pitchFamily="49" charset="0"/>
              </a:rPr>
              <a:t>);</a:t>
            </a:r>
            <a:r>
              <a:rPr lang="zh-CN" altLang="en-US" sz="2400" dirty="0">
                <a:solidFill>
                  <a:schemeClr val="tx2"/>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f2(</a:t>
            </a:r>
            <a:r>
              <a:rPr lang="en-US" altLang="zh-CN" sz="2400" dirty="0">
                <a:solidFill>
                  <a:srgbClr val="0000FF"/>
                </a:solidFill>
                <a:latin typeface="Courier New" pitchFamily="49" charset="0"/>
                <a:cs typeface="Courier New" pitchFamily="49" charset="0"/>
              </a:rPr>
              <a:t>char</a:t>
            </a:r>
            <a:r>
              <a:rPr lang="en-US" altLang="zh-CN" sz="2400" dirty="0">
                <a:solidFill>
                  <a:schemeClr val="tx2"/>
                </a:solidFill>
                <a:latin typeface="Courier New" pitchFamily="49" charset="0"/>
                <a:cs typeface="Courier New" pitchFamily="49" charset="0"/>
              </a:rPr>
              <a:t>);</a:t>
            </a:r>
            <a:endParaRPr lang="zh-CN" altLang="en-US" sz="2400" dirty="0">
              <a:solidFill>
                <a:schemeClr val="tx2"/>
              </a:solidFill>
              <a:latin typeface="Courier New" pitchFamily="49" charset="0"/>
              <a:cs typeface="Courier New" pitchFamily="49" charset="0"/>
            </a:endParaRPr>
          </a:p>
          <a:p>
            <a:pPr>
              <a:buNone/>
            </a:pPr>
            <a:r>
              <a:rPr lang="zh-CN" altLang="en-US" sz="2400" dirty="0">
                <a:solidFill>
                  <a:schemeClr val="tx2"/>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f3(</a:t>
            </a:r>
            <a:r>
              <a:rPr lang="en-US" altLang="zh-CN" sz="2400" dirty="0">
                <a:solidFill>
                  <a:srgbClr val="0000FF"/>
                </a:solidFill>
                <a:latin typeface="Courier New" pitchFamily="49" charset="0"/>
                <a:cs typeface="Courier New" pitchFamily="49" charset="0"/>
              </a:rPr>
              <a:t>float</a:t>
            </a:r>
            <a:r>
              <a:rPr lang="en-US" altLang="zh-CN" sz="2400" dirty="0">
                <a:solidFill>
                  <a:schemeClr val="tx2"/>
                </a:solidFill>
                <a:latin typeface="Courier New" pitchFamily="49" charset="0"/>
                <a:cs typeface="Courier New" pitchFamily="49" charset="0"/>
              </a:rPr>
              <a:t>);</a:t>
            </a:r>
            <a:r>
              <a:rPr lang="zh-CN" altLang="en-US" sz="2400" dirty="0">
                <a:solidFill>
                  <a:schemeClr val="tx2"/>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f4(</a:t>
            </a:r>
            <a:r>
              <a:rPr lang="en-US" altLang="zh-CN" sz="2400" dirty="0">
                <a:solidFill>
                  <a:srgbClr val="0000FF"/>
                </a:solidFill>
                <a:latin typeface="Courier New" pitchFamily="49" charset="0"/>
                <a:cs typeface="Courier New" pitchFamily="49" charset="0"/>
              </a:rPr>
              <a:t>float</a:t>
            </a:r>
            <a:r>
              <a:rPr lang="en-US" altLang="zh-CN" sz="2400" dirty="0">
                <a:solidFill>
                  <a:schemeClr val="tx2"/>
                </a:solidFill>
                <a:latin typeface="Courier New" pitchFamily="49" charset="0"/>
                <a:cs typeface="Courier New" pitchFamily="49" charset="0"/>
              </a:rPr>
              <a:t>);</a:t>
            </a:r>
            <a:endParaRPr lang="en-US" altLang="zh-CN" sz="2400" dirty="0"/>
          </a:p>
          <a:p>
            <a:pPr lvl="1"/>
            <a:r>
              <a:rPr lang="zh-CN" altLang="en-US" dirty="0"/>
              <a:t>设</a:t>
            </a:r>
            <a:r>
              <a:rPr lang="en-US" altLang="zh-CN" dirty="0"/>
              <a:t>f1,f2,f3,f4 </a:t>
            </a:r>
            <a:r>
              <a:rPr lang="zh-CN" altLang="en-US" dirty="0"/>
              <a:t>是</a:t>
            </a:r>
            <a:r>
              <a:rPr lang="en-US" altLang="zh-CN" dirty="0"/>
              <a:t>4 </a:t>
            </a:r>
            <a:r>
              <a:rPr lang="zh-CN" altLang="en-US" dirty="0"/>
              <a:t>个已说明的函数，这时，下面的说明和赋值，就有合法与不合法的区别：</a:t>
            </a:r>
            <a:endParaRPr lang="en-US" altLang="zh-CN" dirty="0"/>
          </a:p>
          <a:p>
            <a:pPr lvl="1"/>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a:t>
            </a:r>
            <a:r>
              <a:rPr lang="zh-CN" altLang="en-US"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pf</a:t>
            </a:r>
            <a:r>
              <a:rPr lang="en-US" altLang="zh-CN" sz="2400" dirty="0">
                <a:solidFill>
                  <a:schemeClr val="tx2"/>
                </a:solidFill>
                <a:latin typeface="Courier New" pitchFamily="49" charset="0"/>
                <a:cs typeface="Courier New" pitchFamily="49" charset="0"/>
              </a:rPr>
              <a:t>)(</a:t>
            </a:r>
            <a:r>
              <a:rPr lang="en-US" altLang="zh-CN" sz="2400" dirty="0">
                <a:solidFill>
                  <a:srgbClr val="0000FF"/>
                </a:solidFill>
                <a:latin typeface="Courier New" pitchFamily="49" charset="0"/>
                <a:cs typeface="Courier New" pitchFamily="49" charset="0"/>
              </a:rPr>
              <a:t>float</a:t>
            </a:r>
            <a:r>
              <a:rPr lang="en-US" altLang="zh-CN" sz="2400" dirty="0">
                <a:solidFill>
                  <a:schemeClr val="tx2"/>
                </a:solidFill>
                <a:latin typeface="Courier New" pitchFamily="49" charset="0"/>
                <a:cs typeface="Courier New" pitchFamily="49" charset="0"/>
              </a:rPr>
              <a:t>)=&amp;f1;</a:t>
            </a:r>
            <a:r>
              <a:rPr lang="zh-CN" altLang="en-US" sz="2400" dirty="0">
                <a:solidFill>
                  <a:schemeClr val="tx2"/>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合法</a:t>
            </a:r>
          </a:p>
          <a:p>
            <a:pPr lvl="1"/>
            <a:r>
              <a:rPr lang="en-US" altLang="zh-CN" sz="2400" dirty="0" err="1">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a:t>
            </a:r>
            <a:r>
              <a:rPr lang="zh-CN" altLang="en-US" sz="2400" dirty="0">
                <a:solidFill>
                  <a:schemeClr val="tx2"/>
                </a:solidFill>
                <a:latin typeface="Courier New" pitchFamily="49" charset="0"/>
                <a:cs typeface="Courier New" pitchFamily="49" charset="0"/>
              </a:rPr>
              <a:t>*</a:t>
            </a:r>
            <a:r>
              <a:rPr lang="en-US" altLang="zh-CN" sz="2400" dirty="0">
                <a:solidFill>
                  <a:schemeClr val="tx2"/>
                </a:solidFill>
                <a:latin typeface="Courier New" pitchFamily="49" charset="0"/>
                <a:cs typeface="Courier New" pitchFamily="49" charset="0"/>
              </a:rPr>
              <a:t>pf1)(</a:t>
            </a:r>
            <a:r>
              <a:rPr lang="en-US" altLang="zh-CN" sz="2400" dirty="0">
                <a:latin typeface="Courier New" pitchFamily="49" charset="0"/>
                <a:cs typeface="Courier New" pitchFamily="49" charset="0"/>
              </a:rPr>
              <a:t>char</a:t>
            </a:r>
            <a:r>
              <a:rPr lang="en-US" altLang="zh-CN" sz="2400" dirty="0">
                <a:solidFill>
                  <a:schemeClr val="tx2"/>
                </a:solidFill>
                <a:latin typeface="Courier New" pitchFamily="49" charset="0"/>
                <a:cs typeface="Courier New" pitchFamily="49" charset="0"/>
              </a:rPr>
              <a:t>)=&amp;f1; </a:t>
            </a:r>
            <a:r>
              <a:rPr lang="en-US" altLang="zh-CN" sz="2400" dirty="0">
                <a:solidFill>
                  <a:srgbClr val="00B050"/>
                </a:solidFill>
                <a:latin typeface="Courier New" pitchFamily="49" charset="0"/>
                <a:cs typeface="Courier New" pitchFamily="49" charset="0"/>
              </a:rPr>
              <a:t>// </a:t>
            </a:r>
            <a:r>
              <a:rPr lang="zh-CN" altLang="en-US" sz="2400" dirty="0">
                <a:solidFill>
                  <a:srgbClr val="00B050"/>
                </a:solidFill>
                <a:latin typeface="Courier New" pitchFamily="49" charset="0"/>
                <a:cs typeface="Courier New" pitchFamily="49" charset="0"/>
              </a:rPr>
              <a:t>不合法 </a:t>
            </a:r>
          </a:p>
          <a:p>
            <a:pPr lvl="1"/>
            <a:r>
              <a:rPr lang="en-US" altLang="zh-CN" sz="2400" dirty="0" err="1">
                <a:solidFill>
                  <a:schemeClr val="tx2"/>
                </a:solidFill>
                <a:latin typeface="Courier New" pitchFamily="49" charset="0"/>
                <a:cs typeface="Courier New" pitchFamily="49" charset="0"/>
              </a:rPr>
              <a:t>pf</a:t>
            </a:r>
            <a:r>
              <a:rPr lang="en-US" altLang="zh-CN" sz="2400" dirty="0">
                <a:solidFill>
                  <a:schemeClr val="tx2"/>
                </a:solidFill>
                <a:latin typeface="Courier New" pitchFamily="49" charset="0"/>
                <a:cs typeface="Courier New" pitchFamily="49" charset="0"/>
              </a:rPr>
              <a:t>=&amp;f4;</a:t>
            </a:r>
            <a:r>
              <a:rPr lang="zh-CN" altLang="en-US" sz="2400" dirty="0">
                <a:solidFill>
                  <a:schemeClr val="tx2"/>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合法 </a:t>
            </a:r>
          </a:p>
          <a:p>
            <a:pPr lvl="1"/>
            <a:r>
              <a:rPr lang="en-US" altLang="zh-CN" sz="2400" dirty="0" err="1">
                <a:solidFill>
                  <a:schemeClr val="tx2"/>
                </a:solidFill>
                <a:latin typeface="Courier New" pitchFamily="49" charset="0"/>
                <a:cs typeface="Courier New" pitchFamily="49" charset="0"/>
              </a:rPr>
              <a:t>pf</a:t>
            </a:r>
            <a:r>
              <a:rPr lang="en-US" altLang="zh-CN" sz="2400" dirty="0">
                <a:solidFill>
                  <a:schemeClr val="tx2"/>
                </a:solidFill>
                <a:latin typeface="Courier New" pitchFamily="49" charset="0"/>
                <a:cs typeface="Courier New" pitchFamily="49" charset="0"/>
              </a:rPr>
              <a:t>=&amp;f2;</a:t>
            </a:r>
            <a:r>
              <a:rPr lang="zh-CN" altLang="en-US" sz="2400" dirty="0">
                <a:solidFill>
                  <a:schemeClr val="tx2"/>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不合法</a:t>
            </a:r>
          </a:p>
          <a:p>
            <a:pPr lvl="1"/>
            <a:r>
              <a:rPr lang="en-US" altLang="zh-CN" sz="2400" dirty="0" err="1">
                <a:solidFill>
                  <a:schemeClr val="tx2"/>
                </a:solidFill>
                <a:latin typeface="Courier New" pitchFamily="49" charset="0"/>
                <a:cs typeface="Courier New" pitchFamily="49" charset="0"/>
              </a:rPr>
              <a:t>pf</a:t>
            </a:r>
            <a:r>
              <a:rPr lang="en-US" altLang="zh-CN" sz="2400" dirty="0">
                <a:solidFill>
                  <a:schemeClr val="tx2"/>
                </a:solidFill>
                <a:latin typeface="Courier New" pitchFamily="49" charset="0"/>
                <a:cs typeface="Courier New" pitchFamily="49" charset="0"/>
              </a:rPr>
              <a:t>=&amp;f3;</a:t>
            </a:r>
            <a:r>
              <a:rPr lang="zh-CN" altLang="en-US" sz="2400" dirty="0">
                <a:solidFill>
                  <a:schemeClr val="tx2"/>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合法</a:t>
            </a: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105</a:t>
            </a:fld>
            <a:endParaRPr lang="en-US" altLang="zh-CN"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p:txBody>
          <a:bodyPr/>
          <a:lstStyle/>
          <a:p>
            <a:r>
              <a:rPr lang="zh-CN" altLang="en-US" dirty="0"/>
              <a:t>函数指针</a:t>
            </a:r>
            <a:endParaRPr lang="en-US" altLang="zh-CN" dirty="0"/>
          </a:p>
          <a:p>
            <a:pPr lvl="1"/>
            <a:r>
              <a:rPr lang="en-US" altLang="zh-CN" dirty="0"/>
              <a:t>C</a:t>
            </a:r>
            <a:r>
              <a:rPr lang="zh-CN" altLang="en-US" dirty="0"/>
              <a:t>＋＋语言本身不允许把函数作为参数，有了函数指针，就可以通过函数指针，把函数作为参数使用。</a:t>
            </a:r>
          </a:p>
          <a:p>
            <a:pPr lvl="2"/>
            <a:r>
              <a:rPr lang="zh-CN" altLang="en-US" dirty="0">
                <a:solidFill>
                  <a:srgbClr val="C00000"/>
                </a:solidFill>
              </a:rPr>
              <a:t>例如：</a:t>
            </a:r>
            <a:r>
              <a:rPr lang="zh-CN" altLang="en-US" dirty="0"/>
              <a:t>用来计算函数定积分的函数</a:t>
            </a:r>
            <a:r>
              <a:rPr lang="en-US" altLang="zh-CN" dirty="0" err="1"/>
              <a:t>simpson</a:t>
            </a:r>
            <a:r>
              <a:rPr lang="zh-CN" altLang="en-US" dirty="0"/>
              <a:t>（），对于不同的函数计算其定积分值，应有一个函数参数，在</a:t>
            </a:r>
            <a:r>
              <a:rPr lang="en-US" altLang="zh-CN" dirty="0"/>
              <a:t>C</a:t>
            </a:r>
            <a:r>
              <a:rPr lang="zh-CN" altLang="en-US" dirty="0"/>
              <a:t>＋＋程序中用函数指针可以方便地解决这个问题：</a:t>
            </a:r>
            <a:endParaRPr lang="en-US" altLang="zh-CN" dirty="0"/>
          </a:p>
          <a:p>
            <a:pPr>
              <a:buNone/>
            </a:pPr>
            <a:r>
              <a:rPr lang="en-US" altLang="zh-CN" sz="2000" dirty="0">
                <a:solidFill>
                  <a:schemeClr val="tx2"/>
                </a:solidFill>
                <a:latin typeface="Courier New" pitchFamily="49" charset="0"/>
                <a:cs typeface="Courier New" pitchFamily="49" charset="0"/>
              </a:rPr>
              <a:t>	</a:t>
            </a:r>
            <a:r>
              <a:rPr lang="en-US" altLang="zh-CN" sz="2000" dirty="0">
                <a:solidFill>
                  <a:srgbClr val="0000FF"/>
                </a:solidFill>
                <a:latin typeface="Courier New" pitchFamily="49" charset="0"/>
                <a:cs typeface="Courier New" pitchFamily="49" charset="0"/>
              </a:rPr>
              <a:t>float</a:t>
            </a: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simpson</a:t>
            </a:r>
            <a:r>
              <a:rPr lang="en-US" altLang="zh-CN" sz="2000" dirty="0">
                <a:solidFill>
                  <a:schemeClr val="tx2"/>
                </a:solidFill>
                <a:latin typeface="Courier New" pitchFamily="49" charset="0"/>
                <a:cs typeface="Courier New" pitchFamily="49" charset="0"/>
              </a:rPr>
              <a:t>(</a:t>
            </a:r>
            <a:r>
              <a:rPr lang="en-US" altLang="zh-CN" sz="2000" dirty="0">
                <a:solidFill>
                  <a:srgbClr val="0000FF"/>
                </a:solidFill>
                <a:latin typeface="Courier New" pitchFamily="49" charset="0"/>
                <a:cs typeface="Courier New" pitchFamily="49" charset="0"/>
              </a:rPr>
              <a:t>float</a:t>
            </a: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a;</a:t>
            </a:r>
            <a:r>
              <a:rPr lang="en-US" altLang="zh-CN" sz="2000" dirty="0" err="1">
                <a:solidFill>
                  <a:srgbClr val="0000FF"/>
                </a:solidFill>
                <a:latin typeface="Courier New" pitchFamily="49" charset="0"/>
                <a:cs typeface="Courier New" pitchFamily="49" charset="0"/>
              </a:rPr>
              <a:t>float</a:t>
            </a: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b;</a:t>
            </a:r>
            <a:r>
              <a:rPr lang="en-US" altLang="zh-CN" sz="2000" dirty="0" err="1">
                <a:solidFill>
                  <a:srgbClr val="0000FF"/>
                </a:solidFill>
                <a:latin typeface="Courier New" pitchFamily="49" charset="0"/>
                <a:cs typeface="Courier New" pitchFamily="49" charset="0"/>
              </a:rPr>
              <a:t>float</a:t>
            </a:r>
            <a:r>
              <a:rPr lang="en-US" altLang="zh-CN" sz="2000" dirty="0">
                <a:solidFill>
                  <a:schemeClr val="tx2"/>
                </a:solidFill>
                <a:latin typeface="Courier New" pitchFamily="49" charset="0"/>
                <a:cs typeface="Courier New" pitchFamily="49" charset="0"/>
              </a:rPr>
              <a:t>(</a:t>
            </a:r>
            <a:r>
              <a:rPr lang="zh-CN" altLang="en-US" sz="2000" dirty="0">
                <a:solidFill>
                  <a:schemeClr val="tx2"/>
                </a:solidFill>
                <a:latin typeface="Courier New" pitchFamily="49" charset="0"/>
                <a:cs typeface="Courier New" pitchFamily="49" charset="0"/>
              </a:rPr>
              <a:t>*</a:t>
            </a:r>
            <a:r>
              <a:rPr lang="en-US" altLang="zh-CN" sz="2000" dirty="0" err="1">
                <a:solidFill>
                  <a:schemeClr val="tx2"/>
                </a:solidFill>
                <a:latin typeface="Courier New" pitchFamily="49" charset="0"/>
                <a:cs typeface="Courier New" pitchFamily="49" charset="0"/>
              </a:rPr>
              <a:t>pf</a:t>
            </a:r>
            <a:r>
              <a:rPr lang="en-US" altLang="zh-CN" sz="2000" dirty="0">
                <a:solidFill>
                  <a:schemeClr val="tx2"/>
                </a:solidFill>
                <a:latin typeface="Courier New" pitchFamily="49" charset="0"/>
                <a:cs typeface="Courier New" pitchFamily="49" charset="0"/>
              </a:rPr>
              <a:t>)(</a:t>
            </a:r>
            <a:r>
              <a:rPr lang="en-US" altLang="zh-CN" sz="2000" dirty="0">
                <a:solidFill>
                  <a:srgbClr val="0000FF"/>
                </a:solidFill>
                <a:latin typeface="Courier New" pitchFamily="49" charset="0"/>
                <a:cs typeface="Courier New" pitchFamily="49" charset="0"/>
              </a:rPr>
              <a:t>float</a:t>
            </a:r>
            <a:r>
              <a:rPr lang="en-US" altLang="zh-CN" sz="2000" dirty="0">
                <a:solidFill>
                  <a:schemeClr val="tx2"/>
                </a:solidFill>
                <a:latin typeface="Courier New" pitchFamily="49" charset="0"/>
                <a:cs typeface="Courier New" pitchFamily="49" charset="0"/>
              </a:rPr>
              <a:t>));</a:t>
            </a:r>
            <a:r>
              <a:rPr lang="zh-CN" altLang="en-US" sz="2000" dirty="0">
                <a:solidFill>
                  <a:schemeClr val="tx2"/>
                </a:solidFill>
                <a:latin typeface="Courier New" pitchFamily="49" charset="0"/>
                <a:cs typeface="Courier New" pitchFamily="49" charset="0"/>
              </a:rPr>
              <a:t>  </a:t>
            </a:r>
          </a:p>
          <a:p>
            <a:pPr lvl="3"/>
            <a:r>
              <a:rPr lang="zh-CN" altLang="en-US" dirty="0"/>
              <a:t>参数</a:t>
            </a:r>
            <a:r>
              <a:rPr lang="en-US" altLang="zh-CN" dirty="0" err="1"/>
              <a:t>a,b</a:t>
            </a:r>
            <a:r>
              <a:rPr lang="en-US" altLang="zh-CN" dirty="0"/>
              <a:t> </a:t>
            </a:r>
            <a:r>
              <a:rPr lang="zh-CN" altLang="en-US" dirty="0"/>
              <a:t>给出定积分的上下限，函数指针</a:t>
            </a:r>
            <a:r>
              <a:rPr lang="en-US" altLang="zh-CN" dirty="0" err="1"/>
              <a:t>pf</a:t>
            </a:r>
            <a:r>
              <a:rPr lang="en-US" altLang="zh-CN" dirty="0"/>
              <a:t> </a:t>
            </a:r>
            <a:r>
              <a:rPr lang="zh-CN" altLang="en-US" dirty="0"/>
              <a:t>则指向被积函数（函数体从略）。在使用时可以对不同的浮点函数和上下限，调用</a:t>
            </a:r>
            <a:r>
              <a:rPr lang="en-US" altLang="zh-CN" dirty="0" err="1"/>
              <a:t>simpson</a:t>
            </a:r>
            <a:r>
              <a:rPr lang="en-US" altLang="zh-CN" dirty="0"/>
              <a:t>()</a:t>
            </a:r>
            <a:r>
              <a:rPr lang="zh-CN" altLang="en-US" dirty="0"/>
              <a:t>计算其定积分</a:t>
            </a: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106</a:t>
            </a:fld>
            <a:endParaRPr lang="en-US" altLang="zh-CN"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r>
              <a:rPr lang="en-US" altLang="zh-CN" dirty="0"/>
              <a:t>6.3</a:t>
            </a:r>
            <a:endParaRPr lang="zh-CN" altLang="en-US" dirty="0"/>
          </a:p>
        </p:txBody>
      </p:sp>
      <p:sp>
        <p:nvSpPr>
          <p:cNvPr id="3" name="内容占位符 2"/>
          <p:cNvSpPr>
            <a:spLocks noGrp="1"/>
          </p:cNvSpPr>
          <p:nvPr>
            <p:ph idx="1"/>
          </p:nvPr>
        </p:nvSpPr>
        <p:spPr>
          <a:xfrm>
            <a:off x="314356" y="1295400"/>
            <a:ext cx="8401048" cy="5029200"/>
          </a:xfrm>
        </p:spPr>
        <p:txBody>
          <a:bodyPr/>
          <a:lstStyle/>
          <a:p>
            <a:r>
              <a:rPr lang="zh-CN" altLang="en-US" dirty="0"/>
              <a:t>根据给出的函数原型，设计函数，计算定积分并上机验证。</a:t>
            </a:r>
            <a:endParaRPr lang="en-US" altLang="zh-CN" dirty="0"/>
          </a:p>
          <a:p>
            <a:pPr lvl="1"/>
            <a:r>
              <a:rPr lang="zh-CN" altLang="en-US" dirty="0"/>
              <a:t>计算定积分的函数原型</a:t>
            </a:r>
            <a:endParaRPr lang="en-US" altLang="zh-CN" dirty="0"/>
          </a:p>
          <a:p>
            <a:pPr>
              <a:buNone/>
            </a:pPr>
            <a:r>
              <a:rPr lang="en-US" altLang="zh-CN" sz="2000" dirty="0">
                <a:solidFill>
                  <a:srgbClr val="0000FF"/>
                </a:solidFill>
                <a:latin typeface="Courier New" pitchFamily="49" charset="0"/>
                <a:cs typeface="Courier New" pitchFamily="49" charset="0"/>
              </a:rPr>
              <a:t>	double</a:t>
            </a:r>
            <a:r>
              <a:rPr lang="en-US" altLang="zh-CN" sz="2000" dirty="0">
                <a:latin typeface="Courier New" pitchFamily="49" charset="0"/>
                <a:cs typeface="Courier New" pitchFamily="49" charset="0"/>
              </a:rPr>
              <a:t> </a:t>
            </a:r>
            <a:r>
              <a:rPr lang="en-US" altLang="zh-CN" sz="2000" dirty="0">
                <a:solidFill>
                  <a:schemeClr val="tx2"/>
                </a:solidFill>
                <a:latin typeface="Courier New" pitchFamily="49" charset="0"/>
                <a:cs typeface="Courier New" pitchFamily="49" charset="0"/>
              </a:rPr>
              <a:t>integral(</a:t>
            </a:r>
            <a:r>
              <a:rPr lang="en-US" altLang="zh-CN" sz="2000" dirty="0">
                <a:solidFill>
                  <a:srgbClr val="0000FF"/>
                </a:solidFill>
                <a:latin typeface="Courier New" pitchFamily="49" charset="0"/>
                <a:cs typeface="Courier New" pitchFamily="49" charset="0"/>
              </a:rPr>
              <a:t>double</a:t>
            </a:r>
            <a:r>
              <a:rPr lang="en-US" altLang="zh-CN" sz="2000" dirty="0">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a,</a:t>
            </a:r>
            <a:r>
              <a:rPr lang="en-US" altLang="zh-CN" sz="2000" dirty="0" err="1">
                <a:solidFill>
                  <a:srgbClr val="0000FF"/>
                </a:solidFill>
                <a:latin typeface="Courier New" pitchFamily="49" charset="0"/>
                <a:cs typeface="Courier New" pitchFamily="49" charset="0"/>
              </a:rPr>
              <a:t>double</a:t>
            </a:r>
            <a:r>
              <a:rPr lang="en-US" altLang="zh-CN" sz="2000" dirty="0">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b,</a:t>
            </a:r>
            <a:r>
              <a:rPr lang="en-US" altLang="zh-CN" sz="2000" dirty="0" err="1">
                <a:solidFill>
                  <a:srgbClr val="0000FF"/>
                </a:solidFill>
                <a:latin typeface="Courier New" pitchFamily="49" charset="0"/>
                <a:cs typeface="Courier New" pitchFamily="49" charset="0"/>
              </a:rPr>
              <a:t>double</a:t>
            </a:r>
            <a:r>
              <a:rPr lang="en-US" altLang="zh-CN" sz="2000" dirty="0">
                <a:latin typeface="Courier New" pitchFamily="49" charset="0"/>
                <a:cs typeface="Courier New" pitchFamily="49" charset="0"/>
              </a:rPr>
              <a:t> </a:t>
            </a:r>
            <a:r>
              <a:rPr lang="en-US" altLang="zh-CN" sz="2000" dirty="0">
                <a:solidFill>
                  <a:schemeClr val="tx2"/>
                </a:solidFill>
                <a:latin typeface="Courier New" pitchFamily="49" charset="0"/>
                <a:cs typeface="Courier New" pitchFamily="49" charset="0"/>
              </a:rPr>
              <a:t>(*fun)(</a:t>
            </a:r>
            <a:r>
              <a:rPr lang="en-US" altLang="zh-CN" sz="2000" dirty="0">
                <a:solidFill>
                  <a:srgbClr val="0000FF"/>
                </a:solidFill>
                <a:latin typeface="Courier New" pitchFamily="49" charset="0"/>
                <a:cs typeface="Courier New" pitchFamily="49" charset="0"/>
              </a:rPr>
              <a:t>double</a:t>
            </a:r>
            <a:r>
              <a:rPr lang="en-US" altLang="zh-CN" sz="2000" dirty="0">
                <a:solidFill>
                  <a:schemeClr val="tx2"/>
                </a:solidFill>
                <a:latin typeface="Courier New" pitchFamily="49" charset="0"/>
                <a:cs typeface="Courier New" pitchFamily="49" charset="0"/>
              </a:rPr>
              <a:t>))</a:t>
            </a:r>
          </a:p>
          <a:p>
            <a:pPr lvl="1"/>
            <a:r>
              <a:rPr lang="zh-CN" altLang="en-US" dirty="0"/>
              <a:t>计算以下</a:t>
            </a:r>
            <a:r>
              <a:rPr lang="en-US" altLang="zh-CN" dirty="0"/>
              <a:t>5</a:t>
            </a:r>
            <a:r>
              <a:rPr lang="zh-CN" altLang="en-US" dirty="0"/>
              <a:t>个定积分</a:t>
            </a:r>
            <a:endParaRPr lang="en-US" altLang="zh-CN" dirty="0"/>
          </a:p>
          <a:p>
            <a:pPr lvl="2"/>
            <a:endParaRPr lang="zh-CN" altLang="en-US" dirty="0"/>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107</a:t>
            </a:fld>
            <a:endParaRPr lang="en-US" altLang="zh-CN" dirty="0"/>
          </a:p>
        </p:txBody>
      </p:sp>
      <p:graphicFrame>
        <p:nvGraphicFramePr>
          <p:cNvPr id="6" name="对象 5"/>
          <p:cNvGraphicFramePr>
            <a:graphicFrameLocks noChangeAspect="1"/>
          </p:cNvGraphicFramePr>
          <p:nvPr/>
        </p:nvGraphicFramePr>
        <p:xfrm>
          <a:off x="1285852" y="4083069"/>
          <a:ext cx="2428892" cy="487165"/>
        </p:xfrm>
        <a:graphic>
          <a:graphicData uri="http://schemas.openxmlformats.org/presentationml/2006/ole">
            <mc:AlternateContent xmlns:mc="http://schemas.openxmlformats.org/markup-compatibility/2006">
              <mc:Choice xmlns:v="urn:schemas-microsoft-com:vml" Requires="v">
                <p:oleObj spid="_x0000_s2316" name="Equation" r:id="rId3" imgW="1053643" imgH="317362" progId="Equation.3">
                  <p:embed/>
                </p:oleObj>
              </mc:Choice>
              <mc:Fallback>
                <p:oleObj name="Equation" r:id="rId3" imgW="1053643" imgH="317362" progId="Equation.3">
                  <p:embed/>
                  <p:pic>
                    <p:nvPicPr>
                      <p:cNvPr id="0" name="Picture 1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52" y="4083069"/>
                        <a:ext cx="2428892" cy="4871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3"/>
          <p:cNvGraphicFramePr>
            <a:graphicFrameLocks noChangeAspect="1"/>
          </p:cNvGraphicFramePr>
          <p:nvPr/>
        </p:nvGraphicFramePr>
        <p:xfrm>
          <a:off x="1285852" y="4667267"/>
          <a:ext cx="2603500" cy="487362"/>
        </p:xfrm>
        <a:graphic>
          <a:graphicData uri="http://schemas.openxmlformats.org/presentationml/2006/ole">
            <mc:AlternateContent xmlns:mc="http://schemas.openxmlformats.org/markup-compatibility/2006">
              <mc:Choice xmlns:v="urn:schemas-microsoft-com:vml" Requires="v">
                <p:oleObj spid="_x0000_s2317" name="Equation" r:id="rId5" imgW="1129810" imgH="317362" progId="Equation.3">
                  <p:embed/>
                </p:oleObj>
              </mc:Choice>
              <mc:Fallback>
                <p:oleObj name="Equation" r:id="rId5" imgW="1129810" imgH="317362" progId="Equation.3">
                  <p:embed/>
                  <p:pic>
                    <p:nvPicPr>
                      <p:cNvPr id="0" name="Picture 1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5852" y="4667267"/>
                        <a:ext cx="2603500"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4"/>
          <p:cNvGraphicFramePr>
            <a:graphicFrameLocks noChangeAspect="1"/>
          </p:cNvGraphicFramePr>
          <p:nvPr/>
        </p:nvGraphicFramePr>
        <p:xfrm>
          <a:off x="1285852" y="5319729"/>
          <a:ext cx="1463675" cy="466725"/>
        </p:xfrm>
        <a:graphic>
          <a:graphicData uri="http://schemas.openxmlformats.org/presentationml/2006/ole">
            <mc:AlternateContent xmlns:mc="http://schemas.openxmlformats.org/markup-compatibility/2006">
              <mc:Choice xmlns:v="urn:schemas-microsoft-com:vml" Requires="v">
                <p:oleObj spid="_x0000_s2318" name="Equation" r:id="rId7" imgW="634725" imgH="304668" progId="Equation.3">
                  <p:embed/>
                </p:oleObj>
              </mc:Choice>
              <mc:Fallback>
                <p:oleObj name="Equation" r:id="rId7" imgW="634725" imgH="304668" progId="Equation.3">
                  <p:embed/>
                  <p:pic>
                    <p:nvPicPr>
                      <p:cNvPr id="0" name="Picture 1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85852" y="5319729"/>
                        <a:ext cx="1463675"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3" name="Object 5"/>
          <p:cNvGraphicFramePr>
            <a:graphicFrameLocks noChangeAspect="1"/>
          </p:cNvGraphicFramePr>
          <p:nvPr/>
        </p:nvGraphicFramePr>
        <p:xfrm>
          <a:off x="4595813" y="4083067"/>
          <a:ext cx="2809875" cy="487362"/>
        </p:xfrm>
        <a:graphic>
          <a:graphicData uri="http://schemas.openxmlformats.org/presentationml/2006/ole">
            <mc:AlternateContent xmlns:mc="http://schemas.openxmlformats.org/markup-compatibility/2006">
              <mc:Choice xmlns:v="urn:schemas-microsoft-com:vml" Requires="v">
                <p:oleObj spid="_x0000_s2319" name="Equation" r:id="rId9" imgW="1218671" imgH="317362" progId="Equation.3">
                  <p:embed/>
                </p:oleObj>
              </mc:Choice>
              <mc:Fallback>
                <p:oleObj name="Equation" r:id="rId9" imgW="1218671" imgH="317362" progId="Equation.3">
                  <p:embed/>
                  <p:pic>
                    <p:nvPicPr>
                      <p:cNvPr id="0" name="Picture 13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95813" y="4083067"/>
                        <a:ext cx="2809875"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4" name="Object 6"/>
          <p:cNvGraphicFramePr>
            <a:graphicFrameLocks noChangeAspect="1"/>
          </p:cNvGraphicFramePr>
          <p:nvPr/>
        </p:nvGraphicFramePr>
        <p:xfrm>
          <a:off x="4572000" y="4654567"/>
          <a:ext cx="2633662" cy="487362"/>
        </p:xfrm>
        <a:graphic>
          <a:graphicData uri="http://schemas.openxmlformats.org/presentationml/2006/ole">
            <mc:AlternateContent xmlns:mc="http://schemas.openxmlformats.org/markup-compatibility/2006">
              <mc:Choice xmlns:v="urn:schemas-microsoft-com:vml" Requires="v">
                <p:oleObj spid="_x0000_s2320" name="Equation" r:id="rId11" imgW="1142504" imgH="317362" progId="Equation.3">
                  <p:embed/>
                </p:oleObj>
              </mc:Choice>
              <mc:Fallback>
                <p:oleObj name="Equation" r:id="rId11" imgW="1142504" imgH="317362" progId="Equation.3">
                  <p:embed/>
                  <p:pic>
                    <p:nvPicPr>
                      <p:cNvPr id="0" name="Picture 1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2000" y="4654567"/>
                        <a:ext cx="2633662"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p:txBody>
          <a:bodyPr/>
          <a:lstStyle/>
          <a:p>
            <a:r>
              <a:rPr lang="zh-CN" altLang="en-US" dirty="0"/>
              <a:t>区分下列</a:t>
            </a:r>
            <a:r>
              <a:rPr lang="en-US" altLang="zh-CN" dirty="0"/>
              <a:t>9</a:t>
            </a:r>
            <a:r>
              <a:rPr lang="zh-CN" altLang="en-US" dirty="0"/>
              <a:t>种方式定义的不同含义的变量</a:t>
            </a:r>
            <a:r>
              <a:rPr lang="en-US" altLang="zh-CN" dirty="0"/>
              <a:t>a</a:t>
            </a:r>
          </a:p>
          <a:p>
            <a:pPr lvl="1">
              <a:lnSpc>
                <a:spcPct val="85000"/>
              </a:lnSpc>
            </a:pPr>
            <a:r>
              <a:rPr lang="en-US" altLang="zh-CN" dirty="0" err="1">
                <a:latin typeface="Courier New" pitchFamily="49" charset="0"/>
                <a:cs typeface="Courier New" pitchFamily="49" charset="0"/>
              </a:rPr>
              <a:t>int</a:t>
            </a:r>
            <a:r>
              <a:rPr lang="en-US" altLang="zh-CN" dirty="0">
                <a:latin typeface="Courier New" pitchFamily="49" charset="0"/>
                <a:cs typeface="Courier New" pitchFamily="49" charset="0"/>
              </a:rPr>
              <a:t> </a:t>
            </a:r>
            <a:r>
              <a:rPr lang="en-US" altLang="zh-CN" dirty="0">
                <a:solidFill>
                  <a:schemeClr val="tx2"/>
                </a:solidFill>
                <a:latin typeface="Courier New" pitchFamily="49" charset="0"/>
                <a:cs typeface="Courier New" pitchFamily="49" charset="0"/>
              </a:rPr>
              <a:t>a;</a:t>
            </a:r>
          </a:p>
          <a:p>
            <a:pPr lvl="1">
              <a:lnSpc>
                <a:spcPct val="85000"/>
              </a:lnSpc>
            </a:pPr>
            <a:r>
              <a:rPr lang="en-US" altLang="zh-CN" dirty="0" err="1">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a;</a:t>
            </a:r>
          </a:p>
          <a:p>
            <a:pPr lvl="1">
              <a:lnSpc>
                <a:spcPct val="85000"/>
              </a:lnSpc>
            </a:pPr>
            <a:r>
              <a:rPr lang="en-US" altLang="zh-CN" dirty="0" err="1">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a;</a:t>
            </a:r>
          </a:p>
          <a:p>
            <a:pPr lvl="1">
              <a:lnSpc>
                <a:spcPct val="85000"/>
              </a:lnSpc>
            </a:pPr>
            <a:r>
              <a:rPr lang="en-US" altLang="zh-CN" dirty="0" err="1">
                <a:latin typeface="Courier New" pitchFamily="49" charset="0"/>
                <a:cs typeface="Courier New" pitchFamily="49" charset="0"/>
              </a:rPr>
              <a:t>int</a:t>
            </a:r>
            <a:r>
              <a:rPr lang="en-US" altLang="zh-CN" dirty="0">
                <a:latin typeface="Courier New" pitchFamily="49" charset="0"/>
                <a:cs typeface="Courier New" pitchFamily="49" charset="0"/>
              </a:rPr>
              <a:t> </a:t>
            </a:r>
            <a:r>
              <a:rPr lang="en-US" altLang="zh-CN" dirty="0">
                <a:solidFill>
                  <a:schemeClr val="tx2"/>
                </a:solidFill>
                <a:latin typeface="Courier New" pitchFamily="49" charset="0"/>
                <a:cs typeface="Courier New" pitchFamily="49" charset="0"/>
              </a:rPr>
              <a:t>a[10];</a:t>
            </a:r>
          </a:p>
          <a:p>
            <a:pPr lvl="1">
              <a:lnSpc>
                <a:spcPct val="85000"/>
              </a:lnSpc>
            </a:pPr>
            <a:r>
              <a:rPr lang="en-US" altLang="zh-CN" dirty="0" err="1">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a[10];</a:t>
            </a:r>
          </a:p>
          <a:p>
            <a:pPr lvl="1">
              <a:lnSpc>
                <a:spcPct val="85000"/>
              </a:lnSpc>
            </a:pPr>
            <a:r>
              <a:rPr lang="en-US" altLang="zh-CN" dirty="0" err="1">
                <a:latin typeface="Courier New" pitchFamily="49" charset="0"/>
                <a:cs typeface="Courier New" pitchFamily="49" charset="0"/>
              </a:rPr>
              <a:t>int</a:t>
            </a:r>
            <a:r>
              <a:rPr lang="en-US" altLang="zh-CN" dirty="0">
                <a:latin typeface="Courier New" pitchFamily="49" charset="0"/>
                <a:cs typeface="Courier New" pitchFamily="49" charset="0"/>
              </a:rPr>
              <a:t> </a:t>
            </a:r>
            <a:r>
              <a:rPr lang="en-US" altLang="zh-CN" dirty="0">
                <a:solidFill>
                  <a:schemeClr val="tx2"/>
                </a:solidFill>
                <a:latin typeface="Courier New" pitchFamily="49" charset="0"/>
                <a:cs typeface="Courier New" pitchFamily="49" charset="0"/>
              </a:rPr>
              <a:t>(*a)[10];</a:t>
            </a:r>
          </a:p>
          <a:p>
            <a:pPr lvl="1">
              <a:lnSpc>
                <a:spcPct val="85000"/>
              </a:lnSpc>
            </a:pPr>
            <a:r>
              <a:rPr lang="en-US" altLang="zh-CN" dirty="0" err="1">
                <a:latin typeface="Courier New" pitchFamily="49" charset="0"/>
                <a:cs typeface="Courier New" pitchFamily="49" charset="0"/>
              </a:rPr>
              <a:t>int</a:t>
            </a:r>
            <a:r>
              <a:rPr lang="en-US" altLang="zh-CN" dirty="0">
                <a:latin typeface="Courier New" pitchFamily="49" charset="0"/>
                <a:cs typeface="Courier New" pitchFamily="49" charset="0"/>
              </a:rPr>
              <a:t> </a:t>
            </a:r>
            <a:r>
              <a:rPr lang="en-US" altLang="zh-CN" dirty="0">
                <a:solidFill>
                  <a:schemeClr val="tx2"/>
                </a:solidFill>
                <a:latin typeface="Courier New" pitchFamily="49" charset="0"/>
                <a:cs typeface="Courier New" pitchFamily="49" charset="0"/>
              </a:rPr>
              <a:t>a( );</a:t>
            </a:r>
          </a:p>
          <a:p>
            <a:pPr lvl="1">
              <a:lnSpc>
                <a:spcPct val="85000"/>
              </a:lnSpc>
            </a:pPr>
            <a:r>
              <a:rPr lang="en-US" altLang="zh-CN" dirty="0" err="1">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a( );</a:t>
            </a:r>
          </a:p>
          <a:p>
            <a:pPr lvl="1">
              <a:lnSpc>
                <a:spcPct val="85000"/>
              </a:lnSpc>
            </a:pPr>
            <a:r>
              <a:rPr lang="en-US" altLang="zh-CN" dirty="0" err="1">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(*a)( );</a:t>
            </a:r>
            <a:endParaRPr lang="zh-CN" altLang="en-US" dirty="0"/>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108</a:t>
            </a:fld>
            <a:endParaRPr lang="en-US" altLang="zh-CN"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a:t>第</a:t>
            </a:r>
            <a:r>
              <a:rPr lang="en-US" altLang="zh-CN" dirty="0"/>
              <a:t>6</a:t>
            </a:r>
            <a:r>
              <a:rPr lang="zh-CN" altLang="en-US" dirty="0"/>
              <a:t>章 指针、引用与动态内存分配</a:t>
            </a:r>
            <a:endParaRPr lang="en-US" altLang="zh-CN" dirty="0"/>
          </a:p>
        </p:txBody>
      </p:sp>
      <p:grpSp>
        <p:nvGrpSpPr>
          <p:cNvPr id="2" name="Group 3"/>
          <p:cNvGrpSpPr>
            <a:grpSpLocks/>
          </p:cNvGrpSpPr>
          <p:nvPr/>
        </p:nvGrpSpPr>
        <p:grpSpPr bwMode="auto">
          <a:xfrm>
            <a:off x="1828800" y="1716091"/>
            <a:ext cx="762000" cy="665162"/>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3" name="Group 7"/>
          <p:cNvGrpSpPr>
            <a:grpSpLocks/>
          </p:cNvGrpSpPr>
          <p:nvPr/>
        </p:nvGrpSpPr>
        <p:grpSpPr bwMode="auto">
          <a:xfrm>
            <a:off x="1828800" y="2630491"/>
            <a:ext cx="762000" cy="665162"/>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71" name="Line 11"/>
          <p:cNvSpPr>
            <a:spLocks noChangeShapeType="1"/>
          </p:cNvSpPr>
          <p:nvPr/>
        </p:nvSpPr>
        <p:spPr bwMode="auto">
          <a:xfrm>
            <a:off x="2438400" y="2325691"/>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2" name="Text Box 12"/>
          <p:cNvSpPr txBox="1">
            <a:spLocks noChangeArrowheads="1"/>
          </p:cNvSpPr>
          <p:nvPr/>
        </p:nvSpPr>
        <p:spPr bwMode="auto">
          <a:xfrm>
            <a:off x="2667000" y="1792291"/>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初识指针</a:t>
            </a:r>
            <a:endParaRPr lang="en-US" altLang="zh-CN" sz="3200" b="1" dirty="0">
              <a:ea typeface="宋体" pitchFamily="2" charset="-122"/>
            </a:endParaRPr>
          </a:p>
        </p:txBody>
      </p:sp>
      <p:sp>
        <p:nvSpPr>
          <p:cNvPr id="40973" name="Text Box 13"/>
          <p:cNvSpPr txBox="1">
            <a:spLocks noChangeArrowheads="1"/>
          </p:cNvSpPr>
          <p:nvPr/>
        </p:nvSpPr>
        <p:spPr bwMode="gray">
          <a:xfrm>
            <a:off x="2025650" y="1814516"/>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40974" name="Line 14"/>
          <p:cNvSpPr>
            <a:spLocks noChangeShapeType="1"/>
          </p:cNvSpPr>
          <p:nvPr/>
        </p:nvSpPr>
        <p:spPr bwMode="auto">
          <a:xfrm>
            <a:off x="2438400" y="3240091"/>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5" name="Text Box 15"/>
          <p:cNvSpPr txBox="1">
            <a:spLocks noChangeArrowheads="1"/>
          </p:cNvSpPr>
          <p:nvPr/>
        </p:nvSpPr>
        <p:spPr bwMode="auto">
          <a:xfrm>
            <a:off x="2667000" y="2706691"/>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指针类型</a:t>
            </a:r>
            <a:endParaRPr lang="en-US" altLang="zh-CN" sz="3200" b="1" dirty="0">
              <a:ea typeface="宋体" pitchFamily="2" charset="-122"/>
            </a:endParaRPr>
          </a:p>
        </p:txBody>
      </p:sp>
      <p:sp>
        <p:nvSpPr>
          <p:cNvPr id="40976" name="Text Box 16"/>
          <p:cNvSpPr txBox="1">
            <a:spLocks noChangeArrowheads="1"/>
          </p:cNvSpPr>
          <p:nvPr/>
        </p:nvSpPr>
        <p:spPr bwMode="gray">
          <a:xfrm>
            <a:off x="2025650" y="2728916"/>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grpSp>
        <p:nvGrpSpPr>
          <p:cNvPr id="4" name="Group 17"/>
          <p:cNvGrpSpPr>
            <a:grpSpLocks/>
          </p:cNvGrpSpPr>
          <p:nvPr/>
        </p:nvGrpSpPr>
        <p:grpSpPr bwMode="auto">
          <a:xfrm>
            <a:off x="1828800" y="3522666"/>
            <a:ext cx="762000" cy="665162"/>
            <a:chOff x="1110" y="2656"/>
            <a:chExt cx="1549" cy="1351"/>
          </a:xfrm>
        </p:grpSpPr>
        <p:sp>
          <p:nvSpPr>
            <p:cNvPr id="4097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7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5" name="Group 21"/>
          <p:cNvGrpSpPr>
            <a:grpSpLocks/>
          </p:cNvGrpSpPr>
          <p:nvPr/>
        </p:nvGrpSpPr>
        <p:grpSpPr bwMode="auto">
          <a:xfrm>
            <a:off x="1828800" y="4437066"/>
            <a:ext cx="762000" cy="665162"/>
            <a:chOff x="3174" y="2656"/>
            <a:chExt cx="1549" cy="1351"/>
          </a:xfrm>
        </p:grpSpPr>
        <p:sp>
          <p:nvSpPr>
            <p:cNvPr id="4098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8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4"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85" name="Line 25"/>
          <p:cNvSpPr>
            <a:spLocks noChangeShapeType="1"/>
          </p:cNvSpPr>
          <p:nvPr/>
        </p:nvSpPr>
        <p:spPr bwMode="auto">
          <a:xfrm>
            <a:off x="2438400" y="413226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6" name="Text Box 26"/>
          <p:cNvSpPr txBox="1">
            <a:spLocks noChangeArrowheads="1"/>
          </p:cNvSpPr>
          <p:nvPr/>
        </p:nvSpPr>
        <p:spPr bwMode="auto">
          <a:xfrm>
            <a:off x="2667000" y="3598866"/>
            <a:ext cx="2656496" cy="584775"/>
          </a:xfrm>
          <a:prstGeom prst="rect">
            <a:avLst/>
          </a:prstGeom>
          <a:noFill/>
          <a:ln w="9525" algn="ctr">
            <a:noFill/>
            <a:miter lim="800000"/>
            <a:headEnd/>
            <a:tailEnd/>
          </a:ln>
          <a:effectLst/>
        </p:spPr>
        <p:txBody>
          <a:bodyPr wrap="none">
            <a:spAutoFit/>
          </a:bodyPr>
          <a:lstStyle/>
          <a:p>
            <a:pPr eaLnBrk="0" hangingPunct="0"/>
            <a:r>
              <a:rPr lang="zh-CN" altLang="en-US" sz="3200" b="1" dirty="0">
                <a:solidFill>
                  <a:srgbClr val="C00000"/>
                </a:solidFill>
                <a:ea typeface="宋体" pitchFamily="2" charset="-122"/>
              </a:rPr>
              <a:t>动态内存分配</a:t>
            </a:r>
            <a:endParaRPr lang="en-US" altLang="zh-CN" sz="3200" b="1" dirty="0">
              <a:solidFill>
                <a:srgbClr val="C00000"/>
              </a:solidFill>
              <a:ea typeface="宋体" pitchFamily="2" charset="-122"/>
            </a:endParaRPr>
          </a:p>
        </p:txBody>
      </p:sp>
      <p:sp>
        <p:nvSpPr>
          <p:cNvPr id="40987" name="Text Box 27"/>
          <p:cNvSpPr txBox="1">
            <a:spLocks noChangeArrowheads="1"/>
          </p:cNvSpPr>
          <p:nvPr/>
        </p:nvSpPr>
        <p:spPr bwMode="gray">
          <a:xfrm>
            <a:off x="2025650" y="3621091"/>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3</a:t>
            </a:r>
          </a:p>
        </p:txBody>
      </p:sp>
      <p:sp>
        <p:nvSpPr>
          <p:cNvPr id="40988" name="Line 28"/>
          <p:cNvSpPr>
            <a:spLocks noChangeShapeType="1"/>
          </p:cNvSpPr>
          <p:nvPr/>
        </p:nvSpPr>
        <p:spPr bwMode="auto">
          <a:xfrm>
            <a:off x="2438400" y="504666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9" name="Text Box 29"/>
          <p:cNvSpPr txBox="1">
            <a:spLocks noChangeArrowheads="1"/>
          </p:cNvSpPr>
          <p:nvPr/>
        </p:nvSpPr>
        <p:spPr bwMode="auto">
          <a:xfrm>
            <a:off x="2667000" y="4513266"/>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引用类型</a:t>
            </a:r>
            <a:endParaRPr lang="en-US" altLang="zh-CN" sz="3200" b="1" dirty="0">
              <a:ea typeface="宋体" pitchFamily="2" charset="-122"/>
            </a:endParaRPr>
          </a:p>
        </p:txBody>
      </p:sp>
      <p:sp>
        <p:nvSpPr>
          <p:cNvPr id="40990" name="Text Box 30"/>
          <p:cNvSpPr txBox="1">
            <a:spLocks noChangeArrowheads="1"/>
          </p:cNvSpPr>
          <p:nvPr/>
        </p:nvSpPr>
        <p:spPr bwMode="gray">
          <a:xfrm>
            <a:off x="2025650" y="4535491"/>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4</a:t>
            </a:r>
          </a:p>
        </p:txBody>
      </p:sp>
      <p:sp>
        <p:nvSpPr>
          <p:cNvPr id="31" name="灯片编号占位符 30"/>
          <p:cNvSpPr>
            <a:spLocks noGrp="1"/>
          </p:cNvSpPr>
          <p:nvPr>
            <p:ph type="sldNum" sz="quarter" idx="4"/>
          </p:nvPr>
        </p:nvSpPr>
        <p:spPr/>
        <p:txBody>
          <a:bodyPr/>
          <a:lstStyle/>
          <a:p>
            <a:fld id="{E24BA5DA-9399-4747-BBF5-65A2C2316885}" type="slidenum">
              <a:rPr lang="en-US" altLang="zh-CN" smtClean="0"/>
              <a:pPr/>
              <a:t>109</a:t>
            </a:fld>
            <a:endParaRPr lang="en-US" altLang="zh-CN" dirty="0"/>
          </a:p>
        </p:txBody>
      </p:sp>
      <p:sp>
        <p:nvSpPr>
          <p:cNvPr id="32" name="页脚占位符 31"/>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grpSp>
        <p:nvGrpSpPr>
          <p:cNvPr id="6" name="Group 17"/>
          <p:cNvGrpSpPr>
            <a:grpSpLocks/>
          </p:cNvGrpSpPr>
          <p:nvPr/>
        </p:nvGrpSpPr>
        <p:grpSpPr bwMode="auto">
          <a:xfrm>
            <a:off x="1828800" y="5335606"/>
            <a:ext cx="762000" cy="665162"/>
            <a:chOff x="1110" y="2656"/>
            <a:chExt cx="1549" cy="1351"/>
          </a:xfrm>
        </p:grpSpPr>
        <p:sp>
          <p:nvSpPr>
            <p:cNvPr id="3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3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3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sp>
        <p:nvSpPr>
          <p:cNvPr id="37" name="Line 25"/>
          <p:cNvSpPr>
            <a:spLocks noChangeShapeType="1"/>
          </p:cNvSpPr>
          <p:nvPr/>
        </p:nvSpPr>
        <p:spPr bwMode="auto">
          <a:xfrm>
            <a:off x="2437200" y="594520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38" name="Text Box 26"/>
          <p:cNvSpPr txBox="1">
            <a:spLocks noChangeArrowheads="1"/>
          </p:cNvSpPr>
          <p:nvPr/>
        </p:nvSpPr>
        <p:spPr bwMode="auto">
          <a:xfrm>
            <a:off x="2667600" y="5411806"/>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程序实例</a:t>
            </a:r>
            <a:endParaRPr lang="en-US" altLang="zh-CN" sz="3200" b="1" dirty="0">
              <a:ea typeface="宋体" pitchFamily="2" charset="-122"/>
            </a:endParaRPr>
          </a:p>
        </p:txBody>
      </p:sp>
      <p:sp>
        <p:nvSpPr>
          <p:cNvPr id="39" name="Text Box 27"/>
          <p:cNvSpPr txBox="1">
            <a:spLocks noChangeArrowheads="1"/>
          </p:cNvSpPr>
          <p:nvPr/>
        </p:nvSpPr>
        <p:spPr bwMode="gray">
          <a:xfrm>
            <a:off x="2054206" y="5434031"/>
            <a:ext cx="356187" cy="461665"/>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ea typeface="宋体" pitchFamily="2" charset="-122"/>
              </a:rPr>
              <a:t>5</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初识指针</a:t>
            </a:r>
          </a:p>
        </p:txBody>
      </p:sp>
      <p:sp>
        <p:nvSpPr>
          <p:cNvPr id="3" name="内容占位符 2"/>
          <p:cNvSpPr>
            <a:spLocks noGrp="1"/>
          </p:cNvSpPr>
          <p:nvPr>
            <p:ph idx="1"/>
          </p:nvPr>
        </p:nvSpPr>
        <p:spPr>
          <a:xfrm>
            <a:off x="457200" y="1295400"/>
            <a:ext cx="8153400" cy="1347782"/>
          </a:xfrm>
        </p:spPr>
        <p:txBody>
          <a:bodyPr/>
          <a:lstStyle/>
          <a:p>
            <a:r>
              <a:rPr lang="zh-CN" altLang="en-US" dirty="0"/>
              <a:t>指针的引入</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6.1】</a:t>
            </a:r>
            <a:r>
              <a:rPr lang="zh-CN" altLang="en-US" dirty="0">
                <a:solidFill>
                  <a:srgbClr val="C00000"/>
                </a:solidFill>
              </a:rPr>
              <a:t>使用指针</a:t>
            </a:r>
            <a:endParaRPr lang="en-US" altLang="zh-CN" dirty="0">
              <a:solidFill>
                <a:srgbClr val="C00000"/>
              </a:solidFill>
            </a:endParaRPr>
          </a:p>
          <a:p>
            <a:pPr lvl="2"/>
            <a:endParaRPr lang="zh-CN" altLang="en-US" dirty="0"/>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11</a:t>
            </a:fld>
            <a:endParaRPr lang="en-US" altLang="zh-CN" dirty="0"/>
          </a:p>
        </p:txBody>
      </p:sp>
      <p:sp>
        <p:nvSpPr>
          <p:cNvPr id="6" name="矩形 5"/>
          <p:cNvSpPr/>
          <p:nvPr/>
        </p:nvSpPr>
        <p:spPr>
          <a:xfrm>
            <a:off x="928662" y="2500306"/>
            <a:ext cx="7858180" cy="3416320"/>
          </a:xfrm>
          <a:prstGeom prst="rect">
            <a:avLst/>
          </a:prstGeom>
        </p:spPr>
        <p:txBody>
          <a:bodyPr wrap="square">
            <a:spAutoFit/>
          </a:bodyPr>
          <a:lstStyle/>
          <a:p>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sort(</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solidFill>
                  <a:schemeClr val="tx2"/>
                </a:solidFill>
                <a:latin typeface="Courier New" pitchFamily="49" charset="0"/>
                <a:cs typeface="Courier New" pitchFamily="49" charset="0"/>
              </a:rPr>
              <a:t>a,</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n)</a:t>
            </a:r>
          </a:p>
          <a:p>
            <a:r>
              <a:rPr lang="en-US" altLang="zh-CN" sz="2400" b="1" dirty="0">
                <a:solidFill>
                  <a:schemeClr val="tx2"/>
                </a:solidFill>
                <a:latin typeface="Courier New" pitchFamily="49" charset="0"/>
                <a:cs typeface="Courier New" pitchFamily="49" charset="0"/>
              </a:rPr>
              <a:t>{</a:t>
            </a:r>
          </a:p>
          <a:p>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for</a:t>
            </a:r>
            <a:r>
              <a:rPr lang="en-US" altLang="zh-CN" sz="2400" b="1" dirty="0">
                <a:solidFill>
                  <a:schemeClr val="tx2"/>
                </a:solidFill>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solidFill>
                  <a:schemeClr val="tx2"/>
                </a:solidFill>
                <a:latin typeface="Courier New" pitchFamily="49" charset="0"/>
                <a:cs typeface="Courier New" pitchFamily="49" charset="0"/>
              </a:rPr>
              <a:t>i</a:t>
            </a:r>
            <a:r>
              <a:rPr lang="en-US" altLang="zh-CN" sz="2400" b="1" dirty="0">
                <a:solidFill>
                  <a:schemeClr val="tx2"/>
                </a:solidFill>
                <a:latin typeface="Courier New" pitchFamily="49" charset="0"/>
                <a:cs typeface="Courier New" pitchFamily="49" charset="0"/>
              </a:rPr>
              <a:t>=0;i&lt;n-1;i++)</a:t>
            </a:r>
          </a:p>
          <a:p>
            <a:r>
              <a:rPr lang="en-US" altLang="zh-CN" sz="2400" b="1" dirty="0">
                <a:solidFill>
                  <a:schemeClr val="tx2"/>
                </a:solidFill>
                <a:latin typeface="Courier New" pitchFamily="49" charset="0"/>
                <a:cs typeface="Courier New" pitchFamily="49" charset="0"/>
              </a:rPr>
              <a:t>	{</a:t>
            </a:r>
          </a:p>
          <a:p>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for</a:t>
            </a:r>
            <a:r>
              <a:rPr lang="en-US" altLang="zh-CN" sz="2400" b="1" dirty="0">
                <a:solidFill>
                  <a:schemeClr val="tx2"/>
                </a:solidFill>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j=n-1;j&gt;</a:t>
            </a:r>
            <a:r>
              <a:rPr lang="en-US" altLang="zh-CN" sz="2400" b="1" dirty="0" err="1">
                <a:solidFill>
                  <a:schemeClr val="tx2"/>
                </a:solidFill>
                <a:latin typeface="Courier New" pitchFamily="49" charset="0"/>
                <a:cs typeface="Courier New" pitchFamily="49" charset="0"/>
              </a:rPr>
              <a:t>i;j</a:t>
            </a:r>
            <a:r>
              <a:rPr lang="en-US" altLang="zh-CN" sz="2400" b="1" dirty="0">
                <a:solidFill>
                  <a:schemeClr val="tx2"/>
                </a:solidFill>
                <a:latin typeface="Courier New" pitchFamily="49" charset="0"/>
                <a:cs typeface="Courier New" pitchFamily="49" charset="0"/>
              </a:rPr>
              <a:t>--)</a:t>
            </a:r>
          </a:p>
          <a:p>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if</a:t>
            </a:r>
            <a:r>
              <a:rPr lang="en-US" altLang="zh-CN" sz="2400" b="1" dirty="0">
                <a:solidFill>
                  <a:schemeClr val="tx2"/>
                </a:solidFill>
                <a:latin typeface="Courier New" pitchFamily="49" charset="0"/>
                <a:cs typeface="Courier New" pitchFamily="49" charset="0"/>
              </a:rPr>
              <a:t>(*(</a:t>
            </a:r>
            <a:r>
              <a:rPr lang="en-US" altLang="zh-CN" sz="2400" b="1" dirty="0" err="1">
                <a:solidFill>
                  <a:schemeClr val="tx2"/>
                </a:solidFill>
                <a:latin typeface="Courier New" pitchFamily="49" charset="0"/>
                <a:cs typeface="Courier New" pitchFamily="49" charset="0"/>
              </a:rPr>
              <a:t>a+j</a:t>
            </a:r>
            <a:r>
              <a:rPr lang="en-US" altLang="zh-CN" sz="2400" b="1" dirty="0">
                <a:solidFill>
                  <a:schemeClr val="tx2"/>
                </a:solidFill>
                <a:latin typeface="Courier New" pitchFamily="49" charset="0"/>
                <a:cs typeface="Courier New" pitchFamily="49" charset="0"/>
              </a:rPr>
              <a:t>)&lt;*(a+j-1))</a:t>
            </a:r>
          </a:p>
          <a:p>
            <a:r>
              <a:rPr lang="en-US" altLang="zh-CN" sz="2400" b="1" dirty="0">
                <a:solidFill>
                  <a:schemeClr val="tx2"/>
                </a:solidFill>
                <a:latin typeface="Courier New" pitchFamily="49" charset="0"/>
                <a:cs typeface="Courier New" pitchFamily="49" charset="0"/>
              </a:rPr>
              <a:t>				swap((</a:t>
            </a:r>
            <a:r>
              <a:rPr lang="en-US" altLang="zh-CN" sz="2400" b="1" dirty="0" err="1">
                <a:solidFill>
                  <a:schemeClr val="tx2"/>
                </a:solidFill>
                <a:latin typeface="Courier New" pitchFamily="49" charset="0"/>
                <a:cs typeface="Courier New" pitchFamily="49" charset="0"/>
              </a:rPr>
              <a:t>a+j</a:t>
            </a:r>
            <a:r>
              <a:rPr lang="en-US" altLang="zh-CN" sz="2400" b="1" dirty="0">
                <a:solidFill>
                  <a:schemeClr val="tx2"/>
                </a:solidFill>
                <a:latin typeface="Courier New" pitchFamily="49" charset="0"/>
                <a:cs typeface="Courier New" pitchFamily="49" charset="0"/>
              </a:rPr>
              <a:t>),(a+j-1));</a:t>
            </a:r>
          </a:p>
          <a:p>
            <a:r>
              <a:rPr lang="en-US" altLang="zh-CN" sz="2400" b="1" dirty="0">
                <a:solidFill>
                  <a:schemeClr val="tx2"/>
                </a:solidFill>
                <a:latin typeface="Courier New" pitchFamily="49" charset="0"/>
                <a:cs typeface="Courier New" pitchFamily="49" charset="0"/>
              </a:rPr>
              <a:t>	}</a:t>
            </a:r>
          </a:p>
          <a:p>
            <a:r>
              <a:rPr lang="en-US" altLang="zh-CN" sz="2400" b="1" dirty="0">
                <a:solidFill>
                  <a:schemeClr val="tx2"/>
                </a:solidFill>
                <a:latin typeface="Courier New" pitchFamily="49" charset="0"/>
                <a:cs typeface="Courier New" pitchFamily="49" charset="0"/>
              </a:rPr>
              <a:t>}</a:t>
            </a:r>
            <a:endParaRPr lang="zh-CN" altLang="en-US" sz="2400" b="1" dirty="0">
              <a:solidFill>
                <a:schemeClr val="tx2"/>
              </a:solidFill>
              <a:latin typeface="Courier New" pitchFamily="49" charset="0"/>
              <a:cs typeface="Courier New" pitchFamily="49" charset="0"/>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zh-CN" altLang="en-US" sz="3600" dirty="0">
                <a:latin typeface="黑体" pitchFamily="2" charset="-122"/>
                <a:ea typeface="黑体" pitchFamily="2" charset="-122"/>
              </a:rPr>
              <a:t>动态内存分配</a:t>
            </a:r>
            <a:endParaRPr lang="en-US" altLang="zh-CN" sz="3600" dirty="0">
              <a:latin typeface="黑体" pitchFamily="2" charset="-122"/>
              <a:ea typeface="黑体" pitchFamily="2" charset="-122"/>
            </a:endParaRPr>
          </a:p>
        </p:txBody>
      </p:sp>
      <p:sp>
        <p:nvSpPr>
          <p:cNvPr id="58371" name="AutoShape 3"/>
          <p:cNvSpPr>
            <a:spLocks noChangeArrowheads="1"/>
          </p:cNvSpPr>
          <p:nvPr/>
        </p:nvSpPr>
        <p:spPr bwMode="gray">
          <a:xfrm>
            <a:off x="1668463" y="2424101"/>
            <a:ext cx="5759450" cy="2159000"/>
          </a:xfrm>
          <a:prstGeom prst="upArrow">
            <a:avLst>
              <a:gd name="adj1" fmla="val 57296"/>
              <a:gd name="adj2" fmla="val 62796"/>
            </a:avLst>
          </a:prstGeom>
          <a:gradFill rotWithShape="1">
            <a:gsLst>
              <a:gs pos="0">
                <a:schemeClr val="bg2"/>
              </a:gs>
              <a:gs pos="100000">
                <a:schemeClr val="bg2">
                  <a:gamma/>
                  <a:tint val="33333"/>
                  <a:invGamma/>
                  <a:alpha val="0"/>
                </a:schemeClr>
              </a:gs>
            </a:gsLst>
            <a:lin ang="5400000" scaled="1"/>
          </a:gradFill>
          <a:ln w="9525" algn="ctr">
            <a:noFill/>
            <a:miter lim="800000"/>
            <a:headEnd/>
            <a:tailEnd/>
          </a:ln>
          <a:effectLst/>
        </p:spPr>
        <p:txBody>
          <a:bodyPr wrap="none" anchor="ctr"/>
          <a:lstStyle/>
          <a:p>
            <a:endParaRPr lang="zh-CN" altLang="en-US"/>
          </a:p>
        </p:txBody>
      </p:sp>
      <p:grpSp>
        <p:nvGrpSpPr>
          <p:cNvPr id="2" name="Group 4"/>
          <p:cNvGrpSpPr>
            <a:grpSpLocks/>
          </p:cNvGrpSpPr>
          <p:nvPr/>
        </p:nvGrpSpPr>
        <p:grpSpPr bwMode="auto">
          <a:xfrm>
            <a:off x="4691063" y="4148126"/>
            <a:ext cx="1512887" cy="1511300"/>
            <a:chOff x="2200" y="1570"/>
            <a:chExt cx="1496" cy="1496"/>
          </a:xfrm>
        </p:grpSpPr>
        <p:sp>
          <p:nvSpPr>
            <p:cNvPr id="58373" name="Oval 5"/>
            <p:cNvSpPr>
              <a:spLocks noChangeArrowheads="1"/>
            </p:cNvSpPr>
            <p:nvPr/>
          </p:nvSpPr>
          <p:spPr bwMode="gray">
            <a:xfrm>
              <a:off x="2200" y="1570"/>
              <a:ext cx="1496" cy="1496"/>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8374" name="Oval 6"/>
            <p:cNvSpPr>
              <a:spLocks noChangeArrowheads="1"/>
            </p:cNvSpPr>
            <p:nvPr/>
          </p:nvSpPr>
          <p:spPr bwMode="gray">
            <a:xfrm>
              <a:off x="2200" y="1570"/>
              <a:ext cx="1496" cy="1496"/>
            </a:xfrm>
            <a:prstGeom prst="ellipse">
              <a:avLst/>
            </a:prstGeom>
            <a:gradFill rotWithShape="1">
              <a:gsLst>
                <a:gs pos="0">
                  <a:schemeClr val="accent1">
                    <a:gamma/>
                    <a:tint val="57255"/>
                    <a:invGamma/>
                  </a:schemeClr>
                </a:gs>
                <a:gs pos="100000">
                  <a:schemeClr val="accent1"/>
                </a:gs>
              </a:gsLst>
              <a:lin ang="2700000" scaled="1"/>
            </a:gradFill>
            <a:ln w="38100" algn="ctr">
              <a:noFill/>
              <a:round/>
              <a:headEnd/>
              <a:tailEnd/>
            </a:ln>
            <a:effectLst/>
          </p:spPr>
          <p:txBody>
            <a:bodyPr wrap="none" anchor="ctr">
              <a:spAutoFit/>
            </a:bodyPr>
            <a:lstStyle/>
            <a:p>
              <a:endParaRPr lang="zh-CN" altLang="en-US"/>
            </a:p>
          </p:txBody>
        </p:sp>
        <p:sp>
          <p:nvSpPr>
            <p:cNvPr id="58375" name="Oval 7"/>
            <p:cNvSpPr>
              <a:spLocks noChangeArrowheads="1"/>
            </p:cNvSpPr>
            <p:nvPr/>
          </p:nvSpPr>
          <p:spPr bwMode="gray">
            <a:xfrm>
              <a:off x="2298" y="1668"/>
              <a:ext cx="1300" cy="1300"/>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8376" name="Oval 8"/>
            <p:cNvSpPr>
              <a:spLocks noChangeArrowheads="1"/>
            </p:cNvSpPr>
            <p:nvPr/>
          </p:nvSpPr>
          <p:spPr bwMode="gray">
            <a:xfrm>
              <a:off x="2298" y="1668"/>
              <a:ext cx="1300" cy="1300"/>
            </a:xfrm>
            <a:prstGeom prst="ellipse">
              <a:avLst/>
            </a:prstGeom>
            <a:gradFill rotWithShape="1">
              <a:gsLst>
                <a:gs pos="0">
                  <a:schemeClr val="accent1"/>
                </a:gs>
                <a:gs pos="100000">
                  <a:schemeClr val="accent1">
                    <a:gamma/>
                    <a:shade val="48627"/>
                    <a:invGamma/>
                  </a:schemeClr>
                </a:gs>
              </a:gsLst>
              <a:lin ang="2700000" scaled="1"/>
            </a:gradFill>
            <a:ln w="38100" algn="ctr">
              <a:noFill/>
              <a:round/>
              <a:headEnd/>
              <a:tailEnd/>
            </a:ln>
            <a:effectLst/>
          </p:spPr>
          <p:txBody>
            <a:bodyPr anchor="ctr">
              <a:spAutoFit/>
            </a:bodyPr>
            <a:lstStyle/>
            <a:p>
              <a:endParaRPr lang="zh-CN" altLang="en-US"/>
            </a:p>
          </p:txBody>
        </p:sp>
        <p:sp>
          <p:nvSpPr>
            <p:cNvPr id="58377" name="Oval 9"/>
            <p:cNvSpPr>
              <a:spLocks noChangeArrowheads="1"/>
            </p:cNvSpPr>
            <p:nvPr/>
          </p:nvSpPr>
          <p:spPr bwMode="gray">
            <a:xfrm>
              <a:off x="2363" y="1733"/>
              <a:ext cx="1170" cy="1170"/>
            </a:xfrm>
            <a:prstGeom prst="ellipse">
              <a:avLst/>
            </a:prstGeom>
            <a:gradFill rotWithShape="1">
              <a:gsLst>
                <a:gs pos="0">
                  <a:schemeClr val="accent1">
                    <a:gamma/>
                    <a:shade val="46275"/>
                    <a:invGamma/>
                  </a:schemeClr>
                </a:gs>
                <a:gs pos="100000">
                  <a:schemeClr val="accent1"/>
                </a:gs>
              </a:gsLst>
              <a:lin ang="5400000" scaled="1"/>
            </a:gradFill>
            <a:ln w="38100" algn="ctr">
              <a:noFill/>
              <a:round/>
              <a:headEnd/>
              <a:tailEnd/>
            </a:ln>
            <a:effectLst/>
          </p:spPr>
          <p:txBody>
            <a:bodyPr anchor="ctr">
              <a:spAutoFit/>
            </a:bodyPr>
            <a:lstStyle/>
            <a:p>
              <a:endParaRPr lang="zh-CN" altLang="en-US"/>
            </a:p>
          </p:txBody>
        </p:sp>
      </p:grpSp>
      <p:grpSp>
        <p:nvGrpSpPr>
          <p:cNvPr id="3" name="Group 16"/>
          <p:cNvGrpSpPr>
            <a:grpSpLocks/>
          </p:cNvGrpSpPr>
          <p:nvPr/>
        </p:nvGrpSpPr>
        <p:grpSpPr bwMode="auto">
          <a:xfrm>
            <a:off x="6564313" y="4148126"/>
            <a:ext cx="1512887" cy="1511300"/>
            <a:chOff x="2200" y="1570"/>
            <a:chExt cx="1496" cy="1496"/>
          </a:xfrm>
        </p:grpSpPr>
        <p:sp>
          <p:nvSpPr>
            <p:cNvPr id="58385" name="Oval 17"/>
            <p:cNvSpPr>
              <a:spLocks noChangeArrowheads="1"/>
            </p:cNvSpPr>
            <p:nvPr/>
          </p:nvSpPr>
          <p:spPr bwMode="gray">
            <a:xfrm>
              <a:off x="2200" y="1570"/>
              <a:ext cx="1496" cy="1496"/>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8386" name="Oval 18"/>
            <p:cNvSpPr>
              <a:spLocks noChangeArrowheads="1"/>
            </p:cNvSpPr>
            <p:nvPr/>
          </p:nvSpPr>
          <p:spPr bwMode="gray">
            <a:xfrm>
              <a:off x="2200" y="1570"/>
              <a:ext cx="1496" cy="1496"/>
            </a:xfrm>
            <a:prstGeom prst="ellipse">
              <a:avLst/>
            </a:prstGeom>
            <a:gradFill rotWithShape="1">
              <a:gsLst>
                <a:gs pos="0">
                  <a:schemeClr val="folHlink">
                    <a:gamma/>
                    <a:tint val="66667"/>
                    <a:invGamma/>
                  </a:schemeClr>
                </a:gs>
                <a:gs pos="100000">
                  <a:schemeClr val="folHlink"/>
                </a:gs>
              </a:gsLst>
              <a:lin ang="2700000" scaled="1"/>
            </a:gradFill>
            <a:ln w="38100" algn="ctr">
              <a:noFill/>
              <a:round/>
              <a:headEnd/>
              <a:tailEnd/>
            </a:ln>
            <a:effectLst/>
          </p:spPr>
          <p:txBody>
            <a:bodyPr wrap="none" anchor="ctr">
              <a:spAutoFit/>
            </a:bodyPr>
            <a:lstStyle/>
            <a:p>
              <a:endParaRPr lang="zh-CN" altLang="en-US"/>
            </a:p>
          </p:txBody>
        </p:sp>
        <p:sp>
          <p:nvSpPr>
            <p:cNvPr id="58387" name="Oval 19"/>
            <p:cNvSpPr>
              <a:spLocks noChangeArrowheads="1"/>
            </p:cNvSpPr>
            <p:nvPr/>
          </p:nvSpPr>
          <p:spPr bwMode="gray">
            <a:xfrm>
              <a:off x="2298" y="1668"/>
              <a:ext cx="1300" cy="1300"/>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8388" name="Oval 20"/>
            <p:cNvSpPr>
              <a:spLocks noChangeArrowheads="1"/>
            </p:cNvSpPr>
            <p:nvPr/>
          </p:nvSpPr>
          <p:spPr bwMode="gray">
            <a:xfrm>
              <a:off x="2298" y="1668"/>
              <a:ext cx="1300" cy="1300"/>
            </a:xfrm>
            <a:prstGeom prst="ellipse">
              <a:avLst/>
            </a:prstGeom>
            <a:gradFill rotWithShape="1">
              <a:gsLst>
                <a:gs pos="0">
                  <a:schemeClr val="folHlink"/>
                </a:gs>
                <a:gs pos="100000">
                  <a:schemeClr val="folHlink">
                    <a:gamma/>
                    <a:shade val="48627"/>
                    <a:invGamma/>
                  </a:schemeClr>
                </a:gs>
              </a:gsLst>
              <a:lin ang="2700000" scaled="1"/>
            </a:gradFill>
            <a:ln w="38100" algn="ctr">
              <a:noFill/>
              <a:round/>
              <a:headEnd/>
              <a:tailEnd/>
            </a:ln>
            <a:effectLst/>
          </p:spPr>
          <p:txBody>
            <a:bodyPr anchor="ctr">
              <a:spAutoFit/>
            </a:bodyPr>
            <a:lstStyle/>
            <a:p>
              <a:endParaRPr lang="zh-CN" altLang="en-US"/>
            </a:p>
          </p:txBody>
        </p:sp>
        <p:sp>
          <p:nvSpPr>
            <p:cNvPr id="58389" name="Oval 21"/>
            <p:cNvSpPr>
              <a:spLocks noChangeArrowheads="1"/>
            </p:cNvSpPr>
            <p:nvPr/>
          </p:nvSpPr>
          <p:spPr bwMode="gray">
            <a:xfrm>
              <a:off x="2363" y="1733"/>
              <a:ext cx="1170" cy="1170"/>
            </a:xfrm>
            <a:prstGeom prst="ellipse">
              <a:avLst/>
            </a:prstGeom>
            <a:gradFill rotWithShape="1">
              <a:gsLst>
                <a:gs pos="0">
                  <a:schemeClr val="folHlink">
                    <a:gamma/>
                    <a:shade val="46275"/>
                    <a:invGamma/>
                  </a:schemeClr>
                </a:gs>
                <a:gs pos="100000">
                  <a:schemeClr val="folHlink"/>
                </a:gs>
              </a:gsLst>
              <a:lin ang="5400000" scaled="1"/>
            </a:gradFill>
            <a:ln w="38100" algn="ctr">
              <a:noFill/>
              <a:round/>
              <a:headEnd/>
              <a:tailEnd/>
            </a:ln>
            <a:effectLst/>
          </p:spPr>
          <p:txBody>
            <a:bodyPr anchor="ctr">
              <a:spAutoFit/>
            </a:bodyPr>
            <a:lstStyle/>
            <a:p>
              <a:endParaRPr lang="zh-CN" altLang="en-US"/>
            </a:p>
          </p:txBody>
        </p:sp>
      </p:grpSp>
      <p:grpSp>
        <p:nvGrpSpPr>
          <p:cNvPr id="4" name="Group 22"/>
          <p:cNvGrpSpPr>
            <a:grpSpLocks/>
          </p:cNvGrpSpPr>
          <p:nvPr/>
        </p:nvGrpSpPr>
        <p:grpSpPr bwMode="auto">
          <a:xfrm>
            <a:off x="2892425" y="4148126"/>
            <a:ext cx="1512888" cy="1511300"/>
            <a:chOff x="2200" y="1570"/>
            <a:chExt cx="1496" cy="1496"/>
          </a:xfrm>
        </p:grpSpPr>
        <p:sp>
          <p:nvSpPr>
            <p:cNvPr id="58391" name="Oval 23"/>
            <p:cNvSpPr>
              <a:spLocks noChangeArrowheads="1"/>
            </p:cNvSpPr>
            <p:nvPr/>
          </p:nvSpPr>
          <p:spPr bwMode="gray">
            <a:xfrm>
              <a:off x="2200" y="1570"/>
              <a:ext cx="1496" cy="149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8392" name="Oval 24"/>
            <p:cNvSpPr>
              <a:spLocks noChangeArrowheads="1"/>
            </p:cNvSpPr>
            <p:nvPr/>
          </p:nvSpPr>
          <p:spPr bwMode="gray">
            <a:xfrm>
              <a:off x="2200" y="1570"/>
              <a:ext cx="1496" cy="1496"/>
            </a:xfrm>
            <a:prstGeom prst="ellipse">
              <a:avLst/>
            </a:prstGeom>
            <a:gradFill rotWithShape="1">
              <a:gsLst>
                <a:gs pos="0">
                  <a:schemeClr val="hlink">
                    <a:gamma/>
                    <a:tint val="69804"/>
                    <a:invGamma/>
                  </a:schemeClr>
                </a:gs>
                <a:gs pos="100000">
                  <a:schemeClr val="hlink"/>
                </a:gs>
              </a:gsLst>
              <a:lin ang="2700000" scaled="1"/>
            </a:gradFill>
            <a:ln w="38100" algn="ctr">
              <a:noFill/>
              <a:round/>
              <a:headEnd/>
              <a:tailEnd/>
            </a:ln>
            <a:effectLst/>
          </p:spPr>
          <p:txBody>
            <a:bodyPr wrap="none" anchor="ctr">
              <a:spAutoFit/>
            </a:bodyPr>
            <a:lstStyle/>
            <a:p>
              <a:endParaRPr lang="zh-CN" altLang="en-US"/>
            </a:p>
          </p:txBody>
        </p:sp>
        <p:sp>
          <p:nvSpPr>
            <p:cNvPr id="58393" name="Oval 25"/>
            <p:cNvSpPr>
              <a:spLocks noChangeArrowheads="1"/>
            </p:cNvSpPr>
            <p:nvPr/>
          </p:nvSpPr>
          <p:spPr bwMode="gray">
            <a:xfrm>
              <a:off x="2298" y="1668"/>
              <a:ext cx="1300" cy="130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8394" name="Oval 26"/>
            <p:cNvSpPr>
              <a:spLocks noChangeArrowheads="1"/>
            </p:cNvSpPr>
            <p:nvPr/>
          </p:nvSpPr>
          <p:spPr bwMode="gray">
            <a:xfrm>
              <a:off x="2298" y="1668"/>
              <a:ext cx="1300" cy="1300"/>
            </a:xfrm>
            <a:prstGeom prst="ellipse">
              <a:avLst/>
            </a:prstGeom>
            <a:gradFill rotWithShape="1">
              <a:gsLst>
                <a:gs pos="0">
                  <a:schemeClr val="hlink"/>
                </a:gs>
                <a:gs pos="100000">
                  <a:schemeClr val="hlink">
                    <a:gamma/>
                    <a:shade val="48627"/>
                    <a:invGamma/>
                  </a:schemeClr>
                </a:gs>
              </a:gsLst>
              <a:lin ang="2700000" scaled="1"/>
            </a:gradFill>
            <a:ln w="38100" algn="ctr">
              <a:noFill/>
              <a:round/>
              <a:headEnd/>
              <a:tailEnd/>
            </a:ln>
            <a:effectLst/>
          </p:spPr>
          <p:txBody>
            <a:bodyPr anchor="ctr">
              <a:spAutoFit/>
            </a:bodyPr>
            <a:lstStyle/>
            <a:p>
              <a:endParaRPr lang="zh-CN" altLang="en-US"/>
            </a:p>
          </p:txBody>
        </p:sp>
        <p:sp>
          <p:nvSpPr>
            <p:cNvPr id="58395" name="Oval 27"/>
            <p:cNvSpPr>
              <a:spLocks noChangeArrowheads="1"/>
            </p:cNvSpPr>
            <p:nvPr/>
          </p:nvSpPr>
          <p:spPr bwMode="gray">
            <a:xfrm>
              <a:off x="2363" y="1733"/>
              <a:ext cx="1170" cy="1170"/>
            </a:xfrm>
            <a:prstGeom prst="ellipse">
              <a:avLst/>
            </a:prstGeom>
            <a:gradFill rotWithShape="1">
              <a:gsLst>
                <a:gs pos="0">
                  <a:schemeClr val="hlink">
                    <a:gamma/>
                    <a:shade val="46275"/>
                    <a:invGamma/>
                  </a:schemeClr>
                </a:gs>
                <a:gs pos="100000">
                  <a:schemeClr val="hlink"/>
                </a:gs>
              </a:gsLst>
              <a:lin ang="5400000" scaled="1"/>
            </a:gradFill>
            <a:ln w="38100" algn="ctr">
              <a:noFill/>
              <a:round/>
              <a:headEnd/>
              <a:tailEnd/>
            </a:ln>
            <a:effectLst/>
          </p:spPr>
          <p:txBody>
            <a:bodyPr anchor="ctr">
              <a:spAutoFit/>
            </a:bodyPr>
            <a:lstStyle/>
            <a:p>
              <a:endParaRPr lang="zh-CN" altLang="en-US"/>
            </a:p>
          </p:txBody>
        </p:sp>
      </p:grpSp>
      <p:sp>
        <p:nvSpPr>
          <p:cNvPr id="58396" name="AutoShape 28"/>
          <p:cNvSpPr>
            <a:spLocks noChangeArrowheads="1"/>
          </p:cNvSpPr>
          <p:nvPr/>
        </p:nvSpPr>
        <p:spPr bwMode="auto">
          <a:xfrm>
            <a:off x="2109788" y="1785926"/>
            <a:ext cx="4876800" cy="457200"/>
          </a:xfrm>
          <a:prstGeom prst="roundRect">
            <a:avLst>
              <a:gd name="adj" fmla="val 50000"/>
            </a:avLst>
          </a:prstGeom>
          <a:gradFill rotWithShape="1">
            <a:gsLst>
              <a:gs pos="0">
                <a:schemeClr val="hlink"/>
              </a:gs>
              <a:gs pos="50000">
                <a:schemeClr val="hlink">
                  <a:gamma/>
                  <a:tint val="18039"/>
                  <a:invGamma/>
                </a:schemeClr>
              </a:gs>
              <a:gs pos="100000">
                <a:schemeClr val="hlink"/>
              </a:gs>
            </a:gsLst>
            <a:lin ang="0" scaled="1"/>
          </a:gradFill>
          <a:ln w="19050">
            <a:solidFill>
              <a:schemeClr val="tx2"/>
            </a:solidFill>
            <a:round/>
            <a:headEnd/>
            <a:tailEnd/>
          </a:ln>
          <a:effectLst/>
        </p:spPr>
        <p:txBody>
          <a:bodyPr wrap="none" anchor="ctr"/>
          <a:lstStyle/>
          <a:p>
            <a:pPr algn="ctr"/>
            <a:r>
              <a:rPr lang="en-US" altLang="zh-CN" sz="2400" b="1" dirty="0">
                <a:ea typeface="宋体" pitchFamily="2" charset="-122"/>
              </a:rPr>
              <a:t>C++</a:t>
            </a:r>
            <a:r>
              <a:rPr lang="zh-CN" altLang="en-US" sz="2400" b="1" dirty="0">
                <a:ea typeface="宋体" pitchFamily="2" charset="-122"/>
              </a:rPr>
              <a:t>内存管理</a:t>
            </a:r>
            <a:endParaRPr lang="en-US" altLang="zh-CN" sz="2400" b="1" dirty="0">
              <a:ea typeface="宋体" pitchFamily="2" charset="-122"/>
            </a:endParaRPr>
          </a:p>
        </p:txBody>
      </p:sp>
      <p:sp>
        <p:nvSpPr>
          <p:cNvPr id="58398" name="Rectangle 30"/>
          <p:cNvSpPr>
            <a:spLocks noChangeArrowheads="1"/>
          </p:cNvSpPr>
          <p:nvPr/>
        </p:nvSpPr>
        <p:spPr bwMode="white">
          <a:xfrm>
            <a:off x="4857752" y="4589604"/>
            <a:ext cx="1217000" cy="707886"/>
          </a:xfrm>
          <a:prstGeom prst="rect">
            <a:avLst/>
          </a:prstGeom>
          <a:noFill/>
          <a:ln w="9525">
            <a:noFill/>
            <a:miter lim="800000"/>
            <a:headEnd/>
            <a:tailEnd/>
          </a:ln>
          <a:effectLst/>
        </p:spPr>
        <p:txBody>
          <a:bodyPr wrap="none">
            <a:spAutoFit/>
          </a:bodyPr>
          <a:lstStyle/>
          <a:p>
            <a:r>
              <a:rPr lang="zh-CN" altLang="en-US" sz="2000" b="1" dirty="0">
                <a:solidFill>
                  <a:schemeClr val="bg1"/>
                </a:solidFill>
                <a:latin typeface="楷体_GB2312" pitchFamily="49" charset="-122"/>
                <a:ea typeface="楷体_GB2312" pitchFamily="49" charset="-122"/>
              </a:rPr>
              <a:t>动态内存</a:t>
            </a:r>
            <a:endParaRPr lang="en-US" altLang="zh-CN" sz="2000" b="1" dirty="0">
              <a:solidFill>
                <a:schemeClr val="bg1"/>
              </a:solidFill>
              <a:latin typeface="楷体_GB2312" pitchFamily="49" charset="-122"/>
              <a:ea typeface="楷体_GB2312" pitchFamily="49" charset="-122"/>
            </a:endParaRPr>
          </a:p>
          <a:p>
            <a:r>
              <a:rPr lang="zh-CN" altLang="en-US" sz="2000" b="1" dirty="0">
                <a:solidFill>
                  <a:schemeClr val="bg1"/>
                </a:solidFill>
                <a:latin typeface="楷体_GB2312" pitchFamily="49" charset="-122"/>
                <a:ea typeface="楷体_GB2312" pitchFamily="49" charset="-122"/>
              </a:rPr>
              <a:t>分配方法</a:t>
            </a:r>
            <a:endParaRPr lang="en-US" altLang="zh-CN" sz="2000" b="1" dirty="0">
              <a:solidFill>
                <a:schemeClr val="bg1"/>
              </a:solidFill>
              <a:latin typeface="楷体_GB2312" pitchFamily="49" charset="-122"/>
              <a:ea typeface="楷体_GB2312" pitchFamily="49" charset="-122"/>
            </a:endParaRPr>
          </a:p>
        </p:txBody>
      </p:sp>
      <p:sp>
        <p:nvSpPr>
          <p:cNvPr id="58399" name="Rectangle 31"/>
          <p:cNvSpPr>
            <a:spLocks noChangeArrowheads="1"/>
          </p:cNvSpPr>
          <p:nvPr/>
        </p:nvSpPr>
        <p:spPr bwMode="white">
          <a:xfrm>
            <a:off x="3000364" y="4589604"/>
            <a:ext cx="1217000" cy="707886"/>
          </a:xfrm>
          <a:prstGeom prst="rect">
            <a:avLst/>
          </a:prstGeom>
          <a:noFill/>
          <a:ln w="9525">
            <a:noFill/>
            <a:miter lim="800000"/>
            <a:headEnd/>
            <a:tailEnd/>
          </a:ln>
          <a:effectLst/>
        </p:spPr>
        <p:txBody>
          <a:bodyPr wrap="none">
            <a:spAutoFit/>
          </a:bodyPr>
          <a:lstStyle/>
          <a:p>
            <a:r>
              <a:rPr lang="zh-CN" altLang="en-US" sz="2000" b="1" dirty="0">
                <a:solidFill>
                  <a:schemeClr val="bg1"/>
                </a:solidFill>
                <a:latin typeface="楷体_GB2312" pitchFamily="49" charset="-122"/>
                <a:ea typeface="楷体_GB2312" pitchFamily="49" charset="-122"/>
              </a:rPr>
              <a:t>动态内存</a:t>
            </a:r>
            <a:endParaRPr lang="en-US" altLang="zh-CN" sz="2000" b="1" dirty="0">
              <a:solidFill>
                <a:schemeClr val="bg1"/>
              </a:solidFill>
              <a:latin typeface="楷体_GB2312" pitchFamily="49" charset="-122"/>
              <a:ea typeface="楷体_GB2312" pitchFamily="49" charset="-122"/>
            </a:endParaRPr>
          </a:p>
          <a:p>
            <a:r>
              <a:rPr lang="zh-CN" altLang="en-US" sz="2000" b="1" dirty="0">
                <a:solidFill>
                  <a:schemeClr val="bg1"/>
                </a:solidFill>
                <a:latin typeface="楷体_GB2312" pitchFamily="49" charset="-122"/>
                <a:ea typeface="楷体_GB2312" pitchFamily="49" charset="-122"/>
              </a:rPr>
              <a:t>分配含义</a:t>
            </a:r>
            <a:endParaRPr lang="en-US" altLang="zh-CN" sz="2000" b="1" dirty="0">
              <a:solidFill>
                <a:schemeClr val="bg1"/>
              </a:solidFill>
              <a:latin typeface="楷体_GB2312" pitchFamily="49" charset="-122"/>
              <a:ea typeface="楷体_GB2312" pitchFamily="49" charset="-122"/>
            </a:endParaRPr>
          </a:p>
        </p:txBody>
      </p:sp>
      <p:sp>
        <p:nvSpPr>
          <p:cNvPr id="58400" name="Rectangle 32"/>
          <p:cNvSpPr>
            <a:spLocks noChangeArrowheads="1"/>
          </p:cNvSpPr>
          <p:nvPr/>
        </p:nvSpPr>
        <p:spPr bwMode="white">
          <a:xfrm>
            <a:off x="6751566" y="4589604"/>
            <a:ext cx="1217000" cy="707886"/>
          </a:xfrm>
          <a:prstGeom prst="rect">
            <a:avLst/>
          </a:prstGeom>
          <a:noFill/>
          <a:ln w="9525">
            <a:noFill/>
            <a:miter lim="800000"/>
            <a:headEnd/>
            <a:tailEnd/>
          </a:ln>
          <a:effectLst/>
        </p:spPr>
        <p:txBody>
          <a:bodyPr wrap="none">
            <a:spAutoFit/>
          </a:bodyPr>
          <a:lstStyle/>
          <a:p>
            <a:r>
              <a:rPr lang="zh-CN" altLang="en-US" sz="2000" b="1" dirty="0">
                <a:solidFill>
                  <a:schemeClr val="bg1"/>
                </a:solidFill>
                <a:latin typeface="楷体_GB2312" pitchFamily="49" charset="-122"/>
                <a:ea typeface="楷体_GB2312" pitchFamily="49" charset="-122"/>
              </a:rPr>
              <a:t>内存回收</a:t>
            </a:r>
            <a:endParaRPr lang="en-US" altLang="zh-CN" sz="2000" b="1" dirty="0">
              <a:solidFill>
                <a:schemeClr val="bg1"/>
              </a:solidFill>
              <a:latin typeface="楷体_GB2312" pitchFamily="49" charset="-122"/>
              <a:ea typeface="楷体_GB2312" pitchFamily="49" charset="-122"/>
            </a:endParaRPr>
          </a:p>
          <a:p>
            <a:r>
              <a:rPr lang="zh-CN" altLang="en-US" sz="2000" b="1" dirty="0">
                <a:solidFill>
                  <a:schemeClr val="bg1"/>
                </a:solidFill>
                <a:latin typeface="楷体_GB2312" pitchFamily="49" charset="-122"/>
                <a:ea typeface="楷体_GB2312" pitchFamily="49" charset="-122"/>
              </a:rPr>
              <a:t>机制</a:t>
            </a:r>
            <a:endParaRPr lang="en-US" altLang="zh-CN" sz="2000" b="1" dirty="0">
              <a:solidFill>
                <a:schemeClr val="bg1"/>
              </a:solidFill>
              <a:latin typeface="楷体_GB2312" pitchFamily="49" charset="-122"/>
              <a:ea typeface="楷体_GB2312" pitchFamily="49" charset="-122"/>
            </a:endParaRPr>
          </a:p>
        </p:txBody>
      </p:sp>
      <p:grpSp>
        <p:nvGrpSpPr>
          <p:cNvPr id="5" name="Group 33"/>
          <p:cNvGrpSpPr>
            <a:grpSpLocks/>
          </p:cNvGrpSpPr>
          <p:nvPr/>
        </p:nvGrpSpPr>
        <p:grpSpPr bwMode="auto">
          <a:xfrm>
            <a:off x="1119188" y="4148126"/>
            <a:ext cx="1512887" cy="1511300"/>
            <a:chOff x="2200" y="1570"/>
            <a:chExt cx="1496" cy="1496"/>
          </a:xfrm>
        </p:grpSpPr>
        <p:sp>
          <p:nvSpPr>
            <p:cNvPr id="58402" name="Oval 34"/>
            <p:cNvSpPr>
              <a:spLocks noChangeArrowheads="1"/>
            </p:cNvSpPr>
            <p:nvPr/>
          </p:nvSpPr>
          <p:spPr bwMode="gray">
            <a:xfrm>
              <a:off x="2200" y="1570"/>
              <a:ext cx="1496" cy="1496"/>
            </a:xfrm>
            <a:prstGeom prst="ellipse">
              <a:avLst/>
            </a:prstGeom>
            <a:gradFill rotWithShape="1">
              <a:gsLst>
                <a:gs pos="0">
                  <a:schemeClr val="tx2">
                    <a:gamma/>
                    <a:tint val="0"/>
                    <a:invGamma/>
                  </a:schemeClr>
                </a:gs>
                <a:gs pos="50000">
                  <a:schemeClr val="tx2"/>
                </a:gs>
                <a:gs pos="100000">
                  <a:schemeClr val="tx2">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8403" name="Oval 35"/>
            <p:cNvSpPr>
              <a:spLocks noChangeArrowheads="1"/>
            </p:cNvSpPr>
            <p:nvPr/>
          </p:nvSpPr>
          <p:spPr bwMode="gray">
            <a:xfrm>
              <a:off x="2200" y="1570"/>
              <a:ext cx="1496" cy="1496"/>
            </a:xfrm>
            <a:prstGeom prst="ellipse">
              <a:avLst/>
            </a:prstGeom>
            <a:gradFill rotWithShape="1">
              <a:gsLst>
                <a:gs pos="0">
                  <a:schemeClr val="tx2">
                    <a:gamma/>
                    <a:tint val="69804"/>
                    <a:invGamma/>
                  </a:schemeClr>
                </a:gs>
                <a:gs pos="100000">
                  <a:schemeClr val="tx2"/>
                </a:gs>
              </a:gsLst>
              <a:lin ang="2700000" scaled="1"/>
            </a:gradFill>
            <a:ln w="38100" algn="ctr">
              <a:noFill/>
              <a:round/>
              <a:headEnd/>
              <a:tailEnd/>
            </a:ln>
            <a:effectLst/>
          </p:spPr>
          <p:txBody>
            <a:bodyPr wrap="none" anchor="ctr">
              <a:spAutoFit/>
            </a:bodyPr>
            <a:lstStyle/>
            <a:p>
              <a:endParaRPr lang="zh-CN" altLang="en-US"/>
            </a:p>
          </p:txBody>
        </p:sp>
        <p:sp>
          <p:nvSpPr>
            <p:cNvPr id="58404" name="Oval 36"/>
            <p:cNvSpPr>
              <a:spLocks noChangeArrowheads="1"/>
            </p:cNvSpPr>
            <p:nvPr/>
          </p:nvSpPr>
          <p:spPr bwMode="gray">
            <a:xfrm>
              <a:off x="2298" y="1668"/>
              <a:ext cx="1300" cy="1300"/>
            </a:xfrm>
            <a:prstGeom prst="ellipse">
              <a:avLst/>
            </a:prstGeom>
            <a:gradFill rotWithShape="1">
              <a:gsLst>
                <a:gs pos="0">
                  <a:schemeClr val="tx2">
                    <a:gamma/>
                    <a:shade val="54118"/>
                    <a:invGamma/>
                  </a:schemeClr>
                </a:gs>
                <a:gs pos="50000">
                  <a:schemeClr val="tx2"/>
                </a:gs>
                <a:gs pos="100000">
                  <a:schemeClr val="tx2">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8405" name="Oval 37"/>
            <p:cNvSpPr>
              <a:spLocks noChangeArrowheads="1"/>
            </p:cNvSpPr>
            <p:nvPr/>
          </p:nvSpPr>
          <p:spPr bwMode="gray">
            <a:xfrm>
              <a:off x="2298" y="1668"/>
              <a:ext cx="1300" cy="1300"/>
            </a:xfrm>
            <a:prstGeom prst="ellipse">
              <a:avLst/>
            </a:prstGeom>
            <a:gradFill rotWithShape="1">
              <a:gsLst>
                <a:gs pos="0">
                  <a:schemeClr val="tx2"/>
                </a:gs>
                <a:gs pos="100000">
                  <a:schemeClr val="tx2">
                    <a:gamma/>
                    <a:shade val="48627"/>
                    <a:invGamma/>
                  </a:schemeClr>
                </a:gs>
              </a:gsLst>
              <a:lin ang="2700000" scaled="1"/>
            </a:gradFill>
            <a:ln w="38100" algn="ctr">
              <a:noFill/>
              <a:round/>
              <a:headEnd/>
              <a:tailEnd/>
            </a:ln>
            <a:effectLst/>
          </p:spPr>
          <p:txBody>
            <a:bodyPr anchor="ctr">
              <a:spAutoFit/>
            </a:bodyPr>
            <a:lstStyle/>
            <a:p>
              <a:endParaRPr lang="zh-CN" altLang="en-US"/>
            </a:p>
          </p:txBody>
        </p:sp>
        <p:sp>
          <p:nvSpPr>
            <p:cNvPr id="58406" name="Oval 38"/>
            <p:cNvSpPr>
              <a:spLocks noChangeArrowheads="1"/>
            </p:cNvSpPr>
            <p:nvPr/>
          </p:nvSpPr>
          <p:spPr bwMode="gray">
            <a:xfrm>
              <a:off x="2363" y="1733"/>
              <a:ext cx="1170" cy="1170"/>
            </a:xfrm>
            <a:prstGeom prst="ellipse">
              <a:avLst/>
            </a:prstGeom>
            <a:gradFill rotWithShape="1">
              <a:gsLst>
                <a:gs pos="0">
                  <a:schemeClr val="tx2">
                    <a:gamma/>
                    <a:shade val="46275"/>
                    <a:invGamma/>
                  </a:schemeClr>
                </a:gs>
                <a:gs pos="100000">
                  <a:schemeClr val="tx2"/>
                </a:gs>
              </a:gsLst>
              <a:lin ang="5400000" scaled="1"/>
            </a:gradFill>
            <a:ln w="38100" algn="ctr">
              <a:noFill/>
              <a:round/>
              <a:headEnd/>
              <a:tailEnd/>
            </a:ln>
            <a:effectLst/>
          </p:spPr>
          <p:txBody>
            <a:bodyPr anchor="ctr">
              <a:spAutoFit/>
            </a:bodyPr>
            <a:lstStyle/>
            <a:p>
              <a:endParaRPr lang="zh-CN" altLang="en-US"/>
            </a:p>
          </p:txBody>
        </p:sp>
      </p:grpSp>
      <p:sp>
        <p:nvSpPr>
          <p:cNvPr id="58407" name="Rectangle 39"/>
          <p:cNvSpPr>
            <a:spLocks noChangeArrowheads="1"/>
          </p:cNvSpPr>
          <p:nvPr/>
        </p:nvSpPr>
        <p:spPr bwMode="white">
          <a:xfrm>
            <a:off x="1214414" y="4589604"/>
            <a:ext cx="1217000" cy="707886"/>
          </a:xfrm>
          <a:prstGeom prst="rect">
            <a:avLst/>
          </a:prstGeom>
          <a:noFill/>
          <a:ln w="9525">
            <a:noFill/>
            <a:miter lim="800000"/>
            <a:headEnd/>
            <a:tailEnd/>
          </a:ln>
          <a:effectLst/>
        </p:spPr>
        <p:txBody>
          <a:bodyPr wrap="none">
            <a:spAutoFit/>
          </a:bodyPr>
          <a:lstStyle/>
          <a:p>
            <a:r>
              <a:rPr lang="zh-CN" altLang="en-US" sz="2000" b="1" dirty="0">
                <a:solidFill>
                  <a:schemeClr val="bg1"/>
                </a:solidFill>
                <a:latin typeface="楷体_GB2312" pitchFamily="49" charset="-122"/>
                <a:ea typeface="楷体_GB2312" pitchFamily="49" charset="-122"/>
              </a:rPr>
              <a:t>内存分配</a:t>
            </a:r>
            <a:endParaRPr lang="en-US" altLang="zh-CN" sz="2000" b="1" dirty="0">
              <a:solidFill>
                <a:schemeClr val="bg1"/>
              </a:solidFill>
              <a:latin typeface="楷体_GB2312" pitchFamily="49" charset="-122"/>
              <a:ea typeface="楷体_GB2312" pitchFamily="49" charset="-122"/>
            </a:endParaRPr>
          </a:p>
          <a:p>
            <a:r>
              <a:rPr lang="zh-CN" altLang="en-US" sz="2000" b="1" dirty="0">
                <a:solidFill>
                  <a:schemeClr val="bg1"/>
                </a:solidFill>
                <a:latin typeface="楷体_GB2312" pitchFamily="49" charset="-122"/>
                <a:ea typeface="楷体_GB2312" pitchFamily="49" charset="-122"/>
              </a:rPr>
              <a:t>方式</a:t>
            </a:r>
            <a:endParaRPr lang="en-US" altLang="zh-CN" sz="2000" b="1" dirty="0">
              <a:solidFill>
                <a:schemeClr val="bg1"/>
              </a:solidFill>
              <a:latin typeface="楷体_GB2312" pitchFamily="49" charset="-122"/>
              <a:ea typeface="楷体_GB2312" pitchFamily="49" charset="-122"/>
            </a:endParaRPr>
          </a:p>
        </p:txBody>
      </p:sp>
      <p:sp>
        <p:nvSpPr>
          <p:cNvPr id="33" name="灯片编号占位符 32"/>
          <p:cNvSpPr>
            <a:spLocks noGrp="1"/>
          </p:cNvSpPr>
          <p:nvPr>
            <p:ph type="sldNum" sz="quarter" idx="11"/>
          </p:nvPr>
        </p:nvSpPr>
        <p:spPr/>
        <p:txBody>
          <a:bodyPr/>
          <a:lstStyle/>
          <a:p>
            <a:fld id="{0AB68035-F19A-4FA4-8D20-A5484286C247}" type="slidenum">
              <a:rPr lang="en-US" altLang="zh-CN" smtClean="0"/>
              <a:pPr/>
              <a:t>110</a:t>
            </a:fld>
            <a:endParaRPr lang="en-US" altLang="zh-CN"/>
          </a:p>
        </p:txBody>
      </p:sp>
      <p:sp>
        <p:nvSpPr>
          <p:cNvPr id="34" name="页脚占位符 33"/>
          <p:cNvSpPr>
            <a:spLocks noGrp="1"/>
          </p:cNvSpPr>
          <p:nvPr>
            <p:ph type="ftr" sz="quarter" idx="10"/>
          </p:nvPr>
        </p:nvSpPr>
        <p:spPr/>
        <p:txBody>
          <a:bodyPr/>
          <a:lstStyle/>
          <a:p>
            <a:r>
              <a:rPr lang="en-US" altLang="zh-CN"/>
              <a:t>Database &amp; Information System Lab</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动态内存分配</a:t>
            </a: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111</a:t>
            </a:fld>
            <a:endParaRPr lang="en-US" altLang="zh-CN" dirty="0"/>
          </a:p>
        </p:txBody>
      </p:sp>
      <p:sp>
        <p:nvSpPr>
          <p:cNvPr id="6" name="AutoShape 3"/>
          <p:cNvSpPr>
            <a:spLocks noChangeArrowheads="1"/>
          </p:cNvSpPr>
          <p:nvPr/>
        </p:nvSpPr>
        <p:spPr bwMode="gray">
          <a:xfrm>
            <a:off x="5562600" y="2695564"/>
            <a:ext cx="2819400" cy="2895600"/>
          </a:xfrm>
          <a:prstGeom prst="chevron">
            <a:avLst>
              <a:gd name="adj" fmla="val 16468"/>
            </a:avLst>
          </a:prstGeom>
          <a:gradFill rotWithShape="1">
            <a:gsLst>
              <a:gs pos="0">
                <a:schemeClr val="accent2"/>
              </a:gs>
              <a:gs pos="100000">
                <a:schemeClr val="accent2">
                  <a:gamma/>
                  <a:shade val="46275"/>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endParaRPr lang="zh-CN" altLang="en-US"/>
          </a:p>
        </p:txBody>
      </p:sp>
      <p:sp>
        <p:nvSpPr>
          <p:cNvPr id="7" name="AutoShape 4"/>
          <p:cNvSpPr>
            <a:spLocks noChangeArrowheads="1"/>
          </p:cNvSpPr>
          <p:nvPr/>
        </p:nvSpPr>
        <p:spPr bwMode="gray">
          <a:xfrm>
            <a:off x="3200400" y="2695564"/>
            <a:ext cx="2971800" cy="2895600"/>
          </a:xfrm>
          <a:prstGeom prst="chevron">
            <a:avLst>
              <a:gd name="adj" fmla="val 17842"/>
            </a:avLst>
          </a:prstGeom>
          <a:gradFill rotWithShape="1">
            <a:gsLst>
              <a:gs pos="0">
                <a:schemeClr val="hlink"/>
              </a:gs>
              <a:gs pos="100000">
                <a:schemeClr val="hlink">
                  <a:gamma/>
                  <a:shade val="46275"/>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endParaRPr lang="zh-CN" altLang="en-US"/>
          </a:p>
        </p:txBody>
      </p:sp>
      <p:sp>
        <p:nvSpPr>
          <p:cNvPr id="8" name="AutoShape 5"/>
          <p:cNvSpPr>
            <a:spLocks noChangeArrowheads="1"/>
          </p:cNvSpPr>
          <p:nvPr/>
        </p:nvSpPr>
        <p:spPr bwMode="gray">
          <a:xfrm>
            <a:off x="838200" y="2695564"/>
            <a:ext cx="2971800" cy="2895600"/>
          </a:xfrm>
          <a:prstGeom prst="chevron">
            <a:avLst>
              <a:gd name="adj" fmla="val 17842"/>
            </a:avLst>
          </a:prstGeom>
          <a:gradFill rotWithShape="1">
            <a:gsLst>
              <a:gs pos="0">
                <a:schemeClr val="accent1"/>
              </a:gs>
              <a:gs pos="100000">
                <a:schemeClr val="accent1">
                  <a:gamma/>
                  <a:shade val="46275"/>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endParaRPr lang="zh-CN" altLang="en-US"/>
          </a:p>
        </p:txBody>
      </p:sp>
      <p:sp>
        <p:nvSpPr>
          <p:cNvPr id="9" name="AutoShape 6"/>
          <p:cNvSpPr>
            <a:spLocks noChangeArrowheads="1"/>
          </p:cNvSpPr>
          <p:nvPr/>
        </p:nvSpPr>
        <p:spPr bwMode="gray">
          <a:xfrm>
            <a:off x="1066800" y="1857364"/>
            <a:ext cx="2057400" cy="574675"/>
          </a:xfrm>
          <a:prstGeom prst="roundRect">
            <a:avLst>
              <a:gd name="adj" fmla="val 50000"/>
            </a:avLst>
          </a:prstGeom>
          <a:gradFill rotWithShape="1">
            <a:gsLst>
              <a:gs pos="0">
                <a:schemeClr val="accent1"/>
              </a:gs>
              <a:gs pos="100000">
                <a:schemeClr val="accent1">
                  <a:gamma/>
                  <a:shade val="46275"/>
                  <a:invGamma/>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eaLnBrk="0" hangingPunct="0"/>
            <a:r>
              <a:rPr lang="zh-CN" altLang="en-US" sz="2000" b="1" dirty="0">
                <a:solidFill>
                  <a:schemeClr val="bg1"/>
                </a:solidFill>
                <a:ea typeface="宋体" pitchFamily="2" charset="-122"/>
              </a:rPr>
              <a:t>静态存储区</a:t>
            </a:r>
            <a:endParaRPr lang="en-US" altLang="zh-CN" sz="2000" b="1" dirty="0">
              <a:solidFill>
                <a:schemeClr val="bg1"/>
              </a:solidFill>
              <a:ea typeface="宋体" pitchFamily="2" charset="-122"/>
            </a:endParaRPr>
          </a:p>
        </p:txBody>
      </p:sp>
      <p:sp>
        <p:nvSpPr>
          <p:cNvPr id="10" name="AutoShape 7"/>
          <p:cNvSpPr>
            <a:spLocks noChangeArrowheads="1"/>
          </p:cNvSpPr>
          <p:nvPr/>
        </p:nvSpPr>
        <p:spPr bwMode="gray">
          <a:xfrm>
            <a:off x="3386138" y="1857364"/>
            <a:ext cx="2057400" cy="574675"/>
          </a:xfrm>
          <a:prstGeom prst="roundRect">
            <a:avLst>
              <a:gd name="adj" fmla="val 50000"/>
            </a:avLst>
          </a:prstGeom>
          <a:gradFill rotWithShape="1">
            <a:gsLst>
              <a:gs pos="0">
                <a:schemeClr val="hlink"/>
              </a:gs>
              <a:gs pos="100000">
                <a:schemeClr val="hlink">
                  <a:gamma/>
                  <a:shade val="46275"/>
                  <a:invGamma/>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a:r>
              <a:rPr lang="zh-CN" altLang="en-US" sz="2000" b="1" dirty="0">
                <a:solidFill>
                  <a:schemeClr val="bg1"/>
                </a:solidFill>
                <a:ea typeface="宋体" pitchFamily="2" charset="-122"/>
              </a:rPr>
              <a:t>栈区</a:t>
            </a:r>
            <a:endParaRPr lang="en-US" altLang="zh-CN" sz="2000" b="1" dirty="0">
              <a:solidFill>
                <a:schemeClr val="bg1"/>
              </a:solidFill>
              <a:ea typeface="宋体" pitchFamily="2" charset="-122"/>
            </a:endParaRPr>
          </a:p>
        </p:txBody>
      </p:sp>
      <p:sp>
        <p:nvSpPr>
          <p:cNvPr id="11" name="AutoShape 8"/>
          <p:cNvSpPr>
            <a:spLocks noChangeArrowheads="1"/>
          </p:cNvSpPr>
          <p:nvPr/>
        </p:nvSpPr>
        <p:spPr bwMode="gray">
          <a:xfrm>
            <a:off x="5715000" y="1857364"/>
            <a:ext cx="2057400" cy="574675"/>
          </a:xfrm>
          <a:prstGeom prst="roundRect">
            <a:avLst>
              <a:gd name="adj" fmla="val 50000"/>
            </a:avLst>
          </a:prstGeom>
          <a:gradFill rotWithShape="1">
            <a:gsLst>
              <a:gs pos="0">
                <a:schemeClr val="accent2"/>
              </a:gs>
              <a:gs pos="100000">
                <a:schemeClr val="accent2">
                  <a:gamma/>
                  <a:shade val="46275"/>
                  <a:invGamma/>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a:r>
              <a:rPr lang="zh-CN" altLang="en-US" sz="2000" b="1" dirty="0">
                <a:solidFill>
                  <a:schemeClr val="bg1"/>
                </a:solidFill>
                <a:ea typeface="宋体" pitchFamily="2" charset="-122"/>
              </a:rPr>
              <a:t>堆</a:t>
            </a:r>
            <a:endParaRPr lang="en-US" altLang="zh-CN" sz="2000" b="1" dirty="0">
              <a:solidFill>
                <a:schemeClr val="bg1"/>
              </a:solidFill>
              <a:ea typeface="宋体" pitchFamily="2" charset="-122"/>
            </a:endParaRPr>
          </a:p>
        </p:txBody>
      </p:sp>
      <p:sp>
        <p:nvSpPr>
          <p:cNvPr id="12" name="TextBox 11"/>
          <p:cNvSpPr txBox="1"/>
          <p:nvPr/>
        </p:nvSpPr>
        <p:spPr>
          <a:xfrm>
            <a:off x="1428728" y="2928934"/>
            <a:ext cx="1714512" cy="2677656"/>
          </a:xfrm>
          <a:prstGeom prst="rect">
            <a:avLst/>
          </a:prstGeom>
          <a:noFill/>
        </p:spPr>
        <p:txBody>
          <a:bodyPr wrap="square" rtlCol="0">
            <a:spAutoFit/>
          </a:bodyPr>
          <a:lstStyle/>
          <a:p>
            <a:pPr>
              <a:buFont typeface="Wingdings" pitchFamily="2" charset="2"/>
              <a:buChar char="Ø"/>
            </a:pPr>
            <a:r>
              <a:rPr lang="zh-CN" altLang="en-US" sz="2400" b="1" dirty="0">
                <a:solidFill>
                  <a:schemeClr val="bg1"/>
                </a:solidFill>
                <a:latin typeface="楷体_GB2312" pitchFamily="49" charset="-122"/>
                <a:ea typeface="楷体_GB2312" pitchFamily="49" charset="-122"/>
              </a:rPr>
              <a:t>自动分配内存空间并初始化，空间始终有效</a:t>
            </a:r>
            <a:endParaRPr lang="en-US" altLang="zh-CN" sz="2400" b="1" dirty="0">
              <a:solidFill>
                <a:schemeClr val="bg1"/>
              </a:solidFill>
              <a:latin typeface="楷体_GB2312" pitchFamily="49" charset="-122"/>
              <a:ea typeface="楷体_GB2312" pitchFamily="49" charset="-122"/>
            </a:endParaRPr>
          </a:p>
          <a:p>
            <a:pPr>
              <a:buFont typeface="Wingdings" pitchFamily="2" charset="2"/>
              <a:buChar char="Ø"/>
            </a:pPr>
            <a:r>
              <a:rPr lang="zh-CN" altLang="en-US" sz="2400" b="1" dirty="0">
                <a:solidFill>
                  <a:srgbClr val="FFFF00"/>
                </a:solidFill>
                <a:latin typeface="楷体_GB2312" pitchFamily="49" charset="-122"/>
                <a:ea typeface="楷体_GB2312" pitchFamily="49" charset="-122"/>
              </a:rPr>
              <a:t>全局变量</a:t>
            </a:r>
            <a:endParaRPr lang="en-US" altLang="zh-CN" sz="2400" b="1" dirty="0">
              <a:solidFill>
                <a:srgbClr val="FFFF00"/>
              </a:solidFill>
              <a:latin typeface="楷体_GB2312" pitchFamily="49" charset="-122"/>
              <a:ea typeface="楷体_GB2312" pitchFamily="49" charset="-122"/>
            </a:endParaRPr>
          </a:p>
          <a:p>
            <a:pPr>
              <a:buFont typeface="Wingdings" pitchFamily="2" charset="2"/>
              <a:buChar char="Ø"/>
            </a:pPr>
            <a:r>
              <a:rPr lang="zh-CN" altLang="en-US" sz="2400" b="1" dirty="0">
                <a:solidFill>
                  <a:srgbClr val="FFFF00"/>
                </a:solidFill>
                <a:latin typeface="楷体_GB2312" pitchFamily="49" charset="-122"/>
                <a:ea typeface="楷体_GB2312" pitchFamily="49" charset="-122"/>
              </a:rPr>
              <a:t>静态变量</a:t>
            </a:r>
          </a:p>
        </p:txBody>
      </p:sp>
      <p:sp>
        <p:nvSpPr>
          <p:cNvPr id="13" name="TextBox 12"/>
          <p:cNvSpPr txBox="1"/>
          <p:nvPr/>
        </p:nvSpPr>
        <p:spPr>
          <a:xfrm>
            <a:off x="3857620" y="2928934"/>
            <a:ext cx="1714512" cy="2308324"/>
          </a:xfrm>
          <a:prstGeom prst="rect">
            <a:avLst/>
          </a:prstGeom>
          <a:noFill/>
        </p:spPr>
        <p:txBody>
          <a:bodyPr wrap="square" rtlCol="0">
            <a:spAutoFit/>
          </a:bodyPr>
          <a:lstStyle/>
          <a:p>
            <a:pPr>
              <a:buFont typeface="Wingdings" pitchFamily="2" charset="2"/>
              <a:buChar char="Ø"/>
            </a:pPr>
            <a:r>
              <a:rPr lang="zh-CN" altLang="en-US" sz="2400" b="1" dirty="0">
                <a:solidFill>
                  <a:schemeClr val="bg1"/>
                </a:solidFill>
                <a:latin typeface="楷体_GB2312" pitchFamily="49" charset="-122"/>
                <a:ea typeface="楷体_GB2312" pitchFamily="49" charset="-122"/>
              </a:rPr>
              <a:t>分配内存空间不进行初始化，随时释放该空间</a:t>
            </a:r>
            <a:endParaRPr lang="en-US" altLang="zh-CN" sz="2400" b="1" dirty="0">
              <a:solidFill>
                <a:schemeClr val="bg1"/>
              </a:solidFill>
              <a:latin typeface="楷体_GB2312" pitchFamily="49" charset="-122"/>
              <a:ea typeface="楷体_GB2312" pitchFamily="49" charset="-122"/>
            </a:endParaRPr>
          </a:p>
          <a:p>
            <a:pPr>
              <a:buFont typeface="Wingdings" pitchFamily="2" charset="2"/>
              <a:buChar char="Ø"/>
            </a:pPr>
            <a:r>
              <a:rPr lang="zh-CN" altLang="en-US" sz="2400" b="1" dirty="0">
                <a:solidFill>
                  <a:srgbClr val="FFFF00"/>
                </a:solidFill>
                <a:latin typeface="楷体_GB2312" pitchFamily="49" charset="-122"/>
                <a:ea typeface="楷体_GB2312" pitchFamily="49" charset="-122"/>
              </a:rPr>
              <a:t>自动变量</a:t>
            </a:r>
          </a:p>
        </p:txBody>
      </p:sp>
      <p:sp>
        <p:nvSpPr>
          <p:cNvPr id="14" name="TextBox 13"/>
          <p:cNvSpPr txBox="1"/>
          <p:nvPr/>
        </p:nvSpPr>
        <p:spPr>
          <a:xfrm>
            <a:off x="6215074" y="2928934"/>
            <a:ext cx="1714512" cy="1569660"/>
          </a:xfrm>
          <a:prstGeom prst="rect">
            <a:avLst/>
          </a:prstGeom>
          <a:noFill/>
        </p:spPr>
        <p:txBody>
          <a:bodyPr wrap="square" rtlCol="0">
            <a:spAutoFit/>
          </a:bodyPr>
          <a:lstStyle/>
          <a:p>
            <a:pPr>
              <a:buFont typeface="Wingdings" pitchFamily="2" charset="2"/>
              <a:buChar char="Ø"/>
            </a:pPr>
            <a:r>
              <a:rPr lang="zh-CN" altLang="en-US" sz="2400" b="1" dirty="0">
                <a:solidFill>
                  <a:schemeClr val="bg1"/>
                </a:solidFill>
                <a:latin typeface="楷体_GB2312" pitchFamily="49" charset="-122"/>
                <a:ea typeface="楷体_GB2312" pitchFamily="49" charset="-122"/>
              </a:rPr>
              <a:t>动态内存分配</a:t>
            </a:r>
            <a:endParaRPr lang="en-US" altLang="zh-CN" sz="2400" b="1" dirty="0">
              <a:solidFill>
                <a:schemeClr val="bg1"/>
              </a:solidFill>
              <a:latin typeface="楷体_GB2312" pitchFamily="49" charset="-122"/>
              <a:ea typeface="楷体_GB2312" pitchFamily="49" charset="-122"/>
            </a:endParaRPr>
          </a:p>
          <a:p>
            <a:pPr>
              <a:buFont typeface="Wingdings" pitchFamily="2" charset="2"/>
              <a:buChar char="Ø"/>
            </a:pPr>
            <a:r>
              <a:rPr lang="zh-CN" altLang="en-US" sz="2400" b="1" dirty="0">
                <a:solidFill>
                  <a:srgbClr val="FFFF00"/>
                </a:solidFill>
                <a:latin typeface="楷体_GB2312" pitchFamily="49" charset="-122"/>
                <a:ea typeface="楷体_GB2312" pitchFamily="49" charset="-122"/>
              </a:rPr>
              <a:t>分配内存</a:t>
            </a:r>
            <a:endParaRPr lang="en-US" altLang="zh-CN" sz="2400" b="1" dirty="0">
              <a:solidFill>
                <a:srgbClr val="FFFF00"/>
              </a:solidFill>
              <a:latin typeface="楷体_GB2312" pitchFamily="49" charset="-122"/>
              <a:ea typeface="楷体_GB2312" pitchFamily="49" charset="-122"/>
            </a:endParaRPr>
          </a:p>
          <a:p>
            <a:pPr>
              <a:buFont typeface="Wingdings" pitchFamily="2" charset="2"/>
              <a:buChar char="Ø"/>
            </a:pPr>
            <a:r>
              <a:rPr lang="zh-CN" altLang="en-US" sz="2400" b="1" dirty="0">
                <a:solidFill>
                  <a:srgbClr val="FFFF00"/>
                </a:solidFill>
                <a:latin typeface="楷体_GB2312" pitchFamily="49" charset="-122"/>
                <a:ea typeface="楷体_GB2312" pitchFamily="49" charset="-122"/>
              </a:rPr>
              <a:t>回收内存</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动态内存分配</a:t>
            </a:r>
          </a:p>
        </p:txBody>
      </p:sp>
      <p:sp>
        <p:nvSpPr>
          <p:cNvPr id="3" name="内容占位符 2"/>
          <p:cNvSpPr>
            <a:spLocks noGrp="1"/>
          </p:cNvSpPr>
          <p:nvPr>
            <p:ph idx="1"/>
          </p:nvPr>
        </p:nvSpPr>
        <p:spPr/>
        <p:txBody>
          <a:bodyPr/>
          <a:lstStyle/>
          <a:p>
            <a:r>
              <a:rPr lang="zh-CN" altLang="en-US" dirty="0"/>
              <a:t>动态内存分配的含义</a:t>
            </a:r>
            <a:endParaRPr lang="en-US" altLang="zh-CN" dirty="0"/>
          </a:p>
          <a:p>
            <a:pPr lvl="1"/>
            <a:r>
              <a:rPr lang="zh-CN" altLang="en-US" dirty="0"/>
              <a:t>未初始化的指针处于</a:t>
            </a:r>
            <a:r>
              <a:rPr lang="zh-CN" altLang="en-US" dirty="0">
                <a:solidFill>
                  <a:srgbClr val="FF0000"/>
                </a:solidFill>
              </a:rPr>
              <a:t>悬挂</a:t>
            </a:r>
            <a:r>
              <a:rPr lang="zh-CN" altLang="en-US" dirty="0"/>
              <a:t>状态，用人工方式分配内存空间</a:t>
            </a:r>
            <a:endParaRPr lang="en-US" altLang="zh-CN" dirty="0"/>
          </a:p>
          <a:p>
            <a:pPr lvl="1"/>
            <a:r>
              <a:rPr lang="zh-CN" altLang="en-US" dirty="0"/>
              <a:t>解决未知空间大小的内存管理问题</a:t>
            </a:r>
            <a:endParaRPr lang="en-US" altLang="zh-CN" dirty="0"/>
          </a:p>
          <a:p>
            <a:pPr lvl="2"/>
            <a:r>
              <a:rPr lang="zh-CN" altLang="en-US" dirty="0"/>
              <a:t>无法预知需要的内存空间大小</a:t>
            </a:r>
            <a:endParaRPr lang="en-US" altLang="zh-CN" dirty="0"/>
          </a:p>
          <a:p>
            <a:pPr lvl="3"/>
            <a:r>
              <a:rPr lang="zh-CN" altLang="en-US" dirty="0"/>
              <a:t>如未知大小的数组</a:t>
            </a:r>
            <a:endParaRPr lang="en-US" altLang="zh-CN" dirty="0"/>
          </a:p>
          <a:p>
            <a:pPr lvl="2"/>
            <a:r>
              <a:rPr lang="en-US" altLang="zh-CN" dirty="0" err="1">
                <a:solidFill>
                  <a:srgbClr val="0000FF"/>
                </a:solidFill>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count;</a:t>
            </a:r>
          </a:p>
          <a:p>
            <a:pPr lvl="2"/>
            <a:r>
              <a:rPr lang="en-US" altLang="zh-CN" dirty="0" err="1">
                <a:solidFill>
                  <a:schemeClr val="tx2"/>
                </a:solidFill>
                <a:latin typeface="Courier New" pitchFamily="49" charset="0"/>
                <a:cs typeface="Courier New" pitchFamily="49" charset="0"/>
              </a:rPr>
              <a:t>cin</a:t>
            </a:r>
            <a:r>
              <a:rPr lang="en-US" altLang="zh-CN" dirty="0">
                <a:solidFill>
                  <a:schemeClr val="tx2"/>
                </a:solidFill>
                <a:latin typeface="Courier New" pitchFamily="49" charset="0"/>
                <a:cs typeface="Courier New" pitchFamily="49" charset="0"/>
              </a:rPr>
              <a:t>&gt;&gt;count;</a:t>
            </a:r>
          </a:p>
          <a:p>
            <a:pPr lvl="2"/>
            <a:r>
              <a:rPr lang="en-US" altLang="zh-CN" dirty="0" err="1">
                <a:solidFill>
                  <a:srgbClr val="0000FF"/>
                </a:solidFill>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*a = new </a:t>
            </a:r>
            <a:r>
              <a:rPr lang="en-US" altLang="zh-CN" dirty="0" err="1">
                <a:solidFill>
                  <a:schemeClr val="tx2"/>
                </a:solidFill>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[count];</a:t>
            </a:r>
          </a:p>
          <a:p>
            <a:pPr lvl="2"/>
            <a:r>
              <a:rPr lang="en-US" altLang="zh-CN" dirty="0"/>
              <a:t>/*</a:t>
            </a:r>
            <a:r>
              <a:rPr lang="zh-CN" altLang="en-US" dirty="0"/>
              <a:t>将指针</a:t>
            </a:r>
            <a:r>
              <a:rPr lang="en-US" altLang="zh-CN" dirty="0"/>
              <a:t>a</a:t>
            </a:r>
            <a:r>
              <a:rPr lang="zh-CN" altLang="en-US" dirty="0"/>
              <a:t>与包含</a:t>
            </a:r>
            <a:r>
              <a:rPr lang="en-US" altLang="zh-CN" dirty="0"/>
              <a:t>count</a:t>
            </a:r>
            <a:r>
              <a:rPr lang="zh-CN" altLang="en-US" dirty="0"/>
              <a:t>个元素的数组关联，该数组没有名字，通过指针</a:t>
            </a:r>
            <a:r>
              <a:rPr lang="en-US" altLang="zh-CN" dirty="0"/>
              <a:t>a</a:t>
            </a:r>
            <a:r>
              <a:rPr lang="zh-CN" altLang="en-US" dirty="0"/>
              <a:t>访问</a:t>
            </a:r>
            <a:r>
              <a:rPr lang="en-US" altLang="zh-CN" dirty="0"/>
              <a:t>*/</a:t>
            </a:r>
            <a:endParaRPr lang="zh-CN" altLang="en-US" dirty="0"/>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112</a:t>
            </a:fld>
            <a:endParaRPr lang="en-US" altLang="zh-CN"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动态内存分配</a:t>
            </a:r>
          </a:p>
        </p:txBody>
      </p:sp>
      <p:sp>
        <p:nvSpPr>
          <p:cNvPr id="3" name="内容占位符 2"/>
          <p:cNvSpPr>
            <a:spLocks noGrp="1"/>
          </p:cNvSpPr>
          <p:nvPr>
            <p:ph idx="1"/>
          </p:nvPr>
        </p:nvSpPr>
        <p:spPr>
          <a:xfrm>
            <a:off x="457200" y="1295400"/>
            <a:ext cx="8153400" cy="5276872"/>
          </a:xfrm>
        </p:spPr>
        <p:txBody>
          <a:bodyPr/>
          <a:lstStyle/>
          <a:p>
            <a:r>
              <a:rPr lang="zh-CN" altLang="en-US" dirty="0"/>
              <a:t>动态内存分配运算符</a:t>
            </a:r>
            <a:endParaRPr lang="en-US" altLang="zh-CN" dirty="0"/>
          </a:p>
          <a:p>
            <a:pPr lvl="1"/>
            <a:r>
              <a:rPr lang="zh-CN" altLang="en-US" dirty="0"/>
              <a:t>内存分配运算符</a:t>
            </a:r>
            <a:r>
              <a:rPr lang="en-US" altLang="zh-CN" dirty="0"/>
              <a:t>new</a:t>
            </a:r>
          </a:p>
          <a:p>
            <a:pPr>
              <a:lnSpc>
                <a:spcPct val="90000"/>
              </a:lnSpc>
              <a:buNone/>
            </a:pPr>
            <a:r>
              <a:rPr lang="en-US" altLang="zh-CN" sz="2400" dirty="0">
                <a:solidFill>
                  <a:schemeClr val="hlink"/>
                </a:solidFill>
              </a:rPr>
              <a:t>		</a:t>
            </a:r>
            <a:r>
              <a:rPr lang="en-US" altLang="zh-CN" sz="2400" dirty="0">
                <a:solidFill>
                  <a:srgbClr val="0000FF"/>
                </a:solidFill>
                <a:latin typeface="Courier New" pitchFamily="49" charset="0"/>
                <a:cs typeface="Courier New" pitchFamily="49" charset="0"/>
              </a:rPr>
              <a:t>new</a:t>
            </a:r>
            <a:r>
              <a:rPr lang="en-US" altLang="zh-CN" sz="2400" dirty="0">
                <a:solidFill>
                  <a:schemeClr val="tx2"/>
                </a:solidFill>
                <a:latin typeface="Courier New" pitchFamily="49" charset="0"/>
                <a:cs typeface="Courier New" pitchFamily="49" charset="0"/>
              </a:rPr>
              <a:t> &lt;</a:t>
            </a:r>
            <a:r>
              <a:rPr lang="zh-CN" altLang="en-US" sz="2400" dirty="0">
                <a:solidFill>
                  <a:schemeClr val="tx2"/>
                </a:solidFill>
                <a:latin typeface="Courier New" pitchFamily="49" charset="0"/>
                <a:cs typeface="Courier New" pitchFamily="49" charset="0"/>
              </a:rPr>
              <a:t>类型名&gt;			 </a:t>
            </a:r>
            <a:r>
              <a:rPr lang="zh-CN" altLang="en-US" sz="2400" dirty="0">
                <a:solidFill>
                  <a:srgbClr val="00B050"/>
                </a:solidFill>
                <a:latin typeface="Courier New" pitchFamily="49" charset="0"/>
                <a:cs typeface="Courier New" pitchFamily="49" charset="0"/>
              </a:rPr>
              <a:t>//动态变量</a:t>
            </a:r>
          </a:p>
          <a:p>
            <a:pPr>
              <a:lnSpc>
                <a:spcPct val="90000"/>
              </a:lnSpc>
              <a:buNone/>
            </a:pPr>
            <a:r>
              <a:rPr lang="zh-CN" altLang="en-US"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	new </a:t>
            </a:r>
            <a:r>
              <a:rPr lang="en-US" altLang="zh-CN" sz="2400" dirty="0">
                <a:solidFill>
                  <a:schemeClr val="tx2"/>
                </a:solidFill>
                <a:latin typeface="Courier New" pitchFamily="49" charset="0"/>
                <a:cs typeface="Courier New" pitchFamily="49" charset="0"/>
              </a:rPr>
              <a:t>&lt;</a:t>
            </a:r>
            <a:r>
              <a:rPr lang="zh-CN" altLang="en-US" sz="2400" dirty="0">
                <a:solidFill>
                  <a:schemeClr val="tx2"/>
                </a:solidFill>
                <a:latin typeface="Courier New" pitchFamily="49" charset="0"/>
                <a:cs typeface="Courier New" pitchFamily="49" charset="0"/>
              </a:rPr>
              <a:t>类型名&gt; ( &lt;初值&gt; )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赋初值的动态变量</a:t>
            </a:r>
            <a:endParaRPr lang="zh-CN" altLang="en-US" sz="2400" dirty="0">
              <a:solidFill>
                <a:schemeClr val="tx2"/>
              </a:solidFill>
              <a:latin typeface="Courier New" pitchFamily="49" charset="0"/>
              <a:cs typeface="Courier New" pitchFamily="49" charset="0"/>
            </a:endParaRPr>
          </a:p>
          <a:p>
            <a:pPr>
              <a:lnSpc>
                <a:spcPct val="90000"/>
              </a:lnSpc>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new</a:t>
            </a:r>
            <a:r>
              <a:rPr lang="en-US" altLang="zh-CN" sz="2400" dirty="0">
                <a:solidFill>
                  <a:schemeClr val="tx2"/>
                </a:solidFill>
                <a:latin typeface="Courier New" pitchFamily="49" charset="0"/>
                <a:cs typeface="Courier New" pitchFamily="49" charset="0"/>
              </a:rPr>
              <a:t> &lt;</a:t>
            </a:r>
            <a:r>
              <a:rPr lang="zh-CN" altLang="en-US" sz="2400" dirty="0">
                <a:solidFill>
                  <a:schemeClr val="tx2"/>
                </a:solidFill>
                <a:latin typeface="Courier New" pitchFamily="49" charset="0"/>
                <a:cs typeface="Courier New" pitchFamily="49" charset="0"/>
              </a:rPr>
              <a:t>类型名&gt; [ &lt;元素个数&gt; ]  </a:t>
            </a:r>
            <a:r>
              <a:rPr lang="zh-CN" altLang="en-US" sz="2400" dirty="0">
                <a:solidFill>
                  <a:srgbClr val="00B050"/>
                </a:solidFill>
                <a:latin typeface="Courier New" pitchFamily="49" charset="0"/>
                <a:cs typeface="Courier New" pitchFamily="49" charset="0"/>
              </a:rPr>
              <a:t>//动态数组</a:t>
            </a:r>
            <a:endParaRPr lang="en-US" altLang="zh-CN" sz="2400" dirty="0">
              <a:solidFill>
                <a:srgbClr val="00B050"/>
              </a:solidFill>
              <a:latin typeface="Courier New" pitchFamily="49" charset="0"/>
              <a:cs typeface="Courier New" pitchFamily="49" charset="0"/>
            </a:endParaRPr>
          </a:p>
          <a:p>
            <a:pPr lvl="2"/>
            <a:r>
              <a:rPr lang="zh-CN" altLang="en-US" dirty="0"/>
              <a:t>生成一个（或一批)所给类型的</a:t>
            </a:r>
            <a:r>
              <a:rPr lang="zh-CN" altLang="en-US" dirty="0">
                <a:solidFill>
                  <a:srgbClr val="FF0000"/>
                </a:solidFill>
              </a:rPr>
              <a:t>无名动态变量</a:t>
            </a:r>
            <a:r>
              <a:rPr lang="zh-CN" altLang="en-US" dirty="0"/>
              <a:t>,返回所生成变量的一个指针值(首地址)</a:t>
            </a:r>
            <a:endParaRPr lang="en-US" altLang="zh-CN" dirty="0"/>
          </a:p>
          <a:p>
            <a:pPr lvl="1"/>
            <a:r>
              <a:rPr lang="zh-CN" altLang="en-US" dirty="0"/>
              <a:t>释放内存运算符</a:t>
            </a:r>
            <a:r>
              <a:rPr lang="en-US" altLang="zh-CN" dirty="0"/>
              <a:t>delete</a:t>
            </a:r>
          </a:p>
          <a:p>
            <a:pPr>
              <a:spcBef>
                <a:spcPts val="0"/>
              </a:spcBef>
              <a:buNone/>
            </a:pPr>
            <a:r>
              <a:rPr lang="zh-CN" altLang="en-US" sz="2800" dirty="0">
                <a:solidFill>
                  <a:srgbClr val="0000FF"/>
                </a:solidFill>
              </a:rPr>
              <a:t> </a:t>
            </a:r>
            <a:r>
              <a:rPr lang="en-US" altLang="zh-CN" sz="2800" dirty="0">
                <a:solidFill>
                  <a:srgbClr val="0000FF"/>
                </a:solidFill>
              </a:rPr>
              <a:t>		</a:t>
            </a:r>
            <a:r>
              <a:rPr lang="en-US" altLang="zh-CN" sz="2400" dirty="0">
                <a:solidFill>
                  <a:srgbClr val="0000FF"/>
                </a:solidFill>
                <a:latin typeface="Courier New" pitchFamily="49" charset="0"/>
                <a:cs typeface="Courier New" pitchFamily="49" charset="0"/>
              </a:rPr>
              <a:t>delete </a:t>
            </a:r>
            <a:r>
              <a:rPr lang="en-US" altLang="zh-CN" sz="2400" dirty="0">
                <a:solidFill>
                  <a:schemeClr val="tx2"/>
                </a:solidFill>
                <a:latin typeface="Courier New" pitchFamily="49" charset="0"/>
                <a:cs typeface="Courier New" pitchFamily="49" charset="0"/>
              </a:rPr>
              <a:t>&lt;</a:t>
            </a:r>
            <a:r>
              <a:rPr lang="zh-CN" altLang="en-US" sz="2400" dirty="0">
                <a:solidFill>
                  <a:schemeClr val="tx2"/>
                </a:solidFill>
                <a:latin typeface="Courier New" pitchFamily="49" charset="0"/>
                <a:cs typeface="Courier New" pitchFamily="49" charset="0"/>
              </a:rPr>
              <a:t>指针&gt; 	</a:t>
            </a:r>
          </a:p>
          <a:p>
            <a:pPr>
              <a:spcBef>
                <a:spcPts val="0"/>
              </a:spcBef>
              <a:buNone/>
            </a:pPr>
            <a:r>
              <a:rPr lang="zh-CN" altLang="en-US" sz="2400" dirty="0">
                <a:solidFill>
                  <a:schemeClr val="tx2"/>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delete</a:t>
            </a:r>
            <a:r>
              <a:rPr lang="en-US" altLang="zh-CN" sz="2400" dirty="0">
                <a:solidFill>
                  <a:schemeClr val="tx2"/>
                </a:solidFill>
                <a:latin typeface="Courier New" pitchFamily="49" charset="0"/>
                <a:cs typeface="Courier New" pitchFamily="49" charset="0"/>
              </a:rPr>
              <a:t> [ ] &lt;</a:t>
            </a:r>
            <a:r>
              <a:rPr lang="zh-CN" altLang="en-US" sz="2400" dirty="0">
                <a:solidFill>
                  <a:schemeClr val="tx2"/>
                </a:solidFill>
                <a:latin typeface="Courier New" pitchFamily="49" charset="0"/>
                <a:cs typeface="Courier New" pitchFamily="49" charset="0"/>
              </a:rPr>
              <a:t>指针&gt;    </a:t>
            </a:r>
            <a:endParaRPr lang="en-US" altLang="zh-CN" sz="2400" dirty="0">
              <a:solidFill>
                <a:schemeClr val="tx2"/>
              </a:solidFill>
              <a:latin typeface="Courier New" pitchFamily="49" charset="0"/>
              <a:cs typeface="Courier New" pitchFamily="49" charset="0"/>
            </a:endParaRPr>
          </a:p>
          <a:p>
            <a:pPr lvl="2"/>
            <a:r>
              <a:rPr lang="zh-CN" altLang="en-US" dirty="0"/>
              <a:t>释放通过</a:t>
            </a:r>
            <a:r>
              <a:rPr lang="en-US" altLang="zh-CN" dirty="0"/>
              <a:t>new</a:t>
            </a:r>
            <a:r>
              <a:rPr lang="zh-CN" altLang="en-US" dirty="0"/>
              <a:t>生成的动态变量(或动态数组)，但指针变量仍存在</a:t>
            </a: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113</a:t>
            </a:fld>
            <a:endParaRPr lang="en-US" altLang="zh-CN"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动态内存分配</a:t>
            </a:r>
          </a:p>
        </p:txBody>
      </p:sp>
      <p:sp>
        <p:nvSpPr>
          <p:cNvPr id="3" name="内容占位符 2"/>
          <p:cNvSpPr>
            <a:spLocks noGrp="1"/>
          </p:cNvSpPr>
          <p:nvPr>
            <p:ph idx="1"/>
          </p:nvPr>
        </p:nvSpPr>
        <p:spPr/>
        <p:txBody>
          <a:bodyPr/>
          <a:lstStyle/>
          <a:p>
            <a:r>
              <a:rPr lang="zh-CN" altLang="en-US" dirty="0"/>
              <a:t>动态变量的含义</a:t>
            </a:r>
            <a:endParaRPr lang="en-US" altLang="zh-CN" dirty="0"/>
          </a:p>
          <a:p>
            <a:pPr lvl="1"/>
            <a:r>
              <a:rPr lang="zh-CN" altLang="en-US" dirty="0"/>
              <a:t>运算符</a:t>
            </a:r>
            <a:r>
              <a:rPr lang="en-US" altLang="zh-CN" dirty="0"/>
              <a:t>new</a:t>
            </a:r>
            <a:r>
              <a:rPr lang="zh-CN" altLang="en-US" dirty="0"/>
              <a:t>在动态分配内存的同时，又说明了一种变量</a:t>
            </a:r>
            <a:r>
              <a:rPr lang="en-US" altLang="zh-CN" dirty="0"/>
              <a:t>——</a:t>
            </a:r>
            <a:r>
              <a:rPr lang="zh-CN" altLang="en-US" dirty="0">
                <a:solidFill>
                  <a:srgbClr val="FF0000"/>
                </a:solidFill>
              </a:rPr>
              <a:t>无名</a:t>
            </a:r>
            <a:r>
              <a:rPr lang="zh-CN" altLang="en-US" dirty="0"/>
              <a:t>动态变量</a:t>
            </a:r>
            <a:endParaRPr lang="en-US" altLang="zh-CN" dirty="0"/>
          </a:p>
          <a:p>
            <a:pPr lvl="2"/>
            <a:r>
              <a:rPr lang="zh-CN" altLang="en-US" dirty="0"/>
              <a:t>没有变量名</a:t>
            </a:r>
            <a:endParaRPr lang="en-US" altLang="zh-CN" dirty="0"/>
          </a:p>
          <a:p>
            <a:pPr lvl="2"/>
            <a:r>
              <a:rPr lang="zh-CN" altLang="en-US" dirty="0"/>
              <a:t>由指针指向该变量的地址</a:t>
            </a:r>
            <a:endParaRPr lang="en-US" altLang="zh-CN" dirty="0"/>
          </a:p>
          <a:p>
            <a:pPr lvl="2"/>
            <a:r>
              <a:rPr lang="zh-CN" altLang="en-US" dirty="0"/>
              <a:t>由指针变量的取内容表达式访问该变量的值</a:t>
            </a:r>
            <a:endParaRPr lang="en-US" altLang="zh-CN" dirty="0"/>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p>
          <a:p>
            <a:pPr lvl="2">
              <a:buNone/>
            </a:pPr>
            <a:r>
              <a:rPr lang="en-US" altLang="zh-CN" dirty="0" err="1">
                <a:solidFill>
                  <a:srgbClr val="0000FF"/>
                </a:solidFill>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*p = new </a:t>
            </a:r>
            <a:r>
              <a:rPr lang="en-US" altLang="zh-CN" dirty="0" err="1">
                <a:solidFill>
                  <a:schemeClr val="tx2"/>
                </a:solidFill>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(5);</a:t>
            </a:r>
          </a:p>
          <a:p>
            <a:pPr lvl="2">
              <a:buNone/>
            </a:pPr>
            <a:r>
              <a:rPr lang="en-US" altLang="zh-CN" dirty="0">
                <a:solidFill>
                  <a:srgbClr val="00B050"/>
                </a:solidFill>
              </a:rPr>
              <a:t>//</a:t>
            </a:r>
            <a:r>
              <a:rPr lang="zh-CN" altLang="en-US" dirty="0">
                <a:solidFill>
                  <a:srgbClr val="00B050"/>
                </a:solidFill>
              </a:rPr>
              <a:t>生成动态变量并赋初值</a:t>
            </a:r>
            <a:r>
              <a:rPr lang="en-US" altLang="zh-CN" dirty="0">
                <a:solidFill>
                  <a:srgbClr val="00B050"/>
                </a:solidFill>
              </a:rPr>
              <a:t>5</a:t>
            </a:r>
          </a:p>
          <a:p>
            <a:pPr lvl="2">
              <a:buNone/>
            </a:pPr>
            <a:r>
              <a:rPr lang="en-US" altLang="zh-CN" dirty="0">
                <a:solidFill>
                  <a:srgbClr val="00B050"/>
                </a:solidFill>
              </a:rPr>
              <a:t>//</a:t>
            </a:r>
            <a:r>
              <a:rPr lang="zh-CN" altLang="en-US" dirty="0">
                <a:solidFill>
                  <a:srgbClr val="00B050"/>
                </a:solidFill>
              </a:rPr>
              <a:t>动态变量没有名字，其所在地址为</a:t>
            </a:r>
            <a:r>
              <a:rPr lang="en-US" altLang="zh-CN" dirty="0">
                <a:solidFill>
                  <a:srgbClr val="00B050"/>
                </a:solidFill>
              </a:rPr>
              <a:t>p</a:t>
            </a:r>
            <a:r>
              <a:rPr lang="zh-CN" altLang="en-US" dirty="0">
                <a:solidFill>
                  <a:srgbClr val="00B050"/>
                </a:solidFill>
              </a:rPr>
              <a:t>，其值为</a:t>
            </a:r>
            <a:r>
              <a:rPr lang="en-US" altLang="zh-CN" dirty="0">
                <a:solidFill>
                  <a:srgbClr val="00B050"/>
                </a:solidFill>
              </a:rPr>
              <a:t>*p</a:t>
            </a:r>
            <a:endParaRPr lang="zh-CN" altLang="en-US" dirty="0">
              <a:solidFill>
                <a:srgbClr val="00B050"/>
              </a:solidFill>
            </a:endParaRP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114</a:t>
            </a:fld>
            <a:endParaRPr lang="en-US" altLang="zh-CN"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动态内存分配</a:t>
            </a:r>
          </a:p>
        </p:txBody>
      </p:sp>
      <p:sp>
        <p:nvSpPr>
          <p:cNvPr id="3" name="内容占位符 2"/>
          <p:cNvSpPr>
            <a:spLocks noGrp="1"/>
          </p:cNvSpPr>
          <p:nvPr>
            <p:ph idx="1"/>
          </p:nvPr>
        </p:nvSpPr>
        <p:spPr/>
        <p:txBody>
          <a:bodyPr/>
          <a:lstStyle/>
          <a:p>
            <a:r>
              <a:rPr lang="zh-CN" altLang="en-US" dirty="0"/>
              <a:t>内存回收机制</a:t>
            </a:r>
            <a:endParaRPr lang="en-US" altLang="zh-CN" dirty="0"/>
          </a:p>
          <a:p>
            <a:pPr lvl="1"/>
            <a:r>
              <a:rPr lang="zh-CN" altLang="en-US" dirty="0"/>
              <a:t>通过</a:t>
            </a:r>
            <a:r>
              <a:rPr lang="en-US" altLang="zh-CN" dirty="0"/>
              <a:t>delete</a:t>
            </a:r>
            <a:r>
              <a:rPr lang="zh-CN" altLang="en-US" dirty="0"/>
              <a:t>运算符实现</a:t>
            </a:r>
            <a:endParaRPr lang="en-US" altLang="zh-CN" dirty="0"/>
          </a:p>
          <a:p>
            <a:pPr lvl="2"/>
            <a:r>
              <a:rPr lang="zh-CN" altLang="en-US" dirty="0"/>
              <a:t>当不再需要动态变量时，可在程序的任何地点释放掉它们，回收其所占用的内存空间</a:t>
            </a:r>
            <a:endParaRPr lang="en-US" altLang="zh-CN" dirty="0"/>
          </a:p>
          <a:p>
            <a:pPr lvl="3">
              <a:buNone/>
            </a:pPr>
            <a:r>
              <a:rPr lang="en-US" altLang="zh-CN" dirty="0">
                <a:solidFill>
                  <a:srgbClr val="0000FF"/>
                </a:solidFill>
                <a:latin typeface="Courier New" pitchFamily="49" charset="0"/>
                <a:cs typeface="Courier New" pitchFamily="49" charset="0"/>
              </a:rPr>
              <a:t>delete</a:t>
            </a:r>
            <a:r>
              <a:rPr lang="en-US" altLang="zh-CN" dirty="0">
                <a:solidFill>
                  <a:schemeClr val="tx2"/>
                </a:solidFill>
                <a:latin typeface="Courier New" pitchFamily="49" charset="0"/>
                <a:cs typeface="Courier New" pitchFamily="49" charset="0"/>
              </a:rPr>
              <a:t> p</a:t>
            </a:r>
            <a:r>
              <a:rPr lang="zh-CN" altLang="en-US" dirty="0">
                <a:solidFill>
                  <a:schemeClr val="tx2"/>
                </a:solidFill>
                <a:latin typeface="Courier New" pitchFamily="49" charset="0"/>
                <a:cs typeface="Courier New" pitchFamily="49" charset="0"/>
              </a:rPr>
              <a:t>；</a:t>
            </a:r>
            <a:r>
              <a:rPr lang="en-US" altLang="zh-CN" dirty="0">
                <a:solidFill>
                  <a:srgbClr val="007434"/>
                </a:solidFill>
                <a:latin typeface="Courier New" pitchFamily="49" charset="0"/>
                <a:cs typeface="Courier New" pitchFamily="49" charset="0"/>
              </a:rPr>
              <a:t>//</a:t>
            </a:r>
            <a:r>
              <a:rPr lang="zh-CN" altLang="en-US" dirty="0">
                <a:solidFill>
                  <a:srgbClr val="007434"/>
                </a:solidFill>
                <a:latin typeface="Courier New" pitchFamily="49" charset="0"/>
                <a:cs typeface="Courier New" pitchFamily="49" charset="0"/>
              </a:rPr>
              <a:t>动态变量</a:t>
            </a:r>
            <a:endParaRPr lang="en-US" altLang="zh-CN" dirty="0">
              <a:solidFill>
                <a:srgbClr val="007434"/>
              </a:solidFill>
              <a:latin typeface="Courier New" pitchFamily="49" charset="0"/>
              <a:cs typeface="Courier New" pitchFamily="49" charset="0"/>
            </a:endParaRPr>
          </a:p>
          <a:p>
            <a:pPr lvl="3">
              <a:buNone/>
            </a:pPr>
            <a:r>
              <a:rPr lang="en-US" altLang="zh-CN" dirty="0">
                <a:solidFill>
                  <a:srgbClr val="0000FF"/>
                </a:solidFill>
                <a:latin typeface="Courier New" pitchFamily="49" charset="0"/>
                <a:cs typeface="Courier New" pitchFamily="49" charset="0"/>
              </a:rPr>
              <a:t>delete</a:t>
            </a:r>
            <a:r>
              <a:rPr lang="en-US" altLang="zh-CN" dirty="0">
                <a:solidFill>
                  <a:schemeClr val="tx2"/>
                </a:solidFill>
                <a:latin typeface="Courier New" pitchFamily="49" charset="0"/>
                <a:cs typeface="Courier New" pitchFamily="49" charset="0"/>
              </a:rPr>
              <a:t> []a;  </a:t>
            </a:r>
            <a:r>
              <a:rPr lang="en-US" altLang="zh-CN" dirty="0">
                <a:solidFill>
                  <a:srgbClr val="007434"/>
                </a:solidFill>
                <a:latin typeface="Courier New" pitchFamily="49" charset="0"/>
                <a:cs typeface="Courier New" pitchFamily="49" charset="0"/>
              </a:rPr>
              <a:t>//</a:t>
            </a:r>
            <a:r>
              <a:rPr lang="zh-CN" altLang="en-US" dirty="0">
                <a:solidFill>
                  <a:srgbClr val="007434"/>
                </a:solidFill>
                <a:latin typeface="Courier New" pitchFamily="49" charset="0"/>
                <a:cs typeface="Courier New" pitchFamily="49" charset="0"/>
              </a:rPr>
              <a:t>动态数组</a:t>
            </a:r>
            <a:endParaRPr lang="en-US" altLang="zh-CN" dirty="0">
              <a:solidFill>
                <a:srgbClr val="007434"/>
              </a:solidFill>
              <a:latin typeface="Courier New" pitchFamily="49" charset="0"/>
              <a:cs typeface="Courier New" pitchFamily="49" charset="0"/>
            </a:endParaRPr>
          </a:p>
          <a:p>
            <a:pPr lvl="2"/>
            <a:r>
              <a:rPr lang="zh-CN" altLang="en-US" dirty="0"/>
              <a:t>释放后的动态变量即不存在，但是指针变量仍然存在，仍可进行新的动态内存分配</a:t>
            </a:r>
            <a:endParaRPr lang="en-US" altLang="zh-CN" dirty="0"/>
          </a:p>
          <a:p>
            <a:pPr lvl="3"/>
            <a:r>
              <a:rPr lang="zh-CN" altLang="en-US" dirty="0"/>
              <a:t>即该指针能够继续指向新的动态变量</a:t>
            </a:r>
            <a:endParaRPr lang="en-US" altLang="zh-CN" dirty="0"/>
          </a:p>
          <a:p>
            <a:pPr lvl="1"/>
            <a:endParaRPr lang="zh-CN" altLang="en-US" dirty="0"/>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115</a:t>
            </a:fld>
            <a:endParaRPr lang="en-US" altLang="zh-CN"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动态内存分配</a:t>
            </a:r>
          </a:p>
        </p:txBody>
      </p:sp>
      <p:sp>
        <p:nvSpPr>
          <p:cNvPr id="3" name="内容占位符 2"/>
          <p:cNvSpPr>
            <a:spLocks noGrp="1"/>
          </p:cNvSpPr>
          <p:nvPr>
            <p:ph idx="1"/>
          </p:nvPr>
        </p:nvSpPr>
        <p:spPr>
          <a:xfrm>
            <a:off x="457200" y="1295400"/>
            <a:ext cx="8329642" cy="5029200"/>
          </a:xfrm>
        </p:spPr>
        <p:txBody>
          <a:bodyPr/>
          <a:lstStyle/>
          <a:p>
            <a:r>
              <a:rPr lang="en-US" altLang="zh-CN" dirty="0">
                <a:solidFill>
                  <a:srgbClr val="C00000"/>
                </a:solidFill>
              </a:rPr>
              <a:t>【</a:t>
            </a:r>
            <a:r>
              <a:rPr lang="zh-CN" altLang="en-US" dirty="0">
                <a:solidFill>
                  <a:srgbClr val="C00000"/>
                </a:solidFill>
              </a:rPr>
              <a:t>举例</a:t>
            </a:r>
            <a:r>
              <a:rPr lang="en-US" altLang="zh-CN" dirty="0">
                <a:solidFill>
                  <a:srgbClr val="C00000"/>
                </a:solidFill>
              </a:rPr>
              <a:t>】</a:t>
            </a:r>
          </a:p>
          <a:p>
            <a:pPr>
              <a:buNone/>
            </a:pPr>
            <a:r>
              <a:rPr lang="en-US" altLang="zh-CN" dirty="0">
                <a:solidFill>
                  <a:srgbClr val="0000FF"/>
                </a:solidFill>
              </a:rPr>
              <a:t>		</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*pi, *</a:t>
            </a:r>
            <a:r>
              <a:rPr lang="en-US" altLang="zh-CN" sz="2400" dirty="0" err="1">
                <a:solidFill>
                  <a:schemeClr val="tx2"/>
                </a:solidFill>
                <a:latin typeface="Courier New" pitchFamily="49" charset="0"/>
                <a:cs typeface="Courier New" pitchFamily="49" charset="0"/>
              </a:rPr>
              <a:t>pj</a:t>
            </a:r>
            <a:r>
              <a:rPr lang="en-US" altLang="zh-CN" sz="2400" dirty="0">
                <a:solidFill>
                  <a:schemeClr val="tx2"/>
                </a:solidFill>
                <a:latin typeface="Courier New" pitchFamily="49" charset="0"/>
                <a:cs typeface="Courier New" pitchFamily="49" charset="0"/>
              </a:rPr>
              <a:t>;</a:t>
            </a:r>
          </a:p>
          <a:p>
            <a:pPr>
              <a:buNone/>
            </a:pPr>
            <a:r>
              <a:rPr lang="en-US" altLang="zh-CN" sz="2400" dirty="0">
                <a:solidFill>
                  <a:schemeClr val="tx2"/>
                </a:solidFill>
                <a:latin typeface="Courier New" pitchFamily="49" charset="0"/>
                <a:cs typeface="Courier New" pitchFamily="49" charset="0"/>
              </a:rPr>
              <a:t>	 	pi = </a:t>
            </a:r>
            <a:r>
              <a:rPr lang="en-US" altLang="zh-CN" sz="2400" dirty="0">
                <a:solidFill>
                  <a:srgbClr val="0000FF"/>
                </a:solidFill>
                <a:latin typeface="Courier New" pitchFamily="49" charset="0"/>
                <a:cs typeface="Courier New" pitchFamily="49" charset="0"/>
              </a:rPr>
              <a:t>new</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a:t>
            </a:r>
          </a:p>
          <a:p>
            <a:pPr>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pj</a:t>
            </a:r>
            <a:r>
              <a:rPr lang="en-US" altLang="zh-CN" sz="2400" dirty="0">
                <a:solidFill>
                  <a:schemeClr val="tx2"/>
                </a:solidFill>
                <a:latin typeface="Courier New" pitchFamily="49" charset="0"/>
                <a:cs typeface="Courier New" pitchFamily="49" charset="0"/>
              </a:rPr>
              <a:t> = </a:t>
            </a:r>
            <a:r>
              <a:rPr lang="en-US" altLang="zh-CN" sz="2400" dirty="0">
                <a:solidFill>
                  <a:srgbClr val="0000FF"/>
                </a:solidFill>
                <a:latin typeface="Courier New" pitchFamily="49" charset="0"/>
                <a:cs typeface="Courier New" pitchFamily="49" charset="0"/>
              </a:rPr>
              <a:t>new</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[10];</a:t>
            </a:r>
            <a:r>
              <a:rPr lang="en-US" altLang="zh-CN" sz="2400" dirty="0">
                <a:solidFill>
                  <a:srgbClr val="007434"/>
                </a:solidFill>
                <a:latin typeface="Courier New" pitchFamily="49" charset="0"/>
                <a:cs typeface="Courier New" pitchFamily="49" charset="0"/>
              </a:rPr>
              <a:t>//</a:t>
            </a:r>
            <a:r>
              <a:rPr lang="zh-CN" altLang="en-US" sz="2400" dirty="0">
                <a:solidFill>
                  <a:srgbClr val="007434"/>
                </a:solidFill>
                <a:latin typeface="Courier New" pitchFamily="49" charset="0"/>
                <a:cs typeface="Courier New" pitchFamily="49" charset="0"/>
              </a:rPr>
              <a:t>分配空间的大小可以是变量</a:t>
            </a:r>
            <a:r>
              <a:rPr lang="en-US" altLang="zh-CN" sz="2400" dirty="0">
                <a:solidFill>
                  <a:schemeClr val="tx2"/>
                </a:solidFill>
                <a:latin typeface="Courier New" pitchFamily="49" charset="0"/>
                <a:cs typeface="Courier New" pitchFamily="49" charset="0"/>
              </a:rPr>
              <a:t> </a:t>
            </a:r>
          </a:p>
          <a:p>
            <a:pPr>
              <a:buNone/>
            </a:pPr>
            <a:r>
              <a:rPr lang="en-US" altLang="zh-CN" sz="2400" dirty="0">
                <a:solidFill>
                  <a:schemeClr val="tx2"/>
                </a:solidFill>
                <a:latin typeface="Courier New" pitchFamily="49" charset="0"/>
                <a:cs typeface="Courier New" pitchFamily="49" charset="0"/>
              </a:rPr>
              <a:t>	  	...</a:t>
            </a:r>
          </a:p>
          <a:p>
            <a:pPr>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delete</a:t>
            </a:r>
            <a:r>
              <a:rPr lang="en-US" altLang="zh-CN" sz="2400" dirty="0">
                <a:solidFill>
                  <a:schemeClr val="tx2"/>
                </a:solidFill>
                <a:latin typeface="Courier New" pitchFamily="49" charset="0"/>
                <a:cs typeface="Courier New" pitchFamily="49" charset="0"/>
              </a:rPr>
              <a:t> pi;    </a:t>
            </a:r>
          </a:p>
          <a:p>
            <a:pPr>
              <a:buNone/>
            </a:pPr>
            <a:r>
              <a:rPr lang="en-US" altLang="zh-CN" sz="2400" dirty="0">
                <a:solidFill>
                  <a:schemeClr val="tx2"/>
                </a:solidFill>
                <a:latin typeface="Courier New" pitchFamily="49" charset="0"/>
                <a:cs typeface="Courier New" pitchFamily="49" charset="0"/>
              </a:rPr>
              <a:t>		</a:t>
            </a:r>
            <a:r>
              <a:rPr lang="en-US" altLang="zh-CN" sz="2400" dirty="0">
                <a:solidFill>
                  <a:srgbClr val="007434"/>
                </a:solidFill>
                <a:latin typeface="Courier New" pitchFamily="49" charset="0"/>
                <a:cs typeface="Courier New" pitchFamily="49" charset="0"/>
              </a:rPr>
              <a:t>//</a:t>
            </a:r>
            <a:r>
              <a:rPr lang="zh-CN" altLang="en-US" sz="2400" dirty="0">
                <a:solidFill>
                  <a:srgbClr val="007434"/>
                </a:solidFill>
                <a:latin typeface="Courier New" pitchFamily="49" charset="0"/>
                <a:cs typeface="Courier New" pitchFamily="49" charset="0"/>
              </a:rPr>
              <a:t>释放动态变量*</a:t>
            </a:r>
            <a:r>
              <a:rPr lang="en-US" altLang="zh-CN" sz="2400" dirty="0">
                <a:solidFill>
                  <a:srgbClr val="007434"/>
                </a:solidFill>
                <a:latin typeface="Courier New" pitchFamily="49" charset="0"/>
                <a:cs typeface="Courier New" pitchFamily="49" charset="0"/>
              </a:rPr>
              <a:t>pi, </a:t>
            </a:r>
            <a:r>
              <a:rPr lang="zh-CN" altLang="en-US" sz="2400" dirty="0">
                <a:solidFill>
                  <a:srgbClr val="007434"/>
                </a:solidFill>
                <a:latin typeface="Courier New" pitchFamily="49" charset="0"/>
                <a:cs typeface="Courier New" pitchFamily="49" charset="0"/>
              </a:rPr>
              <a:t>但指针变量</a:t>
            </a:r>
            <a:r>
              <a:rPr lang="en-US" altLang="zh-CN" sz="2400" dirty="0">
                <a:solidFill>
                  <a:srgbClr val="007434"/>
                </a:solidFill>
                <a:latin typeface="Courier New" pitchFamily="49" charset="0"/>
                <a:cs typeface="Courier New" pitchFamily="49" charset="0"/>
              </a:rPr>
              <a:t>pi</a:t>
            </a:r>
            <a:r>
              <a:rPr lang="zh-CN" altLang="en-US" sz="2400" dirty="0">
                <a:solidFill>
                  <a:srgbClr val="007434"/>
                </a:solidFill>
                <a:latin typeface="Courier New" pitchFamily="49" charset="0"/>
                <a:cs typeface="Courier New" pitchFamily="49" charset="0"/>
              </a:rPr>
              <a:t>仍存在</a:t>
            </a:r>
          </a:p>
          <a:p>
            <a:pPr>
              <a:buNone/>
            </a:pPr>
            <a:r>
              <a:rPr lang="zh-CN" altLang="en-US" sz="2400" dirty="0">
                <a:solidFill>
                  <a:schemeClr val="tx2"/>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delete</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pj</a:t>
            </a:r>
            <a:r>
              <a:rPr lang="en-US" altLang="zh-CN" sz="2400" dirty="0">
                <a:solidFill>
                  <a:schemeClr val="tx2"/>
                </a:solidFill>
                <a:latin typeface="Courier New" pitchFamily="49" charset="0"/>
                <a:cs typeface="Courier New" pitchFamily="49" charset="0"/>
              </a:rPr>
              <a:t>; </a:t>
            </a:r>
          </a:p>
          <a:p>
            <a:endParaRPr lang="zh-CN" altLang="en-US" dirty="0"/>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116</a:t>
            </a:fld>
            <a:endParaRPr lang="en-US" altLang="zh-CN"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动态内存分配</a:t>
            </a:r>
          </a:p>
        </p:txBody>
      </p:sp>
      <p:sp>
        <p:nvSpPr>
          <p:cNvPr id="3" name="内容占位符 2"/>
          <p:cNvSpPr>
            <a:spLocks noGrp="1"/>
          </p:cNvSpPr>
          <p:nvPr>
            <p:ph idx="1"/>
          </p:nvPr>
        </p:nvSpPr>
        <p:spPr/>
        <p:txBody>
          <a:bodyPr/>
          <a:lstStyle/>
          <a:p>
            <a:r>
              <a:rPr lang="zh-CN" altLang="en-US" dirty="0"/>
              <a:t>注意：</a:t>
            </a:r>
            <a:endParaRPr lang="en-US" altLang="zh-CN" dirty="0"/>
          </a:p>
          <a:p>
            <a:pPr lvl="1"/>
            <a:r>
              <a:rPr lang="zh-CN" altLang="en-US" dirty="0"/>
              <a:t>在使用动态变量时应注意的是，</a:t>
            </a:r>
            <a:r>
              <a:rPr lang="zh-CN" altLang="en-US" dirty="0">
                <a:solidFill>
                  <a:srgbClr val="FF3300"/>
                </a:solidFill>
              </a:rPr>
              <a:t>要保护动态变量的地址</a:t>
            </a:r>
            <a:r>
              <a:rPr lang="zh-CN" altLang="en-US" dirty="0"/>
              <a:t>。 </a:t>
            </a:r>
            <a:endParaRPr lang="en-US" altLang="zh-CN" dirty="0"/>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solidFill>
                  <a:srgbClr val="C00000"/>
                </a:solidFill>
              </a:rPr>
              <a:t>程序段：</a:t>
            </a:r>
            <a:r>
              <a:rPr lang="en-US" altLang="zh-CN" dirty="0"/>
              <a:t> </a:t>
            </a:r>
          </a:p>
          <a:p>
            <a:pPr lvl="2">
              <a:buNone/>
            </a:pPr>
            <a:r>
              <a:rPr lang="en-US" altLang="zh-CN" dirty="0">
                <a:solidFill>
                  <a:schemeClr val="tx2"/>
                </a:solidFill>
                <a:latin typeface="Courier New" pitchFamily="49" charset="0"/>
                <a:cs typeface="Courier New" pitchFamily="49" charset="0"/>
              </a:rPr>
              <a:t>pi=</a:t>
            </a:r>
            <a:r>
              <a:rPr lang="en-US" altLang="zh-CN" dirty="0">
                <a:solidFill>
                  <a:srgbClr val="0000FF"/>
                </a:solidFill>
                <a:latin typeface="Courier New" pitchFamily="49" charset="0"/>
                <a:cs typeface="Courier New" pitchFamily="49" charset="0"/>
              </a:rPr>
              <a:t>new </a:t>
            </a:r>
            <a:r>
              <a:rPr lang="en-US" altLang="zh-CN" dirty="0" err="1">
                <a:solidFill>
                  <a:srgbClr val="0000FF"/>
                </a:solidFill>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a:t>
            </a:r>
          </a:p>
          <a:p>
            <a:pPr lvl="2">
              <a:buNone/>
            </a:pPr>
            <a:r>
              <a:rPr lang="en-US" altLang="zh-CN" dirty="0">
                <a:solidFill>
                  <a:schemeClr val="tx2"/>
                </a:solidFill>
                <a:latin typeface="Courier New" pitchFamily="49" charset="0"/>
                <a:cs typeface="Courier New" pitchFamily="49" charset="0"/>
              </a:rPr>
              <a:t>pi=&amp;a;</a:t>
            </a:r>
          </a:p>
          <a:p>
            <a:pPr lvl="2">
              <a:buNone/>
            </a:pPr>
            <a:r>
              <a:rPr lang="en-US" altLang="zh-CN" dirty="0">
                <a:solidFill>
                  <a:srgbClr val="0000FF"/>
                </a:solidFill>
                <a:latin typeface="Courier New" pitchFamily="49" charset="0"/>
                <a:cs typeface="Courier New" pitchFamily="49" charset="0"/>
              </a:rPr>
              <a:t>delete</a:t>
            </a:r>
            <a:r>
              <a:rPr lang="en-US" altLang="zh-CN" dirty="0">
                <a:solidFill>
                  <a:schemeClr val="tx2"/>
                </a:solidFill>
                <a:latin typeface="Courier New" pitchFamily="49" charset="0"/>
                <a:cs typeface="Courier New" pitchFamily="49" charset="0"/>
              </a:rPr>
              <a:t> pi;</a:t>
            </a:r>
          </a:p>
          <a:p>
            <a:pPr lvl="1"/>
            <a:r>
              <a:rPr lang="zh-CN" altLang="en-US" dirty="0"/>
              <a:t>动态变量已经改变，无法实现释放原来动态变量所占的空间。这将造成</a:t>
            </a:r>
            <a:r>
              <a:rPr lang="zh-CN" altLang="en-US" dirty="0">
                <a:solidFill>
                  <a:srgbClr val="FF3300"/>
                </a:solidFill>
              </a:rPr>
              <a:t>内存的泄漏</a:t>
            </a:r>
            <a:r>
              <a:rPr lang="zh-CN" altLang="en-US" dirty="0"/>
              <a:t>，如果过多地话，将占用大量系统内存资源的浪费</a:t>
            </a: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117</a:t>
            </a:fld>
            <a:endParaRPr lang="en-US" altLang="zh-CN"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动态内存分配</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6.16】</a:t>
            </a:r>
            <a:r>
              <a:rPr lang="zh-CN" altLang="en-US" dirty="0">
                <a:solidFill>
                  <a:srgbClr val="C00000"/>
                </a:solidFill>
              </a:rPr>
              <a:t>从键盘输入整数</a:t>
            </a:r>
            <a:r>
              <a:rPr lang="en-US" altLang="zh-CN" dirty="0">
                <a:solidFill>
                  <a:srgbClr val="C00000"/>
                </a:solidFill>
              </a:rPr>
              <a:t>n</a:t>
            </a:r>
            <a:r>
              <a:rPr lang="zh-CN" altLang="en-US" dirty="0">
                <a:solidFill>
                  <a:srgbClr val="C00000"/>
                </a:solidFill>
              </a:rPr>
              <a:t>，再输入</a:t>
            </a:r>
            <a:r>
              <a:rPr lang="en-US" altLang="zh-CN" dirty="0">
                <a:solidFill>
                  <a:srgbClr val="C00000"/>
                </a:solidFill>
              </a:rPr>
              <a:t>n</a:t>
            </a:r>
            <a:r>
              <a:rPr lang="zh-CN" altLang="en-US" dirty="0">
                <a:solidFill>
                  <a:srgbClr val="C00000"/>
                </a:solidFill>
              </a:rPr>
              <a:t>个</a:t>
            </a:r>
            <a:r>
              <a:rPr lang="en-US" altLang="zh-CN" dirty="0" err="1">
                <a:solidFill>
                  <a:srgbClr val="C00000"/>
                </a:solidFill>
              </a:rPr>
              <a:t>int</a:t>
            </a:r>
            <a:r>
              <a:rPr lang="zh-CN" altLang="en-US" dirty="0">
                <a:solidFill>
                  <a:srgbClr val="C00000"/>
                </a:solidFill>
              </a:rPr>
              <a:t>型数，而后按输入的相反顺序输出它们。</a:t>
            </a:r>
            <a:r>
              <a:rPr lang="zh-CN" altLang="en-US" dirty="0">
                <a:solidFill>
                  <a:srgbClr val="008000"/>
                </a:solidFill>
              </a:rPr>
              <a:t>使程序执行后的输入输出界面为:</a:t>
            </a:r>
            <a:endParaRPr lang="zh-CN" altLang="en-US" dirty="0">
              <a:solidFill>
                <a:srgbClr val="0000FF"/>
              </a:solidFill>
            </a:endParaRPr>
          </a:p>
          <a:p>
            <a:pPr>
              <a:buNone/>
            </a:pPr>
            <a:r>
              <a:rPr lang="en-US" altLang="zh-CN" dirty="0">
                <a:solidFill>
                  <a:srgbClr val="0000FF"/>
                </a:solidFill>
              </a:rPr>
              <a:t>Input 10 integers:</a:t>
            </a:r>
          </a:p>
          <a:p>
            <a:pPr>
              <a:buNone/>
            </a:pPr>
            <a:r>
              <a:rPr lang="en-US" altLang="zh-CN" dirty="0">
                <a:solidFill>
                  <a:srgbClr val="FF00FF"/>
                </a:solidFill>
              </a:rPr>
              <a:t>1 2 3 4 5 6 7 8 9 10</a:t>
            </a:r>
            <a:endParaRPr lang="en-US" altLang="zh-CN" dirty="0">
              <a:solidFill>
                <a:srgbClr val="0000FF"/>
              </a:solidFill>
            </a:endParaRPr>
          </a:p>
          <a:p>
            <a:pPr>
              <a:buNone/>
            </a:pPr>
            <a:r>
              <a:rPr lang="en-US" altLang="zh-CN" dirty="0">
                <a:solidFill>
                  <a:srgbClr val="0000FF"/>
                </a:solidFill>
              </a:rPr>
              <a:t>---- The result ----</a:t>
            </a:r>
          </a:p>
          <a:p>
            <a:pPr>
              <a:buNone/>
            </a:pPr>
            <a:r>
              <a:rPr lang="en-US" altLang="zh-CN" dirty="0">
                <a:solidFill>
                  <a:srgbClr val="0000FF"/>
                </a:solidFill>
              </a:rPr>
              <a:t>10 9 8 7 6 5 4 3 2 1  </a:t>
            </a:r>
          </a:p>
          <a:p>
            <a:endParaRPr lang="zh-CN" altLang="en-US" dirty="0"/>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118</a:t>
            </a:fld>
            <a:endParaRPr lang="en-US" altLang="zh-CN"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动态内存分配</a:t>
            </a:r>
          </a:p>
        </p:txBody>
      </p:sp>
      <p:sp>
        <p:nvSpPr>
          <p:cNvPr id="3" name="内容占位符 2"/>
          <p:cNvSpPr>
            <a:spLocks noGrp="1"/>
          </p:cNvSpPr>
          <p:nvPr>
            <p:ph idx="1"/>
          </p:nvPr>
        </p:nvSpPr>
        <p:spPr/>
        <p:txBody>
          <a:bodyPr/>
          <a:lstStyle/>
          <a:p>
            <a:pPr>
              <a:spcBef>
                <a:spcPts val="0"/>
              </a:spcBef>
              <a:buNone/>
            </a:pPr>
            <a:r>
              <a:rPr lang="en-US" altLang="zh-CN" sz="2000" dirty="0">
                <a:solidFill>
                  <a:srgbClr val="0000FF"/>
                </a:solidFill>
                <a:latin typeface="Courier New" pitchFamily="49" charset="0"/>
                <a:cs typeface="Courier New" pitchFamily="49" charset="0"/>
              </a:rPr>
              <a:t>#include </a:t>
            </a:r>
            <a:r>
              <a:rPr lang="en-US" altLang="zh-CN" sz="2000" dirty="0">
                <a:solidFill>
                  <a:schemeClr val="tx2"/>
                </a:solidFill>
                <a:latin typeface="Courier New" pitchFamily="49" charset="0"/>
                <a:cs typeface="Courier New" pitchFamily="49" charset="0"/>
              </a:rPr>
              <a:t>&lt;</a:t>
            </a:r>
            <a:r>
              <a:rPr lang="en-US" altLang="zh-CN" sz="2000" dirty="0" err="1">
                <a:solidFill>
                  <a:schemeClr val="tx2"/>
                </a:solidFill>
                <a:latin typeface="Courier New" pitchFamily="49" charset="0"/>
                <a:cs typeface="Courier New" pitchFamily="49" charset="0"/>
              </a:rPr>
              <a:t>iostream</a:t>
            </a:r>
            <a:r>
              <a:rPr lang="en-US" altLang="zh-CN" sz="2000" dirty="0">
                <a:solidFill>
                  <a:schemeClr val="tx2"/>
                </a:solidFill>
                <a:latin typeface="Courier New" pitchFamily="49" charset="0"/>
                <a:cs typeface="Courier New" pitchFamily="49" charset="0"/>
              </a:rPr>
              <a:t>&gt;</a:t>
            </a:r>
          </a:p>
          <a:p>
            <a:pPr>
              <a:spcBef>
                <a:spcPts val="0"/>
              </a:spcBef>
              <a:buNone/>
            </a:pPr>
            <a:r>
              <a:rPr lang="en-US" altLang="zh-CN" sz="2000" dirty="0">
                <a:solidFill>
                  <a:srgbClr val="0000FF"/>
                </a:solidFill>
                <a:latin typeface="Courier New" pitchFamily="49" charset="0"/>
                <a:cs typeface="Courier New" pitchFamily="49" charset="0"/>
              </a:rPr>
              <a:t>using namespace </a:t>
            </a:r>
            <a:r>
              <a:rPr lang="en-US" altLang="zh-CN" sz="2000" dirty="0">
                <a:solidFill>
                  <a:schemeClr val="tx2"/>
                </a:solidFill>
                <a:latin typeface="Courier New" pitchFamily="49" charset="0"/>
                <a:cs typeface="Courier New" pitchFamily="49" charset="0"/>
              </a:rPr>
              <a:t>std;</a:t>
            </a:r>
          </a:p>
          <a:p>
            <a:pPr>
              <a:spcBef>
                <a:spcPts val="0"/>
              </a:spcBef>
              <a:buNone/>
            </a:pPr>
            <a:r>
              <a:rPr lang="en-US" altLang="zh-CN" sz="2000" dirty="0" err="1">
                <a:solidFill>
                  <a:srgbClr val="0000FF"/>
                </a:solidFill>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 main() {</a:t>
            </a:r>
          </a:p>
          <a:p>
            <a:pPr>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rgbClr val="0000FF"/>
                </a:solidFill>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i</a:t>
            </a:r>
            <a:r>
              <a:rPr lang="en-US" altLang="zh-CN" sz="2000" dirty="0">
                <a:solidFill>
                  <a:schemeClr val="tx2"/>
                </a:solidFill>
                <a:latin typeface="Courier New" pitchFamily="49" charset="0"/>
                <a:cs typeface="Courier New" pitchFamily="49" charset="0"/>
              </a:rPr>
              <a:t>, n,*a, *p;</a:t>
            </a:r>
          </a:p>
          <a:p>
            <a:pPr>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cout</a:t>
            </a:r>
            <a:r>
              <a:rPr lang="en-US" altLang="zh-CN" sz="2000" dirty="0">
                <a:solidFill>
                  <a:schemeClr val="tx2"/>
                </a:solidFill>
                <a:latin typeface="Courier New" pitchFamily="49" charset="0"/>
                <a:cs typeface="Courier New" pitchFamily="49" charset="0"/>
              </a:rPr>
              <a:t>&lt;&lt;"Input number n:";</a:t>
            </a:r>
          </a:p>
          <a:p>
            <a:pPr>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cin</a:t>
            </a:r>
            <a:r>
              <a:rPr lang="en-US" altLang="zh-CN" sz="2000" dirty="0">
                <a:solidFill>
                  <a:schemeClr val="tx2"/>
                </a:solidFill>
                <a:latin typeface="Courier New" pitchFamily="49" charset="0"/>
                <a:cs typeface="Courier New" pitchFamily="49" charset="0"/>
              </a:rPr>
              <a:t>&gt;&gt;n;</a:t>
            </a:r>
          </a:p>
          <a:p>
            <a:pPr>
              <a:spcBef>
                <a:spcPts val="0"/>
              </a:spcBef>
              <a:buNone/>
            </a:pPr>
            <a:r>
              <a:rPr lang="en-US" altLang="zh-CN" sz="2000" dirty="0">
                <a:solidFill>
                  <a:schemeClr val="tx2"/>
                </a:solidFill>
                <a:latin typeface="Courier New" pitchFamily="49" charset="0"/>
                <a:cs typeface="Courier New" pitchFamily="49" charset="0"/>
              </a:rPr>
              <a:t>	a = </a:t>
            </a:r>
            <a:r>
              <a:rPr lang="en-US" altLang="zh-CN" sz="2000" dirty="0">
                <a:solidFill>
                  <a:srgbClr val="0000FF"/>
                </a:solidFill>
                <a:latin typeface="Courier New" pitchFamily="49" charset="0"/>
                <a:cs typeface="Courier New" pitchFamily="49" charset="0"/>
              </a:rPr>
              <a:t>new</a:t>
            </a: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[n];</a:t>
            </a:r>
          </a:p>
          <a:p>
            <a:pPr>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cout</a:t>
            </a:r>
            <a:r>
              <a:rPr lang="en-US" altLang="zh-CN" sz="2000" dirty="0">
                <a:solidFill>
                  <a:schemeClr val="tx2"/>
                </a:solidFill>
                <a:latin typeface="Courier New" pitchFamily="49" charset="0"/>
                <a:cs typeface="Courier New" pitchFamily="49" charset="0"/>
              </a:rPr>
              <a:t>&lt;&lt;"input 10 integers:"&lt;&lt;</a:t>
            </a:r>
            <a:r>
              <a:rPr lang="en-US" altLang="zh-CN" sz="2000" dirty="0" err="1">
                <a:solidFill>
                  <a:schemeClr val="tx2"/>
                </a:solidFill>
                <a:latin typeface="Courier New" pitchFamily="49" charset="0"/>
                <a:cs typeface="Courier New" pitchFamily="49" charset="0"/>
              </a:rPr>
              <a:t>endl</a:t>
            </a:r>
            <a:r>
              <a:rPr lang="en-US" altLang="zh-CN" sz="2000" dirty="0">
                <a:solidFill>
                  <a:schemeClr val="tx2"/>
                </a:solidFill>
                <a:latin typeface="Courier New" pitchFamily="49" charset="0"/>
                <a:cs typeface="Courier New" pitchFamily="49" charset="0"/>
              </a:rPr>
              <a:t>;</a:t>
            </a:r>
          </a:p>
          <a:p>
            <a:pPr>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a:solidFill>
                  <a:srgbClr val="0000FF"/>
                </a:solidFill>
                <a:latin typeface="Courier New" pitchFamily="49" charset="0"/>
                <a:cs typeface="Courier New" pitchFamily="49" charset="0"/>
              </a:rPr>
              <a:t>for</a:t>
            </a:r>
            <a:r>
              <a:rPr lang="en-US" altLang="zh-CN" sz="2000" dirty="0">
                <a:solidFill>
                  <a:schemeClr val="tx2"/>
                </a:solidFill>
                <a:latin typeface="Courier New" pitchFamily="49" charset="0"/>
                <a:cs typeface="Courier New" pitchFamily="49" charset="0"/>
              </a:rPr>
              <a:t>(</a:t>
            </a:r>
            <a:r>
              <a:rPr lang="en-US" altLang="zh-CN" sz="2000" dirty="0" err="1">
                <a:solidFill>
                  <a:schemeClr val="tx2"/>
                </a:solidFill>
                <a:latin typeface="Courier New" pitchFamily="49" charset="0"/>
                <a:cs typeface="Courier New" pitchFamily="49" charset="0"/>
              </a:rPr>
              <a:t>i</a:t>
            </a:r>
            <a:r>
              <a:rPr lang="en-US" altLang="zh-CN" sz="2000" dirty="0">
                <a:solidFill>
                  <a:schemeClr val="tx2"/>
                </a:solidFill>
                <a:latin typeface="Courier New" pitchFamily="49" charset="0"/>
                <a:cs typeface="Courier New" pitchFamily="49" charset="0"/>
              </a:rPr>
              <a:t>=0; </a:t>
            </a:r>
            <a:r>
              <a:rPr lang="en-US" altLang="zh-CN" sz="2000" dirty="0" err="1">
                <a:solidFill>
                  <a:schemeClr val="tx2"/>
                </a:solidFill>
                <a:latin typeface="Courier New" pitchFamily="49" charset="0"/>
                <a:cs typeface="Courier New" pitchFamily="49" charset="0"/>
              </a:rPr>
              <a:t>i</a:t>
            </a:r>
            <a:r>
              <a:rPr lang="en-US" altLang="zh-CN" sz="2000" dirty="0">
                <a:solidFill>
                  <a:schemeClr val="tx2"/>
                </a:solidFill>
                <a:latin typeface="Courier New" pitchFamily="49" charset="0"/>
                <a:cs typeface="Courier New" pitchFamily="49" charset="0"/>
              </a:rPr>
              <a:t>&lt;n; </a:t>
            </a:r>
            <a:r>
              <a:rPr lang="en-US" altLang="zh-CN" sz="2000" dirty="0" err="1">
                <a:solidFill>
                  <a:schemeClr val="tx2"/>
                </a:solidFill>
                <a:latin typeface="Courier New" pitchFamily="49" charset="0"/>
                <a:cs typeface="Courier New" pitchFamily="49" charset="0"/>
              </a:rPr>
              <a:t>i</a:t>
            </a:r>
            <a:r>
              <a:rPr lang="en-US" altLang="zh-CN" sz="2000" dirty="0">
                <a:solidFill>
                  <a:schemeClr val="tx2"/>
                </a:solidFill>
                <a:latin typeface="Courier New" pitchFamily="49" charset="0"/>
                <a:cs typeface="Courier New" pitchFamily="49" charset="0"/>
              </a:rPr>
              <a:t>++)</a:t>
            </a:r>
          </a:p>
          <a:p>
            <a:pPr>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cin</a:t>
            </a:r>
            <a:r>
              <a:rPr lang="en-US" altLang="zh-CN" sz="2000" dirty="0">
                <a:solidFill>
                  <a:schemeClr val="tx2"/>
                </a:solidFill>
                <a:latin typeface="Courier New" pitchFamily="49" charset="0"/>
                <a:cs typeface="Courier New" pitchFamily="49" charset="0"/>
              </a:rPr>
              <a:t>&gt;&gt;*(</a:t>
            </a:r>
            <a:r>
              <a:rPr lang="en-US" altLang="zh-CN" sz="2000" dirty="0" err="1">
                <a:solidFill>
                  <a:schemeClr val="tx2"/>
                </a:solidFill>
                <a:latin typeface="Courier New" pitchFamily="49" charset="0"/>
                <a:cs typeface="Courier New" pitchFamily="49" charset="0"/>
              </a:rPr>
              <a:t>a+i</a:t>
            </a:r>
            <a:r>
              <a:rPr lang="en-US" altLang="zh-CN" sz="2000" dirty="0">
                <a:solidFill>
                  <a:schemeClr val="tx2"/>
                </a:solidFill>
                <a:latin typeface="Courier New" pitchFamily="49" charset="0"/>
                <a:cs typeface="Courier New" pitchFamily="49" charset="0"/>
              </a:rPr>
              <a:t>); 	</a:t>
            </a:r>
            <a:r>
              <a:rPr lang="en-US" altLang="zh-CN" sz="2000" dirty="0">
                <a:solidFill>
                  <a:srgbClr val="007434"/>
                </a:solidFill>
                <a:latin typeface="Courier New" pitchFamily="49" charset="0"/>
                <a:cs typeface="Courier New" pitchFamily="49" charset="0"/>
              </a:rPr>
              <a:t>//</a:t>
            </a:r>
            <a:r>
              <a:rPr lang="zh-CN" altLang="en-US" sz="2000" dirty="0">
                <a:solidFill>
                  <a:srgbClr val="007434"/>
                </a:solidFill>
                <a:latin typeface="Courier New" pitchFamily="49" charset="0"/>
                <a:cs typeface="Courier New" pitchFamily="49" charset="0"/>
              </a:rPr>
              <a:t>也可用</a:t>
            </a:r>
            <a:r>
              <a:rPr lang="en-US" altLang="zh-CN" sz="2000" dirty="0">
                <a:solidFill>
                  <a:srgbClr val="007434"/>
                </a:solidFill>
                <a:latin typeface="Courier New" pitchFamily="49" charset="0"/>
                <a:cs typeface="Courier New" pitchFamily="49" charset="0"/>
              </a:rPr>
              <a:t>a[</a:t>
            </a:r>
            <a:r>
              <a:rPr lang="en-US" altLang="zh-CN" sz="2000" dirty="0" err="1">
                <a:solidFill>
                  <a:srgbClr val="007434"/>
                </a:solidFill>
                <a:latin typeface="Courier New" pitchFamily="49" charset="0"/>
                <a:cs typeface="Courier New" pitchFamily="49" charset="0"/>
              </a:rPr>
              <a:t>i</a:t>
            </a:r>
            <a:r>
              <a:rPr lang="en-US" altLang="zh-CN" sz="2000" dirty="0">
                <a:solidFill>
                  <a:srgbClr val="007434"/>
                </a:solidFill>
                <a:latin typeface="Courier New" pitchFamily="49" charset="0"/>
                <a:cs typeface="Courier New" pitchFamily="49" charset="0"/>
              </a:rPr>
              <a:t>] </a:t>
            </a:r>
          </a:p>
          <a:p>
            <a:pPr>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cout</a:t>
            </a:r>
            <a:r>
              <a:rPr lang="en-US" altLang="zh-CN" sz="2000" dirty="0">
                <a:solidFill>
                  <a:schemeClr val="tx2"/>
                </a:solidFill>
                <a:latin typeface="Courier New" pitchFamily="49" charset="0"/>
                <a:cs typeface="Courier New" pitchFamily="49" charset="0"/>
              </a:rPr>
              <a:t>&lt;&lt;"---- The result ----"&lt;&lt;</a:t>
            </a:r>
            <a:r>
              <a:rPr lang="en-US" altLang="zh-CN" sz="2000" dirty="0" err="1">
                <a:solidFill>
                  <a:schemeClr val="tx2"/>
                </a:solidFill>
                <a:latin typeface="Courier New" pitchFamily="49" charset="0"/>
                <a:cs typeface="Courier New" pitchFamily="49" charset="0"/>
              </a:rPr>
              <a:t>endl</a:t>
            </a:r>
            <a:r>
              <a:rPr lang="en-US" altLang="zh-CN" sz="2000" dirty="0">
                <a:solidFill>
                  <a:schemeClr val="tx2"/>
                </a:solidFill>
                <a:latin typeface="Courier New" pitchFamily="49" charset="0"/>
                <a:cs typeface="Courier New" pitchFamily="49" charset="0"/>
              </a:rPr>
              <a:t>;</a:t>
            </a:r>
          </a:p>
          <a:p>
            <a:pPr>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a:solidFill>
                  <a:srgbClr val="0000FF"/>
                </a:solidFill>
                <a:latin typeface="Courier New" pitchFamily="49" charset="0"/>
                <a:cs typeface="Courier New" pitchFamily="49" charset="0"/>
              </a:rPr>
              <a:t>for</a:t>
            </a:r>
            <a:r>
              <a:rPr lang="en-US" altLang="zh-CN" sz="2000" dirty="0">
                <a:solidFill>
                  <a:schemeClr val="tx2"/>
                </a:solidFill>
                <a:latin typeface="Courier New" pitchFamily="49" charset="0"/>
                <a:cs typeface="Courier New" pitchFamily="49" charset="0"/>
              </a:rPr>
              <a:t>(p=a+n-1; p&gt;=a; p--)   </a:t>
            </a:r>
          </a:p>
          <a:p>
            <a:pPr>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cout</a:t>
            </a:r>
            <a:r>
              <a:rPr lang="en-US" altLang="zh-CN" sz="2000" dirty="0">
                <a:solidFill>
                  <a:schemeClr val="tx2"/>
                </a:solidFill>
                <a:latin typeface="Courier New" pitchFamily="49" charset="0"/>
                <a:cs typeface="Courier New" pitchFamily="49" charset="0"/>
              </a:rPr>
              <a:t>&lt;&lt;*p&lt;&lt;" ";</a:t>
            </a:r>
          </a:p>
          <a:p>
            <a:pPr>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cout</a:t>
            </a:r>
            <a:r>
              <a:rPr lang="en-US" altLang="zh-CN" sz="2000" dirty="0">
                <a:solidFill>
                  <a:schemeClr val="tx2"/>
                </a:solidFill>
                <a:latin typeface="Courier New" pitchFamily="49" charset="0"/>
                <a:cs typeface="Courier New" pitchFamily="49" charset="0"/>
              </a:rPr>
              <a:t>&lt;&lt;</a:t>
            </a:r>
            <a:r>
              <a:rPr lang="en-US" altLang="zh-CN" sz="2000" dirty="0" err="1">
                <a:solidFill>
                  <a:schemeClr val="tx2"/>
                </a:solidFill>
                <a:latin typeface="Courier New" pitchFamily="49" charset="0"/>
                <a:cs typeface="Courier New" pitchFamily="49" charset="0"/>
              </a:rPr>
              <a:t>endl</a:t>
            </a:r>
            <a:r>
              <a:rPr lang="en-US" altLang="zh-CN" sz="2000" dirty="0">
                <a:solidFill>
                  <a:schemeClr val="tx2"/>
                </a:solidFill>
                <a:latin typeface="Courier New" pitchFamily="49" charset="0"/>
                <a:cs typeface="Courier New" pitchFamily="49" charset="0"/>
              </a:rPr>
              <a:t>;</a:t>
            </a:r>
          </a:p>
          <a:p>
            <a:pPr>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a:solidFill>
                  <a:srgbClr val="0000FF"/>
                </a:solidFill>
                <a:latin typeface="Courier New" pitchFamily="49" charset="0"/>
                <a:cs typeface="Courier New" pitchFamily="49" charset="0"/>
              </a:rPr>
              <a:t>return</a:t>
            </a:r>
            <a:r>
              <a:rPr lang="en-US" altLang="zh-CN" sz="2000" dirty="0">
                <a:solidFill>
                  <a:schemeClr val="tx2"/>
                </a:solidFill>
                <a:latin typeface="Courier New" pitchFamily="49" charset="0"/>
                <a:cs typeface="Courier New" pitchFamily="49" charset="0"/>
              </a:rPr>
              <a:t> 0;</a:t>
            </a:r>
          </a:p>
          <a:p>
            <a:pPr>
              <a:spcBef>
                <a:spcPts val="0"/>
              </a:spcBef>
              <a:buNone/>
            </a:pPr>
            <a:r>
              <a:rPr lang="en-US" altLang="zh-CN" sz="2000" dirty="0">
                <a:solidFill>
                  <a:schemeClr val="tx2"/>
                </a:solidFill>
                <a:latin typeface="Courier New" pitchFamily="49" charset="0"/>
                <a:cs typeface="Courier New" pitchFamily="49" charset="0"/>
              </a:rPr>
              <a:t>} </a:t>
            </a:r>
            <a:endParaRPr lang="zh-CN" altLang="en-US" sz="2000" dirty="0">
              <a:solidFill>
                <a:schemeClr val="tx2"/>
              </a:solidFill>
              <a:latin typeface="Courier New" pitchFamily="49" charset="0"/>
              <a:cs typeface="Courier New" pitchFamily="49" charset="0"/>
            </a:endParaRPr>
          </a:p>
          <a:p>
            <a:pPr>
              <a:buNone/>
            </a:pPr>
            <a:endParaRPr lang="zh-CN" altLang="en-US" dirty="0"/>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119</a:t>
            </a:fld>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初识指针</a:t>
            </a:r>
          </a:p>
        </p:txBody>
      </p:sp>
      <p:sp>
        <p:nvSpPr>
          <p:cNvPr id="3" name="内容占位符 2"/>
          <p:cNvSpPr>
            <a:spLocks noGrp="1"/>
          </p:cNvSpPr>
          <p:nvPr>
            <p:ph idx="1"/>
          </p:nvPr>
        </p:nvSpPr>
        <p:spPr>
          <a:xfrm>
            <a:off x="457200" y="1295400"/>
            <a:ext cx="8153400" cy="1347782"/>
          </a:xfrm>
        </p:spPr>
        <p:txBody>
          <a:bodyPr/>
          <a:lstStyle/>
          <a:p>
            <a:r>
              <a:rPr lang="zh-CN" altLang="en-US" dirty="0"/>
              <a:t>指针的引入</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6.1】</a:t>
            </a:r>
            <a:r>
              <a:rPr lang="zh-CN" altLang="en-US" dirty="0">
                <a:solidFill>
                  <a:srgbClr val="C00000"/>
                </a:solidFill>
              </a:rPr>
              <a:t>使用指针</a:t>
            </a:r>
            <a:endParaRPr lang="en-US" altLang="zh-CN" dirty="0">
              <a:solidFill>
                <a:srgbClr val="C00000"/>
              </a:solidFill>
            </a:endParaRPr>
          </a:p>
          <a:p>
            <a:pPr lvl="2"/>
            <a:endParaRPr lang="zh-CN" altLang="en-US" dirty="0"/>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12</a:t>
            </a:fld>
            <a:endParaRPr lang="en-US" altLang="zh-CN" dirty="0"/>
          </a:p>
        </p:txBody>
      </p:sp>
      <p:sp>
        <p:nvSpPr>
          <p:cNvPr id="6" name="矩形 5"/>
          <p:cNvSpPr/>
          <p:nvPr/>
        </p:nvSpPr>
        <p:spPr>
          <a:xfrm>
            <a:off x="928662" y="2500306"/>
            <a:ext cx="7143800" cy="2308324"/>
          </a:xfrm>
          <a:prstGeom prst="rect">
            <a:avLst/>
          </a:prstGeom>
        </p:spPr>
        <p:txBody>
          <a:bodyPr wrap="square">
            <a:spAutoFit/>
          </a:bodyPr>
          <a:lstStyle/>
          <a:p>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swap(</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solidFill>
                  <a:schemeClr val="tx2"/>
                </a:solidFill>
                <a:latin typeface="Courier New" pitchFamily="49" charset="0"/>
                <a:cs typeface="Courier New" pitchFamily="49" charset="0"/>
              </a:rPr>
              <a:t>x,</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*y)</a:t>
            </a:r>
          </a:p>
          <a:p>
            <a:r>
              <a:rPr lang="en-US" altLang="zh-CN" sz="2400" b="1" dirty="0">
                <a:solidFill>
                  <a:schemeClr val="tx2"/>
                </a:solidFill>
                <a:latin typeface="Courier New" pitchFamily="49" charset="0"/>
                <a:cs typeface="Courier New" pitchFamily="49" charset="0"/>
              </a:rPr>
              <a:t>{</a:t>
            </a:r>
          </a:p>
          <a:p>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temp = *x;</a:t>
            </a:r>
          </a:p>
          <a:p>
            <a:r>
              <a:rPr lang="en-US" altLang="zh-CN" sz="2400" b="1" dirty="0">
                <a:solidFill>
                  <a:schemeClr val="tx2"/>
                </a:solidFill>
                <a:latin typeface="Courier New" pitchFamily="49" charset="0"/>
                <a:cs typeface="Courier New" pitchFamily="49" charset="0"/>
              </a:rPr>
              <a:t>	*x = *y;</a:t>
            </a:r>
          </a:p>
          <a:p>
            <a:r>
              <a:rPr lang="en-US" altLang="zh-CN" sz="2400" b="1" dirty="0">
                <a:solidFill>
                  <a:schemeClr val="tx2"/>
                </a:solidFill>
                <a:latin typeface="Courier New" pitchFamily="49" charset="0"/>
                <a:cs typeface="Courier New" pitchFamily="49" charset="0"/>
              </a:rPr>
              <a:t>	*y = temp;</a:t>
            </a:r>
          </a:p>
          <a:p>
            <a:r>
              <a:rPr lang="en-US" altLang="zh-CN" sz="2400" b="1" dirty="0">
                <a:solidFill>
                  <a:schemeClr val="tx2"/>
                </a:solidFill>
                <a:latin typeface="Courier New" pitchFamily="49" charset="0"/>
                <a:cs typeface="Courier New" pitchFamily="49" charset="0"/>
              </a:rPr>
              <a:t>}</a:t>
            </a:r>
            <a:endParaRPr lang="zh-CN" altLang="en-US" sz="2400" b="1" dirty="0">
              <a:solidFill>
                <a:schemeClr val="tx2"/>
              </a:solidFill>
              <a:latin typeface="Courier New" pitchFamily="49" charset="0"/>
              <a:cs typeface="Courier New" pitchFamily="49" charset="0"/>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动态内存分配</a:t>
            </a:r>
          </a:p>
        </p:txBody>
      </p:sp>
      <p:sp>
        <p:nvSpPr>
          <p:cNvPr id="3" name="内容占位符 2"/>
          <p:cNvSpPr>
            <a:spLocks noGrp="1"/>
          </p:cNvSpPr>
          <p:nvPr>
            <p:ph idx="1"/>
          </p:nvPr>
        </p:nvSpPr>
        <p:spPr/>
        <p:txBody>
          <a:bodyPr/>
          <a:lstStyle/>
          <a:p>
            <a:r>
              <a:rPr lang="zh-CN" altLang="en-US" dirty="0"/>
              <a:t>使用动态内存分配实现指针访问数组</a:t>
            </a:r>
            <a:endParaRPr lang="en-US" altLang="zh-CN" dirty="0"/>
          </a:p>
          <a:p>
            <a:pPr>
              <a:spcBef>
                <a:spcPts val="0"/>
              </a:spcBef>
              <a:buNone/>
            </a:pPr>
            <a:r>
              <a:rPr lang="en-US" altLang="zh-CN" sz="2800" dirty="0">
                <a:solidFill>
                  <a:srgbClr val="0000FF"/>
                </a:solidFill>
              </a:rPr>
              <a:t>	</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**a;</a:t>
            </a:r>
          </a:p>
          <a:p>
            <a:pPr>
              <a:spcBef>
                <a:spcPts val="0"/>
              </a:spcBef>
              <a:buNone/>
            </a:pPr>
            <a:r>
              <a:rPr lang="en-US" altLang="zh-CN" sz="2400" dirty="0">
                <a:solidFill>
                  <a:schemeClr val="tx2"/>
                </a:solidFill>
                <a:latin typeface="Courier New" pitchFamily="49" charset="0"/>
                <a:cs typeface="Courier New" pitchFamily="49" charset="0"/>
              </a:rPr>
              <a:t>	a = </a:t>
            </a:r>
            <a:r>
              <a:rPr lang="en-US" altLang="zh-CN" sz="2400" dirty="0">
                <a:solidFill>
                  <a:srgbClr val="0000FF"/>
                </a:solidFill>
                <a:latin typeface="Courier New" pitchFamily="49" charset="0"/>
                <a:cs typeface="Courier New" pitchFamily="49" charset="0"/>
              </a:rPr>
              <a:t>new </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*[3];</a:t>
            </a:r>
            <a:r>
              <a:rPr lang="en-US" altLang="zh-CN" sz="2400" dirty="0">
                <a:solidFill>
                  <a:srgbClr val="007434"/>
                </a:solidFill>
                <a:latin typeface="Courier New" pitchFamily="49" charset="0"/>
                <a:cs typeface="Courier New" pitchFamily="49" charset="0"/>
              </a:rPr>
              <a:t>/*a</a:t>
            </a:r>
            <a:r>
              <a:rPr lang="zh-CN" altLang="en-US" sz="2400" dirty="0">
                <a:solidFill>
                  <a:srgbClr val="007434"/>
                </a:solidFill>
                <a:latin typeface="Courier New" pitchFamily="49" charset="0"/>
                <a:cs typeface="Courier New" pitchFamily="49" charset="0"/>
              </a:rPr>
              <a:t>为指针，指向具有3个</a:t>
            </a:r>
            <a:r>
              <a:rPr lang="en-US" altLang="zh-CN" sz="2400" dirty="0">
                <a:solidFill>
                  <a:srgbClr val="007434"/>
                </a:solidFill>
                <a:latin typeface="Courier New" pitchFamily="49" charset="0"/>
                <a:cs typeface="Courier New" pitchFamily="49" charset="0"/>
              </a:rPr>
              <a:t>”</a:t>
            </a:r>
            <a:r>
              <a:rPr lang="en-US" altLang="zh-CN" sz="2400" dirty="0" err="1">
                <a:solidFill>
                  <a:srgbClr val="007434"/>
                </a:solidFill>
                <a:latin typeface="Courier New" pitchFamily="49" charset="0"/>
                <a:cs typeface="Courier New" pitchFamily="49" charset="0"/>
              </a:rPr>
              <a:t>int</a:t>
            </a:r>
            <a:r>
              <a:rPr lang="en-US" altLang="zh-CN" sz="2400" dirty="0">
                <a:solidFill>
                  <a:srgbClr val="007434"/>
                </a:solidFill>
                <a:latin typeface="Courier New" pitchFamily="49" charset="0"/>
                <a:cs typeface="Courier New" pitchFamily="49" charset="0"/>
              </a:rPr>
              <a:t>*”</a:t>
            </a:r>
            <a:r>
              <a:rPr lang="zh-CN" altLang="en-US" sz="2400" dirty="0">
                <a:solidFill>
                  <a:srgbClr val="007434"/>
                </a:solidFill>
                <a:latin typeface="Courier New" pitchFamily="49" charset="0"/>
                <a:cs typeface="Courier New" pitchFamily="49" charset="0"/>
              </a:rPr>
              <a:t>数据的数组(即元素均为指针的数组)</a:t>
            </a:r>
            <a:r>
              <a:rPr lang="en-US" altLang="zh-CN" sz="2400" dirty="0">
                <a:solidFill>
                  <a:srgbClr val="007434"/>
                </a:solidFill>
                <a:latin typeface="Courier New" pitchFamily="49" charset="0"/>
                <a:cs typeface="Courier New" pitchFamily="49" charset="0"/>
              </a:rPr>
              <a:t>*/</a:t>
            </a:r>
            <a:endParaRPr lang="zh-CN" altLang="en-US" sz="2400" dirty="0">
              <a:solidFill>
                <a:srgbClr val="007434"/>
              </a:solidFill>
              <a:latin typeface="Courier New" pitchFamily="49" charset="0"/>
              <a:cs typeface="Courier New" pitchFamily="49" charset="0"/>
            </a:endParaRPr>
          </a:p>
          <a:p>
            <a:pPr>
              <a:spcBef>
                <a:spcPts val="0"/>
              </a:spcBef>
              <a:buNone/>
            </a:pPr>
            <a:r>
              <a:rPr lang="zh-CN" altLang="en-US"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for</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=0;i&lt;3;i++)</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a+i</a:t>
            </a:r>
            <a:r>
              <a:rPr lang="en-US" altLang="zh-CN" sz="2400" dirty="0">
                <a:solidFill>
                  <a:schemeClr val="tx2"/>
                </a:solidFill>
                <a:latin typeface="Courier New" pitchFamily="49" charset="0"/>
                <a:cs typeface="Courier New" pitchFamily="49" charset="0"/>
              </a:rPr>
              <a:t>) = </a:t>
            </a:r>
            <a:r>
              <a:rPr lang="en-US" altLang="zh-CN" sz="2400" dirty="0">
                <a:solidFill>
                  <a:srgbClr val="0000FF"/>
                </a:solidFill>
                <a:latin typeface="Courier New" pitchFamily="49" charset="0"/>
                <a:cs typeface="Courier New" pitchFamily="49" charset="0"/>
              </a:rPr>
              <a:t>new </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[4]; </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7434"/>
                </a:solidFill>
                <a:latin typeface="Courier New" pitchFamily="49" charset="0"/>
                <a:cs typeface="Courier New" pitchFamily="49" charset="0"/>
              </a:rPr>
              <a:t>/*</a:t>
            </a:r>
            <a:r>
              <a:rPr lang="zh-CN" altLang="en-US" sz="2400" dirty="0">
                <a:solidFill>
                  <a:srgbClr val="007434"/>
                </a:solidFill>
                <a:latin typeface="Courier New" pitchFamily="49" charset="0"/>
                <a:cs typeface="Courier New" pitchFamily="49" charset="0"/>
              </a:rPr>
              <a:t>分配3批动态空间(每批为4个</a:t>
            </a:r>
            <a:r>
              <a:rPr lang="en-US" altLang="zh-CN" sz="2400" dirty="0" err="1">
                <a:solidFill>
                  <a:srgbClr val="007434"/>
                </a:solidFill>
                <a:latin typeface="Courier New" pitchFamily="49" charset="0"/>
                <a:cs typeface="Courier New" pitchFamily="49" charset="0"/>
              </a:rPr>
              <a:t>int</a:t>
            </a:r>
            <a:r>
              <a:rPr lang="zh-CN" altLang="en-US" sz="2400" dirty="0">
                <a:solidFill>
                  <a:srgbClr val="007434"/>
                </a:solidFill>
                <a:latin typeface="Courier New" pitchFamily="49" charset="0"/>
                <a:cs typeface="Courier New" pitchFamily="49" charset="0"/>
              </a:rPr>
              <a:t>大小)，并使上述数组元素指针指向它们。此时的</a:t>
            </a:r>
            <a:r>
              <a:rPr lang="en-US" altLang="zh-CN" sz="2400" dirty="0">
                <a:solidFill>
                  <a:srgbClr val="007434"/>
                </a:solidFill>
                <a:latin typeface="Courier New" pitchFamily="49" charset="0"/>
                <a:cs typeface="Courier New" pitchFamily="49" charset="0"/>
              </a:rPr>
              <a:t>a</a:t>
            </a:r>
            <a:r>
              <a:rPr lang="zh-CN" altLang="en-US" sz="2400" dirty="0">
                <a:solidFill>
                  <a:srgbClr val="007434"/>
                </a:solidFill>
                <a:latin typeface="Courier New" pitchFamily="49" charset="0"/>
                <a:cs typeface="Courier New" pitchFamily="49" charset="0"/>
              </a:rPr>
              <a:t>实际上是一个3行4列的数组，也可通过</a:t>
            </a:r>
            <a:r>
              <a:rPr lang="en-US" altLang="zh-CN" sz="2400" dirty="0">
                <a:solidFill>
                  <a:srgbClr val="007434"/>
                </a:solidFill>
                <a:latin typeface="Courier New" pitchFamily="49" charset="0"/>
                <a:cs typeface="Courier New" pitchFamily="49" charset="0"/>
              </a:rPr>
              <a:t>a[</a:t>
            </a:r>
            <a:r>
              <a:rPr lang="en-US" altLang="zh-CN" sz="2400" dirty="0" err="1">
                <a:solidFill>
                  <a:srgbClr val="007434"/>
                </a:solidFill>
                <a:latin typeface="Courier New" pitchFamily="49" charset="0"/>
                <a:cs typeface="Courier New" pitchFamily="49" charset="0"/>
              </a:rPr>
              <a:t>i</a:t>
            </a:r>
            <a:r>
              <a:rPr lang="en-US" altLang="zh-CN" sz="2400" dirty="0">
                <a:solidFill>
                  <a:srgbClr val="007434"/>
                </a:solidFill>
                <a:latin typeface="Courier New" pitchFamily="49" charset="0"/>
                <a:cs typeface="Courier New" pitchFamily="49" charset="0"/>
              </a:rPr>
              <a:t>][j]</a:t>
            </a:r>
            <a:r>
              <a:rPr lang="zh-CN" altLang="en-US" sz="2400" dirty="0">
                <a:solidFill>
                  <a:srgbClr val="007434"/>
                </a:solidFill>
                <a:latin typeface="Courier New" pitchFamily="49" charset="0"/>
                <a:cs typeface="Courier New" pitchFamily="49" charset="0"/>
              </a:rPr>
              <a:t>的形式访问各元素。</a:t>
            </a:r>
            <a:r>
              <a:rPr lang="en-US" altLang="zh-CN" sz="2400" dirty="0">
                <a:solidFill>
                  <a:srgbClr val="007434"/>
                </a:solidFill>
                <a:latin typeface="Courier New" pitchFamily="49" charset="0"/>
                <a:cs typeface="Courier New" pitchFamily="49" charset="0"/>
              </a:rPr>
              <a:t>*</a:t>
            </a:r>
            <a:r>
              <a:rPr lang="zh-CN" altLang="en-US" sz="2400" dirty="0">
                <a:solidFill>
                  <a:srgbClr val="007434"/>
                </a:solidFill>
                <a:latin typeface="Courier New" pitchFamily="49" charset="0"/>
                <a:cs typeface="Courier New" pitchFamily="49" charset="0"/>
              </a:rPr>
              <a:t>/</a:t>
            </a:r>
            <a:endParaRPr lang="zh-CN" altLang="en-US" dirty="0">
              <a:solidFill>
                <a:srgbClr val="007434"/>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120</a:t>
            </a:fld>
            <a:endParaRPr lang="en-US" altLang="zh-CN"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动态内存分配</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6.17】</a:t>
            </a:r>
            <a:r>
              <a:rPr lang="zh-CN" altLang="en-US" dirty="0">
                <a:solidFill>
                  <a:srgbClr val="C00000"/>
                </a:solidFill>
              </a:rPr>
              <a:t>读下面的程序，给出执行后显示的结果(利用指针实现动态数组功能)</a:t>
            </a:r>
          </a:p>
          <a:p>
            <a:pPr>
              <a:lnSpc>
                <a:spcPct val="80000"/>
              </a:lnSpc>
              <a:buNone/>
            </a:pPr>
            <a:r>
              <a:rPr lang="en-US" altLang="zh-CN" sz="2000" dirty="0">
                <a:solidFill>
                  <a:srgbClr val="0000FF"/>
                </a:solidFill>
                <a:latin typeface="Courier New" pitchFamily="49" charset="0"/>
                <a:cs typeface="Courier New" pitchFamily="49" charset="0"/>
              </a:rPr>
              <a:t>#include </a:t>
            </a:r>
            <a:r>
              <a:rPr lang="en-US" altLang="zh-CN" sz="2000" dirty="0">
                <a:solidFill>
                  <a:schemeClr val="tx2"/>
                </a:solidFill>
                <a:latin typeface="Courier New" pitchFamily="49" charset="0"/>
                <a:cs typeface="Courier New" pitchFamily="49" charset="0"/>
              </a:rPr>
              <a:t>&lt;</a:t>
            </a:r>
            <a:r>
              <a:rPr lang="en-US" altLang="zh-CN" sz="2000" dirty="0" err="1">
                <a:solidFill>
                  <a:schemeClr val="tx2"/>
                </a:solidFill>
                <a:latin typeface="Courier New" pitchFamily="49" charset="0"/>
                <a:cs typeface="Courier New" pitchFamily="49" charset="0"/>
              </a:rPr>
              <a:t>iostream.h</a:t>
            </a:r>
            <a:r>
              <a:rPr lang="en-US" altLang="zh-CN" sz="2000" dirty="0">
                <a:solidFill>
                  <a:schemeClr val="tx2"/>
                </a:solidFill>
                <a:latin typeface="Courier New" pitchFamily="49" charset="0"/>
                <a:cs typeface="Courier New" pitchFamily="49" charset="0"/>
              </a:rPr>
              <a:t>&gt;</a:t>
            </a:r>
          </a:p>
          <a:p>
            <a:pPr>
              <a:lnSpc>
                <a:spcPct val="80000"/>
              </a:lnSpc>
              <a:buNone/>
            </a:pPr>
            <a:r>
              <a:rPr lang="en-US" altLang="zh-CN" sz="2000" dirty="0">
                <a:solidFill>
                  <a:srgbClr val="0000FF"/>
                </a:solidFill>
                <a:latin typeface="Courier New" pitchFamily="49" charset="0"/>
                <a:cs typeface="Courier New" pitchFamily="49" charset="0"/>
              </a:rPr>
              <a:t>void</a:t>
            </a:r>
            <a:r>
              <a:rPr lang="en-US" altLang="zh-CN" sz="2000" dirty="0">
                <a:solidFill>
                  <a:schemeClr val="tx2"/>
                </a:solidFill>
                <a:latin typeface="Courier New" pitchFamily="49" charset="0"/>
                <a:cs typeface="Courier New" pitchFamily="49" charset="0"/>
              </a:rPr>
              <a:t> main() {</a:t>
            </a:r>
          </a:p>
          <a:p>
            <a:pPr>
              <a:lnSpc>
                <a:spcPct val="80000"/>
              </a:lnSpc>
              <a:buNone/>
            </a:pPr>
            <a:r>
              <a:rPr lang="en-US" altLang="zh-CN" sz="2000" dirty="0">
                <a:solidFill>
                  <a:schemeClr val="tx2"/>
                </a:solidFill>
                <a:latin typeface="Courier New" pitchFamily="49" charset="0"/>
                <a:cs typeface="Courier New" pitchFamily="49" charset="0"/>
              </a:rPr>
              <a:t>	</a:t>
            </a:r>
            <a:r>
              <a:rPr lang="en-US" altLang="zh-CN" sz="2000" dirty="0" err="1">
                <a:solidFill>
                  <a:srgbClr val="0000FF"/>
                </a:solidFill>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lin,col,i,j</a:t>
            </a:r>
            <a:r>
              <a:rPr lang="en-US" altLang="zh-CN" sz="2000" dirty="0">
                <a:solidFill>
                  <a:schemeClr val="tx2"/>
                </a:solidFill>
                <a:latin typeface="Courier New" pitchFamily="49" charset="0"/>
                <a:cs typeface="Courier New" pitchFamily="49" charset="0"/>
              </a:rPr>
              <a:t>;</a:t>
            </a:r>
          </a:p>
          <a:p>
            <a:pPr>
              <a:lnSpc>
                <a:spcPct val="80000"/>
              </a:lnSpc>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cout</a:t>
            </a:r>
            <a:r>
              <a:rPr lang="en-US" altLang="zh-CN" sz="2000" dirty="0">
                <a:solidFill>
                  <a:schemeClr val="tx2"/>
                </a:solidFill>
                <a:latin typeface="Courier New" pitchFamily="49" charset="0"/>
                <a:cs typeface="Courier New" pitchFamily="49" charset="0"/>
              </a:rPr>
              <a:t>&lt;&lt;"</a:t>
            </a:r>
            <a:r>
              <a:rPr lang="en-US" altLang="zh-CN" sz="2000" dirty="0" err="1">
                <a:solidFill>
                  <a:schemeClr val="tx2"/>
                </a:solidFill>
                <a:latin typeface="Courier New" pitchFamily="49" charset="0"/>
                <a:cs typeface="Courier New" pitchFamily="49" charset="0"/>
              </a:rPr>
              <a:t>lin,col</a:t>
            </a:r>
            <a:r>
              <a:rPr lang="en-US" altLang="zh-CN" sz="2000" dirty="0">
                <a:solidFill>
                  <a:schemeClr val="tx2"/>
                </a:solidFill>
                <a:latin typeface="Courier New" pitchFamily="49" charset="0"/>
                <a:cs typeface="Courier New" pitchFamily="49" charset="0"/>
              </a:rPr>
              <a:t>=";</a:t>
            </a:r>
          </a:p>
          <a:p>
            <a:pPr>
              <a:lnSpc>
                <a:spcPct val="80000"/>
              </a:lnSpc>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cin</a:t>
            </a:r>
            <a:r>
              <a:rPr lang="en-US" altLang="zh-CN" sz="2000" dirty="0">
                <a:solidFill>
                  <a:schemeClr val="tx2"/>
                </a:solidFill>
                <a:latin typeface="Courier New" pitchFamily="49" charset="0"/>
                <a:cs typeface="Courier New" pitchFamily="49" charset="0"/>
              </a:rPr>
              <a:t>&gt;&gt;</a:t>
            </a:r>
            <a:r>
              <a:rPr lang="en-US" altLang="zh-CN" sz="2000" dirty="0" err="1">
                <a:solidFill>
                  <a:schemeClr val="tx2"/>
                </a:solidFill>
                <a:latin typeface="Courier New" pitchFamily="49" charset="0"/>
                <a:cs typeface="Courier New" pitchFamily="49" charset="0"/>
              </a:rPr>
              <a:t>lin</a:t>
            </a:r>
            <a:r>
              <a:rPr lang="en-US" altLang="zh-CN" sz="2000" dirty="0">
                <a:solidFill>
                  <a:schemeClr val="tx2"/>
                </a:solidFill>
                <a:latin typeface="Courier New" pitchFamily="49" charset="0"/>
                <a:cs typeface="Courier New" pitchFamily="49" charset="0"/>
              </a:rPr>
              <a:t>&gt;&gt;</a:t>
            </a:r>
            <a:r>
              <a:rPr lang="en-US" altLang="zh-CN" sz="2000" dirty="0" err="1">
                <a:solidFill>
                  <a:schemeClr val="tx2"/>
                </a:solidFill>
                <a:latin typeface="Courier New" pitchFamily="49" charset="0"/>
                <a:cs typeface="Courier New" pitchFamily="49" charset="0"/>
              </a:rPr>
              <a:t>col</a:t>
            </a:r>
            <a:r>
              <a:rPr lang="en-US" altLang="zh-CN" sz="2000" dirty="0">
                <a:solidFill>
                  <a:schemeClr val="tx2"/>
                </a:solidFill>
                <a:latin typeface="Courier New" pitchFamily="49" charset="0"/>
                <a:cs typeface="Courier New" pitchFamily="49" charset="0"/>
              </a:rPr>
              <a:t>; </a:t>
            </a:r>
            <a:r>
              <a:rPr lang="en-US" altLang="zh-CN" sz="2000" dirty="0">
                <a:solidFill>
                  <a:srgbClr val="007434"/>
                </a:solidFill>
                <a:latin typeface="Courier New" pitchFamily="49" charset="0"/>
                <a:cs typeface="Courier New" pitchFamily="49" charset="0"/>
              </a:rPr>
              <a:t>//</a:t>
            </a:r>
            <a:r>
              <a:rPr lang="zh-CN" altLang="en-US" sz="2000" dirty="0">
                <a:solidFill>
                  <a:srgbClr val="007434"/>
                </a:solidFill>
                <a:latin typeface="Courier New" pitchFamily="49" charset="0"/>
                <a:cs typeface="Courier New" pitchFamily="49" charset="0"/>
              </a:rPr>
              <a:t>任意输入行数</a:t>
            </a:r>
            <a:r>
              <a:rPr lang="en-US" altLang="zh-CN" sz="2000" dirty="0" err="1">
                <a:solidFill>
                  <a:srgbClr val="007434"/>
                </a:solidFill>
                <a:latin typeface="Courier New" pitchFamily="49" charset="0"/>
                <a:cs typeface="Courier New" pitchFamily="49" charset="0"/>
              </a:rPr>
              <a:t>lin</a:t>
            </a:r>
            <a:r>
              <a:rPr lang="zh-CN" altLang="en-US" sz="2000" dirty="0">
                <a:solidFill>
                  <a:srgbClr val="007434"/>
                </a:solidFill>
                <a:latin typeface="Courier New" pitchFamily="49" charset="0"/>
                <a:cs typeface="Courier New" pitchFamily="49" charset="0"/>
              </a:rPr>
              <a:t>及列数</a:t>
            </a:r>
            <a:r>
              <a:rPr lang="en-US" altLang="zh-CN" sz="2000" dirty="0" err="1">
                <a:solidFill>
                  <a:srgbClr val="007434"/>
                </a:solidFill>
                <a:latin typeface="Courier New" pitchFamily="49" charset="0"/>
                <a:cs typeface="Courier New" pitchFamily="49" charset="0"/>
              </a:rPr>
              <a:t>col</a:t>
            </a:r>
            <a:endParaRPr lang="en-US" altLang="zh-CN" sz="2000" dirty="0">
              <a:solidFill>
                <a:srgbClr val="007434"/>
              </a:solidFill>
              <a:latin typeface="Courier New" pitchFamily="49" charset="0"/>
              <a:cs typeface="Courier New" pitchFamily="49" charset="0"/>
            </a:endParaRPr>
          </a:p>
          <a:p>
            <a:pPr>
              <a:lnSpc>
                <a:spcPct val="80000"/>
              </a:lnSpc>
              <a:buNone/>
            </a:pPr>
            <a:r>
              <a:rPr lang="en-US" altLang="zh-CN" sz="2000" dirty="0">
                <a:solidFill>
                  <a:schemeClr val="tx2"/>
                </a:solidFill>
                <a:latin typeface="Courier New" pitchFamily="49" charset="0"/>
                <a:cs typeface="Courier New" pitchFamily="49" charset="0"/>
              </a:rPr>
              <a:t> 	</a:t>
            </a:r>
            <a:r>
              <a:rPr lang="en-US" altLang="zh-CN" sz="2000" dirty="0" err="1">
                <a:solidFill>
                  <a:srgbClr val="0000FF"/>
                </a:solidFill>
                <a:latin typeface="Courier New" pitchFamily="49" charset="0"/>
                <a:cs typeface="Courier New" pitchFamily="49" charset="0"/>
              </a:rPr>
              <a:t>int</a:t>
            </a:r>
            <a:r>
              <a:rPr lang="en-US" altLang="zh-CN" sz="2000" dirty="0">
                <a:solidFill>
                  <a:srgbClr val="0000FF"/>
                </a:solidFill>
                <a:latin typeface="Courier New" pitchFamily="49" charset="0"/>
                <a:cs typeface="Courier New" pitchFamily="49" charset="0"/>
              </a:rPr>
              <a:t> </a:t>
            </a:r>
            <a:r>
              <a:rPr lang="en-US" altLang="zh-CN" sz="2000" dirty="0">
                <a:solidFill>
                  <a:schemeClr val="tx2"/>
                </a:solidFill>
                <a:latin typeface="Courier New" pitchFamily="49" charset="0"/>
                <a:cs typeface="Courier New" pitchFamily="49" charset="0"/>
              </a:rPr>
              <a:t>**b;  </a:t>
            </a:r>
          </a:p>
          <a:p>
            <a:pPr>
              <a:lnSpc>
                <a:spcPct val="80000"/>
              </a:lnSpc>
              <a:buNone/>
            </a:pPr>
            <a:r>
              <a:rPr lang="en-US" altLang="zh-CN" sz="2000" dirty="0">
                <a:solidFill>
                  <a:schemeClr val="tx2"/>
                </a:solidFill>
                <a:latin typeface="Courier New" pitchFamily="49" charset="0"/>
                <a:cs typeface="Courier New" pitchFamily="49" charset="0"/>
              </a:rPr>
              <a:t>	b = </a:t>
            </a:r>
            <a:r>
              <a:rPr lang="en-US" altLang="zh-CN" sz="2000" dirty="0">
                <a:solidFill>
                  <a:srgbClr val="0000FF"/>
                </a:solidFill>
                <a:latin typeface="Courier New" pitchFamily="49" charset="0"/>
                <a:cs typeface="Courier New" pitchFamily="49" charset="0"/>
              </a:rPr>
              <a:t>new </a:t>
            </a:r>
            <a:r>
              <a:rPr lang="en-US" altLang="zh-CN" sz="2000" dirty="0" err="1">
                <a:solidFill>
                  <a:srgbClr val="0000FF"/>
                </a:solidFill>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a:t>
            </a:r>
            <a:r>
              <a:rPr lang="en-US" altLang="zh-CN" sz="2000" dirty="0" err="1">
                <a:solidFill>
                  <a:schemeClr val="tx2"/>
                </a:solidFill>
                <a:latin typeface="Courier New" pitchFamily="49" charset="0"/>
                <a:cs typeface="Courier New" pitchFamily="49" charset="0"/>
              </a:rPr>
              <a:t>lin</a:t>
            </a:r>
            <a:r>
              <a:rPr lang="en-US" altLang="zh-CN" sz="2000" dirty="0">
                <a:solidFill>
                  <a:schemeClr val="tx2"/>
                </a:solidFill>
                <a:latin typeface="Courier New" pitchFamily="49" charset="0"/>
                <a:cs typeface="Courier New" pitchFamily="49" charset="0"/>
              </a:rPr>
              <a:t>]; </a:t>
            </a:r>
            <a:r>
              <a:rPr lang="en-US" altLang="zh-CN" sz="2000" dirty="0">
                <a:solidFill>
                  <a:srgbClr val="007434"/>
                </a:solidFill>
                <a:latin typeface="Courier New" pitchFamily="49" charset="0"/>
                <a:cs typeface="Courier New" pitchFamily="49" charset="0"/>
              </a:rPr>
              <a:t>//</a:t>
            </a:r>
            <a:r>
              <a:rPr lang="en-US" altLang="zh-CN" sz="2000" dirty="0" err="1">
                <a:solidFill>
                  <a:srgbClr val="007434"/>
                </a:solidFill>
                <a:latin typeface="Courier New" pitchFamily="49" charset="0"/>
                <a:cs typeface="Courier New" pitchFamily="49" charset="0"/>
              </a:rPr>
              <a:t>lin</a:t>
            </a:r>
            <a:r>
              <a:rPr lang="en-US" altLang="zh-CN" sz="2000" dirty="0">
                <a:solidFill>
                  <a:srgbClr val="007434"/>
                </a:solidFill>
                <a:latin typeface="Courier New" pitchFamily="49" charset="0"/>
                <a:cs typeface="Courier New" pitchFamily="49" charset="0"/>
              </a:rPr>
              <a:t>(</a:t>
            </a:r>
            <a:r>
              <a:rPr lang="zh-CN" altLang="en-US" sz="2000" dirty="0">
                <a:solidFill>
                  <a:srgbClr val="007434"/>
                </a:solidFill>
                <a:latin typeface="Courier New" pitchFamily="49" charset="0"/>
                <a:cs typeface="Courier New" pitchFamily="49" charset="0"/>
              </a:rPr>
              <a:t>行数)个“</a:t>
            </a:r>
            <a:r>
              <a:rPr lang="en-US" altLang="zh-CN" sz="2000" dirty="0" err="1">
                <a:solidFill>
                  <a:srgbClr val="007434"/>
                </a:solidFill>
                <a:latin typeface="Courier New" pitchFamily="49" charset="0"/>
                <a:cs typeface="Courier New" pitchFamily="49" charset="0"/>
              </a:rPr>
              <a:t>int</a:t>
            </a:r>
            <a:r>
              <a:rPr lang="en-US" altLang="zh-CN" sz="2000" dirty="0">
                <a:solidFill>
                  <a:srgbClr val="007434"/>
                </a:solidFill>
                <a:latin typeface="Courier New" pitchFamily="49" charset="0"/>
                <a:cs typeface="Courier New" pitchFamily="49" charset="0"/>
              </a:rPr>
              <a:t>*</a:t>
            </a:r>
            <a:r>
              <a:rPr lang="zh-CN" altLang="en-US" sz="2000" dirty="0">
                <a:solidFill>
                  <a:srgbClr val="007434"/>
                </a:solidFill>
                <a:latin typeface="Courier New" pitchFamily="49" charset="0"/>
                <a:cs typeface="Courier New" pitchFamily="49" charset="0"/>
              </a:rPr>
              <a:t>”指针</a:t>
            </a:r>
            <a:endParaRPr lang="en-US" altLang="zh-CN" sz="2000" dirty="0">
              <a:solidFill>
                <a:srgbClr val="007434"/>
              </a:solidFill>
              <a:latin typeface="Courier New" pitchFamily="49" charset="0"/>
              <a:cs typeface="Courier New" pitchFamily="49" charset="0"/>
            </a:endParaRPr>
          </a:p>
          <a:p>
            <a:pPr>
              <a:lnSpc>
                <a:spcPct val="80000"/>
              </a:lnSpc>
              <a:buNone/>
            </a:pPr>
            <a:r>
              <a:rPr lang="en-US" altLang="zh-CN" sz="2000" dirty="0">
                <a:solidFill>
                  <a:srgbClr val="007434"/>
                </a:solidFill>
                <a:latin typeface="Courier New" pitchFamily="49" charset="0"/>
                <a:cs typeface="Courier New" pitchFamily="49" charset="0"/>
              </a:rPr>
              <a:t>				   </a:t>
            </a:r>
            <a:r>
              <a:rPr lang="en-US" altLang="zh-CN" sz="2000" dirty="0">
                <a:solidFill>
                  <a:srgbClr val="007434"/>
                </a:solidFill>
                <a:latin typeface="Courier New" panose="02070309020205020404" pitchFamily="49" charset="0"/>
                <a:ea typeface="宋体" panose="02010600030101010101" pitchFamily="2" charset="-122"/>
                <a:cs typeface="Courier New" panose="02070309020205020404" pitchFamily="49" charset="0"/>
              </a:rPr>
              <a:t>//</a:t>
            </a:r>
            <a:r>
              <a:rPr lang="zh-CN" altLang="en-US" sz="2000" dirty="0">
                <a:solidFill>
                  <a:srgbClr val="007434"/>
                </a:solidFill>
                <a:latin typeface="Courier New" panose="02070309020205020404" pitchFamily="49" charset="0"/>
                <a:ea typeface="宋体" panose="02010600030101010101" pitchFamily="2" charset="-122"/>
                <a:cs typeface="Courier New" panose="02070309020205020404" pitchFamily="49" charset="0"/>
              </a:rPr>
              <a:t>可以理解为</a:t>
            </a:r>
            <a:r>
              <a:rPr lang="en-US" altLang="zh-CN" sz="2000" dirty="0">
                <a:solidFill>
                  <a:srgbClr val="007434"/>
                </a:solidFill>
                <a:latin typeface="Courier New" panose="02070309020205020404" pitchFamily="49" charset="0"/>
                <a:ea typeface="宋体" panose="02010600030101010101" pitchFamily="2" charset="-122"/>
                <a:cs typeface="Courier New" panose="02070309020205020404" pitchFamily="49" charset="0"/>
              </a:rPr>
              <a:t>b</a:t>
            </a:r>
            <a:r>
              <a:rPr lang="zh-CN" altLang="en-US" sz="2000" dirty="0">
                <a:solidFill>
                  <a:srgbClr val="007434"/>
                </a:solidFill>
                <a:latin typeface="Courier New" panose="02070309020205020404" pitchFamily="49" charset="0"/>
                <a:ea typeface="宋体" panose="02010600030101010101" pitchFamily="2" charset="-122"/>
                <a:cs typeface="Courier New" panose="02070309020205020404" pitchFamily="49" charset="0"/>
              </a:rPr>
              <a:t>指向一维指针数组</a:t>
            </a:r>
            <a:endParaRPr lang="zh-CN" altLang="en-US" sz="2000" dirty="0">
              <a:solidFill>
                <a:srgbClr val="007434"/>
              </a:solidFill>
              <a:latin typeface="Courier New" pitchFamily="49" charset="0"/>
              <a:cs typeface="Courier New" pitchFamily="49" charset="0"/>
            </a:endParaRPr>
          </a:p>
          <a:p>
            <a:pPr>
              <a:lnSpc>
                <a:spcPct val="80000"/>
              </a:lnSpc>
              <a:buNone/>
            </a:pPr>
            <a:r>
              <a:rPr lang="zh-CN" altLang="en-US" sz="2000" dirty="0">
                <a:solidFill>
                  <a:schemeClr val="tx2"/>
                </a:solidFill>
                <a:latin typeface="Courier New" pitchFamily="49" charset="0"/>
                <a:cs typeface="Courier New" pitchFamily="49" charset="0"/>
              </a:rPr>
              <a:t>	</a:t>
            </a:r>
            <a:r>
              <a:rPr lang="en-US" altLang="zh-CN" sz="2000" dirty="0">
                <a:solidFill>
                  <a:srgbClr val="0000FF"/>
                </a:solidFill>
                <a:latin typeface="Courier New" pitchFamily="49" charset="0"/>
                <a:cs typeface="Courier New" pitchFamily="49" charset="0"/>
              </a:rPr>
              <a:t>for</a:t>
            </a:r>
            <a:r>
              <a:rPr lang="en-US" altLang="zh-CN" sz="2000" dirty="0">
                <a:solidFill>
                  <a:schemeClr val="tx2"/>
                </a:solidFill>
                <a:latin typeface="Courier New" pitchFamily="49" charset="0"/>
                <a:cs typeface="Courier New" pitchFamily="49" charset="0"/>
              </a:rPr>
              <a:t>(</a:t>
            </a:r>
            <a:r>
              <a:rPr lang="en-US" altLang="zh-CN" sz="2000" dirty="0" err="1">
                <a:solidFill>
                  <a:schemeClr val="tx2"/>
                </a:solidFill>
                <a:latin typeface="Courier New" pitchFamily="49" charset="0"/>
                <a:cs typeface="Courier New" pitchFamily="49" charset="0"/>
              </a:rPr>
              <a:t>i</a:t>
            </a:r>
            <a:r>
              <a:rPr lang="en-US" altLang="zh-CN" sz="2000" dirty="0">
                <a:solidFill>
                  <a:schemeClr val="tx2"/>
                </a:solidFill>
                <a:latin typeface="Courier New" pitchFamily="49" charset="0"/>
                <a:cs typeface="Courier New" pitchFamily="49" charset="0"/>
              </a:rPr>
              <a:t>=0;i&lt;</a:t>
            </a:r>
            <a:r>
              <a:rPr lang="en-US" altLang="zh-CN" sz="2000" dirty="0" err="1">
                <a:solidFill>
                  <a:schemeClr val="tx2"/>
                </a:solidFill>
                <a:latin typeface="Courier New" pitchFamily="49" charset="0"/>
                <a:cs typeface="Courier New" pitchFamily="49" charset="0"/>
              </a:rPr>
              <a:t>lin;i</a:t>
            </a:r>
            <a:r>
              <a:rPr lang="en-US" altLang="zh-CN" sz="2000" dirty="0">
                <a:solidFill>
                  <a:schemeClr val="tx2"/>
                </a:solidFill>
                <a:latin typeface="Courier New" pitchFamily="49" charset="0"/>
                <a:cs typeface="Courier New" pitchFamily="49" charset="0"/>
              </a:rPr>
              <a:t>++)</a:t>
            </a:r>
          </a:p>
          <a:p>
            <a:pPr>
              <a:lnSpc>
                <a:spcPct val="80000"/>
              </a:lnSpc>
              <a:buNone/>
            </a:pPr>
            <a:r>
              <a:rPr lang="en-US" altLang="zh-CN" sz="2000" dirty="0">
                <a:solidFill>
                  <a:schemeClr val="tx2"/>
                </a:solidFill>
                <a:latin typeface="Courier New" pitchFamily="49" charset="0"/>
                <a:cs typeface="Courier New" pitchFamily="49" charset="0"/>
              </a:rPr>
              <a:t>	    b[</a:t>
            </a:r>
            <a:r>
              <a:rPr lang="en-US" altLang="zh-CN" sz="2000" dirty="0" err="1">
                <a:solidFill>
                  <a:schemeClr val="tx2"/>
                </a:solidFill>
                <a:latin typeface="Courier New" pitchFamily="49" charset="0"/>
                <a:cs typeface="Courier New" pitchFamily="49" charset="0"/>
              </a:rPr>
              <a:t>i</a:t>
            </a:r>
            <a:r>
              <a:rPr lang="en-US" altLang="zh-CN" sz="2000" dirty="0">
                <a:solidFill>
                  <a:schemeClr val="tx2"/>
                </a:solidFill>
                <a:latin typeface="Courier New" pitchFamily="49" charset="0"/>
                <a:cs typeface="Courier New" pitchFamily="49" charset="0"/>
              </a:rPr>
              <a:t>] = new </a:t>
            </a:r>
            <a:r>
              <a:rPr lang="en-US" altLang="zh-CN" sz="2000" dirty="0" err="1">
                <a:solidFill>
                  <a:schemeClr val="tx2"/>
                </a:solidFill>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a:t>
            </a:r>
            <a:r>
              <a:rPr lang="en-US" altLang="zh-CN" sz="2000" dirty="0" err="1">
                <a:solidFill>
                  <a:schemeClr val="tx2"/>
                </a:solidFill>
                <a:latin typeface="Courier New" pitchFamily="49" charset="0"/>
                <a:cs typeface="Courier New" pitchFamily="49" charset="0"/>
              </a:rPr>
              <a:t>col</a:t>
            </a:r>
            <a:r>
              <a:rPr lang="en-US" altLang="zh-CN" sz="2000" dirty="0">
                <a:solidFill>
                  <a:schemeClr val="tx2"/>
                </a:solidFill>
                <a:latin typeface="Courier New" pitchFamily="49" charset="0"/>
                <a:cs typeface="Courier New" pitchFamily="49" charset="0"/>
              </a:rPr>
              <a:t>];</a:t>
            </a:r>
          </a:p>
          <a:p>
            <a:pPr>
              <a:lnSpc>
                <a:spcPct val="80000"/>
              </a:lnSpc>
              <a:buNone/>
            </a:pPr>
            <a:r>
              <a:rPr lang="en-US" altLang="zh-CN" sz="2000" dirty="0">
                <a:solidFill>
                  <a:srgbClr val="00B050"/>
                </a:solidFill>
                <a:latin typeface="Courier New" pitchFamily="49" charset="0"/>
                <a:cs typeface="Courier New" pitchFamily="49" charset="0"/>
              </a:rPr>
              <a:t>		</a:t>
            </a:r>
            <a:r>
              <a:rPr lang="en-US" altLang="zh-CN" sz="2000" dirty="0">
                <a:solidFill>
                  <a:srgbClr val="007434"/>
                </a:solidFill>
                <a:latin typeface="Courier New" pitchFamily="49" charset="0"/>
                <a:cs typeface="Courier New" pitchFamily="49" charset="0"/>
              </a:rPr>
              <a:t>//</a:t>
            </a:r>
            <a:r>
              <a:rPr lang="zh-CN" altLang="en-US" sz="2000" dirty="0">
                <a:solidFill>
                  <a:srgbClr val="007434"/>
                </a:solidFill>
                <a:latin typeface="Courier New" pitchFamily="49" charset="0"/>
                <a:cs typeface="Courier New" pitchFamily="49" charset="0"/>
              </a:rPr>
              <a:t>每行有</a:t>
            </a:r>
            <a:r>
              <a:rPr lang="en-US" altLang="zh-CN" sz="2000" dirty="0" err="1">
                <a:solidFill>
                  <a:srgbClr val="007434"/>
                </a:solidFill>
                <a:latin typeface="Courier New" pitchFamily="49" charset="0"/>
                <a:cs typeface="Courier New" pitchFamily="49" charset="0"/>
              </a:rPr>
              <a:t>col</a:t>
            </a:r>
            <a:r>
              <a:rPr lang="en-US" altLang="zh-CN" sz="2000" dirty="0">
                <a:solidFill>
                  <a:srgbClr val="007434"/>
                </a:solidFill>
                <a:latin typeface="Courier New" pitchFamily="49" charset="0"/>
                <a:cs typeface="Courier New" pitchFamily="49" charset="0"/>
              </a:rPr>
              <a:t>(</a:t>
            </a:r>
            <a:r>
              <a:rPr lang="zh-CN" altLang="en-US" sz="2000" dirty="0">
                <a:solidFill>
                  <a:srgbClr val="007434"/>
                </a:solidFill>
                <a:latin typeface="Courier New" pitchFamily="49" charset="0"/>
                <a:cs typeface="Courier New" pitchFamily="49" charset="0"/>
              </a:rPr>
              <a:t>列数)个</a:t>
            </a:r>
            <a:r>
              <a:rPr lang="en-US" altLang="zh-CN" sz="2000" dirty="0" err="1">
                <a:solidFill>
                  <a:srgbClr val="007434"/>
                </a:solidFill>
                <a:latin typeface="Courier New" pitchFamily="49" charset="0"/>
                <a:cs typeface="Courier New" pitchFamily="49" charset="0"/>
              </a:rPr>
              <a:t>int</a:t>
            </a:r>
            <a:r>
              <a:rPr lang="zh-CN" altLang="en-US" sz="2000" dirty="0">
                <a:solidFill>
                  <a:srgbClr val="007434"/>
                </a:solidFill>
                <a:latin typeface="Courier New" pitchFamily="49" charset="0"/>
                <a:cs typeface="Courier New" pitchFamily="49" charset="0"/>
              </a:rPr>
              <a:t>数</a:t>
            </a:r>
          </a:p>
          <a:p>
            <a:pPr>
              <a:lnSpc>
                <a:spcPct val="80000"/>
              </a:lnSpc>
              <a:buNone/>
            </a:pPr>
            <a:r>
              <a:rPr lang="zh-CN" altLang="en-US" sz="2000" dirty="0">
                <a:solidFill>
                  <a:srgbClr val="007434"/>
                </a:solidFill>
                <a:latin typeface="Courier New" pitchFamily="49" charset="0"/>
                <a:cs typeface="Courier New" pitchFamily="49" charset="0"/>
              </a:rPr>
              <a:t>	</a:t>
            </a:r>
            <a:r>
              <a:rPr lang="en-US" altLang="zh-CN" sz="2000" dirty="0">
                <a:solidFill>
                  <a:srgbClr val="007434"/>
                </a:solidFill>
                <a:latin typeface="Courier New" pitchFamily="49" charset="0"/>
                <a:cs typeface="Courier New" pitchFamily="49" charset="0"/>
              </a:rPr>
              <a:t>	</a:t>
            </a:r>
            <a:r>
              <a:rPr lang="zh-CN" altLang="en-US" sz="2000" dirty="0">
                <a:solidFill>
                  <a:srgbClr val="007434"/>
                </a:solidFill>
                <a:latin typeface="Courier New" pitchFamily="49" charset="0"/>
                <a:cs typeface="Courier New" pitchFamily="49" charset="0"/>
              </a:rPr>
              <a:t>//此时的</a:t>
            </a:r>
            <a:r>
              <a:rPr lang="en-US" altLang="zh-CN" sz="2000" dirty="0">
                <a:solidFill>
                  <a:srgbClr val="007434"/>
                </a:solidFill>
                <a:latin typeface="Courier New" pitchFamily="49" charset="0"/>
                <a:cs typeface="Courier New" pitchFamily="49" charset="0"/>
              </a:rPr>
              <a:t>b</a:t>
            </a:r>
            <a:r>
              <a:rPr lang="zh-CN" altLang="en-US" sz="2000" dirty="0">
                <a:solidFill>
                  <a:srgbClr val="007434"/>
                </a:solidFill>
                <a:latin typeface="Courier New" pitchFamily="49" charset="0"/>
                <a:cs typeface="Courier New" pitchFamily="49" charset="0"/>
              </a:rPr>
              <a:t>成为动态(大小)的二维数组</a:t>
            </a:r>
            <a:endParaRPr lang="zh-CN" altLang="en-US" sz="2000"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121</a:t>
            </a:fld>
            <a:endParaRPr lang="en-US" altLang="zh-CN"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动态内存分配</a:t>
            </a:r>
          </a:p>
        </p:txBody>
      </p:sp>
      <p:sp>
        <p:nvSpPr>
          <p:cNvPr id="3" name="内容占位符 2"/>
          <p:cNvSpPr>
            <a:spLocks noGrp="1"/>
          </p:cNvSpPr>
          <p:nvPr>
            <p:ph idx="1"/>
          </p:nvPr>
        </p:nvSpPr>
        <p:spPr>
          <a:xfrm>
            <a:off x="395536" y="1071546"/>
            <a:ext cx="8686800" cy="5429288"/>
          </a:xfrm>
        </p:spPr>
        <p:txBody>
          <a:bodyPr/>
          <a:lstStyle/>
          <a:p>
            <a:pPr>
              <a:spcBef>
                <a:spcPts val="0"/>
              </a:spcBef>
              <a:buNone/>
            </a:pPr>
            <a:r>
              <a:rPr lang="en-US" altLang="zh-CN" sz="2400" dirty="0">
                <a:solidFill>
                  <a:srgbClr val="0000FF"/>
                </a:solidFill>
                <a:latin typeface="Courier New" pitchFamily="49" charset="0"/>
                <a:cs typeface="Courier New" pitchFamily="49" charset="0"/>
              </a:rPr>
              <a:t>	for</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=0;i&lt;</a:t>
            </a:r>
            <a:r>
              <a:rPr lang="en-US" altLang="zh-CN" sz="2400" dirty="0" err="1">
                <a:solidFill>
                  <a:schemeClr val="tx2"/>
                </a:solidFill>
                <a:latin typeface="Courier New" pitchFamily="49" charset="0"/>
                <a:cs typeface="Courier New" pitchFamily="49" charset="0"/>
              </a:rPr>
              <a:t>lin;i</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rgbClr val="0000FF"/>
                </a:solidFill>
                <a:latin typeface="Courier New" pitchFamily="49" charset="0"/>
                <a:cs typeface="Courier New" pitchFamily="49" charset="0"/>
              </a:rPr>
              <a:t>	    for</a:t>
            </a:r>
            <a:r>
              <a:rPr lang="en-US" altLang="zh-CN" sz="2400" dirty="0">
                <a:solidFill>
                  <a:schemeClr val="tx2"/>
                </a:solidFill>
                <a:latin typeface="Courier New" pitchFamily="49" charset="0"/>
                <a:cs typeface="Courier New" pitchFamily="49" charset="0"/>
              </a:rPr>
              <a:t>(j=0;j&lt;</a:t>
            </a:r>
            <a:r>
              <a:rPr lang="en-US" altLang="zh-CN" sz="2400" dirty="0" err="1">
                <a:solidFill>
                  <a:schemeClr val="tx2"/>
                </a:solidFill>
                <a:latin typeface="Courier New" pitchFamily="49" charset="0"/>
                <a:cs typeface="Courier New" pitchFamily="49" charset="0"/>
              </a:rPr>
              <a:t>col;j</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b[</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][j]=</a:t>
            </a:r>
            <a:r>
              <a:rPr lang="en-US" altLang="zh-CN" sz="2400" dirty="0" err="1">
                <a:solidFill>
                  <a:schemeClr val="tx2"/>
                </a:solidFill>
                <a:latin typeface="Courier New" pitchFamily="49" charset="0"/>
                <a:cs typeface="Courier New" pitchFamily="49" charset="0"/>
              </a:rPr>
              <a:t>i+j</a:t>
            </a: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  </a:t>
            </a:r>
          </a:p>
          <a:p>
            <a:pPr>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a:solidFill>
                  <a:srgbClr val="007434"/>
                </a:solidFill>
                <a:latin typeface="Courier New" pitchFamily="49" charset="0"/>
                <a:cs typeface="Courier New" pitchFamily="49" charset="0"/>
              </a:rPr>
              <a:t>//</a:t>
            </a:r>
            <a:r>
              <a:rPr lang="zh-CN" altLang="en-US" sz="2400" dirty="0">
                <a:solidFill>
                  <a:srgbClr val="007434"/>
                </a:solidFill>
                <a:latin typeface="Courier New" pitchFamily="49" charset="0"/>
                <a:cs typeface="Courier New" pitchFamily="49" charset="0"/>
              </a:rPr>
              <a:t>可按下标方式使用各数组元素，给</a:t>
            </a:r>
            <a:r>
              <a:rPr lang="en-US" altLang="zh-CN" sz="2400" dirty="0">
                <a:solidFill>
                  <a:srgbClr val="007434"/>
                </a:solidFill>
                <a:latin typeface="Courier New" pitchFamily="49" charset="0"/>
                <a:cs typeface="Courier New" pitchFamily="49" charset="0"/>
              </a:rPr>
              <a:t>b</a:t>
            </a:r>
            <a:r>
              <a:rPr lang="zh-CN" altLang="en-US" sz="2400" dirty="0">
                <a:solidFill>
                  <a:srgbClr val="007434"/>
                </a:solidFill>
                <a:latin typeface="Courier New" pitchFamily="49" charset="0"/>
                <a:cs typeface="Courier New" pitchFamily="49" charset="0"/>
              </a:rPr>
              <a:t>数组赋值</a:t>
            </a:r>
          </a:p>
          <a:p>
            <a:pPr>
              <a:spcBef>
                <a:spcPts val="0"/>
              </a:spcBef>
              <a:buNone/>
            </a:pPr>
            <a:r>
              <a:rPr lang="zh-CN" altLang="en-US" sz="2400" dirty="0">
                <a:solidFill>
                  <a:srgbClr val="0000FF"/>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for</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=0;i&lt;</a:t>
            </a:r>
            <a:r>
              <a:rPr lang="en-US" altLang="zh-CN" sz="2400" dirty="0" err="1">
                <a:solidFill>
                  <a:schemeClr val="tx2"/>
                </a:solidFill>
                <a:latin typeface="Courier New" pitchFamily="49" charset="0"/>
                <a:cs typeface="Courier New" pitchFamily="49" charset="0"/>
              </a:rPr>
              <a:t>lin;i</a:t>
            </a:r>
            <a:r>
              <a:rPr lang="en-US" altLang="zh-CN" sz="2400" dirty="0">
                <a:solidFill>
                  <a:schemeClr val="tx2"/>
                </a:solidFill>
                <a:latin typeface="Courier New" pitchFamily="49" charset="0"/>
                <a:cs typeface="Courier New" pitchFamily="49" charset="0"/>
              </a:rPr>
              <a:t>++)</a:t>
            </a:r>
            <a:r>
              <a:rPr lang="zh-CN" altLang="en-US" sz="2400" dirty="0">
                <a:solidFill>
                  <a:schemeClr val="tx2"/>
                </a:solidFill>
                <a:latin typeface="Courier New" pitchFamily="49" charset="0"/>
                <a:cs typeface="Courier New" pitchFamily="49" charset="0"/>
              </a:rPr>
              <a:t> {</a:t>
            </a:r>
            <a:endParaRPr lang="en-US" altLang="zh-CN" sz="2400" dirty="0">
              <a:solidFill>
                <a:schemeClr val="tx2"/>
              </a:solidFill>
              <a:latin typeface="Courier New" pitchFamily="49" charset="0"/>
              <a:cs typeface="Courier New" pitchFamily="49" charset="0"/>
            </a:endParaRP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7434"/>
                </a:solidFill>
                <a:latin typeface="Courier New" pitchFamily="49" charset="0"/>
                <a:cs typeface="Courier New" pitchFamily="49" charset="0"/>
              </a:rPr>
              <a:t>//</a:t>
            </a:r>
            <a:r>
              <a:rPr lang="zh-CN" altLang="en-US" sz="2400" dirty="0">
                <a:solidFill>
                  <a:srgbClr val="007434"/>
                </a:solidFill>
                <a:latin typeface="Courier New" pitchFamily="49" charset="0"/>
                <a:cs typeface="Courier New" pitchFamily="49" charset="0"/>
              </a:rPr>
              <a:t>按</a:t>
            </a:r>
            <a:r>
              <a:rPr lang="en-US" altLang="zh-CN" sz="2400" dirty="0" err="1">
                <a:solidFill>
                  <a:srgbClr val="007434"/>
                </a:solidFill>
                <a:latin typeface="Courier New" pitchFamily="49" charset="0"/>
                <a:cs typeface="Courier New" pitchFamily="49" charset="0"/>
              </a:rPr>
              <a:t>lin</a:t>
            </a:r>
            <a:r>
              <a:rPr lang="zh-CN" altLang="en-US" sz="2400" dirty="0">
                <a:solidFill>
                  <a:srgbClr val="007434"/>
                </a:solidFill>
                <a:latin typeface="Courier New" pitchFamily="49" charset="0"/>
                <a:cs typeface="Courier New" pitchFamily="49" charset="0"/>
              </a:rPr>
              <a:t>行</a:t>
            </a:r>
            <a:r>
              <a:rPr lang="en-US" altLang="zh-CN" sz="2400" dirty="0" err="1">
                <a:solidFill>
                  <a:srgbClr val="007434"/>
                </a:solidFill>
                <a:latin typeface="Courier New" pitchFamily="49" charset="0"/>
                <a:cs typeface="Courier New" pitchFamily="49" charset="0"/>
              </a:rPr>
              <a:t>col</a:t>
            </a:r>
            <a:r>
              <a:rPr lang="zh-CN" altLang="en-US" sz="2400" dirty="0">
                <a:solidFill>
                  <a:srgbClr val="007434"/>
                </a:solidFill>
                <a:latin typeface="Courier New" pitchFamily="49" charset="0"/>
                <a:cs typeface="Courier New" pitchFamily="49" charset="0"/>
              </a:rPr>
              <a:t>列格式显示出</a:t>
            </a:r>
            <a:r>
              <a:rPr lang="en-US" altLang="zh-CN" sz="2400" dirty="0">
                <a:solidFill>
                  <a:srgbClr val="007434"/>
                </a:solidFill>
                <a:latin typeface="Courier New" pitchFamily="49" charset="0"/>
                <a:cs typeface="Courier New" pitchFamily="49" charset="0"/>
              </a:rPr>
              <a:t>b</a:t>
            </a:r>
            <a:r>
              <a:rPr lang="zh-CN" altLang="en-US" sz="2400" dirty="0">
                <a:solidFill>
                  <a:srgbClr val="007434"/>
                </a:solidFill>
                <a:latin typeface="Courier New" pitchFamily="49" charset="0"/>
                <a:cs typeface="Courier New" pitchFamily="49" charset="0"/>
              </a:rPr>
              <a:t>数组各元素	</a:t>
            </a:r>
          </a:p>
          <a:p>
            <a:pPr>
              <a:spcBef>
                <a:spcPts val="0"/>
              </a:spcBef>
              <a:buNone/>
            </a:pPr>
            <a:r>
              <a:rPr lang="zh-CN" altLang="en-US"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for</a:t>
            </a:r>
            <a:r>
              <a:rPr lang="en-US" altLang="zh-CN" sz="2400" dirty="0">
                <a:solidFill>
                  <a:schemeClr val="tx2"/>
                </a:solidFill>
                <a:latin typeface="Courier New" pitchFamily="49" charset="0"/>
                <a:cs typeface="Courier New" pitchFamily="49" charset="0"/>
              </a:rPr>
              <a:t>(j=0;j&lt;</a:t>
            </a:r>
            <a:r>
              <a:rPr lang="en-US" altLang="zh-CN" sz="2400" dirty="0" err="1">
                <a:solidFill>
                  <a:schemeClr val="tx2"/>
                </a:solidFill>
                <a:latin typeface="Courier New" pitchFamily="49" charset="0"/>
                <a:cs typeface="Courier New" pitchFamily="49" charset="0"/>
              </a:rPr>
              <a:t>col;j</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&lt;&lt;b[</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][j]&lt;&lt;"  ";</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         </a:t>
            </a:r>
          </a:p>
          <a:p>
            <a:pPr>
              <a:spcBef>
                <a:spcPts val="0"/>
              </a:spcBef>
              <a:buNone/>
            </a:pPr>
            <a:r>
              <a:rPr lang="en-US" altLang="zh-CN" sz="2400" dirty="0">
                <a:solidFill>
                  <a:schemeClr val="tx2"/>
                </a:solidFill>
                <a:latin typeface="Courier New" pitchFamily="49" charset="0"/>
                <a:cs typeface="Courier New" pitchFamily="49" charset="0"/>
              </a:rPr>
              <a:t>	}</a:t>
            </a:r>
          </a:p>
          <a:p>
            <a:pPr>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&lt;&lt;*(*b+2)&lt;&lt;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r>
              <a:rPr lang="en-US" altLang="zh-CN" sz="2400" dirty="0">
                <a:solidFill>
                  <a:srgbClr val="007434"/>
                </a:solidFill>
                <a:latin typeface="Courier New" pitchFamily="49" charset="0"/>
                <a:cs typeface="Courier New" pitchFamily="49" charset="0"/>
              </a:rPr>
              <a:t>//b</a:t>
            </a:r>
            <a:r>
              <a:rPr lang="zh-CN" altLang="en-US" sz="2400" dirty="0">
                <a:solidFill>
                  <a:srgbClr val="007434"/>
                </a:solidFill>
                <a:latin typeface="Courier New" pitchFamily="49" charset="0"/>
                <a:cs typeface="Courier New" pitchFamily="49" charset="0"/>
              </a:rPr>
              <a:t>为</a:t>
            </a:r>
            <a:r>
              <a:rPr lang="en-US" altLang="zh-CN" sz="2400" dirty="0">
                <a:solidFill>
                  <a:srgbClr val="007434"/>
                </a:solidFill>
                <a:latin typeface="Courier New" pitchFamily="49" charset="0"/>
                <a:cs typeface="Courier New" pitchFamily="49" charset="0"/>
              </a:rPr>
              <a:t>b[0]</a:t>
            </a:r>
            <a:r>
              <a:rPr lang="zh-CN" altLang="en-US" sz="2400" dirty="0">
                <a:solidFill>
                  <a:srgbClr val="007434"/>
                </a:solidFill>
                <a:latin typeface="Courier New" pitchFamily="49" charset="0"/>
                <a:cs typeface="Courier New" pitchFamily="49" charset="0"/>
              </a:rPr>
              <a:t>地址，指针地址</a:t>
            </a:r>
            <a:endParaRPr lang="en-US" altLang="zh-CN" sz="2400" dirty="0">
              <a:solidFill>
                <a:srgbClr val="007434"/>
              </a:solidFill>
              <a:latin typeface="Courier New" pitchFamily="49" charset="0"/>
              <a:cs typeface="Courier New" pitchFamily="49" charset="0"/>
            </a:endParaRPr>
          </a:p>
          <a:p>
            <a:pPr>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&lt;&lt;**b+2&lt;&lt;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	  </a:t>
            </a:r>
            <a:r>
              <a:rPr lang="en-US" altLang="zh-CN" sz="2400" dirty="0">
                <a:solidFill>
                  <a:srgbClr val="007434"/>
                </a:solidFill>
                <a:latin typeface="Courier New" pitchFamily="49" charset="0"/>
                <a:cs typeface="Courier New" pitchFamily="49" charset="0"/>
              </a:rPr>
              <a:t>//*b</a:t>
            </a:r>
            <a:r>
              <a:rPr lang="zh-CN" altLang="en-US" sz="2400" dirty="0">
                <a:solidFill>
                  <a:srgbClr val="007434"/>
                </a:solidFill>
                <a:latin typeface="Courier New" pitchFamily="49" charset="0"/>
                <a:cs typeface="Courier New" pitchFamily="49" charset="0"/>
              </a:rPr>
              <a:t>为</a:t>
            </a:r>
            <a:r>
              <a:rPr lang="en-US" altLang="zh-CN" sz="2400" dirty="0">
                <a:solidFill>
                  <a:srgbClr val="007434"/>
                </a:solidFill>
                <a:latin typeface="Courier New" pitchFamily="49" charset="0"/>
                <a:cs typeface="Courier New" pitchFamily="49" charset="0"/>
              </a:rPr>
              <a:t>b[0][0]</a:t>
            </a:r>
            <a:r>
              <a:rPr lang="zh-CN" altLang="en-US" sz="2400" dirty="0">
                <a:solidFill>
                  <a:srgbClr val="007434"/>
                </a:solidFill>
                <a:latin typeface="Courier New" pitchFamily="49" charset="0"/>
                <a:cs typeface="Courier New" pitchFamily="49" charset="0"/>
              </a:rPr>
              <a:t>的地址，指针值</a:t>
            </a:r>
            <a:endParaRPr lang="en-US" altLang="zh-CN" sz="2400" dirty="0">
              <a:solidFill>
                <a:srgbClr val="007434"/>
              </a:solidFill>
              <a:latin typeface="Courier New" pitchFamily="49" charset="0"/>
              <a:cs typeface="Courier New" pitchFamily="49" charset="0"/>
            </a:endParaRPr>
          </a:p>
          <a:p>
            <a:pPr>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&lt;&lt;**(b+2)&lt;&lt;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r>
              <a:rPr lang="en-US" altLang="zh-CN" sz="2400" dirty="0">
                <a:solidFill>
                  <a:srgbClr val="007434"/>
                </a:solidFill>
                <a:latin typeface="Courier New" pitchFamily="49" charset="0"/>
                <a:cs typeface="Courier New" pitchFamily="49" charset="0"/>
              </a:rPr>
              <a:t>//**b</a:t>
            </a:r>
            <a:r>
              <a:rPr lang="zh-CN" altLang="en-US" sz="2400" dirty="0">
                <a:solidFill>
                  <a:srgbClr val="007434"/>
                </a:solidFill>
                <a:latin typeface="Courier New" pitchFamily="49" charset="0"/>
                <a:cs typeface="Courier New" pitchFamily="49" charset="0"/>
              </a:rPr>
              <a:t>为</a:t>
            </a:r>
            <a:r>
              <a:rPr lang="en-US" altLang="zh-CN" sz="2400" dirty="0">
                <a:solidFill>
                  <a:srgbClr val="007434"/>
                </a:solidFill>
                <a:latin typeface="Courier New" pitchFamily="49" charset="0"/>
                <a:cs typeface="Courier New" pitchFamily="49" charset="0"/>
              </a:rPr>
              <a:t>b[0][0]</a:t>
            </a:r>
            <a:r>
              <a:rPr lang="zh-CN" altLang="en-US" sz="2400" dirty="0">
                <a:solidFill>
                  <a:srgbClr val="007434"/>
                </a:solidFill>
                <a:latin typeface="Courier New" pitchFamily="49" charset="0"/>
                <a:cs typeface="Courier New" pitchFamily="49" charset="0"/>
              </a:rPr>
              <a:t>的值</a:t>
            </a:r>
            <a:endParaRPr lang="en-US" altLang="zh-CN" sz="2400" dirty="0">
              <a:solidFill>
                <a:srgbClr val="007434"/>
              </a:solidFill>
              <a:latin typeface="Courier New" pitchFamily="49" charset="0"/>
              <a:cs typeface="Courier New" pitchFamily="49" charset="0"/>
            </a:endParaRPr>
          </a:p>
          <a:p>
            <a:pPr>
              <a:lnSpc>
                <a:spcPct val="85000"/>
              </a:lnSpc>
              <a:buNone/>
            </a:pPr>
            <a:r>
              <a:rPr lang="en-US" altLang="zh-CN" sz="2400" dirty="0">
                <a:solidFill>
                  <a:schemeClr val="tx2"/>
                </a:solidFill>
                <a:latin typeface="Courier New" pitchFamily="49" charset="0"/>
                <a:cs typeface="Courier New" pitchFamily="49" charset="0"/>
              </a:rPr>
              <a:t>}</a:t>
            </a:r>
          </a:p>
          <a:p>
            <a:pPr>
              <a:spcBef>
                <a:spcPts val="0"/>
              </a:spcBef>
              <a:buNone/>
            </a:pPr>
            <a:endParaRPr lang="zh-CN" altLang="en-US" sz="2400"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122</a:t>
            </a:fld>
            <a:endParaRPr lang="en-US" altLang="zh-CN"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动态内存分配</a:t>
            </a: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123</a:t>
            </a:fld>
            <a:endParaRPr lang="en-US" altLang="zh-CN" dirty="0"/>
          </a:p>
        </p:txBody>
      </p:sp>
      <p:sp>
        <p:nvSpPr>
          <p:cNvPr id="6" name="矩形 5"/>
          <p:cNvSpPr/>
          <p:nvPr/>
        </p:nvSpPr>
        <p:spPr>
          <a:xfrm>
            <a:off x="683568" y="2996952"/>
            <a:ext cx="7848872" cy="2677656"/>
          </a:xfrm>
          <a:prstGeom prst="rect">
            <a:avLst/>
          </a:prstGeom>
        </p:spPr>
        <p:txBody>
          <a:bodyPr wrap="square">
            <a:spAutoFit/>
          </a:bodyPr>
          <a:lstStyle/>
          <a:p>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a:solidFill>
                  <a:srgbClr val="0000FF"/>
                </a:solidFill>
                <a:latin typeface="Courier New" pitchFamily="49" charset="0"/>
                <a:ea typeface="楷体_GB2312" pitchFamily="49" charset="-122"/>
                <a:cs typeface="Courier New" pitchFamily="49" charset="0"/>
              </a:rPr>
              <a:t>for</a:t>
            </a:r>
            <a:r>
              <a:rPr lang="en-US" altLang="zh-CN" sz="2400" b="1" dirty="0">
                <a:solidFill>
                  <a:schemeClr val="tx2"/>
                </a:solidFill>
                <a:latin typeface="Courier New" pitchFamily="49" charset="0"/>
                <a:ea typeface="楷体_GB2312" pitchFamily="49" charset="-122"/>
                <a:cs typeface="Courier New" pitchFamily="49" charset="0"/>
              </a:rPr>
              <a:t>(</a:t>
            </a:r>
            <a:r>
              <a:rPr lang="en-US" altLang="zh-CN" sz="2400" b="1" dirty="0" err="1">
                <a:solidFill>
                  <a:schemeClr val="tx2"/>
                </a:solidFill>
                <a:latin typeface="Courier New" pitchFamily="49" charset="0"/>
                <a:ea typeface="楷体_GB2312" pitchFamily="49" charset="-122"/>
                <a:cs typeface="Courier New" pitchFamily="49" charset="0"/>
              </a:rPr>
              <a:t>i</a:t>
            </a:r>
            <a:r>
              <a:rPr lang="en-US" altLang="zh-CN" sz="2400" b="1" dirty="0">
                <a:solidFill>
                  <a:schemeClr val="tx2"/>
                </a:solidFill>
                <a:latin typeface="Courier New" pitchFamily="49" charset="0"/>
                <a:ea typeface="楷体_GB2312" pitchFamily="49" charset="-122"/>
                <a:cs typeface="Courier New" pitchFamily="49" charset="0"/>
              </a:rPr>
              <a:t>=0;i&lt;3;i++)</a:t>
            </a:r>
          </a:p>
          <a:p>
            <a:r>
              <a:rPr lang="en-US" altLang="zh-CN" sz="2400" b="1" dirty="0">
                <a:solidFill>
                  <a:schemeClr val="tx2"/>
                </a:solidFill>
                <a:latin typeface="Courier New" pitchFamily="49" charset="0"/>
                <a:ea typeface="楷体_GB2312" pitchFamily="49" charset="-122"/>
                <a:cs typeface="Courier New" pitchFamily="49" charset="0"/>
              </a:rPr>
              <a:t>	{</a:t>
            </a:r>
          </a:p>
          <a:p>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err="1">
                <a:solidFill>
                  <a:schemeClr val="tx2"/>
                </a:solidFill>
                <a:latin typeface="Courier New" pitchFamily="49" charset="0"/>
                <a:ea typeface="楷体_GB2312" pitchFamily="49" charset="-122"/>
                <a:cs typeface="Courier New" pitchFamily="49" charset="0"/>
              </a:rPr>
              <a:t>cout</a:t>
            </a:r>
            <a:r>
              <a:rPr lang="en-US" altLang="zh-CN" sz="2400" b="1" dirty="0">
                <a:solidFill>
                  <a:schemeClr val="tx2"/>
                </a:solidFill>
                <a:latin typeface="Courier New" pitchFamily="49" charset="0"/>
                <a:ea typeface="楷体_GB2312" pitchFamily="49" charset="-122"/>
                <a:cs typeface="Courier New" pitchFamily="49" charset="0"/>
              </a:rPr>
              <a:t>&lt;&lt;</a:t>
            </a:r>
            <a:r>
              <a:rPr lang="en-US" altLang="zh-CN" sz="2400" b="1" dirty="0" err="1">
                <a:solidFill>
                  <a:schemeClr val="tx2"/>
                </a:solidFill>
                <a:latin typeface="Courier New" pitchFamily="49" charset="0"/>
                <a:ea typeface="楷体_GB2312" pitchFamily="49" charset="-122"/>
                <a:cs typeface="Courier New" pitchFamily="49" charset="0"/>
              </a:rPr>
              <a:t>b+i</a:t>
            </a:r>
            <a:r>
              <a:rPr lang="en-US" altLang="zh-CN" sz="2400" b="1" dirty="0">
                <a:solidFill>
                  <a:schemeClr val="tx2"/>
                </a:solidFill>
                <a:latin typeface="Courier New" pitchFamily="49" charset="0"/>
                <a:ea typeface="楷体_GB2312" pitchFamily="49" charset="-122"/>
                <a:cs typeface="Courier New" pitchFamily="49" charset="0"/>
              </a:rPr>
              <a:t>&lt;&lt;</a:t>
            </a:r>
            <a:r>
              <a:rPr lang="en-US" altLang="zh-CN" sz="2400" b="1" dirty="0" err="1">
                <a:solidFill>
                  <a:schemeClr val="tx2"/>
                </a:solidFill>
                <a:latin typeface="Courier New" pitchFamily="49" charset="0"/>
                <a:ea typeface="楷体_GB2312" pitchFamily="49" charset="-122"/>
                <a:cs typeface="Courier New" pitchFamily="49" charset="0"/>
              </a:rPr>
              <a:t>endl</a:t>
            </a:r>
            <a:r>
              <a:rPr lang="en-US" altLang="zh-CN" sz="2400" b="1" dirty="0">
                <a:solidFill>
                  <a:schemeClr val="tx2"/>
                </a:solidFill>
                <a:latin typeface="Courier New" pitchFamily="49" charset="0"/>
                <a:ea typeface="楷体_GB2312" pitchFamily="49" charset="-122"/>
                <a:cs typeface="Courier New" pitchFamily="49" charset="0"/>
              </a:rPr>
              <a:t>;</a:t>
            </a:r>
          </a:p>
          <a:p>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a:solidFill>
                  <a:srgbClr val="0000FF"/>
                </a:solidFill>
                <a:latin typeface="Courier New" pitchFamily="49" charset="0"/>
                <a:ea typeface="楷体_GB2312" pitchFamily="49" charset="-122"/>
                <a:cs typeface="Courier New" pitchFamily="49" charset="0"/>
              </a:rPr>
              <a:t>for</a:t>
            </a:r>
            <a:r>
              <a:rPr lang="en-US" altLang="zh-CN" sz="2400" b="1" dirty="0">
                <a:solidFill>
                  <a:schemeClr val="tx2"/>
                </a:solidFill>
                <a:latin typeface="Courier New" pitchFamily="49" charset="0"/>
                <a:ea typeface="楷体_GB2312" pitchFamily="49" charset="-122"/>
                <a:cs typeface="Courier New" pitchFamily="49" charset="0"/>
              </a:rPr>
              <a:t>(j=0;j&lt;4;j++)</a:t>
            </a:r>
          </a:p>
          <a:p>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err="1">
                <a:solidFill>
                  <a:schemeClr val="tx2"/>
                </a:solidFill>
                <a:latin typeface="Courier New" pitchFamily="49" charset="0"/>
                <a:ea typeface="楷体_GB2312" pitchFamily="49" charset="-122"/>
                <a:cs typeface="Courier New" pitchFamily="49" charset="0"/>
              </a:rPr>
              <a:t>cout</a:t>
            </a:r>
            <a:r>
              <a:rPr lang="en-US" altLang="zh-CN" sz="2400" b="1" dirty="0">
                <a:solidFill>
                  <a:schemeClr val="tx2"/>
                </a:solidFill>
                <a:latin typeface="Courier New" pitchFamily="49" charset="0"/>
                <a:ea typeface="楷体_GB2312" pitchFamily="49" charset="-122"/>
                <a:cs typeface="Courier New" pitchFamily="49" charset="0"/>
              </a:rPr>
              <a:t>&lt;&lt;*(</a:t>
            </a:r>
            <a:r>
              <a:rPr lang="en-US" altLang="zh-CN" sz="2400" b="1" dirty="0" err="1">
                <a:solidFill>
                  <a:schemeClr val="tx2"/>
                </a:solidFill>
                <a:latin typeface="Courier New" pitchFamily="49" charset="0"/>
                <a:ea typeface="楷体_GB2312" pitchFamily="49" charset="-122"/>
                <a:cs typeface="Courier New" pitchFamily="49" charset="0"/>
              </a:rPr>
              <a:t>b+i</a:t>
            </a:r>
            <a:r>
              <a:rPr lang="en-US" altLang="zh-CN" sz="2400" b="1" dirty="0">
                <a:solidFill>
                  <a:schemeClr val="tx2"/>
                </a:solidFill>
                <a:latin typeface="Courier New" pitchFamily="49" charset="0"/>
                <a:ea typeface="楷体_GB2312" pitchFamily="49" charset="-122"/>
                <a:cs typeface="Courier New" pitchFamily="49" charset="0"/>
              </a:rPr>
              <a:t>)+j&lt;&lt;"	";</a:t>
            </a:r>
          </a:p>
          <a:p>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err="1">
                <a:solidFill>
                  <a:schemeClr val="tx2"/>
                </a:solidFill>
                <a:latin typeface="Courier New" pitchFamily="49" charset="0"/>
                <a:ea typeface="楷体_GB2312" pitchFamily="49" charset="-122"/>
                <a:cs typeface="Courier New" pitchFamily="49" charset="0"/>
              </a:rPr>
              <a:t>cout</a:t>
            </a:r>
            <a:r>
              <a:rPr lang="en-US" altLang="zh-CN" sz="2400" b="1" dirty="0">
                <a:solidFill>
                  <a:schemeClr val="tx2"/>
                </a:solidFill>
                <a:latin typeface="Courier New" pitchFamily="49" charset="0"/>
                <a:ea typeface="楷体_GB2312" pitchFamily="49" charset="-122"/>
                <a:cs typeface="Courier New" pitchFamily="49" charset="0"/>
              </a:rPr>
              <a:t>&lt;&lt;</a:t>
            </a:r>
            <a:r>
              <a:rPr lang="en-US" altLang="zh-CN" sz="2400" b="1" dirty="0" err="1">
                <a:solidFill>
                  <a:schemeClr val="tx2"/>
                </a:solidFill>
                <a:latin typeface="Courier New" pitchFamily="49" charset="0"/>
                <a:ea typeface="楷体_GB2312" pitchFamily="49" charset="-122"/>
                <a:cs typeface="Courier New" pitchFamily="49" charset="0"/>
              </a:rPr>
              <a:t>endl</a:t>
            </a:r>
            <a:r>
              <a:rPr lang="en-US" altLang="zh-CN" sz="2400" b="1" dirty="0">
                <a:solidFill>
                  <a:schemeClr val="tx2"/>
                </a:solidFill>
                <a:latin typeface="Courier New" pitchFamily="49" charset="0"/>
                <a:ea typeface="楷体_GB2312" pitchFamily="49" charset="-122"/>
                <a:cs typeface="Courier New" pitchFamily="49" charset="0"/>
              </a:rPr>
              <a:t>;</a:t>
            </a:r>
          </a:p>
          <a:p>
            <a:r>
              <a:rPr lang="en-US" altLang="zh-CN" sz="2400" b="1" dirty="0">
                <a:solidFill>
                  <a:schemeClr val="tx2"/>
                </a:solidFill>
                <a:latin typeface="Courier New" pitchFamily="49" charset="0"/>
                <a:ea typeface="楷体_GB2312" pitchFamily="49" charset="-122"/>
                <a:cs typeface="Courier New" pitchFamily="49" charset="0"/>
              </a:rPr>
              <a:t>	}</a:t>
            </a:r>
            <a:endParaRPr lang="zh-CN" altLang="en-US" sz="2400" b="1" dirty="0">
              <a:solidFill>
                <a:schemeClr val="tx2"/>
              </a:solidFill>
              <a:latin typeface="Courier New" pitchFamily="49" charset="0"/>
              <a:ea typeface="楷体_GB2312" pitchFamily="49" charset="-122"/>
              <a:cs typeface="Courier New" pitchFamily="49" charset="0"/>
            </a:endParaRPr>
          </a:p>
        </p:txBody>
      </p:sp>
      <p:sp>
        <p:nvSpPr>
          <p:cNvPr id="7" name="内容占位符 2"/>
          <p:cNvSpPr>
            <a:spLocks noGrp="1"/>
          </p:cNvSpPr>
          <p:nvPr>
            <p:ph idx="1"/>
          </p:nvPr>
        </p:nvSpPr>
        <p:spPr>
          <a:xfrm>
            <a:off x="457200" y="1295400"/>
            <a:ext cx="8153400" cy="1629544"/>
          </a:xfrm>
        </p:spPr>
        <p:txBody>
          <a:bodyPr/>
          <a:lstStyle/>
          <a:p>
            <a:pPr lvl="1"/>
            <a:r>
              <a:rPr lang="zh-CN" altLang="en-US" dirty="0"/>
              <a:t>思考</a:t>
            </a:r>
            <a:endParaRPr lang="en-US" altLang="zh-CN" dirty="0"/>
          </a:p>
          <a:p>
            <a:pPr lvl="2"/>
            <a:r>
              <a:rPr lang="zh-CN" altLang="en-US" dirty="0"/>
              <a:t>在</a:t>
            </a:r>
            <a:r>
              <a:rPr lang="zh-CN" altLang="en-US" dirty="0">
                <a:solidFill>
                  <a:srgbClr val="C00000"/>
                </a:solidFill>
              </a:rPr>
              <a:t>例</a:t>
            </a:r>
            <a:r>
              <a:rPr lang="en-US" altLang="zh-CN" dirty="0">
                <a:solidFill>
                  <a:srgbClr val="C00000"/>
                </a:solidFill>
              </a:rPr>
              <a:t>6.17</a:t>
            </a:r>
            <a:r>
              <a:rPr lang="zh-CN" altLang="en-US" dirty="0"/>
              <a:t>以下程序段主函数末尾添加如下代码，将显示什么结果</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a:t>第</a:t>
            </a:r>
            <a:r>
              <a:rPr lang="en-US" altLang="zh-CN" dirty="0"/>
              <a:t>6</a:t>
            </a:r>
            <a:r>
              <a:rPr lang="zh-CN" altLang="en-US" dirty="0"/>
              <a:t>章 指针、引用与动态内存分配</a:t>
            </a:r>
            <a:endParaRPr lang="en-US" altLang="zh-CN" dirty="0"/>
          </a:p>
        </p:txBody>
      </p:sp>
      <p:grpSp>
        <p:nvGrpSpPr>
          <p:cNvPr id="2" name="Group 3"/>
          <p:cNvGrpSpPr>
            <a:grpSpLocks/>
          </p:cNvGrpSpPr>
          <p:nvPr/>
        </p:nvGrpSpPr>
        <p:grpSpPr bwMode="auto">
          <a:xfrm>
            <a:off x="1828800" y="1716091"/>
            <a:ext cx="762000" cy="665162"/>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3" name="Group 7"/>
          <p:cNvGrpSpPr>
            <a:grpSpLocks/>
          </p:cNvGrpSpPr>
          <p:nvPr/>
        </p:nvGrpSpPr>
        <p:grpSpPr bwMode="auto">
          <a:xfrm>
            <a:off x="1828800" y="2630491"/>
            <a:ext cx="762000" cy="665162"/>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71" name="Line 11"/>
          <p:cNvSpPr>
            <a:spLocks noChangeShapeType="1"/>
          </p:cNvSpPr>
          <p:nvPr/>
        </p:nvSpPr>
        <p:spPr bwMode="auto">
          <a:xfrm>
            <a:off x="2438400" y="2325691"/>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2" name="Text Box 12"/>
          <p:cNvSpPr txBox="1">
            <a:spLocks noChangeArrowheads="1"/>
          </p:cNvSpPr>
          <p:nvPr/>
        </p:nvSpPr>
        <p:spPr bwMode="auto">
          <a:xfrm>
            <a:off x="2667000" y="1792291"/>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初识指针</a:t>
            </a:r>
            <a:endParaRPr lang="en-US" altLang="zh-CN" sz="3200" b="1" dirty="0">
              <a:ea typeface="宋体" pitchFamily="2" charset="-122"/>
            </a:endParaRPr>
          </a:p>
        </p:txBody>
      </p:sp>
      <p:sp>
        <p:nvSpPr>
          <p:cNvPr id="40973" name="Text Box 13"/>
          <p:cNvSpPr txBox="1">
            <a:spLocks noChangeArrowheads="1"/>
          </p:cNvSpPr>
          <p:nvPr/>
        </p:nvSpPr>
        <p:spPr bwMode="gray">
          <a:xfrm>
            <a:off x="2025650" y="1814516"/>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40974" name="Line 14"/>
          <p:cNvSpPr>
            <a:spLocks noChangeShapeType="1"/>
          </p:cNvSpPr>
          <p:nvPr/>
        </p:nvSpPr>
        <p:spPr bwMode="auto">
          <a:xfrm>
            <a:off x="2438400" y="3240091"/>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5" name="Text Box 15"/>
          <p:cNvSpPr txBox="1">
            <a:spLocks noChangeArrowheads="1"/>
          </p:cNvSpPr>
          <p:nvPr/>
        </p:nvSpPr>
        <p:spPr bwMode="auto">
          <a:xfrm>
            <a:off x="2667000" y="2706691"/>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指针类型</a:t>
            </a:r>
            <a:endParaRPr lang="en-US" altLang="zh-CN" sz="3200" b="1" dirty="0">
              <a:ea typeface="宋体" pitchFamily="2" charset="-122"/>
            </a:endParaRPr>
          </a:p>
        </p:txBody>
      </p:sp>
      <p:sp>
        <p:nvSpPr>
          <p:cNvPr id="40976" name="Text Box 16"/>
          <p:cNvSpPr txBox="1">
            <a:spLocks noChangeArrowheads="1"/>
          </p:cNvSpPr>
          <p:nvPr/>
        </p:nvSpPr>
        <p:spPr bwMode="gray">
          <a:xfrm>
            <a:off x="2025650" y="2728916"/>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grpSp>
        <p:nvGrpSpPr>
          <p:cNvPr id="4" name="Group 17"/>
          <p:cNvGrpSpPr>
            <a:grpSpLocks/>
          </p:cNvGrpSpPr>
          <p:nvPr/>
        </p:nvGrpSpPr>
        <p:grpSpPr bwMode="auto">
          <a:xfrm>
            <a:off x="1828800" y="3522666"/>
            <a:ext cx="762000" cy="665162"/>
            <a:chOff x="1110" y="2656"/>
            <a:chExt cx="1549" cy="1351"/>
          </a:xfrm>
        </p:grpSpPr>
        <p:sp>
          <p:nvSpPr>
            <p:cNvPr id="4097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7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5" name="Group 21"/>
          <p:cNvGrpSpPr>
            <a:grpSpLocks/>
          </p:cNvGrpSpPr>
          <p:nvPr/>
        </p:nvGrpSpPr>
        <p:grpSpPr bwMode="auto">
          <a:xfrm>
            <a:off x="1828800" y="4437066"/>
            <a:ext cx="762000" cy="665162"/>
            <a:chOff x="3174" y="2656"/>
            <a:chExt cx="1549" cy="1351"/>
          </a:xfrm>
        </p:grpSpPr>
        <p:sp>
          <p:nvSpPr>
            <p:cNvPr id="4098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8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4"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85" name="Line 25"/>
          <p:cNvSpPr>
            <a:spLocks noChangeShapeType="1"/>
          </p:cNvSpPr>
          <p:nvPr/>
        </p:nvSpPr>
        <p:spPr bwMode="auto">
          <a:xfrm>
            <a:off x="2438400" y="413226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6" name="Text Box 26"/>
          <p:cNvSpPr txBox="1">
            <a:spLocks noChangeArrowheads="1"/>
          </p:cNvSpPr>
          <p:nvPr/>
        </p:nvSpPr>
        <p:spPr bwMode="auto">
          <a:xfrm>
            <a:off x="2667000" y="3598866"/>
            <a:ext cx="2656496"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动态内存分配</a:t>
            </a:r>
            <a:endParaRPr lang="en-US" altLang="zh-CN" sz="3200" b="1" dirty="0">
              <a:ea typeface="宋体" pitchFamily="2" charset="-122"/>
            </a:endParaRPr>
          </a:p>
        </p:txBody>
      </p:sp>
      <p:sp>
        <p:nvSpPr>
          <p:cNvPr id="40987" name="Text Box 27"/>
          <p:cNvSpPr txBox="1">
            <a:spLocks noChangeArrowheads="1"/>
          </p:cNvSpPr>
          <p:nvPr/>
        </p:nvSpPr>
        <p:spPr bwMode="gray">
          <a:xfrm>
            <a:off x="2025650" y="3621091"/>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3</a:t>
            </a:r>
          </a:p>
        </p:txBody>
      </p:sp>
      <p:sp>
        <p:nvSpPr>
          <p:cNvPr id="40988" name="Line 28"/>
          <p:cNvSpPr>
            <a:spLocks noChangeShapeType="1"/>
          </p:cNvSpPr>
          <p:nvPr/>
        </p:nvSpPr>
        <p:spPr bwMode="auto">
          <a:xfrm>
            <a:off x="2438400" y="504666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9" name="Text Box 29"/>
          <p:cNvSpPr txBox="1">
            <a:spLocks noChangeArrowheads="1"/>
          </p:cNvSpPr>
          <p:nvPr/>
        </p:nvSpPr>
        <p:spPr bwMode="auto">
          <a:xfrm>
            <a:off x="2667000" y="4513266"/>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a:solidFill>
                  <a:srgbClr val="C00000"/>
                </a:solidFill>
                <a:ea typeface="宋体" pitchFamily="2" charset="-122"/>
              </a:rPr>
              <a:t>引用类型</a:t>
            </a:r>
            <a:endParaRPr lang="en-US" altLang="zh-CN" sz="3200" b="1" dirty="0">
              <a:solidFill>
                <a:srgbClr val="C00000"/>
              </a:solidFill>
              <a:ea typeface="宋体" pitchFamily="2" charset="-122"/>
            </a:endParaRPr>
          </a:p>
        </p:txBody>
      </p:sp>
      <p:sp>
        <p:nvSpPr>
          <p:cNvPr id="40990" name="Text Box 30"/>
          <p:cNvSpPr txBox="1">
            <a:spLocks noChangeArrowheads="1"/>
          </p:cNvSpPr>
          <p:nvPr/>
        </p:nvSpPr>
        <p:spPr bwMode="gray">
          <a:xfrm>
            <a:off x="2025650" y="4535491"/>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4</a:t>
            </a:r>
          </a:p>
        </p:txBody>
      </p:sp>
      <p:sp>
        <p:nvSpPr>
          <p:cNvPr id="31" name="灯片编号占位符 30"/>
          <p:cNvSpPr>
            <a:spLocks noGrp="1"/>
          </p:cNvSpPr>
          <p:nvPr>
            <p:ph type="sldNum" sz="quarter" idx="4"/>
          </p:nvPr>
        </p:nvSpPr>
        <p:spPr/>
        <p:txBody>
          <a:bodyPr/>
          <a:lstStyle/>
          <a:p>
            <a:fld id="{E24BA5DA-9399-4747-BBF5-65A2C2316885}" type="slidenum">
              <a:rPr lang="en-US" altLang="zh-CN" smtClean="0"/>
              <a:pPr/>
              <a:t>124</a:t>
            </a:fld>
            <a:endParaRPr lang="en-US" altLang="zh-CN" dirty="0"/>
          </a:p>
        </p:txBody>
      </p:sp>
      <p:sp>
        <p:nvSpPr>
          <p:cNvPr id="32" name="页脚占位符 31"/>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grpSp>
        <p:nvGrpSpPr>
          <p:cNvPr id="6" name="Group 17"/>
          <p:cNvGrpSpPr>
            <a:grpSpLocks/>
          </p:cNvGrpSpPr>
          <p:nvPr/>
        </p:nvGrpSpPr>
        <p:grpSpPr bwMode="auto">
          <a:xfrm>
            <a:off x="1828800" y="5335606"/>
            <a:ext cx="762000" cy="665162"/>
            <a:chOff x="1110" y="2656"/>
            <a:chExt cx="1549" cy="1351"/>
          </a:xfrm>
        </p:grpSpPr>
        <p:sp>
          <p:nvSpPr>
            <p:cNvPr id="3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3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3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sp>
        <p:nvSpPr>
          <p:cNvPr id="37" name="Line 25"/>
          <p:cNvSpPr>
            <a:spLocks noChangeShapeType="1"/>
          </p:cNvSpPr>
          <p:nvPr/>
        </p:nvSpPr>
        <p:spPr bwMode="auto">
          <a:xfrm>
            <a:off x="2437200" y="594520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38" name="Text Box 26"/>
          <p:cNvSpPr txBox="1">
            <a:spLocks noChangeArrowheads="1"/>
          </p:cNvSpPr>
          <p:nvPr/>
        </p:nvSpPr>
        <p:spPr bwMode="auto">
          <a:xfrm>
            <a:off x="2667600" y="5411806"/>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程序实例</a:t>
            </a:r>
            <a:endParaRPr lang="en-US" altLang="zh-CN" sz="3200" b="1" dirty="0">
              <a:ea typeface="宋体" pitchFamily="2" charset="-122"/>
            </a:endParaRPr>
          </a:p>
        </p:txBody>
      </p:sp>
      <p:sp>
        <p:nvSpPr>
          <p:cNvPr id="39" name="Text Box 27"/>
          <p:cNvSpPr txBox="1">
            <a:spLocks noChangeArrowheads="1"/>
          </p:cNvSpPr>
          <p:nvPr/>
        </p:nvSpPr>
        <p:spPr bwMode="gray">
          <a:xfrm>
            <a:off x="2054206" y="5434031"/>
            <a:ext cx="356187" cy="461665"/>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ea typeface="宋体" pitchFamily="2" charset="-122"/>
              </a:rPr>
              <a:t>5</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引用类型</a:t>
            </a: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125</a:t>
            </a:fld>
            <a:endParaRPr lang="en-US" altLang="zh-CN" dirty="0"/>
          </a:p>
        </p:txBody>
      </p:sp>
      <p:graphicFrame>
        <p:nvGraphicFramePr>
          <p:cNvPr id="6" name="图示 5"/>
          <p:cNvGraphicFramePr/>
          <p:nvPr/>
        </p:nvGraphicFramePr>
        <p:xfrm>
          <a:off x="1524000" y="1397000"/>
          <a:ext cx="6548462" cy="46037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引用类型</a:t>
            </a:r>
          </a:p>
        </p:txBody>
      </p:sp>
      <p:sp>
        <p:nvSpPr>
          <p:cNvPr id="3" name="内容占位符 2"/>
          <p:cNvSpPr>
            <a:spLocks noGrp="1"/>
          </p:cNvSpPr>
          <p:nvPr>
            <p:ph idx="1"/>
          </p:nvPr>
        </p:nvSpPr>
        <p:spPr/>
        <p:txBody>
          <a:bodyPr/>
          <a:lstStyle/>
          <a:p>
            <a:r>
              <a:rPr lang="zh-CN" altLang="en-US" dirty="0"/>
              <a:t>引用的含义</a:t>
            </a:r>
            <a:endParaRPr lang="en-US" altLang="zh-CN" dirty="0"/>
          </a:p>
          <a:p>
            <a:pPr lvl="1"/>
            <a:r>
              <a:rPr lang="zh-CN" altLang="en-US" dirty="0"/>
              <a:t>引用（</a:t>
            </a:r>
            <a:r>
              <a:rPr lang="en-US" altLang="zh-CN" dirty="0"/>
              <a:t>reference</a:t>
            </a:r>
            <a:r>
              <a:rPr lang="zh-CN" altLang="en-US" dirty="0"/>
              <a:t>）是</a:t>
            </a:r>
            <a:r>
              <a:rPr lang="en-US" altLang="zh-CN" dirty="0"/>
              <a:t>C</a:t>
            </a:r>
            <a:r>
              <a:rPr lang="zh-CN" altLang="en-US" dirty="0"/>
              <a:t>＋＋语言特有的数据形式。它的存在不仅像数组和指针那样依赖于已有的类型，而且它还依赖于一个已有的变量</a:t>
            </a:r>
            <a:endParaRPr lang="en-US" altLang="zh-CN" dirty="0"/>
          </a:p>
          <a:p>
            <a:pPr lvl="1"/>
            <a:r>
              <a:rPr lang="zh-CN" altLang="en-US" dirty="0"/>
              <a:t>引用是某个变量或对象的别名。建立引用，</a:t>
            </a:r>
            <a:r>
              <a:rPr lang="zh-CN" altLang="en-US" dirty="0">
                <a:solidFill>
                  <a:srgbClr val="C00000"/>
                </a:solidFill>
              </a:rPr>
              <a:t>必须用某个变量名或对象名来对它进行初始化</a:t>
            </a:r>
            <a:r>
              <a:rPr lang="zh-CN" altLang="en-US" dirty="0"/>
              <a:t>，从而将该引用绑定在那一个变量或对象上</a:t>
            </a:r>
            <a:endParaRPr lang="en-US" altLang="zh-CN" dirty="0"/>
          </a:p>
          <a:p>
            <a:pPr lvl="1"/>
            <a:r>
              <a:rPr lang="zh-CN" altLang="en-US" dirty="0"/>
              <a:t>建立引用并不重新为其分配内存空间，引用只是另一变量或对象的别名，任何对引用的使用与改变都是对该引用所绑定的那一变量或对象的使用与改变</a:t>
            </a: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126</a:t>
            </a:fld>
            <a:endParaRPr lang="en-US" altLang="zh-CN"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引用类型</a:t>
            </a:r>
          </a:p>
        </p:txBody>
      </p:sp>
      <p:sp>
        <p:nvSpPr>
          <p:cNvPr id="3" name="内容占位符 2"/>
          <p:cNvSpPr>
            <a:spLocks noGrp="1"/>
          </p:cNvSpPr>
          <p:nvPr>
            <p:ph idx="1"/>
          </p:nvPr>
        </p:nvSpPr>
        <p:spPr/>
        <p:txBody>
          <a:bodyPr/>
          <a:lstStyle/>
          <a:p>
            <a:r>
              <a:rPr lang="zh-CN" altLang="en-US" dirty="0"/>
              <a:t>引用变量的说明与初始化</a:t>
            </a:r>
            <a:endParaRPr lang="en-US" altLang="zh-CN" dirty="0">
              <a:solidFill>
                <a:srgbClr val="FF00FF"/>
              </a:solidFill>
            </a:endParaRPr>
          </a:p>
          <a:p>
            <a:pPr lvl="1">
              <a:buNone/>
            </a:pPr>
            <a:r>
              <a:rPr lang="zh-CN" altLang="en-US" dirty="0">
                <a:solidFill>
                  <a:schemeClr val="tx2"/>
                </a:solidFill>
                <a:latin typeface="Courier New" pitchFamily="49" charset="0"/>
                <a:cs typeface="Courier New" pitchFamily="49" charset="0"/>
              </a:rPr>
              <a:t>&lt;类型&gt; &amp; &lt;变量名&gt; = &lt;对象变量名&gt;</a:t>
            </a:r>
            <a:endParaRPr lang="en-US" altLang="zh-CN" dirty="0">
              <a:solidFill>
                <a:schemeClr val="tx2"/>
              </a:solidFill>
              <a:latin typeface="Courier New" pitchFamily="49" charset="0"/>
              <a:cs typeface="Courier New" pitchFamily="49" charset="0"/>
            </a:endParaRPr>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endParaRPr lang="zh-CN" altLang="en-US" dirty="0">
              <a:solidFill>
                <a:srgbClr val="C00000"/>
              </a:solidFill>
            </a:endParaRPr>
          </a:p>
          <a:p>
            <a:pPr lvl="2">
              <a:buNone/>
            </a:pPr>
            <a:r>
              <a:rPr lang="en-US" altLang="zh-CN" dirty="0" err="1">
                <a:solidFill>
                  <a:srgbClr val="0000FF"/>
                </a:solidFill>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a=2, b;</a:t>
            </a:r>
          </a:p>
          <a:p>
            <a:pPr lvl="2">
              <a:buNone/>
            </a:pPr>
            <a:r>
              <a:rPr lang="en-US" altLang="zh-CN" dirty="0" err="1">
                <a:solidFill>
                  <a:srgbClr val="0000FF"/>
                </a:solidFill>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&amp; </a:t>
            </a:r>
            <a:r>
              <a:rPr lang="en-US" altLang="zh-CN" dirty="0" err="1">
                <a:solidFill>
                  <a:schemeClr val="tx2"/>
                </a:solidFill>
                <a:latin typeface="Courier New" pitchFamily="49" charset="0"/>
                <a:cs typeface="Courier New" pitchFamily="49" charset="0"/>
              </a:rPr>
              <a:t>refa</a:t>
            </a:r>
            <a:r>
              <a:rPr lang="en-US" altLang="zh-CN" dirty="0">
                <a:solidFill>
                  <a:schemeClr val="tx2"/>
                </a:solidFill>
                <a:latin typeface="Courier New" pitchFamily="49" charset="0"/>
                <a:cs typeface="Courier New" pitchFamily="49" charset="0"/>
              </a:rPr>
              <a:t>=a;</a:t>
            </a:r>
            <a:r>
              <a:rPr lang="en-US" altLang="zh-CN" dirty="0">
                <a:solidFill>
                  <a:srgbClr val="00B050"/>
                </a:solidFill>
                <a:latin typeface="Courier New" pitchFamily="49" charset="0"/>
                <a:cs typeface="Courier New" pitchFamily="49" charset="0"/>
              </a:rPr>
              <a:t>//</a:t>
            </a:r>
            <a:r>
              <a:rPr lang="zh-CN" altLang="en-US" dirty="0">
                <a:solidFill>
                  <a:srgbClr val="00B050"/>
                </a:solidFill>
                <a:latin typeface="Courier New" pitchFamily="49" charset="0"/>
                <a:cs typeface="Courier New" pitchFamily="49" charset="0"/>
              </a:rPr>
              <a:t>引用</a:t>
            </a:r>
            <a:r>
              <a:rPr lang="en-US" altLang="zh-CN" dirty="0" err="1">
                <a:solidFill>
                  <a:srgbClr val="00B050"/>
                </a:solidFill>
                <a:latin typeface="Courier New" pitchFamily="49" charset="0"/>
                <a:cs typeface="Courier New" pitchFamily="49" charset="0"/>
              </a:rPr>
              <a:t>refa</a:t>
            </a:r>
            <a:r>
              <a:rPr lang="zh-CN" altLang="en-US" dirty="0">
                <a:solidFill>
                  <a:srgbClr val="00B050"/>
                </a:solidFill>
                <a:latin typeface="Courier New" pitchFamily="49" charset="0"/>
                <a:cs typeface="Courier New" pitchFamily="49" charset="0"/>
              </a:rPr>
              <a:t>是</a:t>
            </a:r>
            <a:r>
              <a:rPr lang="en-US" altLang="zh-CN" dirty="0" err="1">
                <a:solidFill>
                  <a:srgbClr val="00B050"/>
                </a:solidFill>
                <a:latin typeface="Courier New" pitchFamily="49" charset="0"/>
                <a:cs typeface="Courier New" pitchFamily="49" charset="0"/>
              </a:rPr>
              <a:t>int</a:t>
            </a:r>
            <a:r>
              <a:rPr lang="zh-CN" altLang="en-US" dirty="0">
                <a:solidFill>
                  <a:srgbClr val="00B050"/>
                </a:solidFill>
                <a:latin typeface="Courier New" pitchFamily="49" charset="0"/>
                <a:cs typeface="Courier New" pitchFamily="49" charset="0"/>
              </a:rPr>
              <a:t>型变量</a:t>
            </a:r>
            <a:r>
              <a:rPr lang="en-US" altLang="zh-CN" dirty="0">
                <a:solidFill>
                  <a:srgbClr val="00B050"/>
                </a:solidFill>
                <a:latin typeface="Courier New" pitchFamily="49" charset="0"/>
                <a:cs typeface="Courier New" pitchFamily="49" charset="0"/>
              </a:rPr>
              <a:t>a</a:t>
            </a:r>
            <a:r>
              <a:rPr lang="zh-CN" altLang="en-US" dirty="0">
                <a:solidFill>
                  <a:srgbClr val="00B050"/>
                </a:solidFill>
                <a:latin typeface="Courier New" pitchFamily="49" charset="0"/>
                <a:cs typeface="Courier New" pitchFamily="49" charset="0"/>
              </a:rPr>
              <a:t>的别名</a:t>
            </a:r>
          </a:p>
          <a:p>
            <a:pPr lvl="2">
              <a:buNone/>
            </a:pPr>
            <a:r>
              <a:rPr lang="en-US" altLang="zh-CN" dirty="0" err="1">
                <a:solidFill>
                  <a:srgbClr val="0000FF"/>
                </a:solidFill>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&amp; </a:t>
            </a:r>
            <a:r>
              <a:rPr lang="en-US" altLang="zh-CN" dirty="0" err="1">
                <a:solidFill>
                  <a:schemeClr val="tx2"/>
                </a:solidFill>
                <a:latin typeface="Courier New" pitchFamily="49" charset="0"/>
                <a:cs typeface="Courier New" pitchFamily="49" charset="0"/>
              </a:rPr>
              <a:t>refb</a:t>
            </a:r>
            <a:r>
              <a:rPr lang="en-US" altLang="zh-CN" dirty="0">
                <a:solidFill>
                  <a:schemeClr val="tx2"/>
                </a:solidFill>
                <a:latin typeface="Courier New" pitchFamily="49" charset="0"/>
                <a:cs typeface="Courier New" pitchFamily="49" charset="0"/>
              </a:rPr>
              <a:t>=b;</a:t>
            </a:r>
            <a:r>
              <a:rPr lang="en-US" altLang="zh-CN" dirty="0">
                <a:solidFill>
                  <a:srgbClr val="00B050"/>
                </a:solidFill>
                <a:latin typeface="Courier New" pitchFamily="49" charset="0"/>
                <a:cs typeface="Courier New" pitchFamily="49" charset="0"/>
              </a:rPr>
              <a:t>//</a:t>
            </a:r>
            <a:r>
              <a:rPr lang="zh-CN" altLang="en-US" dirty="0">
                <a:solidFill>
                  <a:srgbClr val="00B050"/>
                </a:solidFill>
                <a:latin typeface="Courier New" pitchFamily="49" charset="0"/>
                <a:cs typeface="Courier New" pitchFamily="49" charset="0"/>
              </a:rPr>
              <a:t>引用</a:t>
            </a:r>
            <a:r>
              <a:rPr lang="en-US" altLang="zh-CN" dirty="0" err="1">
                <a:solidFill>
                  <a:srgbClr val="00B050"/>
                </a:solidFill>
                <a:latin typeface="Courier New" pitchFamily="49" charset="0"/>
                <a:cs typeface="Courier New" pitchFamily="49" charset="0"/>
              </a:rPr>
              <a:t>refb</a:t>
            </a:r>
            <a:r>
              <a:rPr lang="zh-CN" altLang="en-US" dirty="0">
                <a:solidFill>
                  <a:srgbClr val="00B050"/>
                </a:solidFill>
                <a:latin typeface="Courier New" pitchFamily="49" charset="0"/>
                <a:cs typeface="Courier New" pitchFamily="49" charset="0"/>
              </a:rPr>
              <a:t>是</a:t>
            </a:r>
            <a:r>
              <a:rPr lang="en-US" altLang="zh-CN" dirty="0" err="1">
                <a:solidFill>
                  <a:srgbClr val="00B050"/>
                </a:solidFill>
                <a:latin typeface="Courier New" pitchFamily="49" charset="0"/>
                <a:cs typeface="Courier New" pitchFamily="49" charset="0"/>
              </a:rPr>
              <a:t>int</a:t>
            </a:r>
            <a:r>
              <a:rPr lang="zh-CN" altLang="en-US" dirty="0">
                <a:solidFill>
                  <a:srgbClr val="00B050"/>
                </a:solidFill>
                <a:latin typeface="Courier New" pitchFamily="49" charset="0"/>
                <a:cs typeface="Courier New" pitchFamily="49" charset="0"/>
              </a:rPr>
              <a:t>型变量</a:t>
            </a:r>
            <a:r>
              <a:rPr lang="en-US" altLang="zh-CN" dirty="0">
                <a:solidFill>
                  <a:srgbClr val="00B050"/>
                </a:solidFill>
                <a:latin typeface="Courier New" pitchFamily="49" charset="0"/>
                <a:cs typeface="Courier New" pitchFamily="49" charset="0"/>
              </a:rPr>
              <a:t>b</a:t>
            </a:r>
            <a:r>
              <a:rPr lang="zh-CN" altLang="en-US" dirty="0">
                <a:solidFill>
                  <a:srgbClr val="00B050"/>
                </a:solidFill>
                <a:latin typeface="Courier New" pitchFamily="49" charset="0"/>
                <a:cs typeface="Courier New" pitchFamily="49" charset="0"/>
              </a:rPr>
              <a:t>的别名</a:t>
            </a:r>
          </a:p>
          <a:p>
            <a:pPr lvl="1"/>
            <a:r>
              <a:rPr lang="zh-CN" altLang="en-US" dirty="0"/>
              <a:t>经过赋值“</a:t>
            </a:r>
            <a:r>
              <a:rPr lang="en-US" altLang="zh-CN" dirty="0" err="1"/>
              <a:t>refb</a:t>
            </a:r>
            <a:r>
              <a:rPr lang="en-US" altLang="zh-CN" dirty="0"/>
              <a:t>=55;”</a:t>
            </a:r>
            <a:r>
              <a:rPr lang="zh-CN" altLang="en-US" dirty="0"/>
              <a:t>以及“</a:t>
            </a:r>
            <a:r>
              <a:rPr lang="en-US" altLang="zh-CN" dirty="0" err="1"/>
              <a:t>refa</a:t>
            </a:r>
            <a:r>
              <a:rPr lang="en-US" altLang="zh-CN" dirty="0"/>
              <a:t>+=2;”</a:t>
            </a:r>
            <a:r>
              <a:rPr lang="zh-CN" altLang="en-US" dirty="0"/>
              <a:t>之后，</a:t>
            </a:r>
            <a:r>
              <a:rPr lang="en-US" altLang="zh-CN" dirty="0"/>
              <a:t>b</a:t>
            </a:r>
            <a:r>
              <a:rPr lang="zh-CN" altLang="en-US" dirty="0"/>
              <a:t>与</a:t>
            </a:r>
            <a:r>
              <a:rPr lang="en-US" altLang="zh-CN" dirty="0" err="1"/>
              <a:t>refb</a:t>
            </a:r>
            <a:r>
              <a:rPr lang="zh-CN" altLang="en-US" dirty="0"/>
              <a:t>的当前值都将是55，而</a:t>
            </a:r>
            <a:r>
              <a:rPr lang="en-US" altLang="zh-CN" dirty="0"/>
              <a:t>a</a:t>
            </a:r>
            <a:r>
              <a:rPr lang="zh-CN" altLang="en-US" dirty="0"/>
              <a:t>与</a:t>
            </a:r>
            <a:r>
              <a:rPr lang="en-US" altLang="zh-CN" dirty="0" err="1"/>
              <a:t>refa</a:t>
            </a:r>
            <a:r>
              <a:rPr lang="zh-CN" altLang="en-US" dirty="0"/>
              <a:t>都在原有值2的基础上增加了2，即当前值都变成了4。 </a:t>
            </a:r>
          </a:p>
          <a:p>
            <a:endParaRPr lang="zh-CN" altLang="en-US" dirty="0"/>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127</a:t>
            </a:fld>
            <a:endParaRPr lang="en-US" altLang="zh-CN"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引用类型</a:t>
            </a:r>
          </a:p>
        </p:txBody>
      </p:sp>
      <p:sp>
        <p:nvSpPr>
          <p:cNvPr id="3" name="内容占位符 2"/>
          <p:cNvSpPr>
            <a:spLocks noGrp="1"/>
          </p:cNvSpPr>
          <p:nvPr>
            <p:ph idx="1"/>
          </p:nvPr>
        </p:nvSpPr>
        <p:spPr/>
        <p:txBody>
          <a:bodyPr/>
          <a:lstStyle/>
          <a:p>
            <a:r>
              <a:rPr lang="zh-CN" altLang="en-US" dirty="0"/>
              <a:t>引用与指针的区别</a:t>
            </a:r>
            <a:endParaRPr lang="en-US" altLang="zh-CN" dirty="0"/>
          </a:p>
          <a:p>
            <a:pPr lvl="1" algn="just"/>
            <a:r>
              <a:rPr lang="zh-CN" altLang="en-US" dirty="0"/>
              <a:t>指针表示的是一个对象变量的地址，而引用则表示一个对象变量的别名。因此在程序中表示其对象变量时，前者要通过取内容运算符“*”，而后者可直接代表</a:t>
            </a:r>
            <a:r>
              <a:rPr lang="en-US" altLang="zh-CN" dirty="0"/>
              <a:t>.</a:t>
            </a:r>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p>
          <a:p>
            <a:pPr algn="just">
              <a:lnSpc>
                <a:spcPct val="110000"/>
              </a:lnSpc>
              <a:buNone/>
            </a:pPr>
            <a:r>
              <a:rPr lang="en-US" altLang="zh-CN" sz="2400" dirty="0">
                <a:solidFill>
                  <a:srgbClr val="0000FF"/>
                </a:solidFill>
              </a:rPr>
              <a:t>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a;</a:t>
            </a:r>
            <a:r>
              <a:rPr lang="en-US" altLang="zh-CN" sz="2400" dirty="0">
                <a:solidFill>
                  <a:srgbClr val="0000FF"/>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*pa=&amp;a;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&amp;</a:t>
            </a:r>
            <a:r>
              <a:rPr lang="en-US" altLang="zh-CN" sz="2400" dirty="0" err="1">
                <a:solidFill>
                  <a:schemeClr val="tx2"/>
                </a:solidFill>
                <a:latin typeface="Courier New" pitchFamily="49" charset="0"/>
                <a:cs typeface="Courier New" pitchFamily="49" charset="0"/>
              </a:rPr>
              <a:t>ra</a:t>
            </a:r>
            <a:r>
              <a:rPr lang="en-US" altLang="zh-CN" sz="2400" dirty="0">
                <a:solidFill>
                  <a:schemeClr val="tx2"/>
                </a:solidFill>
                <a:latin typeface="Courier New" pitchFamily="49" charset="0"/>
                <a:cs typeface="Courier New" pitchFamily="49" charset="0"/>
              </a:rPr>
              <a:t>=a; </a:t>
            </a:r>
          </a:p>
          <a:p>
            <a:pPr algn="just">
              <a:lnSpc>
                <a:spcPct val="110000"/>
              </a:lnSpc>
              <a:buNone/>
            </a:pPr>
            <a:r>
              <a:rPr lang="en-US" altLang="zh-CN" sz="2400" dirty="0">
                <a:solidFill>
                  <a:srgbClr val="0000FF"/>
                </a:solidFill>
              </a:rPr>
              <a:t>      </a:t>
            </a:r>
            <a:r>
              <a:rPr lang="zh-CN" altLang="en-US" sz="2400" dirty="0">
                <a:solidFill>
                  <a:srgbClr val="0000FF"/>
                </a:solidFill>
              </a:rPr>
              <a:t>当要对</a:t>
            </a:r>
            <a:r>
              <a:rPr lang="en-US" altLang="zh-CN" sz="2400" dirty="0">
                <a:solidFill>
                  <a:srgbClr val="0000FF"/>
                </a:solidFill>
              </a:rPr>
              <a:t>a</a:t>
            </a:r>
            <a:r>
              <a:rPr lang="zh-CN" altLang="en-US" sz="2400" dirty="0">
                <a:solidFill>
                  <a:srgbClr val="0000FF"/>
                </a:solidFill>
              </a:rPr>
              <a:t>赋值123时，下述三个语句是等价的：</a:t>
            </a:r>
          </a:p>
          <a:p>
            <a:pPr algn="just">
              <a:lnSpc>
                <a:spcPct val="110000"/>
              </a:lnSpc>
              <a:buNone/>
            </a:pPr>
            <a:r>
              <a:rPr lang="en-US" altLang="zh-CN" sz="2400" dirty="0">
                <a:solidFill>
                  <a:srgbClr val="0000FF"/>
                </a:solidFill>
              </a:rPr>
              <a:t>	</a:t>
            </a:r>
            <a:r>
              <a:rPr lang="zh-CN" altLang="en-US" sz="2400" dirty="0">
                <a:solidFill>
                  <a:srgbClr val="0000FF"/>
                </a:solidFill>
              </a:rPr>
              <a:t>	</a:t>
            </a:r>
            <a:r>
              <a:rPr lang="en-US" altLang="zh-CN" sz="2400" dirty="0">
                <a:solidFill>
                  <a:schemeClr val="tx2"/>
                </a:solidFill>
                <a:latin typeface="Courier New" pitchFamily="49" charset="0"/>
                <a:cs typeface="Courier New" pitchFamily="49" charset="0"/>
              </a:rPr>
              <a:t>a=123;    *pa=123;       </a:t>
            </a:r>
            <a:r>
              <a:rPr lang="en-US" altLang="zh-CN" sz="2400" dirty="0" err="1">
                <a:solidFill>
                  <a:schemeClr val="tx2"/>
                </a:solidFill>
                <a:latin typeface="Courier New" pitchFamily="49" charset="0"/>
                <a:cs typeface="Courier New" pitchFamily="49" charset="0"/>
              </a:rPr>
              <a:t>ra</a:t>
            </a:r>
            <a:r>
              <a:rPr lang="en-US" altLang="zh-CN" sz="2400" dirty="0">
                <a:solidFill>
                  <a:schemeClr val="tx2"/>
                </a:solidFill>
                <a:latin typeface="Courier New" pitchFamily="49" charset="0"/>
                <a:cs typeface="Courier New" pitchFamily="49" charset="0"/>
              </a:rPr>
              <a:t>=123;</a:t>
            </a:r>
            <a:endParaRPr lang="zh-CN" altLang="en-US" sz="2400" dirty="0" err="1">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128</a:t>
            </a:fld>
            <a:endParaRPr lang="en-US" altLang="zh-CN"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引用类型</a:t>
            </a:r>
          </a:p>
        </p:txBody>
      </p:sp>
      <p:sp>
        <p:nvSpPr>
          <p:cNvPr id="3" name="内容占位符 2"/>
          <p:cNvSpPr>
            <a:spLocks noGrp="1"/>
          </p:cNvSpPr>
          <p:nvPr>
            <p:ph idx="1"/>
          </p:nvPr>
        </p:nvSpPr>
        <p:spPr>
          <a:xfrm>
            <a:off x="457200" y="1295400"/>
            <a:ext cx="8507288" cy="5029200"/>
          </a:xfrm>
        </p:spPr>
        <p:txBody>
          <a:bodyPr/>
          <a:lstStyle/>
          <a:p>
            <a:r>
              <a:rPr lang="zh-CN" altLang="en-US" dirty="0"/>
              <a:t>引用与指针的区别</a:t>
            </a:r>
            <a:endParaRPr lang="en-US" altLang="zh-CN" dirty="0"/>
          </a:p>
          <a:p>
            <a:pPr lvl="1"/>
            <a:r>
              <a:rPr lang="zh-CN" altLang="en-US" dirty="0"/>
              <a:t>指针是可变的，它可以指向变量</a:t>
            </a:r>
            <a:r>
              <a:rPr lang="en-US" altLang="zh-CN" dirty="0"/>
              <a:t>a，</a:t>
            </a:r>
            <a:r>
              <a:rPr lang="zh-CN" altLang="en-US" dirty="0"/>
              <a:t>也可以指向变量</a:t>
            </a:r>
            <a:r>
              <a:rPr lang="en-US" altLang="zh-CN" dirty="0"/>
              <a:t>b，</a:t>
            </a:r>
            <a:r>
              <a:rPr lang="zh-CN" altLang="en-US" dirty="0"/>
              <a:t>而引用则只能在建立时一次确定（固定绑定在某一个变量上），不可改变。</a:t>
            </a:r>
            <a:endParaRPr lang="en-US" altLang="zh-CN" dirty="0"/>
          </a:p>
          <a:p>
            <a:pPr lvl="1">
              <a:buNone/>
            </a:pPr>
            <a:r>
              <a:rPr lang="en-US" altLang="zh-CN" dirty="0" err="1">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a:t>
            </a:r>
            <a:r>
              <a:rPr lang="en-US" altLang="zh-CN" dirty="0" err="1">
                <a:solidFill>
                  <a:schemeClr val="tx2"/>
                </a:solidFill>
                <a:latin typeface="Courier New" pitchFamily="49" charset="0"/>
                <a:cs typeface="Courier New" pitchFamily="49" charset="0"/>
              </a:rPr>
              <a:t>a,b</a:t>
            </a:r>
            <a:r>
              <a:rPr lang="en-US" altLang="zh-CN" dirty="0">
                <a:solidFill>
                  <a:schemeClr val="tx2"/>
                </a:solidFill>
                <a:latin typeface="Courier New" pitchFamily="49" charset="0"/>
                <a:cs typeface="Courier New" pitchFamily="49" charset="0"/>
              </a:rPr>
              <a:t>=456; </a:t>
            </a:r>
            <a:r>
              <a:rPr lang="en-US" altLang="zh-CN" dirty="0" err="1">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*p=&amp;a; </a:t>
            </a:r>
            <a:r>
              <a:rPr lang="en-US" altLang="zh-CN" dirty="0" err="1">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&amp;</a:t>
            </a:r>
            <a:r>
              <a:rPr lang="en-US" altLang="zh-CN" dirty="0" err="1">
                <a:solidFill>
                  <a:schemeClr val="tx2"/>
                </a:solidFill>
                <a:latin typeface="Courier New" pitchFamily="49" charset="0"/>
                <a:cs typeface="Courier New" pitchFamily="49" charset="0"/>
              </a:rPr>
              <a:t>ra</a:t>
            </a:r>
            <a:r>
              <a:rPr lang="en-US" altLang="zh-CN" dirty="0">
                <a:solidFill>
                  <a:schemeClr val="tx2"/>
                </a:solidFill>
                <a:latin typeface="Courier New" pitchFamily="49" charset="0"/>
                <a:cs typeface="Courier New" pitchFamily="49" charset="0"/>
              </a:rPr>
              <a:t>=a;</a:t>
            </a:r>
          </a:p>
          <a:p>
            <a:pPr marL="914400" lvl="2" indent="0">
              <a:buNone/>
            </a:pPr>
            <a:r>
              <a:rPr lang="en-US" altLang="zh-CN" dirty="0">
                <a:solidFill>
                  <a:schemeClr val="tx2"/>
                </a:solidFill>
                <a:latin typeface="Courier New" pitchFamily="49" charset="0"/>
                <a:cs typeface="Courier New" pitchFamily="49" charset="0"/>
              </a:rPr>
              <a:t>p=&amp;b;</a:t>
            </a:r>
            <a:r>
              <a:rPr lang="en-US" altLang="zh-CN" dirty="0">
                <a:solidFill>
                  <a:srgbClr val="007434"/>
                </a:solidFill>
                <a:latin typeface="Courier New" pitchFamily="49" charset="0"/>
                <a:cs typeface="Courier New" pitchFamily="49" charset="0"/>
              </a:rPr>
              <a:t>//</a:t>
            </a:r>
            <a:r>
              <a:rPr lang="zh-CN" altLang="en-US" dirty="0">
                <a:solidFill>
                  <a:srgbClr val="007434"/>
                </a:solidFill>
                <a:latin typeface="Courier New" pitchFamily="49" charset="0"/>
                <a:cs typeface="Courier New" pitchFamily="49" charset="0"/>
              </a:rPr>
              <a:t>将变量</a:t>
            </a:r>
            <a:r>
              <a:rPr lang="en-US" altLang="zh-CN" dirty="0">
                <a:solidFill>
                  <a:srgbClr val="007434"/>
                </a:solidFill>
                <a:latin typeface="Courier New" pitchFamily="49" charset="0"/>
                <a:cs typeface="Courier New" pitchFamily="49" charset="0"/>
              </a:rPr>
              <a:t>b</a:t>
            </a:r>
            <a:r>
              <a:rPr lang="zh-CN" altLang="en-US" dirty="0">
                <a:solidFill>
                  <a:srgbClr val="007434"/>
                </a:solidFill>
                <a:latin typeface="Courier New" pitchFamily="49" charset="0"/>
                <a:cs typeface="Courier New" pitchFamily="49" charset="0"/>
              </a:rPr>
              <a:t>的地址赋给指针</a:t>
            </a:r>
            <a:r>
              <a:rPr lang="en-US" altLang="zh-CN" dirty="0">
                <a:solidFill>
                  <a:srgbClr val="007434"/>
                </a:solidFill>
                <a:latin typeface="Courier New" pitchFamily="49" charset="0"/>
                <a:cs typeface="Courier New" pitchFamily="49" charset="0"/>
              </a:rPr>
              <a:t>p</a:t>
            </a:r>
          </a:p>
          <a:p>
            <a:pPr marL="914400" lvl="2" indent="0">
              <a:buNone/>
            </a:pPr>
            <a:r>
              <a:rPr lang="en-US" altLang="zh-CN" dirty="0" err="1">
                <a:solidFill>
                  <a:schemeClr val="tx2"/>
                </a:solidFill>
                <a:latin typeface="Courier New" pitchFamily="49" charset="0"/>
                <a:cs typeface="Courier New" pitchFamily="49" charset="0"/>
              </a:rPr>
              <a:t>ra</a:t>
            </a:r>
            <a:r>
              <a:rPr lang="en-US" altLang="zh-CN" dirty="0">
                <a:solidFill>
                  <a:schemeClr val="tx2"/>
                </a:solidFill>
                <a:latin typeface="Courier New" pitchFamily="49" charset="0"/>
                <a:cs typeface="Courier New" pitchFamily="49" charset="0"/>
              </a:rPr>
              <a:t>=b;</a:t>
            </a:r>
            <a:r>
              <a:rPr lang="en-US" altLang="zh-CN" dirty="0">
                <a:solidFill>
                  <a:srgbClr val="007434"/>
                </a:solidFill>
                <a:latin typeface="Courier New" pitchFamily="49" charset="0"/>
                <a:cs typeface="Courier New" pitchFamily="49" charset="0"/>
              </a:rPr>
              <a:t>/*</a:t>
            </a:r>
            <a:r>
              <a:rPr lang="zh-CN" altLang="en-US" dirty="0">
                <a:solidFill>
                  <a:srgbClr val="007434"/>
                </a:solidFill>
                <a:latin typeface="Courier New" pitchFamily="49" charset="0"/>
                <a:cs typeface="Courier New" pitchFamily="49" charset="0"/>
              </a:rPr>
              <a:t>将</a:t>
            </a:r>
            <a:r>
              <a:rPr lang="en-US" altLang="zh-CN" dirty="0">
                <a:solidFill>
                  <a:srgbClr val="007434"/>
                </a:solidFill>
                <a:latin typeface="Courier New" pitchFamily="49" charset="0"/>
                <a:cs typeface="Courier New" pitchFamily="49" charset="0"/>
              </a:rPr>
              <a:t>b</a:t>
            </a:r>
            <a:r>
              <a:rPr lang="zh-CN" altLang="en-US" dirty="0">
                <a:solidFill>
                  <a:srgbClr val="007434"/>
                </a:solidFill>
                <a:latin typeface="Courier New" pitchFamily="49" charset="0"/>
                <a:cs typeface="Courier New" pitchFamily="49" charset="0"/>
              </a:rPr>
              <a:t>的值（即456）赋给了与</a:t>
            </a:r>
            <a:r>
              <a:rPr lang="en-US" altLang="zh-CN" dirty="0" err="1">
                <a:solidFill>
                  <a:srgbClr val="007434"/>
                </a:solidFill>
                <a:latin typeface="Courier New" pitchFamily="49" charset="0"/>
                <a:cs typeface="Courier New" pitchFamily="49" charset="0"/>
              </a:rPr>
              <a:t>ra</a:t>
            </a:r>
            <a:r>
              <a:rPr lang="zh-CN" altLang="en-US" dirty="0">
                <a:solidFill>
                  <a:srgbClr val="007434"/>
                </a:solidFill>
                <a:latin typeface="Courier New" pitchFamily="49" charset="0"/>
                <a:cs typeface="Courier New" pitchFamily="49" charset="0"/>
              </a:rPr>
              <a:t>绑定的变量</a:t>
            </a:r>
            <a:r>
              <a:rPr lang="en-US" altLang="zh-CN" dirty="0">
                <a:solidFill>
                  <a:srgbClr val="007434"/>
                </a:solidFill>
                <a:latin typeface="Courier New" pitchFamily="49" charset="0"/>
                <a:cs typeface="Courier New" pitchFamily="49" charset="0"/>
              </a:rPr>
              <a:t>a</a:t>
            </a:r>
            <a:r>
              <a:rPr lang="zh-CN" altLang="en-US" dirty="0">
                <a:solidFill>
                  <a:srgbClr val="007434"/>
                </a:solidFill>
                <a:latin typeface="Courier New" pitchFamily="49" charset="0"/>
                <a:cs typeface="Courier New" pitchFamily="49" charset="0"/>
              </a:rPr>
              <a:t>以及引用</a:t>
            </a:r>
            <a:r>
              <a:rPr lang="en-US" altLang="zh-CN" dirty="0" err="1">
                <a:solidFill>
                  <a:srgbClr val="007434"/>
                </a:solidFill>
                <a:latin typeface="Courier New" pitchFamily="49" charset="0"/>
                <a:cs typeface="Courier New" pitchFamily="49" charset="0"/>
              </a:rPr>
              <a:t>ra</a:t>
            </a:r>
            <a:r>
              <a:rPr lang="zh-CN" altLang="en-US" dirty="0">
                <a:solidFill>
                  <a:srgbClr val="007434"/>
                </a:solidFill>
                <a:latin typeface="Courier New" pitchFamily="49" charset="0"/>
                <a:cs typeface="Courier New" pitchFamily="49" charset="0"/>
              </a:rPr>
              <a:t>本身，不是将变量</a:t>
            </a:r>
            <a:r>
              <a:rPr lang="en-US" altLang="zh-CN" dirty="0">
                <a:solidFill>
                  <a:srgbClr val="007434"/>
                </a:solidFill>
                <a:latin typeface="Courier New" pitchFamily="49" charset="0"/>
                <a:cs typeface="Courier New" pitchFamily="49" charset="0"/>
              </a:rPr>
              <a:t>b</a:t>
            </a:r>
            <a:r>
              <a:rPr lang="zh-CN" altLang="en-US" dirty="0">
                <a:solidFill>
                  <a:srgbClr val="007434"/>
                </a:solidFill>
                <a:latin typeface="Courier New" pitchFamily="49" charset="0"/>
                <a:cs typeface="Courier New" pitchFamily="49" charset="0"/>
              </a:rPr>
              <a:t>与引用变量</a:t>
            </a:r>
            <a:r>
              <a:rPr lang="en-US" altLang="zh-CN" dirty="0" err="1">
                <a:solidFill>
                  <a:srgbClr val="007434"/>
                </a:solidFill>
                <a:latin typeface="Courier New" pitchFamily="49" charset="0"/>
                <a:cs typeface="Courier New" pitchFamily="49" charset="0"/>
              </a:rPr>
              <a:t>ra</a:t>
            </a:r>
            <a:r>
              <a:rPr lang="zh-CN" altLang="en-US" dirty="0">
                <a:solidFill>
                  <a:srgbClr val="007434"/>
                </a:solidFill>
                <a:latin typeface="Courier New" pitchFamily="49" charset="0"/>
                <a:cs typeface="Courier New" pitchFamily="49" charset="0"/>
              </a:rPr>
              <a:t>绑定</a:t>
            </a:r>
            <a:r>
              <a:rPr lang="en-US" altLang="zh-CN" dirty="0">
                <a:solidFill>
                  <a:srgbClr val="007434"/>
                </a:solidFill>
                <a:latin typeface="Courier New" pitchFamily="49" charset="0"/>
                <a:cs typeface="Courier New" pitchFamily="49" charset="0"/>
              </a:rPr>
              <a:t>*/</a:t>
            </a:r>
          </a:p>
          <a:p>
            <a:pPr marL="914400" lvl="2" indent="0">
              <a:buNone/>
            </a:pPr>
            <a:r>
              <a:rPr lang="en-US" altLang="zh-CN" dirty="0" err="1">
                <a:solidFill>
                  <a:srgbClr val="0000FF"/>
                </a:solidFill>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&amp;</a:t>
            </a:r>
            <a:r>
              <a:rPr lang="en-US" altLang="zh-CN" dirty="0" err="1">
                <a:solidFill>
                  <a:schemeClr val="tx2"/>
                </a:solidFill>
                <a:latin typeface="Courier New" pitchFamily="49" charset="0"/>
                <a:cs typeface="Courier New" pitchFamily="49" charset="0"/>
              </a:rPr>
              <a:t>ra</a:t>
            </a:r>
            <a:r>
              <a:rPr lang="en-US" altLang="zh-CN" dirty="0">
                <a:solidFill>
                  <a:schemeClr val="tx2"/>
                </a:solidFill>
                <a:latin typeface="Courier New" pitchFamily="49" charset="0"/>
                <a:cs typeface="Courier New" pitchFamily="49" charset="0"/>
              </a:rPr>
              <a:t>=b; </a:t>
            </a:r>
            <a:r>
              <a:rPr lang="en-US" altLang="zh-CN" dirty="0">
                <a:solidFill>
                  <a:srgbClr val="007434"/>
                </a:solidFill>
                <a:latin typeface="Courier New" pitchFamily="49" charset="0"/>
                <a:cs typeface="Courier New" pitchFamily="49" charset="0"/>
              </a:rPr>
              <a:t>/*</a:t>
            </a:r>
            <a:r>
              <a:rPr lang="zh-CN" altLang="en-US" dirty="0">
                <a:solidFill>
                  <a:srgbClr val="007434"/>
                </a:solidFill>
                <a:latin typeface="Courier New" pitchFamily="49" charset="0"/>
                <a:cs typeface="Courier New" pitchFamily="49" charset="0"/>
              </a:rPr>
              <a:t>不合法，为引用</a:t>
            </a:r>
            <a:r>
              <a:rPr lang="en-US" altLang="zh-CN" dirty="0" err="1">
                <a:solidFill>
                  <a:srgbClr val="007434"/>
                </a:solidFill>
                <a:latin typeface="Courier New" pitchFamily="49" charset="0"/>
                <a:cs typeface="Courier New" pitchFamily="49" charset="0"/>
              </a:rPr>
              <a:t>ra</a:t>
            </a:r>
            <a:r>
              <a:rPr lang="zh-CN" altLang="en-US" dirty="0">
                <a:solidFill>
                  <a:srgbClr val="007434"/>
                </a:solidFill>
                <a:latin typeface="Courier New" pitchFamily="49" charset="0"/>
                <a:cs typeface="Courier New" pitchFamily="49" charset="0"/>
              </a:rPr>
              <a:t>重新建立新的绑定关系则会导致出现一个编译错误（</a:t>
            </a:r>
            <a:r>
              <a:rPr lang="en-US" altLang="zh-CN" dirty="0" err="1">
                <a:solidFill>
                  <a:srgbClr val="007434"/>
                </a:solidFill>
                <a:latin typeface="Courier New" pitchFamily="49" charset="0"/>
                <a:cs typeface="Courier New" pitchFamily="49" charset="0"/>
              </a:rPr>
              <a:t>ra</a:t>
            </a:r>
            <a:r>
              <a:rPr lang="zh-CN" altLang="en-US" dirty="0">
                <a:solidFill>
                  <a:srgbClr val="007434"/>
                </a:solidFill>
                <a:latin typeface="Courier New" pitchFamily="49" charset="0"/>
                <a:cs typeface="Courier New" pitchFamily="49" charset="0"/>
              </a:rPr>
              <a:t>重定义，重复初始化）</a:t>
            </a:r>
            <a:r>
              <a:rPr lang="en-US" altLang="zh-CN" dirty="0">
                <a:solidFill>
                  <a:srgbClr val="007434"/>
                </a:solidFill>
                <a:latin typeface="Courier New" pitchFamily="49" charset="0"/>
                <a:cs typeface="Courier New" pitchFamily="49" charset="0"/>
              </a:rPr>
              <a:t>*/</a:t>
            </a:r>
            <a:endParaRPr lang="zh-CN" altLang="en-US" dirty="0">
              <a:solidFill>
                <a:srgbClr val="007434"/>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129</a:t>
            </a:fld>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初识指针</a:t>
            </a:r>
          </a:p>
        </p:txBody>
      </p:sp>
      <p:sp>
        <p:nvSpPr>
          <p:cNvPr id="3" name="内容占位符 2"/>
          <p:cNvSpPr>
            <a:spLocks noGrp="1"/>
          </p:cNvSpPr>
          <p:nvPr>
            <p:ph idx="1"/>
          </p:nvPr>
        </p:nvSpPr>
        <p:spPr>
          <a:xfrm>
            <a:off x="457200" y="1295400"/>
            <a:ext cx="8153400" cy="1347782"/>
          </a:xfrm>
        </p:spPr>
        <p:txBody>
          <a:bodyPr/>
          <a:lstStyle/>
          <a:p>
            <a:r>
              <a:rPr lang="zh-CN" altLang="en-US" dirty="0"/>
              <a:t>指针的引入</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6.1】</a:t>
            </a:r>
            <a:r>
              <a:rPr lang="zh-CN" altLang="en-US" dirty="0">
                <a:solidFill>
                  <a:srgbClr val="C00000"/>
                </a:solidFill>
              </a:rPr>
              <a:t>两种写法的区别</a:t>
            </a:r>
            <a:r>
              <a:rPr lang="en-US" altLang="zh-CN" dirty="0">
                <a:solidFill>
                  <a:srgbClr val="C00000"/>
                </a:solidFill>
              </a:rPr>
              <a:t>1</a:t>
            </a:r>
          </a:p>
          <a:p>
            <a:pPr lvl="2"/>
            <a:endParaRPr lang="zh-CN" altLang="en-US" dirty="0"/>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13</a:t>
            </a:fld>
            <a:endParaRPr lang="en-US" altLang="zh-CN" dirty="0"/>
          </a:p>
        </p:txBody>
      </p:sp>
      <p:sp>
        <p:nvSpPr>
          <p:cNvPr id="6" name="矩形 5"/>
          <p:cNvSpPr/>
          <p:nvPr/>
        </p:nvSpPr>
        <p:spPr>
          <a:xfrm>
            <a:off x="928662" y="2357430"/>
            <a:ext cx="7429552" cy="2031325"/>
          </a:xfrm>
          <a:prstGeom prst="rect">
            <a:avLst/>
          </a:prstGeom>
        </p:spPr>
        <p:txBody>
          <a:bodyPr wrap="square">
            <a:spAutoFit/>
          </a:bodyPr>
          <a:lstStyle/>
          <a:p>
            <a:r>
              <a:rPr lang="en-US" altLang="zh-CN" b="1" dirty="0">
                <a:solidFill>
                  <a:srgbClr val="0000FF"/>
                </a:solidFill>
                <a:latin typeface="Courier New" pitchFamily="49" charset="0"/>
                <a:cs typeface="Courier New" pitchFamily="49" charset="0"/>
              </a:rPr>
              <a:t>void</a:t>
            </a:r>
            <a:r>
              <a:rPr lang="en-US" altLang="zh-CN" b="1" dirty="0">
                <a:solidFill>
                  <a:schemeClr val="tx2"/>
                </a:solidFill>
                <a:latin typeface="Courier New" pitchFamily="49" charset="0"/>
                <a:cs typeface="Courier New" pitchFamily="49" charset="0"/>
              </a:rPr>
              <a:t> sort(</a:t>
            </a: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solidFill>
                  <a:srgbClr val="FF0000"/>
                </a:solidFill>
                <a:latin typeface="Courier New" pitchFamily="49" charset="0"/>
                <a:cs typeface="Courier New" pitchFamily="49" charset="0"/>
              </a:rPr>
              <a:t>a[]</a:t>
            </a:r>
            <a:r>
              <a:rPr lang="en-US" altLang="zh-CN" b="1" dirty="0">
                <a:solidFill>
                  <a:schemeClr val="tx2"/>
                </a:solidFill>
                <a:latin typeface="Courier New" pitchFamily="49" charset="0"/>
                <a:cs typeface="Courier New" pitchFamily="49" charset="0"/>
              </a:rPr>
              <a:t>,</a:t>
            </a: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n){</a:t>
            </a:r>
          </a:p>
          <a:p>
            <a:r>
              <a:rPr lang="en-US" altLang="zh-CN" b="1" dirty="0">
                <a:solidFill>
                  <a:schemeClr val="tx2"/>
                </a:solidFill>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for</a:t>
            </a:r>
            <a:r>
              <a:rPr lang="en-US" altLang="zh-CN" b="1" dirty="0">
                <a:solidFill>
                  <a:schemeClr val="tx2"/>
                </a:solidFill>
                <a:latin typeface="Courier New" pitchFamily="49" charset="0"/>
                <a:cs typeface="Courier New" pitchFamily="49" charset="0"/>
              </a:rPr>
              <a:t>(</a:t>
            </a: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err="1">
                <a:solidFill>
                  <a:schemeClr val="tx2"/>
                </a:solidFill>
                <a:latin typeface="Courier New" pitchFamily="49" charset="0"/>
                <a:cs typeface="Courier New" pitchFamily="49" charset="0"/>
              </a:rPr>
              <a:t>i</a:t>
            </a:r>
            <a:r>
              <a:rPr lang="en-US" altLang="zh-CN" b="1" dirty="0">
                <a:solidFill>
                  <a:schemeClr val="tx2"/>
                </a:solidFill>
                <a:latin typeface="Courier New" pitchFamily="49" charset="0"/>
                <a:cs typeface="Courier New" pitchFamily="49" charset="0"/>
              </a:rPr>
              <a:t>=0;i&lt;n-1;i++)	{</a:t>
            </a:r>
          </a:p>
          <a:p>
            <a:r>
              <a:rPr lang="en-US" altLang="zh-CN" b="1" dirty="0">
                <a:solidFill>
                  <a:schemeClr val="tx2"/>
                </a:solidFill>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for</a:t>
            </a:r>
            <a:r>
              <a:rPr lang="en-US" altLang="zh-CN" b="1" dirty="0">
                <a:solidFill>
                  <a:schemeClr val="tx2"/>
                </a:solidFill>
                <a:latin typeface="Courier New" pitchFamily="49" charset="0"/>
                <a:cs typeface="Courier New" pitchFamily="49" charset="0"/>
              </a:rPr>
              <a:t>(</a:t>
            </a: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j=n-1;j&gt;</a:t>
            </a:r>
            <a:r>
              <a:rPr lang="en-US" altLang="zh-CN" b="1" dirty="0" err="1">
                <a:solidFill>
                  <a:schemeClr val="tx2"/>
                </a:solidFill>
                <a:latin typeface="Courier New" pitchFamily="49" charset="0"/>
                <a:cs typeface="Courier New" pitchFamily="49" charset="0"/>
              </a:rPr>
              <a:t>i;j</a:t>
            </a:r>
            <a:r>
              <a:rPr lang="en-US" altLang="zh-CN" b="1" dirty="0">
                <a:solidFill>
                  <a:schemeClr val="tx2"/>
                </a:solidFill>
                <a:latin typeface="Courier New" pitchFamily="49" charset="0"/>
                <a:cs typeface="Courier New" pitchFamily="49" charset="0"/>
              </a:rPr>
              <a:t>--)</a:t>
            </a:r>
          </a:p>
          <a:p>
            <a:r>
              <a:rPr lang="en-US" altLang="zh-CN" b="1" dirty="0">
                <a:solidFill>
                  <a:schemeClr val="tx2"/>
                </a:solidFill>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if</a:t>
            </a:r>
            <a:r>
              <a:rPr lang="en-US" altLang="zh-CN" b="1" dirty="0">
                <a:solidFill>
                  <a:schemeClr val="tx2"/>
                </a:solidFill>
                <a:latin typeface="Courier New" pitchFamily="49" charset="0"/>
                <a:cs typeface="Courier New" pitchFamily="49" charset="0"/>
              </a:rPr>
              <a:t>(</a:t>
            </a:r>
            <a:r>
              <a:rPr lang="en-US" altLang="zh-CN" b="1" dirty="0">
                <a:solidFill>
                  <a:srgbClr val="FF0000"/>
                </a:solidFill>
                <a:latin typeface="Courier New" pitchFamily="49" charset="0"/>
                <a:cs typeface="Courier New" pitchFamily="49" charset="0"/>
              </a:rPr>
              <a:t>a[j]</a:t>
            </a:r>
            <a:r>
              <a:rPr lang="en-US" altLang="zh-CN" b="1" dirty="0">
                <a:solidFill>
                  <a:schemeClr val="tx2"/>
                </a:solidFill>
                <a:latin typeface="Courier New" pitchFamily="49" charset="0"/>
                <a:cs typeface="Courier New" pitchFamily="49" charset="0"/>
              </a:rPr>
              <a:t>&lt;</a:t>
            </a:r>
            <a:r>
              <a:rPr lang="en-US" altLang="zh-CN" b="1" dirty="0">
                <a:solidFill>
                  <a:srgbClr val="FF0000"/>
                </a:solidFill>
                <a:latin typeface="Courier New" pitchFamily="49" charset="0"/>
                <a:cs typeface="Courier New" pitchFamily="49" charset="0"/>
              </a:rPr>
              <a:t>a[j-1]</a:t>
            </a:r>
            <a:r>
              <a:rPr lang="en-US" altLang="zh-CN" b="1" dirty="0">
                <a:solidFill>
                  <a:schemeClr val="tx2"/>
                </a:solidFill>
                <a:latin typeface="Courier New" pitchFamily="49" charset="0"/>
                <a:cs typeface="Courier New" pitchFamily="49" charset="0"/>
              </a:rPr>
              <a:t>)</a:t>
            </a:r>
          </a:p>
          <a:p>
            <a:r>
              <a:rPr lang="en-US" altLang="zh-CN" b="1" dirty="0">
                <a:solidFill>
                  <a:schemeClr val="tx2"/>
                </a:solidFill>
                <a:latin typeface="Courier New" pitchFamily="49" charset="0"/>
                <a:cs typeface="Courier New" pitchFamily="49" charset="0"/>
              </a:rPr>
              <a:t>				swap(</a:t>
            </a:r>
            <a:r>
              <a:rPr lang="en-US" altLang="zh-CN" b="1" dirty="0">
                <a:solidFill>
                  <a:srgbClr val="FF0000"/>
                </a:solidFill>
                <a:latin typeface="Courier New" pitchFamily="49" charset="0"/>
                <a:cs typeface="Courier New" pitchFamily="49" charset="0"/>
              </a:rPr>
              <a:t>a[j]</a:t>
            </a:r>
            <a:r>
              <a:rPr lang="en-US" altLang="zh-CN" b="1" dirty="0">
                <a:solidFill>
                  <a:schemeClr val="tx2"/>
                </a:solidFill>
                <a:latin typeface="Courier New" pitchFamily="49" charset="0"/>
                <a:cs typeface="Courier New" pitchFamily="49" charset="0"/>
              </a:rPr>
              <a:t>,</a:t>
            </a:r>
            <a:r>
              <a:rPr lang="en-US" altLang="zh-CN" b="1" dirty="0">
                <a:solidFill>
                  <a:srgbClr val="FF0000"/>
                </a:solidFill>
                <a:latin typeface="Courier New" pitchFamily="49" charset="0"/>
                <a:cs typeface="Courier New" pitchFamily="49" charset="0"/>
              </a:rPr>
              <a:t>a[j-1]</a:t>
            </a:r>
            <a:r>
              <a:rPr lang="en-US" altLang="zh-CN" b="1" dirty="0">
                <a:solidFill>
                  <a:schemeClr val="tx2"/>
                </a:solidFill>
                <a:latin typeface="Courier New" pitchFamily="49" charset="0"/>
                <a:cs typeface="Courier New" pitchFamily="49" charset="0"/>
              </a:rPr>
              <a:t>);</a:t>
            </a:r>
          </a:p>
          <a:p>
            <a:r>
              <a:rPr lang="en-US" altLang="zh-CN" b="1" dirty="0">
                <a:solidFill>
                  <a:schemeClr val="tx2"/>
                </a:solidFill>
                <a:latin typeface="Courier New" pitchFamily="49" charset="0"/>
                <a:cs typeface="Courier New" pitchFamily="49" charset="0"/>
              </a:rPr>
              <a:t>	}</a:t>
            </a:r>
          </a:p>
          <a:p>
            <a:r>
              <a:rPr lang="en-US" altLang="zh-CN" b="1" dirty="0">
                <a:solidFill>
                  <a:schemeClr val="tx2"/>
                </a:solidFill>
                <a:latin typeface="Courier New" pitchFamily="49" charset="0"/>
                <a:cs typeface="Courier New" pitchFamily="49" charset="0"/>
              </a:rPr>
              <a:t>}</a:t>
            </a:r>
            <a:endParaRPr lang="zh-CN" altLang="en-US" b="1" dirty="0">
              <a:solidFill>
                <a:schemeClr val="tx2"/>
              </a:solidFill>
              <a:latin typeface="Courier New" pitchFamily="49" charset="0"/>
              <a:cs typeface="Courier New" pitchFamily="49" charset="0"/>
            </a:endParaRPr>
          </a:p>
        </p:txBody>
      </p:sp>
      <p:sp>
        <p:nvSpPr>
          <p:cNvPr id="7" name="矩形 6"/>
          <p:cNvSpPr/>
          <p:nvPr/>
        </p:nvSpPr>
        <p:spPr>
          <a:xfrm>
            <a:off x="928662" y="4344139"/>
            <a:ext cx="7858180" cy="2031325"/>
          </a:xfrm>
          <a:prstGeom prst="rect">
            <a:avLst/>
          </a:prstGeom>
        </p:spPr>
        <p:txBody>
          <a:bodyPr wrap="square">
            <a:spAutoFit/>
          </a:bodyPr>
          <a:lstStyle/>
          <a:p>
            <a:r>
              <a:rPr lang="en-US" altLang="zh-CN" b="1" dirty="0">
                <a:solidFill>
                  <a:srgbClr val="0000FF"/>
                </a:solidFill>
                <a:latin typeface="Courier New" pitchFamily="49" charset="0"/>
                <a:cs typeface="Courier New" pitchFamily="49" charset="0"/>
              </a:rPr>
              <a:t>void</a:t>
            </a:r>
            <a:r>
              <a:rPr lang="en-US" altLang="zh-CN" b="1" dirty="0">
                <a:solidFill>
                  <a:schemeClr val="tx2"/>
                </a:solidFill>
                <a:latin typeface="Courier New" pitchFamily="49" charset="0"/>
                <a:cs typeface="Courier New" pitchFamily="49" charset="0"/>
              </a:rPr>
              <a:t> sort(</a:t>
            </a: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solidFill>
                  <a:srgbClr val="00B050"/>
                </a:solidFill>
                <a:latin typeface="Courier New" pitchFamily="49" charset="0"/>
                <a:cs typeface="Courier New" pitchFamily="49" charset="0"/>
              </a:rPr>
              <a:t>*</a:t>
            </a:r>
            <a:r>
              <a:rPr lang="en-US" altLang="zh-CN" b="1" dirty="0" err="1">
                <a:solidFill>
                  <a:srgbClr val="00B050"/>
                </a:solidFill>
                <a:latin typeface="Courier New" pitchFamily="49" charset="0"/>
                <a:cs typeface="Courier New" pitchFamily="49" charset="0"/>
              </a:rPr>
              <a:t>a</a:t>
            </a:r>
            <a:r>
              <a:rPr lang="en-US" altLang="zh-CN" b="1" dirty="0" err="1">
                <a:solidFill>
                  <a:schemeClr val="tx2"/>
                </a:solidFill>
                <a:latin typeface="Courier New" pitchFamily="49" charset="0"/>
                <a:cs typeface="Courier New" pitchFamily="49" charset="0"/>
              </a:rPr>
              <a:t>,</a:t>
            </a: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n){</a:t>
            </a:r>
          </a:p>
          <a:p>
            <a:r>
              <a:rPr lang="en-US" altLang="zh-CN" b="1" dirty="0">
                <a:solidFill>
                  <a:schemeClr val="tx2"/>
                </a:solidFill>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for</a:t>
            </a:r>
            <a:r>
              <a:rPr lang="en-US" altLang="zh-CN" b="1" dirty="0">
                <a:solidFill>
                  <a:schemeClr val="tx2"/>
                </a:solidFill>
                <a:latin typeface="Courier New" pitchFamily="49" charset="0"/>
                <a:cs typeface="Courier New" pitchFamily="49" charset="0"/>
              </a:rPr>
              <a:t>(</a:t>
            </a: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err="1">
                <a:solidFill>
                  <a:schemeClr val="tx2"/>
                </a:solidFill>
                <a:latin typeface="Courier New" pitchFamily="49" charset="0"/>
                <a:cs typeface="Courier New" pitchFamily="49" charset="0"/>
              </a:rPr>
              <a:t>i</a:t>
            </a:r>
            <a:r>
              <a:rPr lang="en-US" altLang="zh-CN" b="1" dirty="0">
                <a:solidFill>
                  <a:schemeClr val="tx2"/>
                </a:solidFill>
                <a:latin typeface="Courier New" pitchFamily="49" charset="0"/>
                <a:cs typeface="Courier New" pitchFamily="49" charset="0"/>
              </a:rPr>
              <a:t>=0;i&lt;n-1;i++)	{</a:t>
            </a:r>
          </a:p>
          <a:p>
            <a:r>
              <a:rPr lang="en-US" altLang="zh-CN" b="1" dirty="0">
                <a:solidFill>
                  <a:schemeClr val="tx2"/>
                </a:solidFill>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for</a:t>
            </a:r>
            <a:r>
              <a:rPr lang="en-US" altLang="zh-CN" b="1" dirty="0">
                <a:solidFill>
                  <a:schemeClr val="tx2"/>
                </a:solidFill>
                <a:latin typeface="Courier New" pitchFamily="49" charset="0"/>
                <a:cs typeface="Courier New" pitchFamily="49" charset="0"/>
              </a:rPr>
              <a:t>(</a:t>
            </a: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j=n-1;j&gt;</a:t>
            </a:r>
            <a:r>
              <a:rPr lang="en-US" altLang="zh-CN" b="1" dirty="0" err="1">
                <a:solidFill>
                  <a:schemeClr val="tx2"/>
                </a:solidFill>
                <a:latin typeface="Courier New" pitchFamily="49" charset="0"/>
                <a:cs typeface="Courier New" pitchFamily="49" charset="0"/>
              </a:rPr>
              <a:t>i;j</a:t>
            </a:r>
            <a:r>
              <a:rPr lang="en-US" altLang="zh-CN" b="1" dirty="0">
                <a:solidFill>
                  <a:schemeClr val="tx2"/>
                </a:solidFill>
                <a:latin typeface="Courier New" pitchFamily="49" charset="0"/>
                <a:cs typeface="Courier New" pitchFamily="49" charset="0"/>
              </a:rPr>
              <a:t>--)</a:t>
            </a:r>
          </a:p>
          <a:p>
            <a:r>
              <a:rPr lang="en-US" altLang="zh-CN" b="1" dirty="0">
                <a:solidFill>
                  <a:schemeClr val="tx2"/>
                </a:solidFill>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if</a:t>
            </a:r>
            <a:r>
              <a:rPr lang="en-US" altLang="zh-CN" b="1" dirty="0">
                <a:solidFill>
                  <a:schemeClr val="tx2"/>
                </a:solidFill>
                <a:latin typeface="Courier New" pitchFamily="49" charset="0"/>
                <a:cs typeface="Courier New" pitchFamily="49" charset="0"/>
              </a:rPr>
              <a:t>(</a:t>
            </a:r>
            <a:r>
              <a:rPr lang="en-US" altLang="zh-CN" b="1" dirty="0">
                <a:solidFill>
                  <a:srgbClr val="00B050"/>
                </a:solidFill>
                <a:latin typeface="Courier New" pitchFamily="49" charset="0"/>
                <a:cs typeface="Courier New" pitchFamily="49" charset="0"/>
              </a:rPr>
              <a:t>*(</a:t>
            </a:r>
            <a:r>
              <a:rPr lang="en-US" altLang="zh-CN" b="1" dirty="0" err="1">
                <a:solidFill>
                  <a:srgbClr val="00B050"/>
                </a:solidFill>
                <a:latin typeface="Courier New" pitchFamily="49" charset="0"/>
                <a:cs typeface="Courier New" pitchFamily="49" charset="0"/>
              </a:rPr>
              <a:t>a+j</a:t>
            </a:r>
            <a:r>
              <a:rPr lang="en-US" altLang="zh-CN" b="1" dirty="0">
                <a:solidFill>
                  <a:srgbClr val="00B050"/>
                </a:solidFill>
                <a:latin typeface="Courier New" pitchFamily="49" charset="0"/>
                <a:cs typeface="Courier New" pitchFamily="49" charset="0"/>
              </a:rPr>
              <a:t>)</a:t>
            </a:r>
            <a:r>
              <a:rPr lang="en-US" altLang="zh-CN" b="1" dirty="0">
                <a:solidFill>
                  <a:schemeClr val="tx2"/>
                </a:solidFill>
                <a:latin typeface="Courier New" pitchFamily="49" charset="0"/>
                <a:cs typeface="Courier New" pitchFamily="49" charset="0"/>
              </a:rPr>
              <a:t>&lt;</a:t>
            </a:r>
            <a:r>
              <a:rPr lang="en-US" altLang="zh-CN" b="1" dirty="0">
                <a:solidFill>
                  <a:srgbClr val="00B050"/>
                </a:solidFill>
                <a:latin typeface="Courier New" pitchFamily="49" charset="0"/>
                <a:cs typeface="Courier New" pitchFamily="49" charset="0"/>
              </a:rPr>
              <a:t>*(a+j-1)</a:t>
            </a:r>
            <a:r>
              <a:rPr lang="en-US" altLang="zh-CN" b="1" dirty="0">
                <a:solidFill>
                  <a:schemeClr val="tx2"/>
                </a:solidFill>
                <a:latin typeface="Courier New" pitchFamily="49" charset="0"/>
                <a:cs typeface="Courier New" pitchFamily="49" charset="0"/>
              </a:rPr>
              <a:t>)</a:t>
            </a:r>
          </a:p>
          <a:p>
            <a:r>
              <a:rPr lang="en-US" altLang="zh-CN" b="1" dirty="0">
                <a:solidFill>
                  <a:schemeClr val="tx2"/>
                </a:solidFill>
                <a:latin typeface="Courier New" pitchFamily="49" charset="0"/>
                <a:cs typeface="Courier New" pitchFamily="49" charset="0"/>
              </a:rPr>
              <a:t>				swap(</a:t>
            </a:r>
            <a:r>
              <a:rPr lang="en-US" altLang="zh-CN" b="1" dirty="0">
                <a:solidFill>
                  <a:srgbClr val="00B050"/>
                </a:solidFill>
                <a:latin typeface="Courier New" pitchFamily="49" charset="0"/>
                <a:cs typeface="Courier New" pitchFamily="49" charset="0"/>
              </a:rPr>
              <a:t>(</a:t>
            </a:r>
            <a:r>
              <a:rPr lang="en-US" altLang="zh-CN" b="1" dirty="0" err="1">
                <a:solidFill>
                  <a:srgbClr val="00B050"/>
                </a:solidFill>
                <a:latin typeface="Courier New" pitchFamily="49" charset="0"/>
                <a:cs typeface="Courier New" pitchFamily="49" charset="0"/>
              </a:rPr>
              <a:t>a+j</a:t>
            </a:r>
            <a:r>
              <a:rPr lang="en-US" altLang="zh-CN" b="1" dirty="0">
                <a:solidFill>
                  <a:srgbClr val="00B050"/>
                </a:solidFill>
                <a:latin typeface="Courier New" pitchFamily="49" charset="0"/>
                <a:cs typeface="Courier New" pitchFamily="49" charset="0"/>
              </a:rPr>
              <a:t>)</a:t>
            </a:r>
            <a:r>
              <a:rPr lang="en-US" altLang="zh-CN" b="1" dirty="0">
                <a:solidFill>
                  <a:schemeClr val="tx2"/>
                </a:solidFill>
                <a:latin typeface="Courier New" pitchFamily="49" charset="0"/>
                <a:cs typeface="Courier New" pitchFamily="49" charset="0"/>
              </a:rPr>
              <a:t>,</a:t>
            </a:r>
            <a:r>
              <a:rPr lang="en-US" altLang="zh-CN" b="1" dirty="0">
                <a:solidFill>
                  <a:srgbClr val="00B050"/>
                </a:solidFill>
                <a:latin typeface="Courier New" pitchFamily="49" charset="0"/>
                <a:cs typeface="Courier New" pitchFamily="49" charset="0"/>
              </a:rPr>
              <a:t>(a+j-1)</a:t>
            </a:r>
            <a:r>
              <a:rPr lang="en-US" altLang="zh-CN" b="1" dirty="0">
                <a:solidFill>
                  <a:schemeClr val="tx2"/>
                </a:solidFill>
                <a:latin typeface="Courier New" pitchFamily="49" charset="0"/>
                <a:cs typeface="Courier New" pitchFamily="49" charset="0"/>
              </a:rPr>
              <a:t>);</a:t>
            </a:r>
          </a:p>
          <a:p>
            <a:r>
              <a:rPr lang="en-US" altLang="zh-CN" b="1" dirty="0">
                <a:solidFill>
                  <a:schemeClr val="tx2"/>
                </a:solidFill>
                <a:latin typeface="Courier New" pitchFamily="49" charset="0"/>
                <a:cs typeface="Courier New" pitchFamily="49" charset="0"/>
              </a:rPr>
              <a:t>	}</a:t>
            </a:r>
          </a:p>
          <a:p>
            <a:r>
              <a:rPr lang="en-US" altLang="zh-CN" b="1" dirty="0">
                <a:solidFill>
                  <a:schemeClr val="tx2"/>
                </a:solidFill>
                <a:latin typeface="Courier New" pitchFamily="49" charset="0"/>
                <a:cs typeface="Courier New" pitchFamily="49" charset="0"/>
              </a:rPr>
              <a:t>}</a:t>
            </a:r>
            <a:endParaRPr lang="zh-CN" altLang="en-US" b="1" dirty="0">
              <a:solidFill>
                <a:schemeClr val="tx2"/>
              </a:solidFill>
              <a:latin typeface="Courier New" pitchFamily="49" charset="0"/>
              <a:cs typeface="Courier New" pitchFamily="49" charset="0"/>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引用类型</a:t>
            </a:r>
          </a:p>
        </p:txBody>
      </p:sp>
      <p:sp>
        <p:nvSpPr>
          <p:cNvPr id="3" name="内容占位符 2"/>
          <p:cNvSpPr>
            <a:spLocks noGrp="1"/>
          </p:cNvSpPr>
          <p:nvPr>
            <p:ph idx="1"/>
          </p:nvPr>
        </p:nvSpPr>
        <p:spPr/>
        <p:txBody>
          <a:bodyPr/>
          <a:lstStyle/>
          <a:p>
            <a:r>
              <a:rPr lang="zh-CN" altLang="en-US" dirty="0"/>
              <a:t>引用与指针的区别</a:t>
            </a:r>
            <a:endParaRPr lang="en-US" altLang="zh-CN" dirty="0"/>
          </a:p>
          <a:p>
            <a:pPr lvl="1"/>
            <a:r>
              <a:rPr lang="zh-CN" altLang="en-US" dirty="0"/>
              <a:t>由于引用本身不是一个独立的变量（它本身不具有独立的变量地址，使用的是与其绑定的那一变量的地址），所以，</a:t>
            </a:r>
            <a:r>
              <a:rPr lang="zh-CN" altLang="en-US" dirty="0">
                <a:solidFill>
                  <a:srgbClr val="FF0000"/>
                </a:solidFill>
              </a:rPr>
              <a:t>不能出现引用的引用，不能出现元素为引用的数组，也不能使用指向引用的指针</a:t>
            </a:r>
            <a:endParaRPr lang="en-US" altLang="zh-CN" dirty="0">
              <a:solidFill>
                <a:srgbClr val="FF0000"/>
              </a:solidFill>
            </a:endParaRPr>
          </a:p>
          <a:p>
            <a:pPr lvl="1"/>
            <a:r>
              <a:rPr lang="zh-CN" altLang="en-US" dirty="0"/>
              <a:t>指针是独立变量，可以出现指针的指针、可以出现元素为指针的数组，也可以说明对指针的引用</a:t>
            </a: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130</a:t>
            </a:fld>
            <a:endParaRPr lang="en-US" altLang="zh-CN"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引用类型</a:t>
            </a:r>
          </a:p>
        </p:txBody>
      </p:sp>
      <p:sp>
        <p:nvSpPr>
          <p:cNvPr id="3" name="内容占位符 2"/>
          <p:cNvSpPr>
            <a:spLocks noGrp="1"/>
          </p:cNvSpPr>
          <p:nvPr>
            <p:ph idx="1"/>
          </p:nvPr>
        </p:nvSpPr>
        <p:spPr/>
        <p:txBody>
          <a:bodyPr/>
          <a:lstStyle/>
          <a:p>
            <a:pPr>
              <a:lnSpc>
                <a:spcPct val="90000"/>
              </a:lnSpc>
            </a:pPr>
            <a:r>
              <a:rPr lang="zh-CN" altLang="en-US" dirty="0"/>
              <a:t>引用类型变量与其他类型变量不同，它没有自己的值和地址空间，只是作为另一变量的别名，在它的生存期期间两个名字绑定在一起，因此，引用类型的使用是有限制的：</a:t>
            </a:r>
          </a:p>
          <a:p>
            <a:pPr lvl="1">
              <a:lnSpc>
                <a:spcPct val="90000"/>
              </a:lnSpc>
            </a:pPr>
            <a:r>
              <a:rPr lang="zh-CN" altLang="en-US" dirty="0"/>
              <a:t>引用类型变量不能被引用；</a:t>
            </a:r>
          </a:p>
          <a:p>
            <a:pPr lvl="1">
              <a:lnSpc>
                <a:spcPct val="90000"/>
              </a:lnSpc>
            </a:pPr>
            <a:r>
              <a:rPr lang="zh-CN" altLang="en-US" dirty="0"/>
              <a:t>引用类型不能组成数组；</a:t>
            </a:r>
          </a:p>
          <a:p>
            <a:pPr lvl="1">
              <a:lnSpc>
                <a:spcPct val="90000"/>
              </a:lnSpc>
            </a:pPr>
            <a:r>
              <a:rPr lang="zh-CN" altLang="en-US" dirty="0"/>
              <a:t>引用类型不能定义指针。</a:t>
            </a:r>
          </a:p>
          <a:p>
            <a:pPr>
              <a:lnSpc>
                <a:spcPct val="90000"/>
              </a:lnSpc>
            </a:pPr>
            <a:r>
              <a:rPr lang="zh-CN" altLang="en-US" dirty="0"/>
              <a:t>正是这些限制，保证了引用的安全性，成为人们选择它取代方便灵活的指针的原因</a:t>
            </a: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131</a:t>
            </a:fld>
            <a:endParaRPr lang="en-US" altLang="zh-CN"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引用类型</a:t>
            </a:r>
          </a:p>
        </p:txBody>
      </p:sp>
      <p:sp>
        <p:nvSpPr>
          <p:cNvPr id="3" name="内容占位符 2"/>
          <p:cNvSpPr>
            <a:spLocks noGrp="1"/>
          </p:cNvSpPr>
          <p:nvPr>
            <p:ph idx="1"/>
          </p:nvPr>
        </p:nvSpPr>
        <p:spPr>
          <a:xfrm>
            <a:off x="457200" y="1295400"/>
            <a:ext cx="8543956" cy="5029200"/>
          </a:xfrm>
        </p:spPr>
        <p:txBody>
          <a:bodyPr/>
          <a:lstStyle/>
          <a:p>
            <a:r>
              <a:rPr lang="zh-CN" altLang="en-US" dirty="0"/>
              <a:t>引用与指针的区别</a:t>
            </a:r>
            <a:endParaRPr lang="en-US" altLang="zh-CN" dirty="0"/>
          </a:p>
          <a:p>
            <a:pPr algn="just">
              <a:lnSpc>
                <a:spcPct val="110000"/>
              </a:lnSpc>
              <a:buNone/>
            </a:pPr>
            <a:r>
              <a:rPr lang="en-US" altLang="zh-CN" sz="2800" dirty="0">
                <a:solidFill>
                  <a:schemeClr val="tx2"/>
                </a:solidFill>
                <a:latin typeface="Courier New" pitchFamily="49" charset="0"/>
                <a:cs typeface="Courier New" pitchFamily="49" charset="0"/>
              </a:rPr>
              <a:t>	</a:t>
            </a:r>
            <a:r>
              <a:rPr lang="en-US" altLang="zh-CN" sz="2800" dirty="0" err="1">
                <a:solidFill>
                  <a:srgbClr val="0000FF"/>
                </a:solidFill>
                <a:latin typeface="Courier New" pitchFamily="49" charset="0"/>
                <a:cs typeface="Courier New" pitchFamily="49" charset="0"/>
              </a:rPr>
              <a:t>int</a:t>
            </a:r>
            <a:r>
              <a:rPr lang="en-US" altLang="zh-CN" sz="2800" dirty="0">
                <a:solidFill>
                  <a:schemeClr val="tx2"/>
                </a:solidFill>
                <a:latin typeface="Courier New" pitchFamily="49" charset="0"/>
                <a:cs typeface="Courier New" pitchFamily="49" charset="0"/>
              </a:rPr>
              <a:t> &amp;&amp;ref; 	</a:t>
            </a:r>
            <a:r>
              <a:rPr lang="en-US" altLang="zh-CN" sz="2800" dirty="0">
                <a:solidFill>
                  <a:srgbClr val="007434"/>
                </a:solidFill>
                <a:latin typeface="Courier New" pitchFamily="49" charset="0"/>
                <a:cs typeface="Courier New" pitchFamily="49" charset="0"/>
              </a:rPr>
              <a:t>//ERR! </a:t>
            </a:r>
            <a:r>
              <a:rPr lang="zh-CN" altLang="en-US" sz="2800" dirty="0">
                <a:solidFill>
                  <a:srgbClr val="007434"/>
                </a:solidFill>
                <a:latin typeface="Courier New" pitchFamily="49" charset="0"/>
                <a:cs typeface="Courier New" pitchFamily="49" charset="0"/>
              </a:rPr>
              <a:t>不能出现引用的引用</a:t>
            </a:r>
          </a:p>
          <a:p>
            <a:pPr algn="just">
              <a:lnSpc>
                <a:spcPct val="110000"/>
              </a:lnSpc>
              <a:buNone/>
            </a:pPr>
            <a:r>
              <a:rPr lang="zh-CN" altLang="en-US" sz="2800" dirty="0">
                <a:solidFill>
                  <a:schemeClr val="tx2"/>
                </a:solidFill>
                <a:latin typeface="Courier New" pitchFamily="49" charset="0"/>
                <a:cs typeface="Courier New" pitchFamily="49" charset="0"/>
              </a:rPr>
              <a:t>	</a:t>
            </a:r>
            <a:r>
              <a:rPr lang="en-US" altLang="zh-CN" sz="2800" dirty="0" err="1">
                <a:solidFill>
                  <a:srgbClr val="0000FF"/>
                </a:solidFill>
                <a:latin typeface="Courier New" pitchFamily="49" charset="0"/>
                <a:cs typeface="Courier New" pitchFamily="49" charset="0"/>
              </a:rPr>
              <a:t>int</a:t>
            </a:r>
            <a:r>
              <a:rPr lang="en-US" altLang="zh-CN" sz="2800" dirty="0">
                <a:solidFill>
                  <a:schemeClr val="tx2"/>
                </a:solidFill>
                <a:latin typeface="Courier New" pitchFamily="49" charset="0"/>
                <a:cs typeface="Courier New" pitchFamily="49" charset="0"/>
              </a:rPr>
              <a:t> &amp;</a:t>
            </a:r>
            <a:r>
              <a:rPr lang="en-US" altLang="zh-CN" sz="2800" dirty="0" err="1">
                <a:solidFill>
                  <a:schemeClr val="tx2"/>
                </a:solidFill>
                <a:latin typeface="Courier New" pitchFamily="49" charset="0"/>
                <a:cs typeface="Courier New" pitchFamily="49" charset="0"/>
              </a:rPr>
              <a:t>refa</a:t>
            </a:r>
            <a:r>
              <a:rPr lang="en-US" altLang="zh-CN" sz="2800" dirty="0">
                <a:solidFill>
                  <a:schemeClr val="tx2"/>
                </a:solidFill>
                <a:latin typeface="Courier New" pitchFamily="49" charset="0"/>
                <a:cs typeface="Courier New" pitchFamily="49" charset="0"/>
              </a:rPr>
              <a:t>[10];</a:t>
            </a:r>
          </a:p>
          <a:p>
            <a:pPr algn="just">
              <a:lnSpc>
                <a:spcPct val="110000"/>
              </a:lnSpc>
              <a:buNone/>
            </a:pPr>
            <a:r>
              <a:rPr lang="en-US" altLang="zh-CN" sz="2800" dirty="0">
                <a:solidFill>
                  <a:schemeClr val="tx2"/>
                </a:solidFill>
                <a:latin typeface="Courier New" pitchFamily="49" charset="0"/>
                <a:cs typeface="Courier New" pitchFamily="49" charset="0"/>
              </a:rPr>
              <a:t>	</a:t>
            </a:r>
            <a:r>
              <a:rPr lang="en-US" altLang="zh-CN" sz="2800" dirty="0">
                <a:solidFill>
                  <a:srgbClr val="007434"/>
                </a:solidFill>
                <a:latin typeface="Courier New" pitchFamily="49" charset="0"/>
                <a:cs typeface="Courier New" pitchFamily="49" charset="0"/>
              </a:rPr>
              <a:t>//ERR! </a:t>
            </a:r>
            <a:r>
              <a:rPr lang="zh-CN" altLang="en-US" sz="2800" dirty="0">
                <a:solidFill>
                  <a:srgbClr val="007434"/>
                </a:solidFill>
                <a:latin typeface="Courier New" pitchFamily="49" charset="0"/>
                <a:cs typeface="Courier New" pitchFamily="49" charset="0"/>
              </a:rPr>
              <a:t>不能出现元素为引用的数组</a:t>
            </a:r>
          </a:p>
          <a:p>
            <a:pPr algn="just">
              <a:lnSpc>
                <a:spcPct val="110000"/>
              </a:lnSpc>
              <a:buNone/>
            </a:pPr>
            <a:r>
              <a:rPr lang="zh-CN" altLang="en-US" sz="2800" dirty="0">
                <a:solidFill>
                  <a:schemeClr val="tx2"/>
                </a:solidFill>
                <a:latin typeface="Courier New" pitchFamily="49" charset="0"/>
                <a:cs typeface="Courier New" pitchFamily="49" charset="0"/>
              </a:rPr>
              <a:t>	</a:t>
            </a:r>
            <a:r>
              <a:rPr lang="en-US" altLang="zh-CN" sz="2800" dirty="0" err="1">
                <a:solidFill>
                  <a:srgbClr val="0000FF"/>
                </a:solidFill>
                <a:latin typeface="Courier New" pitchFamily="49" charset="0"/>
                <a:cs typeface="Courier New" pitchFamily="49" charset="0"/>
              </a:rPr>
              <a:t>int</a:t>
            </a:r>
            <a:r>
              <a:rPr lang="en-US" altLang="zh-CN" sz="2800" dirty="0">
                <a:solidFill>
                  <a:schemeClr val="tx2"/>
                </a:solidFill>
                <a:latin typeface="Courier New" pitchFamily="49" charset="0"/>
                <a:cs typeface="Courier New" pitchFamily="49" charset="0"/>
              </a:rPr>
              <a:t> &amp;*</a:t>
            </a:r>
            <a:r>
              <a:rPr lang="en-US" altLang="zh-CN" sz="2800" dirty="0" err="1">
                <a:solidFill>
                  <a:schemeClr val="tx2"/>
                </a:solidFill>
                <a:latin typeface="Courier New" pitchFamily="49" charset="0"/>
                <a:cs typeface="Courier New" pitchFamily="49" charset="0"/>
              </a:rPr>
              <a:t>refp</a:t>
            </a:r>
            <a:r>
              <a:rPr lang="en-US" altLang="zh-CN" sz="2800" dirty="0">
                <a:solidFill>
                  <a:schemeClr val="tx2"/>
                </a:solidFill>
                <a:latin typeface="Courier New" pitchFamily="49" charset="0"/>
                <a:cs typeface="Courier New" pitchFamily="49" charset="0"/>
              </a:rPr>
              <a:t>;	</a:t>
            </a:r>
            <a:r>
              <a:rPr lang="en-US" altLang="zh-CN" sz="2800" dirty="0">
                <a:solidFill>
                  <a:srgbClr val="007434"/>
                </a:solidFill>
                <a:latin typeface="Courier New" pitchFamily="49" charset="0"/>
                <a:cs typeface="Courier New" pitchFamily="49" charset="0"/>
              </a:rPr>
              <a:t>//ERR! </a:t>
            </a:r>
            <a:r>
              <a:rPr lang="zh-CN" altLang="en-US" sz="2800" dirty="0">
                <a:solidFill>
                  <a:srgbClr val="007434"/>
                </a:solidFill>
                <a:latin typeface="Courier New" pitchFamily="49" charset="0"/>
                <a:cs typeface="Courier New" pitchFamily="49" charset="0"/>
              </a:rPr>
              <a:t>不能使用指向引用的指针</a:t>
            </a:r>
          </a:p>
          <a:p>
            <a:pPr algn="just">
              <a:lnSpc>
                <a:spcPct val="110000"/>
              </a:lnSpc>
              <a:buNone/>
            </a:pPr>
            <a:r>
              <a:rPr lang="zh-CN" altLang="en-US" sz="2800" dirty="0">
                <a:solidFill>
                  <a:schemeClr val="tx2"/>
                </a:solidFill>
                <a:latin typeface="Courier New" pitchFamily="49" charset="0"/>
                <a:cs typeface="Courier New" pitchFamily="49" charset="0"/>
              </a:rPr>
              <a:t>	</a:t>
            </a:r>
            <a:r>
              <a:rPr lang="en-US" altLang="zh-CN" sz="2800" dirty="0" err="1">
                <a:solidFill>
                  <a:srgbClr val="0000FF"/>
                </a:solidFill>
                <a:latin typeface="Courier New" pitchFamily="49" charset="0"/>
                <a:cs typeface="Courier New" pitchFamily="49" charset="0"/>
              </a:rPr>
              <a:t>int</a:t>
            </a:r>
            <a:r>
              <a:rPr lang="en-US" altLang="zh-CN" sz="2800" dirty="0">
                <a:solidFill>
                  <a:schemeClr val="tx2"/>
                </a:solidFill>
                <a:latin typeface="Courier New" pitchFamily="49" charset="0"/>
                <a:cs typeface="Courier New" pitchFamily="49" charset="0"/>
              </a:rPr>
              <a:t> *pi, *&amp;</a:t>
            </a:r>
            <a:r>
              <a:rPr lang="en-US" altLang="zh-CN" sz="2800" dirty="0" err="1">
                <a:solidFill>
                  <a:schemeClr val="tx2"/>
                </a:solidFill>
                <a:latin typeface="Courier New" pitchFamily="49" charset="0"/>
                <a:cs typeface="Courier New" pitchFamily="49" charset="0"/>
              </a:rPr>
              <a:t>pref</a:t>
            </a:r>
            <a:r>
              <a:rPr lang="en-US" altLang="zh-CN" sz="2800" dirty="0">
                <a:solidFill>
                  <a:schemeClr val="tx2"/>
                </a:solidFill>
                <a:latin typeface="Courier New" pitchFamily="49" charset="0"/>
                <a:cs typeface="Courier New" pitchFamily="49" charset="0"/>
              </a:rPr>
              <a:t>=pi;</a:t>
            </a:r>
          </a:p>
          <a:p>
            <a:pPr algn="just">
              <a:lnSpc>
                <a:spcPct val="110000"/>
              </a:lnSpc>
              <a:buNone/>
            </a:pPr>
            <a:r>
              <a:rPr lang="en-US" altLang="zh-CN" sz="2800" dirty="0">
                <a:solidFill>
                  <a:schemeClr val="tx2"/>
                </a:solidFill>
                <a:latin typeface="Courier New" pitchFamily="49" charset="0"/>
                <a:cs typeface="Courier New" pitchFamily="49" charset="0"/>
              </a:rPr>
              <a:t>	</a:t>
            </a:r>
            <a:r>
              <a:rPr lang="en-US" altLang="zh-CN" sz="2800" dirty="0">
                <a:solidFill>
                  <a:srgbClr val="007434"/>
                </a:solidFill>
                <a:latin typeface="Courier New" pitchFamily="49" charset="0"/>
                <a:cs typeface="Courier New" pitchFamily="49" charset="0"/>
              </a:rPr>
              <a:t>/*OK! </a:t>
            </a:r>
            <a:r>
              <a:rPr lang="zh-CN" altLang="en-US" sz="2800" dirty="0">
                <a:solidFill>
                  <a:srgbClr val="007434"/>
                </a:solidFill>
                <a:latin typeface="Courier New" pitchFamily="49" charset="0"/>
                <a:cs typeface="Courier New" pitchFamily="49" charset="0"/>
              </a:rPr>
              <a:t>可以说明对指针的引用，将引用</a:t>
            </a:r>
            <a:r>
              <a:rPr lang="en-US" altLang="zh-CN" sz="2800" dirty="0" err="1">
                <a:solidFill>
                  <a:srgbClr val="007434"/>
                </a:solidFill>
                <a:latin typeface="Courier New" pitchFamily="49" charset="0"/>
                <a:cs typeface="Courier New" pitchFamily="49" charset="0"/>
              </a:rPr>
              <a:t>pref</a:t>
            </a:r>
            <a:r>
              <a:rPr lang="zh-CN" altLang="en-US" sz="2800" dirty="0">
                <a:solidFill>
                  <a:srgbClr val="007434"/>
                </a:solidFill>
                <a:latin typeface="Courier New" pitchFamily="49" charset="0"/>
                <a:cs typeface="Courier New" pitchFamily="49" charset="0"/>
              </a:rPr>
              <a:t>与</a:t>
            </a:r>
            <a:r>
              <a:rPr lang="en-US" altLang="zh-CN" sz="2800" dirty="0" err="1">
                <a:solidFill>
                  <a:srgbClr val="007434"/>
                </a:solidFill>
                <a:latin typeface="Courier New" pitchFamily="49" charset="0"/>
                <a:cs typeface="Courier New" pitchFamily="49" charset="0"/>
              </a:rPr>
              <a:t>int</a:t>
            </a:r>
            <a:r>
              <a:rPr lang="en-US" altLang="zh-CN" sz="2800" dirty="0">
                <a:solidFill>
                  <a:srgbClr val="007434"/>
                </a:solidFill>
                <a:latin typeface="Courier New" pitchFamily="49" charset="0"/>
                <a:cs typeface="Courier New" pitchFamily="49" charset="0"/>
              </a:rPr>
              <a:t>*</a:t>
            </a:r>
            <a:r>
              <a:rPr lang="zh-CN" altLang="en-US" sz="2800" dirty="0">
                <a:solidFill>
                  <a:srgbClr val="007434"/>
                </a:solidFill>
                <a:latin typeface="Courier New" pitchFamily="49" charset="0"/>
                <a:cs typeface="Courier New" pitchFamily="49" charset="0"/>
              </a:rPr>
              <a:t>类型的指针变量</a:t>
            </a:r>
            <a:r>
              <a:rPr lang="en-US" altLang="zh-CN" sz="2800" dirty="0">
                <a:solidFill>
                  <a:srgbClr val="007434"/>
                </a:solidFill>
                <a:latin typeface="Courier New" pitchFamily="49" charset="0"/>
                <a:cs typeface="Courier New" pitchFamily="49" charset="0"/>
              </a:rPr>
              <a:t>pi</a:t>
            </a:r>
            <a:r>
              <a:rPr lang="zh-CN" altLang="en-US" sz="2800" dirty="0">
                <a:solidFill>
                  <a:srgbClr val="007434"/>
                </a:solidFill>
                <a:latin typeface="Courier New" pitchFamily="49" charset="0"/>
                <a:cs typeface="Courier New" pitchFamily="49" charset="0"/>
              </a:rPr>
              <a:t>进行了绑定</a:t>
            </a:r>
            <a:r>
              <a:rPr lang="en-US" altLang="zh-CN" sz="2800" dirty="0">
                <a:solidFill>
                  <a:srgbClr val="007434"/>
                </a:solidFill>
                <a:latin typeface="Courier New" pitchFamily="49" charset="0"/>
                <a:cs typeface="Courier New" pitchFamily="49" charset="0"/>
              </a:rPr>
              <a:t>*/</a:t>
            </a:r>
            <a:endParaRPr lang="zh-CN" altLang="en-US" sz="2800" dirty="0">
              <a:solidFill>
                <a:srgbClr val="007434"/>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132</a:t>
            </a:fld>
            <a:endParaRPr lang="en-US" altLang="zh-CN"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引用类型</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6.18】</a:t>
            </a:r>
            <a:r>
              <a:rPr lang="zh-CN" altLang="en-US" dirty="0">
                <a:solidFill>
                  <a:srgbClr val="C00000"/>
                </a:solidFill>
              </a:rPr>
              <a:t>引用的建立及简单使用</a:t>
            </a:r>
            <a:endParaRPr lang="en-US" altLang="zh-CN" dirty="0">
              <a:solidFill>
                <a:srgbClr val="C00000"/>
              </a:solidFill>
            </a:endParaRPr>
          </a:p>
          <a:p>
            <a:pPr algn="just">
              <a:spcBef>
                <a:spcPts val="0"/>
              </a:spcBef>
              <a:buNone/>
            </a:pPr>
            <a:r>
              <a:rPr lang="zh-CN" altLang="en-US" sz="2400" dirty="0">
                <a:solidFill>
                  <a:srgbClr val="0000FF"/>
                </a:solidFill>
                <a:latin typeface="Courier New" pitchFamily="49" charset="0"/>
                <a:cs typeface="Courier New" pitchFamily="49" charset="0"/>
              </a:rPr>
              <a:t>#</a:t>
            </a:r>
            <a:r>
              <a:rPr lang="en-US" altLang="zh-CN" sz="2400" dirty="0">
                <a:solidFill>
                  <a:srgbClr val="0000FF"/>
                </a:solidFill>
                <a:latin typeface="Courier New" pitchFamily="49" charset="0"/>
                <a:cs typeface="Courier New" pitchFamily="49" charset="0"/>
              </a:rPr>
              <a:t>include </a:t>
            </a:r>
            <a:r>
              <a:rPr lang="en-US" altLang="zh-CN" sz="2400" dirty="0">
                <a:solidFill>
                  <a:schemeClr val="tx2"/>
                </a:solidFill>
                <a:latin typeface="Courier New" pitchFamily="49" charset="0"/>
                <a:cs typeface="Courier New" pitchFamily="49" charset="0"/>
              </a:rPr>
              <a:t>&lt;</a:t>
            </a:r>
            <a:r>
              <a:rPr lang="en-US" altLang="zh-CN" sz="2400" dirty="0" err="1">
                <a:solidFill>
                  <a:schemeClr val="tx2"/>
                </a:solidFill>
                <a:latin typeface="Courier New" pitchFamily="49" charset="0"/>
                <a:cs typeface="Courier New" pitchFamily="49" charset="0"/>
              </a:rPr>
              <a:t>iostream.h</a:t>
            </a:r>
            <a:r>
              <a:rPr lang="en-US" altLang="zh-CN" sz="2400" dirty="0">
                <a:solidFill>
                  <a:schemeClr val="tx2"/>
                </a:solidFill>
                <a:latin typeface="Courier New" pitchFamily="49" charset="0"/>
                <a:cs typeface="Courier New" pitchFamily="49" charset="0"/>
              </a:rPr>
              <a:t>&gt;</a:t>
            </a:r>
          </a:p>
          <a:p>
            <a:pPr algn="just">
              <a:spcBef>
                <a:spcPts val="0"/>
              </a:spcBef>
              <a:buNone/>
            </a:pPr>
            <a:r>
              <a:rPr lang="en-US" altLang="zh-CN" sz="2400" dirty="0">
                <a:solidFill>
                  <a:srgbClr val="0000FF"/>
                </a:solidFill>
                <a:latin typeface="Courier New" pitchFamily="49" charset="0"/>
                <a:cs typeface="Courier New" pitchFamily="49" charset="0"/>
              </a:rPr>
              <a:t>void </a:t>
            </a:r>
            <a:r>
              <a:rPr lang="en-US" altLang="zh-CN" sz="2400" dirty="0">
                <a:solidFill>
                  <a:schemeClr val="tx2"/>
                </a:solidFill>
                <a:latin typeface="Courier New" pitchFamily="49" charset="0"/>
                <a:cs typeface="Courier New" pitchFamily="49" charset="0"/>
              </a:rPr>
              <a:t>main(){</a:t>
            </a:r>
          </a:p>
          <a:p>
            <a:pPr algn="just">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a;</a:t>
            </a:r>
          </a:p>
          <a:p>
            <a:pPr algn="just">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&amp;</a:t>
            </a:r>
            <a:r>
              <a:rPr lang="en-US" altLang="zh-CN" sz="2400" dirty="0" err="1">
                <a:solidFill>
                  <a:schemeClr val="tx2"/>
                </a:solidFill>
                <a:latin typeface="Courier New" pitchFamily="49" charset="0"/>
                <a:cs typeface="Courier New" pitchFamily="49" charset="0"/>
              </a:rPr>
              <a:t>ra</a:t>
            </a:r>
            <a:r>
              <a:rPr lang="en-US" altLang="zh-CN" sz="2400" dirty="0">
                <a:solidFill>
                  <a:schemeClr val="tx2"/>
                </a:solidFill>
                <a:latin typeface="Courier New" pitchFamily="49" charset="0"/>
                <a:cs typeface="Courier New" pitchFamily="49" charset="0"/>
              </a:rPr>
              <a:t>=a;  </a:t>
            </a:r>
            <a:r>
              <a:rPr lang="en-US" altLang="zh-CN" sz="2400" dirty="0">
                <a:solidFill>
                  <a:srgbClr val="0000FF"/>
                </a:solidFill>
                <a:latin typeface="Courier New" pitchFamily="49" charset="0"/>
                <a:cs typeface="Courier New" pitchFamily="49" charset="0"/>
              </a:rPr>
              <a:t>	</a:t>
            </a:r>
            <a:r>
              <a:rPr lang="en-US" altLang="zh-CN" sz="2400" dirty="0">
                <a:solidFill>
                  <a:srgbClr val="007434"/>
                </a:solidFill>
                <a:latin typeface="Courier New" pitchFamily="49" charset="0"/>
                <a:cs typeface="Courier New" pitchFamily="49" charset="0"/>
              </a:rPr>
              <a:t>//</a:t>
            </a:r>
            <a:r>
              <a:rPr lang="en-US" altLang="zh-CN" sz="2400" dirty="0" err="1">
                <a:solidFill>
                  <a:srgbClr val="007434"/>
                </a:solidFill>
                <a:latin typeface="Courier New" pitchFamily="49" charset="0"/>
                <a:cs typeface="Courier New" pitchFamily="49" charset="0"/>
              </a:rPr>
              <a:t>ra</a:t>
            </a:r>
            <a:r>
              <a:rPr lang="zh-CN" altLang="en-US" sz="2400" dirty="0">
                <a:solidFill>
                  <a:srgbClr val="007434"/>
                </a:solidFill>
                <a:latin typeface="Courier New" pitchFamily="49" charset="0"/>
                <a:cs typeface="Courier New" pitchFamily="49" charset="0"/>
              </a:rPr>
              <a:t>为引用，它是变量</a:t>
            </a:r>
            <a:r>
              <a:rPr lang="en-US" altLang="zh-CN" sz="2400" dirty="0">
                <a:solidFill>
                  <a:srgbClr val="007434"/>
                </a:solidFill>
                <a:latin typeface="Courier New" pitchFamily="49" charset="0"/>
                <a:cs typeface="Courier New" pitchFamily="49" charset="0"/>
              </a:rPr>
              <a:t>a</a:t>
            </a:r>
            <a:r>
              <a:rPr lang="zh-CN" altLang="en-US" sz="2400" dirty="0">
                <a:solidFill>
                  <a:srgbClr val="007434"/>
                </a:solidFill>
                <a:latin typeface="Courier New" pitchFamily="49" charset="0"/>
                <a:cs typeface="Courier New" pitchFamily="49" charset="0"/>
              </a:rPr>
              <a:t>的“别名”</a:t>
            </a:r>
          </a:p>
          <a:p>
            <a:pPr algn="just">
              <a:spcBef>
                <a:spcPts val="0"/>
              </a:spcBef>
              <a:buNone/>
            </a:pPr>
            <a:r>
              <a:rPr lang="zh-CN" altLang="en-US" sz="2400" dirty="0">
                <a:solidFill>
                  <a:srgbClr val="0000FF"/>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*pa=&amp;a;</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&lt;&lt;"&amp;a ="&lt;&lt;&amp;a&lt;&lt;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a:solidFill>
                  <a:srgbClr val="007434"/>
                </a:solidFill>
                <a:latin typeface="Courier New" pitchFamily="49" charset="0"/>
                <a:cs typeface="Courier New" pitchFamily="49" charset="0"/>
              </a:rPr>
              <a:t>//a</a:t>
            </a:r>
            <a:r>
              <a:rPr lang="zh-CN" altLang="en-US" sz="2400" dirty="0">
                <a:solidFill>
                  <a:srgbClr val="007434"/>
                </a:solidFill>
                <a:latin typeface="Courier New" pitchFamily="49" charset="0"/>
                <a:cs typeface="Courier New" pitchFamily="49" charset="0"/>
              </a:rPr>
              <a:t>为独立变量，具有独立地址</a:t>
            </a:r>
          </a:p>
          <a:p>
            <a:pPr algn="just">
              <a:spcBef>
                <a:spcPts val="0"/>
              </a:spcBef>
              <a:buNone/>
            </a:pPr>
            <a:r>
              <a:rPr lang="zh-CN" altLang="en-US"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&lt;&lt;"&amp;</a:t>
            </a:r>
            <a:r>
              <a:rPr lang="en-US" altLang="zh-CN" sz="2400" dirty="0" err="1">
                <a:solidFill>
                  <a:schemeClr val="tx2"/>
                </a:solidFill>
                <a:latin typeface="Courier New" pitchFamily="49" charset="0"/>
                <a:cs typeface="Courier New" pitchFamily="49" charset="0"/>
              </a:rPr>
              <a:t>ra</a:t>
            </a:r>
            <a:r>
              <a:rPr lang="en-US" altLang="zh-CN" sz="2400" dirty="0">
                <a:solidFill>
                  <a:schemeClr val="tx2"/>
                </a:solidFill>
                <a:latin typeface="Courier New" pitchFamily="49" charset="0"/>
                <a:cs typeface="Courier New" pitchFamily="49" charset="0"/>
              </a:rPr>
              <a:t>="&lt;&lt;&amp;</a:t>
            </a:r>
            <a:r>
              <a:rPr lang="en-US" altLang="zh-CN" sz="2400" dirty="0" err="1">
                <a:solidFill>
                  <a:schemeClr val="tx2"/>
                </a:solidFill>
                <a:latin typeface="Courier New" pitchFamily="49" charset="0"/>
                <a:cs typeface="Courier New" pitchFamily="49" charset="0"/>
              </a:rPr>
              <a:t>ra</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a:solidFill>
                  <a:srgbClr val="007434"/>
                </a:solidFill>
                <a:latin typeface="Courier New" pitchFamily="49" charset="0"/>
                <a:cs typeface="Courier New" pitchFamily="49" charset="0"/>
              </a:rPr>
              <a:t>//</a:t>
            </a:r>
            <a:r>
              <a:rPr lang="en-US" altLang="zh-CN" sz="2400" dirty="0" err="1">
                <a:solidFill>
                  <a:srgbClr val="007434"/>
                </a:solidFill>
                <a:latin typeface="Courier New" pitchFamily="49" charset="0"/>
                <a:cs typeface="Courier New" pitchFamily="49" charset="0"/>
              </a:rPr>
              <a:t>ra</a:t>
            </a:r>
            <a:r>
              <a:rPr lang="zh-CN" altLang="en-US" sz="2400" dirty="0">
                <a:solidFill>
                  <a:srgbClr val="007434"/>
                </a:solidFill>
                <a:latin typeface="Courier New" pitchFamily="49" charset="0"/>
                <a:cs typeface="Courier New" pitchFamily="49" charset="0"/>
              </a:rPr>
              <a:t>是</a:t>
            </a:r>
            <a:r>
              <a:rPr lang="en-US" altLang="zh-CN" sz="2400" dirty="0">
                <a:solidFill>
                  <a:srgbClr val="007434"/>
                </a:solidFill>
                <a:latin typeface="Courier New" pitchFamily="49" charset="0"/>
                <a:cs typeface="Courier New" pitchFamily="49" charset="0"/>
              </a:rPr>
              <a:t>a</a:t>
            </a:r>
            <a:r>
              <a:rPr lang="zh-CN" altLang="en-US" sz="2400" dirty="0">
                <a:solidFill>
                  <a:srgbClr val="007434"/>
                </a:solidFill>
                <a:latin typeface="Courier New" pitchFamily="49" charset="0"/>
                <a:cs typeface="Courier New" pitchFamily="49" charset="0"/>
              </a:rPr>
              <a:t>的“别名”，不具有独立地址</a:t>
            </a:r>
          </a:p>
          <a:p>
            <a:pPr algn="just">
              <a:spcBef>
                <a:spcPts val="0"/>
              </a:spcBef>
              <a:buNone/>
            </a:pPr>
            <a:r>
              <a:rPr lang="zh-CN" altLang="en-US"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&lt;&lt;"&amp;pa="&lt;&lt;&amp;pa&lt;&lt;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a:solidFill>
                  <a:srgbClr val="007434"/>
                </a:solidFill>
                <a:latin typeface="Courier New" pitchFamily="49" charset="0"/>
                <a:cs typeface="Courier New" pitchFamily="49" charset="0"/>
              </a:rPr>
              <a:t>//pa</a:t>
            </a:r>
            <a:r>
              <a:rPr lang="zh-CN" altLang="en-US" sz="2400" dirty="0">
                <a:solidFill>
                  <a:srgbClr val="007434"/>
                </a:solidFill>
                <a:latin typeface="Courier New" pitchFamily="49" charset="0"/>
                <a:cs typeface="Courier New" pitchFamily="49" charset="0"/>
              </a:rPr>
              <a:t>为独立变量，具有独立地址</a:t>
            </a:r>
          </a:p>
          <a:p>
            <a:pPr algn="just">
              <a:spcBef>
                <a:spcPts val="0"/>
              </a:spcBef>
              <a:buNone/>
            </a:pPr>
            <a:r>
              <a:rPr lang="zh-CN" altLang="en-US"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a=123; </a:t>
            </a:r>
            <a:r>
              <a:rPr lang="en-US" altLang="zh-CN" sz="2400" dirty="0">
                <a:solidFill>
                  <a:srgbClr val="007434"/>
                </a:solidFill>
                <a:latin typeface="Courier New" pitchFamily="49" charset="0"/>
                <a:cs typeface="Courier New" pitchFamily="49" charset="0"/>
              </a:rPr>
              <a:t>//</a:t>
            </a:r>
            <a:r>
              <a:rPr lang="zh-CN" altLang="en-US" sz="2400" dirty="0">
                <a:solidFill>
                  <a:srgbClr val="007434"/>
                </a:solidFill>
                <a:latin typeface="Courier New" pitchFamily="49" charset="0"/>
                <a:cs typeface="Courier New" pitchFamily="49" charset="0"/>
              </a:rPr>
              <a:t>对</a:t>
            </a:r>
            <a:r>
              <a:rPr lang="en-US" altLang="zh-CN" sz="2400" dirty="0">
                <a:solidFill>
                  <a:srgbClr val="007434"/>
                </a:solidFill>
                <a:latin typeface="Courier New" pitchFamily="49" charset="0"/>
                <a:cs typeface="Courier New" pitchFamily="49" charset="0"/>
              </a:rPr>
              <a:t>a</a:t>
            </a:r>
            <a:r>
              <a:rPr lang="zh-CN" altLang="en-US" sz="2400" dirty="0">
                <a:solidFill>
                  <a:srgbClr val="007434"/>
                </a:solidFill>
                <a:latin typeface="Courier New" pitchFamily="49" charset="0"/>
                <a:cs typeface="Courier New" pitchFamily="49" charset="0"/>
              </a:rPr>
              <a:t>赋值123后，使</a:t>
            </a:r>
            <a:r>
              <a:rPr lang="en-US" altLang="zh-CN" sz="2400" dirty="0" err="1">
                <a:solidFill>
                  <a:srgbClr val="007434"/>
                </a:solidFill>
                <a:latin typeface="Courier New" pitchFamily="49" charset="0"/>
                <a:cs typeface="Courier New" pitchFamily="49" charset="0"/>
              </a:rPr>
              <a:t>ra</a:t>
            </a:r>
            <a:r>
              <a:rPr lang="zh-CN" altLang="en-US" sz="2400" dirty="0">
                <a:solidFill>
                  <a:srgbClr val="007434"/>
                </a:solidFill>
                <a:latin typeface="Courier New" pitchFamily="49" charset="0"/>
                <a:cs typeface="Courier New" pitchFamily="49" charset="0"/>
              </a:rPr>
              <a:t>及*</a:t>
            </a:r>
            <a:r>
              <a:rPr lang="en-US" altLang="zh-CN" sz="2400" dirty="0">
                <a:solidFill>
                  <a:srgbClr val="007434"/>
                </a:solidFill>
                <a:latin typeface="Courier New" pitchFamily="49" charset="0"/>
                <a:cs typeface="Courier New" pitchFamily="49" charset="0"/>
              </a:rPr>
              <a:t>pa</a:t>
            </a:r>
            <a:r>
              <a:rPr lang="zh-CN" altLang="en-US" sz="2400" dirty="0">
                <a:solidFill>
                  <a:srgbClr val="007434"/>
                </a:solidFill>
                <a:latin typeface="Courier New" pitchFamily="49" charset="0"/>
                <a:cs typeface="Courier New" pitchFamily="49" charset="0"/>
              </a:rPr>
              <a:t>的值都成为123</a:t>
            </a:r>
            <a:r>
              <a:rPr lang="zh-CN" altLang="en-US" sz="2400" dirty="0">
                <a:solidFill>
                  <a:srgbClr val="0000FF"/>
                </a:solidFill>
                <a:latin typeface="Courier New" pitchFamily="49" charset="0"/>
                <a:cs typeface="Courier New" pitchFamily="49" charset="0"/>
              </a:rPr>
              <a:t>	</a:t>
            </a:r>
            <a:endParaRPr lang="zh-CN" altLang="en-US" dirty="0"/>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133</a:t>
            </a:fld>
            <a:endParaRPr lang="en-US" altLang="zh-CN"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引用类型</a:t>
            </a:r>
          </a:p>
        </p:txBody>
      </p:sp>
      <p:sp>
        <p:nvSpPr>
          <p:cNvPr id="3" name="内容占位符 2"/>
          <p:cNvSpPr>
            <a:spLocks noGrp="1"/>
          </p:cNvSpPr>
          <p:nvPr>
            <p:ph idx="1"/>
          </p:nvPr>
        </p:nvSpPr>
        <p:spPr/>
        <p:txBody>
          <a:bodyPr/>
          <a:lstStyle/>
          <a:p>
            <a:pPr algn="just">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&lt;&lt;"a="&lt;&lt;a&lt;&lt;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&lt;&lt;"*pa="&lt;&lt;*pa&lt;&lt;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ra</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ra</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rgbClr val="0000FF"/>
                </a:solidFill>
                <a:latin typeface="Courier New" pitchFamily="49" charset="0"/>
                <a:cs typeface="Courier New" pitchFamily="49" charset="0"/>
              </a:rPr>
              <a:t>	</a:t>
            </a:r>
            <a:r>
              <a:rPr lang="zh-CN" altLang="en-US" sz="2400" dirty="0">
                <a:solidFill>
                  <a:schemeClr val="tx2"/>
                </a:solidFill>
                <a:latin typeface="Courier New" pitchFamily="49" charset="0"/>
                <a:cs typeface="Courier New" pitchFamily="49" charset="0"/>
              </a:rPr>
              <a:t>*</a:t>
            </a:r>
            <a:r>
              <a:rPr lang="en-US" altLang="zh-CN" sz="2400" dirty="0">
                <a:solidFill>
                  <a:schemeClr val="tx2"/>
                </a:solidFill>
                <a:latin typeface="Courier New" pitchFamily="49" charset="0"/>
                <a:cs typeface="Courier New" pitchFamily="49" charset="0"/>
              </a:rPr>
              <a:t>pa=456; </a:t>
            </a:r>
          </a:p>
          <a:p>
            <a:pPr algn="just">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a:solidFill>
                  <a:srgbClr val="007434"/>
                </a:solidFill>
                <a:latin typeface="Courier New" pitchFamily="49" charset="0"/>
                <a:cs typeface="Courier New" pitchFamily="49" charset="0"/>
              </a:rPr>
              <a:t>//</a:t>
            </a:r>
            <a:r>
              <a:rPr lang="zh-CN" altLang="en-US" sz="2400" dirty="0">
                <a:solidFill>
                  <a:srgbClr val="007434"/>
                </a:solidFill>
                <a:latin typeface="Courier New" pitchFamily="49" charset="0"/>
                <a:cs typeface="Courier New" pitchFamily="49" charset="0"/>
              </a:rPr>
              <a:t>对*</a:t>
            </a:r>
            <a:r>
              <a:rPr lang="en-US" altLang="zh-CN" sz="2400" dirty="0">
                <a:solidFill>
                  <a:srgbClr val="007434"/>
                </a:solidFill>
                <a:latin typeface="Courier New" pitchFamily="49" charset="0"/>
                <a:cs typeface="Courier New" pitchFamily="49" charset="0"/>
              </a:rPr>
              <a:t>pa</a:t>
            </a:r>
            <a:r>
              <a:rPr lang="zh-CN" altLang="en-US" sz="2400" dirty="0">
                <a:solidFill>
                  <a:srgbClr val="007434"/>
                </a:solidFill>
                <a:latin typeface="Courier New" pitchFamily="49" charset="0"/>
                <a:cs typeface="Courier New" pitchFamily="49" charset="0"/>
              </a:rPr>
              <a:t>赋值456后，使</a:t>
            </a:r>
            <a:r>
              <a:rPr lang="en-US" altLang="zh-CN" sz="2400" dirty="0">
                <a:solidFill>
                  <a:srgbClr val="007434"/>
                </a:solidFill>
                <a:latin typeface="Courier New" pitchFamily="49" charset="0"/>
                <a:cs typeface="Courier New" pitchFamily="49" charset="0"/>
              </a:rPr>
              <a:t>a</a:t>
            </a:r>
            <a:r>
              <a:rPr lang="zh-CN" altLang="en-US" sz="2400" dirty="0">
                <a:solidFill>
                  <a:srgbClr val="007434"/>
                </a:solidFill>
                <a:latin typeface="Courier New" pitchFamily="49" charset="0"/>
                <a:cs typeface="Courier New" pitchFamily="49" charset="0"/>
              </a:rPr>
              <a:t>及</a:t>
            </a:r>
            <a:r>
              <a:rPr lang="en-US" altLang="zh-CN" sz="2400" dirty="0" err="1">
                <a:solidFill>
                  <a:srgbClr val="007434"/>
                </a:solidFill>
                <a:latin typeface="Courier New" pitchFamily="49" charset="0"/>
                <a:cs typeface="Courier New" pitchFamily="49" charset="0"/>
              </a:rPr>
              <a:t>ra</a:t>
            </a:r>
            <a:r>
              <a:rPr lang="zh-CN" altLang="en-US" sz="2400" dirty="0">
                <a:solidFill>
                  <a:srgbClr val="007434"/>
                </a:solidFill>
                <a:latin typeface="Courier New" pitchFamily="49" charset="0"/>
                <a:cs typeface="Courier New" pitchFamily="49" charset="0"/>
              </a:rPr>
              <a:t>的值都成为456</a:t>
            </a:r>
          </a:p>
          <a:p>
            <a:pPr algn="just">
              <a:spcBef>
                <a:spcPts val="0"/>
              </a:spcBef>
              <a:buNone/>
            </a:pPr>
            <a:r>
              <a:rPr lang="zh-CN" altLang="en-US"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&lt;&lt;"a="&lt;&lt;a&lt;&lt;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&lt;&lt;"*pa="&lt;&lt;*pa&lt;&lt;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ra</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ra</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ra</a:t>
            </a:r>
            <a:r>
              <a:rPr lang="en-US" altLang="zh-CN" sz="2400" dirty="0">
                <a:solidFill>
                  <a:schemeClr val="tx2"/>
                </a:solidFill>
                <a:latin typeface="Courier New" pitchFamily="49" charset="0"/>
                <a:cs typeface="Courier New" pitchFamily="49" charset="0"/>
              </a:rPr>
              <a:t>=789;</a:t>
            </a:r>
            <a:r>
              <a:rPr lang="en-US" altLang="zh-CN" sz="2400" dirty="0">
                <a:solidFill>
                  <a:srgbClr val="007434"/>
                </a:solidFill>
                <a:latin typeface="Courier New" pitchFamily="49" charset="0"/>
                <a:cs typeface="Courier New" pitchFamily="49" charset="0"/>
              </a:rPr>
              <a:t>//</a:t>
            </a:r>
            <a:r>
              <a:rPr lang="zh-CN" altLang="en-US" sz="2400" dirty="0">
                <a:solidFill>
                  <a:srgbClr val="007434"/>
                </a:solidFill>
                <a:latin typeface="Courier New" pitchFamily="49" charset="0"/>
                <a:cs typeface="Courier New" pitchFamily="49" charset="0"/>
              </a:rPr>
              <a:t>对</a:t>
            </a:r>
            <a:r>
              <a:rPr lang="en-US" altLang="zh-CN" sz="2400" dirty="0" err="1">
                <a:solidFill>
                  <a:srgbClr val="007434"/>
                </a:solidFill>
                <a:latin typeface="Courier New" pitchFamily="49" charset="0"/>
                <a:cs typeface="Courier New" pitchFamily="49" charset="0"/>
              </a:rPr>
              <a:t>ra</a:t>
            </a:r>
            <a:r>
              <a:rPr lang="zh-CN" altLang="en-US" sz="2400" dirty="0">
                <a:solidFill>
                  <a:srgbClr val="007434"/>
                </a:solidFill>
                <a:latin typeface="Courier New" pitchFamily="49" charset="0"/>
                <a:cs typeface="Courier New" pitchFamily="49" charset="0"/>
              </a:rPr>
              <a:t>赋值789后，使</a:t>
            </a:r>
            <a:r>
              <a:rPr lang="en-US" altLang="zh-CN" sz="2400" dirty="0">
                <a:solidFill>
                  <a:srgbClr val="007434"/>
                </a:solidFill>
                <a:latin typeface="Courier New" pitchFamily="49" charset="0"/>
                <a:cs typeface="Courier New" pitchFamily="49" charset="0"/>
              </a:rPr>
              <a:t>a</a:t>
            </a:r>
            <a:r>
              <a:rPr lang="zh-CN" altLang="en-US" sz="2400" dirty="0">
                <a:solidFill>
                  <a:srgbClr val="007434"/>
                </a:solidFill>
                <a:latin typeface="Courier New" pitchFamily="49" charset="0"/>
                <a:cs typeface="Courier New" pitchFamily="49" charset="0"/>
              </a:rPr>
              <a:t>及*</a:t>
            </a:r>
            <a:r>
              <a:rPr lang="en-US" altLang="zh-CN" sz="2400" dirty="0">
                <a:solidFill>
                  <a:srgbClr val="007434"/>
                </a:solidFill>
                <a:latin typeface="Courier New" pitchFamily="49" charset="0"/>
                <a:cs typeface="Courier New" pitchFamily="49" charset="0"/>
              </a:rPr>
              <a:t>pa</a:t>
            </a:r>
            <a:r>
              <a:rPr lang="zh-CN" altLang="en-US" sz="2400" dirty="0">
                <a:solidFill>
                  <a:srgbClr val="007434"/>
                </a:solidFill>
                <a:latin typeface="Courier New" pitchFamily="49" charset="0"/>
                <a:cs typeface="Courier New" pitchFamily="49" charset="0"/>
              </a:rPr>
              <a:t>的值都成为789</a:t>
            </a:r>
          </a:p>
          <a:p>
            <a:pPr algn="just">
              <a:spcBef>
                <a:spcPts val="0"/>
              </a:spcBef>
              <a:buNone/>
            </a:pPr>
            <a:r>
              <a:rPr lang="zh-CN" altLang="en-US"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&lt;&lt;"a="&lt;&lt;a&lt;&lt;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&lt;&lt;"*pa="&lt;&lt;*pa&lt;&lt;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ra</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ra</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chemeClr val="tx2"/>
                </a:solidFill>
                <a:latin typeface="Courier New" pitchFamily="49" charset="0"/>
                <a:cs typeface="Courier New" pitchFamily="49" charset="0"/>
              </a:rPr>
              <a:t>}</a:t>
            </a:r>
            <a:endParaRPr lang="zh-CN" altLang="en-US" sz="2400"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134</a:t>
            </a:fld>
            <a:endParaRPr lang="en-US" altLang="zh-CN"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引用类型</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6.18】</a:t>
            </a:r>
            <a:r>
              <a:rPr lang="zh-CN" altLang="en-US" dirty="0">
                <a:solidFill>
                  <a:schemeClr val="accent6"/>
                </a:solidFill>
              </a:rPr>
              <a:t>程序运行结果：</a:t>
            </a:r>
            <a:endParaRPr lang="en-US" altLang="zh-CN" dirty="0">
              <a:solidFill>
                <a:schemeClr val="accent6"/>
              </a:solidFill>
            </a:endParaRPr>
          </a:p>
          <a:p>
            <a:pPr algn="just">
              <a:spcBef>
                <a:spcPts val="0"/>
              </a:spcBef>
              <a:buNone/>
            </a:pPr>
            <a:r>
              <a:rPr lang="zh-CN" altLang="en-US" sz="2400" dirty="0">
                <a:solidFill>
                  <a:schemeClr val="tx2"/>
                </a:solidFill>
                <a:latin typeface="Courier New" pitchFamily="49" charset="0"/>
                <a:cs typeface="Courier New" pitchFamily="49" charset="0"/>
              </a:rPr>
              <a:t>&amp;</a:t>
            </a:r>
            <a:r>
              <a:rPr lang="en-US" altLang="zh-CN" sz="2400" dirty="0">
                <a:solidFill>
                  <a:schemeClr val="tx2"/>
                </a:solidFill>
                <a:latin typeface="Courier New" pitchFamily="49" charset="0"/>
                <a:cs typeface="Courier New" pitchFamily="49" charset="0"/>
              </a:rPr>
              <a:t>a =0x0065FDF4</a:t>
            </a:r>
          </a:p>
          <a:p>
            <a:pPr algn="just">
              <a:spcBef>
                <a:spcPts val="0"/>
              </a:spcBef>
              <a:buNone/>
            </a:pPr>
            <a:r>
              <a:rPr lang="en-US" altLang="zh-CN" sz="2400" dirty="0">
                <a:solidFill>
                  <a:schemeClr val="tx2"/>
                </a:solidFill>
                <a:latin typeface="Courier New" pitchFamily="49" charset="0"/>
                <a:cs typeface="Courier New" pitchFamily="49" charset="0"/>
              </a:rPr>
              <a:t>&amp;</a:t>
            </a:r>
            <a:r>
              <a:rPr lang="en-US" altLang="zh-CN" sz="2400" dirty="0" err="1">
                <a:solidFill>
                  <a:schemeClr val="tx2"/>
                </a:solidFill>
                <a:latin typeface="Courier New" pitchFamily="49" charset="0"/>
                <a:cs typeface="Courier New" pitchFamily="49" charset="0"/>
              </a:rPr>
              <a:t>ra</a:t>
            </a:r>
            <a:r>
              <a:rPr lang="en-US" altLang="zh-CN" sz="2400" dirty="0">
                <a:solidFill>
                  <a:schemeClr val="tx2"/>
                </a:solidFill>
                <a:latin typeface="Courier New" pitchFamily="49" charset="0"/>
                <a:cs typeface="Courier New" pitchFamily="49" charset="0"/>
              </a:rPr>
              <a:t>=0x0065FDF4</a:t>
            </a:r>
          </a:p>
          <a:p>
            <a:pPr algn="just">
              <a:spcBef>
                <a:spcPts val="0"/>
              </a:spcBef>
              <a:buNone/>
            </a:pPr>
            <a:r>
              <a:rPr lang="en-US" altLang="zh-CN" sz="2400" dirty="0">
                <a:solidFill>
                  <a:schemeClr val="tx2"/>
                </a:solidFill>
                <a:latin typeface="Courier New" pitchFamily="49" charset="0"/>
                <a:cs typeface="Courier New" pitchFamily="49" charset="0"/>
              </a:rPr>
              <a:t>&amp;pa=0x0065FDF0</a:t>
            </a:r>
          </a:p>
          <a:p>
            <a:pPr algn="just">
              <a:spcBef>
                <a:spcPts val="0"/>
              </a:spcBef>
              <a:buNone/>
            </a:pPr>
            <a:r>
              <a:rPr lang="en-US" altLang="zh-CN" sz="2400" dirty="0">
                <a:solidFill>
                  <a:schemeClr val="tx2"/>
                </a:solidFill>
                <a:latin typeface="Courier New" pitchFamily="49" charset="0"/>
                <a:cs typeface="Courier New" pitchFamily="49" charset="0"/>
              </a:rPr>
              <a:t>a=123</a:t>
            </a:r>
          </a:p>
          <a:p>
            <a:pPr algn="just">
              <a:spcBef>
                <a:spcPts val="0"/>
              </a:spcBef>
              <a:buNone/>
            </a:pPr>
            <a:r>
              <a:rPr lang="en-US" altLang="zh-CN" sz="2400" dirty="0">
                <a:solidFill>
                  <a:schemeClr val="tx2"/>
                </a:solidFill>
                <a:latin typeface="Courier New" pitchFamily="49" charset="0"/>
                <a:cs typeface="Courier New" pitchFamily="49" charset="0"/>
              </a:rPr>
              <a:t>*pa=123</a:t>
            </a:r>
          </a:p>
          <a:p>
            <a:pPr algn="just">
              <a:spcBef>
                <a:spcPts val="0"/>
              </a:spcBef>
              <a:buNone/>
            </a:pPr>
            <a:r>
              <a:rPr lang="en-US" altLang="zh-CN" sz="2400" dirty="0" err="1">
                <a:solidFill>
                  <a:schemeClr val="tx2"/>
                </a:solidFill>
                <a:latin typeface="Courier New" pitchFamily="49" charset="0"/>
                <a:cs typeface="Courier New" pitchFamily="49" charset="0"/>
              </a:rPr>
              <a:t>ra</a:t>
            </a:r>
            <a:r>
              <a:rPr lang="en-US" altLang="zh-CN" sz="2400" dirty="0">
                <a:solidFill>
                  <a:schemeClr val="tx2"/>
                </a:solidFill>
                <a:latin typeface="Courier New" pitchFamily="49" charset="0"/>
                <a:cs typeface="Courier New" pitchFamily="49" charset="0"/>
              </a:rPr>
              <a:t>=123</a:t>
            </a:r>
          </a:p>
          <a:p>
            <a:pPr algn="just">
              <a:spcBef>
                <a:spcPts val="0"/>
              </a:spcBef>
              <a:buNone/>
            </a:pPr>
            <a:r>
              <a:rPr lang="en-US" altLang="zh-CN" sz="2400" dirty="0">
                <a:solidFill>
                  <a:schemeClr val="tx2"/>
                </a:solidFill>
                <a:latin typeface="Courier New" pitchFamily="49" charset="0"/>
                <a:cs typeface="Courier New" pitchFamily="49" charset="0"/>
              </a:rPr>
              <a:t>a=456</a:t>
            </a:r>
          </a:p>
          <a:p>
            <a:pPr algn="just">
              <a:spcBef>
                <a:spcPts val="0"/>
              </a:spcBef>
              <a:buNone/>
            </a:pPr>
            <a:r>
              <a:rPr lang="en-US" altLang="zh-CN" sz="2400" dirty="0">
                <a:solidFill>
                  <a:schemeClr val="tx2"/>
                </a:solidFill>
                <a:latin typeface="Courier New" pitchFamily="49" charset="0"/>
                <a:cs typeface="Courier New" pitchFamily="49" charset="0"/>
              </a:rPr>
              <a:t>*pa=456</a:t>
            </a:r>
          </a:p>
          <a:p>
            <a:pPr algn="just">
              <a:spcBef>
                <a:spcPts val="0"/>
              </a:spcBef>
              <a:buNone/>
            </a:pPr>
            <a:r>
              <a:rPr lang="en-US" altLang="zh-CN" sz="2400" dirty="0" err="1">
                <a:solidFill>
                  <a:schemeClr val="tx2"/>
                </a:solidFill>
                <a:latin typeface="Courier New" pitchFamily="49" charset="0"/>
                <a:cs typeface="Courier New" pitchFamily="49" charset="0"/>
              </a:rPr>
              <a:t>ra</a:t>
            </a:r>
            <a:r>
              <a:rPr lang="en-US" altLang="zh-CN" sz="2400" dirty="0">
                <a:solidFill>
                  <a:schemeClr val="tx2"/>
                </a:solidFill>
                <a:latin typeface="Courier New" pitchFamily="49" charset="0"/>
                <a:cs typeface="Courier New" pitchFamily="49" charset="0"/>
              </a:rPr>
              <a:t>=456</a:t>
            </a:r>
          </a:p>
          <a:p>
            <a:pPr algn="just">
              <a:spcBef>
                <a:spcPts val="0"/>
              </a:spcBef>
              <a:buNone/>
            </a:pPr>
            <a:r>
              <a:rPr lang="en-US" altLang="zh-CN" sz="2400" dirty="0">
                <a:solidFill>
                  <a:schemeClr val="tx2"/>
                </a:solidFill>
                <a:latin typeface="Courier New" pitchFamily="49" charset="0"/>
                <a:cs typeface="Courier New" pitchFamily="49" charset="0"/>
              </a:rPr>
              <a:t>a=789</a:t>
            </a:r>
          </a:p>
          <a:p>
            <a:pPr algn="just">
              <a:spcBef>
                <a:spcPts val="0"/>
              </a:spcBef>
              <a:buNone/>
            </a:pPr>
            <a:r>
              <a:rPr lang="en-US" altLang="zh-CN" sz="2400" dirty="0">
                <a:solidFill>
                  <a:schemeClr val="tx2"/>
                </a:solidFill>
                <a:latin typeface="Courier New" pitchFamily="49" charset="0"/>
                <a:cs typeface="Courier New" pitchFamily="49" charset="0"/>
              </a:rPr>
              <a:t>*pa=789</a:t>
            </a:r>
          </a:p>
          <a:p>
            <a:pPr algn="just">
              <a:spcBef>
                <a:spcPts val="0"/>
              </a:spcBef>
              <a:buNone/>
            </a:pPr>
            <a:r>
              <a:rPr lang="en-US" altLang="zh-CN" sz="2400" dirty="0" err="1">
                <a:solidFill>
                  <a:schemeClr val="tx2"/>
                </a:solidFill>
                <a:latin typeface="Courier New" pitchFamily="49" charset="0"/>
                <a:cs typeface="Courier New" pitchFamily="49" charset="0"/>
              </a:rPr>
              <a:t>ra</a:t>
            </a:r>
            <a:r>
              <a:rPr lang="en-US" altLang="zh-CN" sz="2400" dirty="0">
                <a:solidFill>
                  <a:schemeClr val="tx2"/>
                </a:solidFill>
                <a:latin typeface="Courier New" pitchFamily="49" charset="0"/>
                <a:cs typeface="Courier New" pitchFamily="49" charset="0"/>
              </a:rPr>
              <a:t>=789</a:t>
            </a:r>
            <a:endParaRPr lang="zh-CN" altLang="en-US" sz="2400"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135</a:t>
            </a:fld>
            <a:endParaRPr lang="en-US" altLang="zh-CN"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引用类型</a:t>
            </a:r>
          </a:p>
        </p:txBody>
      </p:sp>
      <p:sp>
        <p:nvSpPr>
          <p:cNvPr id="3" name="内容占位符 2"/>
          <p:cNvSpPr>
            <a:spLocks noGrp="1"/>
          </p:cNvSpPr>
          <p:nvPr>
            <p:ph idx="1"/>
          </p:nvPr>
        </p:nvSpPr>
        <p:spPr/>
        <p:txBody>
          <a:bodyPr/>
          <a:lstStyle/>
          <a:p>
            <a:r>
              <a:rPr lang="zh-CN" altLang="en-US" dirty="0"/>
              <a:t>引用类型参数</a:t>
            </a:r>
            <a:endParaRPr lang="en-US" altLang="zh-CN" dirty="0"/>
          </a:p>
          <a:p>
            <a:pPr lvl="1">
              <a:lnSpc>
                <a:spcPct val="110000"/>
              </a:lnSpc>
            </a:pPr>
            <a:r>
              <a:rPr lang="zh-CN" altLang="en-US" dirty="0"/>
              <a:t>以“&lt;类型&gt;&amp;”形式说明的函数参数，可实现“双向传值”（被调函数中对形参值的使用与改变，就是对主调函数中调用语句处所对应实参变量值的直接使用与改变）。</a:t>
            </a:r>
          </a:p>
          <a:p>
            <a:pPr lvl="1">
              <a:lnSpc>
                <a:spcPct val="110000"/>
              </a:lnSpc>
            </a:pPr>
            <a:r>
              <a:rPr lang="zh-CN" altLang="en-US" dirty="0"/>
              <a:t>引用型形参是调用语句处所对应实参变量的别名，而且系统又将该形参与实参进行了绑定。</a:t>
            </a: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136</a:t>
            </a:fld>
            <a:endParaRPr lang="en-US" altLang="zh-CN"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引用类型</a:t>
            </a:r>
          </a:p>
        </p:txBody>
      </p:sp>
      <p:sp>
        <p:nvSpPr>
          <p:cNvPr id="3" name="内容占位符 2"/>
          <p:cNvSpPr>
            <a:spLocks noGrp="1"/>
          </p:cNvSpPr>
          <p:nvPr>
            <p:ph idx="1"/>
          </p:nvPr>
        </p:nvSpPr>
        <p:spPr/>
        <p:txBody>
          <a:bodyPr/>
          <a:lstStyle/>
          <a:p>
            <a:r>
              <a:rPr lang="zh-CN" altLang="en-US" dirty="0"/>
              <a:t>函数返回值为引用类型</a:t>
            </a:r>
            <a:endParaRPr lang="en-US" altLang="zh-CN" dirty="0"/>
          </a:p>
          <a:p>
            <a:pPr lvl="1"/>
            <a:r>
              <a:rPr lang="zh-CN" altLang="en-US" dirty="0"/>
              <a:t>非引用型的函数通常仅返回一个值，而若把函数的返回类型说明为引用型时，则这个函数除返回一个值外，而且还返回了</a:t>
            </a:r>
            <a:r>
              <a:rPr lang="zh-CN" altLang="en-US" dirty="0">
                <a:solidFill>
                  <a:srgbClr val="FF0000"/>
                </a:solidFill>
              </a:rPr>
              <a:t>该返回值</a:t>
            </a:r>
            <a:r>
              <a:rPr lang="zh-CN" altLang="en-US" dirty="0"/>
              <a:t>的“别名”--该函数调用的结果还可以被赋值（调用结果可以作左值!），相当于对返回值进行赋值。</a:t>
            </a: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137</a:t>
            </a:fld>
            <a:endParaRPr lang="en-US" altLang="zh-CN"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引用类型</a:t>
            </a:r>
          </a:p>
        </p:txBody>
      </p:sp>
      <p:sp>
        <p:nvSpPr>
          <p:cNvPr id="3" name="内容占位符 2"/>
          <p:cNvSpPr>
            <a:spLocks noGrp="1"/>
          </p:cNvSpPr>
          <p:nvPr>
            <p:ph idx="1"/>
          </p:nvPr>
        </p:nvSpPr>
        <p:spPr>
          <a:xfrm>
            <a:off x="457200" y="1295400"/>
            <a:ext cx="8472518" cy="5029200"/>
          </a:xfrm>
        </p:spPr>
        <p:txBody>
          <a:bodyPr/>
          <a:lstStyle/>
          <a:p>
            <a:r>
              <a:rPr lang="zh-CN" altLang="en-US" dirty="0"/>
              <a:t>函数返回值为引用类型</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6.19】</a:t>
            </a:r>
            <a:r>
              <a:rPr lang="zh-CN" altLang="en-US" dirty="0">
                <a:solidFill>
                  <a:srgbClr val="C00000"/>
                </a:solidFill>
              </a:rPr>
              <a:t>函数返回值做左值举例</a:t>
            </a:r>
            <a:endParaRPr lang="en-US" altLang="zh-CN" dirty="0">
              <a:solidFill>
                <a:srgbClr val="C00000"/>
              </a:solidFill>
            </a:endParaRPr>
          </a:p>
          <a:p>
            <a:pPr lvl="1">
              <a:buNone/>
            </a:pPr>
            <a:r>
              <a:rPr lang="en-US" altLang="zh-CN" sz="2400" dirty="0">
                <a:latin typeface="Courier New" pitchFamily="49" charset="0"/>
                <a:cs typeface="Courier New" pitchFamily="49" charset="0"/>
              </a:rPr>
              <a:t>#include</a:t>
            </a:r>
            <a:r>
              <a:rPr lang="en-US" altLang="zh-CN" sz="2400" dirty="0">
                <a:solidFill>
                  <a:schemeClr val="tx2"/>
                </a:solidFill>
                <a:latin typeface="Courier New" pitchFamily="49" charset="0"/>
                <a:cs typeface="Courier New" pitchFamily="49" charset="0"/>
              </a:rPr>
              <a:t>&lt;</a:t>
            </a:r>
            <a:r>
              <a:rPr lang="en-US" altLang="zh-CN" sz="2400" dirty="0" err="1">
                <a:solidFill>
                  <a:schemeClr val="tx2"/>
                </a:solidFill>
                <a:latin typeface="Courier New" pitchFamily="49" charset="0"/>
                <a:cs typeface="Courier New" pitchFamily="49" charset="0"/>
              </a:rPr>
              <a:t>iostream.h</a:t>
            </a:r>
            <a:r>
              <a:rPr lang="en-US" altLang="zh-CN" sz="2400" dirty="0">
                <a:solidFill>
                  <a:schemeClr val="tx2"/>
                </a:solidFill>
                <a:latin typeface="Courier New" pitchFamily="49" charset="0"/>
                <a:cs typeface="Courier New" pitchFamily="49" charset="0"/>
              </a:rPr>
              <a:t>&gt;</a:t>
            </a:r>
          </a:p>
          <a:p>
            <a:pPr lvl="1">
              <a:buNone/>
            </a:pPr>
            <a:r>
              <a:rPr lang="en-US" altLang="zh-CN" sz="2400" dirty="0">
                <a:latin typeface="Courier New" pitchFamily="49" charset="0"/>
                <a:cs typeface="Courier New" pitchFamily="49" charset="0"/>
              </a:rPr>
              <a:t>using namespace </a:t>
            </a:r>
            <a:r>
              <a:rPr lang="en-US" altLang="zh-CN" sz="2400" dirty="0">
                <a:solidFill>
                  <a:schemeClr val="tx2"/>
                </a:solidFill>
                <a:latin typeface="Courier New" pitchFamily="49" charset="0"/>
                <a:cs typeface="Courier New" pitchFamily="49" charset="0"/>
              </a:rPr>
              <a:t>std;</a:t>
            </a:r>
          </a:p>
          <a:p>
            <a:pPr algn="just">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rgbClr val="FF3300"/>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&amp;</a:t>
            </a: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maxr</a:t>
            </a:r>
            <a:r>
              <a:rPr lang="en-US" altLang="zh-CN" sz="2400" dirty="0">
                <a:solidFill>
                  <a:schemeClr val="tx2"/>
                </a:solidFill>
                <a:latin typeface="Courier New" pitchFamily="49" charset="0"/>
                <a:cs typeface="Courier New" pitchFamily="49" charset="0"/>
              </a:rPr>
              <a:t>(</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&amp; m, </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&amp; n) {</a:t>
            </a:r>
          </a:p>
          <a:p>
            <a:pPr algn="just">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a:solidFill>
                  <a:srgbClr val="007434"/>
                </a:solidFill>
                <a:latin typeface="Courier New" pitchFamily="49" charset="0"/>
                <a:cs typeface="Courier New" pitchFamily="49" charset="0"/>
              </a:rPr>
              <a:t>//</a:t>
            </a:r>
            <a:r>
              <a:rPr lang="zh-CN" altLang="en-US" sz="2400" dirty="0">
                <a:solidFill>
                  <a:srgbClr val="007434"/>
                </a:solidFill>
                <a:latin typeface="Courier New" pitchFamily="49" charset="0"/>
                <a:cs typeface="Courier New" pitchFamily="49" charset="0"/>
              </a:rPr>
              <a:t>返回值类型为引用类型</a:t>
            </a:r>
          </a:p>
          <a:p>
            <a:pPr algn="just">
              <a:spcBef>
                <a:spcPts val="0"/>
              </a:spcBef>
              <a:buNone/>
            </a:pPr>
            <a:r>
              <a:rPr lang="zh-CN" altLang="en-US" sz="2400" dirty="0">
                <a:solidFill>
                  <a:srgbClr val="0000FF"/>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if</a:t>
            </a:r>
            <a:r>
              <a:rPr lang="en-US" altLang="zh-CN" sz="2400" dirty="0">
                <a:solidFill>
                  <a:schemeClr val="tx2"/>
                </a:solidFill>
                <a:latin typeface="Courier New" pitchFamily="49" charset="0"/>
                <a:cs typeface="Courier New" pitchFamily="49" charset="0"/>
              </a:rPr>
              <a:t>(m&gt;n)</a:t>
            </a:r>
          </a:p>
          <a:p>
            <a:pPr algn="just">
              <a:spcBef>
                <a:spcPts val="0"/>
              </a:spcBef>
              <a:buNone/>
            </a:pPr>
            <a:r>
              <a:rPr lang="en-US" altLang="zh-CN" sz="2400" dirty="0">
                <a:solidFill>
                  <a:srgbClr val="0000FF"/>
                </a:solidFill>
                <a:latin typeface="Courier New" pitchFamily="49" charset="0"/>
                <a:cs typeface="Courier New" pitchFamily="49" charset="0"/>
              </a:rPr>
              <a:t>		    return </a:t>
            </a:r>
            <a:r>
              <a:rPr lang="en-US" altLang="zh-CN" sz="2400" dirty="0">
                <a:solidFill>
                  <a:schemeClr val="tx2"/>
                </a:solidFill>
                <a:latin typeface="Courier New" pitchFamily="49" charset="0"/>
                <a:cs typeface="Courier New" pitchFamily="49" charset="0"/>
              </a:rPr>
              <a:t>m;</a:t>
            </a:r>
          </a:p>
          <a:p>
            <a:pPr algn="just">
              <a:spcBef>
                <a:spcPts val="0"/>
              </a:spcBef>
              <a:buNone/>
            </a:pPr>
            <a:r>
              <a:rPr lang="en-US" altLang="zh-CN" sz="2400" dirty="0">
                <a:solidFill>
                  <a:srgbClr val="0000FF"/>
                </a:solidFill>
                <a:latin typeface="Courier New" pitchFamily="49" charset="0"/>
                <a:cs typeface="Courier New" pitchFamily="49" charset="0"/>
              </a:rPr>
              <a:t>	    return </a:t>
            </a:r>
            <a:r>
              <a:rPr lang="en-US" altLang="zh-CN" sz="2400" dirty="0">
                <a:solidFill>
                  <a:schemeClr val="tx2"/>
                </a:solidFill>
                <a:latin typeface="Courier New" pitchFamily="49" charset="0"/>
                <a:cs typeface="Courier New" pitchFamily="49" charset="0"/>
              </a:rPr>
              <a:t>n;</a:t>
            </a:r>
          </a:p>
          <a:p>
            <a:pPr algn="just">
              <a:spcBef>
                <a:spcPts val="0"/>
              </a:spcBef>
              <a:buNone/>
            </a:pPr>
            <a:r>
              <a:rPr lang="en-US" altLang="zh-CN" sz="2400" dirty="0">
                <a:solidFill>
                  <a:schemeClr val="tx2"/>
                </a:solidFill>
                <a:latin typeface="Courier New" pitchFamily="49" charset="0"/>
                <a:cs typeface="Courier New" pitchFamily="49" charset="0"/>
              </a:rPr>
              <a:t>	 }</a:t>
            </a:r>
          </a:p>
          <a:p>
            <a:pPr algn="just">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a:solidFill>
                  <a:srgbClr val="007434"/>
                </a:solidFill>
                <a:latin typeface="Courier New" pitchFamily="49" charset="0"/>
                <a:cs typeface="Courier New" pitchFamily="49" charset="0"/>
              </a:rPr>
              <a:t>//</a:t>
            </a:r>
            <a:r>
              <a:rPr lang="zh-CN" altLang="en-US" sz="2400" dirty="0">
                <a:solidFill>
                  <a:srgbClr val="007434"/>
                </a:solidFill>
                <a:latin typeface="Courier New" pitchFamily="49" charset="0"/>
                <a:cs typeface="Courier New" pitchFamily="49" charset="0"/>
              </a:rPr>
              <a:t>由于函数类型为引用，返回的必须是</a:t>
            </a:r>
            <a:r>
              <a:rPr lang="zh-CN" altLang="en-US" sz="2400" dirty="0">
                <a:solidFill>
                  <a:srgbClr val="C00000"/>
                </a:solidFill>
                <a:latin typeface="Courier New" pitchFamily="49" charset="0"/>
                <a:cs typeface="Courier New" pitchFamily="49" charset="0"/>
              </a:rPr>
              <a:t>变量</a:t>
            </a:r>
            <a:r>
              <a:rPr lang="zh-CN" altLang="en-US" sz="2400" dirty="0">
                <a:solidFill>
                  <a:srgbClr val="007434"/>
                </a:solidFill>
                <a:latin typeface="Courier New" pitchFamily="49" charset="0"/>
                <a:cs typeface="Courier New" pitchFamily="49" charset="0"/>
              </a:rPr>
              <a:t>（可作左值）</a:t>
            </a:r>
            <a:endParaRPr lang="en-US" altLang="zh-CN" sz="2400" dirty="0">
              <a:solidFill>
                <a:srgbClr val="007434"/>
              </a:solidFill>
              <a:latin typeface="Courier New" pitchFamily="49" charset="0"/>
              <a:cs typeface="Courier New" pitchFamily="49" charset="0"/>
            </a:endParaRPr>
          </a:p>
          <a:p>
            <a:pPr algn="just">
              <a:spcBef>
                <a:spcPts val="0"/>
              </a:spcBef>
              <a:buNone/>
            </a:pPr>
            <a:r>
              <a:rPr lang="en-US" altLang="zh-CN" sz="2400" dirty="0">
                <a:solidFill>
                  <a:srgbClr val="007434"/>
                </a:solidFill>
                <a:latin typeface="Courier New" pitchFamily="49" charset="0"/>
                <a:cs typeface="Courier New" pitchFamily="49" charset="0"/>
              </a:rPr>
              <a:t>	//</a:t>
            </a:r>
            <a:r>
              <a:rPr lang="zh-CN" altLang="en-US" sz="2400" dirty="0">
                <a:solidFill>
                  <a:srgbClr val="007434"/>
                </a:solidFill>
                <a:latin typeface="Courier New" pitchFamily="49" charset="0"/>
                <a:cs typeface="Courier New" pitchFamily="49" charset="0"/>
              </a:rPr>
              <a:t>函数</a:t>
            </a:r>
            <a:r>
              <a:rPr lang="en-US" altLang="zh-CN" sz="2400" dirty="0" err="1">
                <a:solidFill>
                  <a:srgbClr val="007434"/>
                </a:solidFill>
                <a:latin typeface="Courier New" pitchFamily="49" charset="0"/>
                <a:cs typeface="Courier New" pitchFamily="49" charset="0"/>
              </a:rPr>
              <a:t>maxr</a:t>
            </a:r>
            <a:r>
              <a:rPr lang="zh-CN" altLang="en-US" sz="2400" dirty="0">
                <a:solidFill>
                  <a:srgbClr val="007434"/>
                </a:solidFill>
                <a:latin typeface="Courier New" pitchFamily="49" charset="0"/>
                <a:cs typeface="Courier New" pitchFamily="49" charset="0"/>
              </a:rPr>
              <a:t>调用表达式是返回值</a:t>
            </a:r>
            <a:r>
              <a:rPr lang="en-US" altLang="zh-CN" sz="2400" dirty="0">
                <a:solidFill>
                  <a:srgbClr val="007434"/>
                </a:solidFill>
                <a:latin typeface="Courier New" pitchFamily="49" charset="0"/>
                <a:cs typeface="Courier New" pitchFamily="49" charset="0"/>
              </a:rPr>
              <a:t>m</a:t>
            </a:r>
            <a:r>
              <a:rPr lang="zh-CN" altLang="en-US" sz="2400" dirty="0">
                <a:solidFill>
                  <a:srgbClr val="007434"/>
                </a:solidFill>
                <a:latin typeface="Courier New" pitchFamily="49" charset="0"/>
                <a:cs typeface="Courier New" pitchFamily="49" charset="0"/>
              </a:rPr>
              <a:t>或者</a:t>
            </a:r>
            <a:r>
              <a:rPr lang="en-US" altLang="zh-CN" sz="2400" dirty="0">
                <a:solidFill>
                  <a:srgbClr val="007434"/>
                </a:solidFill>
                <a:latin typeface="Courier New" pitchFamily="49" charset="0"/>
                <a:cs typeface="Courier New" pitchFamily="49" charset="0"/>
              </a:rPr>
              <a:t>n</a:t>
            </a:r>
            <a:r>
              <a:rPr lang="zh-CN" altLang="en-US" sz="2400" dirty="0">
                <a:solidFill>
                  <a:srgbClr val="007434"/>
                </a:solidFill>
                <a:latin typeface="Courier New" pitchFamily="49" charset="0"/>
                <a:cs typeface="Courier New" pitchFamily="49" charset="0"/>
              </a:rPr>
              <a:t>（也就是形参）</a:t>
            </a:r>
            <a:endParaRPr lang="en-US" altLang="zh-CN" sz="2400" dirty="0">
              <a:solidFill>
                <a:srgbClr val="007434"/>
              </a:solidFill>
              <a:latin typeface="Courier New" pitchFamily="49" charset="0"/>
              <a:cs typeface="Courier New" pitchFamily="49" charset="0"/>
            </a:endParaRPr>
          </a:p>
          <a:p>
            <a:pPr algn="just">
              <a:spcBef>
                <a:spcPts val="0"/>
              </a:spcBef>
              <a:buNone/>
            </a:pPr>
            <a:r>
              <a:rPr lang="en-US" altLang="zh-CN" sz="2400" dirty="0">
                <a:solidFill>
                  <a:srgbClr val="007434"/>
                </a:solidFill>
                <a:latin typeface="Courier New" pitchFamily="49" charset="0"/>
                <a:cs typeface="Courier New" pitchFamily="49" charset="0"/>
              </a:rPr>
              <a:t>	//</a:t>
            </a:r>
            <a:r>
              <a:rPr lang="zh-CN" altLang="en-US" sz="2400" dirty="0">
                <a:solidFill>
                  <a:srgbClr val="007434"/>
                </a:solidFill>
                <a:latin typeface="Courier New" pitchFamily="49" charset="0"/>
                <a:cs typeface="Courier New" pitchFamily="49" charset="0"/>
              </a:rPr>
              <a:t>的引用，同时也是</a:t>
            </a:r>
            <a:r>
              <a:rPr lang="en-US" altLang="zh-CN" sz="2400" dirty="0">
                <a:solidFill>
                  <a:srgbClr val="007434"/>
                </a:solidFill>
                <a:latin typeface="Courier New" pitchFamily="49" charset="0"/>
                <a:cs typeface="Courier New" pitchFamily="49" charset="0"/>
              </a:rPr>
              <a:t>m</a:t>
            </a:r>
            <a:r>
              <a:rPr lang="zh-CN" altLang="en-US" sz="2400" dirty="0">
                <a:solidFill>
                  <a:srgbClr val="007434"/>
                </a:solidFill>
                <a:latin typeface="Courier New" pitchFamily="49" charset="0"/>
                <a:cs typeface="Courier New" pitchFamily="49" charset="0"/>
              </a:rPr>
              <a:t>和</a:t>
            </a:r>
            <a:r>
              <a:rPr lang="en-US" altLang="zh-CN" sz="2400" dirty="0">
                <a:solidFill>
                  <a:srgbClr val="007434"/>
                </a:solidFill>
                <a:latin typeface="Courier New" pitchFamily="49" charset="0"/>
                <a:cs typeface="Courier New" pitchFamily="49" charset="0"/>
              </a:rPr>
              <a:t>n</a:t>
            </a:r>
            <a:r>
              <a:rPr lang="zh-CN" altLang="en-US" sz="2400" dirty="0">
                <a:solidFill>
                  <a:srgbClr val="007434"/>
                </a:solidFill>
                <a:latin typeface="Courier New" pitchFamily="49" charset="0"/>
                <a:cs typeface="Courier New" pitchFamily="49" charset="0"/>
              </a:rPr>
              <a:t>对应实参的引用</a:t>
            </a:r>
          </a:p>
        </p:txBody>
      </p:sp>
      <p:sp>
        <p:nvSpPr>
          <p:cNvPr id="4" name="页脚占位符 3"/>
          <p:cNvSpPr>
            <a:spLocks noGrp="1"/>
          </p:cNvSpPr>
          <p:nvPr>
            <p:ph type="ftr" sz="quarter" idx="3"/>
          </p:nvPr>
        </p:nvSpPr>
        <p:spPr/>
        <p:txBody>
          <a:bodyPr/>
          <a:lstStyle/>
          <a:p>
            <a:r>
              <a:rPr lang="en-US" altLang="zh-CN" dirty="0">
                <a:ea typeface="Tahoma" pitchFamily="34" charset="0"/>
              </a:rPr>
              <a:t>Database &amp; Information System Lab</a:t>
            </a: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138</a:t>
            </a:fld>
            <a:endParaRPr lang="en-US" altLang="zh-CN"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引用类型</a:t>
            </a:r>
          </a:p>
        </p:txBody>
      </p:sp>
      <p:sp>
        <p:nvSpPr>
          <p:cNvPr id="3" name="内容占位符 2"/>
          <p:cNvSpPr>
            <a:spLocks noGrp="1"/>
          </p:cNvSpPr>
          <p:nvPr>
            <p:ph idx="1"/>
          </p:nvPr>
        </p:nvSpPr>
        <p:spPr/>
        <p:txBody>
          <a:bodyPr/>
          <a:lstStyle/>
          <a:p>
            <a:pPr algn="just">
              <a:spcBef>
                <a:spcPts val="0"/>
              </a:spcBef>
              <a:buNone/>
            </a:pPr>
            <a:r>
              <a:rPr lang="en-US" altLang="zh-CN" sz="2400" dirty="0">
                <a:solidFill>
                  <a:srgbClr val="0000FF"/>
                </a:solidFill>
                <a:latin typeface="Courier New" pitchFamily="49" charset="0"/>
                <a:cs typeface="Courier New" pitchFamily="49" charset="0"/>
              </a:rPr>
              <a:t>	</a:t>
            </a:r>
          </a:p>
          <a:p>
            <a:pPr algn="just">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main()</a:t>
            </a:r>
          </a:p>
          <a:p>
            <a:pPr algn="just">
              <a:spcBef>
                <a:spcPts val="0"/>
              </a:spcBef>
              <a:buNone/>
            </a:pPr>
            <a:r>
              <a:rPr lang="en-US" altLang="zh-CN" sz="2400" dirty="0">
                <a:solidFill>
                  <a:schemeClr val="tx2"/>
                </a:solidFill>
                <a:latin typeface="Courier New" pitchFamily="49" charset="0"/>
                <a:cs typeface="Courier New" pitchFamily="49" charset="0"/>
              </a:rPr>
              <a:t>	{</a:t>
            </a:r>
          </a:p>
          <a:p>
            <a:pPr algn="just">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a=2, b=4, c;</a:t>
            </a:r>
          </a:p>
          <a:p>
            <a:pPr algn="just">
              <a:spcBef>
                <a:spcPts val="0"/>
              </a:spcBef>
              <a:buNone/>
            </a:pPr>
            <a:r>
              <a:rPr lang="en-US" altLang="zh-CN" sz="2400" dirty="0">
                <a:solidFill>
                  <a:schemeClr val="tx2"/>
                </a:solidFill>
                <a:latin typeface="Courier New" pitchFamily="49" charset="0"/>
                <a:cs typeface="Courier New" pitchFamily="49" charset="0"/>
              </a:rPr>
              <a:t>		c=</a:t>
            </a:r>
            <a:r>
              <a:rPr lang="en-US" altLang="zh-CN" sz="2400" dirty="0" err="1">
                <a:solidFill>
                  <a:schemeClr val="tx2"/>
                </a:solidFill>
                <a:latin typeface="Courier New" pitchFamily="49" charset="0"/>
                <a:cs typeface="Courier New" pitchFamily="49" charset="0"/>
              </a:rPr>
              <a:t>maxr</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a,b</a:t>
            </a:r>
            <a:r>
              <a:rPr lang="en-US" altLang="zh-CN" sz="2400" dirty="0">
                <a:solidFill>
                  <a:schemeClr val="tx2"/>
                </a:solidFill>
                <a:latin typeface="Courier New" pitchFamily="49" charset="0"/>
                <a:cs typeface="Courier New" pitchFamily="49" charset="0"/>
              </a:rPr>
              <a:t>);</a:t>
            </a:r>
            <a:r>
              <a:rPr lang="en-US" altLang="zh-CN" sz="2400" dirty="0">
                <a:solidFill>
                  <a:srgbClr val="00B050"/>
                </a:solidFill>
                <a:latin typeface="Courier New" pitchFamily="49" charset="0"/>
                <a:cs typeface="Courier New" pitchFamily="49" charset="0"/>
              </a:rPr>
              <a:t> </a:t>
            </a:r>
            <a:r>
              <a:rPr lang="en-US" altLang="zh-CN" sz="2400" dirty="0">
                <a:solidFill>
                  <a:srgbClr val="007434"/>
                </a:solidFill>
                <a:latin typeface="Courier New" pitchFamily="49" charset="0"/>
                <a:cs typeface="Courier New" pitchFamily="49" charset="0"/>
              </a:rPr>
              <a:t>//OK! </a:t>
            </a:r>
            <a:r>
              <a:rPr lang="zh-CN" altLang="en-US" sz="2400" dirty="0">
                <a:solidFill>
                  <a:srgbClr val="007434"/>
                </a:solidFill>
                <a:latin typeface="Courier New" pitchFamily="49" charset="0"/>
                <a:cs typeface="Courier New" pitchFamily="49" charset="0"/>
              </a:rPr>
              <a:t>一般性调用，使</a:t>
            </a:r>
            <a:r>
              <a:rPr lang="en-US" altLang="zh-CN" sz="2400" dirty="0">
                <a:solidFill>
                  <a:srgbClr val="007434"/>
                </a:solidFill>
                <a:latin typeface="Courier New" pitchFamily="49" charset="0"/>
                <a:cs typeface="Courier New" pitchFamily="49" charset="0"/>
              </a:rPr>
              <a:t>c</a:t>
            </a:r>
            <a:r>
              <a:rPr lang="zh-CN" altLang="en-US" sz="2400" dirty="0">
                <a:solidFill>
                  <a:srgbClr val="007434"/>
                </a:solidFill>
                <a:latin typeface="Courier New" pitchFamily="49" charset="0"/>
                <a:cs typeface="Courier New" pitchFamily="49" charset="0"/>
              </a:rPr>
              <a:t>值为4</a:t>
            </a:r>
          </a:p>
          <a:p>
            <a:pPr algn="just">
              <a:spcBef>
                <a:spcPts val="0"/>
              </a:spcBef>
              <a:buNone/>
            </a:pPr>
            <a:r>
              <a:rPr lang="zh-CN" altLang="en-US" sz="2400" dirty="0">
                <a:solidFill>
                  <a:srgbClr val="0000FF"/>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maxr</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a,b</a:t>
            </a:r>
            <a:r>
              <a:rPr lang="en-US" altLang="zh-CN" sz="2400" dirty="0">
                <a:solidFill>
                  <a:schemeClr val="tx2"/>
                </a:solidFill>
                <a:latin typeface="Courier New" pitchFamily="49" charset="0"/>
                <a:cs typeface="Courier New" pitchFamily="49" charset="0"/>
              </a:rPr>
              <a:t>)=88;</a:t>
            </a:r>
            <a:r>
              <a:rPr lang="en-US" altLang="zh-CN" sz="2400" dirty="0">
                <a:solidFill>
                  <a:srgbClr val="007434"/>
                </a:solidFill>
                <a:latin typeface="Courier New" pitchFamily="49" charset="0"/>
                <a:cs typeface="Courier New" pitchFamily="49" charset="0"/>
              </a:rPr>
              <a:t>/*OK! </a:t>
            </a:r>
            <a:r>
              <a:rPr lang="zh-CN" altLang="en-US" sz="2400" dirty="0">
                <a:solidFill>
                  <a:srgbClr val="007434"/>
                </a:solidFill>
                <a:latin typeface="Courier New" pitchFamily="49" charset="0"/>
                <a:cs typeface="Courier New" pitchFamily="49" charset="0"/>
              </a:rPr>
              <a:t>函数调用结果相当于变量</a:t>
            </a:r>
            <a:r>
              <a:rPr lang="en-US" altLang="zh-CN" sz="2400" dirty="0">
                <a:solidFill>
                  <a:srgbClr val="007434"/>
                </a:solidFill>
                <a:latin typeface="Courier New" pitchFamily="49" charset="0"/>
                <a:cs typeface="Courier New" pitchFamily="49" charset="0"/>
              </a:rPr>
              <a:t>b		</a:t>
            </a:r>
            <a:r>
              <a:rPr lang="zh-CN" altLang="en-US" sz="2400" dirty="0">
                <a:solidFill>
                  <a:srgbClr val="007434"/>
                </a:solidFill>
                <a:latin typeface="Courier New" pitchFamily="49" charset="0"/>
                <a:cs typeface="Courier New" pitchFamily="49" charset="0"/>
              </a:rPr>
              <a:t>的“别名”，可以作左值! 使</a:t>
            </a:r>
            <a:r>
              <a:rPr lang="en-US" altLang="zh-CN" sz="2400" dirty="0">
                <a:solidFill>
                  <a:srgbClr val="007434"/>
                </a:solidFill>
                <a:latin typeface="Courier New" pitchFamily="49" charset="0"/>
                <a:cs typeface="Courier New" pitchFamily="49" charset="0"/>
              </a:rPr>
              <a:t>b</a:t>
            </a:r>
            <a:r>
              <a:rPr lang="zh-CN" altLang="en-US" sz="2400" dirty="0">
                <a:solidFill>
                  <a:srgbClr val="007434"/>
                </a:solidFill>
                <a:latin typeface="Courier New" pitchFamily="49" charset="0"/>
                <a:cs typeface="Courier New" pitchFamily="49" charset="0"/>
              </a:rPr>
              <a:t>值变为88</a:t>
            </a:r>
            <a:r>
              <a:rPr lang="en-US" altLang="zh-CN" sz="2400" dirty="0">
                <a:solidFill>
                  <a:srgbClr val="007434"/>
                </a:solidFill>
                <a:latin typeface="Courier New" pitchFamily="49" charset="0"/>
                <a:cs typeface="Courier New" pitchFamily="49" charset="0"/>
              </a:rPr>
              <a:t>*/</a:t>
            </a:r>
            <a:endParaRPr lang="zh-CN" altLang="en-US" sz="2400" dirty="0">
              <a:solidFill>
                <a:srgbClr val="007434"/>
              </a:solidFill>
              <a:latin typeface="Courier New" pitchFamily="49" charset="0"/>
              <a:cs typeface="Courier New" pitchFamily="49" charset="0"/>
            </a:endParaRPr>
          </a:p>
          <a:p>
            <a:pPr algn="just">
              <a:spcBef>
                <a:spcPts val="0"/>
              </a:spcBef>
              <a:buNone/>
            </a:pPr>
            <a:r>
              <a:rPr lang="zh-CN" altLang="en-US" sz="2400" dirty="0">
                <a:solidFill>
                  <a:srgbClr val="0000FF"/>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maxr</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a,b</a:t>
            </a:r>
            <a:r>
              <a:rPr lang="en-US" altLang="zh-CN" sz="2400" dirty="0">
                <a:solidFill>
                  <a:schemeClr val="tx2"/>
                </a:solidFill>
                <a:latin typeface="Courier New" pitchFamily="49" charset="0"/>
                <a:cs typeface="Courier New" pitchFamily="49" charset="0"/>
              </a:rPr>
              <a:t>)++; </a:t>
            </a:r>
            <a:r>
              <a:rPr lang="en-US" altLang="zh-CN" sz="2400" dirty="0">
                <a:solidFill>
                  <a:srgbClr val="007434"/>
                </a:solidFill>
                <a:latin typeface="Courier New" pitchFamily="49" charset="0"/>
                <a:cs typeface="Courier New" pitchFamily="49" charset="0"/>
              </a:rPr>
              <a:t>/*OK! </a:t>
            </a:r>
            <a:r>
              <a:rPr lang="zh-CN" altLang="en-US" sz="2400" dirty="0">
                <a:solidFill>
                  <a:srgbClr val="007434"/>
                </a:solidFill>
                <a:latin typeface="Courier New" pitchFamily="49" charset="0"/>
                <a:cs typeface="Courier New" pitchFamily="49" charset="0"/>
              </a:rPr>
              <a:t>函数调用结果相当于变量</a:t>
            </a:r>
            <a:r>
              <a:rPr lang="en-US" altLang="zh-CN" sz="2400" dirty="0">
                <a:solidFill>
                  <a:srgbClr val="007434"/>
                </a:solidFill>
                <a:latin typeface="Courier New" pitchFamily="49" charset="0"/>
                <a:cs typeface="Courier New" pitchFamily="49" charset="0"/>
              </a:rPr>
              <a:t>b		</a:t>
            </a:r>
            <a:r>
              <a:rPr lang="zh-CN" altLang="en-US" sz="2400" dirty="0">
                <a:solidFill>
                  <a:srgbClr val="007434"/>
                </a:solidFill>
                <a:latin typeface="Courier New" pitchFamily="49" charset="0"/>
                <a:cs typeface="Courier New" pitchFamily="49" charset="0"/>
              </a:rPr>
              <a:t>的“别名”，可以作左值! 使</a:t>
            </a:r>
            <a:r>
              <a:rPr lang="en-US" altLang="zh-CN" sz="2400" dirty="0">
                <a:solidFill>
                  <a:srgbClr val="007434"/>
                </a:solidFill>
                <a:latin typeface="Courier New" pitchFamily="49" charset="0"/>
                <a:cs typeface="Courier New" pitchFamily="49" charset="0"/>
              </a:rPr>
              <a:t>b</a:t>
            </a:r>
            <a:r>
              <a:rPr lang="zh-CN" altLang="en-US" sz="2400" dirty="0">
                <a:solidFill>
                  <a:srgbClr val="007434"/>
                </a:solidFill>
                <a:latin typeface="Courier New" pitchFamily="49" charset="0"/>
                <a:cs typeface="Courier New" pitchFamily="49" charset="0"/>
              </a:rPr>
              <a:t>值增加1</a:t>
            </a:r>
            <a:r>
              <a:rPr lang="en-US" altLang="zh-CN" sz="2400" dirty="0">
                <a:solidFill>
                  <a:srgbClr val="007434"/>
                </a:solidFill>
                <a:latin typeface="Courier New" pitchFamily="49" charset="0"/>
                <a:cs typeface="Courier New" pitchFamily="49" charset="0"/>
              </a:rPr>
              <a:t>*/</a:t>
            </a:r>
          </a:p>
          <a:p>
            <a:pPr algn="just">
              <a:spcBef>
                <a:spcPts val="0"/>
              </a:spcBef>
              <a:buNone/>
            </a:pPr>
            <a:r>
              <a:rPr lang="en-US" altLang="zh-CN" sz="2400" dirty="0">
                <a:solidFill>
                  <a:srgbClr val="0000FF"/>
                </a:solidFill>
                <a:latin typeface="Courier New" pitchFamily="49" charset="0"/>
                <a:cs typeface="Courier New" pitchFamily="49" charset="0"/>
              </a:rPr>
              <a:t>		return </a:t>
            </a:r>
            <a:r>
              <a:rPr lang="en-US" altLang="zh-CN" sz="2400" dirty="0">
                <a:solidFill>
                  <a:schemeClr val="tx2"/>
                </a:solidFill>
                <a:latin typeface="Courier New" pitchFamily="49" charset="0"/>
                <a:cs typeface="Courier New" pitchFamily="49" charset="0"/>
              </a:rPr>
              <a:t>0;</a:t>
            </a:r>
          </a:p>
          <a:p>
            <a:pPr algn="just">
              <a:spcBef>
                <a:spcPts val="0"/>
              </a:spcBef>
              <a:buNone/>
            </a:pPr>
            <a:r>
              <a:rPr lang="en-US" altLang="zh-CN" sz="2400" dirty="0">
                <a:solidFill>
                  <a:schemeClr val="tx2"/>
                </a:solidFill>
                <a:latin typeface="Courier New" pitchFamily="49" charset="0"/>
                <a:cs typeface="Courier New" pitchFamily="49" charset="0"/>
              </a:rPr>
              <a:t>	}</a:t>
            </a:r>
            <a:endParaRPr lang="zh-CN" altLang="en-US" sz="2400"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139</a:t>
            </a:fld>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初识指针</a:t>
            </a:r>
          </a:p>
        </p:txBody>
      </p:sp>
      <p:sp>
        <p:nvSpPr>
          <p:cNvPr id="3" name="内容占位符 2"/>
          <p:cNvSpPr>
            <a:spLocks noGrp="1"/>
          </p:cNvSpPr>
          <p:nvPr>
            <p:ph idx="1"/>
          </p:nvPr>
        </p:nvSpPr>
        <p:spPr>
          <a:xfrm>
            <a:off x="457200" y="1295400"/>
            <a:ext cx="8153400" cy="1347782"/>
          </a:xfrm>
        </p:spPr>
        <p:txBody>
          <a:bodyPr/>
          <a:lstStyle/>
          <a:p>
            <a:r>
              <a:rPr lang="zh-CN" altLang="en-US" dirty="0"/>
              <a:t>指针的引入</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6.1】</a:t>
            </a:r>
            <a:r>
              <a:rPr lang="zh-CN" altLang="en-US" dirty="0">
                <a:solidFill>
                  <a:srgbClr val="C00000"/>
                </a:solidFill>
              </a:rPr>
              <a:t>两种写法的区别</a:t>
            </a:r>
            <a:r>
              <a:rPr lang="en-US" altLang="zh-CN" dirty="0">
                <a:solidFill>
                  <a:srgbClr val="C00000"/>
                </a:solidFill>
              </a:rPr>
              <a:t>2</a:t>
            </a:r>
          </a:p>
          <a:p>
            <a:pPr lvl="2"/>
            <a:endParaRPr lang="zh-CN" altLang="en-US" dirty="0"/>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14</a:t>
            </a:fld>
            <a:endParaRPr lang="en-US" altLang="zh-CN" dirty="0"/>
          </a:p>
        </p:txBody>
      </p:sp>
      <p:sp>
        <p:nvSpPr>
          <p:cNvPr id="6" name="矩形 5"/>
          <p:cNvSpPr/>
          <p:nvPr/>
        </p:nvSpPr>
        <p:spPr>
          <a:xfrm>
            <a:off x="928662" y="2500306"/>
            <a:ext cx="7143800" cy="1477328"/>
          </a:xfrm>
          <a:prstGeom prst="rect">
            <a:avLst/>
          </a:prstGeom>
        </p:spPr>
        <p:txBody>
          <a:bodyPr wrap="square">
            <a:spAutoFit/>
          </a:bodyPr>
          <a:lstStyle/>
          <a:p>
            <a:r>
              <a:rPr lang="en-US" altLang="zh-CN" b="1" dirty="0">
                <a:solidFill>
                  <a:srgbClr val="0000FF"/>
                </a:solidFill>
                <a:latin typeface="Courier New" pitchFamily="49" charset="0"/>
                <a:cs typeface="Courier New" pitchFamily="49" charset="0"/>
              </a:rPr>
              <a:t>void</a:t>
            </a:r>
            <a:r>
              <a:rPr lang="en-US" altLang="zh-CN" b="1" dirty="0">
                <a:solidFill>
                  <a:schemeClr val="tx2"/>
                </a:solidFill>
                <a:latin typeface="Courier New" pitchFamily="49" charset="0"/>
                <a:cs typeface="Courier New" pitchFamily="49" charset="0"/>
              </a:rPr>
              <a:t> swap(</a:t>
            </a: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solidFill>
                  <a:srgbClr val="FF0000"/>
                </a:solidFill>
                <a:latin typeface="Courier New" pitchFamily="49" charset="0"/>
                <a:cs typeface="Courier New" pitchFamily="49" charset="0"/>
              </a:rPr>
              <a:t>&amp;</a:t>
            </a:r>
            <a:r>
              <a:rPr lang="en-US" altLang="zh-CN" b="1" dirty="0" err="1">
                <a:solidFill>
                  <a:srgbClr val="FF0000"/>
                </a:solidFill>
                <a:latin typeface="Courier New" pitchFamily="49" charset="0"/>
                <a:cs typeface="Courier New" pitchFamily="49" charset="0"/>
              </a:rPr>
              <a:t>x</a:t>
            </a:r>
            <a:r>
              <a:rPr lang="en-US" altLang="zh-CN" b="1" dirty="0" err="1">
                <a:solidFill>
                  <a:schemeClr val="tx2"/>
                </a:solidFill>
                <a:latin typeface="Courier New" pitchFamily="49" charset="0"/>
                <a:cs typeface="Courier New" pitchFamily="49" charset="0"/>
              </a:rPr>
              <a:t>,</a:t>
            </a: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solidFill>
                  <a:srgbClr val="FF0000"/>
                </a:solidFill>
                <a:latin typeface="Courier New" pitchFamily="49" charset="0"/>
                <a:cs typeface="Courier New" pitchFamily="49" charset="0"/>
              </a:rPr>
              <a:t>&amp;y</a:t>
            </a:r>
            <a:r>
              <a:rPr lang="en-US" altLang="zh-CN" b="1" dirty="0">
                <a:solidFill>
                  <a:schemeClr val="tx2"/>
                </a:solidFill>
                <a:latin typeface="Courier New" pitchFamily="49" charset="0"/>
                <a:cs typeface="Courier New" pitchFamily="49" charset="0"/>
              </a:rPr>
              <a:t>){</a:t>
            </a:r>
          </a:p>
          <a:p>
            <a:r>
              <a:rPr lang="en-US" altLang="zh-CN" b="1" dirty="0">
                <a:solidFill>
                  <a:schemeClr val="tx2"/>
                </a:solidFill>
                <a:latin typeface="Courier New" pitchFamily="49" charset="0"/>
                <a:cs typeface="Courier New" pitchFamily="49" charset="0"/>
              </a:rPr>
              <a:t>	</a:t>
            </a:r>
            <a:r>
              <a:rPr lang="en-US" altLang="zh-CN" b="1" dirty="0" err="1">
                <a:solidFill>
                  <a:srgbClr val="0000FF"/>
                </a:solidFill>
                <a:latin typeface="Courier New" pitchFamily="49" charset="0"/>
                <a:cs typeface="Courier New" pitchFamily="49" charset="0"/>
              </a:rPr>
              <a:t>int</a:t>
            </a:r>
            <a:r>
              <a:rPr lang="en-US" altLang="zh-CN" b="1" dirty="0">
                <a:solidFill>
                  <a:srgbClr val="0000FF"/>
                </a:solidFill>
                <a:latin typeface="Courier New" pitchFamily="49" charset="0"/>
                <a:cs typeface="Courier New" pitchFamily="49" charset="0"/>
              </a:rPr>
              <a:t> </a:t>
            </a:r>
            <a:r>
              <a:rPr lang="en-US" altLang="zh-CN" b="1" dirty="0">
                <a:solidFill>
                  <a:schemeClr val="tx2"/>
                </a:solidFill>
                <a:latin typeface="Courier New" pitchFamily="49" charset="0"/>
                <a:cs typeface="Courier New" pitchFamily="49" charset="0"/>
              </a:rPr>
              <a:t>temp = x;</a:t>
            </a:r>
          </a:p>
          <a:p>
            <a:r>
              <a:rPr lang="en-US" altLang="zh-CN" b="1" dirty="0">
                <a:solidFill>
                  <a:schemeClr val="tx2"/>
                </a:solidFill>
                <a:latin typeface="Courier New" pitchFamily="49" charset="0"/>
                <a:cs typeface="Courier New" pitchFamily="49" charset="0"/>
              </a:rPr>
              <a:t>	x = y;</a:t>
            </a:r>
          </a:p>
          <a:p>
            <a:r>
              <a:rPr lang="en-US" altLang="zh-CN" b="1" dirty="0">
                <a:solidFill>
                  <a:schemeClr val="tx2"/>
                </a:solidFill>
                <a:latin typeface="Courier New" pitchFamily="49" charset="0"/>
                <a:cs typeface="Courier New" pitchFamily="49" charset="0"/>
              </a:rPr>
              <a:t>	y = temp;</a:t>
            </a:r>
          </a:p>
          <a:p>
            <a:r>
              <a:rPr lang="en-US" altLang="zh-CN" b="1" dirty="0">
                <a:solidFill>
                  <a:schemeClr val="tx2"/>
                </a:solidFill>
                <a:latin typeface="Courier New" pitchFamily="49" charset="0"/>
                <a:cs typeface="Courier New" pitchFamily="49" charset="0"/>
              </a:rPr>
              <a:t>}</a:t>
            </a:r>
            <a:endParaRPr lang="zh-CN" altLang="en-US" b="1" dirty="0">
              <a:solidFill>
                <a:schemeClr val="tx2"/>
              </a:solidFill>
              <a:latin typeface="Courier New" pitchFamily="49" charset="0"/>
              <a:cs typeface="Courier New" pitchFamily="49" charset="0"/>
            </a:endParaRPr>
          </a:p>
        </p:txBody>
      </p:sp>
      <p:sp>
        <p:nvSpPr>
          <p:cNvPr id="7" name="矩形 6"/>
          <p:cNvSpPr/>
          <p:nvPr/>
        </p:nvSpPr>
        <p:spPr>
          <a:xfrm>
            <a:off x="928662" y="4166250"/>
            <a:ext cx="7143800" cy="1477328"/>
          </a:xfrm>
          <a:prstGeom prst="rect">
            <a:avLst/>
          </a:prstGeom>
        </p:spPr>
        <p:txBody>
          <a:bodyPr wrap="square">
            <a:spAutoFit/>
          </a:bodyPr>
          <a:lstStyle/>
          <a:p>
            <a:r>
              <a:rPr lang="en-US" altLang="zh-CN" b="1" dirty="0">
                <a:solidFill>
                  <a:srgbClr val="0000FF"/>
                </a:solidFill>
                <a:latin typeface="Courier New" pitchFamily="49" charset="0"/>
                <a:cs typeface="Courier New" pitchFamily="49" charset="0"/>
              </a:rPr>
              <a:t>void</a:t>
            </a:r>
            <a:r>
              <a:rPr lang="en-US" altLang="zh-CN" b="1" dirty="0">
                <a:solidFill>
                  <a:schemeClr val="tx2"/>
                </a:solidFill>
                <a:latin typeface="Courier New" pitchFamily="49" charset="0"/>
                <a:cs typeface="Courier New" pitchFamily="49" charset="0"/>
              </a:rPr>
              <a:t> swap(</a:t>
            </a: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solidFill>
                  <a:srgbClr val="00B050"/>
                </a:solidFill>
                <a:latin typeface="Courier New" pitchFamily="49" charset="0"/>
                <a:cs typeface="Courier New" pitchFamily="49" charset="0"/>
              </a:rPr>
              <a:t>*</a:t>
            </a:r>
            <a:r>
              <a:rPr lang="en-US" altLang="zh-CN" b="1" dirty="0" err="1">
                <a:solidFill>
                  <a:srgbClr val="00B050"/>
                </a:solidFill>
                <a:latin typeface="Courier New" pitchFamily="49" charset="0"/>
                <a:cs typeface="Courier New" pitchFamily="49" charset="0"/>
              </a:rPr>
              <a:t>x</a:t>
            </a:r>
            <a:r>
              <a:rPr lang="en-US" altLang="zh-CN" b="1" dirty="0" err="1">
                <a:solidFill>
                  <a:schemeClr val="tx2"/>
                </a:solidFill>
                <a:latin typeface="Courier New" pitchFamily="49" charset="0"/>
                <a:cs typeface="Courier New" pitchFamily="49" charset="0"/>
              </a:rPr>
              <a:t>,</a:t>
            </a: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solidFill>
                  <a:srgbClr val="00B050"/>
                </a:solidFill>
                <a:latin typeface="Courier New" pitchFamily="49" charset="0"/>
                <a:cs typeface="Courier New" pitchFamily="49" charset="0"/>
              </a:rPr>
              <a:t>*y</a:t>
            </a:r>
            <a:r>
              <a:rPr lang="en-US" altLang="zh-CN" b="1" dirty="0">
                <a:solidFill>
                  <a:schemeClr val="tx2"/>
                </a:solidFill>
                <a:latin typeface="Courier New" pitchFamily="49" charset="0"/>
                <a:cs typeface="Courier New" pitchFamily="49" charset="0"/>
              </a:rPr>
              <a:t>){</a:t>
            </a:r>
          </a:p>
          <a:p>
            <a:r>
              <a:rPr lang="en-US" altLang="zh-CN" b="1" dirty="0">
                <a:solidFill>
                  <a:schemeClr val="tx2"/>
                </a:solidFill>
                <a:latin typeface="Courier New" pitchFamily="49" charset="0"/>
                <a:cs typeface="Courier New" pitchFamily="49" charset="0"/>
              </a:rPr>
              <a:t>	</a:t>
            </a:r>
            <a:r>
              <a:rPr lang="en-US" altLang="zh-CN" b="1" dirty="0" err="1">
                <a:solidFill>
                  <a:srgbClr val="0000FF"/>
                </a:solidFill>
                <a:latin typeface="Courier New" pitchFamily="49" charset="0"/>
                <a:cs typeface="Courier New" pitchFamily="49" charset="0"/>
              </a:rPr>
              <a:t>int</a:t>
            </a:r>
            <a:r>
              <a:rPr lang="en-US" altLang="zh-CN" b="1" dirty="0">
                <a:solidFill>
                  <a:srgbClr val="0000FF"/>
                </a:solidFill>
                <a:latin typeface="Courier New" pitchFamily="49" charset="0"/>
                <a:cs typeface="Courier New" pitchFamily="49" charset="0"/>
              </a:rPr>
              <a:t> </a:t>
            </a:r>
            <a:r>
              <a:rPr lang="en-US" altLang="zh-CN" b="1" dirty="0">
                <a:solidFill>
                  <a:schemeClr val="tx2"/>
                </a:solidFill>
                <a:latin typeface="Courier New" pitchFamily="49" charset="0"/>
                <a:cs typeface="Courier New" pitchFamily="49" charset="0"/>
              </a:rPr>
              <a:t>temp = </a:t>
            </a:r>
            <a:r>
              <a:rPr lang="en-US" altLang="zh-CN" b="1" dirty="0">
                <a:solidFill>
                  <a:srgbClr val="00B050"/>
                </a:solidFill>
                <a:latin typeface="Courier New" pitchFamily="49" charset="0"/>
                <a:cs typeface="Courier New" pitchFamily="49" charset="0"/>
              </a:rPr>
              <a:t>*x</a:t>
            </a:r>
            <a:r>
              <a:rPr lang="en-US" altLang="zh-CN" b="1" dirty="0">
                <a:solidFill>
                  <a:schemeClr val="tx2"/>
                </a:solidFill>
                <a:latin typeface="Courier New" pitchFamily="49" charset="0"/>
                <a:cs typeface="Courier New" pitchFamily="49" charset="0"/>
              </a:rPr>
              <a:t>;</a:t>
            </a:r>
          </a:p>
          <a:p>
            <a:r>
              <a:rPr lang="en-US" altLang="zh-CN" b="1" dirty="0">
                <a:solidFill>
                  <a:schemeClr val="tx2"/>
                </a:solidFill>
                <a:latin typeface="Courier New" pitchFamily="49" charset="0"/>
                <a:cs typeface="Courier New" pitchFamily="49" charset="0"/>
              </a:rPr>
              <a:t>	</a:t>
            </a:r>
            <a:r>
              <a:rPr lang="en-US" altLang="zh-CN" b="1" dirty="0">
                <a:solidFill>
                  <a:srgbClr val="00B050"/>
                </a:solidFill>
                <a:latin typeface="Courier New" pitchFamily="49" charset="0"/>
                <a:cs typeface="Courier New" pitchFamily="49" charset="0"/>
              </a:rPr>
              <a:t>*x</a:t>
            </a:r>
            <a:r>
              <a:rPr lang="en-US" altLang="zh-CN" b="1" dirty="0">
                <a:solidFill>
                  <a:schemeClr val="tx2"/>
                </a:solidFill>
                <a:latin typeface="Courier New" pitchFamily="49" charset="0"/>
                <a:cs typeface="Courier New" pitchFamily="49" charset="0"/>
              </a:rPr>
              <a:t> = </a:t>
            </a:r>
            <a:r>
              <a:rPr lang="en-US" altLang="zh-CN" b="1" dirty="0">
                <a:solidFill>
                  <a:srgbClr val="00B050"/>
                </a:solidFill>
                <a:latin typeface="Courier New" pitchFamily="49" charset="0"/>
                <a:cs typeface="Courier New" pitchFamily="49" charset="0"/>
              </a:rPr>
              <a:t>*y</a:t>
            </a:r>
            <a:r>
              <a:rPr lang="en-US" altLang="zh-CN" b="1" dirty="0">
                <a:solidFill>
                  <a:schemeClr val="tx2"/>
                </a:solidFill>
                <a:latin typeface="Courier New" pitchFamily="49" charset="0"/>
                <a:cs typeface="Courier New" pitchFamily="49" charset="0"/>
              </a:rPr>
              <a:t>;</a:t>
            </a:r>
          </a:p>
          <a:p>
            <a:r>
              <a:rPr lang="en-US" altLang="zh-CN" b="1" dirty="0">
                <a:solidFill>
                  <a:schemeClr val="tx2"/>
                </a:solidFill>
                <a:latin typeface="Courier New" pitchFamily="49" charset="0"/>
                <a:cs typeface="Courier New" pitchFamily="49" charset="0"/>
              </a:rPr>
              <a:t>	</a:t>
            </a:r>
            <a:r>
              <a:rPr lang="en-US" altLang="zh-CN" b="1" dirty="0">
                <a:solidFill>
                  <a:srgbClr val="00B050"/>
                </a:solidFill>
                <a:latin typeface="Courier New" pitchFamily="49" charset="0"/>
                <a:cs typeface="Courier New" pitchFamily="49" charset="0"/>
              </a:rPr>
              <a:t>*y</a:t>
            </a:r>
            <a:r>
              <a:rPr lang="en-US" altLang="zh-CN" b="1" dirty="0">
                <a:solidFill>
                  <a:schemeClr val="tx2"/>
                </a:solidFill>
                <a:latin typeface="Courier New" pitchFamily="49" charset="0"/>
                <a:cs typeface="Courier New" pitchFamily="49" charset="0"/>
              </a:rPr>
              <a:t> = temp;</a:t>
            </a:r>
          </a:p>
          <a:p>
            <a:r>
              <a:rPr lang="en-US" altLang="zh-CN" b="1" dirty="0">
                <a:solidFill>
                  <a:schemeClr val="tx2"/>
                </a:solidFill>
                <a:latin typeface="Courier New" pitchFamily="49" charset="0"/>
                <a:cs typeface="Courier New" pitchFamily="49" charset="0"/>
              </a:rPr>
              <a:t>}</a:t>
            </a:r>
            <a:endParaRPr lang="zh-CN" altLang="en-US" b="1" dirty="0">
              <a:solidFill>
                <a:schemeClr val="tx2"/>
              </a:solidFill>
              <a:latin typeface="Courier New" pitchFamily="49" charset="0"/>
              <a:cs typeface="Courier New" pitchFamily="49" charset="0"/>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引用类型</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6.20】</a:t>
            </a:r>
            <a:r>
              <a:rPr lang="zh-CN" altLang="en-US" dirty="0">
                <a:solidFill>
                  <a:srgbClr val="C00000"/>
                </a:solidFill>
              </a:rPr>
              <a:t>引用参数及返回引用的函数</a:t>
            </a:r>
            <a:endParaRPr lang="en-US" altLang="zh-CN" dirty="0">
              <a:solidFill>
                <a:srgbClr val="C00000"/>
              </a:solidFill>
            </a:endParaRPr>
          </a:p>
          <a:p>
            <a:pPr lvl="1"/>
            <a:r>
              <a:rPr lang="zh-CN" altLang="en-US" dirty="0"/>
              <a:t>二形参均为引用参数，函数的返回类型也为引用，且返回的是某一个引用参数，可达到作为左值的目的，起到了一个独立变量的作用</a:t>
            </a:r>
            <a:endParaRPr lang="en-US" altLang="zh-CN" dirty="0"/>
          </a:p>
          <a:p>
            <a:pPr algn="just">
              <a:lnSpc>
                <a:spcPct val="85000"/>
              </a:lnSpc>
              <a:spcBef>
                <a:spcPts val="0"/>
              </a:spcBef>
              <a:buNone/>
            </a:pPr>
            <a:endParaRPr lang="en-US" altLang="zh-CN" sz="2400" dirty="0">
              <a:solidFill>
                <a:schemeClr val="tx2"/>
              </a:solidFill>
              <a:latin typeface="Courier New" pitchFamily="49" charset="0"/>
              <a:cs typeface="Courier New" pitchFamily="49" charset="0"/>
            </a:endParaRPr>
          </a:p>
          <a:p>
            <a:pPr algn="just">
              <a:spcBef>
                <a:spcPts val="0"/>
              </a:spcBef>
              <a:buNone/>
            </a:pPr>
            <a:r>
              <a:rPr lang="zh-CN" altLang="en-US" sz="2400" dirty="0">
                <a:solidFill>
                  <a:srgbClr val="0000FF"/>
                </a:solidFill>
                <a:latin typeface="Courier New" pitchFamily="49" charset="0"/>
                <a:cs typeface="Courier New" pitchFamily="49" charset="0"/>
              </a:rPr>
              <a:t>#</a:t>
            </a:r>
            <a:r>
              <a:rPr lang="en-US" altLang="zh-CN" sz="2400" dirty="0">
                <a:solidFill>
                  <a:srgbClr val="0000FF"/>
                </a:solidFill>
                <a:latin typeface="Courier New" pitchFamily="49" charset="0"/>
                <a:cs typeface="Courier New" pitchFamily="49" charset="0"/>
              </a:rPr>
              <a:t>include </a:t>
            </a:r>
            <a:r>
              <a:rPr lang="en-US" altLang="zh-CN" sz="2400" dirty="0">
                <a:solidFill>
                  <a:schemeClr val="tx2"/>
                </a:solidFill>
                <a:latin typeface="Courier New" pitchFamily="49" charset="0"/>
                <a:cs typeface="Courier New" pitchFamily="49" charset="0"/>
              </a:rPr>
              <a:t>&lt;</a:t>
            </a:r>
            <a:r>
              <a:rPr lang="en-US" altLang="zh-CN" sz="2400" dirty="0" err="1">
                <a:solidFill>
                  <a:schemeClr val="tx2"/>
                </a:solidFill>
                <a:latin typeface="Courier New" pitchFamily="49" charset="0"/>
                <a:cs typeface="Courier New" pitchFamily="49" charset="0"/>
              </a:rPr>
              <a:t>iostream.h</a:t>
            </a:r>
            <a:r>
              <a:rPr lang="en-US" altLang="zh-CN" sz="2400" dirty="0">
                <a:solidFill>
                  <a:schemeClr val="tx2"/>
                </a:solidFill>
                <a:latin typeface="Courier New" pitchFamily="49" charset="0"/>
                <a:cs typeface="Courier New" pitchFamily="49" charset="0"/>
              </a:rPr>
              <a:t>&gt;</a:t>
            </a:r>
          </a:p>
          <a:p>
            <a:pPr algn="just">
              <a:spcBef>
                <a:spcPts val="0"/>
              </a:spcBef>
              <a:buNone/>
            </a:pP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&amp; </a:t>
            </a:r>
            <a:r>
              <a:rPr lang="en-US" altLang="zh-CN" sz="2400" dirty="0" err="1">
                <a:solidFill>
                  <a:schemeClr val="tx2"/>
                </a:solidFill>
                <a:latin typeface="Courier New" pitchFamily="49" charset="0"/>
                <a:cs typeface="Courier New" pitchFamily="49" charset="0"/>
              </a:rPr>
              <a:t>maxr</a:t>
            </a:r>
            <a:r>
              <a:rPr lang="en-US" altLang="zh-CN" sz="2400" dirty="0">
                <a:solidFill>
                  <a:schemeClr val="tx2"/>
                </a:solidFill>
                <a:latin typeface="Courier New" pitchFamily="49" charset="0"/>
                <a:cs typeface="Courier New" pitchFamily="49" charset="0"/>
              </a:rPr>
              <a:t>(</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&amp; m, </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&amp; n)</a:t>
            </a:r>
          </a:p>
          <a:p>
            <a:pPr algn="just">
              <a:spcBef>
                <a:spcPts val="0"/>
              </a:spcBef>
              <a:buNone/>
            </a:pPr>
            <a:r>
              <a:rPr lang="zh-CN" altLang="en-US" sz="2400" dirty="0">
                <a:solidFill>
                  <a:schemeClr val="tx2"/>
                </a:solidFill>
                <a:latin typeface="Courier New" pitchFamily="49" charset="0"/>
                <a:cs typeface="Courier New" pitchFamily="49" charset="0"/>
              </a:rPr>
              <a:t>{</a:t>
            </a:r>
          </a:p>
          <a:p>
            <a:pPr algn="just">
              <a:spcBef>
                <a:spcPts val="0"/>
              </a:spcBef>
              <a:buNone/>
            </a:pPr>
            <a:r>
              <a:rPr lang="zh-CN" altLang="en-US" sz="2400" dirty="0">
                <a:solidFill>
                  <a:schemeClr val="tx2"/>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if(m&gt;n)</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return</a:t>
            </a:r>
            <a:r>
              <a:rPr lang="en-US" altLang="zh-CN" sz="2400" dirty="0">
                <a:solidFill>
                  <a:schemeClr val="tx2"/>
                </a:solidFill>
                <a:latin typeface="Courier New" pitchFamily="49" charset="0"/>
                <a:cs typeface="Courier New" pitchFamily="49" charset="0"/>
              </a:rPr>
              <a:t> m;   </a:t>
            </a:r>
            <a:r>
              <a:rPr lang="en-US" altLang="zh-CN" sz="2400" dirty="0">
                <a:solidFill>
                  <a:srgbClr val="007434"/>
                </a:solidFill>
                <a:latin typeface="Courier New" pitchFamily="49" charset="0"/>
                <a:cs typeface="Courier New" pitchFamily="49" charset="0"/>
              </a:rPr>
              <a:t>//</a:t>
            </a:r>
            <a:r>
              <a:rPr lang="zh-CN" altLang="en-US" sz="2400" dirty="0">
                <a:solidFill>
                  <a:srgbClr val="007434"/>
                </a:solidFill>
                <a:latin typeface="Courier New" pitchFamily="49" charset="0"/>
                <a:cs typeface="Courier New" pitchFamily="49" charset="0"/>
              </a:rPr>
              <a:t>返回变量（可作左值）</a:t>
            </a:r>
          </a:p>
          <a:p>
            <a:pPr algn="just">
              <a:spcBef>
                <a:spcPts val="0"/>
              </a:spcBef>
              <a:buNone/>
            </a:pPr>
            <a:r>
              <a:rPr lang="zh-CN" altLang="en-US" sz="2400" dirty="0">
                <a:solidFill>
                  <a:schemeClr val="tx2"/>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return</a:t>
            </a:r>
            <a:r>
              <a:rPr lang="en-US" altLang="zh-CN" sz="2400" dirty="0">
                <a:solidFill>
                  <a:schemeClr val="tx2"/>
                </a:solidFill>
                <a:latin typeface="Courier New" pitchFamily="49" charset="0"/>
                <a:cs typeface="Courier New" pitchFamily="49" charset="0"/>
              </a:rPr>
              <a:t> n;</a:t>
            </a:r>
          </a:p>
          <a:p>
            <a:pPr algn="just">
              <a:spcBef>
                <a:spcPts val="0"/>
              </a:spcBef>
              <a:buNone/>
            </a:pPr>
            <a:r>
              <a:rPr lang="en-US" altLang="zh-CN" sz="2400" dirty="0">
                <a:solidFill>
                  <a:schemeClr val="tx2"/>
                </a:solidFill>
                <a:latin typeface="Courier New" pitchFamily="49" charset="0"/>
                <a:cs typeface="Courier New" pitchFamily="49" charset="0"/>
              </a:rPr>
              <a:t>}</a:t>
            </a:r>
            <a:endParaRPr lang="zh-CN" altLang="en-US" sz="2400"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140</a:t>
            </a:fld>
            <a:endParaRPr lang="en-US" altLang="zh-CN"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引用类型</a:t>
            </a:r>
          </a:p>
        </p:txBody>
      </p:sp>
      <p:sp>
        <p:nvSpPr>
          <p:cNvPr id="3" name="内容占位符 2"/>
          <p:cNvSpPr>
            <a:spLocks noGrp="1"/>
          </p:cNvSpPr>
          <p:nvPr>
            <p:ph idx="1"/>
          </p:nvPr>
        </p:nvSpPr>
        <p:spPr>
          <a:xfrm>
            <a:off x="214314" y="1295400"/>
            <a:ext cx="8858280" cy="5348310"/>
          </a:xfrm>
        </p:spPr>
        <p:txBody>
          <a:bodyPr/>
          <a:lstStyle/>
          <a:p>
            <a:pPr algn="just">
              <a:spcBef>
                <a:spcPts val="0"/>
              </a:spcBef>
              <a:buNone/>
            </a:pPr>
            <a:r>
              <a:rPr lang="en-US" altLang="zh-CN" sz="2400" dirty="0">
                <a:solidFill>
                  <a:srgbClr val="0000FF"/>
                </a:solidFill>
                <a:latin typeface="Courier New" pitchFamily="49" charset="0"/>
                <a:cs typeface="Courier New" pitchFamily="49" charset="0"/>
              </a:rPr>
              <a:t>void </a:t>
            </a:r>
            <a:r>
              <a:rPr lang="en-US" altLang="zh-CN" sz="2400" dirty="0">
                <a:solidFill>
                  <a:schemeClr val="tx2"/>
                </a:solidFill>
                <a:latin typeface="Courier New" pitchFamily="49" charset="0"/>
                <a:cs typeface="Courier New" pitchFamily="49" charset="0"/>
              </a:rPr>
              <a:t>main(){</a:t>
            </a:r>
          </a:p>
          <a:p>
            <a:pPr algn="just">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a=3, b=5, c=0;</a:t>
            </a:r>
          </a:p>
          <a:p>
            <a:pPr algn="just">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a,b,c</a:t>
            </a:r>
            <a:r>
              <a:rPr lang="en-US" altLang="zh-CN" sz="2400" dirty="0">
                <a:solidFill>
                  <a:schemeClr val="tx2"/>
                </a:solidFill>
                <a:latin typeface="Courier New" pitchFamily="49" charset="0"/>
                <a:cs typeface="Courier New" pitchFamily="49" charset="0"/>
              </a:rPr>
              <a:t> = "&lt;&lt;a&lt;&lt;", "&lt;&lt;b&lt;&lt;", "&lt;&lt;c&lt;&lt;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 </a:t>
            </a:r>
            <a:r>
              <a:rPr lang="en-US" altLang="zh-CN" sz="2400" dirty="0">
                <a:solidFill>
                  <a:srgbClr val="007434"/>
                </a:solidFill>
                <a:latin typeface="Courier New" pitchFamily="49" charset="0"/>
                <a:cs typeface="Courier New" pitchFamily="49" charset="0"/>
              </a:rPr>
              <a:t>//</a:t>
            </a:r>
            <a:r>
              <a:rPr lang="zh-CN" altLang="en-US" sz="2400" dirty="0">
                <a:solidFill>
                  <a:srgbClr val="007434"/>
                </a:solidFill>
                <a:latin typeface="Courier New" pitchFamily="49" charset="0"/>
                <a:cs typeface="Courier New" pitchFamily="49" charset="0"/>
              </a:rPr>
              <a:t>输出: </a:t>
            </a:r>
            <a:r>
              <a:rPr lang="en-US" altLang="zh-CN" sz="2400" dirty="0">
                <a:solidFill>
                  <a:srgbClr val="007434"/>
                </a:solidFill>
                <a:latin typeface="Courier New" pitchFamily="49" charset="0"/>
                <a:cs typeface="Courier New" pitchFamily="49" charset="0"/>
              </a:rPr>
              <a:t>a, b, c = 3, 5, 0	</a:t>
            </a:r>
          </a:p>
          <a:p>
            <a:pPr algn="just">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c= </a:t>
            </a:r>
            <a:r>
              <a:rPr lang="en-US" altLang="zh-CN" sz="2400" dirty="0" err="1">
                <a:solidFill>
                  <a:schemeClr val="tx2"/>
                </a:solidFill>
                <a:latin typeface="Courier New" pitchFamily="49" charset="0"/>
                <a:cs typeface="Courier New" pitchFamily="49" charset="0"/>
              </a:rPr>
              <a:t>maxr</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a,b</a:t>
            </a:r>
            <a:r>
              <a:rPr lang="en-US" altLang="zh-CN" sz="2400" dirty="0">
                <a:solidFill>
                  <a:schemeClr val="tx2"/>
                </a:solidFill>
                <a:latin typeface="Courier New" pitchFamily="49" charset="0"/>
                <a:cs typeface="Courier New" pitchFamily="49" charset="0"/>
              </a:rPr>
              <a:t>);</a:t>
            </a:r>
            <a:r>
              <a:rPr lang="en-US" altLang="zh-CN" sz="2400" dirty="0">
                <a:solidFill>
                  <a:srgbClr val="007434"/>
                </a:solidFill>
                <a:latin typeface="Courier New" pitchFamily="49" charset="0"/>
                <a:cs typeface="Courier New" pitchFamily="49" charset="0"/>
              </a:rPr>
              <a:t>//</a:t>
            </a:r>
            <a:r>
              <a:rPr lang="zh-CN" altLang="en-US" sz="2400" dirty="0">
                <a:solidFill>
                  <a:srgbClr val="007434"/>
                </a:solidFill>
                <a:latin typeface="Courier New" pitchFamily="49" charset="0"/>
                <a:cs typeface="Courier New" pitchFamily="49" charset="0"/>
              </a:rPr>
              <a:t>返回引用，即变量</a:t>
            </a:r>
            <a:r>
              <a:rPr lang="en-US" altLang="zh-CN" sz="2400" dirty="0">
                <a:solidFill>
                  <a:srgbClr val="007434"/>
                </a:solidFill>
                <a:latin typeface="Courier New" pitchFamily="49" charset="0"/>
                <a:cs typeface="Courier New" pitchFamily="49" charset="0"/>
              </a:rPr>
              <a:t>b</a:t>
            </a:r>
            <a:r>
              <a:rPr lang="zh-CN" altLang="en-US" sz="2400" dirty="0">
                <a:solidFill>
                  <a:srgbClr val="007434"/>
                </a:solidFill>
                <a:latin typeface="Courier New" pitchFamily="49" charset="0"/>
                <a:cs typeface="Courier New" pitchFamily="49" charset="0"/>
              </a:rPr>
              <a:t>（以及</a:t>
            </a:r>
            <a:r>
              <a:rPr lang="en-US" altLang="zh-CN" sz="2400" dirty="0">
                <a:solidFill>
                  <a:srgbClr val="007434"/>
                </a:solidFill>
                <a:latin typeface="Courier New" pitchFamily="49" charset="0"/>
                <a:cs typeface="Courier New" pitchFamily="49" charset="0"/>
              </a:rPr>
              <a:t>b</a:t>
            </a:r>
            <a:r>
              <a:rPr lang="zh-CN" altLang="en-US" sz="2400" dirty="0">
                <a:solidFill>
                  <a:srgbClr val="007434"/>
                </a:solidFill>
                <a:latin typeface="Courier New" pitchFamily="49" charset="0"/>
                <a:cs typeface="Courier New" pitchFamily="49" charset="0"/>
              </a:rPr>
              <a:t>的值）</a:t>
            </a:r>
          </a:p>
          <a:p>
            <a:pPr algn="just">
              <a:spcBef>
                <a:spcPts val="0"/>
              </a:spcBef>
              <a:buNone/>
            </a:pPr>
            <a:r>
              <a:rPr lang="zh-CN" altLang="en-US"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a,b,c</a:t>
            </a:r>
            <a:r>
              <a:rPr lang="en-US" altLang="zh-CN" sz="2400" dirty="0">
                <a:solidFill>
                  <a:schemeClr val="tx2"/>
                </a:solidFill>
                <a:latin typeface="Courier New" pitchFamily="49" charset="0"/>
                <a:cs typeface="Courier New" pitchFamily="49" charset="0"/>
              </a:rPr>
              <a:t> = "&lt;&lt;a&lt;&lt;", "&lt;&lt;b&lt;&lt;", "&lt;&lt;c&lt;&lt;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r>
              <a:rPr lang="en-US" altLang="zh-CN" sz="2400" dirty="0">
                <a:solidFill>
                  <a:srgbClr val="0000FF"/>
                </a:solidFill>
                <a:latin typeface="Courier New" pitchFamily="49" charset="0"/>
                <a:cs typeface="Courier New" pitchFamily="49" charset="0"/>
              </a:rPr>
              <a:t> </a:t>
            </a:r>
            <a:r>
              <a:rPr lang="en-US" altLang="zh-CN" sz="2400" dirty="0">
                <a:solidFill>
                  <a:srgbClr val="007434"/>
                </a:solidFill>
                <a:latin typeface="Courier New" pitchFamily="49" charset="0"/>
                <a:cs typeface="Courier New" pitchFamily="49" charset="0"/>
              </a:rPr>
              <a:t>//</a:t>
            </a:r>
            <a:r>
              <a:rPr lang="zh-CN" altLang="en-US" sz="2400" dirty="0">
                <a:solidFill>
                  <a:srgbClr val="007434"/>
                </a:solidFill>
                <a:latin typeface="Courier New" pitchFamily="49" charset="0"/>
                <a:cs typeface="Courier New" pitchFamily="49" charset="0"/>
              </a:rPr>
              <a:t>输出: </a:t>
            </a:r>
            <a:r>
              <a:rPr lang="en-US" altLang="zh-CN" sz="2400" dirty="0">
                <a:solidFill>
                  <a:srgbClr val="007434"/>
                </a:solidFill>
                <a:latin typeface="Courier New" pitchFamily="49" charset="0"/>
                <a:cs typeface="Courier New" pitchFamily="49" charset="0"/>
              </a:rPr>
              <a:t>a, b, c = 3, 5, 5 </a:t>
            </a:r>
          </a:p>
          <a:p>
            <a:pPr algn="just">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maxr</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a,b</a:t>
            </a:r>
            <a:r>
              <a:rPr lang="en-US" altLang="zh-CN" sz="2400" dirty="0">
                <a:solidFill>
                  <a:schemeClr val="tx2"/>
                </a:solidFill>
                <a:latin typeface="Courier New" pitchFamily="49" charset="0"/>
                <a:cs typeface="Courier New" pitchFamily="49" charset="0"/>
              </a:rPr>
              <a:t>)=10;</a:t>
            </a:r>
          </a:p>
          <a:p>
            <a:pPr algn="just">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a:solidFill>
                  <a:srgbClr val="007434"/>
                </a:solidFill>
                <a:latin typeface="Courier New" pitchFamily="49" charset="0"/>
                <a:cs typeface="Courier New" pitchFamily="49" charset="0"/>
              </a:rPr>
              <a:t>//</a:t>
            </a:r>
            <a:r>
              <a:rPr lang="zh-CN" altLang="en-US" sz="2400" dirty="0">
                <a:solidFill>
                  <a:srgbClr val="007434"/>
                </a:solidFill>
                <a:latin typeface="Courier New" pitchFamily="49" charset="0"/>
                <a:cs typeface="Courier New" pitchFamily="49" charset="0"/>
              </a:rPr>
              <a:t>返回引用，即变量</a:t>
            </a:r>
            <a:r>
              <a:rPr lang="en-US" altLang="zh-CN" sz="2400" dirty="0">
                <a:solidFill>
                  <a:srgbClr val="007434"/>
                </a:solidFill>
                <a:latin typeface="Courier New" pitchFamily="49" charset="0"/>
                <a:cs typeface="Courier New" pitchFamily="49" charset="0"/>
              </a:rPr>
              <a:t>b</a:t>
            </a:r>
            <a:r>
              <a:rPr lang="zh-CN" altLang="en-US" sz="2400" dirty="0">
                <a:solidFill>
                  <a:srgbClr val="007434"/>
                </a:solidFill>
                <a:latin typeface="Courier New" pitchFamily="49" charset="0"/>
                <a:cs typeface="Courier New" pitchFamily="49" charset="0"/>
              </a:rPr>
              <a:t>，而后为</a:t>
            </a:r>
            <a:r>
              <a:rPr lang="en-US" altLang="zh-CN" sz="2400" dirty="0">
                <a:solidFill>
                  <a:srgbClr val="007434"/>
                </a:solidFill>
                <a:latin typeface="Courier New" pitchFamily="49" charset="0"/>
                <a:cs typeface="Courier New" pitchFamily="49" charset="0"/>
              </a:rPr>
              <a:t>b</a:t>
            </a:r>
            <a:r>
              <a:rPr lang="zh-CN" altLang="en-US" sz="2400" dirty="0">
                <a:solidFill>
                  <a:srgbClr val="007434"/>
                </a:solidFill>
                <a:latin typeface="Courier New" pitchFamily="49" charset="0"/>
                <a:cs typeface="Courier New" pitchFamily="49" charset="0"/>
              </a:rPr>
              <a:t>重新赋值</a:t>
            </a:r>
          </a:p>
          <a:p>
            <a:pPr algn="just">
              <a:spcBef>
                <a:spcPts val="0"/>
              </a:spcBef>
              <a:buNone/>
            </a:pPr>
            <a:r>
              <a:rPr lang="zh-CN" altLang="en-US"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a,b,c</a:t>
            </a:r>
            <a:r>
              <a:rPr lang="en-US" altLang="zh-CN" sz="2400" dirty="0">
                <a:solidFill>
                  <a:schemeClr val="tx2"/>
                </a:solidFill>
                <a:latin typeface="Courier New" pitchFamily="49" charset="0"/>
                <a:cs typeface="Courier New" pitchFamily="49" charset="0"/>
              </a:rPr>
              <a:t>="&lt;&lt;a&lt;&lt;", "&lt;&lt;b&lt;&lt;", "&lt;&lt;c&lt;&lt;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 </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7434"/>
                </a:solidFill>
                <a:latin typeface="Courier New" pitchFamily="49" charset="0"/>
                <a:cs typeface="Courier New" pitchFamily="49" charset="0"/>
              </a:rPr>
              <a:t>//</a:t>
            </a:r>
            <a:r>
              <a:rPr lang="zh-CN" altLang="en-US" sz="2400" dirty="0">
                <a:solidFill>
                  <a:srgbClr val="007434"/>
                </a:solidFill>
                <a:latin typeface="Courier New" pitchFamily="49" charset="0"/>
                <a:cs typeface="Courier New" pitchFamily="49" charset="0"/>
              </a:rPr>
              <a:t>输出: </a:t>
            </a:r>
            <a:r>
              <a:rPr lang="en-US" altLang="zh-CN" sz="2400" dirty="0">
                <a:solidFill>
                  <a:srgbClr val="007434"/>
                </a:solidFill>
                <a:latin typeface="Courier New" pitchFamily="49" charset="0"/>
                <a:cs typeface="Courier New" pitchFamily="49" charset="0"/>
              </a:rPr>
              <a:t>a, b, c = 3, 10, 5</a:t>
            </a:r>
          </a:p>
          <a:p>
            <a:pPr algn="just">
              <a:lnSpc>
                <a:spcPct val="90000"/>
              </a:lnSpc>
              <a:spcBef>
                <a:spcPts val="0"/>
              </a:spcBef>
              <a:buNone/>
            </a:pPr>
            <a:r>
              <a:rPr lang="en-US" altLang="zh-CN" sz="2400" dirty="0">
                <a:solidFill>
                  <a:srgbClr val="0000FF"/>
                </a:solidFill>
              </a:rPr>
              <a:t> 	</a:t>
            </a:r>
            <a:r>
              <a:rPr lang="en-US" altLang="zh-CN" sz="2400" dirty="0" err="1">
                <a:solidFill>
                  <a:schemeClr val="tx2"/>
                </a:solidFill>
                <a:latin typeface="Courier New" pitchFamily="49" charset="0"/>
                <a:cs typeface="Courier New" pitchFamily="49" charset="0"/>
              </a:rPr>
              <a:t>maxr</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a,b</a:t>
            </a:r>
            <a:r>
              <a:rPr lang="en-US" altLang="zh-CN" sz="2400" dirty="0">
                <a:solidFill>
                  <a:schemeClr val="tx2"/>
                </a:solidFill>
                <a:latin typeface="Courier New" pitchFamily="49" charset="0"/>
                <a:cs typeface="Courier New" pitchFamily="49" charset="0"/>
              </a:rPr>
              <a:t>)++;</a:t>
            </a:r>
            <a:r>
              <a:rPr lang="en-US" altLang="zh-CN" sz="2400" dirty="0">
                <a:solidFill>
                  <a:srgbClr val="007434"/>
                </a:solidFill>
                <a:latin typeface="Courier New" pitchFamily="49" charset="0"/>
                <a:cs typeface="Courier New" pitchFamily="49" charset="0"/>
              </a:rPr>
              <a:t>//</a:t>
            </a:r>
            <a:r>
              <a:rPr lang="zh-CN" altLang="en-US" sz="2400" dirty="0">
                <a:solidFill>
                  <a:srgbClr val="007434"/>
                </a:solidFill>
                <a:latin typeface="Courier New" pitchFamily="49" charset="0"/>
                <a:cs typeface="Courier New" pitchFamily="49" charset="0"/>
              </a:rPr>
              <a:t>返回引用，即变量</a:t>
            </a:r>
            <a:r>
              <a:rPr lang="en-US" altLang="zh-CN" sz="2400" dirty="0">
                <a:solidFill>
                  <a:srgbClr val="007434"/>
                </a:solidFill>
                <a:latin typeface="Courier New" pitchFamily="49" charset="0"/>
                <a:cs typeface="Courier New" pitchFamily="49" charset="0"/>
              </a:rPr>
              <a:t>b</a:t>
            </a:r>
            <a:r>
              <a:rPr lang="zh-CN" altLang="en-US" sz="2400" dirty="0">
                <a:solidFill>
                  <a:srgbClr val="007434"/>
                </a:solidFill>
                <a:latin typeface="Courier New" pitchFamily="49" charset="0"/>
                <a:cs typeface="Courier New" pitchFamily="49" charset="0"/>
              </a:rPr>
              <a:t>，而后实现</a:t>
            </a:r>
            <a:r>
              <a:rPr lang="en-US" altLang="zh-CN" sz="2400" dirty="0">
                <a:solidFill>
                  <a:srgbClr val="007434"/>
                </a:solidFill>
                <a:latin typeface="Courier New" pitchFamily="49" charset="0"/>
                <a:cs typeface="Courier New" pitchFamily="49" charset="0"/>
              </a:rPr>
              <a:t>b</a:t>
            </a:r>
            <a:r>
              <a:rPr lang="zh-CN" altLang="en-US" sz="2400" dirty="0">
                <a:solidFill>
                  <a:srgbClr val="007434"/>
                </a:solidFill>
                <a:latin typeface="Courier New" pitchFamily="49" charset="0"/>
                <a:cs typeface="Courier New" pitchFamily="49" charset="0"/>
              </a:rPr>
              <a:t>值加1</a:t>
            </a:r>
          </a:p>
          <a:p>
            <a:pPr algn="just">
              <a:lnSpc>
                <a:spcPct val="90000"/>
              </a:lnSpc>
              <a:spcBef>
                <a:spcPts val="0"/>
              </a:spcBef>
              <a:buNone/>
            </a:pPr>
            <a:r>
              <a:rPr lang="zh-CN" altLang="en-US"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a,b,c</a:t>
            </a:r>
            <a:r>
              <a:rPr lang="en-US" altLang="zh-CN" sz="2400" dirty="0">
                <a:solidFill>
                  <a:schemeClr val="tx2"/>
                </a:solidFill>
                <a:latin typeface="Courier New" pitchFamily="49" charset="0"/>
                <a:cs typeface="Courier New" pitchFamily="49" charset="0"/>
              </a:rPr>
              <a:t> = "&lt;&lt;a&lt;&lt;", "&lt;&lt;b&lt;&lt;", "&lt;&lt;c&lt;&lt;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r>
              <a:rPr lang="en-US" altLang="zh-CN" sz="2400" dirty="0">
                <a:solidFill>
                  <a:srgbClr val="0000FF"/>
                </a:solidFill>
                <a:latin typeface="Courier New" pitchFamily="49" charset="0"/>
                <a:cs typeface="Courier New" pitchFamily="49" charset="0"/>
              </a:rPr>
              <a:t> </a:t>
            </a:r>
            <a:r>
              <a:rPr lang="en-US" altLang="zh-CN" sz="2400" dirty="0">
                <a:solidFill>
                  <a:srgbClr val="007434"/>
                </a:solidFill>
                <a:latin typeface="Courier New" pitchFamily="49" charset="0"/>
                <a:cs typeface="Courier New" pitchFamily="49" charset="0"/>
              </a:rPr>
              <a:t>//</a:t>
            </a:r>
            <a:r>
              <a:rPr lang="zh-CN" altLang="en-US" sz="2400" dirty="0">
                <a:solidFill>
                  <a:srgbClr val="007434"/>
                </a:solidFill>
                <a:latin typeface="Courier New" pitchFamily="49" charset="0"/>
                <a:cs typeface="Courier New" pitchFamily="49" charset="0"/>
              </a:rPr>
              <a:t>输出: </a:t>
            </a:r>
            <a:r>
              <a:rPr lang="en-US" altLang="zh-CN" sz="2400" dirty="0">
                <a:solidFill>
                  <a:srgbClr val="007434"/>
                </a:solidFill>
                <a:latin typeface="Courier New" pitchFamily="49" charset="0"/>
                <a:cs typeface="Courier New" pitchFamily="49" charset="0"/>
              </a:rPr>
              <a:t>a, b, c = 3, 11, 5</a:t>
            </a:r>
          </a:p>
          <a:p>
            <a:pPr algn="just">
              <a:lnSpc>
                <a:spcPct val="90000"/>
              </a:lnSpc>
              <a:spcBef>
                <a:spcPts val="0"/>
              </a:spcBef>
              <a:buNone/>
            </a:pPr>
            <a:r>
              <a:rPr lang="en-US" altLang="zh-CN" sz="2400" dirty="0">
                <a:solidFill>
                  <a:schemeClr val="tx2"/>
                </a:solidFill>
                <a:latin typeface="Courier New" pitchFamily="49" charset="0"/>
                <a:cs typeface="Courier New" pitchFamily="49" charset="0"/>
              </a:rPr>
              <a:t>}</a:t>
            </a:r>
            <a:endParaRPr lang="zh-CN" altLang="en-US" sz="2400" dirty="0">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dirty="0">
                <a:ea typeface="Tahoma" pitchFamily="34" charset="0"/>
              </a:rPr>
              <a:t>Database &amp; Information System Lab</a:t>
            </a: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141</a:t>
            </a:fld>
            <a:endParaRPr lang="en-US" altLang="zh-CN"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引用类型</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6.20】</a:t>
            </a:r>
            <a:r>
              <a:rPr lang="zh-CN" altLang="en-US" dirty="0">
                <a:solidFill>
                  <a:schemeClr val="accent6"/>
                </a:solidFill>
              </a:rPr>
              <a:t>程序运行结果：</a:t>
            </a:r>
            <a:endParaRPr lang="en-US" altLang="zh-CN" dirty="0">
              <a:solidFill>
                <a:schemeClr val="accent6"/>
              </a:solidFill>
            </a:endParaRPr>
          </a:p>
          <a:p>
            <a:pPr algn="just">
              <a:lnSpc>
                <a:spcPct val="90000"/>
              </a:lnSpc>
              <a:buNone/>
            </a:pPr>
            <a:endParaRPr lang="en-US" altLang="zh-CN" dirty="0">
              <a:solidFill>
                <a:schemeClr val="tx2"/>
              </a:solidFill>
              <a:latin typeface="Courier New" pitchFamily="49" charset="0"/>
              <a:cs typeface="Courier New" pitchFamily="49" charset="0"/>
            </a:endParaRPr>
          </a:p>
          <a:p>
            <a:pPr algn="just">
              <a:lnSpc>
                <a:spcPct val="90000"/>
              </a:lnSpc>
              <a:buNone/>
            </a:pPr>
            <a:r>
              <a:rPr lang="en-US" altLang="zh-CN" dirty="0">
                <a:solidFill>
                  <a:schemeClr val="tx2"/>
                </a:solidFill>
                <a:latin typeface="Courier New" pitchFamily="49" charset="0"/>
                <a:cs typeface="Courier New" pitchFamily="49" charset="0"/>
              </a:rPr>
              <a:t>a, b, c = 3, 5, 0</a:t>
            </a:r>
          </a:p>
          <a:p>
            <a:pPr algn="just">
              <a:lnSpc>
                <a:spcPct val="90000"/>
              </a:lnSpc>
              <a:buNone/>
            </a:pPr>
            <a:r>
              <a:rPr lang="en-US" altLang="zh-CN" dirty="0">
                <a:solidFill>
                  <a:schemeClr val="tx2"/>
                </a:solidFill>
                <a:latin typeface="Courier New" pitchFamily="49" charset="0"/>
                <a:cs typeface="Courier New" pitchFamily="49" charset="0"/>
              </a:rPr>
              <a:t>a, b, c = 3, 5, 5</a:t>
            </a:r>
          </a:p>
          <a:p>
            <a:pPr algn="just">
              <a:lnSpc>
                <a:spcPct val="90000"/>
              </a:lnSpc>
              <a:buNone/>
            </a:pPr>
            <a:r>
              <a:rPr lang="en-US" altLang="zh-CN" dirty="0">
                <a:solidFill>
                  <a:schemeClr val="tx2"/>
                </a:solidFill>
                <a:latin typeface="Courier New" pitchFamily="49" charset="0"/>
                <a:cs typeface="Courier New" pitchFamily="49" charset="0"/>
              </a:rPr>
              <a:t>a, b, c = 3, 10, 5</a:t>
            </a:r>
          </a:p>
          <a:p>
            <a:pPr algn="just">
              <a:lnSpc>
                <a:spcPct val="90000"/>
              </a:lnSpc>
              <a:buNone/>
            </a:pPr>
            <a:r>
              <a:rPr lang="en-US" altLang="zh-CN" dirty="0">
                <a:solidFill>
                  <a:schemeClr val="tx2"/>
                </a:solidFill>
                <a:latin typeface="Courier New" pitchFamily="49" charset="0"/>
                <a:cs typeface="Courier New" pitchFamily="49" charset="0"/>
              </a:rPr>
              <a:t>a, b, c = 3, 11, 5</a:t>
            </a:r>
          </a:p>
          <a:p>
            <a:pPr>
              <a:buNone/>
            </a:pPr>
            <a:endParaRPr lang="zh-CN" altLang="en-US" dirty="0"/>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142</a:t>
            </a:fld>
            <a:endParaRPr lang="en-US" altLang="zh-CN"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a:t>第</a:t>
            </a:r>
            <a:r>
              <a:rPr lang="en-US" altLang="zh-CN" dirty="0"/>
              <a:t>6</a:t>
            </a:r>
            <a:r>
              <a:rPr lang="zh-CN" altLang="en-US" dirty="0"/>
              <a:t>章 指针、引用与动态内存分配</a:t>
            </a:r>
            <a:endParaRPr lang="en-US" altLang="zh-CN" dirty="0"/>
          </a:p>
        </p:txBody>
      </p:sp>
      <p:grpSp>
        <p:nvGrpSpPr>
          <p:cNvPr id="2" name="Group 3"/>
          <p:cNvGrpSpPr>
            <a:grpSpLocks/>
          </p:cNvGrpSpPr>
          <p:nvPr/>
        </p:nvGrpSpPr>
        <p:grpSpPr bwMode="auto">
          <a:xfrm>
            <a:off x="1828800" y="1716091"/>
            <a:ext cx="762000" cy="665162"/>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3" name="Group 7"/>
          <p:cNvGrpSpPr>
            <a:grpSpLocks/>
          </p:cNvGrpSpPr>
          <p:nvPr/>
        </p:nvGrpSpPr>
        <p:grpSpPr bwMode="auto">
          <a:xfrm>
            <a:off x="1828800" y="2630491"/>
            <a:ext cx="762000" cy="665162"/>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71" name="Line 11"/>
          <p:cNvSpPr>
            <a:spLocks noChangeShapeType="1"/>
          </p:cNvSpPr>
          <p:nvPr/>
        </p:nvSpPr>
        <p:spPr bwMode="auto">
          <a:xfrm>
            <a:off x="2438400" y="2325691"/>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2" name="Text Box 12"/>
          <p:cNvSpPr txBox="1">
            <a:spLocks noChangeArrowheads="1"/>
          </p:cNvSpPr>
          <p:nvPr/>
        </p:nvSpPr>
        <p:spPr bwMode="auto">
          <a:xfrm>
            <a:off x="2667000" y="1792291"/>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初识指针</a:t>
            </a:r>
            <a:endParaRPr lang="en-US" altLang="zh-CN" sz="3200" b="1" dirty="0">
              <a:ea typeface="宋体" pitchFamily="2" charset="-122"/>
            </a:endParaRPr>
          </a:p>
        </p:txBody>
      </p:sp>
      <p:sp>
        <p:nvSpPr>
          <p:cNvPr id="40973" name="Text Box 13"/>
          <p:cNvSpPr txBox="1">
            <a:spLocks noChangeArrowheads="1"/>
          </p:cNvSpPr>
          <p:nvPr/>
        </p:nvSpPr>
        <p:spPr bwMode="gray">
          <a:xfrm>
            <a:off x="2025650" y="1814516"/>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40974" name="Line 14"/>
          <p:cNvSpPr>
            <a:spLocks noChangeShapeType="1"/>
          </p:cNvSpPr>
          <p:nvPr/>
        </p:nvSpPr>
        <p:spPr bwMode="auto">
          <a:xfrm>
            <a:off x="2438400" y="3240091"/>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5" name="Text Box 15"/>
          <p:cNvSpPr txBox="1">
            <a:spLocks noChangeArrowheads="1"/>
          </p:cNvSpPr>
          <p:nvPr/>
        </p:nvSpPr>
        <p:spPr bwMode="auto">
          <a:xfrm>
            <a:off x="2667000" y="2706691"/>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指针类型</a:t>
            </a:r>
            <a:endParaRPr lang="en-US" altLang="zh-CN" sz="3200" b="1" dirty="0">
              <a:ea typeface="宋体" pitchFamily="2" charset="-122"/>
            </a:endParaRPr>
          </a:p>
        </p:txBody>
      </p:sp>
      <p:sp>
        <p:nvSpPr>
          <p:cNvPr id="40976" name="Text Box 16"/>
          <p:cNvSpPr txBox="1">
            <a:spLocks noChangeArrowheads="1"/>
          </p:cNvSpPr>
          <p:nvPr/>
        </p:nvSpPr>
        <p:spPr bwMode="gray">
          <a:xfrm>
            <a:off x="2025650" y="2728916"/>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grpSp>
        <p:nvGrpSpPr>
          <p:cNvPr id="4" name="Group 17"/>
          <p:cNvGrpSpPr>
            <a:grpSpLocks/>
          </p:cNvGrpSpPr>
          <p:nvPr/>
        </p:nvGrpSpPr>
        <p:grpSpPr bwMode="auto">
          <a:xfrm>
            <a:off x="1828800" y="3522666"/>
            <a:ext cx="762000" cy="665162"/>
            <a:chOff x="1110" y="2656"/>
            <a:chExt cx="1549" cy="1351"/>
          </a:xfrm>
        </p:grpSpPr>
        <p:sp>
          <p:nvSpPr>
            <p:cNvPr id="4097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7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5" name="Group 21"/>
          <p:cNvGrpSpPr>
            <a:grpSpLocks/>
          </p:cNvGrpSpPr>
          <p:nvPr/>
        </p:nvGrpSpPr>
        <p:grpSpPr bwMode="auto">
          <a:xfrm>
            <a:off x="1828800" y="4437066"/>
            <a:ext cx="762000" cy="665162"/>
            <a:chOff x="3174" y="2656"/>
            <a:chExt cx="1549" cy="1351"/>
          </a:xfrm>
        </p:grpSpPr>
        <p:sp>
          <p:nvSpPr>
            <p:cNvPr id="4098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8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4"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85" name="Line 25"/>
          <p:cNvSpPr>
            <a:spLocks noChangeShapeType="1"/>
          </p:cNvSpPr>
          <p:nvPr/>
        </p:nvSpPr>
        <p:spPr bwMode="auto">
          <a:xfrm>
            <a:off x="2438400" y="413226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6" name="Text Box 26"/>
          <p:cNvSpPr txBox="1">
            <a:spLocks noChangeArrowheads="1"/>
          </p:cNvSpPr>
          <p:nvPr/>
        </p:nvSpPr>
        <p:spPr bwMode="auto">
          <a:xfrm>
            <a:off x="2667000" y="3598866"/>
            <a:ext cx="2656496"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动态内存分配</a:t>
            </a:r>
            <a:endParaRPr lang="en-US" altLang="zh-CN" sz="3200" b="1" dirty="0">
              <a:ea typeface="宋体" pitchFamily="2" charset="-122"/>
            </a:endParaRPr>
          </a:p>
        </p:txBody>
      </p:sp>
      <p:sp>
        <p:nvSpPr>
          <p:cNvPr id="40987" name="Text Box 27"/>
          <p:cNvSpPr txBox="1">
            <a:spLocks noChangeArrowheads="1"/>
          </p:cNvSpPr>
          <p:nvPr/>
        </p:nvSpPr>
        <p:spPr bwMode="gray">
          <a:xfrm>
            <a:off x="2025650" y="3621091"/>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3</a:t>
            </a:r>
          </a:p>
        </p:txBody>
      </p:sp>
      <p:sp>
        <p:nvSpPr>
          <p:cNvPr id="40988" name="Line 28"/>
          <p:cNvSpPr>
            <a:spLocks noChangeShapeType="1"/>
          </p:cNvSpPr>
          <p:nvPr/>
        </p:nvSpPr>
        <p:spPr bwMode="auto">
          <a:xfrm>
            <a:off x="2438400" y="504666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9" name="Text Box 29"/>
          <p:cNvSpPr txBox="1">
            <a:spLocks noChangeArrowheads="1"/>
          </p:cNvSpPr>
          <p:nvPr/>
        </p:nvSpPr>
        <p:spPr bwMode="auto">
          <a:xfrm>
            <a:off x="2667000" y="4513266"/>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引用类型</a:t>
            </a:r>
            <a:endParaRPr lang="en-US" altLang="zh-CN" sz="3200" b="1" dirty="0">
              <a:ea typeface="宋体" pitchFamily="2" charset="-122"/>
            </a:endParaRPr>
          </a:p>
        </p:txBody>
      </p:sp>
      <p:sp>
        <p:nvSpPr>
          <p:cNvPr id="40990" name="Text Box 30"/>
          <p:cNvSpPr txBox="1">
            <a:spLocks noChangeArrowheads="1"/>
          </p:cNvSpPr>
          <p:nvPr/>
        </p:nvSpPr>
        <p:spPr bwMode="gray">
          <a:xfrm>
            <a:off x="2025650" y="4535491"/>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4</a:t>
            </a:r>
          </a:p>
        </p:txBody>
      </p:sp>
      <p:sp>
        <p:nvSpPr>
          <p:cNvPr id="31" name="灯片编号占位符 30"/>
          <p:cNvSpPr>
            <a:spLocks noGrp="1"/>
          </p:cNvSpPr>
          <p:nvPr>
            <p:ph type="sldNum" sz="quarter" idx="4"/>
          </p:nvPr>
        </p:nvSpPr>
        <p:spPr/>
        <p:txBody>
          <a:bodyPr/>
          <a:lstStyle/>
          <a:p>
            <a:fld id="{E24BA5DA-9399-4747-BBF5-65A2C2316885}" type="slidenum">
              <a:rPr lang="en-US" altLang="zh-CN" smtClean="0"/>
              <a:pPr/>
              <a:t>143</a:t>
            </a:fld>
            <a:endParaRPr lang="en-US" altLang="zh-CN" dirty="0"/>
          </a:p>
        </p:txBody>
      </p:sp>
      <p:sp>
        <p:nvSpPr>
          <p:cNvPr id="32" name="页脚占位符 31"/>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grpSp>
        <p:nvGrpSpPr>
          <p:cNvPr id="6" name="Group 17"/>
          <p:cNvGrpSpPr>
            <a:grpSpLocks/>
          </p:cNvGrpSpPr>
          <p:nvPr/>
        </p:nvGrpSpPr>
        <p:grpSpPr bwMode="auto">
          <a:xfrm>
            <a:off x="1828800" y="5335606"/>
            <a:ext cx="762000" cy="665162"/>
            <a:chOff x="1110" y="2656"/>
            <a:chExt cx="1549" cy="1351"/>
          </a:xfrm>
        </p:grpSpPr>
        <p:sp>
          <p:nvSpPr>
            <p:cNvPr id="3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3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3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sp>
        <p:nvSpPr>
          <p:cNvPr id="37" name="Line 25"/>
          <p:cNvSpPr>
            <a:spLocks noChangeShapeType="1"/>
          </p:cNvSpPr>
          <p:nvPr/>
        </p:nvSpPr>
        <p:spPr bwMode="auto">
          <a:xfrm>
            <a:off x="2437200" y="594520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38" name="Text Box 26"/>
          <p:cNvSpPr txBox="1">
            <a:spLocks noChangeArrowheads="1"/>
          </p:cNvSpPr>
          <p:nvPr/>
        </p:nvSpPr>
        <p:spPr bwMode="auto">
          <a:xfrm>
            <a:off x="2667600" y="5411806"/>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a:solidFill>
                  <a:srgbClr val="C00000"/>
                </a:solidFill>
                <a:ea typeface="宋体" pitchFamily="2" charset="-122"/>
              </a:rPr>
              <a:t>程序实例</a:t>
            </a:r>
            <a:endParaRPr lang="en-US" altLang="zh-CN" sz="3200" b="1" dirty="0">
              <a:solidFill>
                <a:srgbClr val="C00000"/>
              </a:solidFill>
              <a:ea typeface="宋体" pitchFamily="2" charset="-122"/>
            </a:endParaRPr>
          </a:p>
        </p:txBody>
      </p:sp>
      <p:sp>
        <p:nvSpPr>
          <p:cNvPr id="39" name="Text Box 27"/>
          <p:cNvSpPr txBox="1">
            <a:spLocks noChangeArrowheads="1"/>
          </p:cNvSpPr>
          <p:nvPr/>
        </p:nvSpPr>
        <p:spPr bwMode="gray">
          <a:xfrm>
            <a:off x="2054206" y="5434031"/>
            <a:ext cx="356187" cy="461665"/>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ea typeface="宋体" pitchFamily="2" charset="-122"/>
              </a:rPr>
              <a:t>5</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程序实例</a:t>
            </a:r>
          </a:p>
        </p:txBody>
      </p:sp>
      <p:sp>
        <p:nvSpPr>
          <p:cNvPr id="3" name="内容占位符 2"/>
          <p:cNvSpPr>
            <a:spLocks noGrp="1"/>
          </p:cNvSpPr>
          <p:nvPr>
            <p:ph idx="1"/>
          </p:nvPr>
        </p:nvSpPr>
        <p:spPr/>
        <p:txBody>
          <a:bodyPr/>
          <a:lstStyle/>
          <a:p>
            <a:r>
              <a:rPr lang="zh-CN" altLang="en-US" dirty="0"/>
              <a:t>指针访问数组元素</a:t>
            </a:r>
            <a:endParaRPr lang="en-US" altLang="zh-CN" dirty="0"/>
          </a:p>
          <a:p>
            <a:pPr lvl="1"/>
            <a:r>
              <a:rPr lang="zh-CN" altLang="en-US" dirty="0"/>
              <a:t>访问一般数组</a:t>
            </a:r>
            <a:endParaRPr lang="en-US" altLang="zh-CN" dirty="0"/>
          </a:p>
          <a:p>
            <a:pPr lvl="1"/>
            <a:r>
              <a:rPr lang="zh-CN" altLang="en-US" dirty="0"/>
              <a:t>访问字符串</a:t>
            </a:r>
            <a:endParaRPr lang="en-US" altLang="zh-CN" dirty="0"/>
          </a:p>
          <a:p>
            <a:pPr lvl="2"/>
            <a:r>
              <a:rPr lang="zh-CN" altLang="en-US" dirty="0"/>
              <a:t>可以认为</a:t>
            </a:r>
            <a:r>
              <a:rPr lang="en-US" altLang="zh-CN" dirty="0"/>
              <a:t>char*</a:t>
            </a:r>
            <a:r>
              <a:rPr lang="zh-CN" altLang="en-US" dirty="0"/>
              <a:t>等价于</a:t>
            </a:r>
            <a:r>
              <a:rPr lang="en-US" altLang="zh-CN" dirty="0"/>
              <a:t>string</a:t>
            </a:r>
            <a:r>
              <a:rPr lang="zh-CN" altLang="en-US" dirty="0"/>
              <a:t>类型，即可以将</a:t>
            </a:r>
            <a:r>
              <a:rPr lang="en-US" altLang="zh-CN" dirty="0"/>
              <a:t>char</a:t>
            </a:r>
            <a:r>
              <a:rPr lang="zh-CN" altLang="en-US" dirty="0"/>
              <a:t>型的指针变量看做字符串类型变量</a:t>
            </a:r>
            <a:endParaRPr lang="en-US" altLang="zh-CN" dirty="0"/>
          </a:p>
          <a:p>
            <a:r>
              <a:rPr lang="zh-CN" altLang="en-US" dirty="0"/>
              <a:t>链表结构的实现（第</a:t>
            </a:r>
            <a:r>
              <a:rPr lang="en-US" altLang="zh-CN" dirty="0"/>
              <a:t>7</a:t>
            </a:r>
            <a:r>
              <a:rPr lang="zh-CN" altLang="en-US" dirty="0"/>
              <a:t>章讲解）</a:t>
            </a:r>
            <a:endParaRPr lang="en-US" altLang="zh-CN" dirty="0"/>
          </a:p>
          <a:p>
            <a:pPr lvl="1"/>
            <a:r>
              <a:rPr lang="zh-CN" altLang="en-US" dirty="0"/>
              <a:t>指针的进一步理解</a:t>
            </a:r>
            <a:endParaRPr lang="en-US" altLang="zh-CN" dirty="0"/>
          </a:p>
          <a:p>
            <a:pPr lvl="1"/>
            <a:r>
              <a:rPr lang="zh-CN" altLang="en-US" dirty="0"/>
              <a:t>与类的概念相结合</a:t>
            </a: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144</a:t>
            </a:fld>
            <a:endParaRPr lang="en-US" altLang="zh-CN"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程序实例</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6.21】</a:t>
            </a:r>
            <a:r>
              <a:rPr lang="zh-CN" altLang="en-US" dirty="0">
                <a:solidFill>
                  <a:srgbClr val="C00000"/>
                </a:solidFill>
                <a:latin typeface="宋体" charset="-122"/>
              </a:rPr>
              <a:t>按人名字典序排列电话簿 </a:t>
            </a:r>
            <a:endParaRPr lang="en-US" altLang="zh-CN" dirty="0">
              <a:solidFill>
                <a:srgbClr val="C00000"/>
              </a:solidFill>
              <a:latin typeface="宋体" charset="-122"/>
            </a:endParaRPr>
          </a:p>
          <a:p>
            <a:pPr lvl="1"/>
            <a:r>
              <a:rPr lang="zh-CN" altLang="en-US" dirty="0">
                <a:solidFill>
                  <a:srgbClr val="0000FF"/>
                </a:solidFill>
              </a:rPr>
              <a:t>已知</a:t>
            </a:r>
            <a:r>
              <a:rPr lang="en-US" altLang="zh-CN" dirty="0">
                <a:solidFill>
                  <a:srgbClr val="0000FF"/>
                </a:solidFill>
              </a:rPr>
              <a:t>n</a:t>
            </a:r>
            <a:r>
              <a:rPr lang="zh-CN" altLang="en-US" dirty="0">
                <a:solidFill>
                  <a:srgbClr val="0000FF"/>
                </a:solidFill>
              </a:rPr>
              <a:t>个人的姓名, 以及他(她)们每个人的一个电话号码(本程序将它们放于具有同样大小的</a:t>
            </a:r>
            <a:r>
              <a:rPr lang="en-US" altLang="zh-CN" dirty="0">
                <a:solidFill>
                  <a:srgbClr val="0000FF"/>
                </a:solidFill>
              </a:rPr>
              <a:t>name</a:t>
            </a:r>
            <a:r>
              <a:rPr lang="zh-CN" altLang="en-US" dirty="0">
                <a:solidFill>
                  <a:srgbClr val="0000FF"/>
                </a:solidFill>
              </a:rPr>
              <a:t>数组与</a:t>
            </a:r>
            <a:r>
              <a:rPr lang="en-US" altLang="zh-CN" dirty="0" err="1">
                <a:solidFill>
                  <a:srgbClr val="0000FF"/>
                </a:solidFill>
              </a:rPr>
              <a:t>tele</a:t>
            </a:r>
            <a:r>
              <a:rPr lang="zh-CN" altLang="en-US" dirty="0">
                <a:solidFill>
                  <a:srgbClr val="0000FF"/>
                </a:solidFill>
              </a:rPr>
              <a:t>数组中)。编程序实现：将这些人名按字典序(</a:t>
            </a:r>
            <a:r>
              <a:rPr lang="zh-CN" altLang="en-US" dirty="0">
                <a:solidFill>
                  <a:srgbClr val="0000FF"/>
                </a:solidFill>
                <a:latin typeface="Times New Roman"/>
              </a:rPr>
              <a:t>“</a:t>
            </a:r>
            <a:r>
              <a:rPr lang="zh-CN" altLang="en-US" dirty="0">
                <a:solidFill>
                  <a:srgbClr val="0000FF"/>
                </a:solidFill>
              </a:rPr>
              <a:t>由小到大</a:t>
            </a:r>
            <a:r>
              <a:rPr lang="zh-CN" altLang="en-US" dirty="0">
                <a:solidFill>
                  <a:srgbClr val="0000FF"/>
                </a:solidFill>
                <a:latin typeface="Times New Roman"/>
              </a:rPr>
              <a:t>”</a:t>
            </a:r>
            <a:r>
              <a:rPr lang="zh-CN" altLang="en-US" dirty="0">
                <a:solidFill>
                  <a:srgbClr val="0000FF"/>
                </a:solidFill>
              </a:rPr>
              <a:t>)排列之后连同其电话号码一并输出。</a:t>
            </a:r>
            <a:endParaRPr lang="en-US" altLang="zh-CN" dirty="0">
              <a:solidFill>
                <a:srgbClr val="0000FF"/>
              </a:solidFill>
            </a:endParaRPr>
          </a:p>
          <a:p>
            <a:pPr lvl="1"/>
            <a:r>
              <a:rPr lang="zh-CN" altLang="en-US" dirty="0"/>
              <a:t>功能模块划分：</a:t>
            </a:r>
            <a:endParaRPr lang="en-US" altLang="zh-CN" dirty="0"/>
          </a:p>
          <a:p>
            <a:pPr lvl="2"/>
            <a:r>
              <a:rPr lang="zh-CN" altLang="en-US" dirty="0"/>
              <a:t>数组初始化</a:t>
            </a:r>
            <a:endParaRPr lang="en-US" altLang="zh-CN" dirty="0"/>
          </a:p>
          <a:p>
            <a:pPr lvl="2"/>
            <a:r>
              <a:rPr lang="zh-CN" altLang="en-US" dirty="0"/>
              <a:t>字符串比较函数</a:t>
            </a:r>
          </a:p>
          <a:p>
            <a:pPr lvl="2"/>
            <a:r>
              <a:rPr lang="zh-CN" altLang="en-US" dirty="0"/>
              <a:t>排序函数</a:t>
            </a:r>
            <a:endParaRPr lang="en-US" altLang="zh-CN" dirty="0"/>
          </a:p>
          <a:p>
            <a:pPr lvl="2"/>
            <a:r>
              <a:rPr lang="zh-CN" altLang="en-US" dirty="0"/>
              <a:t>交换函数</a:t>
            </a:r>
            <a:endParaRPr lang="en-US" altLang="zh-CN" dirty="0"/>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145</a:t>
            </a:fld>
            <a:endParaRPr lang="en-US" altLang="zh-CN"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程序实例</a:t>
            </a:r>
          </a:p>
        </p:txBody>
      </p:sp>
      <p:sp>
        <p:nvSpPr>
          <p:cNvPr id="3" name="内容占位符 2"/>
          <p:cNvSpPr>
            <a:spLocks noGrp="1"/>
          </p:cNvSpPr>
          <p:nvPr>
            <p:ph idx="1"/>
          </p:nvPr>
        </p:nvSpPr>
        <p:spPr>
          <a:xfrm>
            <a:off x="457200" y="1295400"/>
            <a:ext cx="8153400" cy="5276872"/>
          </a:xfrm>
        </p:spPr>
        <p:txBody>
          <a:bodyPr/>
          <a:lstStyle/>
          <a:p>
            <a:pPr>
              <a:spcBef>
                <a:spcPts val="0"/>
              </a:spcBef>
              <a:buNone/>
            </a:pPr>
            <a:r>
              <a:rPr lang="en-US" altLang="zh-CN" sz="2400" dirty="0">
                <a:solidFill>
                  <a:srgbClr val="0000FF"/>
                </a:solidFill>
                <a:latin typeface="Courier New" pitchFamily="49" charset="0"/>
                <a:cs typeface="Courier New" pitchFamily="49" charset="0"/>
              </a:rPr>
              <a:t>#include </a:t>
            </a:r>
            <a:r>
              <a:rPr lang="en-US" altLang="zh-CN" sz="2400" dirty="0">
                <a:solidFill>
                  <a:schemeClr val="tx2"/>
                </a:solidFill>
                <a:latin typeface="Courier New" pitchFamily="49" charset="0"/>
                <a:cs typeface="Courier New" pitchFamily="49" charset="0"/>
              </a:rPr>
              <a:t>&lt;</a:t>
            </a:r>
            <a:r>
              <a:rPr lang="en-US" altLang="zh-CN" sz="2400" dirty="0" err="1">
                <a:solidFill>
                  <a:schemeClr val="tx2"/>
                </a:solidFill>
                <a:latin typeface="Courier New" pitchFamily="49" charset="0"/>
                <a:cs typeface="Courier New" pitchFamily="49" charset="0"/>
              </a:rPr>
              <a:t>iostream</a:t>
            </a:r>
            <a:r>
              <a:rPr lang="en-US" altLang="zh-CN" sz="2400" dirty="0">
                <a:solidFill>
                  <a:schemeClr val="tx2"/>
                </a:solidFill>
                <a:latin typeface="Courier New" pitchFamily="49" charset="0"/>
                <a:cs typeface="Courier New" pitchFamily="49" charset="0"/>
              </a:rPr>
              <a:t>&gt;</a:t>
            </a:r>
          </a:p>
          <a:p>
            <a:pPr>
              <a:spcBef>
                <a:spcPts val="0"/>
              </a:spcBef>
              <a:buNone/>
            </a:pPr>
            <a:r>
              <a:rPr lang="en-US" altLang="zh-CN" sz="2400" dirty="0">
                <a:solidFill>
                  <a:srgbClr val="0000FF"/>
                </a:solidFill>
                <a:latin typeface="Courier New" pitchFamily="49" charset="0"/>
                <a:cs typeface="Courier New" pitchFamily="49" charset="0"/>
              </a:rPr>
              <a:t>#include </a:t>
            </a:r>
            <a:r>
              <a:rPr lang="en-US" altLang="zh-CN" sz="2400" dirty="0">
                <a:solidFill>
                  <a:schemeClr val="tx2"/>
                </a:solidFill>
                <a:latin typeface="Courier New" pitchFamily="49" charset="0"/>
                <a:cs typeface="Courier New" pitchFamily="49" charset="0"/>
              </a:rPr>
              <a:t>&lt;</a:t>
            </a:r>
            <a:r>
              <a:rPr lang="en-US" altLang="zh-CN" sz="2400" dirty="0" err="1">
                <a:solidFill>
                  <a:schemeClr val="tx2"/>
                </a:solidFill>
                <a:latin typeface="Courier New" pitchFamily="49" charset="0"/>
                <a:cs typeface="Courier New" pitchFamily="49" charset="0"/>
              </a:rPr>
              <a:t>iomanip</a:t>
            </a:r>
            <a:r>
              <a:rPr lang="en-US" altLang="zh-CN" sz="2400" dirty="0">
                <a:solidFill>
                  <a:schemeClr val="tx2"/>
                </a:solidFill>
                <a:latin typeface="Courier New" pitchFamily="49" charset="0"/>
                <a:cs typeface="Courier New" pitchFamily="49" charset="0"/>
              </a:rPr>
              <a:t>&gt; </a:t>
            </a:r>
          </a:p>
          <a:p>
            <a:pPr>
              <a:spcBef>
                <a:spcPts val="0"/>
              </a:spcBef>
              <a:buNone/>
            </a:pPr>
            <a:r>
              <a:rPr lang="en-US" altLang="zh-CN" sz="2400" dirty="0">
                <a:solidFill>
                  <a:srgbClr val="0000FF"/>
                </a:solidFill>
                <a:latin typeface="Courier New" pitchFamily="49" charset="0"/>
                <a:cs typeface="Courier New" pitchFamily="49" charset="0"/>
              </a:rPr>
              <a:t>using namespace </a:t>
            </a:r>
            <a:r>
              <a:rPr lang="en-US" altLang="zh-CN" sz="2400" dirty="0">
                <a:solidFill>
                  <a:schemeClr val="tx2"/>
                </a:solidFill>
                <a:latin typeface="Courier New" pitchFamily="49" charset="0"/>
                <a:cs typeface="Courier New" pitchFamily="49" charset="0"/>
              </a:rPr>
              <a:t>std;</a:t>
            </a:r>
          </a:p>
          <a:p>
            <a:pPr>
              <a:spcBef>
                <a:spcPts val="0"/>
              </a:spcBef>
              <a:buNone/>
            </a:pPr>
            <a:r>
              <a:rPr lang="en-US" altLang="zh-CN" sz="2400" dirty="0">
                <a:solidFill>
                  <a:srgbClr val="0000FF"/>
                </a:solidFill>
                <a:latin typeface="Courier New" pitchFamily="49" charset="0"/>
                <a:cs typeface="Courier New" pitchFamily="49" charset="0"/>
              </a:rPr>
              <a:t>void</a:t>
            </a:r>
            <a:r>
              <a:rPr lang="en-US" altLang="zh-CN" sz="2400" dirty="0">
                <a:solidFill>
                  <a:schemeClr val="tx2"/>
                </a:solidFill>
                <a:latin typeface="Courier New" pitchFamily="49" charset="0"/>
                <a:cs typeface="Courier New" pitchFamily="49" charset="0"/>
              </a:rPr>
              <a:t> swap(</a:t>
            </a:r>
            <a:r>
              <a:rPr lang="en-US" altLang="zh-CN" sz="2400" dirty="0">
                <a:solidFill>
                  <a:srgbClr val="0000FF"/>
                </a:solidFill>
                <a:latin typeface="Courier New" pitchFamily="49" charset="0"/>
                <a:cs typeface="Courier New" pitchFamily="49" charset="0"/>
              </a:rPr>
              <a:t>char</a:t>
            </a:r>
            <a:r>
              <a:rPr lang="en-US" altLang="zh-CN" sz="2400" dirty="0">
                <a:solidFill>
                  <a:schemeClr val="tx2"/>
                </a:solidFill>
                <a:latin typeface="Courier New" pitchFamily="49" charset="0"/>
                <a:cs typeface="Courier New" pitchFamily="49" charset="0"/>
              </a:rPr>
              <a:t>*&amp;, </a:t>
            </a:r>
            <a:r>
              <a:rPr lang="en-US" altLang="zh-CN" sz="2400" dirty="0">
                <a:solidFill>
                  <a:srgbClr val="0000FF"/>
                </a:solidFill>
                <a:latin typeface="Courier New" pitchFamily="49" charset="0"/>
                <a:cs typeface="Courier New" pitchFamily="49" charset="0"/>
              </a:rPr>
              <a:t>char</a:t>
            </a:r>
            <a:r>
              <a:rPr lang="en-US" altLang="zh-CN" sz="2400" dirty="0">
                <a:solidFill>
                  <a:schemeClr val="tx2"/>
                </a:solidFill>
                <a:latin typeface="Courier New" pitchFamily="49" charset="0"/>
                <a:cs typeface="Courier New" pitchFamily="49" charset="0"/>
              </a:rPr>
              <a:t>*&amp;); </a:t>
            </a:r>
          </a:p>
          <a:p>
            <a:pPr>
              <a:spcBef>
                <a:spcPts val="0"/>
              </a:spcBef>
              <a:buNone/>
            </a:pPr>
            <a:r>
              <a:rPr lang="en-US" altLang="zh-CN" sz="2400" dirty="0" err="1">
                <a:solidFill>
                  <a:srgbClr val="0000FF"/>
                </a:solidFill>
                <a:latin typeface="Courier New" pitchFamily="49" charset="0"/>
                <a:cs typeface="Courier New" pitchFamily="49" charset="0"/>
              </a:rPr>
              <a:t>bool</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compword</a:t>
            </a:r>
            <a:r>
              <a:rPr lang="en-US" altLang="zh-CN" sz="2400" dirty="0">
                <a:solidFill>
                  <a:schemeClr val="tx2"/>
                </a:solidFill>
                <a:latin typeface="Courier New" pitchFamily="49" charset="0"/>
                <a:cs typeface="Courier New" pitchFamily="49" charset="0"/>
              </a:rPr>
              <a:t>(</a:t>
            </a:r>
            <a:r>
              <a:rPr lang="en-US" altLang="zh-CN" sz="2400" dirty="0">
                <a:solidFill>
                  <a:srgbClr val="0000FF"/>
                </a:solidFill>
                <a:latin typeface="Courier New" pitchFamily="49" charset="0"/>
                <a:cs typeface="Courier New" pitchFamily="49" charset="0"/>
              </a:rPr>
              <a:t>char</a:t>
            </a: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char</a:t>
            </a:r>
            <a:r>
              <a:rPr lang="en-US" altLang="zh-CN" sz="2400" dirty="0">
                <a:solidFill>
                  <a:schemeClr val="tx2"/>
                </a:solidFill>
                <a:latin typeface="Courier New" pitchFamily="49" charset="0"/>
                <a:cs typeface="Courier New" pitchFamily="49" charset="0"/>
              </a:rPr>
              <a:t>*); </a:t>
            </a:r>
          </a:p>
          <a:p>
            <a:pPr>
              <a:spcBef>
                <a:spcPts val="0"/>
              </a:spcBef>
              <a:buNone/>
            </a:pPr>
            <a:r>
              <a:rPr lang="en-US" altLang="zh-CN" sz="2400" dirty="0">
                <a:solidFill>
                  <a:srgbClr val="0000FF"/>
                </a:solidFill>
                <a:latin typeface="Courier New" pitchFamily="49" charset="0"/>
                <a:cs typeface="Courier New" pitchFamily="49" charset="0"/>
              </a:rPr>
              <a:t>void</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ssort</a:t>
            </a:r>
            <a:r>
              <a:rPr lang="en-US" altLang="zh-CN" sz="2400" dirty="0">
                <a:solidFill>
                  <a:schemeClr val="tx2"/>
                </a:solidFill>
                <a:latin typeface="Courier New" pitchFamily="49" charset="0"/>
                <a:cs typeface="Courier New" pitchFamily="49" charset="0"/>
              </a:rPr>
              <a:t>(</a:t>
            </a:r>
            <a:r>
              <a:rPr lang="en-US" altLang="zh-CN" sz="2400" dirty="0">
                <a:solidFill>
                  <a:srgbClr val="0000FF"/>
                </a:solidFill>
                <a:latin typeface="Courier New" pitchFamily="49" charset="0"/>
                <a:cs typeface="Courier New" pitchFamily="49" charset="0"/>
              </a:rPr>
              <a:t>char</a:t>
            </a:r>
            <a:r>
              <a:rPr lang="en-US" altLang="zh-CN" sz="2400" dirty="0">
                <a:solidFill>
                  <a:schemeClr val="tx2"/>
                </a:solidFill>
                <a:latin typeface="Courier New" pitchFamily="49" charset="0"/>
                <a:cs typeface="Courier New" pitchFamily="49" charset="0"/>
              </a:rPr>
              <a:t>*[],</a:t>
            </a:r>
            <a:r>
              <a:rPr lang="en-US" altLang="zh-CN" sz="2400" dirty="0">
                <a:solidFill>
                  <a:srgbClr val="0000FF"/>
                </a:solidFill>
                <a:latin typeface="Courier New" pitchFamily="49" charset="0"/>
                <a:cs typeface="Courier New" pitchFamily="49" charset="0"/>
              </a:rPr>
              <a:t>char</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main(){</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const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n=5; </a:t>
            </a:r>
            <a:r>
              <a:rPr lang="en-US" altLang="zh-CN" sz="2400" dirty="0">
                <a:solidFill>
                  <a:srgbClr val="007434"/>
                </a:solidFill>
                <a:latin typeface="Courier New" pitchFamily="49" charset="0"/>
                <a:cs typeface="Courier New" pitchFamily="49" charset="0"/>
              </a:rPr>
              <a:t>//n</a:t>
            </a:r>
            <a:r>
              <a:rPr lang="zh-CN" altLang="en-US" sz="2400" dirty="0">
                <a:solidFill>
                  <a:srgbClr val="007434"/>
                </a:solidFill>
                <a:latin typeface="Courier New" pitchFamily="49" charset="0"/>
                <a:cs typeface="Courier New" pitchFamily="49" charset="0"/>
              </a:rPr>
              <a:t>为人员个数</a:t>
            </a:r>
            <a:endParaRPr lang="en-US" altLang="zh-CN" sz="2400" dirty="0">
              <a:solidFill>
                <a:srgbClr val="007434"/>
              </a:solidFill>
              <a:latin typeface="Courier New" pitchFamily="49" charset="0"/>
              <a:cs typeface="Courier New" pitchFamily="49" charset="0"/>
            </a:endParaRP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char</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tele</a:t>
            </a:r>
            <a:r>
              <a:rPr lang="en-US" altLang="zh-CN" sz="2400" dirty="0">
                <a:solidFill>
                  <a:schemeClr val="tx2"/>
                </a:solidFill>
                <a:latin typeface="Courier New" pitchFamily="49" charset="0"/>
                <a:cs typeface="Courier New" pitchFamily="49" charset="0"/>
              </a:rPr>
              <a:t>[n]={"99882345","12345678",</a:t>
            </a:r>
          </a:p>
          <a:p>
            <a:pPr>
              <a:spcBef>
                <a:spcPts val="0"/>
              </a:spcBef>
              <a:buNone/>
            </a:pPr>
            <a:r>
              <a:rPr lang="en-US" altLang="zh-CN" sz="2400" dirty="0">
                <a:solidFill>
                  <a:schemeClr val="tx2"/>
                </a:solidFill>
                <a:latin typeface="Courier New" pitchFamily="49" charset="0"/>
                <a:cs typeface="Courier New" pitchFamily="49" charset="0"/>
              </a:rPr>
              <a:t>	"26532347", "86861232","39070909"};</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char</a:t>
            </a:r>
            <a:r>
              <a:rPr lang="en-US" altLang="zh-CN" sz="2400" dirty="0">
                <a:solidFill>
                  <a:schemeClr val="tx2"/>
                </a:solidFill>
                <a:latin typeface="Courier New" pitchFamily="49" charset="0"/>
                <a:cs typeface="Courier New" pitchFamily="49" charset="0"/>
              </a:rPr>
              <a:t>* name[n]={"</a:t>
            </a:r>
            <a:r>
              <a:rPr lang="en-US" altLang="zh-CN" sz="2400" dirty="0" err="1">
                <a:solidFill>
                  <a:schemeClr val="tx2"/>
                </a:solidFill>
                <a:latin typeface="Courier New" pitchFamily="49" charset="0"/>
                <a:cs typeface="Courier New" pitchFamily="49" charset="0"/>
              </a:rPr>
              <a:t>Zhaolin</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Liguoping</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Mazhigang</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Sunyingming</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Mazilan</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7434"/>
                </a:solidFill>
                <a:latin typeface="Courier New" pitchFamily="49" charset="0"/>
                <a:cs typeface="Courier New" pitchFamily="49" charset="0"/>
              </a:rPr>
              <a:t>//</a:t>
            </a:r>
            <a:r>
              <a:rPr lang="en-US" altLang="zh-CN" sz="2400" dirty="0" err="1">
                <a:solidFill>
                  <a:srgbClr val="007434"/>
                </a:solidFill>
                <a:latin typeface="Courier New" pitchFamily="49" charset="0"/>
                <a:cs typeface="Courier New" pitchFamily="49" charset="0"/>
              </a:rPr>
              <a:t>tele</a:t>
            </a:r>
            <a:r>
              <a:rPr lang="zh-CN" altLang="en-US" sz="2400" dirty="0">
                <a:solidFill>
                  <a:srgbClr val="007434"/>
                </a:solidFill>
                <a:latin typeface="Courier New" pitchFamily="49" charset="0"/>
                <a:cs typeface="Courier New" pitchFamily="49" charset="0"/>
              </a:rPr>
              <a:t>及</a:t>
            </a:r>
            <a:r>
              <a:rPr lang="en-US" altLang="zh-CN" sz="2400" dirty="0">
                <a:solidFill>
                  <a:srgbClr val="007434"/>
                </a:solidFill>
                <a:latin typeface="Courier New" pitchFamily="49" charset="0"/>
                <a:cs typeface="Courier New" pitchFamily="49" charset="0"/>
              </a:rPr>
              <a:t>name</a:t>
            </a:r>
            <a:r>
              <a:rPr lang="zh-CN" altLang="en-US" sz="2400" dirty="0">
                <a:solidFill>
                  <a:srgbClr val="007434"/>
                </a:solidFill>
                <a:latin typeface="Courier New" pitchFamily="49" charset="0"/>
                <a:cs typeface="Courier New" pitchFamily="49" charset="0"/>
              </a:rPr>
              <a:t>均为具有</a:t>
            </a:r>
            <a:r>
              <a:rPr lang="en-US" altLang="zh-CN" sz="2400" dirty="0">
                <a:solidFill>
                  <a:srgbClr val="007434"/>
                </a:solidFill>
                <a:latin typeface="Courier New" pitchFamily="49" charset="0"/>
                <a:cs typeface="Courier New" pitchFamily="49" charset="0"/>
              </a:rPr>
              <a:t>n</a:t>
            </a:r>
            <a:r>
              <a:rPr lang="zh-CN" altLang="en-US" sz="2400" dirty="0">
                <a:solidFill>
                  <a:srgbClr val="007434"/>
                </a:solidFill>
                <a:latin typeface="Courier New" pitchFamily="49" charset="0"/>
                <a:cs typeface="Courier New" pitchFamily="49" charset="0"/>
              </a:rPr>
              <a:t>个指针元素的数组</a:t>
            </a: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146</a:t>
            </a:fld>
            <a:endParaRPr lang="en-US" altLang="zh-CN"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程序实例</a:t>
            </a:r>
          </a:p>
        </p:txBody>
      </p:sp>
      <p:sp>
        <p:nvSpPr>
          <p:cNvPr id="3" name="内容占位符 2"/>
          <p:cNvSpPr>
            <a:spLocks noGrp="1"/>
          </p:cNvSpPr>
          <p:nvPr>
            <p:ph idx="1"/>
          </p:nvPr>
        </p:nvSpPr>
        <p:spPr>
          <a:xfrm>
            <a:off x="457200" y="1295400"/>
            <a:ext cx="8543956" cy="5029200"/>
          </a:xfrm>
          <a:noFill/>
          <a:ln w="9525">
            <a:noFill/>
            <a:miter lim="800000"/>
            <a:headEnd/>
            <a:tailEnd/>
          </a:ln>
          <a:effectLst/>
        </p:spPr>
        <p:txBody>
          <a:bodyPr vert="horz" wrap="square" lIns="91440" tIns="45720" rIns="91440" bIns="45720" numCol="1" anchor="t" anchorCtr="0" compatLnSpc="1">
            <a:prstTxWarp prst="textNoShape">
              <a:avLst/>
            </a:prstTxWarp>
          </a:bodyPr>
          <a:lstStyle/>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setw</a:t>
            </a:r>
            <a:r>
              <a:rPr lang="en-US" altLang="zh-CN" sz="2400" dirty="0">
                <a:solidFill>
                  <a:schemeClr val="tx2"/>
                </a:solidFill>
                <a:latin typeface="Courier New" pitchFamily="49" charset="0"/>
                <a:cs typeface="Courier New" pitchFamily="49" charset="0"/>
              </a:rPr>
              <a:t>(15)&lt;&lt;"NAME"&lt;&lt;</a:t>
            </a:r>
            <a:r>
              <a:rPr lang="en-US" altLang="zh-CN" sz="2400" dirty="0" err="1">
                <a:solidFill>
                  <a:schemeClr val="tx2"/>
                </a:solidFill>
                <a:latin typeface="Courier New" pitchFamily="49" charset="0"/>
                <a:cs typeface="Courier New" pitchFamily="49" charset="0"/>
              </a:rPr>
              <a:t>setw</a:t>
            </a:r>
            <a:r>
              <a:rPr lang="en-US" altLang="zh-CN" sz="2400" dirty="0">
                <a:solidFill>
                  <a:schemeClr val="tx2"/>
                </a:solidFill>
                <a:latin typeface="Courier New" pitchFamily="49" charset="0"/>
                <a:cs typeface="Courier New" pitchFamily="49" charset="0"/>
              </a:rPr>
              <a:t>(15)&lt;&lt;"TELE NO";</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ssort</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name,tele,n</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for</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=0;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&lt;n;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a:t>
            </a:r>
            <a:r>
              <a:rPr lang="en-US" altLang="zh-CN" sz="2400" dirty="0">
                <a:solidFill>
                  <a:srgbClr val="007434"/>
                </a:solidFill>
                <a:latin typeface="Courier New" pitchFamily="49" charset="0"/>
                <a:cs typeface="Courier New" pitchFamily="49" charset="0"/>
              </a:rPr>
              <a:t>//</a:t>
            </a:r>
            <a:r>
              <a:rPr lang="zh-CN" altLang="en-US" sz="2400" dirty="0">
                <a:solidFill>
                  <a:srgbClr val="007434"/>
                </a:solidFill>
                <a:latin typeface="Courier New" pitchFamily="49" charset="0"/>
                <a:cs typeface="Courier New" pitchFamily="49" charset="0"/>
              </a:rPr>
              <a:t>将已排好序的结果输出</a:t>
            </a:r>
          </a:p>
          <a:p>
            <a:pPr>
              <a:spcBef>
                <a:spcPts val="0"/>
              </a:spcBef>
              <a:buNone/>
            </a:pPr>
            <a:r>
              <a:rPr lang="zh-CN" altLang="en-US" sz="2400" dirty="0">
                <a:solidFill>
                  <a:schemeClr val="tx2"/>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&lt;&lt;"         "&lt;&lt;</a:t>
            </a:r>
            <a:r>
              <a:rPr lang="en-US" altLang="zh-CN" sz="2400" dirty="0" err="1">
                <a:solidFill>
                  <a:schemeClr val="tx2"/>
                </a:solidFill>
                <a:latin typeface="Courier New" pitchFamily="49" charset="0"/>
                <a:cs typeface="Courier New" pitchFamily="49" charset="0"/>
              </a:rPr>
              <a:t>setw</a:t>
            </a:r>
            <a:r>
              <a:rPr lang="en-US" altLang="zh-CN" sz="2400" dirty="0">
                <a:solidFill>
                  <a:schemeClr val="tx2"/>
                </a:solidFill>
                <a:latin typeface="Courier New" pitchFamily="49" charset="0"/>
                <a:cs typeface="Courier New" pitchFamily="49" charset="0"/>
              </a:rPr>
              <a:t>(14);</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setiosflags</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ios</a:t>
            </a:r>
            <a:r>
              <a:rPr lang="en-US" altLang="zh-CN" sz="2400" dirty="0">
                <a:solidFill>
                  <a:schemeClr val="tx2"/>
                </a:solidFill>
                <a:latin typeface="Courier New" pitchFamily="49" charset="0"/>
                <a:cs typeface="Courier New" pitchFamily="49" charset="0"/>
              </a:rPr>
              <a:t>::left);</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&lt;&lt;name[</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tele</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return</a:t>
            </a:r>
            <a:r>
              <a:rPr lang="en-US" altLang="zh-CN" sz="2400" dirty="0">
                <a:solidFill>
                  <a:schemeClr val="tx2"/>
                </a:solidFill>
                <a:latin typeface="Courier New" pitchFamily="49" charset="0"/>
                <a:cs typeface="Courier New" pitchFamily="49" charset="0"/>
              </a:rPr>
              <a:t> 0;</a:t>
            </a:r>
          </a:p>
          <a:p>
            <a:pPr>
              <a:spcBef>
                <a:spcPts val="0"/>
              </a:spcBef>
              <a:buNone/>
            </a:pPr>
            <a:r>
              <a:rPr lang="en-US" altLang="zh-CN" sz="2400" dirty="0">
                <a:solidFill>
                  <a:schemeClr val="tx2"/>
                </a:solidFill>
                <a:latin typeface="Courier New" pitchFamily="49" charset="0"/>
                <a:cs typeface="Courier New" pitchFamily="49" charset="0"/>
              </a:rPr>
              <a:t>}</a:t>
            </a:r>
            <a:endParaRPr lang="zh-CN" altLang="en-US" sz="2400"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147</a:t>
            </a:fld>
            <a:endParaRPr lang="en-US" altLang="zh-CN"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程序实例</a:t>
            </a:r>
          </a:p>
        </p:txBody>
      </p:sp>
      <p:sp>
        <p:nvSpPr>
          <p:cNvPr id="3" name="内容占位符 2"/>
          <p:cNvSpPr>
            <a:spLocks noGrp="1"/>
          </p:cNvSpPr>
          <p:nvPr>
            <p:ph idx="1"/>
          </p:nvPr>
        </p:nvSpPr>
        <p:spPr>
          <a:noFill/>
          <a:ln w="9525">
            <a:noFill/>
            <a:miter lim="800000"/>
            <a:headEnd/>
            <a:tailEnd/>
          </a:ln>
          <a:effectLst/>
        </p:spPr>
        <p:txBody>
          <a:bodyPr vert="horz" wrap="square" lIns="91440" tIns="45720" rIns="91440" bIns="45720" numCol="1" anchor="t" anchorCtr="0" compatLnSpc="1">
            <a:prstTxWarp prst="textNoShape">
              <a:avLst/>
            </a:prstTxWarp>
          </a:bodyPr>
          <a:lstStyle/>
          <a:p>
            <a:pPr>
              <a:spcBef>
                <a:spcPts val="0"/>
              </a:spcBef>
              <a:buNone/>
            </a:pPr>
            <a:r>
              <a:rPr lang="en-US" altLang="zh-CN" sz="2400" dirty="0">
                <a:solidFill>
                  <a:srgbClr val="0000FF"/>
                </a:solidFill>
                <a:latin typeface="Courier New" pitchFamily="49" charset="0"/>
                <a:cs typeface="Courier New" pitchFamily="49" charset="0"/>
              </a:rPr>
              <a:t>void</a:t>
            </a:r>
            <a:r>
              <a:rPr lang="en-US" altLang="zh-CN" sz="2400" dirty="0">
                <a:solidFill>
                  <a:schemeClr val="tx2"/>
                </a:solidFill>
                <a:latin typeface="Courier New" pitchFamily="49" charset="0"/>
                <a:cs typeface="Courier New" pitchFamily="49" charset="0"/>
              </a:rPr>
              <a:t> swap(</a:t>
            </a:r>
            <a:r>
              <a:rPr lang="en-US" altLang="zh-CN" sz="2400" dirty="0">
                <a:solidFill>
                  <a:srgbClr val="0000FF"/>
                </a:solidFill>
                <a:latin typeface="Courier New" pitchFamily="49" charset="0"/>
                <a:cs typeface="Courier New" pitchFamily="49" charset="0"/>
              </a:rPr>
              <a:t>char</a:t>
            </a:r>
            <a:r>
              <a:rPr lang="en-US" altLang="zh-CN" sz="2400" dirty="0">
                <a:solidFill>
                  <a:schemeClr val="tx2"/>
                </a:solidFill>
                <a:latin typeface="Courier New" pitchFamily="49" charset="0"/>
                <a:cs typeface="Courier New" pitchFamily="49" charset="0"/>
              </a:rPr>
              <a:t>* &amp;a, </a:t>
            </a:r>
            <a:r>
              <a:rPr lang="en-US" altLang="zh-CN" sz="2400" dirty="0">
                <a:solidFill>
                  <a:srgbClr val="0000FF"/>
                </a:solidFill>
                <a:latin typeface="Courier New" pitchFamily="49" charset="0"/>
                <a:cs typeface="Courier New" pitchFamily="49" charset="0"/>
              </a:rPr>
              <a:t>char</a:t>
            </a:r>
            <a:r>
              <a:rPr lang="en-US" altLang="zh-CN" sz="2400" dirty="0">
                <a:solidFill>
                  <a:schemeClr val="tx2"/>
                </a:solidFill>
                <a:latin typeface="Courier New" pitchFamily="49" charset="0"/>
                <a:cs typeface="Courier New" pitchFamily="49" charset="0"/>
              </a:rPr>
              <a:t>* &amp;b){  </a:t>
            </a:r>
          </a:p>
          <a:p>
            <a:pPr>
              <a:spcBef>
                <a:spcPts val="0"/>
              </a:spcBef>
              <a:buNone/>
            </a:pPr>
            <a:r>
              <a:rPr lang="en-US" altLang="zh-CN" sz="2400" dirty="0">
                <a:solidFill>
                  <a:srgbClr val="007434"/>
                </a:solidFill>
                <a:latin typeface="Courier New" pitchFamily="49" charset="0"/>
                <a:cs typeface="Courier New" pitchFamily="49" charset="0"/>
              </a:rPr>
              <a:t>//</a:t>
            </a:r>
            <a:r>
              <a:rPr lang="zh-CN" altLang="en-US" sz="2400" dirty="0">
                <a:solidFill>
                  <a:srgbClr val="007434"/>
                </a:solidFill>
                <a:latin typeface="Courier New" pitchFamily="49" charset="0"/>
                <a:cs typeface="Courier New" pitchFamily="49" charset="0"/>
              </a:rPr>
              <a:t>交换二字符串的指针</a:t>
            </a:r>
            <a:r>
              <a:rPr lang="en-US" altLang="zh-CN" sz="2400" dirty="0">
                <a:solidFill>
                  <a:srgbClr val="007434"/>
                </a:solidFill>
                <a:latin typeface="Courier New" pitchFamily="49" charset="0"/>
                <a:cs typeface="Courier New" pitchFamily="49" charset="0"/>
              </a:rPr>
              <a:t>(</a:t>
            </a:r>
            <a:r>
              <a:rPr lang="zh-CN" altLang="en-US" sz="2400" dirty="0">
                <a:solidFill>
                  <a:srgbClr val="007434"/>
                </a:solidFill>
                <a:latin typeface="Courier New" pitchFamily="49" charset="0"/>
                <a:cs typeface="Courier New" pitchFamily="49" charset="0"/>
              </a:rPr>
              <a:t>值</a:t>
            </a:r>
            <a:r>
              <a:rPr lang="en-US" altLang="zh-CN" sz="2400" dirty="0">
                <a:solidFill>
                  <a:srgbClr val="007434"/>
                </a:solidFill>
                <a:latin typeface="Courier New" pitchFamily="49" charset="0"/>
                <a:cs typeface="Courier New" pitchFamily="49" charset="0"/>
              </a:rPr>
              <a:t>)</a:t>
            </a:r>
            <a:r>
              <a:rPr lang="zh-CN" altLang="en-US" sz="2400" dirty="0">
                <a:solidFill>
                  <a:srgbClr val="007434"/>
                </a:solidFill>
                <a:latin typeface="Courier New" pitchFamily="49" charset="0"/>
                <a:cs typeface="Courier New" pitchFamily="49" charset="0"/>
              </a:rPr>
              <a:t>指针型引用参数</a:t>
            </a:r>
          </a:p>
          <a:p>
            <a:pPr>
              <a:spcBef>
                <a:spcPts val="0"/>
              </a:spcBef>
              <a:buNone/>
            </a:pPr>
            <a:r>
              <a:rPr lang="zh-CN" altLang="en-US"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char</a:t>
            </a:r>
            <a:r>
              <a:rPr lang="en-US" altLang="zh-CN" sz="2400" dirty="0">
                <a:solidFill>
                  <a:schemeClr val="tx2"/>
                </a:solidFill>
                <a:latin typeface="Courier New" pitchFamily="49" charset="0"/>
                <a:cs typeface="Courier New" pitchFamily="49" charset="0"/>
              </a:rPr>
              <a:t>* temp;</a:t>
            </a:r>
          </a:p>
          <a:p>
            <a:pPr>
              <a:spcBef>
                <a:spcPts val="0"/>
              </a:spcBef>
              <a:buNone/>
            </a:pPr>
            <a:r>
              <a:rPr lang="en-US" altLang="zh-CN" sz="2400" dirty="0">
                <a:solidFill>
                  <a:schemeClr val="tx2"/>
                </a:solidFill>
                <a:latin typeface="Courier New" pitchFamily="49" charset="0"/>
                <a:cs typeface="Courier New" pitchFamily="49" charset="0"/>
              </a:rPr>
              <a:t>		temp=a;</a:t>
            </a:r>
          </a:p>
          <a:p>
            <a:pPr>
              <a:spcBef>
                <a:spcPts val="0"/>
              </a:spcBef>
              <a:buNone/>
            </a:pPr>
            <a:r>
              <a:rPr lang="en-US" altLang="zh-CN" sz="2400" dirty="0">
                <a:solidFill>
                  <a:schemeClr val="tx2"/>
                </a:solidFill>
                <a:latin typeface="Courier New" pitchFamily="49" charset="0"/>
                <a:cs typeface="Courier New" pitchFamily="49" charset="0"/>
              </a:rPr>
              <a:t>		a=b;</a:t>
            </a:r>
          </a:p>
          <a:p>
            <a:pPr>
              <a:spcBef>
                <a:spcPts val="0"/>
              </a:spcBef>
              <a:buNone/>
            </a:pPr>
            <a:r>
              <a:rPr lang="en-US" altLang="zh-CN" sz="2400" dirty="0">
                <a:solidFill>
                  <a:schemeClr val="tx2"/>
                </a:solidFill>
                <a:latin typeface="Courier New" pitchFamily="49" charset="0"/>
                <a:cs typeface="Courier New" pitchFamily="49" charset="0"/>
              </a:rPr>
              <a:t>		b=temp;</a:t>
            </a:r>
          </a:p>
          <a:p>
            <a:pPr>
              <a:spcBef>
                <a:spcPts val="0"/>
              </a:spcBef>
              <a:buNone/>
            </a:pPr>
            <a:r>
              <a:rPr lang="en-US" altLang="zh-CN" sz="2400" dirty="0">
                <a:solidFill>
                  <a:schemeClr val="tx2"/>
                </a:solidFill>
                <a:latin typeface="Courier New" pitchFamily="49" charset="0"/>
                <a:cs typeface="Courier New" pitchFamily="49" charset="0"/>
              </a:rPr>
              <a:t>}</a:t>
            </a:r>
            <a:endParaRPr lang="zh-CN" altLang="en-US" sz="2400"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148</a:t>
            </a:fld>
            <a:endParaRPr lang="en-US" altLang="zh-CN"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程序实例</a:t>
            </a:r>
          </a:p>
        </p:txBody>
      </p:sp>
      <p:sp>
        <p:nvSpPr>
          <p:cNvPr id="3" name="内容占位符 2"/>
          <p:cNvSpPr>
            <a:spLocks noGrp="1"/>
          </p:cNvSpPr>
          <p:nvPr>
            <p:ph idx="1"/>
          </p:nvPr>
        </p:nvSpPr>
        <p:spPr>
          <a:xfrm>
            <a:off x="457200" y="1295400"/>
            <a:ext cx="8543956" cy="5029200"/>
          </a:xfrm>
          <a:noFill/>
          <a:ln w="9525">
            <a:noFill/>
            <a:miter lim="800000"/>
            <a:headEnd/>
            <a:tailEnd/>
          </a:ln>
          <a:effectLst/>
        </p:spPr>
        <p:txBody>
          <a:bodyPr vert="horz" wrap="square" lIns="91440" tIns="45720" rIns="91440" bIns="45720" numCol="1" anchor="t" anchorCtr="0" compatLnSpc="1">
            <a:prstTxWarp prst="textNoShape">
              <a:avLst/>
            </a:prstTxWarp>
          </a:bodyPr>
          <a:lstStyle/>
          <a:p>
            <a:pPr>
              <a:spcBef>
                <a:spcPts val="0"/>
              </a:spcBef>
              <a:buNone/>
            </a:pPr>
            <a:r>
              <a:rPr lang="en-US" altLang="zh-CN" sz="2400" dirty="0" err="1">
                <a:solidFill>
                  <a:srgbClr val="0000FF"/>
                </a:solidFill>
                <a:latin typeface="Courier New" pitchFamily="49" charset="0"/>
                <a:cs typeface="Courier New" pitchFamily="49" charset="0"/>
              </a:rPr>
              <a:t>bool</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compword</a:t>
            </a:r>
            <a:r>
              <a:rPr lang="en-US" altLang="zh-CN" sz="2400" dirty="0">
                <a:solidFill>
                  <a:schemeClr val="tx2"/>
                </a:solidFill>
                <a:latin typeface="Courier New" pitchFamily="49" charset="0"/>
                <a:cs typeface="Courier New" pitchFamily="49" charset="0"/>
              </a:rPr>
              <a:t>(</a:t>
            </a:r>
            <a:r>
              <a:rPr lang="en-US" altLang="zh-CN" sz="2400" dirty="0" err="1">
                <a:solidFill>
                  <a:srgbClr val="0000FF"/>
                </a:solidFill>
                <a:latin typeface="Courier New" pitchFamily="49" charset="0"/>
                <a:cs typeface="Courier New" pitchFamily="49" charset="0"/>
              </a:rPr>
              <a:t>char</a:t>
            </a:r>
            <a:r>
              <a:rPr lang="en-US" altLang="zh-CN" sz="2400" dirty="0">
                <a:solidFill>
                  <a:schemeClr val="tx2"/>
                </a:solidFill>
                <a:latin typeface="Courier New" pitchFamily="49" charset="0"/>
                <a:cs typeface="Courier New" pitchFamily="49" charset="0"/>
              </a:rPr>
              <a:t>* a, </a:t>
            </a:r>
            <a:r>
              <a:rPr lang="en-US" altLang="zh-CN" sz="2400" dirty="0" err="1">
                <a:solidFill>
                  <a:srgbClr val="0000FF"/>
                </a:solidFill>
                <a:latin typeface="Courier New" pitchFamily="49" charset="0"/>
                <a:cs typeface="Courier New" pitchFamily="49" charset="0"/>
              </a:rPr>
              <a:t>char</a:t>
            </a:r>
            <a:r>
              <a:rPr lang="en-US" altLang="zh-CN" sz="2400" dirty="0">
                <a:solidFill>
                  <a:schemeClr val="tx2"/>
                </a:solidFill>
                <a:latin typeface="Courier New" pitchFamily="49" charset="0"/>
                <a:cs typeface="Courier New" pitchFamily="49" charset="0"/>
              </a:rPr>
              <a:t>* b) </a:t>
            </a:r>
          </a:p>
          <a:p>
            <a:pPr>
              <a:spcBef>
                <a:spcPts val="0"/>
              </a:spcBef>
              <a:buNone/>
            </a:pPr>
            <a:r>
              <a:rPr lang="en-US" altLang="zh-CN" sz="2400" dirty="0">
                <a:solidFill>
                  <a:srgbClr val="007434"/>
                </a:solidFill>
                <a:latin typeface="Courier New" pitchFamily="49" charset="0"/>
                <a:cs typeface="Courier New" pitchFamily="49" charset="0"/>
              </a:rPr>
              <a:t>//</a:t>
            </a:r>
            <a:r>
              <a:rPr lang="zh-CN" altLang="en-US" sz="2400" dirty="0">
                <a:solidFill>
                  <a:srgbClr val="007434"/>
                </a:solidFill>
                <a:latin typeface="Courier New" pitchFamily="49" charset="0"/>
                <a:cs typeface="Courier New" pitchFamily="49" charset="0"/>
              </a:rPr>
              <a:t>比较二字符串大小，按字典序</a:t>
            </a:r>
            <a:r>
              <a:rPr lang="en-US" altLang="zh-CN" sz="2400" dirty="0">
                <a:solidFill>
                  <a:srgbClr val="007434"/>
                </a:solidFill>
                <a:latin typeface="Courier New" pitchFamily="49" charset="0"/>
                <a:cs typeface="Courier New" pitchFamily="49" charset="0"/>
              </a:rPr>
              <a:t>a&lt;b</a:t>
            </a:r>
            <a:r>
              <a:rPr lang="zh-CN" altLang="en-US" sz="2400" dirty="0">
                <a:solidFill>
                  <a:srgbClr val="007434"/>
                </a:solidFill>
                <a:latin typeface="Courier New" pitchFamily="49" charset="0"/>
                <a:cs typeface="Courier New" pitchFamily="49" charset="0"/>
              </a:rPr>
              <a:t>则返</a:t>
            </a:r>
            <a:r>
              <a:rPr lang="en-US" altLang="zh-CN" sz="2400" dirty="0">
                <a:solidFill>
                  <a:srgbClr val="007434"/>
                </a:solidFill>
                <a:latin typeface="Courier New" pitchFamily="49" charset="0"/>
                <a:cs typeface="Courier New" pitchFamily="49" charset="0"/>
              </a:rPr>
              <a:t>1</a:t>
            </a:r>
            <a:r>
              <a:rPr lang="zh-CN" altLang="en-US" sz="2400" dirty="0">
                <a:solidFill>
                  <a:srgbClr val="007434"/>
                </a:solidFill>
                <a:latin typeface="Courier New" pitchFamily="49" charset="0"/>
                <a:cs typeface="Courier New" pitchFamily="49" charset="0"/>
              </a:rPr>
              <a:t>即</a:t>
            </a:r>
            <a:r>
              <a:rPr lang="en-US" altLang="zh-CN" sz="2400" dirty="0">
                <a:solidFill>
                  <a:srgbClr val="007434"/>
                </a:solidFill>
                <a:latin typeface="Courier New" pitchFamily="49" charset="0"/>
                <a:cs typeface="Courier New" pitchFamily="49" charset="0"/>
              </a:rPr>
              <a:t>true</a:t>
            </a:r>
          </a:p>
          <a:p>
            <a:pPr>
              <a:spcBef>
                <a:spcPts val="0"/>
              </a:spcBef>
              <a:buNone/>
            </a:pP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while</a:t>
            </a:r>
            <a:r>
              <a:rPr lang="en-US" altLang="zh-CN" sz="2400" dirty="0">
                <a:solidFill>
                  <a:schemeClr val="tx2"/>
                </a:solidFill>
                <a:latin typeface="Courier New" pitchFamily="49" charset="0"/>
                <a:cs typeface="Courier New" pitchFamily="49" charset="0"/>
              </a:rPr>
              <a:t>(*a!=‘\0’&amp;&amp;*b!=‘\0‘){</a:t>
            </a:r>
            <a:r>
              <a:rPr lang="en-US" altLang="zh-CN" sz="2400" dirty="0">
                <a:solidFill>
                  <a:srgbClr val="007434"/>
                </a:solidFill>
                <a:latin typeface="Courier New" pitchFamily="49" charset="0"/>
                <a:cs typeface="Courier New" pitchFamily="49" charset="0"/>
              </a:rPr>
              <a:t>//a</a:t>
            </a:r>
            <a:r>
              <a:rPr lang="zh-CN" altLang="en-US" sz="2400" dirty="0">
                <a:solidFill>
                  <a:srgbClr val="007434"/>
                </a:solidFill>
                <a:latin typeface="Courier New" pitchFamily="49" charset="0"/>
                <a:cs typeface="Courier New" pitchFamily="49" charset="0"/>
              </a:rPr>
              <a:t>串与</a:t>
            </a:r>
            <a:r>
              <a:rPr lang="en-US" altLang="zh-CN" sz="2400" dirty="0">
                <a:solidFill>
                  <a:srgbClr val="007434"/>
                </a:solidFill>
                <a:latin typeface="Courier New" pitchFamily="49" charset="0"/>
                <a:cs typeface="Courier New" pitchFamily="49" charset="0"/>
              </a:rPr>
              <a:t>b</a:t>
            </a:r>
            <a:r>
              <a:rPr lang="zh-CN" altLang="en-US" sz="2400" dirty="0">
                <a:solidFill>
                  <a:srgbClr val="007434"/>
                </a:solidFill>
                <a:latin typeface="Courier New" pitchFamily="49" charset="0"/>
                <a:cs typeface="Courier New" pitchFamily="49" charset="0"/>
              </a:rPr>
              <a:t>串都没结束</a:t>
            </a:r>
          </a:p>
          <a:p>
            <a:pPr>
              <a:spcBef>
                <a:spcPts val="0"/>
              </a:spcBef>
              <a:buNone/>
            </a:pPr>
            <a:r>
              <a:rPr lang="zh-CN" altLang="en-US" sz="2400" dirty="0">
                <a:solidFill>
                  <a:schemeClr val="tx2"/>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if</a:t>
            </a:r>
            <a:r>
              <a:rPr lang="en-US" altLang="zh-CN" sz="2400" dirty="0">
                <a:solidFill>
                  <a:schemeClr val="tx2"/>
                </a:solidFill>
                <a:latin typeface="Courier New" pitchFamily="49" charset="0"/>
                <a:cs typeface="Courier New" pitchFamily="49" charset="0"/>
              </a:rPr>
              <a:t>(*a != *b)</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return</a:t>
            </a:r>
            <a:r>
              <a:rPr lang="en-US" altLang="zh-CN" sz="2400" dirty="0">
                <a:solidFill>
                  <a:schemeClr val="tx2"/>
                </a:solidFill>
                <a:latin typeface="Courier New" pitchFamily="49" charset="0"/>
                <a:cs typeface="Courier New" pitchFamily="49" charset="0"/>
              </a:rPr>
              <a:t>(*a &lt; *b);  </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7434"/>
                </a:solidFill>
                <a:latin typeface="Courier New" pitchFamily="49" charset="0"/>
                <a:cs typeface="Courier New" pitchFamily="49" charset="0"/>
              </a:rPr>
              <a:t> //</a:t>
            </a:r>
            <a:r>
              <a:rPr lang="zh-CN" altLang="en-US" sz="2400" dirty="0">
                <a:solidFill>
                  <a:srgbClr val="007434"/>
                </a:solidFill>
                <a:latin typeface="Courier New" pitchFamily="49" charset="0"/>
                <a:cs typeface="Courier New" pitchFamily="49" charset="0"/>
              </a:rPr>
              <a:t>第一个不相等字符</a:t>
            </a:r>
            <a:r>
              <a:rPr lang="en-US" altLang="zh-CN" sz="2400" dirty="0">
                <a:solidFill>
                  <a:srgbClr val="007434"/>
                </a:solidFill>
                <a:latin typeface="Courier New" pitchFamily="49" charset="0"/>
                <a:cs typeface="Courier New" pitchFamily="49" charset="0"/>
              </a:rPr>
              <a:t>, </a:t>
            </a:r>
            <a:r>
              <a:rPr lang="zh-CN" altLang="en-US" sz="2400" dirty="0">
                <a:solidFill>
                  <a:srgbClr val="007434"/>
                </a:solidFill>
                <a:latin typeface="Courier New" pitchFamily="49" charset="0"/>
                <a:cs typeface="Courier New" pitchFamily="49" charset="0"/>
              </a:rPr>
              <a:t>决定整个</a:t>
            </a:r>
            <a:r>
              <a:rPr lang="en-US" altLang="zh-CN" sz="2400" dirty="0" err="1">
                <a:solidFill>
                  <a:srgbClr val="007434"/>
                </a:solidFill>
                <a:latin typeface="Courier New" pitchFamily="49" charset="0"/>
                <a:cs typeface="Courier New" pitchFamily="49" charset="0"/>
              </a:rPr>
              <a:t>a,b</a:t>
            </a:r>
            <a:r>
              <a:rPr lang="zh-CN" altLang="en-US" sz="2400" dirty="0">
                <a:solidFill>
                  <a:srgbClr val="007434"/>
                </a:solidFill>
                <a:latin typeface="Courier New" pitchFamily="49" charset="0"/>
                <a:cs typeface="Courier New" pitchFamily="49" charset="0"/>
              </a:rPr>
              <a:t>串的大小</a:t>
            </a:r>
          </a:p>
          <a:p>
            <a:pPr>
              <a:spcBef>
                <a:spcPts val="0"/>
              </a:spcBef>
              <a:buNone/>
            </a:pPr>
            <a:r>
              <a:rPr lang="zh-CN" altLang="en-US"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else </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a++; b++;</a:t>
            </a:r>
          </a:p>
          <a:p>
            <a:pPr>
              <a:spcBef>
                <a:spcPts val="0"/>
              </a:spcBef>
              <a:buNone/>
            </a:pPr>
            <a:r>
              <a:rPr lang="en-US" altLang="zh-CN" sz="2400" dirty="0">
                <a:solidFill>
                  <a:schemeClr val="tx2"/>
                </a:solidFill>
                <a:latin typeface="Courier New" pitchFamily="49" charset="0"/>
                <a:cs typeface="Courier New" pitchFamily="49" charset="0"/>
              </a:rPr>
              <a:t>		   }</a:t>
            </a:r>
          </a:p>
          <a:p>
            <a:pPr>
              <a:spcBef>
                <a:spcPts val="0"/>
              </a:spcBef>
              <a:buNone/>
            </a:pPr>
            <a:r>
              <a:rPr lang="en-US" altLang="zh-CN" sz="2400" dirty="0">
                <a:solidFill>
                  <a:schemeClr val="tx2"/>
                </a:solidFill>
                <a:latin typeface="Courier New" pitchFamily="49" charset="0"/>
                <a:cs typeface="Courier New" pitchFamily="49" charset="0"/>
              </a:rPr>
              <a:t>    } 		</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7434"/>
                </a:solidFill>
                <a:latin typeface="Courier New" pitchFamily="49" charset="0"/>
                <a:cs typeface="Courier New" pitchFamily="49" charset="0"/>
              </a:rPr>
              <a:t>//</a:t>
            </a:r>
            <a:r>
              <a:rPr lang="zh-CN" altLang="en-US" sz="2400" dirty="0">
                <a:solidFill>
                  <a:srgbClr val="007434"/>
                </a:solidFill>
                <a:latin typeface="Courier New" pitchFamily="49" charset="0"/>
                <a:cs typeface="Courier New" pitchFamily="49" charset="0"/>
              </a:rPr>
              <a:t>注意，此时至少有一个串已结束（短者优先）</a:t>
            </a:r>
            <a:endParaRPr lang="en-US" altLang="zh-CN" sz="2400" dirty="0">
              <a:solidFill>
                <a:srgbClr val="007434"/>
              </a:solidFill>
              <a:latin typeface="Courier New" pitchFamily="49" charset="0"/>
              <a:cs typeface="Courier New" pitchFamily="49" charset="0"/>
            </a:endParaRPr>
          </a:p>
          <a:p>
            <a:pPr>
              <a:spcBef>
                <a:spcPts val="0"/>
              </a:spcBef>
              <a:buNone/>
            </a:pPr>
            <a:r>
              <a:rPr lang="en-US" altLang="zh-CN" sz="2400" dirty="0">
                <a:solidFill>
                  <a:srgbClr val="00B050"/>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return</a:t>
            </a:r>
            <a:r>
              <a:rPr lang="en-US" altLang="zh-CN" sz="2400" dirty="0">
                <a:solidFill>
                  <a:schemeClr val="tx2"/>
                </a:solidFill>
                <a:latin typeface="Courier New" pitchFamily="49" charset="0"/>
                <a:cs typeface="Courier New" pitchFamily="49" charset="0"/>
              </a:rPr>
              <a:t>(*a=='\0'); </a:t>
            </a:r>
            <a:endParaRPr lang="zh-CN" altLang="en-US" sz="2400" dirty="0">
              <a:solidFill>
                <a:schemeClr val="tx2"/>
              </a:solidFill>
              <a:latin typeface="Courier New" pitchFamily="49" charset="0"/>
              <a:cs typeface="Courier New" pitchFamily="49" charset="0"/>
            </a:endParaRPr>
          </a:p>
          <a:p>
            <a:pPr>
              <a:spcBef>
                <a:spcPts val="0"/>
              </a:spcBef>
              <a:buNone/>
            </a:pPr>
            <a:r>
              <a:rPr lang="en-US" altLang="zh-CN" sz="2400" dirty="0">
                <a:solidFill>
                  <a:schemeClr val="tx2"/>
                </a:solidFill>
                <a:latin typeface="Courier New" pitchFamily="49" charset="0"/>
                <a:cs typeface="Courier New" pitchFamily="49" charset="0"/>
              </a:rPr>
              <a:t>}</a:t>
            </a:r>
            <a:endParaRPr lang="zh-CN" altLang="en-US" sz="2400"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149</a:t>
            </a:fld>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初识指针</a:t>
            </a:r>
          </a:p>
        </p:txBody>
      </p:sp>
      <p:sp>
        <p:nvSpPr>
          <p:cNvPr id="3" name="内容占位符 2"/>
          <p:cNvSpPr>
            <a:spLocks noGrp="1"/>
          </p:cNvSpPr>
          <p:nvPr>
            <p:ph idx="1"/>
          </p:nvPr>
        </p:nvSpPr>
        <p:spPr/>
        <p:txBody>
          <a:bodyPr/>
          <a:lstStyle/>
          <a:p>
            <a:r>
              <a:rPr lang="zh-CN" altLang="en-US" dirty="0"/>
              <a:t>指针的含义</a:t>
            </a:r>
            <a:endParaRPr lang="en-US" altLang="zh-CN" dirty="0"/>
          </a:p>
          <a:p>
            <a:pPr lvl="1"/>
            <a:r>
              <a:rPr lang="zh-CN" altLang="en-US" dirty="0"/>
              <a:t>指针类型说明</a:t>
            </a:r>
            <a:endParaRPr lang="en-US" altLang="zh-CN" dirty="0"/>
          </a:p>
          <a:p>
            <a:pPr lvl="2"/>
            <a:r>
              <a:rPr lang="en-US" altLang="zh-CN" dirty="0">
                <a:solidFill>
                  <a:schemeClr val="tx2"/>
                </a:solidFill>
                <a:latin typeface="Courier New" pitchFamily="49" charset="0"/>
                <a:cs typeface="Courier New" pitchFamily="49" charset="0"/>
              </a:rPr>
              <a:t>&lt;</a:t>
            </a:r>
            <a:r>
              <a:rPr lang="zh-CN" altLang="en-US" dirty="0">
                <a:solidFill>
                  <a:schemeClr val="tx2"/>
                </a:solidFill>
                <a:latin typeface="Courier New" pitchFamily="49" charset="0"/>
                <a:cs typeface="Courier New" pitchFamily="49" charset="0"/>
              </a:rPr>
              <a:t>数据类型</a:t>
            </a:r>
            <a:r>
              <a:rPr lang="en-US" altLang="zh-CN" dirty="0">
                <a:solidFill>
                  <a:schemeClr val="tx2"/>
                </a:solidFill>
                <a:latin typeface="Courier New" pitchFamily="49" charset="0"/>
                <a:cs typeface="Courier New" pitchFamily="49" charset="0"/>
              </a:rPr>
              <a:t>&gt; * &lt;</a:t>
            </a:r>
            <a:r>
              <a:rPr lang="zh-CN" altLang="en-US" dirty="0">
                <a:solidFill>
                  <a:schemeClr val="tx2"/>
                </a:solidFill>
                <a:latin typeface="Courier New" pitchFamily="49" charset="0"/>
                <a:cs typeface="Courier New" pitchFamily="49" charset="0"/>
              </a:rPr>
              <a:t>指针变量名</a:t>
            </a:r>
            <a:r>
              <a:rPr lang="en-US" altLang="zh-CN" dirty="0">
                <a:solidFill>
                  <a:schemeClr val="tx2"/>
                </a:solidFill>
                <a:latin typeface="Courier New" pitchFamily="49" charset="0"/>
                <a:cs typeface="Courier New" pitchFamily="49" charset="0"/>
              </a:rPr>
              <a:t>&gt;;</a:t>
            </a:r>
          </a:p>
          <a:p>
            <a:pPr lvl="3"/>
            <a:r>
              <a:rPr lang="zh-CN" altLang="en-US" dirty="0"/>
              <a:t>数据类型</a:t>
            </a:r>
            <a:endParaRPr lang="en-US" altLang="zh-CN" dirty="0"/>
          </a:p>
          <a:p>
            <a:pPr lvl="4"/>
            <a:r>
              <a:rPr lang="zh-CN" altLang="en-US" dirty="0"/>
              <a:t>基本数据类型及其派生类型</a:t>
            </a:r>
            <a:endParaRPr lang="en-US" altLang="zh-CN" dirty="0"/>
          </a:p>
          <a:p>
            <a:pPr lvl="4"/>
            <a:r>
              <a:rPr lang="zh-CN" altLang="en-US" dirty="0"/>
              <a:t>类类型、结构类型</a:t>
            </a:r>
            <a:endParaRPr lang="en-US" altLang="zh-CN" dirty="0"/>
          </a:p>
          <a:p>
            <a:pPr lvl="3"/>
            <a:r>
              <a:rPr lang="zh-CN" altLang="en-US" dirty="0"/>
              <a:t>指针变量名</a:t>
            </a:r>
            <a:endParaRPr lang="en-US" altLang="zh-CN" dirty="0"/>
          </a:p>
          <a:p>
            <a:pPr lvl="4"/>
            <a:r>
              <a:rPr lang="zh-CN" altLang="en-US" dirty="0"/>
              <a:t>指针的名称为标识符</a:t>
            </a:r>
            <a:endParaRPr lang="en-US" altLang="zh-CN" dirty="0"/>
          </a:p>
          <a:p>
            <a:pPr lvl="4"/>
            <a:r>
              <a:rPr lang="zh-CN" altLang="en-US" dirty="0"/>
              <a:t>指针变量值内存中的地址</a:t>
            </a:r>
            <a:endParaRPr lang="en-US" altLang="zh-CN" dirty="0"/>
          </a:p>
          <a:p>
            <a:pPr lvl="4"/>
            <a:r>
              <a:rPr lang="en-US" altLang="zh-CN" dirty="0"/>
              <a:t>*&lt;</a:t>
            </a:r>
            <a:r>
              <a:rPr lang="zh-CN" altLang="en-US" dirty="0"/>
              <a:t>指针变量名</a:t>
            </a:r>
            <a:r>
              <a:rPr lang="en-US" altLang="zh-CN" dirty="0"/>
              <a:t>&gt;</a:t>
            </a:r>
            <a:r>
              <a:rPr lang="zh-CN" altLang="en-US" dirty="0"/>
              <a:t>代表指针所指内存地址存放的值</a:t>
            </a: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15</a:t>
            </a:fld>
            <a:endParaRPr lang="en-US" altLang="zh-CN"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程序实例</a:t>
            </a:r>
          </a:p>
        </p:txBody>
      </p:sp>
      <p:sp>
        <p:nvSpPr>
          <p:cNvPr id="3" name="内容占位符 2"/>
          <p:cNvSpPr>
            <a:spLocks noGrp="1"/>
          </p:cNvSpPr>
          <p:nvPr>
            <p:ph idx="1"/>
          </p:nvPr>
        </p:nvSpPr>
        <p:spPr>
          <a:xfrm>
            <a:off x="357158" y="1295400"/>
            <a:ext cx="8572560" cy="5029200"/>
          </a:xfrm>
          <a:noFill/>
          <a:ln w="9525">
            <a:noFill/>
            <a:miter lim="800000"/>
            <a:headEnd/>
            <a:tailEnd/>
          </a:ln>
          <a:effectLst/>
        </p:spPr>
        <p:txBody>
          <a:bodyPr vert="horz" wrap="square" lIns="91440" tIns="45720" rIns="91440" bIns="45720" numCol="1" anchor="t" anchorCtr="0" compatLnSpc="1">
            <a:prstTxWarp prst="textNoShape">
              <a:avLst/>
            </a:prstTxWarp>
          </a:bodyPr>
          <a:lstStyle/>
          <a:p>
            <a:pPr>
              <a:spcBef>
                <a:spcPts val="0"/>
              </a:spcBef>
              <a:buNone/>
            </a:pPr>
            <a:r>
              <a:rPr lang="en-US" altLang="zh-CN" sz="2400" dirty="0">
                <a:solidFill>
                  <a:srgbClr val="0000FF"/>
                </a:solidFill>
                <a:latin typeface="Courier New" pitchFamily="49" charset="0"/>
                <a:cs typeface="Courier New" pitchFamily="49" charset="0"/>
              </a:rPr>
              <a:t>void</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ssort</a:t>
            </a:r>
            <a:r>
              <a:rPr lang="en-US" altLang="zh-CN" sz="2400" dirty="0">
                <a:solidFill>
                  <a:schemeClr val="tx2"/>
                </a:solidFill>
                <a:latin typeface="Courier New" pitchFamily="49" charset="0"/>
                <a:cs typeface="Courier New" pitchFamily="49" charset="0"/>
              </a:rPr>
              <a:t>(</a:t>
            </a:r>
            <a:r>
              <a:rPr lang="en-US" altLang="zh-CN" sz="2400" dirty="0">
                <a:solidFill>
                  <a:srgbClr val="0000FF"/>
                </a:solidFill>
                <a:latin typeface="Courier New" pitchFamily="49" charset="0"/>
                <a:cs typeface="Courier New" pitchFamily="49" charset="0"/>
              </a:rPr>
              <a:t>char</a:t>
            </a:r>
            <a:r>
              <a:rPr lang="en-US" altLang="zh-CN" sz="2400" dirty="0">
                <a:solidFill>
                  <a:schemeClr val="tx2"/>
                </a:solidFill>
                <a:latin typeface="Courier New" pitchFamily="49" charset="0"/>
                <a:cs typeface="Courier New" pitchFamily="49" charset="0"/>
              </a:rPr>
              <a:t> *name[],</a:t>
            </a:r>
            <a:r>
              <a:rPr lang="en-US" altLang="zh-CN" sz="2400" dirty="0">
                <a:solidFill>
                  <a:srgbClr val="0000FF"/>
                </a:solidFill>
                <a:latin typeface="Courier New" pitchFamily="49" charset="0"/>
                <a:cs typeface="Courier New" pitchFamily="49" charset="0"/>
              </a:rPr>
              <a:t>char</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tele</a:t>
            </a:r>
            <a:r>
              <a:rPr lang="en-US" altLang="zh-CN" sz="2400" dirty="0">
                <a:solidFill>
                  <a:schemeClr val="tx2"/>
                </a:solidFill>
                <a:latin typeface="Courier New" pitchFamily="49" charset="0"/>
                <a:cs typeface="Courier New" pitchFamily="49" charset="0"/>
              </a:rPr>
              <a:t>[],</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n)</a:t>
            </a:r>
          </a:p>
          <a:p>
            <a:pPr>
              <a:spcBef>
                <a:spcPts val="0"/>
              </a:spcBef>
              <a:buNone/>
            </a:pP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char</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sele</a:t>
            </a:r>
            <a:r>
              <a:rPr lang="en-US" altLang="zh-CN" sz="2400" dirty="0">
                <a:solidFill>
                  <a:schemeClr val="tx2"/>
                </a:solidFill>
                <a:latin typeface="Courier New" pitchFamily="49" charset="0"/>
                <a:cs typeface="Courier New" pitchFamily="49" charset="0"/>
              </a:rPr>
              <a:t>;</a:t>
            </a:r>
            <a:r>
              <a:rPr lang="en-US" altLang="zh-CN" sz="2400" dirty="0">
                <a:solidFill>
                  <a:srgbClr val="007434"/>
                </a:solidFill>
                <a:latin typeface="Courier New" pitchFamily="49" charset="0"/>
                <a:cs typeface="Courier New" pitchFamily="49" charset="0"/>
              </a:rPr>
              <a:t>//</a:t>
            </a:r>
            <a:r>
              <a:rPr lang="zh-CN" altLang="en-US" sz="2400" dirty="0">
                <a:solidFill>
                  <a:srgbClr val="007434"/>
                </a:solidFill>
                <a:latin typeface="Courier New" pitchFamily="49" charset="0"/>
                <a:cs typeface="Courier New" pitchFamily="49" charset="0"/>
              </a:rPr>
              <a:t>在排序时记录</a:t>
            </a:r>
            <a:r>
              <a:rPr lang="en-US" altLang="zh-CN" sz="2400" dirty="0">
                <a:solidFill>
                  <a:srgbClr val="007434"/>
                </a:solidFill>
                <a:latin typeface="Courier New" pitchFamily="49" charset="0"/>
                <a:cs typeface="Courier New" pitchFamily="49" charset="0"/>
              </a:rPr>
              <a:t>name</a:t>
            </a:r>
            <a:r>
              <a:rPr lang="zh-CN" altLang="en-US" sz="2400" dirty="0">
                <a:solidFill>
                  <a:srgbClr val="007434"/>
                </a:solidFill>
                <a:latin typeface="Courier New" pitchFamily="49" charset="0"/>
                <a:cs typeface="Courier New" pitchFamily="49" charset="0"/>
              </a:rPr>
              <a:t>中当前最小元素</a:t>
            </a:r>
            <a:endParaRPr lang="en-US" altLang="zh-CN" sz="2400" dirty="0">
              <a:solidFill>
                <a:srgbClr val="007434"/>
              </a:solidFill>
              <a:latin typeface="Courier New" pitchFamily="49" charset="0"/>
              <a:cs typeface="Courier New" pitchFamily="49" charset="0"/>
            </a:endParaRP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index;</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for</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=0;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&lt;n-1;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 { 	</a:t>
            </a:r>
            <a:r>
              <a:rPr lang="en-US" altLang="zh-CN" sz="2400" dirty="0">
                <a:solidFill>
                  <a:srgbClr val="007434"/>
                </a:solidFill>
                <a:latin typeface="Courier New" pitchFamily="49" charset="0"/>
                <a:cs typeface="Courier New" pitchFamily="49" charset="0"/>
              </a:rPr>
              <a:t>//</a:t>
            </a:r>
            <a:r>
              <a:rPr lang="zh-CN" altLang="en-US" sz="2400" dirty="0">
                <a:solidFill>
                  <a:srgbClr val="007434"/>
                </a:solidFill>
                <a:latin typeface="Courier New" pitchFamily="49" charset="0"/>
                <a:cs typeface="Courier New" pitchFamily="49" charset="0"/>
              </a:rPr>
              <a:t>选择排序</a:t>
            </a:r>
          </a:p>
          <a:p>
            <a:pPr>
              <a:spcBef>
                <a:spcPts val="0"/>
              </a:spcBef>
              <a:buNone/>
            </a:pPr>
            <a:r>
              <a:rPr lang="en-US" altLang="zh-CN" sz="2400" dirty="0">
                <a:solidFill>
                  <a:srgbClr val="007434"/>
                </a:solidFill>
                <a:latin typeface="Courier New" pitchFamily="49" charset="0"/>
                <a:cs typeface="Courier New" pitchFamily="49" charset="0"/>
              </a:rPr>
              <a:t>  //</a:t>
            </a:r>
            <a:r>
              <a:rPr lang="en-US" altLang="zh-CN" sz="2400" dirty="0" err="1">
                <a:solidFill>
                  <a:srgbClr val="007434"/>
                </a:solidFill>
                <a:latin typeface="Courier New" pitchFamily="49" charset="0"/>
                <a:cs typeface="Courier New" pitchFamily="49" charset="0"/>
              </a:rPr>
              <a:t>i</a:t>
            </a:r>
            <a:r>
              <a:rPr lang="zh-CN" altLang="en-US" sz="2400" dirty="0">
                <a:solidFill>
                  <a:srgbClr val="007434"/>
                </a:solidFill>
                <a:latin typeface="Courier New" pitchFamily="49" charset="0"/>
                <a:cs typeface="Courier New" pitchFamily="49" charset="0"/>
              </a:rPr>
              <a:t>等于</a:t>
            </a:r>
            <a:r>
              <a:rPr lang="en-US" altLang="zh-CN" sz="2400" dirty="0">
                <a:solidFill>
                  <a:srgbClr val="007434"/>
                </a:solidFill>
                <a:latin typeface="Courier New" pitchFamily="49" charset="0"/>
                <a:cs typeface="Courier New" pitchFamily="49" charset="0"/>
              </a:rPr>
              <a:t>0</a:t>
            </a:r>
            <a:r>
              <a:rPr lang="zh-CN" altLang="en-US" sz="2400" dirty="0">
                <a:solidFill>
                  <a:srgbClr val="007434"/>
                </a:solidFill>
                <a:latin typeface="Courier New" pitchFamily="49" charset="0"/>
                <a:cs typeface="Courier New" pitchFamily="49" charset="0"/>
              </a:rPr>
              <a:t>的循环使</a:t>
            </a:r>
            <a:r>
              <a:rPr lang="en-US" altLang="zh-CN" sz="2400" dirty="0">
                <a:solidFill>
                  <a:srgbClr val="007434"/>
                </a:solidFill>
                <a:latin typeface="Courier New" pitchFamily="49" charset="0"/>
                <a:cs typeface="Courier New" pitchFamily="49" charset="0"/>
              </a:rPr>
              <a:t>name</a:t>
            </a:r>
            <a:r>
              <a:rPr lang="zh-CN" altLang="en-US" sz="2400" dirty="0">
                <a:solidFill>
                  <a:srgbClr val="007434"/>
                </a:solidFill>
                <a:latin typeface="Courier New" pitchFamily="49" charset="0"/>
                <a:cs typeface="Courier New" pitchFamily="49" charset="0"/>
              </a:rPr>
              <a:t>数组</a:t>
            </a:r>
            <a:r>
              <a:rPr lang="en-US" altLang="zh-CN" sz="2400" dirty="0">
                <a:solidFill>
                  <a:srgbClr val="007434"/>
                </a:solidFill>
                <a:latin typeface="Courier New" pitchFamily="49" charset="0"/>
                <a:cs typeface="Courier New" pitchFamily="49" charset="0"/>
              </a:rPr>
              <a:t>0</a:t>
            </a:r>
            <a:r>
              <a:rPr lang="zh-CN" altLang="en-US" sz="2400" dirty="0">
                <a:solidFill>
                  <a:srgbClr val="007434"/>
                </a:solidFill>
                <a:latin typeface="Courier New" pitchFamily="49" charset="0"/>
                <a:cs typeface="Courier New" pitchFamily="49" charset="0"/>
              </a:rPr>
              <a:t>号位置的元素交换为“最小” </a:t>
            </a:r>
            <a:r>
              <a:rPr lang="en-US" altLang="zh-CN" sz="2400" dirty="0">
                <a:solidFill>
                  <a:srgbClr val="007434"/>
                </a:solidFill>
                <a:latin typeface="Courier New" pitchFamily="49" charset="0"/>
                <a:cs typeface="Courier New" pitchFamily="49" charset="0"/>
              </a:rPr>
              <a:t>//</a:t>
            </a:r>
            <a:r>
              <a:rPr lang="en-US" altLang="zh-CN" sz="2400" dirty="0" err="1">
                <a:solidFill>
                  <a:srgbClr val="007434"/>
                </a:solidFill>
                <a:latin typeface="Courier New" pitchFamily="49" charset="0"/>
                <a:cs typeface="Courier New" pitchFamily="49" charset="0"/>
              </a:rPr>
              <a:t>i</a:t>
            </a:r>
            <a:r>
              <a:rPr lang="zh-CN" altLang="en-US" sz="2400" dirty="0">
                <a:solidFill>
                  <a:srgbClr val="007434"/>
                </a:solidFill>
                <a:latin typeface="Courier New" pitchFamily="49" charset="0"/>
                <a:cs typeface="Courier New" pitchFamily="49" charset="0"/>
              </a:rPr>
              <a:t>等于</a:t>
            </a:r>
            <a:r>
              <a:rPr lang="en-US" altLang="zh-CN" sz="2400" dirty="0">
                <a:solidFill>
                  <a:srgbClr val="007434"/>
                </a:solidFill>
                <a:latin typeface="Courier New" pitchFamily="49" charset="0"/>
                <a:cs typeface="Courier New" pitchFamily="49" charset="0"/>
              </a:rPr>
              <a:t>1</a:t>
            </a:r>
            <a:r>
              <a:rPr lang="zh-CN" altLang="en-US" sz="2400" dirty="0">
                <a:solidFill>
                  <a:srgbClr val="007434"/>
                </a:solidFill>
                <a:latin typeface="Courier New" pitchFamily="49" charset="0"/>
                <a:cs typeface="Courier New" pitchFamily="49" charset="0"/>
              </a:rPr>
              <a:t>的循环使</a:t>
            </a:r>
            <a:r>
              <a:rPr lang="en-US" altLang="zh-CN" sz="2400" dirty="0">
                <a:solidFill>
                  <a:srgbClr val="007434"/>
                </a:solidFill>
                <a:latin typeface="Courier New" pitchFamily="49" charset="0"/>
                <a:cs typeface="Courier New" pitchFamily="49" charset="0"/>
              </a:rPr>
              <a:t>1</a:t>
            </a:r>
            <a:r>
              <a:rPr lang="zh-CN" altLang="en-US" sz="2400" dirty="0">
                <a:solidFill>
                  <a:srgbClr val="007434"/>
                </a:solidFill>
                <a:latin typeface="Courier New" pitchFamily="49" charset="0"/>
                <a:cs typeface="Courier New" pitchFamily="49" charset="0"/>
              </a:rPr>
              <a:t>号位置元素交换为“次小”；</a:t>
            </a:r>
            <a:r>
              <a:rPr lang="en-US" altLang="zh-CN" sz="2400" dirty="0">
                <a:solidFill>
                  <a:srgbClr val="007434"/>
                </a:solidFill>
                <a:latin typeface="Courier New" pitchFamily="49" charset="0"/>
                <a:cs typeface="Courier New" pitchFamily="49" charset="0"/>
              </a:rPr>
              <a:t>…</a:t>
            </a:r>
            <a:r>
              <a:rPr lang="zh-CN" altLang="en-US" sz="2400" dirty="0">
                <a:solidFill>
                  <a:srgbClr val="007434"/>
                </a:solidFill>
                <a:latin typeface="Courier New" pitchFamily="49" charset="0"/>
                <a:cs typeface="Courier New" pitchFamily="49" charset="0"/>
              </a:rPr>
              <a:t>。</a:t>
            </a:r>
          </a:p>
          <a:p>
            <a:pPr>
              <a:spcBef>
                <a:spcPts val="0"/>
              </a:spcBef>
              <a:buNone/>
            </a:pPr>
            <a:r>
              <a:rPr lang="zh-CN" altLang="en-US" sz="2400" dirty="0">
                <a:solidFill>
                  <a:schemeClr val="tx2"/>
                </a:solidFill>
                <a:latin typeface="Courier New" pitchFamily="49" charset="0"/>
                <a:cs typeface="Courier New" pitchFamily="49" charset="0"/>
              </a:rPr>
              <a:t>	</a:t>
            </a:r>
            <a:r>
              <a:rPr lang="en-US" altLang="zh-CN" sz="2400" b="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sele</a:t>
            </a:r>
            <a:r>
              <a:rPr lang="en-US" altLang="zh-CN" sz="2400" dirty="0">
                <a:solidFill>
                  <a:schemeClr val="tx2"/>
                </a:solidFill>
                <a:latin typeface="Courier New" pitchFamily="49" charset="0"/>
                <a:cs typeface="Courier New" pitchFamily="49" charset="0"/>
              </a:rPr>
              <a:t>=name[</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  index=</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for</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j=i+1; j&lt;n; j++)	      	    	</a:t>
            </a:r>
            <a:r>
              <a:rPr lang="en-US" altLang="zh-CN" sz="2400" dirty="0">
                <a:solidFill>
                  <a:srgbClr val="0000FF"/>
                </a:solidFill>
                <a:latin typeface="Courier New" pitchFamily="49" charset="0"/>
                <a:cs typeface="Courier New" pitchFamily="49" charset="0"/>
              </a:rPr>
              <a:t>if</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compword</a:t>
            </a:r>
            <a:r>
              <a:rPr lang="en-US" altLang="zh-CN" sz="2400" dirty="0">
                <a:solidFill>
                  <a:schemeClr val="tx2"/>
                </a:solidFill>
                <a:latin typeface="Courier New" pitchFamily="49" charset="0"/>
                <a:cs typeface="Courier New" pitchFamily="49" charset="0"/>
              </a:rPr>
              <a:t>(name[j],</a:t>
            </a:r>
            <a:r>
              <a:rPr lang="en-US" altLang="zh-CN" sz="2400" dirty="0" err="1">
                <a:solidFill>
                  <a:schemeClr val="tx2"/>
                </a:solidFill>
                <a:latin typeface="Courier New" pitchFamily="49" charset="0"/>
                <a:cs typeface="Courier New" pitchFamily="49" charset="0"/>
              </a:rPr>
              <a:t>sele</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7434"/>
                </a:solidFill>
                <a:latin typeface="Courier New" pitchFamily="49" charset="0"/>
                <a:cs typeface="Courier New" pitchFamily="49" charset="0"/>
              </a:rPr>
              <a:t>//name[j]&lt;</a:t>
            </a:r>
            <a:r>
              <a:rPr lang="en-US" altLang="zh-CN" sz="2400" dirty="0" err="1">
                <a:solidFill>
                  <a:srgbClr val="007434"/>
                </a:solidFill>
                <a:latin typeface="Courier New" pitchFamily="49" charset="0"/>
                <a:cs typeface="Courier New" pitchFamily="49" charset="0"/>
              </a:rPr>
              <a:t>sele</a:t>
            </a:r>
            <a:r>
              <a:rPr lang="en-US" altLang="zh-CN" sz="2400" dirty="0">
                <a:solidFill>
                  <a:srgbClr val="007434"/>
                </a:solidFill>
                <a:latin typeface="Courier New" pitchFamily="49" charset="0"/>
                <a:cs typeface="Courier New" pitchFamily="49" charset="0"/>
              </a:rPr>
              <a:t>? </a:t>
            </a:r>
            <a:r>
              <a:rPr lang="zh-CN" altLang="en-US" sz="2400" dirty="0">
                <a:solidFill>
                  <a:srgbClr val="007434"/>
                </a:solidFill>
                <a:latin typeface="Courier New" pitchFamily="49" charset="0"/>
                <a:cs typeface="Courier New" pitchFamily="49" charset="0"/>
              </a:rPr>
              <a:t>后面的更小吗</a:t>
            </a:r>
            <a:r>
              <a:rPr lang="en-US" altLang="zh-CN" sz="2400" dirty="0">
                <a:solidFill>
                  <a:srgbClr val="007434"/>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sele</a:t>
            </a:r>
            <a:r>
              <a:rPr lang="en-US" altLang="zh-CN" sz="2400" dirty="0">
                <a:solidFill>
                  <a:schemeClr val="tx2"/>
                </a:solidFill>
                <a:latin typeface="Courier New" pitchFamily="49" charset="0"/>
                <a:cs typeface="Courier New" pitchFamily="49" charset="0"/>
              </a:rPr>
              <a:t>=name[j];</a:t>
            </a:r>
          </a:p>
          <a:p>
            <a:pPr>
              <a:spcBef>
                <a:spcPts val="0"/>
              </a:spcBef>
              <a:buNone/>
            </a:pPr>
            <a:r>
              <a:rPr lang="en-US" altLang="zh-CN" sz="2400" dirty="0">
                <a:solidFill>
                  <a:schemeClr val="tx2"/>
                </a:solidFill>
                <a:latin typeface="Courier New" pitchFamily="49" charset="0"/>
                <a:cs typeface="Courier New" pitchFamily="49" charset="0"/>
              </a:rPr>
              <a:t>			index=j;</a:t>
            </a:r>
          </a:p>
          <a:p>
            <a:pPr>
              <a:spcBef>
                <a:spcPts val="0"/>
              </a:spcBef>
              <a:buNone/>
            </a:pPr>
            <a:r>
              <a:rPr lang="en-US" altLang="zh-CN" sz="2400" dirty="0">
                <a:solidFill>
                  <a:schemeClr val="tx2"/>
                </a:solidFill>
                <a:latin typeface="Courier New" pitchFamily="49" charset="0"/>
                <a:cs typeface="Courier New" pitchFamily="49" charset="0"/>
              </a:rPr>
              <a:t>	   } </a:t>
            </a:r>
          </a:p>
          <a:p>
            <a:pPr>
              <a:spcBef>
                <a:spcPts val="0"/>
              </a:spcBef>
              <a:buNone/>
            </a:pPr>
            <a:r>
              <a:rPr lang="en-US" altLang="zh-CN" sz="2400" dirty="0">
                <a:solidFill>
                  <a:schemeClr val="tx2"/>
                </a:solidFill>
                <a:latin typeface="Courier New" pitchFamily="49" charset="0"/>
                <a:cs typeface="Courier New" pitchFamily="49" charset="0"/>
              </a:rPr>
              <a:t>	</a:t>
            </a:r>
            <a:endParaRPr lang="zh-CN" altLang="en-US" sz="2400"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150</a:t>
            </a:fld>
            <a:endParaRPr lang="en-US" altLang="zh-CN"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程序实例</a:t>
            </a:r>
          </a:p>
        </p:txBody>
      </p:sp>
      <p:sp>
        <p:nvSpPr>
          <p:cNvPr id="3" name="内容占位符 2"/>
          <p:cNvSpPr>
            <a:spLocks noGrp="1"/>
          </p:cNvSpPr>
          <p:nvPr>
            <p:ph idx="1"/>
          </p:nvPr>
        </p:nvSpPr>
        <p:spPr>
          <a:noFill/>
          <a:ln w="9525">
            <a:noFill/>
            <a:miter lim="800000"/>
            <a:headEnd/>
            <a:tailEnd/>
          </a:ln>
          <a:effectLst/>
        </p:spPr>
        <p:txBody>
          <a:bodyPr vert="horz" wrap="square" lIns="91440" tIns="45720" rIns="91440" bIns="45720" numCol="1" anchor="t" anchorCtr="0" compatLnSpc="1">
            <a:prstTxWarp prst="textNoShape">
              <a:avLst/>
            </a:prstTxWarp>
          </a:bodyPr>
          <a:lstStyle/>
          <a:p>
            <a:pPr>
              <a:spcBef>
                <a:spcPts val="0"/>
              </a:spcBef>
              <a:buNone/>
            </a:pPr>
            <a:r>
              <a:rPr lang="en-US" altLang="zh-CN" sz="2400" dirty="0">
                <a:solidFill>
                  <a:schemeClr val="tx2"/>
                </a:solidFill>
                <a:latin typeface="Courier New" pitchFamily="49" charset="0"/>
                <a:cs typeface="Courier New" pitchFamily="49" charset="0"/>
              </a:rPr>
              <a:t>		 swap(name[index], name[</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  </a:t>
            </a:r>
          </a:p>
          <a:p>
            <a:pPr>
              <a:spcBef>
                <a:spcPts val="0"/>
              </a:spcBef>
              <a:buNone/>
            </a:pPr>
            <a:r>
              <a:rPr lang="en-US" altLang="zh-CN" sz="2400" dirty="0">
                <a:solidFill>
                  <a:schemeClr val="tx2"/>
                </a:solidFill>
                <a:latin typeface="Courier New" pitchFamily="49" charset="0"/>
                <a:cs typeface="Courier New" pitchFamily="49" charset="0"/>
              </a:rPr>
              <a:t>	    swap(</a:t>
            </a:r>
            <a:r>
              <a:rPr lang="en-US" altLang="zh-CN" sz="2400" dirty="0" err="1">
                <a:solidFill>
                  <a:schemeClr val="tx2"/>
                </a:solidFill>
                <a:latin typeface="Courier New" pitchFamily="49" charset="0"/>
                <a:cs typeface="Courier New" pitchFamily="49" charset="0"/>
              </a:rPr>
              <a:t>tele</a:t>
            </a:r>
            <a:r>
              <a:rPr lang="en-US" altLang="zh-CN" sz="2400" dirty="0">
                <a:solidFill>
                  <a:schemeClr val="tx2"/>
                </a:solidFill>
                <a:latin typeface="Courier New" pitchFamily="49" charset="0"/>
                <a:cs typeface="Courier New" pitchFamily="49" charset="0"/>
              </a:rPr>
              <a:t>[index], </a:t>
            </a:r>
            <a:r>
              <a:rPr lang="en-US" altLang="zh-CN" sz="2400" dirty="0" err="1">
                <a:solidFill>
                  <a:schemeClr val="tx2"/>
                </a:solidFill>
                <a:latin typeface="Courier New" pitchFamily="49" charset="0"/>
                <a:cs typeface="Courier New" pitchFamily="49" charset="0"/>
              </a:rPr>
              <a:t>tele</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 </a:t>
            </a:r>
          </a:p>
          <a:p>
            <a:pPr>
              <a:spcBef>
                <a:spcPts val="0"/>
              </a:spcBef>
              <a:buNone/>
            </a:pPr>
            <a:r>
              <a:rPr lang="en-US" altLang="zh-CN" sz="2400" dirty="0">
                <a:solidFill>
                  <a:schemeClr val="tx2"/>
                </a:solidFill>
                <a:latin typeface="Courier New" pitchFamily="49" charset="0"/>
                <a:cs typeface="Courier New" pitchFamily="49" charset="0"/>
              </a:rPr>
              <a:t>	} </a:t>
            </a:r>
          </a:p>
          <a:p>
            <a:pPr>
              <a:spcBef>
                <a:spcPts val="0"/>
              </a:spcBef>
              <a:buNone/>
            </a:pPr>
            <a:r>
              <a:rPr lang="en-US" altLang="zh-CN" sz="2400" dirty="0">
                <a:solidFill>
                  <a:schemeClr val="tx2"/>
                </a:solidFill>
                <a:latin typeface="Courier New" pitchFamily="49" charset="0"/>
                <a:cs typeface="Courier New" pitchFamily="49" charset="0"/>
              </a:rPr>
              <a:t>}</a:t>
            </a:r>
          </a:p>
          <a:p>
            <a:pPr algn="just">
              <a:lnSpc>
                <a:spcPct val="90000"/>
              </a:lnSpc>
              <a:buNone/>
            </a:pPr>
            <a:r>
              <a:rPr lang="zh-CN" altLang="en-US" sz="2400" dirty="0">
                <a:solidFill>
                  <a:srgbClr val="FF00FF"/>
                </a:solidFill>
              </a:rPr>
              <a:t>程序执行后的显示结果如下：</a:t>
            </a:r>
            <a:endParaRPr lang="zh-CN" altLang="en-US" sz="2400" dirty="0">
              <a:solidFill>
                <a:srgbClr val="0000FF"/>
              </a:solidFill>
            </a:endParaRPr>
          </a:p>
          <a:p>
            <a:pPr algn="just">
              <a:lnSpc>
                <a:spcPct val="90000"/>
              </a:lnSpc>
              <a:buNone/>
            </a:pPr>
            <a:r>
              <a:rPr lang="zh-CN" altLang="en-US" sz="2400" dirty="0">
                <a:solidFill>
                  <a:schemeClr val="tx2"/>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NAME        TELE NO</a:t>
            </a:r>
          </a:p>
          <a:p>
            <a:pPr algn="just">
              <a:lnSpc>
                <a:spcPct val="90000"/>
              </a:lnSpc>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Liguoping</a:t>
            </a:r>
            <a:r>
              <a:rPr lang="en-US" altLang="zh-CN" sz="2400" dirty="0">
                <a:solidFill>
                  <a:schemeClr val="tx2"/>
                </a:solidFill>
                <a:latin typeface="Courier New" pitchFamily="49" charset="0"/>
                <a:cs typeface="Courier New" pitchFamily="49" charset="0"/>
              </a:rPr>
              <a:t>     12345678</a:t>
            </a:r>
          </a:p>
          <a:p>
            <a:pPr algn="just">
              <a:lnSpc>
                <a:spcPct val="90000"/>
              </a:lnSpc>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Mazhigang</a:t>
            </a:r>
            <a:r>
              <a:rPr lang="en-US" altLang="zh-CN" sz="2400" dirty="0">
                <a:solidFill>
                  <a:schemeClr val="tx2"/>
                </a:solidFill>
                <a:latin typeface="Courier New" pitchFamily="49" charset="0"/>
                <a:cs typeface="Courier New" pitchFamily="49" charset="0"/>
              </a:rPr>
              <a:t>     26532347</a:t>
            </a:r>
          </a:p>
          <a:p>
            <a:pPr algn="just">
              <a:lnSpc>
                <a:spcPct val="90000"/>
              </a:lnSpc>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Mazilan</a:t>
            </a:r>
            <a:r>
              <a:rPr lang="en-US" altLang="zh-CN" sz="2400" dirty="0">
                <a:solidFill>
                  <a:schemeClr val="tx2"/>
                </a:solidFill>
                <a:latin typeface="Courier New" pitchFamily="49" charset="0"/>
                <a:cs typeface="Courier New" pitchFamily="49" charset="0"/>
              </a:rPr>
              <a:t>       39070909</a:t>
            </a:r>
          </a:p>
          <a:p>
            <a:pPr algn="just">
              <a:lnSpc>
                <a:spcPct val="90000"/>
              </a:lnSpc>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Sunyingming</a:t>
            </a:r>
            <a:r>
              <a:rPr lang="en-US" altLang="zh-CN" sz="2400" dirty="0">
                <a:solidFill>
                  <a:schemeClr val="tx2"/>
                </a:solidFill>
                <a:latin typeface="Courier New" pitchFamily="49" charset="0"/>
                <a:cs typeface="Courier New" pitchFamily="49" charset="0"/>
              </a:rPr>
              <a:t>   86861232</a:t>
            </a:r>
          </a:p>
          <a:p>
            <a:pPr algn="just">
              <a:lnSpc>
                <a:spcPct val="90000"/>
              </a:lnSpc>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Zhaolin</a:t>
            </a:r>
            <a:r>
              <a:rPr lang="en-US" altLang="zh-CN" sz="2400" dirty="0">
                <a:solidFill>
                  <a:schemeClr val="tx2"/>
                </a:solidFill>
                <a:latin typeface="Courier New" pitchFamily="49" charset="0"/>
                <a:cs typeface="Courier New" pitchFamily="49" charset="0"/>
              </a:rPr>
              <a:t>       99882345</a:t>
            </a:r>
            <a:endParaRPr lang="zh-CN" altLang="en-US" sz="2400"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151</a:t>
            </a:fld>
            <a:endParaRPr lang="en-US" altLang="zh-CN"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程序实例</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6.22】</a:t>
            </a:r>
            <a:r>
              <a:rPr lang="zh-CN" altLang="en-US" dirty="0">
                <a:solidFill>
                  <a:srgbClr val="C00000"/>
                </a:solidFill>
              </a:rPr>
              <a:t>构建一个人员档案链表 </a:t>
            </a:r>
            <a:endParaRPr lang="en-US" altLang="zh-CN" dirty="0">
              <a:solidFill>
                <a:srgbClr val="C00000"/>
              </a:solidFill>
            </a:endParaRPr>
          </a:p>
          <a:p>
            <a:pPr lvl="1">
              <a:lnSpc>
                <a:spcPct val="85000"/>
              </a:lnSpc>
            </a:pPr>
            <a:r>
              <a:rPr lang="zh-CN" altLang="en-US" dirty="0"/>
              <a:t>为了管理人员(职员，学生，居民等)或物资、文献的档案资料，使用链表形式很方便。链表可长可短，其功能可通过使用指针以及动态创建和撤消数据对象的运算符</a:t>
            </a:r>
            <a:r>
              <a:rPr lang="en-US" altLang="zh-CN" dirty="0"/>
              <a:t>new</a:t>
            </a:r>
            <a:r>
              <a:rPr lang="zh-CN" altLang="en-US" dirty="0"/>
              <a:t>和</a:t>
            </a:r>
            <a:r>
              <a:rPr lang="en-US" altLang="zh-CN" dirty="0"/>
              <a:t>delete</a:t>
            </a:r>
            <a:r>
              <a:rPr lang="zh-CN" altLang="en-US" dirty="0"/>
              <a:t>来完成。</a:t>
            </a:r>
            <a:endParaRPr lang="zh-CN" altLang="en-US" dirty="0">
              <a:solidFill>
                <a:srgbClr val="692AA2"/>
              </a:solidFill>
              <a:cs typeface="+mn-cs"/>
            </a:endParaRP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152</a:t>
            </a:fld>
            <a:endParaRPr lang="en-US" altLang="zh-CN"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程序实例</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6.22】</a:t>
            </a:r>
            <a:r>
              <a:rPr lang="zh-CN" altLang="en-US" dirty="0">
                <a:solidFill>
                  <a:srgbClr val="C00000"/>
                </a:solidFill>
              </a:rPr>
              <a:t>构建一个人员档案链表 </a:t>
            </a:r>
            <a:endParaRPr lang="en-US" altLang="zh-CN" dirty="0">
              <a:solidFill>
                <a:srgbClr val="C00000"/>
              </a:solidFill>
            </a:endParaRPr>
          </a:p>
          <a:p>
            <a:pPr lvl="1">
              <a:lnSpc>
                <a:spcPct val="85000"/>
              </a:lnSpc>
            </a:pPr>
            <a:r>
              <a:rPr lang="zh-CN" altLang="en-US" dirty="0"/>
              <a:t>程序建立并管理人员链表，完成以下4项工作：</a:t>
            </a:r>
          </a:p>
          <a:p>
            <a:pPr lvl="2">
              <a:lnSpc>
                <a:spcPct val="85000"/>
              </a:lnSpc>
            </a:pPr>
            <a:r>
              <a:rPr lang="zh-CN" altLang="en-US" dirty="0"/>
              <a:t>读入若干个人员的档案资料(读入‘*’符号时结束输入)，动态生成链表项，并将输入的档案资料存放于链表项之中，而后总将新链表项加入到原链表的末尾；</a:t>
            </a:r>
          </a:p>
          <a:p>
            <a:pPr lvl="2">
              <a:lnSpc>
                <a:spcPct val="85000"/>
              </a:lnSpc>
            </a:pPr>
            <a:r>
              <a:rPr lang="zh-CN" altLang="en-US" dirty="0"/>
              <a:t>遍历链表, 输出整个链表的各项内容；</a:t>
            </a:r>
          </a:p>
          <a:p>
            <a:pPr lvl="2">
              <a:lnSpc>
                <a:spcPct val="85000"/>
              </a:lnSpc>
            </a:pPr>
            <a:r>
              <a:rPr lang="zh-CN" altLang="en-US" dirty="0"/>
              <a:t>在链表首加入一项, 其</a:t>
            </a:r>
            <a:r>
              <a:rPr lang="en-US" altLang="zh-CN" dirty="0"/>
              <a:t>name="</a:t>
            </a:r>
            <a:r>
              <a:rPr lang="en-US" altLang="zh-CN" dirty="0" err="1"/>
              <a:t>wang</a:t>
            </a:r>
            <a:r>
              <a:rPr lang="en-US" altLang="zh-CN" dirty="0"/>
              <a:t> ping", age=20, sex='M' ；</a:t>
            </a:r>
          </a:p>
          <a:p>
            <a:pPr lvl="2">
              <a:lnSpc>
                <a:spcPct val="85000"/>
              </a:lnSpc>
            </a:pPr>
            <a:r>
              <a:rPr lang="zh-CN" altLang="en-US" dirty="0"/>
              <a:t>统计出当前链表中共有多少男士,并计算出他们的平均年龄。 </a:t>
            </a:r>
          </a:p>
          <a:p>
            <a:endParaRPr lang="zh-CN" altLang="en-US" dirty="0"/>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153</a:t>
            </a:fld>
            <a:endParaRPr lang="en-US" altLang="zh-CN"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WordArt 3"/>
          <p:cNvSpPr>
            <a:spLocks noChangeArrowheads="1" noChangeShapeType="1" noTextEdit="1"/>
          </p:cNvSpPr>
          <p:nvPr/>
        </p:nvSpPr>
        <p:spPr bwMode="gray">
          <a:xfrm>
            <a:off x="2133600" y="2743200"/>
            <a:ext cx="4795854" cy="900114"/>
          </a:xfrm>
          <a:prstGeom prst="rect">
            <a:avLst/>
          </a:prstGeom>
        </p:spPr>
        <p:txBody>
          <a:bodyPr wrap="none" fromWordArt="1">
            <a:prstTxWarp prst="textDeflate">
              <a:avLst>
                <a:gd name="adj" fmla="val 0"/>
              </a:avLst>
            </a:prstTxWarp>
          </a:bodyPr>
          <a:lstStyle/>
          <a:p>
            <a:pPr algn="ctr"/>
            <a:r>
              <a:rPr lang="zh-CN" altLang="en-US" sz="5400" b="1" kern="10" dirty="0">
                <a:ln w="28575">
                  <a:solidFill>
                    <a:schemeClr val="bg1"/>
                  </a:solidFill>
                  <a:round/>
                  <a:headEnd/>
                  <a:tailEnd/>
                </a:ln>
                <a:gradFill rotWithShape="1">
                  <a:gsLst>
                    <a:gs pos="0">
                      <a:schemeClr val="tx2"/>
                    </a:gs>
                    <a:gs pos="100000">
                      <a:schemeClr val="hlink"/>
                    </a:gs>
                  </a:gsLst>
                  <a:lin ang="5400000" scaled="1"/>
                </a:gradFill>
                <a:effectLst>
                  <a:outerShdw dist="107763" dir="2700000" algn="ctr" rotWithShape="0">
                    <a:srgbClr val="000000">
                      <a:alpha val="50000"/>
                    </a:srgbClr>
                  </a:outerShdw>
                </a:effectLst>
                <a:latin typeface="Verdana"/>
                <a:ea typeface="Verdana"/>
                <a:cs typeface="Verdana"/>
              </a:rPr>
              <a:t>第六章结束</a:t>
            </a:r>
            <a:r>
              <a:rPr lang="en-US" altLang="zh-CN" sz="5400" b="1" kern="10" dirty="0">
                <a:ln w="28575">
                  <a:solidFill>
                    <a:schemeClr val="bg1"/>
                  </a:solidFill>
                  <a:round/>
                  <a:headEnd/>
                  <a:tailEnd/>
                </a:ln>
                <a:gradFill rotWithShape="1">
                  <a:gsLst>
                    <a:gs pos="0">
                      <a:schemeClr val="tx2"/>
                    </a:gs>
                    <a:gs pos="100000">
                      <a:schemeClr val="hlink"/>
                    </a:gs>
                  </a:gsLst>
                  <a:lin ang="5400000" scaled="1"/>
                </a:gradFill>
                <a:effectLst>
                  <a:outerShdw dist="107763" dir="2700000" algn="ctr" rotWithShape="0">
                    <a:srgbClr val="000000">
                      <a:alpha val="50000"/>
                    </a:srgbClr>
                  </a:outerShdw>
                </a:effectLst>
                <a:latin typeface="Verdana"/>
                <a:ea typeface="Verdana"/>
                <a:cs typeface="Verdana"/>
              </a:rPr>
              <a:t>!</a:t>
            </a:r>
            <a:endParaRPr lang="zh-CN" altLang="en-US" sz="5400" b="1" kern="10" dirty="0">
              <a:ln w="28575">
                <a:solidFill>
                  <a:schemeClr val="bg1"/>
                </a:solidFill>
                <a:round/>
                <a:headEnd/>
                <a:tailEnd/>
              </a:ln>
              <a:gradFill rotWithShape="1">
                <a:gsLst>
                  <a:gs pos="0">
                    <a:schemeClr val="tx2"/>
                  </a:gs>
                  <a:gs pos="100000">
                    <a:schemeClr val="hlink"/>
                  </a:gs>
                </a:gsLst>
                <a:lin ang="5400000" scaled="1"/>
              </a:gradFill>
              <a:effectLst>
                <a:outerShdw dist="107763" dir="2700000" algn="ctr" rotWithShape="0">
                  <a:srgbClr val="000000">
                    <a:alpha val="50000"/>
                  </a:srgbClr>
                </a:outerShdw>
              </a:effectLst>
              <a:latin typeface="Verdana"/>
              <a:cs typeface="Verdana"/>
            </a:endParaRPr>
          </a:p>
        </p:txBody>
      </p:sp>
      <p:sp>
        <p:nvSpPr>
          <p:cNvPr id="4" name="副标题 3"/>
          <p:cNvSpPr>
            <a:spLocks noGrp="1"/>
          </p:cNvSpPr>
          <p:nvPr>
            <p:ph type="subTitle" idx="1"/>
          </p:nvPr>
        </p:nvSpPr>
        <p:spPr/>
        <p:txBody>
          <a:bodyPr/>
          <a:lstStyle/>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初识指针</a:t>
            </a:r>
          </a:p>
        </p:txBody>
      </p:sp>
      <p:sp>
        <p:nvSpPr>
          <p:cNvPr id="3" name="内容占位符 2"/>
          <p:cNvSpPr>
            <a:spLocks noGrp="1"/>
          </p:cNvSpPr>
          <p:nvPr>
            <p:ph idx="1"/>
          </p:nvPr>
        </p:nvSpPr>
        <p:spPr>
          <a:xfrm>
            <a:off x="457200" y="1295400"/>
            <a:ext cx="8472518" cy="5029200"/>
          </a:xfrm>
        </p:spPr>
        <p:txBody>
          <a:bodyPr/>
          <a:lstStyle/>
          <a:p>
            <a:r>
              <a:rPr lang="zh-CN" altLang="en-US" dirty="0"/>
              <a:t>指针的含义</a:t>
            </a:r>
            <a:endParaRPr lang="en-US" altLang="zh-CN" dirty="0"/>
          </a:p>
          <a:p>
            <a:pPr lvl="1"/>
            <a:r>
              <a:rPr lang="zh-CN" altLang="en-US" dirty="0"/>
              <a:t>指针与数组的关系</a:t>
            </a:r>
            <a:endParaRPr lang="en-US" altLang="zh-CN" dirty="0"/>
          </a:p>
          <a:p>
            <a:pPr lvl="2"/>
            <a:r>
              <a:rPr lang="zh-CN" altLang="en-US" dirty="0"/>
              <a:t>指针与数组首地址建立联系</a:t>
            </a:r>
            <a:endParaRPr lang="en-US" altLang="zh-CN" dirty="0"/>
          </a:p>
          <a:p>
            <a:pPr lvl="2">
              <a:buNone/>
            </a:pPr>
            <a:r>
              <a:rPr lang="en-US" altLang="zh-CN" sz="2000" dirty="0" err="1">
                <a:solidFill>
                  <a:srgbClr val="0000FF"/>
                </a:solidFill>
                <a:latin typeface="Courier New" pitchFamily="49" charset="0"/>
                <a:cs typeface="Courier New" pitchFamily="49" charset="0"/>
              </a:rPr>
              <a:t>int</a:t>
            </a:r>
            <a:r>
              <a:rPr lang="en-US" altLang="zh-CN" sz="2000" dirty="0">
                <a:solidFill>
                  <a:srgbClr val="0000FF"/>
                </a:solidFill>
                <a:latin typeface="Courier New" pitchFamily="49" charset="0"/>
                <a:cs typeface="Courier New" pitchFamily="49" charset="0"/>
              </a:rPr>
              <a:t> </a:t>
            </a:r>
            <a:r>
              <a:rPr lang="en-US" altLang="zh-CN" sz="2000" dirty="0">
                <a:solidFill>
                  <a:schemeClr val="tx2"/>
                </a:solidFill>
                <a:latin typeface="Courier New" pitchFamily="49" charset="0"/>
                <a:cs typeface="Courier New" pitchFamily="49" charset="0"/>
              </a:rPr>
              <a:t>a[20];</a:t>
            </a:r>
          </a:p>
          <a:p>
            <a:pPr lvl="2">
              <a:buNone/>
            </a:pPr>
            <a:r>
              <a:rPr lang="en-US" altLang="zh-CN" sz="2000" dirty="0" err="1">
                <a:solidFill>
                  <a:srgbClr val="0000FF"/>
                </a:solidFill>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 *pa=a;</a:t>
            </a:r>
            <a:r>
              <a:rPr lang="en-US" altLang="zh-CN" sz="2000" dirty="0">
                <a:solidFill>
                  <a:srgbClr val="007434"/>
                </a:solidFill>
                <a:latin typeface="Courier New" pitchFamily="49" charset="0"/>
                <a:cs typeface="Courier New" pitchFamily="49" charset="0"/>
              </a:rPr>
              <a:t>//</a:t>
            </a:r>
            <a:r>
              <a:rPr lang="zh-CN" altLang="en-US" sz="2000" dirty="0">
                <a:solidFill>
                  <a:srgbClr val="007434"/>
                </a:solidFill>
                <a:latin typeface="Courier New" pitchFamily="49" charset="0"/>
                <a:cs typeface="Courier New" pitchFamily="49" charset="0"/>
              </a:rPr>
              <a:t>将数组</a:t>
            </a:r>
            <a:r>
              <a:rPr lang="en-US" altLang="zh-CN" sz="2000" dirty="0">
                <a:solidFill>
                  <a:srgbClr val="007434"/>
                </a:solidFill>
                <a:latin typeface="Courier New" pitchFamily="49" charset="0"/>
                <a:cs typeface="Courier New" pitchFamily="49" charset="0"/>
              </a:rPr>
              <a:t>a</a:t>
            </a:r>
            <a:r>
              <a:rPr lang="zh-CN" altLang="en-US" sz="2000" dirty="0">
                <a:solidFill>
                  <a:srgbClr val="007434"/>
                </a:solidFill>
                <a:latin typeface="Courier New" pitchFamily="49" charset="0"/>
                <a:cs typeface="Courier New" pitchFamily="49" charset="0"/>
              </a:rPr>
              <a:t>的首地址（</a:t>
            </a:r>
            <a:r>
              <a:rPr lang="en-US" altLang="zh-CN" sz="2000" dirty="0">
                <a:solidFill>
                  <a:srgbClr val="007434"/>
                </a:solidFill>
                <a:latin typeface="Courier New" pitchFamily="49" charset="0"/>
                <a:cs typeface="Courier New" pitchFamily="49" charset="0"/>
              </a:rPr>
              <a:t>a[0]</a:t>
            </a:r>
            <a:r>
              <a:rPr lang="zh-CN" altLang="en-US" sz="2000" dirty="0">
                <a:solidFill>
                  <a:srgbClr val="007434"/>
                </a:solidFill>
                <a:latin typeface="Courier New" pitchFamily="49" charset="0"/>
                <a:cs typeface="Courier New" pitchFamily="49" charset="0"/>
              </a:rPr>
              <a:t>的地址）赋值给指针</a:t>
            </a:r>
            <a:r>
              <a:rPr lang="en-US" altLang="zh-CN" sz="2000" dirty="0">
                <a:solidFill>
                  <a:srgbClr val="007434"/>
                </a:solidFill>
                <a:latin typeface="Courier New" pitchFamily="49" charset="0"/>
                <a:cs typeface="Courier New" pitchFamily="49" charset="0"/>
              </a:rPr>
              <a:t>pa</a:t>
            </a:r>
          </a:p>
          <a:p>
            <a:pPr lvl="2"/>
            <a:r>
              <a:rPr lang="zh-CN" altLang="en-US" dirty="0"/>
              <a:t>利用指针访问数组元素</a:t>
            </a:r>
            <a:endParaRPr lang="en-US" altLang="zh-CN" dirty="0"/>
          </a:p>
          <a:p>
            <a:pPr lvl="2">
              <a:buNone/>
            </a:pPr>
            <a:r>
              <a:rPr lang="en-US" altLang="zh-CN" sz="2000" dirty="0">
                <a:solidFill>
                  <a:srgbClr val="0000FF"/>
                </a:solidFill>
                <a:latin typeface="Courier New" pitchFamily="49" charset="0"/>
                <a:cs typeface="Courier New" pitchFamily="49" charset="0"/>
              </a:rPr>
              <a:t>for</a:t>
            </a:r>
            <a:r>
              <a:rPr lang="en-US" altLang="zh-CN" sz="2000" dirty="0">
                <a:solidFill>
                  <a:schemeClr val="tx2"/>
                </a:solidFill>
                <a:latin typeface="Courier New" pitchFamily="49" charset="0"/>
                <a:cs typeface="Courier New" pitchFamily="49" charset="0"/>
              </a:rPr>
              <a:t>(</a:t>
            </a:r>
            <a:r>
              <a:rPr lang="en-US" altLang="zh-CN" sz="2000" dirty="0" err="1">
                <a:solidFill>
                  <a:srgbClr val="0000FF"/>
                </a:solidFill>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i</a:t>
            </a:r>
            <a:r>
              <a:rPr lang="en-US" altLang="zh-CN" sz="2000" dirty="0">
                <a:solidFill>
                  <a:schemeClr val="tx2"/>
                </a:solidFill>
                <a:latin typeface="Courier New" pitchFamily="49" charset="0"/>
                <a:cs typeface="Courier New" pitchFamily="49" charset="0"/>
              </a:rPr>
              <a:t>=0;i&lt;</a:t>
            </a:r>
            <a:r>
              <a:rPr lang="en-US" altLang="zh-CN" sz="2000" dirty="0" err="1">
                <a:solidFill>
                  <a:schemeClr val="tx2"/>
                </a:solidFill>
                <a:latin typeface="Courier New" pitchFamily="49" charset="0"/>
                <a:cs typeface="Courier New" pitchFamily="49" charset="0"/>
              </a:rPr>
              <a:t>n;i</a:t>
            </a:r>
            <a:r>
              <a:rPr lang="en-US" altLang="zh-CN" sz="2000" dirty="0">
                <a:solidFill>
                  <a:schemeClr val="tx2"/>
                </a:solidFill>
                <a:latin typeface="Courier New" pitchFamily="49" charset="0"/>
                <a:cs typeface="Courier New" pitchFamily="49" charset="0"/>
              </a:rPr>
              <a:t>++)</a:t>
            </a:r>
            <a:r>
              <a:rPr lang="en-US" altLang="zh-CN" sz="2000" dirty="0">
                <a:solidFill>
                  <a:srgbClr val="007434"/>
                </a:solidFill>
                <a:latin typeface="Courier New" pitchFamily="49" charset="0"/>
                <a:cs typeface="Courier New" pitchFamily="49" charset="0"/>
              </a:rPr>
              <a:t>//n</a:t>
            </a:r>
            <a:r>
              <a:rPr lang="zh-CN" altLang="en-US" sz="2000" dirty="0">
                <a:solidFill>
                  <a:srgbClr val="007434"/>
                </a:solidFill>
                <a:latin typeface="Courier New" pitchFamily="49" charset="0"/>
                <a:cs typeface="Courier New" pitchFamily="49" charset="0"/>
              </a:rPr>
              <a:t>为指针所表示数组的大小</a:t>
            </a:r>
            <a:endParaRPr lang="en-US" altLang="zh-CN" sz="2000" dirty="0">
              <a:solidFill>
                <a:srgbClr val="007434"/>
              </a:solidFill>
              <a:latin typeface="Courier New" pitchFamily="49" charset="0"/>
              <a:cs typeface="Courier New" pitchFamily="49" charset="0"/>
            </a:endParaRPr>
          </a:p>
          <a:p>
            <a:pPr lvl="2">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cout</a:t>
            </a:r>
            <a:r>
              <a:rPr lang="en-US" altLang="zh-CN" sz="2000" dirty="0">
                <a:solidFill>
                  <a:schemeClr val="tx2"/>
                </a:solidFill>
                <a:latin typeface="Courier New" pitchFamily="49" charset="0"/>
                <a:cs typeface="Courier New" pitchFamily="49" charset="0"/>
              </a:rPr>
              <a:t>&lt;&lt;*(</a:t>
            </a:r>
            <a:r>
              <a:rPr lang="en-US" altLang="zh-CN" sz="2000" dirty="0" err="1">
                <a:solidFill>
                  <a:schemeClr val="tx2"/>
                </a:solidFill>
                <a:latin typeface="Courier New" pitchFamily="49" charset="0"/>
                <a:cs typeface="Courier New" pitchFamily="49" charset="0"/>
              </a:rPr>
              <a:t>pa+i</a:t>
            </a:r>
            <a:r>
              <a:rPr lang="en-US" altLang="zh-CN" sz="2000" dirty="0">
                <a:solidFill>
                  <a:schemeClr val="tx2"/>
                </a:solidFill>
                <a:latin typeface="Courier New" pitchFamily="49" charset="0"/>
                <a:cs typeface="Courier New" pitchFamily="49" charset="0"/>
              </a:rPr>
              <a:t>)&lt;&lt;</a:t>
            </a:r>
            <a:r>
              <a:rPr lang="en-US" altLang="zh-CN" sz="2000" dirty="0" err="1">
                <a:solidFill>
                  <a:schemeClr val="tx2"/>
                </a:solidFill>
                <a:latin typeface="Courier New" pitchFamily="49" charset="0"/>
                <a:cs typeface="Courier New" pitchFamily="49" charset="0"/>
              </a:rPr>
              <a:t>endl</a:t>
            </a:r>
            <a:r>
              <a:rPr lang="en-US" altLang="zh-CN" sz="2000" dirty="0">
                <a:solidFill>
                  <a:schemeClr val="tx2"/>
                </a:solidFill>
                <a:latin typeface="Courier New" pitchFamily="49" charset="0"/>
                <a:cs typeface="Courier New" pitchFamily="49" charset="0"/>
              </a:rPr>
              <a:t>;</a:t>
            </a:r>
          </a:p>
          <a:p>
            <a:pPr lvl="2"/>
            <a:r>
              <a:rPr lang="zh-CN" altLang="en-US" dirty="0"/>
              <a:t>可以</a:t>
            </a:r>
            <a:r>
              <a:rPr lang="zh-CN" altLang="en-US"/>
              <a:t>利用指针设置动态数组</a:t>
            </a:r>
            <a:endParaRPr lang="en-US" altLang="zh-CN" dirty="0"/>
          </a:p>
          <a:p>
            <a:pPr lvl="3"/>
            <a:r>
              <a:rPr lang="zh-CN" altLang="en-US" dirty="0"/>
              <a:t>最有代表性的就是表示字符串的</a:t>
            </a:r>
            <a:r>
              <a:rPr lang="zh-CN" altLang="en-US" dirty="0">
                <a:solidFill>
                  <a:srgbClr val="FF0000"/>
                </a:solidFill>
              </a:rPr>
              <a:t>字符数组</a:t>
            </a:r>
            <a:endParaRPr lang="en-US" altLang="zh-CN" dirty="0">
              <a:solidFill>
                <a:srgbClr val="FF0000"/>
              </a:solidFill>
            </a:endParaRP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16</a:t>
            </a:fld>
            <a:endParaRPr lang="en-US" altLang="zh-C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初识指针</a:t>
            </a:r>
          </a:p>
        </p:txBody>
      </p:sp>
      <p:sp>
        <p:nvSpPr>
          <p:cNvPr id="3" name="内容占位符 2"/>
          <p:cNvSpPr>
            <a:spLocks noGrp="1"/>
          </p:cNvSpPr>
          <p:nvPr>
            <p:ph idx="1"/>
          </p:nvPr>
        </p:nvSpPr>
        <p:spPr/>
        <p:txBody>
          <a:bodyPr/>
          <a:lstStyle/>
          <a:p>
            <a:r>
              <a:rPr lang="zh-CN" altLang="en-US" dirty="0"/>
              <a:t>代码分析</a:t>
            </a:r>
            <a:endParaRPr lang="en-US" altLang="zh-CN" dirty="0"/>
          </a:p>
          <a:p>
            <a:endParaRPr lang="en-US" altLang="zh-CN" dirty="0"/>
          </a:p>
          <a:p>
            <a:endParaRPr lang="en-US" altLang="zh-CN" dirty="0"/>
          </a:p>
          <a:p>
            <a:endParaRPr lang="en-US" altLang="zh-CN" dirty="0"/>
          </a:p>
          <a:p>
            <a:pPr lvl="1"/>
            <a:r>
              <a:rPr lang="en-US" altLang="zh-CN" dirty="0" err="1"/>
              <a:t>x,y</a:t>
            </a:r>
            <a:r>
              <a:rPr lang="zh-CN" altLang="en-US" dirty="0"/>
              <a:t>是指针类型，都表示</a:t>
            </a:r>
            <a:r>
              <a:rPr lang="zh-CN" altLang="en-US" dirty="0">
                <a:solidFill>
                  <a:srgbClr val="FF0000"/>
                </a:solidFill>
              </a:rPr>
              <a:t>地址</a:t>
            </a:r>
            <a:endParaRPr lang="en-US" altLang="zh-CN" dirty="0">
              <a:solidFill>
                <a:srgbClr val="FF0000"/>
              </a:solidFill>
            </a:endParaRPr>
          </a:p>
          <a:p>
            <a:pPr lvl="1"/>
            <a:r>
              <a:rPr lang="zh-CN" altLang="en-US" dirty="0"/>
              <a:t>将地址</a:t>
            </a:r>
            <a:r>
              <a:rPr lang="en-US" altLang="zh-CN" dirty="0"/>
              <a:t>x</a:t>
            </a:r>
            <a:r>
              <a:rPr lang="zh-CN" altLang="en-US" dirty="0"/>
              <a:t>存储的</a:t>
            </a:r>
            <a:r>
              <a:rPr lang="zh-CN" altLang="en-US" dirty="0">
                <a:solidFill>
                  <a:srgbClr val="FF0000"/>
                </a:solidFill>
              </a:rPr>
              <a:t>值</a:t>
            </a:r>
            <a:r>
              <a:rPr lang="zh-CN" altLang="en-US" dirty="0"/>
              <a:t>赋给</a:t>
            </a:r>
            <a:r>
              <a:rPr lang="en-US" altLang="zh-CN" dirty="0"/>
              <a:t>temp</a:t>
            </a:r>
          </a:p>
          <a:p>
            <a:pPr lvl="1"/>
            <a:r>
              <a:rPr lang="zh-CN" altLang="en-US" dirty="0"/>
              <a:t>交换地址</a:t>
            </a:r>
            <a:r>
              <a:rPr lang="en-US" altLang="zh-CN" dirty="0"/>
              <a:t>x</a:t>
            </a:r>
            <a:r>
              <a:rPr lang="zh-CN" altLang="en-US" dirty="0"/>
              <a:t>和地址</a:t>
            </a:r>
            <a:r>
              <a:rPr lang="en-US" altLang="zh-CN" dirty="0"/>
              <a:t>y</a:t>
            </a:r>
            <a:r>
              <a:rPr lang="zh-CN" altLang="en-US" dirty="0"/>
              <a:t>上存储的</a:t>
            </a:r>
            <a:r>
              <a:rPr lang="zh-CN" altLang="en-US" dirty="0">
                <a:solidFill>
                  <a:srgbClr val="FF0000"/>
                </a:solidFill>
              </a:rPr>
              <a:t>值</a:t>
            </a:r>
            <a:endParaRPr lang="en-US" altLang="zh-CN" dirty="0">
              <a:solidFill>
                <a:srgbClr val="FF0000"/>
              </a:solidFill>
            </a:endParaRPr>
          </a:p>
          <a:p>
            <a:pPr lvl="1"/>
            <a:r>
              <a:rPr lang="zh-CN" altLang="en-US" dirty="0"/>
              <a:t>将地址</a:t>
            </a:r>
            <a:r>
              <a:rPr lang="en-US" altLang="zh-CN" dirty="0"/>
              <a:t>y</a:t>
            </a:r>
            <a:r>
              <a:rPr lang="zh-CN" altLang="en-US" dirty="0"/>
              <a:t>上存储的</a:t>
            </a:r>
            <a:r>
              <a:rPr lang="zh-CN" altLang="en-US" dirty="0">
                <a:solidFill>
                  <a:srgbClr val="FF0000"/>
                </a:solidFill>
              </a:rPr>
              <a:t>值</a:t>
            </a:r>
            <a:r>
              <a:rPr lang="zh-CN" altLang="en-US" dirty="0"/>
              <a:t>设置为</a:t>
            </a:r>
            <a:r>
              <a:rPr lang="en-US" altLang="zh-CN" dirty="0"/>
              <a:t>temp</a:t>
            </a:r>
            <a:endParaRPr lang="zh-CN" altLang="en-US" dirty="0"/>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17</a:t>
            </a:fld>
            <a:endParaRPr lang="en-US" altLang="zh-CN" dirty="0"/>
          </a:p>
        </p:txBody>
      </p:sp>
      <p:sp>
        <p:nvSpPr>
          <p:cNvPr id="6" name="矩形 5"/>
          <p:cNvSpPr/>
          <p:nvPr/>
        </p:nvSpPr>
        <p:spPr>
          <a:xfrm>
            <a:off x="1071538" y="1785926"/>
            <a:ext cx="6500858" cy="1928826"/>
          </a:xfrm>
          <a:prstGeom prst="rect">
            <a:avLst/>
          </a:prstGeom>
        </p:spPr>
        <p:txBody>
          <a:bodyPr wrap="square">
            <a:spAutoFit/>
          </a:bodyPr>
          <a:lstStyle/>
          <a:p>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swap(</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en-US" altLang="zh-CN" sz="2400" b="1" dirty="0" err="1">
                <a:solidFill>
                  <a:srgbClr val="007434"/>
                </a:solidFill>
                <a:latin typeface="Courier New" pitchFamily="49" charset="0"/>
                <a:cs typeface="Courier New" pitchFamily="49" charset="0"/>
              </a:rPr>
              <a:t>x</a:t>
            </a:r>
            <a:r>
              <a:rPr lang="en-US" altLang="zh-CN" sz="2400" b="1" dirty="0" err="1">
                <a:solidFill>
                  <a:schemeClr val="tx2"/>
                </a:solidFill>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*y</a:t>
            </a:r>
            <a:r>
              <a:rPr lang="en-US" altLang="zh-CN" sz="2400" b="1" dirty="0">
                <a:solidFill>
                  <a:schemeClr val="tx2"/>
                </a:solidFill>
                <a:latin typeface="Courier New" pitchFamily="49" charset="0"/>
                <a:cs typeface="Courier New" pitchFamily="49" charset="0"/>
              </a:rPr>
              <a:t>){</a:t>
            </a:r>
          </a:p>
          <a:p>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temp = </a:t>
            </a:r>
            <a:r>
              <a:rPr lang="en-US" altLang="zh-CN" sz="2400" b="1" dirty="0">
                <a:solidFill>
                  <a:srgbClr val="007434"/>
                </a:solidFill>
                <a:latin typeface="Courier New" pitchFamily="49" charset="0"/>
                <a:cs typeface="Courier New" pitchFamily="49" charset="0"/>
              </a:rPr>
              <a:t>*x</a:t>
            </a:r>
            <a:r>
              <a:rPr lang="en-US" altLang="zh-CN" sz="2400" b="1" dirty="0">
                <a:solidFill>
                  <a:schemeClr val="tx2"/>
                </a:solidFill>
                <a:latin typeface="Courier New" pitchFamily="49" charset="0"/>
                <a:cs typeface="Courier New" pitchFamily="49" charset="0"/>
              </a:rPr>
              <a:t>;</a:t>
            </a:r>
          </a:p>
          <a:p>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*x</a:t>
            </a:r>
            <a:r>
              <a:rPr lang="en-US" altLang="zh-CN" sz="2400" b="1" dirty="0">
                <a:solidFill>
                  <a:schemeClr val="tx2"/>
                </a:solidFill>
                <a:latin typeface="Courier New" pitchFamily="49" charset="0"/>
                <a:cs typeface="Courier New" pitchFamily="49" charset="0"/>
              </a:rPr>
              <a:t> = </a:t>
            </a:r>
            <a:r>
              <a:rPr lang="en-US" altLang="zh-CN" sz="2400" b="1" dirty="0">
                <a:solidFill>
                  <a:srgbClr val="007434"/>
                </a:solidFill>
                <a:latin typeface="Courier New" pitchFamily="49" charset="0"/>
                <a:cs typeface="Courier New" pitchFamily="49" charset="0"/>
              </a:rPr>
              <a:t>*y</a:t>
            </a:r>
            <a:r>
              <a:rPr lang="en-US" altLang="zh-CN" sz="2400" b="1" dirty="0">
                <a:solidFill>
                  <a:schemeClr val="tx2"/>
                </a:solidFill>
                <a:latin typeface="Courier New" pitchFamily="49" charset="0"/>
                <a:cs typeface="Courier New" pitchFamily="49" charset="0"/>
              </a:rPr>
              <a:t>;</a:t>
            </a:r>
          </a:p>
          <a:p>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*y</a:t>
            </a:r>
            <a:r>
              <a:rPr lang="en-US" altLang="zh-CN" sz="2400" b="1" dirty="0">
                <a:solidFill>
                  <a:schemeClr val="tx2"/>
                </a:solidFill>
                <a:latin typeface="Courier New" pitchFamily="49" charset="0"/>
                <a:cs typeface="Courier New" pitchFamily="49" charset="0"/>
              </a:rPr>
              <a:t> = temp;</a:t>
            </a:r>
          </a:p>
          <a:p>
            <a:r>
              <a:rPr lang="en-US" altLang="zh-CN" sz="2400" b="1" dirty="0">
                <a:solidFill>
                  <a:schemeClr val="tx2"/>
                </a:solidFill>
                <a:latin typeface="Courier New" pitchFamily="49" charset="0"/>
                <a:cs typeface="Courier New" pitchFamily="49" charset="0"/>
              </a:rPr>
              <a:t>}</a:t>
            </a:r>
            <a:endParaRPr lang="zh-CN" altLang="en-US" sz="2400" b="1" dirty="0">
              <a:solidFill>
                <a:schemeClr val="tx2"/>
              </a:solidFill>
              <a:latin typeface="Courier New" pitchFamily="49" charset="0"/>
              <a:cs typeface="Courier New"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a:t>第</a:t>
            </a:r>
            <a:r>
              <a:rPr lang="en-US" altLang="zh-CN" dirty="0"/>
              <a:t>6</a:t>
            </a:r>
            <a:r>
              <a:rPr lang="zh-CN" altLang="en-US" dirty="0"/>
              <a:t>章 指针、引用与动态内存分配</a:t>
            </a:r>
            <a:endParaRPr lang="en-US" altLang="zh-CN" dirty="0"/>
          </a:p>
        </p:txBody>
      </p:sp>
      <p:grpSp>
        <p:nvGrpSpPr>
          <p:cNvPr id="2" name="Group 3"/>
          <p:cNvGrpSpPr>
            <a:grpSpLocks/>
          </p:cNvGrpSpPr>
          <p:nvPr/>
        </p:nvGrpSpPr>
        <p:grpSpPr bwMode="auto">
          <a:xfrm>
            <a:off x="1828800" y="1716091"/>
            <a:ext cx="762000" cy="665162"/>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3" name="Group 7"/>
          <p:cNvGrpSpPr>
            <a:grpSpLocks/>
          </p:cNvGrpSpPr>
          <p:nvPr/>
        </p:nvGrpSpPr>
        <p:grpSpPr bwMode="auto">
          <a:xfrm>
            <a:off x="1828800" y="2630491"/>
            <a:ext cx="762000" cy="665162"/>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71" name="Line 11"/>
          <p:cNvSpPr>
            <a:spLocks noChangeShapeType="1"/>
          </p:cNvSpPr>
          <p:nvPr/>
        </p:nvSpPr>
        <p:spPr bwMode="auto">
          <a:xfrm>
            <a:off x="2438400" y="2325691"/>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2" name="Text Box 12"/>
          <p:cNvSpPr txBox="1">
            <a:spLocks noChangeArrowheads="1"/>
          </p:cNvSpPr>
          <p:nvPr/>
        </p:nvSpPr>
        <p:spPr bwMode="auto">
          <a:xfrm>
            <a:off x="2667000" y="1792291"/>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初识指针</a:t>
            </a:r>
            <a:endParaRPr lang="en-US" altLang="zh-CN" sz="3200" b="1" dirty="0">
              <a:ea typeface="宋体" pitchFamily="2" charset="-122"/>
            </a:endParaRPr>
          </a:p>
        </p:txBody>
      </p:sp>
      <p:sp>
        <p:nvSpPr>
          <p:cNvPr id="40973" name="Text Box 13"/>
          <p:cNvSpPr txBox="1">
            <a:spLocks noChangeArrowheads="1"/>
          </p:cNvSpPr>
          <p:nvPr/>
        </p:nvSpPr>
        <p:spPr bwMode="gray">
          <a:xfrm>
            <a:off x="2025650" y="1814516"/>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40974" name="Line 14"/>
          <p:cNvSpPr>
            <a:spLocks noChangeShapeType="1"/>
          </p:cNvSpPr>
          <p:nvPr/>
        </p:nvSpPr>
        <p:spPr bwMode="auto">
          <a:xfrm>
            <a:off x="2438400" y="3240091"/>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5" name="Text Box 15"/>
          <p:cNvSpPr txBox="1">
            <a:spLocks noChangeArrowheads="1"/>
          </p:cNvSpPr>
          <p:nvPr/>
        </p:nvSpPr>
        <p:spPr bwMode="auto">
          <a:xfrm>
            <a:off x="2667000" y="2706691"/>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a:solidFill>
                  <a:srgbClr val="C00000"/>
                </a:solidFill>
                <a:ea typeface="宋体" pitchFamily="2" charset="-122"/>
              </a:rPr>
              <a:t>指针类型</a:t>
            </a:r>
            <a:endParaRPr lang="en-US" altLang="zh-CN" sz="3200" b="1" dirty="0">
              <a:solidFill>
                <a:srgbClr val="C00000"/>
              </a:solidFill>
              <a:ea typeface="宋体" pitchFamily="2" charset="-122"/>
            </a:endParaRPr>
          </a:p>
        </p:txBody>
      </p:sp>
      <p:sp>
        <p:nvSpPr>
          <p:cNvPr id="40976" name="Text Box 16"/>
          <p:cNvSpPr txBox="1">
            <a:spLocks noChangeArrowheads="1"/>
          </p:cNvSpPr>
          <p:nvPr/>
        </p:nvSpPr>
        <p:spPr bwMode="gray">
          <a:xfrm>
            <a:off x="2025650" y="2728916"/>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grpSp>
        <p:nvGrpSpPr>
          <p:cNvPr id="4" name="Group 17"/>
          <p:cNvGrpSpPr>
            <a:grpSpLocks/>
          </p:cNvGrpSpPr>
          <p:nvPr/>
        </p:nvGrpSpPr>
        <p:grpSpPr bwMode="auto">
          <a:xfrm>
            <a:off x="1828800" y="3522666"/>
            <a:ext cx="762000" cy="665162"/>
            <a:chOff x="1110" y="2656"/>
            <a:chExt cx="1549" cy="1351"/>
          </a:xfrm>
        </p:grpSpPr>
        <p:sp>
          <p:nvSpPr>
            <p:cNvPr id="4097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7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5" name="Group 21"/>
          <p:cNvGrpSpPr>
            <a:grpSpLocks/>
          </p:cNvGrpSpPr>
          <p:nvPr/>
        </p:nvGrpSpPr>
        <p:grpSpPr bwMode="auto">
          <a:xfrm>
            <a:off x="1828800" y="4437066"/>
            <a:ext cx="762000" cy="665162"/>
            <a:chOff x="3174" y="2656"/>
            <a:chExt cx="1549" cy="1351"/>
          </a:xfrm>
        </p:grpSpPr>
        <p:sp>
          <p:nvSpPr>
            <p:cNvPr id="4098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8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4"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85" name="Line 25"/>
          <p:cNvSpPr>
            <a:spLocks noChangeShapeType="1"/>
          </p:cNvSpPr>
          <p:nvPr/>
        </p:nvSpPr>
        <p:spPr bwMode="auto">
          <a:xfrm>
            <a:off x="2438400" y="413226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6" name="Text Box 26"/>
          <p:cNvSpPr txBox="1">
            <a:spLocks noChangeArrowheads="1"/>
          </p:cNvSpPr>
          <p:nvPr/>
        </p:nvSpPr>
        <p:spPr bwMode="auto">
          <a:xfrm>
            <a:off x="2667000" y="3598866"/>
            <a:ext cx="2656496"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动态内存分配</a:t>
            </a:r>
            <a:endParaRPr lang="en-US" altLang="zh-CN" sz="3200" b="1" dirty="0">
              <a:ea typeface="宋体" pitchFamily="2" charset="-122"/>
            </a:endParaRPr>
          </a:p>
        </p:txBody>
      </p:sp>
      <p:sp>
        <p:nvSpPr>
          <p:cNvPr id="40987" name="Text Box 27"/>
          <p:cNvSpPr txBox="1">
            <a:spLocks noChangeArrowheads="1"/>
          </p:cNvSpPr>
          <p:nvPr/>
        </p:nvSpPr>
        <p:spPr bwMode="gray">
          <a:xfrm>
            <a:off x="2025650" y="3621091"/>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3</a:t>
            </a:r>
          </a:p>
        </p:txBody>
      </p:sp>
      <p:sp>
        <p:nvSpPr>
          <p:cNvPr id="40988" name="Line 28"/>
          <p:cNvSpPr>
            <a:spLocks noChangeShapeType="1"/>
          </p:cNvSpPr>
          <p:nvPr/>
        </p:nvSpPr>
        <p:spPr bwMode="auto">
          <a:xfrm>
            <a:off x="2438400" y="504666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9" name="Text Box 29"/>
          <p:cNvSpPr txBox="1">
            <a:spLocks noChangeArrowheads="1"/>
          </p:cNvSpPr>
          <p:nvPr/>
        </p:nvSpPr>
        <p:spPr bwMode="auto">
          <a:xfrm>
            <a:off x="2667000" y="4513266"/>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引用类型</a:t>
            </a:r>
            <a:endParaRPr lang="en-US" altLang="zh-CN" sz="3200" b="1" dirty="0">
              <a:ea typeface="宋体" pitchFamily="2" charset="-122"/>
            </a:endParaRPr>
          </a:p>
        </p:txBody>
      </p:sp>
      <p:sp>
        <p:nvSpPr>
          <p:cNvPr id="40990" name="Text Box 30"/>
          <p:cNvSpPr txBox="1">
            <a:spLocks noChangeArrowheads="1"/>
          </p:cNvSpPr>
          <p:nvPr/>
        </p:nvSpPr>
        <p:spPr bwMode="gray">
          <a:xfrm>
            <a:off x="2025650" y="4535491"/>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4</a:t>
            </a:r>
          </a:p>
        </p:txBody>
      </p:sp>
      <p:sp>
        <p:nvSpPr>
          <p:cNvPr id="31" name="灯片编号占位符 30"/>
          <p:cNvSpPr>
            <a:spLocks noGrp="1"/>
          </p:cNvSpPr>
          <p:nvPr>
            <p:ph type="sldNum" sz="quarter" idx="4"/>
          </p:nvPr>
        </p:nvSpPr>
        <p:spPr/>
        <p:txBody>
          <a:bodyPr/>
          <a:lstStyle/>
          <a:p>
            <a:fld id="{E24BA5DA-9399-4747-BBF5-65A2C2316885}" type="slidenum">
              <a:rPr lang="en-US" altLang="zh-CN" smtClean="0"/>
              <a:pPr/>
              <a:t>18</a:t>
            </a:fld>
            <a:endParaRPr lang="en-US" altLang="zh-CN" dirty="0"/>
          </a:p>
        </p:txBody>
      </p:sp>
      <p:sp>
        <p:nvSpPr>
          <p:cNvPr id="32" name="页脚占位符 31"/>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grpSp>
        <p:nvGrpSpPr>
          <p:cNvPr id="6" name="Group 17"/>
          <p:cNvGrpSpPr>
            <a:grpSpLocks/>
          </p:cNvGrpSpPr>
          <p:nvPr/>
        </p:nvGrpSpPr>
        <p:grpSpPr bwMode="auto">
          <a:xfrm>
            <a:off x="1828800" y="5335606"/>
            <a:ext cx="762000" cy="665162"/>
            <a:chOff x="1110" y="2656"/>
            <a:chExt cx="1549" cy="1351"/>
          </a:xfrm>
        </p:grpSpPr>
        <p:sp>
          <p:nvSpPr>
            <p:cNvPr id="3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3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3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sp>
        <p:nvSpPr>
          <p:cNvPr id="37" name="Line 25"/>
          <p:cNvSpPr>
            <a:spLocks noChangeShapeType="1"/>
          </p:cNvSpPr>
          <p:nvPr/>
        </p:nvSpPr>
        <p:spPr bwMode="auto">
          <a:xfrm>
            <a:off x="2437200" y="594520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38" name="Text Box 26"/>
          <p:cNvSpPr txBox="1">
            <a:spLocks noChangeArrowheads="1"/>
          </p:cNvSpPr>
          <p:nvPr/>
        </p:nvSpPr>
        <p:spPr bwMode="auto">
          <a:xfrm>
            <a:off x="2667600" y="5411806"/>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程序实例</a:t>
            </a:r>
            <a:endParaRPr lang="en-US" altLang="zh-CN" sz="3200" b="1" dirty="0">
              <a:ea typeface="宋体" pitchFamily="2" charset="-122"/>
            </a:endParaRPr>
          </a:p>
        </p:txBody>
      </p:sp>
      <p:sp>
        <p:nvSpPr>
          <p:cNvPr id="39" name="Text Box 27"/>
          <p:cNvSpPr txBox="1">
            <a:spLocks noChangeArrowheads="1"/>
          </p:cNvSpPr>
          <p:nvPr/>
        </p:nvSpPr>
        <p:spPr bwMode="gray">
          <a:xfrm>
            <a:off x="2054206" y="5434031"/>
            <a:ext cx="356187" cy="461665"/>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ea typeface="宋体" pitchFamily="2" charset="-122"/>
              </a:rPr>
              <a:t>5</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dirty="0"/>
              <a:t>指针类型</a:t>
            </a:r>
            <a:endParaRPr lang="en-US" altLang="zh-CN" dirty="0"/>
          </a:p>
        </p:txBody>
      </p:sp>
      <p:sp>
        <p:nvSpPr>
          <p:cNvPr id="51203" name="AutoShape 3"/>
          <p:cNvSpPr>
            <a:spLocks noChangeArrowheads="1"/>
          </p:cNvSpPr>
          <p:nvPr/>
        </p:nvSpPr>
        <p:spPr bwMode="gray">
          <a:xfrm rot="39573186">
            <a:off x="4777581" y="2610644"/>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4" name="AutoShape 4"/>
          <p:cNvSpPr>
            <a:spLocks noChangeArrowheads="1"/>
          </p:cNvSpPr>
          <p:nvPr/>
        </p:nvSpPr>
        <p:spPr bwMode="gray">
          <a:xfrm rot="3465783">
            <a:off x="4777582" y="4774406"/>
            <a:ext cx="792162" cy="288925"/>
          </a:xfrm>
          <a:prstGeom prst="rightArrow">
            <a:avLst>
              <a:gd name="adj1" fmla="val 35167"/>
              <a:gd name="adj2" fmla="val 111028"/>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5" name="AutoShape 5"/>
          <p:cNvSpPr>
            <a:spLocks noChangeArrowheads="1"/>
          </p:cNvSpPr>
          <p:nvPr/>
        </p:nvSpPr>
        <p:spPr bwMode="gray">
          <a:xfrm rot="35969022">
            <a:off x="3558381" y="2686844"/>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6" name="AutoShape 6"/>
          <p:cNvSpPr>
            <a:spLocks noChangeArrowheads="1"/>
          </p:cNvSpPr>
          <p:nvPr/>
        </p:nvSpPr>
        <p:spPr bwMode="gray">
          <a:xfrm rot="7535209">
            <a:off x="3520281" y="4741069"/>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7" name="AutoShape 7"/>
          <p:cNvSpPr>
            <a:spLocks noChangeArrowheads="1"/>
          </p:cNvSpPr>
          <p:nvPr/>
        </p:nvSpPr>
        <p:spPr bwMode="gray">
          <a:xfrm>
            <a:off x="5356225" y="3738563"/>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8" name="AutoShape 8"/>
          <p:cNvSpPr>
            <a:spLocks noChangeArrowheads="1"/>
          </p:cNvSpPr>
          <p:nvPr/>
        </p:nvSpPr>
        <p:spPr bwMode="gray">
          <a:xfrm rot="-10800000">
            <a:off x="2946400" y="3732213"/>
            <a:ext cx="863600" cy="288925"/>
          </a:xfrm>
          <a:prstGeom prst="rightArrow">
            <a:avLst>
              <a:gd name="adj1" fmla="val 35167"/>
              <a:gd name="adj2" fmla="val 121041"/>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9" name="Oval 9"/>
          <p:cNvSpPr>
            <a:spLocks noChangeArrowheads="1"/>
          </p:cNvSpPr>
          <p:nvPr/>
        </p:nvSpPr>
        <p:spPr bwMode="gray">
          <a:xfrm>
            <a:off x="2692400" y="1970088"/>
            <a:ext cx="3743325" cy="3744912"/>
          </a:xfrm>
          <a:prstGeom prst="ellipse">
            <a:avLst/>
          </a:prstGeom>
          <a:noFill/>
          <a:ln w="38100" algn="ctr">
            <a:solidFill>
              <a:schemeClr val="tx2"/>
            </a:solidFill>
            <a:round/>
            <a:headEnd/>
            <a:tailEnd/>
          </a:ln>
          <a:effectLst/>
        </p:spPr>
        <p:txBody>
          <a:bodyPr anchor="ctr">
            <a:spAutoFit/>
          </a:bodyPr>
          <a:lstStyle/>
          <a:p>
            <a:endParaRPr lang="zh-CN" altLang="en-US"/>
          </a:p>
        </p:txBody>
      </p:sp>
      <p:grpSp>
        <p:nvGrpSpPr>
          <p:cNvPr id="2" name="Group 10"/>
          <p:cNvGrpSpPr>
            <a:grpSpLocks/>
          </p:cNvGrpSpPr>
          <p:nvPr/>
        </p:nvGrpSpPr>
        <p:grpSpPr bwMode="auto">
          <a:xfrm>
            <a:off x="3429000" y="2028825"/>
            <a:ext cx="360363" cy="360363"/>
            <a:chOff x="1973" y="1706"/>
            <a:chExt cx="227" cy="227"/>
          </a:xfrm>
        </p:grpSpPr>
        <p:sp>
          <p:nvSpPr>
            <p:cNvPr id="51211" name="Oval 11"/>
            <p:cNvSpPr>
              <a:spLocks noChangeArrowheads="1"/>
            </p:cNvSpPr>
            <p:nvPr/>
          </p:nvSpPr>
          <p:spPr bwMode="gray">
            <a:xfrm>
              <a:off x="1973" y="1706"/>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12" name="Oval 12"/>
            <p:cNvSpPr>
              <a:spLocks noChangeArrowheads="1"/>
            </p:cNvSpPr>
            <p:nvPr/>
          </p:nvSpPr>
          <p:spPr bwMode="gray">
            <a:xfrm>
              <a:off x="1983" y="1725"/>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3" name="Group 13"/>
          <p:cNvGrpSpPr>
            <a:grpSpLocks/>
          </p:cNvGrpSpPr>
          <p:nvPr/>
        </p:nvGrpSpPr>
        <p:grpSpPr bwMode="auto">
          <a:xfrm>
            <a:off x="2484438" y="3684588"/>
            <a:ext cx="360362" cy="360362"/>
            <a:chOff x="1565" y="2659"/>
            <a:chExt cx="227" cy="227"/>
          </a:xfrm>
        </p:grpSpPr>
        <p:sp>
          <p:nvSpPr>
            <p:cNvPr id="51214" name="Oval 14"/>
            <p:cNvSpPr>
              <a:spLocks noChangeArrowheads="1"/>
            </p:cNvSpPr>
            <p:nvPr/>
          </p:nvSpPr>
          <p:spPr bwMode="gray">
            <a:xfrm>
              <a:off x="1565" y="2659"/>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15" name="Oval 15"/>
            <p:cNvSpPr>
              <a:spLocks noChangeArrowheads="1"/>
            </p:cNvSpPr>
            <p:nvPr/>
          </p:nvSpPr>
          <p:spPr bwMode="gray">
            <a:xfrm>
              <a:off x="1575" y="2678"/>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4" name="Group 16"/>
          <p:cNvGrpSpPr>
            <a:grpSpLocks/>
          </p:cNvGrpSpPr>
          <p:nvPr/>
        </p:nvGrpSpPr>
        <p:grpSpPr bwMode="auto">
          <a:xfrm>
            <a:off x="3348038" y="5227638"/>
            <a:ext cx="360362" cy="360362"/>
            <a:chOff x="2109" y="3612"/>
            <a:chExt cx="227" cy="227"/>
          </a:xfrm>
        </p:grpSpPr>
        <p:sp>
          <p:nvSpPr>
            <p:cNvPr id="51217" name="Oval 17"/>
            <p:cNvSpPr>
              <a:spLocks noChangeArrowheads="1"/>
            </p:cNvSpPr>
            <p:nvPr/>
          </p:nvSpPr>
          <p:spPr bwMode="gray">
            <a:xfrm>
              <a:off x="2109" y="3612"/>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18" name="Oval 18"/>
            <p:cNvSpPr>
              <a:spLocks noChangeArrowheads="1"/>
            </p:cNvSpPr>
            <p:nvPr/>
          </p:nvSpPr>
          <p:spPr bwMode="gray">
            <a:xfrm>
              <a:off x="2119" y="3631"/>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5" name="Group 19"/>
          <p:cNvGrpSpPr>
            <a:grpSpLocks/>
          </p:cNvGrpSpPr>
          <p:nvPr/>
        </p:nvGrpSpPr>
        <p:grpSpPr bwMode="auto">
          <a:xfrm>
            <a:off x="5278438" y="2008188"/>
            <a:ext cx="360362" cy="360362"/>
            <a:chOff x="3470" y="1706"/>
            <a:chExt cx="227" cy="227"/>
          </a:xfrm>
        </p:grpSpPr>
        <p:sp>
          <p:nvSpPr>
            <p:cNvPr id="51220" name="Oval 20"/>
            <p:cNvSpPr>
              <a:spLocks noChangeArrowheads="1"/>
            </p:cNvSpPr>
            <p:nvPr/>
          </p:nvSpPr>
          <p:spPr bwMode="gray">
            <a:xfrm>
              <a:off x="3470" y="1706"/>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21" name="Oval 21"/>
            <p:cNvSpPr>
              <a:spLocks noChangeArrowheads="1"/>
            </p:cNvSpPr>
            <p:nvPr/>
          </p:nvSpPr>
          <p:spPr bwMode="gray">
            <a:xfrm>
              <a:off x="3480" y="1725"/>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6" name="Group 22"/>
          <p:cNvGrpSpPr>
            <a:grpSpLocks/>
          </p:cNvGrpSpPr>
          <p:nvPr/>
        </p:nvGrpSpPr>
        <p:grpSpPr bwMode="auto">
          <a:xfrm>
            <a:off x="6227763" y="3684588"/>
            <a:ext cx="360362" cy="360362"/>
            <a:chOff x="3923" y="2659"/>
            <a:chExt cx="227" cy="227"/>
          </a:xfrm>
        </p:grpSpPr>
        <p:sp>
          <p:nvSpPr>
            <p:cNvPr id="51223" name="Oval 23"/>
            <p:cNvSpPr>
              <a:spLocks noChangeArrowheads="1"/>
            </p:cNvSpPr>
            <p:nvPr/>
          </p:nvSpPr>
          <p:spPr bwMode="gray">
            <a:xfrm>
              <a:off x="3923" y="2659"/>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24" name="Oval 24"/>
            <p:cNvSpPr>
              <a:spLocks noChangeArrowheads="1"/>
            </p:cNvSpPr>
            <p:nvPr/>
          </p:nvSpPr>
          <p:spPr bwMode="gray">
            <a:xfrm>
              <a:off x="3933" y="2678"/>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7" name="Group 25"/>
          <p:cNvGrpSpPr>
            <a:grpSpLocks/>
          </p:cNvGrpSpPr>
          <p:nvPr/>
        </p:nvGrpSpPr>
        <p:grpSpPr bwMode="auto">
          <a:xfrm>
            <a:off x="5334000" y="5284788"/>
            <a:ext cx="360363" cy="360362"/>
            <a:chOff x="3515" y="3521"/>
            <a:chExt cx="227" cy="227"/>
          </a:xfrm>
        </p:grpSpPr>
        <p:sp>
          <p:nvSpPr>
            <p:cNvPr id="51226" name="Oval 26"/>
            <p:cNvSpPr>
              <a:spLocks noChangeArrowheads="1"/>
            </p:cNvSpPr>
            <p:nvPr/>
          </p:nvSpPr>
          <p:spPr bwMode="gray">
            <a:xfrm>
              <a:off x="3515" y="3521"/>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27" name="Oval 27"/>
            <p:cNvSpPr>
              <a:spLocks noChangeArrowheads="1"/>
            </p:cNvSpPr>
            <p:nvPr/>
          </p:nvSpPr>
          <p:spPr bwMode="gray">
            <a:xfrm>
              <a:off x="3525" y="3540"/>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sp>
        <p:nvSpPr>
          <p:cNvPr id="51228" name="Oval 28"/>
          <p:cNvSpPr>
            <a:spLocks noChangeArrowheads="1"/>
          </p:cNvSpPr>
          <p:nvPr/>
        </p:nvSpPr>
        <p:spPr bwMode="gray">
          <a:xfrm>
            <a:off x="3624263" y="2922588"/>
            <a:ext cx="1944687" cy="1944687"/>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1229" name="Oval 29"/>
          <p:cNvSpPr>
            <a:spLocks noChangeArrowheads="1"/>
          </p:cNvSpPr>
          <p:nvPr/>
        </p:nvSpPr>
        <p:spPr bwMode="gray">
          <a:xfrm>
            <a:off x="3617913" y="2906713"/>
            <a:ext cx="1944687" cy="1944687"/>
          </a:xfrm>
          <a:prstGeom prst="ellipse">
            <a:avLst/>
          </a:prstGeom>
          <a:gradFill rotWithShape="1">
            <a:gsLst>
              <a:gs pos="0">
                <a:schemeClr val="hlink">
                  <a:alpha val="32001"/>
                </a:schemeClr>
              </a:gs>
              <a:gs pos="100000">
                <a:schemeClr val="hlink">
                  <a:gamma/>
                  <a:shade val="46275"/>
                  <a:invGamma/>
                </a:schemeClr>
              </a:gs>
            </a:gsLst>
            <a:lin ang="2700000" scaled="1"/>
          </a:gradFill>
          <a:ln w="38100" algn="ctr">
            <a:noFill/>
            <a:round/>
            <a:headEnd/>
            <a:tailEnd/>
          </a:ln>
          <a:effectLst/>
        </p:spPr>
        <p:txBody>
          <a:bodyPr wrap="none" anchor="ctr">
            <a:spAutoFit/>
          </a:bodyPr>
          <a:lstStyle/>
          <a:p>
            <a:endParaRPr lang="zh-CN" altLang="en-US"/>
          </a:p>
        </p:txBody>
      </p:sp>
      <p:sp>
        <p:nvSpPr>
          <p:cNvPr id="51230" name="Oval 30"/>
          <p:cNvSpPr>
            <a:spLocks noChangeArrowheads="1"/>
          </p:cNvSpPr>
          <p:nvPr/>
        </p:nvSpPr>
        <p:spPr bwMode="gray">
          <a:xfrm>
            <a:off x="3751263" y="3049588"/>
            <a:ext cx="1690687" cy="1690687"/>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1231" name="Oval 31"/>
          <p:cNvSpPr>
            <a:spLocks noChangeArrowheads="1"/>
          </p:cNvSpPr>
          <p:nvPr/>
        </p:nvSpPr>
        <p:spPr bwMode="gray">
          <a:xfrm>
            <a:off x="3733800" y="3022600"/>
            <a:ext cx="1690688" cy="1690688"/>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endParaRPr lang="zh-CN" altLang="en-US"/>
          </a:p>
        </p:txBody>
      </p:sp>
      <p:sp>
        <p:nvSpPr>
          <p:cNvPr id="51232" name="Oval 32"/>
          <p:cNvSpPr>
            <a:spLocks noChangeArrowheads="1"/>
          </p:cNvSpPr>
          <p:nvPr/>
        </p:nvSpPr>
        <p:spPr bwMode="gray">
          <a:xfrm>
            <a:off x="3835400" y="3133725"/>
            <a:ext cx="1522413" cy="1522413"/>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51233" name="Oval 33"/>
          <p:cNvSpPr>
            <a:spLocks noChangeArrowheads="1"/>
          </p:cNvSpPr>
          <p:nvPr/>
        </p:nvSpPr>
        <p:spPr bwMode="auto">
          <a:xfrm>
            <a:off x="3857625" y="3152775"/>
            <a:ext cx="1471613" cy="1473200"/>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1234" name="Oval 34"/>
          <p:cNvSpPr>
            <a:spLocks noChangeArrowheads="1"/>
          </p:cNvSpPr>
          <p:nvPr/>
        </p:nvSpPr>
        <p:spPr bwMode="auto">
          <a:xfrm>
            <a:off x="3875088" y="3162300"/>
            <a:ext cx="1438275" cy="1435100"/>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1235" name="Oval 35"/>
          <p:cNvSpPr>
            <a:spLocks noChangeArrowheads="1"/>
          </p:cNvSpPr>
          <p:nvPr/>
        </p:nvSpPr>
        <p:spPr bwMode="auto">
          <a:xfrm>
            <a:off x="3890963" y="3176588"/>
            <a:ext cx="1366837" cy="1341437"/>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1236" name="Oval 36"/>
          <p:cNvSpPr>
            <a:spLocks noChangeArrowheads="1"/>
          </p:cNvSpPr>
          <p:nvPr/>
        </p:nvSpPr>
        <p:spPr bwMode="auto">
          <a:xfrm>
            <a:off x="3971925" y="3213100"/>
            <a:ext cx="1214438" cy="1090613"/>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sp>
        <p:nvSpPr>
          <p:cNvPr id="51237" name="Text Box 37"/>
          <p:cNvSpPr txBox="1">
            <a:spLocks noChangeArrowheads="1"/>
          </p:cNvSpPr>
          <p:nvPr/>
        </p:nvSpPr>
        <p:spPr bwMode="auto">
          <a:xfrm>
            <a:off x="4097817" y="3357562"/>
            <a:ext cx="902811" cy="954107"/>
          </a:xfrm>
          <a:prstGeom prst="rect">
            <a:avLst/>
          </a:prstGeom>
          <a:noFill/>
          <a:ln w="9525" algn="ctr">
            <a:noFill/>
            <a:miter lim="800000"/>
            <a:headEnd/>
            <a:tailEnd/>
          </a:ln>
          <a:effectLst/>
        </p:spPr>
        <p:txBody>
          <a:bodyPr wrap="none">
            <a:spAutoFit/>
          </a:bodyPr>
          <a:lstStyle/>
          <a:p>
            <a:pPr algn="ctr" eaLnBrk="0" hangingPunct="0"/>
            <a:r>
              <a:rPr lang="zh-CN" altLang="en-US" sz="2800" b="1" dirty="0">
                <a:solidFill>
                  <a:srgbClr val="000000"/>
                </a:solidFill>
                <a:latin typeface="楷体_GB2312" pitchFamily="49" charset="-122"/>
                <a:ea typeface="楷体_GB2312" pitchFamily="49" charset="-122"/>
              </a:rPr>
              <a:t>指针</a:t>
            </a:r>
            <a:endParaRPr lang="en-US" altLang="zh-CN" sz="2800" b="1" dirty="0">
              <a:solidFill>
                <a:srgbClr val="000000"/>
              </a:solidFill>
              <a:latin typeface="楷体_GB2312" pitchFamily="49" charset="-122"/>
              <a:ea typeface="楷体_GB2312" pitchFamily="49" charset="-122"/>
            </a:endParaRPr>
          </a:p>
          <a:p>
            <a:pPr algn="ctr" eaLnBrk="0" hangingPunct="0"/>
            <a:r>
              <a:rPr lang="zh-CN" altLang="en-US" sz="2800" b="1" dirty="0">
                <a:solidFill>
                  <a:srgbClr val="000000"/>
                </a:solidFill>
                <a:latin typeface="楷体_GB2312" pitchFamily="49" charset="-122"/>
                <a:ea typeface="楷体_GB2312" pitchFamily="49" charset="-122"/>
              </a:rPr>
              <a:t>类型</a:t>
            </a:r>
            <a:endParaRPr lang="en-US" altLang="zh-CN" sz="2800" b="1" dirty="0">
              <a:solidFill>
                <a:srgbClr val="000000"/>
              </a:solidFill>
              <a:latin typeface="楷体_GB2312" pitchFamily="49" charset="-122"/>
              <a:ea typeface="楷体_GB2312" pitchFamily="49" charset="-122"/>
            </a:endParaRPr>
          </a:p>
        </p:txBody>
      </p:sp>
      <p:sp>
        <p:nvSpPr>
          <p:cNvPr id="51238" name="Text Box 38"/>
          <p:cNvSpPr txBox="1">
            <a:spLocks noChangeArrowheads="1"/>
          </p:cNvSpPr>
          <p:nvPr/>
        </p:nvSpPr>
        <p:spPr bwMode="auto">
          <a:xfrm>
            <a:off x="5911715" y="1928802"/>
            <a:ext cx="803425" cy="461665"/>
          </a:xfrm>
          <a:prstGeom prst="rect">
            <a:avLst/>
          </a:prstGeom>
          <a:noFill/>
          <a:ln w="9525" algn="ctr">
            <a:noFill/>
            <a:miter lim="800000"/>
            <a:headEnd/>
            <a:tailEnd/>
          </a:ln>
          <a:effectLst/>
        </p:spPr>
        <p:txBody>
          <a:bodyPr wrap="none">
            <a:spAutoFit/>
          </a:bodyPr>
          <a:lstStyle/>
          <a:p>
            <a:pPr algn="r" eaLnBrk="0" hangingPunct="0"/>
            <a:r>
              <a:rPr lang="zh-CN" altLang="en-US" sz="2400" b="1" dirty="0">
                <a:solidFill>
                  <a:srgbClr val="0070C0"/>
                </a:solidFill>
                <a:latin typeface="楷体_GB2312" pitchFamily="49" charset="-122"/>
                <a:ea typeface="楷体_GB2312" pitchFamily="49" charset="-122"/>
              </a:rPr>
              <a:t>赋值</a:t>
            </a:r>
            <a:endParaRPr lang="en-US" altLang="zh-CN" sz="2400" b="1" dirty="0">
              <a:solidFill>
                <a:srgbClr val="0070C0"/>
              </a:solidFill>
              <a:latin typeface="楷体_GB2312" pitchFamily="49" charset="-122"/>
              <a:ea typeface="楷体_GB2312" pitchFamily="49" charset="-122"/>
            </a:endParaRPr>
          </a:p>
        </p:txBody>
      </p:sp>
      <p:sp>
        <p:nvSpPr>
          <p:cNvPr id="51239" name="Text Box 39"/>
          <p:cNvSpPr txBox="1">
            <a:spLocks noChangeArrowheads="1"/>
          </p:cNvSpPr>
          <p:nvPr/>
        </p:nvSpPr>
        <p:spPr bwMode="auto">
          <a:xfrm>
            <a:off x="1365927" y="1955800"/>
            <a:ext cx="2031325" cy="461665"/>
          </a:xfrm>
          <a:prstGeom prst="rect">
            <a:avLst/>
          </a:prstGeom>
          <a:noFill/>
          <a:ln w="9525" algn="ctr">
            <a:noFill/>
            <a:miter lim="800000"/>
            <a:headEnd/>
            <a:tailEnd/>
          </a:ln>
          <a:effectLst/>
        </p:spPr>
        <p:txBody>
          <a:bodyPr wrap="none">
            <a:spAutoFit/>
          </a:bodyPr>
          <a:lstStyle/>
          <a:p>
            <a:pPr algn="r" eaLnBrk="0" hangingPunct="0"/>
            <a:r>
              <a:rPr lang="zh-CN" altLang="en-US" sz="2400" b="1" dirty="0">
                <a:solidFill>
                  <a:srgbClr val="0070C0"/>
                </a:solidFill>
                <a:latin typeface="楷体_GB2312" pitchFamily="49" charset="-122"/>
                <a:ea typeface="楷体_GB2312" pitchFamily="49" charset="-122"/>
              </a:rPr>
              <a:t>说明与初始化</a:t>
            </a:r>
            <a:endParaRPr lang="en-US" altLang="zh-CN" sz="2400" b="1" dirty="0">
              <a:solidFill>
                <a:srgbClr val="0070C0"/>
              </a:solidFill>
              <a:latin typeface="楷体_GB2312" pitchFamily="49" charset="-122"/>
              <a:ea typeface="楷体_GB2312" pitchFamily="49" charset="-122"/>
            </a:endParaRPr>
          </a:p>
        </p:txBody>
      </p:sp>
      <p:sp>
        <p:nvSpPr>
          <p:cNvPr id="51240" name="Text Box 40"/>
          <p:cNvSpPr txBox="1">
            <a:spLocks noChangeArrowheads="1"/>
          </p:cNvSpPr>
          <p:nvPr/>
        </p:nvSpPr>
        <p:spPr bwMode="auto">
          <a:xfrm>
            <a:off x="6626650" y="3643314"/>
            <a:ext cx="1731564" cy="461665"/>
          </a:xfrm>
          <a:prstGeom prst="rect">
            <a:avLst/>
          </a:prstGeom>
          <a:noFill/>
          <a:ln w="9525" algn="ctr">
            <a:noFill/>
            <a:miter lim="800000"/>
            <a:headEnd/>
            <a:tailEnd/>
          </a:ln>
          <a:effectLst/>
        </p:spPr>
        <p:txBody>
          <a:bodyPr wrap="none">
            <a:spAutoFit/>
          </a:bodyPr>
          <a:lstStyle/>
          <a:p>
            <a:pPr algn="r" eaLnBrk="0" hangingPunct="0"/>
            <a:r>
              <a:rPr lang="zh-CN" altLang="en-US" sz="2400" b="1" dirty="0">
                <a:solidFill>
                  <a:srgbClr val="0070C0"/>
                </a:solidFill>
                <a:latin typeface="楷体_GB2312" pitchFamily="49" charset="-122"/>
                <a:ea typeface="楷体_GB2312" pitchFamily="49" charset="-122"/>
              </a:rPr>
              <a:t>指针与常量</a:t>
            </a:r>
            <a:endParaRPr lang="en-US" altLang="zh-CN" sz="2400" b="1" dirty="0">
              <a:solidFill>
                <a:srgbClr val="0070C0"/>
              </a:solidFill>
              <a:latin typeface="楷体_GB2312" pitchFamily="49" charset="-122"/>
              <a:ea typeface="楷体_GB2312" pitchFamily="49" charset="-122"/>
            </a:endParaRPr>
          </a:p>
        </p:txBody>
      </p:sp>
      <p:sp>
        <p:nvSpPr>
          <p:cNvPr id="51241" name="Text Box 41"/>
          <p:cNvSpPr txBox="1">
            <a:spLocks noChangeArrowheads="1"/>
          </p:cNvSpPr>
          <p:nvPr/>
        </p:nvSpPr>
        <p:spPr bwMode="auto">
          <a:xfrm>
            <a:off x="5857884" y="5214950"/>
            <a:ext cx="1731564" cy="461665"/>
          </a:xfrm>
          <a:prstGeom prst="rect">
            <a:avLst/>
          </a:prstGeom>
          <a:noFill/>
          <a:ln w="9525" algn="ctr">
            <a:noFill/>
            <a:miter lim="800000"/>
            <a:headEnd/>
            <a:tailEnd/>
          </a:ln>
          <a:effectLst/>
        </p:spPr>
        <p:txBody>
          <a:bodyPr wrap="none">
            <a:spAutoFit/>
          </a:bodyPr>
          <a:lstStyle/>
          <a:p>
            <a:pPr algn="r" eaLnBrk="0" hangingPunct="0"/>
            <a:r>
              <a:rPr lang="zh-CN" altLang="en-US" sz="2400" b="1" dirty="0">
                <a:solidFill>
                  <a:srgbClr val="0070C0"/>
                </a:solidFill>
                <a:latin typeface="楷体_GB2312" pitchFamily="49" charset="-122"/>
                <a:ea typeface="楷体_GB2312" pitchFamily="49" charset="-122"/>
              </a:rPr>
              <a:t>指针与函数</a:t>
            </a:r>
            <a:endParaRPr lang="en-US" altLang="zh-CN" sz="2400" b="1" dirty="0">
              <a:solidFill>
                <a:srgbClr val="0070C0"/>
              </a:solidFill>
              <a:latin typeface="楷体_GB2312" pitchFamily="49" charset="-122"/>
              <a:ea typeface="楷体_GB2312" pitchFamily="49" charset="-122"/>
            </a:endParaRPr>
          </a:p>
        </p:txBody>
      </p:sp>
      <p:sp>
        <p:nvSpPr>
          <p:cNvPr id="51242" name="Text Box 42"/>
          <p:cNvSpPr txBox="1">
            <a:spLocks noChangeArrowheads="1"/>
          </p:cNvSpPr>
          <p:nvPr/>
        </p:nvSpPr>
        <p:spPr bwMode="auto">
          <a:xfrm>
            <a:off x="1060671" y="3610277"/>
            <a:ext cx="1422184" cy="461665"/>
          </a:xfrm>
          <a:prstGeom prst="rect">
            <a:avLst/>
          </a:prstGeom>
          <a:noFill/>
          <a:ln w="9525" algn="ctr">
            <a:noFill/>
            <a:miter lim="800000"/>
            <a:headEnd/>
            <a:tailEnd/>
          </a:ln>
          <a:effectLst/>
        </p:spPr>
        <p:txBody>
          <a:bodyPr wrap="none">
            <a:spAutoFit/>
          </a:bodyPr>
          <a:lstStyle/>
          <a:p>
            <a:pPr algn="r" eaLnBrk="0" hangingPunct="0"/>
            <a:r>
              <a:rPr lang="zh-CN" altLang="en-US" sz="2400" b="1" dirty="0">
                <a:solidFill>
                  <a:srgbClr val="0070C0"/>
                </a:solidFill>
                <a:latin typeface="楷体_GB2312" pitchFamily="49" charset="-122"/>
                <a:ea typeface="楷体_GB2312" pitchFamily="49" charset="-122"/>
              </a:rPr>
              <a:t>主要运算</a:t>
            </a:r>
            <a:endParaRPr lang="en-US" altLang="zh-CN" sz="2400" b="1" dirty="0">
              <a:solidFill>
                <a:srgbClr val="0070C0"/>
              </a:solidFill>
              <a:latin typeface="楷体_GB2312" pitchFamily="49" charset="-122"/>
              <a:ea typeface="楷体_GB2312" pitchFamily="49" charset="-122"/>
            </a:endParaRPr>
          </a:p>
        </p:txBody>
      </p:sp>
      <p:sp>
        <p:nvSpPr>
          <p:cNvPr id="51243" name="Text Box 43"/>
          <p:cNvSpPr txBox="1">
            <a:spLocks noChangeArrowheads="1"/>
          </p:cNvSpPr>
          <p:nvPr/>
        </p:nvSpPr>
        <p:spPr bwMode="auto">
          <a:xfrm>
            <a:off x="1500166" y="5181913"/>
            <a:ext cx="1731564" cy="461665"/>
          </a:xfrm>
          <a:prstGeom prst="rect">
            <a:avLst/>
          </a:prstGeom>
          <a:noFill/>
          <a:ln w="9525" algn="ctr">
            <a:noFill/>
            <a:miter lim="800000"/>
            <a:headEnd/>
            <a:tailEnd/>
          </a:ln>
          <a:effectLst/>
        </p:spPr>
        <p:txBody>
          <a:bodyPr wrap="none">
            <a:spAutoFit/>
          </a:bodyPr>
          <a:lstStyle/>
          <a:p>
            <a:pPr algn="r" eaLnBrk="0" hangingPunct="0"/>
            <a:r>
              <a:rPr lang="zh-CN" altLang="en-US" sz="2400" b="1" dirty="0">
                <a:solidFill>
                  <a:srgbClr val="0070C0"/>
                </a:solidFill>
                <a:latin typeface="楷体_GB2312" pitchFamily="49" charset="-122"/>
                <a:ea typeface="楷体_GB2312" pitchFamily="49" charset="-122"/>
              </a:rPr>
              <a:t>指针与数组</a:t>
            </a:r>
            <a:endParaRPr lang="en-US" altLang="zh-CN" sz="2400" b="1" dirty="0">
              <a:solidFill>
                <a:srgbClr val="0070C0"/>
              </a:solidFill>
              <a:latin typeface="楷体_GB2312" pitchFamily="49" charset="-122"/>
              <a:ea typeface="楷体_GB2312" pitchFamily="49" charset="-122"/>
            </a:endParaRPr>
          </a:p>
        </p:txBody>
      </p:sp>
      <p:sp>
        <p:nvSpPr>
          <p:cNvPr id="44" name="灯片编号占位符 43"/>
          <p:cNvSpPr>
            <a:spLocks noGrp="1"/>
          </p:cNvSpPr>
          <p:nvPr>
            <p:ph type="sldNum" sz="quarter" idx="4"/>
          </p:nvPr>
        </p:nvSpPr>
        <p:spPr/>
        <p:txBody>
          <a:bodyPr/>
          <a:lstStyle/>
          <a:p>
            <a:fld id="{E24BA5DA-9399-4747-BBF5-65A2C2316885}" type="slidenum">
              <a:rPr lang="en-US" altLang="zh-CN" smtClean="0"/>
              <a:pPr/>
              <a:t>19</a:t>
            </a:fld>
            <a:endParaRPr lang="en-US" altLang="zh-CN" dirty="0"/>
          </a:p>
        </p:txBody>
      </p:sp>
      <p:sp>
        <p:nvSpPr>
          <p:cNvPr id="45" name="页脚占位符 44"/>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a:t>第</a:t>
            </a:r>
            <a:r>
              <a:rPr lang="en-US" altLang="zh-CN" dirty="0"/>
              <a:t>6</a:t>
            </a:r>
            <a:r>
              <a:rPr lang="zh-CN" altLang="en-US" dirty="0"/>
              <a:t>章 指针、引用与动态内存分配</a:t>
            </a:r>
            <a:endParaRPr lang="en-US" altLang="zh-CN" dirty="0"/>
          </a:p>
        </p:txBody>
      </p:sp>
      <p:grpSp>
        <p:nvGrpSpPr>
          <p:cNvPr id="2" name="Group 3"/>
          <p:cNvGrpSpPr>
            <a:grpSpLocks/>
          </p:cNvGrpSpPr>
          <p:nvPr/>
        </p:nvGrpSpPr>
        <p:grpSpPr bwMode="auto">
          <a:xfrm>
            <a:off x="1828800" y="1716091"/>
            <a:ext cx="762000" cy="665162"/>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3" name="Group 7"/>
          <p:cNvGrpSpPr>
            <a:grpSpLocks/>
          </p:cNvGrpSpPr>
          <p:nvPr/>
        </p:nvGrpSpPr>
        <p:grpSpPr bwMode="auto">
          <a:xfrm>
            <a:off x="1828800" y="2630491"/>
            <a:ext cx="762000" cy="665162"/>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71" name="Line 11"/>
          <p:cNvSpPr>
            <a:spLocks noChangeShapeType="1"/>
          </p:cNvSpPr>
          <p:nvPr/>
        </p:nvSpPr>
        <p:spPr bwMode="auto">
          <a:xfrm>
            <a:off x="2438400" y="2325691"/>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2" name="Text Box 12"/>
          <p:cNvSpPr txBox="1">
            <a:spLocks noChangeArrowheads="1"/>
          </p:cNvSpPr>
          <p:nvPr/>
        </p:nvSpPr>
        <p:spPr bwMode="auto">
          <a:xfrm>
            <a:off x="2667000" y="1792291"/>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初识指针</a:t>
            </a:r>
            <a:endParaRPr lang="en-US" altLang="zh-CN" sz="3200" b="1" dirty="0">
              <a:ea typeface="宋体" pitchFamily="2" charset="-122"/>
            </a:endParaRPr>
          </a:p>
        </p:txBody>
      </p:sp>
      <p:sp>
        <p:nvSpPr>
          <p:cNvPr id="40973" name="Text Box 13"/>
          <p:cNvSpPr txBox="1">
            <a:spLocks noChangeArrowheads="1"/>
          </p:cNvSpPr>
          <p:nvPr/>
        </p:nvSpPr>
        <p:spPr bwMode="gray">
          <a:xfrm>
            <a:off x="2025650" y="1814516"/>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40974" name="Line 14"/>
          <p:cNvSpPr>
            <a:spLocks noChangeShapeType="1"/>
          </p:cNvSpPr>
          <p:nvPr/>
        </p:nvSpPr>
        <p:spPr bwMode="auto">
          <a:xfrm>
            <a:off x="2438400" y="3240091"/>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5" name="Text Box 15"/>
          <p:cNvSpPr txBox="1">
            <a:spLocks noChangeArrowheads="1"/>
          </p:cNvSpPr>
          <p:nvPr/>
        </p:nvSpPr>
        <p:spPr bwMode="auto">
          <a:xfrm>
            <a:off x="2667000" y="2706691"/>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指针类型</a:t>
            </a:r>
            <a:endParaRPr lang="en-US" altLang="zh-CN" sz="3200" b="1" dirty="0">
              <a:ea typeface="宋体" pitchFamily="2" charset="-122"/>
            </a:endParaRPr>
          </a:p>
        </p:txBody>
      </p:sp>
      <p:sp>
        <p:nvSpPr>
          <p:cNvPr id="40976" name="Text Box 16"/>
          <p:cNvSpPr txBox="1">
            <a:spLocks noChangeArrowheads="1"/>
          </p:cNvSpPr>
          <p:nvPr/>
        </p:nvSpPr>
        <p:spPr bwMode="gray">
          <a:xfrm>
            <a:off x="2025650" y="2728916"/>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grpSp>
        <p:nvGrpSpPr>
          <p:cNvPr id="4" name="Group 17"/>
          <p:cNvGrpSpPr>
            <a:grpSpLocks/>
          </p:cNvGrpSpPr>
          <p:nvPr/>
        </p:nvGrpSpPr>
        <p:grpSpPr bwMode="auto">
          <a:xfrm>
            <a:off x="1828800" y="3522666"/>
            <a:ext cx="762000" cy="665162"/>
            <a:chOff x="1110" y="2656"/>
            <a:chExt cx="1549" cy="1351"/>
          </a:xfrm>
        </p:grpSpPr>
        <p:sp>
          <p:nvSpPr>
            <p:cNvPr id="4097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7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5" name="Group 21"/>
          <p:cNvGrpSpPr>
            <a:grpSpLocks/>
          </p:cNvGrpSpPr>
          <p:nvPr/>
        </p:nvGrpSpPr>
        <p:grpSpPr bwMode="auto">
          <a:xfrm>
            <a:off x="1828800" y="4437066"/>
            <a:ext cx="762000" cy="665162"/>
            <a:chOff x="3174" y="2656"/>
            <a:chExt cx="1549" cy="1351"/>
          </a:xfrm>
        </p:grpSpPr>
        <p:sp>
          <p:nvSpPr>
            <p:cNvPr id="4098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8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4"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85" name="Line 25"/>
          <p:cNvSpPr>
            <a:spLocks noChangeShapeType="1"/>
          </p:cNvSpPr>
          <p:nvPr/>
        </p:nvSpPr>
        <p:spPr bwMode="auto">
          <a:xfrm>
            <a:off x="2438400" y="413226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6" name="Text Box 26"/>
          <p:cNvSpPr txBox="1">
            <a:spLocks noChangeArrowheads="1"/>
          </p:cNvSpPr>
          <p:nvPr/>
        </p:nvSpPr>
        <p:spPr bwMode="auto">
          <a:xfrm>
            <a:off x="2667000" y="3598866"/>
            <a:ext cx="2656496"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动态内存分配</a:t>
            </a:r>
            <a:endParaRPr lang="en-US" altLang="zh-CN" sz="3200" b="1" dirty="0">
              <a:ea typeface="宋体" pitchFamily="2" charset="-122"/>
            </a:endParaRPr>
          </a:p>
        </p:txBody>
      </p:sp>
      <p:sp>
        <p:nvSpPr>
          <p:cNvPr id="40987" name="Text Box 27"/>
          <p:cNvSpPr txBox="1">
            <a:spLocks noChangeArrowheads="1"/>
          </p:cNvSpPr>
          <p:nvPr/>
        </p:nvSpPr>
        <p:spPr bwMode="gray">
          <a:xfrm>
            <a:off x="2025650" y="3621091"/>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3</a:t>
            </a:r>
          </a:p>
        </p:txBody>
      </p:sp>
      <p:sp>
        <p:nvSpPr>
          <p:cNvPr id="40988" name="Line 28"/>
          <p:cNvSpPr>
            <a:spLocks noChangeShapeType="1"/>
          </p:cNvSpPr>
          <p:nvPr/>
        </p:nvSpPr>
        <p:spPr bwMode="auto">
          <a:xfrm>
            <a:off x="2438400" y="504666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9" name="Text Box 29"/>
          <p:cNvSpPr txBox="1">
            <a:spLocks noChangeArrowheads="1"/>
          </p:cNvSpPr>
          <p:nvPr/>
        </p:nvSpPr>
        <p:spPr bwMode="auto">
          <a:xfrm>
            <a:off x="2667000" y="4513266"/>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引用类型</a:t>
            </a:r>
            <a:endParaRPr lang="en-US" altLang="zh-CN" sz="3200" b="1" dirty="0">
              <a:ea typeface="宋体" pitchFamily="2" charset="-122"/>
            </a:endParaRPr>
          </a:p>
        </p:txBody>
      </p:sp>
      <p:sp>
        <p:nvSpPr>
          <p:cNvPr id="40990" name="Text Box 30"/>
          <p:cNvSpPr txBox="1">
            <a:spLocks noChangeArrowheads="1"/>
          </p:cNvSpPr>
          <p:nvPr/>
        </p:nvSpPr>
        <p:spPr bwMode="gray">
          <a:xfrm>
            <a:off x="2025650" y="4535491"/>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4</a:t>
            </a:r>
          </a:p>
        </p:txBody>
      </p:sp>
      <p:sp>
        <p:nvSpPr>
          <p:cNvPr id="31" name="灯片编号占位符 30"/>
          <p:cNvSpPr>
            <a:spLocks noGrp="1"/>
          </p:cNvSpPr>
          <p:nvPr>
            <p:ph type="sldNum" sz="quarter" idx="4"/>
          </p:nvPr>
        </p:nvSpPr>
        <p:spPr/>
        <p:txBody>
          <a:bodyPr/>
          <a:lstStyle/>
          <a:p>
            <a:fld id="{E24BA5DA-9399-4747-BBF5-65A2C2316885}" type="slidenum">
              <a:rPr lang="en-US" altLang="zh-CN" smtClean="0"/>
              <a:pPr/>
              <a:t>2</a:t>
            </a:fld>
            <a:endParaRPr lang="en-US" altLang="zh-CN" dirty="0"/>
          </a:p>
        </p:txBody>
      </p:sp>
      <p:sp>
        <p:nvSpPr>
          <p:cNvPr id="32" name="页脚占位符 31"/>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grpSp>
        <p:nvGrpSpPr>
          <p:cNvPr id="6" name="Group 17"/>
          <p:cNvGrpSpPr>
            <a:grpSpLocks/>
          </p:cNvGrpSpPr>
          <p:nvPr/>
        </p:nvGrpSpPr>
        <p:grpSpPr bwMode="auto">
          <a:xfrm>
            <a:off x="1828800" y="5335606"/>
            <a:ext cx="762000" cy="665162"/>
            <a:chOff x="1110" y="2656"/>
            <a:chExt cx="1549" cy="1351"/>
          </a:xfrm>
        </p:grpSpPr>
        <p:sp>
          <p:nvSpPr>
            <p:cNvPr id="3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3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3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sp>
        <p:nvSpPr>
          <p:cNvPr id="37" name="Line 25"/>
          <p:cNvSpPr>
            <a:spLocks noChangeShapeType="1"/>
          </p:cNvSpPr>
          <p:nvPr/>
        </p:nvSpPr>
        <p:spPr bwMode="auto">
          <a:xfrm>
            <a:off x="2437200" y="594520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38" name="Text Box 26"/>
          <p:cNvSpPr txBox="1">
            <a:spLocks noChangeArrowheads="1"/>
          </p:cNvSpPr>
          <p:nvPr/>
        </p:nvSpPr>
        <p:spPr bwMode="auto">
          <a:xfrm>
            <a:off x="2667600" y="5411806"/>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程序实例</a:t>
            </a:r>
            <a:endParaRPr lang="en-US" altLang="zh-CN" sz="3200" b="1" dirty="0">
              <a:ea typeface="宋体" pitchFamily="2" charset="-122"/>
            </a:endParaRPr>
          </a:p>
        </p:txBody>
      </p:sp>
      <p:sp>
        <p:nvSpPr>
          <p:cNvPr id="39" name="Text Box 27"/>
          <p:cNvSpPr txBox="1">
            <a:spLocks noChangeArrowheads="1"/>
          </p:cNvSpPr>
          <p:nvPr/>
        </p:nvSpPr>
        <p:spPr bwMode="gray">
          <a:xfrm>
            <a:off x="2054206" y="5434031"/>
            <a:ext cx="356187" cy="461665"/>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ea typeface="宋体" pitchFamily="2" charset="-122"/>
              </a:rPr>
              <a:t>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p:txBody>
          <a:bodyPr/>
          <a:lstStyle/>
          <a:p>
            <a:r>
              <a:rPr lang="zh-CN" altLang="en-US" dirty="0"/>
              <a:t>指针变量说明</a:t>
            </a:r>
            <a:endParaRPr lang="en-US" altLang="zh-CN" dirty="0"/>
          </a:p>
          <a:p>
            <a:pPr lvl="1"/>
            <a:r>
              <a:rPr lang="en-US" altLang="zh-CN" dirty="0"/>
              <a:t>&lt;</a:t>
            </a:r>
            <a:r>
              <a:rPr lang="zh-CN" altLang="en-US" dirty="0"/>
              <a:t>数据类型</a:t>
            </a:r>
            <a:r>
              <a:rPr lang="en-US" altLang="zh-CN" dirty="0"/>
              <a:t>&gt;*&lt;</a:t>
            </a:r>
            <a:r>
              <a:rPr lang="zh-CN" altLang="en-US" dirty="0"/>
              <a:t>指针变量名</a:t>
            </a:r>
            <a:r>
              <a:rPr lang="en-US" altLang="zh-CN" dirty="0"/>
              <a:t>&gt;</a:t>
            </a:r>
            <a:r>
              <a:rPr lang="en-US" altLang="zh-CN" dirty="0">
                <a:solidFill>
                  <a:srgbClr val="C00000"/>
                </a:solidFill>
              </a:rPr>
              <a:t>[</a:t>
            </a:r>
            <a:r>
              <a:rPr lang="en-US" altLang="zh-CN" dirty="0">
                <a:solidFill>
                  <a:srgbClr val="C00000"/>
                </a:solidFill>
                <a:latin typeface="Courier New" pitchFamily="49" charset="0"/>
                <a:cs typeface="Courier New" pitchFamily="49" charset="0"/>
              </a:rPr>
              <a:t>,</a:t>
            </a:r>
            <a:r>
              <a:rPr lang="en-US" altLang="zh-CN" dirty="0">
                <a:solidFill>
                  <a:srgbClr val="C00000"/>
                </a:solidFill>
              </a:rPr>
              <a:t>*&lt;</a:t>
            </a:r>
            <a:r>
              <a:rPr lang="zh-CN" altLang="en-US" dirty="0">
                <a:solidFill>
                  <a:srgbClr val="C00000"/>
                </a:solidFill>
              </a:rPr>
              <a:t>指针变量名</a:t>
            </a:r>
            <a:r>
              <a:rPr lang="en-US" altLang="zh-CN" dirty="0">
                <a:solidFill>
                  <a:srgbClr val="C00000"/>
                </a:solidFill>
              </a:rPr>
              <a:t>&gt;]</a:t>
            </a:r>
            <a:r>
              <a:rPr lang="en-US" altLang="zh-CN" dirty="0">
                <a:solidFill>
                  <a:schemeClr val="tx2"/>
                </a:solidFill>
                <a:latin typeface="Courier New" pitchFamily="49" charset="0"/>
                <a:cs typeface="Courier New" pitchFamily="49" charset="0"/>
              </a:rPr>
              <a:t>;</a:t>
            </a:r>
          </a:p>
          <a:p>
            <a:pPr lvl="2"/>
            <a:r>
              <a:rPr lang="zh-CN" altLang="en-US" dirty="0"/>
              <a:t>数据类型：基本数据类型、用户定义类型</a:t>
            </a:r>
            <a:endParaRPr lang="en-US" altLang="zh-CN" dirty="0"/>
          </a:p>
          <a:p>
            <a:pPr lvl="2"/>
            <a:r>
              <a:rPr lang="zh-CN" altLang="en-US" dirty="0"/>
              <a:t>指针变量名：标识符</a:t>
            </a:r>
            <a:endParaRPr lang="en-US" altLang="zh-CN" dirty="0"/>
          </a:p>
          <a:p>
            <a:pPr lvl="2"/>
            <a:r>
              <a:rPr lang="zh-CN" altLang="en-US" dirty="0"/>
              <a:t>表示指针指向</a:t>
            </a:r>
            <a:r>
              <a:rPr lang="en-US" altLang="zh-CN" dirty="0"/>
              <a:t>&lt;</a:t>
            </a:r>
            <a:r>
              <a:rPr lang="zh-CN" altLang="en-US" dirty="0"/>
              <a:t>数据类型</a:t>
            </a:r>
            <a:r>
              <a:rPr lang="en-US" altLang="zh-CN" dirty="0"/>
              <a:t>&gt;</a:t>
            </a:r>
            <a:r>
              <a:rPr lang="zh-CN" altLang="en-US" dirty="0"/>
              <a:t>类型变量的首地址</a:t>
            </a:r>
            <a:endParaRPr lang="en-US" altLang="zh-CN" dirty="0"/>
          </a:p>
          <a:p>
            <a:pPr lvl="3"/>
            <a:r>
              <a:rPr lang="zh-CN" altLang="en-US" dirty="0"/>
              <a:t>不同数据类型在内存中占空间不同，指向第一个字节所在的地址</a:t>
            </a:r>
            <a:endParaRPr lang="en-US" altLang="zh-CN" dirty="0"/>
          </a:p>
          <a:p>
            <a:pPr lvl="3"/>
            <a:r>
              <a:rPr lang="zh-CN" altLang="en-US" dirty="0"/>
              <a:t>指针指向的地址空间大小由数据类型决定</a:t>
            </a:r>
            <a:endParaRPr lang="en-US" altLang="zh-CN" dirty="0"/>
          </a:p>
          <a:p>
            <a:pPr lvl="1"/>
            <a:r>
              <a:rPr lang="en-US" altLang="zh-CN" dirty="0" err="1">
                <a:latin typeface="Courier New" pitchFamily="49" charset="0"/>
                <a:cs typeface="Courier New" pitchFamily="49" charset="0"/>
              </a:rPr>
              <a:t>int</a:t>
            </a:r>
            <a:r>
              <a:rPr lang="en-US" altLang="zh-CN" dirty="0">
                <a:latin typeface="Courier New" pitchFamily="49" charset="0"/>
                <a:cs typeface="Courier New" pitchFamily="49" charset="0"/>
              </a:rPr>
              <a:t> </a:t>
            </a:r>
            <a:r>
              <a:rPr lang="en-US" altLang="zh-CN" dirty="0">
                <a:solidFill>
                  <a:schemeClr val="tx2"/>
                </a:solidFill>
                <a:latin typeface="Courier New" pitchFamily="49" charset="0"/>
                <a:cs typeface="Courier New" pitchFamily="49" charset="0"/>
              </a:rPr>
              <a:t>*p;</a:t>
            </a:r>
          </a:p>
          <a:p>
            <a:pPr lvl="2"/>
            <a:r>
              <a:rPr lang="zh-CN" altLang="en-US" dirty="0"/>
              <a:t>指针变量名为</a:t>
            </a:r>
            <a:r>
              <a:rPr lang="en-US" altLang="zh-CN" dirty="0"/>
              <a:t>p</a:t>
            </a:r>
            <a:r>
              <a:rPr lang="zh-CN" altLang="en-US" dirty="0"/>
              <a:t>，指向</a:t>
            </a:r>
            <a:r>
              <a:rPr lang="zh-CN" altLang="en-US" dirty="0">
                <a:solidFill>
                  <a:srgbClr val="FF0000"/>
                </a:solidFill>
              </a:rPr>
              <a:t>某</a:t>
            </a:r>
            <a:r>
              <a:rPr lang="zh-CN" altLang="en-US" dirty="0"/>
              <a:t>整型变量的</a:t>
            </a:r>
            <a:r>
              <a:rPr lang="zh-CN" altLang="en-US" dirty="0">
                <a:solidFill>
                  <a:srgbClr val="FF0000"/>
                </a:solidFill>
              </a:rPr>
              <a:t>首地址</a:t>
            </a:r>
            <a:endParaRPr lang="en-US" altLang="zh-CN" dirty="0">
              <a:solidFill>
                <a:srgbClr val="FF0000"/>
              </a:solidFill>
            </a:endParaRPr>
          </a:p>
          <a:p>
            <a:pPr lvl="3"/>
            <a:r>
              <a:rPr lang="zh-CN" altLang="en-US" dirty="0"/>
              <a:t>未赋初值，属于</a:t>
            </a:r>
            <a:r>
              <a:rPr lang="zh-CN" altLang="en-US" dirty="0">
                <a:solidFill>
                  <a:srgbClr val="FF0000"/>
                </a:solidFill>
              </a:rPr>
              <a:t>悬挂</a:t>
            </a:r>
            <a:r>
              <a:rPr lang="zh-CN" altLang="en-US" dirty="0"/>
              <a:t>状态</a:t>
            </a:r>
            <a:endParaRPr lang="en-US" altLang="zh-CN" dirty="0">
              <a:solidFill>
                <a:srgbClr val="FF0000"/>
              </a:solidFill>
            </a:endParaRP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20</a:t>
            </a:fld>
            <a:endParaRPr lang="en-US"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p:txBody>
          <a:bodyPr/>
          <a:lstStyle/>
          <a:p>
            <a:r>
              <a:rPr lang="zh-CN" altLang="en-US" dirty="0"/>
              <a:t>指针变量说明</a:t>
            </a:r>
            <a:endParaRPr lang="en-US" altLang="zh-CN" dirty="0"/>
          </a:p>
          <a:p>
            <a:pPr lvl="1"/>
            <a:r>
              <a:rPr lang="zh-CN" altLang="en-US" dirty="0"/>
              <a:t>指针变量的值</a:t>
            </a:r>
            <a:endParaRPr lang="en-US" altLang="zh-CN" dirty="0"/>
          </a:p>
          <a:p>
            <a:pPr lvl="2"/>
            <a:r>
              <a:rPr lang="zh-CN" altLang="en-US" dirty="0"/>
              <a:t>该指针变量指向的</a:t>
            </a:r>
            <a:r>
              <a:rPr lang="zh-CN" altLang="en-US" dirty="0">
                <a:solidFill>
                  <a:srgbClr val="FF0000"/>
                </a:solidFill>
              </a:rPr>
              <a:t>地址</a:t>
            </a:r>
            <a:endParaRPr lang="en-US" altLang="zh-CN" dirty="0">
              <a:solidFill>
                <a:srgbClr val="FF0000"/>
              </a:solidFill>
            </a:endParaRPr>
          </a:p>
          <a:p>
            <a:pPr lvl="1"/>
            <a:r>
              <a:rPr lang="zh-CN" altLang="en-US" dirty="0"/>
              <a:t>系统同样为指针变量分配空间</a:t>
            </a:r>
            <a:endParaRPr lang="en-US" altLang="zh-CN" dirty="0"/>
          </a:p>
          <a:p>
            <a:pPr lvl="2"/>
            <a:r>
              <a:rPr lang="zh-CN" altLang="en-US" dirty="0"/>
              <a:t>一般为</a:t>
            </a:r>
            <a:r>
              <a:rPr lang="en-US" altLang="zh-CN" dirty="0">
                <a:solidFill>
                  <a:srgbClr val="FF0000"/>
                </a:solidFill>
              </a:rPr>
              <a:t>4</a:t>
            </a:r>
            <a:r>
              <a:rPr lang="zh-CN" altLang="en-US" dirty="0"/>
              <a:t>个字节</a:t>
            </a:r>
            <a:endParaRPr lang="en-US" altLang="zh-CN" dirty="0"/>
          </a:p>
          <a:p>
            <a:pPr lvl="1"/>
            <a:r>
              <a:rPr lang="zh-CN" altLang="en-US" dirty="0"/>
              <a:t>指针可以指向的“成分”</a:t>
            </a:r>
            <a:endParaRPr lang="en-US" altLang="zh-CN" dirty="0"/>
          </a:p>
          <a:p>
            <a:pPr lvl="2"/>
            <a:r>
              <a:rPr lang="zh-CN" altLang="en-US" dirty="0"/>
              <a:t>变量</a:t>
            </a:r>
            <a:endParaRPr lang="en-US" altLang="zh-CN" dirty="0"/>
          </a:p>
          <a:p>
            <a:pPr lvl="2"/>
            <a:r>
              <a:rPr lang="zh-CN" altLang="en-US" dirty="0"/>
              <a:t>常量</a:t>
            </a:r>
            <a:endParaRPr lang="en-US" altLang="zh-CN" dirty="0"/>
          </a:p>
          <a:p>
            <a:pPr lvl="2"/>
            <a:r>
              <a:rPr lang="zh-CN" altLang="en-US" dirty="0"/>
              <a:t>数组</a:t>
            </a:r>
            <a:endParaRPr lang="en-US" altLang="zh-CN" dirty="0"/>
          </a:p>
          <a:p>
            <a:pPr lvl="2"/>
            <a:r>
              <a:rPr lang="zh-CN" altLang="en-US" dirty="0"/>
              <a:t>函数</a:t>
            </a:r>
          </a:p>
          <a:p>
            <a:pPr lvl="2"/>
            <a:r>
              <a:rPr lang="zh-CN" altLang="en-US" dirty="0"/>
              <a:t>类对象</a:t>
            </a:r>
            <a:endParaRPr lang="en-US" altLang="zh-CN" dirty="0"/>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21</a:t>
            </a:fld>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a:xfrm>
            <a:off x="457200" y="1295400"/>
            <a:ext cx="4757742" cy="5029200"/>
          </a:xfrm>
        </p:spPr>
        <p:txBody>
          <a:bodyPr/>
          <a:lstStyle/>
          <a:p>
            <a:r>
              <a:rPr lang="zh-CN" altLang="en-US" dirty="0"/>
              <a:t>指针变量初始化</a:t>
            </a:r>
            <a:endParaRPr lang="en-US" altLang="zh-CN" dirty="0"/>
          </a:p>
          <a:p>
            <a:pPr lvl="1"/>
            <a:r>
              <a:rPr lang="zh-CN" altLang="en-US" dirty="0"/>
              <a:t>初始化为内存地址</a:t>
            </a:r>
            <a:endParaRPr lang="en-US" altLang="zh-CN" dirty="0"/>
          </a:p>
          <a:p>
            <a:pPr lvl="2"/>
            <a:r>
              <a:rPr lang="zh-CN" altLang="en-US" dirty="0"/>
              <a:t>初始化时，“</a:t>
            </a:r>
            <a:r>
              <a:rPr lang="en-US" altLang="zh-CN" dirty="0"/>
              <a:t>=</a:t>
            </a:r>
            <a:r>
              <a:rPr lang="zh-CN" altLang="en-US" dirty="0"/>
              <a:t>”右边是能够表示地址的值</a:t>
            </a:r>
            <a:endParaRPr lang="en-US" altLang="zh-CN" dirty="0"/>
          </a:p>
          <a:p>
            <a:pPr lvl="2"/>
            <a:r>
              <a:rPr lang="en-US" altLang="zh-CN" dirty="0" err="1">
                <a:solidFill>
                  <a:srgbClr val="0000FF"/>
                </a:solidFill>
                <a:latin typeface="Courier New" pitchFamily="49" charset="0"/>
                <a:cs typeface="Courier New" pitchFamily="49" charset="0"/>
              </a:rPr>
              <a:t>int</a:t>
            </a:r>
            <a:r>
              <a:rPr lang="en-US" altLang="zh-CN" dirty="0">
                <a:solidFill>
                  <a:srgbClr val="0000FF"/>
                </a:solidFill>
                <a:latin typeface="Courier New" pitchFamily="49" charset="0"/>
                <a:cs typeface="Courier New" pitchFamily="49" charset="0"/>
              </a:rPr>
              <a:t> </a:t>
            </a:r>
            <a:r>
              <a:rPr lang="en-US" altLang="zh-CN" dirty="0">
                <a:solidFill>
                  <a:schemeClr val="tx2"/>
                </a:solidFill>
                <a:latin typeface="Courier New" pitchFamily="49" charset="0"/>
                <a:cs typeface="Courier New" pitchFamily="49" charset="0"/>
              </a:rPr>
              <a:t>a = 18;</a:t>
            </a:r>
          </a:p>
          <a:p>
            <a:pPr lvl="2"/>
            <a:r>
              <a:rPr lang="en-US" altLang="zh-CN" dirty="0" err="1">
                <a:solidFill>
                  <a:srgbClr val="0000FF"/>
                </a:solidFill>
                <a:latin typeface="Courier New" pitchFamily="49" charset="0"/>
                <a:cs typeface="Courier New" pitchFamily="49" charset="0"/>
              </a:rPr>
              <a:t>int</a:t>
            </a:r>
            <a:r>
              <a:rPr lang="en-US" altLang="zh-CN" dirty="0">
                <a:solidFill>
                  <a:srgbClr val="0000FF"/>
                </a:solidFill>
                <a:latin typeface="Courier New" pitchFamily="49" charset="0"/>
                <a:cs typeface="Courier New" pitchFamily="49" charset="0"/>
              </a:rPr>
              <a:t> </a:t>
            </a:r>
            <a:r>
              <a:rPr lang="en-US" altLang="zh-CN" dirty="0">
                <a:solidFill>
                  <a:schemeClr val="tx2"/>
                </a:solidFill>
                <a:latin typeface="Courier New" pitchFamily="49" charset="0"/>
                <a:cs typeface="Courier New" pitchFamily="49" charset="0"/>
              </a:rPr>
              <a:t>*p = &amp;a;</a:t>
            </a:r>
          </a:p>
          <a:p>
            <a:pPr lvl="1"/>
            <a:r>
              <a:rPr lang="zh-CN" altLang="en-US" dirty="0"/>
              <a:t>初始化为</a:t>
            </a:r>
            <a:r>
              <a:rPr lang="en-US" altLang="zh-CN" dirty="0"/>
              <a:t>0</a:t>
            </a:r>
            <a:r>
              <a:rPr lang="zh-CN" altLang="en-US" dirty="0"/>
              <a:t>（</a:t>
            </a:r>
            <a:r>
              <a:rPr lang="en-US" altLang="zh-CN" dirty="0"/>
              <a:t>NULL</a:t>
            </a:r>
            <a:r>
              <a:rPr lang="zh-CN" altLang="en-US" dirty="0"/>
              <a:t>）</a:t>
            </a:r>
            <a:endParaRPr lang="en-US" altLang="zh-CN" dirty="0"/>
          </a:p>
          <a:p>
            <a:pPr lvl="2"/>
            <a:r>
              <a:rPr lang="zh-CN" altLang="en-US" dirty="0"/>
              <a:t>空指针，表示指针不指向任何变量</a:t>
            </a:r>
            <a:endParaRPr lang="en-US" altLang="zh-CN" dirty="0"/>
          </a:p>
          <a:p>
            <a:pPr lvl="2"/>
            <a:r>
              <a:rPr lang="en-US" altLang="zh-CN" dirty="0" err="1">
                <a:solidFill>
                  <a:srgbClr val="0000FF"/>
                </a:solidFill>
                <a:latin typeface="Courier New" pitchFamily="49" charset="0"/>
                <a:cs typeface="Courier New" pitchFamily="49" charset="0"/>
              </a:rPr>
              <a:t>int</a:t>
            </a:r>
            <a:r>
              <a:rPr lang="en-US" altLang="zh-CN" dirty="0">
                <a:solidFill>
                  <a:srgbClr val="0000FF"/>
                </a:solidFill>
                <a:latin typeface="Courier New" pitchFamily="49" charset="0"/>
                <a:cs typeface="Courier New" pitchFamily="49" charset="0"/>
              </a:rPr>
              <a:t> </a:t>
            </a:r>
            <a:r>
              <a:rPr lang="en-US" altLang="zh-CN" dirty="0">
                <a:solidFill>
                  <a:schemeClr val="tx2"/>
                </a:solidFill>
                <a:latin typeface="Courier New" pitchFamily="49" charset="0"/>
                <a:cs typeface="Courier New" pitchFamily="49" charset="0"/>
              </a:rPr>
              <a:t>*p=0;</a:t>
            </a:r>
          </a:p>
          <a:p>
            <a:pPr lvl="2"/>
            <a:r>
              <a:rPr lang="en-US" altLang="zh-CN" dirty="0" err="1">
                <a:solidFill>
                  <a:srgbClr val="0000FF"/>
                </a:solidFill>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*p=NULL;</a:t>
            </a: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22</a:t>
            </a:fld>
            <a:endParaRPr lang="en-US" altLang="zh-CN" dirty="0"/>
          </a:p>
        </p:txBody>
      </p:sp>
      <p:graphicFrame>
        <p:nvGraphicFramePr>
          <p:cNvPr id="6" name="Group 67"/>
          <p:cNvGraphicFramePr>
            <a:graphicFrameLocks noGrp="1"/>
          </p:cNvGraphicFramePr>
          <p:nvPr/>
        </p:nvGraphicFramePr>
        <p:xfrm>
          <a:off x="5786446" y="2571744"/>
          <a:ext cx="1143000" cy="685800"/>
        </p:xfrm>
        <a:graphic>
          <a:graphicData uri="http://schemas.openxmlformats.org/drawingml/2006/table">
            <a:tbl>
              <a:tblPr/>
              <a:tblGrid>
                <a:gridCol w="1143000">
                  <a:extLst>
                    <a:ext uri="{9D8B030D-6E8A-4147-A177-3AD203B41FA5}">
                      <a16:colId xmlns:a16="http://schemas.microsoft.com/office/drawing/2014/main" val="20000"/>
                    </a:ext>
                  </a:extLst>
                </a:gridCol>
              </a:tblGrid>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0"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extLst>
                  <a:ext uri="{0D108BD9-81ED-4DB2-BD59-A6C34878D82A}">
                    <a16:rowId xmlns:a16="http://schemas.microsoft.com/office/drawing/2014/main" val="10000"/>
                  </a:ext>
                </a:extLst>
              </a:tr>
            </a:tbl>
          </a:graphicData>
        </a:graphic>
      </p:graphicFrame>
      <p:graphicFrame>
        <p:nvGraphicFramePr>
          <p:cNvPr id="7" name="Group 65"/>
          <p:cNvGraphicFramePr>
            <a:graphicFrameLocks noGrp="1"/>
          </p:cNvGraphicFramePr>
          <p:nvPr/>
        </p:nvGraphicFramePr>
        <p:xfrm>
          <a:off x="7539046" y="2571744"/>
          <a:ext cx="1143000" cy="685800"/>
        </p:xfrm>
        <a:graphic>
          <a:graphicData uri="http://schemas.openxmlformats.org/drawingml/2006/table">
            <a:tbl>
              <a:tblPr/>
              <a:tblGrid>
                <a:gridCol w="1143000">
                  <a:extLst>
                    <a:ext uri="{9D8B030D-6E8A-4147-A177-3AD203B41FA5}">
                      <a16:colId xmlns:a16="http://schemas.microsoft.com/office/drawing/2014/main" val="20000"/>
                    </a:ext>
                  </a:extLst>
                </a:gridCol>
              </a:tblGrid>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a:ln>
                            <a:noFill/>
                          </a:ln>
                          <a:solidFill>
                            <a:schemeClr val="hlink"/>
                          </a:solidFill>
                          <a:effectLst/>
                          <a:latin typeface="Arial" charset="0"/>
                          <a:ea typeface="宋体" charset="-122"/>
                        </a:rPr>
                        <a:t>   </a:t>
                      </a:r>
                      <a:endParaRPr kumimoji="0" lang="en-US" altLang="zh-CN" sz="2800" b="1" i="0" u="none" strike="noStrike" cap="none" normalizeH="0" baseline="0" dirty="0">
                        <a:ln>
                          <a:noFill/>
                        </a:ln>
                        <a:solidFill>
                          <a:schemeClr val="hlink"/>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bl>
          </a:graphicData>
        </a:graphic>
      </p:graphicFrame>
      <p:sp>
        <p:nvSpPr>
          <p:cNvPr id="8" name="Line 27"/>
          <p:cNvSpPr>
            <a:spLocks noChangeShapeType="1"/>
          </p:cNvSpPr>
          <p:nvPr/>
        </p:nvSpPr>
        <p:spPr bwMode="auto">
          <a:xfrm>
            <a:off x="6548446" y="2952744"/>
            <a:ext cx="990600" cy="0"/>
          </a:xfrm>
          <a:prstGeom prst="line">
            <a:avLst/>
          </a:prstGeom>
          <a:noFill/>
          <a:ln w="28575">
            <a:solidFill>
              <a:schemeClr val="tx1"/>
            </a:solidFill>
            <a:round/>
            <a:headEnd/>
            <a:tailEnd type="triangle" w="med" len="med"/>
          </a:ln>
          <a:effectLst/>
        </p:spPr>
        <p:txBody>
          <a:bodyPr wrap="none"/>
          <a:lstStyle/>
          <a:p>
            <a:endParaRPr lang="zh-CN" altLang="en-US"/>
          </a:p>
        </p:txBody>
      </p:sp>
      <p:sp>
        <p:nvSpPr>
          <p:cNvPr id="9" name="Text Box 55"/>
          <p:cNvSpPr txBox="1">
            <a:spLocks noChangeArrowheads="1"/>
          </p:cNvSpPr>
          <p:nvPr/>
        </p:nvSpPr>
        <p:spPr bwMode="auto">
          <a:xfrm>
            <a:off x="7965854" y="2038344"/>
            <a:ext cx="320922" cy="461665"/>
          </a:xfrm>
          <a:prstGeom prst="rect">
            <a:avLst/>
          </a:prstGeom>
          <a:noFill/>
          <a:ln w="9525">
            <a:noFill/>
            <a:miter lim="800000"/>
            <a:headEnd/>
            <a:tailEnd/>
          </a:ln>
          <a:effectLst/>
        </p:spPr>
        <p:txBody>
          <a:bodyPr wrap="none">
            <a:spAutoFit/>
          </a:bodyPr>
          <a:lstStyle/>
          <a:p>
            <a:r>
              <a:rPr kumimoji="1" lang="en-US" altLang="zh-CN" sz="2400" b="0" dirty="0">
                <a:latin typeface="Times New Roman" pitchFamily="18" charset="0"/>
                <a:ea typeface="宋体" charset="-122"/>
              </a:rPr>
              <a:t>a</a:t>
            </a:r>
          </a:p>
        </p:txBody>
      </p:sp>
      <p:sp>
        <p:nvSpPr>
          <p:cNvPr id="10" name="Text Box 56"/>
          <p:cNvSpPr txBox="1">
            <a:spLocks noChangeArrowheads="1"/>
          </p:cNvSpPr>
          <p:nvPr/>
        </p:nvSpPr>
        <p:spPr bwMode="auto">
          <a:xfrm>
            <a:off x="6143636" y="2038344"/>
            <a:ext cx="338554" cy="461665"/>
          </a:xfrm>
          <a:prstGeom prst="rect">
            <a:avLst/>
          </a:prstGeom>
          <a:noFill/>
          <a:ln w="9525">
            <a:noFill/>
            <a:miter lim="800000"/>
            <a:headEnd/>
            <a:tailEnd/>
          </a:ln>
          <a:effectLst/>
        </p:spPr>
        <p:txBody>
          <a:bodyPr wrap="none">
            <a:spAutoFit/>
          </a:bodyPr>
          <a:lstStyle/>
          <a:p>
            <a:r>
              <a:rPr kumimoji="1" lang="en-US" altLang="zh-CN" sz="2400" b="0" dirty="0">
                <a:latin typeface="Times New Roman" pitchFamily="18" charset="0"/>
                <a:ea typeface="宋体" charset="-122"/>
              </a:rPr>
              <a:t>p</a:t>
            </a:r>
          </a:p>
        </p:txBody>
      </p:sp>
      <p:pic>
        <p:nvPicPr>
          <p:cNvPr id="17" name="Picture 2"/>
          <p:cNvPicPr>
            <a:picLocks noChangeAspect="1" noChangeArrowheads="1"/>
          </p:cNvPicPr>
          <p:nvPr/>
        </p:nvPicPr>
        <p:blipFill>
          <a:blip r:embed="rId2" cstate="print"/>
          <a:srcRect/>
          <a:stretch>
            <a:fillRect/>
          </a:stretch>
        </p:blipFill>
        <p:spPr bwMode="auto">
          <a:xfrm>
            <a:off x="7929563" y="2714625"/>
            <a:ext cx="368300" cy="439738"/>
          </a:xfrm>
          <a:prstGeom prst="rect">
            <a:avLst/>
          </a:prstGeom>
          <a:noFill/>
          <a:ln w="9525">
            <a:miter lim="800000"/>
            <a:headEnd/>
            <a:tailEnd/>
          </a:ln>
          <a:effectLst/>
        </p:spPr>
      </p:pic>
      <p:graphicFrame>
        <p:nvGraphicFramePr>
          <p:cNvPr id="12" name="Group 67"/>
          <p:cNvGraphicFramePr>
            <a:graphicFrameLocks noGrp="1"/>
          </p:cNvGraphicFramePr>
          <p:nvPr/>
        </p:nvGraphicFramePr>
        <p:xfrm>
          <a:off x="5786446" y="4743464"/>
          <a:ext cx="1143000" cy="685800"/>
        </p:xfrm>
        <a:graphic>
          <a:graphicData uri="http://schemas.openxmlformats.org/drawingml/2006/table">
            <a:tbl>
              <a:tblPr/>
              <a:tblGrid>
                <a:gridCol w="1143000">
                  <a:extLst>
                    <a:ext uri="{9D8B030D-6E8A-4147-A177-3AD203B41FA5}">
                      <a16:colId xmlns:a16="http://schemas.microsoft.com/office/drawing/2014/main" val="20000"/>
                    </a:ext>
                  </a:extLst>
                </a:gridCol>
              </a:tblGrid>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0"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extLst>
                  <a:ext uri="{0D108BD9-81ED-4DB2-BD59-A6C34878D82A}">
                    <a16:rowId xmlns:a16="http://schemas.microsoft.com/office/drawing/2014/main" val="10000"/>
                  </a:ext>
                </a:extLst>
              </a:tr>
            </a:tbl>
          </a:graphicData>
        </a:graphic>
      </p:graphicFrame>
      <p:sp>
        <p:nvSpPr>
          <p:cNvPr id="13" name="Line 27"/>
          <p:cNvSpPr>
            <a:spLocks noChangeShapeType="1"/>
          </p:cNvSpPr>
          <p:nvPr/>
        </p:nvSpPr>
        <p:spPr bwMode="auto">
          <a:xfrm>
            <a:off x="6548446" y="5124464"/>
            <a:ext cx="990600" cy="0"/>
          </a:xfrm>
          <a:prstGeom prst="line">
            <a:avLst/>
          </a:prstGeom>
          <a:noFill/>
          <a:ln w="28575">
            <a:solidFill>
              <a:schemeClr val="tx1"/>
            </a:solidFill>
            <a:round/>
            <a:headEnd/>
            <a:tailEnd type="triangle" w="med" len="med"/>
          </a:ln>
          <a:effectLst/>
        </p:spPr>
        <p:txBody>
          <a:bodyPr wrap="none"/>
          <a:lstStyle/>
          <a:p>
            <a:endParaRPr lang="zh-CN" altLang="en-US"/>
          </a:p>
        </p:txBody>
      </p:sp>
      <p:sp>
        <p:nvSpPr>
          <p:cNvPr id="14" name="Text Box 56"/>
          <p:cNvSpPr txBox="1">
            <a:spLocks noChangeArrowheads="1"/>
          </p:cNvSpPr>
          <p:nvPr/>
        </p:nvSpPr>
        <p:spPr bwMode="auto">
          <a:xfrm>
            <a:off x="6143636" y="4210064"/>
            <a:ext cx="338554" cy="461665"/>
          </a:xfrm>
          <a:prstGeom prst="rect">
            <a:avLst/>
          </a:prstGeom>
          <a:noFill/>
          <a:ln w="9525">
            <a:noFill/>
            <a:miter lim="800000"/>
            <a:headEnd/>
            <a:tailEnd/>
          </a:ln>
          <a:effectLst/>
        </p:spPr>
        <p:txBody>
          <a:bodyPr wrap="none">
            <a:spAutoFit/>
          </a:bodyPr>
          <a:lstStyle/>
          <a:p>
            <a:r>
              <a:rPr kumimoji="1" lang="en-US" altLang="zh-CN" sz="2400" b="0" dirty="0">
                <a:latin typeface="Times New Roman" pitchFamily="18" charset="0"/>
                <a:ea typeface="宋体" charset="-122"/>
              </a:rPr>
              <a:t>p</a:t>
            </a:r>
          </a:p>
        </p:txBody>
      </p:sp>
      <p:graphicFrame>
        <p:nvGraphicFramePr>
          <p:cNvPr id="15" name="Group 65"/>
          <p:cNvGraphicFramePr>
            <a:graphicFrameLocks noGrp="1"/>
          </p:cNvGraphicFramePr>
          <p:nvPr/>
        </p:nvGraphicFramePr>
        <p:xfrm>
          <a:off x="7572404" y="4738710"/>
          <a:ext cx="1143000" cy="685800"/>
        </p:xfrm>
        <a:graphic>
          <a:graphicData uri="http://schemas.openxmlformats.org/drawingml/2006/table">
            <a:tbl>
              <a:tblPr/>
              <a:tblGrid>
                <a:gridCol w="1143000">
                  <a:extLst>
                    <a:ext uri="{9D8B030D-6E8A-4147-A177-3AD203B41FA5}">
                      <a16:colId xmlns:a16="http://schemas.microsoft.com/office/drawing/2014/main" val="20000"/>
                    </a:ext>
                  </a:extLst>
                </a:gridCol>
              </a:tblGrid>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a:ln>
                            <a:noFill/>
                          </a:ln>
                          <a:solidFill>
                            <a:schemeClr val="hlink"/>
                          </a:solidFill>
                          <a:effectLst/>
                          <a:latin typeface="Arial" charset="0"/>
                          <a:ea typeface="宋体" charset="-122"/>
                        </a:rPr>
                        <a:t>   </a:t>
                      </a:r>
                      <a:endParaRPr kumimoji="0" lang="en-US" altLang="zh-CN" sz="2800" b="1" i="0" u="none" strike="noStrike" cap="none" normalizeH="0" baseline="0" dirty="0">
                        <a:ln>
                          <a:noFill/>
                        </a:ln>
                        <a:solidFill>
                          <a:schemeClr val="hlink"/>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bl>
          </a:graphicData>
        </a:graphic>
      </p:graphicFrame>
      <p:pic>
        <p:nvPicPr>
          <p:cNvPr id="18" name="Picture 3"/>
          <p:cNvPicPr>
            <a:picLocks noChangeAspect="1" noChangeArrowheads="1"/>
          </p:cNvPicPr>
          <p:nvPr/>
        </p:nvPicPr>
        <p:blipFill>
          <a:blip r:embed="rId3" cstate="print"/>
          <a:srcRect/>
          <a:stretch>
            <a:fillRect/>
          </a:stretch>
        </p:blipFill>
        <p:spPr bwMode="auto">
          <a:xfrm>
            <a:off x="8037513" y="4810125"/>
            <a:ext cx="249237" cy="542925"/>
          </a:xfrm>
          <a:prstGeom prst="rect">
            <a:avLst/>
          </a:prstGeom>
          <a:noFill/>
          <a:ln w="9525">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1"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checkerboard(across)">
                                      <p:cBhvr>
                                        <p:cTn id="15" dur="500"/>
                                        <p:tgtEl>
                                          <p:spTgt spid="10"/>
                                        </p:tgtEl>
                                      </p:cBhvr>
                                    </p:animEffect>
                                  </p:childTnLst>
                                </p:cTn>
                              </p:par>
                              <p:par>
                                <p:cTn id="16" presetID="5" presetClass="entr" presetSubtype="1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checkerboard(across)">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checkerboard(across)">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checkerboard(across)">
                                      <p:cBhvr>
                                        <p:cTn id="28" dur="500"/>
                                        <p:tgtEl>
                                          <p:spTgt spid="14"/>
                                        </p:tgtEl>
                                      </p:cBhvr>
                                    </p:animEffect>
                                  </p:childTnLst>
                                </p:cTn>
                              </p:par>
                              <p:par>
                                <p:cTn id="29" presetID="5" presetClass="entr" presetSubtype="1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checkerboard(across)">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checkerboard(across)">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1"/>
      <p:bldP spid="10" grpId="1"/>
      <p:bldP spid="13" grpId="0" animBg="1"/>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p:txBody>
          <a:bodyPr/>
          <a:lstStyle/>
          <a:p>
            <a:r>
              <a:rPr lang="zh-CN" altLang="en-US" dirty="0"/>
              <a:t>指针变量初始化</a:t>
            </a:r>
            <a:endParaRPr lang="en-US" altLang="zh-CN" dirty="0"/>
          </a:p>
          <a:p>
            <a:pPr lvl="1"/>
            <a:r>
              <a:rPr lang="zh-CN" altLang="en-US" dirty="0"/>
              <a:t>例如：</a:t>
            </a:r>
            <a:endParaRPr lang="en-US" altLang="zh-CN" dirty="0"/>
          </a:p>
          <a:p>
            <a:pPr lvl="1" algn="just">
              <a:buNone/>
            </a:pPr>
            <a:r>
              <a:rPr lang="en-US" altLang="zh-CN" sz="2400" dirty="0" err="1">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=3;</a:t>
            </a:r>
          </a:p>
          <a:p>
            <a:pPr lvl="1" algn="just">
              <a:buNone/>
            </a:pPr>
            <a:r>
              <a:rPr lang="en-US" altLang="zh-CN" sz="2400" dirty="0" err="1">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*pi;</a:t>
            </a:r>
          </a:p>
          <a:p>
            <a:pPr lvl="1" algn="just">
              <a:buNone/>
            </a:pPr>
            <a:r>
              <a:rPr lang="en-US" altLang="zh-CN" sz="2400" dirty="0">
                <a:solidFill>
                  <a:srgbClr val="007434"/>
                </a:solidFill>
              </a:rPr>
              <a:t>//pi</a:t>
            </a:r>
            <a:r>
              <a:rPr lang="zh-CN" altLang="en-US" sz="2400" dirty="0">
                <a:solidFill>
                  <a:srgbClr val="007434"/>
                </a:solidFill>
              </a:rPr>
              <a:t>为</a:t>
            </a:r>
            <a:r>
              <a:rPr lang="en-US" altLang="zh-CN" sz="2400" dirty="0" err="1">
                <a:solidFill>
                  <a:srgbClr val="007434"/>
                </a:solidFill>
              </a:rPr>
              <a:t>int</a:t>
            </a:r>
            <a:r>
              <a:rPr lang="en-US" altLang="zh-CN" sz="2400" dirty="0">
                <a:solidFill>
                  <a:srgbClr val="007434"/>
                </a:solidFill>
              </a:rPr>
              <a:t>*</a:t>
            </a:r>
            <a:r>
              <a:rPr lang="zh-CN" altLang="en-US" sz="2400" dirty="0">
                <a:solidFill>
                  <a:srgbClr val="007434"/>
                </a:solidFill>
              </a:rPr>
              <a:t>型变量，其取值为一个</a:t>
            </a:r>
            <a:r>
              <a:rPr lang="en-US" altLang="zh-CN" sz="2400" dirty="0" err="1">
                <a:solidFill>
                  <a:srgbClr val="007434"/>
                </a:solidFill>
              </a:rPr>
              <a:t>int</a:t>
            </a:r>
            <a:r>
              <a:rPr lang="zh-CN" altLang="en-US" sz="2400" dirty="0">
                <a:solidFill>
                  <a:srgbClr val="007434"/>
                </a:solidFill>
              </a:rPr>
              <a:t>型变量的地址，</a:t>
            </a:r>
          </a:p>
          <a:p>
            <a:pPr lvl="1" algn="just">
              <a:buNone/>
            </a:pPr>
            <a:r>
              <a:rPr lang="zh-CN" altLang="en-US" sz="2400" dirty="0">
                <a:solidFill>
                  <a:srgbClr val="007434"/>
                </a:solidFill>
              </a:rPr>
              <a:t>//也称</a:t>
            </a:r>
            <a:r>
              <a:rPr lang="en-US" altLang="zh-CN" sz="2400" dirty="0">
                <a:solidFill>
                  <a:srgbClr val="007434"/>
                </a:solidFill>
              </a:rPr>
              <a:t>pi</a:t>
            </a:r>
            <a:r>
              <a:rPr lang="zh-CN" altLang="en-US" sz="2400" dirty="0">
                <a:solidFill>
                  <a:srgbClr val="007434"/>
                </a:solidFill>
              </a:rPr>
              <a:t>为指向</a:t>
            </a:r>
            <a:r>
              <a:rPr lang="en-US" altLang="zh-CN" sz="2400" dirty="0" err="1">
                <a:solidFill>
                  <a:srgbClr val="007434"/>
                </a:solidFill>
              </a:rPr>
              <a:t>int</a:t>
            </a:r>
            <a:r>
              <a:rPr lang="zh-CN" altLang="en-US" sz="2400" dirty="0">
                <a:solidFill>
                  <a:srgbClr val="007434"/>
                </a:solidFill>
              </a:rPr>
              <a:t>型数据的指针变量（简称指针）</a:t>
            </a:r>
            <a:endParaRPr lang="en-US" altLang="zh-CN" sz="2400" dirty="0">
              <a:solidFill>
                <a:srgbClr val="007434"/>
              </a:solidFill>
            </a:endParaRPr>
          </a:p>
          <a:p>
            <a:pPr marL="533400" indent="-533400" algn="just">
              <a:lnSpc>
                <a:spcPct val="80000"/>
              </a:lnSpc>
              <a:buNone/>
            </a:pPr>
            <a:r>
              <a:rPr lang="en-US" altLang="zh-CN" sz="2400" dirty="0">
                <a:solidFill>
                  <a:srgbClr val="0000FF"/>
                </a:solidFill>
              </a:rPr>
              <a:t>	</a:t>
            </a:r>
            <a:r>
              <a:rPr lang="en-US" altLang="zh-CN" sz="2400" dirty="0">
                <a:solidFill>
                  <a:schemeClr val="tx2"/>
                </a:solidFill>
                <a:latin typeface="Courier New" pitchFamily="49" charset="0"/>
                <a:cs typeface="Courier New" pitchFamily="49" charset="0"/>
              </a:rPr>
              <a:t>pi = &amp;</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 </a:t>
            </a:r>
          </a:p>
          <a:p>
            <a:pPr lvl="1" algn="just">
              <a:lnSpc>
                <a:spcPct val="80000"/>
              </a:lnSpc>
              <a:buNone/>
            </a:pPr>
            <a:r>
              <a:rPr lang="en-US" altLang="zh-CN" sz="2400" dirty="0">
                <a:solidFill>
                  <a:srgbClr val="007434"/>
                </a:solidFill>
              </a:rPr>
              <a:t>//&amp;</a:t>
            </a:r>
            <a:r>
              <a:rPr lang="zh-CN" altLang="en-US" sz="2400" dirty="0">
                <a:solidFill>
                  <a:srgbClr val="007434"/>
                </a:solidFill>
              </a:rPr>
              <a:t>作单目算符时为“取变量地址”，</a:t>
            </a:r>
          </a:p>
          <a:p>
            <a:pPr lvl="1" algn="just">
              <a:lnSpc>
                <a:spcPct val="80000"/>
              </a:lnSpc>
              <a:buNone/>
            </a:pPr>
            <a:r>
              <a:rPr lang="zh-CN" altLang="en-US" sz="2400" dirty="0">
                <a:solidFill>
                  <a:srgbClr val="007434"/>
                </a:solidFill>
              </a:rPr>
              <a:t>//此处将变量</a:t>
            </a:r>
            <a:r>
              <a:rPr lang="en-US" altLang="zh-CN" sz="2400" dirty="0" err="1">
                <a:solidFill>
                  <a:srgbClr val="007434"/>
                </a:solidFill>
              </a:rPr>
              <a:t>i</a:t>
            </a:r>
            <a:r>
              <a:rPr lang="zh-CN" altLang="en-US" sz="2400" dirty="0">
                <a:solidFill>
                  <a:srgbClr val="007434"/>
                </a:solidFill>
              </a:rPr>
              <a:t>的地址赋给指针变量</a:t>
            </a:r>
            <a:r>
              <a:rPr lang="en-US" altLang="zh-CN" sz="2400" dirty="0">
                <a:solidFill>
                  <a:srgbClr val="007434"/>
                </a:solidFill>
              </a:rPr>
              <a:t>pi</a:t>
            </a:r>
          </a:p>
          <a:p>
            <a:pPr lvl="1" algn="just">
              <a:buNone/>
            </a:pPr>
            <a:endParaRPr lang="zh-CN" altLang="en-US" sz="2400" dirty="0">
              <a:solidFill>
                <a:srgbClr val="00B050"/>
              </a:solidFill>
            </a:endParaRPr>
          </a:p>
          <a:p>
            <a:endParaRPr lang="zh-CN" altLang="en-US" dirty="0"/>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23</a:t>
            </a:fld>
            <a:endParaRPr lang="en-US" alt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p:txBody>
          <a:bodyPr/>
          <a:lstStyle/>
          <a:p>
            <a:r>
              <a:rPr lang="zh-CN" altLang="en-US" dirty="0"/>
              <a:t>指针变量的赋值</a:t>
            </a:r>
            <a:endParaRPr lang="en-US" altLang="zh-CN" dirty="0"/>
          </a:p>
          <a:p>
            <a:pPr lvl="1"/>
            <a:r>
              <a:rPr lang="zh-CN" altLang="en-US" dirty="0"/>
              <a:t>赋值运算符“</a:t>
            </a:r>
            <a:r>
              <a:rPr lang="en-US" altLang="zh-CN" dirty="0"/>
              <a:t>=</a:t>
            </a:r>
            <a:r>
              <a:rPr lang="zh-CN" altLang="en-US" dirty="0"/>
              <a:t>”</a:t>
            </a:r>
            <a:r>
              <a:rPr lang="zh-CN" altLang="en-US" dirty="0">
                <a:solidFill>
                  <a:srgbClr val="FF0000"/>
                </a:solidFill>
              </a:rPr>
              <a:t>类型</a:t>
            </a:r>
            <a:r>
              <a:rPr lang="zh-CN" altLang="en-US" dirty="0"/>
              <a:t>一致</a:t>
            </a:r>
            <a:endParaRPr lang="en-US" altLang="zh-CN" dirty="0"/>
          </a:p>
          <a:p>
            <a:pPr lvl="2"/>
            <a:r>
              <a:rPr lang="zh-CN" altLang="en-US" dirty="0"/>
              <a:t>左边：指针变量（注意与</a:t>
            </a:r>
            <a:r>
              <a:rPr lang="zh-CN" altLang="en-US" dirty="0">
                <a:solidFill>
                  <a:srgbClr val="FF0000"/>
                </a:solidFill>
              </a:rPr>
              <a:t>初始化表达式</a:t>
            </a:r>
            <a:r>
              <a:rPr lang="zh-CN" altLang="en-US" dirty="0"/>
              <a:t>的区别）</a:t>
            </a:r>
            <a:endParaRPr lang="en-US" altLang="zh-CN" dirty="0"/>
          </a:p>
          <a:p>
            <a:pPr lvl="3"/>
            <a:r>
              <a:rPr lang="en-US" altLang="zh-CN" dirty="0" err="1">
                <a:solidFill>
                  <a:srgbClr val="0000FF"/>
                </a:solidFill>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*p = &amp;a;</a:t>
            </a:r>
          </a:p>
          <a:p>
            <a:pPr lvl="3"/>
            <a:r>
              <a:rPr lang="en-US" altLang="zh-CN" dirty="0" err="1">
                <a:solidFill>
                  <a:srgbClr val="0000FF"/>
                </a:solidFill>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*p;</a:t>
            </a:r>
          </a:p>
          <a:p>
            <a:pPr lvl="3">
              <a:buNone/>
            </a:pPr>
            <a:r>
              <a:rPr lang="en-US" altLang="zh-CN" dirty="0">
                <a:solidFill>
                  <a:schemeClr val="tx2"/>
                </a:solidFill>
                <a:latin typeface="Courier New" pitchFamily="49" charset="0"/>
                <a:cs typeface="Courier New" pitchFamily="49" charset="0"/>
              </a:rPr>
              <a:t>	p = &amp;a;</a:t>
            </a:r>
          </a:p>
          <a:p>
            <a:pPr lvl="2"/>
            <a:r>
              <a:rPr lang="zh-CN" altLang="en-US" dirty="0"/>
              <a:t>右边：描述</a:t>
            </a:r>
            <a:r>
              <a:rPr lang="zh-CN" altLang="en-US" dirty="0">
                <a:solidFill>
                  <a:srgbClr val="FF0000"/>
                </a:solidFill>
              </a:rPr>
              <a:t>地址</a:t>
            </a:r>
            <a:r>
              <a:rPr lang="zh-CN" altLang="en-US" dirty="0"/>
              <a:t>的表达式</a:t>
            </a:r>
            <a:endParaRPr lang="en-US" altLang="zh-CN" dirty="0"/>
          </a:p>
          <a:p>
            <a:pPr lvl="2"/>
            <a:r>
              <a:rPr lang="zh-CN" altLang="en-US" dirty="0"/>
              <a:t>地址存放数据的类型与指针说明的类型一致</a:t>
            </a:r>
            <a:endParaRPr lang="en-US" altLang="zh-CN" dirty="0"/>
          </a:p>
          <a:p>
            <a:pPr lvl="1"/>
            <a:r>
              <a:rPr lang="zh-CN" altLang="en-US" dirty="0"/>
              <a:t>对指针绝不可任意赋一个内存地址，只能取一个</a:t>
            </a:r>
            <a:r>
              <a:rPr lang="zh-CN" altLang="en-US" dirty="0">
                <a:solidFill>
                  <a:srgbClr val="FF0000"/>
                </a:solidFill>
              </a:rPr>
              <a:t>已经分配了内存的变量</a:t>
            </a:r>
            <a:r>
              <a:rPr lang="zh-CN" altLang="en-US" dirty="0"/>
              <a:t>的地址赋给指针变量，或者赋值为</a:t>
            </a:r>
            <a:r>
              <a:rPr lang="en-US" altLang="zh-CN" dirty="0">
                <a:solidFill>
                  <a:srgbClr val="FF0000"/>
                </a:solidFill>
              </a:rPr>
              <a:t>0</a:t>
            </a:r>
            <a:r>
              <a:rPr lang="zh-CN" altLang="en-US" dirty="0"/>
              <a:t>（</a:t>
            </a:r>
            <a:r>
              <a:rPr lang="en-US" altLang="zh-CN" dirty="0"/>
              <a:t>NULL</a:t>
            </a:r>
            <a:r>
              <a:rPr lang="zh-CN" altLang="en-US" dirty="0"/>
              <a:t>），不可赋地址常量</a:t>
            </a:r>
            <a:endParaRPr lang="en-US" altLang="zh-CN" dirty="0"/>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24</a:t>
            </a:fld>
            <a:endParaRPr lang="en-US" alt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p:txBody>
          <a:bodyPr/>
          <a:lstStyle/>
          <a:p>
            <a:r>
              <a:rPr lang="zh-CN" altLang="en-US" dirty="0"/>
              <a:t>指针变量赋值</a:t>
            </a:r>
            <a:endParaRPr lang="en-US" altLang="zh-CN" dirty="0"/>
          </a:p>
          <a:p>
            <a:pPr lvl="1"/>
            <a:r>
              <a:rPr lang="zh-CN" altLang="en-US" dirty="0"/>
              <a:t>例如：</a:t>
            </a:r>
            <a:endParaRPr lang="en-US" altLang="zh-CN" dirty="0"/>
          </a:p>
          <a:p>
            <a:pPr lvl="1" algn="just">
              <a:buNone/>
            </a:pPr>
            <a:r>
              <a:rPr lang="en-US" altLang="zh-CN" sz="2400" dirty="0" err="1">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=3,*pi;</a:t>
            </a:r>
          </a:p>
          <a:p>
            <a:pPr lvl="1" algn="just">
              <a:lnSpc>
                <a:spcPct val="80000"/>
              </a:lnSpc>
              <a:buNone/>
            </a:pPr>
            <a:r>
              <a:rPr lang="en-US" altLang="zh-CN" sz="2400" dirty="0">
                <a:solidFill>
                  <a:schemeClr val="tx2"/>
                </a:solidFill>
                <a:latin typeface="Courier New" pitchFamily="49" charset="0"/>
                <a:cs typeface="Courier New" pitchFamily="49" charset="0"/>
              </a:rPr>
              <a:t>pi = &amp;</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a:t>
            </a:r>
          </a:p>
          <a:p>
            <a:pPr lvl="1" algn="just">
              <a:lnSpc>
                <a:spcPct val="80000"/>
              </a:lnSpc>
              <a:buNone/>
            </a:pP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&lt;&lt;*pi; </a:t>
            </a:r>
            <a:r>
              <a:rPr lang="en-US" altLang="zh-CN" sz="2400" dirty="0">
                <a:solidFill>
                  <a:srgbClr val="007434"/>
                </a:solidFill>
                <a:latin typeface="Courier New" pitchFamily="49" charset="0"/>
                <a:cs typeface="Courier New" pitchFamily="49" charset="0"/>
              </a:rPr>
              <a:t>//</a:t>
            </a:r>
            <a:r>
              <a:rPr lang="zh-CN" altLang="en-US" sz="2400" dirty="0">
                <a:solidFill>
                  <a:srgbClr val="007434"/>
                </a:solidFill>
                <a:latin typeface="Courier New" pitchFamily="49" charset="0"/>
                <a:cs typeface="Courier New" pitchFamily="49" charset="0"/>
              </a:rPr>
              <a:t>输出：*</a:t>
            </a:r>
            <a:r>
              <a:rPr lang="en-US" altLang="zh-CN" sz="2400" dirty="0">
                <a:solidFill>
                  <a:srgbClr val="007434"/>
                </a:solidFill>
                <a:latin typeface="Courier New" pitchFamily="49" charset="0"/>
                <a:cs typeface="Courier New" pitchFamily="49" charset="0"/>
              </a:rPr>
              <a:t>pi</a:t>
            </a:r>
            <a:r>
              <a:rPr lang="zh-CN" altLang="en-US" sz="2400" dirty="0">
                <a:solidFill>
                  <a:srgbClr val="007434"/>
                </a:solidFill>
                <a:latin typeface="Courier New" pitchFamily="49" charset="0"/>
                <a:cs typeface="Courier New" pitchFamily="49" charset="0"/>
              </a:rPr>
              <a:t>之值即3</a:t>
            </a:r>
          </a:p>
          <a:p>
            <a:pPr lvl="1" algn="just">
              <a:lnSpc>
                <a:spcPct val="80000"/>
              </a:lnSpc>
              <a:buNone/>
            </a:pPr>
            <a:r>
              <a:rPr lang="zh-CN" altLang="en-US" sz="2400" dirty="0">
                <a:solidFill>
                  <a:srgbClr val="007434"/>
                </a:solidFill>
                <a:latin typeface="Courier New" pitchFamily="49" charset="0"/>
                <a:cs typeface="Courier New" pitchFamily="49" charset="0"/>
              </a:rPr>
              <a:t>//“*”作单目算符时为“取内容”</a:t>
            </a:r>
          </a:p>
          <a:p>
            <a:pPr lvl="1" algn="just">
              <a:lnSpc>
                <a:spcPct val="80000"/>
              </a:lnSpc>
              <a:buNone/>
            </a:pPr>
            <a:r>
              <a:rPr lang="zh-CN" altLang="en-US" sz="2400" dirty="0">
                <a:solidFill>
                  <a:srgbClr val="007434"/>
                </a:solidFill>
                <a:latin typeface="Courier New" pitchFamily="49" charset="0"/>
                <a:cs typeface="Courier New" pitchFamily="49" charset="0"/>
              </a:rPr>
              <a:t>//（取指针所指向的那一变量的内容）</a:t>
            </a:r>
          </a:p>
          <a:p>
            <a:pPr lvl="1" algn="just">
              <a:lnSpc>
                <a:spcPct val="80000"/>
              </a:lnSpc>
              <a:buNone/>
            </a:pPr>
            <a:r>
              <a:rPr lang="zh-CN" altLang="en-US" sz="2400" dirty="0">
                <a:solidFill>
                  <a:schemeClr val="tx2"/>
                </a:solidFill>
                <a:latin typeface="Courier New" pitchFamily="49" charset="0"/>
                <a:cs typeface="Courier New" pitchFamily="49" charset="0"/>
              </a:rPr>
              <a:t>*</a:t>
            </a:r>
            <a:r>
              <a:rPr lang="en-US" altLang="zh-CN" sz="2400" dirty="0">
                <a:solidFill>
                  <a:schemeClr val="tx2"/>
                </a:solidFill>
                <a:latin typeface="Courier New" pitchFamily="49" charset="0"/>
                <a:cs typeface="Courier New" pitchFamily="49" charset="0"/>
              </a:rPr>
              <a:t>pi = 123; </a:t>
            </a:r>
            <a:r>
              <a:rPr lang="en-US" altLang="zh-CN" sz="2400" dirty="0">
                <a:solidFill>
                  <a:srgbClr val="007434"/>
                </a:solidFill>
                <a:latin typeface="Courier New" pitchFamily="49" charset="0"/>
                <a:cs typeface="Courier New" pitchFamily="49" charset="0"/>
              </a:rPr>
              <a:t>//</a:t>
            </a:r>
            <a:r>
              <a:rPr lang="zh-CN" altLang="en-US" sz="2400" dirty="0">
                <a:solidFill>
                  <a:srgbClr val="007434"/>
                </a:solidFill>
                <a:latin typeface="Courier New" pitchFamily="49" charset="0"/>
                <a:cs typeface="Courier New" pitchFamily="49" charset="0"/>
              </a:rPr>
              <a:t>给</a:t>
            </a:r>
            <a:r>
              <a:rPr lang="en-US" altLang="zh-CN" sz="2400" dirty="0">
                <a:solidFill>
                  <a:srgbClr val="007434"/>
                </a:solidFill>
                <a:latin typeface="Courier New" pitchFamily="49" charset="0"/>
                <a:cs typeface="Courier New" pitchFamily="49" charset="0"/>
              </a:rPr>
              <a:t>pi</a:t>
            </a:r>
            <a:r>
              <a:rPr lang="zh-CN" altLang="en-US" sz="2400" dirty="0">
                <a:solidFill>
                  <a:srgbClr val="007434"/>
                </a:solidFill>
                <a:latin typeface="Courier New" pitchFamily="49" charset="0"/>
                <a:cs typeface="Courier New" pitchFamily="49" charset="0"/>
              </a:rPr>
              <a:t>所指向的那一变量，既</a:t>
            </a:r>
            <a:r>
              <a:rPr lang="en-US" altLang="zh-CN" sz="2400" dirty="0" err="1">
                <a:solidFill>
                  <a:srgbClr val="007434"/>
                </a:solidFill>
                <a:latin typeface="Courier New" pitchFamily="49" charset="0"/>
                <a:cs typeface="Courier New" pitchFamily="49" charset="0"/>
              </a:rPr>
              <a:t>i</a:t>
            </a:r>
            <a:r>
              <a:rPr lang="zh-CN" altLang="en-US" sz="2400" dirty="0">
                <a:solidFill>
                  <a:srgbClr val="007434"/>
                </a:solidFill>
                <a:latin typeface="Courier New" pitchFamily="49" charset="0"/>
                <a:cs typeface="Courier New" pitchFamily="49" charset="0"/>
              </a:rPr>
              <a:t>赋值123</a:t>
            </a:r>
            <a:endParaRPr lang="en-US" altLang="zh-CN" sz="2400" dirty="0">
              <a:solidFill>
                <a:srgbClr val="007434"/>
              </a:solidFill>
              <a:latin typeface="Courier New" pitchFamily="49" charset="0"/>
              <a:cs typeface="Courier New" pitchFamily="49" charset="0"/>
            </a:endParaRPr>
          </a:p>
          <a:p>
            <a:pPr lvl="1" algn="just">
              <a:lnSpc>
                <a:spcPct val="80000"/>
              </a:lnSpc>
              <a:buNone/>
            </a:pPr>
            <a:r>
              <a:rPr lang="zh-CN" altLang="en-US" sz="2400" dirty="0">
                <a:solidFill>
                  <a:srgbClr val="007434"/>
                </a:solidFill>
                <a:latin typeface="Courier New" pitchFamily="49" charset="0"/>
                <a:cs typeface="Courier New" pitchFamily="49" charset="0"/>
              </a:rPr>
              <a:t>//（等同于: </a:t>
            </a:r>
            <a:r>
              <a:rPr lang="en-US" altLang="zh-CN" sz="2400" dirty="0" err="1">
                <a:solidFill>
                  <a:srgbClr val="007434"/>
                </a:solidFill>
                <a:latin typeface="Courier New" pitchFamily="49" charset="0"/>
                <a:cs typeface="Courier New" pitchFamily="49" charset="0"/>
              </a:rPr>
              <a:t>i</a:t>
            </a:r>
            <a:r>
              <a:rPr lang="en-US" altLang="zh-CN" sz="2400" dirty="0">
                <a:solidFill>
                  <a:srgbClr val="007434"/>
                </a:solidFill>
                <a:latin typeface="Courier New" pitchFamily="49" charset="0"/>
                <a:cs typeface="Courier New" pitchFamily="49" charset="0"/>
              </a:rPr>
              <a:t>=123;）</a:t>
            </a:r>
          </a:p>
          <a:p>
            <a:pPr lvl="1" algn="just">
              <a:buNone/>
            </a:pPr>
            <a:r>
              <a:rPr lang="en-US" altLang="zh-CN" sz="2400" dirty="0">
                <a:latin typeface="Courier New" pitchFamily="49" charset="0"/>
                <a:cs typeface="Courier New" pitchFamily="49" charset="0"/>
              </a:rPr>
              <a:t>float</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pn</a:t>
            </a:r>
            <a:r>
              <a:rPr lang="en-US" altLang="zh-CN" sz="2400" dirty="0">
                <a:solidFill>
                  <a:schemeClr val="tx2"/>
                </a:solidFill>
                <a:latin typeface="Courier New" pitchFamily="49" charset="0"/>
                <a:cs typeface="Courier New" pitchFamily="49" charset="0"/>
              </a:rPr>
              <a:t>=NULL;</a:t>
            </a:r>
            <a:r>
              <a:rPr lang="en-US" altLang="zh-CN" sz="2400" dirty="0">
                <a:solidFill>
                  <a:srgbClr val="007434"/>
                </a:solidFill>
                <a:latin typeface="Courier New" pitchFamily="49" charset="0"/>
                <a:cs typeface="Courier New" pitchFamily="49" charset="0"/>
              </a:rPr>
              <a:t>/*NULL </a:t>
            </a:r>
            <a:r>
              <a:rPr lang="zh-CN" altLang="en-US" sz="2400" dirty="0">
                <a:solidFill>
                  <a:srgbClr val="007434"/>
                </a:solidFill>
                <a:latin typeface="Courier New" pitchFamily="49" charset="0"/>
                <a:cs typeface="Courier New" pitchFamily="49" charset="0"/>
              </a:rPr>
              <a:t>的指针变量，规则规定</a:t>
            </a:r>
            <a:r>
              <a:rPr lang="en-US" altLang="zh-CN" sz="2400" dirty="0">
                <a:solidFill>
                  <a:srgbClr val="007434"/>
                </a:solidFill>
                <a:latin typeface="Courier New" pitchFamily="49" charset="0"/>
                <a:cs typeface="Courier New" pitchFamily="49" charset="0"/>
              </a:rPr>
              <a:t>NULL </a:t>
            </a:r>
            <a:r>
              <a:rPr lang="zh-CN" altLang="en-US" sz="2400" dirty="0">
                <a:solidFill>
                  <a:srgbClr val="007434"/>
                </a:solidFill>
                <a:latin typeface="Courier New" pitchFamily="49" charset="0"/>
                <a:cs typeface="Courier New" pitchFamily="49" charset="0"/>
              </a:rPr>
              <a:t>与整数</a:t>
            </a:r>
            <a:r>
              <a:rPr lang="en-US" altLang="zh-CN" sz="2400" dirty="0">
                <a:solidFill>
                  <a:srgbClr val="007434"/>
                </a:solidFill>
                <a:latin typeface="Courier New" pitchFamily="49" charset="0"/>
                <a:cs typeface="Courier New" pitchFamily="49" charset="0"/>
              </a:rPr>
              <a:t>0 </a:t>
            </a:r>
            <a:r>
              <a:rPr lang="zh-CN" altLang="en-US" sz="2400" dirty="0">
                <a:solidFill>
                  <a:srgbClr val="007434"/>
                </a:solidFill>
                <a:latin typeface="Courier New" pitchFamily="49" charset="0"/>
                <a:cs typeface="Courier New" pitchFamily="49" charset="0"/>
              </a:rPr>
              <a:t>通用，它是唯一可以赋给任一类型指针变量的值，表示当前该指针未指向任一变量。</a:t>
            </a:r>
            <a:r>
              <a:rPr lang="en-US" altLang="zh-CN" sz="2400" dirty="0">
                <a:solidFill>
                  <a:srgbClr val="007434"/>
                </a:solidFill>
                <a:latin typeface="Courier New" pitchFamily="49" charset="0"/>
                <a:cs typeface="Courier New" pitchFamily="49" charset="0"/>
              </a:rPr>
              <a:t>*/</a:t>
            </a:r>
            <a:endParaRPr lang="zh-CN" altLang="en-US" dirty="0">
              <a:solidFill>
                <a:srgbClr val="007434"/>
              </a:solidFill>
            </a:endParaRP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25</a:t>
            </a:fld>
            <a:endParaRPr lang="en-US" altLang="zh-C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p:txBody>
          <a:bodyPr/>
          <a:lstStyle/>
          <a:p>
            <a:r>
              <a:rPr lang="zh-CN" altLang="en-US" dirty="0"/>
              <a:t>指针类型的运算</a:t>
            </a:r>
            <a:endParaRPr lang="en-US" altLang="zh-CN" dirty="0"/>
          </a:p>
          <a:p>
            <a:pPr lvl="1"/>
            <a:r>
              <a:rPr lang="zh-CN" altLang="en-US" dirty="0"/>
              <a:t>“</a:t>
            </a:r>
            <a:r>
              <a:rPr lang="en-US" altLang="zh-CN" dirty="0">
                <a:solidFill>
                  <a:srgbClr val="FF0000"/>
                </a:solidFill>
              </a:rPr>
              <a:t>*</a:t>
            </a:r>
            <a:r>
              <a:rPr lang="zh-CN" altLang="en-US" dirty="0"/>
              <a:t>”取内容运算</a:t>
            </a:r>
            <a:endParaRPr lang="en-US" altLang="zh-CN" dirty="0"/>
          </a:p>
          <a:p>
            <a:pPr lvl="2"/>
            <a:r>
              <a:rPr lang="zh-CN" altLang="en-US" dirty="0"/>
              <a:t>运算表达式：</a:t>
            </a:r>
            <a:r>
              <a:rPr lang="en-US" altLang="zh-CN" dirty="0"/>
              <a:t>*&lt;</a:t>
            </a:r>
            <a:r>
              <a:rPr lang="zh-CN" altLang="en-US" dirty="0"/>
              <a:t>指针变量名</a:t>
            </a:r>
            <a:r>
              <a:rPr lang="en-US" altLang="zh-CN" dirty="0"/>
              <a:t>&gt;</a:t>
            </a:r>
          </a:p>
          <a:p>
            <a:pPr lvl="3"/>
            <a:r>
              <a:rPr lang="zh-CN" altLang="en-US" dirty="0"/>
              <a:t>可看作一个变量</a:t>
            </a:r>
            <a:endParaRPr lang="en-US" altLang="zh-CN" dirty="0"/>
          </a:p>
          <a:p>
            <a:pPr lvl="2"/>
            <a:r>
              <a:rPr lang="zh-CN" altLang="en-US" dirty="0"/>
              <a:t>作用于一个</a:t>
            </a:r>
            <a:r>
              <a:rPr lang="zh-CN" altLang="en-US" dirty="0">
                <a:solidFill>
                  <a:srgbClr val="FF0000"/>
                </a:solidFill>
              </a:rPr>
              <a:t>指针类型</a:t>
            </a:r>
            <a:r>
              <a:rPr lang="zh-CN" altLang="en-US" dirty="0"/>
              <a:t>的变量</a:t>
            </a:r>
            <a:endParaRPr lang="en-US" altLang="zh-CN" dirty="0"/>
          </a:p>
          <a:p>
            <a:pPr lvl="2"/>
            <a:r>
              <a:rPr lang="zh-CN" altLang="en-US" dirty="0"/>
              <a:t>访问该指针所指向的内存</a:t>
            </a:r>
            <a:r>
              <a:rPr lang="zh-CN" altLang="en-US" dirty="0">
                <a:solidFill>
                  <a:srgbClr val="FF0000"/>
                </a:solidFill>
              </a:rPr>
              <a:t>数据</a:t>
            </a:r>
            <a:endParaRPr lang="en-US" altLang="zh-CN" dirty="0">
              <a:solidFill>
                <a:srgbClr val="FF0000"/>
              </a:solidFill>
            </a:endParaRP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26</a:t>
            </a:fld>
            <a:endParaRPr lang="en-US" altLang="zh-CN" dirty="0"/>
          </a:p>
        </p:txBody>
      </p:sp>
      <p:sp>
        <p:nvSpPr>
          <p:cNvPr id="6" name="矩形 5"/>
          <p:cNvSpPr/>
          <p:nvPr/>
        </p:nvSpPr>
        <p:spPr>
          <a:xfrm>
            <a:off x="71406" y="4204652"/>
            <a:ext cx="8929750" cy="1938992"/>
          </a:xfrm>
          <a:prstGeom prst="rect">
            <a:avLst/>
          </a:prstGeom>
        </p:spPr>
        <p:txBody>
          <a:bodyPr wrap="square">
            <a:spAutoFit/>
          </a:bodyPr>
          <a:lstStyle/>
          <a:p>
            <a:pPr lvl="1" algn="just">
              <a:buNone/>
            </a:pPr>
            <a:r>
              <a:rPr lang="en-US" altLang="zh-CN" sz="2400" b="1" dirty="0" err="1">
                <a:solidFill>
                  <a:srgbClr val="0000FF"/>
                </a:solidFill>
                <a:latin typeface="Courier New" pitchFamily="49" charset="0"/>
                <a:ea typeface="楷体_GB2312" pitchFamily="49" charset="-122"/>
                <a:cs typeface="Courier New" pitchFamily="49" charset="0"/>
              </a:rPr>
              <a:t>int</a:t>
            </a:r>
            <a:r>
              <a:rPr lang="en-US" altLang="zh-CN" sz="2400" b="1" dirty="0">
                <a:solidFill>
                  <a:schemeClr val="tx2"/>
                </a:solidFill>
                <a:latin typeface="Courier New" pitchFamily="49" charset="0"/>
                <a:ea typeface="楷体_GB2312" pitchFamily="49" charset="-122"/>
                <a:cs typeface="Courier New" pitchFamily="49" charset="0"/>
              </a:rPr>
              <a:t> a=18,*p;</a:t>
            </a:r>
          </a:p>
          <a:p>
            <a:pPr lvl="1" algn="just">
              <a:buNone/>
            </a:pPr>
            <a:r>
              <a:rPr lang="en-US" altLang="zh-CN" sz="2400" b="1" dirty="0">
                <a:solidFill>
                  <a:schemeClr val="tx2"/>
                </a:solidFill>
                <a:latin typeface="Courier New" pitchFamily="49" charset="0"/>
                <a:ea typeface="楷体_GB2312" pitchFamily="49" charset="-122"/>
                <a:cs typeface="Courier New" pitchFamily="49" charset="0"/>
              </a:rPr>
              <a:t>p = &amp;a;</a:t>
            </a:r>
          </a:p>
          <a:p>
            <a:pPr lvl="1" algn="just">
              <a:buNone/>
            </a:pPr>
            <a:r>
              <a:rPr lang="en-US" altLang="zh-CN" sz="2400" b="1" dirty="0" err="1">
                <a:solidFill>
                  <a:schemeClr val="tx2"/>
                </a:solidFill>
                <a:latin typeface="Courier New" pitchFamily="49" charset="0"/>
                <a:ea typeface="楷体_GB2312" pitchFamily="49" charset="-122"/>
                <a:cs typeface="Courier New" pitchFamily="49" charset="0"/>
              </a:rPr>
              <a:t>cout</a:t>
            </a:r>
            <a:r>
              <a:rPr lang="en-US" altLang="zh-CN" sz="2400" b="1" dirty="0">
                <a:solidFill>
                  <a:schemeClr val="tx2"/>
                </a:solidFill>
                <a:latin typeface="Courier New" pitchFamily="49" charset="0"/>
                <a:ea typeface="楷体_GB2312" pitchFamily="49" charset="-122"/>
                <a:cs typeface="Courier New" pitchFamily="49" charset="0"/>
              </a:rPr>
              <a:t>&lt;&lt;p;</a:t>
            </a:r>
            <a:r>
              <a:rPr lang="en-US" altLang="zh-CN" sz="2400" b="1" dirty="0">
                <a:solidFill>
                  <a:srgbClr val="007434"/>
                </a:solidFill>
                <a:latin typeface="Courier New" pitchFamily="49" charset="0"/>
                <a:ea typeface="楷体_GB2312" pitchFamily="49" charset="-122"/>
                <a:cs typeface="Courier New" pitchFamily="49" charset="0"/>
              </a:rPr>
              <a:t>//</a:t>
            </a:r>
            <a:r>
              <a:rPr lang="zh-CN" altLang="en-US" sz="2400" b="1" dirty="0">
                <a:solidFill>
                  <a:srgbClr val="007434"/>
                </a:solidFill>
                <a:latin typeface="Courier New" pitchFamily="49" charset="0"/>
                <a:ea typeface="楷体_GB2312" pitchFamily="49" charset="-122"/>
                <a:cs typeface="Courier New" pitchFamily="49" charset="0"/>
              </a:rPr>
              <a:t>输出</a:t>
            </a:r>
            <a:r>
              <a:rPr lang="en-US" altLang="zh-CN" sz="2400" b="1" dirty="0">
                <a:solidFill>
                  <a:srgbClr val="007434"/>
                </a:solidFill>
                <a:latin typeface="Courier New" pitchFamily="49" charset="0"/>
                <a:ea typeface="楷体_GB2312" pitchFamily="49" charset="-122"/>
                <a:cs typeface="Courier New" pitchFamily="49" charset="0"/>
              </a:rPr>
              <a:t>0x1234abcd</a:t>
            </a:r>
            <a:r>
              <a:rPr lang="zh-CN" altLang="en-US" sz="2400" b="1" dirty="0">
                <a:solidFill>
                  <a:srgbClr val="007434"/>
                </a:solidFill>
                <a:latin typeface="Courier New" pitchFamily="49" charset="0"/>
                <a:ea typeface="楷体_GB2312" pitchFamily="49" charset="-122"/>
                <a:cs typeface="Courier New" pitchFamily="49" charset="0"/>
              </a:rPr>
              <a:t>，是变量</a:t>
            </a:r>
            <a:r>
              <a:rPr lang="en-US" altLang="zh-CN" sz="2400" b="1" dirty="0">
                <a:solidFill>
                  <a:srgbClr val="007434"/>
                </a:solidFill>
                <a:latin typeface="Courier New" pitchFamily="49" charset="0"/>
                <a:ea typeface="楷体_GB2312" pitchFamily="49" charset="-122"/>
                <a:cs typeface="Courier New" pitchFamily="49" charset="0"/>
              </a:rPr>
              <a:t>a</a:t>
            </a:r>
            <a:r>
              <a:rPr lang="zh-CN" altLang="en-US" sz="2400" b="1" dirty="0">
                <a:solidFill>
                  <a:srgbClr val="007434"/>
                </a:solidFill>
                <a:latin typeface="Courier New" pitchFamily="49" charset="0"/>
                <a:ea typeface="楷体_GB2312" pitchFamily="49" charset="-122"/>
                <a:cs typeface="Courier New" pitchFamily="49" charset="0"/>
              </a:rPr>
              <a:t>的地址</a:t>
            </a:r>
            <a:endParaRPr lang="en-US" altLang="zh-CN" sz="2400" b="1" dirty="0">
              <a:solidFill>
                <a:srgbClr val="007434"/>
              </a:solidFill>
              <a:latin typeface="Courier New" pitchFamily="49" charset="0"/>
              <a:ea typeface="楷体_GB2312" pitchFamily="49" charset="-122"/>
              <a:cs typeface="Courier New" pitchFamily="49" charset="0"/>
            </a:endParaRPr>
          </a:p>
          <a:p>
            <a:pPr lvl="1" algn="just">
              <a:buNone/>
            </a:pPr>
            <a:r>
              <a:rPr lang="en-US" altLang="zh-CN" sz="2400" b="1" dirty="0" err="1">
                <a:solidFill>
                  <a:schemeClr val="tx2"/>
                </a:solidFill>
                <a:latin typeface="Courier New" pitchFamily="49" charset="0"/>
                <a:ea typeface="楷体_GB2312" pitchFamily="49" charset="-122"/>
                <a:cs typeface="Courier New" pitchFamily="49" charset="0"/>
              </a:rPr>
              <a:t>cout</a:t>
            </a:r>
            <a:r>
              <a:rPr lang="en-US" altLang="zh-CN" sz="2400" b="1" dirty="0">
                <a:solidFill>
                  <a:schemeClr val="tx2"/>
                </a:solidFill>
                <a:latin typeface="Courier New" pitchFamily="49" charset="0"/>
                <a:ea typeface="楷体_GB2312" pitchFamily="49" charset="-122"/>
                <a:cs typeface="Courier New" pitchFamily="49" charset="0"/>
              </a:rPr>
              <a:t>&lt;&lt;*p;</a:t>
            </a:r>
            <a:r>
              <a:rPr lang="en-US" altLang="zh-CN" sz="2400" b="1" dirty="0">
                <a:solidFill>
                  <a:srgbClr val="007434"/>
                </a:solidFill>
                <a:latin typeface="Courier New" pitchFamily="49" charset="0"/>
                <a:ea typeface="楷体_GB2312" pitchFamily="49" charset="-122"/>
                <a:cs typeface="Courier New" pitchFamily="49" charset="0"/>
              </a:rPr>
              <a:t>//</a:t>
            </a:r>
            <a:r>
              <a:rPr lang="zh-CN" altLang="en-US" sz="2400" b="1" dirty="0">
                <a:solidFill>
                  <a:srgbClr val="007434"/>
                </a:solidFill>
                <a:latin typeface="Courier New" pitchFamily="49" charset="0"/>
                <a:ea typeface="楷体_GB2312" pitchFamily="49" charset="-122"/>
                <a:cs typeface="Courier New" pitchFamily="49" charset="0"/>
              </a:rPr>
              <a:t>输出</a:t>
            </a:r>
            <a:r>
              <a:rPr lang="en-US" altLang="zh-CN" sz="2400" b="1" dirty="0">
                <a:solidFill>
                  <a:srgbClr val="007434"/>
                </a:solidFill>
                <a:latin typeface="Courier New" pitchFamily="49" charset="0"/>
                <a:ea typeface="楷体_GB2312" pitchFamily="49" charset="-122"/>
                <a:cs typeface="Courier New" pitchFamily="49" charset="0"/>
              </a:rPr>
              <a:t>18</a:t>
            </a:r>
            <a:r>
              <a:rPr lang="zh-CN" altLang="en-US" sz="2400" b="1" dirty="0">
                <a:solidFill>
                  <a:srgbClr val="007434"/>
                </a:solidFill>
                <a:latin typeface="Courier New" pitchFamily="49" charset="0"/>
                <a:ea typeface="楷体_GB2312" pitchFamily="49" charset="-122"/>
                <a:cs typeface="Courier New" pitchFamily="49" charset="0"/>
              </a:rPr>
              <a:t>，是变量</a:t>
            </a:r>
            <a:r>
              <a:rPr lang="en-US" altLang="zh-CN" sz="2400" b="1" dirty="0">
                <a:solidFill>
                  <a:srgbClr val="007434"/>
                </a:solidFill>
                <a:latin typeface="Courier New" pitchFamily="49" charset="0"/>
                <a:ea typeface="楷体_GB2312" pitchFamily="49" charset="-122"/>
                <a:cs typeface="Courier New" pitchFamily="49" charset="0"/>
              </a:rPr>
              <a:t>a</a:t>
            </a:r>
            <a:r>
              <a:rPr lang="zh-CN" altLang="en-US" sz="2400" b="1" dirty="0">
                <a:solidFill>
                  <a:srgbClr val="007434"/>
                </a:solidFill>
                <a:latin typeface="Courier New" pitchFamily="49" charset="0"/>
                <a:ea typeface="楷体_GB2312" pitchFamily="49" charset="-122"/>
                <a:cs typeface="Courier New" pitchFamily="49" charset="0"/>
              </a:rPr>
              <a:t>所在地址的数据值，即</a:t>
            </a:r>
            <a:r>
              <a:rPr lang="en-US" altLang="zh-CN" sz="2400" b="1" dirty="0">
                <a:solidFill>
                  <a:srgbClr val="007434"/>
                </a:solidFill>
                <a:latin typeface="Courier New" pitchFamily="49" charset="0"/>
                <a:ea typeface="楷体_GB2312" pitchFamily="49" charset="-122"/>
                <a:cs typeface="Courier New" pitchFamily="49" charset="0"/>
              </a:rPr>
              <a:t>a</a:t>
            </a:r>
            <a:r>
              <a:rPr lang="zh-CN" altLang="en-US" sz="2400" b="1" dirty="0">
                <a:solidFill>
                  <a:srgbClr val="007434"/>
                </a:solidFill>
                <a:latin typeface="Courier New" pitchFamily="49" charset="0"/>
                <a:ea typeface="楷体_GB2312" pitchFamily="49" charset="-122"/>
                <a:cs typeface="Courier New" pitchFamily="49" charset="0"/>
              </a:rPr>
              <a:t>的值</a:t>
            </a:r>
            <a:endParaRPr lang="en-US" altLang="zh-CN" sz="2400" b="1" dirty="0">
              <a:solidFill>
                <a:srgbClr val="007434"/>
              </a:solidFill>
              <a:latin typeface="Courier New" pitchFamily="49" charset="0"/>
              <a:ea typeface="楷体_GB2312" pitchFamily="49" charset="-122"/>
              <a:cs typeface="Courier New" pitchFamily="49" charset="0"/>
            </a:endParaRPr>
          </a:p>
          <a:p>
            <a:pPr lvl="1" algn="just">
              <a:buNone/>
            </a:pPr>
            <a:r>
              <a:rPr lang="en-US" altLang="zh-CN" sz="2400" b="1" dirty="0" err="1">
                <a:solidFill>
                  <a:schemeClr val="tx2"/>
                </a:solidFill>
                <a:latin typeface="Courier New" pitchFamily="49" charset="0"/>
                <a:ea typeface="楷体_GB2312" pitchFamily="49" charset="-122"/>
                <a:cs typeface="Courier New" pitchFamily="49" charset="0"/>
              </a:rPr>
              <a:t>cout</a:t>
            </a:r>
            <a:r>
              <a:rPr lang="en-US" altLang="zh-CN" sz="2400" b="1" dirty="0">
                <a:solidFill>
                  <a:schemeClr val="tx2"/>
                </a:solidFill>
                <a:latin typeface="Courier New" pitchFamily="49" charset="0"/>
                <a:ea typeface="楷体_GB2312" pitchFamily="49" charset="-122"/>
                <a:cs typeface="Courier New" pitchFamily="49" charset="0"/>
              </a:rPr>
              <a:t>&lt;&lt;&amp;p;</a:t>
            </a:r>
            <a:r>
              <a:rPr lang="en-US" altLang="zh-CN" sz="2400" b="1" dirty="0">
                <a:solidFill>
                  <a:srgbClr val="007434"/>
                </a:solidFill>
                <a:latin typeface="Courier New" pitchFamily="49" charset="0"/>
                <a:ea typeface="楷体_GB2312" pitchFamily="49" charset="-122"/>
                <a:cs typeface="Courier New" pitchFamily="49" charset="0"/>
              </a:rPr>
              <a:t>//</a:t>
            </a:r>
            <a:r>
              <a:rPr lang="zh-CN" altLang="en-US" sz="2400" b="1" dirty="0">
                <a:solidFill>
                  <a:srgbClr val="007434"/>
                </a:solidFill>
                <a:latin typeface="Courier New" pitchFamily="49" charset="0"/>
                <a:ea typeface="楷体_GB2312" pitchFamily="49" charset="-122"/>
                <a:cs typeface="Courier New" pitchFamily="49" charset="0"/>
              </a:rPr>
              <a:t>输出</a:t>
            </a:r>
            <a:r>
              <a:rPr lang="en-US" altLang="zh-CN" sz="2400" b="1" dirty="0">
                <a:solidFill>
                  <a:srgbClr val="007434"/>
                </a:solidFill>
                <a:latin typeface="Courier New" pitchFamily="49" charset="0"/>
                <a:ea typeface="楷体_GB2312" pitchFamily="49" charset="-122"/>
                <a:cs typeface="Courier New" pitchFamily="49" charset="0"/>
              </a:rPr>
              <a:t>0x456789bcd</a:t>
            </a:r>
            <a:r>
              <a:rPr lang="zh-CN" altLang="en-US" sz="2400" b="1" dirty="0">
                <a:solidFill>
                  <a:srgbClr val="007434"/>
                </a:solidFill>
                <a:latin typeface="Courier New" pitchFamily="49" charset="0"/>
                <a:ea typeface="楷体_GB2312" pitchFamily="49" charset="-122"/>
                <a:cs typeface="Courier New" pitchFamily="49" charset="0"/>
              </a:rPr>
              <a:t>，是指针变量</a:t>
            </a:r>
            <a:r>
              <a:rPr lang="en-US" altLang="zh-CN" sz="2400" b="1" dirty="0">
                <a:solidFill>
                  <a:srgbClr val="007434"/>
                </a:solidFill>
                <a:latin typeface="Courier New" pitchFamily="49" charset="0"/>
                <a:ea typeface="楷体_GB2312" pitchFamily="49" charset="-122"/>
                <a:cs typeface="Courier New" pitchFamily="49" charset="0"/>
              </a:rPr>
              <a:t>p</a:t>
            </a:r>
            <a:r>
              <a:rPr lang="zh-CN" altLang="en-US" sz="2400" b="1" dirty="0">
                <a:solidFill>
                  <a:srgbClr val="007434"/>
                </a:solidFill>
                <a:latin typeface="Courier New" pitchFamily="49" charset="0"/>
                <a:ea typeface="楷体_GB2312" pitchFamily="49" charset="-122"/>
                <a:cs typeface="Courier New" pitchFamily="49" charset="0"/>
              </a:rPr>
              <a:t>的地址</a:t>
            </a:r>
            <a:endParaRPr lang="zh-CN" altLang="en-US" b="1" dirty="0">
              <a:solidFill>
                <a:srgbClr val="007434"/>
              </a:solidFill>
              <a:ea typeface="楷体_GB2312" pitchFamily="49" charset="-122"/>
            </a:endParaRPr>
          </a:p>
        </p:txBody>
      </p:sp>
      <p:graphicFrame>
        <p:nvGraphicFramePr>
          <p:cNvPr id="7" name="Group 67"/>
          <p:cNvGraphicFramePr>
            <a:graphicFrameLocks noGrp="1"/>
          </p:cNvGraphicFramePr>
          <p:nvPr/>
        </p:nvGraphicFramePr>
        <p:xfrm>
          <a:off x="5962680" y="2462202"/>
          <a:ext cx="1143000" cy="685800"/>
        </p:xfrm>
        <a:graphic>
          <a:graphicData uri="http://schemas.openxmlformats.org/drawingml/2006/table">
            <a:tbl>
              <a:tblPr/>
              <a:tblGrid>
                <a:gridCol w="1143000">
                  <a:extLst>
                    <a:ext uri="{9D8B030D-6E8A-4147-A177-3AD203B41FA5}">
                      <a16:colId xmlns:a16="http://schemas.microsoft.com/office/drawing/2014/main" val="20000"/>
                    </a:ext>
                  </a:extLst>
                </a:gridCol>
              </a:tblGrid>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0"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extLst>
                  <a:ext uri="{0D108BD9-81ED-4DB2-BD59-A6C34878D82A}">
                    <a16:rowId xmlns:a16="http://schemas.microsoft.com/office/drawing/2014/main" val="10000"/>
                  </a:ext>
                </a:extLst>
              </a:tr>
            </a:tbl>
          </a:graphicData>
        </a:graphic>
      </p:graphicFrame>
      <p:graphicFrame>
        <p:nvGraphicFramePr>
          <p:cNvPr id="8" name="Group 65"/>
          <p:cNvGraphicFramePr>
            <a:graphicFrameLocks noGrp="1"/>
          </p:cNvGraphicFramePr>
          <p:nvPr/>
        </p:nvGraphicFramePr>
        <p:xfrm>
          <a:off x="7715280" y="2462202"/>
          <a:ext cx="1143000" cy="685800"/>
        </p:xfrm>
        <a:graphic>
          <a:graphicData uri="http://schemas.openxmlformats.org/drawingml/2006/table">
            <a:tbl>
              <a:tblPr/>
              <a:tblGrid>
                <a:gridCol w="1143000">
                  <a:extLst>
                    <a:ext uri="{9D8B030D-6E8A-4147-A177-3AD203B41FA5}">
                      <a16:colId xmlns:a16="http://schemas.microsoft.com/office/drawing/2014/main" val="20000"/>
                    </a:ext>
                  </a:extLst>
                </a:gridCol>
              </a:tblGrid>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a:ln>
                            <a:noFill/>
                          </a:ln>
                          <a:solidFill>
                            <a:schemeClr val="hlink"/>
                          </a:solidFill>
                          <a:effectLst/>
                          <a:latin typeface="Arial" charset="0"/>
                          <a:ea typeface="宋体" charset="-122"/>
                        </a:rPr>
                        <a:t>   </a:t>
                      </a:r>
                      <a:endParaRPr kumimoji="0" lang="en-US" altLang="zh-CN" sz="2800" b="1" i="0" u="none" strike="noStrike" cap="none" normalizeH="0" baseline="0" dirty="0">
                        <a:ln>
                          <a:noFill/>
                        </a:ln>
                        <a:solidFill>
                          <a:schemeClr val="hlink"/>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bl>
          </a:graphicData>
        </a:graphic>
      </p:graphicFrame>
      <p:sp>
        <p:nvSpPr>
          <p:cNvPr id="9" name="Line 27"/>
          <p:cNvSpPr>
            <a:spLocks noChangeShapeType="1"/>
          </p:cNvSpPr>
          <p:nvPr/>
        </p:nvSpPr>
        <p:spPr bwMode="auto">
          <a:xfrm>
            <a:off x="6724680" y="2843202"/>
            <a:ext cx="990600" cy="0"/>
          </a:xfrm>
          <a:prstGeom prst="line">
            <a:avLst/>
          </a:prstGeom>
          <a:noFill/>
          <a:ln w="28575">
            <a:solidFill>
              <a:schemeClr val="tx1"/>
            </a:solidFill>
            <a:round/>
            <a:headEnd/>
            <a:tailEnd type="triangle" w="med" len="med"/>
          </a:ln>
          <a:effectLst/>
        </p:spPr>
        <p:txBody>
          <a:bodyPr wrap="none"/>
          <a:lstStyle/>
          <a:p>
            <a:endParaRPr lang="zh-CN" altLang="en-US"/>
          </a:p>
        </p:txBody>
      </p:sp>
      <p:sp>
        <p:nvSpPr>
          <p:cNvPr id="10" name="Text Box 55"/>
          <p:cNvSpPr txBox="1">
            <a:spLocks noChangeArrowheads="1"/>
          </p:cNvSpPr>
          <p:nvPr/>
        </p:nvSpPr>
        <p:spPr bwMode="auto">
          <a:xfrm>
            <a:off x="8142088" y="1928802"/>
            <a:ext cx="320922" cy="461665"/>
          </a:xfrm>
          <a:prstGeom prst="rect">
            <a:avLst/>
          </a:prstGeom>
          <a:noFill/>
          <a:ln w="9525">
            <a:noFill/>
            <a:miter lim="800000"/>
            <a:headEnd/>
            <a:tailEnd/>
          </a:ln>
          <a:effectLst/>
        </p:spPr>
        <p:txBody>
          <a:bodyPr wrap="none">
            <a:spAutoFit/>
          </a:bodyPr>
          <a:lstStyle/>
          <a:p>
            <a:r>
              <a:rPr kumimoji="1" lang="en-US" altLang="zh-CN" sz="2400" b="0" dirty="0">
                <a:latin typeface="Times New Roman" pitchFamily="18" charset="0"/>
                <a:ea typeface="宋体" charset="-122"/>
              </a:rPr>
              <a:t>a</a:t>
            </a:r>
          </a:p>
        </p:txBody>
      </p:sp>
      <p:sp>
        <p:nvSpPr>
          <p:cNvPr id="11" name="Text Box 56"/>
          <p:cNvSpPr txBox="1">
            <a:spLocks noChangeArrowheads="1"/>
          </p:cNvSpPr>
          <p:nvPr/>
        </p:nvSpPr>
        <p:spPr bwMode="auto">
          <a:xfrm>
            <a:off x="6319870" y="1928802"/>
            <a:ext cx="338554" cy="461665"/>
          </a:xfrm>
          <a:prstGeom prst="rect">
            <a:avLst/>
          </a:prstGeom>
          <a:noFill/>
          <a:ln w="9525">
            <a:noFill/>
            <a:miter lim="800000"/>
            <a:headEnd/>
            <a:tailEnd/>
          </a:ln>
          <a:effectLst/>
        </p:spPr>
        <p:txBody>
          <a:bodyPr wrap="none">
            <a:spAutoFit/>
          </a:bodyPr>
          <a:lstStyle/>
          <a:p>
            <a:r>
              <a:rPr kumimoji="1" lang="en-US" altLang="zh-CN" sz="2400" b="0" dirty="0">
                <a:latin typeface="Times New Roman" pitchFamily="18" charset="0"/>
                <a:ea typeface="宋体" charset="-122"/>
              </a:rPr>
              <a:t>p</a:t>
            </a:r>
          </a:p>
        </p:txBody>
      </p:sp>
      <p:pic>
        <p:nvPicPr>
          <p:cNvPr id="13" name="Picture 2"/>
          <p:cNvPicPr>
            <a:picLocks noChangeAspect="1" noChangeArrowheads="1"/>
          </p:cNvPicPr>
          <p:nvPr/>
        </p:nvPicPr>
        <p:blipFill>
          <a:blip r:embed="rId3" cstate="print"/>
          <a:srcRect/>
          <a:stretch>
            <a:fillRect/>
          </a:stretch>
        </p:blipFill>
        <p:spPr bwMode="auto">
          <a:xfrm>
            <a:off x="8105775" y="2605088"/>
            <a:ext cx="368300" cy="439737"/>
          </a:xfrm>
          <a:prstGeom prst="rect">
            <a:avLst/>
          </a:prstGeom>
          <a:noFill/>
          <a:ln w="9525">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p:txBody>
          <a:bodyPr/>
          <a:lstStyle/>
          <a:p>
            <a:r>
              <a:rPr lang="zh-CN" altLang="en-US" dirty="0"/>
              <a:t>指针类型的运算</a:t>
            </a:r>
            <a:endParaRPr lang="en-US" altLang="zh-CN" dirty="0"/>
          </a:p>
          <a:p>
            <a:pPr lvl="1"/>
            <a:r>
              <a:rPr lang="zh-CN" altLang="en-US" dirty="0"/>
              <a:t>“</a:t>
            </a:r>
            <a:r>
              <a:rPr lang="en-US" altLang="zh-CN" dirty="0">
                <a:solidFill>
                  <a:srgbClr val="FF0000"/>
                </a:solidFill>
              </a:rPr>
              <a:t>&amp;</a:t>
            </a:r>
            <a:r>
              <a:rPr lang="zh-CN" altLang="en-US" dirty="0"/>
              <a:t>”取地址运算</a:t>
            </a:r>
            <a:endParaRPr lang="en-US" altLang="zh-CN" dirty="0"/>
          </a:p>
          <a:p>
            <a:pPr lvl="2"/>
            <a:r>
              <a:rPr lang="zh-CN" altLang="en-US" dirty="0"/>
              <a:t>运算表达式：</a:t>
            </a:r>
            <a:r>
              <a:rPr lang="en-US" altLang="zh-CN" dirty="0"/>
              <a:t>&amp;&lt;</a:t>
            </a:r>
            <a:r>
              <a:rPr lang="zh-CN" altLang="en-US" dirty="0"/>
              <a:t>可寻址数据名</a:t>
            </a:r>
            <a:r>
              <a:rPr lang="en-US" altLang="zh-CN" dirty="0"/>
              <a:t>&gt;</a:t>
            </a:r>
          </a:p>
          <a:p>
            <a:pPr lvl="3"/>
            <a:r>
              <a:rPr lang="zh-CN" altLang="en-US" dirty="0"/>
              <a:t>可寻址数据包括：变量、数组元素、类对象等</a:t>
            </a:r>
            <a:endParaRPr lang="en-US" altLang="zh-CN" dirty="0"/>
          </a:p>
          <a:p>
            <a:pPr lvl="2"/>
            <a:r>
              <a:rPr lang="zh-CN" altLang="en-US" dirty="0"/>
              <a:t>作用于内存中一个</a:t>
            </a:r>
            <a:r>
              <a:rPr lang="zh-CN" altLang="en-US" dirty="0">
                <a:solidFill>
                  <a:srgbClr val="FF0000"/>
                </a:solidFill>
              </a:rPr>
              <a:t>可寻址</a:t>
            </a:r>
            <a:r>
              <a:rPr lang="zh-CN" altLang="en-US" dirty="0"/>
              <a:t>的数据</a:t>
            </a:r>
            <a:endParaRPr lang="en-US" altLang="zh-CN" dirty="0"/>
          </a:p>
          <a:p>
            <a:pPr lvl="2"/>
            <a:r>
              <a:rPr lang="zh-CN" altLang="en-US" dirty="0"/>
              <a:t>操作的结果是获得</a:t>
            </a:r>
            <a:r>
              <a:rPr lang="zh-CN" altLang="en-US" dirty="0">
                <a:solidFill>
                  <a:srgbClr val="FF0000"/>
                </a:solidFill>
              </a:rPr>
              <a:t>该数据的地址</a:t>
            </a:r>
            <a:endParaRPr lang="en-US" altLang="zh-CN" dirty="0">
              <a:solidFill>
                <a:srgbClr val="FF0000"/>
              </a:solidFill>
            </a:endParaRPr>
          </a:p>
          <a:p>
            <a:pPr lvl="1"/>
            <a:r>
              <a:rPr lang="zh-CN" altLang="en-US" dirty="0"/>
              <a:t>例如：如下3处出现的*</a:t>
            </a:r>
            <a:r>
              <a:rPr lang="en-US" altLang="zh-CN" dirty="0"/>
              <a:t>pi，</a:t>
            </a:r>
            <a:r>
              <a:rPr lang="zh-CN" altLang="en-US" dirty="0"/>
              <a:t>其含义各不相同：</a:t>
            </a:r>
          </a:p>
          <a:p>
            <a:pPr algn="just">
              <a:buNone/>
            </a:pPr>
            <a:r>
              <a:rPr lang="en-US" altLang="zh-CN" sz="2800" dirty="0">
                <a:solidFill>
                  <a:srgbClr val="0000FF"/>
                </a:solidFill>
                <a:latin typeface="Courier New" pitchFamily="49" charset="0"/>
                <a:cs typeface="Courier New" pitchFamily="49" charset="0"/>
              </a:rPr>
              <a:t>		</a:t>
            </a:r>
            <a:r>
              <a:rPr lang="en-US" altLang="zh-CN" sz="2800" dirty="0" err="1">
                <a:solidFill>
                  <a:srgbClr val="0000FF"/>
                </a:solidFill>
                <a:latin typeface="Courier New" pitchFamily="49" charset="0"/>
                <a:cs typeface="Courier New" pitchFamily="49" charset="0"/>
              </a:rPr>
              <a:t>int</a:t>
            </a:r>
            <a:r>
              <a:rPr lang="en-US" altLang="zh-CN" sz="2800" dirty="0">
                <a:solidFill>
                  <a:schemeClr val="tx2"/>
                </a:solidFill>
                <a:latin typeface="Courier New" pitchFamily="49" charset="0"/>
                <a:cs typeface="Courier New" pitchFamily="49" charset="0"/>
              </a:rPr>
              <a:t> </a:t>
            </a:r>
            <a:r>
              <a:rPr lang="en-US" altLang="zh-CN" sz="2800" dirty="0" err="1">
                <a:solidFill>
                  <a:schemeClr val="tx2"/>
                </a:solidFill>
                <a:latin typeface="Courier New" pitchFamily="49" charset="0"/>
                <a:cs typeface="Courier New" pitchFamily="49" charset="0"/>
              </a:rPr>
              <a:t>i</a:t>
            </a:r>
            <a:r>
              <a:rPr lang="en-US" altLang="zh-CN" sz="2800" dirty="0">
                <a:solidFill>
                  <a:schemeClr val="tx2"/>
                </a:solidFill>
                <a:latin typeface="Courier New" pitchFamily="49" charset="0"/>
                <a:cs typeface="Courier New" pitchFamily="49" charset="0"/>
              </a:rPr>
              <a:t>=23, *pi=&amp;</a:t>
            </a:r>
            <a:r>
              <a:rPr lang="en-US" altLang="zh-CN" sz="2800" dirty="0" err="1">
                <a:solidFill>
                  <a:schemeClr val="tx2"/>
                </a:solidFill>
                <a:latin typeface="Courier New" pitchFamily="49" charset="0"/>
                <a:cs typeface="Courier New" pitchFamily="49" charset="0"/>
              </a:rPr>
              <a:t>i</a:t>
            </a:r>
            <a:r>
              <a:rPr lang="en-US" altLang="zh-CN" sz="2800" dirty="0">
                <a:solidFill>
                  <a:schemeClr val="tx2"/>
                </a:solidFill>
                <a:latin typeface="Courier New" pitchFamily="49" charset="0"/>
                <a:cs typeface="Courier New" pitchFamily="49" charset="0"/>
              </a:rPr>
              <a:t>;</a:t>
            </a:r>
          </a:p>
          <a:p>
            <a:pPr algn="just">
              <a:buNone/>
            </a:pPr>
            <a:r>
              <a:rPr lang="en-US" altLang="zh-CN" sz="2800" dirty="0">
                <a:solidFill>
                  <a:schemeClr val="tx2"/>
                </a:solidFill>
                <a:latin typeface="Courier New" pitchFamily="49" charset="0"/>
                <a:cs typeface="Courier New" pitchFamily="49" charset="0"/>
              </a:rPr>
              <a:t>	  	</a:t>
            </a:r>
            <a:r>
              <a:rPr lang="en-US" altLang="zh-CN" sz="2800" dirty="0" err="1">
                <a:solidFill>
                  <a:schemeClr val="tx2"/>
                </a:solidFill>
                <a:latin typeface="Courier New" pitchFamily="49" charset="0"/>
                <a:cs typeface="Courier New" pitchFamily="49" charset="0"/>
              </a:rPr>
              <a:t>cout</a:t>
            </a:r>
            <a:r>
              <a:rPr lang="en-US" altLang="zh-CN" sz="2800" dirty="0">
                <a:solidFill>
                  <a:schemeClr val="tx2"/>
                </a:solidFill>
                <a:latin typeface="Courier New" pitchFamily="49" charset="0"/>
                <a:cs typeface="Courier New" pitchFamily="49" charset="0"/>
              </a:rPr>
              <a:t>&lt;&lt;*pi;  </a:t>
            </a:r>
          </a:p>
          <a:p>
            <a:pPr algn="just">
              <a:buNone/>
            </a:pPr>
            <a:r>
              <a:rPr lang="en-US" altLang="zh-CN" sz="2800" dirty="0">
                <a:solidFill>
                  <a:schemeClr val="tx2"/>
                </a:solidFill>
                <a:latin typeface="Courier New" pitchFamily="49" charset="0"/>
                <a:cs typeface="Courier New" pitchFamily="49" charset="0"/>
              </a:rPr>
              <a:t>    	*pi=56; </a:t>
            </a: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27</a:t>
            </a:fld>
            <a:endParaRPr lang="en-US" alt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p:txBody>
          <a:bodyPr/>
          <a:lstStyle/>
          <a:p>
            <a:pPr lvl="1"/>
            <a:r>
              <a:rPr lang="zh-CN" altLang="en-US" dirty="0">
                <a:solidFill>
                  <a:srgbClr val="00B050"/>
                </a:solidFill>
              </a:rPr>
              <a:t>第一行</a:t>
            </a:r>
            <a:r>
              <a:rPr lang="zh-CN" altLang="en-US" dirty="0"/>
              <a:t>的“*</a:t>
            </a:r>
            <a:r>
              <a:rPr lang="en-US" altLang="zh-CN" dirty="0"/>
              <a:t>pi”</a:t>
            </a:r>
            <a:r>
              <a:rPr lang="zh-CN" altLang="en-US" dirty="0"/>
              <a:t>处于变量说明处，是说明</a:t>
            </a:r>
            <a:r>
              <a:rPr lang="en-US" altLang="zh-CN" dirty="0"/>
              <a:t>pi</a:t>
            </a:r>
            <a:r>
              <a:rPr lang="zh-CN" altLang="en-US" dirty="0"/>
              <a:t>为“</a:t>
            </a:r>
            <a:r>
              <a:rPr lang="en-US" altLang="zh-CN" dirty="0" err="1"/>
              <a:t>int</a:t>
            </a:r>
            <a:r>
              <a:rPr lang="en-US" altLang="zh-CN" dirty="0"/>
              <a:t>*”</a:t>
            </a:r>
            <a:r>
              <a:rPr lang="zh-CN" altLang="en-US" dirty="0"/>
              <a:t>型变量，并同时将该指针变量初始化为</a:t>
            </a:r>
            <a:r>
              <a:rPr lang="en-US" altLang="zh-CN" dirty="0" err="1"/>
              <a:t>i</a:t>
            </a:r>
            <a:r>
              <a:rPr lang="zh-CN" altLang="en-US" dirty="0"/>
              <a:t>的地址。不可将此处的“*”理解为“取内容”运算，它与前面的</a:t>
            </a:r>
            <a:r>
              <a:rPr lang="en-US" altLang="zh-CN" dirty="0" err="1"/>
              <a:t>int</a:t>
            </a:r>
            <a:r>
              <a:rPr lang="zh-CN" altLang="en-US" dirty="0"/>
              <a:t>联合起来以说明</a:t>
            </a:r>
            <a:r>
              <a:rPr lang="en-US" altLang="zh-CN" dirty="0"/>
              <a:t>pi</a:t>
            </a:r>
            <a:r>
              <a:rPr lang="zh-CN" altLang="en-US" dirty="0"/>
              <a:t>为“</a:t>
            </a:r>
            <a:r>
              <a:rPr lang="en-US" altLang="zh-CN" dirty="0" err="1"/>
              <a:t>int</a:t>
            </a:r>
            <a:r>
              <a:rPr lang="en-US" altLang="zh-CN" dirty="0"/>
              <a:t>*”</a:t>
            </a:r>
            <a:r>
              <a:rPr lang="zh-CN" altLang="en-US" dirty="0"/>
              <a:t>型变量。</a:t>
            </a:r>
            <a:endParaRPr lang="en-US" altLang="zh-CN" dirty="0"/>
          </a:p>
          <a:p>
            <a:pPr lvl="1"/>
            <a:r>
              <a:rPr lang="zh-CN" altLang="en-US" dirty="0">
                <a:solidFill>
                  <a:srgbClr val="00B050"/>
                </a:solidFill>
              </a:rPr>
              <a:t>第二行</a:t>
            </a:r>
            <a:r>
              <a:rPr lang="zh-CN" altLang="en-US" dirty="0"/>
              <a:t>的“*</a:t>
            </a:r>
            <a:r>
              <a:rPr lang="en-US" altLang="zh-CN" dirty="0"/>
              <a:t>pi”</a:t>
            </a:r>
            <a:r>
              <a:rPr lang="zh-CN" altLang="en-US" dirty="0"/>
              <a:t>表示指针变量</a:t>
            </a:r>
            <a:r>
              <a:rPr lang="en-US" altLang="zh-CN" dirty="0"/>
              <a:t>pi</a:t>
            </a:r>
            <a:r>
              <a:rPr lang="zh-CN" altLang="en-US" dirty="0"/>
              <a:t>所指向的那一变量（即</a:t>
            </a:r>
            <a:r>
              <a:rPr lang="en-US" altLang="zh-CN" dirty="0" err="1"/>
              <a:t>i</a:t>
            </a:r>
            <a:r>
              <a:rPr lang="en-US" altLang="zh-CN" dirty="0"/>
              <a:t>）</a:t>
            </a:r>
            <a:r>
              <a:rPr lang="zh-CN" altLang="en-US" dirty="0"/>
              <a:t>的内容（*理解为“取内容”运算，使用其值）。</a:t>
            </a:r>
            <a:endParaRPr lang="en-US" altLang="zh-CN" dirty="0"/>
          </a:p>
          <a:p>
            <a:pPr lvl="1"/>
            <a:r>
              <a:rPr lang="zh-CN" altLang="en-US" dirty="0">
                <a:solidFill>
                  <a:srgbClr val="00B050"/>
                </a:solidFill>
              </a:rPr>
              <a:t>第三行</a:t>
            </a:r>
            <a:r>
              <a:rPr lang="zh-CN" altLang="en-US" dirty="0"/>
              <a:t>的“*</a:t>
            </a:r>
            <a:r>
              <a:rPr lang="en-US" altLang="zh-CN" dirty="0"/>
              <a:t>pi”</a:t>
            </a:r>
            <a:r>
              <a:rPr lang="zh-CN" altLang="en-US" dirty="0"/>
              <a:t>为左值（存储空间概念），表示要改变指针变量</a:t>
            </a:r>
            <a:r>
              <a:rPr lang="en-US" altLang="zh-CN" dirty="0"/>
              <a:t>pi</a:t>
            </a:r>
            <a:r>
              <a:rPr lang="zh-CN" altLang="en-US" dirty="0"/>
              <a:t>所指向的那一变量（即</a:t>
            </a:r>
            <a:r>
              <a:rPr lang="en-US" altLang="zh-CN" dirty="0" err="1"/>
              <a:t>i</a:t>
            </a:r>
            <a:r>
              <a:rPr lang="en-US" altLang="zh-CN" dirty="0"/>
              <a:t>）</a:t>
            </a:r>
            <a:r>
              <a:rPr lang="zh-CN" altLang="en-US" dirty="0"/>
              <a:t>空间中的内容（使用其存储空间）</a:t>
            </a: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28</a:t>
            </a:fld>
            <a:endParaRPr lang="en-US" altLang="zh-C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p:txBody>
          <a:bodyPr/>
          <a:lstStyle/>
          <a:p>
            <a:r>
              <a:rPr lang="zh-CN" altLang="en-US" dirty="0"/>
              <a:t>数组指针的算术运算</a:t>
            </a:r>
            <a:endParaRPr lang="en-US" altLang="zh-CN" dirty="0"/>
          </a:p>
          <a:p>
            <a:pPr lvl="1"/>
            <a:r>
              <a:rPr lang="zh-CN" altLang="en-US" dirty="0"/>
              <a:t>当指针变量指向数组时，可以进行算术运算</a:t>
            </a:r>
            <a:endParaRPr lang="en-US" altLang="zh-CN" dirty="0"/>
          </a:p>
          <a:p>
            <a:pPr lvl="2"/>
            <a:r>
              <a:rPr lang="en-US" altLang="zh-CN" dirty="0">
                <a:latin typeface="Courier New" pitchFamily="49" charset="0"/>
                <a:cs typeface="Courier New" pitchFamily="49" charset="0"/>
              </a:rPr>
              <a:t>+</a:t>
            </a:r>
            <a:r>
              <a:rPr lang="zh-CN" altLang="en-US" dirty="0">
                <a:latin typeface="Courier New" pitchFamily="49" charset="0"/>
                <a:cs typeface="Courier New" pitchFamily="49" charset="0"/>
              </a:rPr>
              <a:t>、</a:t>
            </a:r>
            <a:r>
              <a:rPr lang="en-US" altLang="zh-CN" dirty="0">
                <a:latin typeface="Courier New" pitchFamily="49" charset="0"/>
                <a:cs typeface="Courier New" pitchFamily="49" charset="0"/>
              </a:rPr>
              <a:t>-</a:t>
            </a:r>
            <a:r>
              <a:rPr lang="zh-CN" altLang="en-US" dirty="0">
                <a:latin typeface="Courier New" pitchFamily="49" charset="0"/>
                <a:cs typeface="Courier New" pitchFamily="49" charset="0"/>
              </a:rPr>
              <a:t>、</a:t>
            </a:r>
            <a:r>
              <a:rPr lang="en-US" altLang="zh-CN" dirty="0">
                <a:latin typeface="Courier New" pitchFamily="49" charset="0"/>
                <a:cs typeface="Courier New" pitchFamily="49" charset="0"/>
              </a:rPr>
              <a:t>++</a:t>
            </a:r>
            <a:r>
              <a:rPr lang="zh-CN" altLang="en-US" dirty="0">
                <a:latin typeface="Courier New" pitchFamily="49" charset="0"/>
                <a:cs typeface="Courier New" pitchFamily="49" charset="0"/>
              </a:rPr>
              <a:t>、</a:t>
            </a:r>
            <a:r>
              <a:rPr lang="en-US" altLang="zh-CN" dirty="0">
                <a:latin typeface="Courier New" pitchFamily="49" charset="0"/>
                <a:cs typeface="Courier New" pitchFamily="49" charset="0"/>
              </a:rPr>
              <a:t>--</a:t>
            </a:r>
          </a:p>
          <a:p>
            <a:pPr lvl="1" algn="just"/>
            <a:r>
              <a:rPr lang="zh-CN" altLang="en-US" dirty="0"/>
              <a:t>若</a:t>
            </a:r>
            <a:r>
              <a:rPr lang="en-US" altLang="zh-CN" dirty="0"/>
              <a:t>p</a:t>
            </a:r>
            <a:r>
              <a:rPr lang="zh-CN" altLang="en-US" dirty="0"/>
              <a:t>为指针，已指向数组的某一元素，则</a:t>
            </a:r>
            <a:r>
              <a:rPr lang="en-US" altLang="zh-CN" dirty="0" err="1"/>
              <a:t>p+i</a:t>
            </a:r>
            <a:r>
              <a:rPr lang="en-US" altLang="zh-CN" dirty="0"/>
              <a:t> (</a:t>
            </a:r>
            <a:r>
              <a:rPr lang="zh-CN" altLang="en-US" dirty="0"/>
              <a:t>或</a:t>
            </a:r>
            <a:r>
              <a:rPr lang="en-US" altLang="zh-CN" dirty="0"/>
              <a:t>p-</a:t>
            </a:r>
            <a:r>
              <a:rPr lang="en-US" altLang="zh-CN" dirty="0" err="1"/>
              <a:t>i</a:t>
            </a:r>
            <a:r>
              <a:rPr lang="en-US" altLang="zh-CN" dirty="0"/>
              <a:t>,</a:t>
            </a:r>
            <a:r>
              <a:rPr lang="zh-CN" altLang="en-US" dirty="0"/>
              <a:t>其中</a:t>
            </a:r>
            <a:r>
              <a:rPr lang="en-US" altLang="zh-CN" dirty="0" err="1"/>
              <a:t>i</a:t>
            </a:r>
            <a:r>
              <a:rPr lang="zh-CN" altLang="en-US" dirty="0"/>
              <a:t>为正整数)也为一指针，它指向当前</a:t>
            </a:r>
            <a:r>
              <a:rPr lang="en-US" altLang="zh-CN" dirty="0"/>
              <a:t>p</a:t>
            </a:r>
            <a:r>
              <a:rPr lang="zh-CN" altLang="en-US" dirty="0"/>
              <a:t>已指元素的后面(或前面)第</a:t>
            </a:r>
            <a:r>
              <a:rPr lang="en-US" altLang="zh-CN" dirty="0" err="1"/>
              <a:t>i</a:t>
            </a:r>
            <a:r>
              <a:rPr lang="zh-CN" altLang="en-US" dirty="0"/>
              <a:t>个元素</a:t>
            </a:r>
            <a:endParaRPr lang="en-US" altLang="zh-CN" dirty="0"/>
          </a:p>
          <a:p>
            <a:pPr lvl="1" algn="just">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6.2】</a:t>
            </a:r>
            <a:r>
              <a:rPr lang="zh-CN" altLang="en-US" dirty="0">
                <a:solidFill>
                  <a:srgbClr val="C00000"/>
                </a:solidFill>
              </a:rPr>
              <a:t>数组名做指针常量</a:t>
            </a:r>
            <a:endParaRPr lang="en-US" altLang="zh-CN" dirty="0">
              <a:solidFill>
                <a:srgbClr val="C00000"/>
              </a:solidFill>
            </a:endParaRPr>
          </a:p>
          <a:p>
            <a:pPr algn="just">
              <a:lnSpc>
                <a:spcPct val="120000"/>
              </a:lnSpc>
              <a:buNone/>
            </a:pPr>
            <a:r>
              <a:rPr lang="en-US" altLang="zh-CN" sz="2800" dirty="0">
                <a:solidFill>
                  <a:srgbClr val="C00000"/>
                </a:solidFill>
              </a:rPr>
              <a:t>	</a:t>
            </a:r>
            <a:r>
              <a:rPr lang="en-US" altLang="zh-CN" sz="2800" dirty="0">
                <a:solidFill>
                  <a:srgbClr val="0000FF"/>
                </a:solidFill>
              </a:rPr>
              <a:t>  </a:t>
            </a:r>
            <a:r>
              <a:rPr lang="en-US" altLang="zh-CN" sz="2800" dirty="0" err="1">
                <a:solidFill>
                  <a:srgbClr val="0000FF"/>
                </a:solidFill>
                <a:latin typeface="Courier New" pitchFamily="49" charset="0"/>
                <a:cs typeface="Courier New" pitchFamily="49" charset="0"/>
              </a:rPr>
              <a:t>int</a:t>
            </a:r>
            <a:r>
              <a:rPr lang="en-US" altLang="zh-CN" sz="2800" dirty="0">
                <a:solidFill>
                  <a:srgbClr val="0000FF"/>
                </a:solidFill>
                <a:latin typeface="Courier New" pitchFamily="49" charset="0"/>
                <a:cs typeface="Courier New" pitchFamily="49" charset="0"/>
              </a:rPr>
              <a:t> </a:t>
            </a:r>
            <a:r>
              <a:rPr lang="en-US" altLang="zh-CN" sz="2800" dirty="0">
                <a:solidFill>
                  <a:schemeClr val="tx2"/>
                </a:solidFill>
                <a:latin typeface="Courier New" pitchFamily="49" charset="0"/>
                <a:cs typeface="Courier New" pitchFamily="49" charset="0"/>
              </a:rPr>
              <a:t>a[10];</a:t>
            </a:r>
            <a:r>
              <a:rPr lang="en-US" altLang="zh-CN" sz="2800" dirty="0">
                <a:solidFill>
                  <a:schemeClr val="tx2"/>
                </a:solidFill>
              </a:rPr>
              <a:t> </a:t>
            </a:r>
            <a:r>
              <a:rPr lang="en-US" altLang="zh-CN" sz="2800" dirty="0">
                <a:solidFill>
                  <a:srgbClr val="0000FF"/>
                </a:solidFill>
              </a:rPr>
              <a:t> </a:t>
            </a:r>
            <a:endParaRPr lang="en-US" altLang="zh-CN" sz="2800" dirty="0">
              <a:solidFill>
                <a:schemeClr val="hlink"/>
              </a:solidFill>
            </a:endParaRPr>
          </a:p>
          <a:p>
            <a:pPr algn="just">
              <a:lnSpc>
                <a:spcPct val="120000"/>
              </a:lnSpc>
              <a:buNone/>
            </a:pPr>
            <a:r>
              <a:rPr lang="en-US" altLang="zh-CN" sz="2800" dirty="0">
                <a:solidFill>
                  <a:srgbClr val="0000FF"/>
                </a:solidFill>
              </a:rPr>
              <a:t>	  </a:t>
            </a:r>
            <a:r>
              <a:rPr lang="en-US" altLang="zh-CN" sz="2800" dirty="0">
                <a:solidFill>
                  <a:srgbClr val="00B050"/>
                </a:solidFill>
              </a:rPr>
              <a:t>/*</a:t>
            </a:r>
            <a:r>
              <a:rPr lang="zh-CN" altLang="en-US" sz="2800" dirty="0">
                <a:solidFill>
                  <a:srgbClr val="00B050"/>
                </a:solidFill>
              </a:rPr>
              <a:t>任一数组名字</a:t>
            </a:r>
            <a:r>
              <a:rPr lang="en-US" altLang="zh-CN" sz="2800" dirty="0">
                <a:solidFill>
                  <a:srgbClr val="00B050"/>
                </a:solidFill>
              </a:rPr>
              <a:t>a</a:t>
            </a:r>
            <a:r>
              <a:rPr lang="zh-CN" altLang="en-US" sz="2800" dirty="0">
                <a:solidFill>
                  <a:srgbClr val="00B050"/>
                </a:solidFill>
              </a:rPr>
              <a:t>都是一个</a:t>
            </a:r>
            <a:r>
              <a:rPr lang="zh-CN" altLang="en-US" sz="2800" dirty="0">
                <a:solidFill>
                  <a:srgbClr val="FF0000"/>
                </a:solidFill>
              </a:rPr>
              <a:t>指针常量</a:t>
            </a:r>
            <a:r>
              <a:rPr lang="zh-CN" altLang="en-US" sz="2800" dirty="0">
                <a:solidFill>
                  <a:srgbClr val="00B050"/>
                </a:solidFill>
              </a:rPr>
              <a:t>, 代表数</a:t>
            </a:r>
            <a:r>
              <a:rPr lang="en-US" altLang="zh-CN" sz="2800" dirty="0">
                <a:solidFill>
                  <a:srgbClr val="00B050"/>
                </a:solidFill>
              </a:rPr>
              <a:t>	</a:t>
            </a:r>
            <a:r>
              <a:rPr lang="zh-CN" altLang="en-US" sz="2800" dirty="0">
                <a:solidFill>
                  <a:srgbClr val="00B050"/>
                </a:solidFill>
              </a:rPr>
              <a:t>组的首地址, 也即, </a:t>
            </a:r>
            <a:r>
              <a:rPr lang="en-US" altLang="zh-CN" sz="2800" dirty="0">
                <a:solidFill>
                  <a:srgbClr val="00B050"/>
                </a:solidFill>
              </a:rPr>
              <a:t>a</a:t>
            </a:r>
            <a:r>
              <a:rPr lang="zh-CN" altLang="en-US" sz="2800" dirty="0">
                <a:solidFill>
                  <a:srgbClr val="00B050"/>
                </a:solidFill>
              </a:rPr>
              <a:t>总等同于&amp;</a:t>
            </a:r>
            <a:r>
              <a:rPr lang="en-US" altLang="zh-CN" sz="2800" dirty="0">
                <a:solidFill>
                  <a:srgbClr val="00B050"/>
                </a:solidFill>
              </a:rPr>
              <a:t>a[0]*/</a:t>
            </a:r>
            <a:endParaRPr lang="zh-CN" altLang="en-US" dirty="0"/>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29</a:t>
            </a:fld>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a:t>第</a:t>
            </a:r>
            <a:r>
              <a:rPr lang="en-US" altLang="zh-CN" dirty="0"/>
              <a:t>6</a:t>
            </a:r>
            <a:r>
              <a:rPr lang="zh-CN" altLang="en-US" dirty="0"/>
              <a:t>章 指针、引用与动态内存分配</a:t>
            </a:r>
            <a:endParaRPr lang="en-US" altLang="zh-CN" dirty="0"/>
          </a:p>
        </p:txBody>
      </p:sp>
      <p:grpSp>
        <p:nvGrpSpPr>
          <p:cNvPr id="40963" name="Group 3"/>
          <p:cNvGrpSpPr>
            <a:grpSpLocks/>
          </p:cNvGrpSpPr>
          <p:nvPr/>
        </p:nvGrpSpPr>
        <p:grpSpPr bwMode="auto">
          <a:xfrm>
            <a:off x="1828800" y="1716091"/>
            <a:ext cx="762000" cy="665162"/>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40967" name="Group 7"/>
          <p:cNvGrpSpPr>
            <a:grpSpLocks/>
          </p:cNvGrpSpPr>
          <p:nvPr/>
        </p:nvGrpSpPr>
        <p:grpSpPr bwMode="auto">
          <a:xfrm>
            <a:off x="1828800" y="2630491"/>
            <a:ext cx="762000" cy="665162"/>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71" name="Line 11"/>
          <p:cNvSpPr>
            <a:spLocks noChangeShapeType="1"/>
          </p:cNvSpPr>
          <p:nvPr/>
        </p:nvSpPr>
        <p:spPr bwMode="auto">
          <a:xfrm>
            <a:off x="2438400" y="2325691"/>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2" name="Text Box 12"/>
          <p:cNvSpPr txBox="1">
            <a:spLocks noChangeArrowheads="1"/>
          </p:cNvSpPr>
          <p:nvPr/>
        </p:nvSpPr>
        <p:spPr bwMode="auto">
          <a:xfrm>
            <a:off x="2667000" y="1792291"/>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a:solidFill>
                  <a:srgbClr val="C00000"/>
                </a:solidFill>
                <a:ea typeface="宋体" pitchFamily="2" charset="-122"/>
              </a:rPr>
              <a:t>初识指针</a:t>
            </a:r>
            <a:endParaRPr lang="en-US" altLang="zh-CN" sz="3200" b="1" dirty="0">
              <a:solidFill>
                <a:srgbClr val="C00000"/>
              </a:solidFill>
              <a:ea typeface="宋体" pitchFamily="2" charset="-122"/>
            </a:endParaRPr>
          </a:p>
        </p:txBody>
      </p:sp>
      <p:sp>
        <p:nvSpPr>
          <p:cNvPr id="40973" name="Text Box 13"/>
          <p:cNvSpPr txBox="1">
            <a:spLocks noChangeArrowheads="1"/>
          </p:cNvSpPr>
          <p:nvPr/>
        </p:nvSpPr>
        <p:spPr bwMode="gray">
          <a:xfrm>
            <a:off x="2025650" y="1814516"/>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40974" name="Line 14"/>
          <p:cNvSpPr>
            <a:spLocks noChangeShapeType="1"/>
          </p:cNvSpPr>
          <p:nvPr/>
        </p:nvSpPr>
        <p:spPr bwMode="auto">
          <a:xfrm>
            <a:off x="2438400" y="3240091"/>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5" name="Text Box 15"/>
          <p:cNvSpPr txBox="1">
            <a:spLocks noChangeArrowheads="1"/>
          </p:cNvSpPr>
          <p:nvPr/>
        </p:nvSpPr>
        <p:spPr bwMode="auto">
          <a:xfrm>
            <a:off x="2667000" y="2706691"/>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指针类型</a:t>
            </a:r>
            <a:endParaRPr lang="en-US" altLang="zh-CN" sz="3200" b="1" dirty="0">
              <a:ea typeface="宋体" pitchFamily="2" charset="-122"/>
            </a:endParaRPr>
          </a:p>
        </p:txBody>
      </p:sp>
      <p:sp>
        <p:nvSpPr>
          <p:cNvPr id="40976" name="Text Box 16"/>
          <p:cNvSpPr txBox="1">
            <a:spLocks noChangeArrowheads="1"/>
          </p:cNvSpPr>
          <p:nvPr/>
        </p:nvSpPr>
        <p:spPr bwMode="gray">
          <a:xfrm>
            <a:off x="2025650" y="2728916"/>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grpSp>
        <p:nvGrpSpPr>
          <p:cNvPr id="40977" name="Group 17"/>
          <p:cNvGrpSpPr>
            <a:grpSpLocks/>
          </p:cNvGrpSpPr>
          <p:nvPr/>
        </p:nvGrpSpPr>
        <p:grpSpPr bwMode="auto">
          <a:xfrm>
            <a:off x="1828800" y="3522666"/>
            <a:ext cx="762000" cy="665162"/>
            <a:chOff x="1110" y="2656"/>
            <a:chExt cx="1549" cy="1351"/>
          </a:xfrm>
        </p:grpSpPr>
        <p:sp>
          <p:nvSpPr>
            <p:cNvPr id="4097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7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40981" name="Group 21"/>
          <p:cNvGrpSpPr>
            <a:grpSpLocks/>
          </p:cNvGrpSpPr>
          <p:nvPr/>
        </p:nvGrpSpPr>
        <p:grpSpPr bwMode="auto">
          <a:xfrm>
            <a:off x="1828800" y="4437066"/>
            <a:ext cx="762000" cy="665162"/>
            <a:chOff x="3174" y="2656"/>
            <a:chExt cx="1549" cy="1351"/>
          </a:xfrm>
        </p:grpSpPr>
        <p:sp>
          <p:nvSpPr>
            <p:cNvPr id="4098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8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4"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85" name="Line 25"/>
          <p:cNvSpPr>
            <a:spLocks noChangeShapeType="1"/>
          </p:cNvSpPr>
          <p:nvPr/>
        </p:nvSpPr>
        <p:spPr bwMode="auto">
          <a:xfrm>
            <a:off x="2438400" y="413226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6" name="Text Box 26"/>
          <p:cNvSpPr txBox="1">
            <a:spLocks noChangeArrowheads="1"/>
          </p:cNvSpPr>
          <p:nvPr/>
        </p:nvSpPr>
        <p:spPr bwMode="auto">
          <a:xfrm>
            <a:off x="2667000" y="3598866"/>
            <a:ext cx="2656496"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动态内存分配</a:t>
            </a:r>
            <a:endParaRPr lang="en-US" altLang="zh-CN" sz="3200" b="1" dirty="0">
              <a:ea typeface="宋体" pitchFamily="2" charset="-122"/>
            </a:endParaRPr>
          </a:p>
        </p:txBody>
      </p:sp>
      <p:sp>
        <p:nvSpPr>
          <p:cNvPr id="40987" name="Text Box 27"/>
          <p:cNvSpPr txBox="1">
            <a:spLocks noChangeArrowheads="1"/>
          </p:cNvSpPr>
          <p:nvPr/>
        </p:nvSpPr>
        <p:spPr bwMode="gray">
          <a:xfrm>
            <a:off x="2025650" y="3621091"/>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3</a:t>
            </a:r>
          </a:p>
        </p:txBody>
      </p:sp>
      <p:sp>
        <p:nvSpPr>
          <p:cNvPr id="40988" name="Line 28"/>
          <p:cNvSpPr>
            <a:spLocks noChangeShapeType="1"/>
          </p:cNvSpPr>
          <p:nvPr/>
        </p:nvSpPr>
        <p:spPr bwMode="auto">
          <a:xfrm>
            <a:off x="2438400" y="504666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9" name="Text Box 29"/>
          <p:cNvSpPr txBox="1">
            <a:spLocks noChangeArrowheads="1"/>
          </p:cNvSpPr>
          <p:nvPr/>
        </p:nvSpPr>
        <p:spPr bwMode="auto">
          <a:xfrm>
            <a:off x="2667000" y="4513266"/>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引用类型</a:t>
            </a:r>
            <a:endParaRPr lang="en-US" altLang="zh-CN" sz="3200" b="1" dirty="0">
              <a:ea typeface="宋体" pitchFamily="2" charset="-122"/>
            </a:endParaRPr>
          </a:p>
        </p:txBody>
      </p:sp>
      <p:sp>
        <p:nvSpPr>
          <p:cNvPr id="40990" name="Text Box 30"/>
          <p:cNvSpPr txBox="1">
            <a:spLocks noChangeArrowheads="1"/>
          </p:cNvSpPr>
          <p:nvPr/>
        </p:nvSpPr>
        <p:spPr bwMode="gray">
          <a:xfrm>
            <a:off x="2025650" y="4535491"/>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4</a:t>
            </a:r>
          </a:p>
        </p:txBody>
      </p:sp>
      <p:sp>
        <p:nvSpPr>
          <p:cNvPr id="31" name="灯片编号占位符 30"/>
          <p:cNvSpPr>
            <a:spLocks noGrp="1"/>
          </p:cNvSpPr>
          <p:nvPr>
            <p:ph type="sldNum" sz="quarter" idx="4"/>
          </p:nvPr>
        </p:nvSpPr>
        <p:spPr/>
        <p:txBody>
          <a:bodyPr/>
          <a:lstStyle/>
          <a:p>
            <a:fld id="{E24BA5DA-9399-4747-BBF5-65A2C2316885}" type="slidenum">
              <a:rPr lang="en-US" altLang="zh-CN" smtClean="0"/>
              <a:pPr/>
              <a:t>3</a:t>
            </a:fld>
            <a:endParaRPr lang="en-US" altLang="zh-CN" dirty="0"/>
          </a:p>
        </p:txBody>
      </p:sp>
      <p:sp>
        <p:nvSpPr>
          <p:cNvPr id="32" name="页脚占位符 31"/>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grpSp>
        <p:nvGrpSpPr>
          <p:cNvPr id="33" name="Group 17"/>
          <p:cNvGrpSpPr>
            <a:grpSpLocks/>
          </p:cNvGrpSpPr>
          <p:nvPr/>
        </p:nvGrpSpPr>
        <p:grpSpPr bwMode="auto">
          <a:xfrm>
            <a:off x="1828800" y="5335606"/>
            <a:ext cx="762000" cy="665162"/>
            <a:chOff x="1110" y="2656"/>
            <a:chExt cx="1549" cy="1351"/>
          </a:xfrm>
        </p:grpSpPr>
        <p:sp>
          <p:nvSpPr>
            <p:cNvPr id="3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3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3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sp>
        <p:nvSpPr>
          <p:cNvPr id="37" name="Line 25"/>
          <p:cNvSpPr>
            <a:spLocks noChangeShapeType="1"/>
          </p:cNvSpPr>
          <p:nvPr/>
        </p:nvSpPr>
        <p:spPr bwMode="auto">
          <a:xfrm>
            <a:off x="2437200" y="594520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38" name="Text Box 26"/>
          <p:cNvSpPr txBox="1">
            <a:spLocks noChangeArrowheads="1"/>
          </p:cNvSpPr>
          <p:nvPr/>
        </p:nvSpPr>
        <p:spPr bwMode="auto">
          <a:xfrm>
            <a:off x="2667600" y="5411806"/>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程序实例</a:t>
            </a:r>
            <a:endParaRPr lang="en-US" altLang="zh-CN" sz="3200" b="1" dirty="0">
              <a:ea typeface="宋体" pitchFamily="2" charset="-122"/>
            </a:endParaRPr>
          </a:p>
        </p:txBody>
      </p:sp>
      <p:sp>
        <p:nvSpPr>
          <p:cNvPr id="39" name="Text Box 27"/>
          <p:cNvSpPr txBox="1">
            <a:spLocks noChangeArrowheads="1"/>
          </p:cNvSpPr>
          <p:nvPr/>
        </p:nvSpPr>
        <p:spPr bwMode="gray">
          <a:xfrm>
            <a:off x="2054206" y="5434031"/>
            <a:ext cx="356187" cy="461665"/>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ea typeface="宋体" pitchFamily="2" charset="-122"/>
              </a:rPr>
              <a:t>5</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p:txBody>
          <a:bodyPr/>
          <a:lstStyle/>
          <a:p>
            <a:pPr algn="just">
              <a:lnSpc>
                <a:spcPct val="75000"/>
              </a:lnSpc>
              <a:buNone/>
            </a:pPr>
            <a:r>
              <a:rPr lang="en-US" altLang="zh-CN" sz="2800" dirty="0">
                <a:solidFill>
                  <a:srgbClr val="0000FF"/>
                </a:solidFill>
              </a:rPr>
              <a:t>	</a:t>
            </a:r>
            <a:r>
              <a:rPr lang="zh-CN" altLang="en-US" sz="2800" dirty="0">
                <a:solidFill>
                  <a:srgbClr val="0000FF"/>
                </a:solidFill>
              </a:rPr>
              <a:t>无论何时, 下述两种表示数组元素</a:t>
            </a:r>
            <a:r>
              <a:rPr lang="en-US" altLang="zh-CN" sz="2800" dirty="0">
                <a:solidFill>
                  <a:srgbClr val="0000FF"/>
                </a:solidFill>
              </a:rPr>
              <a:t>a[</a:t>
            </a:r>
            <a:r>
              <a:rPr lang="en-US" altLang="zh-CN" sz="2800" dirty="0" err="1">
                <a:solidFill>
                  <a:srgbClr val="0000FF"/>
                </a:solidFill>
              </a:rPr>
              <a:t>i</a:t>
            </a:r>
            <a:r>
              <a:rPr lang="en-US" altLang="zh-CN" sz="2800" dirty="0">
                <a:solidFill>
                  <a:srgbClr val="0000FF"/>
                </a:solidFill>
              </a:rPr>
              <a:t>]</a:t>
            </a:r>
            <a:r>
              <a:rPr lang="zh-CN" altLang="en-US" sz="2800" dirty="0">
                <a:solidFill>
                  <a:srgbClr val="0000FF"/>
                </a:solidFill>
              </a:rPr>
              <a:t>的方式总是相同的：</a:t>
            </a:r>
          </a:p>
          <a:p>
            <a:pPr algn="just">
              <a:lnSpc>
                <a:spcPct val="75000"/>
              </a:lnSpc>
              <a:buNone/>
            </a:pPr>
            <a:r>
              <a:rPr lang="zh-CN" altLang="en-US" sz="2800" dirty="0">
                <a:solidFill>
                  <a:srgbClr val="0000FF"/>
                </a:solidFill>
              </a:rPr>
              <a:t>		</a:t>
            </a:r>
            <a:r>
              <a:rPr lang="en-US" altLang="zh-CN" sz="2800" dirty="0">
                <a:solidFill>
                  <a:schemeClr val="tx2"/>
                </a:solidFill>
                <a:latin typeface="Courier New" pitchFamily="49" charset="0"/>
                <a:cs typeface="Courier New" pitchFamily="49" charset="0"/>
              </a:rPr>
              <a:t>a[0]</a:t>
            </a:r>
            <a:r>
              <a:rPr lang="en-US" altLang="zh-CN" sz="2800" dirty="0">
                <a:solidFill>
                  <a:schemeClr val="hlink"/>
                </a:solidFill>
                <a:latin typeface="Courier New" pitchFamily="49" charset="0"/>
                <a:cs typeface="Courier New" pitchFamily="49" charset="0"/>
              </a:rPr>
              <a:t> &lt;==&gt; </a:t>
            </a:r>
            <a:r>
              <a:rPr lang="en-US" altLang="zh-CN" sz="2800" dirty="0">
                <a:solidFill>
                  <a:srgbClr val="C00000"/>
                </a:solidFill>
                <a:latin typeface="Courier New" pitchFamily="49" charset="0"/>
                <a:cs typeface="Courier New" pitchFamily="49" charset="0"/>
              </a:rPr>
              <a:t>*a</a:t>
            </a:r>
            <a:r>
              <a:rPr lang="en-US" altLang="zh-CN" sz="2800" dirty="0">
                <a:solidFill>
                  <a:schemeClr val="hlink"/>
                </a:solidFill>
                <a:latin typeface="Courier New" pitchFamily="49" charset="0"/>
                <a:cs typeface="Courier New" pitchFamily="49" charset="0"/>
              </a:rPr>
              <a:t>     </a:t>
            </a:r>
          </a:p>
          <a:p>
            <a:pPr algn="just">
              <a:lnSpc>
                <a:spcPct val="75000"/>
              </a:lnSpc>
              <a:buNone/>
            </a:pPr>
            <a:r>
              <a:rPr lang="en-US" altLang="zh-CN" sz="2800" dirty="0">
                <a:solidFill>
                  <a:schemeClr val="hlink"/>
                </a:solidFill>
                <a:latin typeface="Courier New" pitchFamily="49" charset="0"/>
                <a:cs typeface="Courier New" pitchFamily="49" charset="0"/>
              </a:rPr>
              <a:t>		</a:t>
            </a:r>
            <a:r>
              <a:rPr lang="en-US" altLang="zh-CN" sz="2800" dirty="0">
                <a:solidFill>
                  <a:schemeClr val="tx2"/>
                </a:solidFill>
                <a:latin typeface="Courier New" pitchFamily="49" charset="0"/>
                <a:cs typeface="Courier New" pitchFamily="49" charset="0"/>
              </a:rPr>
              <a:t>a[1]</a:t>
            </a:r>
            <a:r>
              <a:rPr lang="en-US" altLang="zh-CN" sz="2800" dirty="0">
                <a:solidFill>
                  <a:schemeClr val="hlink"/>
                </a:solidFill>
                <a:latin typeface="Courier New" pitchFamily="49" charset="0"/>
                <a:cs typeface="Courier New" pitchFamily="49" charset="0"/>
              </a:rPr>
              <a:t> &lt;==&gt; </a:t>
            </a:r>
            <a:r>
              <a:rPr lang="en-US" altLang="zh-CN" sz="2800" dirty="0">
                <a:solidFill>
                  <a:srgbClr val="C00000"/>
                </a:solidFill>
                <a:latin typeface="Courier New" pitchFamily="49" charset="0"/>
                <a:cs typeface="Courier New" pitchFamily="49" charset="0"/>
              </a:rPr>
              <a:t>*(a+1) </a:t>
            </a:r>
          </a:p>
          <a:p>
            <a:pPr algn="just">
              <a:lnSpc>
                <a:spcPct val="75000"/>
              </a:lnSpc>
              <a:buNone/>
            </a:pPr>
            <a:r>
              <a:rPr lang="en-US" altLang="zh-CN" sz="2800" dirty="0">
                <a:solidFill>
                  <a:schemeClr val="hlink"/>
                </a:solidFill>
                <a:latin typeface="Courier New" pitchFamily="49" charset="0"/>
                <a:cs typeface="Courier New" pitchFamily="49" charset="0"/>
              </a:rPr>
              <a:t>		</a:t>
            </a:r>
            <a:r>
              <a:rPr lang="en-US" altLang="zh-CN" sz="2800" dirty="0">
                <a:solidFill>
                  <a:schemeClr val="tx2"/>
                </a:solidFill>
                <a:latin typeface="Courier New" pitchFamily="49" charset="0"/>
                <a:cs typeface="Courier New" pitchFamily="49" charset="0"/>
              </a:rPr>
              <a:t>...</a:t>
            </a:r>
          </a:p>
          <a:p>
            <a:pPr algn="just">
              <a:lnSpc>
                <a:spcPct val="75000"/>
              </a:lnSpc>
              <a:buNone/>
            </a:pPr>
            <a:r>
              <a:rPr lang="en-US" altLang="zh-CN" sz="2800" dirty="0">
                <a:solidFill>
                  <a:schemeClr val="hlink"/>
                </a:solidFill>
                <a:latin typeface="Courier New" pitchFamily="49" charset="0"/>
                <a:cs typeface="Courier New" pitchFamily="49" charset="0"/>
              </a:rPr>
              <a:t>		</a:t>
            </a:r>
            <a:r>
              <a:rPr lang="en-US" altLang="zh-CN" sz="2800" dirty="0">
                <a:solidFill>
                  <a:schemeClr val="tx2"/>
                </a:solidFill>
                <a:latin typeface="Courier New" pitchFamily="49" charset="0"/>
                <a:cs typeface="Courier New" pitchFamily="49" charset="0"/>
              </a:rPr>
              <a:t>a[9]</a:t>
            </a:r>
            <a:r>
              <a:rPr lang="en-US" altLang="zh-CN" sz="2800" dirty="0">
                <a:solidFill>
                  <a:schemeClr val="hlink"/>
                </a:solidFill>
                <a:latin typeface="Courier New" pitchFamily="49" charset="0"/>
                <a:cs typeface="Courier New" pitchFamily="49" charset="0"/>
              </a:rPr>
              <a:t> &lt;==&gt; </a:t>
            </a:r>
            <a:r>
              <a:rPr lang="en-US" altLang="zh-CN" sz="2800" dirty="0">
                <a:solidFill>
                  <a:srgbClr val="C00000"/>
                </a:solidFill>
                <a:latin typeface="Courier New" pitchFamily="49" charset="0"/>
                <a:cs typeface="Courier New" pitchFamily="49" charset="0"/>
              </a:rPr>
              <a:t>*(a+9)</a:t>
            </a:r>
          </a:p>
          <a:p>
            <a:pPr algn="just">
              <a:lnSpc>
                <a:spcPct val="75000"/>
              </a:lnSpc>
              <a:buNone/>
            </a:pPr>
            <a:r>
              <a:rPr lang="en-US" altLang="zh-CN" sz="2800" dirty="0">
                <a:solidFill>
                  <a:srgbClr val="0000FF"/>
                </a:solidFill>
                <a:latin typeface="Times New Roman"/>
              </a:rPr>
              <a:t> 	</a:t>
            </a:r>
          </a:p>
          <a:p>
            <a:pPr algn="just">
              <a:lnSpc>
                <a:spcPct val="75000"/>
              </a:lnSpc>
              <a:buNone/>
            </a:pPr>
            <a:r>
              <a:rPr lang="en-US" altLang="zh-CN" sz="2800" dirty="0">
                <a:solidFill>
                  <a:srgbClr val="0000FF"/>
                </a:solidFill>
                <a:latin typeface="Times New Roman"/>
              </a:rPr>
              <a:t>	</a:t>
            </a:r>
            <a:r>
              <a:rPr lang="zh-CN" altLang="en-US" sz="2800" dirty="0">
                <a:solidFill>
                  <a:srgbClr val="0000FF"/>
                </a:solidFill>
              </a:rPr>
              <a:t>另外，下述两种表示数组元素</a:t>
            </a:r>
            <a:r>
              <a:rPr lang="en-US" altLang="zh-CN" sz="2800" dirty="0">
                <a:solidFill>
                  <a:srgbClr val="0000FF"/>
                </a:solidFill>
              </a:rPr>
              <a:t>a[</a:t>
            </a:r>
            <a:r>
              <a:rPr lang="en-US" altLang="zh-CN" sz="2800" dirty="0" err="1">
                <a:solidFill>
                  <a:srgbClr val="0000FF"/>
                </a:solidFill>
              </a:rPr>
              <a:t>i</a:t>
            </a:r>
            <a:r>
              <a:rPr lang="en-US" altLang="zh-CN" sz="2800" dirty="0">
                <a:solidFill>
                  <a:srgbClr val="0000FF"/>
                </a:solidFill>
              </a:rPr>
              <a:t>]</a:t>
            </a:r>
            <a:r>
              <a:rPr lang="zh-CN" altLang="en-US" sz="2800" dirty="0">
                <a:solidFill>
                  <a:srgbClr val="0000FF"/>
                </a:solidFill>
              </a:rPr>
              <a:t>之地址的方式也总是相同的：</a:t>
            </a:r>
          </a:p>
          <a:p>
            <a:pPr algn="just">
              <a:lnSpc>
                <a:spcPct val="75000"/>
              </a:lnSpc>
              <a:buNone/>
            </a:pPr>
            <a:r>
              <a:rPr lang="zh-CN" altLang="en-US" sz="2800" dirty="0">
                <a:solidFill>
                  <a:srgbClr val="0000FF"/>
                </a:solidFill>
              </a:rPr>
              <a:t>		</a:t>
            </a:r>
            <a:r>
              <a:rPr lang="zh-CN" altLang="en-US" sz="2800" dirty="0">
                <a:solidFill>
                  <a:schemeClr val="tx2"/>
                </a:solidFill>
                <a:latin typeface="Courier New" pitchFamily="49" charset="0"/>
                <a:cs typeface="Courier New" pitchFamily="49" charset="0"/>
              </a:rPr>
              <a:t>&amp;</a:t>
            </a:r>
            <a:r>
              <a:rPr lang="en-US" altLang="zh-CN" sz="2800" dirty="0">
                <a:solidFill>
                  <a:schemeClr val="tx2"/>
                </a:solidFill>
                <a:latin typeface="Courier New" pitchFamily="49" charset="0"/>
                <a:cs typeface="Courier New" pitchFamily="49" charset="0"/>
              </a:rPr>
              <a:t>a[0] </a:t>
            </a:r>
            <a:r>
              <a:rPr lang="en-US" altLang="zh-CN" sz="2800" dirty="0">
                <a:solidFill>
                  <a:schemeClr val="hlink"/>
                </a:solidFill>
                <a:latin typeface="Courier New" pitchFamily="49" charset="0"/>
                <a:cs typeface="Courier New" pitchFamily="49" charset="0"/>
              </a:rPr>
              <a:t>&lt;==&gt; </a:t>
            </a:r>
            <a:r>
              <a:rPr lang="en-US" altLang="zh-CN" sz="2800" dirty="0">
                <a:solidFill>
                  <a:srgbClr val="C00000"/>
                </a:solidFill>
                <a:latin typeface="Courier New" pitchFamily="49" charset="0"/>
                <a:cs typeface="Courier New" pitchFamily="49" charset="0"/>
              </a:rPr>
              <a:t>a </a:t>
            </a:r>
            <a:r>
              <a:rPr lang="en-US" altLang="zh-CN" sz="2800" dirty="0">
                <a:solidFill>
                  <a:schemeClr val="hlink"/>
                </a:solidFill>
                <a:latin typeface="Courier New" pitchFamily="49" charset="0"/>
                <a:cs typeface="Courier New" pitchFamily="49" charset="0"/>
              </a:rPr>
              <a:t>  </a:t>
            </a:r>
          </a:p>
          <a:p>
            <a:pPr algn="just">
              <a:lnSpc>
                <a:spcPct val="75000"/>
              </a:lnSpc>
              <a:buNone/>
            </a:pPr>
            <a:r>
              <a:rPr lang="en-US" altLang="zh-CN" sz="2800" dirty="0">
                <a:solidFill>
                  <a:schemeClr val="hlink"/>
                </a:solidFill>
                <a:latin typeface="Courier New" pitchFamily="49" charset="0"/>
                <a:cs typeface="Courier New" pitchFamily="49" charset="0"/>
              </a:rPr>
              <a:t>		</a:t>
            </a:r>
            <a:r>
              <a:rPr lang="en-US" altLang="zh-CN" sz="2800" dirty="0">
                <a:solidFill>
                  <a:schemeClr val="tx2"/>
                </a:solidFill>
                <a:latin typeface="Courier New" pitchFamily="49" charset="0"/>
                <a:cs typeface="Courier New" pitchFamily="49" charset="0"/>
              </a:rPr>
              <a:t>&amp;a[1] </a:t>
            </a:r>
            <a:r>
              <a:rPr lang="en-US" altLang="zh-CN" sz="2800" dirty="0">
                <a:solidFill>
                  <a:schemeClr val="hlink"/>
                </a:solidFill>
                <a:latin typeface="Courier New" pitchFamily="49" charset="0"/>
                <a:cs typeface="Courier New" pitchFamily="49" charset="0"/>
              </a:rPr>
              <a:t>&lt;==&gt; </a:t>
            </a:r>
            <a:r>
              <a:rPr lang="en-US" altLang="zh-CN" sz="2800" dirty="0">
                <a:solidFill>
                  <a:srgbClr val="C00000"/>
                </a:solidFill>
                <a:latin typeface="Courier New" pitchFamily="49" charset="0"/>
                <a:cs typeface="Courier New" pitchFamily="49" charset="0"/>
              </a:rPr>
              <a:t>a+1 </a:t>
            </a:r>
          </a:p>
          <a:p>
            <a:pPr algn="just">
              <a:lnSpc>
                <a:spcPct val="75000"/>
              </a:lnSpc>
              <a:buNone/>
            </a:pPr>
            <a:r>
              <a:rPr lang="en-US" altLang="zh-CN" sz="2800" dirty="0">
                <a:solidFill>
                  <a:schemeClr val="hlink"/>
                </a:solidFill>
                <a:latin typeface="Courier New" pitchFamily="49" charset="0"/>
                <a:cs typeface="Courier New" pitchFamily="49" charset="0"/>
              </a:rPr>
              <a:t>		</a:t>
            </a:r>
            <a:r>
              <a:rPr lang="en-US" altLang="zh-CN" sz="2800" dirty="0">
                <a:solidFill>
                  <a:schemeClr val="tx2"/>
                </a:solidFill>
                <a:latin typeface="Courier New" pitchFamily="49" charset="0"/>
                <a:cs typeface="Courier New" pitchFamily="49" charset="0"/>
              </a:rPr>
              <a:t>...</a:t>
            </a:r>
          </a:p>
          <a:p>
            <a:pPr algn="just">
              <a:lnSpc>
                <a:spcPct val="75000"/>
              </a:lnSpc>
              <a:buNone/>
            </a:pPr>
            <a:r>
              <a:rPr lang="en-US" altLang="zh-CN" sz="2800" dirty="0">
                <a:solidFill>
                  <a:schemeClr val="hlink"/>
                </a:solidFill>
                <a:latin typeface="Courier New" pitchFamily="49" charset="0"/>
                <a:cs typeface="Courier New" pitchFamily="49" charset="0"/>
              </a:rPr>
              <a:t>		</a:t>
            </a:r>
            <a:r>
              <a:rPr lang="en-US" altLang="zh-CN" sz="2800" dirty="0">
                <a:solidFill>
                  <a:schemeClr val="tx2"/>
                </a:solidFill>
                <a:latin typeface="Courier New" pitchFamily="49" charset="0"/>
                <a:cs typeface="Courier New" pitchFamily="49" charset="0"/>
              </a:rPr>
              <a:t>&amp;a[9] </a:t>
            </a:r>
            <a:r>
              <a:rPr lang="en-US" altLang="zh-CN" sz="2800" dirty="0">
                <a:solidFill>
                  <a:schemeClr val="hlink"/>
                </a:solidFill>
                <a:latin typeface="Courier New" pitchFamily="49" charset="0"/>
                <a:cs typeface="Courier New" pitchFamily="49" charset="0"/>
              </a:rPr>
              <a:t>&lt;==&gt; </a:t>
            </a:r>
            <a:r>
              <a:rPr lang="en-US" altLang="zh-CN" sz="2800" dirty="0">
                <a:solidFill>
                  <a:srgbClr val="C00000"/>
                </a:solidFill>
                <a:latin typeface="Courier New" pitchFamily="49" charset="0"/>
                <a:cs typeface="Courier New" pitchFamily="49" charset="0"/>
              </a:rPr>
              <a:t>a+9</a:t>
            </a:r>
            <a:endParaRPr lang="zh-CN" altLang="en-US" sz="2800" dirty="0">
              <a:solidFill>
                <a:srgbClr val="C00000"/>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30</a:t>
            </a:fld>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p:txBody>
          <a:bodyPr/>
          <a:lstStyle/>
          <a:p>
            <a:pPr algn="just">
              <a:lnSpc>
                <a:spcPct val="80000"/>
              </a:lnSpc>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6.3】</a:t>
            </a:r>
            <a:r>
              <a:rPr lang="zh-CN" altLang="en-US" dirty="0">
                <a:solidFill>
                  <a:srgbClr val="C00000"/>
                </a:solidFill>
              </a:rPr>
              <a:t>指针变量与数组的联系</a:t>
            </a:r>
            <a:endParaRPr lang="en-US" altLang="zh-CN" dirty="0">
              <a:solidFill>
                <a:srgbClr val="C00000"/>
              </a:solidFill>
            </a:endParaRPr>
          </a:p>
          <a:p>
            <a:pPr algn="just">
              <a:lnSpc>
                <a:spcPct val="80000"/>
              </a:lnSpc>
              <a:buNone/>
            </a:pPr>
            <a:r>
              <a:rPr lang="en-US" altLang="zh-CN" dirty="0">
                <a:solidFill>
                  <a:srgbClr val="008000"/>
                </a:solidFill>
              </a:rPr>
              <a:t>	</a:t>
            </a:r>
            <a:r>
              <a:rPr lang="en-US" altLang="zh-CN" dirty="0" err="1">
                <a:solidFill>
                  <a:srgbClr val="0000FF"/>
                </a:solidFill>
                <a:latin typeface="Courier New" pitchFamily="49" charset="0"/>
                <a:cs typeface="Courier New" pitchFamily="49" charset="0"/>
              </a:rPr>
              <a:t>int</a:t>
            </a:r>
            <a:r>
              <a:rPr lang="en-US" altLang="zh-CN" dirty="0">
                <a:solidFill>
                  <a:srgbClr val="0000FF"/>
                </a:solidFill>
                <a:latin typeface="Courier New" pitchFamily="49" charset="0"/>
                <a:cs typeface="Courier New" pitchFamily="49" charset="0"/>
              </a:rPr>
              <a:t> </a:t>
            </a:r>
            <a:r>
              <a:rPr lang="en-US" altLang="zh-CN" dirty="0">
                <a:solidFill>
                  <a:schemeClr val="tx2"/>
                </a:solidFill>
                <a:latin typeface="Courier New" pitchFamily="49" charset="0"/>
                <a:cs typeface="Courier New" pitchFamily="49" charset="0"/>
              </a:rPr>
              <a:t>a[10]; </a:t>
            </a:r>
            <a:r>
              <a:rPr lang="en-US" altLang="zh-CN" dirty="0" err="1">
                <a:solidFill>
                  <a:srgbClr val="0000FF"/>
                </a:solidFill>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pa=a;  </a:t>
            </a:r>
          </a:p>
          <a:p>
            <a:pPr algn="just">
              <a:lnSpc>
                <a:spcPct val="80000"/>
              </a:lnSpc>
              <a:buNone/>
            </a:pPr>
            <a:r>
              <a:rPr lang="en-US" altLang="zh-CN" dirty="0">
                <a:solidFill>
                  <a:srgbClr val="0000FF"/>
                </a:solidFill>
              </a:rPr>
              <a:t>  </a:t>
            </a:r>
            <a:r>
              <a:rPr lang="en-US" altLang="zh-CN" dirty="0">
                <a:solidFill>
                  <a:srgbClr val="00B050"/>
                </a:solidFill>
              </a:rPr>
              <a:t>/*pa</a:t>
            </a:r>
            <a:r>
              <a:rPr lang="zh-CN" altLang="en-US" dirty="0">
                <a:solidFill>
                  <a:srgbClr val="00B050"/>
                </a:solidFill>
              </a:rPr>
              <a:t>为变量指针，此时</a:t>
            </a:r>
            <a:r>
              <a:rPr lang="en-US" altLang="zh-CN" dirty="0">
                <a:solidFill>
                  <a:srgbClr val="00B050"/>
                </a:solidFill>
              </a:rPr>
              <a:t>pa</a:t>
            </a:r>
            <a:r>
              <a:rPr lang="zh-CN" altLang="en-US" dirty="0">
                <a:solidFill>
                  <a:srgbClr val="00B050"/>
                </a:solidFill>
              </a:rPr>
              <a:t>与</a:t>
            </a:r>
            <a:r>
              <a:rPr lang="en-US" altLang="zh-CN" dirty="0">
                <a:solidFill>
                  <a:srgbClr val="00B050"/>
                </a:solidFill>
              </a:rPr>
              <a:t>a</a:t>
            </a:r>
            <a:r>
              <a:rPr lang="zh-CN" altLang="en-US" dirty="0">
                <a:solidFill>
                  <a:srgbClr val="00B050"/>
                </a:solidFill>
              </a:rPr>
              <a:t>均指向数组</a:t>
            </a:r>
            <a:r>
              <a:rPr lang="en-US" altLang="zh-CN" dirty="0">
                <a:solidFill>
                  <a:srgbClr val="00B050"/>
                </a:solidFill>
              </a:rPr>
              <a:t>a</a:t>
            </a:r>
            <a:r>
              <a:rPr lang="zh-CN" altLang="en-US" dirty="0">
                <a:solidFill>
                  <a:srgbClr val="00B050"/>
                </a:solidFill>
              </a:rPr>
              <a:t>的首元素 </a:t>
            </a:r>
            <a:r>
              <a:rPr lang="en-US" altLang="zh-CN" dirty="0">
                <a:solidFill>
                  <a:srgbClr val="00B050"/>
                </a:solidFill>
              </a:rPr>
              <a:t>*/</a:t>
            </a:r>
            <a:endParaRPr lang="zh-CN" altLang="en-US" dirty="0">
              <a:solidFill>
                <a:srgbClr val="0000FF"/>
              </a:solidFill>
            </a:endParaRPr>
          </a:p>
          <a:p>
            <a:pPr algn="just">
              <a:lnSpc>
                <a:spcPct val="80000"/>
              </a:lnSpc>
              <a:buNone/>
            </a:pPr>
            <a:r>
              <a:rPr lang="en-US" altLang="zh-CN" dirty="0">
                <a:solidFill>
                  <a:srgbClr val="0000FF"/>
                </a:solidFill>
              </a:rPr>
              <a:t>	</a:t>
            </a:r>
            <a:r>
              <a:rPr lang="zh-CN" altLang="en-US" dirty="0">
                <a:solidFill>
                  <a:srgbClr val="0000FF"/>
                </a:solidFill>
              </a:rPr>
              <a:t>下述三种表示数组元素</a:t>
            </a:r>
            <a:r>
              <a:rPr lang="en-US" altLang="zh-CN" dirty="0">
                <a:solidFill>
                  <a:srgbClr val="0000FF"/>
                </a:solidFill>
              </a:rPr>
              <a:t>a[</a:t>
            </a:r>
            <a:r>
              <a:rPr lang="en-US" altLang="zh-CN" dirty="0" err="1">
                <a:solidFill>
                  <a:srgbClr val="0000FF"/>
                </a:solidFill>
              </a:rPr>
              <a:t>i</a:t>
            </a:r>
            <a:r>
              <a:rPr lang="en-US" altLang="zh-CN" dirty="0">
                <a:solidFill>
                  <a:srgbClr val="0000FF"/>
                </a:solidFill>
              </a:rPr>
              <a:t>]</a:t>
            </a:r>
            <a:r>
              <a:rPr lang="zh-CN" altLang="en-US" dirty="0">
                <a:solidFill>
                  <a:srgbClr val="0000FF"/>
                </a:solidFill>
              </a:rPr>
              <a:t>的方式是等同的：</a:t>
            </a:r>
          </a:p>
          <a:p>
            <a:pPr algn="just">
              <a:lnSpc>
                <a:spcPct val="80000"/>
              </a:lnSpc>
              <a:buNone/>
            </a:pPr>
            <a:r>
              <a:rPr lang="en-US" altLang="zh-CN" dirty="0">
                <a:solidFill>
                  <a:srgbClr val="0000FF"/>
                </a:solidFill>
                <a:latin typeface="Courier New" pitchFamily="49" charset="0"/>
                <a:cs typeface="Courier New" pitchFamily="49" charset="0"/>
              </a:rPr>
              <a:t>	 </a:t>
            </a:r>
            <a:r>
              <a:rPr lang="en-US" altLang="zh-CN" dirty="0">
                <a:solidFill>
                  <a:schemeClr val="tx2"/>
                </a:solidFill>
                <a:latin typeface="Courier New" pitchFamily="49" charset="0"/>
                <a:cs typeface="Courier New" pitchFamily="49" charset="0"/>
              </a:rPr>
              <a:t>a[0]</a:t>
            </a:r>
            <a:r>
              <a:rPr lang="en-US" altLang="zh-CN" dirty="0">
                <a:solidFill>
                  <a:schemeClr val="hlink"/>
                </a:solidFill>
                <a:latin typeface="Courier New" pitchFamily="49" charset="0"/>
                <a:cs typeface="Courier New" pitchFamily="49" charset="0"/>
              </a:rPr>
              <a:t> &lt;==&gt; </a:t>
            </a:r>
            <a:r>
              <a:rPr lang="en-US" altLang="zh-CN" dirty="0">
                <a:solidFill>
                  <a:srgbClr val="C00000"/>
                </a:solidFill>
                <a:latin typeface="Courier New" pitchFamily="49" charset="0"/>
                <a:cs typeface="Courier New" pitchFamily="49" charset="0"/>
              </a:rPr>
              <a:t>*a     </a:t>
            </a:r>
            <a:r>
              <a:rPr lang="en-US" altLang="zh-CN" dirty="0">
                <a:solidFill>
                  <a:schemeClr val="hlink"/>
                </a:solidFill>
                <a:latin typeface="Courier New" pitchFamily="49" charset="0"/>
                <a:cs typeface="Courier New" pitchFamily="49" charset="0"/>
              </a:rPr>
              <a:t>&lt;==&gt; </a:t>
            </a:r>
            <a:r>
              <a:rPr lang="en-US" altLang="zh-CN" dirty="0">
                <a:solidFill>
                  <a:srgbClr val="002060"/>
                </a:solidFill>
                <a:latin typeface="Courier New" pitchFamily="49" charset="0"/>
                <a:cs typeface="Courier New" pitchFamily="49" charset="0"/>
              </a:rPr>
              <a:t>*pa</a:t>
            </a:r>
          </a:p>
          <a:p>
            <a:pPr algn="just">
              <a:lnSpc>
                <a:spcPct val="80000"/>
              </a:lnSpc>
              <a:buNone/>
            </a:pPr>
            <a:r>
              <a:rPr lang="en-US" altLang="zh-CN" dirty="0">
                <a:solidFill>
                  <a:schemeClr val="hlink"/>
                </a:solidFill>
                <a:latin typeface="Courier New" pitchFamily="49" charset="0"/>
                <a:cs typeface="Courier New" pitchFamily="49" charset="0"/>
              </a:rPr>
              <a:t>	 </a:t>
            </a:r>
            <a:r>
              <a:rPr lang="en-US" altLang="zh-CN" dirty="0">
                <a:solidFill>
                  <a:schemeClr val="tx2"/>
                </a:solidFill>
                <a:latin typeface="Courier New" pitchFamily="49" charset="0"/>
                <a:cs typeface="Courier New" pitchFamily="49" charset="0"/>
              </a:rPr>
              <a:t>a[1]</a:t>
            </a:r>
            <a:r>
              <a:rPr lang="en-US" altLang="zh-CN" dirty="0">
                <a:solidFill>
                  <a:schemeClr val="hlink"/>
                </a:solidFill>
                <a:latin typeface="Courier New" pitchFamily="49" charset="0"/>
                <a:cs typeface="Courier New" pitchFamily="49" charset="0"/>
              </a:rPr>
              <a:t> &lt;==&gt; </a:t>
            </a:r>
            <a:r>
              <a:rPr lang="en-US" altLang="zh-CN" dirty="0">
                <a:solidFill>
                  <a:srgbClr val="C00000"/>
                </a:solidFill>
                <a:latin typeface="Courier New" pitchFamily="49" charset="0"/>
                <a:cs typeface="Courier New" pitchFamily="49" charset="0"/>
              </a:rPr>
              <a:t>*(a+1) </a:t>
            </a:r>
            <a:r>
              <a:rPr lang="en-US" altLang="zh-CN" dirty="0">
                <a:solidFill>
                  <a:schemeClr val="hlink"/>
                </a:solidFill>
                <a:latin typeface="Courier New" pitchFamily="49" charset="0"/>
                <a:cs typeface="Courier New" pitchFamily="49" charset="0"/>
              </a:rPr>
              <a:t>&lt;==&gt; </a:t>
            </a:r>
            <a:r>
              <a:rPr lang="en-US" altLang="zh-CN" dirty="0">
                <a:solidFill>
                  <a:srgbClr val="002060"/>
                </a:solidFill>
                <a:latin typeface="Courier New" pitchFamily="49" charset="0"/>
                <a:cs typeface="Courier New" pitchFamily="49" charset="0"/>
              </a:rPr>
              <a:t>*(pa+1)</a:t>
            </a:r>
          </a:p>
          <a:p>
            <a:pPr algn="just">
              <a:lnSpc>
                <a:spcPct val="80000"/>
              </a:lnSpc>
              <a:buNone/>
            </a:pPr>
            <a:r>
              <a:rPr lang="en-US" altLang="zh-CN" dirty="0">
                <a:solidFill>
                  <a:schemeClr val="hlink"/>
                </a:solidFill>
                <a:latin typeface="Courier New" pitchFamily="49" charset="0"/>
                <a:cs typeface="Courier New" pitchFamily="49" charset="0"/>
              </a:rPr>
              <a:t>	 </a:t>
            </a:r>
            <a:r>
              <a:rPr lang="en-US" altLang="zh-CN" dirty="0">
                <a:solidFill>
                  <a:schemeClr val="tx2"/>
                </a:solidFill>
                <a:latin typeface="Courier New" pitchFamily="49" charset="0"/>
                <a:cs typeface="Courier New" pitchFamily="49" charset="0"/>
              </a:rPr>
              <a:t>...</a:t>
            </a:r>
          </a:p>
          <a:p>
            <a:pPr algn="just">
              <a:lnSpc>
                <a:spcPct val="80000"/>
              </a:lnSpc>
              <a:buNone/>
            </a:pPr>
            <a:r>
              <a:rPr lang="en-US" altLang="zh-CN" dirty="0">
                <a:solidFill>
                  <a:schemeClr val="hlink"/>
                </a:solidFill>
                <a:latin typeface="Courier New" pitchFamily="49" charset="0"/>
                <a:cs typeface="Courier New" pitchFamily="49" charset="0"/>
              </a:rPr>
              <a:t>	 </a:t>
            </a:r>
            <a:r>
              <a:rPr lang="en-US" altLang="zh-CN" dirty="0">
                <a:solidFill>
                  <a:schemeClr val="tx2"/>
                </a:solidFill>
                <a:latin typeface="Courier New" pitchFamily="49" charset="0"/>
                <a:cs typeface="Courier New" pitchFamily="49" charset="0"/>
              </a:rPr>
              <a:t>a[9] </a:t>
            </a:r>
            <a:r>
              <a:rPr lang="en-US" altLang="zh-CN" dirty="0">
                <a:solidFill>
                  <a:schemeClr val="hlink"/>
                </a:solidFill>
                <a:latin typeface="Courier New" pitchFamily="49" charset="0"/>
                <a:cs typeface="Courier New" pitchFamily="49" charset="0"/>
              </a:rPr>
              <a:t>&lt;==&gt; </a:t>
            </a:r>
            <a:r>
              <a:rPr lang="en-US" altLang="zh-CN" dirty="0">
                <a:solidFill>
                  <a:srgbClr val="C00000"/>
                </a:solidFill>
                <a:latin typeface="Courier New" pitchFamily="49" charset="0"/>
                <a:cs typeface="Courier New" pitchFamily="49" charset="0"/>
              </a:rPr>
              <a:t>*(a+9) </a:t>
            </a:r>
            <a:r>
              <a:rPr lang="en-US" altLang="zh-CN" dirty="0">
                <a:solidFill>
                  <a:schemeClr val="hlink"/>
                </a:solidFill>
                <a:latin typeface="Courier New" pitchFamily="49" charset="0"/>
                <a:cs typeface="Courier New" pitchFamily="49" charset="0"/>
              </a:rPr>
              <a:t>&lt;==&gt; </a:t>
            </a:r>
            <a:r>
              <a:rPr lang="en-US" altLang="zh-CN" dirty="0">
                <a:solidFill>
                  <a:srgbClr val="002060"/>
                </a:solidFill>
                <a:latin typeface="Courier New" pitchFamily="49" charset="0"/>
                <a:cs typeface="Courier New" pitchFamily="49" charset="0"/>
              </a:rPr>
              <a:t>*(pa+9)</a:t>
            </a:r>
            <a:endParaRPr lang="zh-CN" altLang="en-US" dirty="0">
              <a:solidFill>
                <a:srgbClr val="002060"/>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31</a:t>
            </a:fld>
            <a:endParaRPr lang="en-US" altLang="zh-C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p:txBody>
          <a:bodyPr/>
          <a:lstStyle/>
          <a:p>
            <a:pPr algn="just">
              <a:buNone/>
            </a:pPr>
            <a:r>
              <a:rPr lang="en-US" altLang="zh-CN" dirty="0">
                <a:solidFill>
                  <a:srgbClr val="0000FF"/>
                </a:solidFill>
              </a:rPr>
              <a:t>	</a:t>
            </a:r>
            <a:r>
              <a:rPr lang="zh-CN" altLang="en-US" dirty="0">
                <a:solidFill>
                  <a:srgbClr val="0000FF"/>
                </a:solidFill>
              </a:rPr>
              <a:t>下述三种表示数组元素</a:t>
            </a:r>
            <a:r>
              <a:rPr lang="en-US" altLang="zh-CN" dirty="0">
                <a:solidFill>
                  <a:srgbClr val="0000FF"/>
                </a:solidFill>
              </a:rPr>
              <a:t>a[</a:t>
            </a:r>
            <a:r>
              <a:rPr lang="en-US" altLang="zh-CN" dirty="0" err="1">
                <a:solidFill>
                  <a:srgbClr val="0000FF"/>
                </a:solidFill>
              </a:rPr>
              <a:t>i</a:t>
            </a:r>
            <a:r>
              <a:rPr lang="en-US" altLang="zh-CN" dirty="0">
                <a:solidFill>
                  <a:srgbClr val="0000FF"/>
                </a:solidFill>
              </a:rPr>
              <a:t>]</a:t>
            </a:r>
            <a:r>
              <a:rPr lang="zh-CN" altLang="en-US" dirty="0">
                <a:solidFill>
                  <a:srgbClr val="0000FF"/>
                </a:solidFill>
              </a:rPr>
              <a:t>之地址的方式也是等同的：</a:t>
            </a:r>
            <a:endParaRPr lang="zh-CN" altLang="en-US" dirty="0">
              <a:solidFill>
                <a:schemeClr val="hlink"/>
              </a:solidFill>
            </a:endParaRPr>
          </a:p>
          <a:p>
            <a:pPr algn="just">
              <a:buNone/>
            </a:pPr>
            <a:r>
              <a:rPr lang="zh-CN" altLang="en-US" dirty="0">
                <a:solidFill>
                  <a:srgbClr val="0000FF"/>
                </a:solidFill>
              </a:rPr>
              <a:t>		</a:t>
            </a:r>
            <a:r>
              <a:rPr lang="zh-CN" altLang="en-US" dirty="0">
                <a:solidFill>
                  <a:schemeClr val="tx2"/>
                </a:solidFill>
                <a:latin typeface="Courier New" pitchFamily="49" charset="0"/>
                <a:cs typeface="Courier New" pitchFamily="49" charset="0"/>
              </a:rPr>
              <a:t>&amp;</a:t>
            </a:r>
            <a:r>
              <a:rPr lang="en-US" altLang="zh-CN" dirty="0">
                <a:solidFill>
                  <a:schemeClr val="tx2"/>
                </a:solidFill>
                <a:latin typeface="Courier New" pitchFamily="49" charset="0"/>
                <a:cs typeface="Courier New" pitchFamily="49" charset="0"/>
              </a:rPr>
              <a:t>a[0] </a:t>
            </a:r>
            <a:r>
              <a:rPr lang="en-US" altLang="zh-CN" dirty="0">
                <a:solidFill>
                  <a:schemeClr val="hlink"/>
                </a:solidFill>
                <a:latin typeface="Courier New" pitchFamily="49" charset="0"/>
                <a:cs typeface="Courier New" pitchFamily="49" charset="0"/>
              </a:rPr>
              <a:t>&lt;==&gt; </a:t>
            </a:r>
            <a:r>
              <a:rPr lang="en-US" altLang="zh-CN" dirty="0">
                <a:solidFill>
                  <a:srgbClr val="C00000"/>
                </a:solidFill>
                <a:latin typeface="Courier New" pitchFamily="49" charset="0"/>
                <a:cs typeface="Courier New" pitchFamily="49" charset="0"/>
              </a:rPr>
              <a:t>a</a:t>
            </a:r>
            <a:r>
              <a:rPr lang="en-US" altLang="zh-CN" dirty="0">
                <a:solidFill>
                  <a:schemeClr val="hlink"/>
                </a:solidFill>
                <a:latin typeface="Courier New" pitchFamily="49" charset="0"/>
                <a:cs typeface="Courier New" pitchFamily="49" charset="0"/>
              </a:rPr>
              <a:t>   &lt;==&gt; </a:t>
            </a:r>
            <a:r>
              <a:rPr lang="en-US" altLang="zh-CN" dirty="0">
                <a:solidFill>
                  <a:srgbClr val="002060"/>
                </a:solidFill>
                <a:latin typeface="Courier New" pitchFamily="49" charset="0"/>
                <a:cs typeface="Courier New" pitchFamily="49" charset="0"/>
              </a:rPr>
              <a:t>pa</a:t>
            </a:r>
          </a:p>
          <a:p>
            <a:pPr algn="just">
              <a:buNone/>
            </a:pPr>
            <a:r>
              <a:rPr lang="en-US" altLang="zh-CN" dirty="0">
                <a:solidFill>
                  <a:schemeClr val="hlink"/>
                </a:solidFill>
                <a:latin typeface="Courier New" pitchFamily="49" charset="0"/>
                <a:cs typeface="Courier New" pitchFamily="49" charset="0"/>
              </a:rPr>
              <a:t>		</a:t>
            </a:r>
            <a:r>
              <a:rPr lang="en-US" altLang="zh-CN" dirty="0">
                <a:solidFill>
                  <a:schemeClr val="tx2"/>
                </a:solidFill>
                <a:latin typeface="Courier New" pitchFamily="49" charset="0"/>
                <a:cs typeface="Courier New" pitchFamily="49" charset="0"/>
              </a:rPr>
              <a:t>&amp;a[1] </a:t>
            </a:r>
            <a:r>
              <a:rPr lang="en-US" altLang="zh-CN" dirty="0">
                <a:solidFill>
                  <a:schemeClr val="hlink"/>
                </a:solidFill>
                <a:latin typeface="Courier New" pitchFamily="49" charset="0"/>
                <a:cs typeface="Courier New" pitchFamily="49" charset="0"/>
              </a:rPr>
              <a:t>&lt;==&gt; </a:t>
            </a:r>
            <a:r>
              <a:rPr lang="en-US" altLang="zh-CN" dirty="0">
                <a:solidFill>
                  <a:srgbClr val="C00000"/>
                </a:solidFill>
                <a:latin typeface="Courier New" pitchFamily="49" charset="0"/>
                <a:cs typeface="Courier New" pitchFamily="49" charset="0"/>
              </a:rPr>
              <a:t>a+1</a:t>
            </a:r>
            <a:r>
              <a:rPr lang="en-US" altLang="zh-CN" dirty="0">
                <a:solidFill>
                  <a:schemeClr val="hlink"/>
                </a:solidFill>
                <a:latin typeface="Courier New" pitchFamily="49" charset="0"/>
                <a:cs typeface="Courier New" pitchFamily="49" charset="0"/>
              </a:rPr>
              <a:t> &lt;==&gt; </a:t>
            </a:r>
            <a:r>
              <a:rPr lang="en-US" altLang="zh-CN" dirty="0">
                <a:solidFill>
                  <a:srgbClr val="002060"/>
                </a:solidFill>
                <a:latin typeface="Courier New" pitchFamily="49" charset="0"/>
                <a:cs typeface="Courier New" pitchFamily="49" charset="0"/>
              </a:rPr>
              <a:t>pa+1</a:t>
            </a:r>
          </a:p>
          <a:p>
            <a:pPr algn="just">
              <a:buNone/>
            </a:pPr>
            <a:r>
              <a:rPr lang="en-US" altLang="zh-CN" dirty="0">
                <a:solidFill>
                  <a:schemeClr val="hlink"/>
                </a:solidFill>
                <a:latin typeface="Courier New" pitchFamily="49" charset="0"/>
                <a:cs typeface="Courier New" pitchFamily="49" charset="0"/>
              </a:rPr>
              <a:t>		</a:t>
            </a:r>
            <a:r>
              <a:rPr lang="en-US" altLang="zh-CN" dirty="0">
                <a:solidFill>
                  <a:schemeClr val="tx2"/>
                </a:solidFill>
                <a:latin typeface="Courier New" pitchFamily="49" charset="0"/>
                <a:cs typeface="Courier New" pitchFamily="49" charset="0"/>
              </a:rPr>
              <a:t>...</a:t>
            </a:r>
          </a:p>
          <a:p>
            <a:pPr algn="just">
              <a:buNone/>
            </a:pPr>
            <a:r>
              <a:rPr lang="en-US" altLang="zh-CN" dirty="0">
                <a:solidFill>
                  <a:schemeClr val="hlink"/>
                </a:solidFill>
                <a:latin typeface="Courier New" pitchFamily="49" charset="0"/>
                <a:cs typeface="Courier New" pitchFamily="49" charset="0"/>
              </a:rPr>
              <a:t>		</a:t>
            </a:r>
            <a:r>
              <a:rPr lang="en-US" altLang="zh-CN" dirty="0">
                <a:solidFill>
                  <a:schemeClr val="tx2"/>
                </a:solidFill>
                <a:latin typeface="Courier New" pitchFamily="49" charset="0"/>
                <a:cs typeface="Courier New" pitchFamily="49" charset="0"/>
              </a:rPr>
              <a:t>&amp;a[9] </a:t>
            </a:r>
            <a:r>
              <a:rPr lang="en-US" altLang="zh-CN" dirty="0">
                <a:solidFill>
                  <a:schemeClr val="hlink"/>
                </a:solidFill>
                <a:latin typeface="Courier New" pitchFamily="49" charset="0"/>
                <a:cs typeface="Courier New" pitchFamily="49" charset="0"/>
              </a:rPr>
              <a:t>&lt;==&gt; </a:t>
            </a:r>
            <a:r>
              <a:rPr lang="en-US" altLang="zh-CN" dirty="0">
                <a:solidFill>
                  <a:srgbClr val="C00000"/>
                </a:solidFill>
                <a:latin typeface="Courier New" pitchFamily="49" charset="0"/>
                <a:cs typeface="Courier New" pitchFamily="49" charset="0"/>
              </a:rPr>
              <a:t>a+9</a:t>
            </a:r>
            <a:r>
              <a:rPr lang="en-US" altLang="zh-CN" dirty="0">
                <a:solidFill>
                  <a:schemeClr val="hlink"/>
                </a:solidFill>
                <a:latin typeface="Courier New" pitchFamily="49" charset="0"/>
                <a:cs typeface="Courier New" pitchFamily="49" charset="0"/>
              </a:rPr>
              <a:t> &lt;==&gt; </a:t>
            </a:r>
            <a:r>
              <a:rPr lang="en-US" altLang="zh-CN" dirty="0">
                <a:solidFill>
                  <a:srgbClr val="002060"/>
                </a:solidFill>
                <a:latin typeface="Courier New" pitchFamily="49" charset="0"/>
                <a:cs typeface="Courier New" pitchFamily="49" charset="0"/>
              </a:rPr>
              <a:t>pa+9</a:t>
            </a:r>
            <a:r>
              <a:rPr lang="en-US" altLang="zh-CN" dirty="0">
                <a:solidFill>
                  <a:srgbClr val="0000FF"/>
                </a:solidFill>
                <a:latin typeface="Courier New" pitchFamily="49" charset="0"/>
                <a:cs typeface="Courier New" pitchFamily="49" charset="0"/>
              </a:rPr>
              <a:t>	</a:t>
            </a:r>
            <a:endParaRPr lang="en-US" altLang="zh-CN" dirty="0">
              <a:solidFill>
                <a:schemeClr val="hlink"/>
              </a:solidFill>
              <a:latin typeface="Courier New" pitchFamily="49" charset="0"/>
              <a:cs typeface="Courier New" pitchFamily="49" charset="0"/>
            </a:endParaRPr>
          </a:p>
          <a:p>
            <a:pPr algn="just">
              <a:buNone/>
            </a:pPr>
            <a:r>
              <a:rPr lang="en-US" altLang="zh-CN" dirty="0">
                <a:solidFill>
                  <a:srgbClr val="0000FF"/>
                </a:solidFill>
              </a:rPr>
              <a:t>  </a:t>
            </a:r>
            <a:r>
              <a:rPr lang="zh-CN" altLang="en-US" dirty="0">
                <a:solidFill>
                  <a:srgbClr val="0000FF"/>
                </a:solidFill>
              </a:rPr>
              <a:t>而 </a:t>
            </a:r>
            <a:r>
              <a:rPr lang="en-US" altLang="zh-CN" dirty="0">
                <a:solidFill>
                  <a:srgbClr val="0000FF"/>
                </a:solidFill>
                <a:latin typeface="Courier New" pitchFamily="49" charset="0"/>
                <a:cs typeface="Courier New" pitchFamily="49" charset="0"/>
              </a:rPr>
              <a:t>pa+=3; </a:t>
            </a:r>
            <a:r>
              <a:rPr lang="zh-CN" altLang="en-US" dirty="0">
                <a:solidFill>
                  <a:srgbClr val="0000FF"/>
                </a:solidFill>
              </a:rPr>
              <a:t>及 </a:t>
            </a:r>
            <a:r>
              <a:rPr lang="en-US" altLang="zh-CN" dirty="0">
                <a:solidFill>
                  <a:srgbClr val="0000FF"/>
                </a:solidFill>
                <a:latin typeface="Courier New" pitchFamily="49" charset="0"/>
                <a:cs typeface="Courier New" pitchFamily="49" charset="0"/>
              </a:rPr>
              <a:t>pa--; </a:t>
            </a:r>
            <a:r>
              <a:rPr lang="zh-CN" altLang="en-US" dirty="0">
                <a:solidFill>
                  <a:srgbClr val="0000FF"/>
                </a:solidFill>
              </a:rPr>
              <a:t>也都为正确的句子(但，</a:t>
            </a:r>
            <a:r>
              <a:rPr lang="en-US" altLang="zh-CN" dirty="0">
                <a:solidFill>
                  <a:srgbClr val="0000FF"/>
                </a:solidFill>
                <a:latin typeface="Courier New" pitchFamily="49" charset="0"/>
                <a:cs typeface="Courier New" pitchFamily="49" charset="0"/>
              </a:rPr>
              <a:t>a+=3; </a:t>
            </a:r>
            <a:r>
              <a:rPr lang="zh-CN" altLang="en-US" dirty="0">
                <a:solidFill>
                  <a:srgbClr val="0000FF"/>
                </a:solidFill>
              </a:rPr>
              <a:t>及 </a:t>
            </a:r>
            <a:r>
              <a:rPr lang="en-US" altLang="zh-CN" dirty="0">
                <a:solidFill>
                  <a:srgbClr val="0000FF"/>
                </a:solidFill>
                <a:latin typeface="Courier New" pitchFamily="49" charset="0"/>
                <a:cs typeface="Courier New" pitchFamily="49" charset="0"/>
              </a:rPr>
              <a:t>a--; </a:t>
            </a:r>
            <a:r>
              <a:rPr lang="zh-CN" altLang="en-US" dirty="0">
                <a:solidFill>
                  <a:srgbClr val="0000FF"/>
                </a:solidFill>
              </a:rPr>
              <a:t>却都是不正确的句子! 为什么?)。</a:t>
            </a:r>
            <a:endParaRPr lang="zh-CN" altLang="en-US" dirty="0"/>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32</a:t>
            </a:fld>
            <a:endParaRPr lang="en-US" altLang="zh-C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E1D4F099-A10C-4747-B9FD-1F54B44429F6}"/>
              </a:ext>
            </a:extLst>
          </p:cNvPr>
          <p:cNvSpPr>
            <a:spLocks noGrp="1"/>
          </p:cNvSpPr>
          <p:nvPr>
            <p:ph type="ftr" sz="quarter" idx="10"/>
          </p:nvPr>
        </p:nvSpPr>
        <p:spPr>
          <a:prstGeom prst="rect">
            <a:avLst/>
          </a:prstGeom>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a:extLst>
              <a:ext uri="{FF2B5EF4-FFF2-40B4-BE49-F238E27FC236}">
                <a16:creationId xmlns:a16="http://schemas.microsoft.com/office/drawing/2014/main" id="{52500276-5634-4E7E-AFFC-0A0EEA044768}"/>
              </a:ext>
            </a:extLst>
          </p:cNvPr>
          <p:cNvSpPr>
            <a:spLocks noGrp="1"/>
          </p:cNvSpPr>
          <p:nvPr>
            <p:ph type="sldNum" sz="quarter" idx="11"/>
          </p:nvPr>
        </p:nvSpPr>
        <p:spPr>
          <a:prstGeom prst="rect">
            <a:avLst/>
          </a:prstGeom>
        </p:spPr>
        <p:txBody>
          <a:bodyPr/>
          <a:lstStyle/>
          <a:p>
            <a:fld id="{E24BA5DA-9399-4747-BBF5-65A2C2316885}" type="slidenum">
              <a:rPr lang="en-US" altLang="zh-CN" smtClean="0"/>
              <a:pPr/>
              <a:t>33</a:t>
            </a:fld>
            <a:endParaRPr lang="en-US" altLang="zh-CN" dirty="0"/>
          </a:p>
        </p:txBody>
      </p:sp>
      <p:sp>
        <p:nvSpPr>
          <p:cNvPr id="8" name="文本框 7">
            <a:extLst>
              <a:ext uri="{FF2B5EF4-FFF2-40B4-BE49-F238E27FC236}">
                <a16:creationId xmlns:a16="http://schemas.microsoft.com/office/drawing/2014/main" id="{AF0FCBBC-CE18-4A35-9BBC-E7E9633DB307}"/>
              </a:ext>
            </a:extLst>
          </p:cNvPr>
          <p:cNvSpPr txBox="1"/>
          <p:nvPr>
            <p:custDataLst>
              <p:tags r:id="rId2"/>
            </p:custDataLst>
          </p:nvPr>
        </p:nvSpPr>
        <p:spPr>
          <a:xfrm>
            <a:off x="254000" y="1114424"/>
            <a:ext cx="8636000" cy="1663701"/>
          </a:xfrm>
          <a:prstGeom prst="rect">
            <a:avLst/>
          </a:prstGeom>
          <a:noFill/>
        </p:spPr>
        <p:txBody>
          <a:bodyPr vert="horz" wrap="square" rtlCol="0" anchor="ctr" anchorCtr="0">
            <a:noAutofit/>
          </a:bodyPr>
          <a:lstStyle/>
          <a:p>
            <a:r>
              <a:rPr lang="zh-CN" altLang="zh-CN" sz="2800" b="1" dirty="0">
                <a:latin typeface="Courier New" panose="02070309020205020404" pitchFamily="49" charset="0"/>
                <a:ea typeface="楷体" panose="02010609060101010101" pitchFamily="49" charset="-122"/>
                <a:cs typeface="Courier New" panose="02070309020205020404" pitchFamily="49" charset="0"/>
              </a:rPr>
              <a:t>说明数组和指针变量：</a:t>
            </a:r>
            <a:r>
              <a:rPr lang="en-US" altLang="zh-CN" sz="2800" b="1" dirty="0">
                <a:latin typeface="Courier New" panose="02070309020205020404" pitchFamily="49" charset="0"/>
                <a:ea typeface="楷体" panose="02010609060101010101" pitchFamily="49" charset="-122"/>
                <a:cs typeface="Courier New" panose="02070309020205020404" pitchFamily="49" charset="0"/>
              </a:rPr>
              <a:t>int a[5]; int *p=a; </a:t>
            </a:r>
            <a:r>
              <a:rPr lang="zh-CN" altLang="zh-CN" sz="2800" b="1" dirty="0">
                <a:latin typeface="Courier New" panose="02070309020205020404" pitchFamily="49" charset="0"/>
                <a:ea typeface="楷体" panose="02010609060101010101" pitchFamily="49" charset="-122"/>
                <a:cs typeface="Courier New" panose="02070309020205020404" pitchFamily="49" charset="0"/>
              </a:rPr>
              <a:t>则以下表达式中</a:t>
            </a:r>
            <a:r>
              <a:rPr lang="zh-CN" altLang="en-US" sz="2800" b="1" dirty="0">
                <a:latin typeface="Courier New" panose="02070309020205020404" pitchFamily="49" charset="0"/>
                <a:ea typeface="楷体" panose="02010609060101010101" pitchFamily="49" charset="-122"/>
                <a:cs typeface="Courier New" panose="02070309020205020404" pitchFamily="49" charset="0"/>
              </a:rPr>
              <a:t>不</a:t>
            </a:r>
            <a:r>
              <a:rPr lang="zh-CN" altLang="zh-CN" sz="2800" b="1" dirty="0">
                <a:latin typeface="Courier New" panose="02070309020205020404" pitchFamily="49" charset="0"/>
                <a:ea typeface="楷体" panose="02010609060101010101" pitchFamily="49" charset="-122"/>
                <a:cs typeface="Courier New" panose="02070309020205020404" pitchFamily="49" charset="0"/>
              </a:rPr>
              <a:t>能够正确表示数组元素的是（</a:t>
            </a:r>
            <a:r>
              <a:rPr lang="en-US" altLang="zh-CN" sz="2800" b="1" dirty="0">
                <a:latin typeface="Courier New" panose="02070309020205020404" pitchFamily="49" charset="0"/>
                <a:ea typeface="楷体" panose="02010609060101010101" pitchFamily="49" charset="-122"/>
                <a:cs typeface="Courier New" panose="02070309020205020404" pitchFamily="49" charset="0"/>
              </a:rPr>
              <a:t>     </a:t>
            </a:r>
            <a:r>
              <a:rPr lang="zh-CN" altLang="zh-CN" sz="2800" b="1" dirty="0">
                <a:latin typeface="Courier New" panose="02070309020205020404" pitchFamily="49" charset="0"/>
                <a:ea typeface="楷体" panose="02010609060101010101" pitchFamily="49" charset="-122"/>
                <a:cs typeface="Courier New" panose="02070309020205020404" pitchFamily="49" charset="0"/>
              </a:rPr>
              <a:t>）</a:t>
            </a:r>
            <a:endParaRPr lang="zh-CN" altLang="en-US" sz="3600" dirty="0">
              <a:solidFill>
                <a:srgbClr val="000000"/>
              </a:solidFill>
              <a:latin typeface="Courier New" panose="02070309020205020404" pitchFamily="49" charset="0"/>
              <a:ea typeface="楷体" panose="02010609060101010101" pitchFamily="49" charset="-122"/>
              <a:cs typeface="Courier New" panose="02070309020205020404" pitchFamily="49" charset="0"/>
              <a:sym typeface="Microsoft Yahei" panose="020B0503020204020204" pitchFamily="34" charset="-122"/>
            </a:endParaRPr>
          </a:p>
        </p:txBody>
      </p:sp>
      <p:sp>
        <p:nvSpPr>
          <p:cNvPr id="9" name="文本框 8">
            <a:extLst>
              <a:ext uri="{FF2B5EF4-FFF2-40B4-BE49-F238E27FC236}">
                <a16:creationId xmlns:a16="http://schemas.microsoft.com/office/drawing/2014/main" id="{4A377A2C-F3FA-4224-B03E-41A2943293FD}"/>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800" b="1" dirty="0">
                <a:latin typeface="Courier New" panose="02070309020205020404" pitchFamily="49" charset="0"/>
                <a:cs typeface="Courier New" panose="02070309020205020404" pitchFamily="49" charset="0"/>
              </a:rPr>
              <a:t>*&amp;a[5]</a:t>
            </a:r>
            <a:endParaRPr lang="zh-CN" altLang="en-US" sz="2800" b="1" dirty="0">
              <a:solidFill>
                <a:srgbClr val="000000"/>
              </a:solidFill>
              <a:latin typeface="Courier New" panose="02070309020205020404" pitchFamily="49" charset="0"/>
              <a:ea typeface="Microsoft Yahei" panose="020B0503020204020204" pitchFamily="34" charset="-122"/>
              <a:cs typeface="Courier New" panose="02070309020205020404" pitchFamily="49" charset="0"/>
              <a:sym typeface="Microsoft Yahei" panose="020B0503020204020204" pitchFamily="34" charset="-122"/>
            </a:endParaRPr>
          </a:p>
        </p:txBody>
      </p:sp>
      <p:sp>
        <p:nvSpPr>
          <p:cNvPr id="10" name="文本框 9">
            <a:extLst>
              <a:ext uri="{FF2B5EF4-FFF2-40B4-BE49-F238E27FC236}">
                <a16:creationId xmlns:a16="http://schemas.microsoft.com/office/drawing/2014/main" id="{CFAAD5C9-7EA7-46AE-807A-111577CA50C7}"/>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defPPr>
              <a:defRPr lang="en-US"/>
            </a:defPPr>
            <a:lvl1pPr>
              <a:defRPr sz="2800"/>
            </a:lvl1pPr>
          </a:lstStyle>
          <a:p>
            <a:r>
              <a:rPr lang="en-US" altLang="zh-CN" b="1" dirty="0">
                <a:latin typeface="Courier New" panose="02070309020205020404" pitchFamily="49" charset="0"/>
                <a:cs typeface="Courier New" panose="02070309020205020404" pitchFamily="49" charset="0"/>
              </a:rPr>
              <a:t>a+2</a:t>
            </a:r>
            <a:endParaRPr lang="zh-CN" altLang="en-US" b="1" dirty="0">
              <a:latin typeface="Courier New" panose="02070309020205020404" pitchFamily="49" charset="0"/>
              <a:cs typeface="Courier New" panose="02070309020205020404" pitchFamily="49" charset="0"/>
              <a:sym typeface="Microsoft Yahei" panose="020B0503020204020204" pitchFamily="34" charset="-122"/>
            </a:endParaRPr>
          </a:p>
        </p:txBody>
      </p:sp>
      <p:sp>
        <p:nvSpPr>
          <p:cNvPr id="11" name="文本框 10">
            <a:extLst>
              <a:ext uri="{FF2B5EF4-FFF2-40B4-BE49-F238E27FC236}">
                <a16:creationId xmlns:a16="http://schemas.microsoft.com/office/drawing/2014/main" id="{EC207853-A70F-449F-9B2A-3885444C5B57}"/>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800" b="1" dirty="0">
                <a:latin typeface="Courier New" panose="02070309020205020404" pitchFamily="49" charset="0"/>
                <a:cs typeface="Courier New" panose="02070309020205020404" pitchFamily="49" charset="0"/>
              </a:rPr>
              <a:t>*(p+5)</a:t>
            </a:r>
            <a:endParaRPr lang="zh-CN" altLang="en-US" sz="3600" b="1" dirty="0">
              <a:solidFill>
                <a:srgbClr val="000000"/>
              </a:solidFill>
              <a:latin typeface="Courier New" panose="02070309020205020404" pitchFamily="49" charset="0"/>
              <a:ea typeface="Microsoft Yahei" panose="020B0503020204020204" pitchFamily="34" charset="-122"/>
              <a:cs typeface="Courier New" panose="02070309020205020404" pitchFamily="49" charset="0"/>
              <a:sym typeface="Microsoft Yahei" panose="020B0503020204020204" pitchFamily="34" charset="-122"/>
            </a:endParaRPr>
          </a:p>
        </p:txBody>
      </p:sp>
      <p:sp>
        <p:nvSpPr>
          <p:cNvPr id="12" name="文本框 11">
            <a:extLst>
              <a:ext uri="{FF2B5EF4-FFF2-40B4-BE49-F238E27FC236}">
                <a16:creationId xmlns:a16="http://schemas.microsoft.com/office/drawing/2014/main" id="{EFB54D6F-6316-4EE4-9886-AAAB2BA5E690}"/>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800" b="1" dirty="0">
                <a:latin typeface="Courier New" panose="02070309020205020404" pitchFamily="49" charset="0"/>
                <a:cs typeface="Courier New" panose="02070309020205020404" pitchFamily="49" charset="0"/>
              </a:rPr>
              <a:t>*(a+2)</a:t>
            </a:r>
            <a:endParaRPr lang="zh-CN" altLang="en-US" sz="3600" b="1" dirty="0">
              <a:solidFill>
                <a:srgbClr val="000000"/>
              </a:solidFill>
              <a:latin typeface="Courier New" panose="02070309020205020404" pitchFamily="49" charset="0"/>
              <a:ea typeface="Microsoft Yahei" panose="020B0503020204020204" pitchFamily="34" charset="-122"/>
              <a:cs typeface="Courier New" panose="02070309020205020404" pitchFamily="49" charset="0"/>
              <a:sym typeface="Microsoft Yahei" panose="020B0503020204020204" pitchFamily="34" charset="-122"/>
            </a:endParaRPr>
          </a:p>
        </p:txBody>
      </p:sp>
      <p:sp>
        <p:nvSpPr>
          <p:cNvPr id="13" name="椭圆 12">
            <a:extLst>
              <a:ext uri="{FF2B5EF4-FFF2-40B4-BE49-F238E27FC236}">
                <a16:creationId xmlns:a16="http://schemas.microsoft.com/office/drawing/2014/main" id="{5F3BD8D8-BA53-487F-B33A-69CBBB5CED85}"/>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b="1">
                <a:solidFill>
                  <a:srgbClr val="FFFFFF"/>
                </a:solidFill>
                <a:latin typeface="Courier New" panose="02070309020205020404" pitchFamily="49" charset="0"/>
                <a:ea typeface="Microsoft Yahei" panose="020B0503020204020204" pitchFamily="34" charset="-122"/>
                <a:cs typeface="Courier New" panose="02070309020205020404" pitchFamily="49" charset="0"/>
                <a:sym typeface="Microsoft Yahei" panose="020B0503020204020204" pitchFamily="34" charset="-122"/>
              </a:rPr>
              <a:t>A</a:t>
            </a:r>
            <a:endParaRPr lang="zh-CN" altLang="en-US" sz="1600" b="1">
              <a:solidFill>
                <a:srgbClr val="FFFFFF"/>
              </a:solidFill>
              <a:latin typeface="Courier New" panose="02070309020205020404" pitchFamily="49" charset="0"/>
              <a:ea typeface="Microsoft Yahei" panose="020B0503020204020204" pitchFamily="34" charset="-122"/>
              <a:cs typeface="Courier New" panose="02070309020205020404" pitchFamily="49" charset="0"/>
              <a:sym typeface="Microsoft Yahei" panose="020B0503020204020204" pitchFamily="34" charset="-122"/>
            </a:endParaRPr>
          </a:p>
        </p:txBody>
      </p:sp>
      <p:sp>
        <p:nvSpPr>
          <p:cNvPr id="14" name="椭圆 13">
            <a:extLst>
              <a:ext uri="{FF2B5EF4-FFF2-40B4-BE49-F238E27FC236}">
                <a16:creationId xmlns:a16="http://schemas.microsoft.com/office/drawing/2014/main" id="{CAB3D924-A867-47C9-92AB-C8146D2A993F}"/>
              </a:ext>
            </a:extLst>
          </p:cNvPr>
          <p:cNvSpPr>
            <a:spLocks noChangeAspect="1"/>
          </p:cNvSpPr>
          <p:nvPr>
            <p:custDataLst>
              <p:tags r:id="rId8"/>
            </p:custDataLst>
          </p:nvPr>
        </p:nvSpPr>
        <p:spPr>
          <a:xfrm>
            <a:off x="11144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b="1">
                <a:solidFill>
                  <a:srgbClr val="FFFFFF"/>
                </a:solidFill>
                <a:latin typeface="Courier New" panose="02070309020205020404" pitchFamily="49" charset="0"/>
                <a:ea typeface="Microsoft Yahei" panose="020B0503020204020204" pitchFamily="34" charset="-122"/>
                <a:cs typeface="Courier New" panose="02070309020205020404" pitchFamily="49" charset="0"/>
                <a:sym typeface="Microsoft Yahei" panose="020B0503020204020204" pitchFamily="34" charset="-122"/>
              </a:rPr>
              <a:t>B</a:t>
            </a:r>
            <a:endParaRPr lang="zh-CN" altLang="en-US" sz="1600" b="1">
              <a:solidFill>
                <a:srgbClr val="FFFFFF"/>
              </a:solidFill>
              <a:latin typeface="Courier New" panose="02070309020205020404" pitchFamily="49" charset="0"/>
              <a:ea typeface="Microsoft Yahei" panose="020B0503020204020204" pitchFamily="34" charset="-122"/>
              <a:cs typeface="Courier New" panose="02070309020205020404" pitchFamily="49" charset="0"/>
              <a:sym typeface="Microsoft Yahei" panose="020B0503020204020204" pitchFamily="34" charset="-122"/>
            </a:endParaRPr>
          </a:p>
        </p:txBody>
      </p:sp>
      <p:sp>
        <p:nvSpPr>
          <p:cNvPr id="15" name="椭圆 14">
            <a:extLst>
              <a:ext uri="{FF2B5EF4-FFF2-40B4-BE49-F238E27FC236}">
                <a16:creationId xmlns:a16="http://schemas.microsoft.com/office/drawing/2014/main" id="{214FB8AF-B3FD-4637-8F2C-56E10F5E10F2}"/>
              </a:ext>
            </a:extLst>
          </p:cNvPr>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b="1">
                <a:solidFill>
                  <a:srgbClr val="FFFFFF"/>
                </a:solidFill>
                <a:latin typeface="Courier New" panose="02070309020205020404" pitchFamily="49" charset="0"/>
                <a:ea typeface="Microsoft Yahei" panose="020B0503020204020204" pitchFamily="34" charset="-122"/>
                <a:cs typeface="Courier New" panose="02070309020205020404" pitchFamily="49" charset="0"/>
                <a:sym typeface="Microsoft Yahei" panose="020B0503020204020204" pitchFamily="34" charset="-122"/>
              </a:rPr>
              <a:t>C</a:t>
            </a:r>
            <a:endParaRPr lang="zh-CN" altLang="en-US" sz="1600" b="1">
              <a:solidFill>
                <a:srgbClr val="FFFFFF"/>
              </a:solidFill>
              <a:latin typeface="Courier New" panose="02070309020205020404" pitchFamily="49" charset="0"/>
              <a:ea typeface="Microsoft Yahei" panose="020B0503020204020204" pitchFamily="34" charset="-122"/>
              <a:cs typeface="Courier New" panose="02070309020205020404" pitchFamily="49" charset="0"/>
              <a:sym typeface="Microsoft Yahei" panose="020B0503020204020204" pitchFamily="34" charset="-122"/>
            </a:endParaRPr>
          </a:p>
        </p:txBody>
      </p:sp>
      <p:sp>
        <p:nvSpPr>
          <p:cNvPr id="16" name="椭圆 15">
            <a:extLst>
              <a:ext uri="{FF2B5EF4-FFF2-40B4-BE49-F238E27FC236}">
                <a16:creationId xmlns:a16="http://schemas.microsoft.com/office/drawing/2014/main" id="{6BD6F598-E8D0-4A54-9951-06198A03F16C}"/>
              </a:ext>
            </a:extLst>
          </p:cNvPr>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b="1">
                <a:solidFill>
                  <a:srgbClr val="FFFFFF"/>
                </a:solidFill>
                <a:latin typeface="Courier New" panose="02070309020205020404" pitchFamily="49" charset="0"/>
                <a:ea typeface="Microsoft Yahei" panose="020B0503020204020204" pitchFamily="34" charset="-122"/>
                <a:cs typeface="Courier New" panose="02070309020205020404" pitchFamily="49" charset="0"/>
                <a:sym typeface="Microsoft Yahei" panose="020B0503020204020204" pitchFamily="34" charset="-122"/>
              </a:rPr>
              <a:t>D</a:t>
            </a:r>
            <a:endParaRPr lang="zh-CN" altLang="en-US" sz="1600" b="1">
              <a:solidFill>
                <a:srgbClr val="FFFFFF"/>
              </a:solidFill>
              <a:latin typeface="Courier New" panose="02070309020205020404" pitchFamily="49" charset="0"/>
              <a:ea typeface="Microsoft Yahei" panose="020B0503020204020204" pitchFamily="34" charset="-122"/>
              <a:cs typeface="Courier New" panose="02070309020205020404" pitchFamily="49" charset="0"/>
              <a:sym typeface="Microsoft Yahei" panose="020B0503020204020204" pitchFamily="34" charset="-122"/>
            </a:endParaRPr>
          </a:p>
        </p:txBody>
      </p:sp>
      <p:sp>
        <p:nvSpPr>
          <p:cNvPr id="17" name="矩形: 圆角 16">
            <a:extLst>
              <a:ext uri="{FF2B5EF4-FFF2-40B4-BE49-F238E27FC236}">
                <a16:creationId xmlns:a16="http://schemas.microsoft.com/office/drawing/2014/main" id="{EE593855-7A62-40C0-A7C8-9D9EEC80965A}"/>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2" name="组合 21">
            <a:extLst>
              <a:ext uri="{FF2B5EF4-FFF2-40B4-BE49-F238E27FC236}">
                <a16:creationId xmlns:a16="http://schemas.microsoft.com/office/drawing/2014/main" id="{E2679A0B-CBAD-4BBA-997C-336F474C0904}"/>
              </a:ext>
            </a:extLst>
          </p:cNvPr>
          <p:cNvGrpSpPr/>
          <p:nvPr>
            <p:custDataLst>
              <p:tags r:id="rId12"/>
            </p:custDataLst>
          </p:nvPr>
        </p:nvGrpSpPr>
        <p:grpSpPr>
          <a:xfrm>
            <a:off x="0" y="0"/>
            <a:ext cx="9144000" cy="635000"/>
            <a:chOff x="0" y="0"/>
            <a:chExt cx="9144000" cy="635000"/>
          </a:xfrm>
        </p:grpSpPr>
        <p:sp>
          <p:nvSpPr>
            <p:cNvPr id="18" name="TitleBackground">
              <a:extLst>
                <a:ext uri="{FF2B5EF4-FFF2-40B4-BE49-F238E27FC236}">
                  <a16:creationId xmlns:a16="http://schemas.microsoft.com/office/drawing/2014/main" id="{D28EB201-0ABF-44F0-92C8-95798AF377CC}"/>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ColorBlock">
              <a:extLst>
                <a:ext uri="{FF2B5EF4-FFF2-40B4-BE49-F238E27FC236}">
                  <a16:creationId xmlns:a16="http://schemas.microsoft.com/office/drawing/2014/main" id="{4390877B-3A7A-49A4-8859-645158CB9EF9}"/>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ypeText">
              <a:extLst>
                <a:ext uri="{FF2B5EF4-FFF2-40B4-BE49-F238E27FC236}">
                  <a16:creationId xmlns:a16="http://schemas.microsoft.com/office/drawing/2014/main" id="{87D44519-BBAF-4B77-917D-537CFE804A93}"/>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21" name="TipText">
              <a:extLst>
                <a:ext uri="{FF2B5EF4-FFF2-40B4-BE49-F238E27FC236}">
                  <a16:creationId xmlns:a16="http://schemas.microsoft.com/office/drawing/2014/main" id="{7EBADFFA-5DD8-4DC2-8365-1B1C19373667}"/>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7" name="图片 6">
            <a:extLst>
              <a:ext uri="{FF2B5EF4-FFF2-40B4-BE49-F238E27FC236}">
                <a16:creationId xmlns:a16="http://schemas.microsoft.com/office/drawing/2014/main" id="{D7451138-1C1B-4147-B5E4-79005A5235BD}"/>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2704189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p:txBody>
          <a:bodyPr/>
          <a:lstStyle/>
          <a:p>
            <a:r>
              <a:rPr lang="zh-CN" altLang="en-US" dirty="0">
                <a:solidFill>
                  <a:srgbClr val="7030A0"/>
                </a:solidFill>
              </a:rPr>
              <a:t>数组指针的算术运算</a:t>
            </a:r>
            <a:endParaRPr lang="en-US" altLang="zh-CN" dirty="0">
              <a:solidFill>
                <a:srgbClr val="7030A0"/>
              </a:solidFill>
            </a:endParaRPr>
          </a:p>
          <a:p>
            <a:pPr lvl="1"/>
            <a:r>
              <a:rPr lang="zh-CN" altLang="en-US" dirty="0">
                <a:solidFill>
                  <a:srgbClr val="0000FF"/>
                </a:solidFill>
              </a:rPr>
              <a:t>若</a:t>
            </a:r>
            <a:r>
              <a:rPr lang="en-US" altLang="zh-CN" dirty="0" err="1">
                <a:solidFill>
                  <a:srgbClr val="0000FF"/>
                </a:solidFill>
              </a:rPr>
              <a:t>p,q</a:t>
            </a:r>
            <a:r>
              <a:rPr lang="zh-CN" altLang="en-US" dirty="0">
                <a:solidFill>
                  <a:srgbClr val="0000FF"/>
                </a:solidFill>
              </a:rPr>
              <a:t>都为同类型的指针,则</a:t>
            </a:r>
            <a:r>
              <a:rPr lang="en-US" altLang="zh-CN" dirty="0">
                <a:solidFill>
                  <a:srgbClr val="0000FF"/>
                </a:solidFill>
              </a:rPr>
              <a:t>p-q</a:t>
            </a:r>
            <a:r>
              <a:rPr lang="zh-CN" altLang="en-US" dirty="0">
                <a:solidFill>
                  <a:srgbClr val="0000FF"/>
                </a:solidFill>
              </a:rPr>
              <a:t>为</a:t>
            </a:r>
            <a:r>
              <a:rPr lang="en-US" altLang="zh-CN" dirty="0">
                <a:solidFill>
                  <a:srgbClr val="0000FF"/>
                </a:solidFill>
              </a:rPr>
              <a:t>p</a:t>
            </a:r>
            <a:r>
              <a:rPr lang="zh-CN" altLang="en-US" dirty="0">
                <a:solidFill>
                  <a:srgbClr val="0000FF"/>
                </a:solidFill>
              </a:rPr>
              <a:t>与</a:t>
            </a:r>
            <a:r>
              <a:rPr lang="en-US" altLang="zh-CN" dirty="0">
                <a:solidFill>
                  <a:srgbClr val="0000FF"/>
                </a:solidFill>
              </a:rPr>
              <a:t>q</a:t>
            </a:r>
            <a:r>
              <a:rPr lang="zh-CN" altLang="en-US" dirty="0">
                <a:solidFill>
                  <a:srgbClr val="0000FF"/>
                </a:solidFill>
              </a:rPr>
              <a:t>之间的数据项数(当</a:t>
            </a:r>
            <a:r>
              <a:rPr lang="en-US" altLang="zh-CN" dirty="0" err="1">
                <a:solidFill>
                  <a:srgbClr val="0000FF"/>
                </a:solidFill>
              </a:rPr>
              <a:t>p,q</a:t>
            </a:r>
            <a:r>
              <a:rPr lang="zh-CN" altLang="en-US" dirty="0">
                <a:solidFill>
                  <a:srgbClr val="0000FF"/>
                </a:solidFill>
              </a:rPr>
              <a:t>指向同一数组时,结果有意义)</a:t>
            </a:r>
            <a:endParaRPr lang="zh-CN" altLang="en-US" dirty="0"/>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34</a:t>
            </a:fld>
            <a:endParaRPr lang="en-US" altLang="zh-C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p:txBody>
          <a:bodyPr/>
          <a:lstStyle/>
          <a:p>
            <a:r>
              <a:rPr lang="zh-CN" altLang="en-US" dirty="0"/>
              <a:t>指针的关系运算</a:t>
            </a:r>
            <a:endParaRPr lang="en-US" altLang="zh-CN" dirty="0"/>
          </a:p>
          <a:p>
            <a:pPr lvl="1"/>
            <a:r>
              <a:rPr lang="zh-CN" altLang="en-US" dirty="0"/>
              <a:t>若</a:t>
            </a:r>
            <a:r>
              <a:rPr lang="en-US" altLang="zh-CN" dirty="0" err="1"/>
              <a:t>p,q</a:t>
            </a:r>
            <a:r>
              <a:rPr lang="zh-CN" altLang="en-US" dirty="0"/>
              <a:t>都为同类型的指针，可进行关系运算</a:t>
            </a:r>
            <a:endParaRPr lang="en-US" altLang="zh-CN" dirty="0"/>
          </a:p>
          <a:p>
            <a:pPr lvl="2"/>
            <a:r>
              <a:rPr lang="zh-CN" altLang="en-US" dirty="0"/>
              <a:t>相等或不相等</a:t>
            </a:r>
            <a:endParaRPr lang="en-US" altLang="zh-CN" dirty="0"/>
          </a:p>
          <a:p>
            <a:pPr lvl="3"/>
            <a:r>
              <a:rPr lang="zh-CN" altLang="en-US" dirty="0"/>
              <a:t>根据指针指向的地址判断</a:t>
            </a:r>
            <a:endParaRPr lang="en-US" altLang="zh-CN" dirty="0"/>
          </a:p>
          <a:p>
            <a:pPr lvl="3"/>
            <a:r>
              <a:rPr lang="zh-CN" altLang="en-US" dirty="0"/>
              <a:t>与</a:t>
            </a:r>
            <a:r>
              <a:rPr lang="en-US" altLang="zh-CN" dirty="0"/>
              <a:t>NULL</a:t>
            </a:r>
            <a:r>
              <a:rPr lang="zh-CN" altLang="en-US" dirty="0"/>
              <a:t>进行比较</a:t>
            </a:r>
            <a:endParaRPr lang="en-US" altLang="zh-CN" dirty="0"/>
          </a:p>
          <a:p>
            <a:pPr lvl="2"/>
            <a:r>
              <a:rPr lang="zh-CN" altLang="en-US" dirty="0"/>
              <a:t>数组指针可以进行</a:t>
            </a:r>
            <a:r>
              <a:rPr lang="en-US" altLang="zh-CN" dirty="0"/>
              <a:t>6</a:t>
            </a:r>
            <a:r>
              <a:rPr lang="zh-CN" altLang="en-US" dirty="0"/>
              <a:t>种比较运算(通常用于</a:t>
            </a:r>
            <a:r>
              <a:rPr lang="en-US" altLang="zh-CN" dirty="0" err="1"/>
              <a:t>p,q</a:t>
            </a:r>
            <a:r>
              <a:rPr lang="zh-CN" altLang="en-US" dirty="0"/>
              <a:t>指向同一数组的情况，靠前者其指针值小)</a:t>
            </a:r>
            <a:endParaRPr lang="en-US" altLang="zh-CN" dirty="0"/>
          </a:p>
          <a:p>
            <a:pPr lvl="1"/>
            <a:endParaRPr lang="zh-CN" altLang="en-US" dirty="0"/>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35</a:t>
            </a:fld>
            <a:endParaRPr lang="en-US" altLang="zh-C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a:xfrm>
            <a:off x="457200" y="1295400"/>
            <a:ext cx="8153400" cy="1276344"/>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6.4】</a:t>
            </a:r>
            <a:r>
              <a:rPr lang="zh-CN" altLang="en-US" dirty="0">
                <a:solidFill>
                  <a:srgbClr val="C00000"/>
                </a:solidFill>
              </a:rPr>
              <a:t>读程序，写出运行结果</a:t>
            </a:r>
            <a:r>
              <a:rPr lang="en-US" altLang="zh-CN" dirty="0"/>
              <a:t>	</a:t>
            </a:r>
          </a:p>
          <a:p>
            <a:pPr lvl="1"/>
            <a:endParaRPr lang="en-US" altLang="zh-CN" dirty="0"/>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36</a:t>
            </a:fld>
            <a:endParaRPr lang="en-US" altLang="zh-CN" dirty="0"/>
          </a:p>
        </p:txBody>
      </p:sp>
      <p:sp>
        <p:nvSpPr>
          <p:cNvPr id="6" name="矩形 5"/>
          <p:cNvSpPr/>
          <p:nvPr/>
        </p:nvSpPr>
        <p:spPr>
          <a:xfrm>
            <a:off x="500034" y="1928802"/>
            <a:ext cx="8215338" cy="4745915"/>
          </a:xfrm>
          <a:prstGeom prst="rect">
            <a:avLst/>
          </a:prstGeom>
        </p:spPr>
        <p:txBody>
          <a:bodyPr wrap="square">
            <a:spAutoFit/>
          </a:bodyPr>
          <a:lstStyle/>
          <a:p>
            <a:pPr eaLnBrk="1" hangingPunct="1">
              <a:lnSpc>
                <a:spcPct val="90000"/>
              </a:lnSpc>
              <a:buFont typeface="Wingdings" pitchFamily="2" charset="2"/>
              <a:buNone/>
            </a:pPr>
            <a:r>
              <a:rPr lang="zh-CN" altLang="en-US" sz="2400" b="1" dirty="0">
                <a:solidFill>
                  <a:srgbClr val="0000FF"/>
                </a:solidFill>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include </a:t>
            </a:r>
            <a:r>
              <a:rPr lang="en-US" altLang="zh-CN" sz="2400" b="1" dirty="0">
                <a:solidFill>
                  <a:schemeClr val="tx2"/>
                </a:solidFill>
                <a:latin typeface="Courier New" pitchFamily="49" charset="0"/>
                <a:cs typeface="Courier New" pitchFamily="49" charset="0"/>
              </a:rPr>
              <a:t>&lt;</a:t>
            </a:r>
            <a:r>
              <a:rPr lang="en-US" altLang="zh-CN" sz="2400" b="1" dirty="0" err="1">
                <a:solidFill>
                  <a:schemeClr val="tx2"/>
                </a:solidFill>
                <a:latin typeface="Courier New" pitchFamily="49" charset="0"/>
                <a:cs typeface="Courier New" pitchFamily="49" charset="0"/>
              </a:rPr>
              <a:t>iostream</a:t>
            </a:r>
            <a:r>
              <a:rPr lang="en-US" altLang="zh-CN" sz="2400" b="1" dirty="0">
                <a:solidFill>
                  <a:schemeClr val="tx2"/>
                </a:solidFill>
                <a:latin typeface="Courier New" pitchFamily="49" charset="0"/>
                <a:cs typeface="Courier New" pitchFamily="49" charset="0"/>
              </a:rPr>
              <a:t>&gt;</a:t>
            </a:r>
          </a:p>
          <a:p>
            <a:pPr eaLnBrk="1" hangingPunct="1">
              <a:lnSpc>
                <a:spcPct val="90000"/>
              </a:lnSpc>
              <a:buFont typeface="Wingdings" pitchFamily="2" charset="2"/>
              <a:buNone/>
            </a:pPr>
            <a:r>
              <a:rPr lang="en-US" altLang="zh-CN" sz="2400" b="1" dirty="0">
                <a:solidFill>
                  <a:srgbClr val="0000FF"/>
                </a:solidFill>
                <a:latin typeface="Courier New" pitchFamily="49" charset="0"/>
                <a:cs typeface="Courier New" pitchFamily="49" charset="0"/>
              </a:rPr>
              <a:t>using namespace</a:t>
            </a:r>
            <a:r>
              <a:rPr lang="en-US" altLang="zh-CN" sz="2400" b="1" dirty="0">
                <a:solidFill>
                  <a:schemeClr val="tx2"/>
                </a:solidFill>
                <a:latin typeface="Courier New" pitchFamily="49" charset="0"/>
                <a:cs typeface="Courier New" pitchFamily="49" charset="0"/>
              </a:rPr>
              <a:t> std;</a:t>
            </a:r>
          </a:p>
          <a:p>
            <a:pPr eaLnBrk="1" hangingPunct="1">
              <a:lnSpc>
                <a:spcPct val="90000"/>
              </a:lnSpc>
              <a:buFont typeface="Wingdings" pitchFamily="2" charset="2"/>
              <a:buNone/>
            </a:pP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main(){</a:t>
            </a:r>
          </a:p>
          <a:p>
            <a:pPr eaLnBrk="1" hangingPunct="1">
              <a:lnSpc>
                <a:spcPct val="90000"/>
              </a:lnSpc>
              <a:buFont typeface="Wingdings" pitchFamily="2" charset="2"/>
              <a:buNone/>
            </a:pP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err="1">
                <a:solidFill>
                  <a:schemeClr val="tx2"/>
                </a:solidFill>
                <a:latin typeface="Courier New" pitchFamily="49" charset="0"/>
                <a:cs typeface="Courier New" pitchFamily="49" charset="0"/>
              </a:rPr>
              <a:t>i</a:t>
            </a:r>
            <a:r>
              <a:rPr lang="en-US" altLang="zh-CN" sz="2400" b="1" dirty="0">
                <a:solidFill>
                  <a:schemeClr val="tx2"/>
                </a:solidFill>
                <a:latin typeface="Courier New" pitchFamily="49" charset="0"/>
                <a:cs typeface="Courier New" pitchFamily="49" charset="0"/>
              </a:rPr>
              <a:t>=3,j=6,*pi,*</a:t>
            </a:r>
            <a:r>
              <a:rPr lang="en-US" altLang="zh-CN" sz="2400" b="1" dirty="0" err="1">
                <a:solidFill>
                  <a:schemeClr val="tx2"/>
                </a:solidFill>
                <a:latin typeface="Courier New" pitchFamily="49" charset="0"/>
                <a:cs typeface="Courier New" pitchFamily="49" charset="0"/>
              </a:rPr>
              <a:t>pj</a:t>
            </a:r>
            <a:r>
              <a:rPr lang="en-US" altLang="zh-CN" sz="2400" b="1" dirty="0">
                <a:solidFill>
                  <a:schemeClr val="tx2"/>
                </a:solidFill>
                <a:latin typeface="Courier New" pitchFamily="49" charset="0"/>
                <a:cs typeface="Courier New" pitchFamily="49" charset="0"/>
              </a:rPr>
              <a:t>;</a:t>
            </a:r>
          </a:p>
          <a:p>
            <a:pPr eaLnBrk="1" hangingPunct="1">
              <a:lnSpc>
                <a:spcPct val="90000"/>
              </a:lnSpc>
              <a:buFont typeface="Wingdings" pitchFamily="2" charset="2"/>
              <a:buNone/>
            </a:pPr>
            <a:r>
              <a:rPr lang="en-US" altLang="zh-CN" sz="2400" b="1" dirty="0">
                <a:solidFill>
                  <a:srgbClr val="0000FF"/>
                </a:solidFill>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pi = &amp;</a:t>
            </a:r>
            <a:r>
              <a:rPr lang="en-US" altLang="zh-CN" sz="2400" b="1" dirty="0" err="1">
                <a:solidFill>
                  <a:schemeClr val="tx2"/>
                </a:solidFill>
                <a:latin typeface="Courier New" pitchFamily="49" charset="0"/>
                <a:cs typeface="Courier New" pitchFamily="49" charset="0"/>
              </a:rPr>
              <a:t>i</a:t>
            </a:r>
            <a:r>
              <a:rPr lang="en-US" altLang="zh-CN" sz="2400" b="1" dirty="0">
                <a:solidFill>
                  <a:schemeClr val="tx2"/>
                </a:solidFill>
                <a:latin typeface="Courier New" pitchFamily="49" charset="0"/>
                <a:cs typeface="Courier New" pitchFamily="49" charset="0"/>
              </a:rPr>
              <a:t>;</a:t>
            </a:r>
          </a:p>
          <a:p>
            <a:pPr eaLnBrk="1" hangingPunct="1">
              <a:lnSpc>
                <a:spcPct val="90000"/>
              </a:lnSpc>
              <a:buFont typeface="Wingdings" pitchFamily="2" charset="2"/>
              <a:buNone/>
            </a:pPr>
            <a:r>
              <a:rPr lang="en-US" altLang="zh-CN" sz="2400" b="1" dirty="0">
                <a:solidFill>
                  <a:schemeClr val="tx2"/>
                </a:solidFill>
                <a:latin typeface="Courier New" pitchFamily="49" charset="0"/>
                <a:cs typeface="Courier New" pitchFamily="49" charset="0"/>
              </a:rPr>
              <a:t>	</a:t>
            </a:r>
            <a:r>
              <a:rPr lang="en-US" altLang="zh-CN" sz="2400" b="1" dirty="0" err="1">
                <a:solidFill>
                  <a:schemeClr val="tx2"/>
                </a:solidFill>
                <a:latin typeface="Courier New" pitchFamily="49" charset="0"/>
                <a:cs typeface="Courier New" pitchFamily="49" charset="0"/>
              </a:rPr>
              <a:t>pj</a:t>
            </a:r>
            <a:r>
              <a:rPr lang="en-US" altLang="zh-CN" sz="2400" b="1" dirty="0">
                <a:solidFill>
                  <a:schemeClr val="tx2"/>
                </a:solidFill>
                <a:latin typeface="Courier New" pitchFamily="49" charset="0"/>
                <a:cs typeface="Courier New" pitchFamily="49" charset="0"/>
              </a:rPr>
              <a:t> = &amp;j;</a:t>
            </a:r>
          </a:p>
          <a:p>
            <a:pPr eaLnBrk="1" hangingPunct="1">
              <a:lnSpc>
                <a:spcPct val="90000"/>
              </a:lnSpc>
              <a:buFont typeface="Wingdings" pitchFamily="2" charset="2"/>
              <a:buNone/>
            </a:pPr>
            <a:r>
              <a:rPr lang="en-US" altLang="zh-CN" sz="2400" b="1" dirty="0">
                <a:solidFill>
                  <a:schemeClr val="tx2"/>
                </a:solidFill>
                <a:latin typeface="Courier New" pitchFamily="49" charset="0"/>
                <a:cs typeface="Courier New" pitchFamily="49" charset="0"/>
              </a:rPr>
              <a:t>	</a:t>
            </a:r>
            <a:r>
              <a:rPr lang="en-US" altLang="zh-CN" sz="2400" b="1" dirty="0" err="1">
                <a:solidFill>
                  <a:schemeClr val="tx2"/>
                </a:solidFill>
                <a:latin typeface="Courier New" pitchFamily="49" charset="0"/>
                <a:cs typeface="Courier New" pitchFamily="49" charset="0"/>
              </a:rPr>
              <a:t>cout</a:t>
            </a:r>
            <a:r>
              <a:rPr lang="en-US" altLang="zh-CN" sz="2400" b="1" dirty="0">
                <a:solidFill>
                  <a:schemeClr val="tx2"/>
                </a:solidFill>
                <a:latin typeface="Courier New" pitchFamily="49" charset="0"/>
                <a:cs typeface="Courier New" pitchFamily="49" charset="0"/>
              </a:rPr>
              <a:t>&lt;&lt;"</a:t>
            </a:r>
            <a:r>
              <a:rPr lang="en-US" altLang="zh-CN" sz="2400" b="1" dirty="0" err="1">
                <a:solidFill>
                  <a:schemeClr val="tx2"/>
                </a:solidFill>
                <a:latin typeface="Courier New" pitchFamily="49" charset="0"/>
                <a:cs typeface="Courier New" pitchFamily="49" charset="0"/>
              </a:rPr>
              <a:t>i,j</a:t>
            </a:r>
            <a:r>
              <a:rPr lang="en-US" altLang="zh-CN" sz="2400" b="1" dirty="0">
                <a:solidFill>
                  <a:schemeClr val="tx2"/>
                </a:solidFill>
                <a:latin typeface="Courier New" pitchFamily="49" charset="0"/>
                <a:cs typeface="Courier New" pitchFamily="49" charset="0"/>
              </a:rPr>
              <a:t>="&lt;&lt;</a:t>
            </a:r>
            <a:r>
              <a:rPr lang="en-US" altLang="zh-CN" sz="2400" b="1" dirty="0" err="1">
                <a:solidFill>
                  <a:schemeClr val="tx2"/>
                </a:solidFill>
                <a:latin typeface="Courier New" pitchFamily="49" charset="0"/>
                <a:cs typeface="Courier New" pitchFamily="49" charset="0"/>
              </a:rPr>
              <a:t>i</a:t>
            </a:r>
            <a:r>
              <a:rPr lang="en-US" altLang="zh-CN" sz="2400" b="1" dirty="0">
                <a:solidFill>
                  <a:schemeClr val="tx2"/>
                </a:solidFill>
                <a:latin typeface="Courier New" pitchFamily="49" charset="0"/>
                <a:cs typeface="Courier New" pitchFamily="49" charset="0"/>
              </a:rPr>
              <a:t>&lt;&lt;", "&lt;&lt;j&lt;&lt;</a:t>
            </a:r>
            <a:r>
              <a:rPr lang="en-US" altLang="zh-CN" sz="2400" b="1" dirty="0" err="1">
                <a:solidFill>
                  <a:schemeClr val="tx2"/>
                </a:solidFill>
                <a:latin typeface="Courier New" pitchFamily="49" charset="0"/>
                <a:cs typeface="Courier New" pitchFamily="49" charset="0"/>
              </a:rPr>
              <a:t>endl</a:t>
            </a:r>
            <a:r>
              <a:rPr lang="en-US" altLang="zh-CN" sz="2400" b="1" dirty="0">
                <a:solidFill>
                  <a:schemeClr val="tx2"/>
                </a:solidFill>
                <a:latin typeface="Courier New" pitchFamily="49" charset="0"/>
                <a:cs typeface="Courier New" pitchFamily="49" charset="0"/>
              </a:rPr>
              <a:t>;</a:t>
            </a:r>
          </a:p>
          <a:p>
            <a:pPr eaLnBrk="1" hangingPunct="1">
              <a:lnSpc>
                <a:spcPct val="90000"/>
              </a:lnSpc>
              <a:buFont typeface="Wingdings" pitchFamily="2" charset="2"/>
              <a:buNone/>
            </a:pPr>
            <a:r>
              <a:rPr lang="en-US" altLang="zh-CN" sz="2400" b="1" dirty="0">
                <a:solidFill>
                  <a:schemeClr val="tx2"/>
                </a:solidFill>
                <a:latin typeface="Courier New" pitchFamily="49" charset="0"/>
                <a:cs typeface="Courier New" pitchFamily="49" charset="0"/>
              </a:rPr>
              <a:t>	</a:t>
            </a:r>
            <a:r>
              <a:rPr lang="en-US" altLang="zh-CN" sz="2400" b="1" dirty="0" err="1">
                <a:solidFill>
                  <a:schemeClr val="tx2"/>
                </a:solidFill>
                <a:latin typeface="Courier New" pitchFamily="49" charset="0"/>
                <a:cs typeface="Courier New" pitchFamily="49" charset="0"/>
              </a:rPr>
              <a:t>cout</a:t>
            </a:r>
            <a:r>
              <a:rPr lang="en-US" altLang="zh-CN" sz="2400" b="1" dirty="0">
                <a:solidFill>
                  <a:schemeClr val="tx2"/>
                </a:solidFill>
                <a:latin typeface="Courier New" pitchFamily="49" charset="0"/>
                <a:cs typeface="Courier New" pitchFamily="49" charset="0"/>
              </a:rPr>
              <a:t>&lt;&lt;"*pi,*</a:t>
            </a:r>
            <a:r>
              <a:rPr lang="en-US" altLang="zh-CN" sz="2400" b="1" dirty="0" err="1">
                <a:solidFill>
                  <a:schemeClr val="tx2"/>
                </a:solidFill>
                <a:latin typeface="Courier New" pitchFamily="49" charset="0"/>
                <a:cs typeface="Courier New" pitchFamily="49" charset="0"/>
              </a:rPr>
              <a:t>pj</a:t>
            </a:r>
            <a:r>
              <a:rPr lang="en-US" altLang="zh-CN" sz="2400" b="1" dirty="0">
                <a:solidFill>
                  <a:schemeClr val="tx2"/>
                </a:solidFill>
                <a:latin typeface="Courier New" pitchFamily="49" charset="0"/>
                <a:cs typeface="Courier New" pitchFamily="49" charset="0"/>
              </a:rPr>
              <a:t>="&lt;&lt;*pi&lt;&lt;", "&lt;&lt;*</a:t>
            </a:r>
            <a:r>
              <a:rPr lang="en-US" altLang="zh-CN" sz="2400" b="1" dirty="0" err="1">
                <a:solidFill>
                  <a:schemeClr val="tx2"/>
                </a:solidFill>
                <a:latin typeface="Courier New" pitchFamily="49" charset="0"/>
                <a:cs typeface="Courier New" pitchFamily="49" charset="0"/>
              </a:rPr>
              <a:t>pj</a:t>
            </a:r>
            <a:r>
              <a:rPr lang="en-US" altLang="zh-CN" sz="2400" b="1" dirty="0">
                <a:solidFill>
                  <a:schemeClr val="tx2"/>
                </a:solidFill>
                <a:latin typeface="Courier New" pitchFamily="49" charset="0"/>
                <a:cs typeface="Courier New" pitchFamily="49" charset="0"/>
              </a:rPr>
              <a:t>&lt;&lt;</a:t>
            </a:r>
            <a:r>
              <a:rPr lang="en-US" altLang="zh-CN" sz="2400" b="1" dirty="0" err="1">
                <a:solidFill>
                  <a:schemeClr val="tx2"/>
                </a:solidFill>
                <a:latin typeface="Courier New" pitchFamily="49" charset="0"/>
                <a:cs typeface="Courier New" pitchFamily="49" charset="0"/>
              </a:rPr>
              <a:t>endl</a:t>
            </a:r>
            <a:r>
              <a:rPr lang="en-US" altLang="zh-CN" sz="2400" b="1" dirty="0">
                <a:solidFill>
                  <a:schemeClr val="tx2"/>
                </a:solidFill>
                <a:latin typeface="Courier New" pitchFamily="49" charset="0"/>
                <a:cs typeface="Courier New" pitchFamily="49" charset="0"/>
              </a:rPr>
              <a:t>;</a:t>
            </a:r>
          </a:p>
          <a:p>
            <a:pPr eaLnBrk="1" hangingPunct="1">
              <a:lnSpc>
                <a:spcPct val="90000"/>
              </a:lnSpc>
              <a:buFont typeface="Wingdings" pitchFamily="2" charset="2"/>
              <a:buNone/>
            </a:pPr>
            <a:r>
              <a:rPr lang="en-US" altLang="zh-CN" sz="2400" b="1" dirty="0">
                <a:solidFill>
                  <a:schemeClr val="tx2"/>
                </a:solidFill>
                <a:latin typeface="Courier New" pitchFamily="49" charset="0"/>
                <a:cs typeface="Courier New" pitchFamily="49" charset="0"/>
              </a:rPr>
              <a:t>	*pi = 123;	</a:t>
            </a:r>
          </a:p>
          <a:p>
            <a:pPr eaLnBrk="1" hangingPunct="1">
              <a:lnSpc>
                <a:spcPct val="90000"/>
              </a:lnSpc>
              <a:buFont typeface="Wingdings" pitchFamily="2" charset="2"/>
              <a:buNone/>
            </a:pPr>
            <a:r>
              <a:rPr lang="en-US" altLang="zh-CN" sz="2400" b="1" dirty="0">
                <a:solidFill>
                  <a:schemeClr val="tx2"/>
                </a:solidFill>
                <a:latin typeface="Courier New" pitchFamily="49" charset="0"/>
                <a:cs typeface="Courier New" pitchFamily="49" charset="0"/>
              </a:rPr>
              <a:t>	*</a:t>
            </a:r>
            <a:r>
              <a:rPr lang="en-US" altLang="zh-CN" sz="2400" b="1" dirty="0" err="1">
                <a:solidFill>
                  <a:schemeClr val="tx2"/>
                </a:solidFill>
                <a:latin typeface="Courier New" pitchFamily="49" charset="0"/>
                <a:cs typeface="Courier New" pitchFamily="49" charset="0"/>
              </a:rPr>
              <a:t>pj</a:t>
            </a:r>
            <a:r>
              <a:rPr lang="en-US" altLang="zh-CN" sz="2400" b="1" dirty="0">
                <a:solidFill>
                  <a:schemeClr val="tx2"/>
                </a:solidFill>
                <a:latin typeface="Courier New" pitchFamily="49" charset="0"/>
                <a:cs typeface="Courier New" pitchFamily="49" charset="0"/>
              </a:rPr>
              <a:t> = *pi + 2;</a:t>
            </a:r>
          </a:p>
          <a:p>
            <a:pPr eaLnBrk="1" hangingPunct="1">
              <a:lnSpc>
                <a:spcPct val="90000"/>
              </a:lnSpc>
              <a:buFont typeface="Wingdings" pitchFamily="2" charset="2"/>
              <a:buNone/>
            </a:pPr>
            <a:r>
              <a:rPr lang="en-US" altLang="zh-CN" sz="2400" b="1" dirty="0">
                <a:solidFill>
                  <a:schemeClr val="tx2"/>
                </a:solidFill>
                <a:latin typeface="Courier New" pitchFamily="49" charset="0"/>
                <a:cs typeface="Courier New" pitchFamily="49" charset="0"/>
              </a:rPr>
              <a:t>	</a:t>
            </a:r>
            <a:r>
              <a:rPr lang="en-US" altLang="zh-CN" sz="2400" b="1" dirty="0" err="1">
                <a:solidFill>
                  <a:schemeClr val="tx2"/>
                </a:solidFill>
                <a:latin typeface="Courier New" pitchFamily="49" charset="0"/>
                <a:cs typeface="Courier New" pitchFamily="49" charset="0"/>
              </a:rPr>
              <a:t>cout</a:t>
            </a:r>
            <a:r>
              <a:rPr lang="en-US" altLang="zh-CN" sz="2400" b="1" dirty="0">
                <a:solidFill>
                  <a:schemeClr val="tx2"/>
                </a:solidFill>
                <a:latin typeface="Courier New" pitchFamily="49" charset="0"/>
                <a:cs typeface="Courier New" pitchFamily="49" charset="0"/>
              </a:rPr>
              <a:t>&lt;&lt;"*pi,*</a:t>
            </a:r>
            <a:r>
              <a:rPr lang="en-US" altLang="zh-CN" sz="2400" b="1" dirty="0" err="1">
                <a:solidFill>
                  <a:schemeClr val="tx2"/>
                </a:solidFill>
                <a:latin typeface="Courier New" pitchFamily="49" charset="0"/>
                <a:cs typeface="Courier New" pitchFamily="49" charset="0"/>
              </a:rPr>
              <a:t>pj</a:t>
            </a:r>
            <a:r>
              <a:rPr lang="en-US" altLang="zh-CN" sz="2400" b="1" dirty="0">
                <a:solidFill>
                  <a:schemeClr val="tx2"/>
                </a:solidFill>
                <a:latin typeface="Courier New" pitchFamily="49" charset="0"/>
                <a:cs typeface="Courier New" pitchFamily="49" charset="0"/>
              </a:rPr>
              <a:t>="&lt;&lt;*pi&lt;&lt;", "&lt;&lt;*</a:t>
            </a:r>
            <a:r>
              <a:rPr lang="en-US" altLang="zh-CN" sz="2400" b="1" dirty="0" err="1">
                <a:solidFill>
                  <a:schemeClr val="tx2"/>
                </a:solidFill>
                <a:latin typeface="Courier New" pitchFamily="49" charset="0"/>
                <a:cs typeface="Courier New" pitchFamily="49" charset="0"/>
              </a:rPr>
              <a:t>pj</a:t>
            </a:r>
            <a:r>
              <a:rPr lang="en-US" altLang="zh-CN" sz="2400" b="1" dirty="0">
                <a:solidFill>
                  <a:schemeClr val="tx2"/>
                </a:solidFill>
                <a:latin typeface="Courier New" pitchFamily="49" charset="0"/>
                <a:cs typeface="Courier New" pitchFamily="49" charset="0"/>
              </a:rPr>
              <a:t>&lt;&lt;</a:t>
            </a:r>
            <a:r>
              <a:rPr lang="en-US" altLang="zh-CN" sz="2400" b="1" dirty="0" err="1">
                <a:solidFill>
                  <a:schemeClr val="tx2"/>
                </a:solidFill>
                <a:latin typeface="Courier New" pitchFamily="49" charset="0"/>
                <a:cs typeface="Courier New" pitchFamily="49" charset="0"/>
              </a:rPr>
              <a:t>endl</a:t>
            </a:r>
            <a:r>
              <a:rPr lang="en-US" altLang="zh-CN" sz="2400" b="1" dirty="0">
                <a:solidFill>
                  <a:schemeClr val="tx2"/>
                </a:solidFill>
                <a:latin typeface="Courier New" pitchFamily="49" charset="0"/>
                <a:cs typeface="Courier New" pitchFamily="49" charset="0"/>
              </a:rPr>
              <a:t>;</a:t>
            </a:r>
          </a:p>
          <a:p>
            <a:pPr eaLnBrk="1" hangingPunct="1">
              <a:lnSpc>
                <a:spcPct val="90000"/>
              </a:lnSpc>
              <a:buFont typeface="Wingdings" pitchFamily="2" charset="2"/>
              <a:buNone/>
            </a:pPr>
            <a:r>
              <a:rPr lang="en-US" altLang="zh-CN" sz="2400" b="1" dirty="0">
                <a:solidFill>
                  <a:schemeClr val="tx2"/>
                </a:solidFill>
                <a:latin typeface="Courier New" pitchFamily="49" charset="0"/>
                <a:cs typeface="Courier New" pitchFamily="49" charset="0"/>
              </a:rPr>
              <a:t>	</a:t>
            </a:r>
            <a:r>
              <a:rPr lang="en-US" altLang="zh-CN" sz="2400" b="1" dirty="0" err="1">
                <a:solidFill>
                  <a:schemeClr val="tx2"/>
                </a:solidFill>
                <a:latin typeface="Courier New" pitchFamily="49" charset="0"/>
                <a:cs typeface="Courier New" pitchFamily="49" charset="0"/>
              </a:rPr>
              <a:t>cout</a:t>
            </a:r>
            <a:r>
              <a:rPr lang="en-US" altLang="zh-CN" sz="2400" b="1" dirty="0">
                <a:solidFill>
                  <a:schemeClr val="tx2"/>
                </a:solidFill>
                <a:latin typeface="Courier New" pitchFamily="49" charset="0"/>
                <a:cs typeface="Courier New" pitchFamily="49" charset="0"/>
              </a:rPr>
              <a:t>&lt;&lt;"</a:t>
            </a:r>
            <a:r>
              <a:rPr lang="en-US" altLang="zh-CN" sz="2400" b="1" dirty="0" err="1">
                <a:solidFill>
                  <a:schemeClr val="tx2"/>
                </a:solidFill>
                <a:latin typeface="Courier New" pitchFamily="49" charset="0"/>
                <a:cs typeface="Courier New" pitchFamily="49" charset="0"/>
              </a:rPr>
              <a:t>i,j</a:t>
            </a:r>
            <a:r>
              <a:rPr lang="en-US" altLang="zh-CN" sz="2400" b="1" dirty="0">
                <a:solidFill>
                  <a:schemeClr val="tx2"/>
                </a:solidFill>
                <a:latin typeface="Courier New" pitchFamily="49" charset="0"/>
                <a:cs typeface="Courier New" pitchFamily="49" charset="0"/>
              </a:rPr>
              <a:t>="&lt;&lt;</a:t>
            </a:r>
            <a:r>
              <a:rPr lang="en-US" altLang="zh-CN" sz="2400" b="1" dirty="0" err="1">
                <a:solidFill>
                  <a:schemeClr val="tx2"/>
                </a:solidFill>
                <a:latin typeface="Courier New" pitchFamily="49" charset="0"/>
                <a:cs typeface="Courier New" pitchFamily="49" charset="0"/>
              </a:rPr>
              <a:t>i</a:t>
            </a:r>
            <a:r>
              <a:rPr lang="en-US" altLang="zh-CN" sz="2400" b="1" dirty="0">
                <a:solidFill>
                  <a:schemeClr val="tx2"/>
                </a:solidFill>
                <a:latin typeface="Courier New" pitchFamily="49" charset="0"/>
                <a:cs typeface="Courier New" pitchFamily="49" charset="0"/>
              </a:rPr>
              <a:t>&lt;&lt;", "&lt;&lt;j&lt;&lt;</a:t>
            </a:r>
            <a:r>
              <a:rPr lang="en-US" altLang="zh-CN" sz="2400" b="1" dirty="0" err="1">
                <a:solidFill>
                  <a:schemeClr val="tx2"/>
                </a:solidFill>
                <a:latin typeface="Courier New" pitchFamily="49" charset="0"/>
                <a:cs typeface="Courier New" pitchFamily="49" charset="0"/>
              </a:rPr>
              <a:t>endl</a:t>
            </a:r>
            <a:r>
              <a:rPr lang="en-US" altLang="zh-CN" sz="2400" b="1" dirty="0">
                <a:solidFill>
                  <a:schemeClr val="tx2"/>
                </a:solidFill>
                <a:latin typeface="Courier New" pitchFamily="49" charset="0"/>
                <a:cs typeface="Courier New" pitchFamily="49" charset="0"/>
              </a:rPr>
              <a:t>;</a:t>
            </a:r>
          </a:p>
          <a:p>
            <a:pPr eaLnBrk="1" hangingPunct="1">
              <a:lnSpc>
                <a:spcPct val="90000"/>
              </a:lnSpc>
              <a:buFont typeface="Wingdings" pitchFamily="2" charset="2"/>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0; </a:t>
            </a:r>
          </a:p>
          <a:p>
            <a:pPr eaLnBrk="1" hangingPunct="1">
              <a:lnSpc>
                <a:spcPct val="90000"/>
              </a:lnSpc>
              <a:buFont typeface="Wingdings" pitchFamily="2" charset="2"/>
              <a:buNone/>
            </a:pPr>
            <a:r>
              <a:rPr lang="en-US" altLang="zh-CN" sz="2400" b="1" dirty="0">
                <a:solidFill>
                  <a:schemeClr val="tx2"/>
                </a:solidFill>
                <a:latin typeface="Courier New" pitchFamily="49" charset="0"/>
                <a:cs typeface="Courier New" pitchFamily="49" charset="0"/>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p:txBody>
          <a:bodyPr/>
          <a:lstStyle/>
          <a:p>
            <a:r>
              <a:rPr lang="zh-CN" altLang="en-US" dirty="0"/>
              <a:t>指针类型举例</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6.4】</a:t>
            </a:r>
            <a:r>
              <a:rPr lang="zh-CN" altLang="en-US" sz="2400" dirty="0">
                <a:solidFill>
                  <a:schemeClr val="accent2"/>
                </a:solidFill>
              </a:rPr>
              <a:t>程序执行后的显示结果如下：</a:t>
            </a:r>
          </a:p>
          <a:p>
            <a:pPr algn="just">
              <a:lnSpc>
                <a:spcPct val="120000"/>
              </a:lnSpc>
              <a:buNone/>
            </a:pPr>
            <a:r>
              <a:rPr lang="en-US" altLang="zh-CN" sz="2800" dirty="0">
                <a:solidFill>
                  <a:srgbClr val="0000FF"/>
                </a:solidFill>
                <a:latin typeface="宋体" charset="-122"/>
              </a:rPr>
              <a:t>		</a:t>
            </a:r>
            <a:r>
              <a:rPr lang="en-US" altLang="zh-CN" dirty="0" err="1">
                <a:solidFill>
                  <a:schemeClr val="tx2"/>
                </a:solidFill>
                <a:latin typeface="Courier New" pitchFamily="49" charset="0"/>
                <a:cs typeface="Courier New" pitchFamily="49" charset="0"/>
              </a:rPr>
              <a:t>i,j</a:t>
            </a:r>
            <a:r>
              <a:rPr lang="en-US" altLang="zh-CN" dirty="0">
                <a:solidFill>
                  <a:schemeClr val="tx2"/>
                </a:solidFill>
                <a:latin typeface="Courier New" pitchFamily="49" charset="0"/>
                <a:cs typeface="Courier New" pitchFamily="49" charset="0"/>
              </a:rPr>
              <a:t>=3, 6</a:t>
            </a:r>
          </a:p>
          <a:p>
            <a:pPr algn="just">
              <a:lnSpc>
                <a:spcPct val="120000"/>
              </a:lnSpc>
              <a:buNone/>
            </a:pPr>
            <a:r>
              <a:rPr lang="en-US" altLang="zh-CN" dirty="0">
                <a:solidFill>
                  <a:schemeClr val="tx2"/>
                </a:solidFill>
                <a:latin typeface="Courier New" pitchFamily="49" charset="0"/>
                <a:cs typeface="Courier New" pitchFamily="49" charset="0"/>
              </a:rPr>
              <a:t>		*pi,*</a:t>
            </a:r>
            <a:r>
              <a:rPr lang="en-US" altLang="zh-CN" dirty="0" err="1">
                <a:solidFill>
                  <a:schemeClr val="tx2"/>
                </a:solidFill>
                <a:latin typeface="Courier New" pitchFamily="49" charset="0"/>
                <a:cs typeface="Courier New" pitchFamily="49" charset="0"/>
              </a:rPr>
              <a:t>pj</a:t>
            </a:r>
            <a:r>
              <a:rPr lang="en-US" altLang="zh-CN" dirty="0">
                <a:solidFill>
                  <a:schemeClr val="tx2"/>
                </a:solidFill>
                <a:latin typeface="Courier New" pitchFamily="49" charset="0"/>
                <a:cs typeface="Courier New" pitchFamily="49" charset="0"/>
              </a:rPr>
              <a:t>=3, 6</a:t>
            </a:r>
          </a:p>
          <a:p>
            <a:pPr algn="just">
              <a:lnSpc>
                <a:spcPct val="120000"/>
              </a:lnSpc>
              <a:buNone/>
            </a:pPr>
            <a:r>
              <a:rPr lang="en-US" altLang="zh-CN" dirty="0">
                <a:solidFill>
                  <a:schemeClr val="tx2"/>
                </a:solidFill>
                <a:latin typeface="Courier New" pitchFamily="49" charset="0"/>
                <a:cs typeface="Courier New" pitchFamily="49" charset="0"/>
              </a:rPr>
              <a:t>		*pi,*</a:t>
            </a:r>
            <a:r>
              <a:rPr lang="en-US" altLang="zh-CN" dirty="0" err="1">
                <a:solidFill>
                  <a:schemeClr val="tx2"/>
                </a:solidFill>
                <a:latin typeface="Courier New" pitchFamily="49" charset="0"/>
                <a:cs typeface="Courier New" pitchFamily="49" charset="0"/>
              </a:rPr>
              <a:t>pj</a:t>
            </a:r>
            <a:r>
              <a:rPr lang="en-US" altLang="zh-CN" dirty="0">
                <a:solidFill>
                  <a:schemeClr val="tx2"/>
                </a:solidFill>
                <a:latin typeface="Courier New" pitchFamily="49" charset="0"/>
                <a:cs typeface="Courier New" pitchFamily="49" charset="0"/>
              </a:rPr>
              <a:t>=123, 125</a:t>
            </a:r>
          </a:p>
          <a:p>
            <a:pPr algn="just">
              <a:lnSpc>
                <a:spcPct val="120000"/>
              </a:lnSpc>
              <a:buNone/>
            </a:pPr>
            <a:r>
              <a:rPr lang="en-US" altLang="zh-CN" dirty="0">
                <a:solidFill>
                  <a:schemeClr val="tx2"/>
                </a:solidFill>
                <a:latin typeface="Courier New" pitchFamily="49" charset="0"/>
                <a:cs typeface="Courier New" pitchFamily="49" charset="0"/>
              </a:rPr>
              <a:t>		</a:t>
            </a:r>
            <a:r>
              <a:rPr lang="en-US" altLang="zh-CN" dirty="0" err="1">
                <a:solidFill>
                  <a:schemeClr val="tx2"/>
                </a:solidFill>
                <a:latin typeface="Courier New" pitchFamily="49" charset="0"/>
                <a:cs typeface="Courier New" pitchFamily="49" charset="0"/>
              </a:rPr>
              <a:t>i,j</a:t>
            </a:r>
            <a:r>
              <a:rPr lang="en-US" altLang="zh-CN" dirty="0">
                <a:solidFill>
                  <a:schemeClr val="tx2"/>
                </a:solidFill>
                <a:latin typeface="Courier New" pitchFamily="49" charset="0"/>
                <a:cs typeface="Courier New" pitchFamily="49" charset="0"/>
              </a:rPr>
              <a:t>=123, 125</a:t>
            </a:r>
            <a:endParaRPr lang="zh-CN" altLang="en-US"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37</a:t>
            </a:fld>
            <a:endParaRPr lang="en-US" altLang="zh-C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p:txBody>
          <a:bodyPr/>
          <a:lstStyle/>
          <a:p>
            <a:r>
              <a:rPr lang="zh-CN" altLang="en-US" dirty="0"/>
              <a:t>指针类型举例</a:t>
            </a:r>
            <a:endParaRPr lang="en-US" altLang="zh-CN" dirty="0"/>
          </a:p>
          <a:p>
            <a:pPr algn="just" eaLnBrk="0" hangingPunct="0">
              <a:lnSpc>
                <a:spcPct val="120000"/>
              </a:lnSpc>
              <a:spcBef>
                <a:spcPct val="0"/>
              </a:spcBef>
              <a:buClrTx/>
              <a:buSzTx/>
              <a:buFontTx/>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6.5】</a:t>
            </a:r>
            <a:r>
              <a:rPr lang="zh-CN" altLang="en-US" dirty="0">
                <a:solidFill>
                  <a:srgbClr val="C00000"/>
                </a:solidFill>
              </a:rPr>
              <a:t>编程序，首先输入5个整数放入数组</a:t>
            </a:r>
            <a:r>
              <a:rPr lang="en-US" altLang="zh-CN" dirty="0">
                <a:solidFill>
                  <a:srgbClr val="C00000"/>
                </a:solidFill>
              </a:rPr>
              <a:t>a，</a:t>
            </a:r>
            <a:r>
              <a:rPr lang="zh-CN" altLang="en-US" dirty="0">
                <a:solidFill>
                  <a:srgbClr val="C00000"/>
                </a:solidFill>
              </a:rPr>
              <a:t>而后按输入的相反顺序输出这5个数</a:t>
            </a:r>
            <a:endParaRPr lang="en-US" altLang="zh-CN" dirty="0">
              <a:solidFill>
                <a:srgbClr val="C00000"/>
              </a:solidFill>
            </a:endParaRPr>
          </a:p>
          <a:p>
            <a:pPr algn="just" eaLnBrk="0" hangingPunct="0">
              <a:spcBef>
                <a:spcPct val="0"/>
              </a:spcBef>
              <a:buClrTx/>
              <a:buSzTx/>
              <a:buFontTx/>
              <a:buNone/>
            </a:pPr>
            <a:r>
              <a:rPr lang="zh-CN" altLang="en-US" sz="2000" dirty="0">
                <a:solidFill>
                  <a:srgbClr val="0000FF"/>
                </a:solidFill>
                <a:latin typeface="Courier New" pitchFamily="49" charset="0"/>
                <a:cs typeface="Courier New" pitchFamily="49" charset="0"/>
              </a:rPr>
              <a:t>#</a:t>
            </a:r>
            <a:r>
              <a:rPr lang="en-US" altLang="zh-CN" sz="2000" dirty="0">
                <a:solidFill>
                  <a:srgbClr val="0000FF"/>
                </a:solidFill>
                <a:latin typeface="Courier New" pitchFamily="49" charset="0"/>
                <a:cs typeface="Courier New" pitchFamily="49" charset="0"/>
              </a:rPr>
              <a:t>include </a:t>
            </a:r>
            <a:r>
              <a:rPr lang="en-US" altLang="zh-CN" sz="2000" dirty="0">
                <a:solidFill>
                  <a:schemeClr val="tx2"/>
                </a:solidFill>
                <a:latin typeface="Courier New" pitchFamily="49" charset="0"/>
                <a:cs typeface="Courier New" pitchFamily="49" charset="0"/>
              </a:rPr>
              <a:t>&lt;</a:t>
            </a:r>
            <a:r>
              <a:rPr lang="en-US" altLang="zh-CN" sz="2000" dirty="0" err="1">
                <a:solidFill>
                  <a:schemeClr val="tx2"/>
                </a:solidFill>
                <a:latin typeface="Courier New" pitchFamily="49" charset="0"/>
                <a:cs typeface="Courier New" pitchFamily="49" charset="0"/>
              </a:rPr>
              <a:t>iostream.h</a:t>
            </a:r>
            <a:r>
              <a:rPr lang="en-US" altLang="zh-CN" sz="2000" dirty="0">
                <a:solidFill>
                  <a:schemeClr val="tx2"/>
                </a:solidFill>
                <a:latin typeface="Courier New" pitchFamily="49" charset="0"/>
                <a:cs typeface="Courier New" pitchFamily="49" charset="0"/>
              </a:rPr>
              <a:t>&gt;</a:t>
            </a:r>
          </a:p>
          <a:p>
            <a:pPr algn="just" eaLnBrk="0" hangingPunct="0">
              <a:spcBef>
                <a:spcPct val="0"/>
              </a:spcBef>
              <a:buClrTx/>
              <a:buSzTx/>
              <a:buFontTx/>
              <a:buNone/>
            </a:pPr>
            <a:r>
              <a:rPr lang="en-US" altLang="zh-CN" sz="2000" dirty="0">
                <a:solidFill>
                  <a:srgbClr val="0000FF"/>
                </a:solidFill>
                <a:latin typeface="Courier New" pitchFamily="49" charset="0"/>
                <a:cs typeface="Courier New" pitchFamily="49" charset="0"/>
              </a:rPr>
              <a:t>void</a:t>
            </a:r>
            <a:r>
              <a:rPr lang="en-US" altLang="zh-CN" sz="2000" dirty="0">
                <a:solidFill>
                  <a:schemeClr val="tx2"/>
                </a:solidFill>
                <a:latin typeface="Courier New" pitchFamily="49" charset="0"/>
                <a:cs typeface="Courier New" pitchFamily="49" charset="0"/>
              </a:rPr>
              <a:t> main(){</a:t>
            </a:r>
          </a:p>
          <a:p>
            <a:pPr algn="just" eaLnBrk="0" hangingPunct="0">
              <a:spcBef>
                <a:spcPct val="0"/>
              </a:spcBef>
              <a:buClrTx/>
              <a:buSzTx/>
              <a:buFontTx/>
              <a:buNone/>
            </a:pPr>
            <a:r>
              <a:rPr lang="en-US" altLang="zh-CN" sz="2000" dirty="0">
                <a:solidFill>
                  <a:schemeClr val="tx2"/>
                </a:solidFill>
                <a:latin typeface="Courier New" pitchFamily="49" charset="0"/>
                <a:cs typeface="Courier New" pitchFamily="49" charset="0"/>
              </a:rPr>
              <a:t>	</a:t>
            </a:r>
            <a:r>
              <a:rPr lang="en-US" altLang="zh-CN" sz="2000" dirty="0" err="1">
                <a:solidFill>
                  <a:srgbClr val="0000FF"/>
                </a:solidFill>
                <a:latin typeface="Courier New" pitchFamily="49" charset="0"/>
                <a:cs typeface="Courier New" pitchFamily="49" charset="0"/>
              </a:rPr>
              <a:t>int</a:t>
            </a:r>
            <a:r>
              <a:rPr lang="en-US" altLang="zh-CN" sz="2000" dirty="0">
                <a:solidFill>
                  <a:srgbClr val="0000FF"/>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i,a</a:t>
            </a:r>
            <a:r>
              <a:rPr lang="en-US" altLang="zh-CN" sz="2000" dirty="0">
                <a:solidFill>
                  <a:schemeClr val="tx2"/>
                </a:solidFill>
                <a:latin typeface="Courier New" pitchFamily="49" charset="0"/>
                <a:cs typeface="Courier New" pitchFamily="49" charset="0"/>
              </a:rPr>
              <a:t>[5],*p; 		</a:t>
            </a:r>
            <a:r>
              <a:rPr lang="en-US" altLang="zh-CN" sz="2000" dirty="0">
                <a:solidFill>
                  <a:srgbClr val="00B050"/>
                </a:solidFill>
                <a:latin typeface="Courier New" pitchFamily="49" charset="0"/>
                <a:cs typeface="Courier New" pitchFamily="49" charset="0"/>
              </a:rPr>
              <a:t>//</a:t>
            </a:r>
            <a:r>
              <a:rPr lang="zh-CN" altLang="en-US" sz="2000" dirty="0">
                <a:solidFill>
                  <a:srgbClr val="00B050"/>
                </a:solidFill>
                <a:latin typeface="Courier New" pitchFamily="49" charset="0"/>
                <a:cs typeface="Courier New" pitchFamily="49" charset="0"/>
              </a:rPr>
              <a:t>指针变量</a:t>
            </a:r>
            <a:r>
              <a:rPr lang="en-US" altLang="zh-CN" sz="2000" dirty="0">
                <a:solidFill>
                  <a:srgbClr val="00B050"/>
                </a:solidFill>
                <a:latin typeface="Courier New" pitchFamily="49" charset="0"/>
                <a:cs typeface="Courier New" pitchFamily="49" charset="0"/>
              </a:rPr>
              <a:t>p</a:t>
            </a:r>
          </a:p>
          <a:p>
            <a:pPr algn="just" eaLnBrk="0" hangingPunct="0">
              <a:spcBef>
                <a:spcPct val="0"/>
              </a:spcBef>
              <a:buClrTx/>
              <a:buSzTx/>
              <a:buFontTx/>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cout</a:t>
            </a:r>
            <a:r>
              <a:rPr lang="en-US" altLang="zh-CN" sz="2000" dirty="0">
                <a:solidFill>
                  <a:schemeClr val="tx2"/>
                </a:solidFill>
                <a:latin typeface="Courier New" pitchFamily="49" charset="0"/>
                <a:cs typeface="Courier New" pitchFamily="49" charset="0"/>
              </a:rPr>
              <a:t>&lt;&lt;"input 5 integers:"&lt;&lt;</a:t>
            </a:r>
            <a:r>
              <a:rPr lang="en-US" altLang="zh-CN" sz="2000" dirty="0" err="1">
                <a:solidFill>
                  <a:schemeClr val="tx2"/>
                </a:solidFill>
                <a:latin typeface="Courier New" pitchFamily="49" charset="0"/>
                <a:cs typeface="Courier New" pitchFamily="49" charset="0"/>
              </a:rPr>
              <a:t>endl</a:t>
            </a:r>
            <a:r>
              <a:rPr lang="en-US" altLang="zh-CN" sz="2000" dirty="0">
                <a:solidFill>
                  <a:schemeClr val="tx2"/>
                </a:solidFill>
                <a:latin typeface="Courier New" pitchFamily="49" charset="0"/>
                <a:cs typeface="Courier New" pitchFamily="49" charset="0"/>
              </a:rPr>
              <a:t>;</a:t>
            </a:r>
          </a:p>
          <a:p>
            <a:pPr algn="just" eaLnBrk="0" hangingPunct="0">
              <a:spcBef>
                <a:spcPct val="0"/>
              </a:spcBef>
              <a:buClrTx/>
              <a:buSzTx/>
              <a:buFontTx/>
              <a:buNone/>
            </a:pPr>
            <a:r>
              <a:rPr lang="en-US" altLang="zh-CN" sz="2000" dirty="0">
                <a:solidFill>
                  <a:schemeClr val="tx2"/>
                </a:solidFill>
                <a:latin typeface="Courier New" pitchFamily="49" charset="0"/>
                <a:cs typeface="Courier New" pitchFamily="49" charset="0"/>
              </a:rPr>
              <a:t>	</a:t>
            </a:r>
            <a:r>
              <a:rPr lang="en-US" altLang="zh-CN" sz="2000" dirty="0">
                <a:solidFill>
                  <a:srgbClr val="0000FF"/>
                </a:solidFill>
                <a:latin typeface="Courier New" pitchFamily="49" charset="0"/>
                <a:cs typeface="Courier New" pitchFamily="49" charset="0"/>
              </a:rPr>
              <a:t>for</a:t>
            </a:r>
            <a:r>
              <a:rPr lang="en-US" altLang="zh-CN" sz="2000" dirty="0">
                <a:solidFill>
                  <a:schemeClr val="tx2"/>
                </a:solidFill>
                <a:latin typeface="Courier New" pitchFamily="49" charset="0"/>
                <a:cs typeface="Courier New" pitchFamily="49" charset="0"/>
              </a:rPr>
              <a:t>(</a:t>
            </a:r>
            <a:r>
              <a:rPr lang="en-US" altLang="zh-CN" sz="2000" dirty="0" err="1">
                <a:solidFill>
                  <a:schemeClr val="tx2"/>
                </a:solidFill>
                <a:latin typeface="Courier New" pitchFamily="49" charset="0"/>
                <a:cs typeface="Courier New" pitchFamily="49" charset="0"/>
              </a:rPr>
              <a:t>i</a:t>
            </a:r>
            <a:r>
              <a:rPr lang="en-US" altLang="zh-CN" sz="2000" dirty="0">
                <a:solidFill>
                  <a:schemeClr val="tx2"/>
                </a:solidFill>
                <a:latin typeface="Courier New" pitchFamily="49" charset="0"/>
                <a:cs typeface="Courier New" pitchFamily="49" charset="0"/>
              </a:rPr>
              <a:t>=0; </a:t>
            </a:r>
            <a:r>
              <a:rPr lang="en-US" altLang="zh-CN" sz="2000" dirty="0" err="1">
                <a:solidFill>
                  <a:schemeClr val="tx2"/>
                </a:solidFill>
                <a:latin typeface="Courier New" pitchFamily="49" charset="0"/>
                <a:cs typeface="Courier New" pitchFamily="49" charset="0"/>
              </a:rPr>
              <a:t>i</a:t>
            </a:r>
            <a:r>
              <a:rPr lang="en-US" altLang="zh-CN" sz="2000" dirty="0">
                <a:solidFill>
                  <a:schemeClr val="tx2"/>
                </a:solidFill>
                <a:latin typeface="Courier New" pitchFamily="49" charset="0"/>
                <a:cs typeface="Courier New" pitchFamily="49" charset="0"/>
              </a:rPr>
              <a:t>&lt;5; </a:t>
            </a:r>
            <a:r>
              <a:rPr lang="en-US" altLang="zh-CN" sz="2000" dirty="0" err="1">
                <a:solidFill>
                  <a:schemeClr val="tx2"/>
                </a:solidFill>
                <a:latin typeface="Courier New" pitchFamily="49" charset="0"/>
                <a:cs typeface="Courier New" pitchFamily="49" charset="0"/>
              </a:rPr>
              <a:t>i</a:t>
            </a:r>
            <a:r>
              <a:rPr lang="en-US" altLang="zh-CN" sz="2000" dirty="0">
                <a:solidFill>
                  <a:schemeClr val="tx2"/>
                </a:solidFill>
                <a:latin typeface="Courier New" pitchFamily="49" charset="0"/>
                <a:cs typeface="Courier New" pitchFamily="49" charset="0"/>
              </a:rPr>
              <a:t>++)</a:t>
            </a:r>
          </a:p>
          <a:p>
            <a:pPr algn="just" eaLnBrk="0" hangingPunct="0">
              <a:spcBef>
                <a:spcPct val="0"/>
              </a:spcBef>
              <a:buClrTx/>
              <a:buSzTx/>
              <a:buFontTx/>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cin</a:t>
            </a:r>
            <a:r>
              <a:rPr lang="en-US" altLang="zh-CN" sz="2000" dirty="0">
                <a:solidFill>
                  <a:schemeClr val="tx2"/>
                </a:solidFill>
                <a:latin typeface="Courier New" pitchFamily="49" charset="0"/>
                <a:cs typeface="Courier New" pitchFamily="49" charset="0"/>
              </a:rPr>
              <a:t>&gt;&gt;*(</a:t>
            </a:r>
            <a:r>
              <a:rPr lang="en-US" altLang="zh-CN" sz="2000" dirty="0" err="1">
                <a:solidFill>
                  <a:schemeClr val="tx2"/>
                </a:solidFill>
                <a:latin typeface="Courier New" pitchFamily="49" charset="0"/>
                <a:cs typeface="Courier New" pitchFamily="49" charset="0"/>
              </a:rPr>
              <a:t>a+i</a:t>
            </a:r>
            <a:r>
              <a:rPr lang="en-US" altLang="zh-CN" sz="2000" dirty="0">
                <a:solidFill>
                  <a:schemeClr val="tx2"/>
                </a:solidFill>
                <a:latin typeface="Courier New" pitchFamily="49" charset="0"/>
                <a:cs typeface="Courier New" pitchFamily="49" charset="0"/>
              </a:rPr>
              <a:t>);    </a:t>
            </a:r>
          </a:p>
          <a:p>
            <a:pPr algn="just" eaLnBrk="0" hangingPunct="0">
              <a:spcBef>
                <a:spcPct val="0"/>
              </a:spcBef>
              <a:buClrTx/>
              <a:buSzTx/>
              <a:buFontTx/>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cout</a:t>
            </a:r>
            <a:r>
              <a:rPr lang="en-US" altLang="zh-CN" sz="2000" dirty="0">
                <a:solidFill>
                  <a:schemeClr val="tx2"/>
                </a:solidFill>
                <a:latin typeface="Courier New" pitchFamily="49" charset="0"/>
                <a:cs typeface="Courier New" pitchFamily="49" charset="0"/>
              </a:rPr>
              <a:t>&lt;&lt;"==== Reverse output: ===="&lt;&lt;</a:t>
            </a:r>
            <a:r>
              <a:rPr lang="en-US" altLang="zh-CN" sz="2000" dirty="0" err="1">
                <a:solidFill>
                  <a:schemeClr val="tx2"/>
                </a:solidFill>
                <a:latin typeface="Courier New" pitchFamily="49" charset="0"/>
                <a:cs typeface="Courier New" pitchFamily="49" charset="0"/>
              </a:rPr>
              <a:t>endl</a:t>
            </a:r>
            <a:r>
              <a:rPr lang="en-US" altLang="zh-CN" sz="2000" dirty="0">
                <a:solidFill>
                  <a:schemeClr val="tx2"/>
                </a:solidFill>
                <a:latin typeface="Courier New" pitchFamily="49" charset="0"/>
                <a:cs typeface="Courier New" pitchFamily="49" charset="0"/>
              </a:rPr>
              <a:t>;</a:t>
            </a:r>
          </a:p>
          <a:p>
            <a:pPr algn="just" eaLnBrk="0" hangingPunct="0">
              <a:spcBef>
                <a:spcPct val="0"/>
              </a:spcBef>
              <a:buClrTx/>
              <a:buSzTx/>
              <a:buFontTx/>
              <a:buNone/>
            </a:pPr>
            <a:r>
              <a:rPr lang="en-US" altLang="zh-CN" sz="2000" dirty="0">
                <a:solidFill>
                  <a:schemeClr val="tx2"/>
                </a:solidFill>
                <a:latin typeface="Courier New" pitchFamily="49" charset="0"/>
                <a:cs typeface="Courier New" pitchFamily="49" charset="0"/>
              </a:rPr>
              <a:t>  </a:t>
            </a:r>
            <a:r>
              <a:rPr lang="en-US" altLang="zh-CN" sz="2000" dirty="0">
                <a:solidFill>
                  <a:srgbClr val="0000FF"/>
                </a:solidFill>
                <a:latin typeface="Courier New" pitchFamily="49" charset="0"/>
                <a:cs typeface="Courier New" pitchFamily="49" charset="0"/>
              </a:rPr>
              <a:t>for</a:t>
            </a:r>
            <a:r>
              <a:rPr lang="en-US" altLang="zh-CN" sz="2000" dirty="0">
                <a:solidFill>
                  <a:schemeClr val="tx2"/>
                </a:solidFill>
                <a:latin typeface="Courier New" pitchFamily="49" charset="0"/>
                <a:cs typeface="Courier New" pitchFamily="49" charset="0"/>
              </a:rPr>
              <a:t>(p=a+4; p&gt;=a; p--)</a:t>
            </a:r>
            <a:r>
              <a:rPr lang="zh-CN" altLang="en-US" sz="2000" dirty="0">
                <a:solidFill>
                  <a:schemeClr val="tx2"/>
                </a:solidFill>
                <a:latin typeface="Courier New" pitchFamily="49" charset="0"/>
                <a:cs typeface="Courier New" pitchFamily="49" charset="0"/>
              </a:rPr>
              <a:t> </a:t>
            </a:r>
            <a:r>
              <a:rPr lang="zh-CN" altLang="en-US" sz="2000" dirty="0">
                <a:solidFill>
                  <a:srgbClr val="00B050"/>
                </a:solidFill>
                <a:latin typeface="Courier New" pitchFamily="49" charset="0"/>
                <a:cs typeface="Courier New" pitchFamily="49" charset="0"/>
              </a:rPr>
              <a:t>// </a:t>
            </a:r>
            <a:r>
              <a:rPr lang="en-US" altLang="zh-CN" sz="2000" dirty="0">
                <a:solidFill>
                  <a:srgbClr val="00B050"/>
                </a:solidFill>
                <a:latin typeface="Courier New" pitchFamily="49" charset="0"/>
                <a:cs typeface="Courier New" pitchFamily="49" charset="0"/>
              </a:rPr>
              <a:t>p&gt;=a</a:t>
            </a:r>
            <a:r>
              <a:rPr lang="zh-CN" altLang="en-US" sz="2000" dirty="0">
                <a:solidFill>
                  <a:srgbClr val="00B050"/>
                </a:solidFill>
                <a:latin typeface="Courier New" pitchFamily="49" charset="0"/>
                <a:cs typeface="Courier New" pitchFamily="49" charset="0"/>
              </a:rPr>
              <a:t>为指针比较运算</a:t>
            </a:r>
            <a:endParaRPr lang="en-US" altLang="zh-CN" sz="2000" dirty="0">
              <a:solidFill>
                <a:srgbClr val="00B050"/>
              </a:solidFill>
              <a:latin typeface="Courier New" pitchFamily="49" charset="0"/>
              <a:cs typeface="Courier New" pitchFamily="49" charset="0"/>
            </a:endParaRPr>
          </a:p>
          <a:p>
            <a:pPr algn="just" eaLnBrk="0" hangingPunct="0">
              <a:spcBef>
                <a:spcPct val="0"/>
              </a:spcBef>
              <a:buClrTx/>
              <a:buSzTx/>
              <a:buFontTx/>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cout</a:t>
            </a:r>
            <a:r>
              <a:rPr lang="en-US" altLang="zh-CN" sz="2000" dirty="0">
                <a:solidFill>
                  <a:schemeClr val="tx2"/>
                </a:solidFill>
                <a:latin typeface="Courier New" pitchFamily="49" charset="0"/>
                <a:cs typeface="Courier New" pitchFamily="49" charset="0"/>
              </a:rPr>
              <a:t>&lt;&lt;*p&lt;&lt;"  “; </a:t>
            </a:r>
            <a:r>
              <a:rPr lang="en-US" altLang="zh-CN" sz="2000" dirty="0">
                <a:solidFill>
                  <a:srgbClr val="00B050"/>
                </a:solidFill>
                <a:latin typeface="Courier New" pitchFamily="49" charset="0"/>
                <a:cs typeface="Courier New" pitchFamily="49" charset="0"/>
              </a:rPr>
              <a:t>//*p</a:t>
            </a:r>
            <a:r>
              <a:rPr lang="zh-CN" altLang="en-US" sz="2000" dirty="0">
                <a:solidFill>
                  <a:srgbClr val="00B050"/>
                </a:solidFill>
                <a:latin typeface="Courier New" pitchFamily="49" charset="0"/>
                <a:cs typeface="Courier New" pitchFamily="49" charset="0"/>
              </a:rPr>
              <a:t>指向各不同</a:t>
            </a:r>
            <a:r>
              <a:rPr lang="en-US" altLang="zh-CN" sz="2000" dirty="0">
                <a:solidFill>
                  <a:srgbClr val="00B050"/>
                </a:solidFill>
                <a:latin typeface="Courier New" pitchFamily="49" charset="0"/>
                <a:cs typeface="Courier New" pitchFamily="49" charset="0"/>
              </a:rPr>
              <a:t>a[</a:t>
            </a:r>
            <a:r>
              <a:rPr lang="en-US" altLang="zh-CN" sz="2000" dirty="0" err="1">
                <a:solidFill>
                  <a:srgbClr val="00B050"/>
                </a:solidFill>
                <a:latin typeface="Courier New" pitchFamily="49" charset="0"/>
                <a:cs typeface="Courier New" pitchFamily="49" charset="0"/>
              </a:rPr>
              <a:t>i</a:t>
            </a:r>
            <a:r>
              <a:rPr lang="en-US" altLang="zh-CN" sz="2000" dirty="0">
                <a:solidFill>
                  <a:srgbClr val="00B050"/>
                </a:solidFill>
                <a:latin typeface="Courier New" pitchFamily="49" charset="0"/>
                <a:cs typeface="Courier New" pitchFamily="49" charset="0"/>
              </a:rPr>
              <a:t>]</a:t>
            </a:r>
          </a:p>
          <a:p>
            <a:pPr algn="just" eaLnBrk="0" hangingPunct="0">
              <a:spcBef>
                <a:spcPct val="0"/>
              </a:spcBef>
              <a:buClrTx/>
              <a:buSzTx/>
              <a:buFontTx/>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cout</a:t>
            </a:r>
            <a:r>
              <a:rPr lang="en-US" altLang="zh-CN" sz="2000" dirty="0">
                <a:solidFill>
                  <a:schemeClr val="tx2"/>
                </a:solidFill>
                <a:latin typeface="Courier New" pitchFamily="49" charset="0"/>
                <a:cs typeface="Courier New" pitchFamily="49" charset="0"/>
              </a:rPr>
              <a:t>&lt;&lt;</a:t>
            </a:r>
            <a:r>
              <a:rPr lang="en-US" altLang="zh-CN" sz="2000" dirty="0" err="1">
                <a:solidFill>
                  <a:schemeClr val="tx2"/>
                </a:solidFill>
                <a:latin typeface="Courier New" pitchFamily="49" charset="0"/>
                <a:cs typeface="Courier New" pitchFamily="49" charset="0"/>
              </a:rPr>
              <a:t>endl</a:t>
            </a:r>
            <a:r>
              <a:rPr lang="en-US" altLang="zh-CN" sz="2000" dirty="0">
                <a:solidFill>
                  <a:schemeClr val="tx2"/>
                </a:solidFill>
                <a:latin typeface="Courier New" pitchFamily="49" charset="0"/>
                <a:cs typeface="Courier New" pitchFamily="49" charset="0"/>
              </a:rPr>
              <a:t>;</a:t>
            </a:r>
          </a:p>
          <a:p>
            <a:pPr algn="just" eaLnBrk="0" hangingPunct="0">
              <a:spcBef>
                <a:spcPct val="0"/>
              </a:spcBef>
              <a:buClrTx/>
              <a:buSzTx/>
              <a:buFontTx/>
              <a:buNone/>
            </a:pPr>
            <a:r>
              <a:rPr lang="en-US" altLang="zh-CN" sz="2000" dirty="0">
                <a:solidFill>
                  <a:schemeClr val="tx2"/>
                </a:solidFill>
                <a:latin typeface="Courier New" pitchFamily="49" charset="0"/>
                <a:cs typeface="Courier New" pitchFamily="49" charset="0"/>
              </a:rPr>
              <a:t>} </a:t>
            </a:r>
            <a:r>
              <a:rPr lang="en-US" altLang="zh-CN" sz="2000" dirty="0">
                <a:solidFill>
                  <a:srgbClr val="00B050"/>
                </a:solidFill>
                <a:latin typeface="Courier New" pitchFamily="49" charset="0"/>
                <a:cs typeface="Courier New" pitchFamily="49" charset="0"/>
              </a:rPr>
              <a:t>//</a:t>
            </a:r>
            <a:r>
              <a:rPr lang="zh-CN" altLang="en-US" sz="2000" dirty="0">
                <a:solidFill>
                  <a:srgbClr val="00B050"/>
                </a:solidFill>
                <a:latin typeface="Courier New" pitchFamily="49" charset="0"/>
                <a:cs typeface="Courier New" pitchFamily="49" charset="0"/>
              </a:rPr>
              <a:t>循环过程中</a:t>
            </a:r>
            <a:r>
              <a:rPr lang="en-US" altLang="zh-CN" sz="2000" dirty="0">
                <a:solidFill>
                  <a:srgbClr val="00B050"/>
                </a:solidFill>
                <a:latin typeface="Courier New" pitchFamily="49" charset="0"/>
                <a:cs typeface="Courier New" pitchFamily="49" charset="0"/>
              </a:rPr>
              <a:t>p</a:t>
            </a:r>
            <a:r>
              <a:rPr lang="zh-CN" altLang="en-US" sz="2000" dirty="0">
                <a:solidFill>
                  <a:srgbClr val="00B050"/>
                </a:solidFill>
                <a:latin typeface="Courier New" pitchFamily="49" charset="0"/>
                <a:cs typeface="Courier New" pitchFamily="49" charset="0"/>
              </a:rPr>
              <a:t>值总在变化(通过指针加减运算)</a:t>
            </a:r>
            <a:endParaRPr lang="zh-CN" altLang="en-US" dirty="0"/>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38</a:t>
            </a:fld>
            <a:endParaRPr lang="en-US" altLang="zh-C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p:txBody>
          <a:bodyPr/>
          <a:lstStyle/>
          <a:p>
            <a:r>
              <a:rPr lang="zh-CN" altLang="en-US" dirty="0"/>
              <a:t>指针与常量</a:t>
            </a:r>
            <a:endParaRPr lang="en-US" altLang="zh-CN" dirty="0"/>
          </a:p>
          <a:p>
            <a:pPr lvl="1"/>
            <a:r>
              <a:rPr lang="zh-CN" altLang="en-US" dirty="0"/>
              <a:t>指针常量</a:t>
            </a:r>
            <a:endParaRPr lang="en-US" altLang="zh-CN" dirty="0"/>
          </a:p>
          <a:p>
            <a:pPr lvl="2"/>
            <a:r>
              <a:rPr lang="zh-CN" altLang="en-US" dirty="0"/>
              <a:t>指针本身是常量</a:t>
            </a:r>
            <a:endParaRPr lang="en-US" altLang="zh-CN" dirty="0"/>
          </a:p>
          <a:p>
            <a:pPr lvl="2"/>
            <a:r>
              <a:rPr lang="zh-CN" altLang="en-US" dirty="0"/>
              <a:t>固定指向一个对象的指针</a:t>
            </a:r>
            <a:endParaRPr lang="en-US" altLang="zh-CN" dirty="0"/>
          </a:p>
          <a:p>
            <a:pPr>
              <a:buNone/>
            </a:pPr>
            <a:r>
              <a:rPr lang="en-US" altLang="zh-CN" sz="2400" dirty="0">
                <a:solidFill>
                  <a:srgbClr val="0000CC"/>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char </a:t>
            </a:r>
            <a:r>
              <a:rPr lang="en-US" altLang="zh-CN" sz="2400" dirty="0" err="1">
                <a:solidFill>
                  <a:schemeClr val="tx2"/>
                </a:solidFill>
                <a:latin typeface="Courier New" pitchFamily="49" charset="0"/>
                <a:cs typeface="Courier New" pitchFamily="49" charset="0"/>
              </a:rPr>
              <a:t>ch</a:t>
            </a:r>
            <a:r>
              <a:rPr lang="en-US" altLang="zh-CN" sz="2400" dirty="0">
                <a:solidFill>
                  <a:schemeClr val="tx2"/>
                </a:solidFill>
                <a:latin typeface="Courier New" pitchFamily="49" charset="0"/>
                <a:cs typeface="Courier New" pitchFamily="49" charset="0"/>
              </a:rPr>
              <a:t>=’a’,ch1=’x’;</a:t>
            </a:r>
          </a:p>
          <a:p>
            <a:pPr>
              <a:buNone/>
            </a:pPr>
            <a:r>
              <a:rPr lang="en-US" altLang="zh-CN" sz="2400" dirty="0">
                <a:solidFill>
                  <a:srgbClr val="0000CC"/>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char</a:t>
            </a:r>
            <a:r>
              <a:rPr lang="en-US" altLang="zh-CN" sz="2400" dirty="0">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a:t>
            </a:r>
            <a:r>
              <a:rPr lang="en-US" altLang="zh-CN" sz="2400" dirty="0">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const</a:t>
            </a:r>
            <a:r>
              <a:rPr lang="en-US" altLang="zh-CN" sz="2400" dirty="0">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ptr</a:t>
            </a:r>
            <a:r>
              <a:rPr lang="en-US" altLang="zh-CN" sz="2400" dirty="0">
                <a:solidFill>
                  <a:schemeClr val="tx2"/>
                </a:solidFill>
                <a:latin typeface="Courier New" pitchFamily="49" charset="0"/>
                <a:cs typeface="Courier New" pitchFamily="49" charset="0"/>
              </a:rPr>
              <a:t>=&amp;</a:t>
            </a:r>
            <a:r>
              <a:rPr lang="en-US" altLang="zh-CN" sz="2400" dirty="0" err="1">
                <a:solidFill>
                  <a:schemeClr val="tx2"/>
                </a:solidFill>
                <a:latin typeface="Courier New" pitchFamily="49" charset="0"/>
                <a:cs typeface="Courier New" pitchFamily="49" charset="0"/>
              </a:rPr>
              <a:t>ch</a:t>
            </a:r>
            <a:r>
              <a:rPr lang="en-US" altLang="zh-CN" sz="2400" dirty="0">
                <a:solidFill>
                  <a:schemeClr val="tx2"/>
                </a:solidFill>
                <a:latin typeface="Courier New" pitchFamily="49" charset="0"/>
                <a:cs typeface="Courier New" pitchFamily="49" charset="0"/>
              </a:rPr>
              <a:t>; </a:t>
            </a:r>
          </a:p>
          <a:p>
            <a:pPr>
              <a:buNone/>
            </a:pPr>
            <a:r>
              <a:rPr lang="en-US" altLang="zh-CN" sz="2400" dirty="0">
                <a:solidFill>
                  <a:srgbClr val="00B050"/>
                </a:solidFill>
                <a:latin typeface="Tahoma" pitchFamily="34"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注意</a:t>
            </a:r>
            <a:r>
              <a:rPr lang="en-US" altLang="zh-CN" sz="2400" dirty="0">
                <a:solidFill>
                  <a:srgbClr val="00B050"/>
                </a:solidFill>
                <a:latin typeface="Courier New" pitchFamily="49" charset="0"/>
                <a:cs typeface="Courier New" pitchFamily="49" charset="0"/>
              </a:rPr>
              <a:t>const</a:t>
            </a:r>
            <a:r>
              <a:rPr lang="zh-CN" altLang="en-US" sz="2400" dirty="0">
                <a:solidFill>
                  <a:srgbClr val="00B050"/>
                </a:solidFill>
                <a:latin typeface="Courier New" pitchFamily="49" charset="0"/>
                <a:cs typeface="Courier New" pitchFamily="49" charset="0"/>
              </a:rPr>
              <a:t>放在类型说明之后，变量名之前</a:t>
            </a:r>
          </a:p>
          <a:p>
            <a:pPr>
              <a:buNone/>
            </a:pPr>
            <a:r>
              <a:rPr lang="en-US" altLang="zh-CN" sz="2400" dirty="0">
                <a:latin typeface="Courier New" pitchFamily="49" charset="0"/>
                <a:cs typeface="Courier New" pitchFamily="49" charset="0"/>
              </a:rPr>
              <a:t>	</a:t>
            </a:r>
            <a:r>
              <a:rPr lang="zh-CN" altLang="en-US"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ptr</a:t>
            </a:r>
            <a:r>
              <a:rPr lang="en-US" altLang="zh-CN" sz="2400" dirty="0">
                <a:solidFill>
                  <a:schemeClr val="tx2"/>
                </a:solidFill>
                <a:latin typeface="Courier New" pitchFamily="49" charset="0"/>
                <a:cs typeface="Courier New" pitchFamily="49" charset="0"/>
              </a:rPr>
              <a:t>=’b’;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正确，指向地址的值可以变</a:t>
            </a:r>
          </a:p>
          <a:p>
            <a:pPr>
              <a:buNone/>
            </a:pPr>
            <a:r>
              <a:rPr lang="en-US" altLang="zh-CN" sz="2400" dirty="0">
                <a:solidFill>
                  <a:srgbClr val="00B050"/>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ptr</a:t>
            </a:r>
            <a:r>
              <a:rPr lang="en-US" altLang="zh-CN" sz="2400" dirty="0">
                <a:solidFill>
                  <a:schemeClr val="tx2"/>
                </a:solidFill>
                <a:latin typeface="Courier New" pitchFamily="49" charset="0"/>
                <a:cs typeface="Courier New" pitchFamily="49" charset="0"/>
              </a:rPr>
              <a:t>=&amp;ch1;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错误，指向的地址固定不变</a:t>
            </a:r>
          </a:p>
          <a:p>
            <a:pPr>
              <a:buNone/>
            </a:pPr>
            <a:r>
              <a:rPr lang="en-US" altLang="zh-CN" sz="2400" dirty="0">
                <a:solidFill>
                  <a:srgbClr val="0000CC"/>
                </a:solidFill>
                <a:latin typeface="Tahoma" pitchFamily="34" charset="0"/>
              </a:rPr>
              <a:t>	</a:t>
            </a:r>
            <a:r>
              <a:rPr lang="en-US" altLang="zh-CN" sz="2400" dirty="0" err="1">
                <a:solidFill>
                  <a:srgbClr val="FF0000"/>
                </a:solidFill>
                <a:latin typeface="Courier New" pitchFamily="49" charset="0"/>
                <a:cs typeface="Courier New" pitchFamily="49" charset="0"/>
              </a:rPr>
              <a:t>ptr</a:t>
            </a:r>
            <a:r>
              <a:rPr lang="zh-CN" altLang="en-US" sz="2400" dirty="0">
                <a:solidFill>
                  <a:srgbClr val="FF0000"/>
                </a:solidFill>
                <a:latin typeface="Courier New" pitchFamily="49" charset="0"/>
                <a:cs typeface="Courier New" pitchFamily="49" charset="0"/>
              </a:rPr>
              <a:t>本身在初始化时所指向的地址是不可改变的，但它指向的目标</a:t>
            </a:r>
            <a:r>
              <a:rPr lang="en-US" altLang="zh-CN" sz="2400" dirty="0" err="1">
                <a:solidFill>
                  <a:srgbClr val="FF0000"/>
                </a:solidFill>
                <a:latin typeface="Courier New" pitchFamily="49" charset="0"/>
                <a:cs typeface="Courier New" pitchFamily="49" charset="0"/>
              </a:rPr>
              <a:t>ch</a:t>
            </a:r>
            <a:r>
              <a:rPr lang="zh-CN" altLang="en-US" sz="2400" dirty="0">
                <a:solidFill>
                  <a:srgbClr val="FF0000"/>
                </a:solidFill>
                <a:latin typeface="Courier New" pitchFamily="49" charset="0"/>
                <a:cs typeface="Courier New" pitchFamily="49" charset="0"/>
              </a:rPr>
              <a:t>的值是可以改变的</a:t>
            </a:r>
            <a:endParaRPr lang="en-US" altLang="zh-CN" dirty="0"/>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39</a:t>
            </a:fld>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初识指针</a:t>
            </a:r>
          </a:p>
        </p:txBody>
      </p:sp>
      <p:sp>
        <p:nvSpPr>
          <p:cNvPr id="3" name="内容占位符 2"/>
          <p:cNvSpPr>
            <a:spLocks noGrp="1"/>
          </p:cNvSpPr>
          <p:nvPr>
            <p:ph idx="1"/>
          </p:nvPr>
        </p:nvSpPr>
        <p:spPr/>
        <p:txBody>
          <a:bodyPr/>
          <a:lstStyle/>
          <a:p>
            <a:r>
              <a:rPr lang="zh-CN" altLang="en-US" dirty="0"/>
              <a:t>数组回顾</a:t>
            </a:r>
            <a:endParaRPr lang="en-US" altLang="zh-CN" dirty="0"/>
          </a:p>
          <a:p>
            <a:pPr lvl="1"/>
            <a:r>
              <a:rPr lang="zh-CN" altLang="en-US" dirty="0"/>
              <a:t>一组指定类型的变量构成数组，数组的每一个元素等价于一个同类型变量</a:t>
            </a:r>
            <a:endParaRPr lang="en-US" altLang="zh-CN" dirty="0"/>
          </a:p>
          <a:p>
            <a:pPr lvl="2"/>
            <a:r>
              <a:rPr lang="zh-CN" altLang="en-US" dirty="0"/>
              <a:t>占据存储空间</a:t>
            </a:r>
            <a:endParaRPr lang="en-US" altLang="zh-CN" dirty="0"/>
          </a:p>
          <a:p>
            <a:pPr lvl="2"/>
            <a:r>
              <a:rPr lang="zh-CN" altLang="en-US" dirty="0"/>
              <a:t>数组名</a:t>
            </a:r>
            <a:r>
              <a:rPr lang="en-US" altLang="zh-CN" dirty="0"/>
              <a:t>[</a:t>
            </a:r>
            <a:r>
              <a:rPr lang="zh-CN" altLang="en-US" dirty="0"/>
              <a:t>下标</a:t>
            </a:r>
            <a:r>
              <a:rPr lang="en-US" altLang="zh-CN" dirty="0"/>
              <a:t>]</a:t>
            </a:r>
            <a:r>
              <a:rPr lang="zh-CN" altLang="en-US" dirty="0"/>
              <a:t>构成变量名</a:t>
            </a:r>
            <a:endParaRPr lang="en-US" altLang="zh-CN" dirty="0"/>
          </a:p>
          <a:p>
            <a:pPr lvl="2"/>
            <a:r>
              <a:rPr lang="zh-CN" altLang="en-US" dirty="0"/>
              <a:t>数组名等价于数组第一个元素的首地址</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a:t>
            </a:r>
            <a:r>
              <a:rPr lang="zh-CN" altLang="en-US" dirty="0"/>
              <a:t>整型数组</a:t>
            </a:r>
            <a:r>
              <a:rPr lang="en-US" altLang="zh-CN" dirty="0" err="1">
                <a:latin typeface="Courier New" pitchFamily="49" charset="0"/>
                <a:cs typeface="Courier New" pitchFamily="49" charset="0"/>
              </a:rPr>
              <a:t>int</a:t>
            </a:r>
            <a:r>
              <a:rPr lang="en-US" altLang="zh-CN" dirty="0">
                <a:latin typeface="Courier New" pitchFamily="49" charset="0"/>
                <a:cs typeface="Courier New" pitchFamily="49" charset="0"/>
              </a:rPr>
              <a:t> a[10];</a:t>
            </a:r>
          </a:p>
          <a:p>
            <a:pPr lvl="2"/>
            <a:r>
              <a:rPr lang="zh-CN" altLang="en-US" dirty="0"/>
              <a:t>数组名是</a:t>
            </a:r>
            <a:r>
              <a:rPr lang="en-US" altLang="zh-CN" dirty="0"/>
              <a:t>a</a:t>
            </a:r>
            <a:r>
              <a:rPr lang="zh-CN" altLang="en-US" dirty="0"/>
              <a:t>，表示数组第一个元素</a:t>
            </a:r>
            <a:r>
              <a:rPr lang="en-US" altLang="zh-CN" dirty="0"/>
              <a:t>a[0]</a:t>
            </a:r>
            <a:r>
              <a:rPr lang="zh-CN" altLang="en-US" dirty="0"/>
              <a:t>的</a:t>
            </a:r>
            <a:r>
              <a:rPr lang="zh-CN" altLang="en-US" dirty="0">
                <a:solidFill>
                  <a:srgbClr val="FF0000"/>
                </a:solidFill>
              </a:rPr>
              <a:t>首地址</a:t>
            </a:r>
            <a:r>
              <a:rPr lang="zh-CN" altLang="en-US" dirty="0"/>
              <a:t>，从该地址开始数</a:t>
            </a:r>
            <a:r>
              <a:rPr lang="en-US" altLang="zh-CN" dirty="0"/>
              <a:t>4</a:t>
            </a:r>
            <a:r>
              <a:rPr lang="zh-CN" altLang="en-US" dirty="0"/>
              <a:t>个字节存储整型数组元素</a:t>
            </a:r>
            <a:r>
              <a:rPr lang="en-US" altLang="zh-CN" dirty="0"/>
              <a:t>a[0]</a:t>
            </a:r>
          </a:p>
          <a:p>
            <a:pPr lvl="2"/>
            <a:r>
              <a:rPr lang="zh-CN" altLang="en-US" dirty="0"/>
              <a:t>数组其它元素分别用</a:t>
            </a:r>
            <a:r>
              <a:rPr lang="en-US" altLang="zh-CN" dirty="0"/>
              <a:t>a[1]…a[9]</a:t>
            </a:r>
            <a:r>
              <a:rPr lang="zh-CN" altLang="en-US" dirty="0"/>
              <a:t>表示和访问</a:t>
            </a: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a:t>
            </a:fld>
            <a:endParaRPr lang="en-US" altLang="zh-C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p:txBody>
          <a:bodyPr/>
          <a:lstStyle/>
          <a:p>
            <a:r>
              <a:rPr lang="zh-CN" altLang="en-US" dirty="0"/>
              <a:t>指针与常量</a:t>
            </a:r>
            <a:endParaRPr lang="en-US" altLang="zh-CN" dirty="0"/>
          </a:p>
          <a:p>
            <a:pPr lvl="1"/>
            <a:r>
              <a:rPr lang="zh-CN" altLang="en-US" dirty="0"/>
              <a:t>常量指针</a:t>
            </a:r>
            <a:endParaRPr lang="en-US" altLang="zh-CN" dirty="0"/>
          </a:p>
          <a:p>
            <a:pPr lvl="2"/>
            <a:r>
              <a:rPr lang="zh-CN" altLang="en-US" dirty="0"/>
              <a:t>指向“常量”的指针</a:t>
            </a:r>
            <a:endParaRPr lang="en-US" altLang="zh-CN" dirty="0"/>
          </a:p>
          <a:p>
            <a:pPr lvl="2"/>
            <a:r>
              <a:rPr lang="zh-CN" altLang="en-US" dirty="0"/>
              <a:t>指针本身可以改指向别的对象，但不能通过该指针修改对象，该对象可以通过其他方式修改，常用于函数的参数，以免误改了实参。</a:t>
            </a:r>
            <a:endParaRPr lang="en-US" altLang="zh-CN" dirty="0"/>
          </a:p>
          <a:p>
            <a:pPr>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char</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ch</a:t>
            </a:r>
            <a:r>
              <a:rPr lang="en-US" altLang="zh-CN" sz="2400" dirty="0">
                <a:solidFill>
                  <a:schemeClr val="tx2"/>
                </a:solidFill>
                <a:latin typeface="Courier New" pitchFamily="49" charset="0"/>
                <a:cs typeface="Courier New" pitchFamily="49" charset="0"/>
              </a:rPr>
              <a:t>=’a’,ch1=’x’;</a:t>
            </a:r>
          </a:p>
          <a:p>
            <a:pPr>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const char </a:t>
            </a:r>
            <a:r>
              <a:rPr lang="en-US" altLang="zh-CN" sz="2400" dirty="0">
                <a:solidFill>
                  <a:schemeClr val="tx2"/>
                </a:solidFill>
                <a:latin typeface="Courier New" pitchFamily="49" charset="0"/>
                <a:cs typeface="Courier New" pitchFamily="49" charset="0"/>
              </a:rPr>
              <a:t>* ptr1=&amp;</a:t>
            </a:r>
            <a:r>
              <a:rPr lang="en-US" altLang="zh-CN" sz="2400" dirty="0" err="1">
                <a:solidFill>
                  <a:schemeClr val="tx2"/>
                </a:solidFill>
                <a:latin typeface="Courier New" pitchFamily="49" charset="0"/>
                <a:cs typeface="Courier New" pitchFamily="49" charset="0"/>
              </a:rPr>
              <a:t>ch</a:t>
            </a:r>
            <a:r>
              <a:rPr lang="en-US" altLang="zh-CN" sz="2400" dirty="0">
                <a:solidFill>
                  <a:schemeClr val="tx2"/>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//ptr1</a:t>
            </a:r>
            <a:r>
              <a:rPr lang="zh-CN" altLang="en-US" sz="2400" dirty="0">
                <a:solidFill>
                  <a:srgbClr val="00B050"/>
                </a:solidFill>
                <a:latin typeface="Courier New" pitchFamily="49" charset="0"/>
                <a:cs typeface="Courier New" pitchFamily="49" charset="0"/>
              </a:rPr>
              <a:t>是常量指针</a:t>
            </a:r>
          </a:p>
          <a:p>
            <a:pPr>
              <a:buNone/>
            </a:pPr>
            <a:r>
              <a:rPr lang="en-US" altLang="zh-CN" sz="2400" dirty="0">
                <a:solidFill>
                  <a:schemeClr val="tx2"/>
                </a:solidFill>
                <a:latin typeface="Courier New" pitchFamily="49" charset="0"/>
                <a:cs typeface="Courier New" pitchFamily="49" charset="0"/>
              </a:rPr>
              <a:t>	</a:t>
            </a:r>
            <a:r>
              <a:rPr lang="zh-CN" altLang="en-US" sz="2400" dirty="0">
                <a:solidFill>
                  <a:schemeClr val="tx2"/>
                </a:solidFill>
                <a:latin typeface="Courier New" pitchFamily="49" charset="0"/>
                <a:cs typeface="Courier New" pitchFamily="49" charset="0"/>
              </a:rPr>
              <a:t>*</a:t>
            </a:r>
            <a:r>
              <a:rPr lang="en-US" altLang="zh-CN" sz="2400" dirty="0">
                <a:solidFill>
                  <a:schemeClr val="tx2"/>
                </a:solidFill>
                <a:latin typeface="Courier New" pitchFamily="49" charset="0"/>
                <a:cs typeface="Courier New" pitchFamily="49" charset="0"/>
              </a:rPr>
              <a:t>ptr1=’b’;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错误，指针指向地址的数据值不能改变</a:t>
            </a:r>
            <a:r>
              <a:rPr lang="en-US" altLang="zh-CN" sz="2400" dirty="0">
                <a:solidFill>
                  <a:schemeClr val="tx2"/>
                </a:solidFill>
                <a:latin typeface="Courier New" pitchFamily="49" charset="0"/>
                <a:cs typeface="Courier New" pitchFamily="49" charset="0"/>
              </a:rPr>
              <a:t>ptr1=&amp;ch1;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正确</a:t>
            </a: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40</a:t>
            </a:fld>
            <a:endParaRPr lang="en-US" altLang="zh-C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zh-CN" dirty="0">
                <a:ea typeface="宋体" pitchFamily="2" charset="-122"/>
              </a:rPr>
              <a:t> </a:t>
            </a:r>
            <a:r>
              <a:rPr lang="zh-CN" altLang="en-US" sz="3600" dirty="0">
                <a:latin typeface="黑体" pitchFamily="2" charset="-122"/>
                <a:ea typeface="黑体" pitchFamily="2" charset="-122"/>
              </a:rPr>
              <a:t>指针类型</a:t>
            </a:r>
            <a:endParaRPr lang="en-US" altLang="zh-CN" sz="3600" dirty="0">
              <a:latin typeface="黑体" pitchFamily="2" charset="-122"/>
              <a:ea typeface="黑体" pitchFamily="2" charset="-122"/>
            </a:endParaRPr>
          </a:p>
        </p:txBody>
      </p:sp>
      <p:sp>
        <p:nvSpPr>
          <p:cNvPr id="44035" name="Freeform 3"/>
          <p:cNvSpPr>
            <a:spLocks noEditPoints="1"/>
          </p:cNvSpPr>
          <p:nvPr/>
        </p:nvSpPr>
        <p:spPr bwMode="gray">
          <a:xfrm rot="-1358056">
            <a:off x="1077913" y="2614613"/>
            <a:ext cx="6853237" cy="2803525"/>
          </a:xfrm>
          <a:custGeom>
            <a:avLst/>
            <a:gdLst/>
            <a:ahLst/>
            <a:cxnLst>
              <a:cxn ang="0">
                <a:pos x="1692" y="12"/>
              </a:cxn>
              <a:cxn ang="0">
                <a:pos x="1234" y="74"/>
              </a:cxn>
              <a:cxn ang="0">
                <a:pos x="828" y="182"/>
              </a:cxn>
              <a:cxn ang="0">
                <a:pos x="486" y="330"/>
              </a:cxn>
              <a:cxn ang="0">
                <a:pos x="226" y="510"/>
              </a:cxn>
              <a:cxn ang="0">
                <a:pos x="58" y="718"/>
              </a:cxn>
              <a:cxn ang="0">
                <a:pos x="0" y="944"/>
              </a:cxn>
              <a:cxn ang="0">
                <a:pos x="58" y="1170"/>
              </a:cxn>
              <a:cxn ang="0">
                <a:pos x="226" y="1378"/>
              </a:cxn>
              <a:cxn ang="0">
                <a:pos x="486" y="1558"/>
              </a:cxn>
              <a:cxn ang="0">
                <a:pos x="828" y="1706"/>
              </a:cxn>
              <a:cxn ang="0">
                <a:pos x="1234" y="1814"/>
              </a:cxn>
              <a:cxn ang="0">
                <a:pos x="1692" y="1876"/>
              </a:cxn>
              <a:cxn ang="0">
                <a:pos x="2186" y="1884"/>
              </a:cxn>
              <a:cxn ang="0">
                <a:pos x="2658" y="1840"/>
              </a:cxn>
              <a:cxn ang="0">
                <a:pos x="3084" y="1746"/>
              </a:cxn>
              <a:cxn ang="0">
                <a:pos x="3448" y="1612"/>
              </a:cxn>
              <a:cxn ang="0">
                <a:pos x="3738" y="1442"/>
              </a:cxn>
              <a:cxn ang="0">
                <a:pos x="3938" y="1242"/>
              </a:cxn>
              <a:cxn ang="0">
                <a:pos x="4034" y="1022"/>
              </a:cxn>
              <a:cxn ang="0">
                <a:pos x="4014" y="790"/>
              </a:cxn>
              <a:cxn ang="0">
                <a:pos x="3882" y="576"/>
              </a:cxn>
              <a:cxn ang="0">
                <a:pos x="3650" y="386"/>
              </a:cxn>
              <a:cxn ang="0">
                <a:pos x="3334" y="228"/>
              </a:cxn>
              <a:cxn ang="0">
                <a:pos x="2948" y="106"/>
              </a:cxn>
              <a:cxn ang="0">
                <a:pos x="2506" y="28"/>
              </a:cxn>
              <a:cxn ang="0">
                <a:pos x="2020" y="0"/>
              </a:cxn>
              <a:cxn ang="0">
                <a:pos x="1606" y="1736"/>
              </a:cxn>
              <a:cxn ang="0">
                <a:pos x="1164" y="1678"/>
              </a:cxn>
              <a:cxn ang="0">
                <a:pos x="776" y="1576"/>
              </a:cxn>
              <a:cxn ang="0">
                <a:pos x="458" y="1436"/>
              </a:cxn>
              <a:cxn ang="0">
                <a:pos x="224" y="1266"/>
              </a:cxn>
              <a:cxn ang="0">
                <a:pos x="88" y="1074"/>
              </a:cxn>
              <a:cxn ang="0">
                <a:pos x="68" y="864"/>
              </a:cxn>
              <a:cxn ang="0">
                <a:pos x="166" y="664"/>
              </a:cxn>
              <a:cxn ang="0">
                <a:pos x="370" y="486"/>
              </a:cxn>
              <a:cxn ang="0">
                <a:pos x="662" y="336"/>
              </a:cxn>
              <a:cxn ang="0">
                <a:pos x="1028" y="222"/>
              </a:cxn>
              <a:cxn ang="0">
                <a:pos x="1454" y="148"/>
              </a:cxn>
              <a:cxn ang="0">
                <a:pos x="1922" y="120"/>
              </a:cxn>
              <a:cxn ang="0">
                <a:pos x="2392" y="148"/>
              </a:cxn>
              <a:cxn ang="0">
                <a:pos x="2818" y="222"/>
              </a:cxn>
              <a:cxn ang="0">
                <a:pos x="3184" y="336"/>
              </a:cxn>
              <a:cxn ang="0">
                <a:pos x="3476" y="486"/>
              </a:cxn>
              <a:cxn ang="0">
                <a:pos x="3680" y="664"/>
              </a:cxn>
              <a:cxn ang="0">
                <a:pos x="3778" y="864"/>
              </a:cxn>
              <a:cxn ang="0">
                <a:pos x="3758" y="1074"/>
              </a:cxn>
              <a:cxn ang="0">
                <a:pos x="3622" y="1266"/>
              </a:cxn>
              <a:cxn ang="0">
                <a:pos x="3388" y="1436"/>
              </a:cxn>
              <a:cxn ang="0">
                <a:pos x="3070" y="1576"/>
              </a:cxn>
              <a:cxn ang="0">
                <a:pos x="2682" y="1678"/>
              </a:cxn>
              <a:cxn ang="0">
                <a:pos x="2240" y="1736"/>
              </a:cxn>
            </a:cxnLst>
            <a:rect l="0" t="0" r="r" b="b"/>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gradFill rotWithShape="1">
            <a:gsLst>
              <a:gs pos="0">
                <a:schemeClr val="bg2">
                  <a:gamma/>
                  <a:tint val="12157"/>
                  <a:invGamma/>
                </a:schemeClr>
              </a:gs>
              <a:gs pos="100000">
                <a:schemeClr val="bg2"/>
              </a:gs>
            </a:gsLst>
            <a:lin ang="0" scaled="1"/>
          </a:gradFill>
          <a:ln w="0">
            <a:noFill/>
            <a:prstDash val="solid"/>
            <a:round/>
            <a:headEnd/>
            <a:tailEnd/>
          </a:ln>
        </p:spPr>
        <p:txBody>
          <a:bodyPr/>
          <a:lstStyle/>
          <a:p>
            <a:endParaRPr lang="zh-CN" altLang="en-US"/>
          </a:p>
        </p:txBody>
      </p:sp>
      <p:sp>
        <p:nvSpPr>
          <p:cNvPr id="44036" name="Oval 4"/>
          <p:cNvSpPr>
            <a:spLocks noChangeArrowheads="1"/>
          </p:cNvSpPr>
          <p:nvPr/>
        </p:nvSpPr>
        <p:spPr bwMode="gray">
          <a:xfrm>
            <a:off x="3810000" y="1752600"/>
            <a:ext cx="1284288" cy="1274763"/>
          </a:xfrm>
          <a:prstGeom prst="ellipse">
            <a:avLst/>
          </a:prstGeom>
          <a:gradFill rotWithShape="1">
            <a:gsLst>
              <a:gs pos="0">
                <a:schemeClr val="hlink"/>
              </a:gs>
              <a:gs pos="100000">
                <a:schemeClr val="hlink">
                  <a:gamma/>
                  <a:shade val="34510"/>
                  <a:invGamma/>
                </a:schemeClr>
              </a:gs>
            </a:gsLst>
            <a:path path="shape">
              <a:fillToRect l="50000" t="50000" r="50000" b="50000"/>
            </a:path>
          </a:gradFill>
          <a:ln w="9525">
            <a:noFill/>
            <a:round/>
            <a:headEnd/>
            <a:tailEnd/>
          </a:ln>
          <a:effectLst>
            <a:prstShdw prst="shdw12" dist="76200" dir="10800000">
              <a:srgbClr val="001D3A">
                <a:alpha val="50000"/>
              </a:srgbClr>
            </a:prstShdw>
          </a:effectLst>
        </p:spPr>
        <p:txBody>
          <a:bodyPr wrap="none" anchor="ctr"/>
          <a:lstStyle/>
          <a:p>
            <a:pPr algn="ctr"/>
            <a:endParaRPr lang="zh-CN" altLang="zh-CN"/>
          </a:p>
        </p:txBody>
      </p:sp>
      <p:sp>
        <p:nvSpPr>
          <p:cNvPr id="44037" name="Oval 5"/>
          <p:cNvSpPr>
            <a:spLocks noChangeArrowheads="1"/>
          </p:cNvSpPr>
          <p:nvPr/>
        </p:nvSpPr>
        <p:spPr bwMode="gray">
          <a:xfrm>
            <a:off x="1295400" y="3276600"/>
            <a:ext cx="1284288" cy="1274763"/>
          </a:xfrm>
          <a:prstGeom prst="ellipse">
            <a:avLst/>
          </a:prstGeom>
          <a:gradFill rotWithShape="1">
            <a:gsLst>
              <a:gs pos="0">
                <a:schemeClr val="accent1"/>
              </a:gs>
              <a:gs pos="100000">
                <a:schemeClr val="accent1">
                  <a:gamma/>
                  <a:shade val="31373"/>
                  <a:invGamma/>
                </a:schemeClr>
              </a:gs>
            </a:gsLst>
            <a:path path="shape">
              <a:fillToRect l="50000" t="50000" r="50000" b="50000"/>
            </a:path>
          </a:gradFill>
          <a:ln w="9525">
            <a:noFill/>
            <a:round/>
            <a:headEnd/>
            <a:tailEnd/>
          </a:ln>
          <a:effectLst>
            <a:prstShdw prst="shdw12" dist="76200" dir="10800000">
              <a:srgbClr val="001D3A">
                <a:alpha val="50000"/>
              </a:srgbClr>
            </a:prstShdw>
          </a:effectLst>
        </p:spPr>
        <p:txBody>
          <a:bodyPr wrap="none" anchor="ctr"/>
          <a:lstStyle/>
          <a:p>
            <a:pPr algn="ctr"/>
            <a:endParaRPr lang="zh-CN" altLang="zh-CN"/>
          </a:p>
        </p:txBody>
      </p:sp>
      <p:sp>
        <p:nvSpPr>
          <p:cNvPr id="44038" name="Oval 6"/>
          <p:cNvSpPr>
            <a:spLocks noChangeArrowheads="1"/>
          </p:cNvSpPr>
          <p:nvPr/>
        </p:nvSpPr>
        <p:spPr bwMode="gray">
          <a:xfrm>
            <a:off x="2178050" y="4973638"/>
            <a:ext cx="1282700" cy="1274762"/>
          </a:xfrm>
          <a:prstGeom prst="ellipse">
            <a:avLst/>
          </a:prstGeom>
          <a:gradFill rotWithShape="1">
            <a:gsLst>
              <a:gs pos="0">
                <a:schemeClr val="accent2"/>
              </a:gs>
              <a:gs pos="100000">
                <a:schemeClr val="accent2">
                  <a:gamma/>
                  <a:shade val="35686"/>
                  <a:invGamma/>
                </a:schemeClr>
              </a:gs>
            </a:gsLst>
            <a:path path="shape">
              <a:fillToRect l="50000" t="50000" r="50000" b="50000"/>
            </a:path>
          </a:gradFill>
          <a:ln w="9525">
            <a:noFill/>
            <a:round/>
            <a:headEnd/>
            <a:tailEnd/>
          </a:ln>
          <a:effectLst>
            <a:prstShdw prst="shdw12" dist="76200" dir="10800000">
              <a:srgbClr val="001D3A">
                <a:alpha val="50000"/>
              </a:srgbClr>
            </a:prstShdw>
          </a:effectLst>
        </p:spPr>
        <p:txBody>
          <a:bodyPr wrap="none" anchor="ctr"/>
          <a:lstStyle/>
          <a:p>
            <a:pPr algn="ctr"/>
            <a:endParaRPr lang="zh-CN" altLang="zh-CN"/>
          </a:p>
        </p:txBody>
      </p:sp>
      <p:sp>
        <p:nvSpPr>
          <p:cNvPr id="44039" name="Oval 7"/>
          <p:cNvSpPr>
            <a:spLocks noChangeArrowheads="1"/>
          </p:cNvSpPr>
          <p:nvPr/>
        </p:nvSpPr>
        <p:spPr bwMode="gray">
          <a:xfrm>
            <a:off x="4953000" y="4343400"/>
            <a:ext cx="1284288" cy="1274763"/>
          </a:xfrm>
          <a:prstGeom prst="ellipse">
            <a:avLst/>
          </a:prstGeom>
          <a:gradFill rotWithShape="1">
            <a:gsLst>
              <a:gs pos="0">
                <a:srgbClr val="692AA2"/>
              </a:gs>
              <a:gs pos="100000">
                <a:srgbClr val="692AA2">
                  <a:gamma/>
                  <a:shade val="57647"/>
                  <a:invGamma/>
                </a:srgbClr>
              </a:gs>
            </a:gsLst>
            <a:path path="shape">
              <a:fillToRect l="50000" t="50000" r="50000" b="50000"/>
            </a:path>
          </a:gradFill>
          <a:ln w="9525">
            <a:noFill/>
            <a:round/>
            <a:headEnd/>
            <a:tailEnd/>
          </a:ln>
          <a:effectLst>
            <a:prstShdw prst="shdw12" dist="76200" dir="10800000">
              <a:srgbClr val="001D3A">
                <a:alpha val="50000"/>
              </a:srgbClr>
            </a:prstShdw>
          </a:effectLst>
        </p:spPr>
        <p:txBody>
          <a:bodyPr wrap="none" anchor="ctr"/>
          <a:lstStyle/>
          <a:p>
            <a:pPr algn="ctr"/>
            <a:endParaRPr lang="zh-CN" altLang="zh-CN"/>
          </a:p>
        </p:txBody>
      </p:sp>
      <p:sp>
        <p:nvSpPr>
          <p:cNvPr id="44040" name="Oval 8"/>
          <p:cNvSpPr>
            <a:spLocks noChangeArrowheads="1"/>
          </p:cNvSpPr>
          <p:nvPr/>
        </p:nvSpPr>
        <p:spPr bwMode="gray">
          <a:xfrm>
            <a:off x="6781800" y="1981200"/>
            <a:ext cx="1212850" cy="1274763"/>
          </a:xfrm>
          <a:prstGeom prst="ellipse">
            <a:avLst/>
          </a:prstGeom>
          <a:gradFill rotWithShape="1">
            <a:gsLst>
              <a:gs pos="0">
                <a:schemeClr val="folHlink"/>
              </a:gs>
              <a:gs pos="100000">
                <a:schemeClr val="folHlink">
                  <a:gamma/>
                  <a:shade val="34510"/>
                  <a:invGamma/>
                </a:schemeClr>
              </a:gs>
            </a:gsLst>
            <a:path path="shape">
              <a:fillToRect l="50000" t="50000" r="50000" b="50000"/>
            </a:path>
          </a:gradFill>
          <a:ln w="9525">
            <a:noFill/>
            <a:round/>
            <a:headEnd/>
            <a:tailEnd/>
          </a:ln>
          <a:effectLst>
            <a:prstShdw prst="shdw12" dist="76200" dir="10800000">
              <a:srgbClr val="001D3A">
                <a:alpha val="50000"/>
              </a:srgbClr>
            </a:prstShdw>
          </a:effectLst>
        </p:spPr>
        <p:txBody>
          <a:bodyPr wrap="none" anchor="ctr"/>
          <a:lstStyle/>
          <a:p>
            <a:pPr algn="ctr"/>
            <a:endParaRPr lang="zh-CN" altLang="zh-CN"/>
          </a:p>
        </p:txBody>
      </p:sp>
      <p:sp>
        <p:nvSpPr>
          <p:cNvPr id="44041" name="Text Box 9"/>
          <p:cNvSpPr txBox="1">
            <a:spLocks noChangeArrowheads="1"/>
          </p:cNvSpPr>
          <p:nvPr/>
        </p:nvSpPr>
        <p:spPr bwMode="white">
          <a:xfrm>
            <a:off x="1428728" y="3500438"/>
            <a:ext cx="1107996" cy="923330"/>
          </a:xfrm>
          <a:prstGeom prst="rect">
            <a:avLst/>
          </a:prstGeom>
          <a:noFill/>
          <a:ln w="9525">
            <a:noFill/>
            <a:miter lim="800000"/>
            <a:headEnd/>
            <a:tailEnd/>
          </a:ln>
          <a:effectLst/>
        </p:spPr>
        <p:txBody>
          <a:bodyPr wrap="none">
            <a:spAutoFit/>
          </a:bodyPr>
          <a:lstStyle/>
          <a:p>
            <a:pPr eaLnBrk="0" hangingPunct="0"/>
            <a:r>
              <a:rPr lang="zh-CN" altLang="en-US" b="1" dirty="0">
                <a:solidFill>
                  <a:schemeClr val="bg1"/>
                </a:solidFill>
                <a:latin typeface="楷体_GB2312" pitchFamily="49" charset="-122"/>
                <a:ea typeface="楷体_GB2312" pitchFamily="49" charset="-122"/>
              </a:rPr>
              <a:t>指向数组</a:t>
            </a:r>
            <a:endParaRPr lang="en-US" altLang="zh-CN" b="1" dirty="0">
              <a:solidFill>
                <a:schemeClr val="bg1"/>
              </a:solidFill>
              <a:latin typeface="楷体_GB2312" pitchFamily="49" charset="-122"/>
              <a:ea typeface="楷体_GB2312" pitchFamily="49" charset="-122"/>
            </a:endParaRPr>
          </a:p>
          <a:p>
            <a:pPr eaLnBrk="0" hangingPunct="0"/>
            <a:r>
              <a:rPr lang="zh-CN" altLang="en-US" b="1" dirty="0">
                <a:solidFill>
                  <a:schemeClr val="bg1"/>
                </a:solidFill>
                <a:latin typeface="楷体_GB2312" pitchFamily="49" charset="-122"/>
                <a:ea typeface="楷体_GB2312" pitchFamily="49" charset="-122"/>
              </a:rPr>
              <a:t>元素的</a:t>
            </a:r>
            <a:endParaRPr lang="en-US" altLang="zh-CN" b="1" dirty="0">
              <a:solidFill>
                <a:schemeClr val="bg1"/>
              </a:solidFill>
              <a:latin typeface="楷体_GB2312" pitchFamily="49" charset="-122"/>
              <a:ea typeface="楷体_GB2312" pitchFamily="49" charset="-122"/>
            </a:endParaRPr>
          </a:p>
          <a:p>
            <a:pPr eaLnBrk="0" hangingPunct="0"/>
            <a:r>
              <a:rPr lang="zh-CN" altLang="en-US" b="1" dirty="0">
                <a:solidFill>
                  <a:schemeClr val="bg1"/>
                </a:solidFill>
                <a:latin typeface="楷体_GB2312" pitchFamily="49" charset="-122"/>
                <a:ea typeface="楷体_GB2312" pitchFamily="49" charset="-122"/>
              </a:rPr>
              <a:t>指针</a:t>
            </a:r>
            <a:endParaRPr lang="en-US" altLang="zh-CN" b="1" dirty="0">
              <a:solidFill>
                <a:schemeClr val="bg1"/>
              </a:solidFill>
              <a:latin typeface="楷体_GB2312" pitchFamily="49" charset="-122"/>
              <a:ea typeface="楷体_GB2312" pitchFamily="49" charset="-122"/>
            </a:endParaRPr>
          </a:p>
        </p:txBody>
      </p:sp>
      <p:sp>
        <p:nvSpPr>
          <p:cNvPr id="44042" name="Text Box 10"/>
          <p:cNvSpPr txBox="1">
            <a:spLocks noChangeArrowheads="1"/>
          </p:cNvSpPr>
          <p:nvPr/>
        </p:nvSpPr>
        <p:spPr bwMode="white">
          <a:xfrm>
            <a:off x="3929058" y="2068289"/>
            <a:ext cx="1107996" cy="646331"/>
          </a:xfrm>
          <a:prstGeom prst="rect">
            <a:avLst/>
          </a:prstGeom>
          <a:noFill/>
          <a:ln w="9525">
            <a:noFill/>
            <a:miter lim="800000"/>
            <a:headEnd/>
            <a:tailEnd/>
          </a:ln>
          <a:effectLst/>
        </p:spPr>
        <p:txBody>
          <a:bodyPr wrap="none">
            <a:spAutoFit/>
          </a:bodyPr>
          <a:lstStyle/>
          <a:p>
            <a:pPr eaLnBrk="0" hangingPunct="0"/>
            <a:r>
              <a:rPr lang="zh-CN" altLang="en-US" b="1" dirty="0">
                <a:solidFill>
                  <a:schemeClr val="bg1"/>
                </a:solidFill>
                <a:latin typeface="楷体_GB2312" pitchFamily="49" charset="-122"/>
                <a:ea typeface="楷体_GB2312" pitchFamily="49" charset="-122"/>
              </a:rPr>
              <a:t>指向数组</a:t>
            </a:r>
            <a:endParaRPr lang="en-US" altLang="zh-CN" b="1" dirty="0">
              <a:solidFill>
                <a:schemeClr val="bg1"/>
              </a:solidFill>
              <a:latin typeface="楷体_GB2312" pitchFamily="49" charset="-122"/>
              <a:ea typeface="楷体_GB2312" pitchFamily="49" charset="-122"/>
            </a:endParaRPr>
          </a:p>
          <a:p>
            <a:pPr eaLnBrk="0" hangingPunct="0"/>
            <a:r>
              <a:rPr lang="zh-CN" altLang="en-US" b="1" dirty="0">
                <a:solidFill>
                  <a:schemeClr val="bg1"/>
                </a:solidFill>
                <a:latin typeface="楷体_GB2312" pitchFamily="49" charset="-122"/>
                <a:ea typeface="楷体_GB2312" pitchFamily="49" charset="-122"/>
              </a:rPr>
              <a:t>的指针</a:t>
            </a:r>
            <a:endParaRPr lang="en-US" altLang="zh-CN" b="1" dirty="0">
              <a:solidFill>
                <a:schemeClr val="bg1"/>
              </a:solidFill>
              <a:latin typeface="楷体_GB2312" pitchFamily="49" charset="-122"/>
              <a:ea typeface="楷体_GB2312" pitchFamily="49" charset="-122"/>
            </a:endParaRPr>
          </a:p>
        </p:txBody>
      </p:sp>
      <p:sp>
        <p:nvSpPr>
          <p:cNvPr id="44043" name="Text Box 11"/>
          <p:cNvSpPr txBox="1">
            <a:spLocks noChangeArrowheads="1"/>
          </p:cNvSpPr>
          <p:nvPr/>
        </p:nvSpPr>
        <p:spPr bwMode="white">
          <a:xfrm>
            <a:off x="7068941" y="2285992"/>
            <a:ext cx="646331" cy="646331"/>
          </a:xfrm>
          <a:prstGeom prst="rect">
            <a:avLst/>
          </a:prstGeom>
          <a:noFill/>
          <a:ln w="9525">
            <a:noFill/>
            <a:miter lim="800000"/>
            <a:headEnd/>
            <a:tailEnd/>
          </a:ln>
          <a:effectLst/>
        </p:spPr>
        <p:txBody>
          <a:bodyPr wrap="none">
            <a:spAutoFit/>
          </a:bodyPr>
          <a:lstStyle/>
          <a:p>
            <a:pPr eaLnBrk="0" hangingPunct="0"/>
            <a:r>
              <a:rPr lang="zh-CN" altLang="en-US" b="1" dirty="0">
                <a:solidFill>
                  <a:schemeClr val="bg1"/>
                </a:solidFill>
                <a:latin typeface="楷体_GB2312" pitchFamily="49" charset="-122"/>
                <a:ea typeface="楷体_GB2312" pitchFamily="49" charset="-122"/>
              </a:rPr>
              <a:t>指针</a:t>
            </a:r>
            <a:endParaRPr lang="en-US" altLang="zh-CN" b="1" dirty="0">
              <a:solidFill>
                <a:schemeClr val="bg1"/>
              </a:solidFill>
              <a:latin typeface="楷体_GB2312" pitchFamily="49" charset="-122"/>
              <a:ea typeface="楷体_GB2312" pitchFamily="49" charset="-122"/>
            </a:endParaRPr>
          </a:p>
          <a:p>
            <a:pPr eaLnBrk="0" hangingPunct="0"/>
            <a:r>
              <a:rPr lang="zh-CN" altLang="en-US" b="1" dirty="0">
                <a:solidFill>
                  <a:schemeClr val="bg1"/>
                </a:solidFill>
                <a:latin typeface="楷体_GB2312" pitchFamily="49" charset="-122"/>
                <a:ea typeface="楷体_GB2312" pitchFamily="49" charset="-122"/>
              </a:rPr>
              <a:t>数组</a:t>
            </a:r>
            <a:endParaRPr lang="en-US" altLang="zh-CN" b="1" dirty="0">
              <a:solidFill>
                <a:schemeClr val="bg1"/>
              </a:solidFill>
              <a:latin typeface="楷体_GB2312" pitchFamily="49" charset="-122"/>
              <a:ea typeface="楷体_GB2312" pitchFamily="49" charset="-122"/>
            </a:endParaRPr>
          </a:p>
        </p:txBody>
      </p:sp>
      <p:sp>
        <p:nvSpPr>
          <p:cNvPr id="44044" name="Text Box 12"/>
          <p:cNvSpPr txBox="1">
            <a:spLocks noChangeArrowheads="1"/>
          </p:cNvSpPr>
          <p:nvPr/>
        </p:nvSpPr>
        <p:spPr bwMode="white">
          <a:xfrm>
            <a:off x="5195035" y="4643446"/>
            <a:ext cx="649537" cy="646331"/>
          </a:xfrm>
          <a:prstGeom prst="rect">
            <a:avLst/>
          </a:prstGeom>
          <a:noFill/>
          <a:ln w="9525">
            <a:noFill/>
            <a:miter lim="800000"/>
            <a:headEnd/>
            <a:tailEnd/>
          </a:ln>
          <a:effectLst/>
        </p:spPr>
        <p:txBody>
          <a:bodyPr wrap="none">
            <a:spAutoFit/>
          </a:bodyPr>
          <a:lstStyle/>
          <a:p>
            <a:pPr eaLnBrk="0" hangingPunct="0"/>
            <a:r>
              <a:rPr lang="zh-CN" altLang="en-US" b="1" dirty="0">
                <a:solidFill>
                  <a:schemeClr val="bg1"/>
                </a:solidFill>
                <a:latin typeface="楷体_GB2312" pitchFamily="49" charset="-122"/>
                <a:ea typeface="楷体_GB2312" pitchFamily="49" charset="-122"/>
              </a:rPr>
              <a:t>多重</a:t>
            </a:r>
            <a:endParaRPr lang="en-US" altLang="zh-CN" b="1" dirty="0">
              <a:solidFill>
                <a:schemeClr val="bg1"/>
              </a:solidFill>
              <a:latin typeface="楷体_GB2312" pitchFamily="49" charset="-122"/>
              <a:ea typeface="楷体_GB2312" pitchFamily="49" charset="-122"/>
            </a:endParaRPr>
          </a:p>
          <a:p>
            <a:pPr eaLnBrk="0" hangingPunct="0"/>
            <a:r>
              <a:rPr lang="zh-CN" altLang="en-US" b="1" dirty="0">
                <a:solidFill>
                  <a:schemeClr val="bg1"/>
                </a:solidFill>
                <a:latin typeface="楷体_GB2312" pitchFamily="49" charset="-122"/>
                <a:ea typeface="楷体_GB2312" pitchFamily="49" charset="-122"/>
              </a:rPr>
              <a:t>指针</a:t>
            </a:r>
            <a:endParaRPr lang="en-US" altLang="zh-CN" b="1" dirty="0">
              <a:solidFill>
                <a:schemeClr val="bg1"/>
              </a:solidFill>
              <a:latin typeface="楷体_GB2312" pitchFamily="49" charset="-122"/>
              <a:ea typeface="楷体_GB2312" pitchFamily="49" charset="-122"/>
            </a:endParaRPr>
          </a:p>
        </p:txBody>
      </p:sp>
      <p:sp>
        <p:nvSpPr>
          <p:cNvPr id="44045" name="Text Box 13"/>
          <p:cNvSpPr txBox="1">
            <a:spLocks noChangeArrowheads="1"/>
          </p:cNvSpPr>
          <p:nvPr/>
        </p:nvSpPr>
        <p:spPr bwMode="white">
          <a:xfrm>
            <a:off x="2404143" y="5286388"/>
            <a:ext cx="881973" cy="646331"/>
          </a:xfrm>
          <a:prstGeom prst="rect">
            <a:avLst/>
          </a:prstGeom>
          <a:noFill/>
          <a:ln w="9525">
            <a:noFill/>
            <a:miter lim="800000"/>
            <a:headEnd/>
            <a:tailEnd/>
          </a:ln>
          <a:effectLst/>
        </p:spPr>
        <p:txBody>
          <a:bodyPr wrap="none">
            <a:spAutoFit/>
          </a:bodyPr>
          <a:lstStyle/>
          <a:p>
            <a:pPr eaLnBrk="0" hangingPunct="0"/>
            <a:r>
              <a:rPr lang="zh-CN" altLang="en-US" b="1" dirty="0">
                <a:solidFill>
                  <a:schemeClr val="bg1"/>
                </a:solidFill>
                <a:latin typeface="楷体_GB2312" pitchFamily="49" charset="-122"/>
                <a:ea typeface="楷体_GB2312" pitchFamily="49" charset="-122"/>
              </a:rPr>
              <a:t>字符串</a:t>
            </a:r>
            <a:endParaRPr lang="en-US" altLang="zh-CN" b="1" dirty="0">
              <a:solidFill>
                <a:schemeClr val="bg1"/>
              </a:solidFill>
              <a:latin typeface="楷体_GB2312" pitchFamily="49" charset="-122"/>
              <a:ea typeface="楷体_GB2312" pitchFamily="49" charset="-122"/>
            </a:endParaRPr>
          </a:p>
          <a:p>
            <a:pPr eaLnBrk="0" hangingPunct="0"/>
            <a:r>
              <a:rPr lang="zh-CN" altLang="en-US" b="1" dirty="0">
                <a:solidFill>
                  <a:schemeClr val="bg1"/>
                </a:solidFill>
                <a:latin typeface="楷体_GB2312" pitchFamily="49" charset="-122"/>
                <a:ea typeface="楷体_GB2312" pitchFamily="49" charset="-122"/>
              </a:rPr>
              <a:t>指针</a:t>
            </a:r>
            <a:endParaRPr lang="en-US" altLang="zh-CN" b="1" dirty="0">
              <a:solidFill>
                <a:schemeClr val="bg1"/>
              </a:solidFill>
              <a:latin typeface="楷体_GB2312" pitchFamily="49" charset="-122"/>
              <a:ea typeface="楷体_GB2312" pitchFamily="49" charset="-122"/>
            </a:endParaRPr>
          </a:p>
        </p:txBody>
      </p:sp>
      <p:sp>
        <p:nvSpPr>
          <p:cNvPr id="44046" name="Text Box 14"/>
          <p:cNvSpPr txBox="1">
            <a:spLocks noChangeArrowheads="1"/>
          </p:cNvSpPr>
          <p:nvPr/>
        </p:nvSpPr>
        <p:spPr bwMode="auto">
          <a:xfrm>
            <a:off x="3429000" y="3571876"/>
            <a:ext cx="2590800" cy="646331"/>
          </a:xfrm>
          <a:prstGeom prst="rect">
            <a:avLst/>
          </a:prstGeom>
          <a:noFill/>
          <a:ln w="9525">
            <a:noFill/>
            <a:miter lim="800000"/>
            <a:headEnd/>
            <a:tailEnd/>
          </a:ln>
          <a:effectLst/>
        </p:spPr>
        <p:txBody>
          <a:bodyPr>
            <a:spAutoFit/>
          </a:bodyPr>
          <a:lstStyle/>
          <a:p>
            <a:pPr algn="ctr" eaLnBrk="0" hangingPunct="0"/>
            <a:r>
              <a:rPr lang="zh-CN" altLang="en-US" sz="3600" b="1" dirty="0">
                <a:solidFill>
                  <a:srgbClr val="7030A0"/>
                </a:solidFill>
                <a:latin typeface="楷体_GB2312" pitchFamily="49" charset="-122"/>
                <a:ea typeface="楷体_GB2312" pitchFamily="49" charset="-122"/>
              </a:rPr>
              <a:t>指针与数组</a:t>
            </a:r>
            <a:endParaRPr lang="en-US" altLang="zh-CN" sz="3600" b="1" dirty="0">
              <a:solidFill>
                <a:srgbClr val="7030A0"/>
              </a:solidFill>
              <a:latin typeface="楷体_GB2312" pitchFamily="49" charset="-122"/>
              <a:ea typeface="楷体_GB2312" pitchFamily="49" charset="-122"/>
            </a:endParaRPr>
          </a:p>
        </p:txBody>
      </p:sp>
      <p:sp>
        <p:nvSpPr>
          <p:cNvPr id="44047" name="Line 15"/>
          <p:cNvSpPr>
            <a:spLocks noChangeShapeType="1"/>
          </p:cNvSpPr>
          <p:nvPr/>
        </p:nvSpPr>
        <p:spPr bwMode="black">
          <a:xfrm>
            <a:off x="2473325" y="1939912"/>
            <a:ext cx="1793875" cy="1617662"/>
          </a:xfrm>
          <a:prstGeom prst="line">
            <a:avLst/>
          </a:prstGeom>
          <a:noFill/>
          <a:ln w="9525">
            <a:solidFill>
              <a:schemeClr val="tx1"/>
            </a:solidFill>
            <a:round/>
            <a:headEnd/>
            <a:tailEnd type="triangle" w="med" len="med"/>
          </a:ln>
          <a:effectLst/>
        </p:spPr>
        <p:txBody>
          <a:bodyPr wrap="none" anchor="ctr"/>
          <a:lstStyle/>
          <a:p>
            <a:endParaRPr lang="zh-CN" altLang="en-US"/>
          </a:p>
        </p:txBody>
      </p:sp>
      <p:cxnSp>
        <p:nvCxnSpPr>
          <p:cNvPr id="44048" name="AutoShape 16"/>
          <p:cNvCxnSpPr>
            <a:cxnSpLocks noChangeShapeType="1"/>
          </p:cNvCxnSpPr>
          <p:nvPr/>
        </p:nvCxnSpPr>
        <p:spPr bwMode="black">
          <a:xfrm flipH="1">
            <a:off x="457200" y="1939912"/>
            <a:ext cx="2016125" cy="0"/>
          </a:xfrm>
          <a:prstGeom prst="straightConnector1">
            <a:avLst/>
          </a:prstGeom>
          <a:noFill/>
          <a:ln w="9525">
            <a:solidFill>
              <a:schemeClr val="tx1"/>
            </a:solidFill>
            <a:round/>
            <a:headEnd/>
            <a:tailEnd/>
          </a:ln>
          <a:effectLst/>
        </p:spPr>
      </p:cxnSp>
      <p:sp>
        <p:nvSpPr>
          <p:cNvPr id="44049" name="Text Box 17"/>
          <p:cNvSpPr txBox="1">
            <a:spLocks noChangeArrowheads="1"/>
          </p:cNvSpPr>
          <p:nvPr/>
        </p:nvSpPr>
        <p:spPr bwMode="auto">
          <a:xfrm>
            <a:off x="473075" y="1500174"/>
            <a:ext cx="1422184" cy="461665"/>
          </a:xfrm>
          <a:prstGeom prst="rect">
            <a:avLst/>
          </a:prstGeom>
          <a:noFill/>
          <a:ln w="9525">
            <a:noFill/>
            <a:miter lim="800000"/>
            <a:headEnd/>
            <a:tailEnd/>
          </a:ln>
          <a:effectLst/>
        </p:spPr>
        <p:txBody>
          <a:bodyPr wrap="none">
            <a:spAutoFit/>
          </a:bodyPr>
          <a:lstStyle/>
          <a:p>
            <a:pPr eaLnBrk="0" hangingPunct="0"/>
            <a:r>
              <a:rPr lang="zh-CN" altLang="en-US" sz="2400" b="1" dirty="0">
                <a:latin typeface="Verdana" pitchFamily="34" charset="0"/>
                <a:ea typeface="宋体" pitchFamily="2" charset="-122"/>
              </a:rPr>
              <a:t>指针类型</a:t>
            </a:r>
            <a:endParaRPr lang="en-US" altLang="zh-CN" sz="2400" b="1" dirty="0">
              <a:latin typeface="Verdana" pitchFamily="34" charset="0"/>
              <a:ea typeface="宋体" pitchFamily="2" charset="-122"/>
            </a:endParaRPr>
          </a:p>
        </p:txBody>
      </p:sp>
      <p:sp>
        <p:nvSpPr>
          <p:cNvPr id="18" name="灯片编号占位符 17"/>
          <p:cNvSpPr>
            <a:spLocks noGrp="1"/>
          </p:cNvSpPr>
          <p:nvPr>
            <p:ph type="sldNum" sz="quarter" idx="11"/>
          </p:nvPr>
        </p:nvSpPr>
        <p:spPr/>
        <p:txBody>
          <a:bodyPr/>
          <a:lstStyle/>
          <a:p>
            <a:fld id="{0AB68035-F19A-4FA4-8D20-A5484286C247}" type="slidenum">
              <a:rPr lang="en-US" altLang="zh-CN" smtClean="0"/>
              <a:pPr/>
              <a:t>41</a:t>
            </a:fld>
            <a:endParaRPr lang="en-US" altLang="zh-CN"/>
          </a:p>
        </p:txBody>
      </p:sp>
      <p:sp>
        <p:nvSpPr>
          <p:cNvPr id="19" name="页脚占位符 18"/>
          <p:cNvSpPr>
            <a:spLocks noGrp="1"/>
          </p:cNvSpPr>
          <p:nvPr>
            <p:ph type="ftr" sz="quarter" idx="10"/>
          </p:nvPr>
        </p:nvSpPr>
        <p:spPr/>
        <p:txBody>
          <a:bodyPr/>
          <a:lstStyle/>
          <a:p>
            <a:r>
              <a:rPr lang="en-US" altLang="zh-CN"/>
              <a:t>Database &amp; Information System Lab</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p:txBody>
          <a:bodyPr/>
          <a:lstStyle/>
          <a:p>
            <a:r>
              <a:rPr lang="zh-CN" altLang="en-US" dirty="0"/>
              <a:t>指针与数组概述</a:t>
            </a:r>
            <a:endParaRPr lang="en-US" altLang="zh-CN" dirty="0"/>
          </a:p>
          <a:p>
            <a:pPr lvl="1"/>
            <a:r>
              <a:rPr lang="zh-CN" altLang="en-US" dirty="0"/>
              <a:t>指针访问一维数组元素（设</a:t>
            </a:r>
            <a:r>
              <a:rPr lang="en-US" altLang="zh-CN" dirty="0" err="1">
                <a:latin typeface="Courier New" pitchFamily="49" charset="0"/>
                <a:cs typeface="Courier New" pitchFamily="49" charset="0"/>
              </a:rPr>
              <a:t>int</a:t>
            </a:r>
            <a:r>
              <a:rPr lang="en-US" altLang="zh-CN" dirty="0">
                <a:latin typeface="Courier New" pitchFamily="49" charset="0"/>
                <a:cs typeface="Courier New" pitchFamily="49" charset="0"/>
              </a:rPr>
              <a:t> </a:t>
            </a:r>
            <a:r>
              <a:rPr lang="en-US" altLang="zh-CN" dirty="0">
                <a:solidFill>
                  <a:schemeClr val="tx2"/>
                </a:solidFill>
                <a:latin typeface="Courier New" pitchFamily="49" charset="0"/>
                <a:cs typeface="Courier New" pitchFamily="49" charset="0"/>
              </a:rPr>
              <a:t>a[100];</a:t>
            </a:r>
            <a:r>
              <a:rPr lang="zh-CN" altLang="en-US" dirty="0"/>
              <a:t>）</a:t>
            </a:r>
            <a:endParaRPr lang="en-US" altLang="zh-CN" dirty="0"/>
          </a:p>
          <a:p>
            <a:pPr lvl="2"/>
            <a:r>
              <a:rPr lang="zh-CN" altLang="en-US" dirty="0"/>
              <a:t>将数组的首地址赋值给指针变量</a:t>
            </a:r>
            <a:endParaRPr lang="en-US" altLang="zh-CN" dirty="0"/>
          </a:p>
          <a:p>
            <a:pPr lvl="3"/>
            <a:r>
              <a:rPr lang="zh-CN" altLang="en-US" dirty="0"/>
              <a:t>用数组名赋值</a:t>
            </a:r>
            <a:endParaRPr lang="en-US" altLang="zh-CN" dirty="0"/>
          </a:p>
          <a:p>
            <a:pPr lvl="4"/>
            <a:r>
              <a:rPr lang="en-US" altLang="zh-CN" dirty="0" err="1">
                <a:latin typeface="Courier New" pitchFamily="49" charset="0"/>
                <a:cs typeface="Courier New" pitchFamily="49" charset="0"/>
              </a:rPr>
              <a:t>int</a:t>
            </a:r>
            <a:r>
              <a:rPr lang="en-US" altLang="zh-CN" dirty="0">
                <a:latin typeface="Courier New" pitchFamily="49" charset="0"/>
                <a:cs typeface="Courier New" pitchFamily="49" charset="0"/>
              </a:rPr>
              <a:t> *p=a;</a:t>
            </a:r>
          </a:p>
          <a:p>
            <a:pPr lvl="3"/>
            <a:r>
              <a:rPr lang="zh-CN" altLang="en-US" dirty="0"/>
              <a:t>用数组第一个元素地址赋值</a:t>
            </a:r>
            <a:endParaRPr lang="en-US" altLang="zh-CN" dirty="0"/>
          </a:p>
          <a:p>
            <a:pPr lvl="4"/>
            <a:r>
              <a:rPr lang="en-US" altLang="zh-CN" dirty="0" err="1">
                <a:latin typeface="Courier New" pitchFamily="49" charset="0"/>
                <a:cs typeface="Courier New" pitchFamily="49" charset="0"/>
              </a:rPr>
              <a:t>int</a:t>
            </a:r>
            <a:r>
              <a:rPr lang="en-US" altLang="zh-CN" dirty="0">
                <a:latin typeface="Courier New" pitchFamily="49" charset="0"/>
                <a:cs typeface="Courier New" pitchFamily="49" charset="0"/>
              </a:rPr>
              <a:t> *p=&amp;a[0];</a:t>
            </a:r>
          </a:p>
          <a:p>
            <a:pPr lvl="1"/>
            <a:r>
              <a:rPr lang="zh-CN" altLang="en-US" dirty="0"/>
              <a:t>指针表示字符串</a:t>
            </a:r>
            <a:endParaRPr lang="en-US" altLang="zh-CN" dirty="0"/>
          </a:p>
          <a:p>
            <a:pPr lvl="2"/>
            <a:r>
              <a:rPr lang="zh-CN" altLang="en-US" dirty="0"/>
              <a:t>等价于</a:t>
            </a:r>
            <a:r>
              <a:rPr lang="zh-CN" altLang="en-US" dirty="0">
                <a:solidFill>
                  <a:srgbClr val="FF0000"/>
                </a:solidFill>
              </a:rPr>
              <a:t>指向字符数组元素的指针</a:t>
            </a: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42</a:t>
            </a:fld>
            <a:endParaRPr lang="en-US" altLang="zh-C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p:txBody>
          <a:bodyPr/>
          <a:lstStyle/>
          <a:p>
            <a:r>
              <a:rPr lang="zh-CN" altLang="en-US" dirty="0"/>
              <a:t>指针与数组</a:t>
            </a:r>
            <a:endParaRPr lang="en-US" altLang="zh-CN" dirty="0"/>
          </a:p>
          <a:p>
            <a:pPr lvl="1"/>
            <a:r>
              <a:rPr lang="zh-CN" altLang="en-US" dirty="0"/>
              <a:t>指向数组元素的指针</a:t>
            </a:r>
            <a:endParaRPr lang="en-US" altLang="zh-CN" dirty="0"/>
          </a:p>
          <a:p>
            <a:pPr lvl="2"/>
            <a:r>
              <a:rPr lang="zh-CN" altLang="en-US" dirty="0"/>
              <a:t>数组元素可以看作</a:t>
            </a:r>
            <a:r>
              <a:rPr lang="zh-CN" altLang="en-US" dirty="0">
                <a:solidFill>
                  <a:srgbClr val="FF0000"/>
                </a:solidFill>
              </a:rPr>
              <a:t>相应数据类型</a:t>
            </a:r>
            <a:r>
              <a:rPr lang="zh-CN" altLang="en-US" dirty="0"/>
              <a:t>的变量</a:t>
            </a:r>
            <a:endParaRPr lang="en-US" altLang="zh-CN" dirty="0"/>
          </a:p>
          <a:p>
            <a:pPr lvl="2"/>
            <a:r>
              <a:rPr lang="zh-CN" altLang="en-US" dirty="0"/>
              <a:t>指向数组元素的指针类似于一般的指针</a:t>
            </a:r>
            <a:endParaRPr lang="en-US" altLang="zh-CN" dirty="0"/>
          </a:p>
          <a:p>
            <a:pPr>
              <a:buNone/>
            </a:pPr>
            <a:r>
              <a:rPr lang="en-US" altLang="zh-CN" sz="2400" dirty="0">
                <a:solidFill>
                  <a:srgbClr val="0000FF"/>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n[10];</a:t>
            </a:r>
          </a:p>
          <a:p>
            <a:pPr>
              <a:buNone/>
            </a:pPr>
            <a:r>
              <a:rPr lang="en-US" altLang="zh-CN" sz="2400" dirty="0">
                <a:solidFill>
                  <a:schemeClr val="tx2"/>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pn</a:t>
            </a:r>
            <a:r>
              <a:rPr lang="en-US" altLang="zh-CN" sz="2400" dirty="0">
                <a:solidFill>
                  <a:schemeClr val="tx2"/>
                </a:solidFill>
                <a:latin typeface="Courier New" pitchFamily="49" charset="0"/>
                <a:cs typeface="Courier New" pitchFamily="49" charset="0"/>
              </a:rPr>
              <a:t> = &amp;n[4];</a:t>
            </a:r>
          </a:p>
          <a:p>
            <a:pPr>
              <a:buNone/>
            </a:pPr>
            <a:r>
              <a:rPr lang="en-US" altLang="zh-CN" sz="2400" dirty="0">
                <a:solidFill>
                  <a:schemeClr val="tx2"/>
                </a:solidFill>
                <a:latin typeface="Courier New" pitchFamily="49" charset="0"/>
                <a:cs typeface="Courier New" pitchFamily="49" charset="0"/>
              </a:rPr>
              <a:t>		</a:t>
            </a:r>
            <a:r>
              <a:rPr lang="zh-CN" altLang="en-US" sz="2400" dirty="0">
                <a:solidFill>
                  <a:schemeClr val="tx2"/>
                </a:solidFill>
                <a:latin typeface="Courier New" pitchFamily="49" charset="0"/>
                <a:cs typeface="Courier New" pitchFamily="49" charset="0"/>
              </a:rPr>
              <a:t>或者</a:t>
            </a:r>
            <a:endParaRPr lang="en-US" altLang="zh-CN" sz="2400" dirty="0">
              <a:solidFill>
                <a:schemeClr val="tx2"/>
              </a:solidFill>
              <a:latin typeface="Courier New" pitchFamily="49" charset="0"/>
              <a:cs typeface="Courier New" pitchFamily="49" charset="0"/>
            </a:endParaRPr>
          </a:p>
          <a:p>
            <a:pPr>
              <a:buNone/>
            </a:pPr>
            <a:r>
              <a:rPr lang="en-US" altLang="zh-CN" sz="2400" dirty="0">
                <a:solidFill>
                  <a:schemeClr val="tx2"/>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n[10];</a:t>
            </a:r>
          </a:p>
          <a:p>
            <a:pPr>
              <a:buNone/>
            </a:pPr>
            <a:r>
              <a:rPr lang="en-US" altLang="zh-CN" sz="2400" dirty="0">
                <a:solidFill>
                  <a:schemeClr val="tx2"/>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pn</a:t>
            </a:r>
            <a:r>
              <a:rPr lang="en-US" altLang="zh-CN" sz="2400" dirty="0">
                <a:solidFill>
                  <a:schemeClr val="tx2"/>
                </a:solidFill>
                <a:latin typeface="Courier New" pitchFamily="49" charset="0"/>
                <a:cs typeface="Courier New" pitchFamily="49" charset="0"/>
              </a:rPr>
              <a:t> = n;</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等价于</a:t>
            </a:r>
            <a:r>
              <a:rPr lang="en-US" altLang="zh-CN" sz="2400" dirty="0" err="1">
                <a:solidFill>
                  <a:srgbClr val="00B050"/>
                </a:solidFill>
                <a:latin typeface="Courier New" pitchFamily="49" charset="0"/>
                <a:cs typeface="Courier New" pitchFamily="49" charset="0"/>
              </a:rPr>
              <a:t>int</a:t>
            </a:r>
            <a:r>
              <a:rPr lang="en-US" altLang="zh-CN" sz="2400" dirty="0">
                <a:solidFill>
                  <a:srgbClr val="00B050"/>
                </a:solidFill>
                <a:latin typeface="Courier New" pitchFamily="49" charset="0"/>
                <a:cs typeface="Courier New" pitchFamily="49" charset="0"/>
              </a:rPr>
              <a:t> *</a:t>
            </a:r>
            <a:r>
              <a:rPr lang="en-US" altLang="zh-CN" sz="2400" dirty="0" err="1">
                <a:solidFill>
                  <a:srgbClr val="00B050"/>
                </a:solidFill>
                <a:latin typeface="Courier New" pitchFamily="49" charset="0"/>
                <a:cs typeface="Courier New" pitchFamily="49" charset="0"/>
              </a:rPr>
              <a:t>pn</a:t>
            </a:r>
            <a:r>
              <a:rPr lang="en-US" altLang="zh-CN" sz="2400" dirty="0">
                <a:solidFill>
                  <a:srgbClr val="00B050"/>
                </a:solidFill>
                <a:latin typeface="Courier New" pitchFamily="49" charset="0"/>
                <a:cs typeface="Courier New" pitchFamily="49" charset="0"/>
              </a:rPr>
              <a:t>=&amp;n[0]</a:t>
            </a:r>
          </a:p>
          <a:p>
            <a:pPr>
              <a:buNone/>
            </a:pPr>
            <a:endParaRPr lang="en-US" altLang="zh-CN" sz="2400"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43</a:t>
            </a:fld>
            <a:endParaRPr lang="en-US" altLang="zh-C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p:txBody>
          <a:bodyPr/>
          <a:lstStyle/>
          <a:p>
            <a:r>
              <a:rPr lang="zh-CN" altLang="en-US" dirty="0"/>
              <a:t>指针与数组</a:t>
            </a:r>
            <a:endParaRPr lang="en-US" altLang="zh-CN" dirty="0"/>
          </a:p>
          <a:p>
            <a:pPr lvl="1"/>
            <a:r>
              <a:rPr lang="zh-CN" altLang="en-US" dirty="0"/>
              <a:t>指向数组元素的指针</a:t>
            </a:r>
            <a:endParaRPr lang="en-US" altLang="zh-CN" dirty="0"/>
          </a:p>
          <a:p>
            <a:pPr lvl="2"/>
            <a:r>
              <a:rPr lang="zh-CN" altLang="en-US" dirty="0"/>
              <a:t>建立指向数组元素的指针</a:t>
            </a:r>
            <a:endParaRPr lang="en-US" altLang="zh-CN" dirty="0"/>
          </a:p>
          <a:p>
            <a:pPr lvl="3"/>
            <a:r>
              <a:rPr lang="zh-CN" altLang="en-US" dirty="0"/>
              <a:t>首地址赋给指针变量</a:t>
            </a:r>
            <a:endParaRPr lang="en-US" altLang="zh-CN" dirty="0"/>
          </a:p>
          <a:p>
            <a:pPr lvl="2"/>
            <a:r>
              <a:rPr lang="zh-CN" altLang="en-US" dirty="0"/>
              <a:t>用指针数据元素的访问</a:t>
            </a:r>
            <a:endParaRPr lang="en-US" altLang="zh-CN" dirty="0"/>
          </a:p>
          <a:p>
            <a:pPr lvl="3"/>
            <a:r>
              <a:rPr lang="zh-CN" altLang="en-US" dirty="0"/>
              <a:t>指针的加、减、增量、减量运算</a:t>
            </a:r>
          </a:p>
          <a:p>
            <a:pPr lvl="4"/>
            <a:r>
              <a:rPr lang="zh-CN" altLang="en-US" dirty="0"/>
              <a:t>指针常量方式</a:t>
            </a:r>
            <a:endParaRPr lang="en-US" altLang="zh-CN" dirty="0"/>
          </a:p>
          <a:p>
            <a:pPr lvl="5">
              <a:buFont typeface="Wingdings" pitchFamily="2" charset="2"/>
              <a:buChar char="ü"/>
            </a:pPr>
            <a:r>
              <a:rPr lang="zh-CN" altLang="en-US" b="1" dirty="0">
                <a:solidFill>
                  <a:srgbClr val="007434"/>
                </a:solidFill>
                <a:latin typeface="楷体_GB2312" pitchFamily="49" charset="-122"/>
                <a:ea typeface="楷体_GB2312" pitchFamily="49" charset="-122"/>
              </a:rPr>
              <a:t>数组名即指针常量，指针常量进行运算</a:t>
            </a:r>
            <a:endParaRPr lang="en-US" altLang="zh-CN" b="1" dirty="0">
              <a:solidFill>
                <a:srgbClr val="007434"/>
              </a:solidFill>
              <a:latin typeface="楷体_GB2312" pitchFamily="49" charset="-122"/>
              <a:ea typeface="楷体_GB2312" pitchFamily="49" charset="-122"/>
            </a:endParaRPr>
          </a:p>
          <a:p>
            <a:pPr lvl="4"/>
            <a:r>
              <a:rPr lang="zh-CN" altLang="en-US" dirty="0"/>
              <a:t>指针变量方式</a:t>
            </a:r>
            <a:endParaRPr lang="en-US" altLang="zh-CN" dirty="0"/>
          </a:p>
          <a:p>
            <a:pPr lvl="5">
              <a:buFont typeface="Wingdings" pitchFamily="2" charset="2"/>
              <a:buChar char="ü"/>
            </a:pPr>
            <a:r>
              <a:rPr lang="zh-CN" altLang="en-US" b="1" dirty="0">
                <a:solidFill>
                  <a:srgbClr val="007434"/>
                </a:solidFill>
                <a:latin typeface="楷体_GB2312" pitchFamily="49" charset="-122"/>
                <a:ea typeface="楷体_GB2312" pitchFamily="49" charset="-122"/>
              </a:rPr>
              <a:t>将数组首地址赋予指针变量，指针变量进行运算</a:t>
            </a:r>
            <a:endParaRPr lang="en-US" altLang="zh-CN" b="1" dirty="0">
              <a:solidFill>
                <a:srgbClr val="007434"/>
              </a:solidFill>
              <a:latin typeface="楷体_GB2312" pitchFamily="49" charset="-122"/>
              <a:ea typeface="楷体_GB2312" pitchFamily="49" charset="-122"/>
            </a:endParaRP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44</a:t>
            </a:fld>
            <a:endParaRPr lang="en-US" altLang="zh-C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a:xfrm>
            <a:off x="179512" y="1142984"/>
            <a:ext cx="8928992" cy="5382360"/>
          </a:xfrm>
        </p:spPr>
        <p:txBody>
          <a:bodyPr/>
          <a:lstStyle/>
          <a:p>
            <a:r>
              <a:rPr lang="zh-CN" altLang="en-US" dirty="0"/>
              <a:t>指针与数组</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6.6】</a:t>
            </a:r>
            <a:r>
              <a:rPr lang="zh-CN" altLang="en-US" dirty="0">
                <a:solidFill>
                  <a:srgbClr val="C00000"/>
                </a:solidFill>
              </a:rPr>
              <a:t>指针访问数组元素</a:t>
            </a:r>
            <a:endParaRPr lang="en-US" altLang="zh-CN" dirty="0">
              <a:solidFill>
                <a:srgbClr val="C00000"/>
              </a:solidFill>
            </a:endParaRPr>
          </a:p>
          <a:p>
            <a:pPr algn="just">
              <a:spcBef>
                <a:spcPts val="0"/>
              </a:spcBef>
              <a:buNone/>
            </a:pPr>
            <a:r>
              <a:rPr kumimoji="1" lang="en-US" altLang="zh-CN" sz="2000" dirty="0">
                <a:solidFill>
                  <a:srgbClr val="0000FF"/>
                </a:solidFill>
                <a:latin typeface="Courier New" pitchFamily="49" charset="0"/>
                <a:cs typeface="Courier New" pitchFamily="49" charset="0"/>
              </a:rPr>
              <a:t>#include </a:t>
            </a:r>
            <a:r>
              <a:rPr kumimoji="1" lang="en-US" altLang="zh-CN" sz="2000" dirty="0">
                <a:solidFill>
                  <a:schemeClr val="tx2"/>
                </a:solidFill>
                <a:latin typeface="Courier New" pitchFamily="49" charset="0"/>
                <a:cs typeface="Courier New" pitchFamily="49" charset="0"/>
              </a:rPr>
              <a:t>&lt;</a:t>
            </a:r>
            <a:r>
              <a:rPr kumimoji="1" lang="en-US" altLang="zh-CN" sz="2000" dirty="0" err="1">
                <a:solidFill>
                  <a:schemeClr val="tx2"/>
                </a:solidFill>
                <a:latin typeface="Courier New" pitchFamily="49" charset="0"/>
                <a:cs typeface="Courier New" pitchFamily="49" charset="0"/>
              </a:rPr>
              <a:t>iostream</a:t>
            </a:r>
            <a:r>
              <a:rPr kumimoji="1" lang="en-US" altLang="zh-CN" sz="2000" dirty="0">
                <a:solidFill>
                  <a:schemeClr val="tx2"/>
                </a:solidFill>
                <a:latin typeface="Courier New" pitchFamily="49" charset="0"/>
                <a:cs typeface="Courier New" pitchFamily="49" charset="0"/>
              </a:rPr>
              <a:t>&gt;</a:t>
            </a:r>
          </a:p>
          <a:p>
            <a:pPr algn="just">
              <a:spcBef>
                <a:spcPts val="0"/>
              </a:spcBef>
              <a:buNone/>
            </a:pPr>
            <a:r>
              <a:rPr kumimoji="1" lang="en-US" altLang="zh-CN" sz="2000" dirty="0">
                <a:solidFill>
                  <a:srgbClr val="0000FF"/>
                </a:solidFill>
                <a:latin typeface="Courier New" pitchFamily="49" charset="0"/>
                <a:cs typeface="Courier New" pitchFamily="49" charset="0"/>
              </a:rPr>
              <a:t>using namespace </a:t>
            </a:r>
            <a:r>
              <a:rPr kumimoji="1" lang="en-US" altLang="zh-CN" sz="2000" dirty="0">
                <a:solidFill>
                  <a:schemeClr val="tx2"/>
                </a:solidFill>
                <a:latin typeface="Courier New" pitchFamily="49" charset="0"/>
                <a:cs typeface="Courier New" pitchFamily="49" charset="0"/>
              </a:rPr>
              <a:t>std;</a:t>
            </a:r>
          </a:p>
          <a:p>
            <a:pPr algn="just">
              <a:spcBef>
                <a:spcPts val="0"/>
              </a:spcBef>
              <a:buNone/>
            </a:pPr>
            <a:r>
              <a:rPr kumimoji="1" lang="en-US" altLang="zh-CN" sz="2000" dirty="0" err="1">
                <a:solidFill>
                  <a:srgbClr val="0000FF"/>
                </a:solidFill>
                <a:latin typeface="Courier New" pitchFamily="49" charset="0"/>
                <a:cs typeface="Courier New" pitchFamily="49" charset="0"/>
              </a:rPr>
              <a:t>int</a:t>
            </a:r>
            <a:r>
              <a:rPr kumimoji="1" lang="en-US" altLang="zh-CN" sz="2000" dirty="0">
                <a:latin typeface="Courier New" pitchFamily="49" charset="0"/>
                <a:cs typeface="Courier New" pitchFamily="49" charset="0"/>
              </a:rPr>
              <a:t> </a:t>
            </a:r>
            <a:r>
              <a:rPr kumimoji="1" lang="en-US" altLang="zh-CN" sz="2000" dirty="0">
                <a:solidFill>
                  <a:schemeClr val="tx2"/>
                </a:solidFill>
                <a:latin typeface="Courier New" pitchFamily="49" charset="0"/>
                <a:cs typeface="Courier New" pitchFamily="49" charset="0"/>
              </a:rPr>
              <a:t>main(){</a:t>
            </a:r>
          </a:p>
          <a:p>
            <a:pPr algn="just">
              <a:spcBef>
                <a:spcPts val="0"/>
              </a:spcBef>
              <a:buNone/>
            </a:pPr>
            <a:r>
              <a:rPr kumimoji="1" lang="en-US" altLang="zh-CN" sz="2000" dirty="0">
                <a:solidFill>
                  <a:srgbClr val="0000CC"/>
                </a:solidFill>
                <a:latin typeface="Courier New" pitchFamily="49" charset="0"/>
                <a:cs typeface="Courier New" pitchFamily="49" charset="0"/>
              </a:rPr>
              <a:t>  </a:t>
            </a:r>
            <a:r>
              <a:rPr kumimoji="1" lang="en-US" altLang="zh-CN" sz="2000" dirty="0" err="1">
                <a:solidFill>
                  <a:srgbClr val="0000FF"/>
                </a:solidFill>
                <a:latin typeface="Courier New" pitchFamily="49" charset="0"/>
                <a:cs typeface="Courier New" pitchFamily="49" charset="0"/>
              </a:rPr>
              <a:t>int</a:t>
            </a:r>
            <a:r>
              <a:rPr kumimoji="1" lang="en-US" altLang="zh-CN" sz="2000" dirty="0">
                <a:latin typeface="Courier New" pitchFamily="49" charset="0"/>
                <a:cs typeface="Courier New" pitchFamily="49" charset="0"/>
              </a:rPr>
              <a:t> </a:t>
            </a:r>
            <a:r>
              <a:rPr kumimoji="1" lang="en-US" altLang="zh-CN" sz="2000" dirty="0" err="1">
                <a:solidFill>
                  <a:schemeClr val="tx2"/>
                </a:solidFill>
                <a:latin typeface="Courier New" pitchFamily="49" charset="0"/>
                <a:cs typeface="Courier New" pitchFamily="49" charset="0"/>
              </a:rPr>
              <a:t>i,fibon</a:t>
            </a:r>
            <a:r>
              <a:rPr kumimoji="1" lang="en-US" altLang="zh-CN" sz="2000" dirty="0">
                <a:solidFill>
                  <a:schemeClr val="tx2"/>
                </a:solidFill>
                <a:latin typeface="Courier New" pitchFamily="49" charset="0"/>
                <a:cs typeface="Courier New" pitchFamily="49" charset="0"/>
              </a:rPr>
              <a:t>[10]={0,1,1,2,3,5,8,13,21,34},*pfib1,*pfib2;</a:t>
            </a:r>
          </a:p>
          <a:p>
            <a:pPr algn="just">
              <a:spcBef>
                <a:spcPts val="0"/>
              </a:spcBef>
              <a:buNone/>
            </a:pPr>
            <a:r>
              <a:rPr kumimoji="1" lang="en-US" altLang="zh-CN" sz="2000" dirty="0">
                <a:solidFill>
                  <a:schemeClr val="tx2"/>
                </a:solidFill>
                <a:latin typeface="Courier New" pitchFamily="49" charset="0"/>
                <a:cs typeface="Courier New" pitchFamily="49" charset="0"/>
              </a:rPr>
              <a:t>  pfib1=pfib2=</a:t>
            </a:r>
            <a:r>
              <a:rPr kumimoji="1" lang="en-US" altLang="zh-CN" sz="2000" dirty="0" err="1">
                <a:solidFill>
                  <a:schemeClr val="tx2"/>
                </a:solidFill>
                <a:latin typeface="Courier New" pitchFamily="49" charset="0"/>
                <a:cs typeface="Courier New" pitchFamily="49" charset="0"/>
              </a:rPr>
              <a:t>fibon</a:t>
            </a:r>
            <a:r>
              <a:rPr kumimoji="1" lang="en-US" altLang="zh-CN" sz="2000" dirty="0">
                <a:solidFill>
                  <a:schemeClr val="tx2"/>
                </a:solidFill>
                <a:latin typeface="Courier New" pitchFamily="49" charset="0"/>
                <a:cs typeface="Courier New" pitchFamily="49" charset="0"/>
              </a:rPr>
              <a:t>; </a:t>
            </a:r>
            <a:r>
              <a:rPr kumimoji="1" lang="en-US" altLang="zh-CN" sz="2000" dirty="0">
                <a:solidFill>
                  <a:srgbClr val="008000"/>
                </a:solidFill>
                <a:latin typeface="Courier New" pitchFamily="49" charset="0"/>
                <a:cs typeface="Courier New" pitchFamily="49" charset="0"/>
              </a:rPr>
              <a:t>//</a:t>
            </a:r>
            <a:r>
              <a:rPr kumimoji="1" lang="zh-CN" altLang="en-US" sz="2000" dirty="0">
                <a:solidFill>
                  <a:srgbClr val="008000"/>
                </a:solidFill>
                <a:latin typeface="Courier New" pitchFamily="49" charset="0"/>
                <a:cs typeface="Courier New" pitchFamily="49" charset="0"/>
              </a:rPr>
              <a:t>也可以用</a:t>
            </a:r>
            <a:r>
              <a:rPr kumimoji="1" lang="en-US" altLang="zh-CN" sz="2000" dirty="0">
                <a:solidFill>
                  <a:srgbClr val="008000"/>
                </a:solidFill>
                <a:latin typeface="Courier New" pitchFamily="49" charset="0"/>
                <a:cs typeface="Courier New" pitchFamily="49" charset="0"/>
              </a:rPr>
              <a:t>pfib1=pfib2=&amp;</a:t>
            </a:r>
            <a:r>
              <a:rPr kumimoji="1" lang="en-US" altLang="zh-CN" sz="2000" dirty="0" err="1">
                <a:solidFill>
                  <a:srgbClr val="008000"/>
                </a:solidFill>
                <a:latin typeface="Courier New" pitchFamily="49" charset="0"/>
                <a:cs typeface="Courier New" pitchFamily="49" charset="0"/>
              </a:rPr>
              <a:t>fibon</a:t>
            </a:r>
            <a:r>
              <a:rPr kumimoji="1" lang="en-US" altLang="zh-CN" sz="2000" dirty="0">
                <a:solidFill>
                  <a:srgbClr val="008000"/>
                </a:solidFill>
                <a:latin typeface="Courier New" pitchFamily="49" charset="0"/>
                <a:cs typeface="Courier New" pitchFamily="49" charset="0"/>
              </a:rPr>
              <a:t>[0]</a:t>
            </a:r>
          </a:p>
          <a:p>
            <a:pPr algn="just">
              <a:spcBef>
                <a:spcPts val="0"/>
              </a:spcBef>
              <a:buNone/>
            </a:pPr>
            <a:r>
              <a:rPr kumimoji="1" lang="en-US" altLang="zh-CN" sz="2000" dirty="0">
                <a:latin typeface="Courier New" pitchFamily="49" charset="0"/>
                <a:cs typeface="Courier New" pitchFamily="49" charset="0"/>
              </a:rPr>
              <a:t>  </a:t>
            </a:r>
            <a:r>
              <a:rPr kumimoji="1" lang="en-US" altLang="zh-CN" sz="2000" dirty="0" err="1">
                <a:solidFill>
                  <a:schemeClr val="tx2"/>
                </a:solidFill>
                <a:latin typeface="Courier New" pitchFamily="49" charset="0"/>
                <a:cs typeface="Courier New" pitchFamily="49" charset="0"/>
              </a:rPr>
              <a:t>cout</a:t>
            </a:r>
            <a:r>
              <a:rPr kumimoji="1" lang="en-US" altLang="zh-CN" sz="2000" dirty="0">
                <a:solidFill>
                  <a:schemeClr val="tx2"/>
                </a:solidFill>
                <a:latin typeface="Courier New" pitchFamily="49" charset="0"/>
                <a:cs typeface="Courier New" pitchFamily="49" charset="0"/>
              </a:rPr>
              <a:t>&lt;&lt;"</a:t>
            </a:r>
            <a:r>
              <a:rPr kumimoji="1" lang="zh-CN" altLang="en-US" sz="2000" dirty="0">
                <a:solidFill>
                  <a:schemeClr val="tx2"/>
                </a:solidFill>
                <a:latin typeface="Courier New" pitchFamily="49" charset="0"/>
                <a:cs typeface="Courier New" pitchFamily="49" charset="0"/>
              </a:rPr>
              <a:t>使用数组显示斐波那契数列</a:t>
            </a:r>
            <a:r>
              <a:rPr kumimoji="1" lang="en-US" altLang="zh-CN" sz="2000" dirty="0">
                <a:solidFill>
                  <a:schemeClr val="tx2"/>
                </a:solidFill>
                <a:latin typeface="Courier New" pitchFamily="49" charset="0"/>
                <a:cs typeface="Courier New" pitchFamily="49" charset="0"/>
              </a:rPr>
              <a:t>"&lt;&lt;</a:t>
            </a:r>
            <a:r>
              <a:rPr kumimoji="1" lang="en-US" altLang="zh-CN" sz="2000" dirty="0" err="1">
                <a:solidFill>
                  <a:schemeClr val="tx2"/>
                </a:solidFill>
                <a:latin typeface="Courier New" pitchFamily="49" charset="0"/>
                <a:cs typeface="Courier New" pitchFamily="49" charset="0"/>
              </a:rPr>
              <a:t>endl</a:t>
            </a:r>
            <a:r>
              <a:rPr kumimoji="1" lang="en-US" altLang="zh-CN" sz="2000" dirty="0">
                <a:solidFill>
                  <a:schemeClr val="tx2"/>
                </a:solidFill>
                <a:latin typeface="Courier New" pitchFamily="49" charset="0"/>
                <a:cs typeface="Courier New" pitchFamily="49" charset="0"/>
              </a:rPr>
              <a:t>;</a:t>
            </a:r>
          </a:p>
          <a:p>
            <a:pPr algn="just">
              <a:spcBef>
                <a:spcPts val="0"/>
              </a:spcBef>
              <a:buNone/>
            </a:pPr>
            <a:r>
              <a:rPr kumimoji="1" lang="en-US" altLang="zh-CN" sz="2000" dirty="0">
                <a:solidFill>
                  <a:srgbClr val="0000CC"/>
                </a:solidFill>
                <a:latin typeface="Courier New" pitchFamily="49" charset="0"/>
                <a:cs typeface="Courier New" pitchFamily="49" charset="0"/>
              </a:rPr>
              <a:t>  </a:t>
            </a:r>
            <a:r>
              <a:rPr kumimoji="1" lang="en-US" altLang="zh-CN" sz="2000" dirty="0">
                <a:solidFill>
                  <a:srgbClr val="0000FF"/>
                </a:solidFill>
                <a:latin typeface="Courier New" pitchFamily="49" charset="0"/>
                <a:cs typeface="Courier New" pitchFamily="49" charset="0"/>
              </a:rPr>
              <a:t>for</a:t>
            </a:r>
            <a:r>
              <a:rPr kumimoji="1" lang="en-US" altLang="zh-CN" sz="2000" dirty="0">
                <a:solidFill>
                  <a:schemeClr val="tx2"/>
                </a:solidFill>
                <a:latin typeface="Courier New" pitchFamily="49" charset="0"/>
                <a:cs typeface="Courier New" pitchFamily="49" charset="0"/>
              </a:rPr>
              <a:t>(</a:t>
            </a:r>
            <a:r>
              <a:rPr kumimoji="1" lang="en-US" altLang="zh-CN" sz="2000" dirty="0" err="1">
                <a:solidFill>
                  <a:schemeClr val="tx2"/>
                </a:solidFill>
                <a:latin typeface="Courier New" pitchFamily="49" charset="0"/>
                <a:cs typeface="Courier New" pitchFamily="49" charset="0"/>
              </a:rPr>
              <a:t>i</a:t>
            </a:r>
            <a:r>
              <a:rPr kumimoji="1" lang="en-US" altLang="zh-CN" sz="2000" dirty="0">
                <a:solidFill>
                  <a:schemeClr val="tx2"/>
                </a:solidFill>
                <a:latin typeface="Courier New" pitchFamily="49" charset="0"/>
                <a:cs typeface="Courier New" pitchFamily="49" charset="0"/>
              </a:rPr>
              <a:t>=0;i&lt;10;i++)</a:t>
            </a:r>
          </a:p>
          <a:p>
            <a:pPr algn="just">
              <a:spcBef>
                <a:spcPts val="0"/>
              </a:spcBef>
              <a:buNone/>
            </a:pPr>
            <a:r>
              <a:rPr kumimoji="1" lang="en-US" altLang="zh-CN" sz="2000" dirty="0">
                <a:latin typeface="Courier New" pitchFamily="49" charset="0"/>
                <a:cs typeface="Courier New" pitchFamily="49" charset="0"/>
              </a:rPr>
              <a:t>    </a:t>
            </a:r>
            <a:r>
              <a:rPr kumimoji="1" lang="en-US" altLang="zh-CN" sz="2000" dirty="0" err="1">
                <a:solidFill>
                  <a:schemeClr val="tx2"/>
                </a:solidFill>
                <a:latin typeface="Courier New" pitchFamily="49" charset="0"/>
                <a:cs typeface="Courier New" pitchFamily="49" charset="0"/>
              </a:rPr>
              <a:t>cout</a:t>
            </a:r>
            <a:r>
              <a:rPr kumimoji="1" lang="en-US" altLang="zh-CN" sz="2000" dirty="0">
                <a:solidFill>
                  <a:schemeClr val="tx2"/>
                </a:solidFill>
                <a:latin typeface="Courier New" pitchFamily="49" charset="0"/>
                <a:cs typeface="Courier New" pitchFamily="49" charset="0"/>
              </a:rPr>
              <a:t>&lt;&lt;</a:t>
            </a:r>
            <a:r>
              <a:rPr kumimoji="1" lang="en-US" altLang="zh-CN" sz="2000" dirty="0" err="1">
                <a:solidFill>
                  <a:schemeClr val="tx2"/>
                </a:solidFill>
                <a:latin typeface="Courier New" pitchFamily="49" charset="0"/>
                <a:cs typeface="Courier New" pitchFamily="49" charset="0"/>
              </a:rPr>
              <a:t>fibon</a:t>
            </a:r>
            <a:r>
              <a:rPr kumimoji="1" lang="en-US" altLang="zh-CN" sz="2000" dirty="0">
                <a:solidFill>
                  <a:schemeClr val="tx2"/>
                </a:solidFill>
                <a:latin typeface="Courier New" pitchFamily="49" charset="0"/>
                <a:cs typeface="Courier New" pitchFamily="49" charset="0"/>
              </a:rPr>
              <a:t>[</a:t>
            </a:r>
            <a:r>
              <a:rPr kumimoji="1" lang="en-US" altLang="zh-CN" sz="2000" dirty="0" err="1">
                <a:solidFill>
                  <a:schemeClr val="tx2"/>
                </a:solidFill>
                <a:latin typeface="Courier New" pitchFamily="49" charset="0"/>
                <a:cs typeface="Courier New" pitchFamily="49" charset="0"/>
              </a:rPr>
              <a:t>i</a:t>
            </a:r>
            <a:r>
              <a:rPr kumimoji="1" lang="en-US" altLang="zh-CN" sz="2000" dirty="0">
                <a:solidFill>
                  <a:schemeClr val="tx2"/>
                </a:solidFill>
                <a:latin typeface="Courier New" pitchFamily="49" charset="0"/>
                <a:cs typeface="Courier New" pitchFamily="49" charset="0"/>
              </a:rPr>
              <a:t>]&lt;&lt;'\t'&lt;&lt;pfib1[</a:t>
            </a:r>
            <a:r>
              <a:rPr kumimoji="1" lang="en-US" altLang="zh-CN" sz="2000" dirty="0" err="1">
                <a:solidFill>
                  <a:schemeClr val="tx2"/>
                </a:solidFill>
                <a:latin typeface="Courier New" pitchFamily="49" charset="0"/>
                <a:cs typeface="Courier New" pitchFamily="49" charset="0"/>
              </a:rPr>
              <a:t>i</a:t>
            </a:r>
            <a:r>
              <a:rPr kumimoji="1" lang="en-US" altLang="zh-CN" sz="2000" dirty="0">
                <a:solidFill>
                  <a:schemeClr val="tx2"/>
                </a:solidFill>
                <a:latin typeface="Courier New" pitchFamily="49" charset="0"/>
                <a:cs typeface="Courier New" pitchFamily="49" charset="0"/>
              </a:rPr>
              <a:t>]&lt;&lt;</a:t>
            </a:r>
            <a:r>
              <a:rPr kumimoji="1" lang="en-US" altLang="zh-CN" sz="2000" dirty="0" err="1">
                <a:solidFill>
                  <a:schemeClr val="tx2"/>
                </a:solidFill>
                <a:latin typeface="Courier New" pitchFamily="49" charset="0"/>
                <a:cs typeface="Courier New" pitchFamily="49" charset="0"/>
              </a:rPr>
              <a:t>endl</a:t>
            </a:r>
            <a:r>
              <a:rPr kumimoji="1" lang="en-US" altLang="zh-CN" sz="2000" dirty="0">
                <a:solidFill>
                  <a:schemeClr val="tx2"/>
                </a:solidFill>
                <a:latin typeface="Courier New" pitchFamily="49" charset="0"/>
                <a:cs typeface="Courier New" pitchFamily="49" charset="0"/>
              </a:rPr>
              <a:t>;</a:t>
            </a:r>
          </a:p>
          <a:p>
            <a:pPr algn="just">
              <a:spcBef>
                <a:spcPts val="0"/>
              </a:spcBef>
              <a:buNone/>
            </a:pPr>
            <a:r>
              <a:rPr kumimoji="1" lang="en-US" altLang="zh-CN" sz="2000" dirty="0">
                <a:solidFill>
                  <a:schemeClr val="tx2"/>
                </a:solidFill>
                <a:latin typeface="Courier New" pitchFamily="49" charset="0"/>
                <a:cs typeface="Courier New" pitchFamily="49" charset="0"/>
              </a:rPr>
              <a:t>  </a:t>
            </a:r>
            <a:r>
              <a:rPr kumimoji="1" lang="en-US" altLang="zh-CN" sz="2000" dirty="0" err="1">
                <a:solidFill>
                  <a:schemeClr val="tx2"/>
                </a:solidFill>
                <a:latin typeface="Courier New" pitchFamily="49" charset="0"/>
                <a:cs typeface="Courier New" pitchFamily="49" charset="0"/>
              </a:rPr>
              <a:t>cout</a:t>
            </a:r>
            <a:r>
              <a:rPr kumimoji="1" lang="en-US" altLang="zh-CN" sz="2000" dirty="0">
                <a:solidFill>
                  <a:schemeClr val="tx2"/>
                </a:solidFill>
                <a:latin typeface="Courier New" pitchFamily="49" charset="0"/>
                <a:cs typeface="Courier New" pitchFamily="49" charset="0"/>
              </a:rPr>
              <a:t>&lt;&lt;"</a:t>
            </a:r>
            <a:r>
              <a:rPr kumimoji="1" lang="zh-CN" altLang="en-US" sz="2000" dirty="0">
                <a:solidFill>
                  <a:schemeClr val="tx2"/>
                </a:solidFill>
                <a:latin typeface="Courier New" pitchFamily="49" charset="0"/>
                <a:cs typeface="Courier New" pitchFamily="49" charset="0"/>
              </a:rPr>
              <a:t>使用指针显示斐波那契数列</a:t>
            </a:r>
            <a:r>
              <a:rPr kumimoji="1" lang="en-US" altLang="zh-CN" sz="2000" dirty="0">
                <a:solidFill>
                  <a:schemeClr val="tx2"/>
                </a:solidFill>
                <a:latin typeface="Courier New" pitchFamily="49" charset="0"/>
                <a:cs typeface="Courier New" pitchFamily="49" charset="0"/>
              </a:rPr>
              <a:t>"&lt;&lt;</a:t>
            </a:r>
            <a:r>
              <a:rPr kumimoji="1" lang="en-US" altLang="zh-CN" sz="2000" dirty="0" err="1">
                <a:solidFill>
                  <a:schemeClr val="tx2"/>
                </a:solidFill>
                <a:latin typeface="Courier New" pitchFamily="49" charset="0"/>
                <a:cs typeface="Courier New" pitchFamily="49" charset="0"/>
              </a:rPr>
              <a:t>endl</a:t>
            </a:r>
            <a:r>
              <a:rPr kumimoji="1" lang="en-US" altLang="zh-CN" sz="2000" dirty="0">
                <a:solidFill>
                  <a:schemeClr val="tx2"/>
                </a:solidFill>
                <a:latin typeface="Courier New" pitchFamily="49" charset="0"/>
                <a:cs typeface="Courier New" pitchFamily="49" charset="0"/>
              </a:rPr>
              <a:t>;</a:t>
            </a:r>
          </a:p>
          <a:p>
            <a:pPr algn="just">
              <a:spcBef>
                <a:spcPts val="0"/>
              </a:spcBef>
              <a:buNone/>
            </a:pPr>
            <a:r>
              <a:rPr kumimoji="1" lang="en-US" altLang="zh-CN" sz="2000" dirty="0">
                <a:solidFill>
                  <a:srgbClr val="0000CC"/>
                </a:solidFill>
                <a:latin typeface="Courier New" pitchFamily="49" charset="0"/>
                <a:cs typeface="Courier New" pitchFamily="49" charset="0"/>
              </a:rPr>
              <a:t>  </a:t>
            </a:r>
            <a:r>
              <a:rPr kumimoji="1" lang="en-US" altLang="zh-CN" sz="2000" dirty="0">
                <a:solidFill>
                  <a:srgbClr val="0000FF"/>
                </a:solidFill>
                <a:latin typeface="Courier New" pitchFamily="49" charset="0"/>
                <a:cs typeface="Courier New" pitchFamily="49" charset="0"/>
              </a:rPr>
              <a:t>for</a:t>
            </a:r>
            <a:r>
              <a:rPr kumimoji="1" lang="en-US" altLang="zh-CN" sz="2000" dirty="0">
                <a:solidFill>
                  <a:schemeClr val="tx2"/>
                </a:solidFill>
                <a:latin typeface="Courier New" pitchFamily="49" charset="0"/>
                <a:cs typeface="Courier New" pitchFamily="49" charset="0"/>
              </a:rPr>
              <a:t>(</a:t>
            </a:r>
            <a:r>
              <a:rPr kumimoji="1" lang="en-US" altLang="zh-CN" sz="2000" dirty="0" err="1">
                <a:solidFill>
                  <a:schemeClr val="tx2"/>
                </a:solidFill>
                <a:latin typeface="Courier New" pitchFamily="49" charset="0"/>
                <a:cs typeface="Courier New" pitchFamily="49" charset="0"/>
              </a:rPr>
              <a:t>i</a:t>
            </a:r>
            <a:r>
              <a:rPr kumimoji="1" lang="en-US" altLang="zh-CN" sz="2000" dirty="0">
                <a:solidFill>
                  <a:schemeClr val="tx2"/>
                </a:solidFill>
                <a:latin typeface="Courier New" pitchFamily="49" charset="0"/>
                <a:cs typeface="Courier New" pitchFamily="49" charset="0"/>
              </a:rPr>
              <a:t>=0;i&lt;10;i++)</a:t>
            </a:r>
          </a:p>
          <a:p>
            <a:pPr algn="just">
              <a:spcBef>
                <a:spcPts val="0"/>
              </a:spcBef>
              <a:buNone/>
            </a:pPr>
            <a:r>
              <a:rPr kumimoji="1" lang="en-US" altLang="zh-CN" sz="2000" dirty="0">
                <a:solidFill>
                  <a:schemeClr val="tx2"/>
                </a:solidFill>
                <a:latin typeface="Courier New" pitchFamily="49" charset="0"/>
                <a:cs typeface="Courier New" pitchFamily="49" charset="0"/>
              </a:rPr>
              <a:t>    </a:t>
            </a:r>
            <a:r>
              <a:rPr kumimoji="1" lang="en-US" altLang="zh-CN" sz="2000" dirty="0" err="1">
                <a:solidFill>
                  <a:schemeClr val="tx2"/>
                </a:solidFill>
                <a:latin typeface="Courier New" pitchFamily="49" charset="0"/>
                <a:cs typeface="Courier New" pitchFamily="49" charset="0"/>
              </a:rPr>
              <a:t>cout</a:t>
            </a:r>
            <a:r>
              <a:rPr kumimoji="1" lang="en-US" altLang="zh-CN" sz="2000" dirty="0">
                <a:solidFill>
                  <a:schemeClr val="tx2"/>
                </a:solidFill>
                <a:latin typeface="Courier New" pitchFamily="49" charset="0"/>
                <a:cs typeface="Courier New" pitchFamily="49" charset="0"/>
              </a:rPr>
              <a:t>&lt;&lt;</a:t>
            </a:r>
            <a:r>
              <a:rPr kumimoji="1" lang="en-US" altLang="zh-CN" sz="2000" dirty="0">
                <a:solidFill>
                  <a:srgbClr val="FF0000"/>
                </a:solidFill>
                <a:latin typeface="Courier New" pitchFamily="49" charset="0"/>
                <a:cs typeface="Courier New" pitchFamily="49" charset="0"/>
              </a:rPr>
              <a:t>*(</a:t>
            </a:r>
            <a:r>
              <a:rPr kumimoji="1" lang="en-US" altLang="zh-CN" sz="2000" dirty="0" err="1">
                <a:solidFill>
                  <a:srgbClr val="FF0000"/>
                </a:solidFill>
                <a:latin typeface="Courier New" pitchFamily="49" charset="0"/>
                <a:cs typeface="Courier New" pitchFamily="49" charset="0"/>
              </a:rPr>
              <a:t>fibon+i</a:t>
            </a:r>
            <a:r>
              <a:rPr kumimoji="1" lang="en-US" altLang="zh-CN" sz="2000" dirty="0">
                <a:solidFill>
                  <a:srgbClr val="FF0000"/>
                </a:solidFill>
                <a:latin typeface="Courier New" pitchFamily="49" charset="0"/>
                <a:cs typeface="Courier New" pitchFamily="49" charset="0"/>
              </a:rPr>
              <a:t>)</a:t>
            </a:r>
            <a:r>
              <a:rPr kumimoji="1" lang="en-US" altLang="zh-CN" sz="2000" dirty="0">
                <a:solidFill>
                  <a:schemeClr val="tx2"/>
                </a:solidFill>
                <a:latin typeface="Courier New" pitchFamily="49" charset="0"/>
                <a:cs typeface="Courier New" pitchFamily="49" charset="0"/>
              </a:rPr>
              <a:t>&lt;&lt;'\t'&lt;&lt;</a:t>
            </a:r>
            <a:r>
              <a:rPr kumimoji="1" lang="en-US" altLang="zh-CN" sz="2000" dirty="0">
                <a:solidFill>
                  <a:srgbClr val="FF0000"/>
                </a:solidFill>
                <a:latin typeface="Courier New" pitchFamily="49" charset="0"/>
                <a:cs typeface="Courier New" pitchFamily="49" charset="0"/>
              </a:rPr>
              <a:t>*pfib2++</a:t>
            </a:r>
            <a:r>
              <a:rPr kumimoji="1" lang="en-US" altLang="zh-CN" sz="2000" dirty="0">
                <a:solidFill>
                  <a:schemeClr val="tx2"/>
                </a:solidFill>
                <a:latin typeface="Courier New" pitchFamily="49" charset="0"/>
                <a:cs typeface="Courier New" pitchFamily="49" charset="0"/>
              </a:rPr>
              <a:t>&lt;&lt;</a:t>
            </a:r>
            <a:r>
              <a:rPr kumimoji="1" lang="en-US" altLang="zh-CN" sz="2000" dirty="0" err="1">
                <a:solidFill>
                  <a:schemeClr val="tx2"/>
                </a:solidFill>
                <a:latin typeface="Courier New" pitchFamily="49" charset="0"/>
                <a:cs typeface="Courier New" pitchFamily="49" charset="0"/>
              </a:rPr>
              <a:t>endl</a:t>
            </a:r>
            <a:r>
              <a:rPr kumimoji="1" lang="en-US" altLang="zh-CN" sz="2000" dirty="0">
                <a:solidFill>
                  <a:schemeClr val="tx2"/>
                </a:solidFill>
                <a:latin typeface="Courier New" pitchFamily="49" charset="0"/>
                <a:cs typeface="Courier New" pitchFamily="49" charset="0"/>
              </a:rPr>
              <a:t>;</a:t>
            </a:r>
          </a:p>
          <a:p>
            <a:pPr algn="just">
              <a:spcBef>
                <a:spcPts val="0"/>
              </a:spcBef>
              <a:buNone/>
            </a:pPr>
            <a:r>
              <a:rPr kumimoji="1" lang="en-US" altLang="zh-CN" sz="2000" dirty="0">
                <a:solidFill>
                  <a:schemeClr val="tx2"/>
                </a:solidFill>
                <a:latin typeface="Courier New" pitchFamily="49" charset="0"/>
                <a:cs typeface="Courier New" pitchFamily="49" charset="0"/>
              </a:rPr>
              <a:t>  </a:t>
            </a:r>
            <a:r>
              <a:rPr kumimoji="1" lang="en-US" altLang="zh-CN" sz="2000" dirty="0" err="1">
                <a:solidFill>
                  <a:schemeClr val="tx2"/>
                </a:solidFill>
                <a:latin typeface="Courier New" pitchFamily="49" charset="0"/>
                <a:cs typeface="Courier New" pitchFamily="49" charset="0"/>
              </a:rPr>
              <a:t>cout</a:t>
            </a:r>
            <a:r>
              <a:rPr kumimoji="1" lang="en-US" altLang="zh-CN" sz="2000" dirty="0">
                <a:solidFill>
                  <a:schemeClr val="tx2"/>
                </a:solidFill>
                <a:latin typeface="Courier New" pitchFamily="49" charset="0"/>
                <a:cs typeface="Courier New" pitchFamily="49" charset="0"/>
              </a:rPr>
              <a:t>&lt;&lt;"</a:t>
            </a:r>
            <a:r>
              <a:rPr kumimoji="1" lang="zh-CN" altLang="en-US" sz="2000" dirty="0">
                <a:solidFill>
                  <a:schemeClr val="tx2"/>
                </a:solidFill>
                <a:latin typeface="Courier New" pitchFamily="49" charset="0"/>
                <a:cs typeface="Courier New" pitchFamily="49" charset="0"/>
              </a:rPr>
              <a:t>显示指针相减</a:t>
            </a:r>
            <a:r>
              <a:rPr kumimoji="1" lang="en-US" altLang="zh-CN" sz="2000" dirty="0">
                <a:solidFill>
                  <a:schemeClr val="tx2"/>
                </a:solidFill>
                <a:latin typeface="Courier New" pitchFamily="49" charset="0"/>
                <a:cs typeface="Courier New" pitchFamily="49" charset="0"/>
              </a:rPr>
              <a:t>,</a:t>
            </a:r>
            <a:r>
              <a:rPr kumimoji="1" lang="zh-CN" altLang="en-US" sz="2000" dirty="0">
                <a:solidFill>
                  <a:schemeClr val="tx2"/>
                </a:solidFill>
                <a:latin typeface="Courier New" pitchFamily="49" charset="0"/>
                <a:cs typeface="Courier New" pitchFamily="49" charset="0"/>
              </a:rPr>
              <a:t>应为数组长度</a:t>
            </a:r>
            <a:r>
              <a:rPr kumimoji="1" lang="en-US" altLang="zh-CN" sz="2000" dirty="0">
                <a:solidFill>
                  <a:schemeClr val="tx2"/>
                </a:solidFill>
                <a:latin typeface="Courier New" pitchFamily="49" charset="0"/>
                <a:cs typeface="Courier New" pitchFamily="49" charset="0"/>
              </a:rPr>
              <a:t>:";</a:t>
            </a:r>
          </a:p>
          <a:p>
            <a:pPr algn="just">
              <a:spcBef>
                <a:spcPts val="0"/>
              </a:spcBef>
              <a:buNone/>
            </a:pPr>
            <a:r>
              <a:rPr kumimoji="1" lang="en-US" altLang="zh-CN" sz="2000" dirty="0">
                <a:solidFill>
                  <a:schemeClr val="tx2"/>
                </a:solidFill>
                <a:latin typeface="Courier New" pitchFamily="49" charset="0"/>
                <a:cs typeface="Courier New" pitchFamily="49" charset="0"/>
              </a:rPr>
              <a:t>  </a:t>
            </a:r>
            <a:r>
              <a:rPr kumimoji="1" lang="en-US" altLang="zh-CN" sz="2000" dirty="0" err="1">
                <a:solidFill>
                  <a:schemeClr val="tx2"/>
                </a:solidFill>
                <a:latin typeface="Courier New" pitchFamily="49" charset="0"/>
                <a:cs typeface="Courier New" pitchFamily="49" charset="0"/>
              </a:rPr>
              <a:t>cout</a:t>
            </a:r>
            <a:r>
              <a:rPr kumimoji="1" lang="en-US" altLang="zh-CN" sz="2000" dirty="0">
                <a:solidFill>
                  <a:schemeClr val="tx2"/>
                </a:solidFill>
                <a:latin typeface="Courier New" pitchFamily="49" charset="0"/>
                <a:cs typeface="Courier New" pitchFamily="49" charset="0"/>
              </a:rPr>
              <a:t>&lt;&lt;pfib2-pfib1&lt;&lt;</a:t>
            </a:r>
            <a:r>
              <a:rPr kumimoji="1" lang="en-US" altLang="zh-CN" sz="2000" dirty="0" err="1">
                <a:solidFill>
                  <a:schemeClr val="tx2"/>
                </a:solidFill>
                <a:latin typeface="Courier New" pitchFamily="49" charset="0"/>
                <a:cs typeface="Courier New" pitchFamily="49" charset="0"/>
              </a:rPr>
              <a:t>endl</a:t>
            </a:r>
            <a:r>
              <a:rPr kumimoji="1" lang="en-US" altLang="zh-CN" sz="2000" dirty="0">
                <a:solidFill>
                  <a:schemeClr val="tx2"/>
                </a:solidFill>
                <a:latin typeface="Courier New" pitchFamily="49" charset="0"/>
                <a:cs typeface="Courier New" pitchFamily="49" charset="0"/>
              </a:rPr>
              <a:t>;</a:t>
            </a:r>
            <a:r>
              <a:rPr kumimoji="1" lang="en-US" altLang="zh-CN" sz="2000" dirty="0">
                <a:latin typeface="Courier New" pitchFamily="49" charset="0"/>
                <a:cs typeface="Courier New" pitchFamily="49" charset="0"/>
              </a:rPr>
              <a:t> </a:t>
            </a:r>
            <a:r>
              <a:rPr kumimoji="1" lang="en-US" altLang="zh-CN" sz="2000" dirty="0">
                <a:solidFill>
                  <a:srgbClr val="008000"/>
                </a:solidFill>
                <a:latin typeface="Courier New" pitchFamily="49" charset="0"/>
                <a:cs typeface="Courier New" pitchFamily="49" charset="0"/>
              </a:rPr>
              <a:t>//pfib2</a:t>
            </a:r>
            <a:r>
              <a:rPr kumimoji="1" lang="zh-CN" altLang="en-US" sz="2000" dirty="0">
                <a:solidFill>
                  <a:srgbClr val="008000"/>
                </a:solidFill>
                <a:latin typeface="Courier New" pitchFamily="49" charset="0"/>
                <a:cs typeface="Courier New" pitchFamily="49" charset="0"/>
              </a:rPr>
              <a:t>已指向数组末尾</a:t>
            </a:r>
            <a:endParaRPr kumimoji="1" lang="en-US" altLang="zh-CN" sz="2000" dirty="0">
              <a:solidFill>
                <a:srgbClr val="008000"/>
              </a:solidFill>
              <a:latin typeface="Courier New" pitchFamily="49" charset="0"/>
              <a:cs typeface="Courier New" pitchFamily="49" charset="0"/>
            </a:endParaRPr>
          </a:p>
          <a:p>
            <a:pPr algn="just">
              <a:spcBef>
                <a:spcPts val="0"/>
              </a:spcBef>
              <a:buNone/>
            </a:pPr>
            <a:r>
              <a:rPr kumimoji="1" lang="zh-CN" altLang="en-US" sz="2000" dirty="0">
                <a:solidFill>
                  <a:srgbClr val="0000CC"/>
                </a:solidFill>
                <a:latin typeface="Courier New" pitchFamily="49" charset="0"/>
                <a:cs typeface="Courier New" pitchFamily="49" charset="0"/>
              </a:rPr>
              <a:t>  </a:t>
            </a:r>
            <a:r>
              <a:rPr kumimoji="1" lang="en-US" altLang="zh-CN" sz="2000" dirty="0">
                <a:solidFill>
                  <a:srgbClr val="0000FF"/>
                </a:solidFill>
                <a:latin typeface="Courier New" pitchFamily="49" charset="0"/>
                <a:cs typeface="Courier New" pitchFamily="49" charset="0"/>
              </a:rPr>
              <a:t>return</a:t>
            </a:r>
            <a:r>
              <a:rPr kumimoji="1" lang="en-US" altLang="zh-CN" sz="2000" dirty="0">
                <a:solidFill>
                  <a:srgbClr val="0000CC"/>
                </a:solidFill>
                <a:latin typeface="Courier New" pitchFamily="49" charset="0"/>
                <a:cs typeface="Courier New" pitchFamily="49" charset="0"/>
              </a:rPr>
              <a:t> </a:t>
            </a:r>
            <a:r>
              <a:rPr kumimoji="1" lang="en-US" altLang="zh-CN" sz="2000" dirty="0">
                <a:solidFill>
                  <a:schemeClr val="tx2"/>
                </a:solidFill>
                <a:latin typeface="Courier New" pitchFamily="49" charset="0"/>
                <a:cs typeface="Courier New" pitchFamily="49" charset="0"/>
              </a:rPr>
              <a:t>0;</a:t>
            </a:r>
          </a:p>
          <a:p>
            <a:pPr algn="just">
              <a:spcBef>
                <a:spcPts val="0"/>
              </a:spcBef>
              <a:buNone/>
            </a:pPr>
            <a:r>
              <a:rPr kumimoji="1" lang="en-US" altLang="zh-CN" sz="2000" dirty="0">
                <a:solidFill>
                  <a:schemeClr val="tx2"/>
                </a:solidFill>
                <a:latin typeface="Courier New" pitchFamily="49" charset="0"/>
                <a:cs typeface="Courier New" pitchFamily="49" charset="0"/>
              </a:rPr>
              <a:t>}</a:t>
            </a:r>
            <a:endParaRPr lang="en-US" altLang="zh-CN" dirty="0">
              <a:solidFill>
                <a:schemeClr val="tx2"/>
              </a:solidFill>
            </a:endParaRPr>
          </a:p>
        </p:txBody>
      </p:sp>
      <p:sp>
        <p:nvSpPr>
          <p:cNvPr id="4" name="页脚占位符 3"/>
          <p:cNvSpPr>
            <a:spLocks noGrp="1"/>
          </p:cNvSpPr>
          <p:nvPr>
            <p:ph type="ftr" sz="quarter" idx="3"/>
          </p:nvPr>
        </p:nvSpPr>
        <p:spPr/>
        <p:txBody>
          <a:bodyPr/>
          <a:lstStyle/>
          <a:p>
            <a:r>
              <a:rPr lang="en-US" altLang="zh-CN" dirty="0">
                <a:ea typeface="Tahoma" pitchFamily="34" charset="0"/>
              </a:rPr>
              <a:t>Database &amp; Information System Lab</a:t>
            </a: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45</a:t>
            </a:fld>
            <a:endParaRPr lang="en-US" altLang="zh-C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p:txBody>
          <a:bodyPr/>
          <a:lstStyle/>
          <a:p>
            <a:r>
              <a:rPr lang="zh-CN" altLang="en-US" dirty="0"/>
              <a:t>指针与数组</a:t>
            </a:r>
            <a:endParaRPr lang="en-US" altLang="zh-CN" dirty="0"/>
          </a:p>
          <a:p>
            <a:pPr lvl="1"/>
            <a:r>
              <a:rPr lang="en-US" altLang="zh-CN" dirty="0"/>
              <a:t>【</a:t>
            </a:r>
            <a:r>
              <a:rPr lang="zh-CN" altLang="en-US" dirty="0"/>
              <a:t>例</a:t>
            </a:r>
            <a:r>
              <a:rPr lang="en-US" altLang="zh-CN" dirty="0"/>
              <a:t>6.6】</a:t>
            </a:r>
            <a:r>
              <a:rPr lang="zh-CN" altLang="en-US" dirty="0"/>
              <a:t>分析</a:t>
            </a:r>
            <a:endParaRPr lang="en-US" altLang="zh-CN" dirty="0"/>
          </a:p>
          <a:p>
            <a:pPr lvl="1"/>
            <a:endParaRPr lang="en-US" altLang="zh-CN" dirty="0"/>
          </a:p>
          <a:p>
            <a:pPr lvl="1"/>
            <a:endParaRPr lang="en-US" altLang="zh-CN" dirty="0"/>
          </a:p>
          <a:p>
            <a:pPr lvl="1"/>
            <a:endParaRPr lang="en-US" altLang="zh-CN" dirty="0"/>
          </a:p>
          <a:p>
            <a:pPr lvl="2"/>
            <a:r>
              <a:rPr lang="zh-CN" altLang="en-US" dirty="0"/>
              <a:t>下标访问方式</a:t>
            </a:r>
            <a:endParaRPr lang="en-US" altLang="zh-CN" dirty="0"/>
          </a:p>
          <a:p>
            <a:pPr lvl="2"/>
            <a:r>
              <a:rPr lang="zh-CN" altLang="en-US" dirty="0"/>
              <a:t>指针常量访问方式</a:t>
            </a:r>
            <a:endParaRPr lang="en-US" altLang="zh-CN" dirty="0"/>
          </a:p>
          <a:p>
            <a:pPr lvl="2"/>
            <a:r>
              <a:rPr lang="zh-CN" altLang="en-US" dirty="0"/>
              <a:t>指针变量访问方式</a:t>
            </a:r>
            <a:endParaRPr lang="en-US" altLang="zh-CN" dirty="0"/>
          </a:p>
          <a:p>
            <a:pPr lvl="2"/>
            <a:r>
              <a:rPr lang="zh-CN" altLang="en-US" dirty="0"/>
              <a:t>指针移动的字节数与数组数据类型有关</a:t>
            </a:r>
            <a:endParaRPr lang="en-US" altLang="zh-CN" dirty="0"/>
          </a:p>
          <a:p>
            <a:pPr lvl="3"/>
            <a:r>
              <a:rPr lang="zh-CN" altLang="en-US" dirty="0"/>
              <a:t>例如，整型指针</a:t>
            </a:r>
            <a:r>
              <a:rPr lang="en-US" altLang="zh-CN" dirty="0">
                <a:latin typeface="Courier New" pitchFamily="49" charset="0"/>
                <a:cs typeface="Courier New" pitchFamily="49" charset="0"/>
              </a:rPr>
              <a:t>p</a:t>
            </a:r>
            <a:r>
              <a:rPr lang="zh-CN" altLang="en-US" dirty="0"/>
              <a:t>指向整型数组</a:t>
            </a:r>
            <a:r>
              <a:rPr lang="en-US" altLang="zh-CN" dirty="0">
                <a:latin typeface="Courier New" pitchFamily="49" charset="0"/>
                <a:cs typeface="Courier New" pitchFamily="49" charset="0"/>
              </a:rPr>
              <a:t>a</a:t>
            </a:r>
            <a:r>
              <a:rPr lang="zh-CN" altLang="en-US" dirty="0"/>
              <a:t>中的元素，指针</a:t>
            </a:r>
            <a:r>
              <a:rPr lang="en-US" altLang="zh-CN" dirty="0">
                <a:latin typeface="Courier New" pitchFamily="49" charset="0"/>
                <a:cs typeface="Courier New" pitchFamily="49" charset="0"/>
              </a:rPr>
              <a:t>p</a:t>
            </a:r>
            <a:r>
              <a:rPr lang="zh-CN" altLang="en-US" dirty="0"/>
              <a:t>每次移动</a:t>
            </a:r>
            <a:r>
              <a:rPr lang="en-US" altLang="zh-CN" dirty="0"/>
              <a:t>4</a:t>
            </a:r>
            <a:r>
              <a:rPr lang="zh-CN" altLang="en-US" dirty="0"/>
              <a:t>个字节</a:t>
            </a:r>
            <a:endParaRPr lang="en-US" altLang="zh-CN" dirty="0"/>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46</a:t>
            </a:fld>
            <a:endParaRPr lang="en-US" altLang="zh-CN" dirty="0"/>
          </a:p>
        </p:txBody>
      </p:sp>
      <p:graphicFrame>
        <p:nvGraphicFramePr>
          <p:cNvPr id="6" name="表格 5"/>
          <p:cNvGraphicFramePr>
            <a:graphicFrameLocks noGrp="1"/>
          </p:cNvGraphicFramePr>
          <p:nvPr/>
        </p:nvGraphicFramePr>
        <p:xfrm>
          <a:off x="428596" y="2414590"/>
          <a:ext cx="8215372" cy="1371600"/>
        </p:xfrm>
        <a:graphic>
          <a:graphicData uri="http://schemas.openxmlformats.org/drawingml/2006/table">
            <a:tbl>
              <a:tblPr firstRow="1" bandRow="1">
                <a:tableStyleId>{5C22544A-7EE6-4342-B048-85BDC9FD1C3A}</a:tableStyleId>
              </a:tblPr>
              <a:tblGrid>
                <a:gridCol w="2053843">
                  <a:extLst>
                    <a:ext uri="{9D8B030D-6E8A-4147-A177-3AD203B41FA5}">
                      <a16:colId xmlns:a16="http://schemas.microsoft.com/office/drawing/2014/main" val="20000"/>
                    </a:ext>
                  </a:extLst>
                </a:gridCol>
                <a:gridCol w="2053843">
                  <a:extLst>
                    <a:ext uri="{9D8B030D-6E8A-4147-A177-3AD203B41FA5}">
                      <a16:colId xmlns:a16="http://schemas.microsoft.com/office/drawing/2014/main" val="20001"/>
                    </a:ext>
                  </a:extLst>
                </a:gridCol>
                <a:gridCol w="2053843">
                  <a:extLst>
                    <a:ext uri="{9D8B030D-6E8A-4147-A177-3AD203B41FA5}">
                      <a16:colId xmlns:a16="http://schemas.microsoft.com/office/drawing/2014/main" val="20002"/>
                    </a:ext>
                  </a:extLst>
                </a:gridCol>
                <a:gridCol w="2053843">
                  <a:extLst>
                    <a:ext uri="{9D8B030D-6E8A-4147-A177-3AD203B41FA5}">
                      <a16:colId xmlns:a16="http://schemas.microsoft.com/office/drawing/2014/main" val="20003"/>
                    </a:ext>
                  </a:extLst>
                </a:gridCol>
              </a:tblGrid>
              <a:tr h="370840">
                <a:tc gridSpan="2">
                  <a:txBody>
                    <a:bodyPr/>
                    <a:lstStyle/>
                    <a:p>
                      <a:pPr algn="ctr"/>
                      <a:r>
                        <a:rPr lang="zh-CN" altLang="en-US" sz="2400" b="1" dirty="0"/>
                        <a:t>下标访问</a:t>
                      </a:r>
                    </a:p>
                  </a:txBody>
                  <a:tcPr/>
                </a:tc>
                <a:tc hMerge="1">
                  <a:txBody>
                    <a:bodyPr/>
                    <a:lstStyle/>
                    <a:p>
                      <a:endParaRPr lang="zh-CN" altLang="en-US" dirty="0"/>
                    </a:p>
                  </a:txBody>
                  <a:tcPr/>
                </a:tc>
                <a:tc gridSpan="2">
                  <a:txBody>
                    <a:bodyPr/>
                    <a:lstStyle/>
                    <a:p>
                      <a:pPr algn="ctr"/>
                      <a:r>
                        <a:rPr lang="zh-CN" altLang="en-US" sz="2400" dirty="0"/>
                        <a:t>指针访问</a:t>
                      </a:r>
                    </a:p>
                  </a:txBody>
                  <a:tcPr/>
                </a:tc>
                <a:tc hMerge="1">
                  <a:txBody>
                    <a:bodyPr/>
                    <a:lstStyle/>
                    <a:p>
                      <a:endParaRPr lang="zh-CN" altLang="en-US" dirty="0"/>
                    </a:p>
                  </a:txBody>
                  <a:tcPr/>
                </a:tc>
                <a:extLst>
                  <a:ext uri="{0D108BD9-81ED-4DB2-BD59-A6C34878D82A}">
                    <a16:rowId xmlns:a16="http://schemas.microsoft.com/office/drawing/2014/main" val="10000"/>
                  </a:ext>
                </a:extLst>
              </a:tr>
              <a:tr h="370840">
                <a:tc>
                  <a:txBody>
                    <a:bodyPr/>
                    <a:lstStyle/>
                    <a:p>
                      <a:pPr algn="ctr"/>
                      <a:r>
                        <a:rPr lang="zh-CN" altLang="en-US" sz="2400" b="1" dirty="0">
                          <a:latin typeface="楷体_GB2312" pitchFamily="49" charset="-122"/>
                          <a:ea typeface="楷体_GB2312" pitchFamily="49" charset="-122"/>
                        </a:rPr>
                        <a:t>数组下标</a:t>
                      </a:r>
                    </a:p>
                  </a:txBody>
                  <a:tcPr/>
                </a:tc>
                <a:tc>
                  <a:txBody>
                    <a:bodyPr/>
                    <a:lstStyle/>
                    <a:p>
                      <a:pPr algn="ctr"/>
                      <a:r>
                        <a:rPr lang="zh-CN" altLang="en-US" sz="2400" b="1" dirty="0">
                          <a:latin typeface="楷体_GB2312" pitchFamily="49" charset="-122"/>
                          <a:ea typeface="楷体_GB2312" pitchFamily="49" charset="-122"/>
                        </a:rPr>
                        <a:t>指针变量下标</a:t>
                      </a:r>
                    </a:p>
                  </a:txBody>
                  <a:tcPr/>
                </a:tc>
                <a:tc>
                  <a:txBody>
                    <a:bodyPr/>
                    <a:lstStyle/>
                    <a:p>
                      <a:pPr algn="ctr"/>
                      <a:r>
                        <a:rPr lang="zh-CN" altLang="en-US" sz="2400" b="1" dirty="0">
                          <a:latin typeface="楷体_GB2312" pitchFamily="49" charset="-122"/>
                          <a:ea typeface="楷体_GB2312" pitchFamily="49" charset="-122"/>
                        </a:rPr>
                        <a:t>指针常量</a:t>
                      </a:r>
                    </a:p>
                  </a:txBody>
                  <a:tcPr/>
                </a:tc>
                <a:tc>
                  <a:txBody>
                    <a:bodyPr/>
                    <a:lstStyle/>
                    <a:p>
                      <a:pPr algn="ctr"/>
                      <a:r>
                        <a:rPr lang="zh-CN" altLang="en-US" sz="2400" b="1" dirty="0">
                          <a:latin typeface="楷体_GB2312" pitchFamily="49" charset="-122"/>
                          <a:ea typeface="楷体_GB2312" pitchFamily="49" charset="-122"/>
                        </a:rPr>
                        <a:t>指针变量</a:t>
                      </a:r>
                    </a:p>
                  </a:txBody>
                  <a:tcPr/>
                </a:tc>
                <a:extLst>
                  <a:ext uri="{0D108BD9-81ED-4DB2-BD59-A6C34878D82A}">
                    <a16:rowId xmlns:a16="http://schemas.microsoft.com/office/drawing/2014/main" val="10001"/>
                  </a:ext>
                </a:extLst>
              </a:tr>
              <a:tr h="370840">
                <a:tc>
                  <a:txBody>
                    <a:bodyPr/>
                    <a:lstStyle/>
                    <a:p>
                      <a:pPr algn="ctr"/>
                      <a:r>
                        <a:rPr lang="en-US" altLang="zh-CN" sz="2400" b="1" dirty="0" err="1">
                          <a:solidFill>
                            <a:srgbClr val="C00000"/>
                          </a:solidFill>
                          <a:latin typeface="Courier New" pitchFamily="49" charset="0"/>
                          <a:cs typeface="Courier New" pitchFamily="49" charset="0"/>
                        </a:rPr>
                        <a:t>Fibon</a:t>
                      </a:r>
                      <a:r>
                        <a:rPr lang="en-US" altLang="zh-CN" sz="2400" b="1" dirty="0">
                          <a:solidFill>
                            <a:srgbClr val="C00000"/>
                          </a:solidFill>
                          <a:latin typeface="Courier New" pitchFamily="49" charset="0"/>
                          <a:cs typeface="Courier New" pitchFamily="49" charset="0"/>
                        </a:rPr>
                        <a:t>[</a:t>
                      </a:r>
                      <a:r>
                        <a:rPr lang="en-US" altLang="zh-CN" sz="2400" b="1" dirty="0" err="1">
                          <a:solidFill>
                            <a:srgbClr val="C00000"/>
                          </a:solidFill>
                          <a:latin typeface="Courier New" pitchFamily="49" charset="0"/>
                          <a:cs typeface="Courier New" pitchFamily="49" charset="0"/>
                        </a:rPr>
                        <a:t>i</a:t>
                      </a:r>
                      <a:r>
                        <a:rPr lang="en-US" altLang="zh-CN" sz="2400" b="1" dirty="0">
                          <a:solidFill>
                            <a:srgbClr val="C00000"/>
                          </a:solidFill>
                          <a:latin typeface="Courier New" pitchFamily="49" charset="0"/>
                          <a:cs typeface="Courier New" pitchFamily="49" charset="0"/>
                        </a:rPr>
                        <a:t>]</a:t>
                      </a:r>
                      <a:endParaRPr lang="zh-CN" altLang="en-US" sz="2400" b="1" dirty="0">
                        <a:solidFill>
                          <a:srgbClr val="C00000"/>
                        </a:solidFill>
                        <a:latin typeface="Courier New" pitchFamily="49" charset="0"/>
                        <a:cs typeface="Courier New" pitchFamily="49" charset="0"/>
                      </a:endParaRPr>
                    </a:p>
                  </a:txBody>
                  <a:tcPr/>
                </a:tc>
                <a:tc>
                  <a:txBody>
                    <a:bodyPr/>
                    <a:lstStyle/>
                    <a:p>
                      <a:pPr algn="ctr"/>
                      <a:r>
                        <a:rPr lang="en-US" altLang="zh-CN" sz="2400" b="1" dirty="0">
                          <a:solidFill>
                            <a:srgbClr val="C00000"/>
                          </a:solidFill>
                          <a:latin typeface="Courier New" pitchFamily="49" charset="0"/>
                          <a:cs typeface="Courier New" pitchFamily="49" charset="0"/>
                        </a:rPr>
                        <a:t>pfib1[</a:t>
                      </a:r>
                      <a:r>
                        <a:rPr lang="en-US" altLang="zh-CN" sz="2400" b="1" dirty="0" err="1">
                          <a:solidFill>
                            <a:srgbClr val="C00000"/>
                          </a:solidFill>
                          <a:latin typeface="Courier New" pitchFamily="49" charset="0"/>
                          <a:cs typeface="Courier New" pitchFamily="49" charset="0"/>
                        </a:rPr>
                        <a:t>i</a:t>
                      </a:r>
                      <a:r>
                        <a:rPr lang="en-US" altLang="zh-CN" sz="2400" b="1" dirty="0">
                          <a:solidFill>
                            <a:srgbClr val="C00000"/>
                          </a:solidFill>
                          <a:latin typeface="Courier New" pitchFamily="49" charset="0"/>
                          <a:cs typeface="Courier New" pitchFamily="49" charset="0"/>
                        </a:rPr>
                        <a:t>]</a:t>
                      </a:r>
                      <a:endParaRPr lang="zh-CN" altLang="en-US" sz="2400" b="1" dirty="0">
                        <a:solidFill>
                          <a:srgbClr val="C00000"/>
                        </a:solidFill>
                        <a:latin typeface="Courier New" pitchFamily="49" charset="0"/>
                        <a:cs typeface="Courier New" pitchFamily="49" charset="0"/>
                      </a:endParaRPr>
                    </a:p>
                  </a:txBody>
                  <a:tcPr/>
                </a:tc>
                <a:tc>
                  <a:txBody>
                    <a:bodyPr/>
                    <a:lstStyle/>
                    <a:p>
                      <a:pPr algn="ctr"/>
                      <a:r>
                        <a:rPr lang="en-US" altLang="zh-CN" sz="2400" b="1" dirty="0">
                          <a:solidFill>
                            <a:srgbClr val="C00000"/>
                          </a:solidFill>
                          <a:latin typeface="Courier New" pitchFamily="49" charset="0"/>
                          <a:cs typeface="Courier New" pitchFamily="49" charset="0"/>
                        </a:rPr>
                        <a:t>*(</a:t>
                      </a:r>
                      <a:r>
                        <a:rPr lang="en-US" altLang="zh-CN" sz="2400" b="1" dirty="0" err="1">
                          <a:solidFill>
                            <a:srgbClr val="C00000"/>
                          </a:solidFill>
                          <a:latin typeface="Courier New" pitchFamily="49" charset="0"/>
                          <a:cs typeface="Courier New" pitchFamily="49" charset="0"/>
                        </a:rPr>
                        <a:t>Fibon+i</a:t>
                      </a:r>
                      <a:r>
                        <a:rPr lang="en-US" altLang="zh-CN" sz="2400" b="1" dirty="0">
                          <a:solidFill>
                            <a:srgbClr val="C00000"/>
                          </a:solidFill>
                          <a:latin typeface="Courier New" pitchFamily="49" charset="0"/>
                          <a:cs typeface="Courier New" pitchFamily="49" charset="0"/>
                        </a:rPr>
                        <a:t>)</a:t>
                      </a:r>
                      <a:endParaRPr lang="zh-CN" altLang="en-US" sz="2400" b="1" dirty="0">
                        <a:solidFill>
                          <a:srgbClr val="C00000"/>
                        </a:solidFill>
                        <a:latin typeface="Courier New" pitchFamily="49" charset="0"/>
                        <a:cs typeface="Courier New" pitchFamily="49" charset="0"/>
                      </a:endParaRPr>
                    </a:p>
                  </a:txBody>
                  <a:tcPr/>
                </a:tc>
                <a:tc>
                  <a:txBody>
                    <a:bodyPr/>
                    <a:lstStyle/>
                    <a:p>
                      <a:pPr algn="ctr"/>
                      <a:r>
                        <a:rPr lang="en-US" altLang="zh-CN" sz="2400" b="1" dirty="0">
                          <a:solidFill>
                            <a:srgbClr val="C00000"/>
                          </a:solidFill>
                          <a:latin typeface="Courier New" pitchFamily="49" charset="0"/>
                          <a:cs typeface="Courier New" pitchFamily="49" charset="0"/>
                        </a:rPr>
                        <a:t>*(pfib2+i)</a:t>
                      </a:r>
                      <a:endParaRPr lang="zh-CN" altLang="en-US" sz="2400" b="1" dirty="0">
                        <a:solidFill>
                          <a:srgbClr val="C00000"/>
                        </a:solidFill>
                        <a:latin typeface="Courier New" pitchFamily="49" charset="0"/>
                        <a:cs typeface="Courier New" pitchFamily="49" charset="0"/>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p:txBody>
          <a:bodyPr/>
          <a:lstStyle/>
          <a:p>
            <a:r>
              <a:rPr lang="zh-CN" altLang="en-US" dirty="0"/>
              <a:t>指针与数组</a:t>
            </a:r>
            <a:endParaRPr lang="en-US" altLang="zh-CN" dirty="0"/>
          </a:p>
          <a:p>
            <a:pPr lvl="1"/>
            <a:r>
              <a:rPr lang="zh-CN" altLang="en-US" dirty="0"/>
              <a:t>指向</a:t>
            </a:r>
            <a:r>
              <a:rPr lang="en-US" altLang="zh-CN" dirty="0">
                <a:latin typeface="Courier New" pitchFamily="49" charset="0"/>
                <a:cs typeface="Courier New" pitchFamily="49" charset="0"/>
              </a:rPr>
              <a:t>a</a:t>
            </a:r>
            <a:r>
              <a:rPr lang="zh-CN" altLang="en-US" dirty="0"/>
              <a:t>数组元素的指针</a:t>
            </a:r>
            <a:r>
              <a:rPr lang="en-US" altLang="zh-CN" dirty="0">
                <a:latin typeface="Courier New" pitchFamily="49" charset="0"/>
                <a:cs typeface="Courier New" pitchFamily="49" charset="0"/>
              </a:rPr>
              <a:t>p</a:t>
            </a: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47</a:t>
            </a:fld>
            <a:endParaRPr lang="en-US" altLang="zh-CN" dirty="0"/>
          </a:p>
        </p:txBody>
      </p:sp>
      <p:pic>
        <p:nvPicPr>
          <p:cNvPr id="17413" name="Picture 5"/>
          <p:cNvPicPr>
            <a:picLocks noChangeAspect="1" noChangeArrowheads="1"/>
          </p:cNvPicPr>
          <p:nvPr/>
        </p:nvPicPr>
        <p:blipFill>
          <a:blip r:embed="rId2" cstate="print"/>
          <a:srcRect/>
          <a:stretch>
            <a:fillRect/>
          </a:stretch>
        </p:blipFill>
        <p:spPr bwMode="auto">
          <a:xfrm>
            <a:off x="1357290" y="2357430"/>
            <a:ext cx="6572296" cy="4154106"/>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p:txBody>
          <a:bodyPr/>
          <a:lstStyle/>
          <a:p>
            <a:r>
              <a:rPr lang="zh-CN" altLang="en-US" dirty="0"/>
              <a:t>指针与数组</a:t>
            </a:r>
            <a:endParaRPr lang="en-US" altLang="zh-CN" dirty="0"/>
          </a:p>
          <a:p>
            <a:pPr lvl="1"/>
            <a:r>
              <a:rPr lang="zh-CN" altLang="en-US" dirty="0"/>
              <a:t>指向二维数组元素的指针</a:t>
            </a:r>
            <a:endParaRPr lang="en-US" altLang="zh-CN" dirty="0"/>
          </a:p>
          <a:p>
            <a:pPr lvl="2"/>
            <a:r>
              <a:rPr lang="zh-CN" altLang="en-US" dirty="0"/>
              <a:t>将数组首地址赋予指针</a:t>
            </a:r>
            <a:endParaRPr lang="en-US" altLang="zh-CN" dirty="0"/>
          </a:p>
          <a:p>
            <a:pPr lvl="2"/>
            <a:r>
              <a:rPr lang="zh-CN" altLang="en-US" dirty="0"/>
              <a:t>按照一维数组的存储方式移动指针</a:t>
            </a:r>
            <a:endParaRPr lang="en-US" altLang="zh-CN" dirty="0"/>
          </a:p>
          <a:p>
            <a:pPr lvl="2">
              <a:buNone/>
            </a:pPr>
            <a:r>
              <a:rPr lang="en-US" altLang="zh-CN" dirty="0" err="1">
                <a:solidFill>
                  <a:srgbClr val="0000FF"/>
                </a:solidFill>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A[3][4]={……}</a:t>
            </a:r>
          </a:p>
          <a:p>
            <a:pPr lvl="2">
              <a:buNone/>
            </a:pPr>
            <a:r>
              <a:rPr lang="en-US" altLang="zh-CN" dirty="0" err="1">
                <a:solidFill>
                  <a:srgbClr val="0000FF"/>
                </a:solidFill>
                <a:latin typeface="Courier New" pitchFamily="49" charset="0"/>
                <a:cs typeface="Courier New" pitchFamily="49" charset="0"/>
              </a:rPr>
              <a:t>int</a:t>
            </a:r>
            <a:r>
              <a:rPr lang="en-US" altLang="zh-CN" dirty="0">
                <a:solidFill>
                  <a:srgbClr val="0000FF"/>
                </a:solidFill>
                <a:latin typeface="Courier New" pitchFamily="49" charset="0"/>
                <a:cs typeface="Courier New" pitchFamily="49" charset="0"/>
              </a:rPr>
              <a:t> </a:t>
            </a:r>
            <a:r>
              <a:rPr lang="en-US" altLang="zh-CN" dirty="0">
                <a:solidFill>
                  <a:schemeClr val="tx2"/>
                </a:solidFill>
                <a:latin typeface="Courier New" pitchFamily="49" charset="0"/>
                <a:cs typeface="Courier New" pitchFamily="49" charset="0"/>
              </a:rPr>
              <a:t>*pa=A[0];</a:t>
            </a:r>
            <a:r>
              <a:rPr lang="en-US" altLang="zh-CN" dirty="0">
                <a:solidFill>
                  <a:srgbClr val="007434"/>
                </a:solidFill>
                <a:latin typeface="Courier New" pitchFamily="49" charset="0"/>
                <a:cs typeface="Courier New" pitchFamily="49" charset="0"/>
              </a:rPr>
              <a:t>//</a:t>
            </a:r>
            <a:r>
              <a:rPr lang="en-US" altLang="zh-CN" dirty="0" err="1">
                <a:solidFill>
                  <a:srgbClr val="007434"/>
                </a:solidFill>
                <a:latin typeface="Courier New" pitchFamily="49" charset="0"/>
                <a:cs typeface="Courier New" pitchFamily="49" charset="0"/>
              </a:rPr>
              <a:t>int</a:t>
            </a:r>
            <a:r>
              <a:rPr lang="en-US" altLang="zh-CN" dirty="0">
                <a:solidFill>
                  <a:srgbClr val="007434"/>
                </a:solidFill>
                <a:latin typeface="Courier New" pitchFamily="49" charset="0"/>
                <a:cs typeface="Courier New" pitchFamily="49" charset="0"/>
              </a:rPr>
              <a:t> *pa = A,</a:t>
            </a:r>
            <a:r>
              <a:rPr lang="zh-CN" altLang="en-US" dirty="0">
                <a:solidFill>
                  <a:srgbClr val="007434"/>
                </a:solidFill>
                <a:latin typeface="Courier New" pitchFamily="49" charset="0"/>
                <a:cs typeface="Courier New" pitchFamily="49" charset="0"/>
              </a:rPr>
              <a:t>错误！</a:t>
            </a:r>
            <a:endParaRPr lang="en-US" altLang="zh-CN" dirty="0">
              <a:solidFill>
                <a:srgbClr val="007434"/>
              </a:solidFill>
              <a:latin typeface="Courier New" pitchFamily="49" charset="0"/>
              <a:cs typeface="Courier New" pitchFamily="49" charset="0"/>
            </a:endParaRPr>
          </a:p>
          <a:p>
            <a:pPr lvl="2">
              <a:buNone/>
            </a:pPr>
            <a:r>
              <a:rPr lang="en-US" altLang="zh-CN" dirty="0">
                <a:solidFill>
                  <a:srgbClr val="0000FF"/>
                </a:solidFill>
                <a:latin typeface="Courier New" pitchFamily="49" charset="0"/>
                <a:cs typeface="Courier New" pitchFamily="49" charset="0"/>
              </a:rPr>
              <a:t>for</a:t>
            </a:r>
            <a:r>
              <a:rPr lang="en-US" altLang="zh-CN" dirty="0">
                <a:solidFill>
                  <a:schemeClr val="tx2"/>
                </a:solidFill>
                <a:latin typeface="Courier New" pitchFamily="49" charset="0"/>
                <a:cs typeface="Courier New" pitchFamily="49" charset="0"/>
              </a:rPr>
              <a:t>(;pa&lt;A[0]+12;pa++)</a:t>
            </a:r>
          </a:p>
          <a:p>
            <a:pPr lvl="2">
              <a:buNone/>
            </a:pPr>
            <a:r>
              <a:rPr lang="en-US" altLang="zh-CN" dirty="0">
                <a:solidFill>
                  <a:schemeClr val="tx2"/>
                </a:solidFill>
                <a:latin typeface="Courier New" pitchFamily="49" charset="0"/>
                <a:cs typeface="Courier New" pitchFamily="49" charset="0"/>
              </a:rPr>
              <a:t>    </a:t>
            </a:r>
            <a:r>
              <a:rPr lang="en-US" altLang="zh-CN" dirty="0" err="1">
                <a:solidFill>
                  <a:schemeClr val="tx2"/>
                </a:solidFill>
                <a:latin typeface="Courier New" pitchFamily="49" charset="0"/>
                <a:cs typeface="Courier New" pitchFamily="49" charset="0"/>
              </a:rPr>
              <a:t>cout</a:t>
            </a:r>
            <a:r>
              <a:rPr lang="en-US" altLang="zh-CN" dirty="0">
                <a:solidFill>
                  <a:schemeClr val="tx2"/>
                </a:solidFill>
                <a:latin typeface="Courier New" pitchFamily="49" charset="0"/>
                <a:cs typeface="Courier New" pitchFamily="49" charset="0"/>
              </a:rPr>
              <a:t>&lt;&lt;*pa&lt;&lt;</a:t>
            </a:r>
            <a:r>
              <a:rPr lang="en-US" altLang="zh-CN" dirty="0" err="1">
                <a:solidFill>
                  <a:schemeClr val="tx2"/>
                </a:solidFill>
                <a:latin typeface="Courier New" pitchFamily="49" charset="0"/>
                <a:cs typeface="Courier New" pitchFamily="49" charset="0"/>
              </a:rPr>
              <a:t>endl</a:t>
            </a:r>
            <a:r>
              <a:rPr lang="en-US" altLang="zh-CN" dirty="0">
                <a:solidFill>
                  <a:schemeClr val="tx2"/>
                </a:solidFill>
                <a:latin typeface="Courier New" pitchFamily="49" charset="0"/>
                <a:cs typeface="Courier New" pitchFamily="49" charset="0"/>
              </a:rPr>
              <a:t>;</a:t>
            </a: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a:xfrm>
            <a:off x="457200" y="1295400"/>
            <a:ext cx="8153400" cy="5276872"/>
          </a:xfrm>
        </p:spPr>
        <p:txBody>
          <a:bodyPr/>
          <a:lstStyle/>
          <a:p>
            <a:r>
              <a:rPr lang="zh-CN" altLang="en-US" dirty="0"/>
              <a:t>指针与数组</a:t>
            </a:r>
            <a:endParaRPr lang="en-US" altLang="zh-CN" dirty="0"/>
          </a:p>
          <a:p>
            <a:pPr lvl="1"/>
            <a:r>
              <a:rPr lang="zh-CN" altLang="en-US" dirty="0"/>
              <a:t>指向数组的指针（数组指针）</a:t>
            </a:r>
            <a:endParaRPr lang="en-US" altLang="zh-CN" dirty="0"/>
          </a:p>
          <a:p>
            <a:pPr lvl="2"/>
            <a:r>
              <a:rPr lang="zh-CN" altLang="en-US" dirty="0"/>
              <a:t>把数组作为整体，指向这样一个整体的指针被称为指向数组的指针。</a:t>
            </a:r>
            <a:endParaRPr lang="en-US" altLang="zh-CN" dirty="0"/>
          </a:p>
          <a:p>
            <a:pPr lvl="2"/>
            <a:r>
              <a:rPr lang="zh-CN" altLang="en-US" dirty="0"/>
              <a:t>指向一维数组的指针说明格式：</a:t>
            </a:r>
            <a:endParaRPr lang="en-US" altLang="zh-CN" dirty="0"/>
          </a:p>
          <a:p>
            <a:pPr lvl="2">
              <a:buNone/>
            </a:pPr>
            <a:r>
              <a:rPr lang="zh-CN" altLang="en-US" sz="2400" dirty="0">
                <a:solidFill>
                  <a:schemeClr val="tx2"/>
                </a:solidFill>
                <a:latin typeface="Courier New" pitchFamily="49" charset="0"/>
                <a:cs typeface="Courier New" pitchFamily="49" charset="0"/>
              </a:rPr>
              <a:t>&lt;类型名&gt; (* &lt;指针变量名&gt;) [&lt;元素个数&gt;]</a:t>
            </a:r>
            <a:endParaRPr lang="en-US" altLang="zh-CN" sz="2400" dirty="0">
              <a:solidFill>
                <a:schemeClr val="tx2"/>
              </a:solidFill>
              <a:latin typeface="Courier New" pitchFamily="49" charset="0"/>
              <a:cs typeface="Courier New" pitchFamily="49" charset="0"/>
            </a:endParaRPr>
          </a:p>
          <a:p>
            <a:pPr lvl="2">
              <a:buNone/>
            </a:pPr>
            <a:r>
              <a:rPr lang="en-US" altLang="zh-CN" dirty="0" err="1">
                <a:solidFill>
                  <a:srgbClr val="0000FF"/>
                </a:solidFill>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(*pa)[4];</a:t>
            </a:r>
          </a:p>
          <a:p>
            <a:pPr lvl="3"/>
            <a:r>
              <a:rPr lang="en-US" altLang="zh-CN" dirty="0">
                <a:latin typeface="Courier New" pitchFamily="49" charset="0"/>
                <a:cs typeface="Courier New" pitchFamily="49" charset="0"/>
              </a:rPr>
              <a:t>pa</a:t>
            </a:r>
            <a:r>
              <a:rPr lang="zh-CN" altLang="en-US" dirty="0">
                <a:latin typeface="Courier New" pitchFamily="49" charset="0"/>
                <a:cs typeface="Courier New" pitchFamily="49" charset="0"/>
              </a:rPr>
              <a:t>指向一维整型数组，该数组包含</a:t>
            </a:r>
            <a:r>
              <a:rPr lang="en-US" altLang="zh-CN" dirty="0">
                <a:latin typeface="Courier New" pitchFamily="49" charset="0"/>
                <a:cs typeface="Courier New" pitchFamily="49" charset="0"/>
              </a:rPr>
              <a:t>4</a:t>
            </a:r>
            <a:r>
              <a:rPr lang="zh-CN" altLang="en-US" dirty="0">
                <a:latin typeface="Courier New" pitchFamily="49" charset="0"/>
                <a:cs typeface="Courier New" pitchFamily="49" charset="0"/>
              </a:rPr>
              <a:t>个整型元素</a:t>
            </a:r>
            <a:endParaRPr lang="en-US" altLang="zh-CN" dirty="0">
              <a:latin typeface="Courier New" pitchFamily="49" charset="0"/>
              <a:cs typeface="Courier New" pitchFamily="49" charset="0"/>
            </a:endParaRPr>
          </a:p>
          <a:p>
            <a:pPr lvl="3"/>
            <a:r>
              <a:rPr lang="en-US" altLang="zh-CN" dirty="0">
                <a:latin typeface="Courier New" pitchFamily="49" charset="0"/>
                <a:cs typeface="Courier New" pitchFamily="49" charset="0"/>
              </a:rPr>
              <a:t>*pa</a:t>
            </a:r>
            <a:r>
              <a:rPr lang="zh-CN" altLang="en-US" dirty="0">
                <a:latin typeface="Courier New" pitchFamily="49" charset="0"/>
                <a:cs typeface="Courier New" pitchFamily="49" charset="0"/>
              </a:rPr>
              <a:t>为该一维整型数组的</a:t>
            </a:r>
            <a:r>
              <a:rPr lang="zh-CN" altLang="en-US" dirty="0">
                <a:solidFill>
                  <a:srgbClr val="FF0000"/>
                </a:solidFill>
                <a:latin typeface="Courier New" pitchFamily="49" charset="0"/>
                <a:cs typeface="Courier New" pitchFamily="49" charset="0"/>
              </a:rPr>
              <a:t>首地址</a:t>
            </a:r>
            <a:endParaRPr lang="en-US" altLang="zh-CN" dirty="0">
              <a:solidFill>
                <a:srgbClr val="FF0000"/>
              </a:solidFill>
              <a:latin typeface="Courier New" pitchFamily="49" charset="0"/>
              <a:cs typeface="Courier New" pitchFamily="49" charset="0"/>
            </a:endParaRPr>
          </a:p>
          <a:p>
            <a:pPr lvl="2">
              <a:buNone/>
            </a:pP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A[3][4];</a:t>
            </a:r>
          </a:p>
          <a:p>
            <a:pPr lvl="2">
              <a:buNone/>
            </a:pPr>
            <a:r>
              <a:rPr lang="en-US" altLang="zh-CN" dirty="0" err="1">
                <a:solidFill>
                  <a:srgbClr val="0000FF"/>
                </a:solidFill>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(*pa)[4]=A;</a:t>
            </a:r>
          </a:p>
          <a:p>
            <a:pPr lvl="3"/>
            <a:r>
              <a:rPr lang="en-US" altLang="zh-CN" dirty="0">
                <a:latin typeface="Courier New" pitchFamily="49" charset="0"/>
                <a:cs typeface="Courier New" pitchFamily="49" charset="0"/>
              </a:rPr>
              <a:t>pa</a:t>
            </a:r>
            <a:r>
              <a:rPr lang="zh-CN" altLang="en-US" dirty="0">
                <a:latin typeface="Courier New" pitchFamily="49" charset="0"/>
                <a:cs typeface="Courier New" pitchFamily="49" charset="0"/>
              </a:rPr>
              <a:t>指向二维数组的第一个元素</a:t>
            </a:r>
            <a:r>
              <a:rPr lang="en-US" altLang="zh-CN" dirty="0">
                <a:latin typeface="Courier New" pitchFamily="49" charset="0"/>
                <a:cs typeface="Courier New" pitchFamily="49" charset="0"/>
              </a:rPr>
              <a:t>A[0]</a:t>
            </a:r>
            <a:endParaRPr lang="zh-CN" altLang="en-US" dirty="0"/>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49</a:t>
            </a:fld>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初识指针</a:t>
            </a:r>
          </a:p>
        </p:txBody>
      </p:sp>
      <p:sp>
        <p:nvSpPr>
          <p:cNvPr id="3" name="内容占位符 2"/>
          <p:cNvSpPr>
            <a:spLocks noGrp="1"/>
          </p:cNvSpPr>
          <p:nvPr>
            <p:ph idx="1"/>
          </p:nvPr>
        </p:nvSpPr>
        <p:spPr/>
        <p:txBody>
          <a:bodyPr/>
          <a:lstStyle/>
          <a:p>
            <a:r>
              <a:rPr lang="zh-CN" altLang="en-US" dirty="0"/>
              <a:t>从地址的角度理解数组元素</a:t>
            </a:r>
            <a:endParaRPr lang="en-US" altLang="zh-CN" dirty="0"/>
          </a:p>
          <a:p>
            <a:pPr lvl="1"/>
            <a:r>
              <a:rPr lang="zh-CN" altLang="en-US" dirty="0"/>
              <a:t>数组元素</a:t>
            </a:r>
            <a:r>
              <a:rPr lang="en-US" altLang="zh-CN" dirty="0"/>
              <a:t>a[</a:t>
            </a:r>
            <a:r>
              <a:rPr lang="en-US" altLang="zh-CN" dirty="0" err="1"/>
              <a:t>i</a:t>
            </a:r>
            <a:r>
              <a:rPr lang="en-US" altLang="zh-CN" dirty="0"/>
              <a:t>]</a:t>
            </a:r>
            <a:r>
              <a:rPr lang="zh-CN" altLang="en-US" dirty="0"/>
              <a:t>的首地址为：</a:t>
            </a:r>
            <a:endParaRPr lang="en-US" altLang="zh-CN" dirty="0"/>
          </a:p>
          <a:p>
            <a:pPr lvl="2"/>
            <a:r>
              <a:rPr lang="zh-CN" altLang="en-US" dirty="0"/>
              <a:t>数组第一个元素首地址</a:t>
            </a:r>
            <a:r>
              <a:rPr lang="en-US" altLang="zh-CN" dirty="0"/>
              <a:t>+</a:t>
            </a:r>
            <a:r>
              <a:rPr lang="zh-CN" altLang="en-US" dirty="0"/>
              <a:t>下标</a:t>
            </a:r>
            <a:r>
              <a:rPr lang="en-US" altLang="zh-CN" dirty="0" err="1"/>
              <a:t>i</a:t>
            </a:r>
            <a:r>
              <a:rPr lang="en-US" altLang="zh-CN" dirty="0"/>
              <a:t>×</a:t>
            </a:r>
            <a:r>
              <a:rPr lang="zh-CN" altLang="en-US" dirty="0"/>
              <a:t>数据类型所占字节数</a:t>
            </a:r>
            <a:endParaRPr lang="en-US" altLang="zh-CN" dirty="0"/>
          </a:p>
          <a:p>
            <a:pPr lvl="2"/>
            <a:r>
              <a:rPr lang="zh-CN" altLang="en-US" dirty="0"/>
              <a:t>设数组</a:t>
            </a:r>
            <a:r>
              <a:rPr lang="en-US" altLang="zh-CN" dirty="0"/>
              <a:t>a</a:t>
            </a:r>
            <a:r>
              <a:rPr lang="zh-CN" altLang="en-US" dirty="0"/>
              <a:t>的首地址为</a:t>
            </a:r>
            <a:r>
              <a:rPr lang="en-US" altLang="zh-CN" dirty="0"/>
              <a:t>1000</a:t>
            </a:r>
            <a:r>
              <a:rPr lang="zh-CN" altLang="en-US" dirty="0"/>
              <a:t>，数组元素</a:t>
            </a:r>
            <a:r>
              <a:rPr lang="en-US" altLang="zh-CN" dirty="0"/>
              <a:t>a[2]</a:t>
            </a:r>
            <a:r>
              <a:rPr lang="zh-CN" altLang="en-US" dirty="0"/>
              <a:t>的首地址为：</a:t>
            </a:r>
            <a:endParaRPr lang="en-US" altLang="zh-CN" dirty="0"/>
          </a:p>
          <a:p>
            <a:pPr lvl="3"/>
            <a:r>
              <a:rPr lang="en-US" altLang="zh-CN" dirty="0"/>
              <a:t>1000+2*4=1008</a:t>
            </a:r>
          </a:p>
          <a:p>
            <a:pPr lvl="3"/>
            <a:r>
              <a:rPr lang="zh-CN" altLang="en-US" dirty="0"/>
              <a:t>从</a:t>
            </a:r>
            <a:r>
              <a:rPr lang="en-US" altLang="zh-CN" dirty="0"/>
              <a:t>1008</a:t>
            </a:r>
            <a:r>
              <a:rPr lang="zh-CN" altLang="en-US" dirty="0"/>
              <a:t>到地址</a:t>
            </a:r>
            <a:r>
              <a:rPr lang="en-US" altLang="zh-CN" dirty="0"/>
              <a:t>100B</a:t>
            </a:r>
            <a:r>
              <a:rPr lang="zh-CN" altLang="en-US" dirty="0"/>
              <a:t>这</a:t>
            </a:r>
            <a:r>
              <a:rPr lang="en-US" altLang="zh-CN" dirty="0"/>
              <a:t>4</a:t>
            </a:r>
            <a:r>
              <a:rPr lang="zh-CN" altLang="en-US" dirty="0"/>
              <a:t>个字节存储整数</a:t>
            </a:r>
            <a:r>
              <a:rPr lang="en-US" altLang="zh-CN" dirty="0"/>
              <a:t>a[2]</a:t>
            </a:r>
          </a:p>
          <a:p>
            <a:pPr lvl="1"/>
            <a:r>
              <a:rPr lang="zh-CN" altLang="en-US" dirty="0"/>
              <a:t>可以使用地址访问数组元素，亦可使用地址访问普通变量，这个地址由</a:t>
            </a:r>
            <a:r>
              <a:rPr lang="zh-CN" altLang="en-US" dirty="0">
                <a:solidFill>
                  <a:srgbClr val="FF0000"/>
                </a:solidFill>
              </a:rPr>
              <a:t>指针</a:t>
            </a:r>
            <a:r>
              <a:rPr lang="zh-CN" altLang="en-US" dirty="0"/>
              <a:t>表示</a:t>
            </a: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a:t>
            </a:fld>
            <a:endParaRPr lang="en-US" altLang="zh-C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指针数组</a:t>
            </a:r>
          </a:p>
        </p:txBody>
      </p:sp>
      <p:sp>
        <p:nvSpPr>
          <p:cNvPr id="3" name="内容占位符 2"/>
          <p:cNvSpPr>
            <a:spLocks noGrp="1"/>
          </p:cNvSpPr>
          <p:nvPr>
            <p:ph idx="1"/>
          </p:nvPr>
        </p:nvSpPr>
        <p:spPr/>
        <p:txBody>
          <a:bodyPr/>
          <a:lstStyle/>
          <a:p>
            <a:r>
              <a:rPr lang="zh-CN" altLang="en-US" dirty="0"/>
              <a:t>指针与数组</a:t>
            </a:r>
            <a:endParaRPr lang="en-US" altLang="zh-CN" dirty="0"/>
          </a:p>
          <a:p>
            <a:pPr lvl="1"/>
            <a:r>
              <a:rPr lang="zh-CN" altLang="en-US" dirty="0"/>
              <a:t>指向数组的指针</a:t>
            </a: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50</a:t>
            </a:fld>
            <a:endParaRPr lang="en-US" altLang="zh-CN" dirty="0"/>
          </a:p>
        </p:txBody>
      </p:sp>
      <p:pic>
        <p:nvPicPr>
          <p:cNvPr id="54274" name="Picture 2"/>
          <p:cNvPicPr>
            <a:picLocks noChangeAspect="1" noChangeArrowheads="1"/>
          </p:cNvPicPr>
          <p:nvPr/>
        </p:nvPicPr>
        <p:blipFill>
          <a:blip r:embed="rId3" cstate="print"/>
          <a:srcRect/>
          <a:stretch>
            <a:fillRect/>
          </a:stretch>
        </p:blipFill>
        <p:spPr bwMode="auto">
          <a:xfrm>
            <a:off x="1066800" y="2549996"/>
            <a:ext cx="7010400" cy="3543300"/>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p:txBody>
          <a:bodyPr/>
          <a:lstStyle/>
          <a:p>
            <a:r>
              <a:rPr lang="zh-CN" altLang="en-US" dirty="0"/>
              <a:t>指针与数组</a:t>
            </a:r>
            <a:endParaRPr lang="en-US" altLang="zh-CN" dirty="0"/>
          </a:p>
          <a:p>
            <a:pPr lvl="1"/>
            <a:r>
              <a:rPr lang="zh-CN" altLang="en-US" dirty="0"/>
              <a:t>指向数组的指针</a:t>
            </a: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51</a:t>
            </a:fld>
            <a:endParaRPr lang="en-US" altLang="zh-CN" dirty="0"/>
          </a:p>
        </p:txBody>
      </p:sp>
      <p:pic>
        <p:nvPicPr>
          <p:cNvPr id="117762" name="Picture 2"/>
          <p:cNvPicPr>
            <a:picLocks noChangeAspect="1" noChangeArrowheads="1"/>
          </p:cNvPicPr>
          <p:nvPr/>
        </p:nvPicPr>
        <p:blipFill>
          <a:blip r:embed="rId2" cstate="print"/>
          <a:srcRect/>
          <a:stretch>
            <a:fillRect/>
          </a:stretch>
        </p:blipFill>
        <p:spPr bwMode="auto">
          <a:xfrm>
            <a:off x="1691680" y="2420888"/>
            <a:ext cx="5544616" cy="3487985"/>
          </a:xfrm>
          <a:prstGeom prst="rect">
            <a:avLst/>
          </a:prstGeom>
          <a:noFill/>
          <a:ln w="9525">
            <a:noFill/>
            <a:miter lim="800000"/>
            <a:headEnd/>
            <a:tailEnd/>
          </a:ln>
        </p:spPr>
      </p:pic>
      <p:cxnSp>
        <p:nvCxnSpPr>
          <p:cNvPr id="9" name="直接箭头连接符 8"/>
          <p:cNvCxnSpPr/>
          <p:nvPr/>
        </p:nvCxnSpPr>
        <p:spPr>
          <a:xfrm rot="5400000" flipH="1" flipV="1">
            <a:off x="4463988" y="2672916"/>
            <a:ext cx="1584176" cy="122413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11" name="Picture 4"/>
          <p:cNvPicPr>
            <a:picLocks noChangeAspect="1" noChangeArrowheads="1"/>
          </p:cNvPicPr>
          <p:nvPr/>
        </p:nvPicPr>
        <p:blipFill>
          <a:blip r:embed="rId3" cstate="print"/>
          <a:srcRect/>
          <a:stretch>
            <a:fillRect/>
          </a:stretch>
        </p:blipFill>
        <p:spPr bwMode="auto">
          <a:xfrm>
            <a:off x="6011863" y="2205038"/>
            <a:ext cx="219075" cy="542925"/>
          </a:xfrm>
          <a:prstGeom prst="rect">
            <a:avLst/>
          </a:prstGeom>
          <a:noFill/>
          <a:ln w="9525">
            <a:miter lim="800000"/>
            <a:headEnd/>
            <a:tailEnd/>
          </a:ln>
          <a:effectLst/>
        </p:spPr>
      </p:pic>
      <p:pic>
        <p:nvPicPr>
          <p:cNvPr id="10" name="Picture 5"/>
          <p:cNvPicPr>
            <a:picLocks noChangeAspect="1" noChangeArrowheads="1"/>
          </p:cNvPicPr>
          <p:nvPr/>
        </p:nvPicPr>
        <p:blipFill>
          <a:blip r:embed="rId4" cstate="print"/>
          <a:srcRect/>
          <a:stretch>
            <a:fillRect/>
          </a:stretch>
        </p:blipFill>
        <p:spPr bwMode="auto">
          <a:xfrm>
            <a:off x="6012160" y="2132856"/>
            <a:ext cx="1366837" cy="477838"/>
          </a:xfrm>
          <a:prstGeom prst="rect">
            <a:avLst/>
          </a:prstGeom>
          <a:noFill/>
          <a:ln w="9525">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p:txBody>
          <a:bodyPr/>
          <a:lstStyle/>
          <a:p>
            <a:r>
              <a:rPr lang="zh-CN" altLang="en-US" dirty="0"/>
              <a:t>指针与数组</a:t>
            </a:r>
            <a:endParaRPr lang="en-US" altLang="zh-CN" dirty="0"/>
          </a:p>
          <a:p>
            <a:pPr lvl="1"/>
            <a:r>
              <a:rPr lang="zh-CN" altLang="en-US" dirty="0"/>
              <a:t>指向数组的指针</a:t>
            </a:r>
            <a:endParaRPr lang="en-US" altLang="zh-CN" dirty="0"/>
          </a:p>
          <a:p>
            <a:pPr lvl="2"/>
            <a:r>
              <a:rPr lang="zh-CN" altLang="en-US" dirty="0"/>
              <a:t>赋值时，注意一致性</a:t>
            </a:r>
            <a:endParaRPr lang="en-US" altLang="zh-CN" dirty="0"/>
          </a:p>
          <a:p>
            <a:pPr lvl="2"/>
            <a:r>
              <a:rPr lang="zh-CN" altLang="en-US" dirty="0">
                <a:solidFill>
                  <a:srgbClr val="C00000"/>
                </a:solidFill>
              </a:rPr>
              <a:t>例如：指向一维数组</a:t>
            </a:r>
            <a:endParaRPr lang="en-US" altLang="zh-CN" dirty="0">
              <a:solidFill>
                <a:srgbClr val="C00000"/>
              </a:solidFill>
            </a:endParaRPr>
          </a:p>
          <a:p>
            <a:pPr lvl="2">
              <a:buNone/>
            </a:pPr>
            <a:r>
              <a:rPr lang="en-US" altLang="zh-CN" dirty="0" err="1">
                <a:solidFill>
                  <a:srgbClr val="0000FF"/>
                </a:solidFill>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A[x][</a:t>
            </a:r>
            <a:r>
              <a:rPr lang="en-US" altLang="zh-CN" dirty="0">
                <a:solidFill>
                  <a:srgbClr val="FF0000"/>
                </a:solidFill>
                <a:latin typeface="Courier New" pitchFamily="49" charset="0"/>
                <a:cs typeface="Courier New" pitchFamily="49" charset="0"/>
              </a:rPr>
              <a:t>4</a:t>
            </a:r>
            <a:r>
              <a:rPr lang="en-US" altLang="zh-CN" dirty="0">
                <a:solidFill>
                  <a:schemeClr val="tx2"/>
                </a:solidFill>
                <a:latin typeface="Courier New" pitchFamily="49" charset="0"/>
                <a:cs typeface="Courier New" pitchFamily="49" charset="0"/>
              </a:rPr>
              <a:t>];</a:t>
            </a:r>
            <a:r>
              <a:rPr lang="en-US" altLang="zh-CN" dirty="0">
                <a:solidFill>
                  <a:srgbClr val="00B050"/>
                </a:solidFill>
                <a:latin typeface="Courier New" pitchFamily="49" charset="0"/>
                <a:cs typeface="Courier New" pitchFamily="49" charset="0"/>
              </a:rPr>
              <a:t>//x</a:t>
            </a:r>
            <a:r>
              <a:rPr lang="zh-CN" altLang="en-US" dirty="0">
                <a:solidFill>
                  <a:srgbClr val="00B050"/>
                </a:solidFill>
                <a:latin typeface="Courier New" pitchFamily="49" charset="0"/>
                <a:cs typeface="Courier New" pitchFamily="49" charset="0"/>
              </a:rPr>
              <a:t>为任意正整数</a:t>
            </a:r>
            <a:endParaRPr lang="en-US" altLang="zh-CN" dirty="0">
              <a:solidFill>
                <a:srgbClr val="00B050"/>
              </a:solidFill>
              <a:latin typeface="Courier New" pitchFamily="49" charset="0"/>
              <a:cs typeface="Courier New" pitchFamily="49" charset="0"/>
            </a:endParaRPr>
          </a:p>
          <a:p>
            <a:pPr lvl="2">
              <a:buNone/>
            </a:pPr>
            <a:r>
              <a:rPr lang="en-US" altLang="zh-CN" dirty="0" err="1">
                <a:solidFill>
                  <a:schemeClr val="tx2"/>
                </a:solidFill>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(*pa)[</a:t>
            </a:r>
            <a:r>
              <a:rPr lang="en-US" altLang="zh-CN" dirty="0">
                <a:solidFill>
                  <a:srgbClr val="FF0000"/>
                </a:solidFill>
                <a:latin typeface="Courier New" pitchFamily="49" charset="0"/>
                <a:cs typeface="Courier New" pitchFamily="49" charset="0"/>
              </a:rPr>
              <a:t>4</a:t>
            </a:r>
            <a:r>
              <a:rPr lang="en-US" altLang="zh-CN" dirty="0">
                <a:solidFill>
                  <a:schemeClr val="tx2"/>
                </a:solidFill>
                <a:latin typeface="Courier New" pitchFamily="49" charset="0"/>
                <a:cs typeface="Courier New" pitchFamily="49" charset="0"/>
              </a:rPr>
              <a:t>];</a:t>
            </a:r>
          </a:p>
          <a:p>
            <a:pPr lvl="2">
              <a:buNone/>
            </a:pPr>
            <a:r>
              <a:rPr lang="en-US" altLang="zh-CN" dirty="0">
                <a:solidFill>
                  <a:schemeClr val="tx2"/>
                </a:solidFill>
                <a:latin typeface="Courier New" pitchFamily="49" charset="0"/>
                <a:cs typeface="Courier New" pitchFamily="49" charset="0"/>
              </a:rPr>
              <a:t>pa = A;</a:t>
            </a:r>
            <a:r>
              <a:rPr lang="en-US" altLang="zh-CN" dirty="0">
                <a:solidFill>
                  <a:srgbClr val="00B050"/>
                </a:solidFill>
                <a:latin typeface="Courier New" pitchFamily="49" charset="0"/>
                <a:cs typeface="Courier New" pitchFamily="49" charset="0"/>
              </a:rPr>
              <a:t>//</a:t>
            </a:r>
            <a:r>
              <a:rPr lang="zh-CN" altLang="en-US" dirty="0">
                <a:solidFill>
                  <a:srgbClr val="00B050"/>
                </a:solidFill>
                <a:latin typeface="Courier New" pitchFamily="49" charset="0"/>
                <a:cs typeface="Courier New" pitchFamily="49" charset="0"/>
              </a:rPr>
              <a:t>保持维度一致性</a:t>
            </a:r>
            <a:endParaRPr lang="en-US" altLang="zh-CN" dirty="0">
              <a:solidFill>
                <a:srgbClr val="00B050"/>
              </a:solidFill>
              <a:latin typeface="Courier New" pitchFamily="49" charset="0"/>
              <a:cs typeface="Courier New" pitchFamily="49" charset="0"/>
            </a:endParaRPr>
          </a:p>
          <a:p>
            <a:pPr lvl="2"/>
            <a:r>
              <a:rPr lang="zh-CN" altLang="en-US" dirty="0">
                <a:solidFill>
                  <a:srgbClr val="C00000"/>
                </a:solidFill>
              </a:rPr>
              <a:t>指向多维数组</a:t>
            </a:r>
          </a:p>
          <a:p>
            <a:pPr lvl="2">
              <a:buNone/>
            </a:pPr>
            <a:r>
              <a:rPr lang="en-US" altLang="zh-CN" dirty="0" err="1">
                <a:solidFill>
                  <a:srgbClr val="0000FF"/>
                </a:solidFill>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A[x][</a:t>
            </a:r>
            <a:r>
              <a:rPr lang="en-US" altLang="zh-CN" dirty="0">
                <a:solidFill>
                  <a:srgbClr val="FF0000"/>
                </a:solidFill>
                <a:latin typeface="Courier New" pitchFamily="49" charset="0"/>
                <a:cs typeface="Courier New" pitchFamily="49" charset="0"/>
              </a:rPr>
              <a:t>3</a:t>
            </a:r>
            <a:r>
              <a:rPr lang="en-US" altLang="zh-CN" dirty="0">
                <a:solidFill>
                  <a:schemeClr val="tx2"/>
                </a:solidFill>
                <a:latin typeface="Courier New" pitchFamily="49" charset="0"/>
                <a:cs typeface="Courier New" pitchFamily="49" charset="0"/>
              </a:rPr>
              <a:t>][</a:t>
            </a:r>
            <a:r>
              <a:rPr lang="en-US" altLang="zh-CN" dirty="0">
                <a:solidFill>
                  <a:srgbClr val="FF0000"/>
                </a:solidFill>
                <a:latin typeface="Courier New" pitchFamily="49" charset="0"/>
                <a:cs typeface="Courier New" pitchFamily="49" charset="0"/>
              </a:rPr>
              <a:t>4</a:t>
            </a:r>
            <a:r>
              <a:rPr lang="en-US" altLang="zh-CN" dirty="0">
                <a:solidFill>
                  <a:schemeClr val="tx2"/>
                </a:solidFill>
                <a:latin typeface="Courier New" pitchFamily="49" charset="0"/>
                <a:cs typeface="Courier New" pitchFamily="49" charset="0"/>
              </a:rPr>
              <a:t>];</a:t>
            </a:r>
            <a:r>
              <a:rPr lang="en-US" altLang="zh-CN" dirty="0">
                <a:solidFill>
                  <a:srgbClr val="00B050"/>
                </a:solidFill>
                <a:latin typeface="Courier New" pitchFamily="49" charset="0"/>
                <a:cs typeface="Courier New" pitchFamily="49" charset="0"/>
              </a:rPr>
              <a:t>//x</a:t>
            </a:r>
            <a:r>
              <a:rPr lang="zh-CN" altLang="en-US" dirty="0">
                <a:solidFill>
                  <a:srgbClr val="00B050"/>
                </a:solidFill>
                <a:latin typeface="Courier New" pitchFamily="49" charset="0"/>
                <a:cs typeface="Courier New" pitchFamily="49" charset="0"/>
              </a:rPr>
              <a:t>为任意正整数</a:t>
            </a:r>
            <a:endParaRPr lang="en-US" altLang="zh-CN" dirty="0">
              <a:solidFill>
                <a:srgbClr val="00B050"/>
              </a:solidFill>
              <a:latin typeface="Courier New" pitchFamily="49" charset="0"/>
              <a:cs typeface="Courier New" pitchFamily="49" charset="0"/>
            </a:endParaRPr>
          </a:p>
          <a:p>
            <a:pPr lvl="2">
              <a:buNone/>
            </a:pPr>
            <a:r>
              <a:rPr lang="en-US" altLang="zh-CN" dirty="0" err="1">
                <a:solidFill>
                  <a:schemeClr val="tx2"/>
                </a:solidFill>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(*pa)[</a:t>
            </a:r>
            <a:r>
              <a:rPr lang="en-US" altLang="zh-CN" dirty="0">
                <a:solidFill>
                  <a:srgbClr val="FF0000"/>
                </a:solidFill>
                <a:latin typeface="Courier New" pitchFamily="49" charset="0"/>
                <a:cs typeface="Courier New" pitchFamily="49" charset="0"/>
              </a:rPr>
              <a:t>3</a:t>
            </a:r>
            <a:r>
              <a:rPr lang="en-US" altLang="zh-CN" dirty="0">
                <a:solidFill>
                  <a:schemeClr val="tx2"/>
                </a:solidFill>
                <a:latin typeface="Courier New" pitchFamily="49" charset="0"/>
                <a:cs typeface="Courier New" pitchFamily="49" charset="0"/>
              </a:rPr>
              <a:t>][</a:t>
            </a:r>
            <a:r>
              <a:rPr lang="en-US" altLang="zh-CN" dirty="0">
                <a:solidFill>
                  <a:srgbClr val="FF0000"/>
                </a:solidFill>
                <a:latin typeface="Courier New" pitchFamily="49" charset="0"/>
                <a:cs typeface="Courier New" pitchFamily="49" charset="0"/>
              </a:rPr>
              <a:t>4</a:t>
            </a:r>
            <a:r>
              <a:rPr lang="en-US" altLang="zh-CN" dirty="0">
                <a:solidFill>
                  <a:schemeClr val="tx2"/>
                </a:solidFill>
                <a:latin typeface="Courier New" pitchFamily="49" charset="0"/>
                <a:cs typeface="Courier New" pitchFamily="49" charset="0"/>
              </a:rPr>
              <a:t>];</a:t>
            </a:r>
          </a:p>
          <a:p>
            <a:pPr lvl="2">
              <a:buNone/>
            </a:pPr>
            <a:r>
              <a:rPr lang="en-US" altLang="zh-CN" dirty="0">
                <a:solidFill>
                  <a:schemeClr val="tx2"/>
                </a:solidFill>
                <a:latin typeface="Courier New" pitchFamily="49" charset="0"/>
                <a:cs typeface="Courier New" pitchFamily="49" charset="0"/>
              </a:rPr>
              <a:t>pa = A;</a:t>
            </a:r>
            <a:r>
              <a:rPr lang="en-US" altLang="zh-CN" dirty="0">
                <a:solidFill>
                  <a:srgbClr val="00B050"/>
                </a:solidFill>
                <a:latin typeface="Courier New" pitchFamily="49" charset="0"/>
                <a:cs typeface="Courier New" pitchFamily="49" charset="0"/>
              </a:rPr>
              <a:t>//</a:t>
            </a:r>
            <a:r>
              <a:rPr lang="zh-CN" altLang="en-US" dirty="0">
                <a:solidFill>
                  <a:srgbClr val="00B050"/>
                </a:solidFill>
                <a:latin typeface="Courier New" pitchFamily="49" charset="0"/>
                <a:cs typeface="Courier New" pitchFamily="49" charset="0"/>
              </a:rPr>
              <a:t>保持维度一致性</a:t>
            </a:r>
            <a:endParaRPr lang="zh-CN" altLang="en-US" dirty="0"/>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52</a:t>
            </a:fld>
            <a:endParaRPr lang="en-US" altLang="zh-C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a:xfrm>
            <a:off x="457200" y="1295400"/>
            <a:ext cx="8543956" cy="5373960"/>
          </a:xfrm>
        </p:spPr>
        <p:txBody>
          <a:bodyPr/>
          <a:lstStyle/>
          <a:p>
            <a:r>
              <a:rPr lang="zh-CN" altLang="en-US" dirty="0"/>
              <a:t>指针与数组</a:t>
            </a:r>
            <a:endParaRPr lang="en-US" altLang="zh-CN" dirty="0"/>
          </a:p>
          <a:p>
            <a:pPr lvl="1"/>
            <a:r>
              <a:rPr lang="zh-CN" altLang="en-US" dirty="0"/>
              <a:t>指向数组的指针</a:t>
            </a:r>
            <a:endParaRPr lang="en-US" altLang="zh-CN" dirty="0"/>
          </a:p>
          <a:p>
            <a:pPr>
              <a:spcBef>
                <a:spcPts val="0"/>
              </a:spcBef>
              <a:buNone/>
            </a:pPr>
            <a:r>
              <a:rPr lang="en-US" altLang="zh-CN" sz="2400" dirty="0">
                <a:solidFill>
                  <a:srgbClr val="0000FF"/>
                </a:solidFill>
              </a:rPr>
              <a:t>	</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(*pa)[4];</a:t>
            </a:r>
          </a:p>
          <a:p>
            <a:pPr>
              <a:spcBef>
                <a:spcPts val="0"/>
              </a:spcBef>
              <a:buNone/>
            </a:pPr>
            <a:r>
              <a:rPr lang="en-US" altLang="zh-CN" sz="2400" dirty="0">
                <a:solidFill>
                  <a:schemeClr val="tx2"/>
                </a:solidFill>
                <a:latin typeface="Courier New" pitchFamily="49" charset="0"/>
                <a:cs typeface="Courier New" pitchFamily="49" charset="0"/>
              </a:rPr>
              <a:t>	</a:t>
            </a:r>
            <a:r>
              <a:rPr lang="zh-CN" altLang="en-US" sz="2400" dirty="0">
                <a:solidFill>
                  <a:srgbClr val="007434"/>
                </a:solidFill>
                <a:latin typeface="Courier New" pitchFamily="49" charset="0"/>
                <a:cs typeface="Courier New" pitchFamily="49" charset="0"/>
              </a:rPr>
              <a:t>//可理解为*</a:t>
            </a:r>
            <a:r>
              <a:rPr lang="en-US" altLang="zh-CN" sz="2400" dirty="0">
                <a:solidFill>
                  <a:srgbClr val="007434"/>
                </a:solidFill>
                <a:latin typeface="Courier New" pitchFamily="49" charset="0"/>
                <a:cs typeface="Courier New" pitchFamily="49" charset="0"/>
              </a:rPr>
              <a:t>pa</a:t>
            </a:r>
            <a:r>
              <a:rPr lang="zh-CN" altLang="en-US" sz="2400" dirty="0">
                <a:solidFill>
                  <a:srgbClr val="007434"/>
                </a:solidFill>
                <a:latin typeface="Courier New" pitchFamily="49" charset="0"/>
                <a:cs typeface="Courier New" pitchFamily="49" charset="0"/>
              </a:rPr>
              <a:t>为具有4个</a:t>
            </a:r>
            <a:r>
              <a:rPr lang="en-US" altLang="zh-CN" sz="2400" dirty="0" err="1">
                <a:solidFill>
                  <a:srgbClr val="007434"/>
                </a:solidFill>
                <a:latin typeface="Courier New" pitchFamily="49" charset="0"/>
                <a:cs typeface="Courier New" pitchFamily="49" charset="0"/>
              </a:rPr>
              <a:t>int</a:t>
            </a:r>
            <a:r>
              <a:rPr lang="zh-CN" altLang="en-US" sz="2400" dirty="0">
                <a:solidFill>
                  <a:srgbClr val="007434"/>
                </a:solidFill>
                <a:latin typeface="Courier New" pitchFamily="49" charset="0"/>
                <a:cs typeface="Courier New" pitchFamily="49" charset="0"/>
              </a:rPr>
              <a:t>型分量的一维数组名</a:t>
            </a:r>
          </a:p>
          <a:p>
            <a:pPr>
              <a:spcBef>
                <a:spcPts val="0"/>
              </a:spcBef>
              <a:buNone/>
            </a:pPr>
            <a:r>
              <a:rPr lang="zh-CN" altLang="en-US" sz="2400" dirty="0">
                <a:solidFill>
                  <a:schemeClr val="tx2"/>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A[3][4]={{11,12,13,14}, {21,22,23,24},{31,32,33,34}  };</a:t>
            </a:r>
          </a:p>
          <a:p>
            <a:pPr>
              <a:spcBef>
                <a:spcPts val="0"/>
              </a:spcBef>
              <a:buNone/>
            </a:pPr>
            <a:r>
              <a:rPr lang="en-US" altLang="zh-CN" sz="2400" dirty="0">
                <a:solidFill>
                  <a:schemeClr val="tx2"/>
                </a:solidFill>
                <a:latin typeface="Courier New" pitchFamily="49" charset="0"/>
                <a:cs typeface="Courier New" pitchFamily="49" charset="0"/>
              </a:rPr>
              <a:t>  pa=A;  </a:t>
            </a:r>
            <a:r>
              <a:rPr lang="en-US" altLang="zh-CN" sz="2400" dirty="0">
                <a:solidFill>
                  <a:srgbClr val="007434"/>
                </a:solidFill>
                <a:latin typeface="Courier New" pitchFamily="49" charset="0"/>
                <a:cs typeface="Courier New" pitchFamily="49" charset="0"/>
              </a:rPr>
              <a:t>//pa</a:t>
            </a:r>
            <a:r>
              <a:rPr lang="zh-CN" altLang="en-US" sz="2400" dirty="0">
                <a:solidFill>
                  <a:srgbClr val="007434"/>
                </a:solidFill>
                <a:latin typeface="Courier New" pitchFamily="49" charset="0"/>
                <a:cs typeface="Courier New" pitchFamily="49" charset="0"/>
              </a:rPr>
              <a:t>指向</a:t>
            </a:r>
            <a:r>
              <a:rPr lang="en-US" altLang="zh-CN" sz="2400" dirty="0">
                <a:solidFill>
                  <a:srgbClr val="007434"/>
                </a:solidFill>
                <a:latin typeface="Courier New" pitchFamily="49" charset="0"/>
                <a:cs typeface="Courier New" pitchFamily="49" charset="0"/>
              </a:rPr>
              <a:t>A</a:t>
            </a:r>
            <a:r>
              <a:rPr lang="zh-CN" altLang="en-US" sz="2400" dirty="0">
                <a:solidFill>
                  <a:srgbClr val="007434"/>
                </a:solidFill>
                <a:latin typeface="Courier New" pitchFamily="49" charset="0"/>
                <a:cs typeface="Courier New" pitchFamily="49" charset="0"/>
              </a:rPr>
              <a:t>数组的第一行</a:t>
            </a:r>
            <a:endParaRPr lang="en-US" altLang="zh-CN" sz="2400" dirty="0">
              <a:solidFill>
                <a:srgbClr val="007434"/>
              </a:solidFill>
              <a:latin typeface="Courier New" pitchFamily="49" charset="0"/>
              <a:cs typeface="Courier New" pitchFamily="49" charset="0"/>
            </a:endParaRP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&lt;&lt;*(*(pa+2)+3)&lt;&lt;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r>
              <a:rPr lang="en-US" altLang="zh-CN" sz="2400" dirty="0">
                <a:solidFill>
                  <a:srgbClr val="007434"/>
                </a:solidFill>
                <a:latin typeface="Courier New" pitchFamily="49" charset="0"/>
                <a:cs typeface="Courier New" pitchFamily="49" charset="0"/>
              </a:rPr>
              <a:t>//pa+2</a:t>
            </a:r>
            <a:r>
              <a:rPr lang="zh-CN" altLang="en-US" sz="2400" dirty="0">
                <a:solidFill>
                  <a:srgbClr val="007434"/>
                </a:solidFill>
                <a:latin typeface="Courier New" pitchFamily="49" charset="0"/>
                <a:cs typeface="Courier New" pitchFamily="49" charset="0"/>
              </a:rPr>
              <a:t>值为地址</a:t>
            </a:r>
            <a:endParaRPr lang="en-US" altLang="zh-CN" sz="2400" dirty="0">
              <a:solidFill>
                <a:srgbClr val="007434"/>
              </a:solidFill>
              <a:latin typeface="Courier New" pitchFamily="49" charset="0"/>
              <a:cs typeface="Courier New" pitchFamily="49" charset="0"/>
            </a:endParaRP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&lt;&lt;(*pa)[0]&lt;&lt;" "&lt;&lt;(*pa)[1]&lt;&lt;" "&lt;&lt;(*pa)[2]</a:t>
            </a:r>
          </a:p>
          <a:p>
            <a:pPr>
              <a:spcBef>
                <a:spcPts val="0"/>
              </a:spcBef>
              <a:buNone/>
            </a:pPr>
            <a:r>
              <a:rPr lang="en-US" altLang="zh-CN" sz="2400" dirty="0">
                <a:solidFill>
                  <a:schemeClr val="tx2"/>
                </a:solidFill>
                <a:latin typeface="Courier New" pitchFamily="49" charset="0"/>
                <a:cs typeface="Courier New" pitchFamily="49" charset="0"/>
              </a:rPr>
              <a:t>	&lt;&lt;" "&lt;&lt;(*pa)[3]&lt;&lt;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 </a:t>
            </a:r>
            <a:r>
              <a:rPr lang="en-US" altLang="zh-CN" sz="2400" dirty="0">
                <a:solidFill>
                  <a:srgbClr val="007434"/>
                </a:solidFill>
                <a:latin typeface="Courier New" pitchFamily="49" charset="0"/>
                <a:cs typeface="Courier New" pitchFamily="49" charset="0"/>
              </a:rPr>
              <a:t>//</a:t>
            </a:r>
            <a:r>
              <a:rPr lang="zh-CN" altLang="en-US" sz="2400" dirty="0">
                <a:solidFill>
                  <a:srgbClr val="007434"/>
                </a:solidFill>
                <a:latin typeface="Courier New" pitchFamily="49" charset="0"/>
                <a:cs typeface="Courier New" pitchFamily="49" charset="0"/>
              </a:rPr>
              <a:t>输出第一行4元素</a:t>
            </a:r>
            <a:r>
              <a:rPr lang="zh-CN" altLang="en-US" sz="2400" dirty="0">
                <a:solidFill>
                  <a:schemeClr val="tx2"/>
                </a:solidFill>
                <a:latin typeface="Courier New" pitchFamily="49" charset="0"/>
                <a:cs typeface="Courier New" pitchFamily="49" charset="0"/>
              </a:rPr>
              <a:t> </a:t>
            </a:r>
          </a:p>
          <a:p>
            <a:pPr>
              <a:spcBef>
                <a:spcPts val="0"/>
              </a:spcBef>
              <a:buNone/>
            </a:pPr>
            <a:r>
              <a:rPr lang="en-US" altLang="zh-CN" sz="2400" dirty="0">
                <a:solidFill>
                  <a:schemeClr val="tx2"/>
                </a:solidFill>
                <a:latin typeface="Courier New" pitchFamily="49" charset="0"/>
                <a:cs typeface="Courier New" pitchFamily="49" charset="0"/>
              </a:rPr>
              <a:t>	pa++;</a:t>
            </a:r>
            <a:r>
              <a:rPr lang="en-US" altLang="zh-CN" sz="2400" dirty="0">
                <a:solidFill>
                  <a:srgbClr val="007434"/>
                </a:solidFill>
                <a:latin typeface="Courier New" pitchFamily="49" charset="0"/>
                <a:cs typeface="Courier New" pitchFamily="49" charset="0"/>
              </a:rPr>
              <a:t> //</a:t>
            </a:r>
            <a:r>
              <a:rPr lang="zh-CN" altLang="en-US" sz="2400" dirty="0">
                <a:solidFill>
                  <a:srgbClr val="007434"/>
                </a:solidFill>
                <a:latin typeface="Courier New" pitchFamily="49" charset="0"/>
                <a:cs typeface="Courier New" pitchFamily="49" charset="0"/>
              </a:rPr>
              <a:t>一步向后“迈过”</a:t>
            </a:r>
            <a:r>
              <a:rPr lang="en-US" altLang="zh-CN" sz="2400" dirty="0">
                <a:solidFill>
                  <a:srgbClr val="007434"/>
                </a:solidFill>
                <a:latin typeface="Courier New" pitchFamily="49" charset="0"/>
                <a:cs typeface="Courier New" pitchFamily="49" charset="0"/>
              </a:rPr>
              <a:t>pa</a:t>
            </a:r>
            <a:r>
              <a:rPr lang="zh-CN" altLang="en-US" sz="2400" dirty="0">
                <a:solidFill>
                  <a:srgbClr val="007434"/>
                </a:solidFill>
                <a:latin typeface="Courier New" pitchFamily="49" charset="0"/>
                <a:cs typeface="Courier New" pitchFamily="49" charset="0"/>
              </a:rPr>
              <a:t>所指向的那一个一维数组</a:t>
            </a:r>
          </a:p>
          <a:p>
            <a:pPr>
              <a:spcBef>
                <a:spcPts val="0"/>
              </a:spcBef>
              <a:buNone/>
            </a:pPr>
            <a:r>
              <a:rPr lang="zh-CN" altLang="en-US" sz="2400" dirty="0">
                <a:solidFill>
                  <a:srgbClr val="007434"/>
                </a:solidFill>
                <a:latin typeface="Courier New" pitchFamily="49" charset="0"/>
                <a:cs typeface="Courier New" pitchFamily="49" charset="0"/>
              </a:rPr>
              <a:t>		</a:t>
            </a:r>
            <a:r>
              <a:rPr lang="en-US" altLang="zh-CN" sz="2400" dirty="0">
                <a:solidFill>
                  <a:srgbClr val="007434"/>
                </a:solidFill>
                <a:latin typeface="Courier New" pitchFamily="49" charset="0"/>
                <a:cs typeface="Courier New" pitchFamily="49" charset="0"/>
              </a:rPr>
              <a:t>   </a:t>
            </a:r>
            <a:r>
              <a:rPr lang="zh-CN" altLang="en-US" sz="2400" dirty="0">
                <a:solidFill>
                  <a:srgbClr val="007434"/>
                </a:solidFill>
                <a:latin typeface="Courier New" pitchFamily="49" charset="0"/>
                <a:cs typeface="Courier New" pitchFamily="49" charset="0"/>
              </a:rPr>
              <a:t>//的整体大小，使</a:t>
            </a:r>
            <a:r>
              <a:rPr lang="en-US" altLang="zh-CN" sz="2400" dirty="0">
                <a:solidFill>
                  <a:srgbClr val="007434"/>
                </a:solidFill>
                <a:latin typeface="Courier New" pitchFamily="49" charset="0"/>
                <a:cs typeface="Courier New" pitchFamily="49" charset="0"/>
              </a:rPr>
              <a:t>pa</a:t>
            </a:r>
            <a:r>
              <a:rPr lang="zh-CN" altLang="en-US" sz="2400" dirty="0">
                <a:solidFill>
                  <a:srgbClr val="007434"/>
                </a:solidFill>
                <a:latin typeface="Courier New" pitchFamily="49" charset="0"/>
                <a:cs typeface="Courier New" pitchFamily="49" charset="0"/>
              </a:rPr>
              <a:t>指向</a:t>
            </a:r>
            <a:r>
              <a:rPr lang="en-US" altLang="zh-CN" sz="2400" dirty="0">
                <a:solidFill>
                  <a:srgbClr val="007434"/>
                </a:solidFill>
                <a:latin typeface="Courier New" pitchFamily="49" charset="0"/>
                <a:cs typeface="Courier New" pitchFamily="49" charset="0"/>
              </a:rPr>
              <a:t>A</a:t>
            </a:r>
            <a:r>
              <a:rPr lang="zh-CN" altLang="en-US" sz="2400" dirty="0">
                <a:solidFill>
                  <a:srgbClr val="007434"/>
                </a:solidFill>
                <a:latin typeface="Courier New" pitchFamily="49" charset="0"/>
                <a:cs typeface="Courier New" pitchFamily="49" charset="0"/>
              </a:rPr>
              <a:t>数组的第二行 </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&lt;&lt;(*pa)[0]&lt;&lt;" "&lt;&lt;(*pa)[1]&lt;&lt;" "&lt;&lt;(*pa)[2]</a:t>
            </a:r>
          </a:p>
          <a:p>
            <a:pPr>
              <a:spcBef>
                <a:spcPts val="0"/>
              </a:spcBef>
              <a:buNone/>
            </a:pPr>
            <a:r>
              <a:rPr lang="en-US" altLang="zh-CN" sz="2400" dirty="0">
                <a:solidFill>
                  <a:schemeClr val="tx2"/>
                </a:solidFill>
                <a:latin typeface="Courier New" pitchFamily="49" charset="0"/>
                <a:cs typeface="Courier New" pitchFamily="49" charset="0"/>
              </a:rPr>
              <a:t>	&lt;&lt;" "&lt;&lt;(*pa)[3]&lt;&lt;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 </a:t>
            </a:r>
            <a:r>
              <a:rPr lang="en-US" altLang="zh-CN" sz="2400" dirty="0">
                <a:solidFill>
                  <a:srgbClr val="007434"/>
                </a:solidFill>
                <a:latin typeface="Courier New" pitchFamily="49" charset="0"/>
                <a:cs typeface="Courier New" pitchFamily="49" charset="0"/>
              </a:rPr>
              <a:t>//</a:t>
            </a:r>
            <a:r>
              <a:rPr lang="zh-CN" altLang="en-US" sz="2400" dirty="0">
                <a:solidFill>
                  <a:srgbClr val="007434"/>
                </a:solidFill>
                <a:latin typeface="Courier New" pitchFamily="49" charset="0"/>
                <a:cs typeface="Courier New" pitchFamily="49" charset="0"/>
              </a:rPr>
              <a:t>输出第二行4元素</a:t>
            </a:r>
            <a:endParaRPr lang="zh-CN" altLang="en-US" sz="2400" dirty="0">
              <a:solidFill>
                <a:srgbClr val="007434"/>
              </a:solidFill>
            </a:endParaRP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53</a:t>
            </a:fld>
            <a:endParaRPr lang="en-US" altLang="zh-C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p:txBody>
          <a:bodyPr/>
          <a:lstStyle/>
          <a:p>
            <a:pPr>
              <a:buNone/>
            </a:pPr>
            <a:r>
              <a:rPr lang="zh-CN" altLang="en-US" dirty="0"/>
              <a:t>输出结果为：</a:t>
            </a:r>
            <a:endParaRPr lang="en-US" altLang="zh-CN" dirty="0"/>
          </a:p>
          <a:p>
            <a:pPr>
              <a:buNone/>
            </a:pPr>
            <a:endParaRPr lang="en-US" altLang="zh-CN" dirty="0"/>
          </a:p>
          <a:p>
            <a:pPr>
              <a:buNone/>
            </a:pPr>
            <a:r>
              <a:rPr lang="en-US" altLang="zh-CN" dirty="0">
                <a:solidFill>
                  <a:schemeClr val="tx2"/>
                </a:solidFill>
                <a:latin typeface="Courier New" pitchFamily="49" charset="0"/>
                <a:cs typeface="Courier New" pitchFamily="49" charset="0"/>
              </a:rPr>
              <a:t>34</a:t>
            </a:r>
          </a:p>
          <a:p>
            <a:pPr>
              <a:buNone/>
            </a:pPr>
            <a:r>
              <a:rPr lang="en-US" altLang="zh-CN" dirty="0">
                <a:solidFill>
                  <a:schemeClr val="tx2"/>
                </a:solidFill>
                <a:latin typeface="Courier New" pitchFamily="49" charset="0"/>
                <a:cs typeface="Courier New" pitchFamily="49" charset="0"/>
              </a:rPr>
              <a:t>11,12,13,14</a:t>
            </a:r>
          </a:p>
          <a:p>
            <a:pPr>
              <a:buNone/>
            </a:pPr>
            <a:r>
              <a:rPr lang="en-US" altLang="zh-CN" dirty="0">
                <a:solidFill>
                  <a:schemeClr val="tx2"/>
                </a:solidFill>
                <a:latin typeface="Courier New" pitchFamily="49" charset="0"/>
                <a:cs typeface="Courier New" pitchFamily="49" charset="0"/>
              </a:rPr>
              <a:t>21,22,23,24</a:t>
            </a:r>
            <a:endParaRPr lang="zh-CN" altLang="en-US" dirty="0"/>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54</a:t>
            </a:fld>
            <a:endParaRPr lang="en-US" altLang="zh-C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p:txBody>
          <a:bodyPr/>
          <a:lstStyle/>
          <a:p>
            <a:r>
              <a:rPr lang="zh-CN" altLang="en-US" dirty="0"/>
              <a:t>指针与数组</a:t>
            </a:r>
            <a:endParaRPr lang="en-US" altLang="zh-CN" dirty="0"/>
          </a:p>
          <a:p>
            <a:pPr lvl="1"/>
            <a:r>
              <a:rPr lang="zh-CN" altLang="en-US" dirty="0"/>
              <a:t>指向数组的指针</a:t>
            </a:r>
            <a:endParaRPr lang="en-US" altLang="zh-CN" dirty="0"/>
          </a:p>
          <a:p>
            <a:pPr lvl="2"/>
            <a:r>
              <a:rPr lang="zh-CN" altLang="en-US" dirty="0"/>
              <a:t>用指针访问多维数组的一种方式</a:t>
            </a:r>
            <a:endParaRPr lang="en-US" altLang="zh-CN" dirty="0"/>
          </a:p>
          <a:p>
            <a:pPr lvl="3"/>
            <a:r>
              <a:rPr lang="zh-CN" altLang="en-US" dirty="0"/>
              <a:t>如果访问</a:t>
            </a:r>
            <a:r>
              <a:rPr lang="en-US" altLang="zh-CN" dirty="0"/>
              <a:t>n</a:t>
            </a:r>
            <a:r>
              <a:rPr lang="zh-CN" altLang="en-US" dirty="0"/>
              <a:t>维数组，那么指针的维度为</a:t>
            </a:r>
            <a:r>
              <a:rPr lang="en-US" altLang="zh-CN" dirty="0"/>
              <a:t>n-1</a:t>
            </a:r>
          </a:p>
          <a:p>
            <a:pPr lvl="3"/>
            <a:r>
              <a:rPr lang="zh-CN" altLang="en-US" dirty="0"/>
              <a:t>指针指向的地址为构成该</a:t>
            </a:r>
            <a:r>
              <a:rPr lang="en-US" altLang="zh-CN" dirty="0"/>
              <a:t>n</a:t>
            </a:r>
            <a:r>
              <a:rPr lang="zh-CN" altLang="en-US" dirty="0"/>
              <a:t>维数组第一个</a:t>
            </a:r>
            <a:r>
              <a:rPr lang="en-US" altLang="zh-CN" dirty="0"/>
              <a:t>n-1</a:t>
            </a:r>
            <a:r>
              <a:rPr lang="zh-CN" altLang="en-US" dirty="0"/>
              <a:t>维数组的首地址</a:t>
            </a:r>
            <a:endParaRPr lang="en-US" altLang="zh-CN" dirty="0"/>
          </a:p>
          <a:p>
            <a:pPr lvl="4"/>
            <a:r>
              <a:rPr lang="en-US" altLang="zh-CN" dirty="0" err="1"/>
              <a:t>p+i</a:t>
            </a:r>
            <a:r>
              <a:rPr lang="en-US" altLang="zh-CN" dirty="0"/>
              <a:t>=A[</a:t>
            </a:r>
            <a:r>
              <a:rPr lang="en-US" altLang="zh-CN" dirty="0" err="1"/>
              <a:t>i</a:t>
            </a:r>
            <a:r>
              <a:rPr lang="en-US" altLang="zh-CN" dirty="0"/>
              <a:t>]</a:t>
            </a:r>
            <a:r>
              <a:rPr lang="zh-CN" altLang="en-US" dirty="0"/>
              <a:t>，</a:t>
            </a:r>
            <a:r>
              <a:rPr lang="en-US" altLang="zh-CN" dirty="0"/>
              <a:t>A[</a:t>
            </a:r>
            <a:r>
              <a:rPr lang="en-US" altLang="zh-CN" dirty="0" err="1"/>
              <a:t>i</a:t>
            </a:r>
            <a:r>
              <a:rPr lang="en-US" altLang="zh-CN" dirty="0"/>
              <a:t>]</a:t>
            </a:r>
            <a:r>
              <a:rPr lang="zh-CN" altLang="en-US" dirty="0"/>
              <a:t>为</a:t>
            </a:r>
            <a:r>
              <a:rPr lang="en-US" altLang="zh-CN" dirty="0"/>
              <a:t>n-1</a:t>
            </a:r>
            <a:r>
              <a:rPr lang="zh-CN" altLang="en-US" dirty="0"/>
              <a:t>维的数组，</a:t>
            </a:r>
            <a:r>
              <a:rPr lang="en-US" altLang="zh-CN" dirty="0"/>
              <a:t>A[</a:t>
            </a:r>
            <a:r>
              <a:rPr lang="en-US" altLang="zh-CN" dirty="0" err="1"/>
              <a:t>i</a:t>
            </a:r>
            <a:r>
              <a:rPr lang="en-US" altLang="zh-CN" dirty="0"/>
              <a:t>]</a:t>
            </a:r>
            <a:r>
              <a:rPr lang="zh-CN" altLang="en-US" dirty="0"/>
              <a:t>表示该数组的首地址</a:t>
            </a:r>
            <a:endParaRPr lang="en-US" altLang="zh-CN" dirty="0"/>
          </a:p>
          <a:p>
            <a:pPr lvl="4"/>
            <a:r>
              <a:rPr lang="en-US" altLang="zh-CN" dirty="0"/>
              <a:t>*(</a:t>
            </a:r>
            <a:r>
              <a:rPr lang="en-US" altLang="zh-CN" dirty="0" err="1"/>
              <a:t>p+i</a:t>
            </a:r>
            <a:r>
              <a:rPr lang="en-US" altLang="zh-CN" dirty="0"/>
              <a:t>)</a:t>
            </a:r>
            <a:r>
              <a:rPr lang="zh-CN" altLang="en-US" dirty="0"/>
              <a:t>为</a:t>
            </a:r>
            <a:r>
              <a:rPr lang="en-US" altLang="zh-CN" dirty="0"/>
              <a:t>n-1</a:t>
            </a:r>
            <a:r>
              <a:rPr lang="zh-CN" altLang="en-US" dirty="0"/>
              <a:t>维数组</a:t>
            </a:r>
            <a:r>
              <a:rPr lang="en-US" altLang="zh-CN" dirty="0"/>
              <a:t>A[</a:t>
            </a:r>
            <a:r>
              <a:rPr lang="en-US" altLang="zh-CN" dirty="0" err="1"/>
              <a:t>i</a:t>
            </a:r>
            <a:r>
              <a:rPr lang="en-US" altLang="zh-CN" dirty="0"/>
              <a:t>]</a:t>
            </a:r>
            <a:r>
              <a:rPr lang="zh-CN" altLang="en-US" dirty="0"/>
              <a:t>的首地址</a:t>
            </a:r>
            <a:endParaRPr lang="en-US" altLang="zh-CN" dirty="0"/>
          </a:p>
          <a:p>
            <a:pPr lvl="4"/>
            <a:r>
              <a:rPr lang="en-US" altLang="zh-CN" dirty="0"/>
              <a:t>*(</a:t>
            </a:r>
            <a:r>
              <a:rPr lang="en-US" altLang="zh-CN" dirty="0" err="1"/>
              <a:t>p+i</a:t>
            </a:r>
            <a:r>
              <a:rPr lang="en-US" altLang="zh-CN" dirty="0"/>
              <a:t>)+j</a:t>
            </a:r>
            <a:r>
              <a:rPr lang="zh-CN" altLang="en-US" dirty="0"/>
              <a:t>为</a:t>
            </a:r>
            <a:r>
              <a:rPr lang="en-US" altLang="zh-CN" dirty="0"/>
              <a:t>n-2</a:t>
            </a:r>
            <a:r>
              <a:rPr lang="zh-CN" altLang="en-US" dirty="0"/>
              <a:t>维数组</a:t>
            </a:r>
            <a:r>
              <a:rPr lang="en-US" altLang="zh-CN" dirty="0"/>
              <a:t>A[</a:t>
            </a:r>
            <a:r>
              <a:rPr lang="en-US" altLang="zh-CN" dirty="0" err="1"/>
              <a:t>i</a:t>
            </a:r>
            <a:r>
              <a:rPr lang="en-US" altLang="zh-CN" dirty="0"/>
              <a:t>][j]</a:t>
            </a:r>
            <a:r>
              <a:rPr lang="zh-CN" altLang="en-US" dirty="0"/>
              <a:t>的首地址</a:t>
            </a:r>
            <a:endParaRPr lang="en-US" altLang="zh-CN" dirty="0"/>
          </a:p>
          <a:p>
            <a:pPr lvl="4"/>
            <a:r>
              <a:rPr lang="en-US" altLang="zh-CN" dirty="0"/>
              <a:t>*(*(</a:t>
            </a:r>
            <a:r>
              <a:rPr lang="en-US" altLang="zh-CN" dirty="0" err="1"/>
              <a:t>p+i</a:t>
            </a:r>
            <a:r>
              <a:rPr lang="en-US" altLang="zh-CN" dirty="0"/>
              <a:t>)+j)+k</a:t>
            </a:r>
            <a:r>
              <a:rPr lang="zh-CN" altLang="en-US" dirty="0"/>
              <a:t>为</a:t>
            </a:r>
            <a:r>
              <a:rPr lang="en-US" altLang="zh-CN" dirty="0"/>
              <a:t>n-3</a:t>
            </a:r>
            <a:r>
              <a:rPr lang="zh-CN" altLang="en-US" dirty="0"/>
              <a:t>维数组</a:t>
            </a:r>
            <a:r>
              <a:rPr lang="en-US" altLang="zh-CN" dirty="0"/>
              <a:t>A[</a:t>
            </a:r>
            <a:r>
              <a:rPr lang="en-US" altLang="zh-CN" dirty="0" err="1"/>
              <a:t>i</a:t>
            </a:r>
            <a:r>
              <a:rPr lang="en-US" altLang="zh-CN" dirty="0"/>
              <a:t>][j][k]</a:t>
            </a:r>
            <a:r>
              <a:rPr lang="zh-CN" altLang="en-US" dirty="0"/>
              <a:t>的首地址</a:t>
            </a:r>
            <a:endParaRPr lang="en-US" altLang="zh-CN" dirty="0"/>
          </a:p>
          <a:p>
            <a:pPr lvl="4"/>
            <a:r>
              <a:rPr lang="en-US" altLang="zh-CN" dirty="0"/>
              <a:t>……</a:t>
            </a:r>
            <a:endParaRPr lang="zh-CN" altLang="en-US" dirty="0"/>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55</a:t>
            </a:fld>
            <a:endParaRPr lang="en-US" altLang="zh-C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EC722FD1-2C1D-42C3-A9D8-43DCD3CC91D9}"/>
              </a:ext>
            </a:extLst>
          </p:cNvPr>
          <p:cNvSpPr>
            <a:spLocks noGrp="1"/>
          </p:cNvSpPr>
          <p:nvPr>
            <p:ph type="ftr" sz="quarter" idx="10"/>
          </p:nvPr>
        </p:nvSpPr>
        <p:spPr>
          <a:prstGeom prst="rect">
            <a:avLst/>
          </a:prstGeom>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a:extLst>
              <a:ext uri="{FF2B5EF4-FFF2-40B4-BE49-F238E27FC236}">
                <a16:creationId xmlns:a16="http://schemas.microsoft.com/office/drawing/2014/main" id="{816E3644-F7A6-4396-A1FE-8515C254FF2C}"/>
              </a:ext>
            </a:extLst>
          </p:cNvPr>
          <p:cNvSpPr>
            <a:spLocks noGrp="1"/>
          </p:cNvSpPr>
          <p:nvPr>
            <p:ph type="sldNum" sz="quarter" idx="11"/>
          </p:nvPr>
        </p:nvSpPr>
        <p:spPr>
          <a:prstGeom prst="rect">
            <a:avLst/>
          </a:prstGeom>
        </p:spPr>
        <p:txBody>
          <a:bodyPr/>
          <a:lstStyle/>
          <a:p>
            <a:fld id="{E24BA5DA-9399-4747-BBF5-65A2C2316885}" type="slidenum">
              <a:rPr lang="en-US" altLang="zh-CN" smtClean="0"/>
              <a:pPr/>
              <a:t>56</a:t>
            </a:fld>
            <a:endParaRPr lang="en-US" altLang="zh-CN" dirty="0"/>
          </a:p>
        </p:txBody>
      </p:sp>
      <p:sp>
        <p:nvSpPr>
          <p:cNvPr id="8" name="文本框 7">
            <a:extLst>
              <a:ext uri="{FF2B5EF4-FFF2-40B4-BE49-F238E27FC236}">
                <a16:creationId xmlns:a16="http://schemas.microsoft.com/office/drawing/2014/main" id="{C52ACE29-7E49-4472-8565-2E441FFCF575}"/>
              </a:ext>
            </a:extLst>
          </p:cNvPr>
          <p:cNvSpPr txBox="1"/>
          <p:nvPr>
            <p:custDataLst>
              <p:tags r:id="rId2"/>
            </p:custDataLst>
          </p:nvPr>
        </p:nvSpPr>
        <p:spPr>
          <a:xfrm>
            <a:off x="357158" y="1167289"/>
            <a:ext cx="8532842" cy="1610836"/>
          </a:xfrm>
          <a:prstGeom prst="rect">
            <a:avLst/>
          </a:prstGeom>
          <a:noFill/>
        </p:spPr>
        <p:txBody>
          <a:bodyPr vert="horz" wrap="square" rtlCol="0" anchor="ctr" anchorCtr="0">
            <a:noAutofit/>
          </a:bodyPr>
          <a:lstStyle/>
          <a:p>
            <a:r>
              <a:rPr lang="zh-CN" altLang="zh-CN" sz="2800" b="1" dirty="0">
                <a:latin typeface="Courier New" panose="02070309020205020404" pitchFamily="49" charset="0"/>
                <a:ea typeface="楷体" panose="02010609060101010101" pitchFamily="49" charset="-122"/>
                <a:cs typeface="Courier New" panose="02070309020205020404" pitchFamily="49" charset="0"/>
              </a:rPr>
              <a:t>设</a:t>
            </a:r>
            <a:r>
              <a:rPr lang="en-US" altLang="zh-CN" sz="2800" b="1" dirty="0">
                <a:latin typeface="Courier New" panose="02070309020205020404" pitchFamily="49" charset="0"/>
                <a:ea typeface="楷体" panose="02010609060101010101" pitchFamily="49" charset="-122"/>
                <a:cs typeface="Courier New" panose="02070309020205020404" pitchFamily="49" charset="0"/>
              </a:rPr>
              <a:t>int A[4][4]; int (*p)[4]=A; </a:t>
            </a:r>
            <a:r>
              <a:rPr lang="zh-CN" altLang="zh-CN" sz="2800" b="1" dirty="0">
                <a:latin typeface="Courier New" panose="02070309020205020404" pitchFamily="49" charset="0"/>
                <a:ea typeface="楷体" panose="02010609060101010101" pitchFamily="49" charset="-122"/>
                <a:cs typeface="Courier New" panose="02070309020205020404" pitchFamily="49" charset="0"/>
              </a:rPr>
              <a:t>则下列表达式中，与</a:t>
            </a:r>
            <a:r>
              <a:rPr lang="en-US" altLang="zh-CN" sz="2800" b="1" dirty="0">
                <a:latin typeface="Courier New" panose="02070309020205020404" pitchFamily="49" charset="0"/>
                <a:ea typeface="楷体" panose="02010609060101010101" pitchFamily="49" charset="-122"/>
                <a:cs typeface="Courier New" panose="02070309020205020404" pitchFamily="49" charset="0"/>
              </a:rPr>
              <a:t>A[2][3]</a:t>
            </a:r>
            <a:r>
              <a:rPr lang="zh-CN" altLang="zh-CN" sz="2800" b="1" dirty="0">
                <a:latin typeface="Courier New" panose="02070309020205020404" pitchFamily="49" charset="0"/>
                <a:ea typeface="楷体" panose="02010609060101010101" pitchFamily="49" charset="-122"/>
                <a:cs typeface="Courier New" panose="02070309020205020404" pitchFamily="49" charset="0"/>
              </a:rPr>
              <a:t>不等价的是（</a:t>
            </a:r>
            <a:r>
              <a:rPr lang="en-US" altLang="zh-CN" sz="2800" b="1" dirty="0">
                <a:latin typeface="Courier New" panose="02070309020205020404" pitchFamily="49" charset="0"/>
                <a:ea typeface="楷体" panose="02010609060101010101" pitchFamily="49" charset="-122"/>
                <a:cs typeface="Courier New" panose="02070309020205020404" pitchFamily="49" charset="0"/>
              </a:rPr>
              <a:t>     </a:t>
            </a:r>
            <a:r>
              <a:rPr lang="zh-CN" altLang="zh-CN" sz="2800" b="1" dirty="0">
                <a:latin typeface="Courier New" panose="02070309020205020404" pitchFamily="49" charset="0"/>
                <a:ea typeface="楷体" panose="02010609060101010101" pitchFamily="49" charset="-122"/>
                <a:cs typeface="Courier New" panose="02070309020205020404" pitchFamily="49" charset="0"/>
              </a:rPr>
              <a:t>）</a:t>
            </a:r>
            <a:endParaRPr lang="zh-CN" altLang="en-US" sz="2800" dirty="0">
              <a:solidFill>
                <a:srgbClr val="000000"/>
              </a:solidFill>
              <a:latin typeface="Courier New" panose="02070309020205020404" pitchFamily="49" charset="0"/>
              <a:ea typeface="楷体" panose="02010609060101010101" pitchFamily="49" charset="-122"/>
              <a:cs typeface="Courier New" panose="02070309020205020404" pitchFamily="49" charset="0"/>
              <a:sym typeface="Microsoft Yahei" panose="020B0503020204020204" pitchFamily="34" charset="-122"/>
            </a:endParaRPr>
          </a:p>
        </p:txBody>
      </p:sp>
      <p:sp>
        <p:nvSpPr>
          <p:cNvPr id="9" name="文本框 8">
            <a:extLst>
              <a:ext uri="{FF2B5EF4-FFF2-40B4-BE49-F238E27FC236}">
                <a16:creationId xmlns:a16="http://schemas.microsoft.com/office/drawing/2014/main" id="{915D099A-078D-4BF8-B1B6-FF01C7D38F86}"/>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800" dirty="0">
                <a:latin typeface="Courier New" panose="02070309020205020404" pitchFamily="49" charset="0"/>
                <a:ea typeface="楷体" panose="02010609060101010101" pitchFamily="49" charset="-122"/>
                <a:cs typeface="Courier New" panose="02070309020205020404" pitchFamily="49" charset="0"/>
              </a:rPr>
              <a:t>p[2][3]</a:t>
            </a:r>
            <a:endParaRPr lang="zh-CN" altLang="en-US" sz="2800" dirty="0">
              <a:solidFill>
                <a:srgbClr val="000000"/>
              </a:solidFill>
              <a:latin typeface="Courier New" panose="02070309020205020404" pitchFamily="49" charset="0"/>
              <a:ea typeface="楷体" panose="02010609060101010101" pitchFamily="49" charset="-122"/>
              <a:cs typeface="Courier New" panose="02070309020205020404" pitchFamily="49" charset="0"/>
              <a:sym typeface="Microsoft Yahei" panose="020B0503020204020204" pitchFamily="34" charset="-122"/>
            </a:endParaRPr>
          </a:p>
        </p:txBody>
      </p:sp>
      <p:sp>
        <p:nvSpPr>
          <p:cNvPr id="10" name="文本框 9">
            <a:extLst>
              <a:ext uri="{FF2B5EF4-FFF2-40B4-BE49-F238E27FC236}">
                <a16:creationId xmlns:a16="http://schemas.microsoft.com/office/drawing/2014/main" id="{E601670C-9826-4B0B-9397-1D7CE98427B1}"/>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800" dirty="0">
                <a:latin typeface="Courier New" panose="02070309020205020404" pitchFamily="49" charset="0"/>
                <a:ea typeface="楷体" panose="02010609060101010101" pitchFamily="49" charset="-122"/>
                <a:cs typeface="Courier New" panose="02070309020205020404" pitchFamily="49" charset="0"/>
              </a:rPr>
              <a:t>*(*p+2)+3</a:t>
            </a:r>
            <a:endParaRPr lang="zh-CN" altLang="en-US" sz="2800" dirty="0">
              <a:solidFill>
                <a:srgbClr val="000000"/>
              </a:solidFill>
              <a:latin typeface="Courier New" panose="02070309020205020404" pitchFamily="49" charset="0"/>
              <a:ea typeface="楷体" panose="02010609060101010101" pitchFamily="49" charset="-122"/>
              <a:cs typeface="Courier New" panose="02070309020205020404" pitchFamily="49" charset="0"/>
              <a:sym typeface="Microsoft Yahei" panose="020B0503020204020204" pitchFamily="34" charset="-122"/>
            </a:endParaRPr>
          </a:p>
        </p:txBody>
      </p:sp>
      <p:sp>
        <p:nvSpPr>
          <p:cNvPr id="11" name="文本框 10">
            <a:extLst>
              <a:ext uri="{FF2B5EF4-FFF2-40B4-BE49-F238E27FC236}">
                <a16:creationId xmlns:a16="http://schemas.microsoft.com/office/drawing/2014/main" id="{B042B862-5D48-4D17-9D83-25CE96FDDE38}"/>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800" dirty="0">
                <a:latin typeface="Courier New" panose="02070309020205020404" pitchFamily="49" charset="0"/>
                <a:ea typeface="楷体" panose="02010609060101010101" pitchFamily="49" charset="-122"/>
                <a:cs typeface="Courier New" panose="02070309020205020404" pitchFamily="49" charset="0"/>
              </a:rPr>
              <a:t>(*(p+2))[3]</a:t>
            </a:r>
            <a:endParaRPr lang="zh-CN" altLang="en-US" sz="2800" dirty="0">
              <a:solidFill>
                <a:srgbClr val="000000"/>
              </a:solidFill>
              <a:latin typeface="Courier New" panose="02070309020205020404" pitchFamily="49" charset="0"/>
              <a:ea typeface="楷体" panose="02010609060101010101" pitchFamily="49" charset="-122"/>
              <a:cs typeface="Courier New" panose="02070309020205020404" pitchFamily="49" charset="0"/>
              <a:sym typeface="Microsoft Yahei" panose="020B0503020204020204" pitchFamily="34" charset="-122"/>
            </a:endParaRPr>
          </a:p>
        </p:txBody>
      </p:sp>
      <p:sp>
        <p:nvSpPr>
          <p:cNvPr id="12" name="文本框 11">
            <a:extLst>
              <a:ext uri="{FF2B5EF4-FFF2-40B4-BE49-F238E27FC236}">
                <a16:creationId xmlns:a16="http://schemas.microsoft.com/office/drawing/2014/main" id="{91BDC2BE-5349-498E-A0F6-62628EDCA3FA}"/>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800" dirty="0">
                <a:latin typeface="Courier New" panose="02070309020205020404" pitchFamily="49" charset="0"/>
                <a:ea typeface="楷体" panose="02010609060101010101" pitchFamily="49" charset="-122"/>
                <a:cs typeface="Courier New" panose="02070309020205020404" pitchFamily="49" charset="0"/>
              </a:rPr>
              <a:t>*(*(p+2)+3)</a:t>
            </a:r>
            <a:endParaRPr lang="zh-CN" altLang="en-US" sz="2800" dirty="0">
              <a:solidFill>
                <a:srgbClr val="000000"/>
              </a:solidFill>
              <a:latin typeface="Courier New" panose="02070309020205020404" pitchFamily="49" charset="0"/>
              <a:ea typeface="楷体" panose="02010609060101010101" pitchFamily="49" charset="-122"/>
              <a:cs typeface="Courier New" panose="02070309020205020404" pitchFamily="49" charset="0"/>
              <a:sym typeface="Microsoft Yahei" panose="020B0503020204020204" pitchFamily="34" charset="-122"/>
            </a:endParaRPr>
          </a:p>
        </p:txBody>
      </p:sp>
      <p:sp>
        <p:nvSpPr>
          <p:cNvPr id="13" name="椭圆 12">
            <a:extLst>
              <a:ext uri="{FF2B5EF4-FFF2-40B4-BE49-F238E27FC236}">
                <a16:creationId xmlns:a16="http://schemas.microsoft.com/office/drawing/2014/main" id="{B3E2B7DD-D91F-43BF-B40F-2A8FC8E5EF26}"/>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2800">
                <a:solidFill>
                  <a:srgbClr val="FFFFFF"/>
                </a:solidFill>
                <a:latin typeface="Courier New" panose="02070309020205020404" pitchFamily="49" charset="0"/>
                <a:ea typeface="楷体" panose="02010609060101010101" pitchFamily="49" charset="-122"/>
                <a:cs typeface="Courier New" panose="02070309020205020404" pitchFamily="49" charset="0"/>
                <a:sym typeface="Microsoft Yahei" panose="020B0503020204020204" pitchFamily="34" charset="-122"/>
              </a:rPr>
              <a:t>A</a:t>
            </a:r>
            <a:endParaRPr lang="zh-CN" altLang="en-US" sz="2800">
              <a:solidFill>
                <a:srgbClr val="FFFFFF"/>
              </a:solidFill>
              <a:latin typeface="Courier New" panose="02070309020205020404" pitchFamily="49" charset="0"/>
              <a:ea typeface="楷体" panose="02010609060101010101" pitchFamily="49" charset="-122"/>
              <a:cs typeface="Courier New" panose="02070309020205020404" pitchFamily="49" charset="0"/>
              <a:sym typeface="Microsoft Yahei" panose="020B0503020204020204" pitchFamily="34" charset="-122"/>
            </a:endParaRPr>
          </a:p>
        </p:txBody>
      </p:sp>
      <p:sp>
        <p:nvSpPr>
          <p:cNvPr id="14" name="椭圆 13">
            <a:extLst>
              <a:ext uri="{FF2B5EF4-FFF2-40B4-BE49-F238E27FC236}">
                <a16:creationId xmlns:a16="http://schemas.microsoft.com/office/drawing/2014/main" id="{05060547-C30A-4223-AC6B-66C7078609D7}"/>
              </a:ext>
            </a:extLst>
          </p:cNvPr>
          <p:cNvSpPr>
            <a:spLocks noChangeAspect="1"/>
          </p:cNvSpPr>
          <p:nvPr>
            <p:custDataLst>
              <p:tags r:id="rId8"/>
            </p:custDataLst>
          </p:nvPr>
        </p:nvSpPr>
        <p:spPr>
          <a:xfrm>
            <a:off x="11144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2800">
                <a:solidFill>
                  <a:srgbClr val="FFFFFF"/>
                </a:solidFill>
                <a:latin typeface="Courier New" panose="02070309020205020404" pitchFamily="49" charset="0"/>
                <a:ea typeface="楷体" panose="02010609060101010101" pitchFamily="49" charset="-122"/>
                <a:cs typeface="Courier New" panose="02070309020205020404" pitchFamily="49" charset="0"/>
                <a:sym typeface="Microsoft Yahei" panose="020B0503020204020204" pitchFamily="34" charset="-122"/>
              </a:rPr>
              <a:t>B</a:t>
            </a:r>
            <a:endParaRPr lang="zh-CN" altLang="en-US" sz="2800">
              <a:solidFill>
                <a:srgbClr val="FFFFFF"/>
              </a:solidFill>
              <a:latin typeface="Courier New" panose="02070309020205020404" pitchFamily="49" charset="0"/>
              <a:ea typeface="楷体" panose="02010609060101010101" pitchFamily="49" charset="-122"/>
              <a:cs typeface="Courier New" panose="02070309020205020404" pitchFamily="49" charset="0"/>
              <a:sym typeface="Microsoft Yahei" panose="020B0503020204020204" pitchFamily="34" charset="-122"/>
            </a:endParaRPr>
          </a:p>
        </p:txBody>
      </p:sp>
      <p:sp>
        <p:nvSpPr>
          <p:cNvPr id="15" name="椭圆 14">
            <a:extLst>
              <a:ext uri="{FF2B5EF4-FFF2-40B4-BE49-F238E27FC236}">
                <a16:creationId xmlns:a16="http://schemas.microsoft.com/office/drawing/2014/main" id="{3CA0B9B6-8033-4A11-BC69-5163BEF4EF44}"/>
              </a:ext>
            </a:extLst>
          </p:cNvPr>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2800">
                <a:solidFill>
                  <a:srgbClr val="FFFFFF"/>
                </a:solidFill>
                <a:latin typeface="Courier New" panose="02070309020205020404" pitchFamily="49" charset="0"/>
                <a:ea typeface="楷体" panose="02010609060101010101" pitchFamily="49" charset="-122"/>
                <a:cs typeface="Courier New" panose="02070309020205020404" pitchFamily="49" charset="0"/>
                <a:sym typeface="Microsoft Yahei" panose="020B0503020204020204" pitchFamily="34" charset="-122"/>
              </a:rPr>
              <a:t>C</a:t>
            </a:r>
            <a:endParaRPr lang="zh-CN" altLang="en-US" sz="2800">
              <a:solidFill>
                <a:srgbClr val="FFFFFF"/>
              </a:solidFill>
              <a:latin typeface="Courier New" panose="02070309020205020404" pitchFamily="49" charset="0"/>
              <a:ea typeface="楷体" panose="02010609060101010101" pitchFamily="49" charset="-122"/>
              <a:cs typeface="Courier New" panose="02070309020205020404" pitchFamily="49" charset="0"/>
              <a:sym typeface="Microsoft Yahei" panose="020B0503020204020204" pitchFamily="34" charset="-122"/>
            </a:endParaRPr>
          </a:p>
        </p:txBody>
      </p:sp>
      <p:sp>
        <p:nvSpPr>
          <p:cNvPr id="16" name="椭圆 15">
            <a:extLst>
              <a:ext uri="{FF2B5EF4-FFF2-40B4-BE49-F238E27FC236}">
                <a16:creationId xmlns:a16="http://schemas.microsoft.com/office/drawing/2014/main" id="{A8E88C2A-3FE9-4AEE-8C56-6158243A1BA6}"/>
              </a:ext>
            </a:extLst>
          </p:cNvPr>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2800">
                <a:solidFill>
                  <a:srgbClr val="FFFFFF"/>
                </a:solidFill>
                <a:latin typeface="Courier New" panose="02070309020205020404" pitchFamily="49" charset="0"/>
                <a:ea typeface="楷体" panose="02010609060101010101" pitchFamily="49" charset="-122"/>
                <a:cs typeface="Courier New" panose="02070309020205020404" pitchFamily="49" charset="0"/>
                <a:sym typeface="Microsoft Yahei" panose="020B0503020204020204" pitchFamily="34" charset="-122"/>
              </a:rPr>
              <a:t>D</a:t>
            </a:r>
            <a:endParaRPr lang="zh-CN" altLang="en-US" sz="2800">
              <a:solidFill>
                <a:srgbClr val="FFFFFF"/>
              </a:solidFill>
              <a:latin typeface="Courier New" panose="02070309020205020404" pitchFamily="49" charset="0"/>
              <a:ea typeface="楷体" panose="02010609060101010101" pitchFamily="49" charset="-122"/>
              <a:cs typeface="Courier New" panose="02070309020205020404" pitchFamily="49" charset="0"/>
              <a:sym typeface="Microsoft Yahei" panose="020B0503020204020204" pitchFamily="34" charset="-122"/>
            </a:endParaRPr>
          </a:p>
        </p:txBody>
      </p:sp>
      <p:sp>
        <p:nvSpPr>
          <p:cNvPr id="17" name="矩形: 圆角 16">
            <a:extLst>
              <a:ext uri="{FF2B5EF4-FFF2-40B4-BE49-F238E27FC236}">
                <a16:creationId xmlns:a16="http://schemas.microsoft.com/office/drawing/2014/main" id="{E9205195-6CC4-4AAC-8D0F-FE7D1119E1FA}"/>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2" name="组合 21">
            <a:extLst>
              <a:ext uri="{FF2B5EF4-FFF2-40B4-BE49-F238E27FC236}">
                <a16:creationId xmlns:a16="http://schemas.microsoft.com/office/drawing/2014/main" id="{9346B44F-A04B-4947-BA44-C5FBBC5E03BB}"/>
              </a:ext>
            </a:extLst>
          </p:cNvPr>
          <p:cNvGrpSpPr/>
          <p:nvPr>
            <p:custDataLst>
              <p:tags r:id="rId12"/>
            </p:custDataLst>
          </p:nvPr>
        </p:nvGrpSpPr>
        <p:grpSpPr>
          <a:xfrm>
            <a:off x="0" y="0"/>
            <a:ext cx="9144000" cy="635000"/>
            <a:chOff x="0" y="0"/>
            <a:chExt cx="9144000" cy="635000"/>
          </a:xfrm>
        </p:grpSpPr>
        <p:sp>
          <p:nvSpPr>
            <p:cNvPr id="18" name="TitleBackground">
              <a:extLst>
                <a:ext uri="{FF2B5EF4-FFF2-40B4-BE49-F238E27FC236}">
                  <a16:creationId xmlns:a16="http://schemas.microsoft.com/office/drawing/2014/main" id="{519FA472-4E48-4450-B9D9-4AA7D414070E}"/>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ColorBlock">
              <a:extLst>
                <a:ext uri="{FF2B5EF4-FFF2-40B4-BE49-F238E27FC236}">
                  <a16:creationId xmlns:a16="http://schemas.microsoft.com/office/drawing/2014/main" id="{9B098504-AD5E-4E76-9D24-A9F079EA61F8}"/>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ypeText">
              <a:extLst>
                <a:ext uri="{FF2B5EF4-FFF2-40B4-BE49-F238E27FC236}">
                  <a16:creationId xmlns:a16="http://schemas.microsoft.com/office/drawing/2014/main" id="{C1EC906F-B3E4-45D2-AB46-0AA70CC224D0}"/>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21" name="TipText">
              <a:extLst>
                <a:ext uri="{FF2B5EF4-FFF2-40B4-BE49-F238E27FC236}">
                  <a16:creationId xmlns:a16="http://schemas.microsoft.com/office/drawing/2014/main" id="{BFB4065E-5DA4-44AA-B19F-378D639C68CD}"/>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7" name="图片 6">
            <a:extLst>
              <a:ext uri="{FF2B5EF4-FFF2-40B4-BE49-F238E27FC236}">
                <a16:creationId xmlns:a16="http://schemas.microsoft.com/office/drawing/2014/main" id="{F8358524-4750-4156-AC8D-57C919B0AFE8}"/>
              </a:ext>
            </a:extLst>
          </p:cNvPr>
          <p:cNvPicPr>
            <a:picLocks/>
          </p:cNvPicPr>
          <p:nvPr>
            <p:custDataLst>
              <p:tags r:id="rId13"/>
            </p:custDataLst>
          </p:nvPr>
        </p:nvPicPr>
        <p:blipFill>
          <a:blip r:embed="rId2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3713530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a:xfrm>
            <a:off x="323528" y="1295400"/>
            <a:ext cx="8686800" cy="5029200"/>
          </a:xfrm>
        </p:spPr>
        <p:txBody>
          <a:bodyPr/>
          <a:lstStyle/>
          <a:p>
            <a:r>
              <a:rPr lang="zh-CN" altLang="en-US" dirty="0"/>
              <a:t>指针与数组</a:t>
            </a:r>
            <a:endParaRPr lang="en-US" altLang="zh-CN" dirty="0"/>
          </a:p>
          <a:p>
            <a:pPr lvl="1"/>
            <a:r>
              <a:rPr lang="zh-CN" altLang="en-US" dirty="0"/>
              <a:t>指针数组</a:t>
            </a:r>
            <a:endParaRPr lang="en-US" altLang="zh-CN" dirty="0"/>
          </a:p>
          <a:p>
            <a:pPr lvl="2"/>
            <a:r>
              <a:rPr lang="zh-CN" altLang="en-US" dirty="0"/>
              <a:t>分量为指针的数组，数组中每个元素都是指针变量</a:t>
            </a:r>
            <a:endParaRPr lang="en-US" altLang="zh-CN" dirty="0"/>
          </a:p>
          <a:p>
            <a:pPr lvl="2"/>
            <a:r>
              <a:rPr lang="zh-CN" altLang="en-US" sz="2400" dirty="0">
                <a:solidFill>
                  <a:schemeClr val="tx1"/>
                </a:solidFill>
              </a:rPr>
              <a:t>其说明格式为(一维数组时)：</a:t>
            </a:r>
            <a:endParaRPr lang="en-US" altLang="zh-CN" sz="2400" dirty="0">
              <a:solidFill>
                <a:schemeClr val="tx1"/>
              </a:solidFill>
            </a:endParaRPr>
          </a:p>
          <a:p>
            <a:pPr lvl="2">
              <a:buNone/>
            </a:pPr>
            <a:r>
              <a:rPr lang="zh-CN" altLang="en-US" dirty="0">
                <a:solidFill>
                  <a:schemeClr val="tx2"/>
                </a:solidFill>
              </a:rPr>
              <a:t>&lt;类型名&gt; * &lt;数组名&gt; [ &lt;元素个数&gt; ]</a:t>
            </a:r>
            <a:endParaRPr lang="en-US" altLang="zh-CN" dirty="0">
              <a:solidFill>
                <a:schemeClr val="tx2"/>
              </a:solidFill>
            </a:endParaRPr>
          </a:p>
          <a:p>
            <a:pPr lvl="2"/>
            <a:r>
              <a:rPr lang="zh-CN" altLang="en-US" dirty="0"/>
              <a:t>说明多维数组时, 将指定多个方括号括起的&lt;元素个数&gt;</a:t>
            </a:r>
            <a:endParaRPr lang="en-US" altLang="zh-CN" dirty="0"/>
          </a:p>
          <a:p>
            <a:pPr lvl="2">
              <a:buNone/>
            </a:pPr>
            <a:r>
              <a:rPr lang="zh-CN" altLang="en-US" dirty="0">
                <a:solidFill>
                  <a:schemeClr val="tx2"/>
                </a:solidFill>
              </a:rPr>
              <a:t>&lt;类型名&gt; * &lt;数组名&gt;[&lt;元素个数&gt;][&lt;元素个数&gt;]</a:t>
            </a:r>
            <a:r>
              <a:rPr lang="en-US" altLang="zh-CN" dirty="0">
                <a:solidFill>
                  <a:schemeClr val="tx2"/>
                </a:solidFill>
              </a:rPr>
              <a:t>…</a:t>
            </a:r>
            <a:endParaRPr lang="zh-CN" altLang="en-US" dirty="0"/>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57</a:t>
            </a:fld>
            <a:endParaRPr lang="en-US" altLang="zh-C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p:txBody>
          <a:bodyPr/>
          <a:lstStyle/>
          <a:p>
            <a:r>
              <a:rPr lang="zh-CN" altLang="en-US" dirty="0"/>
              <a:t>指针与数组</a:t>
            </a:r>
            <a:endParaRPr lang="en-US" altLang="zh-CN" dirty="0"/>
          </a:p>
          <a:p>
            <a:pPr lvl="1"/>
            <a:r>
              <a:rPr lang="zh-CN" altLang="en-US" dirty="0"/>
              <a:t>指针数组</a:t>
            </a:r>
            <a:endParaRPr lang="en-US" altLang="zh-CN" dirty="0"/>
          </a:p>
          <a:p>
            <a:pPr>
              <a:lnSpc>
                <a:spcPct val="120000"/>
              </a:lnSpc>
              <a:buNone/>
            </a:pPr>
            <a:r>
              <a:rPr lang="zh-CN" altLang="en-US" sz="2400" dirty="0">
                <a:solidFill>
                  <a:srgbClr val="0000FF"/>
                </a:solidFill>
              </a:rPr>
              <a:t>	</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w,x,y,z,A</a:t>
            </a:r>
            <a:r>
              <a:rPr lang="en-US" altLang="zh-CN" sz="2400" dirty="0">
                <a:solidFill>
                  <a:schemeClr val="tx2"/>
                </a:solidFill>
                <a:latin typeface="Courier New" pitchFamily="49" charset="0"/>
                <a:cs typeface="Courier New" pitchFamily="49" charset="0"/>
              </a:rPr>
              <a:t>[2][10];</a:t>
            </a:r>
          </a:p>
          <a:p>
            <a:pPr>
              <a:lnSpc>
                <a:spcPct val="120000"/>
              </a:lnSpc>
              <a:buNone/>
            </a:pPr>
            <a:r>
              <a:rPr lang="en-US" altLang="zh-CN" sz="2400" dirty="0">
                <a:solidFill>
                  <a:schemeClr val="tx2"/>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 p1[4]={&amp;</a:t>
            </a:r>
            <a:r>
              <a:rPr lang="en-US" altLang="zh-CN" sz="2400" dirty="0" err="1">
                <a:solidFill>
                  <a:schemeClr val="tx2"/>
                </a:solidFill>
                <a:latin typeface="Courier New" pitchFamily="49" charset="0"/>
                <a:cs typeface="Courier New" pitchFamily="49" charset="0"/>
              </a:rPr>
              <a:t>w,&amp;x,&amp;y,&amp;z</a:t>
            </a:r>
            <a:r>
              <a:rPr lang="en-US" altLang="zh-CN" sz="2400" dirty="0">
                <a:solidFill>
                  <a:schemeClr val="tx2"/>
                </a:solidFill>
                <a:latin typeface="Courier New" pitchFamily="49" charset="0"/>
                <a:cs typeface="Courier New" pitchFamily="49" charset="0"/>
              </a:rPr>
              <a:t>};  </a:t>
            </a:r>
          </a:p>
          <a:p>
            <a:pPr>
              <a:lnSpc>
                <a:spcPct val="120000"/>
              </a:lnSpc>
              <a:buNone/>
            </a:pPr>
            <a:r>
              <a:rPr lang="en-US" altLang="zh-CN" sz="2400" dirty="0">
                <a:solidFill>
                  <a:schemeClr val="tx2"/>
                </a:solidFill>
                <a:latin typeface="Courier New" pitchFamily="49" charset="0"/>
                <a:cs typeface="Courier New" pitchFamily="49" charset="0"/>
              </a:rPr>
              <a:t>  </a:t>
            </a:r>
            <a:r>
              <a:rPr lang="en-US" altLang="zh-CN" sz="2400" dirty="0">
                <a:solidFill>
                  <a:srgbClr val="007434"/>
                </a:solidFill>
                <a:latin typeface="Courier New" pitchFamily="49" charset="0"/>
                <a:cs typeface="Courier New" pitchFamily="49" charset="0"/>
              </a:rPr>
              <a:t>//p1</a:t>
            </a:r>
            <a:r>
              <a:rPr lang="zh-CN" altLang="en-US" sz="2400" dirty="0">
                <a:solidFill>
                  <a:srgbClr val="007434"/>
                </a:solidFill>
                <a:latin typeface="Courier New" pitchFamily="49" charset="0"/>
                <a:cs typeface="Courier New" pitchFamily="49" charset="0"/>
              </a:rPr>
              <a:t>数组的4个分量均为</a:t>
            </a:r>
            <a:r>
              <a:rPr lang="en-US" altLang="zh-CN" sz="2400" dirty="0" err="1">
                <a:solidFill>
                  <a:srgbClr val="007434"/>
                </a:solidFill>
                <a:latin typeface="Courier New" pitchFamily="49" charset="0"/>
                <a:cs typeface="Courier New" pitchFamily="49" charset="0"/>
              </a:rPr>
              <a:t>int</a:t>
            </a:r>
            <a:r>
              <a:rPr lang="en-US" altLang="zh-CN" sz="2400" dirty="0">
                <a:solidFill>
                  <a:srgbClr val="007434"/>
                </a:solidFill>
                <a:latin typeface="Courier New" pitchFamily="49" charset="0"/>
                <a:cs typeface="Courier New" pitchFamily="49" charset="0"/>
              </a:rPr>
              <a:t>*</a:t>
            </a:r>
            <a:r>
              <a:rPr lang="zh-CN" altLang="en-US" sz="2400" dirty="0">
                <a:solidFill>
                  <a:srgbClr val="007434"/>
                </a:solidFill>
                <a:latin typeface="Courier New" pitchFamily="49" charset="0"/>
                <a:cs typeface="Courier New" pitchFamily="49" charset="0"/>
              </a:rPr>
              <a:t>型指针(变量)</a:t>
            </a:r>
          </a:p>
          <a:p>
            <a:pPr>
              <a:lnSpc>
                <a:spcPct val="120000"/>
              </a:lnSpc>
              <a:buNone/>
            </a:pPr>
            <a:r>
              <a:rPr lang="zh-CN" altLang="en-US" sz="2400" dirty="0">
                <a:solidFill>
                  <a:schemeClr val="tx2"/>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 p2[2]={A[0],A[1]};     </a:t>
            </a:r>
          </a:p>
          <a:p>
            <a:pPr>
              <a:lnSpc>
                <a:spcPct val="120000"/>
              </a:lnSpc>
              <a:buNone/>
            </a:pPr>
            <a:r>
              <a:rPr lang="en-US" altLang="zh-CN" sz="2400" dirty="0">
                <a:solidFill>
                  <a:schemeClr val="tx2"/>
                </a:solidFill>
                <a:latin typeface="Courier New" pitchFamily="49" charset="0"/>
                <a:cs typeface="Courier New" pitchFamily="49" charset="0"/>
              </a:rPr>
              <a:t> 	</a:t>
            </a:r>
            <a:r>
              <a:rPr lang="en-US" altLang="zh-CN" sz="2400" dirty="0">
                <a:solidFill>
                  <a:srgbClr val="007434"/>
                </a:solidFill>
                <a:latin typeface="Courier New" pitchFamily="49" charset="0"/>
                <a:cs typeface="Courier New" pitchFamily="49" charset="0"/>
              </a:rPr>
              <a:t>/*A[0]</a:t>
            </a:r>
            <a:r>
              <a:rPr lang="zh-CN" altLang="en-US" sz="2400" dirty="0">
                <a:solidFill>
                  <a:srgbClr val="007434"/>
                </a:solidFill>
                <a:latin typeface="Courier New" pitchFamily="49" charset="0"/>
                <a:cs typeface="Courier New" pitchFamily="49" charset="0"/>
              </a:rPr>
              <a:t>表示</a:t>
            </a:r>
            <a:r>
              <a:rPr lang="en-US" altLang="zh-CN" sz="2400" dirty="0">
                <a:solidFill>
                  <a:srgbClr val="007434"/>
                </a:solidFill>
                <a:latin typeface="Courier New" pitchFamily="49" charset="0"/>
                <a:cs typeface="Courier New" pitchFamily="49" charset="0"/>
              </a:rPr>
              <a:t>A</a:t>
            </a:r>
            <a:r>
              <a:rPr lang="zh-CN" altLang="en-US" sz="2400" dirty="0">
                <a:solidFill>
                  <a:srgbClr val="007434"/>
                </a:solidFill>
                <a:latin typeface="Courier New" pitchFamily="49" charset="0"/>
                <a:cs typeface="Courier New" pitchFamily="49" charset="0"/>
              </a:rPr>
              <a:t>数组的第一行，为含有10个元素的</a:t>
            </a:r>
          </a:p>
          <a:p>
            <a:pPr>
              <a:lnSpc>
                <a:spcPct val="120000"/>
              </a:lnSpc>
              <a:buNone/>
            </a:pPr>
            <a:r>
              <a:rPr lang="zh-CN" altLang="en-US" sz="2400" dirty="0">
                <a:solidFill>
                  <a:srgbClr val="007434"/>
                </a:solidFill>
                <a:latin typeface="Courier New" pitchFamily="49" charset="0"/>
                <a:cs typeface="Courier New" pitchFamily="49" charset="0"/>
              </a:rPr>
              <a:t>	  一维数组(的数组名)，表示一个常量地址，将数组</a:t>
            </a:r>
            <a:r>
              <a:rPr lang="en-US" altLang="zh-CN" sz="2400" dirty="0">
                <a:solidFill>
                  <a:srgbClr val="007434"/>
                </a:solidFill>
                <a:latin typeface="Courier New" pitchFamily="49" charset="0"/>
                <a:cs typeface="Courier New" pitchFamily="49" charset="0"/>
              </a:rPr>
              <a:t>A[0]</a:t>
            </a:r>
            <a:r>
              <a:rPr lang="zh-CN" altLang="en-US" sz="2400" dirty="0">
                <a:solidFill>
                  <a:srgbClr val="007434"/>
                </a:solidFill>
                <a:latin typeface="Courier New" pitchFamily="49" charset="0"/>
                <a:cs typeface="Courier New" pitchFamily="49" charset="0"/>
              </a:rPr>
              <a:t>的首地址赋予指针变量</a:t>
            </a:r>
            <a:r>
              <a:rPr lang="en-US" altLang="zh-CN" sz="2400" dirty="0">
                <a:solidFill>
                  <a:srgbClr val="007434"/>
                </a:solidFill>
                <a:latin typeface="Courier New" pitchFamily="49" charset="0"/>
                <a:cs typeface="Courier New" pitchFamily="49" charset="0"/>
              </a:rPr>
              <a:t>P2[0]*/</a:t>
            </a:r>
            <a:endParaRPr lang="zh-CN" altLang="en-US" dirty="0">
              <a:solidFill>
                <a:srgbClr val="007434"/>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58</a:t>
            </a:fld>
            <a:endParaRPr lang="en-US" altLang="zh-C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52C4276D-E08B-491A-AC91-CE66D26C9BD7}"/>
              </a:ext>
            </a:extLst>
          </p:cNvPr>
          <p:cNvSpPr>
            <a:spLocks noGrp="1"/>
          </p:cNvSpPr>
          <p:nvPr>
            <p:ph type="ftr" sz="quarter" idx="10"/>
          </p:nvPr>
        </p:nvSpPr>
        <p:spPr>
          <a:prstGeom prst="rect">
            <a:avLst/>
          </a:prstGeom>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a:extLst>
              <a:ext uri="{FF2B5EF4-FFF2-40B4-BE49-F238E27FC236}">
                <a16:creationId xmlns:a16="http://schemas.microsoft.com/office/drawing/2014/main" id="{89A869C1-FD82-4D2F-B40D-3E2F1196EC56}"/>
              </a:ext>
            </a:extLst>
          </p:cNvPr>
          <p:cNvSpPr>
            <a:spLocks noGrp="1"/>
          </p:cNvSpPr>
          <p:nvPr>
            <p:ph type="sldNum" sz="quarter" idx="11"/>
          </p:nvPr>
        </p:nvSpPr>
        <p:spPr>
          <a:prstGeom prst="rect">
            <a:avLst/>
          </a:prstGeom>
        </p:spPr>
        <p:txBody>
          <a:bodyPr/>
          <a:lstStyle/>
          <a:p>
            <a:fld id="{E24BA5DA-9399-4747-BBF5-65A2C2316885}" type="slidenum">
              <a:rPr lang="en-US" altLang="zh-CN" smtClean="0"/>
              <a:pPr/>
              <a:t>59</a:t>
            </a:fld>
            <a:endParaRPr lang="en-US" altLang="zh-CN" dirty="0"/>
          </a:p>
        </p:txBody>
      </p:sp>
      <p:sp>
        <p:nvSpPr>
          <p:cNvPr id="8" name="文本框 7">
            <a:extLst>
              <a:ext uri="{FF2B5EF4-FFF2-40B4-BE49-F238E27FC236}">
                <a16:creationId xmlns:a16="http://schemas.microsoft.com/office/drawing/2014/main" id="{DB6E1F73-F6D3-45BE-8A7B-6577877E3BAB}"/>
              </a:ext>
            </a:extLst>
          </p:cNvPr>
          <p:cNvSpPr txBox="1"/>
          <p:nvPr>
            <p:custDataLst>
              <p:tags r:id="rId2"/>
            </p:custDataLst>
          </p:nvPr>
        </p:nvSpPr>
        <p:spPr>
          <a:xfrm>
            <a:off x="914400" y="1343660"/>
            <a:ext cx="7315200" cy="1434465"/>
          </a:xfrm>
          <a:prstGeom prst="rect">
            <a:avLst/>
          </a:prstGeom>
          <a:noFill/>
        </p:spPr>
        <p:txBody>
          <a:bodyPr vert="horz" wrap="square" rtlCol="0" anchor="ctr" anchorCtr="0">
            <a:noAutofit/>
          </a:bodyPr>
          <a:lstStyle/>
          <a:p>
            <a:r>
              <a:rPr lang="zh-CN" altLang="zh-CN" sz="2800" b="1" dirty="0">
                <a:latin typeface="Courier New" panose="02070309020205020404" pitchFamily="49" charset="0"/>
                <a:ea typeface="楷体" panose="02010609060101010101" pitchFamily="49" charset="-122"/>
                <a:cs typeface="Courier New" panose="02070309020205020404" pitchFamily="49" charset="0"/>
              </a:rPr>
              <a:t>下列关于指针数组的说明语句中，正确的是（</a:t>
            </a:r>
            <a:r>
              <a:rPr lang="en-US" altLang="zh-CN" sz="2800" b="1" dirty="0">
                <a:latin typeface="Courier New" panose="02070309020205020404" pitchFamily="49" charset="0"/>
                <a:ea typeface="楷体" panose="02010609060101010101" pitchFamily="49" charset="-122"/>
                <a:cs typeface="Courier New" panose="02070309020205020404" pitchFamily="49" charset="0"/>
              </a:rPr>
              <a:t>     </a:t>
            </a:r>
            <a:r>
              <a:rPr lang="zh-CN" altLang="zh-CN" sz="2800" b="1" dirty="0">
                <a:latin typeface="Courier New" panose="02070309020205020404" pitchFamily="49" charset="0"/>
                <a:ea typeface="楷体" panose="02010609060101010101" pitchFamily="49" charset="-122"/>
                <a:cs typeface="Courier New" panose="02070309020205020404" pitchFamily="49" charset="0"/>
              </a:rPr>
              <a:t>）</a:t>
            </a:r>
            <a:endParaRPr lang="zh-CN" altLang="en-US" sz="2800" dirty="0">
              <a:solidFill>
                <a:srgbClr val="000000"/>
              </a:solidFill>
              <a:latin typeface="Courier New" panose="02070309020205020404" pitchFamily="49" charset="0"/>
              <a:ea typeface="楷体" panose="02010609060101010101" pitchFamily="49" charset="-122"/>
              <a:cs typeface="Courier New" panose="02070309020205020404" pitchFamily="49" charset="0"/>
              <a:sym typeface="Microsoft Yahei" panose="020B0503020204020204" pitchFamily="34" charset="-122"/>
            </a:endParaRPr>
          </a:p>
        </p:txBody>
      </p:sp>
      <p:sp>
        <p:nvSpPr>
          <p:cNvPr id="9" name="文本框 8">
            <a:extLst>
              <a:ext uri="{FF2B5EF4-FFF2-40B4-BE49-F238E27FC236}">
                <a16:creationId xmlns:a16="http://schemas.microsoft.com/office/drawing/2014/main" id="{42E1D7BB-8DE6-47EF-9E99-BB8A3856A52C}"/>
              </a:ext>
            </a:extLst>
          </p:cNvPr>
          <p:cNvSpPr txBox="1"/>
          <p:nvPr>
            <p:custDataLst>
              <p:tags r:id="rId3"/>
            </p:custDataLst>
          </p:nvPr>
        </p:nvSpPr>
        <p:spPr>
          <a:xfrm>
            <a:off x="1828800" y="2786063"/>
            <a:ext cx="6847656" cy="642938"/>
          </a:xfrm>
          <a:prstGeom prst="rect">
            <a:avLst/>
          </a:prstGeom>
          <a:noFill/>
        </p:spPr>
        <p:txBody>
          <a:bodyPr vert="horz" rtlCol="0" anchor="ctr" anchorCtr="0">
            <a:noAutofit/>
          </a:bodyPr>
          <a:lstStyle/>
          <a:p>
            <a:r>
              <a:rPr lang="en-US" altLang="zh-CN" sz="2800" dirty="0">
                <a:latin typeface="Courier New" panose="02070309020205020404" pitchFamily="49" charset="0"/>
                <a:ea typeface="楷体" panose="02010609060101010101" pitchFamily="49" charset="-122"/>
                <a:cs typeface="Courier New" panose="02070309020205020404" pitchFamily="49" charset="0"/>
              </a:rPr>
              <a:t>char *s[5]={"</a:t>
            </a:r>
            <a:r>
              <a:rPr lang="en-US" altLang="zh-CN" sz="2800" dirty="0" err="1">
                <a:latin typeface="Courier New" panose="02070309020205020404" pitchFamily="49" charset="0"/>
                <a:ea typeface="楷体" panose="02010609060101010101" pitchFamily="49" charset="-122"/>
                <a:cs typeface="Courier New" panose="02070309020205020404" pitchFamily="49" charset="0"/>
              </a:rPr>
              <a:t>abc</a:t>
            </a:r>
            <a:r>
              <a:rPr lang="en-US" altLang="zh-CN" sz="2800" dirty="0">
                <a:latin typeface="Courier New" panose="02070309020205020404" pitchFamily="49" charset="0"/>
                <a:ea typeface="楷体" panose="02010609060101010101" pitchFamily="49" charset="-122"/>
                <a:cs typeface="Courier New" panose="02070309020205020404" pitchFamily="49" charset="0"/>
              </a:rPr>
              <a:t>","def","</a:t>
            </a:r>
            <a:r>
              <a:rPr lang="en-US" altLang="zh-CN" sz="2800" dirty="0" err="1">
                <a:latin typeface="Courier New" panose="02070309020205020404" pitchFamily="49" charset="0"/>
                <a:ea typeface="楷体" panose="02010609060101010101" pitchFamily="49" charset="-122"/>
                <a:cs typeface="Courier New" panose="02070309020205020404" pitchFamily="49" charset="0"/>
              </a:rPr>
              <a:t>ghi</a:t>
            </a:r>
            <a:r>
              <a:rPr lang="en-US" altLang="zh-CN" sz="2800" dirty="0">
                <a:latin typeface="Courier New" panose="02070309020205020404" pitchFamily="49" charset="0"/>
                <a:ea typeface="楷体" panose="02010609060101010101" pitchFamily="49" charset="-122"/>
                <a:cs typeface="Courier New" panose="02070309020205020404" pitchFamily="49" charset="0"/>
              </a:rPr>
              <a:t>"};</a:t>
            </a:r>
            <a:endParaRPr lang="zh-CN" altLang="en-US" sz="2800" dirty="0">
              <a:solidFill>
                <a:srgbClr val="000000"/>
              </a:solidFill>
              <a:latin typeface="Courier New" panose="02070309020205020404" pitchFamily="49" charset="0"/>
              <a:ea typeface="楷体" panose="02010609060101010101" pitchFamily="49" charset="-122"/>
              <a:cs typeface="Courier New" panose="02070309020205020404" pitchFamily="49" charset="0"/>
              <a:sym typeface="Microsoft Yahei" panose="020B0503020204020204" pitchFamily="34" charset="-122"/>
            </a:endParaRPr>
          </a:p>
        </p:txBody>
      </p:sp>
      <p:sp>
        <p:nvSpPr>
          <p:cNvPr id="10" name="文本框 9">
            <a:extLst>
              <a:ext uri="{FF2B5EF4-FFF2-40B4-BE49-F238E27FC236}">
                <a16:creationId xmlns:a16="http://schemas.microsoft.com/office/drawing/2014/main" id="{444CA173-0CA2-4FE2-9C24-9E1B537418D4}"/>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800" dirty="0">
                <a:latin typeface="Courier New" panose="02070309020205020404" pitchFamily="49" charset="0"/>
                <a:ea typeface="楷体" panose="02010609060101010101" pitchFamily="49" charset="-122"/>
                <a:cs typeface="Courier New" panose="02070309020205020404" pitchFamily="49" charset="0"/>
              </a:rPr>
              <a:t>int *a[5] = {&amp;1,&amp;2,&amp;3,&amp;4,&amp;5};</a:t>
            </a:r>
            <a:endParaRPr lang="zh-CN" altLang="en-US" sz="2800" dirty="0">
              <a:solidFill>
                <a:srgbClr val="000000"/>
              </a:solidFill>
              <a:latin typeface="Courier New" panose="02070309020205020404" pitchFamily="49" charset="0"/>
              <a:ea typeface="楷体" panose="02010609060101010101" pitchFamily="49" charset="-122"/>
              <a:cs typeface="Courier New" panose="02070309020205020404" pitchFamily="49" charset="0"/>
              <a:sym typeface="Microsoft Yahei" panose="020B0503020204020204" pitchFamily="34" charset="-122"/>
            </a:endParaRPr>
          </a:p>
        </p:txBody>
      </p:sp>
      <p:sp>
        <p:nvSpPr>
          <p:cNvPr id="11" name="文本框 10">
            <a:extLst>
              <a:ext uri="{FF2B5EF4-FFF2-40B4-BE49-F238E27FC236}">
                <a16:creationId xmlns:a16="http://schemas.microsoft.com/office/drawing/2014/main" id="{9CF84E1C-BE45-4FF6-A1DC-D418F287EA5A}"/>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800" dirty="0">
                <a:latin typeface="Courier New" panose="02070309020205020404" pitchFamily="49" charset="0"/>
                <a:ea typeface="楷体" panose="02010609060101010101" pitchFamily="49" charset="-122"/>
                <a:cs typeface="Courier New" panose="02070309020205020404" pitchFamily="49" charset="0"/>
              </a:rPr>
              <a:t>float *b[5] = {1.1,2.2};</a:t>
            </a:r>
            <a:endParaRPr lang="zh-CN" altLang="en-US" sz="2800" dirty="0">
              <a:solidFill>
                <a:srgbClr val="000000"/>
              </a:solidFill>
              <a:latin typeface="Courier New" panose="02070309020205020404" pitchFamily="49" charset="0"/>
              <a:ea typeface="楷体" panose="02010609060101010101" pitchFamily="49" charset="-122"/>
              <a:cs typeface="Courier New" panose="02070309020205020404" pitchFamily="49" charset="0"/>
              <a:sym typeface="Microsoft Yahei" panose="020B0503020204020204" pitchFamily="34" charset="-122"/>
            </a:endParaRPr>
          </a:p>
        </p:txBody>
      </p:sp>
      <p:sp>
        <p:nvSpPr>
          <p:cNvPr id="12" name="文本框 11">
            <a:extLst>
              <a:ext uri="{FF2B5EF4-FFF2-40B4-BE49-F238E27FC236}">
                <a16:creationId xmlns:a16="http://schemas.microsoft.com/office/drawing/2014/main" id="{F25F24FA-14DE-42F6-8702-29ACED9EC4D7}"/>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800" dirty="0">
                <a:latin typeface="Courier New" panose="02070309020205020404" pitchFamily="49" charset="0"/>
                <a:ea typeface="楷体" panose="02010609060101010101" pitchFamily="49" charset="-122"/>
                <a:cs typeface="Courier New" panose="02070309020205020404" pitchFamily="49" charset="0"/>
              </a:rPr>
              <a:t>int A[3][4]; int *p[4] = A;</a:t>
            </a:r>
            <a:endParaRPr lang="zh-CN" altLang="en-US" sz="2800" dirty="0">
              <a:solidFill>
                <a:srgbClr val="000000"/>
              </a:solidFill>
              <a:latin typeface="Courier New" panose="02070309020205020404" pitchFamily="49" charset="0"/>
              <a:ea typeface="楷体" panose="02010609060101010101" pitchFamily="49" charset="-122"/>
              <a:cs typeface="Courier New" panose="02070309020205020404" pitchFamily="49" charset="0"/>
              <a:sym typeface="Microsoft Yahei" panose="020B0503020204020204" pitchFamily="34" charset="-122"/>
            </a:endParaRPr>
          </a:p>
        </p:txBody>
      </p:sp>
      <p:sp>
        <p:nvSpPr>
          <p:cNvPr id="13" name="椭圆 12">
            <a:extLst>
              <a:ext uri="{FF2B5EF4-FFF2-40B4-BE49-F238E27FC236}">
                <a16:creationId xmlns:a16="http://schemas.microsoft.com/office/drawing/2014/main" id="{D804A2D7-6ABA-4C46-AD4E-23ACEDE9409B}"/>
              </a:ext>
            </a:extLst>
          </p:cNvPr>
          <p:cNvSpPr>
            <a:spLocks noChangeAspect="1"/>
          </p:cNvSpPr>
          <p:nvPr>
            <p:custDataLst>
              <p:tags r:id="rId7"/>
            </p:custDataLst>
          </p:nvPr>
        </p:nvSpPr>
        <p:spPr>
          <a:xfrm>
            <a:off x="1114425" y="2850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2800">
                <a:solidFill>
                  <a:srgbClr val="FFFFFF"/>
                </a:solidFill>
                <a:latin typeface="Courier New" panose="02070309020205020404" pitchFamily="49" charset="0"/>
                <a:ea typeface="楷体" panose="02010609060101010101" pitchFamily="49" charset="-122"/>
                <a:cs typeface="Courier New" panose="02070309020205020404" pitchFamily="49" charset="0"/>
                <a:sym typeface="Microsoft Yahei" panose="020B0503020204020204" pitchFamily="34" charset="-122"/>
              </a:rPr>
              <a:t>A</a:t>
            </a:r>
            <a:endParaRPr lang="zh-CN" altLang="en-US" sz="2800">
              <a:solidFill>
                <a:srgbClr val="FFFFFF"/>
              </a:solidFill>
              <a:latin typeface="Courier New" panose="02070309020205020404" pitchFamily="49" charset="0"/>
              <a:ea typeface="楷体" panose="02010609060101010101" pitchFamily="49" charset="-122"/>
              <a:cs typeface="Courier New" panose="02070309020205020404" pitchFamily="49" charset="0"/>
              <a:sym typeface="Microsoft Yahei" panose="020B0503020204020204" pitchFamily="34" charset="-122"/>
            </a:endParaRPr>
          </a:p>
        </p:txBody>
      </p:sp>
      <p:sp>
        <p:nvSpPr>
          <p:cNvPr id="14" name="椭圆 13">
            <a:extLst>
              <a:ext uri="{FF2B5EF4-FFF2-40B4-BE49-F238E27FC236}">
                <a16:creationId xmlns:a16="http://schemas.microsoft.com/office/drawing/2014/main" id="{BAE5F8E3-1596-4D77-A5E3-3181386EAB65}"/>
              </a:ext>
            </a:extLst>
          </p:cNvPr>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2800">
                <a:solidFill>
                  <a:srgbClr val="FFFFFF"/>
                </a:solidFill>
                <a:latin typeface="Courier New" panose="02070309020205020404" pitchFamily="49" charset="0"/>
                <a:ea typeface="楷体" panose="02010609060101010101" pitchFamily="49" charset="-122"/>
                <a:cs typeface="Courier New" panose="02070309020205020404" pitchFamily="49" charset="0"/>
                <a:sym typeface="Microsoft Yahei" panose="020B0503020204020204" pitchFamily="34" charset="-122"/>
              </a:rPr>
              <a:t>B</a:t>
            </a:r>
            <a:endParaRPr lang="zh-CN" altLang="en-US" sz="2800">
              <a:solidFill>
                <a:srgbClr val="FFFFFF"/>
              </a:solidFill>
              <a:latin typeface="Courier New" panose="02070309020205020404" pitchFamily="49" charset="0"/>
              <a:ea typeface="楷体" panose="02010609060101010101" pitchFamily="49" charset="-122"/>
              <a:cs typeface="Courier New" panose="02070309020205020404" pitchFamily="49" charset="0"/>
              <a:sym typeface="Microsoft Yahei" panose="020B0503020204020204" pitchFamily="34" charset="-122"/>
            </a:endParaRPr>
          </a:p>
        </p:txBody>
      </p:sp>
      <p:sp>
        <p:nvSpPr>
          <p:cNvPr id="15" name="椭圆 14">
            <a:extLst>
              <a:ext uri="{FF2B5EF4-FFF2-40B4-BE49-F238E27FC236}">
                <a16:creationId xmlns:a16="http://schemas.microsoft.com/office/drawing/2014/main" id="{B857B4C2-5C13-4641-BA3B-2F247BF22939}"/>
              </a:ext>
            </a:extLst>
          </p:cNvPr>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2800">
                <a:solidFill>
                  <a:srgbClr val="FFFFFF"/>
                </a:solidFill>
                <a:latin typeface="Courier New" panose="02070309020205020404" pitchFamily="49" charset="0"/>
                <a:ea typeface="楷体" panose="02010609060101010101" pitchFamily="49" charset="-122"/>
                <a:cs typeface="Courier New" panose="02070309020205020404" pitchFamily="49" charset="0"/>
                <a:sym typeface="Microsoft Yahei" panose="020B0503020204020204" pitchFamily="34" charset="-122"/>
              </a:rPr>
              <a:t>C</a:t>
            </a:r>
            <a:endParaRPr lang="zh-CN" altLang="en-US" sz="2800">
              <a:solidFill>
                <a:srgbClr val="FFFFFF"/>
              </a:solidFill>
              <a:latin typeface="Courier New" panose="02070309020205020404" pitchFamily="49" charset="0"/>
              <a:ea typeface="楷体" panose="02010609060101010101" pitchFamily="49" charset="-122"/>
              <a:cs typeface="Courier New" panose="02070309020205020404" pitchFamily="49" charset="0"/>
              <a:sym typeface="Microsoft Yahei" panose="020B0503020204020204" pitchFamily="34" charset="-122"/>
            </a:endParaRPr>
          </a:p>
        </p:txBody>
      </p:sp>
      <p:sp>
        <p:nvSpPr>
          <p:cNvPr id="16" name="椭圆 15">
            <a:extLst>
              <a:ext uri="{FF2B5EF4-FFF2-40B4-BE49-F238E27FC236}">
                <a16:creationId xmlns:a16="http://schemas.microsoft.com/office/drawing/2014/main" id="{432E196E-EF13-4A61-BFB5-0B091DD0551B}"/>
              </a:ext>
            </a:extLst>
          </p:cNvPr>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2800">
                <a:solidFill>
                  <a:srgbClr val="FFFFFF"/>
                </a:solidFill>
                <a:latin typeface="Courier New" panose="02070309020205020404" pitchFamily="49" charset="0"/>
                <a:ea typeface="楷体" panose="02010609060101010101" pitchFamily="49" charset="-122"/>
                <a:cs typeface="Courier New" panose="02070309020205020404" pitchFamily="49" charset="0"/>
                <a:sym typeface="Microsoft Yahei" panose="020B0503020204020204" pitchFamily="34" charset="-122"/>
              </a:rPr>
              <a:t>D</a:t>
            </a:r>
            <a:endParaRPr lang="zh-CN" altLang="en-US" sz="2800">
              <a:solidFill>
                <a:srgbClr val="FFFFFF"/>
              </a:solidFill>
              <a:latin typeface="Courier New" panose="02070309020205020404" pitchFamily="49" charset="0"/>
              <a:ea typeface="楷体" panose="02010609060101010101" pitchFamily="49" charset="-122"/>
              <a:cs typeface="Courier New" panose="02070309020205020404" pitchFamily="49" charset="0"/>
              <a:sym typeface="Microsoft Yahei" panose="020B0503020204020204" pitchFamily="34" charset="-122"/>
            </a:endParaRPr>
          </a:p>
        </p:txBody>
      </p:sp>
      <p:sp>
        <p:nvSpPr>
          <p:cNvPr id="17" name="矩形: 圆角 16">
            <a:extLst>
              <a:ext uri="{FF2B5EF4-FFF2-40B4-BE49-F238E27FC236}">
                <a16:creationId xmlns:a16="http://schemas.microsoft.com/office/drawing/2014/main" id="{51F98764-BAFC-45DA-9202-DFDE9767BA3E}"/>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2" name="组合 21">
            <a:extLst>
              <a:ext uri="{FF2B5EF4-FFF2-40B4-BE49-F238E27FC236}">
                <a16:creationId xmlns:a16="http://schemas.microsoft.com/office/drawing/2014/main" id="{23564226-ED9E-4106-9C26-E8FD7D769609}"/>
              </a:ext>
            </a:extLst>
          </p:cNvPr>
          <p:cNvGrpSpPr/>
          <p:nvPr>
            <p:custDataLst>
              <p:tags r:id="rId12"/>
            </p:custDataLst>
          </p:nvPr>
        </p:nvGrpSpPr>
        <p:grpSpPr>
          <a:xfrm>
            <a:off x="0" y="0"/>
            <a:ext cx="9144000" cy="635000"/>
            <a:chOff x="0" y="0"/>
            <a:chExt cx="9144000" cy="635000"/>
          </a:xfrm>
        </p:grpSpPr>
        <p:sp>
          <p:nvSpPr>
            <p:cNvPr id="18" name="TitleBackground">
              <a:extLst>
                <a:ext uri="{FF2B5EF4-FFF2-40B4-BE49-F238E27FC236}">
                  <a16:creationId xmlns:a16="http://schemas.microsoft.com/office/drawing/2014/main" id="{919F252E-9317-43D1-9519-CA4A0200AB46}"/>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ColorBlock">
              <a:extLst>
                <a:ext uri="{FF2B5EF4-FFF2-40B4-BE49-F238E27FC236}">
                  <a16:creationId xmlns:a16="http://schemas.microsoft.com/office/drawing/2014/main" id="{D35BE4B1-7DD3-41E5-801F-97C3F9D9F586}"/>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ypeText">
              <a:extLst>
                <a:ext uri="{FF2B5EF4-FFF2-40B4-BE49-F238E27FC236}">
                  <a16:creationId xmlns:a16="http://schemas.microsoft.com/office/drawing/2014/main" id="{4B97C173-6959-4EA8-A1DC-7F9102051CAA}"/>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21" name="TipText">
              <a:extLst>
                <a:ext uri="{FF2B5EF4-FFF2-40B4-BE49-F238E27FC236}">
                  <a16:creationId xmlns:a16="http://schemas.microsoft.com/office/drawing/2014/main" id="{9CB5FB43-7961-4EFB-89C7-D5B57ABE5372}"/>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7" name="图片 6">
            <a:extLst>
              <a:ext uri="{FF2B5EF4-FFF2-40B4-BE49-F238E27FC236}">
                <a16:creationId xmlns:a16="http://schemas.microsoft.com/office/drawing/2014/main" id="{D8374450-526E-4244-A4BB-664A675B0A05}"/>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15376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初识指针</a:t>
            </a:r>
          </a:p>
        </p:txBody>
      </p:sp>
      <p:sp>
        <p:nvSpPr>
          <p:cNvPr id="3" name="内容占位符 2"/>
          <p:cNvSpPr>
            <a:spLocks noGrp="1"/>
          </p:cNvSpPr>
          <p:nvPr>
            <p:ph idx="1"/>
          </p:nvPr>
        </p:nvSpPr>
        <p:spPr/>
        <p:txBody>
          <a:bodyPr/>
          <a:lstStyle/>
          <a:p>
            <a:r>
              <a:rPr lang="zh-CN" altLang="en-US" dirty="0"/>
              <a:t>什么是指针</a:t>
            </a:r>
            <a:endParaRPr lang="en-US" altLang="zh-CN" dirty="0"/>
          </a:p>
          <a:p>
            <a:pPr lvl="1"/>
            <a:r>
              <a:rPr lang="zh-CN" altLang="en-US" dirty="0"/>
              <a:t>指针是一种导出数据类型</a:t>
            </a:r>
            <a:endParaRPr lang="en-US" altLang="zh-CN" dirty="0"/>
          </a:p>
          <a:p>
            <a:pPr lvl="2"/>
            <a:r>
              <a:rPr lang="zh-CN" altLang="en-US" dirty="0"/>
              <a:t>基本类型的指针</a:t>
            </a:r>
            <a:endParaRPr lang="en-US" altLang="zh-CN" dirty="0"/>
          </a:p>
          <a:p>
            <a:pPr lvl="2"/>
            <a:r>
              <a:rPr lang="zh-CN" altLang="en-US" dirty="0"/>
              <a:t>数组类型的指针</a:t>
            </a:r>
            <a:endParaRPr lang="en-US" altLang="zh-CN" dirty="0"/>
          </a:p>
          <a:p>
            <a:pPr lvl="2"/>
            <a:r>
              <a:rPr lang="zh-CN" altLang="en-US" dirty="0"/>
              <a:t>指针类型的指针（多重指针）</a:t>
            </a:r>
            <a:endParaRPr lang="en-US" altLang="zh-CN" dirty="0"/>
          </a:p>
          <a:p>
            <a:pPr lvl="2"/>
            <a:r>
              <a:rPr lang="zh-CN" altLang="en-US" dirty="0"/>
              <a:t>函数的指针</a:t>
            </a:r>
            <a:endParaRPr lang="en-US" altLang="zh-CN" dirty="0"/>
          </a:p>
          <a:p>
            <a:pPr lvl="2"/>
            <a:r>
              <a:rPr lang="zh-CN" altLang="en-US" dirty="0"/>
              <a:t>类类型的指针</a:t>
            </a:r>
            <a:endParaRPr lang="en-US" altLang="zh-CN" dirty="0"/>
          </a:p>
          <a:p>
            <a:pPr lvl="1"/>
            <a:r>
              <a:rPr lang="zh-CN" altLang="en-US" dirty="0"/>
              <a:t>指针指向内存地址（指针表示</a:t>
            </a:r>
            <a:r>
              <a:rPr lang="zh-CN" altLang="en-US" dirty="0">
                <a:solidFill>
                  <a:srgbClr val="FF0000"/>
                </a:solidFill>
              </a:rPr>
              <a:t>地址</a:t>
            </a:r>
            <a:r>
              <a:rPr lang="zh-CN" altLang="en-US" dirty="0"/>
              <a:t>）</a:t>
            </a:r>
            <a:endParaRPr lang="en-US" altLang="zh-CN" dirty="0"/>
          </a:p>
          <a:p>
            <a:pPr lvl="2"/>
            <a:r>
              <a:rPr lang="zh-CN" altLang="en-US" dirty="0"/>
              <a:t>可以提取所指内存地址的值，这是指针的</a:t>
            </a:r>
            <a:r>
              <a:rPr lang="zh-CN" altLang="en-US" dirty="0">
                <a:solidFill>
                  <a:srgbClr val="FF0000"/>
                </a:solidFill>
              </a:rPr>
              <a:t>操作</a:t>
            </a:r>
            <a:endParaRPr lang="en-US" altLang="zh-CN" dirty="0">
              <a:solidFill>
                <a:srgbClr val="FF0000"/>
              </a:solidFill>
            </a:endParaRPr>
          </a:p>
          <a:p>
            <a:pPr lvl="2"/>
            <a:r>
              <a:rPr lang="zh-CN" altLang="en-US" dirty="0"/>
              <a:t>地址由</a:t>
            </a:r>
            <a:r>
              <a:rPr lang="zh-CN" altLang="en-US" dirty="0">
                <a:solidFill>
                  <a:srgbClr val="FF0000"/>
                </a:solidFill>
              </a:rPr>
              <a:t>取地址</a:t>
            </a:r>
            <a:r>
              <a:rPr lang="zh-CN" altLang="en-US" dirty="0"/>
              <a:t>运算表达式（</a:t>
            </a:r>
            <a:r>
              <a:rPr lang="en-US" altLang="zh-CN" dirty="0">
                <a:solidFill>
                  <a:schemeClr val="tx2"/>
                </a:solidFill>
              </a:rPr>
              <a:t>&amp;&lt;</a:t>
            </a:r>
            <a:r>
              <a:rPr lang="zh-CN" altLang="en-US" dirty="0">
                <a:solidFill>
                  <a:schemeClr val="tx2"/>
                </a:solidFill>
              </a:rPr>
              <a:t>变量名</a:t>
            </a:r>
            <a:r>
              <a:rPr lang="en-US" altLang="zh-CN" dirty="0">
                <a:solidFill>
                  <a:schemeClr val="tx2"/>
                </a:solidFill>
              </a:rPr>
              <a:t>&gt;</a:t>
            </a:r>
            <a:r>
              <a:rPr lang="zh-CN" altLang="en-US" dirty="0"/>
              <a:t>）、</a:t>
            </a:r>
            <a:r>
              <a:rPr lang="zh-CN" altLang="en-US" dirty="0">
                <a:solidFill>
                  <a:srgbClr val="FF0000"/>
                </a:solidFill>
              </a:rPr>
              <a:t>数组名</a:t>
            </a:r>
            <a:r>
              <a:rPr lang="zh-CN" altLang="en-US" dirty="0"/>
              <a:t>、</a:t>
            </a:r>
            <a:r>
              <a:rPr lang="zh-CN" altLang="en-US" dirty="0">
                <a:solidFill>
                  <a:srgbClr val="FF0000"/>
                </a:solidFill>
              </a:rPr>
              <a:t>指针变量名</a:t>
            </a:r>
            <a:r>
              <a:rPr lang="zh-CN" altLang="en-US" dirty="0"/>
              <a:t>描述</a:t>
            </a:r>
            <a:endParaRPr lang="en-US" altLang="zh-CN" dirty="0">
              <a:solidFill>
                <a:srgbClr val="FF0000"/>
              </a:solidFill>
            </a:endParaRP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a:t>
            </a:fld>
            <a:endParaRPr lang="en-US" altLang="zh-C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60</a:t>
            </a:fld>
            <a:endParaRPr lang="en-US" altLang="zh-CN" dirty="0"/>
          </a:p>
        </p:txBody>
      </p:sp>
      <p:graphicFrame>
        <p:nvGraphicFramePr>
          <p:cNvPr id="6" name="表格 5"/>
          <p:cNvGraphicFramePr>
            <a:graphicFrameLocks noGrp="1"/>
          </p:cNvGraphicFramePr>
          <p:nvPr>
            <p:extLst>
              <p:ext uri="{D42A27DB-BD31-4B8C-83A1-F6EECF244321}">
                <p14:modId xmlns:p14="http://schemas.microsoft.com/office/powerpoint/2010/main" val="22917219"/>
              </p:ext>
            </p:extLst>
          </p:nvPr>
        </p:nvGraphicFramePr>
        <p:xfrm>
          <a:off x="35496" y="1052736"/>
          <a:ext cx="9073008" cy="5344502"/>
        </p:xfrm>
        <a:graphic>
          <a:graphicData uri="http://schemas.openxmlformats.org/drawingml/2006/table">
            <a:tbl>
              <a:tblPr firstRow="1" firstCol="1" bandRow="1">
                <a:tableStyleId>{5C22544A-7EE6-4342-B048-85BDC9FD1C3A}</a:tableStyleId>
              </a:tblPr>
              <a:tblGrid>
                <a:gridCol w="1224136">
                  <a:extLst>
                    <a:ext uri="{9D8B030D-6E8A-4147-A177-3AD203B41FA5}">
                      <a16:colId xmlns:a16="http://schemas.microsoft.com/office/drawing/2014/main" val="4093955868"/>
                    </a:ext>
                  </a:extLst>
                </a:gridCol>
                <a:gridCol w="908106">
                  <a:extLst>
                    <a:ext uri="{9D8B030D-6E8A-4147-A177-3AD203B41FA5}">
                      <a16:colId xmlns:a16="http://schemas.microsoft.com/office/drawing/2014/main" val="2574272476"/>
                    </a:ext>
                  </a:extLst>
                </a:gridCol>
                <a:gridCol w="2538129">
                  <a:extLst>
                    <a:ext uri="{9D8B030D-6E8A-4147-A177-3AD203B41FA5}">
                      <a16:colId xmlns:a16="http://schemas.microsoft.com/office/drawing/2014/main" val="1788856809"/>
                    </a:ext>
                  </a:extLst>
                </a:gridCol>
                <a:gridCol w="2884044">
                  <a:extLst>
                    <a:ext uri="{9D8B030D-6E8A-4147-A177-3AD203B41FA5}">
                      <a16:colId xmlns:a16="http://schemas.microsoft.com/office/drawing/2014/main" val="3359234522"/>
                    </a:ext>
                  </a:extLst>
                </a:gridCol>
                <a:gridCol w="1518593">
                  <a:extLst>
                    <a:ext uri="{9D8B030D-6E8A-4147-A177-3AD203B41FA5}">
                      <a16:colId xmlns:a16="http://schemas.microsoft.com/office/drawing/2014/main" val="2878748407"/>
                    </a:ext>
                  </a:extLst>
                </a:gridCol>
              </a:tblGrid>
              <a:tr h="267224">
                <a:tc>
                  <a:txBody>
                    <a:bodyPr/>
                    <a:lstStyle/>
                    <a:p>
                      <a:pPr algn="just">
                        <a:spcAft>
                          <a:spcPts val="0"/>
                        </a:spcAft>
                      </a:pPr>
                      <a:r>
                        <a:rPr lang="zh-CN" sz="1600" kern="100">
                          <a:effectLst/>
                        </a:rPr>
                        <a:t>表达式</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值</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dirty="0">
                          <a:effectLst/>
                        </a:rPr>
                        <a:t>含义</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表达式</a:t>
                      </a:r>
                      <a:r>
                        <a:rPr lang="en-US" sz="1600" kern="100">
                          <a:effectLst/>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等价的</a:t>
                      </a:r>
                      <a:r>
                        <a:rPr lang="en-US" sz="1600" kern="100">
                          <a:effectLst/>
                        </a:rPr>
                        <a:t>pa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76154135"/>
                  </a:ext>
                </a:extLst>
              </a:tr>
              <a:tr h="534451">
                <a:tc>
                  <a:txBody>
                    <a:bodyPr/>
                    <a:lstStyle/>
                    <a:p>
                      <a:pPr algn="just">
                        <a:spcAft>
                          <a:spcPts val="0"/>
                        </a:spcAft>
                      </a:pPr>
                      <a:r>
                        <a:rPr lang="en-US" sz="1600" kern="100" dirty="0">
                          <a:effectLst/>
                        </a:rPr>
                        <a:t>A</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dirty="0">
                          <a:effectLst/>
                        </a:rPr>
                        <a:t>&amp;A[0]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100">
                          <a:effectLst/>
                        </a:rPr>
                        <a:t>数组</a:t>
                      </a:r>
                      <a:r>
                        <a:rPr lang="en-US" sz="1600" kern="100">
                          <a:effectLst/>
                        </a:rPr>
                        <a:t>A</a:t>
                      </a:r>
                      <a:r>
                        <a:rPr lang="zh-CN" sz="1600" kern="100">
                          <a:effectLst/>
                        </a:rPr>
                        <a:t>的首元素地址</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100">
                          <a:effectLst/>
                        </a:rPr>
                        <a:t>下一个元素的地址，即</a:t>
                      </a:r>
                      <a:r>
                        <a:rPr lang="en-US" sz="1600" kern="100">
                          <a:effectLst/>
                        </a:rPr>
                        <a:t>&amp;A[1]</a:t>
                      </a:r>
                      <a:r>
                        <a:rPr lang="zh-CN" sz="1600" kern="100">
                          <a:effectLst/>
                        </a:rPr>
                        <a:t>，相差</a:t>
                      </a:r>
                      <a:r>
                        <a:rPr lang="en-US" sz="1600" kern="100">
                          <a:effectLst/>
                        </a:rPr>
                        <a:t>16B</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pa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75040453"/>
                  </a:ext>
                </a:extLst>
              </a:tr>
              <a:tr h="534451">
                <a:tc>
                  <a:txBody>
                    <a:bodyPr/>
                    <a:lstStyle/>
                    <a:p>
                      <a:pPr algn="just">
                        <a:spcAft>
                          <a:spcPts val="0"/>
                        </a:spcAft>
                      </a:pPr>
                      <a:r>
                        <a:rPr lang="en-US" sz="1600" kern="100" dirty="0">
                          <a:effectLst/>
                        </a:rPr>
                        <a:t>&amp;A</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100" dirty="0">
                          <a:effectLst/>
                        </a:rPr>
                        <a:t>数组</a:t>
                      </a:r>
                      <a:r>
                        <a:rPr lang="en-US" sz="1600" kern="100" dirty="0">
                          <a:effectLst/>
                        </a:rPr>
                        <a:t>A</a:t>
                      </a:r>
                      <a:r>
                        <a:rPr lang="zh-CN" sz="1600" kern="100" dirty="0">
                          <a:effectLst/>
                        </a:rPr>
                        <a:t>的地址</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100" dirty="0">
                          <a:effectLst/>
                        </a:rPr>
                        <a:t>指向数组</a:t>
                      </a:r>
                      <a:r>
                        <a:rPr lang="en-US" sz="1600" kern="100" dirty="0">
                          <a:effectLst/>
                        </a:rPr>
                        <a:t>A</a:t>
                      </a:r>
                      <a:r>
                        <a:rPr lang="zh-CN" sz="1600" kern="100" dirty="0">
                          <a:effectLst/>
                        </a:rPr>
                        <a:t>的指针</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100">
                          <a:effectLst/>
                        </a:rPr>
                        <a:t>下一个存储单元，相差</a:t>
                      </a:r>
                      <a:r>
                        <a:rPr lang="en-US" sz="1600" kern="100">
                          <a:effectLst/>
                        </a:rPr>
                        <a:t>48B</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&amp;pa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95947620"/>
                  </a:ext>
                </a:extLst>
              </a:tr>
              <a:tr h="534451">
                <a:tc>
                  <a:txBody>
                    <a:bodyPr/>
                    <a:lstStyle/>
                    <a:p>
                      <a:pPr algn="just">
                        <a:spcAft>
                          <a:spcPts val="0"/>
                        </a:spcAft>
                      </a:pPr>
                      <a:r>
                        <a:rPr lang="en-US" sz="1600" kern="100" dirty="0">
                          <a:effectLst/>
                        </a:rPr>
                        <a:t>*A</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100" dirty="0">
                          <a:effectLst/>
                        </a:rPr>
                        <a:t>数组</a:t>
                      </a:r>
                      <a:r>
                        <a:rPr lang="en-US" sz="1600" kern="100" dirty="0">
                          <a:effectLst/>
                        </a:rPr>
                        <a:t>A[0]</a:t>
                      </a:r>
                      <a:r>
                        <a:rPr lang="zh-CN" sz="1600" kern="100" dirty="0">
                          <a:effectLst/>
                        </a:rPr>
                        <a:t>的首元素地址</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100">
                          <a:effectLst/>
                        </a:rPr>
                        <a:t>下一个元素的地址，即</a:t>
                      </a:r>
                      <a:r>
                        <a:rPr lang="en-US" sz="1600" kern="100">
                          <a:effectLst/>
                        </a:rPr>
                        <a:t>&amp;A[0][1]</a:t>
                      </a:r>
                      <a:r>
                        <a:rPr lang="zh-CN" sz="1600" kern="100">
                          <a:effectLst/>
                        </a:rPr>
                        <a:t>，相差</a:t>
                      </a:r>
                      <a:r>
                        <a:rPr lang="en-US" sz="1600" kern="100">
                          <a:effectLst/>
                        </a:rPr>
                        <a:t>4B</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*pa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37206084"/>
                  </a:ext>
                </a:extLst>
              </a:tr>
              <a:tr h="267224">
                <a:tc>
                  <a:txBody>
                    <a:bodyPr/>
                    <a:lstStyle/>
                    <a:p>
                      <a:pPr algn="just">
                        <a:spcAft>
                          <a:spcPts val="0"/>
                        </a:spcAft>
                      </a:pPr>
                      <a:r>
                        <a:rPr lang="en-US" sz="1600" kern="100" dirty="0">
                          <a:effectLst/>
                        </a:rPr>
                        <a:t>A[0]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gridSpan="3">
                  <a:txBody>
                    <a:bodyPr/>
                    <a:lstStyle/>
                    <a:p>
                      <a:pPr algn="just">
                        <a:spcAft>
                          <a:spcPts val="0"/>
                        </a:spcAft>
                      </a:pPr>
                      <a:r>
                        <a:rPr lang="zh-CN" sz="1600" kern="100" dirty="0">
                          <a:effectLst/>
                        </a:rPr>
                        <a:t>同</a:t>
                      </a:r>
                      <a:r>
                        <a:rPr lang="en-US" sz="1600" kern="100" dirty="0">
                          <a:effectLst/>
                        </a:rPr>
                        <a:t>*A</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88324043"/>
                  </a:ext>
                </a:extLst>
              </a:tr>
              <a:tr h="801674">
                <a:tc>
                  <a:txBody>
                    <a:bodyPr/>
                    <a:lstStyle/>
                    <a:p>
                      <a:pPr algn="just">
                        <a:spcAft>
                          <a:spcPts val="0"/>
                        </a:spcAft>
                      </a:pPr>
                      <a:r>
                        <a:rPr lang="en-US" sz="1600" kern="100" dirty="0">
                          <a:effectLst/>
                        </a:rPr>
                        <a:t>&amp;A[0]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100">
                          <a:effectLst/>
                        </a:rPr>
                        <a:t>数组</a:t>
                      </a:r>
                      <a:r>
                        <a:rPr lang="en-US" sz="1600" kern="100">
                          <a:effectLst/>
                        </a:rPr>
                        <a:t>A[0]</a:t>
                      </a:r>
                      <a:r>
                        <a:rPr lang="zh-CN" sz="1600" kern="100">
                          <a:effectLst/>
                        </a:rPr>
                        <a:t>的地址</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100" dirty="0">
                          <a:effectLst/>
                        </a:rPr>
                        <a:t>指向数组</a:t>
                      </a:r>
                      <a:r>
                        <a:rPr lang="en-US" sz="1600" kern="100" dirty="0">
                          <a:effectLst/>
                        </a:rPr>
                        <a:t>A[0]</a:t>
                      </a:r>
                      <a:r>
                        <a:rPr lang="zh-CN" sz="1600" kern="100" dirty="0">
                          <a:effectLst/>
                        </a:rPr>
                        <a:t>的指针</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100" dirty="0">
                          <a:effectLst/>
                        </a:rPr>
                        <a:t>下一个存储单元，即</a:t>
                      </a:r>
                      <a:r>
                        <a:rPr lang="en-US" sz="1600" kern="100" dirty="0">
                          <a:effectLst/>
                        </a:rPr>
                        <a:t>&amp;A[1]</a:t>
                      </a:r>
                      <a:r>
                        <a:rPr lang="zh-CN" sz="1600" kern="100" dirty="0">
                          <a:effectLst/>
                        </a:rPr>
                        <a:t>，相差</a:t>
                      </a:r>
                      <a:r>
                        <a:rPr lang="en-US" sz="1600" kern="100" dirty="0">
                          <a:effectLst/>
                        </a:rPr>
                        <a:t>16B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&amp;(pa+0)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49380776"/>
                  </a:ext>
                </a:extLst>
              </a:tr>
              <a:tr h="534451">
                <a:tc>
                  <a:txBody>
                    <a:bodyPr/>
                    <a:lstStyle/>
                    <a:p>
                      <a:pPr algn="just">
                        <a:spcAft>
                          <a:spcPts val="0"/>
                        </a:spcAft>
                      </a:pPr>
                      <a:r>
                        <a:rPr lang="en-US" sz="1600" kern="100" dirty="0">
                          <a:effectLst/>
                        </a:rPr>
                        <a:t>*A[0]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A[0][0]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100">
                          <a:effectLst/>
                        </a:rPr>
                        <a:t>数组</a:t>
                      </a:r>
                      <a:r>
                        <a:rPr lang="en-US" sz="1600" kern="100">
                          <a:effectLst/>
                        </a:rPr>
                        <a:t>A[0]</a:t>
                      </a:r>
                      <a:r>
                        <a:rPr lang="zh-CN" sz="1600" kern="100">
                          <a:effectLst/>
                        </a:rPr>
                        <a:t>的首元素值</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100" dirty="0">
                          <a:effectLst/>
                        </a:rPr>
                        <a:t>数组</a:t>
                      </a:r>
                      <a:r>
                        <a:rPr lang="en-US" sz="1600" kern="100" dirty="0">
                          <a:effectLst/>
                        </a:rPr>
                        <a:t>A[0]</a:t>
                      </a:r>
                      <a:r>
                        <a:rPr lang="zh-CN" sz="1600" kern="100" dirty="0">
                          <a:effectLst/>
                        </a:rPr>
                        <a:t>的首元素值加</a:t>
                      </a:r>
                      <a:r>
                        <a:rPr lang="en-US" sz="1600" kern="100" dirty="0">
                          <a:effectLst/>
                        </a:rPr>
                        <a:t>1</a:t>
                      </a:r>
                      <a:r>
                        <a:rPr lang="zh-CN" sz="1600" kern="100" dirty="0">
                          <a:effectLst/>
                        </a:rPr>
                        <a:t>，即</a:t>
                      </a:r>
                      <a:r>
                        <a:rPr lang="en-US" sz="1600" kern="100" dirty="0">
                          <a:effectLst/>
                        </a:rPr>
                        <a:t>A[0][0]+1</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*(pa+0)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46264917"/>
                  </a:ext>
                </a:extLst>
              </a:tr>
              <a:tr h="534451">
                <a:tc>
                  <a:txBody>
                    <a:bodyPr/>
                    <a:lstStyle/>
                    <a:p>
                      <a:pPr algn="just">
                        <a:spcAft>
                          <a:spcPts val="0"/>
                        </a:spcAft>
                      </a:pPr>
                      <a:r>
                        <a:rPr lang="en-US" sz="1600" kern="100" dirty="0">
                          <a:effectLst/>
                        </a:rPr>
                        <a:t>A[0][0]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gridSpan="3">
                  <a:txBody>
                    <a:bodyPr/>
                    <a:lstStyle/>
                    <a:p>
                      <a:pPr algn="just">
                        <a:spcAft>
                          <a:spcPts val="0"/>
                        </a:spcAft>
                      </a:pPr>
                      <a:r>
                        <a:rPr lang="zh-CN" sz="1600" kern="100" dirty="0">
                          <a:effectLst/>
                        </a:rPr>
                        <a:t>同</a:t>
                      </a:r>
                      <a:r>
                        <a:rPr lang="en-US" sz="1600" kern="100" dirty="0">
                          <a:effectLst/>
                        </a:rPr>
                        <a:t>*A[0]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600" kern="100">
                          <a:effectLst/>
                        </a:rPr>
                        <a:t>*(*(pa+0)+0)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81928838"/>
                  </a:ext>
                </a:extLst>
              </a:tr>
              <a:tr h="801674">
                <a:tc>
                  <a:txBody>
                    <a:bodyPr/>
                    <a:lstStyle/>
                    <a:p>
                      <a:pPr algn="just">
                        <a:spcAft>
                          <a:spcPts val="0"/>
                        </a:spcAft>
                      </a:pPr>
                      <a:r>
                        <a:rPr lang="en-US" sz="1600" kern="100" dirty="0">
                          <a:effectLst/>
                        </a:rPr>
                        <a:t>&amp;A[0][0]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A[0][0]</a:t>
                      </a:r>
                      <a:r>
                        <a:rPr lang="zh-CN" sz="1600" kern="100">
                          <a:effectLst/>
                        </a:rPr>
                        <a:t>的地址</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100">
                          <a:effectLst/>
                        </a:rPr>
                        <a:t>数组元素</a:t>
                      </a:r>
                      <a:r>
                        <a:rPr lang="en-US" sz="1600" kern="100">
                          <a:effectLst/>
                        </a:rPr>
                        <a:t>A[0][0]</a:t>
                      </a:r>
                      <a:r>
                        <a:rPr lang="zh-CN" sz="1600" kern="100">
                          <a:effectLst/>
                        </a:rPr>
                        <a:t>的地址</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100" dirty="0">
                          <a:effectLst/>
                        </a:rPr>
                        <a:t>下一个元素的地址，即</a:t>
                      </a:r>
                      <a:r>
                        <a:rPr lang="en-US" sz="1600" kern="100" dirty="0">
                          <a:effectLst/>
                        </a:rPr>
                        <a:t>&amp;A[0][1]</a:t>
                      </a:r>
                      <a:r>
                        <a:rPr lang="zh-CN" sz="1600" kern="100" dirty="0">
                          <a:effectLst/>
                        </a:rPr>
                        <a:t>，相差</a:t>
                      </a:r>
                      <a:r>
                        <a:rPr lang="en-US" sz="1600" kern="100" dirty="0">
                          <a:effectLst/>
                        </a:rPr>
                        <a:t>4B</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dirty="0">
                          <a:effectLst/>
                        </a:rPr>
                        <a:t>&amp;(*(*(pa+0)+0))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03249311"/>
                  </a:ext>
                </a:extLst>
              </a:tr>
              <a:tr h="534451">
                <a:tc>
                  <a:txBody>
                    <a:bodyPr/>
                    <a:lstStyle/>
                    <a:p>
                      <a:pPr algn="just">
                        <a:spcAft>
                          <a:spcPts val="0"/>
                        </a:spcAft>
                      </a:pPr>
                      <a:r>
                        <a:rPr lang="en-US" sz="1600" kern="100" dirty="0">
                          <a:effectLst/>
                        </a:rPr>
                        <a:t>*A[0][0]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100">
                          <a:effectLst/>
                        </a:rPr>
                        <a:t>语法错误</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dirty="0">
                          <a:effectLst/>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36666427"/>
                  </a:ext>
                </a:extLst>
              </a:tr>
            </a:tbl>
          </a:graphicData>
        </a:graphic>
      </p:graphicFrame>
    </p:spTree>
    <p:extLst>
      <p:ext uri="{BB962C8B-B14F-4D97-AF65-F5344CB8AC3E}">
        <p14:creationId xmlns:p14="http://schemas.microsoft.com/office/powerpoint/2010/main" val="40620051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61</a:t>
            </a:fld>
            <a:endParaRPr lang="en-US" altLang="zh-CN" dirty="0"/>
          </a:p>
        </p:txBody>
      </p:sp>
      <p:sp>
        <p:nvSpPr>
          <p:cNvPr id="6" name="矩形 5"/>
          <p:cNvSpPr/>
          <p:nvPr/>
        </p:nvSpPr>
        <p:spPr>
          <a:xfrm>
            <a:off x="253616" y="1700808"/>
            <a:ext cx="8712968" cy="4628190"/>
          </a:xfrm>
          <a:prstGeom prst="rect">
            <a:avLst/>
          </a:prstGeom>
        </p:spPr>
        <p:txBody>
          <a:bodyPr wrap="square">
            <a:spAutoFit/>
          </a:bodyPr>
          <a:lstStyle/>
          <a:p>
            <a:pPr algn="just">
              <a:lnSpc>
                <a:spcPct val="150000"/>
              </a:lnSpc>
              <a:spcAft>
                <a:spcPts val="0"/>
              </a:spcAft>
            </a:pPr>
            <a:r>
              <a:rPr lang="en-US" altLang="zh-CN" b="1" kern="100" dirty="0" err="1">
                <a:solidFill>
                  <a:schemeClr val="tx2"/>
                </a:solidFill>
                <a:latin typeface="Courier New" panose="02070309020205020404" pitchFamily="49" charset="0"/>
                <a:ea typeface="宋体" panose="02010600030101010101" pitchFamily="2" charset="-122"/>
                <a:cs typeface="Courier New" panose="02070309020205020404" pitchFamily="49" charset="0"/>
              </a:rPr>
              <a:t>int</a:t>
            </a:r>
            <a:r>
              <a:rPr lang="en-US" altLang="zh-CN" b="1" kern="100" dirty="0">
                <a:solidFill>
                  <a:schemeClr val="tx2"/>
                </a:solidFill>
                <a:latin typeface="Courier New" panose="02070309020205020404" pitchFamily="49" charset="0"/>
                <a:ea typeface="宋体" panose="02010600030101010101" pitchFamily="2" charset="-122"/>
                <a:cs typeface="Courier New" panose="02070309020205020404" pitchFamily="49" charset="0"/>
              </a:rPr>
              <a:t> A[3][4]={0,2,4,6,8,10,12,14,16,18,20,22};</a:t>
            </a:r>
            <a:endParaRPr lang="zh-CN" altLang="zh-CN" b="1" kern="100"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lgn="just">
              <a:lnSpc>
                <a:spcPct val="150000"/>
              </a:lnSpc>
              <a:spcAft>
                <a:spcPts val="0"/>
              </a:spcAft>
            </a:pPr>
            <a:r>
              <a:rPr lang="en-US" altLang="zh-CN" b="1" kern="100" dirty="0" err="1">
                <a:solidFill>
                  <a:schemeClr val="tx2"/>
                </a:solidFill>
                <a:latin typeface="Courier New" panose="02070309020205020404" pitchFamily="49" charset="0"/>
                <a:ea typeface="宋体" panose="02010600030101010101" pitchFamily="2" charset="-122"/>
                <a:cs typeface="Courier New" panose="02070309020205020404" pitchFamily="49" charset="0"/>
              </a:rPr>
              <a:t>int</a:t>
            </a:r>
            <a:r>
              <a:rPr lang="en-US" altLang="zh-CN" b="1" kern="100" dirty="0">
                <a:solidFill>
                  <a:schemeClr val="tx2"/>
                </a:solidFill>
                <a:latin typeface="Courier New" panose="02070309020205020404" pitchFamily="49" charset="0"/>
                <a:ea typeface="宋体" panose="02010600030101010101" pitchFamily="2" charset="-122"/>
                <a:cs typeface="Courier New" panose="02070309020205020404" pitchFamily="49" charset="0"/>
              </a:rPr>
              <a:t> (*pa)[4];</a:t>
            </a:r>
            <a:endParaRPr lang="zh-CN" altLang="zh-CN" b="1" kern="100"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lgn="just">
              <a:lnSpc>
                <a:spcPct val="150000"/>
              </a:lnSpc>
              <a:spcAft>
                <a:spcPts val="0"/>
              </a:spcAft>
            </a:pPr>
            <a:r>
              <a:rPr lang="en-US" altLang="zh-CN" b="1" kern="100" dirty="0">
                <a:solidFill>
                  <a:schemeClr val="tx2"/>
                </a:solidFill>
                <a:latin typeface="Courier New" panose="02070309020205020404" pitchFamily="49" charset="0"/>
                <a:ea typeface="宋体" panose="02010600030101010101" pitchFamily="2" charset="-122"/>
                <a:cs typeface="Courier New" panose="02070309020205020404" pitchFamily="49" charset="0"/>
              </a:rPr>
              <a:t>pa = A;</a:t>
            </a:r>
            <a:endParaRPr lang="zh-CN" altLang="zh-CN" b="1" kern="100"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lgn="just">
              <a:lnSpc>
                <a:spcPct val="150000"/>
              </a:lnSpc>
              <a:spcAft>
                <a:spcPts val="0"/>
              </a:spcAft>
            </a:pPr>
            <a:r>
              <a:rPr lang="en-US" altLang="zh-CN" b="1" kern="100" dirty="0" err="1">
                <a:solidFill>
                  <a:schemeClr val="tx2"/>
                </a:solidFill>
                <a:latin typeface="Courier New" panose="02070309020205020404" pitchFamily="49" charset="0"/>
                <a:ea typeface="宋体" panose="02010600030101010101" pitchFamily="2" charset="-122"/>
                <a:cs typeface="Courier New" panose="02070309020205020404" pitchFamily="49" charset="0"/>
              </a:rPr>
              <a:t>cout</a:t>
            </a:r>
            <a:r>
              <a:rPr lang="en-US" altLang="zh-CN" b="1" kern="100" dirty="0">
                <a:solidFill>
                  <a:schemeClr val="tx2"/>
                </a:solidFill>
                <a:latin typeface="Courier New" panose="02070309020205020404" pitchFamily="49" charset="0"/>
                <a:ea typeface="宋体" panose="02010600030101010101" pitchFamily="2" charset="-122"/>
                <a:cs typeface="Courier New" panose="02070309020205020404" pitchFamily="49" charset="0"/>
              </a:rPr>
              <a:t>&lt;&lt;"A="&lt;&lt;A&lt;&lt;",A+1="&lt;&lt;A+1&lt;&lt;</a:t>
            </a:r>
            <a:r>
              <a:rPr lang="en-US" altLang="zh-CN" b="1" kern="100" dirty="0" err="1">
                <a:solidFill>
                  <a:schemeClr val="tx2"/>
                </a:solidFill>
                <a:latin typeface="Courier New" panose="02070309020205020404" pitchFamily="49" charset="0"/>
                <a:ea typeface="宋体" panose="02010600030101010101" pitchFamily="2" charset="-122"/>
                <a:cs typeface="Courier New" panose="02070309020205020404" pitchFamily="49" charset="0"/>
              </a:rPr>
              <a:t>endl</a:t>
            </a:r>
            <a:r>
              <a:rPr lang="en-US" altLang="zh-CN" b="1" kern="100" dirty="0">
                <a:solidFill>
                  <a:schemeClr val="tx2"/>
                </a:solidFill>
                <a:latin typeface="Courier New" panose="02070309020205020404" pitchFamily="49" charset="0"/>
                <a:ea typeface="宋体" panose="02010600030101010101" pitchFamily="2" charset="-122"/>
                <a:cs typeface="Courier New" panose="02070309020205020404" pitchFamily="49" charset="0"/>
              </a:rPr>
              <a:t>;</a:t>
            </a:r>
            <a:endParaRPr lang="zh-CN" altLang="zh-CN" b="1" kern="100"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lgn="just">
              <a:lnSpc>
                <a:spcPct val="150000"/>
              </a:lnSpc>
              <a:spcAft>
                <a:spcPts val="0"/>
              </a:spcAft>
            </a:pPr>
            <a:r>
              <a:rPr lang="en-US" altLang="zh-CN" b="1" kern="100" dirty="0" err="1">
                <a:solidFill>
                  <a:schemeClr val="tx2"/>
                </a:solidFill>
                <a:latin typeface="Courier New" panose="02070309020205020404" pitchFamily="49" charset="0"/>
                <a:ea typeface="宋体" panose="02010600030101010101" pitchFamily="2" charset="-122"/>
                <a:cs typeface="Courier New" panose="02070309020205020404" pitchFamily="49" charset="0"/>
              </a:rPr>
              <a:t>cout</a:t>
            </a:r>
            <a:r>
              <a:rPr lang="en-US" altLang="zh-CN" b="1" kern="100" dirty="0">
                <a:solidFill>
                  <a:schemeClr val="tx2"/>
                </a:solidFill>
                <a:latin typeface="Courier New" panose="02070309020205020404" pitchFamily="49" charset="0"/>
                <a:ea typeface="宋体" panose="02010600030101010101" pitchFamily="2" charset="-122"/>
                <a:cs typeface="Courier New" panose="02070309020205020404" pitchFamily="49" charset="0"/>
              </a:rPr>
              <a:t>&lt;&lt;"&amp;A="&lt;&lt;&amp;A&lt;&lt;",&amp;A+1="&lt;&lt;&amp;A+1&lt;&lt;</a:t>
            </a:r>
            <a:r>
              <a:rPr lang="en-US" altLang="zh-CN" b="1" kern="100" dirty="0" err="1">
                <a:solidFill>
                  <a:schemeClr val="tx2"/>
                </a:solidFill>
                <a:latin typeface="Courier New" panose="02070309020205020404" pitchFamily="49" charset="0"/>
                <a:ea typeface="宋体" panose="02010600030101010101" pitchFamily="2" charset="-122"/>
                <a:cs typeface="Courier New" panose="02070309020205020404" pitchFamily="49" charset="0"/>
              </a:rPr>
              <a:t>endl</a:t>
            </a:r>
            <a:r>
              <a:rPr lang="en-US" altLang="zh-CN" b="1" kern="100" dirty="0">
                <a:solidFill>
                  <a:schemeClr val="tx2"/>
                </a:solidFill>
                <a:latin typeface="Courier New" panose="02070309020205020404" pitchFamily="49" charset="0"/>
                <a:ea typeface="宋体" panose="02010600030101010101" pitchFamily="2" charset="-122"/>
                <a:cs typeface="Courier New" panose="02070309020205020404" pitchFamily="49" charset="0"/>
              </a:rPr>
              <a:t>;</a:t>
            </a:r>
            <a:endParaRPr lang="zh-CN" altLang="zh-CN" b="1" kern="100"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lgn="just">
              <a:lnSpc>
                <a:spcPct val="150000"/>
              </a:lnSpc>
              <a:spcAft>
                <a:spcPts val="0"/>
              </a:spcAft>
            </a:pPr>
            <a:r>
              <a:rPr lang="en-US" altLang="zh-CN" b="1" kern="100" dirty="0" err="1">
                <a:solidFill>
                  <a:schemeClr val="tx2"/>
                </a:solidFill>
                <a:latin typeface="Courier New" panose="02070309020205020404" pitchFamily="49" charset="0"/>
                <a:ea typeface="宋体" panose="02010600030101010101" pitchFamily="2" charset="-122"/>
                <a:cs typeface="Courier New" panose="02070309020205020404" pitchFamily="49" charset="0"/>
              </a:rPr>
              <a:t>cout</a:t>
            </a:r>
            <a:r>
              <a:rPr lang="en-US" altLang="zh-CN" b="1" kern="100" dirty="0">
                <a:solidFill>
                  <a:schemeClr val="tx2"/>
                </a:solidFill>
                <a:latin typeface="Courier New" panose="02070309020205020404" pitchFamily="49" charset="0"/>
                <a:ea typeface="宋体" panose="02010600030101010101" pitchFamily="2" charset="-122"/>
                <a:cs typeface="Courier New" panose="02070309020205020404" pitchFamily="49" charset="0"/>
              </a:rPr>
              <a:t>&lt;&lt;"*A="&lt;&lt;*A&lt;&lt;",*A+1="&lt;&lt;*A+1&lt;&lt;</a:t>
            </a:r>
            <a:r>
              <a:rPr lang="en-US" altLang="zh-CN" b="1" kern="100" dirty="0" err="1">
                <a:solidFill>
                  <a:schemeClr val="tx2"/>
                </a:solidFill>
                <a:latin typeface="Courier New" panose="02070309020205020404" pitchFamily="49" charset="0"/>
                <a:ea typeface="宋体" panose="02010600030101010101" pitchFamily="2" charset="-122"/>
                <a:cs typeface="Courier New" panose="02070309020205020404" pitchFamily="49" charset="0"/>
              </a:rPr>
              <a:t>endl</a:t>
            </a:r>
            <a:r>
              <a:rPr lang="en-US" altLang="zh-CN" b="1" kern="100" dirty="0">
                <a:solidFill>
                  <a:schemeClr val="tx2"/>
                </a:solidFill>
                <a:latin typeface="Courier New" panose="02070309020205020404" pitchFamily="49" charset="0"/>
                <a:ea typeface="宋体" panose="02010600030101010101" pitchFamily="2" charset="-122"/>
                <a:cs typeface="Courier New" panose="02070309020205020404" pitchFamily="49" charset="0"/>
              </a:rPr>
              <a:t>;</a:t>
            </a:r>
            <a:endParaRPr lang="zh-CN" altLang="zh-CN" b="1" kern="100"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lgn="just">
              <a:lnSpc>
                <a:spcPct val="150000"/>
              </a:lnSpc>
              <a:spcAft>
                <a:spcPts val="0"/>
              </a:spcAft>
            </a:pPr>
            <a:r>
              <a:rPr lang="en-US" altLang="zh-CN" b="1" kern="100" dirty="0" err="1">
                <a:solidFill>
                  <a:schemeClr val="tx2"/>
                </a:solidFill>
                <a:latin typeface="Courier New" panose="02070309020205020404" pitchFamily="49" charset="0"/>
                <a:ea typeface="宋体" panose="02010600030101010101" pitchFamily="2" charset="-122"/>
                <a:cs typeface="Courier New" panose="02070309020205020404" pitchFamily="49" charset="0"/>
              </a:rPr>
              <a:t>cout</a:t>
            </a:r>
            <a:r>
              <a:rPr lang="en-US" altLang="zh-CN" b="1" kern="100" dirty="0">
                <a:solidFill>
                  <a:schemeClr val="tx2"/>
                </a:solidFill>
                <a:latin typeface="Courier New" panose="02070309020205020404" pitchFamily="49" charset="0"/>
                <a:ea typeface="宋体" panose="02010600030101010101" pitchFamily="2" charset="-122"/>
                <a:cs typeface="Courier New" panose="02070309020205020404" pitchFamily="49" charset="0"/>
              </a:rPr>
              <a:t>&lt;&lt;"A[0]="&lt;&lt;A[0]&lt;&lt;",A[0]+1="&lt;&lt;A[0]+1&lt;&lt;</a:t>
            </a:r>
            <a:r>
              <a:rPr lang="en-US" altLang="zh-CN" b="1" kern="100" dirty="0" err="1">
                <a:solidFill>
                  <a:schemeClr val="tx2"/>
                </a:solidFill>
                <a:latin typeface="Courier New" panose="02070309020205020404" pitchFamily="49" charset="0"/>
                <a:ea typeface="宋体" panose="02010600030101010101" pitchFamily="2" charset="-122"/>
                <a:cs typeface="Courier New" panose="02070309020205020404" pitchFamily="49" charset="0"/>
              </a:rPr>
              <a:t>endl</a:t>
            </a:r>
            <a:r>
              <a:rPr lang="en-US" altLang="zh-CN" b="1" kern="100" dirty="0">
                <a:solidFill>
                  <a:schemeClr val="tx2"/>
                </a:solidFill>
                <a:latin typeface="Courier New" panose="02070309020205020404" pitchFamily="49" charset="0"/>
                <a:ea typeface="宋体" panose="02010600030101010101" pitchFamily="2" charset="-122"/>
                <a:cs typeface="Courier New" panose="02070309020205020404" pitchFamily="49" charset="0"/>
              </a:rPr>
              <a:t>;</a:t>
            </a:r>
            <a:endParaRPr lang="zh-CN" altLang="zh-CN" b="1" kern="100"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lgn="just">
              <a:lnSpc>
                <a:spcPct val="150000"/>
              </a:lnSpc>
              <a:spcAft>
                <a:spcPts val="0"/>
              </a:spcAft>
            </a:pPr>
            <a:r>
              <a:rPr lang="en-US" altLang="zh-CN" b="1" kern="100" dirty="0" err="1">
                <a:solidFill>
                  <a:schemeClr val="tx2"/>
                </a:solidFill>
                <a:latin typeface="Courier New" panose="02070309020205020404" pitchFamily="49" charset="0"/>
                <a:ea typeface="宋体" panose="02010600030101010101" pitchFamily="2" charset="-122"/>
                <a:cs typeface="Courier New" panose="02070309020205020404" pitchFamily="49" charset="0"/>
              </a:rPr>
              <a:t>cout</a:t>
            </a:r>
            <a:r>
              <a:rPr lang="en-US" altLang="zh-CN" b="1" kern="100" dirty="0">
                <a:solidFill>
                  <a:schemeClr val="tx2"/>
                </a:solidFill>
                <a:latin typeface="Courier New" panose="02070309020205020404" pitchFamily="49" charset="0"/>
                <a:ea typeface="宋体" panose="02010600030101010101" pitchFamily="2" charset="-122"/>
                <a:cs typeface="Courier New" panose="02070309020205020404" pitchFamily="49" charset="0"/>
              </a:rPr>
              <a:t>&lt;&lt;"&amp;A[0]="&lt;&lt;&amp;A[0]&lt;&lt;",&amp;A[0]+1="&lt;&lt;&amp;A[0]+1&lt;&lt;</a:t>
            </a:r>
            <a:r>
              <a:rPr lang="en-US" altLang="zh-CN" b="1" kern="100" dirty="0" err="1">
                <a:solidFill>
                  <a:schemeClr val="tx2"/>
                </a:solidFill>
                <a:latin typeface="Courier New" panose="02070309020205020404" pitchFamily="49" charset="0"/>
                <a:ea typeface="宋体" panose="02010600030101010101" pitchFamily="2" charset="-122"/>
                <a:cs typeface="Courier New" panose="02070309020205020404" pitchFamily="49" charset="0"/>
              </a:rPr>
              <a:t>endl</a:t>
            </a:r>
            <a:r>
              <a:rPr lang="en-US" altLang="zh-CN" b="1" kern="100" dirty="0">
                <a:solidFill>
                  <a:schemeClr val="tx2"/>
                </a:solidFill>
                <a:latin typeface="Courier New" panose="02070309020205020404" pitchFamily="49" charset="0"/>
                <a:ea typeface="宋体" panose="02010600030101010101" pitchFamily="2" charset="-122"/>
                <a:cs typeface="Courier New" panose="02070309020205020404" pitchFamily="49" charset="0"/>
              </a:rPr>
              <a:t>;</a:t>
            </a:r>
            <a:endParaRPr lang="zh-CN" altLang="zh-CN" b="1" kern="100"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lgn="just">
              <a:lnSpc>
                <a:spcPct val="150000"/>
              </a:lnSpc>
              <a:spcAft>
                <a:spcPts val="0"/>
              </a:spcAft>
            </a:pPr>
            <a:r>
              <a:rPr lang="en-US" altLang="zh-CN" b="1" kern="100" dirty="0" err="1">
                <a:solidFill>
                  <a:schemeClr val="tx2"/>
                </a:solidFill>
                <a:latin typeface="Courier New" panose="02070309020205020404" pitchFamily="49" charset="0"/>
                <a:ea typeface="宋体" panose="02010600030101010101" pitchFamily="2" charset="-122"/>
                <a:cs typeface="Courier New" panose="02070309020205020404" pitchFamily="49" charset="0"/>
              </a:rPr>
              <a:t>cout</a:t>
            </a:r>
            <a:r>
              <a:rPr lang="en-US" altLang="zh-CN" b="1" kern="100" dirty="0">
                <a:solidFill>
                  <a:schemeClr val="tx2"/>
                </a:solidFill>
                <a:latin typeface="Courier New" panose="02070309020205020404" pitchFamily="49" charset="0"/>
                <a:ea typeface="宋体" panose="02010600030101010101" pitchFamily="2" charset="-122"/>
                <a:cs typeface="Courier New" panose="02070309020205020404" pitchFamily="49" charset="0"/>
              </a:rPr>
              <a:t>&lt;&lt;"*A[0]="&lt;&lt;*A[0]&lt;&lt;",*A[0]+1="&lt;&lt;*A[0]+1&lt;&lt;</a:t>
            </a:r>
            <a:r>
              <a:rPr lang="en-US" altLang="zh-CN" b="1" kern="100" dirty="0" err="1">
                <a:solidFill>
                  <a:schemeClr val="tx2"/>
                </a:solidFill>
                <a:latin typeface="Courier New" panose="02070309020205020404" pitchFamily="49" charset="0"/>
                <a:ea typeface="宋体" panose="02010600030101010101" pitchFamily="2" charset="-122"/>
                <a:cs typeface="Courier New" panose="02070309020205020404" pitchFamily="49" charset="0"/>
              </a:rPr>
              <a:t>endl</a:t>
            </a:r>
            <a:r>
              <a:rPr lang="en-US" altLang="zh-CN" b="1" kern="100" dirty="0">
                <a:solidFill>
                  <a:schemeClr val="tx2"/>
                </a:solidFill>
                <a:latin typeface="Courier New" panose="02070309020205020404" pitchFamily="49" charset="0"/>
                <a:ea typeface="宋体" panose="02010600030101010101" pitchFamily="2" charset="-122"/>
                <a:cs typeface="Courier New" panose="02070309020205020404" pitchFamily="49" charset="0"/>
              </a:rPr>
              <a:t>;</a:t>
            </a:r>
            <a:endParaRPr lang="zh-CN" altLang="zh-CN" b="1" kern="100"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lgn="just">
              <a:lnSpc>
                <a:spcPct val="150000"/>
              </a:lnSpc>
              <a:spcAft>
                <a:spcPts val="0"/>
              </a:spcAft>
            </a:pPr>
            <a:r>
              <a:rPr lang="en-US" altLang="zh-CN" b="1" kern="100" dirty="0" err="1">
                <a:solidFill>
                  <a:schemeClr val="tx2"/>
                </a:solidFill>
                <a:latin typeface="Courier New" panose="02070309020205020404" pitchFamily="49" charset="0"/>
                <a:ea typeface="宋体" panose="02010600030101010101" pitchFamily="2" charset="-122"/>
                <a:cs typeface="Courier New" panose="02070309020205020404" pitchFamily="49" charset="0"/>
              </a:rPr>
              <a:t>cout</a:t>
            </a:r>
            <a:r>
              <a:rPr lang="en-US" altLang="zh-CN" b="1" kern="100" dirty="0">
                <a:solidFill>
                  <a:schemeClr val="tx2"/>
                </a:solidFill>
                <a:latin typeface="Courier New" panose="02070309020205020404" pitchFamily="49" charset="0"/>
                <a:ea typeface="宋体" panose="02010600030101010101" pitchFamily="2" charset="-122"/>
                <a:cs typeface="Courier New" panose="02070309020205020404" pitchFamily="49" charset="0"/>
              </a:rPr>
              <a:t>&lt;&lt;"A[0][0]="&lt;&lt;A[0][0]&lt;&lt;",A[0][0]+1="&lt;&lt;A[0][0]+1&lt;&lt;</a:t>
            </a:r>
            <a:r>
              <a:rPr lang="en-US" altLang="zh-CN" b="1" kern="100" dirty="0" err="1">
                <a:solidFill>
                  <a:schemeClr val="tx2"/>
                </a:solidFill>
                <a:latin typeface="Courier New" panose="02070309020205020404" pitchFamily="49" charset="0"/>
                <a:ea typeface="宋体" panose="02010600030101010101" pitchFamily="2" charset="-122"/>
                <a:cs typeface="Courier New" panose="02070309020205020404" pitchFamily="49" charset="0"/>
              </a:rPr>
              <a:t>endl</a:t>
            </a:r>
            <a:r>
              <a:rPr lang="en-US" altLang="zh-CN" b="1" kern="100" dirty="0">
                <a:solidFill>
                  <a:schemeClr val="tx2"/>
                </a:solidFill>
                <a:latin typeface="Courier New" panose="02070309020205020404" pitchFamily="49" charset="0"/>
                <a:ea typeface="宋体" panose="02010600030101010101" pitchFamily="2" charset="-122"/>
                <a:cs typeface="Courier New" panose="02070309020205020404" pitchFamily="49" charset="0"/>
              </a:rPr>
              <a:t>;</a:t>
            </a:r>
            <a:endParaRPr lang="zh-CN" altLang="zh-CN" b="1" kern="100"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algn="just">
              <a:lnSpc>
                <a:spcPct val="150000"/>
              </a:lnSpc>
              <a:spcAft>
                <a:spcPts val="0"/>
              </a:spcAft>
            </a:pPr>
            <a:r>
              <a:rPr lang="en-US" altLang="zh-CN" b="1" kern="100" dirty="0" err="1">
                <a:solidFill>
                  <a:schemeClr val="tx2"/>
                </a:solidFill>
                <a:latin typeface="Courier New" panose="02070309020205020404" pitchFamily="49" charset="0"/>
                <a:ea typeface="宋体" panose="02010600030101010101" pitchFamily="2" charset="-122"/>
                <a:cs typeface="Courier New" panose="02070309020205020404" pitchFamily="49" charset="0"/>
              </a:rPr>
              <a:t>cout</a:t>
            </a:r>
            <a:r>
              <a:rPr lang="en-US" altLang="zh-CN" b="1" kern="100" dirty="0">
                <a:solidFill>
                  <a:schemeClr val="tx2"/>
                </a:solidFill>
                <a:latin typeface="Courier New" panose="02070309020205020404" pitchFamily="49" charset="0"/>
                <a:ea typeface="宋体" panose="02010600030101010101" pitchFamily="2" charset="-122"/>
                <a:cs typeface="Courier New" panose="02070309020205020404" pitchFamily="49" charset="0"/>
              </a:rPr>
              <a:t>&lt;&lt;"&amp;A[0][0]="&lt;&lt;&amp;A[0][0]&lt;&lt;",&amp;A[0][0]+1="&lt;&lt;&amp;A[0][0]+1&lt;&lt;</a:t>
            </a:r>
            <a:r>
              <a:rPr lang="en-US" altLang="zh-CN" b="1" kern="100" dirty="0" err="1">
                <a:solidFill>
                  <a:schemeClr val="tx2"/>
                </a:solidFill>
                <a:latin typeface="Courier New" panose="02070309020205020404" pitchFamily="49" charset="0"/>
                <a:ea typeface="宋体" panose="02010600030101010101" pitchFamily="2" charset="-122"/>
                <a:cs typeface="Courier New" panose="02070309020205020404" pitchFamily="49" charset="0"/>
              </a:rPr>
              <a:t>endl</a:t>
            </a:r>
            <a:r>
              <a:rPr lang="en-US" altLang="zh-CN" b="1" kern="100" dirty="0">
                <a:solidFill>
                  <a:schemeClr val="tx2"/>
                </a:solidFill>
                <a:latin typeface="Courier New" panose="02070309020205020404" pitchFamily="49" charset="0"/>
                <a:ea typeface="宋体" panose="02010600030101010101" pitchFamily="2" charset="-122"/>
                <a:cs typeface="Courier New" panose="02070309020205020404" pitchFamily="49" charset="0"/>
              </a:rPr>
              <a:t>;</a:t>
            </a:r>
            <a:endParaRPr lang="zh-CN" altLang="zh-CN" b="1" kern="100"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41507974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r>
              <a:rPr lang="en-US" altLang="zh-CN" dirty="0"/>
              <a:t>6.1</a:t>
            </a:r>
            <a:endParaRPr lang="zh-CN" altLang="en-US" dirty="0"/>
          </a:p>
        </p:txBody>
      </p:sp>
      <p:sp>
        <p:nvSpPr>
          <p:cNvPr id="3" name="内容占位符 2"/>
          <p:cNvSpPr>
            <a:spLocks noGrp="1"/>
          </p:cNvSpPr>
          <p:nvPr>
            <p:ph idx="1"/>
          </p:nvPr>
        </p:nvSpPr>
        <p:spPr>
          <a:xfrm>
            <a:off x="457200" y="1295400"/>
            <a:ext cx="8507288" cy="5029200"/>
          </a:xfrm>
        </p:spPr>
        <p:txBody>
          <a:bodyPr/>
          <a:lstStyle/>
          <a:p>
            <a:r>
              <a:rPr lang="zh-CN" altLang="en-US" dirty="0"/>
              <a:t>设三个整型数组</a:t>
            </a:r>
            <a:r>
              <a:rPr lang="en-US" altLang="zh-CN" dirty="0"/>
              <a:t>year[]</a:t>
            </a:r>
            <a:r>
              <a:rPr lang="zh-CN" altLang="en-US" dirty="0"/>
              <a:t>、</a:t>
            </a:r>
            <a:r>
              <a:rPr lang="en-US" altLang="zh-CN" dirty="0"/>
              <a:t>month[]</a:t>
            </a:r>
            <a:r>
              <a:rPr lang="zh-CN" altLang="en-US" dirty="0"/>
              <a:t>和</a:t>
            </a:r>
            <a:r>
              <a:rPr lang="en-US" altLang="zh-CN" dirty="0"/>
              <a:t>day[]</a:t>
            </a:r>
            <a:r>
              <a:rPr lang="zh-CN" altLang="en-US" dirty="0"/>
              <a:t>，分别存储年、月、日。以指针为参数实现排序函数，对日期进行由小到大排序，函数原型为：</a:t>
            </a:r>
            <a:endParaRPr lang="en-US" altLang="zh-CN" dirty="0"/>
          </a:p>
          <a:p>
            <a:pPr>
              <a:buNone/>
            </a:pPr>
            <a:r>
              <a:rPr lang="en-US" altLang="zh-CN" dirty="0"/>
              <a:t>	</a:t>
            </a:r>
            <a:r>
              <a:rPr lang="en-US" altLang="zh-CN" sz="2800" dirty="0">
                <a:latin typeface="Courier New" pitchFamily="49" charset="0"/>
                <a:cs typeface="Courier New" pitchFamily="49" charset="0"/>
              </a:rPr>
              <a:t>void </a:t>
            </a:r>
            <a:r>
              <a:rPr lang="en-US" altLang="zh-CN" sz="2800" dirty="0" err="1">
                <a:latin typeface="Courier New" pitchFamily="49" charset="0"/>
                <a:cs typeface="Courier New" pitchFamily="49" charset="0"/>
              </a:rPr>
              <a:t>Dsort</a:t>
            </a:r>
            <a:r>
              <a:rPr lang="en-US" altLang="zh-CN" sz="2800" dirty="0">
                <a:latin typeface="Courier New" pitchFamily="49" charset="0"/>
                <a:cs typeface="Courier New" pitchFamily="49" charset="0"/>
              </a:rPr>
              <a:t>(</a:t>
            </a:r>
            <a:r>
              <a:rPr lang="en-US" altLang="zh-CN" sz="2800" dirty="0" err="1">
                <a:latin typeface="Courier New" pitchFamily="49" charset="0"/>
                <a:cs typeface="Courier New" pitchFamily="49" charset="0"/>
              </a:rPr>
              <a:t>int</a:t>
            </a:r>
            <a:r>
              <a:rPr lang="en-US" altLang="zh-CN" sz="2800" dirty="0">
                <a:latin typeface="Courier New" pitchFamily="49" charset="0"/>
                <a:cs typeface="Courier New" pitchFamily="49" charset="0"/>
              </a:rPr>
              <a:t> *,</a:t>
            </a:r>
            <a:r>
              <a:rPr lang="en-US" altLang="zh-CN" sz="2800" dirty="0" err="1">
                <a:latin typeface="Courier New" pitchFamily="49" charset="0"/>
                <a:cs typeface="Courier New" pitchFamily="49" charset="0"/>
              </a:rPr>
              <a:t>int</a:t>
            </a:r>
            <a:r>
              <a:rPr lang="en-US" altLang="zh-CN" sz="2800" dirty="0">
                <a:latin typeface="Courier New" pitchFamily="49" charset="0"/>
                <a:cs typeface="Courier New" pitchFamily="49" charset="0"/>
              </a:rPr>
              <a:t> *,</a:t>
            </a:r>
            <a:r>
              <a:rPr lang="en-US" altLang="zh-CN" sz="2800" dirty="0" err="1">
                <a:latin typeface="Courier New" pitchFamily="49" charset="0"/>
                <a:cs typeface="Courier New" pitchFamily="49" charset="0"/>
              </a:rPr>
              <a:t>int</a:t>
            </a:r>
            <a:r>
              <a:rPr lang="en-US" altLang="zh-CN" sz="2800" dirty="0">
                <a:latin typeface="Courier New" pitchFamily="49" charset="0"/>
                <a:cs typeface="Courier New" pitchFamily="49" charset="0"/>
              </a:rPr>
              <a:t> *,</a:t>
            </a:r>
            <a:r>
              <a:rPr lang="en-US" altLang="zh-CN" sz="2800" dirty="0" err="1">
                <a:latin typeface="Courier New" pitchFamily="49" charset="0"/>
                <a:cs typeface="Courier New" pitchFamily="49" charset="0"/>
              </a:rPr>
              <a:t>int</a:t>
            </a:r>
            <a:r>
              <a:rPr lang="en-US" altLang="zh-CN" sz="2800" dirty="0">
                <a:latin typeface="Courier New" pitchFamily="49" charset="0"/>
                <a:cs typeface="Courier New" pitchFamily="49" charset="0"/>
              </a:rPr>
              <a:t>);</a:t>
            </a:r>
            <a:endParaRPr lang="zh-CN" altLang="en-US" dirty="0">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62</a:t>
            </a:fld>
            <a:endParaRPr lang="en-US" altLang="zh-CN"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a:xfrm>
            <a:off x="457200" y="1295400"/>
            <a:ext cx="8258204" cy="5029200"/>
          </a:xfrm>
        </p:spPr>
        <p:txBody>
          <a:bodyPr/>
          <a:lstStyle/>
          <a:p>
            <a:r>
              <a:rPr lang="zh-CN" altLang="en-US" dirty="0"/>
              <a:t>指针与数组</a:t>
            </a:r>
            <a:endParaRPr lang="en-US" altLang="zh-CN" dirty="0"/>
          </a:p>
          <a:p>
            <a:pPr lvl="1"/>
            <a:r>
              <a:rPr lang="zh-CN" altLang="en-US" dirty="0"/>
              <a:t>多重指针</a:t>
            </a:r>
            <a:endParaRPr lang="en-US" altLang="zh-CN" dirty="0"/>
          </a:p>
          <a:p>
            <a:pPr lvl="2"/>
            <a:r>
              <a:rPr lang="zh-CN" altLang="en-US" dirty="0"/>
              <a:t>指向指针的指针</a:t>
            </a:r>
            <a:endParaRPr lang="en-US" altLang="zh-CN" dirty="0"/>
          </a:p>
          <a:p>
            <a:pPr lvl="1">
              <a:spcBef>
                <a:spcPts val="0"/>
              </a:spcBef>
              <a:buNone/>
            </a:pPr>
            <a:r>
              <a:rPr lang="en-US" altLang="zh-CN" sz="2400" dirty="0" err="1">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x, *p, **q; </a:t>
            </a:r>
            <a:r>
              <a:rPr lang="en-US" altLang="zh-CN" sz="2400" dirty="0">
                <a:solidFill>
                  <a:srgbClr val="007434"/>
                </a:solidFill>
                <a:latin typeface="Courier New" pitchFamily="49" charset="0"/>
                <a:cs typeface="Courier New" pitchFamily="49" charset="0"/>
              </a:rPr>
              <a:t>//q</a:t>
            </a:r>
            <a:r>
              <a:rPr lang="zh-CN" altLang="en-US" sz="2400" dirty="0">
                <a:solidFill>
                  <a:srgbClr val="007434"/>
                </a:solidFill>
                <a:latin typeface="Courier New" pitchFamily="49" charset="0"/>
                <a:cs typeface="Courier New" pitchFamily="49" charset="0"/>
              </a:rPr>
              <a:t>为指向指针的指针</a:t>
            </a:r>
          </a:p>
          <a:p>
            <a:pPr lvl="1">
              <a:spcBef>
                <a:spcPts val="0"/>
              </a:spcBef>
              <a:buNone/>
            </a:pPr>
            <a:r>
              <a:rPr lang="en-US" altLang="zh-CN" sz="2400" dirty="0">
                <a:solidFill>
                  <a:schemeClr val="tx2"/>
                </a:solidFill>
                <a:latin typeface="Courier New" pitchFamily="49" charset="0"/>
                <a:cs typeface="Courier New" pitchFamily="49" charset="0"/>
              </a:rPr>
              <a:t>x=123;</a:t>
            </a:r>
          </a:p>
          <a:p>
            <a:pPr lvl="1">
              <a:spcBef>
                <a:spcPts val="0"/>
              </a:spcBef>
              <a:buNone/>
            </a:pPr>
            <a:r>
              <a:rPr lang="en-US" altLang="zh-CN" sz="2400" dirty="0">
                <a:solidFill>
                  <a:schemeClr val="tx2"/>
                </a:solidFill>
                <a:latin typeface="Courier New" pitchFamily="49" charset="0"/>
                <a:cs typeface="Courier New" pitchFamily="49" charset="0"/>
              </a:rPr>
              <a:t>p=&amp;x;</a:t>
            </a:r>
          </a:p>
          <a:p>
            <a:pPr lvl="1">
              <a:spcBef>
                <a:spcPts val="0"/>
              </a:spcBef>
              <a:buNone/>
            </a:pPr>
            <a:r>
              <a:rPr lang="en-US" altLang="zh-CN" sz="2400" dirty="0">
                <a:solidFill>
                  <a:schemeClr val="tx2"/>
                </a:solidFill>
                <a:latin typeface="Courier New" pitchFamily="49" charset="0"/>
                <a:cs typeface="Courier New" pitchFamily="49" charset="0"/>
              </a:rPr>
              <a:t>q=&amp;p;</a:t>
            </a:r>
            <a:r>
              <a:rPr lang="en-US" altLang="zh-CN" sz="2400" dirty="0">
                <a:solidFill>
                  <a:srgbClr val="007434"/>
                </a:solidFill>
                <a:latin typeface="Courier New" pitchFamily="49" charset="0"/>
                <a:cs typeface="Courier New" pitchFamily="49" charset="0"/>
              </a:rPr>
              <a:t>//q</a:t>
            </a:r>
            <a:r>
              <a:rPr lang="zh-CN" altLang="en-US" sz="2400" dirty="0">
                <a:solidFill>
                  <a:srgbClr val="007434"/>
                </a:solidFill>
                <a:latin typeface="Courier New" pitchFamily="49" charset="0"/>
                <a:cs typeface="Courier New" pitchFamily="49" charset="0"/>
              </a:rPr>
              <a:t>的值为</a:t>
            </a:r>
            <a:r>
              <a:rPr lang="en-US" altLang="zh-CN" sz="2400" dirty="0">
                <a:solidFill>
                  <a:srgbClr val="007434"/>
                </a:solidFill>
                <a:latin typeface="Courier New" pitchFamily="49" charset="0"/>
                <a:cs typeface="Courier New" pitchFamily="49" charset="0"/>
              </a:rPr>
              <a:t>p</a:t>
            </a:r>
            <a:r>
              <a:rPr lang="zh-CN" altLang="en-US" sz="2400" dirty="0">
                <a:solidFill>
                  <a:srgbClr val="007434"/>
                </a:solidFill>
                <a:latin typeface="Courier New" pitchFamily="49" charset="0"/>
                <a:cs typeface="Courier New" pitchFamily="49" charset="0"/>
              </a:rPr>
              <a:t>所在的地址，内容为</a:t>
            </a:r>
            <a:r>
              <a:rPr lang="en-US" altLang="zh-CN" sz="2400" dirty="0">
                <a:solidFill>
                  <a:srgbClr val="007434"/>
                </a:solidFill>
                <a:latin typeface="Courier New" pitchFamily="49" charset="0"/>
                <a:cs typeface="Courier New" pitchFamily="49" charset="0"/>
              </a:rPr>
              <a:t>p</a:t>
            </a:r>
            <a:r>
              <a:rPr lang="zh-CN" altLang="en-US" sz="2400" dirty="0">
                <a:solidFill>
                  <a:srgbClr val="007434"/>
                </a:solidFill>
                <a:latin typeface="Courier New" pitchFamily="49" charset="0"/>
                <a:cs typeface="Courier New" pitchFamily="49" charset="0"/>
              </a:rPr>
              <a:t>指向的地址</a:t>
            </a:r>
            <a:endParaRPr lang="en-US" altLang="zh-CN" sz="2400" dirty="0">
              <a:solidFill>
                <a:srgbClr val="007434"/>
              </a:solidFill>
              <a:latin typeface="Courier New" pitchFamily="49" charset="0"/>
              <a:cs typeface="Courier New" pitchFamily="49" charset="0"/>
            </a:endParaRPr>
          </a:p>
          <a:p>
            <a:pPr lvl="1">
              <a:spcBef>
                <a:spcPts val="0"/>
              </a:spcBef>
              <a:buNone/>
            </a:pP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&lt;&lt;"x="&lt;&lt;x&lt;&lt;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lvl="1">
              <a:spcBef>
                <a:spcPts val="0"/>
              </a:spcBef>
              <a:buNone/>
            </a:pP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&lt;&lt;“*p=”&lt;&lt;*p&lt;&lt;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endParaRPr lang="en-US" altLang="zh-CN" sz="2400" dirty="0">
              <a:solidFill>
                <a:srgbClr val="00B050"/>
              </a:solidFill>
              <a:latin typeface="Courier New" pitchFamily="49" charset="0"/>
              <a:cs typeface="Courier New" pitchFamily="49" charset="0"/>
            </a:endParaRPr>
          </a:p>
          <a:p>
            <a:pPr lvl="1">
              <a:spcBef>
                <a:spcPts val="0"/>
              </a:spcBef>
              <a:buNone/>
            </a:pP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&lt;&lt;"**q="&lt;&lt;**q&lt;&lt;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lvl="1">
              <a:spcBef>
                <a:spcPts val="0"/>
              </a:spcBef>
              <a:buNone/>
            </a:pPr>
            <a:r>
              <a:rPr lang="en-US" altLang="zh-CN" sz="2400" dirty="0">
                <a:solidFill>
                  <a:srgbClr val="007434"/>
                </a:solidFill>
                <a:latin typeface="Courier New" pitchFamily="49" charset="0"/>
                <a:cs typeface="Courier New" pitchFamily="49" charset="0"/>
              </a:rPr>
              <a:t>//x, *p, **q</a:t>
            </a:r>
            <a:r>
              <a:rPr lang="zh-CN" altLang="en-US" sz="2400" dirty="0">
                <a:solidFill>
                  <a:srgbClr val="007434"/>
                </a:solidFill>
                <a:latin typeface="Courier New" pitchFamily="49" charset="0"/>
                <a:cs typeface="Courier New" pitchFamily="49" charset="0"/>
              </a:rPr>
              <a:t>值均为123</a:t>
            </a:r>
            <a:endParaRPr lang="en-US" altLang="zh-CN" sz="2400" dirty="0">
              <a:solidFill>
                <a:srgbClr val="007434"/>
              </a:solidFill>
              <a:latin typeface="Courier New" pitchFamily="49" charset="0"/>
              <a:cs typeface="Courier New" pitchFamily="49" charset="0"/>
            </a:endParaRPr>
          </a:p>
          <a:p>
            <a:pPr lvl="1">
              <a:spcBef>
                <a:spcPts val="0"/>
              </a:spcBef>
              <a:buNone/>
            </a:pP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&lt;&lt;"*q="&lt;&lt;*q&lt;&lt;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r>
              <a:rPr lang="en-US" altLang="zh-CN" sz="2400" dirty="0">
                <a:solidFill>
                  <a:srgbClr val="007434"/>
                </a:solidFill>
                <a:latin typeface="Courier New" pitchFamily="49" charset="0"/>
                <a:cs typeface="Courier New" pitchFamily="49" charset="0"/>
              </a:rPr>
              <a:t>//*q</a:t>
            </a:r>
            <a:r>
              <a:rPr lang="zh-CN" altLang="en-US" sz="2400" dirty="0">
                <a:solidFill>
                  <a:srgbClr val="007434"/>
                </a:solidFill>
                <a:latin typeface="Courier New" pitchFamily="49" charset="0"/>
                <a:cs typeface="Courier New" pitchFamily="49" charset="0"/>
              </a:rPr>
              <a:t>为一重指针</a:t>
            </a: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63</a:t>
            </a:fld>
            <a:endParaRPr lang="en-US" altLang="zh-CN"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a:xfrm>
            <a:off x="457200" y="1295400"/>
            <a:ext cx="8258204" cy="5029200"/>
          </a:xfrm>
        </p:spPr>
        <p:txBody>
          <a:bodyPr/>
          <a:lstStyle/>
          <a:p>
            <a:r>
              <a:rPr lang="zh-CN" altLang="en-US" dirty="0"/>
              <a:t>指针与数组</a:t>
            </a:r>
            <a:endParaRPr lang="en-US" altLang="zh-CN" dirty="0"/>
          </a:p>
          <a:p>
            <a:pPr lvl="1"/>
            <a:r>
              <a:rPr lang="zh-CN" altLang="en-US" dirty="0"/>
              <a:t>多重指针</a:t>
            </a:r>
            <a:endParaRPr lang="en-US" altLang="zh-CN" dirty="0"/>
          </a:p>
          <a:p>
            <a:pPr lvl="2"/>
            <a:r>
              <a:rPr lang="zh-CN" altLang="en-US" dirty="0"/>
              <a:t>二重指针</a:t>
            </a:r>
            <a:endParaRPr lang="en-US" altLang="zh-CN" dirty="0"/>
          </a:p>
          <a:p>
            <a:pPr lvl="3"/>
            <a:r>
              <a:rPr lang="zh-CN" altLang="en-US" dirty="0"/>
              <a:t>指向指针，赋值时必须将一重指针（或与一重指针等价）的地址赋给二重指针</a:t>
            </a:r>
            <a:endParaRPr lang="en-US" altLang="zh-CN" dirty="0"/>
          </a:p>
          <a:p>
            <a:pPr lvl="3"/>
            <a:r>
              <a:rPr lang="zh-CN" altLang="en-US" dirty="0"/>
              <a:t>二重指针指向一重指针的地址</a:t>
            </a:r>
            <a:endParaRPr lang="en-US" altLang="zh-CN" dirty="0"/>
          </a:p>
          <a:p>
            <a:pPr lvl="3"/>
            <a:r>
              <a:rPr lang="zh-CN" altLang="en-US" dirty="0"/>
              <a:t>二重指针的值为一重指针所在地址的值</a:t>
            </a:r>
            <a:endParaRPr lang="en-US" altLang="zh-CN" dirty="0"/>
          </a:p>
          <a:p>
            <a:pPr lvl="3"/>
            <a:endParaRPr lang="en-US" altLang="zh-CN" dirty="0"/>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64</a:t>
            </a:fld>
            <a:endParaRPr lang="en-US" altLang="zh-CN"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p:txBody>
          <a:bodyPr/>
          <a:lstStyle/>
          <a:p>
            <a:r>
              <a:rPr lang="zh-CN" altLang="en-US" dirty="0"/>
              <a:t>指针与数组</a:t>
            </a:r>
            <a:endParaRPr lang="en-US" altLang="zh-CN" dirty="0"/>
          </a:p>
          <a:p>
            <a:pPr lvl="1"/>
            <a:r>
              <a:rPr lang="zh-CN" altLang="en-US" dirty="0"/>
              <a:t>多重指针</a:t>
            </a: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65</a:t>
            </a:fld>
            <a:endParaRPr lang="en-US" altLang="zh-CN" dirty="0"/>
          </a:p>
        </p:txBody>
      </p:sp>
      <p:pic>
        <p:nvPicPr>
          <p:cNvPr id="175105" name="Picture 1"/>
          <p:cNvPicPr>
            <a:picLocks noChangeAspect="1" noChangeArrowheads="1"/>
          </p:cNvPicPr>
          <p:nvPr/>
        </p:nvPicPr>
        <p:blipFill>
          <a:blip r:embed="rId2" cstate="print"/>
          <a:srcRect/>
          <a:stretch>
            <a:fillRect/>
          </a:stretch>
        </p:blipFill>
        <p:spPr bwMode="auto">
          <a:xfrm>
            <a:off x="886916" y="2567905"/>
            <a:ext cx="7429500" cy="3381375"/>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指针类型</a:t>
            </a:r>
          </a:p>
        </p:txBody>
      </p:sp>
      <p:sp>
        <p:nvSpPr>
          <p:cNvPr id="3" name="内容占位符 2"/>
          <p:cNvSpPr>
            <a:spLocks noGrp="1"/>
          </p:cNvSpPr>
          <p:nvPr>
            <p:ph idx="1"/>
          </p:nvPr>
        </p:nvSpPr>
        <p:spPr/>
        <p:txBody>
          <a:bodyPr/>
          <a:lstStyle/>
          <a:p>
            <a:r>
              <a:rPr lang="zh-CN" altLang="en-US" dirty="0"/>
              <a:t>指针与数组</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6.7】</a:t>
            </a:r>
            <a:r>
              <a:rPr lang="zh-CN" altLang="en-US" dirty="0">
                <a:solidFill>
                  <a:srgbClr val="C00000"/>
                </a:solidFill>
              </a:rPr>
              <a:t>读程序，写出运行结果</a:t>
            </a:r>
            <a:endParaRPr lang="en-US" altLang="zh-CN" dirty="0">
              <a:solidFill>
                <a:srgbClr val="C00000"/>
              </a:solidFill>
            </a:endParaRPr>
          </a:p>
          <a:p>
            <a:pPr lvl="1">
              <a:spcBef>
                <a:spcPts val="0"/>
              </a:spcBef>
              <a:buNone/>
            </a:pPr>
            <a:r>
              <a:rPr lang="en-US" altLang="zh-CN" sz="1800" dirty="0">
                <a:latin typeface="Courier New" pitchFamily="49" charset="0"/>
                <a:cs typeface="Courier New" pitchFamily="49" charset="0"/>
              </a:rPr>
              <a:t>#include</a:t>
            </a:r>
            <a:r>
              <a:rPr lang="en-US" altLang="zh-CN" sz="1800" dirty="0">
                <a:solidFill>
                  <a:schemeClr val="tx2"/>
                </a:solidFill>
                <a:latin typeface="Courier New" pitchFamily="49" charset="0"/>
                <a:cs typeface="Courier New" pitchFamily="49" charset="0"/>
              </a:rPr>
              <a:t>&lt;</a:t>
            </a:r>
            <a:r>
              <a:rPr lang="en-US" altLang="zh-CN" sz="1800" dirty="0" err="1">
                <a:solidFill>
                  <a:schemeClr val="tx2"/>
                </a:solidFill>
                <a:latin typeface="Courier New" pitchFamily="49" charset="0"/>
                <a:cs typeface="Courier New" pitchFamily="49" charset="0"/>
              </a:rPr>
              <a:t>iostream</a:t>
            </a:r>
            <a:r>
              <a:rPr lang="en-US" altLang="zh-CN" sz="1800" dirty="0">
                <a:solidFill>
                  <a:schemeClr val="tx2"/>
                </a:solidFill>
                <a:latin typeface="Courier New" pitchFamily="49" charset="0"/>
                <a:cs typeface="Courier New" pitchFamily="49" charset="0"/>
              </a:rPr>
              <a:t>&gt;</a:t>
            </a:r>
          </a:p>
          <a:p>
            <a:pPr lvl="1">
              <a:spcBef>
                <a:spcPts val="0"/>
              </a:spcBef>
              <a:buNone/>
            </a:pPr>
            <a:r>
              <a:rPr lang="en-US" altLang="zh-CN" sz="1800" dirty="0">
                <a:latin typeface="Courier New" pitchFamily="49" charset="0"/>
                <a:cs typeface="Courier New" pitchFamily="49" charset="0"/>
              </a:rPr>
              <a:t>using namespace </a:t>
            </a:r>
            <a:r>
              <a:rPr lang="en-US" altLang="zh-CN" sz="1800" dirty="0" err="1">
                <a:solidFill>
                  <a:schemeClr val="tx2"/>
                </a:solidFill>
                <a:latin typeface="Courier New" pitchFamily="49" charset="0"/>
                <a:cs typeface="Courier New" pitchFamily="49" charset="0"/>
              </a:rPr>
              <a:t>std</a:t>
            </a:r>
            <a:r>
              <a:rPr lang="en-US" altLang="zh-CN" sz="1800" dirty="0">
                <a:solidFill>
                  <a:schemeClr val="tx2"/>
                </a:solidFill>
                <a:latin typeface="Courier New" pitchFamily="49" charset="0"/>
                <a:cs typeface="Courier New" pitchFamily="49" charset="0"/>
              </a:rPr>
              <a:t>;</a:t>
            </a:r>
          </a:p>
          <a:p>
            <a:pPr lvl="1">
              <a:spcBef>
                <a:spcPts val="0"/>
              </a:spcBef>
              <a:buNone/>
            </a:pPr>
            <a:r>
              <a:rPr lang="en-US" altLang="zh-CN" sz="1800" dirty="0">
                <a:latin typeface="Courier New" pitchFamily="49" charset="0"/>
                <a:cs typeface="Courier New" pitchFamily="49" charset="0"/>
              </a:rPr>
              <a:t>void</a:t>
            </a:r>
            <a:r>
              <a:rPr lang="en-US" altLang="zh-CN" sz="1800" dirty="0">
                <a:solidFill>
                  <a:schemeClr val="tx2"/>
                </a:solidFill>
                <a:latin typeface="Courier New" pitchFamily="49" charset="0"/>
                <a:cs typeface="Courier New" pitchFamily="49" charset="0"/>
              </a:rPr>
              <a:t> main()</a:t>
            </a:r>
          </a:p>
          <a:p>
            <a:pPr lvl="1">
              <a:spcBef>
                <a:spcPts val="0"/>
              </a:spcBef>
              <a:buNone/>
            </a:pPr>
            <a:r>
              <a:rPr lang="en-US" altLang="zh-CN" sz="1800" dirty="0">
                <a:solidFill>
                  <a:schemeClr val="tx2"/>
                </a:solidFill>
                <a:latin typeface="Courier New" pitchFamily="49" charset="0"/>
                <a:cs typeface="Courier New" pitchFamily="49" charset="0"/>
              </a:rPr>
              <a:t>{</a:t>
            </a:r>
          </a:p>
          <a:p>
            <a:pPr lvl="1">
              <a:spcBef>
                <a:spcPts val="0"/>
              </a:spcBef>
              <a:buNone/>
            </a:pPr>
            <a:r>
              <a:rPr lang="en-US" altLang="zh-CN" sz="1800" dirty="0">
                <a:solidFill>
                  <a:schemeClr val="tx2"/>
                </a:solidFill>
                <a:latin typeface="Courier New" pitchFamily="49" charset="0"/>
                <a:cs typeface="Courier New" pitchFamily="49" charset="0"/>
              </a:rPr>
              <a:t>	</a:t>
            </a:r>
            <a:r>
              <a:rPr lang="en-US" altLang="zh-CN" sz="1800" dirty="0" err="1">
                <a:latin typeface="Courier New" pitchFamily="49" charset="0"/>
                <a:cs typeface="Courier New" pitchFamily="49" charset="0"/>
              </a:rPr>
              <a:t>int</a:t>
            </a:r>
            <a:r>
              <a:rPr lang="en-US" altLang="zh-CN" sz="1800" dirty="0">
                <a:solidFill>
                  <a:schemeClr val="tx2"/>
                </a:solidFill>
                <a:latin typeface="Courier New" pitchFamily="49" charset="0"/>
                <a:cs typeface="Courier New" pitchFamily="49" charset="0"/>
              </a:rPr>
              <a:t> **p;</a:t>
            </a:r>
          </a:p>
          <a:p>
            <a:pPr lvl="1">
              <a:spcBef>
                <a:spcPts val="0"/>
              </a:spcBef>
              <a:buNone/>
            </a:pPr>
            <a:r>
              <a:rPr lang="en-US" altLang="zh-CN" sz="1800" dirty="0">
                <a:solidFill>
                  <a:schemeClr val="tx2"/>
                </a:solidFill>
                <a:latin typeface="Courier New" pitchFamily="49" charset="0"/>
                <a:cs typeface="Courier New" pitchFamily="49" charset="0"/>
              </a:rPr>
              <a:t>	</a:t>
            </a:r>
            <a:r>
              <a:rPr lang="en-US" altLang="zh-CN" sz="1800" dirty="0" err="1">
                <a:latin typeface="Courier New" pitchFamily="49" charset="0"/>
                <a:cs typeface="Courier New" pitchFamily="49" charset="0"/>
              </a:rPr>
              <a:t>int</a:t>
            </a:r>
            <a:r>
              <a:rPr lang="en-US" altLang="zh-CN" sz="1800" dirty="0">
                <a:solidFill>
                  <a:schemeClr val="tx2"/>
                </a:solidFill>
                <a:latin typeface="Courier New" pitchFamily="49" charset="0"/>
                <a:cs typeface="Courier New" pitchFamily="49" charset="0"/>
              </a:rPr>
              <a:t> a=2,b=3,c=4;</a:t>
            </a:r>
          </a:p>
          <a:p>
            <a:pPr lvl="1">
              <a:spcBef>
                <a:spcPts val="0"/>
              </a:spcBef>
              <a:buNone/>
            </a:pPr>
            <a:r>
              <a:rPr lang="en-US" altLang="zh-CN" sz="1800" dirty="0">
                <a:solidFill>
                  <a:schemeClr val="tx2"/>
                </a:solidFill>
                <a:latin typeface="Courier New" pitchFamily="49" charset="0"/>
                <a:cs typeface="Courier New" pitchFamily="49" charset="0"/>
              </a:rPr>
              <a:t>	</a:t>
            </a:r>
            <a:r>
              <a:rPr lang="en-US" altLang="zh-CN" sz="1800" dirty="0" err="1">
                <a:solidFill>
                  <a:schemeClr val="tx2"/>
                </a:solidFill>
                <a:latin typeface="Courier New" pitchFamily="49" charset="0"/>
                <a:cs typeface="Courier New" pitchFamily="49" charset="0"/>
              </a:rPr>
              <a:t>cout</a:t>
            </a:r>
            <a:r>
              <a:rPr lang="en-US" altLang="zh-CN" sz="1800" dirty="0">
                <a:solidFill>
                  <a:schemeClr val="tx2"/>
                </a:solidFill>
                <a:latin typeface="Courier New" pitchFamily="49" charset="0"/>
                <a:cs typeface="Courier New" pitchFamily="49" charset="0"/>
              </a:rPr>
              <a:t>&lt;&lt;&amp;a&lt;&lt;</a:t>
            </a:r>
            <a:r>
              <a:rPr lang="en-US" altLang="zh-CN" sz="1800" dirty="0" err="1">
                <a:solidFill>
                  <a:schemeClr val="tx2"/>
                </a:solidFill>
                <a:latin typeface="Courier New" pitchFamily="49" charset="0"/>
                <a:cs typeface="Courier New" pitchFamily="49" charset="0"/>
              </a:rPr>
              <a:t>endl</a:t>
            </a:r>
            <a:r>
              <a:rPr lang="en-US" altLang="zh-CN" sz="1800" dirty="0">
                <a:solidFill>
                  <a:schemeClr val="tx2"/>
                </a:solidFill>
                <a:latin typeface="Courier New" pitchFamily="49" charset="0"/>
                <a:cs typeface="Courier New" pitchFamily="49" charset="0"/>
              </a:rPr>
              <a:t>;</a:t>
            </a:r>
          </a:p>
          <a:p>
            <a:pPr lvl="1">
              <a:spcBef>
                <a:spcPts val="0"/>
              </a:spcBef>
              <a:buNone/>
            </a:pPr>
            <a:r>
              <a:rPr lang="en-US" altLang="zh-CN" sz="1800" dirty="0">
                <a:solidFill>
                  <a:schemeClr val="tx2"/>
                </a:solidFill>
                <a:latin typeface="Courier New" pitchFamily="49" charset="0"/>
                <a:cs typeface="Courier New" pitchFamily="49" charset="0"/>
              </a:rPr>
              <a:t>	</a:t>
            </a:r>
            <a:r>
              <a:rPr lang="en-US" altLang="zh-CN" sz="1800" dirty="0" err="1">
                <a:solidFill>
                  <a:schemeClr val="tx2"/>
                </a:solidFill>
                <a:latin typeface="Courier New" pitchFamily="49" charset="0"/>
                <a:cs typeface="Courier New" pitchFamily="49" charset="0"/>
              </a:rPr>
              <a:t>cout</a:t>
            </a:r>
            <a:r>
              <a:rPr lang="en-US" altLang="zh-CN" sz="1800" dirty="0">
                <a:solidFill>
                  <a:schemeClr val="tx2"/>
                </a:solidFill>
                <a:latin typeface="Courier New" pitchFamily="49" charset="0"/>
                <a:cs typeface="Courier New" pitchFamily="49" charset="0"/>
              </a:rPr>
              <a:t>&lt;&lt;&amp;b&lt;&lt;</a:t>
            </a:r>
            <a:r>
              <a:rPr lang="en-US" altLang="zh-CN" sz="1800" dirty="0" err="1">
                <a:solidFill>
                  <a:schemeClr val="tx2"/>
                </a:solidFill>
                <a:latin typeface="Courier New" pitchFamily="49" charset="0"/>
                <a:cs typeface="Courier New" pitchFamily="49" charset="0"/>
              </a:rPr>
              <a:t>endl</a:t>
            </a:r>
            <a:r>
              <a:rPr lang="en-US" altLang="zh-CN" sz="1800" dirty="0">
                <a:solidFill>
                  <a:schemeClr val="tx2"/>
                </a:solidFill>
                <a:latin typeface="Courier New" pitchFamily="49" charset="0"/>
                <a:cs typeface="Courier New" pitchFamily="49" charset="0"/>
              </a:rPr>
              <a:t>;</a:t>
            </a:r>
          </a:p>
          <a:p>
            <a:pPr lvl="1">
              <a:spcBef>
                <a:spcPts val="0"/>
              </a:spcBef>
              <a:buNone/>
            </a:pPr>
            <a:r>
              <a:rPr lang="en-US" altLang="zh-CN" sz="1800" dirty="0">
                <a:solidFill>
                  <a:schemeClr val="tx2"/>
                </a:solidFill>
                <a:latin typeface="Courier New" pitchFamily="49" charset="0"/>
                <a:cs typeface="Courier New" pitchFamily="49" charset="0"/>
              </a:rPr>
              <a:t>	</a:t>
            </a:r>
            <a:r>
              <a:rPr lang="en-US" altLang="zh-CN" sz="1800" dirty="0" err="1">
                <a:solidFill>
                  <a:schemeClr val="tx2"/>
                </a:solidFill>
                <a:latin typeface="Courier New" pitchFamily="49" charset="0"/>
                <a:cs typeface="Courier New" pitchFamily="49" charset="0"/>
              </a:rPr>
              <a:t>cout</a:t>
            </a:r>
            <a:r>
              <a:rPr lang="en-US" altLang="zh-CN" sz="1800" dirty="0">
                <a:solidFill>
                  <a:schemeClr val="tx2"/>
                </a:solidFill>
                <a:latin typeface="Courier New" pitchFamily="49" charset="0"/>
                <a:cs typeface="Courier New" pitchFamily="49" charset="0"/>
              </a:rPr>
              <a:t>&lt;&lt;&amp;c&lt;&lt;</a:t>
            </a:r>
            <a:r>
              <a:rPr lang="en-US" altLang="zh-CN" sz="1800" dirty="0" err="1">
                <a:solidFill>
                  <a:schemeClr val="tx2"/>
                </a:solidFill>
                <a:latin typeface="Courier New" pitchFamily="49" charset="0"/>
                <a:cs typeface="Courier New" pitchFamily="49" charset="0"/>
              </a:rPr>
              <a:t>endl</a:t>
            </a:r>
            <a:r>
              <a:rPr lang="en-US" altLang="zh-CN" sz="1800" dirty="0">
                <a:solidFill>
                  <a:schemeClr val="tx2"/>
                </a:solidFill>
                <a:latin typeface="Courier New" pitchFamily="49" charset="0"/>
                <a:cs typeface="Courier New" pitchFamily="49" charset="0"/>
              </a:rPr>
              <a:t>;</a:t>
            </a:r>
          </a:p>
          <a:p>
            <a:pPr lvl="1">
              <a:spcBef>
                <a:spcPts val="0"/>
              </a:spcBef>
              <a:buNone/>
            </a:pPr>
            <a:r>
              <a:rPr lang="en-US" altLang="zh-CN" sz="1800" dirty="0">
                <a:solidFill>
                  <a:schemeClr val="tx2"/>
                </a:solidFill>
                <a:latin typeface="Courier New" pitchFamily="49" charset="0"/>
                <a:cs typeface="Courier New" pitchFamily="49" charset="0"/>
              </a:rPr>
              <a:t>	</a:t>
            </a:r>
            <a:r>
              <a:rPr lang="en-US" altLang="zh-CN" sz="1800" dirty="0" err="1">
                <a:latin typeface="Courier New" pitchFamily="49" charset="0"/>
                <a:cs typeface="Courier New" pitchFamily="49" charset="0"/>
              </a:rPr>
              <a:t>int</a:t>
            </a:r>
            <a:r>
              <a:rPr lang="en-US" altLang="zh-CN" sz="1800" dirty="0">
                <a:solidFill>
                  <a:schemeClr val="tx2"/>
                </a:solidFill>
                <a:latin typeface="Courier New" pitchFamily="49" charset="0"/>
                <a:cs typeface="Courier New" pitchFamily="49" charset="0"/>
              </a:rPr>
              <a:t> *name[] = {&amp;</a:t>
            </a:r>
            <a:r>
              <a:rPr lang="en-US" altLang="zh-CN" sz="1800" dirty="0" err="1">
                <a:solidFill>
                  <a:schemeClr val="tx2"/>
                </a:solidFill>
                <a:latin typeface="Courier New" pitchFamily="49" charset="0"/>
                <a:cs typeface="Courier New" pitchFamily="49" charset="0"/>
              </a:rPr>
              <a:t>a,&amp;b,&amp;c</a:t>
            </a:r>
            <a:r>
              <a:rPr lang="en-US" altLang="zh-CN" sz="1800" dirty="0">
                <a:solidFill>
                  <a:schemeClr val="tx2"/>
                </a:solidFill>
                <a:latin typeface="Courier New" pitchFamily="49" charset="0"/>
                <a:cs typeface="Courier New" pitchFamily="49" charset="0"/>
              </a:rPr>
              <a:t>};</a:t>
            </a:r>
          </a:p>
          <a:p>
            <a:pPr lvl="1">
              <a:spcBef>
                <a:spcPts val="0"/>
              </a:spcBef>
              <a:buNone/>
            </a:pPr>
            <a:r>
              <a:rPr lang="en-US" altLang="zh-CN" sz="1800" dirty="0">
                <a:solidFill>
                  <a:schemeClr val="tx2"/>
                </a:solidFill>
                <a:latin typeface="Courier New" pitchFamily="49" charset="0"/>
                <a:cs typeface="Courier New" pitchFamily="49" charset="0"/>
              </a:rPr>
              <a:t>	p = name + 2;</a:t>
            </a:r>
          </a:p>
          <a:p>
            <a:pPr lvl="1">
              <a:spcBef>
                <a:spcPts val="0"/>
              </a:spcBef>
              <a:buNone/>
            </a:pPr>
            <a:r>
              <a:rPr lang="en-US" altLang="zh-CN" sz="1800" dirty="0">
                <a:solidFill>
                  <a:schemeClr val="tx2"/>
                </a:solidFill>
                <a:latin typeface="Courier New" pitchFamily="49" charset="0"/>
                <a:cs typeface="Courier New" pitchFamily="49" charset="0"/>
              </a:rPr>
              <a:t>	</a:t>
            </a:r>
            <a:r>
              <a:rPr lang="en-US" altLang="zh-CN" sz="1800" dirty="0" err="1">
                <a:solidFill>
                  <a:schemeClr val="tx2"/>
                </a:solidFill>
                <a:latin typeface="Courier New" pitchFamily="49" charset="0"/>
                <a:cs typeface="Courier New" pitchFamily="49" charset="0"/>
              </a:rPr>
              <a:t>cout</a:t>
            </a:r>
            <a:r>
              <a:rPr lang="en-US" altLang="zh-CN" sz="1800" dirty="0">
                <a:solidFill>
                  <a:schemeClr val="tx2"/>
                </a:solidFill>
                <a:latin typeface="Courier New" pitchFamily="49" charset="0"/>
                <a:cs typeface="Courier New" pitchFamily="49" charset="0"/>
              </a:rPr>
              <a:t>&lt;&lt;p&lt;&lt;</a:t>
            </a:r>
            <a:r>
              <a:rPr lang="en-US" altLang="zh-CN" sz="1800" dirty="0" err="1">
                <a:solidFill>
                  <a:schemeClr val="tx2"/>
                </a:solidFill>
                <a:latin typeface="Courier New" pitchFamily="49" charset="0"/>
                <a:cs typeface="Courier New" pitchFamily="49" charset="0"/>
              </a:rPr>
              <a:t>endl</a:t>
            </a:r>
            <a:r>
              <a:rPr lang="en-US" altLang="zh-CN" sz="1800" dirty="0">
                <a:solidFill>
                  <a:schemeClr val="tx2"/>
                </a:solidFill>
                <a:latin typeface="Courier New" pitchFamily="49" charset="0"/>
                <a:cs typeface="Courier New" pitchFamily="49" charset="0"/>
              </a:rPr>
              <a:t>;</a:t>
            </a:r>
          </a:p>
          <a:p>
            <a:pPr lvl="1">
              <a:spcBef>
                <a:spcPts val="0"/>
              </a:spcBef>
              <a:buNone/>
            </a:pPr>
            <a:r>
              <a:rPr lang="en-US" altLang="zh-CN" sz="1800" dirty="0">
                <a:solidFill>
                  <a:schemeClr val="tx2"/>
                </a:solidFill>
                <a:latin typeface="Courier New" pitchFamily="49" charset="0"/>
                <a:cs typeface="Courier New" pitchFamily="49" charset="0"/>
              </a:rPr>
              <a:t>	</a:t>
            </a:r>
            <a:r>
              <a:rPr lang="en-US" altLang="zh-CN" sz="1800" dirty="0" err="1">
                <a:solidFill>
                  <a:schemeClr val="tx2"/>
                </a:solidFill>
                <a:latin typeface="Courier New" pitchFamily="49" charset="0"/>
                <a:cs typeface="Courier New" pitchFamily="49" charset="0"/>
              </a:rPr>
              <a:t>cout</a:t>
            </a:r>
            <a:r>
              <a:rPr lang="en-US" altLang="zh-CN" sz="1800" dirty="0">
                <a:solidFill>
                  <a:schemeClr val="tx2"/>
                </a:solidFill>
                <a:latin typeface="Courier New" pitchFamily="49" charset="0"/>
                <a:cs typeface="Courier New" pitchFamily="49" charset="0"/>
              </a:rPr>
              <a:t>&lt;&lt;*p&lt;&lt;</a:t>
            </a:r>
            <a:r>
              <a:rPr lang="en-US" altLang="zh-CN" sz="1800" dirty="0" err="1">
                <a:solidFill>
                  <a:schemeClr val="tx2"/>
                </a:solidFill>
                <a:latin typeface="Courier New" pitchFamily="49" charset="0"/>
                <a:cs typeface="Courier New" pitchFamily="49" charset="0"/>
              </a:rPr>
              <a:t>endl</a:t>
            </a:r>
            <a:r>
              <a:rPr lang="en-US" altLang="zh-CN" sz="1800" dirty="0">
                <a:solidFill>
                  <a:schemeClr val="tx2"/>
                </a:solidFill>
                <a:latin typeface="Courier New" pitchFamily="49" charset="0"/>
                <a:cs typeface="Courier New" pitchFamily="49" charset="0"/>
              </a:rPr>
              <a:t>;</a:t>
            </a:r>
          </a:p>
          <a:p>
            <a:pPr lvl="1">
              <a:spcBef>
                <a:spcPts val="0"/>
              </a:spcBef>
              <a:buNone/>
            </a:pPr>
            <a:r>
              <a:rPr lang="en-US" altLang="zh-CN" sz="1800" dirty="0">
                <a:solidFill>
                  <a:schemeClr val="tx2"/>
                </a:solidFill>
                <a:latin typeface="Courier New" pitchFamily="49" charset="0"/>
                <a:cs typeface="Courier New" pitchFamily="49" charset="0"/>
              </a:rPr>
              <a:t>	</a:t>
            </a:r>
            <a:r>
              <a:rPr lang="en-US" altLang="zh-CN" sz="1800" dirty="0" err="1">
                <a:solidFill>
                  <a:schemeClr val="tx2"/>
                </a:solidFill>
                <a:latin typeface="Courier New" pitchFamily="49" charset="0"/>
                <a:cs typeface="Courier New" pitchFamily="49" charset="0"/>
              </a:rPr>
              <a:t>cout</a:t>
            </a:r>
            <a:r>
              <a:rPr lang="en-US" altLang="zh-CN" sz="1800" dirty="0">
                <a:solidFill>
                  <a:schemeClr val="tx2"/>
                </a:solidFill>
                <a:latin typeface="Courier New" pitchFamily="49" charset="0"/>
                <a:cs typeface="Courier New" pitchFamily="49" charset="0"/>
              </a:rPr>
              <a:t>&lt;&lt;**p&lt;&lt;</a:t>
            </a:r>
            <a:r>
              <a:rPr lang="en-US" altLang="zh-CN" sz="1800" dirty="0" err="1">
                <a:solidFill>
                  <a:schemeClr val="tx2"/>
                </a:solidFill>
                <a:latin typeface="Courier New" pitchFamily="49" charset="0"/>
                <a:cs typeface="Courier New" pitchFamily="49" charset="0"/>
              </a:rPr>
              <a:t>endl</a:t>
            </a:r>
            <a:r>
              <a:rPr lang="en-US" altLang="zh-CN" sz="1800" dirty="0">
                <a:solidFill>
                  <a:schemeClr val="tx2"/>
                </a:solidFill>
                <a:latin typeface="Courier New" pitchFamily="49" charset="0"/>
                <a:cs typeface="Courier New" pitchFamily="49" charset="0"/>
              </a:rPr>
              <a:t>;</a:t>
            </a:r>
          </a:p>
          <a:p>
            <a:pPr lvl="1">
              <a:spcBef>
                <a:spcPts val="0"/>
              </a:spcBef>
              <a:buNone/>
            </a:pPr>
            <a:r>
              <a:rPr lang="en-US" altLang="zh-CN" sz="1800" dirty="0">
                <a:solidFill>
                  <a:schemeClr val="tx2"/>
                </a:solidFill>
                <a:latin typeface="Courier New" pitchFamily="49" charset="0"/>
                <a:cs typeface="Courier New" pitchFamily="49" charset="0"/>
              </a:rPr>
              <a:t>}</a:t>
            </a:r>
          </a:p>
          <a:p>
            <a:pPr lvl="1">
              <a:spcBef>
                <a:spcPts val="0"/>
              </a:spcBef>
              <a:buNone/>
            </a:pPr>
            <a:endParaRPr lang="en-US" altLang="zh-CN" sz="1800"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66</a:t>
            </a:fld>
            <a:endParaRPr lang="en-US" altLang="zh-CN" dirty="0"/>
          </a:p>
        </p:txBody>
      </p:sp>
      <p:sp>
        <p:nvSpPr>
          <p:cNvPr id="6" name="矩形 5"/>
          <p:cNvSpPr/>
          <p:nvPr/>
        </p:nvSpPr>
        <p:spPr>
          <a:xfrm>
            <a:off x="5796136" y="2780928"/>
            <a:ext cx="2502024" cy="2677656"/>
          </a:xfrm>
          <a:prstGeom prst="rect">
            <a:avLst/>
          </a:prstGeom>
        </p:spPr>
        <p:txBody>
          <a:bodyPr wrap="square">
            <a:spAutoFit/>
          </a:bodyPr>
          <a:lstStyle/>
          <a:p>
            <a:r>
              <a:rPr lang="zh-CN" altLang="en-US" sz="2400" b="1" dirty="0">
                <a:solidFill>
                  <a:schemeClr val="accent2">
                    <a:lumMod val="75000"/>
                  </a:schemeClr>
                </a:solidFill>
                <a:latin typeface="楷体_GB2312" pitchFamily="49" charset="-122"/>
                <a:ea typeface="楷体_GB2312" pitchFamily="49" charset="-122"/>
                <a:cs typeface="Courier New" pitchFamily="49" charset="0"/>
              </a:rPr>
              <a:t>运行结果：</a:t>
            </a:r>
            <a:endParaRPr lang="en-US" altLang="zh-CN" sz="2400" b="1" dirty="0">
              <a:solidFill>
                <a:schemeClr val="accent2">
                  <a:lumMod val="75000"/>
                </a:schemeClr>
              </a:solidFill>
              <a:latin typeface="楷体_GB2312" pitchFamily="49" charset="-122"/>
              <a:ea typeface="楷体_GB2312" pitchFamily="49" charset="-122"/>
              <a:cs typeface="Courier New" pitchFamily="49" charset="0"/>
            </a:endParaRPr>
          </a:p>
          <a:p>
            <a:r>
              <a:rPr lang="en-US" altLang="zh-CN" sz="2400" b="1" dirty="0">
                <a:solidFill>
                  <a:schemeClr val="tx2"/>
                </a:solidFill>
                <a:latin typeface="Courier New" pitchFamily="49" charset="0"/>
                <a:cs typeface="Courier New" pitchFamily="49" charset="0"/>
              </a:rPr>
              <a:t>0x0012FF40</a:t>
            </a:r>
          </a:p>
          <a:p>
            <a:r>
              <a:rPr lang="en-US" altLang="zh-CN" sz="2400" b="1" dirty="0">
                <a:solidFill>
                  <a:schemeClr val="tx2"/>
                </a:solidFill>
                <a:latin typeface="Courier New" pitchFamily="49" charset="0"/>
                <a:cs typeface="Courier New" pitchFamily="49" charset="0"/>
              </a:rPr>
              <a:t>0x0012FF3C</a:t>
            </a:r>
          </a:p>
          <a:p>
            <a:r>
              <a:rPr lang="en-US" altLang="zh-CN" sz="2400" b="1" dirty="0">
                <a:solidFill>
                  <a:schemeClr val="tx2"/>
                </a:solidFill>
                <a:latin typeface="Courier New" pitchFamily="49" charset="0"/>
                <a:cs typeface="Courier New" pitchFamily="49" charset="0"/>
              </a:rPr>
              <a:t>0x0012FF38</a:t>
            </a:r>
          </a:p>
          <a:p>
            <a:r>
              <a:rPr lang="en-US" altLang="zh-CN" sz="2400" b="1" dirty="0">
                <a:solidFill>
                  <a:schemeClr val="tx2"/>
                </a:solidFill>
                <a:latin typeface="Courier New" pitchFamily="49" charset="0"/>
                <a:cs typeface="Courier New" pitchFamily="49" charset="0"/>
              </a:rPr>
              <a:t>0x0012FF34</a:t>
            </a:r>
          </a:p>
          <a:p>
            <a:r>
              <a:rPr lang="en-US" altLang="zh-CN" sz="2400" b="1" dirty="0">
                <a:solidFill>
                  <a:schemeClr val="tx2"/>
                </a:solidFill>
                <a:latin typeface="Courier New" pitchFamily="49" charset="0"/>
                <a:cs typeface="Courier New" pitchFamily="49" charset="0"/>
              </a:rPr>
              <a:t>0x0012FF38</a:t>
            </a:r>
          </a:p>
          <a:p>
            <a:r>
              <a:rPr lang="en-US" altLang="zh-CN" sz="2400" b="1" dirty="0">
                <a:solidFill>
                  <a:schemeClr val="tx2"/>
                </a:solidFill>
                <a:latin typeface="Courier New" pitchFamily="49" charset="0"/>
                <a:cs typeface="Courier New" pitchFamily="49" charset="0"/>
              </a:rPr>
              <a:t>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p:txBody>
          <a:bodyPr/>
          <a:lstStyle/>
          <a:p>
            <a:r>
              <a:rPr lang="zh-CN" altLang="en-US" dirty="0"/>
              <a:t>指针与数组</a:t>
            </a:r>
            <a:endParaRPr lang="en-US" altLang="zh-CN" dirty="0"/>
          </a:p>
          <a:p>
            <a:pPr lvl="1"/>
            <a:r>
              <a:rPr lang="zh-CN" altLang="en-US" dirty="0"/>
              <a:t>二重指针与数组</a:t>
            </a:r>
            <a:endParaRPr lang="en-US" altLang="zh-CN" dirty="0"/>
          </a:p>
          <a:p>
            <a:pPr lvl="2"/>
            <a:r>
              <a:rPr lang="zh-CN" altLang="en-US" dirty="0"/>
              <a:t>与字符串指针数组关联</a:t>
            </a:r>
            <a:endParaRPr lang="en-US" altLang="zh-CN" dirty="0"/>
          </a:p>
          <a:p>
            <a:pPr lvl="3"/>
            <a:r>
              <a:rPr lang="zh-CN" altLang="en-US" dirty="0"/>
              <a:t>直接赋值，见</a:t>
            </a:r>
            <a:r>
              <a:rPr lang="en-US" altLang="zh-CN" dirty="0">
                <a:solidFill>
                  <a:srgbClr val="C00000"/>
                </a:solidFill>
              </a:rPr>
              <a:t>【</a:t>
            </a:r>
            <a:r>
              <a:rPr lang="zh-CN" altLang="en-US" dirty="0">
                <a:solidFill>
                  <a:srgbClr val="C00000"/>
                </a:solidFill>
              </a:rPr>
              <a:t>例</a:t>
            </a:r>
            <a:r>
              <a:rPr lang="en-US" altLang="zh-CN" dirty="0">
                <a:solidFill>
                  <a:srgbClr val="C00000"/>
                </a:solidFill>
              </a:rPr>
              <a:t>6.7】</a:t>
            </a:r>
          </a:p>
          <a:p>
            <a:pPr lvl="2"/>
            <a:r>
              <a:rPr lang="zh-CN" altLang="en-US" dirty="0"/>
              <a:t>与二维数组关联</a:t>
            </a:r>
            <a:endParaRPr lang="en-US" altLang="zh-CN" dirty="0"/>
          </a:p>
          <a:p>
            <a:pPr lvl="3"/>
            <a:r>
              <a:rPr lang="zh-CN" altLang="en-US" dirty="0"/>
              <a:t>指针的数组</a:t>
            </a:r>
            <a:r>
              <a:rPr lang="en-US" altLang="zh-CN" dirty="0">
                <a:sym typeface="Wingdings" panose="05000000000000000000" pitchFamily="2" charset="2"/>
              </a:rPr>
              <a:t></a:t>
            </a:r>
            <a:r>
              <a:rPr lang="zh-CN" altLang="en-US" dirty="0">
                <a:sym typeface="Wingdings" panose="05000000000000000000" pitchFamily="2" charset="2"/>
              </a:rPr>
              <a:t>指针的指针</a:t>
            </a:r>
            <a:endParaRPr lang="en-US" altLang="zh-CN" dirty="0"/>
          </a:p>
          <a:p>
            <a:pPr lvl="3"/>
            <a:r>
              <a:rPr lang="zh-CN" altLang="en-US" dirty="0"/>
              <a:t>通过动态内存分配的方式（见后面章节）</a:t>
            </a:r>
            <a:endParaRPr lang="en-US" altLang="zh-CN" dirty="0"/>
          </a:p>
          <a:p>
            <a:pPr lvl="4"/>
            <a:r>
              <a:rPr lang="zh-CN" altLang="en-US" dirty="0"/>
              <a:t>不允许直接用二维数组首地址赋值给指针变量</a:t>
            </a:r>
            <a:endParaRPr lang="en-US" altLang="zh-CN" dirty="0"/>
          </a:p>
          <a:p>
            <a:pPr lvl="4"/>
            <a:r>
              <a:rPr lang="zh-CN" altLang="en-US" dirty="0"/>
              <a:t>必须为二维数组的每一维动态分配内存</a:t>
            </a:r>
            <a:endParaRPr lang="en-US" altLang="zh-CN" dirty="0"/>
          </a:p>
          <a:p>
            <a:pPr lvl="3"/>
            <a:r>
              <a:rPr lang="zh-CN" altLang="en-US" dirty="0"/>
              <a:t>二维数组不能等价于二重指针</a:t>
            </a:r>
            <a:endParaRPr lang="en-US" altLang="zh-CN" dirty="0"/>
          </a:p>
          <a:p>
            <a:pPr lvl="1"/>
            <a:r>
              <a:rPr lang="en-US" altLang="zh-CN" dirty="0"/>
              <a:t>n</a:t>
            </a:r>
            <a:r>
              <a:rPr lang="zh-CN" altLang="en-US" dirty="0"/>
              <a:t>重指针可以与</a:t>
            </a:r>
            <a:r>
              <a:rPr lang="en-US" altLang="zh-CN" dirty="0"/>
              <a:t>n</a:t>
            </a:r>
            <a:r>
              <a:rPr lang="zh-CN" altLang="en-US" dirty="0"/>
              <a:t>维数组关联</a:t>
            </a:r>
            <a:endParaRPr lang="en-US" altLang="zh-CN" dirty="0"/>
          </a:p>
          <a:p>
            <a:pPr lvl="2"/>
            <a:r>
              <a:rPr lang="zh-CN" altLang="en-US" dirty="0"/>
              <a:t>关联方式与二重指针类似</a:t>
            </a: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67</a:t>
            </a:fld>
            <a:endParaRPr lang="en-US" altLang="zh-CN"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B36F9B9F-1AA7-4345-9A38-B3A8A051A7A8}"/>
              </a:ext>
            </a:extLst>
          </p:cNvPr>
          <p:cNvSpPr>
            <a:spLocks noGrp="1"/>
          </p:cNvSpPr>
          <p:nvPr>
            <p:ph type="ftr" sz="quarter" idx="10"/>
          </p:nvPr>
        </p:nvSpPr>
        <p:spPr>
          <a:prstGeom prst="rect">
            <a:avLst/>
          </a:prstGeom>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a:extLst>
              <a:ext uri="{FF2B5EF4-FFF2-40B4-BE49-F238E27FC236}">
                <a16:creationId xmlns:a16="http://schemas.microsoft.com/office/drawing/2014/main" id="{0999A827-B6CA-4D76-A1A1-4922801F2B4E}"/>
              </a:ext>
            </a:extLst>
          </p:cNvPr>
          <p:cNvSpPr>
            <a:spLocks noGrp="1"/>
          </p:cNvSpPr>
          <p:nvPr>
            <p:ph type="sldNum" sz="quarter" idx="11"/>
          </p:nvPr>
        </p:nvSpPr>
        <p:spPr>
          <a:prstGeom prst="rect">
            <a:avLst/>
          </a:prstGeom>
        </p:spPr>
        <p:txBody>
          <a:bodyPr/>
          <a:lstStyle/>
          <a:p>
            <a:fld id="{E24BA5DA-9399-4747-BBF5-65A2C2316885}" type="slidenum">
              <a:rPr lang="en-US" altLang="zh-CN" smtClean="0"/>
              <a:pPr/>
              <a:t>68</a:t>
            </a:fld>
            <a:endParaRPr lang="en-US" altLang="zh-CN" dirty="0"/>
          </a:p>
        </p:txBody>
      </p:sp>
      <p:sp>
        <p:nvSpPr>
          <p:cNvPr id="8" name="文本框 7">
            <a:extLst>
              <a:ext uri="{FF2B5EF4-FFF2-40B4-BE49-F238E27FC236}">
                <a16:creationId xmlns:a16="http://schemas.microsoft.com/office/drawing/2014/main" id="{3984FDFF-900B-4E49-95E9-E20A5C1F4DBD}"/>
              </a:ext>
            </a:extLst>
          </p:cNvPr>
          <p:cNvSpPr txBox="1"/>
          <p:nvPr>
            <p:custDataLst>
              <p:tags r:id="rId2"/>
            </p:custDataLst>
          </p:nvPr>
        </p:nvSpPr>
        <p:spPr>
          <a:xfrm>
            <a:off x="914400" y="1167289"/>
            <a:ext cx="7834064" cy="1610836"/>
          </a:xfrm>
          <a:prstGeom prst="rect">
            <a:avLst/>
          </a:prstGeom>
          <a:noFill/>
        </p:spPr>
        <p:txBody>
          <a:bodyPr vert="horz" wrap="square" rtlCol="0" anchor="ctr" anchorCtr="0">
            <a:noAutofit/>
          </a:bodyPr>
          <a:lstStyle/>
          <a:p>
            <a:r>
              <a:rPr lang="zh-CN" altLang="zh-CN" sz="2800" b="1" dirty="0">
                <a:latin typeface="Courier New" panose="02070309020205020404" pitchFamily="49" charset="0"/>
                <a:ea typeface="楷体" panose="02010609060101010101" pitchFamily="49" charset="-122"/>
                <a:cs typeface="Courier New" panose="02070309020205020404" pitchFamily="49" charset="0"/>
              </a:rPr>
              <a:t>设：</a:t>
            </a:r>
            <a:r>
              <a:rPr lang="en-US" altLang="zh-CN" sz="2800" b="1" dirty="0">
                <a:latin typeface="Courier New" panose="02070309020205020404" pitchFamily="49" charset="0"/>
                <a:ea typeface="楷体" panose="02010609060101010101" pitchFamily="49" charset="-122"/>
                <a:cs typeface="Courier New" panose="02070309020205020404" pitchFamily="49" charset="0"/>
              </a:rPr>
              <a:t>int A[3][4]={0}; </a:t>
            </a:r>
            <a:r>
              <a:rPr lang="zh-CN" altLang="zh-CN" sz="2800" b="1" dirty="0">
                <a:latin typeface="Courier New" panose="02070309020205020404" pitchFamily="49" charset="0"/>
                <a:ea typeface="楷体" panose="02010609060101010101" pitchFamily="49" charset="-122"/>
                <a:cs typeface="Courier New" panose="02070309020205020404" pitchFamily="49" charset="0"/>
              </a:rPr>
              <a:t>下列关于二重指针的语句中，正确的是（</a:t>
            </a:r>
            <a:r>
              <a:rPr lang="en-US" altLang="zh-CN" sz="2800" b="1" dirty="0">
                <a:latin typeface="Courier New" panose="02070309020205020404" pitchFamily="49" charset="0"/>
                <a:ea typeface="楷体" panose="02010609060101010101" pitchFamily="49" charset="-122"/>
                <a:cs typeface="Courier New" panose="02070309020205020404" pitchFamily="49" charset="0"/>
              </a:rPr>
              <a:t>     </a:t>
            </a:r>
            <a:r>
              <a:rPr lang="zh-CN" altLang="zh-CN" sz="2800" b="1" dirty="0">
                <a:latin typeface="Courier New" panose="02070309020205020404" pitchFamily="49" charset="0"/>
                <a:ea typeface="楷体" panose="02010609060101010101" pitchFamily="49" charset="-122"/>
                <a:cs typeface="Courier New" panose="02070309020205020404" pitchFamily="49" charset="0"/>
              </a:rPr>
              <a:t>）</a:t>
            </a:r>
            <a:endParaRPr lang="zh-CN" altLang="en-US" sz="2800" dirty="0">
              <a:solidFill>
                <a:srgbClr val="000000"/>
              </a:solidFill>
              <a:latin typeface="Courier New" panose="02070309020205020404" pitchFamily="49" charset="0"/>
              <a:ea typeface="楷体" panose="02010609060101010101" pitchFamily="49" charset="-122"/>
              <a:cs typeface="Courier New" panose="02070309020205020404" pitchFamily="49" charset="0"/>
              <a:sym typeface="Microsoft Yahei" panose="020B0503020204020204" pitchFamily="34" charset="-122"/>
            </a:endParaRPr>
          </a:p>
        </p:txBody>
      </p:sp>
      <p:sp>
        <p:nvSpPr>
          <p:cNvPr id="9" name="文本框 8">
            <a:extLst>
              <a:ext uri="{FF2B5EF4-FFF2-40B4-BE49-F238E27FC236}">
                <a16:creationId xmlns:a16="http://schemas.microsoft.com/office/drawing/2014/main" id="{28A5BA64-E340-4DAF-9ADA-1EAB73E045A1}"/>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800" dirty="0">
                <a:latin typeface="Courier New" panose="02070309020205020404" pitchFamily="49" charset="0"/>
                <a:ea typeface="楷体" panose="02010609060101010101" pitchFamily="49" charset="-122"/>
                <a:cs typeface="Courier New" panose="02070309020205020404" pitchFamily="49" charset="0"/>
              </a:rPr>
              <a:t>int **p = new int*[4];</a:t>
            </a:r>
            <a:endParaRPr lang="zh-CN" altLang="en-US" sz="2800" dirty="0">
              <a:solidFill>
                <a:srgbClr val="000000"/>
              </a:solidFill>
              <a:latin typeface="Courier New" panose="02070309020205020404" pitchFamily="49" charset="0"/>
              <a:ea typeface="楷体" panose="02010609060101010101" pitchFamily="49" charset="-122"/>
              <a:cs typeface="Courier New" panose="02070309020205020404" pitchFamily="49" charset="0"/>
              <a:sym typeface="Microsoft Yahei" panose="020B0503020204020204" pitchFamily="34" charset="-122"/>
            </a:endParaRPr>
          </a:p>
        </p:txBody>
      </p:sp>
      <p:sp>
        <p:nvSpPr>
          <p:cNvPr id="10" name="文本框 9">
            <a:extLst>
              <a:ext uri="{FF2B5EF4-FFF2-40B4-BE49-F238E27FC236}">
                <a16:creationId xmlns:a16="http://schemas.microsoft.com/office/drawing/2014/main" id="{9C336653-D866-469F-A871-1E4F0E828A66}"/>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800" dirty="0">
                <a:latin typeface="Courier New" panose="02070309020205020404" pitchFamily="49" charset="0"/>
                <a:ea typeface="楷体" panose="02010609060101010101" pitchFamily="49" charset="-122"/>
                <a:cs typeface="Courier New" panose="02070309020205020404" pitchFamily="49" charset="0"/>
              </a:rPr>
              <a:t>int **p = A;</a:t>
            </a:r>
            <a:endParaRPr lang="zh-CN" altLang="en-US" sz="2800" dirty="0">
              <a:solidFill>
                <a:srgbClr val="000000"/>
              </a:solidFill>
              <a:latin typeface="Courier New" panose="02070309020205020404" pitchFamily="49" charset="0"/>
              <a:ea typeface="楷体" panose="02010609060101010101" pitchFamily="49" charset="-122"/>
              <a:cs typeface="Courier New" panose="02070309020205020404" pitchFamily="49" charset="0"/>
              <a:sym typeface="Microsoft Yahei" panose="020B0503020204020204" pitchFamily="34" charset="-122"/>
            </a:endParaRPr>
          </a:p>
        </p:txBody>
      </p:sp>
      <p:sp>
        <p:nvSpPr>
          <p:cNvPr id="11" name="文本框 10">
            <a:extLst>
              <a:ext uri="{FF2B5EF4-FFF2-40B4-BE49-F238E27FC236}">
                <a16:creationId xmlns:a16="http://schemas.microsoft.com/office/drawing/2014/main" id="{7CED3355-A85B-4163-82D7-4CD0F4C6B5C3}"/>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800" dirty="0">
                <a:latin typeface="Courier New" panose="02070309020205020404" pitchFamily="49" charset="0"/>
                <a:ea typeface="楷体" panose="02010609060101010101" pitchFamily="49" charset="-122"/>
                <a:cs typeface="Courier New" panose="02070309020205020404" pitchFamily="49" charset="0"/>
              </a:rPr>
              <a:t>int **P = A[0];</a:t>
            </a:r>
            <a:endParaRPr lang="zh-CN" altLang="en-US" sz="2800" dirty="0">
              <a:solidFill>
                <a:srgbClr val="000000"/>
              </a:solidFill>
              <a:latin typeface="Courier New" panose="02070309020205020404" pitchFamily="49" charset="0"/>
              <a:ea typeface="楷体" panose="02010609060101010101" pitchFamily="49" charset="-122"/>
              <a:cs typeface="Courier New" panose="02070309020205020404" pitchFamily="49" charset="0"/>
              <a:sym typeface="Microsoft Yahei" panose="020B0503020204020204" pitchFamily="34" charset="-122"/>
            </a:endParaRPr>
          </a:p>
        </p:txBody>
      </p:sp>
      <p:sp>
        <p:nvSpPr>
          <p:cNvPr id="12" name="文本框 11">
            <a:extLst>
              <a:ext uri="{FF2B5EF4-FFF2-40B4-BE49-F238E27FC236}">
                <a16:creationId xmlns:a16="http://schemas.microsoft.com/office/drawing/2014/main" id="{F84B9027-4739-4AC9-BBD1-7B189D48C76D}"/>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800" dirty="0">
                <a:latin typeface="Courier New" panose="02070309020205020404" pitchFamily="49" charset="0"/>
                <a:ea typeface="楷体" panose="02010609060101010101" pitchFamily="49" charset="-122"/>
                <a:cs typeface="Courier New" panose="02070309020205020404" pitchFamily="49" charset="0"/>
              </a:rPr>
              <a:t>int **P = *A[0];</a:t>
            </a:r>
            <a:endParaRPr lang="zh-CN" altLang="en-US" sz="2800" dirty="0">
              <a:solidFill>
                <a:srgbClr val="000000"/>
              </a:solidFill>
              <a:latin typeface="Courier New" panose="02070309020205020404" pitchFamily="49" charset="0"/>
              <a:ea typeface="楷体" panose="02010609060101010101" pitchFamily="49" charset="-122"/>
              <a:cs typeface="Courier New" panose="02070309020205020404" pitchFamily="49" charset="0"/>
              <a:sym typeface="Microsoft Yahei" panose="020B0503020204020204" pitchFamily="34" charset="-122"/>
            </a:endParaRPr>
          </a:p>
        </p:txBody>
      </p:sp>
      <p:sp>
        <p:nvSpPr>
          <p:cNvPr id="13" name="椭圆 12">
            <a:extLst>
              <a:ext uri="{FF2B5EF4-FFF2-40B4-BE49-F238E27FC236}">
                <a16:creationId xmlns:a16="http://schemas.microsoft.com/office/drawing/2014/main" id="{D61D17C8-E74A-465D-9786-6F6329C3ADD7}"/>
              </a:ext>
            </a:extLst>
          </p:cNvPr>
          <p:cNvSpPr>
            <a:spLocks noChangeAspect="1"/>
          </p:cNvSpPr>
          <p:nvPr>
            <p:custDataLst>
              <p:tags r:id="rId7"/>
            </p:custDataLst>
          </p:nvPr>
        </p:nvSpPr>
        <p:spPr>
          <a:xfrm>
            <a:off x="1114425" y="2850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2800">
                <a:solidFill>
                  <a:srgbClr val="FFFFFF"/>
                </a:solidFill>
                <a:latin typeface="Courier New" panose="02070309020205020404" pitchFamily="49" charset="0"/>
                <a:ea typeface="楷体" panose="02010609060101010101" pitchFamily="49" charset="-122"/>
                <a:cs typeface="Courier New" panose="02070309020205020404" pitchFamily="49" charset="0"/>
                <a:sym typeface="Microsoft Yahei" panose="020B0503020204020204" pitchFamily="34" charset="-122"/>
              </a:rPr>
              <a:t>A</a:t>
            </a:r>
            <a:endParaRPr lang="zh-CN" altLang="en-US" sz="2800">
              <a:solidFill>
                <a:srgbClr val="FFFFFF"/>
              </a:solidFill>
              <a:latin typeface="Courier New" panose="02070309020205020404" pitchFamily="49" charset="0"/>
              <a:ea typeface="楷体" panose="02010609060101010101" pitchFamily="49" charset="-122"/>
              <a:cs typeface="Courier New" panose="02070309020205020404" pitchFamily="49" charset="0"/>
              <a:sym typeface="Microsoft Yahei" panose="020B0503020204020204" pitchFamily="34" charset="-122"/>
            </a:endParaRPr>
          </a:p>
        </p:txBody>
      </p:sp>
      <p:sp>
        <p:nvSpPr>
          <p:cNvPr id="14" name="椭圆 13">
            <a:extLst>
              <a:ext uri="{FF2B5EF4-FFF2-40B4-BE49-F238E27FC236}">
                <a16:creationId xmlns:a16="http://schemas.microsoft.com/office/drawing/2014/main" id="{206AC237-DC81-4D88-8FFC-CE33686D5B86}"/>
              </a:ext>
            </a:extLst>
          </p:cNvPr>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2800">
                <a:solidFill>
                  <a:srgbClr val="FFFFFF"/>
                </a:solidFill>
                <a:latin typeface="Courier New" panose="02070309020205020404" pitchFamily="49" charset="0"/>
                <a:ea typeface="楷体" panose="02010609060101010101" pitchFamily="49" charset="-122"/>
                <a:cs typeface="Courier New" panose="02070309020205020404" pitchFamily="49" charset="0"/>
                <a:sym typeface="Microsoft Yahei" panose="020B0503020204020204" pitchFamily="34" charset="-122"/>
              </a:rPr>
              <a:t>B</a:t>
            </a:r>
            <a:endParaRPr lang="zh-CN" altLang="en-US" sz="2800">
              <a:solidFill>
                <a:srgbClr val="FFFFFF"/>
              </a:solidFill>
              <a:latin typeface="Courier New" panose="02070309020205020404" pitchFamily="49" charset="0"/>
              <a:ea typeface="楷体" panose="02010609060101010101" pitchFamily="49" charset="-122"/>
              <a:cs typeface="Courier New" panose="02070309020205020404" pitchFamily="49" charset="0"/>
              <a:sym typeface="Microsoft Yahei" panose="020B0503020204020204" pitchFamily="34" charset="-122"/>
            </a:endParaRPr>
          </a:p>
        </p:txBody>
      </p:sp>
      <p:sp>
        <p:nvSpPr>
          <p:cNvPr id="15" name="椭圆 14">
            <a:extLst>
              <a:ext uri="{FF2B5EF4-FFF2-40B4-BE49-F238E27FC236}">
                <a16:creationId xmlns:a16="http://schemas.microsoft.com/office/drawing/2014/main" id="{72C6D2CC-CB77-4260-9576-B8A35C07F90C}"/>
              </a:ext>
            </a:extLst>
          </p:cNvPr>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2800">
                <a:solidFill>
                  <a:srgbClr val="FFFFFF"/>
                </a:solidFill>
                <a:latin typeface="Courier New" panose="02070309020205020404" pitchFamily="49" charset="0"/>
                <a:ea typeface="楷体" panose="02010609060101010101" pitchFamily="49" charset="-122"/>
                <a:cs typeface="Courier New" panose="02070309020205020404" pitchFamily="49" charset="0"/>
                <a:sym typeface="Microsoft Yahei" panose="020B0503020204020204" pitchFamily="34" charset="-122"/>
              </a:rPr>
              <a:t>C</a:t>
            </a:r>
            <a:endParaRPr lang="zh-CN" altLang="en-US" sz="2800">
              <a:solidFill>
                <a:srgbClr val="FFFFFF"/>
              </a:solidFill>
              <a:latin typeface="Courier New" panose="02070309020205020404" pitchFamily="49" charset="0"/>
              <a:ea typeface="楷体" panose="02010609060101010101" pitchFamily="49" charset="-122"/>
              <a:cs typeface="Courier New" panose="02070309020205020404" pitchFamily="49" charset="0"/>
              <a:sym typeface="Microsoft Yahei" panose="020B0503020204020204" pitchFamily="34" charset="-122"/>
            </a:endParaRPr>
          </a:p>
        </p:txBody>
      </p:sp>
      <p:sp>
        <p:nvSpPr>
          <p:cNvPr id="16" name="椭圆 15">
            <a:extLst>
              <a:ext uri="{FF2B5EF4-FFF2-40B4-BE49-F238E27FC236}">
                <a16:creationId xmlns:a16="http://schemas.microsoft.com/office/drawing/2014/main" id="{CD4D87A0-8C19-46D2-94FC-A81CE0B081BF}"/>
              </a:ext>
            </a:extLst>
          </p:cNvPr>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2800">
                <a:solidFill>
                  <a:srgbClr val="FFFFFF"/>
                </a:solidFill>
                <a:latin typeface="Courier New" panose="02070309020205020404" pitchFamily="49" charset="0"/>
                <a:ea typeface="楷体" panose="02010609060101010101" pitchFamily="49" charset="-122"/>
                <a:cs typeface="Courier New" panose="02070309020205020404" pitchFamily="49" charset="0"/>
                <a:sym typeface="Microsoft Yahei" panose="020B0503020204020204" pitchFamily="34" charset="-122"/>
              </a:rPr>
              <a:t>D</a:t>
            </a:r>
            <a:endParaRPr lang="zh-CN" altLang="en-US" sz="2800">
              <a:solidFill>
                <a:srgbClr val="FFFFFF"/>
              </a:solidFill>
              <a:latin typeface="Courier New" panose="02070309020205020404" pitchFamily="49" charset="0"/>
              <a:ea typeface="楷体" panose="02010609060101010101" pitchFamily="49" charset="-122"/>
              <a:cs typeface="Courier New" panose="02070309020205020404" pitchFamily="49" charset="0"/>
              <a:sym typeface="Microsoft Yahei" panose="020B0503020204020204" pitchFamily="34" charset="-122"/>
            </a:endParaRPr>
          </a:p>
        </p:txBody>
      </p:sp>
      <p:sp>
        <p:nvSpPr>
          <p:cNvPr id="17" name="矩形: 圆角 16">
            <a:extLst>
              <a:ext uri="{FF2B5EF4-FFF2-40B4-BE49-F238E27FC236}">
                <a16:creationId xmlns:a16="http://schemas.microsoft.com/office/drawing/2014/main" id="{4A14F093-3028-4BC1-96DA-C1EACAB61BC2}"/>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2" name="组合 21">
            <a:extLst>
              <a:ext uri="{FF2B5EF4-FFF2-40B4-BE49-F238E27FC236}">
                <a16:creationId xmlns:a16="http://schemas.microsoft.com/office/drawing/2014/main" id="{D1820CD4-62A2-4B7B-8F20-77E1FA8FD5D3}"/>
              </a:ext>
            </a:extLst>
          </p:cNvPr>
          <p:cNvGrpSpPr/>
          <p:nvPr>
            <p:custDataLst>
              <p:tags r:id="rId12"/>
            </p:custDataLst>
          </p:nvPr>
        </p:nvGrpSpPr>
        <p:grpSpPr>
          <a:xfrm>
            <a:off x="0" y="0"/>
            <a:ext cx="9144000" cy="635000"/>
            <a:chOff x="0" y="0"/>
            <a:chExt cx="9144000" cy="635000"/>
          </a:xfrm>
        </p:grpSpPr>
        <p:sp>
          <p:nvSpPr>
            <p:cNvPr id="18" name="TitleBackground">
              <a:extLst>
                <a:ext uri="{FF2B5EF4-FFF2-40B4-BE49-F238E27FC236}">
                  <a16:creationId xmlns:a16="http://schemas.microsoft.com/office/drawing/2014/main" id="{3B2980A7-6787-4E35-AE53-4A9103D7C743}"/>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ColorBlock">
              <a:extLst>
                <a:ext uri="{FF2B5EF4-FFF2-40B4-BE49-F238E27FC236}">
                  <a16:creationId xmlns:a16="http://schemas.microsoft.com/office/drawing/2014/main" id="{C81B6A2D-0639-464E-9829-25D54B4C18D3}"/>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ypeText">
              <a:extLst>
                <a:ext uri="{FF2B5EF4-FFF2-40B4-BE49-F238E27FC236}">
                  <a16:creationId xmlns:a16="http://schemas.microsoft.com/office/drawing/2014/main" id="{E64232F3-E1FD-4F4B-B924-1A56D0326511}"/>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21" name="TipText">
              <a:extLst>
                <a:ext uri="{FF2B5EF4-FFF2-40B4-BE49-F238E27FC236}">
                  <a16:creationId xmlns:a16="http://schemas.microsoft.com/office/drawing/2014/main" id="{E109BF89-8E2F-4F77-9E69-9114307B29B3}"/>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7" name="图片 6">
            <a:extLst>
              <a:ext uri="{FF2B5EF4-FFF2-40B4-BE49-F238E27FC236}">
                <a16:creationId xmlns:a16="http://schemas.microsoft.com/office/drawing/2014/main" id="{CBAD9A94-E6A5-48CC-B251-613CFA5339A9}"/>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7612702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p:txBody>
          <a:bodyPr/>
          <a:lstStyle/>
          <a:p>
            <a:r>
              <a:rPr lang="zh-CN" altLang="en-US" dirty="0"/>
              <a:t>指针与字符串</a:t>
            </a:r>
            <a:endParaRPr lang="en-US" altLang="zh-CN" dirty="0"/>
          </a:p>
          <a:p>
            <a:pPr lvl="1"/>
            <a:r>
              <a:rPr lang="zh-CN" altLang="en-US" dirty="0"/>
              <a:t>字符串是字符类型的数组</a:t>
            </a:r>
            <a:endParaRPr lang="en-US" altLang="zh-CN" dirty="0"/>
          </a:p>
          <a:p>
            <a:pPr lvl="1"/>
            <a:r>
              <a:rPr lang="zh-CN" altLang="en-US" dirty="0"/>
              <a:t>与数组相关的指针变量都可和字符串关联</a:t>
            </a:r>
            <a:endParaRPr lang="en-US" altLang="zh-CN" dirty="0"/>
          </a:p>
          <a:p>
            <a:pPr lvl="1">
              <a:buNone/>
            </a:pPr>
            <a:r>
              <a:rPr lang="en-US" altLang="zh-CN" dirty="0">
                <a:solidFill>
                  <a:srgbClr val="C00000"/>
                </a:solidFill>
              </a:rPr>
              <a:t>【</a:t>
            </a:r>
            <a:r>
              <a:rPr lang="zh-CN" altLang="en-US" dirty="0">
                <a:solidFill>
                  <a:srgbClr val="C00000"/>
                </a:solidFill>
              </a:rPr>
              <a:t>例如</a:t>
            </a:r>
            <a:r>
              <a:rPr lang="en-US" altLang="zh-CN" dirty="0">
                <a:solidFill>
                  <a:srgbClr val="C00000"/>
                </a:solidFill>
              </a:rPr>
              <a:t>】</a:t>
            </a:r>
            <a:endParaRPr lang="en-US" altLang="zh-CN" dirty="0"/>
          </a:p>
          <a:p>
            <a:pPr lvl="1">
              <a:buNone/>
            </a:pPr>
            <a:r>
              <a:rPr lang="en-US" altLang="zh-CN" dirty="0">
                <a:latin typeface="Courier New" pitchFamily="49" charset="0"/>
                <a:cs typeface="Courier New" pitchFamily="49" charset="0"/>
              </a:rPr>
              <a:t>char</a:t>
            </a:r>
            <a:r>
              <a:rPr lang="en-US" altLang="zh-CN" dirty="0">
                <a:solidFill>
                  <a:schemeClr val="tx2"/>
                </a:solidFill>
                <a:latin typeface="Courier New" pitchFamily="49" charset="0"/>
                <a:cs typeface="Courier New" pitchFamily="49" charset="0"/>
              </a:rPr>
              <a:t> </a:t>
            </a:r>
            <a:r>
              <a:rPr lang="en-US" altLang="zh-CN" dirty="0" err="1">
                <a:solidFill>
                  <a:schemeClr val="tx2"/>
                </a:solidFill>
                <a:latin typeface="Courier New" pitchFamily="49" charset="0"/>
                <a:cs typeface="Courier New" pitchFamily="49" charset="0"/>
              </a:rPr>
              <a:t>str</a:t>
            </a:r>
            <a:r>
              <a:rPr lang="en-US" altLang="zh-CN" dirty="0">
                <a:solidFill>
                  <a:schemeClr val="tx2"/>
                </a:solidFill>
                <a:latin typeface="Courier New" pitchFamily="49" charset="0"/>
                <a:cs typeface="Courier New" pitchFamily="49" charset="0"/>
              </a:rPr>
              <a:t>[]=“china”;</a:t>
            </a:r>
          </a:p>
          <a:p>
            <a:pPr lvl="1">
              <a:buNone/>
            </a:pPr>
            <a:r>
              <a:rPr lang="en-US" altLang="zh-CN" dirty="0">
                <a:latin typeface="Courier New" pitchFamily="49" charset="0"/>
                <a:cs typeface="Courier New" pitchFamily="49" charset="0"/>
              </a:rPr>
              <a:t>char</a:t>
            </a:r>
            <a:r>
              <a:rPr lang="en-US" altLang="zh-CN" dirty="0">
                <a:solidFill>
                  <a:schemeClr val="tx2"/>
                </a:solidFill>
                <a:latin typeface="Courier New" pitchFamily="49" charset="0"/>
                <a:cs typeface="Courier New" pitchFamily="49" charset="0"/>
              </a:rPr>
              <a:t>*</a:t>
            </a:r>
            <a:r>
              <a:rPr lang="en-US" altLang="zh-CN" dirty="0" err="1">
                <a:solidFill>
                  <a:schemeClr val="tx2"/>
                </a:solidFill>
                <a:latin typeface="Courier New" pitchFamily="49" charset="0"/>
                <a:cs typeface="Courier New" pitchFamily="49" charset="0"/>
              </a:rPr>
              <a:t>str</a:t>
            </a:r>
            <a:r>
              <a:rPr lang="en-US" altLang="zh-CN" dirty="0">
                <a:solidFill>
                  <a:schemeClr val="tx2"/>
                </a:solidFill>
                <a:latin typeface="Courier New" pitchFamily="49" charset="0"/>
                <a:cs typeface="Courier New" pitchFamily="49" charset="0"/>
              </a:rPr>
              <a:t>=“china”;</a:t>
            </a:r>
          </a:p>
          <a:p>
            <a:pPr lvl="2"/>
            <a:r>
              <a:rPr lang="zh-CN" altLang="en-US" dirty="0"/>
              <a:t>指针变量</a:t>
            </a:r>
            <a:r>
              <a:rPr lang="en-US" altLang="zh-CN" dirty="0" err="1"/>
              <a:t>str</a:t>
            </a:r>
            <a:r>
              <a:rPr lang="zh-CN" altLang="en-US" dirty="0"/>
              <a:t>指向字符串的首地址，即字符</a:t>
            </a:r>
            <a:r>
              <a:rPr lang="en-US" altLang="zh-CN" dirty="0">
                <a:latin typeface="Courier New" pitchFamily="49" charset="0"/>
                <a:cs typeface="Courier New" pitchFamily="49" charset="0"/>
              </a:rPr>
              <a:t>’c’</a:t>
            </a:r>
            <a:r>
              <a:rPr lang="zh-CN" altLang="en-US" dirty="0"/>
              <a:t>的地址</a:t>
            </a: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69</a:t>
            </a:fld>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初识指针</a:t>
            </a:r>
          </a:p>
        </p:txBody>
      </p:sp>
      <p:sp>
        <p:nvSpPr>
          <p:cNvPr id="3" name="内容占位符 2"/>
          <p:cNvSpPr>
            <a:spLocks noGrp="1"/>
          </p:cNvSpPr>
          <p:nvPr>
            <p:ph idx="1"/>
          </p:nvPr>
        </p:nvSpPr>
        <p:spPr/>
        <p:txBody>
          <a:bodyPr/>
          <a:lstStyle/>
          <a:p>
            <a:r>
              <a:rPr lang="zh-CN" altLang="en-US" dirty="0"/>
              <a:t>指针的引入</a:t>
            </a: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a:t>
            </a:fld>
            <a:endParaRPr lang="en-US" altLang="zh-CN" dirty="0"/>
          </a:p>
        </p:txBody>
      </p:sp>
      <p:pic>
        <p:nvPicPr>
          <p:cNvPr id="3075" name="Picture 3"/>
          <p:cNvPicPr>
            <a:picLocks noChangeAspect="1" noChangeArrowheads="1"/>
          </p:cNvPicPr>
          <p:nvPr/>
        </p:nvPicPr>
        <p:blipFill>
          <a:blip r:embed="rId2" cstate="print"/>
          <a:srcRect/>
          <a:stretch>
            <a:fillRect/>
          </a:stretch>
        </p:blipFill>
        <p:spPr bwMode="auto">
          <a:xfrm>
            <a:off x="1404000" y="2071678"/>
            <a:ext cx="631857" cy="4071966"/>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cstate="print"/>
          <a:srcRect/>
          <a:stretch>
            <a:fillRect/>
          </a:stretch>
        </p:blipFill>
        <p:spPr bwMode="auto">
          <a:xfrm>
            <a:off x="2044983" y="3054977"/>
            <a:ext cx="741067" cy="2660039"/>
          </a:xfrm>
          <a:prstGeom prst="rect">
            <a:avLst/>
          </a:prstGeom>
          <a:noFill/>
          <a:ln w="9525">
            <a:noFill/>
            <a:miter lim="800000"/>
            <a:headEnd/>
            <a:tailEnd/>
          </a:ln>
          <a:effectLst/>
        </p:spPr>
      </p:pic>
      <p:pic>
        <p:nvPicPr>
          <p:cNvPr id="3077" name="Picture 5"/>
          <p:cNvPicPr>
            <a:picLocks noChangeAspect="1" noChangeArrowheads="1"/>
          </p:cNvPicPr>
          <p:nvPr/>
        </p:nvPicPr>
        <p:blipFill>
          <a:blip r:embed="rId4" cstate="print"/>
          <a:srcRect/>
          <a:stretch>
            <a:fillRect/>
          </a:stretch>
        </p:blipFill>
        <p:spPr bwMode="auto">
          <a:xfrm>
            <a:off x="2786050" y="2071678"/>
            <a:ext cx="1193507" cy="4071966"/>
          </a:xfrm>
          <a:prstGeom prst="rect">
            <a:avLst/>
          </a:prstGeom>
          <a:noFill/>
          <a:ln w="9525">
            <a:noFill/>
            <a:miter lim="800000"/>
            <a:headEnd/>
            <a:tailEnd/>
          </a:ln>
          <a:effectLst/>
        </p:spPr>
      </p:pic>
      <p:pic>
        <p:nvPicPr>
          <p:cNvPr id="3078" name="Picture 6"/>
          <p:cNvPicPr>
            <a:picLocks noChangeAspect="1" noChangeArrowheads="1"/>
          </p:cNvPicPr>
          <p:nvPr/>
        </p:nvPicPr>
        <p:blipFill>
          <a:blip r:embed="rId5" cstate="print"/>
          <a:srcRect/>
          <a:stretch>
            <a:fillRect/>
          </a:stretch>
        </p:blipFill>
        <p:spPr bwMode="auto">
          <a:xfrm>
            <a:off x="3929058" y="2071678"/>
            <a:ext cx="2074987" cy="4071966"/>
          </a:xfrm>
          <a:prstGeom prst="rect">
            <a:avLst/>
          </a:prstGeom>
          <a:noFill/>
          <a:ln w="9525">
            <a:noFill/>
            <a:miter lim="800000"/>
            <a:headEnd/>
            <a:tailEnd/>
          </a:ln>
          <a:effectLst/>
        </p:spPr>
      </p:pic>
      <p:pic>
        <p:nvPicPr>
          <p:cNvPr id="3079" name="Picture 7"/>
          <p:cNvPicPr>
            <a:picLocks noChangeAspect="1" noChangeArrowheads="1"/>
          </p:cNvPicPr>
          <p:nvPr/>
        </p:nvPicPr>
        <p:blipFill>
          <a:blip r:embed="rId6" cstate="print"/>
          <a:srcRect/>
          <a:stretch>
            <a:fillRect/>
          </a:stretch>
        </p:blipFill>
        <p:spPr bwMode="auto">
          <a:xfrm>
            <a:off x="6786578" y="2071678"/>
            <a:ext cx="631857" cy="4071966"/>
          </a:xfrm>
          <a:prstGeom prst="rect">
            <a:avLst/>
          </a:prstGeom>
          <a:noFill/>
          <a:ln w="9525">
            <a:noFill/>
            <a:miter lim="800000"/>
            <a:headEnd/>
            <a:tailEnd/>
          </a:ln>
          <a:effectLst/>
        </p:spPr>
      </p:pic>
      <p:pic>
        <p:nvPicPr>
          <p:cNvPr id="3080" name="Picture 8"/>
          <p:cNvPicPr>
            <a:picLocks noChangeAspect="1" noChangeArrowheads="1"/>
          </p:cNvPicPr>
          <p:nvPr/>
        </p:nvPicPr>
        <p:blipFill>
          <a:blip r:embed="rId7" cstate="print"/>
          <a:srcRect/>
          <a:stretch>
            <a:fillRect/>
          </a:stretch>
        </p:blipFill>
        <p:spPr bwMode="auto">
          <a:xfrm>
            <a:off x="6037711" y="2786058"/>
            <a:ext cx="748867" cy="316708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gtEl>
                                        <p:attrNameLst>
                                          <p:attrName>style.visibility</p:attrName>
                                        </p:attrNameLst>
                                      </p:cBhvr>
                                      <p:to>
                                        <p:strVal val="visible"/>
                                      </p:to>
                                    </p:set>
                                    <p:animEffect transition="in" filter="blinds(horizontal)">
                                      <p:cBhvr>
                                        <p:cTn id="7" dur="500"/>
                                        <p:tgtEl>
                                          <p:spTgt spid="307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07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nodeType="clickEffect">
                                  <p:stCondLst>
                                    <p:cond delay="0"/>
                                  </p:stCondLst>
                                  <p:childTnLst>
                                    <p:set>
                                      <p:cBhvr>
                                        <p:cTn id="15" dur="1" fill="hold">
                                          <p:stCondLst>
                                            <p:cond delay="0"/>
                                          </p:stCondLst>
                                        </p:cTn>
                                        <p:tgtEl>
                                          <p:spTgt spid="3076"/>
                                        </p:tgtEl>
                                        <p:attrNameLst>
                                          <p:attrName>style.visibility</p:attrName>
                                        </p:attrNameLst>
                                      </p:cBhvr>
                                      <p:to>
                                        <p:strVal val="visible"/>
                                      </p:to>
                                    </p:set>
                                    <p:animEffect transition="in" filter="checkerboard(across)">
                                      <p:cBhvr>
                                        <p:cTn id="16" dur="500"/>
                                        <p:tgtEl>
                                          <p:spTgt spid="3076"/>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3078"/>
                                        </p:tgtEl>
                                        <p:attrNameLst>
                                          <p:attrName>style.visibility</p:attrName>
                                        </p:attrNameLst>
                                      </p:cBhvr>
                                      <p:to>
                                        <p:strVal val="visible"/>
                                      </p:to>
                                    </p:set>
                                    <p:animEffect transition="in" filter="checkerboard(across)">
                                      <p:cBhvr>
                                        <p:cTn id="21" dur="500"/>
                                        <p:tgtEl>
                                          <p:spTgt spid="307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079"/>
                                        </p:tgtEl>
                                        <p:attrNameLst>
                                          <p:attrName>style.visibility</p:attrName>
                                        </p:attrNameLst>
                                      </p:cBhvr>
                                      <p:to>
                                        <p:strVal val="visible"/>
                                      </p:to>
                                    </p:set>
                                    <p:animEffect transition="in" filter="blinds(horizontal)">
                                      <p:cBhvr>
                                        <p:cTn id="26" dur="500"/>
                                        <p:tgtEl>
                                          <p:spTgt spid="3079"/>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080"/>
                                        </p:tgtEl>
                                        <p:attrNameLst>
                                          <p:attrName>style.visibility</p:attrName>
                                        </p:attrNameLst>
                                      </p:cBhvr>
                                      <p:to>
                                        <p:strVal val="visible"/>
                                      </p:to>
                                    </p:set>
                                    <p:animEffect transition="in" filter="dissolve">
                                      <p:cBhvr>
                                        <p:cTn id="31" dur="500"/>
                                        <p:tgtEl>
                                          <p:spTgt spid="3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p:txBody>
          <a:bodyPr/>
          <a:lstStyle/>
          <a:p>
            <a:r>
              <a:rPr lang="zh-CN" altLang="en-US" dirty="0"/>
              <a:t>指针与字符串</a:t>
            </a:r>
            <a:endParaRPr lang="en-US" altLang="zh-CN" dirty="0"/>
          </a:p>
          <a:p>
            <a:pPr lvl="1"/>
            <a:r>
              <a:rPr lang="zh-CN" altLang="en-US" dirty="0"/>
              <a:t>字符串指针</a:t>
            </a:r>
            <a:endParaRPr lang="en-US" altLang="zh-CN" dirty="0"/>
          </a:p>
          <a:p>
            <a:pPr lvl="2"/>
            <a:r>
              <a:rPr lang="zh-CN" altLang="en-US" dirty="0"/>
              <a:t>指向字符数组元素的指针</a:t>
            </a:r>
            <a:endParaRPr lang="en-US" altLang="zh-CN" dirty="0"/>
          </a:p>
          <a:p>
            <a:pPr lvl="3"/>
            <a:r>
              <a:rPr lang="zh-CN" altLang="en-US" dirty="0"/>
              <a:t>说明、初始化方式与指向数组元素指针相同</a:t>
            </a:r>
            <a:endParaRPr lang="en-US" altLang="zh-CN" dirty="0"/>
          </a:p>
          <a:p>
            <a:pPr lvl="3">
              <a:buNone/>
            </a:pPr>
            <a:r>
              <a:rPr lang="en-US" altLang="zh-CN" dirty="0">
                <a:solidFill>
                  <a:srgbClr val="0000FF"/>
                </a:solidFill>
                <a:latin typeface="Courier New" pitchFamily="49" charset="0"/>
                <a:cs typeface="Courier New" pitchFamily="49" charset="0"/>
              </a:rPr>
              <a:t>char</a:t>
            </a:r>
            <a:r>
              <a:rPr lang="en-US" altLang="zh-CN" dirty="0">
                <a:solidFill>
                  <a:schemeClr val="tx2"/>
                </a:solidFill>
                <a:latin typeface="Courier New" pitchFamily="49" charset="0"/>
                <a:cs typeface="Courier New" pitchFamily="49" charset="0"/>
              </a:rPr>
              <a:t> s[10]=“china”;</a:t>
            </a:r>
          </a:p>
          <a:p>
            <a:pPr lvl="3">
              <a:buNone/>
            </a:pPr>
            <a:r>
              <a:rPr lang="en-US" altLang="zh-CN" dirty="0">
                <a:solidFill>
                  <a:srgbClr val="0000FF"/>
                </a:solidFill>
                <a:latin typeface="Courier New" pitchFamily="49" charset="0"/>
                <a:cs typeface="Courier New" pitchFamily="49" charset="0"/>
              </a:rPr>
              <a:t>char</a:t>
            </a:r>
            <a:r>
              <a:rPr lang="en-US" altLang="zh-CN" dirty="0">
                <a:solidFill>
                  <a:schemeClr val="tx2"/>
                </a:solidFill>
                <a:latin typeface="Courier New" pitchFamily="49" charset="0"/>
                <a:cs typeface="Courier New" pitchFamily="49" charset="0"/>
              </a:rPr>
              <a:t> *</a:t>
            </a:r>
            <a:r>
              <a:rPr lang="en-US" altLang="zh-CN" dirty="0" err="1">
                <a:solidFill>
                  <a:schemeClr val="tx2"/>
                </a:solidFill>
                <a:latin typeface="Courier New" pitchFamily="49" charset="0"/>
                <a:cs typeface="Courier New" pitchFamily="49" charset="0"/>
              </a:rPr>
              <a:t>str</a:t>
            </a:r>
            <a:r>
              <a:rPr lang="en-US" altLang="zh-CN" dirty="0">
                <a:solidFill>
                  <a:schemeClr val="tx2"/>
                </a:solidFill>
                <a:latin typeface="Courier New" pitchFamily="49" charset="0"/>
                <a:cs typeface="Courier New" pitchFamily="49" charset="0"/>
              </a:rPr>
              <a:t> = s;</a:t>
            </a:r>
            <a:r>
              <a:rPr lang="en-US" altLang="zh-CN" dirty="0">
                <a:solidFill>
                  <a:srgbClr val="00B050"/>
                </a:solidFill>
                <a:latin typeface="Courier New" pitchFamily="49" charset="0"/>
                <a:cs typeface="Courier New" pitchFamily="49" charset="0"/>
              </a:rPr>
              <a:t>//char *</a:t>
            </a:r>
            <a:r>
              <a:rPr lang="en-US" altLang="zh-CN" dirty="0" err="1">
                <a:solidFill>
                  <a:srgbClr val="00B050"/>
                </a:solidFill>
                <a:latin typeface="Courier New" pitchFamily="49" charset="0"/>
                <a:cs typeface="Courier New" pitchFamily="49" charset="0"/>
              </a:rPr>
              <a:t>str</a:t>
            </a:r>
            <a:r>
              <a:rPr lang="en-US" altLang="zh-CN" dirty="0">
                <a:solidFill>
                  <a:srgbClr val="00B050"/>
                </a:solidFill>
                <a:latin typeface="Courier New" pitchFamily="49" charset="0"/>
                <a:cs typeface="Courier New" pitchFamily="49" charset="0"/>
              </a:rPr>
              <a:t>= &amp;s[0];</a:t>
            </a:r>
          </a:p>
          <a:p>
            <a:pPr lvl="3"/>
            <a:r>
              <a:rPr lang="zh-CN" altLang="en-US" dirty="0"/>
              <a:t>同时具备字符数组的特性</a:t>
            </a:r>
            <a:endParaRPr lang="en-US" altLang="zh-CN" dirty="0"/>
          </a:p>
          <a:p>
            <a:pPr lvl="4"/>
            <a:r>
              <a:rPr lang="zh-CN" altLang="en-US" dirty="0"/>
              <a:t>直接用字符串进行初始化，自动添加串尾符</a:t>
            </a:r>
            <a:r>
              <a:rPr lang="en-US" altLang="zh-CN" dirty="0"/>
              <a:t>’\0’</a:t>
            </a:r>
          </a:p>
          <a:p>
            <a:pPr lvl="3">
              <a:buNone/>
            </a:pPr>
            <a:r>
              <a:rPr lang="en-US" altLang="zh-CN" dirty="0">
                <a:solidFill>
                  <a:srgbClr val="0000FF"/>
                </a:solidFill>
                <a:latin typeface="Courier New" pitchFamily="49" charset="0"/>
                <a:cs typeface="Courier New" pitchFamily="49" charset="0"/>
              </a:rPr>
              <a:t>char </a:t>
            </a:r>
            <a:r>
              <a:rPr lang="en-US" altLang="zh-CN" dirty="0">
                <a:solidFill>
                  <a:schemeClr val="tx2"/>
                </a:solidFill>
                <a:latin typeface="Courier New" pitchFamily="49" charset="0"/>
                <a:cs typeface="Courier New" pitchFamily="49" charset="0"/>
              </a:rPr>
              <a:t>*</a:t>
            </a:r>
            <a:r>
              <a:rPr lang="en-US" altLang="zh-CN" dirty="0" err="1">
                <a:solidFill>
                  <a:schemeClr val="tx2"/>
                </a:solidFill>
                <a:latin typeface="Courier New" pitchFamily="49" charset="0"/>
                <a:cs typeface="Courier New" pitchFamily="49" charset="0"/>
              </a:rPr>
              <a:t>str</a:t>
            </a:r>
            <a:r>
              <a:rPr lang="en-US" altLang="zh-CN" dirty="0">
                <a:solidFill>
                  <a:schemeClr val="tx2"/>
                </a:solidFill>
                <a:latin typeface="Courier New" pitchFamily="49" charset="0"/>
                <a:cs typeface="Courier New" pitchFamily="49" charset="0"/>
              </a:rPr>
              <a:t>=“china”;</a:t>
            </a: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70</a:t>
            </a:fld>
            <a:endParaRPr lang="en-US" altLang="zh-CN"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p:txBody>
          <a:bodyPr/>
          <a:lstStyle/>
          <a:p>
            <a:r>
              <a:rPr lang="zh-CN" altLang="en-US" dirty="0"/>
              <a:t>指针与字符串</a:t>
            </a:r>
            <a:endParaRPr lang="en-US" altLang="zh-CN" dirty="0"/>
          </a:p>
          <a:p>
            <a:pPr lvl="1"/>
            <a:r>
              <a:rPr lang="zh-CN" altLang="en-US" dirty="0"/>
              <a:t>字符串的整体输入输出</a:t>
            </a:r>
            <a:endParaRPr lang="en-US" altLang="zh-CN" dirty="0"/>
          </a:p>
          <a:p>
            <a:pPr lvl="2"/>
            <a:r>
              <a:rPr lang="zh-CN" altLang="en-US" dirty="0"/>
              <a:t>按字符输出</a:t>
            </a:r>
            <a:endParaRPr lang="en-US" altLang="zh-CN" dirty="0"/>
          </a:p>
          <a:p>
            <a:pPr lvl="2">
              <a:buNone/>
            </a:pPr>
            <a:r>
              <a:rPr lang="en-US" altLang="zh-CN" dirty="0">
                <a:solidFill>
                  <a:srgbClr val="0000FF"/>
                </a:solidFill>
                <a:latin typeface="Courier New" pitchFamily="49" charset="0"/>
                <a:cs typeface="Courier New" pitchFamily="49" charset="0"/>
              </a:rPr>
              <a:t>while</a:t>
            </a:r>
            <a:r>
              <a:rPr lang="en-US" altLang="zh-CN" dirty="0">
                <a:solidFill>
                  <a:schemeClr val="tx2"/>
                </a:solidFill>
                <a:latin typeface="Courier New" pitchFamily="49" charset="0"/>
                <a:cs typeface="Courier New" pitchFamily="49" charset="0"/>
              </a:rPr>
              <a:t>(*</a:t>
            </a:r>
            <a:r>
              <a:rPr lang="en-US" altLang="zh-CN" dirty="0" err="1">
                <a:solidFill>
                  <a:schemeClr val="tx2"/>
                </a:solidFill>
                <a:latin typeface="Courier New" pitchFamily="49" charset="0"/>
                <a:cs typeface="Courier New" pitchFamily="49" charset="0"/>
              </a:rPr>
              <a:t>str</a:t>
            </a:r>
            <a:r>
              <a:rPr lang="en-US" altLang="zh-CN" dirty="0">
                <a:solidFill>
                  <a:schemeClr val="tx2"/>
                </a:solidFill>
                <a:latin typeface="Courier New" pitchFamily="49" charset="0"/>
                <a:cs typeface="Courier New" pitchFamily="49" charset="0"/>
              </a:rPr>
              <a:t>!=‘\0’)</a:t>
            </a:r>
          </a:p>
          <a:p>
            <a:pPr lvl="2">
              <a:buNone/>
            </a:pPr>
            <a:r>
              <a:rPr lang="en-US" altLang="zh-CN" dirty="0">
                <a:solidFill>
                  <a:schemeClr val="tx2"/>
                </a:solidFill>
                <a:latin typeface="Courier New" pitchFamily="49" charset="0"/>
                <a:cs typeface="Courier New" pitchFamily="49" charset="0"/>
              </a:rPr>
              <a:t>		</a:t>
            </a:r>
            <a:r>
              <a:rPr lang="en-US" altLang="zh-CN" dirty="0" err="1">
                <a:solidFill>
                  <a:schemeClr val="tx2"/>
                </a:solidFill>
                <a:latin typeface="Courier New" pitchFamily="49" charset="0"/>
                <a:cs typeface="Courier New" pitchFamily="49" charset="0"/>
              </a:rPr>
              <a:t>cout</a:t>
            </a:r>
            <a:r>
              <a:rPr lang="en-US" altLang="zh-CN" dirty="0">
                <a:solidFill>
                  <a:schemeClr val="tx2"/>
                </a:solidFill>
                <a:latin typeface="Courier New" pitchFamily="49" charset="0"/>
                <a:cs typeface="Courier New" pitchFamily="49" charset="0"/>
              </a:rPr>
              <a:t>&lt;&lt;*</a:t>
            </a:r>
            <a:r>
              <a:rPr lang="en-US" altLang="zh-CN" dirty="0" err="1">
                <a:solidFill>
                  <a:schemeClr val="tx2"/>
                </a:solidFill>
                <a:latin typeface="Courier New" pitchFamily="49" charset="0"/>
                <a:cs typeface="Courier New" pitchFamily="49" charset="0"/>
              </a:rPr>
              <a:t>str</a:t>
            </a:r>
            <a:r>
              <a:rPr lang="en-US" altLang="zh-CN" dirty="0">
                <a:solidFill>
                  <a:schemeClr val="tx2"/>
                </a:solidFill>
                <a:latin typeface="Courier New" pitchFamily="49" charset="0"/>
                <a:cs typeface="Courier New" pitchFamily="49" charset="0"/>
              </a:rPr>
              <a:t>++;</a:t>
            </a:r>
          </a:p>
          <a:p>
            <a:pPr lvl="2"/>
            <a:r>
              <a:rPr lang="zh-CN" altLang="en-US" dirty="0"/>
              <a:t>整体输入输出</a:t>
            </a:r>
            <a:endParaRPr lang="en-US" altLang="zh-CN" dirty="0"/>
          </a:p>
          <a:p>
            <a:pPr lvl="3"/>
            <a:r>
              <a:rPr lang="en-US" altLang="zh-CN" dirty="0" err="1">
                <a:solidFill>
                  <a:schemeClr val="tx2"/>
                </a:solidFill>
                <a:latin typeface="Courier New" pitchFamily="49" charset="0"/>
                <a:cs typeface="Courier New" pitchFamily="49" charset="0"/>
              </a:rPr>
              <a:t>cin</a:t>
            </a:r>
            <a:r>
              <a:rPr lang="en-US" altLang="zh-CN" dirty="0">
                <a:solidFill>
                  <a:schemeClr val="tx2"/>
                </a:solidFill>
                <a:latin typeface="Courier New" pitchFamily="49" charset="0"/>
                <a:cs typeface="Courier New" pitchFamily="49" charset="0"/>
              </a:rPr>
              <a:t>&gt;&gt;</a:t>
            </a:r>
            <a:r>
              <a:rPr lang="en-US" altLang="zh-CN" dirty="0" err="1">
                <a:solidFill>
                  <a:schemeClr val="tx2"/>
                </a:solidFill>
                <a:latin typeface="Courier New" pitchFamily="49" charset="0"/>
                <a:cs typeface="Courier New" pitchFamily="49" charset="0"/>
              </a:rPr>
              <a:t>str</a:t>
            </a:r>
            <a:r>
              <a:rPr lang="en-US" altLang="zh-CN" dirty="0">
                <a:solidFill>
                  <a:schemeClr val="tx2"/>
                </a:solidFill>
                <a:latin typeface="Courier New" pitchFamily="49" charset="0"/>
                <a:cs typeface="Courier New" pitchFamily="49" charset="0"/>
              </a:rPr>
              <a:t>;</a:t>
            </a:r>
          </a:p>
          <a:p>
            <a:pPr lvl="3"/>
            <a:r>
              <a:rPr lang="en-US" altLang="zh-CN" dirty="0" err="1">
                <a:solidFill>
                  <a:schemeClr val="tx2"/>
                </a:solidFill>
                <a:latin typeface="Courier New" pitchFamily="49" charset="0"/>
                <a:cs typeface="Courier New" pitchFamily="49" charset="0"/>
              </a:rPr>
              <a:t>cout</a:t>
            </a:r>
            <a:r>
              <a:rPr lang="en-US" altLang="zh-CN" dirty="0">
                <a:solidFill>
                  <a:schemeClr val="tx2"/>
                </a:solidFill>
                <a:latin typeface="Courier New" pitchFamily="49" charset="0"/>
                <a:cs typeface="Courier New" pitchFamily="49" charset="0"/>
              </a:rPr>
              <a:t>&lt;&lt;</a:t>
            </a:r>
            <a:r>
              <a:rPr lang="en-US" altLang="zh-CN" dirty="0" err="1">
                <a:solidFill>
                  <a:schemeClr val="tx2"/>
                </a:solidFill>
                <a:latin typeface="Courier New" pitchFamily="49" charset="0"/>
                <a:cs typeface="Courier New" pitchFamily="49" charset="0"/>
              </a:rPr>
              <a:t>str</a:t>
            </a:r>
            <a:r>
              <a:rPr lang="en-US" altLang="zh-CN" dirty="0">
                <a:solidFill>
                  <a:schemeClr val="tx2"/>
                </a:solidFill>
                <a:latin typeface="Courier New" pitchFamily="49" charset="0"/>
                <a:cs typeface="Courier New" pitchFamily="49" charset="0"/>
              </a:rPr>
              <a:t>;</a:t>
            </a:r>
          </a:p>
          <a:p>
            <a:pPr lvl="2"/>
            <a:r>
              <a:rPr lang="zh-CN" altLang="en-US" dirty="0"/>
              <a:t>能够处理变长字符串</a:t>
            </a:r>
            <a:endParaRPr lang="en-US" altLang="zh-CN" dirty="0"/>
          </a:p>
          <a:p>
            <a:pPr lvl="3"/>
            <a:r>
              <a:rPr lang="zh-CN" altLang="en-US" dirty="0"/>
              <a:t>动态指定字符串长度（字符数组则必须说明大小）</a:t>
            </a: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71</a:t>
            </a:fld>
            <a:endParaRPr lang="en-US" altLang="zh-CN"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p:txBody>
          <a:bodyPr/>
          <a:lstStyle/>
          <a:p>
            <a:r>
              <a:rPr lang="zh-CN" altLang="en-US" dirty="0"/>
              <a:t>指针与字符串</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6.8】</a:t>
            </a:r>
            <a:r>
              <a:rPr lang="zh-CN" altLang="en-US" dirty="0">
                <a:solidFill>
                  <a:srgbClr val="C00000"/>
                </a:solidFill>
              </a:rPr>
              <a:t>读程序，写出运行结果</a:t>
            </a:r>
            <a:endParaRPr lang="en-US" altLang="zh-CN" dirty="0">
              <a:solidFill>
                <a:srgbClr val="C00000"/>
              </a:solidFill>
            </a:endParaRPr>
          </a:p>
          <a:p>
            <a:pPr>
              <a:spcBef>
                <a:spcPts val="0"/>
              </a:spcBef>
              <a:buNone/>
            </a:pPr>
            <a:r>
              <a:rPr lang="en-US" altLang="zh-CN" sz="2400" dirty="0">
                <a:solidFill>
                  <a:srgbClr val="0000FF"/>
                </a:solidFill>
                <a:latin typeface="Courier New" pitchFamily="49" charset="0"/>
                <a:cs typeface="Courier New" pitchFamily="49" charset="0"/>
              </a:rPr>
              <a:t>#include</a:t>
            </a:r>
            <a:r>
              <a:rPr lang="en-US" altLang="zh-CN" sz="2400" dirty="0">
                <a:solidFill>
                  <a:schemeClr val="tx2"/>
                </a:solidFill>
                <a:latin typeface="Courier New" pitchFamily="49" charset="0"/>
                <a:cs typeface="Courier New" pitchFamily="49" charset="0"/>
              </a:rPr>
              <a:t>&lt;</a:t>
            </a:r>
            <a:r>
              <a:rPr lang="en-US" altLang="zh-CN" sz="2400" dirty="0" err="1">
                <a:solidFill>
                  <a:schemeClr val="tx2"/>
                </a:solidFill>
                <a:latin typeface="Courier New" pitchFamily="49" charset="0"/>
                <a:cs typeface="Courier New" pitchFamily="49" charset="0"/>
              </a:rPr>
              <a:t>iostream.h</a:t>
            </a:r>
            <a:r>
              <a:rPr lang="en-US" altLang="zh-CN" sz="2400" dirty="0">
                <a:solidFill>
                  <a:schemeClr val="tx2"/>
                </a:solidFill>
                <a:latin typeface="Courier New" pitchFamily="49" charset="0"/>
                <a:cs typeface="Courier New" pitchFamily="49" charset="0"/>
              </a:rPr>
              <a:t>&gt;</a:t>
            </a:r>
          </a:p>
          <a:p>
            <a:pPr>
              <a:spcBef>
                <a:spcPts val="0"/>
              </a:spcBef>
              <a:buNone/>
            </a:pPr>
            <a:r>
              <a:rPr lang="en-US" altLang="zh-CN" sz="2400" dirty="0">
                <a:solidFill>
                  <a:srgbClr val="0000FF"/>
                </a:solidFill>
                <a:latin typeface="Courier New" pitchFamily="49" charset="0"/>
                <a:cs typeface="Courier New" pitchFamily="49" charset="0"/>
              </a:rPr>
              <a:t>using namespace </a:t>
            </a:r>
            <a:r>
              <a:rPr lang="en-US" altLang="zh-CN" sz="2400" dirty="0">
                <a:solidFill>
                  <a:schemeClr val="tx2"/>
                </a:solidFill>
                <a:latin typeface="Courier New" pitchFamily="49" charset="0"/>
                <a:cs typeface="Courier New" pitchFamily="49" charset="0"/>
              </a:rPr>
              <a:t>std;</a:t>
            </a:r>
          </a:p>
          <a:p>
            <a:pPr>
              <a:spcBef>
                <a:spcPts val="0"/>
              </a:spcBef>
              <a:buNone/>
            </a:pP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main(){</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char</a:t>
            </a:r>
            <a:r>
              <a:rPr lang="en-US" altLang="zh-CN" sz="2400" dirty="0">
                <a:solidFill>
                  <a:schemeClr val="tx2"/>
                </a:solidFill>
                <a:latin typeface="Courier New" pitchFamily="49" charset="0"/>
                <a:cs typeface="Courier New" pitchFamily="49" charset="0"/>
              </a:rPr>
              <a:t> as [10]="world";</a:t>
            </a:r>
            <a:endParaRPr lang="zh-CN" altLang="en-US" sz="2400" dirty="0">
              <a:solidFill>
                <a:schemeClr val="tx2"/>
              </a:solidFill>
              <a:latin typeface="Courier New" pitchFamily="49" charset="0"/>
              <a:cs typeface="Courier New" pitchFamily="49" charset="0"/>
            </a:endParaRP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char</a:t>
            </a:r>
            <a:r>
              <a:rPr lang="en-US" altLang="zh-CN" sz="2400" dirty="0">
                <a:solidFill>
                  <a:schemeClr val="tx2"/>
                </a:solidFill>
                <a:latin typeface="Courier New" pitchFamily="49" charset="0"/>
                <a:cs typeface="Courier New" pitchFamily="49" charset="0"/>
              </a:rPr>
              <a:t> *pc2</a:t>
            </a:r>
            <a:r>
              <a:rPr lang="zh-CN" altLang="en-US" sz="2400" dirty="0">
                <a:solidFill>
                  <a:schemeClr val="tx2"/>
                </a:solidFill>
                <a:latin typeface="Courier New" pitchFamily="49" charset="0"/>
                <a:cs typeface="Courier New" pitchFamily="49" charset="0"/>
              </a:rPr>
              <a:t>＝</a:t>
            </a:r>
            <a:r>
              <a:rPr lang="en-US" altLang="zh-CN" sz="2400" dirty="0">
                <a:solidFill>
                  <a:schemeClr val="tx2"/>
                </a:solidFill>
                <a:latin typeface="Courier New" pitchFamily="49" charset="0"/>
                <a:cs typeface="Courier New" pitchFamily="49" charset="0"/>
              </a:rPr>
              <a:t>"world";</a:t>
            </a:r>
            <a:endParaRPr lang="zh-CN" altLang="en-US" sz="2400" dirty="0">
              <a:solidFill>
                <a:schemeClr val="tx2"/>
              </a:solidFill>
              <a:latin typeface="Courier New" pitchFamily="49" charset="0"/>
              <a:cs typeface="Courier New" pitchFamily="49" charset="0"/>
            </a:endParaRP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char </a:t>
            </a:r>
            <a:r>
              <a:rPr lang="en-US" altLang="zh-CN" sz="2400" dirty="0">
                <a:solidFill>
                  <a:schemeClr val="tx2"/>
                </a:solidFill>
                <a:latin typeface="Courier New" pitchFamily="49" charset="0"/>
                <a:cs typeface="Courier New" pitchFamily="49" charset="0"/>
              </a:rPr>
              <a:t>*pc3=as</a:t>
            </a:r>
            <a:r>
              <a:rPr lang="zh-CN" altLang="en-US"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&lt;&lt;as&lt;&lt;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endParaRPr lang="zh-CN" altLang="en-US" sz="2400" dirty="0">
              <a:solidFill>
                <a:schemeClr val="tx2"/>
              </a:solidFill>
              <a:latin typeface="Courier New" pitchFamily="49" charset="0"/>
              <a:cs typeface="Courier New" pitchFamily="49" charset="0"/>
            </a:endParaRP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&lt;&lt;pc2&lt;&lt;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endParaRPr lang="zh-CN" altLang="en-US" sz="2400" dirty="0">
              <a:solidFill>
                <a:schemeClr val="tx2"/>
              </a:solidFill>
              <a:latin typeface="Courier New" pitchFamily="49" charset="0"/>
              <a:cs typeface="Courier New" pitchFamily="49" charset="0"/>
            </a:endParaRP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&lt;&lt;pc3&lt;&lt;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endParaRPr lang="zh-CN" altLang="en-US" sz="2400" dirty="0">
              <a:solidFill>
                <a:schemeClr val="tx2"/>
              </a:solidFill>
              <a:latin typeface="Courier New" pitchFamily="49" charset="0"/>
              <a:cs typeface="Courier New" pitchFamily="49" charset="0"/>
            </a:endParaRP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return</a:t>
            </a:r>
            <a:r>
              <a:rPr lang="en-US" altLang="zh-CN" sz="2400" dirty="0">
                <a:solidFill>
                  <a:schemeClr val="tx2"/>
                </a:solidFill>
                <a:latin typeface="Courier New" pitchFamily="49" charset="0"/>
                <a:cs typeface="Courier New" pitchFamily="49" charset="0"/>
              </a:rPr>
              <a:t> 0;</a:t>
            </a:r>
          </a:p>
          <a:p>
            <a:pPr>
              <a:spcBef>
                <a:spcPts val="0"/>
              </a:spcBef>
              <a:buNone/>
            </a:pPr>
            <a:r>
              <a:rPr lang="en-US" altLang="zh-CN" sz="2400" dirty="0">
                <a:solidFill>
                  <a:schemeClr val="tx2"/>
                </a:solidFill>
                <a:latin typeface="Courier New" pitchFamily="49" charset="0"/>
                <a:cs typeface="Courier New" pitchFamily="49" charset="0"/>
              </a:rPr>
              <a:t>}</a:t>
            </a:r>
            <a:endParaRPr lang="zh-CN" altLang="en-US" sz="2400"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72</a:t>
            </a:fld>
            <a:endParaRPr lang="en-US" altLang="zh-CN" dirty="0"/>
          </a:p>
        </p:txBody>
      </p:sp>
      <p:sp>
        <p:nvSpPr>
          <p:cNvPr id="6" name="TextBox 5"/>
          <p:cNvSpPr txBox="1"/>
          <p:nvPr/>
        </p:nvSpPr>
        <p:spPr>
          <a:xfrm>
            <a:off x="5786446" y="2500306"/>
            <a:ext cx="2071702" cy="1384995"/>
          </a:xfrm>
          <a:prstGeom prst="rect">
            <a:avLst/>
          </a:prstGeom>
          <a:noFill/>
        </p:spPr>
        <p:txBody>
          <a:bodyPr wrap="square" rtlCol="0">
            <a:spAutoFit/>
          </a:bodyPr>
          <a:lstStyle/>
          <a:p>
            <a:r>
              <a:rPr lang="zh-CN" altLang="en-US" sz="2400" b="1" dirty="0">
                <a:solidFill>
                  <a:schemeClr val="accent6"/>
                </a:solidFill>
                <a:latin typeface="楷体_GB2312" pitchFamily="49" charset="-122"/>
                <a:ea typeface="楷体_GB2312" pitchFamily="49" charset="-122"/>
              </a:rPr>
              <a:t>运行结果为：</a:t>
            </a:r>
            <a:endParaRPr lang="en-US" altLang="zh-CN" sz="2400" b="1" dirty="0">
              <a:solidFill>
                <a:schemeClr val="accent6"/>
              </a:solidFill>
              <a:latin typeface="楷体_GB2312" pitchFamily="49" charset="-122"/>
              <a:ea typeface="楷体_GB2312" pitchFamily="49" charset="-122"/>
            </a:endParaRPr>
          </a:p>
          <a:p>
            <a:r>
              <a:rPr lang="en-US" altLang="zh-CN" sz="2000" b="1" dirty="0">
                <a:solidFill>
                  <a:schemeClr val="tx2"/>
                </a:solidFill>
                <a:latin typeface="Courier New" pitchFamily="49" charset="0"/>
                <a:cs typeface="Courier New" pitchFamily="49" charset="0"/>
              </a:rPr>
              <a:t>world</a:t>
            </a:r>
          </a:p>
          <a:p>
            <a:r>
              <a:rPr lang="en-US" altLang="zh-CN" sz="2000" b="1" dirty="0">
                <a:solidFill>
                  <a:schemeClr val="tx2"/>
                </a:solidFill>
                <a:latin typeface="Courier New" pitchFamily="49" charset="0"/>
                <a:cs typeface="Courier New" pitchFamily="49" charset="0"/>
              </a:rPr>
              <a:t>world</a:t>
            </a:r>
          </a:p>
          <a:p>
            <a:r>
              <a:rPr lang="en-US" altLang="zh-CN" sz="2000" b="1" dirty="0">
                <a:solidFill>
                  <a:schemeClr val="tx2"/>
                </a:solidFill>
                <a:latin typeface="Courier New" pitchFamily="49" charset="0"/>
                <a:cs typeface="Courier New" pitchFamily="49" charset="0"/>
              </a:rPr>
              <a:t>world</a:t>
            </a:r>
            <a:endParaRPr lang="zh-CN" altLang="en-US" sz="2000" b="1" dirty="0">
              <a:solidFill>
                <a:schemeClr val="tx2"/>
              </a:solidFill>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a:xfrm>
            <a:off x="457200" y="1295400"/>
            <a:ext cx="8543956" cy="5029200"/>
          </a:xfrm>
        </p:spPr>
        <p:txBody>
          <a:bodyPr/>
          <a:lstStyle/>
          <a:p>
            <a:r>
              <a:rPr lang="zh-CN" altLang="en-US" dirty="0"/>
              <a:t>指针与字符串</a:t>
            </a:r>
            <a:endParaRPr lang="en-US" altLang="zh-CN" dirty="0"/>
          </a:p>
          <a:p>
            <a:pPr lvl="1"/>
            <a:r>
              <a:rPr lang="zh-CN" altLang="en-US" dirty="0"/>
              <a:t>字符串指针数组</a:t>
            </a:r>
            <a:endParaRPr lang="en-US" altLang="zh-CN" dirty="0"/>
          </a:p>
          <a:p>
            <a:pPr lvl="2"/>
            <a:r>
              <a:rPr lang="zh-CN" altLang="en-US" dirty="0"/>
              <a:t>以字符串指针组成的数组</a:t>
            </a:r>
            <a:endParaRPr lang="en-US" altLang="zh-CN" dirty="0"/>
          </a:p>
          <a:p>
            <a:pPr>
              <a:buNone/>
            </a:pPr>
            <a:r>
              <a:rPr lang="en-US" altLang="zh-CN" sz="2800" dirty="0">
                <a:solidFill>
                  <a:srgbClr val="C00000"/>
                </a:solidFill>
              </a:rPr>
              <a:t>【</a:t>
            </a:r>
            <a:r>
              <a:rPr lang="zh-CN" altLang="en-US" sz="2800" dirty="0">
                <a:solidFill>
                  <a:srgbClr val="C00000"/>
                </a:solidFill>
              </a:rPr>
              <a:t>例如</a:t>
            </a:r>
            <a:r>
              <a:rPr lang="en-US" altLang="zh-CN" sz="2800" dirty="0">
                <a:solidFill>
                  <a:srgbClr val="C00000"/>
                </a:solidFill>
              </a:rPr>
              <a:t>】</a:t>
            </a:r>
            <a:endParaRPr lang="zh-CN" altLang="en-US" sz="2800" dirty="0">
              <a:solidFill>
                <a:srgbClr val="C00000"/>
              </a:solidFill>
            </a:endParaRPr>
          </a:p>
          <a:p>
            <a:pPr>
              <a:buNone/>
            </a:pPr>
            <a:r>
              <a:rPr lang="en-US" altLang="zh-CN" sz="2400" dirty="0">
                <a:solidFill>
                  <a:srgbClr val="0000FF"/>
                </a:solidFill>
                <a:latin typeface="Courier New" pitchFamily="49" charset="0"/>
                <a:cs typeface="Courier New" pitchFamily="49" charset="0"/>
              </a:rPr>
              <a:t>char </a:t>
            </a:r>
            <a:r>
              <a:rPr lang="en-US" altLang="zh-CN" sz="2400" dirty="0">
                <a:solidFill>
                  <a:schemeClr val="tx2"/>
                </a:solidFill>
                <a:latin typeface="Courier New" pitchFamily="49" charset="0"/>
                <a:cs typeface="Courier New" pitchFamily="49" charset="0"/>
              </a:rPr>
              <a:t>*menu[]</a:t>
            </a:r>
            <a:r>
              <a:rPr lang="zh-CN" altLang="en-US" sz="2400" dirty="0">
                <a:solidFill>
                  <a:schemeClr val="tx2"/>
                </a:solidFill>
                <a:latin typeface="Courier New" pitchFamily="49" charset="0"/>
                <a:cs typeface="Courier New" pitchFamily="49" charset="0"/>
              </a:rPr>
              <a:t>＝</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File”,“Edit”,“Search”,“Help</a:t>
            </a:r>
            <a:r>
              <a:rPr lang="en-US" altLang="zh-CN" sz="2400" dirty="0">
                <a:solidFill>
                  <a:schemeClr val="tx2"/>
                </a:solidFill>
                <a:latin typeface="Courier New" pitchFamily="49" charset="0"/>
                <a:cs typeface="Courier New" pitchFamily="49" charset="0"/>
              </a:rPr>
              <a:t>”};</a:t>
            </a:r>
            <a:endParaRPr lang="zh-CN" altLang="en-US" sz="2400" dirty="0">
              <a:solidFill>
                <a:schemeClr val="tx2"/>
              </a:solidFill>
              <a:latin typeface="Courier New" pitchFamily="49" charset="0"/>
              <a:cs typeface="Courier New" pitchFamily="49" charset="0"/>
            </a:endParaRPr>
          </a:p>
          <a:p>
            <a:pPr>
              <a:buNone/>
            </a:pPr>
            <a:r>
              <a:rPr lang="en-US" altLang="zh-CN" sz="2800" dirty="0">
                <a:solidFill>
                  <a:srgbClr val="0000FF"/>
                </a:solidFill>
              </a:rPr>
              <a:t>	</a:t>
            </a:r>
            <a:r>
              <a:rPr lang="zh-CN" altLang="en-US" sz="2800" dirty="0">
                <a:solidFill>
                  <a:srgbClr val="0000FF"/>
                </a:solidFill>
              </a:rPr>
              <a:t>是一个字符串指针数组，它的每个元素指向一个字符串常量。</a:t>
            </a:r>
          </a:p>
          <a:p>
            <a:pPr>
              <a:buNone/>
            </a:pPr>
            <a:r>
              <a:rPr lang="en-US" altLang="zh-CN" sz="2800" dirty="0">
                <a:solidFill>
                  <a:schemeClr val="tx2"/>
                </a:solidFill>
                <a:latin typeface="Courier New" pitchFamily="49" charset="0"/>
                <a:cs typeface="Courier New" pitchFamily="49" charset="0"/>
              </a:rPr>
              <a:t>	menu[0]</a:t>
            </a:r>
            <a:r>
              <a:rPr lang="zh-CN" altLang="en-US" sz="2800" dirty="0">
                <a:solidFill>
                  <a:schemeClr val="tx2"/>
                </a:solidFill>
                <a:latin typeface="Courier New" pitchFamily="49" charset="0"/>
                <a:cs typeface="Courier New" pitchFamily="49" charset="0"/>
              </a:rPr>
              <a:t>，</a:t>
            </a:r>
            <a:r>
              <a:rPr lang="en-US" altLang="zh-CN" sz="2800" dirty="0">
                <a:solidFill>
                  <a:schemeClr val="tx2"/>
                </a:solidFill>
                <a:latin typeface="Courier New" pitchFamily="49" charset="0"/>
                <a:cs typeface="Courier New" pitchFamily="49" charset="0"/>
              </a:rPr>
              <a:t>menu[1]</a:t>
            </a:r>
            <a:r>
              <a:rPr lang="zh-CN" altLang="en-US" sz="2800" dirty="0">
                <a:solidFill>
                  <a:schemeClr val="tx2"/>
                </a:solidFill>
                <a:latin typeface="Courier New" pitchFamily="49" charset="0"/>
                <a:cs typeface="Courier New" pitchFamily="49" charset="0"/>
              </a:rPr>
              <a:t>，</a:t>
            </a:r>
            <a:r>
              <a:rPr lang="en-US" altLang="zh-CN" sz="2800" dirty="0">
                <a:solidFill>
                  <a:schemeClr val="tx2"/>
                </a:solidFill>
                <a:latin typeface="Courier New" pitchFamily="49" charset="0"/>
                <a:cs typeface="Courier New" pitchFamily="49" charset="0"/>
              </a:rPr>
              <a:t>menu[2]</a:t>
            </a:r>
            <a:r>
              <a:rPr lang="zh-CN" altLang="en-US" sz="2800" dirty="0">
                <a:solidFill>
                  <a:schemeClr val="tx2"/>
                </a:solidFill>
                <a:latin typeface="Courier New" pitchFamily="49" charset="0"/>
                <a:cs typeface="Courier New" pitchFamily="49" charset="0"/>
              </a:rPr>
              <a:t>，</a:t>
            </a:r>
            <a:r>
              <a:rPr lang="en-US" altLang="zh-CN" sz="2800" dirty="0">
                <a:solidFill>
                  <a:schemeClr val="tx2"/>
                </a:solidFill>
                <a:latin typeface="Courier New" pitchFamily="49" charset="0"/>
                <a:cs typeface="Courier New" pitchFamily="49" charset="0"/>
              </a:rPr>
              <a:t>menu[3]</a:t>
            </a:r>
            <a:r>
              <a:rPr lang="zh-CN" altLang="en-US" sz="2800" dirty="0">
                <a:solidFill>
                  <a:srgbClr val="0000FF"/>
                </a:solidFill>
              </a:rPr>
              <a:t>将分别表示</a:t>
            </a:r>
            <a:r>
              <a:rPr lang="en-US" altLang="zh-CN" sz="2800" dirty="0">
                <a:solidFill>
                  <a:srgbClr val="0000FF"/>
                </a:solidFill>
                <a:latin typeface="Courier New" pitchFamily="49" charset="0"/>
                <a:cs typeface="Courier New" pitchFamily="49" charset="0"/>
              </a:rPr>
              <a:t>”File”</a:t>
            </a:r>
            <a:r>
              <a:rPr lang="zh-CN" altLang="en-US" sz="2800" dirty="0">
                <a:solidFill>
                  <a:srgbClr val="0000FF"/>
                </a:solidFill>
                <a:latin typeface="Courier New" pitchFamily="49" charset="0"/>
                <a:cs typeface="Courier New" pitchFamily="49" charset="0"/>
              </a:rPr>
              <a:t>，</a:t>
            </a:r>
            <a:r>
              <a:rPr lang="en-US" altLang="zh-CN" sz="2800" dirty="0">
                <a:solidFill>
                  <a:srgbClr val="0000FF"/>
                </a:solidFill>
                <a:latin typeface="Courier New" pitchFamily="49" charset="0"/>
                <a:cs typeface="Courier New" pitchFamily="49" charset="0"/>
              </a:rPr>
              <a:t>”Edit”</a:t>
            </a:r>
            <a:r>
              <a:rPr lang="zh-CN" altLang="en-US" sz="2800" dirty="0">
                <a:solidFill>
                  <a:srgbClr val="0000FF"/>
                </a:solidFill>
                <a:latin typeface="Courier New" pitchFamily="49" charset="0"/>
                <a:cs typeface="Courier New" pitchFamily="49" charset="0"/>
              </a:rPr>
              <a:t>，</a:t>
            </a:r>
            <a:r>
              <a:rPr lang="en-US" altLang="zh-CN" sz="2800" dirty="0">
                <a:solidFill>
                  <a:srgbClr val="0000FF"/>
                </a:solidFill>
                <a:latin typeface="Courier New" pitchFamily="49" charset="0"/>
                <a:cs typeface="Courier New" pitchFamily="49" charset="0"/>
              </a:rPr>
              <a:t>”Search”</a:t>
            </a:r>
            <a:r>
              <a:rPr lang="zh-CN" altLang="en-US" sz="2800" dirty="0">
                <a:solidFill>
                  <a:srgbClr val="0000FF"/>
                </a:solidFill>
                <a:latin typeface="Courier New" pitchFamily="49" charset="0"/>
                <a:cs typeface="Courier New" pitchFamily="49" charset="0"/>
              </a:rPr>
              <a:t>和</a:t>
            </a:r>
            <a:r>
              <a:rPr lang="en-US" altLang="zh-CN" sz="2800" dirty="0">
                <a:solidFill>
                  <a:srgbClr val="0000FF"/>
                </a:solidFill>
                <a:latin typeface="Courier New" pitchFamily="49" charset="0"/>
                <a:cs typeface="Courier New" pitchFamily="49" charset="0"/>
              </a:rPr>
              <a:t>“He1p”</a:t>
            </a:r>
            <a:endParaRPr lang="zh-CN" altLang="en-US" dirty="0">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73</a:t>
            </a:fld>
            <a:endParaRPr lang="en-US" altLang="zh-CN"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a:xfrm>
            <a:off x="323528" y="1268760"/>
            <a:ext cx="8686800" cy="5029200"/>
          </a:xfrm>
        </p:spPr>
        <p:txBody>
          <a:bodyPr/>
          <a:lstStyle/>
          <a:p>
            <a:r>
              <a:rPr lang="zh-CN" altLang="en-US" dirty="0"/>
              <a:t>指针与字符串</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6.9】</a:t>
            </a:r>
            <a:r>
              <a:rPr lang="zh-CN" altLang="en-US" dirty="0">
                <a:solidFill>
                  <a:srgbClr val="C00000"/>
                </a:solidFill>
              </a:rPr>
              <a:t>读程序，写出运行结果</a:t>
            </a:r>
            <a:endParaRPr lang="en-US" altLang="zh-CN" dirty="0">
              <a:solidFill>
                <a:srgbClr val="C00000"/>
              </a:solidFill>
            </a:endParaRPr>
          </a:p>
          <a:p>
            <a:pPr lvl="1">
              <a:spcBef>
                <a:spcPts val="0"/>
              </a:spcBef>
              <a:buNone/>
            </a:pPr>
            <a:r>
              <a:rPr lang="en-US" altLang="zh-CN" sz="2400" dirty="0">
                <a:latin typeface="Courier New" pitchFamily="49" charset="0"/>
                <a:cs typeface="Courier New" pitchFamily="49" charset="0"/>
              </a:rPr>
              <a:t>#include</a:t>
            </a:r>
            <a:r>
              <a:rPr lang="en-US" altLang="zh-CN" sz="2400" dirty="0">
                <a:solidFill>
                  <a:schemeClr val="tx2"/>
                </a:solidFill>
                <a:latin typeface="Courier New" pitchFamily="49" charset="0"/>
                <a:cs typeface="Courier New" pitchFamily="49" charset="0"/>
              </a:rPr>
              <a:t>&lt;</a:t>
            </a:r>
            <a:r>
              <a:rPr lang="en-US" altLang="zh-CN" sz="2400" dirty="0" err="1">
                <a:solidFill>
                  <a:schemeClr val="tx2"/>
                </a:solidFill>
                <a:latin typeface="Courier New" pitchFamily="49" charset="0"/>
                <a:cs typeface="Courier New" pitchFamily="49" charset="0"/>
              </a:rPr>
              <a:t>iostream</a:t>
            </a:r>
            <a:r>
              <a:rPr lang="en-US" altLang="zh-CN" sz="2400" dirty="0">
                <a:solidFill>
                  <a:schemeClr val="tx2"/>
                </a:solidFill>
                <a:latin typeface="Courier New" pitchFamily="49" charset="0"/>
                <a:cs typeface="Courier New" pitchFamily="49" charset="0"/>
              </a:rPr>
              <a:t>&gt;</a:t>
            </a:r>
          </a:p>
          <a:p>
            <a:pPr lvl="1">
              <a:spcBef>
                <a:spcPts val="0"/>
              </a:spcBef>
              <a:buNone/>
            </a:pPr>
            <a:r>
              <a:rPr lang="en-US" altLang="zh-CN" sz="2400" dirty="0">
                <a:latin typeface="Courier New" pitchFamily="49" charset="0"/>
                <a:cs typeface="Courier New" pitchFamily="49" charset="0"/>
              </a:rPr>
              <a:t>using namespace </a:t>
            </a:r>
            <a:r>
              <a:rPr lang="en-US" altLang="zh-CN" sz="2400" dirty="0">
                <a:solidFill>
                  <a:schemeClr val="tx2"/>
                </a:solidFill>
                <a:latin typeface="Courier New" pitchFamily="49" charset="0"/>
                <a:cs typeface="Courier New" pitchFamily="49" charset="0"/>
              </a:rPr>
              <a:t>std; </a:t>
            </a:r>
          </a:p>
          <a:p>
            <a:pPr lvl="1">
              <a:spcBef>
                <a:spcPts val="0"/>
              </a:spcBef>
              <a:buNone/>
            </a:pPr>
            <a:r>
              <a:rPr lang="en-US" altLang="zh-CN" sz="2400" dirty="0" err="1">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main(){</a:t>
            </a:r>
          </a:p>
          <a:p>
            <a:pPr lvl="1">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latin typeface="Courier New" pitchFamily="49" charset="0"/>
                <a:cs typeface="Courier New" pitchFamily="49" charset="0"/>
              </a:rPr>
              <a:t>char</a:t>
            </a:r>
            <a:r>
              <a:rPr lang="en-US" altLang="zh-CN" sz="2400" dirty="0">
                <a:solidFill>
                  <a:schemeClr val="tx2"/>
                </a:solidFill>
                <a:latin typeface="Courier New" pitchFamily="49" charset="0"/>
                <a:cs typeface="Courier New" pitchFamily="49" charset="0"/>
              </a:rPr>
              <a:t> **p;</a:t>
            </a:r>
          </a:p>
          <a:p>
            <a:pPr lvl="1">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latin typeface="Courier New" pitchFamily="49" charset="0"/>
                <a:cs typeface="Courier New" pitchFamily="49" charset="0"/>
              </a:rPr>
              <a:t>char</a:t>
            </a:r>
            <a:r>
              <a:rPr lang="en-US" altLang="zh-CN" sz="2400" dirty="0">
                <a:solidFill>
                  <a:schemeClr val="tx2"/>
                </a:solidFill>
                <a:latin typeface="Courier New" pitchFamily="49" charset="0"/>
                <a:cs typeface="Courier New" pitchFamily="49" charset="0"/>
              </a:rPr>
              <a:t> *name[]={"BASIC","PASCAL","C++"};</a:t>
            </a:r>
          </a:p>
          <a:p>
            <a:pPr lvl="1">
              <a:spcBef>
                <a:spcPts val="0"/>
              </a:spcBef>
              <a:buNone/>
            </a:pPr>
            <a:r>
              <a:rPr lang="en-US" altLang="zh-CN" sz="2400" dirty="0">
                <a:solidFill>
                  <a:schemeClr val="tx2"/>
                </a:solidFill>
                <a:latin typeface="Courier New" pitchFamily="49" charset="0"/>
                <a:cs typeface="Courier New" pitchFamily="49" charset="0"/>
              </a:rPr>
              <a:t>	p = name + 2;</a:t>
            </a:r>
          </a:p>
          <a:p>
            <a:pPr lvl="1">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&lt;&lt;p&lt;&lt;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r>
              <a:rPr lang="en-US" altLang="zh-CN" sz="2400" dirty="0">
                <a:solidFill>
                  <a:srgbClr val="007434"/>
                </a:solidFill>
                <a:latin typeface="Courier New" pitchFamily="49" charset="0"/>
                <a:cs typeface="Courier New" pitchFamily="49" charset="0"/>
              </a:rPr>
              <a:t>//name</a:t>
            </a:r>
            <a:r>
              <a:rPr lang="zh-CN" altLang="en-US" sz="2400" dirty="0">
                <a:solidFill>
                  <a:srgbClr val="007434"/>
                </a:solidFill>
                <a:latin typeface="Courier New" pitchFamily="49" charset="0"/>
                <a:cs typeface="Courier New" pitchFamily="49" charset="0"/>
              </a:rPr>
              <a:t>数组第</a:t>
            </a:r>
            <a:r>
              <a:rPr lang="en-US" altLang="zh-CN" sz="2400" dirty="0">
                <a:solidFill>
                  <a:srgbClr val="007434"/>
                </a:solidFill>
                <a:latin typeface="Courier New" pitchFamily="49" charset="0"/>
                <a:cs typeface="Courier New" pitchFamily="49" charset="0"/>
              </a:rPr>
              <a:t>3</a:t>
            </a:r>
            <a:r>
              <a:rPr lang="zh-CN" altLang="en-US" sz="2400" dirty="0">
                <a:solidFill>
                  <a:srgbClr val="007434"/>
                </a:solidFill>
                <a:latin typeface="Courier New" pitchFamily="49" charset="0"/>
                <a:cs typeface="Courier New" pitchFamily="49" charset="0"/>
              </a:rPr>
              <a:t>个元素的首地址</a:t>
            </a:r>
            <a:endParaRPr lang="en-US" altLang="zh-CN" sz="2400" dirty="0">
              <a:solidFill>
                <a:srgbClr val="007434"/>
              </a:solidFill>
              <a:latin typeface="Courier New" pitchFamily="49" charset="0"/>
              <a:cs typeface="Courier New" pitchFamily="49" charset="0"/>
            </a:endParaRPr>
          </a:p>
          <a:p>
            <a:pPr lvl="1">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&lt;&lt;*p&lt;&lt;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r>
              <a:rPr lang="en-US" altLang="zh-CN" sz="2400" dirty="0">
                <a:solidFill>
                  <a:srgbClr val="007434"/>
                </a:solidFill>
                <a:latin typeface="Courier New" pitchFamily="49" charset="0"/>
                <a:cs typeface="Courier New" pitchFamily="49" charset="0"/>
              </a:rPr>
              <a:t>//name</a:t>
            </a:r>
            <a:r>
              <a:rPr lang="zh-CN" altLang="en-US" sz="2400" dirty="0">
                <a:solidFill>
                  <a:srgbClr val="007434"/>
                </a:solidFill>
                <a:latin typeface="Courier New" pitchFamily="49" charset="0"/>
                <a:cs typeface="Courier New" pitchFamily="49" charset="0"/>
              </a:rPr>
              <a:t>数组的第</a:t>
            </a:r>
            <a:r>
              <a:rPr lang="en-US" altLang="zh-CN" sz="2400" dirty="0">
                <a:solidFill>
                  <a:srgbClr val="007434"/>
                </a:solidFill>
                <a:latin typeface="Courier New" pitchFamily="49" charset="0"/>
                <a:cs typeface="Courier New" pitchFamily="49" charset="0"/>
              </a:rPr>
              <a:t>3</a:t>
            </a:r>
            <a:r>
              <a:rPr lang="zh-CN" altLang="en-US" sz="2400" dirty="0">
                <a:solidFill>
                  <a:srgbClr val="007434"/>
                </a:solidFill>
                <a:latin typeface="Courier New" pitchFamily="49" charset="0"/>
                <a:cs typeface="Courier New" pitchFamily="49" charset="0"/>
              </a:rPr>
              <a:t>个元素的首值地址</a:t>
            </a:r>
            <a:endParaRPr lang="en-US" altLang="zh-CN" sz="2400" dirty="0">
              <a:solidFill>
                <a:srgbClr val="007434"/>
              </a:solidFill>
              <a:latin typeface="Courier New" pitchFamily="49" charset="0"/>
              <a:cs typeface="Courier New" pitchFamily="49" charset="0"/>
            </a:endParaRPr>
          </a:p>
          <a:p>
            <a:pPr lvl="1">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&lt;&lt;**p&lt;&lt;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r>
              <a:rPr lang="en-US" altLang="zh-CN" sz="2400" dirty="0">
                <a:solidFill>
                  <a:srgbClr val="007434"/>
                </a:solidFill>
                <a:latin typeface="Courier New" pitchFamily="49" charset="0"/>
                <a:cs typeface="Courier New" pitchFamily="49" charset="0"/>
              </a:rPr>
              <a:t>/* name</a:t>
            </a:r>
            <a:r>
              <a:rPr lang="zh-CN" altLang="en-US" sz="2400" dirty="0">
                <a:solidFill>
                  <a:srgbClr val="007434"/>
                </a:solidFill>
                <a:latin typeface="Courier New" pitchFamily="49" charset="0"/>
                <a:cs typeface="Courier New" pitchFamily="49" charset="0"/>
              </a:rPr>
              <a:t>数组的第</a:t>
            </a:r>
            <a:r>
              <a:rPr lang="en-US" altLang="zh-CN" sz="2400" dirty="0">
                <a:solidFill>
                  <a:srgbClr val="007434"/>
                </a:solidFill>
                <a:latin typeface="Courier New" pitchFamily="49" charset="0"/>
                <a:cs typeface="Courier New" pitchFamily="49" charset="0"/>
              </a:rPr>
              <a:t>3</a:t>
            </a:r>
            <a:r>
              <a:rPr lang="zh-CN" altLang="en-US" sz="2400" dirty="0">
                <a:solidFill>
                  <a:srgbClr val="007434"/>
                </a:solidFill>
                <a:latin typeface="Courier New" pitchFamily="49" charset="0"/>
                <a:cs typeface="Courier New" pitchFamily="49" charset="0"/>
              </a:rPr>
              <a:t>个元素的首地址上保存的值，即首值</a:t>
            </a:r>
            <a:r>
              <a:rPr lang="en-US" altLang="zh-CN" sz="2400" dirty="0">
                <a:solidFill>
                  <a:srgbClr val="007434"/>
                </a:solidFill>
                <a:latin typeface="Courier New" pitchFamily="49" charset="0"/>
                <a:cs typeface="Courier New" pitchFamily="49" charset="0"/>
              </a:rPr>
              <a:t>*/</a:t>
            </a:r>
          </a:p>
          <a:p>
            <a:pPr lvl="1">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latin typeface="Courier New" pitchFamily="49" charset="0"/>
                <a:cs typeface="Courier New" pitchFamily="49" charset="0"/>
              </a:rPr>
              <a:t>return</a:t>
            </a:r>
            <a:r>
              <a:rPr lang="en-US" altLang="zh-CN" sz="2400" dirty="0">
                <a:solidFill>
                  <a:schemeClr val="tx2"/>
                </a:solidFill>
                <a:latin typeface="Courier New" pitchFamily="49" charset="0"/>
                <a:cs typeface="Courier New" pitchFamily="49" charset="0"/>
              </a:rPr>
              <a:t> 0;</a:t>
            </a:r>
          </a:p>
          <a:p>
            <a:pPr lvl="1">
              <a:spcBef>
                <a:spcPts val="0"/>
              </a:spcBef>
              <a:buNone/>
            </a:pPr>
            <a:r>
              <a:rPr lang="en-US" altLang="zh-CN" sz="2400" dirty="0">
                <a:solidFill>
                  <a:schemeClr val="tx2"/>
                </a:solidFill>
                <a:latin typeface="Courier New" pitchFamily="49" charset="0"/>
                <a:cs typeface="Courier New" pitchFamily="49" charset="0"/>
              </a:rPr>
              <a:t>}</a:t>
            </a: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74</a:t>
            </a:fld>
            <a:endParaRPr lang="en-US" altLang="zh-CN" dirty="0"/>
          </a:p>
        </p:txBody>
      </p:sp>
    </p:spTree>
    <p:extLst>
      <p:ext uri="{BB962C8B-B14F-4D97-AF65-F5344CB8AC3E}">
        <p14:creationId xmlns:p14="http://schemas.microsoft.com/office/powerpoint/2010/main" val="149211067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p:txBody>
          <a:bodyPr/>
          <a:lstStyle/>
          <a:p>
            <a:pPr>
              <a:buNone/>
            </a:pPr>
            <a:r>
              <a:rPr lang="zh-CN" altLang="en-US" dirty="0"/>
              <a:t>运行结果：</a:t>
            </a:r>
            <a:endParaRPr lang="en-US" altLang="zh-CN" dirty="0"/>
          </a:p>
          <a:p>
            <a:pPr>
              <a:buNone/>
            </a:pPr>
            <a:endParaRPr lang="en-US" altLang="zh-CN" dirty="0"/>
          </a:p>
          <a:p>
            <a:pPr>
              <a:buNone/>
            </a:pPr>
            <a:r>
              <a:rPr lang="en-US" altLang="zh-CN" dirty="0">
                <a:solidFill>
                  <a:schemeClr val="tx2"/>
                </a:solidFill>
                <a:latin typeface="Courier New" pitchFamily="49" charset="0"/>
                <a:cs typeface="Courier New" pitchFamily="49" charset="0"/>
              </a:rPr>
              <a:t>0012FF78</a:t>
            </a:r>
          </a:p>
          <a:p>
            <a:pPr>
              <a:buNone/>
            </a:pPr>
            <a:r>
              <a:rPr lang="en-US" altLang="zh-CN" dirty="0">
                <a:solidFill>
                  <a:schemeClr val="tx2"/>
                </a:solidFill>
                <a:latin typeface="Courier New" pitchFamily="49" charset="0"/>
                <a:cs typeface="Courier New" pitchFamily="49" charset="0"/>
              </a:rPr>
              <a:t>C++</a:t>
            </a:r>
          </a:p>
          <a:p>
            <a:pPr>
              <a:buNone/>
            </a:pPr>
            <a:r>
              <a:rPr lang="en-US" altLang="zh-CN" dirty="0">
                <a:solidFill>
                  <a:schemeClr val="tx2"/>
                </a:solidFill>
                <a:latin typeface="Courier New" pitchFamily="49" charset="0"/>
                <a:cs typeface="Courier New" pitchFamily="49" charset="0"/>
              </a:rPr>
              <a:t>C</a:t>
            </a:r>
            <a:endParaRPr lang="zh-CN" altLang="en-US"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75</a:t>
            </a:fld>
            <a:endParaRPr lang="en-US" altLang="zh-CN" dirty="0"/>
          </a:p>
        </p:txBody>
      </p:sp>
    </p:spTree>
    <p:extLst>
      <p:ext uri="{BB962C8B-B14F-4D97-AF65-F5344CB8AC3E}">
        <p14:creationId xmlns:p14="http://schemas.microsoft.com/office/powerpoint/2010/main" val="238334128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p:txBody>
          <a:bodyPr/>
          <a:lstStyle/>
          <a:p>
            <a:r>
              <a:rPr lang="zh-CN" altLang="en-US" dirty="0"/>
              <a:t>指针与数组</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6.9】</a:t>
            </a:r>
            <a:r>
              <a:rPr lang="zh-CN" altLang="en-US" dirty="0"/>
              <a:t>解析</a:t>
            </a:r>
            <a:endParaRPr lang="en-US" altLang="zh-CN" dirty="0"/>
          </a:p>
          <a:p>
            <a:pPr lvl="2"/>
            <a:r>
              <a:rPr lang="zh-CN" altLang="en-US" dirty="0"/>
              <a:t>字符串常量能够表示地址，是其首字符的地址</a:t>
            </a:r>
            <a:endParaRPr lang="en-US" altLang="zh-CN" dirty="0"/>
          </a:p>
          <a:p>
            <a:pPr lvl="3"/>
            <a:r>
              <a:rPr lang="zh-CN" altLang="en-US" dirty="0"/>
              <a:t>指针数组</a:t>
            </a:r>
            <a:r>
              <a:rPr lang="en-US" altLang="zh-CN" dirty="0">
                <a:solidFill>
                  <a:srgbClr val="FF0000"/>
                </a:solidFill>
                <a:latin typeface="Courier New" pitchFamily="49" charset="0"/>
                <a:cs typeface="Courier New" pitchFamily="49" charset="0"/>
              </a:rPr>
              <a:t>name</a:t>
            </a:r>
            <a:r>
              <a:rPr lang="zh-CN" altLang="en-US" dirty="0"/>
              <a:t>由</a:t>
            </a:r>
            <a:r>
              <a:rPr lang="en-US" altLang="zh-CN" dirty="0"/>
              <a:t>3</a:t>
            </a:r>
            <a:r>
              <a:rPr lang="zh-CN" altLang="en-US" dirty="0"/>
              <a:t>个元素组成，分别是：字符</a:t>
            </a:r>
            <a:r>
              <a:rPr lang="en-US" altLang="zh-CN" dirty="0">
                <a:solidFill>
                  <a:srgbClr val="FF0000"/>
                </a:solidFill>
                <a:latin typeface="Courier New" pitchFamily="49" charset="0"/>
                <a:cs typeface="Courier New" pitchFamily="49" charset="0"/>
              </a:rPr>
              <a:t>’B’</a:t>
            </a:r>
            <a:r>
              <a:rPr lang="zh-CN" altLang="en-US" dirty="0"/>
              <a:t>的地址，字符</a:t>
            </a:r>
            <a:r>
              <a:rPr lang="en-US" altLang="zh-CN" dirty="0">
                <a:solidFill>
                  <a:srgbClr val="FF0000"/>
                </a:solidFill>
                <a:latin typeface="Courier New" pitchFamily="49" charset="0"/>
                <a:cs typeface="Courier New" pitchFamily="49" charset="0"/>
              </a:rPr>
              <a:t>’P’</a:t>
            </a:r>
            <a:r>
              <a:rPr lang="zh-CN" altLang="en-US" dirty="0"/>
              <a:t>的地址和字符</a:t>
            </a:r>
            <a:r>
              <a:rPr lang="en-US" altLang="zh-CN" dirty="0">
                <a:solidFill>
                  <a:srgbClr val="FF0000"/>
                </a:solidFill>
                <a:latin typeface="Courier New" pitchFamily="49" charset="0"/>
                <a:cs typeface="Courier New" pitchFamily="49" charset="0"/>
              </a:rPr>
              <a:t>’C’</a:t>
            </a:r>
            <a:r>
              <a:rPr lang="zh-CN" altLang="en-US" dirty="0"/>
              <a:t>的地址</a:t>
            </a:r>
            <a:endParaRPr lang="en-US" altLang="zh-CN" dirty="0"/>
          </a:p>
          <a:p>
            <a:pPr lvl="3"/>
            <a:r>
              <a:rPr lang="zh-CN" altLang="en-US" dirty="0"/>
              <a:t>其它类型常量不能初始化指针数组</a:t>
            </a:r>
            <a:endParaRPr lang="en-US" altLang="zh-CN" dirty="0"/>
          </a:p>
          <a:p>
            <a:pPr lvl="2"/>
            <a:r>
              <a:rPr lang="zh-CN" altLang="en-US" dirty="0"/>
              <a:t>访问指针数组（一维）中的元素，用二重指针</a:t>
            </a:r>
            <a:endParaRPr lang="en-US" altLang="zh-CN" dirty="0"/>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76</a:t>
            </a:fld>
            <a:endParaRPr lang="en-US" altLang="zh-CN" dirty="0"/>
          </a:p>
        </p:txBody>
      </p:sp>
      <p:pic>
        <p:nvPicPr>
          <p:cNvPr id="38916" name="Picture 4"/>
          <p:cNvPicPr>
            <a:picLocks noChangeAspect="1" noChangeArrowheads="1"/>
          </p:cNvPicPr>
          <p:nvPr/>
        </p:nvPicPr>
        <p:blipFill>
          <a:blip r:embed="rId2" cstate="print"/>
          <a:srcRect/>
          <a:stretch>
            <a:fillRect/>
          </a:stretch>
        </p:blipFill>
        <p:spPr bwMode="auto">
          <a:xfrm>
            <a:off x="1475656" y="2348880"/>
            <a:ext cx="6858048" cy="4010218"/>
          </a:xfrm>
          <a:prstGeom prst="rect">
            <a:avLst/>
          </a:prstGeom>
          <a:noFill/>
          <a:ln w="9525">
            <a:noFill/>
            <a:miter lim="800000"/>
            <a:headEnd/>
            <a:tailEnd/>
          </a:ln>
          <a:effectLst/>
        </p:spPr>
      </p:pic>
    </p:spTree>
    <p:extLst>
      <p:ext uri="{BB962C8B-B14F-4D97-AF65-F5344CB8AC3E}">
        <p14:creationId xmlns:p14="http://schemas.microsoft.com/office/powerpoint/2010/main" val="3788872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916"/>
                                        </p:tgtEl>
                                        <p:attrNameLst>
                                          <p:attrName>style.visibility</p:attrName>
                                        </p:attrNameLst>
                                      </p:cBhvr>
                                      <p:to>
                                        <p:strVal val="visible"/>
                                      </p:to>
                                    </p:set>
                                    <p:animEffect transition="in" filter="blinds(horizontal)">
                                      <p:cBhvr>
                                        <p:cTn id="7" dur="500"/>
                                        <p:tgtEl>
                                          <p:spTgt spid="38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C4404A02-CD29-441C-B1EF-8596B02347B1}"/>
              </a:ext>
            </a:extLst>
          </p:cNvPr>
          <p:cNvSpPr>
            <a:spLocks noGrp="1"/>
          </p:cNvSpPr>
          <p:nvPr>
            <p:ph type="ftr" sz="quarter" idx="10"/>
          </p:nvPr>
        </p:nvSpPr>
        <p:spPr>
          <a:prstGeom prst="rect">
            <a:avLst/>
          </a:prstGeom>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a:extLst>
              <a:ext uri="{FF2B5EF4-FFF2-40B4-BE49-F238E27FC236}">
                <a16:creationId xmlns:a16="http://schemas.microsoft.com/office/drawing/2014/main" id="{B6DF5072-2896-4A8B-BDD4-C061C7FAD311}"/>
              </a:ext>
            </a:extLst>
          </p:cNvPr>
          <p:cNvSpPr>
            <a:spLocks noGrp="1"/>
          </p:cNvSpPr>
          <p:nvPr>
            <p:ph type="sldNum" sz="quarter" idx="11"/>
          </p:nvPr>
        </p:nvSpPr>
        <p:spPr>
          <a:prstGeom prst="rect">
            <a:avLst/>
          </a:prstGeom>
        </p:spPr>
        <p:txBody>
          <a:bodyPr/>
          <a:lstStyle/>
          <a:p>
            <a:fld id="{E24BA5DA-9399-4747-BBF5-65A2C2316885}" type="slidenum">
              <a:rPr lang="en-US" altLang="zh-CN" smtClean="0"/>
              <a:pPr/>
              <a:t>77</a:t>
            </a:fld>
            <a:endParaRPr lang="en-US" altLang="zh-CN" dirty="0"/>
          </a:p>
        </p:txBody>
      </p:sp>
      <p:sp>
        <p:nvSpPr>
          <p:cNvPr id="8" name="文本框 7">
            <a:extLst>
              <a:ext uri="{FF2B5EF4-FFF2-40B4-BE49-F238E27FC236}">
                <a16:creationId xmlns:a16="http://schemas.microsoft.com/office/drawing/2014/main" id="{A9C7FB3A-2387-43F2-812D-87ED2423021D}"/>
              </a:ext>
            </a:extLst>
          </p:cNvPr>
          <p:cNvSpPr txBox="1"/>
          <p:nvPr>
            <p:custDataLst>
              <p:tags r:id="rId2"/>
            </p:custDataLst>
          </p:nvPr>
        </p:nvSpPr>
        <p:spPr>
          <a:xfrm>
            <a:off x="914400" y="1270000"/>
            <a:ext cx="7315200" cy="1508125"/>
          </a:xfrm>
          <a:prstGeom prst="rect">
            <a:avLst/>
          </a:prstGeom>
          <a:noFill/>
        </p:spPr>
        <p:txBody>
          <a:bodyPr vert="horz" wrap="square" rtlCol="0" anchor="ctr" anchorCtr="0">
            <a:noAutofit/>
          </a:bodyPr>
          <a:lstStyle/>
          <a:p>
            <a:r>
              <a:rPr lang="zh-CN" altLang="zh-CN" sz="2800" b="1" dirty="0">
                <a:latin typeface="Courier New" panose="02070309020205020404" pitchFamily="49" charset="0"/>
                <a:ea typeface="楷体" panose="02010609060101010101" pitchFamily="49" charset="-122"/>
                <a:cs typeface="Courier New" panose="02070309020205020404" pitchFamily="49" charset="0"/>
              </a:rPr>
              <a:t>下列关于字符指针初始化的语句中，正确的是（</a:t>
            </a:r>
            <a:r>
              <a:rPr lang="en-US" altLang="zh-CN" sz="2800" b="1" dirty="0">
                <a:latin typeface="Courier New" panose="02070309020205020404" pitchFamily="49" charset="0"/>
                <a:ea typeface="楷体" panose="02010609060101010101" pitchFamily="49" charset="-122"/>
                <a:cs typeface="Courier New" panose="02070309020205020404" pitchFamily="49" charset="0"/>
              </a:rPr>
              <a:t>     </a:t>
            </a:r>
            <a:r>
              <a:rPr lang="zh-CN" altLang="zh-CN" sz="2800" b="1" dirty="0">
                <a:latin typeface="Courier New" panose="02070309020205020404" pitchFamily="49" charset="0"/>
                <a:ea typeface="楷体" panose="02010609060101010101" pitchFamily="49" charset="-122"/>
                <a:cs typeface="Courier New" panose="02070309020205020404" pitchFamily="49" charset="0"/>
              </a:rPr>
              <a:t>）</a:t>
            </a:r>
            <a:endParaRPr lang="zh-CN" altLang="en-US" sz="2800" dirty="0">
              <a:solidFill>
                <a:srgbClr val="000000"/>
              </a:solidFill>
              <a:latin typeface="Courier New" panose="02070309020205020404" pitchFamily="49" charset="0"/>
              <a:ea typeface="楷体" panose="02010609060101010101" pitchFamily="49" charset="-122"/>
              <a:cs typeface="Courier New" panose="02070309020205020404" pitchFamily="49" charset="0"/>
              <a:sym typeface="Microsoft Yahei" panose="020B0503020204020204" pitchFamily="34" charset="-122"/>
            </a:endParaRPr>
          </a:p>
        </p:txBody>
      </p:sp>
      <p:sp>
        <p:nvSpPr>
          <p:cNvPr id="9" name="文本框 8">
            <a:extLst>
              <a:ext uri="{FF2B5EF4-FFF2-40B4-BE49-F238E27FC236}">
                <a16:creationId xmlns:a16="http://schemas.microsoft.com/office/drawing/2014/main" id="{99F8368B-2B54-49FE-AC20-79340766AC60}"/>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800" dirty="0">
                <a:latin typeface="Courier New" panose="02070309020205020404" pitchFamily="49" charset="0"/>
                <a:ea typeface="楷体" panose="02010609060101010101" pitchFamily="49" charset="-122"/>
                <a:cs typeface="Courier New" panose="02070309020205020404" pitchFamily="49" charset="0"/>
              </a:rPr>
              <a:t>char *s = new char; </a:t>
            </a:r>
            <a:endParaRPr lang="zh-CN" altLang="en-US" sz="2800" dirty="0">
              <a:solidFill>
                <a:srgbClr val="000000"/>
              </a:solidFill>
              <a:latin typeface="Courier New" panose="02070309020205020404" pitchFamily="49" charset="0"/>
              <a:ea typeface="楷体" panose="02010609060101010101" pitchFamily="49" charset="-122"/>
              <a:cs typeface="Courier New" panose="02070309020205020404" pitchFamily="49" charset="0"/>
              <a:sym typeface="Microsoft Yahei" panose="020B0503020204020204" pitchFamily="34" charset="-122"/>
            </a:endParaRPr>
          </a:p>
        </p:txBody>
      </p:sp>
      <p:sp>
        <p:nvSpPr>
          <p:cNvPr id="10" name="文本框 9">
            <a:extLst>
              <a:ext uri="{FF2B5EF4-FFF2-40B4-BE49-F238E27FC236}">
                <a16:creationId xmlns:a16="http://schemas.microsoft.com/office/drawing/2014/main" id="{37A3CB2F-34AF-4F64-8F3F-6DD090C0E00F}"/>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800" dirty="0">
                <a:latin typeface="Courier New" panose="02070309020205020404" pitchFamily="49" charset="0"/>
                <a:ea typeface="楷体" panose="02010609060101010101" pitchFamily="49" charset="-122"/>
                <a:cs typeface="Courier New" panose="02070309020205020404" pitchFamily="49" charset="0"/>
              </a:rPr>
              <a:t>char s[20]; s="</a:t>
            </a:r>
            <a:r>
              <a:rPr lang="en-US" altLang="zh-CN" sz="2800" dirty="0" err="1">
                <a:latin typeface="Courier New" panose="02070309020205020404" pitchFamily="49" charset="0"/>
                <a:ea typeface="楷体" panose="02010609060101010101" pitchFamily="49" charset="-122"/>
                <a:cs typeface="Courier New" panose="02070309020205020404" pitchFamily="49" charset="0"/>
              </a:rPr>
              <a:t>abcde</a:t>
            </a:r>
            <a:r>
              <a:rPr lang="en-US" altLang="zh-CN" sz="2800" dirty="0">
                <a:latin typeface="Courier New" panose="02070309020205020404" pitchFamily="49" charset="0"/>
                <a:ea typeface="楷体" panose="02010609060101010101" pitchFamily="49" charset="-122"/>
                <a:cs typeface="Courier New" panose="02070309020205020404" pitchFamily="49" charset="0"/>
              </a:rPr>
              <a:t>";</a:t>
            </a:r>
            <a:endParaRPr lang="zh-CN" altLang="en-US" sz="2800" dirty="0">
              <a:solidFill>
                <a:srgbClr val="000000"/>
              </a:solidFill>
              <a:latin typeface="Courier New" panose="02070309020205020404" pitchFamily="49" charset="0"/>
              <a:ea typeface="楷体" panose="02010609060101010101" pitchFamily="49" charset="-122"/>
              <a:cs typeface="Courier New" panose="02070309020205020404" pitchFamily="49" charset="0"/>
              <a:sym typeface="Microsoft Yahei" panose="020B0503020204020204" pitchFamily="34" charset="-122"/>
            </a:endParaRPr>
          </a:p>
        </p:txBody>
      </p:sp>
      <p:sp>
        <p:nvSpPr>
          <p:cNvPr id="11" name="文本框 10">
            <a:extLst>
              <a:ext uri="{FF2B5EF4-FFF2-40B4-BE49-F238E27FC236}">
                <a16:creationId xmlns:a16="http://schemas.microsoft.com/office/drawing/2014/main" id="{65E27CB5-4E04-4FEA-A656-C71348B72EE8}"/>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800" dirty="0">
                <a:latin typeface="Courier New" panose="02070309020205020404" pitchFamily="49" charset="0"/>
                <a:ea typeface="楷体" panose="02010609060101010101" pitchFamily="49" charset="-122"/>
                <a:cs typeface="Courier New" panose="02070309020205020404" pitchFamily="49" charset="0"/>
              </a:rPr>
              <a:t>char **s ={"</a:t>
            </a:r>
            <a:r>
              <a:rPr lang="en-US" altLang="zh-CN" sz="2800" dirty="0" err="1">
                <a:latin typeface="Courier New" panose="02070309020205020404" pitchFamily="49" charset="0"/>
                <a:ea typeface="楷体" panose="02010609060101010101" pitchFamily="49" charset="-122"/>
                <a:cs typeface="Courier New" panose="02070309020205020404" pitchFamily="49" charset="0"/>
              </a:rPr>
              <a:t>abcde</a:t>
            </a:r>
            <a:r>
              <a:rPr lang="en-US" altLang="zh-CN" sz="2800" dirty="0">
                <a:latin typeface="Courier New" panose="02070309020205020404" pitchFamily="49" charset="0"/>
                <a:ea typeface="楷体" panose="02010609060101010101" pitchFamily="49" charset="-122"/>
                <a:cs typeface="Courier New" panose="02070309020205020404" pitchFamily="49" charset="0"/>
              </a:rPr>
              <a:t>", "</a:t>
            </a:r>
            <a:r>
              <a:rPr lang="en-US" altLang="zh-CN" sz="2800" dirty="0" err="1">
                <a:latin typeface="Courier New" panose="02070309020205020404" pitchFamily="49" charset="0"/>
                <a:ea typeface="楷体" panose="02010609060101010101" pitchFamily="49" charset="-122"/>
                <a:cs typeface="Courier New" panose="02070309020205020404" pitchFamily="49" charset="0"/>
              </a:rPr>
              <a:t>efgh</a:t>
            </a:r>
            <a:r>
              <a:rPr lang="en-US" altLang="zh-CN" sz="2800" dirty="0">
                <a:latin typeface="Courier New" panose="02070309020205020404" pitchFamily="49" charset="0"/>
                <a:ea typeface="楷体" panose="02010609060101010101" pitchFamily="49" charset="-122"/>
                <a:cs typeface="Courier New" panose="02070309020205020404" pitchFamily="49" charset="0"/>
              </a:rPr>
              <a:t>"};</a:t>
            </a:r>
            <a:endParaRPr lang="zh-CN" altLang="en-US" sz="2800" dirty="0">
              <a:solidFill>
                <a:srgbClr val="000000"/>
              </a:solidFill>
              <a:latin typeface="Courier New" panose="02070309020205020404" pitchFamily="49" charset="0"/>
              <a:ea typeface="楷体" panose="02010609060101010101" pitchFamily="49" charset="-122"/>
              <a:cs typeface="Courier New" panose="02070309020205020404" pitchFamily="49" charset="0"/>
              <a:sym typeface="Microsoft Yahei" panose="020B0503020204020204" pitchFamily="34" charset="-122"/>
            </a:endParaRPr>
          </a:p>
        </p:txBody>
      </p:sp>
      <p:sp>
        <p:nvSpPr>
          <p:cNvPr id="12" name="文本框 11">
            <a:extLst>
              <a:ext uri="{FF2B5EF4-FFF2-40B4-BE49-F238E27FC236}">
                <a16:creationId xmlns:a16="http://schemas.microsoft.com/office/drawing/2014/main" id="{BFBA8C6B-D81B-4E57-B507-C6A7CFCEEC7A}"/>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800" dirty="0">
                <a:latin typeface="Courier New" panose="02070309020205020404" pitchFamily="49" charset="0"/>
                <a:ea typeface="楷体" panose="02010609060101010101" pitchFamily="49" charset="-122"/>
                <a:cs typeface="Courier New" panose="02070309020205020404" pitchFamily="49" charset="0"/>
              </a:rPr>
              <a:t>char *s[10]="</a:t>
            </a:r>
            <a:r>
              <a:rPr lang="en-US" altLang="zh-CN" sz="2800" dirty="0" err="1">
                <a:latin typeface="Courier New" panose="02070309020205020404" pitchFamily="49" charset="0"/>
                <a:ea typeface="楷体" panose="02010609060101010101" pitchFamily="49" charset="-122"/>
                <a:cs typeface="Courier New" panose="02070309020205020404" pitchFamily="49" charset="0"/>
              </a:rPr>
              <a:t>abcde</a:t>
            </a:r>
            <a:r>
              <a:rPr lang="en-US" altLang="zh-CN" sz="2800" dirty="0">
                <a:latin typeface="Courier New" panose="02070309020205020404" pitchFamily="49" charset="0"/>
                <a:ea typeface="楷体" panose="02010609060101010101" pitchFamily="49" charset="-122"/>
                <a:cs typeface="Courier New" panose="02070309020205020404" pitchFamily="49" charset="0"/>
              </a:rPr>
              <a:t>";</a:t>
            </a:r>
            <a:endParaRPr lang="zh-CN" altLang="en-US" sz="2800" dirty="0">
              <a:solidFill>
                <a:srgbClr val="000000"/>
              </a:solidFill>
              <a:latin typeface="Courier New" panose="02070309020205020404" pitchFamily="49" charset="0"/>
              <a:ea typeface="楷体" panose="02010609060101010101" pitchFamily="49" charset="-122"/>
              <a:cs typeface="Courier New" panose="02070309020205020404" pitchFamily="49" charset="0"/>
              <a:sym typeface="Microsoft Yahei" panose="020B0503020204020204" pitchFamily="34" charset="-122"/>
            </a:endParaRPr>
          </a:p>
        </p:txBody>
      </p:sp>
      <p:sp>
        <p:nvSpPr>
          <p:cNvPr id="13" name="椭圆 12">
            <a:extLst>
              <a:ext uri="{FF2B5EF4-FFF2-40B4-BE49-F238E27FC236}">
                <a16:creationId xmlns:a16="http://schemas.microsoft.com/office/drawing/2014/main" id="{364E2369-3C86-44D2-BB56-2DC006802E74}"/>
              </a:ext>
            </a:extLst>
          </p:cNvPr>
          <p:cNvSpPr>
            <a:spLocks noChangeAspect="1"/>
          </p:cNvSpPr>
          <p:nvPr>
            <p:custDataLst>
              <p:tags r:id="rId7"/>
            </p:custDataLst>
          </p:nvPr>
        </p:nvSpPr>
        <p:spPr>
          <a:xfrm>
            <a:off x="1114425" y="2850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2800">
                <a:solidFill>
                  <a:srgbClr val="FFFFFF"/>
                </a:solidFill>
                <a:latin typeface="Courier New" panose="02070309020205020404" pitchFamily="49" charset="0"/>
                <a:ea typeface="楷体" panose="02010609060101010101" pitchFamily="49" charset="-122"/>
                <a:cs typeface="Courier New" panose="02070309020205020404" pitchFamily="49" charset="0"/>
                <a:sym typeface="Microsoft Yahei" panose="020B0503020204020204" pitchFamily="34" charset="-122"/>
              </a:rPr>
              <a:t>A</a:t>
            </a:r>
            <a:endParaRPr lang="zh-CN" altLang="en-US" sz="2800">
              <a:solidFill>
                <a:srgbClr val="FFFFFF"/>
              </a:solidFill>
              <a:latin typeface="Courier New" panose="02070309020205020404" pitchFamily="49" charset="0"/>
              <a:ea typeface="楷体" panose="02010609060101010101" pitchFamily="49" charset="-122"/>
              <a:cs typeface="Courier New" panose="02070309020205020404" pitchFamily="49" charset="0"/>
              <a:sym typeface="Microsoft Yahei" panose="020B0503020204020204" pitchFamily="34" charset="-122"/>
            </a:endParaRPr>
          </a:p>
        </p:txBody>
      </p:sp>
      <p:sp>
        <p:nvSpPr>
          <p:cNvPr id="14" name="椭圆 13">
            <a:extLst>
              <a:ext uri="{FF2B5EF4-FFF2-40B4-BE49-F238E27FC236}">
                <a16:creationId xmlns:a16="http://schemas.microsoft.com/office/drawing/2014/main" id="{89FEFD4B-6517-4C67-865E-F0E606E209AF}"/>
              </a:ext>
            </a:extLst>
          </p:cNvPr>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2800">
                <a:solidFill>
                  <a:srgbClr val="FFFFFF"/>
                </a:solidFill>
                <a:latin typeface="Courier New" panose="02070309020205020404" pitchFamily="49" charset="0"/>
                <a:ea typeface="楷体" panose="02010609060101010101" pitchFamily="49" charset="-122"/>
                <a:cs typeface="Courier New" panose="02070309020205020404" pitchFamily="49" charset="0"/>
                <a:sym typeface="Microsoft Yahei" panose="020B0503020204020204" pitchFamily="34" charset="-122"/>
              </a:rPr>
              <a:t>B</a:t>
            </a:r>
            <a:endParaRPr lang="zh-CN" altLang="en-US" sz="2800">
              <a:solidFill>
                <a:srgbClr val="FFFFFF"/>
              </a:solidFill>
              <a:latin typeface="Courier New" panose="02070309020205020404" pitchFamily="49" charset="0"/>
              <a:ea typeface="楷体" panose="02010609060101010101" pitchFamily="49" charset="-122"/>
              <a:cs typeface="Courier New" panose="02070309020205020404" pitchFamily="49" charset="0"/>
              <a:sym typeface="Microsoft Yahei" panose="020B0503020204020204" pitchFamily="34" charset="-122"/>
            </a:endParaRPr>
          </a:p>
        </p:txBody>
      </p:sp>
      <p:sp>
        <p:nvSpPr>
          <p:cNvPr id="15" name="椭圆 14">
            <a:extLst>
              <a:ext uri="{FF2B5EF4-FFF2-40B4-BE49-F238E27FC236}">
                <a16:creationId xmlns:a16="http://schemas.microsoft.com/office/drawing/2014/main" id="{A4D98F0D-2896-47F3-BDD7-DC8010844B8A}"/>
              </a:ext>
            </a:extLst>
          </p:cNvPr>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2800">
                <a:solidFill>
                  <a:srgbClr val="FFFFFF"/>
                </a:solidFill>
                <a:latin typeface="Courier New" panose="02070309020205020404" pitchFamily="49" charset="0"/>
                <a:ea typeface="楷体" panose="02010609060101010101" pitchFamily="49" charset="-122"/>
                <a:cs typeface="Courier New" panose="02070309020205020404" pitchFamily="49" charset="0"/>
                <a:sym typeface="Microsoft Yahei" panose="020B0503020204020204" pitchFamily="34" charset="-122"/>
              </a:rPr>
              <a:t>C</a:t>
            </a:r>
            <a:endParaRPr lang="zh-CN" altLang="en-US" sz="2800">
              <a:solidFill>
                <a:srgbClr val="FFFFFF"/>
              </a:solidFill>
              <a:latin typeface="Courier New" panose="02070309020205020404" pitchFamily="49" charset="0"/>
              <a:ea typeface="楷体" panose="02010609060101010101" pitchFamily="49" charset="-122"/>
              <a:cs typeface="Courier New" panose="02070309020205020404" pitchFamily="49" charset="0"/>
              <a:sym typeface="Microsoft Yahei" panose="020B0503020204020204" pitchFamily="34" charset="-122"/>
            </a:endParaRPr>
          </a:p>
        </p:txBody>
      </p:sp>
      <p:sp>
        <p:nvSpPr>
          <p:cNvPr id="16" name="椭圆 15">
            <a:extLst>
              <a:ext uri="{FF2B5EF4-FFF2-40B4-BE49-F238E27FC236}">
                <a16:creationId xmlns:a16="http://schemas.microsoft.com/office/drawing/2014/main" id="{43A63FE8-1ECE-49CE-A031-2DBF91CE7766}"/>
              </a:ext>
            </a:extLst>
          </p:cNvPr>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2800">
                <a:solidFill>
                  <a:srgbClr val="FFFFFF"/>
                </a:solidFill>
                <a:latin typeface="Courier New" panose="02070309020205020404" pitchFamily="49" charset="0"/>
                <a:ea typeface="楷体" panose="02010609060101010101" pitchFamily="49" charset="-122"/>
                <a:cs typeface="Courier New" panose="02070309020205020404" pitchFamily="49" charset="0"/>
                <a:sym typeface="Microsoft Yahei" panose="020B0503020204020204" pitchFamily="34" charset="-122"/>
              </a:rPr>
              <a:t>D</a:t>
            </a:r>
            <a:endParaRPr lang="zh-CN" altLang="en-US" sz="2800">
              <a:solidFill>
                <a:srgbClr val="FFFFFF"/>
              </a:solidFill>
              <a:latin typeface="Courier New" panose="02070309020205020404" pitchFamily="49" charset="0"/>
              <a:ea typeface="楷体" panose="02010609060101010101" pitchFamily="49" charset="-122"/>
              <a:cs typeface="Courier New" panose="02070309020205020404" pitchFamily="49" charset="0"/>
              <a:sym typeface="Microsoft Yahei" panose="020B0503020204020204" pitchFamily="34" charset="-122"/>
            </a:endParaRPr>
          </a:p>
        </p:txBody>
      </p:sp>
      <p:sp>
        <p:nvSpPr>
          <p:cNvPr id="17" name="矩形: 圆角 16">
            <a:extLst>
              <a:ext uri="{FF2B5EF4-FFF2-40B4-BE49-F238E27FC236}">
                <a16:creationId xmlns:a16="http://schemas.microsoft.com/office/drawing/2014/main" id="{7FA06C11-86AA-4B38-9E0B-2214648DF3C3}"/>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2" name="组合 21">
            <a:extLst>
              <a:ext uri="{FF2B5EF4-FFF2-40B4-BE49-F238E27FC236}">
                <a16:creationId xmlns:a16="http://schemas.microsoft.com/office/drawing/2014/main" id="{37DD6AE7-9012-448E-BE6F-01841E38826E}"/>
              </a:ext>
            </a:extLst>
          </p:cNvPr>
          <p:cNvGrpSpPr/>
          <p:nvPr>
            <p:custDataLst>
              <p:tags r:id="rId12"/>
            </p:custDataLst>
          </p:nvPr>
        </p:nvGrpSpPr>
        <p:grpSpPr>
          <a:xfrm>
            <a:off x="0" y="0"/>
            <a:ext cx="9144000" cy="635000"/>
            <a:chOff x="0" y="0"/>
            <a:chExt cx="9144000" cy="635000"/>
          </a:xfrm>
        </p:grpSpPr>
        <p:sp>
          <p:nvSpPr>
            <p:cNvPr id="18" name="TitleBackground">
              <a:extLst>
                <a:ext uri="{FF2B5EF4-FFF2-40B4-BE49-F238E27FC236}">
                  <a16:creationId xmlns:a16="http://schemas.microsoft.com/office/drawing/2014/main" id="{5AF75BD3-ACF3-40DE-99C1-FC744F3754EE}"/>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ColorBlock">
              <a:extLst>
                <a:ext uri="{FF2B5EF4-FFF2-40B4-BE49-F238E27FC236}">
                  <a16:creationId xmlns:a16="http://schemas.microsoft.com/office/drawing/2014/main" id="{562C5956-DA79-4A3A-A9E4-5D85929AB8BB}"/>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ypeText">
              <a:extLst>
                <a:ext uri="{FF2B5EF4-FFF2-40B4-BE49-F238E27FC236}">
                  <a16:creationId xmlns:a16="http://schemas.microsoft.com/office/drawing/2014/main" id="{57ED3223-6C32-446E-9EC1-425F2550F067}"/>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21" name="TipText">
              <a:extLst>
                <a:ext uri="{FF2B5EF4-FFF2-40B4-BE49-F238E27FC236}">
                  <a16:creationId xmlns:a16="http://schemas.microsoft.com/office/drawing/2014/main" id="{6AF84315-9BBA-4B56-AC04-B3FC60877BEB}"/>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7" name="图片 6">
            <a:extLst>
              <a:ext uri="{FF2B5EF4-FFF2-40B4-BE49-F238E27FC236}">
                <a16:creationId xmlns:a16="http://schemas.microsoft.com/office/drawing/2014/main" id="{5B4A39EB-F1ED-4DA9-A32D-96C2E58B9890}"/>
              </a:ext>
            </a:extLst>
          </p:cNvPr>
          <p:cNvPicPr>
            <a:picLocks/>
          </p:cNvPicPr>
          <p:nvPr>
            <p:custDataLst>
              <p:tags r:id="rId13"/>
            </p:custDataLst>
          </p:nvPr>
        </p:nvPicPr>
        <p:blipFill>
          <a:blip r:embed="rId2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7681192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a:xfrm>
            <a:off x="457200" y="1295400"/>
            <a:ext cx="8543956" cy="5029200"/>
          </a:xfrm>
        </p:spPr>
        <p:txBody>
          <a:bodyPr/>
          <a:lstStyle/>
          <a:p>
            <a:r>
              <a:rPr lang="zh-CN" altLang="en-US" dirty="0"/>
              <a:t>指针与字符串</a:t>
            </a:r>
            <a:endParaRPr lang="en-US" altLang="zh-CN" dirty="0"/>
          </a:p>
          <a:p>
            <a:pPr lvl="1"/>
            <a:r>
              <a:rPr lang="zh-CN" altLang="en-US" dirty="0"/>
              <a:t>字符串的标准函数</a:t>
            </a:r>
            <a:endParaRPr lang="en-US" altLang="zh-CN" dirty="0"/>
          </a:p>
          <a:p>
            <a:pPr lvl="2"/>
            <a:r>
              <a:rPr lang="zh-CN" altLang="en-US" dirty="0"/>
              <a:t>求字符串长度函数</a:t>
            </a:r>
            <a:r>
              <a:rPr lang="en-US" altLang="zh-CN" dirty="0" err="1"/>
              <a:t>strlen</a:t>
            </a:r>
            <a:r>
              <a:rPr lang="zh-CN" altLang="en-US" dirty="0"/>
              <a:t>（长度不包括串尾符）</a:t>
            </a:r>
          </a:p>
          <a:p>
            <a:pPr>
              <a:lnSpc>
                <a:spcPct val="70000"/>
              </a:lnSpc>
              <a:buNone/>
            </a:pPr>
            <a:r>
              <a:rPr lang="en-US" altLang="zh-CN" sz="2400" dirty="0">
                <a:solidFill>
                  <a:srgbClr val="0000FF"/>
                </a:solidFill>
              </a:rPr>
              <a:t>	</a:t>
            </a:r>
            <a:r>
              <a:rPr lang="en-US" altLang="zh-CN" sz="2400" dirty="0" err="1">
                <a:solidFill>
                  <a:schemeClr val="tx2"/>
                </a:solidFill>
                <a:latin typeface="Courier New" pitchFamily="49" charset="0"/>
                <a:cs typeface="Courier New" pitchFamily="49" charset="0"/>
              </a:rPr>
              <a:t>unsinged</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strlen</a:t>
            </a:r>
            <a:r>
              <a:rPr lang="en-US" altLang="zh-CN" sz="2400" dirty="0">
                <a:solidFill>
                  <a:schemeClr val="tx2"/>
                </a:solidFill>
                <a:latin typeface="Courier New" pitchFamily="49" charset="0"/>
                <a:cs typeface="Courier New" pitchFamily="49" charset="0"/>
              </a:rPr>
              <a:t>( const char *</a:t>
            </a:r>
            <a:r>
              <a:rPr lang="en-US" altLang="zh-CN" sz="2400" dirty="0" err="1">
                <a:solidFill>
                  <a:schemeClr val="tx2"/>
                </a:solidFill>
                <a:latin typeface="Courier New" pitchFamily="49" charset="0"/>
                <a:cs typeface="Courier New" pitchFamily="49" charset="0"/>
              </a:rPr>
              <a:t>str</a:t>
            </a:r>
            <a:r>
              <a:rPr lang="en-US" altLang="zh-CN" sz="2400" dirty="0">
                <a:solidFill>
                  <a:schemeClr val="tx2"/>
                </a:solidFill>
                <a:latin typeface="Courier New" pitchFamily="49" charset="0"/>
                <a:cs typeface="Courier New" pitchFamily="49" charset="0"/>
              </a:rPr>
              <a:t>);</a:t>
            </a:r>
          </a:p>
          <a:p>
            <a:pPr lvl="2">
              <a:lnSpc>
                <a:spcPct val="70000"/>
              </a:lnSpc>
            </a:pPr>
            <a:r>
              <a:rPr lang="zh-CN" altLang="en-US" dirty="0"/>
              <a:t>字符串拷贝函数</a:t>
            </a:r>
            <a:r>
              <a:rPr lang="en-US" altLang="zh-CN" dirty="0" err="1"/>
              <a:t>strcpy</a:t>
            </a:r>
            <a:endParaRPr lang="en-US" altLang="zh-CN" dirty="0"/>
          </a:p>
          <a:p>
            <a:pPr>
              <a:lnSpc>
                <a:spcPct val="70000"/>
              </a:lnSpc>
              <a:buNone/>
            </a:pPr>
            <a:r>
              <a:rPr lang="en-US" altLang="zh-CN" sz="2400" dirty="0">
                <a:solidFill>
                  <a:srgbClr val="0000FF"/>
                </a:solidFill>
              </a:rPr>
              <a:t>	</a:t>
            </a:r>
            <a:r>
              <a:rPr lang="en-US" altLang="zh-CN" sz="2400" dirty="0">
                <a:solidFill>
                  <a:schemeClr val="tx2"/>
                </a:solidFill>
                <a:latin typeface="Courier New" pitchFamily="49" charset="0"/>
                <a:cs typeface="Courier New" pitchFamily="49" charset="0"/>
              </a:rPr>
              <a:t>char *</a:t>
            </a:r>
            <a:r>
              <a:rPr lang="en-US" altLang="zh-CN" sz="2400" dirty="0" err="1">
                <a:solidFill>
                  <a:schemeClr val="tx2"/>
                </a:solidFill>
                <a:latin typeface="Courier New" pitchFamily="49" charset="0"/>
                <a:cs typeface="Courier New" pitchFamily="49" charset="0"/>
              </a:rPr>
              <a:t>strcpy</a:t>
            </a:r>
            <a:r>
              <a:rPr lang="en-US" altLang="zh-CN" sz="2400" dirty="0">
                <a:solidFill>
                  <a:schemeClr val="tx2"/>
                </a:solidFill>
                <a:latin typeface="Courier New" pitchFamily="49" charset="0"/>
                <a:cs typeface="Courier New" pitchFamily="49" charset="0"/>
              </a:rPr>
              <a:t>( char *s, const char *t);</a:t>
            </a:r>
            <a:r>
              <a:rPr lang="en-US" altLang="zh-CN" sz="2400" dirty="0">
                <a:solidFill>
                  <a:srgbClr val="0000FF"/>
                </a:solidFill>
              </a:rPr>
              <a:t>	</a:t>
            </a:r>
          </a:p>
          <a:p>
            <a:pPr lvl="2">
              <a:lnSpc>
                <a:spcPct val="70000"/>
              </a:lnSpc>
            </a:pPr>
            <a:r>
              <a:rPr lang="zh-CN" altLang="en-US" dirty="0"/>
              <a:t>字符串连接函数</a:t>
            </a:r>
            <a:r>
              <a:rPr lang="en-US" altLang="zh-CN" dirty="0" err="1"/>
              <a:t>strcat</a:t>
            </a:r>
            <a:endParaRPr lang="en-US" altLang="zh-CN" dirty="0"/>
          </a:p>
          <a:p>
            <a:pPr>
              <a:lnSpc>
                <a:spcPct val="70000"/>
              </a:lnSpc>
              <a:buNone/>
            </a:pPr>
            <a:r>
              <a:rPr lang="en-US" altLang="zh-CN" sz="2400" dirty="0">
                <a:solidFill>
                  <a:srgbClr val="0000FF"/>
                </a:solidFill>
              </a:rPr>
              <a:t>	</a:t>
            </a:r>
            <a:r>
              <a:rPr lang="en-US" altLang="zh-CN" sz="2400" dirty="0">
                <a:solidFill>
                  <a:schemeClr val="tx2"/>
                </a:solidFill>
                <a:latin typeface="Courier New" pitchFamily="49" charset="0"/>
                <a:cs typeface="Courier New" pitchFamily="49" charset="0"/>
              </a:rPr>
              <a:t>char *</a:t>
            </a:r>
            <a:r>
              <a:rPr lang="en-US" altLang="zh-CN" sz="2400" dirty="0" err="1">
                <a:solidFill>
                  <a:schemeClr val="tx2"/>
                </a:solidFill>
                <a:latin typeface="Courier New" pitchFamily="49" charset="0"/>
                <a:cs typeface="Courier New" pitchFamily="49" charset="0"/>
              </a:rPr>
              <a:t>strcat</a:t>
            </a:r>
            <a:r>
              <a:rPr lang="en-US" altLang="zh-CN" sz="2400" dirty="0">
                <a:solidFill>
                  <a:schemeClr val="tx2"/>
                </a:solidFill>
                <a:latin typeface="Courier New" pitchFamily="49" charset="0"/>
                <a:cs typeface="Courier New" pitchFamily="49" charset="0"/>
              </a:rPr>
              <a:t>( char *s, const char *t);</a:t>
            </a:r>
          </a:p>
          <a:p>
            <a:pPr lvl="2">
              <a:lnSpc>
                <a:spcPct val="70000"/>
              </a:lnSpc>
            </a:pPr>
            <a:r>
              <a:rPr lang="zh-CN" altLang="en-US" dirty="0"/>
              <a:t>字符串比较函数</a:t>
            </a:r>
            <a:r>
              <a:rPr lang="en-US" altLang="zh-CN" dirty="0" err="1"/>
              <a:t>strcmp</a:t>
            </a:r>
            <a:endParaRPr lang="en-US" altLang="zh-CN" dirty="0"/>
          </a:p>
          <a:p>
            <a:pPr>
              <a:lnSpc>
                <a:spcPct val="70000"/>
              </a:lnSpc>
              <a:buNone/>
            </a:pPr>
            <a:r>
              <a:rPr lang="en-US" altLang="zh-CN" sz="2400" dirty="0">
                <a:solidFill>
                  <a:srgbClr val="0000FF"/>
                </a:solidFill>
              </a:rPr>
              <a:t>	</a:t>
            </a:r>
            <a:r>
              <a:rPr lang="en-US" altLang="zh-CN" sz="2400" dirty="0" err="1">
                <a:solidFill>
                  <a:schemeClr val="tx2"/>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strcmp</a:t>
            </a:r>
            <a:r>
              <a:rPr lang="en-US" altLang="zh-CN" sz="2400" dirty="0">
                <a:solidFill>
                  <a:schemeClr val="tx2"/>
                </a:solidFill>
                <a:latin typeface="Courier New" pitchFamily="49" charset="0"/>
                <a:cs typeface="Courier New" pitchFamily="49" charset="0"/>
              </a:rPr>
              <a:t>(const char *s1, const char *s2); </a:t>
            </a:r>
            <a:endParaRPr lang="zh-CN" altLang="en-US" sz="2400" dirty="0">
              <a:solidFill>
                <a:schemeClr val="tx2"/>
              </a:solidFill>
              <a:latin typeface="Courier New" pitchFamily="49" charset="0"/>
              <a:cs typeface="Courier New" pitchFamily="49" charset="0"/>
            </a:endParaRPr>
          </a:p>
          <a:p>
            <a:pPr lvl="2"/>
            <a:r>
              <a:rPr lang="zh-CN" altLang="en-US" dirty="0">
                <a:solidFill>
                  <a:srgbClr val="0000FF"/>
                </a:solidFill>
              </a:rPr>
              <a:t>使用这些函数时要在程序中包含头文件</a:t>
            </a:r>
            <a:r>
              <a:rPr lang="en-US" altLang="zh-CN" dirty="0" err="1">
                <a:solidFill>
                  <a:srgbClr val="0000FF"/>
                </a:solidFill>
              </a:rPr>
              <a:t>string.h</a:t>
            </a:r>
            <a:endParaRPr lang="zh-CN" altLang="en-US" dirty="0"/>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78</a:t>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p:txBody>
          <a:bodyPr/>
          <a:lstStyle/>
          <a:p>
            <a:r>
              <a:rPr lang="zh-CN" altLang="en-US" dirty="0"/>
              <a:t>指针与字符串</a:t>
            </a:r>
            <a:endParaRPr lang="en-US" altLang="zh-CN" dirty="0"/>
          </a:p>
          <a:p>
            <a:pPr lvl="1"/>
            <a:r>
              <a:rPr lang="zh-CN" altLang="en-US" dirty="0"/>
              <a:t>字符串长度函数</a:t>
            </a:r>
            <a:endParaRPr lang="en-US" altLang="zh-CN" dirty="0"/>
          </a:p>
          <a:p>
            <a:pPr lvl="1">
              <a:buNone/>
            </a:pPr>
            <a:r>
              <a:rPr lang="en-US" altLang="zh-CN" dirty="0" err="1">
                <a:solidFill>
                  <a:schemeClr val="tx2"/>
                </a:solidFill>
                <a:latin typeface="Courier New" pitchFamily="49" charset="0"/>
                <a:cs typeface="Courier New" pitchFamily="49" charset="0"/>
              </a:rPr>
              <a:t>unsinged</a:t>
            </a:r>
            <a:r>
              <a:rPr lang="en-US" altLang="zh-CN" dirty="0">
                <a:solidFill>
                  <a:schemeClr val="tx2"/>
                </a:solidFill>
                <a:latin typeface="Courier New" pitchFamily="49" charset="0"/>
                <a:cs typeface="Courier New" pitchFamily="49" charset="0"/>
              </a:rPr>
              <a:t> </a:t>
            </a:r>
            <a:r>
              <a:rPr lang="en-US" altLang="zh-CN" dirty="0" err="1">
                <a:solidFill>
                  <a:schemeClr val="tx2"/>
                </a:solidFill>
                <a:latin typeface="Courier New" pitchFamily="49" charset="0"/>
                <a:cs typeface="Courier New" pitchFamily="49" charset="0"/>
              </a:rPr>
              <a:t>strlen</a:t>
            </a:r>
            <a:r>
              <a:rPr lang="en-US" altLang="zh-CN" dirty="0">
                <a:solidFill>
                  <a:schemeClr val="tx2"/>
                </a:solidFill>
                <a:latin typeface="Courier New" pitchFamily="49" charset="0"/>
                <a:cs typeface="Courier New" pitchFamily="49" charset="0"/>
              </a:rPr>
              <a:t>( const char *</a:t>
            </a:r>
            <a:r>
              <a:rPr lang="en-US" altLang="zh-CN" dirty="0" err="1">
                <a:solidFill>
                  <a:schemeClr val="tx2"/>
                </a:solidFill>
                <a:latin typeface="Courier New" pitchFamily="49" charset="0"/>
                <a:cs typeface="Courier New" pitchFamily="49" charset="0"/>
              </a:rPr>
              <a:t>str</a:t>
            </a:r>
            <a:r>
              <a:rPr lang="en-US" altLang="zh-CN" dirty="0">
                <a:solidFill>
                  <a:schemeClr val="tx2"/>
                </a:solidFill>
                <a:latin typeface="Courier New" pitchFamily="49" charset="0"/>
                <a:cs typeface="Courier New" pitchFamily="49" charset="0"/>
              </a:rPr>
              <a:t>);</a:t>
            </a:r>
          </a:p>
          <a:p>
            <a:pPr lvl="2"/>
            <a:r>
              <a:rPr kumimoji="1" lang="zh-CN" altLang="en-US" dirty="0"/>
              <a:t>返回值为整型，是字符串的长度</a:t>
            </a:r>
            <a:endParaRPr kumimoji="1" lang="en-US" altLang="zh-CN" dirty="0"/>
          </a:p>
          <a:p>
            <a:pPr lvl="2"/>
            <a:r>
              <a:rPr kumimoji="1" lang="zh-CN" altLang="en-US" dirty="0"/>
              <a:t>这里求出的串长度不包含串结束符在内。而</a:t>
            </a:r>
            <a:r>
              <a:rPr kumimoji="1" lang="en-US" altLang="zh-CN" dirty="0" err="1"/>
              <a:t>sizeof</a:t>
            </a:r>
            <a:r>
              <a:rPr kumimoji="1" lang="zh-CN" altLang="en-US" dirty="0"/>
              <a:t>运算符包括结束符，还包括没有使用的单元。</a:t>
            </a: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79</a:t>
            </a:fld>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初识指针</a:t>
            </a:r>
          </a:p>
        </p:txBody>
      </p:sp>
      <p:sp>
        <p:nvSpPr>
          <p:cNvPr id="3" name="内容占位符 2"/>
          <p:cNvSpPr>
            <a:spLocks noGrp="1"/>
          </p:cNvSpPr>
          <p:nvPr>
            <p:ph idx="1"/>
          </p:nvPr>
        </p:nvSpPr>
        <p:spPr/>
        <p:txBody>
          <a:bodyPr/>
          <a:lstStyle/>
          <a:p>
            <a:r>
              <a:rPr lang="zh-CN" altLang="en-US" dirty="0"/>
              <a:t>指针的引入</a:t>
            </a:r>
            <a:endParaRPr lang="en-US" altLang="zh-CN" dirty="0"/>
          </a:p>
          <a:p>
            <a:pPr lvl="1"/>
            <a:r>
              <a:rPr lang="zh-CN" altLang="en-US" dirty="0"/>
              <a:t>对数据的间接访问</a:t>
            </a:r>
            <a:endParaRPr lang="en-US" altLang="zh-CN" dirty="0"/>
          </a:p>
          <a:p>
            <a:pPr lvl="2"/>
            <a:r>
              <a:rPr lang="zh-CN" altLang="en-US" dirty="0"/>
              <a:t>利用地址</a:t>
            </a:r>
            <a:endParaRPr lang="en-US" altLang="zh-CN" dirty="0"/>
          </a:p>
          <a:p>
            <a:pPr lvl="1"/>
            <a:r>
              <a:rPr lang="zh-CN" altLang="en-US" dirty="0"/>
              <a:t>说明动态数组</a:t>
            </a:r>
            <a:endParaRPr lang="en-US" altLang="zh-CN" dirty="0"/>
          </a:p>
          <a:p>
            <a:pPr lvl="2"/>
            <a:r>
              <a:rPr lang="zh-CN" altLang="en-US" dirty="0"/>
              <a:t>可将动态数组的大小设置为变量</a:t>
            </a:r>
            <a:endParaRPr lang="en-US" altLang="zh-CN" dirty="0"/>
          </a:p>
          <a:p>
            <a:pPr lvl="1"/>
            <a:r>
              <a:rPr lang="zh-CN" altLang="en-US" dirty="0"/>
              <a:t>函数返回值</a:t>
            </a:r>
            <a:endParaRPr lang="en-US" altLang="zh-CN" dirty="0"/>
          </a:p>
          <a:p>
            <a:pPr lvl="2"/>
            <a:r>
              <a:rPr lang="zh-CN" altLang="en-US" dirty="0"/>
              <a:t>希望函数的返回值为数组，而不允许使用数组作为返回值类型，可以采用指针作为函数返回值，实现返回数组的功能</a:t>
            </a: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a:t>
            </a:fld>
            <a:endParaRPr lang="en-US" altLang="zh-CN"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a:xfrm>
            <a:off x="457200" y="1295400"/>
            <a:ext cx="8472518" cy="5029200"/>
          </a:xfrm>
        </p:spPr>
        <p:txBody>
          <a:bodyPr/>
          <a:lstStyle/>
          <a:p>
            <a:r>
              <a:rPr lang="zh-CN" altLang="en-US" dirty="0"/>
              <a:t>指针与字符串</a:t>
            </a:r>
            <a:endParaRPr lang="en-US" altLang="zh-CN" dirty="0"/>
          </a:p>
          <a:p>
            <a:pPr lvl="1"/>
            <a:r>
              <a:rPr lang="zh-CN" altLang="en-US" dirty="0"/>
              <a:t>字符串拷贝函数</a:t>
            </a:r>
            <a:endParaRPr lang="en-US" altLang="zh-CN" dirty="0"/>
          </a:p>
          <a:p>
            <a:pPr lvl="1">
              <a:buNone/>
            </a:pPr>
            <a:r>
              <a:rPr lang="en-US" altLang="zh-CN" dirty="0">
                <a:solidFill>
                  <a:schemeClr val="tx2"/>
                </a:solidFill>
                <a:latin typeface="Courier New" pitchFamily="49" charset="0"/>
                <a:cs typeface="Courier New" pitchFamily="49" charset="0"/>
              </a:rPr>
              <a:t>char *</a:t>
            </a:r>
            <a:r>
              <a:rPr lang="en-US" altLang="zh-CN" dirty="0" err="1">
                <a:solidFill>
                  <a:schemeClr val="tx2"/>
                </a:solidFill>
                <a:latin typeface="Courier New" pitchFamily="49" charset="0"/>
                <a:cs typeface="Courier New" pitchFamily="49" charset="0"/>
              </a:rPr>
              <a:t>strcpy</a:t>
            </a:r>
            <a:r>
              <a:rPr lang="en-US" altLang="zh-CN" dirty="0">
                <a:solidFill>
                  <a:schemeClr val="tx2"/>
                </a:solidFill>
                <a:latin typeface="Courier New" pitchFamily="49" charset="0"/>
                <a:cs typeface="Courier New" pitchFamily="49" charset="0"/>
              </a:rPr>
              <a:t>(char *</a:t>
            </a:r>
            <a:r>
              <a:rPr lang="en-US" altLang="zh-CN" dirty="0" err="1">
                <a:solidFill>
                  <a:schemeClr val="tx2"/>
                </a:solidFill>
                <a:latin typeface="Courier New" pitchFamily="49" charset="0"/>
                <a:cs typeface="Courier New" pitchFamily="49" charset="0"/>
              </a:rPr>
              <a:t>s,const</a:t>
            </a:r>
            <a:r>
              <a:rPr lang="en-US" altLang="zh-CN" dirty="0">
                <a:solidFill>
                  <a:schemeClr val="tx2"/>
                </a:solidFill>
                <a:latin typeface="Courier New" pitchFamily="49" charset="0"/>
                <a:cs typeface="Courier New" pitchFamily="49" charset="0"/>
              </a:rPr>
              <a:t> char *t);</a:t>
            </a:r>
            <a:endParaRPr lang="en-US" altLang="zh-CN" dirty="0"/>
          </a:p>
          <a:p>
            <a:pPr lvl="2"/>
            <a:r>
              <a:rPr lang="zh-CN" altLang="en-US" dirty="0"/>
              <a:t>返回值是指向复制后字符串中首字符的指针 </a:t>
            </a:r>
          </a:p>
          <a:p>
            <a:pPr lvl="1"/>
            <a:r>
              <a:rPr lang="zh-CN" altLang="en-US" dirty="0"/>
              <a:t>另一个拷贝函数可指定复制多少字符：</a:t>
            </a:r>
            <a:endParaRPr lang="en-US" altLang="zh-CN" dirty="0"/>
          </a:p>
          <a:p>
            <a:pPr lvl="1">
              <a:buNone/>
            </a:pPr>
            <a:r>
              <a:rPr lang="en-US" altLang="zh-CN" dirty="0">
                <a:solidFill>
                  <a:schemeClr val="tx2"/>
                </a:solidFill>
                <a:latin typeface="Courier New" pitchFamily="49" charset="0"/>
                <a:cs typeface="Courier New" pitchFamily="49" charset="0"/>
              </a:rPr>
              <a:t>char *</a:t>
            </a:r>
            <a:r>
              <a:rPr lang="en-US" altLang="zh-CN" dirty="0" err="1">
                <a:solidFill>
                  <a:schemeClr val="tx2"/>
                </a:solidFill>
                <a:latin typeface="Courier New" pitchFamily="49" charset="0"/>
                <a:cs typeface="Courier New" pitchFamily="49" charset="0"/>
              </a:rPr>
              <a:t>strncpy</a:t>
            </a:r>
            <a:r>
              <a:rPr lang="en-US" altLang="zh-CN" dirty="0">
                <a:solidFill>
                  <a:schemeClr val="tx2"/>
                </a:solidFill>
                <a:latin typeface="Courier New" pitchFamily="49" charset="0"/>
                <a:cs typeface="Courier New" pitchFamily="49" charset="0"/>
              </a:rPr>
              <a:t>(char *</a:t>
            </a:r>
            <a:r>
              <a:rPr lang="en-US" altLang="zh-CN" dirty="0" err="1">
                <a:solidFill>
                  <a:schemeClr val="tx2"/>
                </a:solidFill>
                <a:latin typeface="Courier New" pitchFamily="49" charset="0"/>
                <a:cs typeface="Courier New" pitchFamily="49" charset="0"/>
              </a:rPr>
              <a:t>s,const</a:t>
            </a:r>
            <a:r>
              <a:rPr lang="en-US" altLang="zh-CN" dirty="0">
                <a:solidFill>
                  <a:schemeClr val="tx2"/>
                </a:solidFill>
                <a:latin typeface="Courier New" pitchFamily="49" charset="0"/>
                <a:cs typeface="Courier New" pitchFamily="49" charset="0"/>
              </a:rPr>
              <a:t> char *</a:t>
            </a:r>
            <a:r>
              <a:rPr lang="en-US" altLang="zh-CN" dirty="0" err="1">
                <a:solidFill>
                  <a:schemeClr val="tx2"/>
                </a:solidFill>
                <a:latin typeface="Courier New" pitchFamily="49" charset="0"/>
                <a:cs typeface="Courier New" pitchFamily="49" charset="0"/>
              </a:rPr>
              <a:t>t,size_t</a:t>
            </a:r>
            <a:r>
              <a:rPr lang="en-US" altLang="zh-CN" dirty="0">
                <a:solidFill>
                  <a:schemeClr val="tx2"/>
                </a:solidFill>
                <a:latin typeface="Courier New" pitchFamily="49" charset="0"/>
                <a:cs typeface="Courier New" pitchFamily="49" charset="0"/>
              </a:rPr>
              <a:t> n);</a:t>
            </a:r>
            <a:endParaRPr lang="zh-CN" altLang="en-US" dirty="0">
              <a:solidFill>
                <a:schemeClr val="tx2"/>
              </a:solidFill>
              <a:latin typeface="Courier New" pitchFamily="49" charset="0"/>
              <a:cs typeface="Courier New" pitchFamily="49" charset="0"/>
            </a:endParaRPr>
          </a:p>
          <a:p>
            <a:pPr lvl="2"/>
            <a:r>
              <a:rPr lang="zh-CN" altLang="en-US" dirty="0"/>
              <a:t>字符串常用</a:t>
            </a:r>
            <a:r>
              <a:rPr lang="en-US" altLang="zh-CN" dirty="0" err="1"/>
              <a:t>size_t</a:t>
            </a:r>
            <a:r>
              <a:rPr lang="zh-CN" altLang="en-US" dirty="0"/>
              <a:t>代替整型，其说明方法如下：</a:t>
            </a:r>
          </a:p>
          <a:p>
            <a:pPr lvl="2">
              <a:buNone/>
            </a:pPr>
            <a:r>
              <a:rPr lang="en-US" altLang="zh-CN" dirty="0" err="1">
                <a:solidFill>
                  <a:srgbClr val="0000CC"/>
                </a:solidFill>
                <a:latin typeface="Courier New" pitchFamily="49" charset="0"/>
                <a:cs typeface="Courier New" pitchFamily="49" charset="0"/>
              </a:rPr>
              <a:t>typedef</a:t>
            </a:r>
            <a:r>
              <a:rPr lang="en-US" altLang="zh-CN" dirty="0">
                <a:solidFill>
                  <a:srgbClr val="0000CC"/>
                </a:solidFill>
                <a:latin typeface="Courier New" pitchFamily="49" charset="0"/>
                <a:cs typeface="Courier New" pitchFamily="49" charset="0"/>
              </a:rPr>
              <a:t> </a:t>
            </a:r>
            <a:r>
              <a:rPr lang="en-US" altLang="zh-CN" dirty="0" err="1">
                <a:solidFill>
                  <a:srgbClr val="0000CC"/>
                </a:solidFill>
                <a:latin typeface="Courier New" pitchFamily="49" charset="0"/>
                <a:cs typeface="Courier New" pitchFamily="49" charset="0"/>
              </a:rPr>
              <a:t>int</a:t>
            </a:r>
            <a:r>
              <a:rPr lang="en-US" altLang="zh-CN" dirty="0">
                <a:solidFill>
                  <a:srgbClr val="0000CC"/>
                </a:solidFill>
                <a:latin typeface="Courier New" pitchFamily="49" charset="0"/>
                <a:cs typeface="Courier New" pitchFamily="49" charset="0"/>
              </a:rPr>
              <a:t> </a:t>
            </a:r>
            <a:r>
              <a:rPr lang="en-US" altLang="zh-CN" dirty="0" err="1">
                <a:solidFill>
                  <a:schemeClr val="tx2"/>
                </a:solidFill>
                <a:latin typeface="Courier New" pitchFamily="49" charset="0"/>
                <a:cs typeface="Courier New" pitchFamily="49" charset="0"/>
              </a:rPr>
              <a:t>size_t</a:t>
            </a:r>
            <a:r>
              <a:rPr lang="en-US" altLang="zh-CN" dirty="0">
                <a:solidFill>
                  <a:schemeClr val="tx2"/>
                </a:solidFill>
                <a:latin typeface="Courier New" pitchFamily="49" charset="0"/>
                <a:cs typeface="Courier New" pitchFamily="49" charset="0"/>
              </a:rPr>
              <a:t>;</a:t>
            </a:r>
          </a:p>
          <a:p>
            <a:pPr lvl="2"/>
            <a:r>
              <a:rPr lang="zh-CN" altLang="en-US" dirty="0"/>
              <a:t>用易读性更好的数组长度</a:t>
            </a:r>
            <a:r>
              <a:rPr lang="en-US" altLang="zh-CN" dirty="0" err="1"/>
              <a:t>size_t</a:t>
            </a:r>
            <a:r>
              <a:rPr lang="zh-CN" altLang="en-US" dirty="0"/>
              <a:t>来代替通用的</a:t>
            </a:r>
            <a:r>
              <a:rPr lang="en-US" altLang="zh-CN" dirty="0" err="1"/>
              <a:t>int</a:t>
            </a:r>
            <a:endParaRPr lang="zh-CN" altLang="en-US" dirty="0"/>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80</a:t>
            </a:fld>
            <a:endParaRPr lang="en-US" altLang="zh-CN"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p:txBody>
          <a:bodyPr/>
          <a:lstStyle/>
          <a:p>
            <a:r>
              <a:rPr lang="zh-CN" altLang="en-US" dirty="0"/>
              <a:t>指针与字符串</a:t>
            </a:r>
            <a:endParaRPr lang="en-US" altLang="zh-CN" dirty="0"/>
          </a:p>
          <a:p>
            <a:pPr lvl="1"/>
            <a:r>
              <a:rPr lang="zh-CN" altLang="en-US" dirty="0"/>
              <a:t>字符串拷贝函数的一种实现方法</a:t>
            </a:r>
            <a:endParaRPr lang="en-US" altLang="zh-CN" dirty="0"/>
          </a:p>
          <a:p>
            <a:pPr>
              <a:spcBef>
                <a:spcPts val="0"/>
              </a:spcBef>
              <a:buNone/>
            </a:pPr>
            <a:endParaRPr kumimoji="1" lang="en-US" altLang="zh-CN" sz="2400" dirty="0">
              <a:solidFill>
                <a:srgbClr val="0000FF"/>
              </a:solidFill>
              <a:latin typeface="Courier New" pitchFamily="49" charset="0"/>
              <a:cs typeface="Courier New" pitchFamily="49" charset="0"/>
            </a:endParaRPr>
          </a:p>
          <a:p>
            <a:pPr>
              <a:spcBef>
                <a:spcPts val="0"/>
              </a:spcBef>
              <a:buNone/>
            </a:pPr>
            <a:r>
              <a:rPr kumimoji="1" lang="en-US" altLang="zh-CN" sz="2400" dirty="0">
                <a:solidFill>
                  <a:srgbClr val="0000FF"/>
                </a:solidFill>
                <a:latin typeface="Courier New" pitchFamily="49" charset="0"/>
                <a:cs typeface="Courier New" pitchFamily="49" charset="0"/>
              </a:rPr>
              <a:t>void</a:t>
            </a:r>
            <a:r>
              <a:rPr kumimoji="1" lang="en-US" altLang="zh-CN" sz="2400" dirty="0">
                <a:solidFill>
                  <a:schemeClr val="tx2"/>
                </a:solidFill>
                <a:latin typeface="Courier New" pitchFamily="49" charset="0"/>
                <a:cs typeface="Courier New" pitchFamily="49" charset="0"/>
              </a:rPr>
              <a:t> scopy2(</a:t>
            </a:r>
            <a:r>
              <a:rPr kumimoji="1" lang="en-US" altLang="zh-CN" sz="2400" dirty="0">
                <a:solidFill>
                  <a:srgbClr val="0000FF"/>
                </a:solidFill>
                <a:latin typeface="Courier New" pitchFamily="49" charset="0"/>
                <a:cs typeface="Courier New" pitchFamily="49" charset="0"/>
              </a:rPr>
              <a:t>char</a:t>
            </a:r>
            <a:r>
              <a:rPr kumimoji="1" lang="en-US" altLang="zh-CN" sz="2400" dirty="0">
                <a:solidFill>
                  <a:schemeClr val="tx2"/>
                </a:solidFill>
                <a:latin typeface="Courier New" pitchFamily="49" charset="0"/>
                <a:cs typeface="Courier New" pitchFamily="49" charset="0"/>
              </a:rPr>
              <a:t> *s, </a:t>
            </a:r>
            <a:r>
              <a:rPr kumimoji="1" lang="en-US" altLang="zh-CN" sz="2400" dirty="0">
                <a:solidFill>
                  <a:srgbClr val="0000FF"/>
                </a:solidFill>
                <a:latin typeface="Courier New" pitchFamily="49" charset="0"/>
                <a:cs typeface="Courier New" pitchFamily="49" charset="0"/>
              </a:rPr>
              <a:t>char</a:t>
            </a:r>
            <a:r>
              <a:rPr kumimoji="1" lang="en-US" altLang="zh-CN" sz="2400" dirty="0">
                <a:solidFill>
                  <a:schemeClr val="tx2"/>
                </a:solidFill>
                <a:latin typeface="Courier New" pitchFamily="49" charset="0"/>
                <a:cs typeface="Courier New" pitchFamily="49" charset="0"/>
              </a:rPr>
              <a:t> *t){</a:t>
            </a:r>
          </a:p>
          <a:p>
            <a:pPr>
              <a:spcBef>
                <a:spcPts val="0"/>
              </a:spcBef>
              <a:buNone/>
            </a:pPr>
            <a:r>
              <a:rPr kumimoji="1" lang="en-US" altLang="zh-CN" sz="2400" dirty="0">
                <a:solidFill>
                  <a:schemeClr val="tx2"/>
                </a:solidFill>
                <a:latin typeface="Courier New" pitchFamily="49" charset="0"/>
                <a:cs typeface="Courier New" pitchFamily="49" charset="0"/>
              </a:rPr>
              <a:t>    </a:t>
            </a:r>
            <a:r>
              <a:rPr kumimoji="1" lang="en-US" altLang="zh-CN" sz="2400" dirty="0">
                <a:solidFill>
                  <a:srgbClr val="0000FF"/>
                </a:solidFill>
                <a:latin typeface="Courier New" pitchFamily="49" charset="0"/>
                <a:cs typeface="Courier New" pitchFamily="49" charset="0"/>
              </a:rPr>
              <a:t>while</a:t>
            </a:r>
            <a:r>
              <a:rPr kumimoji="1" lang="en-US" altLang="zh-CN" sz="2400" dirty="0">
                <a:solidFill>
                  <a:schemeClr val="tx2"/>
                </a:solidFill>
                <a:latin typeface="Courier New" pitchFamily="49" charset="0"/>
                <a:cs typeface="Courier New" pitchFamily="49" charset="0"/>
              </a:rPr>
              <a:t>(*t != ‘\0’){</a:t>
            </a:r>
          </a:p>
          <a:p>
            <a:pPr>
              <a:spcBef>
                <a:spcPts val="0"/>
              </a:spcBef>
              <a:buNone/>
            </a:pPr>
            <a:r>
              <a:rPr kumimoji="1" lang="en-US" altLang="zh-CN" sz="2400" dirty="0">
                <a:solidFill>
                  <a:schemeClr val="tx2"/>
                </a:solidFill>
                <a:latin typeface="Courier New" pitchFamily="49" charset="0"/>
                <a:cs typeface="Courier New" pitchFamily="49" charset="0"/>
              </a:rPr>
              <a:t>        *s = *t;</a:t>
            </a:r>
          </a:p>
          <a:p>
            <a:pPr>
              <a:spcBef>
                <a:spcPts val="0"/>
              </a:spcBef>
              <a:buNone/>
            </a:pPr>
            <a:r>
              <a:rPr kumimoji="1" lang="en-US" altLang="zh-CN" sz="2400" dirty="0">
                <a:solidFill>
                  <a:schemeClr val="tx2"/>
                </a:solidFill>
                <a:latin typeface="Courier New" pitchFamily="49" charset="0"/>
                <a:cs typeface="Courier New" pitchFamily="49" charset="0"/>
              </a:rPr>
              <a:t>        s = s + 1; </a:t>
            </a:r>
          </a:p>
          <a:p>
            <a:pPr>
              <a:spcBef>
                <a:spcPts val="0"/>
              </a:spcBef>
              <a:buNone/>
            </a:pPr>
            <a:r>
              <a:rPr kumimoji="1" lang="en-US" altLang="zh-CN" sz="2400" dirty="0">
                <a:solidFill>
                  <a:schemeClr val="tx2"/>
                </a:solidFill>
                <a:latin typeface="Courier New" pitchFamily="49" charset="0"/>
                <a:cs typeface="Courier New" pitchFamily="49" charset="0"/>
              </a:rPr>
              <a:t>        t = t + 1;  </a:t>
            </a:r>
          </a:p>
          <a:p>
            <a:pPr>
              <a:spcBef>
                <a:spcPts val="0"/>
              </a:spcBef>
              <a:buNone/>
            </a:pPr>
            <a:r>
              <a:rPr kumimoji="1" lang="en-US" altLang="zh-CN" sz="2400" dirty="0">
                <a:solidFill>
                  <a:schemeClr val="tx2"/>
                </a:solidFill>
                <a:latin typeface="Courier New" pitchFamily="49" charset="0"/>
                <a:cs typeface="Courier New" pitchFamily="49" charset="0"/>
              </a:rPr>
              <a:t>    }</a:t>
            </a:r>
          </a:p>
          <a:p>
            <a:pPr>
              <a:spcBef>
                <a:spcPts val="0"/>
              </a:spcBef>
              <a:buNone/>
            </a:pPr>
            <a:r>
              <a:rPr kumimoji="1" lang="en-US" altLang="zh-CN" sz="2400" dirty="0">
                <a:solidFill>
                  <a:schemeClr val="tx2"/>
                </a:solidFill>
                <a:latin typeface="Courier New" pitchFamily="49" charset="0"/>
                <a:cs typeface="Courier New" pitchFamily="49" charset="0"/>
              </a:rPr>
              <a:t>    *s = ‘\0’;</a:t>
            </a:r>
          </a:p>
          <a:p>
            <a:pPr>
              <a:spcBef>
                <a:spcPts val="0"/>
              </a:spcBef>
              <a:buNone/>
            </a:pPr>
            <a:r>
              <a:rPr kumimoji="1" lang="en-US" altLang="zh-CN" sz="2400" dirty="0">
                <a:solidFill>
                  <a:schemeClr val="tx2"/>
                </a:solidFill>
                <a:latin typeface="Courier New" pitchFamily="49" charset="0"/>
                <a:cs typeface="Courier New" pitchFamily="49" charset="0"/>
              </a:rPr>
              <a:t>}</a:t>
            </a:r>
            <a:endParaRPr lang="zh-CN" altLang="en-US" sz="2400" dirty="0"/>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81</a:t>
            </a:fld>
            <a:endParaRPr lang="en-US" altLang="zh-CN"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a:xfrm>
            <a:off x="457200" y="1295400"/>
            <a:ext cx="8401080" cy="5029200"/>
          </a:xfrm>
        </p:spPr>
        <p:txBody>
          <a:bodyPr/>
          <a:lstStyle/>
          <a:p>
            <a:r>
              <a:rPr lang="zh-CN" altLang="en-US" dirty="0"/>
              <a:t>指针与字符串</a:t>
            </a:r>
            <a:endParaRPr lang="en-US" altLang="zh-CN" dirty="0"/>
          </a:p>
          <a:p>
            <a:pPr lvl="1"/>
            <a:r>
              <a:rPr lang="zh-CN" altLang="en-US" dirty="0"/>
              <a:t>字符串连接函数</a:t>
            </a:r>
            <a:endParaRPr lang="en-US" altLang="zh-CN" dirty="0"/>
          </a:p>
          <a:p>
            <a:pPr lvl="1">
              <a:buNone/>
            </a:pPr>
            <a:r>
              <a:rPr lang="en-US" altLang="zh-CN" dirty="0">
                <a:solidFill>
                  <a:schemeClr val="tx2"/>
                </a:solidFill>
                <a:latin typeface="Courier New" pitchFamily="49" charset="0"/>
                <a:cs typeface="Courier New" pitchFamily="49" charset="0"/>
              </a:rPr>
              <a:t>char *</a:t>
            </a:r>
            <a:r>
              <a:rPr lang="en-US" altLang="zh-CN" dirty="0" err="1">
                <a:solidFill>
                  <a:schemeClr val="tx2"/>
                </a:solidFill>
                <a:latin typeface="Courier New" pitchFamily="49" charset="0"/>
                <a:cs typeface="Courier New" pitchFamily="49" charset="0"/>
              </a:rPr>
              <a:t>strcat</a:t>
            </a:r>
            <a:r>
              <a:rPr lang="en-US" altLang="zh-CN" dirty="0">
                <a:solidFill>
                  <a:schemeClr val="tx2"/>
                </a:solidFill>
                <a:latin typeface="Courier New" pitchFamily="49" charset="0"/>
                <a:cs typeface="Courier New" pitchFamily="49" charset="0"/>
              </a:rPr>
              <a:t>(char *s, const char *t);</a:t>
            </a:r>
            <a:endParaRPr lang="en-US" altLang="zh-CN" dirty="0"/>
          </a:p>
          <a:p>
            <a:pPr lvl="2"/>
            <a:r>
              <a:rPr lang="zh-CN" altLang="en-US" dirty="0"/>
              <a:t>将串</a:t>
            </a:r>
            <a:r>
              <a:rPr lang="en-US" altLang="zh-CN" dirty="0"/>
              <a:t>ct</a:t>
            </a:r>
            <a:r>
              <a:rPr lang="zh-CN" altLang="en-US" dirty="0"/>
              <a:t>复制到串</a:t>
            </a:r>
            <a:r>
              <a:rPr lang="en-US" altLang="zh-CN" dirty="0"/>
              <a:t>s</a:t>
            </a:r>
            <a:r>
              <a:rPr lang="zh-CN" altLang="en-US" dirty="0"/>
              <a:t>的后面，形成一个长串。例如：</a:t>
            </a:r>
          </a:p>
          <a:p>
            <a:pPr lvl="1">
              <a:buNone/>
            </a:pPr>
            <a:r>
              <a:rPr lang="en-US" altLang="zh-CN" dirty="0">
                <a:latin typeface="Courier New" pitchFamily="49" charset="0"/>
                <a:cs typeface="Courier New" pitchFamily="49" charset="0"/>
              </a:rPr>
              <a:t>char</a:t>
            </a:r>
            <a:r>
              <a:rPr lang="en-US" altLang="zh-CN" dirty="0">
                <a:solidFill>
                  <a:schemeClr val="tx2"/>
                </a:solidFill>
                <a:latin typeface="Courier New" pitchFamily="49" charset="0"/>
                <a:cs typeface="Courier New" pitchFamily="49" charset="0"/>
              </a:rPr>
              <a:t> str1[30]=“</a:t>
            </a:r>
            <a:r>
              <a:rPr lang="zh-CN" altLang="en-US" dirty="0">
                <a:solidFill>
                  <a:schemeClr val="tx2"/>
                </a:solidFill>
                <a:latin typeface="Courier New" pitchFamily="49" charset="0"/>
                <a:cs typeface="Courier New" pitchFamily="49" charset="0"/>
              </a:rPr>
              <a:t>张成</a:t>
            </a:r>
            <a:r>
              <a:rPr lang="en-US" altLang="zh-CN" dirty="0">
                <a:solidFill>
                  <a:schemeClr val="tx2"/>
                </a:solidFill>
                <a:latin typeface="Courier New" pitchFamily="49" charset="0"/>
                <a:cs typeface="Courier New" pitchFamily="49" charset="0"/>
              </a:rPr>
              <a:t>”;</a:t>
            </a:r>
            <a:endParaRPr lang="zh-CN" altLang="en-US" dirty="0">
              <a:solidFill>
                <a:schemeClr val="tx2"/>
              </a:solidFill>
              <a:latin typeface="Courier New" pitchFamily="49" charset="0"/>
              <a:cs typeface="Courier New" pitchFamily="49" charset="0"/>
            </a:endParaRPr>
          </a:p>
          <a:p>
            <a:pPr lvl="1">
              <a:buNone/>
            </a:pPr>
            <a:r>
              <a:rPr lang="en-US" altLang="zh-CN" dirty="0">
                <a:latin typeface="Courier New" pitchFamily="49" charset="0"/>
                <a:cs typeface="Courier New" pitchFamily="49" charset="0"/>
              </a:rPr>
              <a:t>char</a:t>
            </a:r>
            <a:r>
              <a:rPr lang="en-US" altLang="zh-CN" dirty="0">
                <a:solidFill>
                  <a:schemeClr val="tx2"/>
                </a:solidFill>
                <a:latin typeface="Courier New" pitchFamily="49" charset="0"/>
                <a:cs typeface="Courier New" pitchFamily="49" charset="0"/>
              </a:rPr>
              <a:t> str2[20]=“</a:t>
            </a:r>
            <a:r>
              <a:rPr lang="zh-CN" altLang="en-US" dirty="0">
                <a:solidFill>
                  <a:schemeClr val="tx2"/>
                </a:solidFill>
                <a:latin typeface="Courier New" pitchFamily="49" charset="0"/>
                <a:cs typeface="Courier New" pitchFamily="49" charset="0"/>
              </a:rPr>
              <a:t>是电子系的学生</a:t>
            </a:r>
            <a:r>
              <a:rPr lang="en-US" altLang="zh-CN" dirty="0">
                <a:solidFill>
                  <a:schemeClr val="tx2"/>
                </a:solidFill>
                <a:latin typeface="Courier New" pitchFamily="49" charset="0"/>
                <a:cs typeface="Courier New" pitchFamily="49" charset="0"/>
              </a:rPr>
              <a:t>”;</a:t>
            </a:r>
            <a:endParaRPr lang="zh-CN" altLang="en-US" dirty="0">
              <a:solidFill>
                <a:schemeClr val="tx2"/>
              </a:solidFill>
              <a:latin typeface="Courier New" pitchFamily="49" charset="0"/>
              <a:cs typeface="Courier New" pitchFamily="49" charset="0"/>
            </a:endParaRPr>
          </a:p>
          <a:p>
            <a:pPr lvl="1">
              <a:buNone/>
            </a:pPr>
            <a:r>
              <a:rPr lang="en-US" altLang="zh-CN" dirty="0" err="1">
                <a:solidFill>
                  <a:schemeClr val="tx2"/>
                </a:solidFill>
                <a:latin typeface="Courier New" pitchFamily="49" charset="0"/>
                <a:cs typeface="Courier New" pitchFamily="49" charset="0"/>
              </a:rPr>
              <a:t>strcat</a:t>
            </a:r>
            <a:r>
              <a:rPr lang="en-US" altLang="zh-CN" dirty="0">
                <a:solidFill>
                  <a:schemeClr val="tx2"/>
                </a:solidFill>
                <a:latin typeface="Courier New" pitchFamily="49" charset="0"/>
                <a:cs typeface="Courier New" pitchFamily="49" charset="0"/>
              </a:rPr>
              <a:t>(str1,str2);</a:t>
            </a:r>
          </a:p>
          <a:p>
            <a:pPr lvl="2"/>
            <a:r>
              <a:rPr lang="zh-CN" altLang="en-US" dirty="0"/>
              <a:t>结果是</a:t>
            </a:r>
            <a:r>
              <a:rPr lang="en-US" altLang="zh-CN" dirty="0"/>
              <a:t>str1</a:t>
            </a:r>
            <a:r>
              <a:rPr lang="zh-CN" altLang="en-US" dirty="0"/>
              <a:t>中放的是“张成是电子系的学生”。</a:t>
            </a: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82</a:t>
            </a:fld>
            <a:endParaRPr lang="en-US" altLang="zh-CN"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a:xfrm>
            <a:off x="457200" y="1295400"/>
            <a:ext cx="8186766" cy="5029200"/>
          </a:xfrm>
        </p:spPr>
        <p:txBody>
          <a:bodyPr/>
          <a:lstStyle/>
          <a:p>
            <a:r>
              <a:rPr lang="zh-CN" altLang="en-US" dirty="0"/>
              <a:t>指针与字符串</a:t>
            </a:r>
            <a:endParaRPr lang="en-US" altLang="zh-CN" dirty="0"/>
          </a:p>
          <a:p>
            <a:pPr lvl="1"/>
            <a:r>
              <a:rPr lang="zh-CN" altLang="en-US" dirty="0"/>
              <a:t>字符串比较函数</a:t>
            </a:r>
            <a:endParaRPr lang="en-US" altLang="zh-CN" dirty="0"/>
          </a:p>
          <a:p>
            <a:pPr lvl="1">
              <a:buNone/>
            </a:pPr>
            <a:r>
              <a:rPr lang="en-US" altLang="zh-CN" dirty="0" err="1">
                <a:solidFill>
                  <a:schemeClr val="tx2"/>
                </a:solidFill>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a:t>
            </a:r>
            <a:r>
              <a:rPr lang="en-US" altLang="zh-CN" dirty="0" err="1">
                <a:solidFill>
                  <a:schemeClr val="tx2"/>
                </a:solidFill>
                <a:latin typeface="Courier New" pitchFamily="49" charset="0"/>
                <a:cs typeface="Courier New" pitchFamily="49" charset="0"/>
              </a:rPr>
              <a:t>strcmp</a:t>
            </a:r>
            <a:r>
              <a:rPr lang="en-US" altLang="zh-CN" dirty="0">
                <a:solidFill>
                  <a:schemeClr val="tx2"/>
                </a:solidFill>
                <a:latin typeface="Courier New" pitchFamily="49" charset="0"/>
                <a:cs typeface="Courier New" pitchFamily="49" charset="0"/>
              </a:rPr>
              <a:t>(const char *s1, const char *s2);</a:t>
            </a:r>
            <a:endParaRPr lang="en-US" altLang="zh-CN" dirty="0"/>
          </a:p>
          <a:p>
            <a:pPr lvl="2" algn="just"/>
            <a:r>
              <a:rPr lang="zh-CN" altLang="en-US" dirty="0"/>
              <a:t>两字符串比较是按字典排序方法进行。两个字符串从第一个字符比较起，如果相同，则比较第二个字符，依此类推，直到不同。哪个字符串对应的字符的</a:t>
            </a:r>
            <a:r>
              <a:rPr lang="en-US" altLang="zh-CN" dirty="0"/>
              <a:t>ASCII</a:t>
            </a:r>
            <a:r>
              <a:rPr lang="zh-CN" altLang="en-US" dirty="0"/>
              <a:t>码值大，串就大。如果两串直到结束符都相同，则一样大。</a:t>
            </a:r>
          </a:p>
          <a:p>
            <a:pPr lvl="3"/>
            <a:r>
              <a:rPr lang="zh-CN" altLang="en-US" dirty="0"/>
              <a:t>若两个字符串</a:t>
            </a:r>
            <a:r>
              <a:rPr lang="zh-CN" altLang="en-US" dirty="0">
                <a:solidFill>
                  <a:srgbClr val="FF0000"/>
                </a:solidFill>
              </a:rPr>
              <a:t>相等</a:t>
            </a:r>
            <a:r>
              <a:rPr lang="zh-CN" altLang="en-US" dirty="0"/>
              <a:t>，则返回</a:t>
            </a:r>
            <a:r>
              <a:rPr lang="en-US" altLang="zh-CN" dirty="0">
                <a:solidFill>
                  <a:srgbClr val="FF0000"/>
                </a:solidFill>
              </a:rPr>
              <a:t>0</a:t>
            </a:r>
            <a:r>
              <a:rPr lang="zh-CN" altLang="en-US" dirty="0"/>
              <a:t>；串</a:t>
            </a:r>
            <a:r>
              <a:rPr lang="en-US" altLang="zh-CN" dirty="0">
                <a:solidFill>
                  <a:srgbClr val="0000FF"/>
                </a:solidFill>
              </a:rPr>
              <a:t>s1</a:t>
            </a:r>
            <a:r>
              <a:rPr lang="zh-CN" altLang="en-US" dirty="0">
                <a:solidFill>
                  <a:srgbClr val="0000FF"/>
                </a:solidFill>
              </a:rPr>
              <a:t>大</a:t>
            </a:r>
            <a:r>
              <a:rPr lang="zh-CN" altLang="en-US" dirty="0"/>
              <a:t>，则返回</a:t>
            </a:r>
            <a:r>
              <a:rPr lang="zh-CN" altLang="en-US" dirty="0">
                <a:solidFill>
                  <a:srgbClr val="0000FF"/>
                </a:solidFill>
              </a:rPr>
              <a:t>正整数</a:t>
            </a:r>
            <a:r>
              <a:rPr lang="zh-CN" altLang="en-US" dirty="0"/>
              <a:t>；串</a:t>
            </a:r>
            <a:r>
              <a:rPr lang="en-US" altLang="zh-CN" dirty="0">
                <a:solidFill>
                  <a:schemeClr val="accent6"/>
                </a:solidFill>
              </a:rPr>
              <a:t>s2</a:t>
            </a:r>
            <a:r>
              <a:rPr lang="zh-CN" altLang="en-US" dirty="0">
                <a:solidFill>
                  <a:schemeClr val="accent6"/>
                </a:solidFill>
              </a:rPr>
              <a:t>大</a:t>
            </a:r>
            <a:r>
              <a:rPr lang="zh-CN" altLang="en-US" dirty="0"/>
              <a:t>，则返回</a:t>
            </a:r>
            <a:r>
              <a:rPr lang="zh-CN" altLang="en-US" dirty="0">
                <a:solidFill>
                  <a:schemeClr val="accent6"/>
                </a:solidFill>
              </a:rPr>
              <a:t>负整数</a:t>
            </a:r>
            <a:r>
              <a:rPr lang="zh-CN" altLang="en-US" dirty="0"/>
              <a:t>。</a:t>
            </a: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83</a:t>
            </a:fld>
            <a:endParaRPr lang="en-US" altLang="zh-CN"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a:xfrm>
            <a:off x="457200" y="1295400"/>
            <a:ext cx="8153400" cy="5276872"/>
          </a:xfrm>
        </p:spPr>
        <p:txBody>
          <a:bodyPr/>
          <a:lstStyle/>
          <a:p>
            <a:r>
              <a:rPr lang="zh-CN" altLang="en-US" dirty="0"/>
              <a:t>指针与字符串</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6.10】</a:t>
            </a:r>
            <a:r>
              <a:rPr lang="zh-CN" altLang="en-US" dirty="0">
                <a:solidFill>
                  <a:srgbClr val="C00000"/>
                </a:solidFill>
              </a:rPr>
              <a:t>输出字符串地址（首地址）</a:t>
            </a:r>
            <a:endParaRPr lang="en-US" altLang="zh-CN" dirty="0">
              <a:solidFill>
                <a:srgbClr val="C00000"/>
              </a:solidFill>
            </a:endParaRPr>
          </a:p>
          <a:p>
            <a:pPr>
              <a:spcBef>
                <a:spcPts val="0"/>
              </a:spcBef>
              <a:buNone/>
            </a:pPr>
            <a:r>
              <a:rPr lang="en-US" altLang="zh-CN" sz="2400" dirty="0">
                <a:solidFill>
                  <a:srgbClr val="0000FF"/>
                </a:solidFill>
                <a:latin typeface="Courier New" pitchFamily="49" charset="0"/>
                <a:cs typeface="Courier New" pitchFamily="49" charset="0"/>
              </a:rPr>
              <a:t>#include</a:t>
            </a:r>
            <a:r>
              <a:rPr lang="en-US" altLang="zh-CN" sz="2400" dirty="0">
                <a:solidFill>
                  <a:schemeClr val="tx2"/>
                </a:solidFill>
                <a:latin typeface="Courier New" pitchFamily="49" charset="0"/>
                <a:cs typeface="Courier New" pitchFamily="49" charset="0"/>
              </a:rPr>
              <a:t>&lt;</a:t>
            </a:r>
            <a:r>
              <a:rPr lang="en-US" altLang="zh-CN" sz="2400" dirty="0" err="1">
                <a:solidFill>
                  <a:schemeClr val="tx2"/>
                </a:solidFill>
                <a:latin typeface="Courier New" pitchFamily="49" charset="0"/>
                <a:cs typeface="Courier New" pitchFamily="49" charset="0"/>
              </a:rPr>
              <a:t>iostream</a:t>
            </a:r>
            <a:r>
              <a:rPr lang="en-US" altLang="zh-CN" sz="2400" dirty="0">
                <a:solidFill>
                  <a:schemeClr val="tx2"/>
                </a:solidFill>
                <a:latin typeface="Courier New" pitchFamily="49" charset="0"/>
                <a:cs typeface="Courier New" pitchFamily="49" charset="0"/>
              </a:rPr>
              <a:t>&gt;</a:t>
            </a:r>
          </a:p>
          <a:p>
            <a:pPr>
              <a:spcBef>
                <a:spcPts val="0"/>
              </a:spcBef>
              <a:buNone/>
            </a:pPr>
            <a:r>
              <a:rPr lang="en-US" altLang="zh-CN" sz="2400" dirty="0">
                <a:solidFill>
                  <a:srgbClr val="0000FF"/>
                </a:solidFill>
                <a:latin typeface="Courier New" pitchFamily="49" charset="0"/>
                <a:cs typeface="Courier New" pitchFamily="49" charset="0"/>
              </a:rPr>
              <a:t>using namespace </a:t>
            </a:r>
            <a:r>
              <a:rPr lang="en-US" altLang="zh-CN" sz="2400" dirty="0">
                <a:solidFill>
                  <a:schemeClr val="tx2"/>
                </a:solidFill>
                <a:latin typeface="Courier New" pitchFamily="49" charset="0"/>
                <a:cs typeface="Courier New" pitchFamily="49" charset="0"/>
              </a:rPr>
              <a:t>std;</a:t>
            </a:r>
          </a:p>
          <a:p>
            <a:pPr>
              <a:spcBef>
                <a:spcPts val="0"/>
              </a:spcBef>
              <a:buNone/>
            </a:pP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main(){</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char</a:t>
            </a:r>
            <a:r>
              <a:rPr lang="en-US" altLang="zh-CN" sz="2400" dirty="0">
                <a:solidFill>
                  <a:schemeClr val="tx2"/>
                </a:solidFill>
                <a:latin typeface="Courier New" pitchFamily="49" charset="0"/>
                <a:cs typeface="Courier New" pitchFamily="49" charset="0"/>
              </a:rPr>
              <a:t> *string1="</a:t>
            </a:r>
            <a:r>
              <a:rPr lang="zh-CN" altLang="en-US" sz="2400" dirty="0">
                <a:solidFill>
                  <a:schemeClr val="tx2"/>
                </a:solidFill>
                <a:latin typeface="Courier New" pitchFamily="49" charset="0"/>
                <a:cs typeface="Courier New" pitchFamily="49" charset="0"/>
              </a:rPr>
              <a:t>欢迎学习</a:t>
            </a:r>
            <a:r>
              <a:rPr lang="en-US" altLang="zh-CN" sz="2400" dirty="0">
                <a:solidFill>
                  <a:schemeClr val="tx2"/>
                </a:solidFill>
                <a:latin typeface="Courier New" pitchFamily="49" charset="0"/>
                <a:cs typeface="Courier New" pitchFamily="49" charset="0"/>
              </a:rPr>
              <a:t>C++</a:t>
            </a:r>
            <a:r>
              <a:rPr lang="zh-CN" altLang="en-US" sz="2400" dirty="0">
                <a:solidFill>
                  <a:schemeClr val="tx2"/>
                </a:solidFill>
                <a:latin typeface="Courier New" pitchFamily="49" charset="0"/>
                <a:cs typeface="Courier New" pitchFamily="49" charset="0"/>
              </a:rPr>
              <a:t>程序设计课程！</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t>
            </a:r>
            <a:r>
              <a:rPr lang="zh-CN" altLang="en-US" sz="2400" dirty="0">
                <a:solidFill>
                  <a:schemeClr val="tx2"/>
                </a:solidFill>
                <a:latin typeface="Courier New" pitchFamily="49" charset="0"/>
                <a:cs typeface="Courier New" pitchFamily="49" charset="0"/>
              </a:rPr>
              <a:t>串值是：</a:t>
            </a:r>
            <a:r>
              <a:rPr lang="en-US" altLang="zh-CN" sz="2400" dirty="0">
                <a:solidFill>
                  <a:schemeClr val="tx2"/>
                </a:solidFill>
                <a:latin typeface="Courier New" pitchFamily="49" charset="0"/>
                <a:cs typeface="Courier New" pitchFamily="49" charset="0"/>
              </a:rPr>
              <a:t>"&lt;&lt;string1&lt;&lt;"\n</a:t>
            </a:r>
            <a:r>
              <a:rPr lang="zh-CN" altLang="en-US" sz="2400" dirty="0">
                <a:solidFill>
                  <a:schemeClr val="tx2"/>
                </a:solidFill>
                <a:latin typeface="Courier New" pitchFamily="49" charset="0"/>
                <a:cs typeface="Courier New" pitchFamily="49" charset="0"/>
              </a:rPr>
              <a:t>串地址是：</a:t>
            </a:r>
            <a:r>
              <a:rPr lang="en-US" altLang="zh-CN" sz="2400" dirty="0">
                <a:solidFill>
                  <a:schemeClr val="tx2"/>
                </a:solidFill>
                <a:latin typeface="Courier New" pitchFamily="49" charset="0"/>
                <a:cs typeface="Courier New" pitchFamily="49" charset="0"/>
              </a:rPr>
              <a:t>"&lt;&lt;(</a:t>
            </a:r>
            <a:r>
              <a:rPr lang="en-US" altLang="zh-CN" sz="2400" dirty="0">
                <a:solidFill>
                  <a:srgbClr val="0000FF"/>
                </a:solidFill>
                <a:latin typeface="Courier New" pitchFamily="49" charset="0"/>
                <a:cs typeface="Courier New" pitchFamily="49" charset="0"/>
              </a:rPr>
              <a:t>void</a:t>
            </a:r>
            <a:r>
              <a:rPr lang="en-US" altLang="zh-CN" sz="2400" dirty="0">
                <a:solidFill>
                  <a:schemeClr val="tx2"/>
                </a:solidFill>
                <a:latin typeface="Courier New" pitchFamily="49" charset="0"/>
                <a:cs typeface="Courier New" pitchFamily="49" charset="0"/>
              </a:rPr>
              <a:t>*)string1&lt;&lt;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return</a:t>
            </a:r>
            <a:r>
              <a:rPr lang="en-US" altLang="zh-CN" sz="2400" dirty="0">
                <a:solidFill>
                  <a:schemeClr val="tx2"/>
                </a:solidFill>
                <a:latin typeface="Courier New" pitchFamily="49" charset="0"/>
                <a:cs typeface="Courier New" pitchFamily="49" charset="0"/>
              </a:rPr>
              <a:t> 0;}</a:t>
            </a:r>
          </a:p>
          <a:p>
            <a:pPr lvl="2"/>
            <a:r>
              <a:rPr lang="zh-CN" altLang="en-US" dirty="0"/>
              <a:t>通常用输出数组名得到的是数组地址，但字符型数组（字符串）不同，输出的是数组内容。本例将字符指针强制转换为</a:t>
            </a:r>
            <a:r>
              <a:rPr lang="zh-CN" altLang="en-US" dirty="0">
                <a:solidFill>
                  <a:srgbClr val="FF0000"/>
                </a:solidFill>
              </a:rPr>
              <a:t>空指针</a:t>
            </a:r>
            <a:r>
              <a:rPr lang="zh-CN" altLang="en-US" dirty="0"/>
              <a:t>输出字符串地址。</a:t>
            </a: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84</a:t>
            </a:fld>
            <a:endParaRPr lang="en-US" altLang="zh-CN"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r>
              <a:rPr lang="en-US" altLang="zh-CN" dirty="0"/>
              <a:t>6.2</a:t>
            </a:r>
            <a:endParaRPr lang="zh-CN" altLang="en-US" dirty="0"/>
          </a:p>
        </p:txBody>
      </p:sp>
      <p:sp>
        <p:nvSpPr>
          <p:cNvPr id="3" name="内容占位符 2"/>
          <p:cNvSpPr>
            <a:spLocks noGrp="1"/>
          </p:cNvSpPr>
          <p:nvPr>
            <p:ph idx="1"/>
          </p:nvPr>
        </p:nvSpPr>
        <p:spPr/>
        <p:txBody>
          <a:bodyPr/>
          <a:lstStyle/>
          <a:p>
            <a:r>
              <a:rPr lang="zh-CN" altLang="en-US" dirty="0"/>
              <a:t>设计一个字符串指针数组</a:t>
            </a:r>
            <a:r>
              <a:rPr lang="en-US" altLang="zh-CN" dirty="0"/>
              <a:t>name</a:t>
            </a:r>
            <a:r>
              <a:rPr lang="zh-CN" altLang="en-US" dirty="0"/>
              <a:t>，将该数组的元素按照第一个字母的</a:t>
            </a:r>
            <a:r>
              <a:rPr lang="en-US" altLang="zh-CN" dirty="0"/>
              <a:t>ASCII</a:t>
            </a:r>
            <a:r>
              <a:rPr lang="zh-CN" altLang="en-US" dirty="0"/>
              <a:t>码由小到大排序，如果第一个字母相同，则按第二个字母排序，以此类推。</a:t>
            </a: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85</a:t>
            </a:fld>
            <a:endParaRPr lang="en-US" altLang="zh-CN"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3"/>
          <p:cNvSpPr>
            <a:spLocks noChangeArrowheads="1"/>
          </p:cNvSpPr>
          <p:nvPr/>
        </p:nvSpPr>
        <p:spPr bwMode="auto">
          <a:xfrm>
            <a:off x="457200" y="1571612"/>
            <a:ext cx="5715000" cy="4495800"/>
          </a:xfrm>
          <a:prstGeom prst="rightArrow">
            <a:avLst>
              <a:gd name="adj1" fmla="val 79306"/>
              <a:gd name="adj2" fmla="val 31485"/>
            </a:avLst>
          </a:prstGeom>
          <a:gradFill rotWithShape="1">
            <a:gsLst>
              <a:gs pos="0">
                <a:schemeClr val="bg2">
                  <a:alpha val="14999"/>
                </a:schemeClr>
              </a:gs>
              <a:gs pos="100000">
                <a:schemeClr val="bg2">
                  <a:gamma/>
                  <a:tint val="57647"/>
                  <a:invGamma/>
                </a:schemeClr>
              </a:gs>
            </a:gsLst>
            <a:lin ang="0" scaled="1"/>
          </a:gradFill>
          <a:ln w="9525">
            <a:noFill/>
            <a:miter lim="800000"/>
            <a:headEnd/>
            <a:tailEnd/>
          </a:ln>
          <a:effectLst/>
        </p:spPr>
        <p:txBody>
          <a:bodyPr wrap="none" anchor="ctr"/>
          <a:lstStyle/>
          <a:p>
            <a:endParaRPr lang="zh-CN" altLang="en-US"/>
          </a:p>
        </p:txBody>
      </p:sp>
      <p:sp>
        <p:nvSpPr>
          <p:cNvPr id="48132" name="AutoShape 4"/>
          <p:cNvSpPr>
            <a:spLocks noChangeArrowheads="1"/>
          </p:cNvSpPr>
          <p:nvPr/>
        </p:nvSpPr>
        <p:spPr bwMode="gray">
          <a:xfrm>
            <a:off x="838200" y="2181212"/>
            <a:ext cx="4038600" cy="990600"/>
          </a:xfrm>
          <a:prstGeom prst="roundRect">
            <a:avLst>
              <a:gd name="adj" fmla="val 9106"/>
            </a:avLst>
          </a:prstGeom>
          <a:gradFill rotWithShape="1">
            <a:gsLst>
              <a:gs pos="0">
                <a:schemeClr val="accent1"/>
              </a:gs>
              <a:gs pos="100000">
                <a:schemeClr val="accent1">
                  <a:gamma/>
                  <a:shade val="46275"/>
                  <a:invGamma/>
                </a:schemeClr>
              </a:gs>
            </a:gsLst>
            <a:lin ang="5400000" scaled="1"/>
          </a:gradFill>
          <a:ln w="25400">
            <a:solidFill>
              <a:schemeClr val="tx1"/>
            </a:solidFill>
            <a:round/>
            <a:headEnd/>
            <a:tailEnd/>
          </a:ln>
          <a:effectLst/>
        </p:spPr>
        <p:txBody>
          <a:bodyPr wrap="none" anchor="ctr"/>
          <a:lstStyle/>
          <a:p>
            <a:pPr lvl="1"/>
            <a:r>
              <a:rPr lang="zh-CN" altLang="en-US" sz="2800" b="1" dirty="0">
                <a:solidFill>
                  <a:schemeClr val="bg1"/>
                </a:solidFill>
                <a:latin typeface="楷体_GB2312" pitchFamily="49" charset="-122"/>
                <a:ea typeface="楷体_GB2312" pitchFamily="49" charset="-122"/>
              </a:rPr>
              <a:t>指针做函数的参数</a:t>
            </a:r>
            <a:endParaRPr lang="en-US" altLang="zh-CN" sz="2800" b="1" dirty="0">
              <a:solidFill>
                <a:schemeClr val="bg1"/>
              </a:solidFill>
              <a:latin typeface="楷体_GB2312" pitchFamily="49" charset="-122"/>
              <a:ea typeface="楷体_GB2312" pitchFamily="49" charset="-122"/>
            </a:endParaRPr>
          </a:p>
        </p:txBody>
      </p:sp>
      <p:sp>
        <p:nvSpPr>
          <p:cNvPr id="48133" name="AutoShape 5"/>
          <p:cNvSpPr>
            <a:spLocks noChangeArrowheads="1"/>
          </p:cNvSpPr>
          <p:nvPr/>
        </p:nvSpPr>
        <p:spPr bwMode="gray">
          <a:xfrm>
            <a:off x="838200" y="3324212"/>
            <a:ext cx="4038600" cy="990600"/>
          </a:xfrm>
          <a:prstGeom prst="roundRect">
            <a:avLst>
              <a:gd name="adj" fmla="val 9106"/>
            </a:avLst>
          </a:prstGeom>
          <a:gradFill rotWithShape="1">
            <a:gsLst>
              <a:gs pos="0">
                <a:srgbClr val="699D5F"/>
              </a:gs>
              <a:gs pos="100000">
                <a:srgbClr val="699D5F">
                  <a:gamma/>
                  <a:shade val="46275"/>
                  <a:invGamma/>
                </a:srgbClr>
              </a:gs>
            </a:gsLst>
            <a:lin ang="5400000" scaled="1"/>
          </a:gradFill>
          <a:ln w="25400">
            <a:solidFill>
              <a:schemeClr val="tx1"/>
            </a:solidFill>
            <a:round/>
            <a:headEnd/>
            <a:tailEnd/>
          </a:ln>
          <a:effectLst/>
        </p:spPr>
        <p:txBody>
          <a:bodyPr wrap="none" anchor="ctr"/>
          <a:lstStyle/>
          <a:p>
            <a:pPr lvl="1" eaLnBrk="0" hangingPunct="0"/>
            <a:r>
              <a:rPr lang="zh-CN" altLang="en-US" sz="2800" b="1" dirty="0">
                <a:solidFill>
                  <a:schemeClr val="bg1"/>
                </a:solidFill>
                <a:latin typeface="楷体_GB2312" pitchFamily="49" charset="-122"/>
                <a:ea typeface="楷体_GB2312" pitchFamily="49" charset="-122"/>
              </a:rPr>
              <a:t>函数返回值是指针</a:t>
            </a:r>
            <a:endParaRPr lang="en-US" altLang="zh-CN" sz="2800" b="1" dirty="0">
              <a:solidFill>
                <a:schemeClr val="bg1"/>
              </a:solidFill>
              <a:latin typeface="楷体_GB2312" pitchFamily="49" charset="-122"/>
              <a:ea typeface="楷体_GB2312" pitchFamily="49" charset="-122"/>
            </a:endParaRPr>
          </a:p>
        </p:txBody>
      </p:sp>
      <p:sp>
        <p:nvSpPr>
          <p:cNvPr id="48134" name="AutoShape 6"/>
          <p:cNvSpPr>
            <a:spLocks noChangeArrowheads="1"/>
          </p:cNvSpPr>
          <p:nvPr/>
        </p:nvSpPr>
        <p:spPr bwMode="gray">
          <a:xfrm>
            <a:off x="838200" y="4467212"/>
            <a:ext cx="4038600" cy="990600"/>
          </a:xfrm>
          <a:prstGeom prst="roundRect">
            <a:avLst>
              <a:gd name="adj" fmla="val 9106"/>
            </a:avLst>
          </a:prstGeom>
          <a:gradFill rotWithShape="1">
            <a:gsLst>
              <a:gs pos="0">
                <a:schemeClr val="accent2"/>
              </a:gs>
              <a:gs pos="100000">
                <a:schemeClr val="accent2">
                  <a:gamma/>
                  <a:shade val="46275"/>
                  <a:invGamma/>
                </a:schemeClr>
              </a:gs>
            </a:gsLst>
            <a:lin ang="5400000" scaled="1"/>
          </a:gradFill>
          <a:ln w="25400">
            <a:solidFill>
              <a:schemeClr val="tx1"/>
            </a:solidFill>
            <a:round/>
            <a:headEnd/>
            <a:tailEnd/>
          </a:ln>
          <a:effectLst/>
        </p:spPr>
        <p:txBody>
          <a:bodyPr wrap="none" anchor="ctr"/>
          <a:lstStyle/>
          <a:p>
            <a:pPr lvl="1" eaLnBrk="0" hangingPunct="0"/>
            <a:r>
              <a:rPr lang="zh-CN" altLang="en-US" sz="2800" b="1" dirty="0">
                <a:solidFill>
                  <a:schemeClr val="bg1"/>
                </a:solidFill>
                <a:latin typeface="楷体_GB2312" pitchFamily="49" charset="-122"/>
                <a:ea typeface="楷体_GB2312" pitchFamily="49" charset="-122"/>
              </a:rPr>
              <a:t>指向函数的指针</a:t>
            </a:r>
            <a:endParaRPr lang="en-US" altLang="zh-CN" sz="2800" b="1" dirty="0">
              <a:solidFill>
                <a:schemeClr val="bg1"/>
              </a:solidFill>
              <a:latin typeface="楷体_GB2312" pitchFamily="49" charset="-122"/>
              <a:ea typeface="楷体_GB2312" pitchFamily="49" charset="-122"/>
            </a:endParaRPr>
          </a:p>
        </p:txBody>
      </p:sp>
      <p:sp>
        <p:nvSpPr>
          <p:cNvPr id="48135" name="AutoShape 7"/>
          <p:cNvSpPr>
            <a:spLocks noChangeArrowheads="1"/>
          </p:cNvSpPr>
          <p:nvPr/>
        </p:nvSpPr>
        <p:spPr bwMode="auto">
          <a:xfrm>
            <a:off x="6229352" y="3095612"/>
            <a:ext cx="2486052" cy="1295400"/>
          </a:xfrm>
          <a:prstGeom prst="roundRect">
            <a:avLst>
              <a:gd name="adj" fmla="val 9106"/>
            </a:avLst>
          </a:prstGeom>
          <a:noFill/>
          <a:ln w="25400">
            <a:noFill/>
            <a:round/>
            <a:headEnd/>
            <a:tailEnd/>
          </a:ln>
          <a:effectLst/>
        </p:spPr>
        <p:txBody>
          <a:bodyPr anchor="ctr"/>
          <a:lstStyle/>
          <a:p>
            <a:pPr marL="342900" indent="-342900">
              <a:spcBef>
                <a:spcPct val="20000"/>
              </a:spcBef>
              <a:buClr>
                <a:schemeClr val="hlink"/>
              </a:buClr>
            </a:pPr>
            <a:r>
              <a:rPr lang="zh-CN" altLang="en-US" sz="3200" b="1" dirty="0">
                <a:solidFill>
                  <a:srgbClr val="692AA2"/>
                </a:solidFill>
                <a:latin typeface="楷体_GB2312" pitchFamily="49" charset="-122"/>
                <a:ea typeface="楷体_GB2312" pitchFamily="49" charset="-122"/>
              </a:rPr>
              <a:t>指针与函数</a:t>
            </a:r>
            <a:endParaRPr lang="en-US" altLang="zh-CN" sz="3200" b="1" dirty="0">
              <a:solidFill>
                <a:srgbClr val="692AA2"/>
              </a:solidFill>
              <a:latin typeface="楷体_GB2312" pitchFamily="49" charset="-122"/>
              <a:ea typeface="楷体_GB2312" pitchFamily="49" charset="-122"/>
            </a:endParaRPr>
          </a:p>
        </p:txBody>
      </p:sp>
      <p:sp>
        <p:nvSpPr>
          <p:cNvPr id="8" name="灯片编号占位符 7"/>
          <p:cNvSpPr>
            <a:spLocks noGrp="1"/>
          </p:cNvSpPr>
          <p:nvPr>
            <p:ph type="sldNum" sz="quarter" idx="4"/>
          </p:nvPr>
        </p:nvSpPr>
        <p:spPr/>
        <p:txBody>
          <a:bodyPr/>
          <a:lstStyle/>
          <a:p>
            <a:fld id="{E24BA5DA-9399-4747-BBF5-65A2C2316885}" type="slidenum">
              <a:rPr lang="en-US" altLang="zh-CN" smtClean="0"/>
              <a:pPr/>
              <a:t>86</a:t>
            </a:fld>
            <a:endParaRPr lang="en-US" altLang="zh-CN" dirty="0"/>
          </a:p>
        </p:txBody>
      </p:sp>
      <p:sp>
        <p:nvSpPr>
          <p:cNvPr id="9" name="页脚占位符 8"/>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10" name="标题 9"/>
          <p:cNvSpPr>
            <a:spLocks noGrp="1"/>
          </p:cNvSpPr>
          <p:nvPr>
            <p:ph type="title"/>
          </p:nvPr>
        </p:nvSpPr>
        <p:spPr/>
        <p:txBody>
          <a:bodyPr/>
          <a:lstStyle/>
          <a:p>
            <a:r>
              <a:rPr lang="zh-CN" altLang="en-US" dirty="0"/>
              <a:t>指针类型</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p:txBody>
          <a:bodyPr/>
          <a:lstStyle/>
          <a:p>
            <a:r>
              <a:rPr lang="zh-CN" altLang="en-US" dirty="0"/>
              <a:t>指针作为函数参数</a:t>
            </a:r>
            <a:endParaRPr lang="en-US" altLang="zh-CN" dirty="0"/>
          </a:p>
          <a:p>
            <a:pPr lvl="1"/>
            <a:r>
              <a:rPr lang="zh-CN" altLang="en-US" dirty="0"/>
              <a:t>通过指针(如数组名，或其它指针变量)作为函数参数，可起到</a:t>
            </a:r>
            <a:r>
              <a:rPr lang="zh-CN" altLang="en-US" dirty="0">
                <a:latin typeface="宋体"/>
              </a:rPr>
              <a:t>“</a:t>
            </a:r>
            <a:r>
              <a:rPr lang="zh-CN" altLang="en-US" dirty="0"/>
              <a:t>双向传递</a:t>
            </a:r>
            <a:r>
              <a:rPr lang="zh-CN" altLang="en-US" dirty="0">
                <a:latin typeface="宋体"/>
              </a:rPr>
              <a:t>”</a:t>
            </a:r>
            <a:r>
              <a:rPr lang="zh-CN" altLang="en-US" dirty="0"/>
              <a:t>数据的功能</a:t>
            </a:r>
            <a:endParaRPr lang="en-US" altLang="zh-CN" dirty="0"/>
          </a:p>
          <a:p>
            <a:pPr lvl="2"/>
            <a:r>
              <a:rPr lang="zh-CN" altLang="en-US" dirty="0"/>
              <a:t>形参</a:t>
            </a:r>
            <a:endParaRPr lang="en-US" altLang="zh-CN" dirty="0"/>
          </a:p>
          <a:p>
            <a:pPr lvl="3"/>
            <a:r>
              <a:rPr lang="zh-CN" altLang="en-US" dirty="0"/>
              <a:t>指针变量</a:t>
            </a:r>
            <a:endParaRPr lang="en-US" altLang="zh-CN" dirty="0"/>
          </a:p>
          <a:p>
            <a:pPr lvl="2"/>
            <a:r>
              <a:rPr lang="zh-CN" altLang="en-US" dirty="0"/>
              <a:t>实参</a:t>
            </a:r>
            <a:endParaRPr lang="en-US" altLang="zh-CN" dirty="0"/>
          </a:p>
          <a:p>
            <a:pPr lvl="3"/>
            <a:r>
              <a:rPr lang="zh-CN" altLang="en-US" dirty="0"/>
              <a:t>指针变量</a:t>
            </a:r>
            <a:endParaRPr lang="en-US" altLang="zh-CN" dirty="0"/>
          </a:p>
          <a:p>
            <a:pPr lvl="3"/>
            <a:r>
              <a:rPr lang="zh-CN" altLang="en-US" dirty="0"/>
              <a:t>地址表达式</a:t>
            </a:r>
            <a:endParaRPr lang="en-US" altLang="zh-CN" dirty="0"/>
          </a:p>
          <a:p>
            <a:pPr lvl="1"/>
            <a:r>
              <a:rPr lang="zh-CN" altLang="en-US" dirty="0"/>
              <a:t>对形参指针所指变量值的使用与改变，就是对实参指针所指变量值的直接使用与改变</a:t>
            </a:r>
            <a:endParaRPr lang="en-US" altLang="zh-CN" dirty="0"/>
          </a:p>
          <a:p>
            <a:pPr lvl="1"/>
            <a:r>
              <a:rPr lang="zh-CN" altLang="en-US" dirty="0"/>
              <a:t>注意形参和实参的</a:t>
            </a:r>
            <a:r>
              <a:rPr lang="zh-CN" altLang="en-US" dirty="0">
                <a:solidFill>
                  <a:srgbClr val="C00000"/>
                </a:solidFill>
              </a:rPr>
              <a:t>一致性</a:t>
            </a: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87</a:t>
            </a:fld>
            <a:endParaRPr lang="en-US" altLang="zh-CN"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p:txBody>
          <a:bodyPr/>
          <a:lstStyle/>
          <a:p>
            <a:r>
              <a:rPr lang="zh-CN" altLang="en-US" dirty="0"/>
              <a:t>指针作为函数参数</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6.11】</a:t>
            </a:r>
            <a:r>
              <a:rPr lang="zh-CN" altLang="en-US" dirty="0">
                <a:solidFill>
                  <a:srgbClr val="C00000"/>
                </a:solidFill>
              </a:rPr>
              <a:t>读程序，写出运行结果</a:t>
            </a:r>
            <a:endParaRPr lang="en-US" altLang="zh-CN" dirty="0">
              <a:solidFill>
                <a:srgbClr val="C00000"/>
              </a:solidFill>
            </a:endParaRPr>
          </a:p>
          <a:p>
            <a:pPr>
              <a:spcBef>
                <a:spcPts val="0"/>
              </a:spcBef>
              <a:buNone/>
            </a:pPr>
            <a:r>
              <a:rPr lang="en-US" altLang="zh-CN" sz="2000" dirty="0">
                <a:solidFill>
                  <a:srgbClr val="0000FF"/>
                </a:solidFill>
                <a:latin typeface="Courier New" pitchFamily="49" charset="0"/>
                <a:cs typeface="Courier New" pitchFamily="49" charset="0"/>
              </a:rPr>
              <a:t>#include </a:t>
            </a:r>
            <a:r>
              <a:rPr lang="en-US" altLang="zh-CN" sz="2000" dirty="0">
                <a:solidFill>
                  <a:schemeClr val="tx2"/>
                </a:solidFill>
                <a:latin typeface="Courier New" pitchFamily="49" charset="0"/>
                <a:cs typeface="Courier New" pitchFamily="49" charset="0"/>
              </a:rPr>
              <a:t>&lt;</a:t>
            </a:r>
            <a:r>
              <a:rPr lang="en-US" altLang="zh-CN" sz="2000" dirty="0" err="1">
                <a:solidFill>
                  <a:schemeClr val="tx2"/>
                </a:solidFill>
                <a:latin typeface="Courier New" pitchFamily="49" charset="0"/>
                <a:cs typeface="Courier New" pitchFamily="49" charset="0"/>
              </a:rPr>
              <a:t>iostream.h</a:t>
            </a:r>
            <a:r>
              <a:rPr lang="en-US" altLang="zh-CN" sz="2000" dirty="0">
                <a:solidFill>
                  <a:schemeClr val="tx2"/>
                </a:solidFill>
                <a:latin typeface="Courier New" pitchFamily="49" charset="0"/>
                <a:cs typeface="Courier New" pitchFamily="49" charset="0"/>
              </a:rPr>
              <a:t>&gt;</a:t>
            </a:r>
          </a:p>
          <a:p>
            <a:pPr>
              <a:spcBef>
                <a:spcPts val="0"/>
              </a:spcBef>
              <a:buNone/>
            </a:pPr>
            <a:r>
              <a:rPr lang="en-US" altLang="zh-CN" sz="2000" dirty="0">
                <a:solidFill>
                  <a:srgbClr val="0000FF"/>
                </a:solidFill>
                <a:latin typeface="Courier New" pitchFamily="49" charset="0"/>
                <a:cs typeface="Courier New" pitchFamily="49" charset="0"/>
              </a:rPr>
              <a:t>void</a:t>
            </a: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myFunc</a:t>
            </a:r>
            <a:r>
              <a:rPr lang="en-US" altLang="zh-CN" sz="2000" dirty="0">
                <a:solidFill>
                  <a:schemeClr val="tx2"/>
                </a:solidFill>
                <a:latin typeface="Courier New" pitchFamily="49" charset="0"/>
                <a:cs typeface="Courier New" pitchFamily="49" charset="0"/>
              </a:rPr>
              <a:t>(</a:t>
            </a:r>
            <a:r>
              <a:rPr lang="en-US" altLang="zh-CN" sz="2000" dirty="0" err="1">
                <a:solidFill>
                  <a:srgbClr val="0000FF"/>
                </a:solidFill>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 *p, </a:t>
            </a:r>
            <a:r>
              <a:rPr lang="en-US" altLang="zh-CN" sz="2000" dirty="0" err="1">
                <a:solidFill>
                  <a:srgbClr val="0000FF"/>
                </a:solidFill>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 num); </a:t>
            </a:r>
          </a:p>
          <a:p>
            <a:pPr>
              <a:spcBef>
                <a:spcPts val="0"/>
              </a:spcBef>
              <a:buNone/>
            </a:pPr>
            <a:r>
              <a:rPr lang="en-US" altLang="zh-CN" sz="2000" dirty="0">
                <a:solidFill>
                  <a:srgbClr val="0000FF"/>
                </a:solidFill>
                <a:latin typeface="Courier New" pitchFamily="49" charset="0"/>
                <a:cs typeface="Courier New" pitchFamily="49" charset="0"/>
              </a:rPr>
              <a:t>void</a:t>
            </a:r>
            <a:r>
              <a:rPr lang="en-US" altLang="zh-CN" sz="2000" dirty="0">
                <a:solidFill>
                  <a:schemeClr val="tx2"/>
                </a:solidFill>
                <a:latin typeface="Courier New" pitchFamily="49" charset="0"/>
                <a:cs typeface="Courier New" pitchFamily="49" charset="0"/>
              </a:rPr>
              <a:t> main(){</a:t>
            </a:r>
          </a:p>
          <a:p>
            <a:pPr>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rgbClr val="0000FF"/>
                </a:solidFill>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 a[6]={1,2,3,4,5,6};</a:t>
            </a:r>
          </a:p>
          <a:p>
            <a:pPr>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rgbClr val="0000FF"/>
                </a:solidFill>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 pa=a;</a:t>
            </a:r>
          </a:p>
          <a:p>
            <a:pPr>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cout</a:t>
            </a:r>
            <a:r>
              <a:rPr lang="en-US" altLang="zh-CN" sz="2000" dirty="0">
                <a:solidFill>
                  <a:schemeClr val="tx2"/>
                </a:solidFill>
                <a:latin typeface="Courier New" pitchFamily="49" charset="0"/>
                <a:cs typeface="Courier New" pitchFamily="49" charset="0"/>
              </a:rPr>
              <a:t>&lt;&lt;"before calling '</a:t>
            </a:r>
            <a:r>
              <a:rPr lang="en-US" altLang="zh-CN" sz="2000" dirty="0" err="1">
                <a:solidFill>
                  <a:schemeClr val="tx2"/>
                </a:solidFill>
                <a:latin typeface="Courier New" pitchFamily="49" charset="0"/>
                <a:cs typeface="Courier New" pitchFamily="49" charset="0"/>
              </a:rPr>
              <a:t>muFunc</a:t>
            </a: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pa+i</a:t>
            </a:r>
            <a:r>
              <a:rPr lang="en-US" altLang="zh-CN" sz="2000" dirty="0">
                <a:solidFill>
                  <a:schemeClr val="tx2"/>
                </a:solidFill>
                <a:latin typeface="Courier New" pitchFamily="49" charset="0"/>
                <a:cs typeface="Courier New" pitchFamily="49" charset="0"/>
              </a:rPr>
              <a:t>)="&lt;&lt;</a:t>
            </a:r>
            <a:r>
              <a:rPr lang="en-US" altLang="zh-CN" sz="2000" dirty="0" err="1">
                <a:solidFill>
                  <a:schemeClr val="tx2"/>
                </a:solidFill>
                <a:latin typeface="Courier New" pitchFamily="49" charset="0"/>
                <a:cs typeface="Courier New" pitchFamily="49" charset="0"/>
              </a:rPr>
              <a:t>endl</a:t>
            </a:r>
            <a:r>
              <a:rPr lang="en-US" altLang="zh-CN" sz="2000" dirty="0">
                <a:solidFill>
                  <a:schemeClr val="tx2"/>
                </a:solidFill>
                <a:latin typeface="Courier New" pitchFamily="49" charset="0"/>
                <a:cs typeface="Courier New" pitchFamily="49" charset="0"/>
              </a:rPr>
              <a:t>;</a:t>
            </a:r>
          </a:p>
          <a:p>
            <a:pPr>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a:solidFill>
                  <a:srgbClr val="0000FF"/>
                </a:solidFill>
                <a:latin typeface="Courier New" pitchFamily="49" charset="0"/>
                <a:cs typeface="Courier New" pitchFamily="49" charset="0"/>
              </a:rPr>
              <a:t>for</a:t>
            </a:r>
            <a:r>
              <a:rPr lang="en-US" altLang="zh-CN" sz="2000" dirty="0">
                <a:solidFill>
                  <a:schemeClr val="tx2"/>
                </a:solidFill>
                <a:latin typeface="Courier New" pitchFamily="49" charset="0"/>
                <a:cs typeface="Courier New" pitchFamily="49" charset="0"/>
              </a:rPr>
              <a:t>(</a:t>
            </a:r>
            <a:r>
              <a:rPr lang="en-US" altLang="zh-CN" sz="2000" dirty="0" err="1">
                <a:solidFill>
                  <a:srgbClr val="0000FF"/>
                </a:solidFill>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i</a:t>
            </a:r>
            <a:r>
              <a:rPr lang="en-US" altLang="zh-CN" sz="2000" dirty="0">
                <a:solidFill>
                  <a:schemeClr val="tx2"/>
                </a:solidFill>
                <a:latin typeface="Courier New" pitchFamily="49" charset="0"/>
                <a:cs typeface="Courier New" pitchFamily="49" charset="0"/>
              </a:rPr>
              <a:t>=0;i&lt;6;i++)</a:t>
            </a:r>
          </a:p>
          <a:p>
            <a:pPr>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cout</a:t>
            </a:r>
            <a:r>
              <a:rPr lang="en-US" altLang="zh-CN" sz="2000" dirty="0">
                <a:solidFill>
                  <a:schemeClr val="tx2"/>
                </a:solidFill>
                <a:latin typeface="Courier New" pitchFamily="49" charset="0"/>
                <a:cs typeface="Courier New" pitchFamily="49" charset="0"/>
              </a:rPr>
              <a:t>&lt;&lt;*(</a:t>
            </a:r>
            <a:r>
              <a:rPr lang="en-US" altLang="zh-CN" sz="2000" dirty="0" err="1">
                <a:solidFill>
                  <a:schemeClr val="tx2"/>
                </a:solidFill>
                <a:latin typeface="Courier New" pitchFamily="49" charset="0"/>
                <a:cs typeface="Courier New" pitchFamily="49" charset="0"/>
              </a:rPr>
              <a:t>pa+i</a:t>
            </a:r>
            <a:r>
              <a:rPr lang="en-US" altLang="zh-CN" sz="2000" dirty="0">
                <a:solidFill>
                  <a:schemeClr val="tx2"/>
                </a:solidFill>
                <a:latin typeface="Courier New" pitchFamily="49" charset="0"/>
                <a:cs typeface="Courier New" pitchFamily="49" charset="0"/>
              </a:rPr>
              <a:t>)&lt;&lt;"  ";</a:t>
            </a:r>
          </a:p>
          <a:p>
            <a:pPr>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cout</a:t>
            </a:r>
            <a:r>
              <a:rPr lang="en-US" altLang="zh-CN" sz="2000" dirty="0">
                <a:solidFill>
                  <a:schemeClr val="tx2"/>
                </a:solidFill>
                <a:latin typeface="Courier New" pitchFamily="49" charset="0"/>
                <a:cs typeface="Courier New" pitchFamily="49" charset="0"/>
              </a:rPr>
              <a:t>&lt;&lt;</a:t>
            </a:r>
            <a:r>
              <a:rPr lang="en-US" altLang="zh-CN" sz="2000" dirty="0" err="1">
                <a:solidFill>
                  <a:schemeClr val="tx2"/>
                </a:solidFill>
                <a:latin typeface="Courier New" pitchFamily="49" charset="0"/>
                <a:cs typeface="Courier New" pitchFamily="49" charset="0"/>
              </a:rPr>
              <a:t>endl</a:t>
            </a:r>
            <a:r>
              <a:rPr lang="en-US" altLang="zh-CN" sz="2000" dirty="0">
                <a:solidFill>
                  <a:schemeClr val="tx2"/>
                </a:solidFill>
                <a:latin typeface="Courier New" pitchFamily="49" charset="0"/>
                <a:cs typeface="Courier New" pitchFamily="49" charset="0"/>
              </a:rPr>
              <a:t>;</a:t>
            </a:r>
          </a:p>
          <a:p>
            <a:pPr>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myFunc</a:t>
            </a:r>
            <a:r>
              <a:rPr lang="en-US" altLang="zh-CN" sz="2000" dirty="0">
                <a:solidFill>
                  <a:schemeClr val="tx2"/>
                </a:solidFill>
                <a:latin typeface="Courier New" pitchFamily="49" charset="0"/>
                <a:cs typeface="Courier New" pitchFamily="49" charset="0"/>
              </a:rPr>
              <a:t>(pa,6);  	</a:t>
            </a:r>
            <a:r>
              <a:rPr lang="en-US" altLang="zh-CN" sz="2000" dirty="0">
                <a:solidFill>
                  <a:srgbClr val="00B050"/>
                </a:solidFill>
                <a:latin typeface="Courier New" pitchFamily="49" charset="0"/>
                <a:cs typeface="Courier New" pitchFamily="49" charset="0"/>
              </a:rPr>
              <a:t>//</a:t>
            </a:r>
            <a:r>
              <a:rPr lang="zh-CN" altLang="en-US" sz="2000" dirty="0">
                <a:solidFill>
                  <a:srgbClr val="00B050"/>
                </a:solidFill>
                <a:latin typeface="Courier New" pitchFamily="49" charset="0"/>
                <a:cs typeface="Courier New" pitchFamily="49" charset="0"/>
              </a:rPr>
              <a:t>指针</a:t>
            </a:r>
            <a:r>
              <a:rPr lang="en-US" altLang="zh-CN" sz="2000" dirty="0">
                <a:solidFill>
                  <a:srgbClr val="00B050"/>
                </a:solidFill>
                <a:latin typeface="Courier New" pitchFamily="49" charset="0"/>
                <a:cs typeface="Courier New" pitchFamily="49" charset="0"/>
              </a:rPr>
              <a:t>pa</a:t>
            </a:r>
            <a:r>
              <a:rPr lang="zh-CN" altLang="en-US" sz="2000" dirty="0">
                <a:solidFill>
                  <a:srgbClr val="00B050"/>
                </a:solidFill>
                <a:latin typeface="Courier New" pitchFamily="49" charset="0"/>
                <a:cs typeface="Courier New" pitchFamily="49" charset="0"/>
              </a:rPr>
              <a:t>作为实参去调用自定义函数</a:t>
            </a:r>
            <a:r>
              <a:rPr lang="en-US" altLang="zh-CN" sz="2000" dirty="0" err="1">
                <a:solidFill>
                  <a:srgbClr val="00B050"/>
                </a:solidFill>
                <a:latin typeface="Courier New" pitchFamily="49" charset="0"/>
                <a:cs typeface="Courier New" pitchFamily="49" charset="0"/>
              </a:rPr>
              <a:t>muFunc</a:t>
            </a:r>
            <a:endParaRPr lang="en-US" altLang="zh-CN" sz="2000" dirty="0">
              <a:solidFill>
                <a:srgbClr val="00B050"/>
              </a:solidFill>
              <a:latin typeface="Courier New" pitchFamily="49" charset="0"/>
              <a:cs typeface="Courier New" pitchFamily="49" charset="0"/>
            </a:endParaRPr>
          </a:p>
          <a:p>
            <a:pPr>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cout</a:t>
            </a:r>
            <a:r>
              <a:rPr lang="en-US" altLang="zh-CN" sz="2000" dirty="0">
                <a:solidFill>
                  <a:schemeClr val="tx2"/>
                </a:solidFill>
                <a:latin typeface="Courier New" pitchFamily="49" charset="0"/>
                <a:cs typeface="Courier New" pitchFamily="49" charset="0"/>
              </a:rPr>
              <a:t>&lt;&lt;</a:t>
            </a:r>
            <a:r>
              <a:rPr lang="en-US" altLang="zh-CN" sz="2000" dirty="0" err="1">
                <a:solidFill>
                  <a:schemeClr val="tx2"/>
                </a:solidFill>
                <a:latin typeface="Courier New" pitchFamily="49" charset="0"/>
                <a:cs typeface="Courier New" pitchFamily="49" charset="0"/>
              </a:rPr>
              <a:t>endl</a:t>
            </a:r>
            <a:r>
              <a:rPr lang="en-US" altLang="zh-CN" sz="2000" dirty="0">
                <a:solidFill>
                  <a:schemeClr val="tx2"/>
                </a:solidFill>
                <a:latin typeface="Courier New" pitchFamily="49" charset="0"/>
                <a:cs typeface="Courier New" pitchFamily="49" charset="0"/>
              </a:rPr>
              <a:t>&lt;&lt;"after calling '</a:t>
            </a:r>
            <a:r>
              <a:rPr lang="en-US" altLang="zh-CN" sz="2000" dirty="0" err="1">
                <a:solidFill>
                  <a:schemeClr val="tx2"/>
                </a:solidFill>
                <a:latin typeface="Courier New" pitchFamily="49" charset="0"/>
                <a:cs typeface="Courier New" pitchFamily="49" charset="0"/>
              </a:rPr>
              <a:t>muFunc</a:t>
            </a: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pa+i</a:t>
            </a:r>
            <a:r>
              <a:rPr lang="en-US" altLang="zh-CN" sz="2000" dirty="0">
                <a:solidFill>
                  <a:schemeClr val="tx2"/>
                </a:solidFill>
                <a:latin typeface="Courier New" pitchFamily="49" charset="0"/>
                <a:cs typeface="Courier New" pitchFamily="49" charset="0"/>
              </a:rPr>
              <a:t>)="&lt;&lt;</a:t>
            </a:r>
            <a:r>
              <a:rPr lang="en-US" altLang="zh-CN" sz="2000" dirty="0" err="1">
                <a:solidFill>
                  <a:schemeClr val="tx2"/>
                </a:solidFill>
                <a:latin typeface="Courier New" pitchFamily="49" charset="0"/>
                <a:cs typeface="Courier New" pitchFamily="49" charset="0"/>
              </a:rPr>
              <a:t>endl</a:t>
            </a:r>
            <a:r>
              <a:rPr lang="en-US" altLang="zh-CN" sz="2000" dirty="0">
                <a:solidFill>
                  <a:schemeClr val="tx2"/>
                </a:solidFill>
                <a:latin typeface="Courier New" pitchFamily="49" charset="0"/>
                <a:cs typeface="Courier New" pitchFamily="49" charset="0"/>
              </a:rPr>
              <a:t>;</a:t>
            </a:r>
            <a:endParaRPr lang="zh-CN" altLang="en-US" sz="2000"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88</a:t>
            </a:fld>
            <a:endParaRPr lang="en-US" altLang="zh-CN"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a:xfrm>
            <a:off x="457200" y="1295400"/>
            <a:ext cx="8472518" cy="5029200"/>
          </a:xfrm>
        </p:spPr>
        <p:txBody>
          <a:bodyPr/>
          <a:lstStyle/>
          <a:p>
            <a:pPr>
              <a:spcBef>
                <a:spcPts val="0"/>
              </a:spcBef>
              <a:buNone/>
            </a:pPr>
            <a:r>
              <a:rPr lang="en-US" altLang="zh-CN" sz="2000" dirty="0">
                <a:solidFill>
                  <a:srgbClr val="0000FF"/>
                </a:solidFill>
                <a:latin typeface="Courier New" pitchFamily="49" charset="0"/>
                <a:cs typeface="Courier New" pitchFamily="49" charset="0"/>
              </a:rPr>
              <a:t>	</a:t>
            </a:r>
            <a:r>
              <a:rPr lang="en-US" altLang="zh-CN" sz="2000" dirty="0">
                <a:solidFill>
                  <a:schemeClr val="tx2"/>
                </a:solidFill>
                <a:latin typeface="Courier New" pitchFamily="49" charset="0"/>
                <a:cs typeface="Courier New" pitchFamily="49" charset="0"/>
              </a:rPr>
              <a:t>for(</a:t>
            </a:r>
            <a:r>
              <a:rPr lang="en-US" altLang="zh-CN" sz="2000" dirty="0" err="1">
                <a:solidFill>
                  <a:schemeClr val="tx2"/>
                </a:solidFill>
                <a:latin typeface="Courier New" pitchFamily="49" charset="0"/>
                <a:cs typeface="Courier New" pitchFamily="49" charset="0"/>
              </a:rPr>
              <a:t>i</a:t>
            </a:r>
            <a:r>
              <a:rPr lang="en-US" altLang="zh-CN" sz="2000" dirty="0">
                <a:solidFill>
                  <a:schemeClr val="tx2"/>
                </a:solidFill>
                <a:latin typeface="Courier New" pitchFamily="49" charset="0"/>
                <a:cs typeface="Courier New" pitchFamily="49" charset="0"/>
              </a:rPr>
              <a:t>=0;i&lt;6;i++)</a:t>
            </a:r>
          </a:p>
          <a:p>
            <a:pPr>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cout</a:t>
            </a:r>
            <a:r>
              <a:rPr lang="en-US" altLang="zh-CN" sz="2000" dirty="0">
                <a:solidFill>
                  <a:schemeClr val="tx2"/>
                </a:solidFill>
                <a:latin typeface="Courier New" pitchFamily="49" charset="0"/>
                <a:cs typeface="Courier New" pitchFamily="49" charset="0"/>
              </a:rPr>
              <a:t>&lt;&lt;*(</a:t>
            </a:r>
            <a:r>
              <a:rPr lang="en-US" altLang="zh-CN" sz="2000" dirty="0" err="1">
                <a:solidFill>
                  <a:schemeClr val="tx2"/>
                </a:solidFill>
                <a:latin typeface="Courier New" pitchFamily="49" charset="0"/>
                <a:cs typeface="Courier New" pitchFamily="49" charset="0"/>
              </a:rPr>
              <a:t>pa+i</a:t>
            </a:r>
            <a:r>
              <a:rPr lang="en-US" altLang="zh-CN" sz="2000" dirty="0">
                <a:solidFill>
                  <a:schemeClr val="tx2"/>
                </a:solidFill>
                <a:latin typeface="Courier New" pitchFamily="49" charset="0"/>
                <a:cs typeface="Courier New" pitchFamily="49" charset="0"/>
              </a:rPr>
              <a:t>)&lt;&lt;"  ";</a:t>
            </a:r>
          </a:p>
          <a:p>
            <a:pPr>
              <a:spcBef>
                <a:spcPts val="0"/>
              </a:spcBef>
              <a:buNone/>
            </a:pPr>
            <a:r>
              <a:rPr lang="en-US" altLang="zh-CN" sz="2000" dirty="0">
                <a:solidFill>
                  <a:srgbClr val="0000FF"/>
                </a:solidFill>
                <a:latin typeface="Courier New" pitchFamily="49" charset="0"/>
                <a:cs typeface="Courier New" pitchFamily="49" charset="0"/>
              </a:rPr>
              <a:t>    	</a:t>
            </a:r>
            <a:r>
              <a:rPr lang="en-US" altLang="zh-CN" sz="2000" dirty="0">
                <a:solidFill>
                  <a:srgbClr val="00B050"/>
                </a:solidFill>
                <a:latin typeface="Courier New" pitchFamily="49" charset="0"/>
                <a:cs typeface="Courier New" pitchFamily="49" charset="0"/>
              </a:rPr>
              <a:t>//</a:t>
            </a:r>
            <a:r>
              <a:rPr lang="zh-CN" altLang="en-US" sz="2000" dirty="0">
                <a:solidFill>
                  <a:srgbClr val="00B050"/>
                </a:solidFill>
                <a:latin typeface="Courier New" pitchFamily="49" charset="0"/>
                <a:cs typeface="Courier New" pitchFamily="49" charset="0"/>
              </a:rPr>
              <a:t>输出被</a:t>
            </a:r>
            <a:r>
              <a:rPr lang="en-US" altLang="zh-CN" sz="2000" dirty="0" err="1">
                <a:solidFill>
                  <a:srgbClr val="00B050"/>
                </a:solidFill>
                <a:latin typeface="Courier New" pitchFamily="49" charset="0"/>
                <a:cs typeface="Courier New" pitchFamily="49" charset="0"/>
              </a:rPr>
              <a:t>myFunc</a:t>
            </a:r>
            <a:r>
              <a:rPr lang="zh-CN" altLang="en-US" sz="2000" dirty="0">
                <a:solidFill>
                  <a:srgbClr val="00B050"/>
                </a:solidFill>
                <a:latin typeface="Courier New" pitchFamily="49" charset="0"/>
                <a:cs typeface="Courier New" pitchFamily="49" charset="0"/>
              </a:rPr>
              <a:t>改变后以</a:t>
            </a:r>
            <a:r>
              <a:rPr lang="en-US" altLang="zh-CN" sz="2000" dirty="0">
                <a:solidFill>
                  <a:srgbClr val="00B050"/>
                </a:solidFill>
                <a:latin typeface="Courier New" pitchFamily="49" charset="0"/>
                <a:cs typeface="Courier New" pitchFamily="49" charset="0"/>
              </a:rPr>
              <a:t>pa</a:t>
            </a:r>
            <a:r>
              <a:rPr lang="zh-CN" altLang="en-US" sz="2000" dirty="0">
                <a:solidFill>
                  <a:srgbClr val="00B050"/>
                </a:solidFill>
                <a:latin typeface="Courier New" pitchFamily="49" charset="0"/>
                <a:cs typeface="Courier New" pitchFamily="49" charset="0"/>
              </a:rPr>
              <a:t>为首地址的</a:t>
            </a:r>
          </a:p>
          <a:p>
            <a:pPr>
              <a:spcBef>
                <a:spcPts val="0"/>
              </a:spcBef>
              <a:buNone/>
            </a:pPr>
            <a:r>
              <a:rPr lang="zh-CN" altLang="en-US" sz="2000" dirty="0">
                <a:solidFill>
                  <a:srgbClr val="00B050"/>
                </a:solidFill>
                <a:latin typeface="Courier New" pitchFamily="49" charset="0"/>
                <a:cs typeface="Courier New" pitchFamily="49" charset="0"/>
              </a:rPr>
              <a:t>		//各元素值(每一数都加了100)</a:t>
            </a:r>
          </a:p>
          <a:p>
            <a:pPr>
              <a:spcBef>
                <a:spcPts val="0"/>
              </a:spcBef>
              <a:buNone/>
            </a:pPr>
            <a:r>
              <a:rPr lang="zh-CN" altLang="en-US" sz="2000" dirty="0">
                <a:solidFill>
                  <a:srgbClr val="0000FF"/>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cout</a:t>
            </a:r>
            <a:r>
              <a:rPr lang="en-US" altLang="zh-CN" sz="2000" dirty="0">
                <a:solidFill>
                  <a:schemeClr val="tx2"/>
                </a:solidFill>
                <a:latin typeface="Courier New" pitchFamily="49" charset="0"/>
                <a:cs typeface="Courier New" pitchFamily="49" charset="0"/>
              </a:rPr>
              <a:t>&lt;&lt;</a:t>
            </a:r>
            <a:r>
              <a:rPr lang="en-US" altLang="zh-CN" sz="2000" dirty="0" err="1">
                <a:solidFill>
                  <a:schemeClr val="tx2"/>
                </a:solidFill>
                <a:latin typeface="Courier New" pitchFamily="49" charset="0"/>
                <a:cs typeface="Courier New" pitchFamily="49" charset="0"/>
              </a:rPr>
              <a:t>endl</a:t>
            </a:r>
            <a:r>
              <a:rPr lang="en-US" altLang="zh-CN" sz="2000" dirty="0">
                <a:solidFill>
                  <a:schemeClr val="tx2"/>
                </a:solidFill>
                <a:latin typeface="Courier New" pitchFamily="49" charset="0"/>
                <a:cs typeface="Courier New" pitchFamily="49" charset="0"/>
              </a:rPr>
              <a:t>;</a:t>
            </a:r>
          </a:p>
          <a:p>
            <a:pPr>
              <a:spcBef>
                <a:spcPts val="0"/>
              </a:spcBef>
              <a:buNone/>
            </a:pPr>
            <a:r>
              <a:rPr lang="en-US" altLang="zh-CN" sz="2000" dirty="0">
                <a:solidFill>
                  <a:schemeClr val="tx2"/>
                </a:solidFill>
                <a:latin typeface="Courier New" pitchFamily="49" charset="0"/>
                <a:cs typeface="Courier New" pitchFamily="49" charset="0"/>
              </a:rPr>
              <a:t>}</a:t>
            </a:r>
          </a:p>
          <a:p>
            <a:pPr>
              <a:spcBef>
                <a:spcPts val="0"/>
              </a:spcBef>
              <a:buNone/>
            </a:pPr>
            <a:r>
              <a:rPr lang="en-US" altLang="zh-CN" sz="2000" dirty="0">
                <a:solidFill>
                  <a:srgbClr val="0000FF"/>
                </a:solidFill>
                <a:latin typeface="Courier New" pitchFamily="49" charset="0"/>
                <a:cs typeface="Courier New" pitchFamily="49" charset="0"/>
              </a:rPr>
              <a:t>void </a:t>
            </a:r>
            <a:r>
              <a:rPr lang="en-US" altLang="zh-CN" sz="2000" dirty="0" err="1">
                <a:solidFill>
                  <a:schemeClr val="tx2"/>
                </a:solidFill>
                <a:latin typeface="Courier New" pitchFamily="49" charset="0"/>
                <a:cs typeface="Courier New" pitchFamily="49" charset="0"/>
              </a:rPr>
              <a:t>myFunc</a:t>
            </a:r>
            <a:r>
              <a:rPr lang="en-US" altLang="zh-CN" sz="2000" dirty="0">
                <a:solidFill>
                  <a:schemeClr val="tx2"/>
                </a:solidFill>
                <a:latin typeface="Courier New" pitchFamily="49" charset="0"/>
                <a:cs typeface="Courier New" pitchFamily="49" charset="0"/>
              </a:rPr>
              <a:t>(</a:t>
            </a:r>
            <a:r>
              <a:rPr lang="en-US" altLang="zh-CN" sz="2000" dirty="0" err="1">
                <a:solidFill>
                  <a:srgbClr val="0000FF"/>
                </a:solidFill>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 *p, </a:t>
            </a:r>
            <a:r>
              <a:rPr lang="en-US" altLang="zh-CN" sz="2000" dirty="0" err="1">
                <a:solidFill>
                  <a:srgbClr val="0000FF"/>
                </a:solidFill>
                <a:latin typeface="Courier New" pitchFamily="49" charset="0"/>
                <a:cs typeface="Courier New" pitchFamily="49" charset="0"/>
              </a:rPr>
              <a:t>int</a:t>
            </a:r>
            <a:r>
              <a:rPr lang="en-US" altLang="zh-CN" sz="2000" dirty="0">
                <a:solidFill>
                  <a:srgbClr val="0000FF"/>
                </a:solidFill>
                <a:latin typeface="Courier New" pitchFamily="49" charset="0"/>
                <a:cs typeface="Courier New" pitchFamily="49" charset="0"/>
              </a:rPr>
              <a:t> </a:t>
            </a:r>
            <a:r>
              <a:rPr lang="en-US" altLang="zh-CN" sz="2000" dirty="0">
                <a:solidFill>
                  <a:schemeClr val="tx2"/>
                </a:solidFill>
                <a:latin typeface="Courier New" pitchFamily="49" charset="0"/>
                <a:cs typeface="Courier New" pitchFamily="49" charset="0"/>
              </a:rPr>
              <a:t>num){</a:t>
            </a:r>
          </a:p>
          <a:p>
            <a:pPr>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rgbClr val="0000FF"/>
                </a:solidFill>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 sum=0;</a:t>
            </a:r>
          </a:p>
          <a:p>
            <a:pPr>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a:solidFill>
                  <a:srgbClr val="0000FF"/>
                </a:solidFill>
                <a:latin typeface="Courier New" pitchFamily="49" charset="0"/>
                <a:cs typeface="Courier New" pitchFamily="49" charset="0"/>
              </a:rPr>
              <a:t>for</a:t>
            </a:r>
            <a:r>
              <a:rPr lang="en-US" altLang="zh-CN" sz="2000" dirty="0">
                <a:solidFill>
                  <a:schemeClr val="tx2"/>
                </a:solidFill>
                <a:latin typeface="Courier New" pitchFamily="49" charset="0"/>
                <a:cs typeface="Courier New" pitchFamily="49" charset="0"/>
              </a:rPr>
              <a:t>(</a:t>
            </a:r>
            <a:r>
              <a:rPr lang="en-US" altLang="zh-CN" sz="2000" dirty="0" err="1">
                <a:solidFill>
                  <a:srgbClr val="0000FF"/>
                </a:solidFill>
                <a:latin typeface="Courier New" pitchFamily="49" charset="0"/>
                <a:cs typeface="Courier New" pitchFamily="49" charset="0"/>
              </a:rPr>
              <a:t>int</a:t>
            </a:r>
            <a:r>
              <a:rPr lang="en-US" altLang="zh-CN" sz="2000" dirty="0">
                <a:solidFill>
                  <a:srgbClr val="0000FF"/>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i</a:t>
            </a:r>
            <a:r>
              <a:rPr lang="en-US" altLang="zh-CN" sz="2000" dirty="0">
                <a:solidFill>
                  <a:schemeClr val="tx2"/>
                </a:solidFill>
                <a:latin typeface="Courier New" pitchFamily="49" charset="0"/>
                <a:cs typeface="Courier New" pitchFamily="49" charset="0"/>
              </a:rPr>
              <a:t>=0;i&lt;</a:t>
            </a:r>
            <a:r>
              <a:rPr lang="en-US" altLang="zh-CN" sz="2000" dirty="0" err="1">
                <a:solidFill>
                  <a:schemeClr val="tx2"/>
                </a:solidFill>
                <a:latin typeface="Courier New" pitchFamily="49" charset="0"/>
                <a:cs typeface="Courier New" pitchFamily="49" charset="0"/>
              </a:rPr>
              <a:t>num;i</a:t>
            </a:r>
            <a:r>
              <a:rPr lang="en-US" altLang="zh-CN" sz="2000" dirty="0">
                <a:solidFill>
                  <a:schemeClr val="tx2"/>
                </a:solidFill>
                <a:latin typeface="Courier New" pitchFamily="49" charset="0"/>
                <a:cs typeface="Courier New" pitchFamily="49" charset="0"/>
              </a:rPr>
              <a:t>++)</a:t>
            </a:r>
          </a:p>
          <a:p>
            <a:pPr>
              <a:spcBef>
                <a:spcPts val="0"/>
              </a:spcBef>
              <a:buNone/>
            </a:pPr>
            <a:r>
              <a:rPr lang="en-US" altLang="zh-CN" sz="2000" dirty="0">
                <a:solidFill>
                  <a:schemeClr val="tx2"/>
                </a:solidFill>
                <a:latin typeface="Courier New" pitchFamily="49" charset="0"/>
                <a:cs typeface="Courier New" pitchFamily="49" charset="0"/>
              </a:rPr>
              <a:t>		sum+=*(</a:t>
            </a:r>
            <a:r>
              <a:rPr lang="en-US" altLang="zh-CN" sz="2000" dirty="0" err="1">
                <a:solidFill>
                  <a:schemeClr val="tx2"/>
                </a:solidFill>
                <a:latin typeface="Courier New" pitchFamily="49" charset="0"/>
                <a:cs typeface="Courier New" pitchFamily="49" charset="0"/>
              </a:rPr>
              <a:t>p+i</a:t>
            </a:r>
            <a:r>
              <a:rPr lang="en-US" altLang="zh-CN" sz="2000" dirty="0">
                <a:solidFill>
                  <a:schemeClr val="tx2"/>
                </a:solidFill>
                <a:latin typeface="Courier New" pitchFamily="49" charset="0"/>
                <a:cs typeface="Courier New" pitchFamily="49" charset="0"/>
              </a:rPr>
              <a:t>); </a:t>
            </a:r>
          </a:p>
          <a:p>
            <a:pPr>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cout</a:t>
            </a:r>
            <a:r>
              <a:rPr lang="en-US" altLang="zh-CN" sz="2000" dirty="0">
                <a:solidFill>
                  <a:schemeClr val="tx2"/>
                </a:solidFill>
                <a:latin typeface="Courier New" pitchFamily="49" charset="0"/>
                <a:cs typeface="Courier New" pitchFamily="49" charset="0"/>
              </a:rPr>
              <a:t>&lt;&lt;</a:t>
            </a:r>
            <a:r>
              <a:rPr lang="en-US" altLang="zh-CN" sz="2000" dirty="0" err="1">
                <a:solidFill>
                  <a:schemeClr val="tx2"/>
                </a:solidFill>
                <a:latin typeface="Courier New" pitchFamily="49" charset="0"/>
                <a:cs typeface="Courier New" pitchFamily="49" charset="0"/>
              </a:rPr>
              <a:t>endl</a:t>
            </a:r>
            <a:r>
              <a:rPr lang="en-US" altLang="zh-CN" sz="2000" dirty="0">
                <a:solidFill>
                  <a:schemeClr val="tx2"/>
                </a:solidFill>
                <a:latin typeface="Courier New" pitchFamily="49" charset="0"/>
                <a:cs typeface="Courier New" pitchFamily="49" charset="0"/>
              </a:rPr>
              <a:t>&lt;&lt;"in </a:t>
            </a:r>
            <a:r>
              <a:rPr lang="en-US" altLang="zh-CN" sz="2000" dirty="0" err="1">
                <a:solidFill>
                  <a:schemeClr val="tx2"/>
                </a:solidFill>
                <a:latin typeface="Courier New" pitchFamily="49" charset="0"/>
                <a:cs typeface="Courier New" pitchFamily="49" charset="0"/>
              </a:rPr>
              <a:t>myFunc</a:t>
            </a:r>
            <a:r>
              <a:rPr lang="en-US" altLang="zh-CN" sz="2000" dirty="0">
                <a:solidFill>
                  <a:schemeClr val="tx2"/>
                </a:solidFill>
                <a:latin typeface="Courier New" pitchFamily="49" charset="0"/>
                <a:cs typeface="Courier New" pitchFamily="49" charset="0"/>
              </a:rPr>
              <a:t>, sum of *(</a:t>
            </a:r>
            <a:r>
              <a:rPr lang="en-US" altLang="zh-CN" sz="2000" dirty="0" err="1">
                <a:solidFill>
                  <a:schemeClr val="tx2"/>
                </a:solidFill>
                <a:latin typeface="Courier New" pitchFamily="49" charset="0"/>
                <a:cs typeface="Courier New" pitchFamily="49" charset="0"/>
              </a:rPr>
              <a:t>p+i</a:t>
            </a:r>
            <a:r>
              <a:rPr lang="en-US" altLang="zh-CN" sz="2000" dirty="0">
                <a:solidFill>
                  <a:schemeClr val="tx2"/>
                </a:solidFill>
                <a:latin typeface="Courier New" pitchFamily="49" charset="0"/>
                <a:cs typeface="Courier New" pitchFamily="49" charset="0"/>
              </a:rPr>
              <a:t>)="&lt;&lt;sum&lt;&lt;</a:t>
            </a:r>
            <a:r>
              <a:rPr lang="en-US" altLang="zh-CN" sz="2000" dirty="0" err="1">
                <a:solidFill>
                  <a:schemeClr val="tx2"/>
                </a:solidFill>
                <a:latin typeface="Courier New" pitchFamily="49" charset="0"/>
                <a:cs typeface="Courier New" pitchFamily="49" charset="0"/>
              </a:rPr>
              <a:t>endl</a:t>
            </a:r>
            <a:r>
              <a:rPr lang="en-US" altLang="zh-CN" sz="2000" dirty="0">
                <a:solidFill>
                  <a:schemeClr val="tx2"/>
                </a:solidFill>
                <a:latin typeface="Courier New" pitchFamily="49" charset="0"/>
                <a:cs typeface="Courier New" pitchFamily="49" charset="0"/>
              </a:rPr>
              <a:t>;  </a:t>
            </a:r>
          </a:p>
          <a:p>
            <a:pPr>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a:solidFill>
                  <a:srgbClr val="0000FF"/>
                </a:solidFill>
                <a:latin typeface="Courier New" pitchFamily="49" charset="0"/>
                <a:cs typeface="Courier New" pitchFamily="49" charset="0"/>
              </a:rPr>
              <a:t>for</a:t>
            </a:r>
            <a:r>
              <a:rPr lang="en-US" altLang="zh-CN" sz="2000" dirty="0">
                <a:solidFill>
                  <a:schemeClr val="tx2"/>
                </a:solidFill>
                <a:latin typeface="Courier New" pitchFamily="49" charset="0"/>
                <a:cs typeface="Courier New" pitchFamily="49" charset="0"/>
              </a:rPr>
              <a:t>(</a:t>
            </a:r>
            <a:r>
              <a:rPr lang="en-US" altLang="zh-CN" sz="2000" dirty="0" err="1">
                <a:solidFill>
                  <a:schemeClr val="tx2"/>
                </a:solidFill>
                <a:latin typeface="Courier New" pitchFamily="49" charset="0"/>
                <a:cs typeface="Courier New" pitchFamily="49" charset="0"/>
              </a:rPr>
              <a:t>i</a:t>
            </a:r>
            <a:r>
              <a:rPr lang="en-US" altLang="zh-CN" sz="2000" dirty="0">
                <a:solidFill>
                  <a:schemeClr val="tx2"/>
                </a:solidFill>
                <a:latin typeface="Courier New" pitchFamily="49" charset="0"/>
                <a:cs typeface="Courier New" pitchFamily="49" charset="0"/>
              </a:rPr>
              <a:t>=0;i&lt;</a:t>
            </a:r>
            <a:r>
              <a:rPr lang="en-US" altLang="zh-CN" sz="2000" dirty="0" err="1">
                <a:solidFill>
                  <a:schemeClr val="tx2"/>
                </a:solidFill>
                <a:latin typeface="Courier New" pitchFamily="49" charset="0"/>
                <a:cs typeface="Courier New" pitchFamily="49" charset="0"/>
              </a:rPr>
              <a:t>num;i</a:t>
            </a:r>
            <a:r>
              <a:rPr lang="en-US" altLang="zh-CN" sz="2000" dirty="0">
                <a:solidFill>
                  <a:schemeClr val="tx2"/>
                </a:solidFill>
                <a:latin typeface="Courier New" pitchFamily="49" charset="0"/>
                <a:cs typeface="Courier New" pitchFamily="49" charset="0"/>
              </a:rPr>
              <a:t>++)</a:t>
            </a:r>
          </a:p>
          <a:p>
            <a:pPr>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p+i</a:t>
            </a:r>
            <a:r>
              <a:rPr lang="en-US" altLang="zh-CN" sz="2000" dirty="0">
                <a:solidFill>
                  <a:schemeClr val="tx2"/>
                </a:solidFill>
                <a:latin typeface="Courier New" pitchFamily="49" charset="0"/>
                <a:cs typeface="Courier New" pitchFamily="49" charset="0"/>
              </a:rPr>
              <a:t>)+=100; </a:t>
            </a:r>
          </a:p>
          <a:p>
            <a:pPr>
              <a:spcBef>
                <a:spcPts val="0"/>
              </a:spcBef>
              <a:buNone/>
            </a:pPr>
            <a:r>
              <a:rPr lang="en-US" altLang="zh-CN" sz="2000" dirty="0">
                <a:solidFill>
                  <a:schemeClr val="tx2"/>
                </a:solidFill>
                <a:latin typeface="Courier New" pitchFamily="49" charset="0"/>
                <a:cs typeface="Courier New" pitchFamily="49" charset="0"/>
              </a:rPr>
              <a:t>} </a:t>
            </a:r>
          </a:p>
          <a:p>
            <a:pPr>
              <a:spcBef>
                <a:spcPts val="0"/>
              </a:spcBef>
              <a:buNone/>
            </a:pPr>
            <a:endParaRPr lang="zh-CN" altLang="en-US" sz="2000"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89</a:t>
            </a:fld>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初识指针</a:t>
            </a:r>
          </a:p>
        </p:txBody>
      </p:sp>
      <p:sp>
        <p:nvSpPr>
          <p:cNvPr id="3" name="内容占位符 2"/>
          <p:cNvSpPr>
            <a:spLocks noGrp="1"/>
          </p:cNvSpPr>
          <p:nvPr>
            <p:ph idx="1"/>
          </p:nvPr>
        </p:nvSpPr>
        <p:spPr>
          <a:xfrm>
            <a:off x="457200" y="1295400"/>
            <a:ext cx="8153400" cy="1347782"/>
          </a:xfrm>
        </p:spPr>
        <p:txBody>
          <a:bodyPr/>
          <a:lstStyle/>
          <a:p>
            <a:r>
              <a:rPr lang="zh-CN" altLang="en-US" dirty="0"/>
              <a:t>指针的引入</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6.1】</a:t>
            </a:r>
            <a:r>
              <a:rPr lang="zh-CN" altLang="en-US" dirty="0">
                <a:solidFill>
                  <a:srgbClr val="C00000"/>
                </a:solidFill>
              </a:rPr>
              <a:t>实现对一组整型数由小到大排序</a:t>
            </a:r>
            <a:endParaRPr lang="en-US" altLang="zh-CN" dirty="0">
              <a:solidFill>
                <a:srgbClr val="C00000"/>
              </a:solidFill>
            </a:endParaRPr>
          </a:p>
          <a:p>
            <a:pPr lvl="2"/>
            <a:endParaRPr lang="zh-CN" altLang="en-US" dirty="0"/>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9</a:t>
            </a:fld>
            <a:endParaRPr lang="en-US" altLang="zh-CN" dirty="0"/>
          </a:p>
        </p:txBody>
      </p:sp>
      <p:sp>
        <p:nvSpPr>
          <p:cNvPr id="6" name="矩形 5"/>
          <p:cNvSpPr/>
          <p:nvPr/>
        </p:nvSpPr>
        <p:spPr>
          <a:xfrm>
            <a:off x="928662" y="2500306"/>
            <a:ext cx="7143800" cy="3416320"/>
          </a:xfrm>
          <a:prstGeom prst="rect">
            <a:avLst/>
          </a:prstGeom>
        </p:spPr>
        <p:txBody>
          <a:bodyPr wrap="square">
            <a:spAutoFit/>
          </a:bodyPr>
          <a:lstStyle/>
          <a:p>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sort(</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n)</a:t>
            </a:r>
          </a:p>
          <a:p>
            <a:r>
              <a:rPr lang="en-US" altLang="zh-CN" sz="2400" b="1" dirty="0">
                <a:solidFill>
                  <a:schemeClr val="tx2"/>
                </a:solidFill>
                <a:latin typeface="Courier New" pitchFamily="49" charset="0"/>
                <a:cs typeface="Courier New" pitchFamily="49" charset="0"/>
              </a:rPr>
              <a:t>{</a:t>
            </a:r>
          </a:p>
          <a:p>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for</a:t>
            </a:r>
            <a:r>
              <a:rPr lang="en-US" altLang="zh-CN" sz="2400" b="1" dirty="0">
                <a:solidFill>
                  <a:schemeClr val="tx2"/>
                </a:solidFill>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solidFill>
                  <a:schemeClr val="tx2"/>
                </a:solidFill>
                <a:latin typeface="Courier New" pitchFamily="49" charset="0"/>
                <a:cs typeface="Courier New" pitchFamily="49" charset="0"/>
              </a:rPr>
              <a:t>i</a:t>
            </a:r>
            <a:r>
              <a:rPr lang="en-US" altLang="zh-CN" sz="2400" b="1" dirty="0">
                <a:solidFill>
                  <a:schemeClr val="tx2"/>
                </a:solidFill>
                <a:latin typeface="Courier New" pitchFamily="49" charset="0"/>
                <a:cs typeface="Courier New" pitchFamily="49" charset="0"/>
              </a:rPr>
              <a:t>=0;i&lt;n-1;i++)</a:t>
            </a:r>
          </a:p>
          <a:p>
            <a:r>
              <a:rPr lang="en-US" altLang="zh-CN" sz="2400" b="1" dirty="0">
                <a:solidFill>
                  <a:schemeClr val="tx2"/>
                </a:solidFill>
                <a:latin typeface="Courier New" pitchFamily="49" charset="0"/>
                <a:cs typeface="Courier New" pitchFamily="49" charset="0"/>
              </a:rPr>
              <a:t>	{</a:t>
            </a:r>
          </a:p>
          <a:p>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for</a:t>
            </a:r>
            <a:r>
              <a:rPr lang="en-US" altLang="zh-CN" sz="2400" b="1" dirty="0">
                <a:solidFill>
                  <a:schemeClr val="tx2"/>
                </a:solidFill>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j=n-1;j&gt;</a:t>
            </a:r>
            <a:r>
              <a:rPr lang="en-US" altLang="zh-CN" sz="2400" b="1" dirty="0" err="1">
                <a:solidFill>
                  <a:schemeClr val="tx2"/>
                </a:solidFill>
                <a:latin typeface="Courier New" pitchFamily="49" charset="0"/>
                <a:cs typeface="Courier New" pitchFamily="49" charset="0"/>
              </a:rPr>
              <a:t>i;j</a:t>
            </a:r>
            <a:r>
              <a:rPr lang="en-US" altLang="zh-CN" sz="2400" b="1" dirty="0">
                <a:solidFill>
                  <a:schemeClr val="tx2"/>
                </a:solidFill>
                <a:latin typeface="Courier New" pitchFamily="49" charset="0"/>
                <a:cs typeface="Courier New" pitchFamily="49" charset="0"/>
              </a:rPr>
              <a:t>--)</a:t>
            </a:r>
          </a:p>
          <a:p>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if</a:t>
            </a:r>
            <a:r>
              <a:rPr lang="en-US" altLang="zh-CN" sz="2400" b="1" dirty="0">
                <a:solidFill>
                  <a:schemeClr val="tx2"/>
                </a:solidFill>
                <a:latin typeface="Courier New" pitchFamily="49" charset="0"/>
                <a:cs typeface="Courier New" pitchFamily="49" charset="0"/>
              </a:rPr>
              <a:t>(a[j]&lt;a[j-1])</a:t>
            </a:r>
          </a:p>
          <a:p>
            <a:r>
              <a:rPr lang="en-US" altLang="zh-CN" sz="2400" b="1" dirty="0">
                <a:solidFill>
                  <a:schemeClr val="tx2"/>
                </a:solidFill>
                <a:latin typeface="Courier New" pitchFamily="49" charset="0"/>
                <a:cs typeface="Courier New" pitchFamily="49" charset="0"/>
              </a:rPr>
              <a:t>				swap(a[j],a[j-1]);</a:t>
            </a:r>
          </a:p>
          <a:p>
            <a:r>
              <a:rPr lang="en-US" altLang="zh-CN" sz="2400" b="1" dirty="0">
                <a:solidFill>
                  <a:schemeClr val="tx2"/>
                </a:solidFill>
                <a:latin typeface="Courier New" pitchFamily="49" charset="0"/>
                <a:cs typeface="Courier New" pitchFamily="49" charset="0"/>
              </a:rPr>
              <a:t>	}</a:t>
            </a:r>
          </a:p>
          <a:p>
            <a:r>
              <a:rPr lang="en-US" altLang="zh-CN" sz="2400" b="1" dirty="0">
                <a:solidFill>
                  <a:schemeClr val="tx2"/>
                </a:solidFill>
                <a:latin typeface="Courier New" pitchFamily="49" charset="0"/>
                <a:cs typeface="Courier New" pitchFamily="49" charset="0"/>
              </a:rPr>
              <a:t>}</a:t>
            </a:r>
            <a:endParaRPr lang="zh-CN" altLang="en-US" sz="2400" b="1" dirty="0">
              <a:solidFill>
                <a:schemeClr val="tx2"/>
              </a:solidFill>
              <a:latin typeface="Courier New" pitchFamily="49" charset="0"/>
              <a:cs typeface="Courier New" pitchFamily="49"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p:txBody>
          <a:bodyPr/>
          <a:lstStyle/>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6.11】</a:t>
            </a:r>
            <a:r>
              <a:rPr lang="zh-CN" altLang="en-US" dirty="0">
                <a:solidFill>
                  <a:schemeClr val="accent6"/>
                </a:solidFill>
              </a:rPr>
              <a:t>运行结果</a:t>
            </a:r>
            <a:endParaRPr lang="en-US" altLang="zh-CN" dirty="0">
              <a:solidFill>
                <a:schemeClr val="accent6"/>
              </a:solidFill>
            </a:endParaRPr>
          </a:p>
          <a:p>
            <a:pPr>
              <a:buSzPct val="75000"/>
              <a:buNone/>
            </a:pPr>
            <a:r>
              <a:rPr lang="en-US" altLang="zh-CN" sz="2800" dirty="0">
                <a:solidFill>
                  <a:schemeClr val="tx2"/>
                </a:solidFill>
                <a:latin typeface="Courier New" pitchFamily="49" charset="0"/>
                <a:cs typeface="Courier New" pitchFamily="49" charset="0"/>
              </a:rPr>
              <a:t>before calling '</a:t>
            </a:r>
            <a:r>
              <a:rPr lang="en-US" altLang="zh-CN" sz="2800" dirty="0" err="1">
                <a:solidFill>
                  <a:schemeClr val="tx2"/>
                </a:solidFill>
                <a:latin typeface="Courier New" pitchFamily="49" charset="0"/>
                <a:cs typeface="Courier New" pitchFamily="49" charset="0"/>
              </a:rPr>
              <a:t>muFunc</a:t>
            </a:r>
            <a:r>
              <a:rPr lang="en-US" altLang="zh-CN" sz="2800" dirty="0">
                <a:solidFill>
                  <a:schemeClr val="tx2"/>
                </a:solidFill>
                <a:latin typeface="Courier New" pitchFamily="49" charset="0"/>
                <a:cs typeface="Courier New" pitchFamily="49" charset="0"/>
              </a:rPr>
              <a:t>' *(</a:t>
            </a:r>
            <a:r>
              <a:rPr lang="en-US" altLang="zh-CN" sz="2800" dirty="0" err="1">
                <a:solidFill>
                  <a:schemeClr val="tx2"/>
                </a:solidFill>
                <a:latin typeface="Courier New" pitchFamily="49" charset="0"/>
                <a:cs typeface="Courier New" pitchFamily="49" charset="0"/>
              </a:rPr>
              <a:t>pa+i</a:t>
            </a:r>
            <a:r>
              <a:rPr lang="en-US" altLang="zh-CN" sz="2800" dirty="0">
                <a:solidFill>
                  <a:schemeClr val="tx2"/>
                </a:solidFill>
                <a:latin typeface="Courier New" pitchFamily="49" charset="0"/>
                <a:cs typeface="Courier New" pitchFamily="49" charset="0"/>
              </a:rPr>
              <a:t>)=</a:t>
            </a:r>
          </a:p>
          <a:p>
            <a:pPr>
              <a:buSzPct val="75000"/>
              <a:buNone/>
            </a:pPr>
            <a:r>
              <a:rPr lang="en-US" altLang="zh-CN" sz="2800" dirty="0">
                <a:solidFill>
                  <a:schemeClr val="tx2"/>
                </a:solidFill>
                <a:latin typeface="Courier New" pitchFamily="49" charset="0"/>
                <a:cs typeface="Courier New" pitchFamily="49" charset="0"/>
              </a:rPr>
              <a:t>1  2  3  4  5  6</a:t>
            </a:r>
          </a:p>
          <a:p>
            <a:pPr>
              <a:buSzPct val="75000"/>
              <a:buNone/>
            </a:pPr>
            <a:r>
              <a:rPr lang="en-US" altLang="zh-CN" sz="2800" dirty="0">
                <a:solidFill>
                  <a:schemeClr val="tx2"/>
                </a:solidFill>
                <a:latin typeface="Courier New" pitchFamily="49" charset="0"/>
                <a:cs typeface="Courier New" pitchFamily="49" charset="0"/>
              </a:rPr>
              <a:t> </a:t>
            </a:r>
          </a:p>
          <a:p>
            <a:pPr>
              <a:buSzPct val="75000"/>
              <a:buNone/>
            </a:pPr>
            <a:r>
              <a:rPr lang="en-US" altLang="zh-CN" sz="2800" dirty="0">
                <a:solidFill>
                  <a:schemeClr val="tx2"/>
                </a:solidFill>
                <a:latin typeface="Courier New" pitchFamily="49" charset="0"/>
                <a:cs typeface="Courier New" pitchFamily="49" charset="0"/>
              </a:rPr>
              <a:t>in </a:t>
            </a:r>
            <a:r>
              <a:rPr lang="en-US" altLang="zh-CN" sz="2800" dirty="0" err="1">
                <a:solidFill>
                  <a:schemeClr val="tx2"/>
                </a:solidFill>
                <a:latin typeface="Courier New" pitchFamily="49" charset="0"/>
                <a:cs typeface="Courier New" pitchFamily="49" charset="0"/>
              </a:rPr>
              <a:t>myFunc</a:t>
            </a:r>
            <a:r>
              <a:rPr lang="en-US" altLang="zh-CN" sz="2800" dirty="0">
                <a:solidFill>
                  <a:schemeClr val="tx2"/>
                </a:solidFill>
                <a:latin typeface="Courier New" pitchFamily="49" charset="0"/>
                <a:cs typeface="Courier New" pitchFamily="49" charset="0"/>
              </a:rPr>
              <a:t>, sum of *(</a:t>
            </a:r>
            <a:r>
              <a:rPr lang="en-US" altLang="zh-CN" sz="2800" dirty="0" err="1">
                <a:solidFill>
                  <a:schemeClr val="tx2"/>
                </a:solidFill>
                <a:latin typeface="Courier New" pitchFamily="49" charset="0"/>
                <a:cs typeface="Courier New" pitchFamily="49" charset="0"/>
              </a:rPr>
              <a:t>pa+i</a:t>
            </a:r>
            <a:r>
              <a:rPr lang="en-US" altLang="zh-CN" sz="2800" dirty="0">
                <a:solidFill>
                  <a:schemeClr val="tx2"/>
                </a:solidFill>
                <a:latin typeface="Courier New" pitchFamily="49" charset="0"/>
                <a:cs typeface="Courier New" pitchFamily="49" charset="0"/>
              </a:rPr>
              <a:t>)=21</a:t>
            </a:r>
          </a:p>
          <a:p>
            <a:pPr>
              <a:buSzPct val="75000"/>
              <a:buNone/>
            </a:pPr>
            <a:r>
              <a:rPr lang="en-US" altLang="zh-CN" sz="2800" dirty="0">
                <a:solidFill>
                  <a:schemeClr val="tx2"/>
                </a:solidFill>
                <a:latin typeface="Courier New" pitchFamily="49" charset="0"/>
                <a:cs typeface="Courier New" pitchFamily="49" charset="0"/>
              </a:rPr>
              <a:t> </a:t>
            </a:r>
          </a:p>
          <a:p>
            <a:pPr>
              <a:buSzPct val="75000"/>
              <a:buNone/>
            </a:pPr>
            <a:r>
              <a:rPr lang="en-US" altLang="zh-CN" sz="2800" dirty="0">
                <a:solidFill>
                  <a:schemeClr val="tx2"/>
                </a:solidFill>
                <a:latin typeface="Courier New" pitchFamily="49" charset="0"/>
                <a:cs typeface="Courier New" pitchFamily="49" charset="0"/>
              </a:rPr>
              <a:t>after calling '</a:t>
            </a:r>
            <a:r>
              <a:rPr lang="en-US" altLang="zh-CN" sz="2800" dirty="0" err="1">
                <a:solidFill>
                  <a:schemeClr val="tx2"/>
                </a:solidFill>
                <a:latin typeface="Courier New" pitchFamily="49" charset="0"/>
                <a:cs typeface="Courier New" pitchFamily="49" charset="0"/>
              </a:rPr>
              <a:t>muFunc</a:t>
            </a:r>
            <a:r>
              <a:rPr lang="en-US" altLang="zh-CN" sz="2800" dirty="0">
                <a:solidFill>
                  <a:schemeClr val="tx2"/>
                </a:solidFill>
                <a:latin typeface="Courier New" pitchFamily="49" charset="0"/>
                <a:cs typeface="Courier New" pitchFamily="49" charset="0"/>
              </a:rPr>
              <a:t>' *(</a:t>
            </a:r>
            <a:r>
              <a:rPr lang="en-US" altLang="zh-CN" sz="2800" dirty="0" err="1">
                <a:solidFill>
                  <a:schemeClr val="tx2"/>
                </a:solidFill>
                <a:latin typeface="Courier New" pitchFamily="49" charset="0"/>
                <a:cs typeface="Courier New" pitchFamily="49" charset="0"/>
              </a:rPr>
              <a:t>p+i</a:t>
            </a:r>
            <a:r>
              <a:rPr lang="en-US" altLang="zh-CN" sz="2800" dirty="0">
                <a:solidFill>
                  <a:schemeClr val="tx2"/>
                </a:solidFill>
                <a:latin typeface="Courier New" pitchFamily="49" charset="0"/>
                <a:cs typeface="Courier New" pitchFamily="49" charset="0"/>
              </a:rPr>
              <a:t>)=</a:t>
            </a:r>
          </a:p>
          <a:p>
            <a:pPr>
              <a:buSzPct val="75000"/>
              <a:buNone/>
            </a:pPr>
            <a:r>
              <a:rPr lang="en-US" altLang="zh-CN" sz="2800" dirty="0">
                <a:solidFill>
                  <a:schemeClr val="tx2"/>
                </a:solidFill>
                <a:latin typeface="Courier New" pitchFamily="49" charset="0"/>
                <a:cs typeface="Courier New" pitchFamily="49" charset="0"/>
              </a:rPr>
              <a:t>101  102  103  104  105  106</a:t>
            </a:r>
            <a:endParaRPr lang="zh-CN" altLang="en-US"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90</a:t>
            </a:fld>
            <a:endParaRPr lang="en-US" altLang="zh-CN"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p:txBody>
          <a:bodyPr/>
          <a:lstStyle/>
          <a:p>
            <a:r>
              <a:rPr lang="zh-CN" altLang="en-US" dirty="0"/>
              <a:t>指针作为函数的参数</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6.12】</a:t>
            </a:r>
            <a:r>
              <a:rPr lang="zh-CN" altLang="en-US" dirty="0">
                <a:solidFill>
                  <a:srgbClr val="C00000"/>
                </a:solidFill>
              </a:rPr>
              <a:t>读程序，写出运行结果</a:t>
            </a:r>
            <a:endParaRPr lang="en-US" altLang="zh-CN" dirty="0">
              <a:solidFill>
                <a:srgbClr val="C00000"/>
              </a:solidFill>
            </a:endParaRPr>
          </a:p>
          <a:p>
            <a:pPr>
              <a:spcBef>
                <a:spcPts val="0"/>
              </a:spcBef>
              <a:buNone/>
            </a:pPr>
            <a:r>
              <a:rPr lang="en-US" altLang="zh-CN" sz="2000" dirty="0">
                <a:solidFill>
                  <a:srgbClr val="0000FF"/>
                </a:solidFill>
                <a:latin typeface="Courier New" pitchFamily="49" charset="0"/>
                <a:cs typeface="Courier New" pitchFamily="49" charset="0"/>
              </a:rPr>
              <a:t>#include</a:t>
            </a:r>
            <a:r>
              <a:rPr lang="en-US" altLang="zh-CN" sz="2000" dirty="0">
                <a:solidFill>
                  <a:schemeClr val="tx2"/>
                </a:solidFill>
                <a:latin typeface="Courier New" pitchFamily="49" charset="0"/>
                <a:cs typeface="Courier New" pitchFamily="49" charset="0"/>
              </a:rPr>
              <a:t> &lt;</a:t>
            </a:r>
            <a:r>
              <a:rPr lang="en-US" altLang="zh-CN" sz="2000" dirty="0" err="1">
                <a:solidFill>
                  <a:schemeClr val="tx2"/>
                </a:solidFill>
                <a:latin typeface="Courier New" pitchFamily="49" charset="0"/>
                <a:cs typeface="Courier New" pitchFamily="49" charset="0"/>
              </a:rPr>
              <a:t>iostream.h</a:t>
            </a:r>
            <a:r>
              <a:rPr lang="en-US" altLang="zh-CN" sz="2000" dirty="0">
                <a:solidFill>
                  <a:schemeClr val="tx2"/>
                </a:solidFill>
                <a:latin typeface="Courier New" pitchFamily="49" charset="0"/>
                <a:cs typeface="Courier New" pitchFamily="49" charset="0"/>
              </a:rPr>
              <a:t>&gt;</a:t>
            </a:r>
          </a:p>
          <a:p>
            <a:pPr>
              <a:spcBef>
                <a:spcPts val="0"/>
              </a:spcBef>
              <a:buNone/>
            </a:pPr>
            <a:r>
              <a:rPr lang="en-US" altLang="zh-CN" sz="2000" dirty="0">
                <a:solidFill>
                  <a:srgbClr val="0000FF"/>
                </a:solidFill>
                <a:latin typeface="Courier New" pitchFamily="49" charset="0"/>
                <a:cs typeface="Courier New" pitchFamily="49" charset="0"/>
              </a:rPr>
              <a:t>void</a:t>
            </a:r>
            <a:r>
              <a:rPr lang="en-US" altLang="zh-CN" sz="2000" dirty="0">
                <a:solidFill>
                  <a:schemeClr val="tx2"/>
                </a:solidFill>
                <a:latin typeface="Courier New" pitchFamily="49" charset="0"/>
                <a:cs typeface="Courier New" pitchFamily="49" charset="0"/>
              </a:rPr>
              <a:t> swap1(</a:t>
            </a:r>
            <a:r>
              <a:rPr lang="en-US" altLang="zh-CN" sz="2000" dirty="0" err="1">
                <a:solidFill>
                  <a:srgbClr val="0000FF"/>
                </a:solidFill>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 p1, </a:t>
            </a:r>
            <a:r>
              <a:rPr lang="en-US" altLang="zh-CN" sz="2000" dirty="0" err="1">
                <a:solidFill>
                  <a:srgbClr val="0000FF"/>
                </a:solidFill>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 p2);  	</a:t>
            </a:r>
            <a:r>
              <a:rPr lang="en-US" altLang="zh-CN" sz="2000" dirty="0">
                <a:solidFill>
                  <a:srgbClr val="00B050"/>
                </a:solidFill>
                <a:latin typeface="Courier New" pitchFamily="49" charset="0"/>
                <a:cs typeface="Courier New" pitchFamily="49" charset="0"/>
              </a:rPr>
              <a:t>//</a:t>
            </a:r>
            <a:r>
              <a:rPr lang="zh-CN" altLang="en-US" sz="2000" dirty="0">
                <a:solidFill>
                  <a:srgbClr val="00B050"/>
                </a:solidFill>
                <a:latin typeface="Courier New" pitchFamily="49" charset="0"/>
                <a:cs typeface="Courier New" pitchFamily="49" charset="0"/>
              </a:rPr>
              <a:t>指针参数</a:t>
            </a:r>
          </a:p>
          <a:p>
            <a:pPr>
              <a:spcBef>
                <a:spcPts val="0"/>
              </a:spcBef>
              <a:buNone/>
            </a:pPr>
            <a:r>
              <a:rPr lang="en-US" altLang="zh-CN" sz="2000" dirty="0">
                <a:solidFill>
                  <a:srgbClr val="0000FF"/>
                </a:solidFill>
                <a:latin typeface="Courier New" pitchFamily="49" charset="0"/>
                <a:cs typeface="Courier New" pitchFamily="49" charset="0"/>
              </a:rPr>
              <a:t>void </a:t>
            </a:r>
            <a:r>
              <a:rPr lang="en-US" altLang="zh-CN" sz="2000" dirty="0">
                <a:solidFill>
                  <a:schemeClr val="tx2"/>
                </a:solidFill>
                <a:latin typeface="Courier New" pitchFamily="49" charset="0"/>
                <a:cs typeface="Courier New" pitchFamily="49" charset="0"/>
              </a:rPr>
              <a:t>swap12(</a:t>
            </a:r>
            <a:r>
              <a:rPr lang="en-US" altLang="zh-CN" sz="2000" dirty="0" err="1">
                <a:solidFill>
                  <a:srgbClr val="0000FF"/>
                </a:solidFill>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 p1, </a:t>
            </a:r>
            <a:r>
              <a:rPr lang="en-US" altLang="zh-CN" sz="2000" dirty="0" err="1">
                <a:solidFill>
                  <a:srgbClr val="0000FF"/>
                </a:solidFill>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 p2);  	</a:t>
            </a:r>
            <a:r>
              <a:rPr lang="en-US" altLang="zh-CN" sz="2000" dirty="0">
                <a:solidFill>
                  <a:srgbClr val="00B050"/>
                </a:solidFill>
                <a:latin typeface="Courier New" pitchFamily="49" charset="0"/>
                <a:cs typeface="Courier New" pitchFamily="49" charset="0"/>
              </a:rPr>
              <a:t>//</a:t>
            </a:r>
            <a:r>
              <a:rPr lang="zh-CN" altLang="en-US" sz="2000" dirty="0">
                <a:solidFill>
                  <a:srgbClr val="00B050"/>
                </a:solidFill>
                <a:latin typeface="Courier New" pitchFamily="49" charset="0"/>
                <a:cs typeface="Courier New" pitchFamily="49" charset="0"/>
              </a:rPr>
              <a:t>指针参数</a:t>
            </a:r>
          </a:p>
          <a:p>
            <a:pPr>
              <a:spcBef>
                <a:spcPts val="0"/>
              </a:spcBef>
              <a:buNone/>
            </a:pPr>
            <a:r>
              <a:rPr lang="en-US" altLang="zh-CN" sz="2000" dirty="0">
                <a:solidFill>
                  <a:srgbClr val="0000FF"/>
                </a:solidFill>
                <a:latin typeface="Courier New" pitchFamily="49" charset="0"/>
                <a:cs typeface="Courier New" pitchFamily="49" charset="0"/>
              </a:rPr>
              <a:t>void</a:t>
            </a:r>
            <a:r>
              <a:rPr lang="en-US" altLang="zh-CN" sz="2000" dirty="0">
                <a:solidFill>
                  <a:schemeClr val="tx2"/>
                </a:solidFill>
                <a:latin typeface="Courier New" pitchFamily="49" charset="0"/>
                <a:cs typeface="Courier New" pitchFamily="49" charset="0"/>
              </a:rPr>
              <a:t> swap2(</a:t>
            </a:r>
            <a:r>
              <a:rPr lang="en-US" altLang="zh-CN" sz="2000" dirty="0" err="1">
                <a:solidFill>
                  <a:srgbClr val="0000FF"/>
                </a:solidFill>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&amp; a, </a:t>
            </a:r>
            <a:r>
              <a:rPr lang="en-US" altLang="zh-CN" sz="2000" dirty="0" err="1">
                <a:solidFill>
                  <a:srgbClr val="0000FF"/>
                </a:solidFill>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&amp; b);    	</a:t>
            </a:r>
            <a:r>
              <a:rPr lang="en-US" altLang="zh-CN" sz="2000" dirty="0">
                <a:solidFill>
                  <a:srgbClr val="00B050"/>
                </a:solidFill>
                <a:latin typeface="Courier New" pitchFamily="49" charset="0"/>
                <a:cs typeface="Courier New" pitchFamily="49" charset="0"/>
              </a:rPr>
              <a:t>//</a:t>
            </a:r>
            <a:r>
              <a:rPr lang="zh-CN" altLang="en-US" sz="2000" dirty="0">
                <a:solidFill>
                  <a:srgbClr val="00B050"/>
                </a:solidFill>
                <a:latin typeface="Courier New" pitchFamily="49" charset="0"/>
                <a:cs typeface="Courier New" pitchFamily="49" charset="0"/>
              </a:rPr>
              <a:t>引用参数</a:t>
            </a:r>
          </a:p>
          <a:p>
            <a:pPr>
              <a:spcBef>
                <a:spcPts val="0"/>
              </a:spcBef>
              <a:buNone/>
            </a:pPr>
            <a:r>
              <a:rPr lang="en-US" altLang="zh-CN" sz="2000" dirty="0">
                <a:solidFill>
                  <a:srgbClr val="0000FF"/>
                </a:solidFill>
                <a:latin typeface="Courier New" pitchFamily="49" charset="0"/>
                <a:cs typeface="Courier New" pitchFamily="49" charset="0"/>
              </a:rPr>
              <a:t>void</a:t>
            </a:r>
            <a:r>
              <a:rPr lang="en-US" altLang="zh-CN" sz="2000" dirty="0">
                <a:solidFill>
                  <a:schemeClr val="tx2"/>
                </a:solidFill>
                <a:latin typeface="Courier New" pitchFamily="49" charset="0"/>
                <a:cs typeface="Courier New" pitchFamily="49" charset="0"/>
              </a:rPr>
              <a:t> swap3(</a:t>
            </a:r>
            <a:r>
              <a:rPr lang="en-US" altLang="zh-CN" sz="2000" dirty="0" err="1">
                <a:solidFill>
                  <a:srgbClr val="0000FF"/>
                </a:solidFill>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 x, </a:t>
            </a:r>
            <a:r>
              <a:rPr lang="en-US" altLang="zh-CN" sz="2000" dirty="0" err="1">
                <a:solidFill>
                  <a:srgbClr val="0000FF"/>
                </a:solidFill>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 y);      	</a:t>
            </a:r>
            <a:r>
              <a:rPr lang="en-US" altLang="zh-CN" sz="2000" dirty="0">
                <a:solidFill>
                  <a:srgbClr val="00B050"/>
                </a:solidFill>
                <a:latin typeface="Courier New" pitchFamily="49" charset="0"/>
                <a:cs typeface="Courier New" pitchFamily="49" charset="0"/>
              </a:rPr>
              <a:t>//</a:t>
            </a:r>
            <a:r>
              <a:rPr lang="zh-CN" altLang="en-US" sz="2000" dirty="0">
                <a:solidFill>
                  <a:srgbClr val="00B050"/>
                </a:solidFill>
                <a:latin typeface="Courier New" pitchFamily="49" charset="0"/>
                <a:cs typeface="Courier New" pitchFamily="49" charset="0"/>
              </a:rPr>
              <a:t>赋值参数</a:t>
            </a:r>
          </a:p>
          <a:p>
            <a:pPr>
              <a:spcBef>
                <a:spcPts val="0"/>
              </a:spcBef>
              <a:buNone/>
            </a:pPr>
            <a:r>
              <a:rPr lang="en-US" altLang="zh-CN" sz="2000" dirty="0">
                <a:solidFill>
                  <a:srgbClr val="0000FF"/>
                </a:solidFill>
                <a:latin typeface="Courier New" pitchFamily="49" charset="0"/>
                <a:cs typeface="Courier New" pitchFamily="49" charset="0"/>
              </a:rPr>
              <a:t>void</a:t>
            </a:r>
            <a:r>
              <a:rPr lang="en-US" altLang="zh-CN" sz="2000" dirty="0">
                <a:solidFill>
                  <a:schemeClr val="tx2"/>
                </a:solidFill>
                <a:latin typeface="Courier New" pitchFamily="49" charset="0"/>
                <a:cs typeface="Courier New" pitchFamily="49" charset="0"/>
              </a:rPr>
              <a:t> main(){</a:t>
            </a:r>
          </a:p>
          <a:p>
            <a:pPr>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rgbClr val="0000FF"/>
                </a:solidFill>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 b1=11, b2=22;</a:t>
            </a:r>
          </a:p>
          <a:p>
            <a:pPr>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cout</a:t>
            </a:r>
            <a:r>
              <a:rPr lang="en-US" altLang="zh-CN" sz="2000" dirty="0">
                <a:solidFill>
                  <a:schemeClr val="tx2"/>
                </a:solidFill>
                <a:latin typeface="Courier New" pitchFamily="49" charset="0"/>
                <a:cs typeface="Courier New" pitchFamily="49" charset="0"/>
              </a:rPr>
              <a:t>&lt;&lt;"before swap1 =&gt; b1,b2 = "&lt;&lt;b1&lt;&lt;"  "&lt;&lt;b2&lt;&lt;</a:t>
            </a:r>
            <a:r>
              <a:rPr lang="en-US" altLang="zh-CN" sz="2000" dirty="0" err="1">
                <a:solidFill>
                  <a:schemeClr val="tx2"/>
                </a:solidFill>
                <a:latin typeface="Courier New" pitchFamily="49" charset="0"/>
                <a:cs typeface="Courier New" pitchFamily="49" charset="0"/>
              </a:rPr>
              <a:t>endl</a:t>
            </a:r>
            <a:r>
              <a:rPr lang="en-US" altLang="zh-CN" sz="2000" dirty="0">
                <a:solidFill>
                  <a:schemeClr val="tx2"/>
                </a:solidFill>
                <a:latin typeface="Courier New" pitchFamily="49" charset="0"/>
                <a:cs typeface="Courier New" pitchFamily="49" charset="0"/>
              </a:rPr>
              <a:t>;</a:t>
            </a:r>
          </a:p>
          <a:p>
            <a:pPr>
              <a:spcBef>
                <a:spcPts val="0"/>
              </a:spcBef>
              <a:buNone/>
            </a:pPr>
            <a:r>
              <a:rPr lang="en-US" altLang="zh-CN" sz="2000" dirty="0">
                <a:solidFill>
                  <a:schemeClr val="tx2"/>
                </a:solidFill>
                <a:latin typeface="Courier New" pitchFamily="49" charset="0"/>
                <a:cs typeface="Courier New" pitchFamily="49" charset="0"/>
              </a:rPr>
              <a:t>	swap1(&amp;b1, &amp;b2);</a:t>
            </a:r>
          </a:p>
          <a:p>
            <a:pPr>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cout</a:t>
            </a:r>
            <a:r>
              <a:rPr lang="en-US" altLang="zh-CN" sz="2000" dirty="0">
                <a:solidFill>
                  <a:schemeClr val="tx2"/>
                </a:solidFill>
                <a:latin typeface="Courier New" pitchFamily="49" charset="0"/>
                <a:cs typeface="Courier New" pitchFamily="49" charset="0"/>
              </a:rPr>
              <a:t>&lt;&lt;"after swap1 =&gt; b1,b2 = "&lt;&lt;b1&lt;&lt;"  "&lt;&lt;b2&lt;&lt;</a:t>
            </a:r>
            <a:r>
              <a:rPr lang="zh-CN" altLang="en-US" sz="2000" dirty="0">
                <a:solidFill>
                  <a:schemeClr val="tx2"/>
                </a:solidFill>
                <a:latin typeface="Courier New" pitchFamily="49" charset="0"/>
                <a:cs typeface="Courier New" pitchFamily="49" charset="0"/>
              </a:rPr>
              <a:t>"\</a:t>
            </a:r>
            <a:r>
              <a:rPr lang="en-US" altLang="zh-CN" sz="2000" dirty="0">
                <a:solidFill>
                  <a:schemeClr val="tx2"/>
                </a:solidFill>
                <a:latin typeface="Courier New" pitchFamily="49" charset="0"/>
                <a:cs typeface="Courier New" pitchFamily="49" charset="0"/>
              </a:rPr>
              <a:t>n\n"; </a:t>
            </a:r>
          </a:p>
        </p:txBody>
      </p:sp>
      <p:sp>
        <p:nvSpPr>
          <p:cNvPr id="4" name="页脚占位符 3"/>
          <p:cNvSpPr>
            <a:spLocks noGrp="1"/>
          </p:cNvSpPr>
          <p:nvPr>
            <p:ph type="ftr" sz="quarter" idx="3"/>
          </p:nvPr>
        </p:nvSpPr>
        <p:spPr/>
        <p:txBody>
          <a:bodyPr/>
          <a:lstStyle/>
          <a:p>
            <a:r>
              <a:rPr lang="en-US" altLang="zh-CN" dirty="0">
                <a:ea typeface="Tahoma" pitchFamily="34" charset="0"/>
              </a:rPr>
              <a:t>Database &amp; Information System Lab</a:t>
            </a: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91</a:t>
            </a:fld>
            <a:endParaRPr lang="en-US" altLang="zh-CN"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p:txBody>
          <a:bodyPr/>
          <a:lstStyle/>
          <a:p>
            <a:pPr>
              <a:spcBef>
                <a:spcPts val="0"/>
              </a:spcBef>
              <a:buNone/>
            </a:pPr>
            <a:r>
              <a:rPr lang="en-US" altLang="zh-CN" sz="2000" dirty="0">
                <a:solidFill>
                  <a:srgbClr val="0000FF"/>
                </a:solidFill>
                <a:latin typeface="Times New Roman" charset="0"/>
              </a:rPr>
              <a:t>	</a:t>
            </a:r>
            <a:r>
              <a:rPr lang="en-US" altLang="zh-CN" sz="2000" dirty="0">
                <a:solidFill>
                  <a:schemeClr val="tx2"/>
                </a:solidFill>
                <a:latin typeface="Courier New" pitchFamily="49" charset="0"/>
                <a:cs typeface="Courier New" pitchFamily="49" charset="0"/>
              </a:rPr>
              <a:t>b1=11, b2=22;</a:t>
            </a:r>
          </a:p>
          <a:p>
            <a:pPr>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cout</a:t>
            </a:r>
            <a:r>
              <a:rPr lang="en-US" altLang="zh-CN" sz="2000" dirty="0">
                <a:solidFill>
                  <a:schemeClr val="tx2"/>
                </a:solidFill>
                <a:latin typeface="Courier New" pitchFamily="49" charset="0"/>
                <a:cs typeface="Courier New" pitchFamily="49" charset="0"/>
              </a:rPr>
              <a:t>&lt;&lt;"before swap12 =&gt; b1,b2 = "&lt;&lt;b1&lt;&lt;"  "&lt;&lt;b2&lt;&lt;</a:t>
            </a:r>
            <a:r>
              <a:rPr lang="en-US" altLang="zh-CN" sz="2000" dirty="0" err="1">
                <a:solidFill>
                  <a:schemeClr val="tx2"/>
                </a:solidFill>
                <a:latin typeface="Courier New" pitchFamily="49" charset="0"/>
                <a:cs typeface="Courier New" pitchFamily="49" charset="0"/>
              </a:rPr>
              <a:t>endl</a:t>
            </a:r>
            <a:r>
              <a:rPr lang="en-US" altLang="zh-CN" sz="2000" dirty="0">
                <a:solidFill>
                  <a:schemeClr val="tx2"/>
                </a:solidFill>
                <a:latin typeface="Courier New" pitchFamily="49" charset="0"/>
                <a:cs typeface="Courier New" pitchFamily="49" charset="0"/>
              </a:rPr>
              <a:t>;</a:t>
            </a:r>
          </a:p>
          <a:p>
            <a:pPr>
              <a:spcBef>
                <a:spcPts val="0"/>
              </a:spcBef>
              <a:buNone/>
            </a:pPr>
            <a:r>
              <a:rPr lang="en-US" altLang="zh-CN" sz="2000" dirty="0">
                <a:solidFill>
                  <a:schemeClr val="tx2"/>
                </a:solidFill>
                <a:latin typeface="Courier New" pitchFamily="49" charset="0"/>
                <a:cs typeface="Courier New" pitchFamily="49" charset="0"/>
              </a:rPr>
              <a:t>	swap12(&amp;b1, &amp;b2);</a:t>
            </a:r>
          </a:p>
          <a:p>
            <a:pPr>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cout</a:t>
            </a:r>
            <a:r>
              <a:rPr lang="en-US" altLang="zh-CN" sz="2000" dirty="0">
                <a:solidFill>
                  <a:schemeClr val="tx2"/>
                </a:solidFill>
                <a:latin typeface="Courier New" pitchFamily="49" charset="0"/>
                <a:cs typeface="Courier New" pitchFamily="49" charset="0"/>
              </a:rPr>
              <a:t>&lt;&lt;"after swap12 =&gt; b1,b2 = "&lt;&lt;b1&lt;&lt;"  "&lt;&lt;b2&lt;&lt;"\n\n";</a:t>
            </a:r>
          </a:p>
          <a:p>
            <a:pPr>
              <a:spcBef>
                <a:spcPts val="0"/>
              </a:spcBef>
              <a:buNone/>
            </a:pPr>
            <a:r>
              <a:rPr lang="en-US" altLang="zh-CN" sz="2000" dirty="0">
                <a:solidFill>
                  <a:schemeClr val="tx2"/>
                </a:solidFill>
                <a:latin typeface="Courier New" pitchFamily="49" charset="0"/>
                <a:cs typeface="Courier New" pitchFamily="49" charset="0"/>
              </a:rPr>
              <a:t> </a:t>
            </a:r>
          </a:p>
          <a:p>
            <a:pPr>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 c1=33, c2=44;</a:t>
            </a:r>
          </a:p>
          <a:p>
            <a:pPr>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cout</a:t>
            </a:r>
            <a:r>
              <a:rPr lang="en-US" altLang="zh-CN" sz="2000" dirty="0">
                <a:solidFill>
                  <a:schemeClr val="tx2"/>
                </a:solidFill>
                <a:latin typeface="Courier New" pitchFamily="49" charset="0"/>
                <a:cs typeface="Courier New" pitchFamily="49" charset="0"/>
              </a:rPr>
              <a:t>&lt;&lt;"before swap2 =&gt; c1,c2 = "&lt;&lt;c1&lt;&lt;"  "&lt;&lt;c2&lt;&lt;</a:t>
            </a:r>
            <a:r>
              <a:rPr lang="en-US" altLang="zh-CN" sz="2000" dirty="0" err="1">
                <a:solidFill>
                  <a:schemeClr val="tx2"/>
                </a:solidFill>
                <a:latin typeface="Courier New" pitchFamily="49" charset="0"/>
                <a:cs typeface="Courier New" pitchFamily="49" charset="0"/>
              </a:rPr>
              <a:t>endl</a:t>
            </a:r>
            <a:r>
              <a:rPr lang="en-US" altLang="zh-CN" sz="2000" dirty="0">
                <a:solidFill>
                  <a:schemeClr val="tx2"/>
                </a:solidFill>
                <a:latin typeface="Courier New" pitchFamily="49" charset="0"/>
                <a:cs typeface="Courier New" pitchFamily="49" charset="0"/>
              </a:rPr>
              <a:t>;</a:t>
            </a:r>
          </a:p>
          <a:p>
            <a:pPr>
              <a:spcBef>
                <a:spcPts val="0"/>
              </a:spcBef>
              <a:buNone/>
            </a:pPr>
            <a:r>
              <a:rPr lang="en-US" altLang="zh-CN" sz="2000" dirty="0">
                <a:solidFill>
                  <a:schemeClr val="tx2"/>
                </a:solidFill>
                <a:latin typeface="Courier New" pitchFamily="49" charset="0"/>
                <a:cs typeface="Courier New" pitchFamily="49" charset="0"/>
              </a:rPr>
              <a:t>	swap2(c1, c2);</a:t>
            </a:r>
          </a:p>
          <a:p>
            <a:pPr>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cout</a:t>
            </a:r>
            <a:r>
              <a:rPr lang="en-US" altLang="zh-CN" sz="2000" dirty="0">
                <a:solidFill>
                  <a:schemeClr val="tx2"/>
                </a:solidFill>
                <a:latin typeface="Courier New" pitchFamily="49" charset="0"/>
                <a:cs typeface="Courier New" pitchFamily="49" charset="0"/>
              </a:rPr>
              <a:t>&lt;&lt;"after swap2 =&gt; c1,c2 = "&lt;&lt;c1&lt;&lt;"  "&lt;&lt;c2&lt;&lt;"\n\n“;</a:t>
            </a:r>
            <a:endParaRPr lang="zh-CN" altLang="en-US" sz="2000"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92</a:t>
            </a:fld>
            <a:endParaRPr lang="en-US" altLang="zh-CN"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p:txBody>
          <a:bodyPr/>
          <a:lstStyle/>
          <a:p>
            <a:pPr>
              <a:spcBef>
                <a:spcPts val="0"/>
              </a:spcBef>
              <a:buNone/>
            </a:pPr>
            <a:r>
              <a:rPr lang="en-US" altLang="zh-CN" dirty="0">
                <a:solidFill>
                  <a:srgbClr val="0000FF"/>
                </a:solidFill>
                <a:latin typeface="Times New Roman" charset="0"/>
              </a:rPr>
              <a:t> 	</a:t>
            </a:r>
            <a:r>
              <a:rPr lang="en-US" altLang="zh-CN" sz="2000" dirty="0" err="1">
                <a:solidFill>
                  <a:srgbClr val="0000FF"/>
                </a:solidFill>
                <a:latin typeface="Courier New" pitchFamily="49" charset="0"/>
                <a:cs typeface="Courier New" pitchFamily="49" charset="0"/>
              </a:rPr>
              <a:t>int</a:t>
            </a:r>
            <a:r>
              <a:rPr lang="en-US" altLang="zh-CN" sz="2000" dirty="0">
                <a:solidFill>
                  <a:srgbClr val="0000FF"/>
                </a:solidFill>
                <a:latin typeface="Courier New" pitchFamily="49" charset="0"/>
                <a:cs typeface="Courier New" pitchFamily="49" charset="0"/>
              </a:rPr>
              <a:t> </a:t>
            </a:r>
            <a:r>
              <a:rPr lang="en-US" altLang="zh-CN" sz="2000" dirty="0">
                <a:solidFill>
                  <a:schemeClr val="tx2"/>
                </a:solidFill>
                <a:latin typeface="Courier New" pitchFamily="49" charset="0"/>
                <a:cs typeface="Courier New" pitchFamily="49" charset="0"/>
              </a:rPr>
              <a:t>d1=55, d2=66;</a:t>
            </a:r>
          </a:p>
          <a:p>
            <a:pPr>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cout</a:t>
            </a:r>
            <a:r>
              <a:rPr lang="en-US" altLang="zh-CN" sz="2000" dirty="0">
                <a:solidFill>
                  <a:schemeClr val="tx2"/>
                </a:solidFill>
                <a:latin typeface="Courier New" pitchFamily="49" charset="0"/>
                <a:cs typeface="Courier New" pitchFamily="49" charset="0"/>
              </a:rPr>
              <a:t>&lt;&lt;"before swap3 =&gt; d1,d2 = "&lt;&lt;d1&lt;&lt;"  "&lt;&lt;d2&lt;&lt;</a:t>
            </a:r>
            <a:r>
              <a:rPr lang="en-US" altLang="zh-CN" sz="2000" dirty="0" err="1">
                <a:solidFill>
                  <a:schemeClr val="tx2"/>
                </a:solidFill>
                <a:latin typeface="Courier New" pitchFamily="49" charset="0"/>
                <a:cs typeface="Courier New" pitchFamily="49" charset="0"/>
              </a:rPr>
              <a:t>endl</a:t>
            </a:r>
            <a:r>
              <a:rPr lang="en-US" altLang="zh-CN" sz="2000" dirty="0">
                <a:solidFill>
                  <a:schemeClr val="tx2"/>
                </a:solidFill>
                <a:latin typeface="Courier New" pitchFamily="49" charset="0"/>
                <a:cs typeface="Courier New" pitchFamily="49" charset="0"/>
              </a:rPr>
              <a:t>;</a:t>
            </a:r>
          </a:p>
          <a:p>
            <a:pPr>
              <a:spcBef>
                <a:spcPts val="0"/>
              </a:spcBef>
              <a:buNone/>
            </a:pPr>
            <a:r>
              <a:rPr lang="en-US" altLang="zh-CN" sz="2000" dirty="0">
                <a:solidFill>
                  <a:schemeClr val="tx2"/>
                </a:solidFill>
                <a:latin typeface="Courier New" pitchFamily="49" charset="0"/>
                <a:cs typeface="Courier New" pitchFamily="49" charset="0"/>
              </a:rPr>
              <a:t>	swap3(d1, d2);</a:t>
            </a:r>
          </a:p>
          <a:p>
            <a:pPr>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cout</a:t>
            </a:r>
            <a:r>
              <a:rPr lang="en-US" altLang="zh-CN" sz="2000" dirty="0">
                <a:solidFill>
                  <a:schemeClr val="tx2"/>
                </a:solidFill>
                <a:latin typeface="Courier New" pitchFamily="49" charset="0"/>
                <a:cs typeface="Courier New" pitchFamily="49" charset="0"/>
              </a:rPr>
              <a:t>&lt;&lt;"after swap3 =&gt; d1,d2 = "&lt;&lt;d1&lt;&lt;"  "&lt;&lt;d2&lt;&lt;"\n\n";</a:t>
            </a:r>
          </a:p>
          <a:p>
            <a:pPr>
              <a:spcBef>
                <a:spcPts val="0"/>
              </a:spcBef>
              <a:buNone/>
            </a:pPr>
            <a:r>
              <a:rPr lang="en-US" altLang="zh-CN" sz="2000" dirty="0">
                <a:solidFill>
                  <a:schemeClr val="tx2"/>
                </a:solidFill>
                <a:latin typeface="Courier New" pitchFamily="49" charset="0"/>
                <a:cs typeface="Courier New" pitchFamily="49" charset="0"/>
              </a:rPr>
              <a:t>}</a:t>
            </a:r>
          </a:p>
          <a:p>
            <a:pPr>
              <a:spcBef>
                <a:spcPts val="0"/>
              </a:spcBef>
              <a:buNone/>
            </a:pPr>
            <a:r>
              <a:rPr lang="en-US" altLang="zh-CN" sz="2000" dirty="0">
                <a:solidFill>
                  <a:srgbClr val="0000FF"/>
                </a:solidFill>
                <a:latin typeface="Courier New" pitchFamily="49" charset="0"/>
                <a:cs typeface="Courier New" pitchFamily="49" charset="0"/>
              </a:rPr>
              <a:t> </a:t>
            </a:r>
          </a:p>
          <a:p>
            <a:pPr>
              <a:spcBef>
                <a:spcPts val="0"/>
              </a:spcBef>
              <a:buNone/>
            </a:pPr>
            <a:r>
              <a:rPr lang="en-US" altLang="zh-CN" sz="2000" dirty="0">
                <a:solidFill>
                  <a:srgbClr val="0000FF"/>
                </a:solidFill>
                <a:latin typeface="Courier New" pitchFamily="49" charset="0"/>
                <a:cs typeface="Courier New" pitchFamily="49" charset="0"/>
              </a:rPr>
              <a:t>void </a:t>
            </a:r>
            <a:r>
              <a:rPr lang="en-US" altLang="zh-CN" sz="2000" dirty="0">
                <a:solidFill>
                  <a:schemeClr val="tx2"/>
                </a:solidFill>
                <a:latin typeface="Courier New" pitchFamily="49" charset="0"/>
                <a:cs typeface="Courier New" pitchFamily="49" charset="0"/>
              </a:rPr>
              <a:t>swap1(</a:t>
            </a:r>
            <a:r>
              <a:rPr lang="en-US" altLang="zh-CN" sz="2000" dirty="0" err="1">
                <a:solidFill>
                  <a:srgbClr val="0000FF"/>
                </a:solidFill>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 p1, </a:t>
            </a:r>
            <a:r>
              <a:rPr lang="en-US" altLang="zh-CN" sz="2000" dirty="0" err="1">
                <a:solidFill>
                  <a:srgbClr val="0000FF"/>
                </a:solidFill>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 p2){	</a:t>
            </a:r>
            <a:r>
              <a:rPr lang="en-US" altLang="zh-CN" sz="2000" dirty="0">
                <a:solidFill>
                  <a:srgbClr val="00B050"/>
                </a:solidFill>
                <a:latin typeface="Courier New" pitchFamily="49" charset="0"/>
                <a:cs typeface="Courier New" pitchFamily="49" charset="0"/>
              </a:rPr>
              <a:t>//</a:t>
            </a:r>
            <a:r>
              <a:rPr lang="zh-CN" altLang="en-US" sz="2000" dirty="0">
                <a:solidFill>
                  <a:srgbClr val="00B050"/>
                </a:solidFill>
                <a:latin typeface="Courier New" pitchFamily="49" charset="0"/>
                <a:cs typeface="Courier New" pitchFamily="49" charset="0"/>
              </a:rPr>
              <a:t>交换指针所指变量的值</a:t>
            </a:r>
          </a:p>
          <a:p>
            <a:pPr>
              <a:spcBef>
                <a:spcPts val="0"/>
              </a:spcBef>
              <a:buNone/>
            </a:pPr>
            <a:r>
              <a:rPr lang="zh-CN" altLang="en-US" sz="2000" dirty="0">
                <a:solidFill>
                  <a:schemeClr val="tx2"/>
                </a:solidFill>
                <a:latin typeface="Courier New" pitchFamily="49" charset="0"/>
                <a:cs typeface="Courier New" pitchFamily="49" charset="0"/>
              </a:rPr>
              <a:t>	</a:t>
            </a:r>
            <a:r>
              <a:rPr lang="en-US" altLang="zh-CN" sz="2000" dirty="0" err="1">
                <a:solidFill>
                  <a:srgbClr val="0000FF"/>
                </a:solidFill>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 temp;</a:t>
            </a:r>
          </a:p>
          <a:p>
            <a:pPr>
              <a:spcBef>
                <a:spcPts val="0"/>
              </a:spcBef>
              <a:buNone/>
            </a:pPr>
            <a:r>
              <a:rPr lang="en-US" altLang="zh-CN" sz="2000" dirty="0">
                <a:solidFill>
                  <a:schemeClr val="tx2"/>
                </a:solidFill>
                <a:latin typeface="Courier New" pitchFamily="49" charset="0"/>
                <a:cs typeface="Courier New" pitchFamily="49" charset="0"/>
              </a:rPr>
              <a:t>	temp = *p1; </a:t>
            </a:r>
          </a:p>
          <a:p>
            <a:pPr>
              <a:spcBef>
                <a:spcPts val="0"/>
              </a:spcBef>
              <a:buNone/>
            </a:pPr>
            <a:r>
              <a:rPr lang="en-US" altLang="zh-CN" sz="2000" dirty="0">
                <a:solidFill>
                  <a:schemeClr val="tx2"/>
                </a:solidFill>
                <a:latin typeface="Courier New" pitchFamily="49" charset="0"/>
                <a:cs typeface="Courier New" pitchFamily="49" charset="0"/>
              </a:rPr>
              <a:t>	*p1 = *p2; </a:t>
            </a:r>
          </a:p>
          <a:p>
            <a:pPr>
              <a:spcBef>
                <a:spcPts val="0"/>
              </a:spcBef>
              <a:buNone/>
            </a:pPr>
            <a:r>
              <a:rPr lang="en-US" altLang="zh-CN" sz="2000" dirty="0">
                <a:solidFill>
                  <a:schemeClr val="tx2"/>
                </a:solidFill>
                <a:latin typeface="Courier New" pitchFamily="49" charset="0"/>
                <a:cs typeface="Courier New" pitchFamily="49" charset="0"/>
              </a:rPr>
              <a:t>	*p2 = temp; </a:t>
            </a:r>
          </a:p>
          <a:p>
            <a:pPr>
              <a:spcBef>
                <a:spcPts val="0"/>
              </a:spcBef>
              <a:buNone/>
            </a:pPr>
            <a:r>
              <a:rPr lang="en-US" altLang="zh-CN" sz="2000" dirty="0">
                <a:solidFill>
                  <a:schemeClr val="tx2"/>
                </a:solidFill>
                <a:latin typeface="Courier New" pitchFamily="49" charset="0"/>
                <a:cs typeface="Courier New" pitchFamily="49" charset="0"/>
              </a:rPr>
              <a:t>}  </a:t>
            </a:r>
            <a:endParaRPr lang="zh-CN" altLang="en-US" sz="2000"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93</a:t>
            </a:fld>
            <a:endParaRPr lang="en-US" altLang="zh-CN"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a:xfrm>
            <a:off x="460800" y="1296000"/>
            <a:ext cx="8543956" cy="5061958"/>
          </a:xfrm>
        </p:spPr>
        <p:txBody>
          <a:bodyPr/>
          <a:lstStyle/>
          <a:p>
            <a:pPr>
              <a:lnSpc>
                <a:spcPct val="90000"/>
              </a:lnSpc>
              <a:spcBef>
                <a:spcPts val="0"/>
              </a:spcBef>
              <a:buNone/>
            </a:pPr>
            <a:r>
              <a:rPr lang="en-US" altLang="zh-CN" sz="2000" dirty="0">
                <a:solidFill>
                  <a:srgbClr val="0000FF"/>
                </a:solidFill>
                <a:latin typeface="Courier New" pitchFamily="49" charset="0"/>
                <a:cs typeface="Courier New" pitchFamily="49" charset="0"/>
              </a:rPr>
              <a:t>void</a:t>
            </a:r>
            <a:r>
              <a:rPr lang="en-US" altLang="zh-CN" sz="2000" dirty="0">
                <a:solidFill>
                  <a:schemeClr val="tx2"/>
                </a:solidFill>
                <a:latin typeface="Courier New" pitchFamily="49" charset="0"/>
                <a:cs typeface="Courier New" pitchFamily="49" charset="0"/>
              </a:rPr>
              <a:t> swap12(</a:t>
            </a:r>
            <a:r>
              <a:rPr lang="en-US" altLang="zh-CN" sz="2000" dirty="0" err="1">
                <a:solidFill>
                  <a:srgbClr val="0000FF"/>
                </a:solidFill>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*p1,</a:t>
            </a:r>
            <a:r>
              <a:rPr lang="en-US" altLang="zh-CN" sz="2000" dirty="0">
                <a:solidFill>
                  <a:srgbClr val="0000FF"/>
                </a:solidFill>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*p2){</a:t>
            </a:r>
            <a:r>
              <a:rPr lang="en-US" altLang="zh-CN" sz="2000" dirty="0">
                <a:solidFill>
                  <a:srgbClr val="00B050"/>
                </a:solidFill>
                <a:latin typeface="Courier New" pitchFamily="49" charset="0"/>
                <a:cs typeface="Courier New" pitchFamily="49" charset="0"/>
              </a:rPr>
              <a:t>//</a:t>
            </a:r>
            <a:r>
              <a:rPr lang="zh-CN" altLang="en-US" sz="2000" dirty="0">
                <a:solidFill>
                  <a:srgbClr val="00B050"/>
                </a:solidFill>
                <a:latin typeface="Courier New" pitchFamily="49" charset="0"/>
                <a:cs typeface="Courier New" pitchFamily="49" charset="0"/>
              </a:rPr>
              <a:t>交换形参指针“局部空间”的值</a:t>
            </a:r>
          </a:p>
          <a:p>
            <a:pPr>
              <a:lnSpc>
                <a:spcPct val="90000"/>
              </a:lnSpc>
              <a:spcBef>
                <a:spcPts val="0"/>
              </a:spcBef>
              <a:buNone/>
            </a:pPr>
            <a:r>
              <a:rPr lang="zh-CN" altLang="en-US" sz="2000" dirty="0">
                <a:solidFill>
                  <a:schemeClr val="tx2"/>
                </a:solidFill>
                <a:latin typeface="Courier New" pitchFamily="49" charset="0"/>
                <a:cs typeface="Courier New" pitchFamily="49" charset="0"/>
              </a:rPr>
              <a:t>	</a:t>
            </a:r>
            <a:r>
              <a:rPr lang="en-US" altLang="zh-CN" sz="2000" dirty="0" err="1">
                <a:solidFill>
                  <a:srgbClr val="0000FF"/>
                </a:solidFill>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 temp;</a:t>
            </a:r>
          </a:p>
          <a:p>
            <a:pPr>
              <a:lnSpc>
                <a:spcPct val="90000"/>
              </a:lnSpc>
              <a:spcBef>
                <a:spcPts val="0"/>
              </a:spcBef>
              <a:buNone/>
            </a:pPr>
            <a:r>
              <a:rPr lang="en-US" altLang="zh-CN" sz="2000" dirty="0">
                <a:solidFill>
                  <a:schemeClr val="tx2"/>
                </a:solidFill>
                <a:latin typeface="Courier New" pitchFamily="49" charset="0"/>
                <a:cs typeface="Courier New" pitchFamily="49" charset="0"/>
              </a:rPr>
              <a:t>	temp = p1;</a:t>
            </a:r>
          </a:p>
          <a:p>
            <a:pPr>
              <a:lnSpc>
                <a:spcPct val="90000"/>
              </a:lnSpc>
              <a:spcBef>
                <a:spcPts val="0"/>
              </a:spcBef>
              <a:buNone/>
            </a:pPr>
            <a:r>
              <a:rPr lang="en-US" altLang="zh-CN" sz="2000" dirty="0">
                <a:solidFill>
                  <a:schemeClr val="tx2"/>
                </a:solidFill>
                <a:latin typeface="Courier New" pitchFamily="49" charset="0"/>
                <a:cs typeface="Courier New" pitchFamily="49" charset="0"/>
              </a:rPr>
              <a:t>	p1 = p2;</a:t>
            </a:r>
          </a:p>
          <a:p>
            <a:pPr>
              <a:lnSpc>
                <a:spcPct val="90000"/>
              </a:lnSpc>
              <a:spcBef>
                <a:spcPts val="0"/>
              </a:spcBef>
              <a:buNone/>
            </a:pPr>
            <a:r>
              <a:rPr lang="en-US" altLang="zh-CN" sz="2000" dirty="0">
                <a:solidFill>
                  <a:schemeClr val="tx2"/>
                </a:solidFill>
                <a:latin typeface="Courier New" pitchFamily="49" charset="0"/>
                <a:cs typeface="Courier New" pitchFamily="49" charset="0"/>
              </a:rPr>
              <a:t>	p2 = temp; </a:t>
            </a:r>
          </a:p>
          <a:p>
            <a:pPr>
              <a:lnSpc>
                <a:spcPct val="90000"/>
              </a:lnSpc>
              <a:spcBef>
                <a:spcPts val="0"/>
              </a:spcBef>
              <a:buNone/>
            </a:pPr>
            <a:r>
              <a:rPr lang="en-US" altLang="zh-CN" sz="2000" dirty="0">
                <a:solidFill>
                  <a:schemeClr val="tx2"/>
                </a:solidFill>
                <a:latin typeface="Courier New" pitchFamily="49" charset="0"/>
                <a:cs typeface="Courier New" pitchFamily="49" charset="0"/>
              </a:rPr>
              <a:t>}  </a:t>
            </a:r>
          </a:p>
          <a:p>
            <a:pPr>
              <a:lnSpc>
                <a:spcPct val="90000"/>
              </a:lnSpc>
              <a:spcBef>
                <a:spcPts val="0"/>
              </a:spcBef>
              <a:buNone/>
            </a:pPr>
            <a:r>
              <a:rPr lang="en-US" altLang="zh-CN" sz="2000" dirty="0">
                <a:solidFill>
                  <a:srgbClr val="0000FF"/>
                </a:solidFill>
                <a:latin typeface="Courier New" pitchFamily="49" charset="0"/>
                <a:cs typeface="Courier New" pitchFamily="49" charset="0"/>
              </a:rPr>
              <a:t>void</a:t>
            </a:r>
            <a:r>
              <a:rPr lang="en-US" altLang="zh-CN" sz="2000" dirty="0">
                <a:solidFill>
                  <a:schemeClr val="tx2"/>
                </a:solidFill>
                <a:latin typeface="Courier New" pitchFamily="49" charset="0"/>
                <a:cs typeface="Courier New" pitchFamily="49" charset="0"/>
              </a:rPr>
              <a:t> swap2(</a:t>
            </a:r>
            <a:r>
              <a:rPr lang="en-US" altLang="zh-CN" sz="2000" dirty="0" err="1">
                <a:solidFill>
                  <a:srgbClr val="0000FF"/>
                </a:solidFill>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&amp; a,  </a:t>
            </a:r>
            <a:r>
              <a:rPr lang="en-US" altLang="zh-CN" sz="2000" dirty="0" err="1">
                <a:solidFill>
                  <a:srgbClr val="0000FF"/>
                </a:solidFill>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&amp; b){</a:t>
            </a:r>
            <a:r>
              <a:rPr lang="en-US" altLang="zh-CN" sz="2000" dirty="0">
                <a:solidFill>
                  <a:srgbClr val="00B050"/>
                </a:solidFill>
                <a:latin typeface="Courier New" pitchFamily="49" charset="0"/>
                <a:cs typeface="Courier New" pitchFamily="49" charset="0"/>
              </a:rPr>
              <a:t>//</a:t>
            </a:r>
            <a:r>
              <a:rPr lang="zh-CN" altLang="en-US" sz="2000" dirty="0">
                <a:solidFill>
                  <a:srgbClr val="00B050"/>
                </a:solidFill>
                <a:latin typeface="Courier New" pitchFamily="49" charset="0"/>
                <a:cs typeface="Courier New" pitchFamily="49" charset="0"/>
              </a:rPr>
              <a:t>交换引用变量的值</a:t>
            </a:r>
          </a:p>
          <a:p>
            <a:pPr>
              <a:lnSpc>
                <a:spcPct val="90000"/>
              </a:lnSpc>
              <a:spcBef>
                <a:spcPts val="0"/>
              </a:spcBef>
              <a:buNone/>
            </a:pPr>
            <a:r>
              <a:rPr lang="zh-CN" altLang="en-US" sz="2000" dirty="0">
                <a:solidFill>
                  <a:schemeClr val="tx2"/>
                </a:solidFill>
                <a:latin typeface="Courier New" pitchFamily="49" charset="0"/>
                <a:cs typeface="Courier New" pitchFamily="49" charset="0"/>
              </a:rPr>
              <a:t>	</a:t>
            </a:r>
            <a:r>
              <a:rPr lang="en-US" altLang="zh-CN" sz="2000" dirty="0" err="1">
                <a:solidFill>
                  <a:srgbClr val="0000FF"/>
                </a:solidFill>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 temp;</a:t>
            </a:r>
          </a:p>
          <a:p>
            <a:pPr>
              <a:lnSpc>
                <a:spcPct val="90000"/>
              </a:lnSpc>
              <a:spcBef>
                <a:spcPts val="0"/>
              </a:spcBef>
              <a:buNone/>
            </a:pPr>
            <a:r>
              <a:rPr lang="en-US" altLang="zh-CN" sz="2000" dirty="0">
                <a:solidFill>
                  <a:schemeClr val="tx2"/>
                </a:solidFill>
                <a:latin typeface="Courier New" pitchFamily="49" charset="0"/>
                <a:cs typeface="Courier New" pitchFamily="49" charset="0"/>
              </a:rPr>
              <a:t>	temp = a;</a:t>
            </a:r>
          </a:p>
          <a:p>
            <a:pPr>
              <a:lnSpc>
                <a:spcPct val="90000"/>
              </a:lnSpc>
              <a:spcBef>
                <a:spcPts val="0"/>
              </a:spcBef>
              <a:buNone/>
            </a:pPr>
            <a:r>
              <a:rPr lang="en-US" altLang="zh-CN" sz="2000" dirty="0">
                <a:solidFill>
                  <a:schemeClr val="tx2"/>
                </a:solidFill>
                <a:latin typeface="Courier New" pitchFamily="49" charset="0"/>
                <a:cs typeface="Courier New" pitchFamily="49" charset="0"/>
              </a:rPr>
              <a:t>	a = b;</a:t>
            </a:r>
          </a:p>
          <a:p>
            <a:pPr>
              <a:lnSpc>
                <a:spcPct val="90000"/>
              </a:lnSpc>
              <a:spcBef>
                <a:spcPts val="0"/>
              </a:spcBef>
              <a:buNone/>
            </a:pPr>
            <a:r>
              <a:rPr lang="en-US" altLang="zh-CN" sz="2000" dirty="0">
                <a:solidFill>
                  <a:schemeClr val="tx2"/>
                </a:solidFill>
                <a:latin typeface="Courier New" pitchFamily="49" charset="0"/>
                <a:cs typeface="Courier New" pitchFamily="49" charset="0"/>
              </a:rPr>
              <a:t>	b = temp; </a:t>
            </a:r>
          </a:p>
          <a:p>
            <a:pPr>
              <a:lnSpc>
                <a:spcPct val="90000"/>
              </a:lnSpc>
              <a:spcBef>
                <a:spcPts val="0"/>
              </a:spcBef>
              <a:buNone/>
            </a:pPr>
            <a:r>
              <a:rPr lang="en-US" altLang="zh-CN" sz="2000" dirty="0">
                <a:solidFill>
                  <a:schemeClr val="tx2"/>
                </a:solidFill>
                <a:latin typeface="Courier New" pitchFamily="49" charset="0"/>
                <a:cs typeface="Courier New" pitchFamily="49" charset="0"/>
              </a:rPr>
              <a:t>}</a:t>
            </a:r>
          </a:p>
          <a:p>
            <a:pPr>
              <a:lnSpc>
                <a:spcPct val="90000"/>
              </a:lnSpc>
              <a:spcBef>
                <a:spcPts val="0"/>
              </a:spcBef>
              <a:buNone/>
            </a:pPr>
            <a:r>
              <a:rPr lang="en-US" altLang="zh-CN" sz="2000" dirty="0">
                <a:solidFill>
                  <a:srgbClr val="0000FF"/>
                </a:solidFill>
                <a:latin typeface="Courier New" pitchFamily="49" charset="0"/>
                <a:cs typeface="Courier New" pitchFamily="49" charset="0"/>
              </a:rPr>
              <a:t>void</a:t>
            </a:r>
            <a:r>
              <a:rPr lang="en-US" altLang="zh-CN" sz="2000" dirty="0">
                <a:solidFill>
                  <a:schemeClr val="tx2"/>
                </a:solidFill>
                <a:latin typeface="Courier New" pitchFamily="49" charset="0"/>
                <a:cs typeface="Courier New" pitchFamily="49" charset="0"/>
              </a:rPr>
              <a:t> swap3 (</a:t>
            </a:r>
            <a:r>
              <a:rPr lang="en-US" altLang="zh-CN" sz="2000" dirty="0" err="1">
                <a:solidFill>
                  <a:srgbClr val="0000FF"/>
                </a:solidFill>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 x,  </a:t>
            </a:r>
            <a:r>
              <a:rPr lang="en-US" altLang="zh-CN" sz="2000" dirty="0" err="1">
                <a:solidFill>
                  <a:srgbClr val="0000FF"/>
                </a:solidFill>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 y){</a:t>
            </a:r>
            <a:r>
              <a:rPr lang="en-US" altLang="zh-CN" sz="2000" dirty="0">
                <a:solidFill>
                  <a:srgbClr val="00B050"/>
                </a:solidFill>
                <a:latin typeface="Courier New" pitchFamily="49" charset="0"/>
                <a:cs typeface="Courier New" pitchFamily="49" charset="0"/>
              </a:rPr>
              <a:t>//</a:t>
            </a:r>
            <a:r>
              <a:rPr lang="zh-CN" altLang="en-US" sz="2000" dirty="0">
                <a:solidFill>
                  <a:srgbClr val="00B050"/>
                </a:solidFill>
                <a:latin typeface="Courier New" pitchFamily="49" charset="0"/>
                <a:cs typeface="Courier New" pitchFamily="49" charset="0"/>
              </a:rPr>
              <a:t>交换赋值参数“局部空间”的值</a:t>
            </a:r>
          </a:p>
          <a:p>
            <a:pPr>
              <a:lnSpc>
                <a:spcPct val="90000"/>
              </a:lnSpc>
              <a:spcBef>
                <a:spcPts val="0"/>
              </a:spcBef>
              <a:buNone/>
            </a:pPr>
            <a:r>
              <a:rPr lang="zh-CN" altLang="en-US" sz="2000" dirty="0">
                <a:solidFill>
                  <a:schemeClr val="tx2"/>
                </a:solidFill>
                <a:latin typeface="Courier New" pitchFamily="49" charset="0"/>
                <a:cs typeface="Courier New" pitchFamily="49" charset="0"/>
              </a:rPr>
              <a:t>	</a:t>
            </a:r>
            <a:r>
              <a:rPr lang="en-US" altLang="zh-CN" sz="2000" dirty="0" err="1">
                <a:solidFill>
                  <a:srgbClr val="0000FF"/>
                </a:solidFill>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 temp;</a:t>
            </a:r>
          </a:p>
          <a:p>
            <a:pPr>
              <a:lnSpc>
                <a:spcPct val="90000"/>
              </a:lnSpc>
              <a:spcBef>
                <a:spcPts val="0"/>
              </a:spcBef>
              <a:buNone/>
            </a:pPr>
            <a:r>
              <a:rPr lang="en-US" altLang="zh-CN" sz="2000" dirty="0">
                <a:solidFill>
                  <a:schemeClr val="tx2"/>
                </a:solidFill>
                <a:latin typeface="Courier New" pitchFamily="49" charset="0"/>
                <a:cs typeface="Courier New" pitchFamily="49" charset="0"/>
              </a:rPr>
              <a:t>	temp = x; </a:t>
            </a:r>
          </a:p>
          <a:p>
            <a:pPr>
              <a:lnSpc>
                <a:spcPct val="90000"/>
              </a:lnSpc>
              <a:spcBef>
                <a:spcPts val="0"/>
              </a:spcBef>
              <a:buNone/>
            </a:pPr>
            <a:r>
              <a:rPr lang="en-US" altLang="zh-CN" sz="2000" dirty="0">
                <a:solidFill>
                  <a:schemeClr val="tx2"/>
                </a:solidFill>
                <a:latin typeface="Courier New" pitchFamily="49" charset="0"/>
                <a:cs typeface="Courier New" pitchFamily="49" charset="0"/>
              </a:rPr>
              <a:t>	x = y;</a:t>
            </a:r>
          </a:p>
          <a:p>
            <a:pPr>
              <a:lnSpc>
                <a:spcPct val="90000"/>
              </a:lnSpc>
              <a:spcBef>
                <a:spcPts val="0"/>
              </a:spcBef>
              <a:buNone/>
            </a:pPr>
            <a:r>
              <a:rPr lang="en-US" altLang="zh-CN" sz="2000" dirty="0">
                <a:solidFill>
                  <a:schemeClr val="tx2"/>
                </a:solidFill>
                <a:latin typeface="Courier New" pitchFamily="49" charset="0"/>
                <a:cs typeface="Courier New" pitchFamily="49" charset="0"/>
              </a:rPr>
              <a:t>	y = temp; </a:t>
            </a:r>
          </a:p>
          <a:p>
            <a:pPr>
              <a:lnSpc>
                <a:spcPct val="90000"/>
              </a:lnSpc>
              <a:spcBef>
                <a:spcPts val="0"/>
              </a:spcBef>
              <a:buNone/>
            </a:pPr>
            <a:r>
              <a:rPr lang="en-US" altLang="zh-CN" sz="2000" dirty="0">
                <a:solidFill>
                  <a:schemeClr val="tx2"/>
                </a:solidFill>
                <a:latin typeface="Courier New" pitchFamily="49" charset="0"/>
                <a:cs typeface="Courier New" pitchFamily="49" charset="0"/>
              </a:rPr>
              <a:t>}</a:t>
            </a:r>
            <a:endParaRPr lang="zh-CN" altLang="en-US" sz="2000"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94</a:t>
            </a:fld>
            <a:endParaRPr lang="en-US" altLang="zh-CN"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p:txBody>
          <a:bodyPr/>
          <a:lstStyle/>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6.12】</a:t>
            </a:r>
            <a:r>
              <a:rPr lang="zh-CN" altLang="en-US" sz="2400" dirty="0">
                <a:solidFill>
                  <a:srgbClr val="FF00FF"/>
                </a:solidFill>
              </a:rPr>
              <a:t>程序执行后的显示结果如下：</a:t>
            </a:r>
            <a:endParaRPr lang="zh-CN" altLang="en-US" sz="2400" dirty="0">
              <a:solidFill>
                <a:srgbClr val="0000FF"/>
              </a:solidFill>
            </a:endParaRPr>
          </a:p>
          <a:p>
            <a:pPr>
              <a:lnSpc>
                <a:spcPct val="70000"/>
              </a:lnSpc>
              <a:buNone/>
            </a:pPr>
            <a:endParaRPr lang="en-US" altLang="zh-CN" sz="2400" dirty="0">
              <a:solidFill>
                <a:schemeClr val="tx2"/>
              </a:solidFill>
              <a:latin typeface="Courier New" pitchFamily="49" charset="0"/>
              <a:cs typeface="Courier New" pitchFamily="49" charset="0"/>
            </a:endParaRPr>
          </a:p>
          <a:p>
            <a:pPr>
              <a:lnSpc>
                <a:spcPct val="70000"/>
              </a:lnSpc>
              <a:buNone/>
            </a:pPr>
            <a:r>
              <a:rPr lang="en-US" altLang="zh-CN" sz="2400" dirty="0">
                <a:solidFill>
                  <a:schemeClr val="tx2"/>
                </a:solidFill>
                <a:latin typeface="Courier New" pitchFamily="49" charset="0"/>
                <a:cs typeface="Courier New" pitchFamily="49" charset="0"/>
              </a:rPr>
              <a:t>before swap1 =&gt; b1,b2 = 11  22</a:t>
            </a:r>
          </a:p>
          <a:p>
            <a:pPr>
              <a:lnSpc>
                <a:spcPct val="70000"/>
              </a:lnSpc>
              <a:buNone/>
            </a:pPr>
            <a:r>
              <a:rPr lang="en-US" altLang="zh-CN" sz="2400" dirty="0">
                <a:solidFill>
                  <a:schemeClr val="tx2"/>
                </a:solidFill>
                <a:latin typeface="Courier New" pitchFamily="49" charset="0"/>
                <a:cs typeface="Courier New" pitchFamily="49" charset="0"/>
              </a:rPr>
              <a:t>after swap1 =&gt; b1,b2 = 22  11</a:t>
            </a:r>
          </a:p>
          <a:p>
            <a:pPr>
              <a:lnSpc>
                <a:spcPct val="70000"/>
              </a:lnSpc>
              <a:buNone/>
            </a:pPr>
            <a:r>
              <a:rPr lang="en-US" altLang="zh-CN" sz="2400" dirty="0">
                <a:solidFill>
                  <a:schemeClr val="tx2"/>
                </a:solidFill>
                <a:latin typeface="Courier New" pitchFamily="49" charset="0"/>
                <a:cs typeface="Courier New" pitchFamily="49" charset="0"/>
              </a:rPr>
              <a:t> </a:t>
            </a:r>
          </a:p>
          <a:p>
            <a:pPr>
              <a:lnSpc>
                <a:spcPct val="70000"/>
              </a:lnSpc>
              <a:buNone/>
            </a:pPr>
            <a:r>
              <a:rPr lang="en-US" altLang="zh-CN" sz="2400" dirty="0">
                <a:solidFill>
                  <a:schemeClr val="tx2"/>
                </a:solidFill>
                <a:latin typeface="Courier New" pitchFamily="49" charset="0"/>
                <a:cs typeface="Courier New" pitchFamily="49" charset="0"/>
              </a:rPr>
              <a:t>before swap12 =&gt; b1,b2 = 11  22</a:t>
            </a:r>
          </a:p>
          <a:p>
            <a:pPr>
              <a:lnSpc>
                <a:spcPct val="70000"/>
              </a:lnSpc>
              <a:buNone/>
            </a:pPr>
            <a:r>
              <a:rPr lang="en-US" altLang="zh-CN" sz="2400" dirty="0">
                <a:solidFill>
                  <a:schemeClr val="tx2"/>
                </a:solidFill>
                <a:latin typeface="Courier New" pitchFamily="49" charset="0"/>
                <a:cs typeface="Courier New" pitchFamily="49" charset="0"/>
              </a:rPr>
              <a:t>after swap12 =&gt; b1,b2 = 11  22</a:t>
            </a:r>
          </a:p>
          <a:p>
            <a:pPr>
              <a:lnSpc>
                <a:spcPct val="70000"/>
              </a:lnSpc>
              <a:buNone/>
            </a:pPr>
            <a:r>
              <a:rPr lang="en-US" altLang="zh-CN" sz="2400" dirty="0">
                <a:solidFill>
                  <a:schemeClr val="tx2"/>
                </a:solidFill>
                <a:latin typeface="Courier New" pitchFamily="49" charset="0"/>
                <a:cs typeface="Courier New" pitchFamily="49" charset="0"/>
              </a:rPr>
              <a:t> </a:t>
            </a:r>
          </a:p>
          <a:p>
            <a:pPr>
              <a:lnSpc>
                <a:spcPct val="70000"/>
              </a:lnSpc>
              <a:buNone/>
            </a:pPr>
            <a:r>
              <a:rPr lang="en-US" altLang="zh-CN" sz="2400" dirty="0">
                <a:solidFill>
                  <a:schemeClr val="tx2"/>
                </a:solidFill>
                <a:latin typeface="Courier New" pitchFamily="49" charset="0"/>
                <a:cs typeface="Courier New" pitchFamily="49" charset="0"/>
              </a:rPr>
              <a:t>before swap2 =&gt; c1,c2 = 33  44</a:t>
            </a:r>
          </a:p>
          <a:p>
            <a:pPr>
              <a:lnSpc>
                <a:spcPct val="70000"/>
              </a:lnSpc>
              <a:buNone/>
            </a:pPr>
            <a:r>
              <a:rPr lang="en-US" altLang="zh-CN" sz="2400" dirty="0">
                <a:solidFill>
                  <a:schemeClr val="tx2"/>
                </a:solidFill>
                <a:latin typeface="Courier New" pitchFamily="49" charset="0"/>
                <a:cs typeface="Courier New" pitchFamily="49" charset="0"/>
              </a:rPr>
              <a:t>after swap2 =&gt; c1,c2 = 44  33</a:t>
            </a:r>
          </a:p>
          <a:p>
            <a:pPr>
              <a:lnSpc>
                <a:spcPct val="70000"/>
              </a:lnSpc>
              <a:buNone/>
            </a:pPr>
            <a:r>
              <a:rPr lang="en-US" altLang="zh-CN" sz="2400" dirty="0">
                <a:solidFill>
                  <a:schemeClr val="tx2"/>
                </a:solidFill>
                <a:latin typeface="Courier New" pitchFamily="49" charset="0"/>
                <a:cs typeface="Courier New" pitchFamily="49" charset="0"/>
              </a:rPr>
              <a:t> </a:t>
            </a:r>
          </a:p>
          <a:p>
            <a:pPr>
              <a:lnSpc>
                <a:spcPct val="70000"/>
              </a:lnSpc>
              <a:buNone/>
            </a:pPr>
            <a:r>
              <a:rPr lang="en-US" altLang="zh-CN" sz="2400" dirty="0">
                <a:solidFill>
                  <a:schemeClr val="tx2"/>
                </a:solidFill>
                <a:latin typeface="Courier New" pitchFamily="49" charset="0"/>
                <a:cs typeface="Courier New" pitchFamily="49" charset="0"/>
              </a:rPr>
              <a:t>before swap3 =&gt; d1,d2 = 55  66</a:t>
            </a:r>
          </a:p>
          <a:p>
            <a:pPr>
              <a:lnSpc>
                <a:spcPct val="70000"/>
              </a:lnSpc>
              <a:buNone/>
            </a:pPr>
            <a:r>
              <a:rPr lang="en-US" altLang="zh-CN" sz="2400" dirty="0">
                <a:solidFill>
                  <a:schemeClr val="tx2"/>
                </a:solidFill>
                <a:latin typeface="Courier New" pitchFamily="49" charset="0"/>
                <a:cs typeface="Courier New" pitchFamily="49" charset="0"/>
              </a:rPr>
              <a:t>after swap3 =&gt; d1,d2 = 55  66</a:t>
            </a:r>
            <a:endParaRPr lang="zh-CN" altLang="en-US"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95</a:t>
            </a:fld>
            <a:endParaRPr lang="en-US" altLang="zh-CN"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p:txBody>
          <a:bodyPr/>
          <a:lstStyle/>
          <a:p>
            <a:r>
              <a:rPr lang="zh-CN" altLang="en-US" dirty="0"/>
              <a:t>函数返回指针（返回值为指针类型）</a:t>
            </a:r>
            <a:endParaRPr lang="en-US" altLang="zh-CN" dirty="0"/>
          </a:p>
          <a:p>
            <a:pPr lvl="1"/>
            <a:r>
              <a:rPr lang="zh-CN" altLang="en-US" dirty="0"/>
              <a:t>返回值为指针的函数称为指针型函数，其返回类型的说明应指明指针的对象类型后加“*”符号</a:t>
            </a:r>
            <a:endParaRPr lang="en-US" altLang="zh-CN" dirty="0"/>
          </a:p>
          <a:p>
            <a:pPr lvl="1"/>
            <a:r>
              <a:rPr lang="zh-CN" altLang="en-US" dirty="0"/>
              <a:t>说明格式：</a:t>
            </a:r>
            <a:endParaRPr lang="en-US" altLang="zh-CN" dirty="0"/>
          </a:p>
          <a:p>
            <a:pPr lvl="1">
              <a:buNone/>
            </a:pPr>
            <a:r>
              <a:rPr lang="zh-CN" altLang="en-US" dirty="0">
                <a:solidFill>
                  <a:schemeClr val="tx2"/>
                </a:solidFill>
                <a:latin typeface="Courier New" pitchFamily="49" charset="0"/>
                <a:cs typeface="Courier New" pitchFamily="49" charset="0"/>
              </a:rPr>
              <a:t>&lt;类型名&gt; * &lt;函数名&gt;( &lt;形参表&gt; );</a:t>
            </a:r>
            <a:endParaRPr lang="en-US" altLang="zh-CN" dirty="0">
              <a:solidFill>
                <a:schemeClr val="tx2"/>
              </a:solidFill>
              <a:latin typeface="Courier New" pitchFamily="49" charset="0"/>
              <a:cs typeface="Courier New" pitchFamily="49" charset="0"/>
            </a:endParaRPr>
          </a:p>
          <a:p>
            <a:pPr algn="just">
              <a:lnSpc>
                <a:spcPct val="85000"/>
              </a:lnSpc>
              <a:buNone/>
            </a:pPr>
            <a:r>
              <a:rPr lang="en-US" altLang="zh-CN" sz="2800" dirty="0">
                <a:solidFill>
                  <a:srgbClr val="C00000"/>
                </a:solidFill>
              </a:rPr>
              <a:t>	【</a:t>
            </a:r>
            <a:r>
              <a:rPr lang="zh-CN" altLang="en-US" sz="2800" dirty="0">
                <a:solidFill>
                  <a:srgbClr val="C00000"/>
                </a:solidFill>
              </a:rPr>
              <a:t>例如</a:t>
            </a:r>
            <a:r>
              <a:rPr lang="en-US" altLang="zh-CN" sz="2800" dirty="0">
                <a:solidFill>
                  <a:srgbClr val="C00000"/>
                </a:solidFill>
              </a:rPr>
              <a:t>】</a:t>
            </a:r>
            <a:endParaRPr lang="zh-CN" altLang="en-US" sz="2800" dirty="0">
              <a:solidFill>
                <a:srgbClr val="C00000"/>
              </a:solidFill>
            </a:endParaRPr>
          </a:p>
          <a:p>
            <a:pPr algn="just">
              <a:lnSpc>
                <a:spcPct val="85000"/>
              </a:lnSpc>
              <a:buNone/>
            </a:pPr>
            <a:r>
              <a:rPr lang="zh-CN" altLang="en-US" sz="2800" dirty="0">
                <a:solidFill>
                  <a:srgbClr val="0000FF"/>
                </a:solidFill>
              </a:rPr>
              <a:t>    </a:t>
            </a:r>
            <a:r>
              <a:rPr lang="en-US" altLang="zh-CN" sz="2800" dirty="0">
                <a:solidFill>
                  <a:srgbClr val="0000FF"/>
                </a:solidFill>
              </a:rPr>
              <a:t>	</a:t>
            </a:r>
            <a:r>
              <a:rPr lang="en-US" altLang="zh-CN" sz="2800" dirty="0" err="1">
                <a:solidFill>
                  <a:srgbClr val="0000FF"/>
                </a:solidFill>
                <a:latin typeface="Courier New" pitchFamily="49" charset="0"/>
                <a:cs typeface="Courier New" pitchFamily="49" charset="0"/>
              </a:rPr>
              <a:t>int</a:t>
            </a:r>
            <a:r>
              <a:rPr lang="en-US" altLang="zh-CN" sz="2800" dirty="0">
                <a:solidFill>
                  <a:srgbClr val="0000FF"/>
                </a:solidFill>
                <a:latin typeface="Courier New" pitchFamily="49" charset="0"/>
                <a:cs typeface="Courier New" pitchFamily="49" charset="0"/>
              </a:rPr>
              <a:t> </a:t>
            </a:r>
            <a:r>
              <a:rPr lang="en-US" altLang="zh-CN" sz="2800" dirty="0">
                <a:solidFill>
                  <a:schemeClr val="tx2"/>
                </a:solidFill>
                <a:latin typeface="Courier New" pitchFamily="49" charset="0"/>
                <a:cs typeface="Courier New" pitchFamily="49" charset="0"/>
              </a:rPr>
              <a:t>* f();</a:t>
            </a:r>
          </a:p>
          <a:p>
            <a:pPr algn="just">
              <a:lnSpc>
                <a:spcPct val="85000"/>
              </a:lnSpc>
              <a:buNone/>
            </a:pPr>
            <a:r>
              <a:rPr lang="en-US" altLang="zh-CN" sz="2800" dirty="0">
                <a:solidFill>
                  <a:srgbClr val="0000FF"/>
                </a:solidFill>
              </a:rPr>
              <a:t>	 	</a:t>
            </a:r>
            <a:r>
              <a:rPr lang="en-US" altLang="zh-CN" sz="2800" dirty="0">
                <a:solidFill>
                  <a:srgbClr val="00B050"/>
                </a:solidFill>
                <a:latin typeface="Courier New" pitchFamily="49" charset="0"/>
                <a:cs typeface="Courier New" pitchFamily="49" charset="0"/>
              </a:rPr>
              <a:t>//f</a:t>
            </a:r>
            <a:r>
              <a:rPr lang="zh-CN" altLang="en-US" sz="2800" dirty="0">
                <a:solidFill>
                  <a:srgbClr val="00B050"/>
                </a:solidFill>
                <a:latin typeface="Courier New" pitchFamily="49" charset="0"/>
                <a:cs typeface="Courier New" pitchFamily="49" charset="0"/>
              </a:rPr>
              <a:t>为无参函数，其返回值类型</a:t>
            </a:r>
          </a:p>
          <a:p>
            <a:pPr algn="just">
              <a:lnSpc>
                <a:spcPct val="85000"/>
              </a:lnSpc>
              <a:buNone/>
            </a:pPr>
            <a:r>
              <a:rPr lang="zh-CN" altLang="en-US" sz="2800" dirty="0">
                <a:solidFill>
                  <a:srgbClr val="00B050"/>
                </a:solidFill>
                <a:latin typeface="Courier New" pitchFamily="49" charset="0"/>
                <a:cs typeface="Courier New" pitchFamily="49" charset="0"/>
              </a:rPr>
              <a:t>	</a:t>
            </a:r>
            <a:r>
              <a:rPr lang="en-US" altLang="zh-CN" sz="2800" dirty="0">
                <a:solidFill>
                  <a:srgbClr val="00B050"/>
                </a:solidFill>
                <a:latin typeface="Courier New" pitchFamily="49" charset="0"/>
                <a:cs typeface="Courier New" pitchFamily="49" charset="0"/>
              </a:rPr>
              <a:t>	</a:t>
            </a:r>
            <a:r>
              <a:rPr lang="zh-CN" altLang="en-US" sz="2800" dirty="0">
                <a:solidFill>
                  <a:srgbClr val="00B050"/>
                </a:solidFill>
                <a:latin typeface="Courier New" pitchFamily="49" charset="0"/>
                <a:cs typeface="Courier New" pitchFamily="49" charset="0"/>
              </a:rPr>
              <a:t>//为</a:t>
            </a:r>
            <a:r>
              <a:rPr lang="en-US" altLang="zh-CN" sz="2800" dirty="0" err="1">
                <a:solidFill>
                  <a:srgbClr val="00B050"/>
                </a:solidFill>
                <a:latin typeface="Courier New" pitchFamily="49" charset="0"/>
                <a:cs typeface="Courier New" pitchFamily="49" charset="0"/>
              </a:rPr>
              <a:t>int</a:t>
            </a:r>
            <a:r>
              <a:rPr lang="en-US" altLang="zh-CN" sz="2800" dirty="0">
                <a:solidFill>
                  <a:srgbClr val="00B050"/>
                </a:solidFill>
                <a:latin typeface="Courier New" pitchFamily="49" charset="0"/>
                <a:cs typeface="Courier New" pitchFamily="49" charset="0"/>
              </a:rPr>
              <a:t>*，</a:t>
            </a:r>
            <a:r>
              <a:rPr lang="zh-CN" altLang="en-US" sz="2800" dirty="0">
                <a:solidFill>
                  <a:srgbClr val="00B050"/>
                </a:solidFill>
                <a:latin typeface="Courier New" pitchFamily="49" charset="0"/>
                <a:cs typeface="Courier New" pitchFamily="49" charset="0"/>
              </a:rPr>
              <a:t>即指针类型。</a:t>
            </a:r>
            <a:endParaRPr lang="zh-CN" altLang="en-US" dirty="0">
              <a:solidFill>
                <a:srgbClr val="00B050"/>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96</a:t>
            </a:fld>
            <a:endParaRPr lang="en-US" altLang="zh-CN"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a:xfrm>
            <a:off x="457200" y="1295400"/>
            <a:ext cx="8543956" cy="5029200"/>
          </a:xfrm>
        </p:spPr>
        <p:txBody>
          <a:bodyPr/>
          <a:lstStyle/>
          <a:p>
            <a:r>
              <a:rPr lang="zh-CN" altLang="en-US" dirty="0"/>
              <a:t>函数返回指针</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6.13】</a:t>
            </a:r>
            <a:r>
              <a:rPr lang="zh-CN" altLang="en-US" dirty="0">
                <a:solidFill>
                  <a:srgbClr val="C00000"/>
                </a:solidFill>
              </a:rPr>
              <a:t>函数返回指针示例</a:t>
            </a:r>
            <a:endParaRPr lang="en-US" altLang="zh-CN" dirty="0">
              <a:solidFill>
                <a:srgbClr val="C00000"/>
              </a:solidFill>
            </a:endParaRPr>
          </a:p>
          <a:p>
            <a:pPr>
              <a:spcBef>
                <a:spcPts val="0"/>
              </a:spcBef>
              <a:buNone/>
            </a:pPr>
            <a:r>
              <a:rPr lang="en-US" altLang="zh-CN" sz="2000" dirty="0">
                <a:solidFill>
                  <a:srgbClr val="0000FF"/>
                </a:solidFill>
                <a:latin typeface="Courier New" pitchFamily="49" charset="0"/>
                <a:cs typeface="Courier New" pitchFamily="49" charset="0"/>
              </a:rPr>
              <a:t>#include</a:t>
            </a:r>
            <a:r>
              <a:rPr lang="en-US" altLang="zh-CN" sz="2000" dirty="0">
                <a:solidFill>
                  <a:schemeClr val="tx2"/>
                </a:solidFill>
                <a:latin typeface="Courier New" pitchFamily="49" charset="0"/>
                <a:cs typeface="Courier New" pitchFamily="49" charset="0"/>
              </a:rPr>
              <a:t>&lt;</a:t>
            </a:r>
            <a:r>
              <a:rPr lang="en-US" altLang="zh-CN" sz="2000" dirty="0" err="1">
                <a:solidFill>
                  <a:schemeClr val="tx2"/>
                </a:solidFill>
                <a:latin typeface="Courier New" pitchFamily="49" charset="0"/>
                <a:cs typeface="Courier New" pitchFamily="49" charset="0"/>
              </a:rPr>
              <a:t>iostream</a:t>
            </a:r>
            <a:r>
              <a:rPr lang="en-US" altLang="zh-CN" sz="2000" dirty="0">
                <a:solidFill>
                  <a:schemeClr val="tx2"/>
                </a:solidFill>
                <a:latin typeface="Courier New" pitchFamily="49" charset="0"/>
                <a:cs typeface="Courier New" pitchFamily="49" charset="0"/>
              </a:rPr>
              <a:t>&gt;</a:t>
            </a:r>
          </a:p>
          <a:p>
            <a:pPr>
              <a:spcBef>
                <a:spcPts val="0"/>
              </a:spcBef>
              <a:buNone/>
            </a:pPr>
            <a:r>
              <a:rPr lang="en-US" altLang="zh-CN" sz="2000" dirty="0">
                <a:solidFill>
                  <a:srgbClr val="0000FF"/>
                </a:solidFill>
                <a:latin typeface="Courier New" pitchFamily="49" charset="0"/>
                <a:cs typeface="Courier New" pitchFamily="49" charset="0"/>
              </a:rPr>
              <a:t>using namespace </a:t>
            </a:r>
            <a:r>
              <a:rPr lang="en-US" altLang="zh-CN" sz="2000" dirty="0">
                <a:solidFill>
                  <a:schemeClr val="tx2"/>
                </a:solidFill>
                <a:latin typeface="Courier New" pitchFamily="49" charset="0"/>
                <a:cs typeface="Courier New" pitchFamily="49" charset="0"/>
              </a:rPr>
              <a:t>std;</a:t>
            </a:r>
          </a:p>
          <a:p>
            <a:pPr>
              <a:spcBef>
                <a:spcPts val="0"/>
              </a:spcBef>
              <a:buNone/>
            </a:pPr>
            <a:r>
              <a:rPr lang="en-US" altLang="zh-CN" sz="2000" dirty="0">
                <a:solidFill>
                  <a:srgbClr val="0000FF"/>
                </a:solidFill>
                <a:latin typeface="Courier New" pitchFamily="49" charset="0"/>
                <a:cs typeface="Courier New" pitchFamily="49" charset="0"/>
              </a:rPr>
              <a:t>char</a:t>
            </a:r>
            <a:r>
              <a:rPr lang="en-US" altLang="zh-CN" sz="2000" dirty="0">
                <a:solidFill>
                  <a:schemeClr val="tx2"/>
                </a:solidFill>
                <a:latin typeface="Courier New" pitchFamily="49" charset="0"/>
                <a:cs typeface="Courier New" pitchFamily="49" charset="0"/>
              </a:rPr>
              <a:t> *menu[]={"Error!","</a:t>
            </a:r>
            <a:r>
              <a:rPr lang="en-US" altLang="zh-CN" sz="2000" dirty="0" err="1">
                <a:solidFill>
                  <a:schemeClr val="tx2"/>
                </a:solidFill>
                <a:latin typeface="Courier New" pitchFamily="49" charset="0"/>
                <a:cs typeface="Courier New" pitchFamily="49" charset="0"/>
              </a:rPr>
              <a:t>File","Edit","Search","Help</a:t>
            </a:r>
            <a:r>
              <a:rPr lang="en-US" altLang="zh-CN" sz="2000" dirty="0">
                <a:solidFill>
                  <a:schemeClr val="tx2"/>
                </a:solidFill>
                <a:latin typeface="Courier New" pitchFamily="49" charset="0"/>
                <a:cs typeface="Courier New" pitchFamily="49" charset="0"/>
              </a:rPr>
              <a:t>"}; </a:t>
            </a:r>
          </a:p>
          <a:p>
            <a:pPr>
              <a:spcBef>
                <a:spcPts val="0"/>
              </a:spcBef>
              <a:buNone/>
            </a:pPr>
            <a:r>
              <a:rPr lang="en-US" altLang="zh-CN" sz="2000" dirty="0">
                <a:solidFill>
                  <a:srgbClr val="0000FF"/>
                </a:solidFill>
                <a:latin typeface="Courier New" pitchFamily="49" charset="0"/>
                <a:cs typeface="Courier New" pitchFamily="49" charset="0"/>
              </a:rPr>
              <a:t>char</a:t>
            </a: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menuitem</a:t>
            </a:r>
            <a:r>
              <a:rPr lang="en-US" altLang="zh-CN" sz="2000" dirty="0">
                <a:solidFill>
                  <a:schemeClr val="tx2"/>
                </a:solidFill>
                <a:latin typeface="Courier New" pitchFamily="49" charset="0"/>
                <a:cs typeface="Courier New" pitchFamily="49" charset="0"/>
              </a:rPr>
              <a:t>(</a:t>
            </a:r>
            <a:r>
              <a:rPr lang="en-US" altLang="zh-CN" sz="2000" dirty="0" err="1">
                <a:solidFill>
                  <a:srgbClr val="0000FF"/>
                </a:solidFill>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 m){</a:t>
            </a:r>
            <a:endParaRPr lang="zh-CN" altLang="en-US" sz="2000" dirty="0">
              <a:solidFill>
                <a:schemeClr val="tx2"/>
              </a:solidFill>
              <a:latin typeface="Courier New" pitchFamily="49" charset="0"/>
              <a:cs typeface="Courier New" pitchFamily="49" charset="0"/>
            </a:endParaRPr>
          </a:p>
          <a:p>
            <a:pPr>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a:solidFill>
                  <a:srgbClr val="0000FF"/>
                </a:solidFill>
                <a:latin typeface="Courier New" pitchFamily="49" charset="0"/>
                <a:cs typeface="Courier New" pitchFamily="49" charset="0"/>
              </a:rPr>
              <a:t>return</a:t>
            </a:r>
            <a:r>
              <a:rPr lang="en-US" altLang="zh-CN" sz="2000" dirty="0">
                <a:solidFill>
                  <a:schemeClr val="tx2"/>
                </a:solidFill>
                <a:latin typeface="Courier New" pitchFamily="49" charset="0"/>
                <a:cs typeface="Courier New" pitchFamily="49" charset="0"/>
              </a:rPr>
              <a:t>(m&lt;1 || m&gt;4)?menu[0]:menu[m];</a:t>
            </a:r>
            <a:r>
              <a:rPr lang="zh-CN" altLang="en-US" sz="2000" dirty="0">
                <a:solidFill>
                  <a:schemeClr val="tx2"/>
                </a:solidFill>
                <a:latin typeface="Courier New" pitchFamily="49" charset="0"/>
                <a:cs typeface="Courier New" pitchFamily="49" charset="0"/>
              </a:rPr>
              <a:t> </a:t>
            </a:r>
            <a:r>
              <a:rPr lang="en-US" altLang="zh-CN" sz="2000" dirty="0">
                <a:solidFill>
                  <a:schemeClr val="tx2"/>
                </a:solidFill>
                <a:latin typeface="Courier New" pitchFamily="49" charset="0"/>
                <a:cs typeface="Courier New" pitchFamily="49" charset="0"/>
              </a:rPr>
              <a:t>};</a:t>
            </a:r>
          </a:p>
          <a:p>
            <a:pPr>
              <a:spcBef>
                <a:spcPts val="0"/>
              </a:spcBef>
              <a:buNone/>
            </a:pPr>
            <a:r>
              <a:rPr lang="en-US" altLang="zh-CN" sz="2000" dirty="0" err="1">
                <a:solidFill>
                  <a:srgbClr val="0000FF"/>
                </a:solidFill>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 main(){</a:t>
            </a:r>
          </a:p>
          <a:p>
            <a:pPr>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rgbClr val="0000FF"/>
                </a:solidFill>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 x;</a:t>
            </a:r>
          </a:p>
          <a:p>
            <a:pPr>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a:solidFill>
                  <a:srgbClr val="0000FF"/>
                </a:solidFill>
                <a:latin typeface="Courier New" pitchFamily="49" charset="0"/>
                <a:cs typeface="Courier New" pitchFamily="49" charset="0"/>
              </a:rPr>
              <a:t>char</a:t>
            </a:r>
            <a:r>
              <a:rPr lang="en-US" altLang="zh-CN" sz="2000" dirty="0">
                <a:solidFill>
                  <a:schemeClr val="tx2"/>
                </a:solidFill>
                <a:latin typeface="Courier New" pitchFamily="49" charset="0"/>
                <a:cs typeface="Courier New" pitchFamily="49" charset="0"/>
              </a:rPr>
              <a:t> *c;</a:t>
            </a:r>
          </a:p>
          <a:p>
            <a:pPr>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cin</a:t>
            </a:r>
            <a:r>
              <a:rPr lang="en-US" altLang="zh-CN" sz="2000" dirty="0">
                <a:solidFill>
                  <a:schemeClr val="tx2"/>
                </a:solidFill>
                <a:latin typeface="Courier New" pitchFamily="49" charset="0"/>
                <a:cs typeface="Courier New" pitchFamily="49" charset="0"/>
              </a:rPr>
              <a:t>&gt;&gt;x;</a:t>
            </a:r>
          </a:p>
          <a:p>
            <a:pPr>
              <a:spcBef>
                <a:spcPts val="0"/>
              </a:spcBef>
              <a:buNone/>
            </a:pPr>
            <a:r>
              <a:rPr lang="en-US" altLang="zh-CN" sz="2000" dirty="0">
                <a:solidFill>
                  <a:schemeClr val="tx2"/>
                </a:solidFill>
                <a:latin typeface="Courier New" pitchFamily="49" charset="0"/>
                <a:cs typeface="Courier New" pitchFamily="49" charset="0"/>
              </a:rPr>
              <a:t>	c = </a:t>
            </a:r>
            <a:r>
              <a:rPr lang="en-US" altLang="zh-CN" sz="2000" dirty="0" err="1">
                <a:solidFill>
                  <a:schemeClr val="tx2"/>
                </a:solidFill>
                <a:latin typeface="Courier New" pitchFamily="49" charset="0"/>
                <a:cs typeface="Courier New" pitchFamily="49" charset="0"/>
              </a:rPr>
              <a:t>menuitem</a:t>
            </a:r>
            <a:r>
              <a:rPr lang="en-US" altLang="zh-CN" sz="2000" dirty="0">
                <a:solidFill>
                  <a:schemeClr val="tx2"/>
                </a:solidFill>
                <a:latin typeface="Courier New" pitchFamily="49" charset="0"/>
                <a:cs typeface="Courier New" pitchFamily="49" charset="0"/>
              </a:rPr>
              <a:t>(x);</a:t>
            </a:r>
          </a:p>
          <a:p>
            <a:pPr>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cout</a:t>
            </a:r>
            <a:r>
              <a:rPr lang="en-US" altLang="zh-CN" sz="2000" dirty="0">
                <a:solidFill>
                  <a:schemeClr val="tx2"/>
                </a:solidFill>
                <a:latin typeface="Courier New" pitchFamily="49" charset="0"/>
                <a:cs typeface="Courier New" pitchFamily="49" charset="0"/>
              </a:rPr>
              <a:t>&lt;&lt;c&lt;&lt;</a:t>
            </a:r>
            <a:r>
              <a:rPr lang="en-US" altLang="zh-CN" sz="2000" dirty="0" err="1">
                <a:solidFill>
                  <a:schemeClr val="tx2"/>
                </a:solidFill>
                <a:latin typeface="Courier New" pitchFamily="49" charset="0"/>
                <a:cs typeface="Courier New" pitchFamily="49" charset="0"/>
              </a:rPr>
              <a:t>endl</a:t>
            </a:r>
            <a:r>
              <a:rPr lang="en-US" altLang="zh-CN" sz="2000" dirty="0">
                <a:solidFill>
                  <a:schemeClr val="tx2"/>
                </a:solidFill>
                <a:latin typeface="Courier New" pitchFamily="49" charset="0"/>
                <a:cs typeface="Courier New" pitchFamily="49" charset="0"/>
              </a:rPr>
              <a:t>;</a:t>
            </a:r>
          </a:p>
          <a:p>
            <a:pPr>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a:solidFill>
                  <a:srgbClr val="0000FF"/>
                </a:solidFill>
                <a:latin typeface="Courier New" pitchFamily="49" charset="0"/>
                <a:cs typeface="Courier New" pitchFamily="49" charset="0"/>
              </a:rPr>
              <a:t>return</a:t>
            </a:r>
            <a:r>
              <a:rPr lang="en-US" altLang="zh-CN" sz="2000" dirty="0">
                <a:solidFill>
                  <a:schemeClr val="tx2"/>
                </a:solidFill>
                <a:latin typeface="Courier New" pitchFamily="49" charset="0"/>
                <a:cs typeface="Courier New" pitchFamily="49" charset="0"/>
              </a:rPr>
              <a:t> 0;</a:t>
            </a:r>
          </a:p>
          <a:p>
            <a:pPr>
              <a:spcBef>
                <a:spcPts val="0"/>
              </a:spcBef>
              <a:buNone/>
            </a:pPr>
            <a:r>
              <a:rPr lang="en-US" altLang="zh-CN" sz="2000" dirty="0">
                <a:solidFill>
                  <a:schemeClr val="tx2"/>
                </a:solidFill>
                <a:latin typeface="Courier New" pitchFamily="49" charset="0"/>
                <a:cs typeface="Courier New" pitchFamily="49" charset="0"/>
              </a:rPr>
              <a:t>}</a:t>
            </a:r>
            <a:r>
              <a:rPr lang="zh-CN" altLang="en-US" sz="2000" dirty="0">
                <a:solidFill>
                  <a:schemeClr val="tx2"/>
                </a:solidFill>
              </a:rPr>
              <a:t> </a:t>
            </a:r>
          </a:p>
          <a:p>
            <a:pPr lvl="1">
              <a:buNone/>
            </a:pPr>
            <a:endParaRPr lang="zh-CN" altLang="en-US" dirty="0"/>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97</a:t>
            </a:fld>
            <a:endParaRPr lang="en-US" altLang="zh-CN"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p:txBody>
          <a:bodyPr/>
          <a:lstStyle/>
          <a:p>
            <a:r>
              <a:rPr lang="zh-CN" altLang="en-US" dirty="0"/>
              <a:t>函数返回指针</a:t>
            </a:r>
            <a:endParaRPr lang="en-US" altLang="zh-CN" dirty="0"/>
          </a:p>
          <a:p>
            <a:pPr lvl="1"/>
            <a:r>
              <a:rPr lang="zh-CN" altLang="en-US" dirty="0"/>
              <a:t>指针型函数的设计，应注意返回的指针在该函数被调用的域内是</a:t>
            </a:r>
            <a:r>
              <a:rPr lang="zh-CN" altLang="en-US" dirty="0">
                <a:solidFill>
                  <a:srgbClr val="FF0000"/>
                </a:solidFill>
              </a:rPr>
              <a:t>有确切的对象变量</a:t>
            </a:r>
            <a:r>
              <a:rPr lang="zh-CN" altLang="en-US" dirty="0"/>
              <a:t>的。切不可返回指向函数体内说明的局部变量或参数变量的指针，或无指向的指针。</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6.14】</a:t>
            </a:r>
            <a:r>
              <a:rPr lang="zh-CN" altLang="en-US" dirty="0">
                <a:solidFill>
                  <a:srgbClr val="C00000"/>
                </a:solidFill>
              </a:rPr>
              <a:t>设计程序，</a:t>
            </a:r>
            <a:r>
              <a:rPr lang="zh-CN" altLang="en-US" sz="2800" dirty="0">
                <a:solidFill>
                  <a:srgbClr val="C00000"/>
                </a:solidFill>
              </a:rPr>
              <a:t>实现如下功能：</a:t>
            </a:r>
          </a:p>
          <a:p>
            <a:pPr algn="just">
              <a:lnSpc>
                <a:spcPct val="85000"/>
              </a:lnSpc>
              <a:buNone/>
            </a:pPr>
            <a:r>
              <a:rPr lang="en-US" altLang="zh-CN" sz="2800" dirty="0">
                <a:solidFill>
                  <a:srgbClr val="0000FF"/>
                </a:solidFill>
              </a:rPr>
              <a:t>		</a:t>
            </a:r>
            <a:r>
              <a:rPr lang="zh-CN" altLang="en-US" sz="2800" dirty="0">
                <a:solidFill>
                  <a:srgbClr val="0000FF"/>
                </a:solidFill>
              </a:rPr>
              <a:t>提示用户输入任意一个字符串，而后找到输入串中第一个'</a:t>
            </a:r>
            <a:r>
              <a:rPr lang="en-US" altLang="zh-CN" sz="2800" dirty="0">
                <a:solidFill>
                  <a:srgbClr val="0000FF"/>
                </a:solidFill>
              </a:rPr>
              <a:t>a'</a:t>
            </a:r>
            <a:r>
              <a:rPr lang="zh-CN" altLang="en-US" sz="2800" dirty="0">
                <a:solidFill>
                  <a:srgbClr val="0000FF"/>
                </a:solidFill>
              </a:rPr>
              <a:t>字符出现的位置(若有的话)，并输出从'</a:t>
            </a:r>
            <a:r>
              <a:rPr lang="en-US" altLang="zh-CN" sz="2800" dirty="0">
                <a:solidFill>
                  <a:srgbClr val="0000FF"/>
                </a:solidFill>
              </a:rPr>
              <a:t>a'</a:t>
            </a:r>
            <a:r>
              <a:rPr lang="zh-CN" altLang="en-US" sz="2800" dirty="0">
                <a:solidFill>
                  <a:srgbClr val="0000FF"/>
                </a:solidFill>
              </a:rPr>
              <a:t>字符开始的子串; 若输入串中不出现'</a:t>
            </a:r>
            <a:r>
              <a:rPr lang="en-US" altLang="zh-CN" sz="2800" dirty="0">
                <a:solidFill>
                  <a:srgbClr val="0000FF"/>
                </a:solidFill>
              </a:rPr>
              <a:t>a'</a:t>
            </a:r>
            <a:r>
              <a:rPr lang="zh-CN" altLang="en-US" sz="2800" dirty="0">
                <a:solidFill>
                  <a:srgbClr val="0000FF"/>
                </a:solidFill>
              </a:rPr>
              <a:t>字符的话, 输出 </a:t>
            </a:r>
            <a:r>
              <a:rPr lang="zh-CN" altLang="en-US" sz="2800" dirty="0">
                <a:solidFill>
                  <a:srgbClr val="0000FF"/>
                </a:solidFill>
                <a:latin typeface="Times New Roman"/>
              </a:rPr>
              <a:t>“</a:t>
            </a:r>
            <a:r>
              <a:rPr lang="en-US" altLang="zh-CN" sz="2800" dirty="0">
                <a:solidFill>
                  <a:srgbClr val="0000FF"/>
                </a:solidFill>
              </a:rPr>
              <a:t>No match found</a:t>
            </a:r>
            <a:r>
              <a:rPr lang="en-US" altLang="zh-CN" sz="2800" dirty="0">
                <a:solidFill>
                  <a:srgbClr val="0000FF"/>
                </a:solidFill>
                <a:latin typeface="Times New Roman"/>
              </a:rPr>
              <a:t>”</a:t>
            </a:r>
            <a:r>
              <a:rPr lang="en-US" altLang="zh-CN" sz="2800" dirty="0">
                <a:solidFill>
                  <a:srgbClr val="0000FF"/>
                </a:solidFill>
              </a:rPr>
              <a:t>。</a:t>
            </a:r>
          </a:p>
          <a:p>
            <a:pPr lvl="1"/>
            <a:endParaRPr lang="zh-CN" altLang="en-US" dirty="0"/>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98</a:t>
            </a:fld>
            <a:endParaRPr lang="en-US" altLang="zh-CN"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p:txBody>
          <a:bodyPr/>
          <a:lstStyle/>
          <a:p>
            <a:pPr algn="just">
              <a:spcBef>
                <a:spcPts val="0"/>
              </a:spcBef>
              <a:buNone/>
            </a:pPr>
            <a:r>
              <a:rPr lang="zh-CN" altLang="en-US" sz="2000" dirty="0">
                <a:solidFill>
                  <a:srgbClr val="0000FF"/>
                </a:solidFill>
                <a:latin typeface="Courier New" pitchFamily="49" charset="0"/>
                <a:cs typeface="Courier New" pitchFamily="49" charset="0"/>
              </a:rPr>
              <a:t>#</a:t>
            </a:r>
            <a:r>
              <a:rPr lang="en-US" altLang="zh-CN" sz="2000" dirty="0">
                <a:solidFill>
                  <a:srgbClr val="0000FF"/>
                </a:solidFill>
                <a:latin typeface="Courier New" pitchFamily="49" charset="0"/>
                <a:cs typeface="Courier New" pitchFamily="49" charset="0"/>
              </a:rPr>
              <a:t>include </a:t>
            </a:r>
            <a:r>
              <a:rPr lang="en-US" altLang="zh-CN" sz="2000" dirty="0">
                <a:solidFill>
                  <a:schemeClr val="tx2"/>
                </a:solidFill>
                <a:latin typeface="Courier New" pitchFamily="49" charset="0"/>
                <a:cs typeface="Courier New" pitchFamily="49" charset="0"/>
              </a:rPr>
              <a:t>&lt;</a:t>
            </a:r>
            <a:r>
              <a:rPr lang="en-US" altLang="zh-CN" sz="2000" dirty="0" err="1">
                <a:solidFill>
                  <a:schemeClr val="tx2"/>
                </a:solidFill>
                <a:latin typeface="Courier New" pitchFamily="49" charset="0"/>
                <a:cs typeface="Courier New" pitchFamily="49" charset="0"/>
              </a:rPr>
              <a:t>iostream.h</a:t>
            </a:r>
            <a:r>
              <a:rPr lang="en-US" altLang="zh-CN" sz="2000" dirty="0">
                <a:solidFill>
                  <a:schemeClr val="tx2"/>
                </a:solidFill>
                <a:latin typeface="Courier New" pitchFamily="49" charset="0"/>
                <a:cs typeface="Courier New" pitchFamily="49" charset="0"/>
              </a:rPr>
              <a:t>&gt;</a:t>
            </a:r>
          </a:p>
          <a:p>
            <a:pPr algn="just">
              <a:spcBef>
                <a:spcPts val="0"/>
              </a:spcBef>
              <a:buNone/>
            </a:pPr>
            <a:r>
              <a:rPr lang="en-US" altLang="zh-CN" sz="2000" dirty="0">
                <a:solidFill>
                  <a:srgbClr val="0000FF"/>
                </a:solidFill>
                <a:latin typeface="Courier New" pitchFamily="49" charset="0"/>
                <a:cs typeface="Courier New" pitchFamily="49" charset="0"/>
              </a:rPr>
              <a:t>#include </a:t>
            </a:r>
            <a:r>
              <a:rPr lang="en-US" altLang="zh-CN" sz="2000" dirty="0">
                <a:solidFill>
                  <a:schemeClr val="tx2"/>
                </a:solidFill>
                <a:latin typeface="Courier New" pitchFamily="49" charset="0"/>
                <a:cs typeface="Courier New" pitchFamily="49" charset="0"/>
              </a:rPr>
              <a:t>&lt;</a:t>
            </a:r>
            <a:r>
              <a:rPr lang="en-US" altLang="zh-CN" sz="2000" dirty="0" err="1">
                <a:solidFill>
                  <a:schemeClr val="tx2"/>
                </a:solidFill>
                <a:latin typeface="Courier New" pitchFamily="49" charset="0"/>
                <a:cs typeface="Courier New" pitchFamily="49" charset="0"/>
              </a:rPr>
              <a:t>stdio.h</a:t>
            </a:r>
            <a:r>
              <a:rPr lang="en-US" altLang="zh-CN" sz="2000" dirty="0">
                <a:solidFill>
                  <a:schemeClr val="tx2"/>
                </a:solidFill>
                <a:latin typeface="Courier New" pitchFamily="49" charset="0"/>
                <a:cs typeface="Courier New" pitchFamily="49" charset="0"/>
              </a:rPr>
              <a:t>&gt;  		</a:t>
            </a:r>
            <a:r>
              <a:rPr lang="en-US" altLang="zh-CN" sz="2000" dirty="0">
                <a:solidFill>
                  <a:srgbClr val="00B050"/>
                </a:solidFill>
                <a:latin typeface="Courier New" pitchFamily="49" charset="0"/>
                <a:cs typeface="Courier New" pitchFamily="49" charset="0"/>
              </a:rPr>
              <a:t>//use 'gets'</a:t>
            </a:r>
          </a:p>
          <a:p>
            <a:pPr algn="just">
              <a:spcBef>
                <a:spcPts val="0"/>
              </a:spcBef>
              <a:buNone/>
            </a:pPr>
            <a:r>
              <a:rPr lang="en-US" altLang="zh-CN" sz="2000" dirty="0">
                <a:solidFill>
                  <a:srgbClr val="0000FF"/>
                </a:solidFill>
                <a:latin typeface="Courier New" pitchFamily="49" charset="0"/>
                <a:cs typeface="Courier New" pitchFamily="49" charset="0"/>
              </a:rPr>
              <a:t>char</a:t>
            </a:r>
            <a:r>
              <a:rPr lang="en-US" altLang="zh-CN" sz="2000" dirty="0">
                <a:solidFill>
                  <a:schemeClr val="tx2"/>
                </a:solidFill>
                <a:latin typeface="Courier New" pitchFamily="49" charset="0"/>
                <a:cs typeface="Courier New" pitchFamily="49" charset="0"/>
              </a:rPr>
              <a:t> * match(</a:t>
            </a:r>
            <a:r>
              <a:rPr lang="en-US" altLang="zh-CN" sz="2000" dirty="0">
                <a:solidFill>
                  <a:srgbClr val="0000FF"/>
                </a:solidFill>
                <a:latin typeface="Courier New" pitchFamily="49" charset="0"/>
                <a:cs typeface="Courier New" pitchFamily="49" charset="0"/>
              </a:rPr>
              <a:t>char</a:t>
            </a:r>
            <a:r>
              <a:rPr lang="en-US" altLang="zh-CN" sz="2000" dirty="0">
                <a:solidFill>
                  <a:schemeClr val="tx2"/>
                </a:solidFill>
                <a:latin typeface="Courier New" pitchFamily="49" charset="0"/>
                <a:cs typeface="Courier New" pitchFamily="49" charset="0"/>
              </a:rPr>
              <a:t> c, </a:t>
            </a:r>
            <a:r>
              <a:rPr lang="en-US" altLang="zh-CN" sz="2000" dirty="0">
                <a:solidFill>
                  <a:srgbClr val="0000FF"/>
                </a:solidFill>
                <a:latin typeface="Courier New" pitchFamily="49" charset="0"/>
                <a:cs typeface="Courier New" pitchFamily="49" charset="0"/>
              </a:rPr>
              <a:t>char</a:t>
            </a:r>
            <a:r>
              <a:rPr lang="en-US" altLang="zh-CN" sz="2000" dirty="0">
                <a:solidFill>
                  <a:schemeClr val="tx2"/>
                </a:solidFill>
                <a:latin typeface="Courier New" pitchFamily="49" charset="0"/>
                <a:cs typeface="Courier New" pitchFamily="49" charset="0"/>
              </a:rPr>
              <a:t> * </a:t>
            </a:r>
            <a:r>
              <a:rPr lang="en-US" altLang="zh-CN" sz="2000" dirty="0" err="1">
                <a:solidFill>
                  <a:schemeClr val="tx2"/>
                </a:solidFill>
                <a:latin typeface="Courier New" pitchFamily="49" charset="0"/>
                <a:cs typeface="Courier New" pitchFamily="49" charset="0"/>
              </a:rPr>
              <a:t>str</a:t>
            </a:r>
            <a:r>
              <a:rPr lang="en-US" altLang="zh-CN" sz="2000" dirty="0">
                <a:solidFill>
                  <a:schemeClr val="tx2"/>
                </a:solidFill>
                <a:latin typeface="Courier New" pitchFamily="49" charset="0"/>
                <a:cs typeface="Courier New" pitchFamily="49" charset="0"/>
              </a:rPr>
              <a:t>);  </a:t>
            </a:r>
          </a:p>
          <a:p>
            <a:pPr algn="just">
              <a:spcBef>
                <a:spcPts val="0"/>
              </a:spcBef>
              <a:buNone/>
            </a:pPr>
            <a:r>
              <a:rPr lang="en-US" altLang="zh-CN" sz="2000" dirty="0">
                <a:solidFill>
                  <a:srgbClr val="00B050"/>
                </a:solidFill>
                <a:latin typeface="Courier New" pitchFamily="49" charset="0"/>
                <a:cs typeface="Courier New" pitchFamily="49" charset="0"/>
              </a:rPr>
              <a:t>//</a:t>
            </a:r>
            <a:r>
              <a:rPr lang="zh-CN" altLang="en-US" sz="2000" dirty="0">
                <a:solidFill>
                  <a:srgbClr val="00B050"/>
                </a:solidFill>
                <a:latin typeface="Courier New" pitchFamily="49" charset="0"/>
                <a:cs typeface="Courier New" pitchFamily="49" charset="0"/>
              </a:rPr>
              <a:t>返回</a:t>
            </a:r>
            <a:r>
              <a:rPr lang="en-US" altLang="zh-CN" sz="2000" dirty="0" err="1">
                <a:solidFill>
                  <a:srgbClr val="00B050"/>
                </a:solidFill>
                <a:latin typeface="Courier New" pitchFamily="49" charset="0"/>
                <a:cs typeface="Courier New" pitchFamily="49" charset="0"/>
              </a:rPr>
              <a:t>str</a:t>
            </a:r>
            <a:r>
              <a:rPr lang="zh-CN" altLang="en-US" sz="2000" dirty="0">
                <a:solidFill>
                  <a:srgbClr val="00B050"/>
                </a:solidFill>
                <a:latin typeface="Courier New" pitchFamily="49" charset="0"/>
                <a:cs typeface="Courier New" pitchFamily="49" charset="0"/>
              </a:rPr>
              <a:t>中第一个</a:t>
            </a:r>
            <a:r>
              <a:rPr lang="en-US" altLang="zh-CN" sz="2000" dirty="0">
                <a:solidFill>
                  <a:srgbClr val="00B050"/>
                </a:solidFill>
                <a:latin typeface="Courier New" pitchFamily="49" charset="0"/>
                <a:cs typeface="Courier New" pitchFamily="49" charset="0"/>
              </a:rPr>
              <a:t>c</a:t>
            </a:r>
            <a:r>
              <a:rPr lang="zh-CN" altLang="en-US" sz="2000" dirty="0">
                <a:solidFill>
                  <a:srgbClr val="00B050"/>
                </a:solidFill>
                <a:latin typeface="Courier New" pitchFamily="49" charset="0"/>
                <a:cs typeface="Courier New" pitchFamily="49" charset="0"/>
              </a:rPr>
              <a:t>字符出现的位置(地址值，即指向字符的指针)</a:t>
            </a:r>
          </a:p>
          <a:p>
            <a:pPr algn="just">
              <a:spcBef>
                <a:spcPts val="0"/>
              </a:spcBef>
              <a:buNone/>
            </a:pPr>
            <a:r>
              <a:rPr lang="en-US" altLang="zh-CN" sz="2000" dirty="0">
                <a:solidFill>
                  <a:srgbClr val="0000FF"/>
                </a:solidFill>
                <a:latin typeface="Courier New" pitchFamily="49" charset="0"/>
                <a:cs typeface="Courier New" pitchFamily="49" charset="0"/>
              </a:rPr>
              <a:t>void</a:t>
            </a:r>
            <a:r>
              <a:rPr lang="en-US" altLang="zh-CN" sz="2000" dirty="0">
                <a:solidFill>
                  <a:schemeClr val="tx2"/>
                </a:solidFill>
                <a:latin typeface="Courier New" pitchFamily="49" charset="0"/>
                <a:cs typeface="Courier New" pitchFamily="49" charset="0"/>
              </a:rPr>
              <a:t> main(){</a:t>
            </a:r>
          </a:p>
          <a:p>
            <a:pPr algn="just">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a:solidFill>
                  <a:srgbClr val="0000FF"/>
                </a:solidFill>
                <a:latin typeface="Courier New" pitchFamily="49" charset="0"/>
                <a:cs typeface="Courier New" pitchFamily="49" charset="0"/>
              </a:rPr>
              <a:t>char</a:t>
            </a:r>
            <a:r>
              <a:rPr lang="en-US" altLang="zh-CN" sz="2000" dirty="0">
                <a:solidFill>
                  <a:schemeClr val="tx2"/>
                </a:solidFill>
                <a:latin typeface="Courier New" pitchFamily="49" charset="0"/>
                <a:cs typeface="Courier New" pitchFamily="49" charset="0"/>
              </a:rPr>
              <a:t> s[80], *p;</a:t>
            </a:r>
          </a:p>
          <a:p>
            <a:pPr algn="just">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cout</a:t>
            </a:r>
            <a:r>
              <a:rPr lang="en-US" altLang="zh-CN" sz="2000" dirty="0">
                <a:solidFill>
                  <a:schemeClr val="tx2"/>
                </a:solidFill>
                <a:latin typeface="Courier New" pitchFamily="49" charset="0"/>
                <a:cs typeface="Courier New" pitchFamily="49" charset="0"/>
              </a:rPr>
              <a:t>&lt;&lt;"Input a string:"&lt;&lt;</a:t>
            </a:r>
            <a:r>
              <a:rPr lang="en-US" altLang="zh-CN" sz="2000" dirty="0" err="1">
                <a:solidFill>
                  <a:schemeClr val="tx2"/>
                </a:solidFill>
                <a:latin typeface="Courier New" pitchFamily="49" charset="0"/>
                <a:cs typeface="Courier New" pitchFamily="49" charset="0"/>
              </a:rPr>
              <a:t>endl</a:t>
            </a:r>
            <a:r>
              <a:rPr lang="en-US" altLang="zh-CN" sz="2000" dirty="0">
                <a:solidFill>
                  <a:schemeClr val="tx2"/>
                </a:solidFill>
                <a:latin typeface="Courier New" pitchFamily="49" charset="0"/>
                <a:cs typeface="Courier New" pitchFamily="49" charset="0"/>
              </a:rPr>
              <a:t>;</a:t>
            </a:r>
          </a:p>
          <a:p>
            <a:pPr algn="just">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cin</a:t>
            </a:r>
            <a:r>
              <a:rPr lang="en-US" altLang="zh-CN" sz="2000">
                <a:solidFill>
                  <a:schemeClr val="tx2"/>
                </a:solidFill>
                <a:latin typeface="Courier New" pitchFamily="49" charset="0"/>
                <a:cs typeface="Courier New" pitchFamily="49" charset="0"/>
              </a:rPr>
              <a:t>&gt;&gt;s;</a:t>
            </a:r>
            <a:endParaRPr lang="en-US" altLang="zh-CN" sz="2000" dirty="0">
              <a:solidFill>
                <a:schemeClr val="tx2"/>
              </a:solidFill>
              <a:latin typeface="Courier New" pitchFamily="49" charset="0"/>
              <a:cs typeface="Courier New" pitchFamily="49" charset="0"/>
            </a:endParaRPr>
          </a:p>
          <a:p>
            <a:pPr algn="just">
              <a:spcBef>
                <a:spcPts val="0"/>
              </a:spcBef>
              <a:buNone/>
            </a:pPr>
            <a:r>
              <a:rPr lang="en-US" altLang="zh-CN" sz="2000" dirty="0">
                <a:solidFill>
                  <a:schemeClr val="tx2"/>
                </a:solidFill>
                <a:latin typeface="Courier New" pitchFamily="49" charset="0"/>
                <a:cs typeface="Courier New" pitchFamily="49" charset="0"/>
              </a:rPr>
              <a:t>	p=match(‘</a:t>
            </a:r>
            <a:r>
              <a:rPr lang="en-US" altLang="zh-CN" sz="2000" dirty="0" err="1">
                <a:solidFill>
                  <a:schemeClr val="tx2"/>
                </a:solidFill>
                <a:latin typeface="Courier New" pitchFamily="49" charset="0"/>
                <a:cs typeface="Courier New" pitchFamily="49" charset="0"/>
              </a:rPr>
              <a:t>a’,s</a:t>
            </a:r>
            <a:r>
              <a:rPr lang="en-US" altLang="zh-CN" sz="2000" dirty="0">
                <a:solidFill>
                  <a:schemeClr val="tx2"/>
                </a:solidFill>
                <a:latin typeface="Courier New" pitchFamily="49" charset="0"/>
                <a:cs typeface="Courier New" pitchFamily="49" charset="0"/>
              </a:rPr>
              <a:t>);</a:t>
            </a:r>
            <a:r>
              <a:rPr lang="en-US" altLang="zh-CN" sz="2000" dirty="0">
                <a:solidFill>
                  <a:srgbClr val="00B050"/>
                </a:solidFill>
                <a:latin typeface="Courier New" pitchFamily="49" charset="0"/>
                <a:cs typeface="Courier New" pitchFamily="49" charset="0"/>
              </a:rPr>
              <a:t>//</a:t>
            </a:r>
            <a:r>
              <a:rPr lang="zh-CN" altLang="en-US" sz="2000" dirty="0">
                <a:solidFill>
                  <a:srgbClr val="00B050"/>
                </a:solidFill>
                <a:latin typeface="Courier New" pitchFamily="49" charset="0"/>
                <a:cs typeface="Courier New" pitchFamily="49" charset="0"/>
              </a:rPr>
              <a:t>调用</a:t>
            </a:r>
            <a:r>
              <a:rPr lang="en-US" altLang="zh-CN" sz="2000" dirty="0">
                <a:solidFill>
                  <a:srgbClr val="00B050"/>
                </a:solidFill>
                <a:latin typeface="Courier New" pitchFamily="49" charset="0"/>
                <a:cs typeface="Courier New" pitchFamily="49" charset="0"/>
              </a:rPr>
              <a:t>match，</a:t>
            </a:r>
            <a:r>
              <a:rPr lang="zh-CN" altLang="en-US" sz="2000" dirty="0">
                <a:solidFill>
                  <a:srgbClr val="00B050"/>
                </a:solidFill>
                <a:latin typeface="Courier New" pitchFamily="49" charset="0"/>
                <a:cs typeface="Courier New" pitchFamily="49" charset="0"/>
              </a:rPr>
              <a:t>返回串</a:t>
            </a:r>
            <a:r>
              <a:rPr lang="en-US" altLang="zh-CN" sz="2000" dirty="0">
                <a:solidFill>
                  <a:srgbClr val="00B050"/>
                </a:solidFill>
                <a:latin typeface="Courier New" pitchFamily="49" charset="0"/>
                <a:cs typeface="Courier New" pitchFamily="49" charset="0"/>
              </a:rPr>
              <a:t>s</a:t>
            </a:r>
            <a:r>
              <a:rPr lang="zh-CN" altLang="en-US" sz="2000" dirty="0">
                <a:solidFill>
                  <a:srgbClr val="00B050"/>
                </a:solidFill>
                <a:latin typeface="Courier New" pitchFamily="49" charset="0"/>
                <a:cs typeface="Courier New" pitchFamily="49" charset="0"/>
              </a:rPr>
              <a:t>中</a:t>
            </a:r>
            <a:endParaRPr lang="en-US" altLang="zh-CN" sz="2000" dirty="0">
              <a:solidFill>
                <a:srgbClr val="00B050"/>
              </a:solidFill>
              <a:latin typeface="Courier New" pitchFamily="49" charset="0"/>
              <a:cs typeface="Courier New" pitchFamily="49" charset="0"/>
            </a:endParaRPr>
          </a:p>
          <a:p>
            <a:pPr algn="just">
              <a:spcBef>
                <a:spcPts val="0"/>
              </a:spcBef>
              <a:buNone/>
            </a:pPr>
            <a:r>
              <a:rPr lang="en-US" altLang="zh-CN" sz="2000" dirty="0">
                <a:solidFill>
                  <a:srgbClr val="00B050"/>
                </a:solidFill>
                <a:latin typeface="Courier New" pitchFamily="49" charset="0"/>
                <a:cs typeface="Courier New" pitchFamily="49" charset="0"/>
              </a:rPr>
              <a:t>				//</a:t>
            </a:r>
            <a:r>
              <a:rPr lang="zh-CN" altLang="en-US" sz="2000" dirty="0">
                <a:solidFill>
                  <a:srgbClr val="00B050"/>
                </a:solidFill>
                <a:latin typeface="Courier New" pitchFamily="49" charset="0"/>
                <a:cs typeface="Courier New" pitchFamily="49" charset="0"/>
              </a:rPr>
              <a:t>第一个'</a:t>
            </a:r>
            <a:r>
              <a:rPr lang="en-US" altLang="zh-CN" sz="2000" dirty="0">
                <a:solidFill>
                  <a:srgbClr val="00B050"/>
                </a:solidFill>
                <a:latin typeface="Courier New" pitchFamily="49" charset="0"/>
                <a:cs typeface="Courier New" pitchFamily="49" charset="0"/>
              </a:rPr>
              <a:t>a'</a:t>
            </a:r>
            <a:r>
              <a:rPr lang="zh-CN" altLang="en-US" sz="2000" dirty="0">
                <a:solidFill>
                  <a:srgbClr val="00B050"/>
                </a:solidFill>
                <a:latin typeface="Courier New" pitchFamily="49" charset="0"/>
                <a:cs typeface="Courier New" pitchFamily="49" charset="0"/>
              </a:rPr>
              <a:t>字符出现 的位置</a:t>
            </a:r>
          </a:p>
          <a:p>
            <a:pPr algn="just">
              <a:spcBef>
                <a:spcPts val="0"/>
              </a:spcBef>
              <a:buNone/>
            </a:pPr>
            <a:r>
              <a:rPr lang="zh-CN" altLang="en-US" sz="2000" dirty="0">
                <a:solidFill>
                  <a:schemeClr val="tx2"/>
                </a:solidFill>
                <a:latin typeface="Courier New" pitchFamily="49" charset="0"/>
                <a:cs typeface="Courier New" pitchFamily="49" charset="0"/>
              </a:rPr>
              <a:t>	</a:t>
            </a:r>
            <a:r>
              <a:rPr lang="en-US" altLang="zh-CN" sz="2000" dirty="0">
                <a:solidFill>
                  <a:srgbClr val="0000FF"/>
                </a:solidFill>
                <a:latin typeface="Courier New" pitchFamily="49" charset="0"/>
                <a:cs typeface="Courier New" pitchFamily="49" charset="0"/>
              </a:rPr>
              <a:t>if</a:t>
            </a:r>
            <a:r>
              <a:rPr lang="en-US" altLang="zh-CN" sz="2000" dirty="0">
                <a:solidFill>
                  <a:schemeClr val="tx2"/>
                </a:solidFill>
                <a:latin typeface="Courier New" pitchFamily="49" charset="0"/>
                <a:cs typeface="Courier New" pitchFamily="49" charset="0"/>
              </a:rPr>
              <a:t>(p)        </a:t>
            </a:r>
            <a:r>
              <a:rPr lang="en-US" altLang="zh-CN" sz="2000" dirty="0">
                <a:solidFill>
                  <a:srgbClr val="00B050"/>
                </a:solidFill>
                <a:latin typeface="Courier New" pitchFamily="49" charset="0"/>
                <a:cs typeface="Courier New" pitchFamily="49" charset="0"/>
              </a:rPr>
              <a:t>//s</a:t>
            </a:r>
            <a:r>
              <a:rPr lang="zh-CN" altLang="en-US" sz="2000" dirty="0">
                <a:solidFill>
                  <a:srgbClr val="00B050"/>
                </a:solidFill>
                <a:latin typeface="Courier New" pitchFamily="49" charset="0"/>
                <a:cs typeface="Courier New" pitchFamily="49" charset="0"/>
              </a:rPr>
              <a:t>中含有'</a:t>
            </a:r>
            <a:r>
              <a:rPr lang="en-US" altLang="zh-CN" sz="2000" dirty="0">
                <a:solidFill>
                  <a:srgbClr val="00B050"/>
                </a:solidFill>
                <a:latin typeface="Courier New" pitchFamily="49" charset="0"/>
                <a:cs typeface="Courier New" pitchFamily="49" charset="0"/>
              </a:rPr>
              <a:t>a'</a:t>
            </a:r>
            <a:r>
              <a:rPr lang="zh-CN" altLang="en-US" sz="2000" dirty="0">
                <a:solidFill>
                  <a:srgbClr val="00B050"/>
                </a:solidFill>
                <a:latin typeface="Courier New" pitchFamily="49" charset="0"/>
                <a:cs typeface="Courier New" pitchFamily="49" charset="0"/>
              </a:rPr>
              <a:t>字符时，返回的结果</a:t>
            </a:r>
            <a:r>
              <a:rPr lang="en-US" altLang="zh-CN" sz="2000" dirty="0">
                <a:solidFill>
                  <a:srgbClr val="00B050"/>
                </a:solidFill>
                <a:latin typeface="Courier New" pitchFamily="49" charset="0"/>
                <a:cs typeface="Courier New" pitchFamily="49" charset="0"/>
              </a:rPr>
              <a:t>p</a:t>
            </a:r>
            <a:r>
              <a:rPr lang="zh-CN" altLang="en-US" sz="2000" dirty="0">
                <a:solidFill>
                  <a:srgbClr val="00B050"/>
                </a:solidFill>
                <a:latin typeface="Courier New" pitchFamily="49" charset="0"/>
                <a:cs typeface="Courier New" pitchFamily="49" charset="0"/>
              </a:rPr>
              <a:t>指针值为非0</a:t>
            </a:r>
          </a:p>
          <a:p>
            <a:pPr algn="just">
              <a:spcBef>
                <a:spcPts val="0"/>
              </a:spcBef>
              <a:buNone/>
            </a:pPr>
            <a:r>
              <a:rPr lang="zh-CN" altLang="en-US" sz="2000" dirty="0">
                <a:solidFill>
                  <a:schemeClr val="tx2"/>
                </a:solidFill>
                <a:latin typeface="Courier New" pitchFamily="49" charset="0"/>
                <a:cs typeface="Courier New" pitchFamily="49" charset="0"/>
              </a:rPr>
              <a:t>	</a:t>
            </a: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cout</a:t>
            </a:r>
            <a:r>
              <a:rPr lang="en-US" altLang="zh-CN" sz="2000" dirty="0">
                <a:solidFill>
                  <a:schemeClr val="tx2"/>
                </a:solidFill>
                <a:latin typeface="Courier New" pitchFamily="49" charset="0"/>
                <a:cs typeface="Courier New" pitchFamily="49" charset="0"/>
              </a:rPr>
              <a:t>&lt;&lt;"</a:t>
            </a:r>
            <a:r>
              <a:rPr lang="en-US" altLang="zh-CN" sz="2000" dirty="0" err="1">
                <a:solidFill>
                  <a:schemeClr val="tx2"/>
                </a:solidFill>
                <a:latin typeface="Courier New" pitchFamily="49" charset="0"/>
                <a:cs typeface="Courier New" pitchFamily="49" charset="0"/>
              </a:rPr>
              <a:t>Sub_str</a:t>
            </a:r>
            <a:r>
              <a:rPr lang="en-US" altLang="zh-CN" sz="2000" dirty="0">
                <a:solidFill>
                  <a:schemeClr val="tx2"/>
                </a:solidFill>
                <a:latin typeface="Courier New" pitchFamily="49" charset="0"/>
                <a:cs typeface="Courier New" pitchFamily="49" charset="0"/>
              </a:rPr>
              <a:t> from first 'a' ==&gt;"&lt;&lt;p&lt;&lt;</a:t>
            </a:r>
            <a:r>
              <a:rPr lang="en-US" altLang="zh-CN" sz="2000" dirty="0" err="1">
                <a:solidFill>
                  <a:schemeClr val="tx2"/>
                </a:solidFill>
                <a:latin typeface="Courier New" pitchFamily="49" charset="0"/>
                <a:cs typeface="Courier New" pitchFamily="49" charset="0"/>
              </a:rPr>
              <a:t>endl</a:t>
            </a:r>
            <a:r>
              <a:rPr lang="en-US" altLang="zh-CN" sz="2000" dirty="0">
                <a:solidFill>
                  <a:schemeClr val="tx2"/>
                </a:solidFill>
                <a:latin typeface="Courier New" pitchFamily="49" charset="0"/>
                <a:cs typeface="Courier New" pitchFamily="49" charset="0"/>
              </a:rPr>
              <a:t>;  </a:t>
            </a:r>
          </a:p>
          <a:p>
            <a:pPr algn="just">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a:solidFill>
                  <a:srgbClr val="0000FF"/>
                </a:solidFill>
                <a:latin typeface="Courier New" pitchFamily="49" charset="0"/>
                <a:cs typeface="Courier New" pitchFamily="49" charset="0"/>
              </a:rPr>
              <a:t>else</a:t>
            </a:r>
            <a:r>
              <a:rPr lang="en-US" altLang="zh-CN" sz="2000" dirty="0">
                <a:solidFill>
                  <a:schemeClr val="tx2"/>
                </a:solidFill>
                <a:latin typeface="Courier New" pitchFamily="49" charset="0"/>
                <a:cs typeface="Courier New" pitchFamily="49" charset="0"/>
              </a:rPr>
              <a:t>        </a:t>
            </a:r>
            <a:r>
              <a:rPr lang="en-US" altLang="zh-CN" sz="2000" dirty="0">
                <a:solidFill>
                  <a:srgbClr val="00B050"/>
                </a:solidFill>
                <a:latin typeface="Courier New" pitchFamily="49" charset="0"/>
                <a:cs typeface="Courier New" pitchFamily="49" charset="0"/>
              </a:rPr>
              <a:t>//s</a:t>
            </a:r>
            <a:r>
              <a:rPr lang="zh-CN" altLang="en-US" sz="2000" dirty="0">
                <a:solidFill>
                  <a:srgbClr val="00B050"/>
                </a:solidFill>
                <a:latin typeface="Courier New" pitchFamily="49" charset="0"/>
                <a:cs typeface="Courier New" pitchFamily="49" charset="0"/>
              </a:rPr>
              <a:t>中不含有'</a:t>
            </a:r>
            <a:r>
              <a:rPr lang="en-US" altLang="zh-CN" sz="2000" dirty="0">
                <a:solidFill>
                  <a:srgbClr val="00B050"/>
                </a:solidFill>
                <a:latin typeface="Courier New" pitchFamily="49" charset="0"/>
                <a:cs typeface="Courier New" pitchFamily="49" charset="0"/>
              </a:rPr>
              <a:t>a'</a:t>
            </a:r>
            <a:r>
              <a:rPr lang="zh-CN" altLang="en-US" sz="2000" dirty="0">
                <a:solidFill>
                  <a:srgbClr val="00B050"/>
                </a:solidFill>
                <a:latin typeface="Courier New" pitchFamily="49" charset="0"/>
                <a:cs typeface="Courier New" pitchFamily="49" charset="0"/>
              </a:rPr>
              <a:t>字符</a:t>
            </a:r>
          </a:p>
          <a:p>
            <a:pPr algn="just">
              <a:spcBef>
                <a:spcPts val="0"/>
              </a:spcBef>
              <a:buNone/>
            </a:pPr>
            <a:r>
              <a:rPr lang="zh-CN" altLang="en-US"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cout</a:t>
            </a:r>
            <a:r>
              <a:rPr lang="en-US" altLang="zh-CN" sz="2000" dirty="0">
                <a:solidFill>
                  <a:schemeClr val="tx2"/>
                </a:solidFill>
                <a:latin typeface="Courier New" pitchFamily="49" charset="0"/>
                <a:cs typeface="Courier New" pitchFamily="49" charset="0"/>
              </a:rPr>
              <a:t>&lt;&lt;"No match found"&lt;&lt;</a:t>
            </a:r>
            <a:r>
              <a:rPr lang="en-US" altLang="zh-CN" sz="2000" dirty="0" err="1">
                <a:solidFill>
                  <a:schemeClr val="tx2"/>
                </a:solidFill>
                <a:latin typeface="Courier New" pitchFamily="49" charset="0"/>
                <a:cs typeface="Courier New" pitchFamily="49" charset="0"/>
              </a:rPr>
              <a:t>endl</a:t>
            </a:r>
            <a:r>
              <a:rPr lang="en-US" altLang="zh-CN" sz="2000" dirty="0">
                <a:solidFill>
                  <a:schemeClr val="tx2"/>
                </a:solidFill>
                <a:latin typeface="Courier New" pitchFamily="49" charset="0"/>
                <a:cs typeface="Courier New" pitchFamily="49" charset="0"/>
              </a:rPr>
              <a:t>;</a:t>
            </a:r>
          </a:p>
          <a:p>
            <a:pPr algn="just">
              <a:spcBef>
                <a:spcPts val="0"/>
              </a:spcBef>
              <a:buNone/>
            </a:pPr>
            <a:r>
              <a:rPr lang="en-US" altLang="zh-CN" sz="2000" dirty="0">
                <a:solidFill>
                  <a:schemeClr val="tx2"/>
                </a:solidFill>
                <a:latin typeface="Courier New" pitchFamily="49" charset="0"/>
                <a:cs typeface="Courier New" pitchFamily="49" charset="0"/>
              </a:rPr>
              <a:t>}</a:t>
            </a:r>
            <a:endParaRPr lang="zh-CN" altLang="en-US" sz="2000"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99</a:t>
            </a:fld>
            <a:endParaRPr lang="en-US" altLang="zh-CN"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5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5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7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Default Design">
  <a:themeElements>
    <a:clrScheme name="Default Design 3">
      <a:dk1>
        <a:srgbClr val="29698D"/>
      </a:dk1>
      <a:lt1>
        <a:srgbClr val="FFFFFF"/>
      </a:lt1>
      <a:dk2>
        <a:srgbClr val="000000"/>
      </a:dk2>
      <a:lt2>
        <a:srgbClr val="D6E1E2"/>
      </a:lt2>
      <a:accent1>
        <a:srgbClr val="0099CC"/>
      </a:accent1>
      <a:accent2>
        <a:srgbClr val="FF9900"/>
      </a:accent2>
      <a:accent3>
        <a:srgbClr val="FFFFFF"/>
      </a:accent3>
      <a:accent4>
        <a:srgbClr val="215978"/>
      </a:accent4>
      <a:accent5>
        <a:srgbClr val="AACAE2"/>
      </a:accent5>
      <a:accent6>
        <a:srgbClr val="E78A00"/>
      </a:accent6>
      <a:hlink>
        <a:srgbClr val="669900"/>
      </a:hlink>
      <a:folHlink>
        <a:srgbClr val="83A6A7"/>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29698D"/>
        </a:dk1>
        <a:lt1>
          <a:srgbClr val="FFFFFF"/>
        </a:lt1>
        <a:dk2>
          <a:srgbClr val="000000"/>
        </a:dk2>
        <a:lt2>
          <a:srgbClr val="D6E1E2"/>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Default Design 2">
        <a:dk1>
          <a:srgbClr val="666699"/>
        </a:dk1>
        <a:lt1>
          <a:srgbClr val="FFFFFF"/>
        </a:lt1>
        <a:dk2>
          <a:srgbClr val="000000"/>
        </a:dk2>
        <a:lt2>
          <a:srgbClr val="F7F4D5"/>
        </a:lt2>
        <a:accent1>
          <a:srgbClr val="72B88E"/>
        </a:accent1>
        <a:accent2>
          <a:srgbClr val="917FC9"/>
        </a:accent2>
        <a:accent3>
          <a:srgbClr val="FFFFFF"/>
        </a:accent3>
        <a:accent4>
          <a:srgbClr val="565682"/>
        </a:accent4>
        <a:accent5>
          <a:srgbClr val="BCD8C6"/>
        </a:accent5>
        <a:accent6>
          <a:srgbClr val="8372B6"/>
        </a:accent6>
        <a:hlink>
          <a:srgbClr val="3197BB"/>
        </a:hlink>
        <a:folHlink>
          <a:srgbClr val="878FA5"/>
        </a:folHlink>
      </a:clrScheme>
      <a:clrMap bg1="lt1" tx1="dk1" bg2="lt2" tx2="dk2" accent1="accent1" accent2="accent2" accent3="accent3" accent4="accent4" accent5="accent5" accent6="accent6" hlink="hlink" folHlink="folHlink"/>
    </a:extraClrScheme>
    <a:extraClrScheme>
      <a:clrScheme name="Default Design 3">
        <a:dk1>
          <a:srgbClr val="29698D"/>
        </a:dk1>
        <a:lt1>
          <a:srgbClr val="FFFFFF"/>
        </a:lt1>
        <a:dk2>
          <a:srgbClr val="000000"/>
        </a:dk2>
        <a:lt2>
          <a:srgbClr val="D6E1E2"/>
        </a:lt2>
        <a:accent1>
          <a:srgbClr val="0099CC"/>
        </a:accent1>
        <a:accent2>
          <a:srgbClr val="FF9900"/>
        </a:accent2>
        <a:accent3>
          <a:srgbClr val="FFFFFF"/>
        </a:accent3>
        <a:accent4>
          <a:srgbClr val="215978"/>
        </a:accent4>
        <a:accent5>
          <a:srgbClr val="AACAE2"/>
        </a:accent5>
        <a:accent6>
          <a:srgbClr val="E78A00"/>
        </a:accent6>
        <a:hlink>
          <a:srgbClr val="669900"/>
        </a:hlink>
        <a:folHlink>
          <a:srgbClr val="83A6A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14278</TotalTime>
  <Words>8786</Words>
  <Application>Microsoft Office PowerPoint</Application>
  <PresentationFormat>全屏显示(4:3)</PresentationFormat>
  <Paragraphs>1915</Paragraphs>
  <Slides>154</Slides>
  <Notes>9</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154</vt:i4>
      </vt:variant>
    </vt:vector>
  </HeadingPairs>
  <TitlesOfParts>
    <vt:vector size="167" baseType="lpstr">
      <vt:lpstr>Microsoft Yahei</vt:lpstr>
      <vt:lpstr>黑体</vt:lpstr>
      <vt:lpstr>楷体_GB2312</vt:lpstr>
      <vt:lpstr>宋体</vt:lpstr>
      <vt:lpstr>Arial</vt:lpstr>
      <vt:lpstr>Calibri</vt:lpstr>
      <vt:lpstr>Courier New</vt:lpstr>
      <vt:lpstr>Tahoma</vt:lpstr>
      <vt:lpstr>Times New Roman</vt:lpstr>
      <vt:lpstr>Verdana</vt:lpstr>
      <vt:lpstr>Wingdings</vt:lpstr>
      <vt:lpstr>Default Design</vt:lpstr>
      <vt:lpstr>Equation</vt:lpstr>
      <vt:lpstr>高级语言程序设计C++</vt:lpstr>
      <vt:lpstr>第6章 指针、引用与动态内存分配</vt:lpstr>
      <vt:lpstr>第6章 指针、引用与动态内存分配</vt:lpstr>
      <vt:lpstr>初识指针</vt:lpstr>
      <vt:lpstr>初识指针</vt:lpstr>
      <vt:lpstr>初识指针</vt:lpstr>
      <vt:lpstr>初识指针</vt:lpstr>
      <vt:lpstr>初识指针</vt:lpstr>
      <vt:lpstr>初识指针</vt:lpstr>
      <vt:lpstr>初识指针</vt:lpstr>
      <vt:lpstr>初识指针</vt:lpstr>
      <vt:lpstr>初识指针</vt:lpstr>
      <vt:lpstr>初识指针</vt:lpstr>
      <vt:lpstr>初识指针</vt:lpstr>
      <vt:lpstr>初识指针</vt:lpstr>
      <vt:lpstr>初识指针</vt:lpstr>
      <vt:lpstr>初识指针</vt:lpstr>
      <vt:lpstr>第6章 指针、引用与动态内存分配</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PowerPoint 演示文稿</vt:lpstr>
      <vt:lpstr>指针类型</vt:lpstr>
      <vt:lpstr>指针类型</vt:lpstr>
      <vt:lpstr>指针类型</vt:lpstr>
      <vt:lpstr>指针类型</vt:lpstr>
      <vt:lpstr>指针类型</vt:lpstr>
      <vt:lpstr>指针类型</vt:lpstr>
      <vt:lpstr>指针类型</vt:lpstr>
      <vt:lpstr> 指针类型</vt:lpstr>
      <vt:lpstr>指针类型</vt:lpstr>
      <vt:lpstr>指针类型</vt:lpstr>
      <vt:lpstr>指针类型</vt:lpstr>
      <vt:lpstr>指针类型</vt:lpstr>
      <vt:lpstr>指针类型</vt:lpstr>
      <vt:lpstr>指针类型</vt:lpstr>
      <vt:lpstr>指针类型</vt:lpstr>
      <vt:lpstr>指针类型</vt:lpstr>
      <vt:lpstr>指针数组</vt:lpstr>
      <vt:lpstr>指针类型</vt:lpstr>
      <vt:lpstr>指针类型</vt:lpstr>
      <vt:lpstr>指针类型</vt:lpstr>
      <vt:lpstr>指针类型</vt:lpstr>
      <vt:lpstr>指针类型</vt:lpstr>
      <vt:lpstr>PowerPoint 演示文稿</vt:lpstr>
      <vt:lpstr>指针类型</vt:lpstr>
      <vt:lpstr>指针类型</vt:lpstr>
      <vt:lpstr>PowerPoint 演示文稿</vt:lpstr>
      <vt:lpstr>指针类型</vt:lpstr>
      <vt:lpstr>指针类型</vt:lpstr>
      <vt:lpstr>练习6.1</vt:lpstr>
      <vt:lpstr>指针类型</vt:lpstr>
      <vt:lpstr>指针类型</vt:lpstr>
      <vt:lpstr>指针类型</vt:lpstr>
      <vt:lpstr>指针类型</vt:lpstr>
      <vt:lpstr>指针类型</vt:lpstr>
      <vt:lpstr>PowerPoint 演示文稿</vt:lpstr>
      <vt:lpstr>指针类型</vt:lpstr>
      <vt:lpstr>指针类型</vt:lpstr>
      <vt:lpstr>指针类型</vt:lpstr>
      <vt:lpstr>指针类型</vt:lpstr>
      <vt:lpstr>指针类型</vt:lpstr>
      <vt:lpstr>指针类型</vt:lpstr>
      <vt:lpstr>指针类型</vt:lpstr>
      <vt:lpstr>指针类型</vt:lpstr>
      <vt:lpstr>PowerPoint 演示文稿</vt:lpstr>
      <vt:lpstr>指针类型</vt:lpstr>
      <vt:lpstr>指针类型</vt:lpstr>
      <vt:lpstr>指针类型</vt:lpstr>
      <vt:lpstr>指针类型</vt:lpstr>
      <vt:lpstr>指针类型</vt:lpstr>
      <vt:lpstr>指针类型</vt:lpstr>
      <vt:lpstr>指针类型</vt:lpstr>
      <vt:lpstr>练习6.2</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练习6.3</vt:lpstr>
      <vt:lpstr>指针类型</vt:lpstr>
      <vt:lpstr>第6章 指针、引用与动态内存分配</vt:lpstr>
      <vt:lpstr>动态内存分配</vt:lpstr>
      <vt:lpstr>动态内存分配</vt:lpstr>
      <vt:lpstr>动态内存分配</vt:lpstr>
      <vt:lpstr>动态内存分配</vt:lpstr>
      <vt:lpstr>动态内存分配</vt:lpstr>
      <vt:lpstr>动态内存分配</vt:lpstr>
      <vt:lpstr>动态内存分配</vt:lpstr>
      <vt:lpstr>动态内存分配</vt:lpstr>
      <vt:lpstr>动态内存分配</vt:lpstr>
      <vt:lpstr>动态内存分配</vt:lpstr>
      <vt:lpstr>动态内存分配</vt:lpstr>
      <vt:lpstr>动态内存分配</vt:lpstr>
      <vt:lpstr>动态内存分配</vt:lpstr>
      <vt:lpstr>动态内存分配</vt:lpstr>
      <vt:lpstr>第6章 指针、引用与动态内存分配</vt:lpstr>
      <vt:lpstr>引用类型</vt:lpstr>
      <vt:lpstr>引用类型</vt:lpstr>
      <vt:lpstr>引用类型</vt:lpstr>
      <vt:lpstr>引用类型</vt:lpstr>
      <vt:lpstr>引用类型</vt:lpstr>
      <vt:lpstr>引用类型</vt:lpstr>
      <vt:lpstr>引用类型</vt:lpstr>
      <vt:lpstr>引用类型</vt:lpstr>
      <vt:lpstr>引用类型</vt:lpstr>
      <vt:lpstr>引用类型</vt:lpstr>
      <vt:lpstr>引用类型</vt:lpstr>
      <vt:lpstr>引用类型</vt:lpstr>
      <vt:lpstr>引用类型</vt:lpstr>
      <vt:lpstr>引用类型</vt:lpstr>
      <vt:lpstr>引用类型</vt:lpstr>
      <vt:lpstr>引用类型</vt:lpstr>
      <vt:lpstr>引用类型</vt:lpstr>
      <vt:lpstr>引用类型</vt:lpstr>
      <vt:lpstr>第6章 指针、引用与动态内存分配</vt:lpstr>
      <vt:lpstr>程序实例</vt:lpstr>
      <vt:lpstr>程序实例</vt:lpstr>
      <vt:lpstr>程序实例</vt:lpstr>
      <vt:lpstr>程序实例</vt:lpstr>
      <vt:lpstr>程序实例</vt:lpstr>
      <vt:lpstr>程序实例</vt:lpstr>
      <vt:lpstr>程序实例</vt:lpstr>
      <vt:lpstr>程序实例</vt:lpstr>
      <vt:lpstr>程序实例</vt:lpstr>
      <vt:lpstr>程序实例</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张海威</dc:creator>
  <cp:lastModifiedBy>zhhaiwei</cp:lastModifiedBy>
  <cp:revision>1486</cp:revision>
  <dcterms:created xsi:type="dcterms:W3CDTF">2009-09-27T06:34:47Z</dcterms:created>
  <dcterms:modified xsi:type="dcterms:W3CDTF">2019-02-27T14:28:16Z</dcterms:modified>
</cp:coreProperties>
</file>