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92"/>
  </p:notesMasterIdLst>
  <p:handoutMasterIdLst>
    <p:handoutMasterId r:id="rId193"/>
  </p:handout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411" r:id="rId55"/>
    <p:sldId id="412" r:id="rId56"/>
    <p:sldId id="413" r:id="rId57"/>
    <p:sldId id="414" r:id="rId58"/>
    <p:sldId id="415" r:id="rId59"/>
    <p:sldId id="416" r:id="rId60"/>
    <p:sldId id="417" r:id="rId61"/>
    <p:sldId id="418" r:id="rId62"/>
    <p:sldId id="419" r:id="rId63"/>
    <p:sldId id="420" r:id="rId64"/>
    <p:sldId id="421" r:id="rId65"/>
    <p:sldId id="422" r:id="rId66"/>
    <p:sldId id="423" r:id="rId67"/>
    <p:sldId id="424" r:id="rId68"/>
    <p:sldId id="425" r:id="rId69"/>
    <p:sldId id="426" r:id="rId70"/>
    <p:sldId id="427" r:id="rId71"/>
    <p:sldId id="428" r:id="rId72"/>
    <p:sldId id="429" r:id="rId73"/>
    <p:sldId id="430" r:id="rId74"/>
    <p:sldId id="431" r:id="rId75"/>
    <p:sldId id="432" r:id="rId76"/>
    <p:sldId id="433" r:id="rId77"/>
    <p:sldId id="434" r:id="rId78"/>
    <p:sldId id="435" r:id="rId79"/>
    <p:sldId id="436" r:id="rId80"/>
    <p:sldId id="437" r:id="rId81"/>
    <p:sldId id="438" r:id="rId82"/>
    <p:sldId id="439" r:id="rId83"/>
    <p:sldId id="440" r:id="rId84"/>
    <p:sldId id="441" r:id="rId85"/>
    <p:sldId id="442" r:id="rId86"/>
    <p:sldId id="443" r:id="rId87"/>
    <p:sldId id="444" r:id="rId88"/>
    <p:sldId id="445" r:id="rId89"/>
    <p:sldId id="446" r:id="rId90"/>
    <p:sldId id="447" r:id="rId91"/>
    <p:sldId id="448" r:id="rId92"/>
    <p:sldId id="449" r:id="rId93"/>
    <p:sldId id="450" r:id="rId94"/>
    <p:sldId id="451" r:id="rId95"/>
    <p:sldId id="452" r:id="rId96"/>
    <p:sldId id="453" r:id="rId97"/>
    <p:sldId id="454" r:id="rId98"/>
    <p:sldId id="455" r:id="rId99"/>
    <p:sldId id="456" r:id="rId100"/>
    <p:sldId id="457" r:id="rId101"/>
    <p:sldId id="458" r:id="rId102"/>
    <p:sldId id="459" r:id="rId103"/>
    <p:sldId id="460" r:id="rId104"/>
    <p:sldId id="461" r:id="rId105"/>
    <p:sldId id="462" r:id="rId106"/>
    <p:sldId id="463" r:id="rId107"/>
    <p:sldId id="464" r:id="rId108"/>
    <p:sldId id="465" r:id="rId109"/>
    <p:sldId id="466" r:id="rId110"/>
    <p:sldId id="467" r:id="rId111"/>
    <p:sldId id="468" r:id="rId112"/>
    <p:sldId id="469" r:id="rId113"/>
    <p:sldId id="470" r:id="rId114"/>
    <p:sldId id="471" r:id="rId115"/>
    <p:sldId id="472" r:id="rId116"/>
    <p:sldId id="473" r:id="rId117"/>
    <p:sldId id="474" r:id="rId118"/>
    <p:sldId id="475" r:id="rId119"/>
    <p:sldId id="476" r:id="rId120"/>
    <p:sldId id="477" r:id="rId121"/>
    <p:sldId id="478" r:id="rId122"/>
    <p:sldId id="479" r:id="rId123"/>
    <p:sldId id="480" r:id="rId124"/>
    <p:sldId id="481" r:id="rId125"/>
    <p:sldId id="482" r:id="rId126"/>
    <p:sldId id="483" r:id="rId127"/>
    <p:sldId id="484" r:id="rId128"/>
    <p:sldId id="485" r:id="rId129"/>
    <p:sldId id="486" r:id="rId130"/>
    <p:sldId id="487" r:id="rId131"/>
    <p:sldId id="488" r:id="rId132"/>
    <p:sldId id="489" r:id="rId133"/>
    <p:sldId id="490" r:id="rId134"/>
    <p:sldId id="491" r:id="rId135"/>
    <p:sldId id="492" r:id="rId136"/>
    <p:sldId id="493" r:id="rId137"/>
    <p:sldId id="494" r:id="rId138"/>
    <p:sldId id="495" r:id="rId139"/>
    <p:sldId id="496" r:id="rId140"/>
    <p:sldId id="497" r:id="rId141"/>
    <p:sldId id="498" r:id="rId142"/>
    <p:sldId id="499" r:id="rId143"/>
    <p:sldId id="500" r:id="rId144"/>
    <p:sldId id="501" r:id="rId145"/>
    <p:sldId id="502" r:id="rId146"/>
    <p:sldId id="503" r:id="rId147"/>
    <p:sldId id="504" r:id="rId148"/>
    <p:sldId id="505" r:id="rId149"/>
    <p:sldId id="506" r:id="rId150"/>
    <p:sldId id="507" r:id="rId151"/>
    <p:sldId id="508" r:id="rId152"/>
    <p:sldId id="509" r:id="rId153"/>
    <p:sldId id="510" r:id="rId154"/>
    <p:sldId id="511" r:id="rId155"/>
    <p:sldId id="512" r:id="rId156"/>
    <p:sldId id="513" r:id="rId157"/>
    <p:sldId id="514" r:id="rId158"/>
    <p:sldId id="515" r:id="rId159"/>
    <p:sldId id="516" r:id="rId160"/>
    <p:sldId id="517" r:id="rId161"/>
    <p:sldId id="518" r:id="rId162"/>
    <p:sldId id="520" r:id="rId163"/>
    <p:sldId id="519" r:id="rId164"/>
    <p:sldId id="521" r:id="rId165"/>
    <p:sldId id="522" r:id="rId166"/>
    <p:sldId id="523" r:id="rId167"/>
    <p:sldId id="524" r:id="rId168"/>
    <p:sldId id="525" r:id="rId169"/>
    <p:sldId id="526" r:id="rId170"/>
    <p:sldId id="527" r:id="rId171"/>
    <p:sldId id="528" r:id="rId172"/>
    <p:sldId id="529" r:id="rId173"/>
    <p:sldId id="530" r:id="rId174"/>
    <p:sldId id="531" r:id="rId175"/>
    <p:sldId id="532" r:id="rId176"/>
    <p:sldId id="533" r:id="rId177"/>
    <p:sldId id="534" r:id="rId178"/>
    <p:sldId id="535" r:id="rId179"/>
    <p:sldId id="536" r:id="rId180"/>
    <p:sldId id="537" r:id="rId181"/>
    <p:sldId id="539" r:id="rId182"/>
    <p:sldId id="540" r:id="rId183"/>
    <p:sldId id="541" r:id="rId184"/>
    <p:sldId id="542" r:id="rId185"/>
    <p:sldId id="543" r:id="rId186"/>
    <p:sldId id="544" r:id="rId187"/>
    <p:sldId id="545" r:id="rId188"/>
    <p:sldId id="546" r:id="rId189"/>
    <p:sldId id="547" r:id="rId190"/>
    <p:sldId id="538" r:id="rId19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莹" initials="张莹"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4" autoAdjust="0"/>
    <p:restoredTop sz="94660" autoAdjust="0"/>
  </p:normalViewPr>
  <p:slideViewPr>
    <p:cSldViewPr>
      <p:cViewPr varScale="1">
        <p:scale>
          <a:sx n="69" d="100"/>
          <a:sy n="69" d="100"/>
        </p:scale>
        <p:origin x="1068"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9AA166-F980-40A7-A6D4-6C33A7B758BD}" type="doc">
      <dgm:prSet loTypeId="urn:microsoft.com/office/officeart/2005/8/layout/default#1" loCatId="list" qsTypeId="urn:microsoft.com/office/officeart/2005/8/quickstyle/3d1" qsCatId="3D" csTypeId="urn:microsoft.com/office/officeart/2005/8/colors/colorful5" csCatId="colorful" phldr="1"/>
      <dgm:spPr/>
      <dgm:t>
        <a:bodyPr/>
        <a:lstStyle/>
        <a:p>
          <a:endParaRPr lang="zh-CN" altLang="en-US"/>
        </a:p>
      </dgm:t>
    </dgm:pt>
    <dgm:pt modelId="{C0DAD362-06C9-4441-BD00-A6480D1C6C95}">
      <dgm:prSet phldrT="[文本]"/>
      <dgm:spPr/>
      <dgm:t>
        <a:bodyPr/>
        <a:lstStyle/>
        <a:p>
          <a:r>
            <a:rPr lang="zh-CN" altLang="en-US" b="1" dirty="0">
              <a:solidFill>
                <a:srgbClr val="233DA9"/>
              </a:solidFill>
              <a:latin typeface="华文楷体" panose="02010600040101010101" pitchFamily="2" charset="-122"/>
              <a:ea typeface="华文楷体" panose="02010600040101010101" pitchFamily="2" charset="-122"/>
            </a:rPr>
            <a:t>面向对象程序设计思想</a:t>
          </a:r>
        </a:p>
      </dgm:t>
    </dgm:pt>
    <dgm:pt modelId="{7C03574B-2002-45FA-BBB2-F4A730BC2B47}" type="parTrans" cxnId="{4F2FE973-D9BA-4CEE-BA3E-D726EF6C058E}">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EFD1DB2E-5D3B-4DD1-ABDF-69AE59195FCB}" type="sibTrans" cxnId="{4F2FE973-D9BA-4CEE-BA3E-D726EF6C058E}">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0D91E287-A689-4B69-8213-362719AB4F90}">
      <dgm:prSet phldrT="[文本]"/>
      <dgm:spPr/>
      <dgm:t>
        <a:bodyPr/>
        <a:lstStyle/>
        <a:p>
          <a:r>
            <a:rPr lang="zh-CN" altLang="en-US" b="1">
              <a:solidFill>
                <a:srgbClr val="233DA9"/>
              </a:solidFill>
              <a:latin typeface="华文楷体" panose="02010600040101010101" pitchFamily="2" charset="-122"/>
              <a:ea typeface="华文楷体" panose="02010600040101010101" pitchFamily="2" charset="-122"/>
            </a:rPr>
            <a:t>类的定义和对象的说明</a:t>
          </a:r>
          <a:endParaRPr lang="zh-CN" altLang="en-US" b="1" dirty="0">
            <a:solidFill>
              <a:srgbClr val="233DA9"/>
            </a:solidFill>
            <a:latin typeface="华文楷体" panose="02010600040101010101" pitchFamily="2" charset="-122"/>
            <a:ea typeface="华文楷体" panose="02010600040101010101" pitchFamily="2" charset="-122"/>
          </a:endParaRPr>
        </a:p>
      </dgm:t>
    </dgm:pt>
    <dgm:pt modelId="{3C0FDDB0-0CC5-4BBC-AAAA-E01394675931}" type="parTrans" cxnId="{D3233FC4-FF45-4C37-B9B1-840327142E34}">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13F8EDD1-63B6-492E-861E-004558AAAA99}" type="sibTrans" cxnId="{D3233FC4-FF45-4C37-B9B1-840327142E34}">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D29DE895-3F83-4EAF-838E-383CE4C0D6FB}">
      <dgm:prSet phldrT="[文本]"/>
      <dgm:spPr/>
      <dgm:t>
        <a:bodyPr/>
        <a:lstStyle/>
        <a:p>
          <a:r>
            <a:rPr lang="zh-CN" altLang="en-US" b="1">
              <a:solidFill>
                <a:srgbClr val="233DA9"/>
              </a:solidFill>
              <a:latin typeface="华文楷体" panose="02010600040101010101" pitchFamily="2" charset="-122"/>
              <a:ea typeface="华文楷体" panose="02010600040101010101" pitchFamily="2" charset="-122"/>
            </a:rPr>
            <a:t>对象的初始化</a:t>
          </a:r>
          <a:endParaRPr lang="zh-CN" altLang="en-US" b="1" dirty="0">
            <a:solidFill>
              <a:srgbClr val="233DA9"/>
            </a:solidFill>
            <a:latin typeface="华文楷体" panose="02010600040101010101" pitchFamily="2" charset="-122"/>
            <a:ea typeface="华文楷体" panose="02010600040101010101" pitchFamily="2" charset="-122"/>
          </a:endParaRPr>
        </a:p>
      </dgm:t>
    </dgm:pt>
    <dgm:pt modelId="{AC1A8B09-98D6-4E4F-8FAA-E8181409B8E9}" type="parTrans" cxnId="{43865B87-3519-4854-BD92-51AEFD3470F0}">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0D320185-5202-4D6F-9C99-26BA83F24CBB}" type="sibTrans" cxnId="{43865B87-3519-4854-BD92-51AEFD3470F0}">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2568F9E6-E645-474C-A075-98360BEFC7C7}">
      <dgm:prSet phldrT="[文本]"/>
      <dgm:spPr/>
      <dgm:t>
        <a:bodyPr/>
        <a:lstStyle/>
        <a:p>
          <a:r>
            <a:rPr lang="zh-CN" altLang="en-US" b="1">
              <a:solidFill>
                <a:srgbClr val="233DA9"/>
              </a:solidFill>
              <a:latin typeface="华文楷体" panose="02010600040101010101" pitchFamily="2" charset="-122"/>
              <a:ea typeface="华文楷体" panose="02010600040101010101" pitchFamily="2" charset="-122"/>
            </a:rPr>
            <a:t>静态成员与常量成员</a:t>
          </a:r>
          <a:endParaRPr lang="zh-CN" altLang="en-US" b="1" dirty="0">
            <a:solidFill>
              <a:srgbClr val="233DA9"/>
            </a:solidFill>
            <a:latin typeface="华文楷体" panose="02010600040101010101" pitchFamily="2" charset="-122"/>
            <a:ea typeface="华文楷体" panose="02010600040101010101" pitchFamily="2" charset="-122"/>
          </a:endParaRPr>
        </a:p>
      </dgm:t>
    </dgm:pt>
    <dgm:pt modelId="{87176164-8828-42E8-BF3F-2BBD81C1B83C}" type="parTrans" cxnId="{C9A4E871-02BF-4FFC-8F36-996A628C0735}">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34C22885-87AF-47A1-B07B-4514F3724950}" type="sibTrans" cxnId="{C9A4E871-02BF-4FFC-8F36-996A628C0735}">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1267796C-405B-491B-B21F-F49334FAC8BA}">
      <dgm:prSet phldrT="[文本]"/>
      <dgm:spPr/>
      <dgm:t>
        <a:bodyPr/>
        <a:lstStyle/>
        <a:p>
          <a:r>
            <a:rPr lang="zh-CN" altLang="en-US" b="1">
              <a:solidFill>
                <a:srgbClr val="233DA9"/>
              </a:solidFill>
              <a:latin typeface="华文楷体" panose="02010600040101010101" pitchFamily="2" charset="-122"/>
              <a:ea typeface="华文楷体" panose="02010600040101010101" pitchFamily="2" charset="-122"/>
            </a:rPr>
            <a:t>拷贝构造函数</a:t>
          </a:r>
          <a:endParaRPr lang="zh-CN" altLang="en-US" b="1" dirty="0">
            <a:solidFill>
              <a:srgbClr val="233DA9"/>
            </a:solidFill>
            <a:latin typeface="华文楷体" panose="02010600040101010101" pitchFamily="2" charset="-122"/>
            <a:ea typeface="华文楷体" panose="02010600040101010101" pitchFamily="2" charset="-122"/>
          </a:endParaRPr>
        </a:p>
      </dgm:t>
    </dgm:pt>
    <dgm:pt modelId="{017CDFFB-F3E3-4C7E-9F6A-618A4EC003CD}" type="parTrans" cxnId="{47D35F37-EE5F-4CBC-9635-5714E309BBEF}">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8FAE30C3-C4A6-44C4-8D93-780713F78C2D}" type="sibTrans" cxnId="{47D35F37-EE5F-4CBC-9635-5714E309BBEF}">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00C61D7F-DDBA-436D-B9FA-A9122122BDC4}">
      <dgm:prSet phldrT="[文本]"/>
      <dgm:spPr/>
      <dgm:t>
        <a:bodyPr/>
        <a:lstStyle/>
        <a:p>
          <a:r>
            <a:rPr lang="zh-CN" altLang="en-US" b="1">
              <a:solidFill>
                <a:srgbClr val="233DA9"/>
              </a:solidFill>
              <a:latin typeface="华文楷体" panose="02010600040101010101" pitchFamily="2" charset="-122"/>
              <a:ea typeface="华文楷体" panose="02010600040101010101" pitchFamily="2" charset="-122"/>
            </a:rPr>
            <a:t>友元</a:t>
          </a:r>
          <a:endParaRPr lang="zh-CN" altLang="en-US" b="1" dirty="0">
            <a:solidFill>
              <a:srgbClr val="233DA9"/>
            </a:solidFill>
            <a:latin typeface="华文楷体" panose="02010600040101010101" pitchFamily="2" charset="-122"/>
            <a:ea typeface="华文楷体" panose="02010600040101010101" pitchFamily="2" charset="-122"/>
          </a:endParaRPr>
        </a:p>
      </dgm:t>
    </dgm:pt>
    <dgm:pt modelId="{1A31EBC0-6499-41AF-86FC-EA9AFD05F4AF}" type="parTrans" cxnId="{97751495-85D3-4017-AEC6-07A23AAA0E16}">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08864AE2-527F-4829-AAC0-CA233FF06287}" type="sibTrans" cxnId="{97751495-85D3-4017-AEC6-07A23AAA0E16}">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AC465C93-85DC-4384-86BC-66F45A9DE1F7}">
      <dgm:prSet phldrT="[文本]"/>
      <dgm:spPr/>
      <dgm:t>
        <a:bodyPr/>
        <a:lstStyle/>
        <a:p>
          <a:r>
            <a:rPr lang="zh-CN" altLang="en-US" b="1">
              <a:solidFill>
                <a:srgbClr val="233DA9"/>
              </a:solidFill>
              <a:latin typeface="华文楷体" panose="02010600040101010101" pitchFamily="2" charset="-122"/>
              <a:ea typeface="华文楷体" panose="02010600040101010101" pitchFamily="2" charset="-122"/>
            </a:rPr>
            <a:t>类和类之间的关系</a:t>
          </a:r>
          <a:endParaRPr lang="zh-CN" altLang="en-US" b="1" dirty="0">
            <a:solidFill>
              <a:srgbClr val="233DA9"/>
            </a:solidFill>
            <a:latin typeface="华文楷体" panose="02010600040101010101" pitchFamily="2" charset="-122"/>
            <a:ea typeface="华文楷体" panose="02010600040101010101" pitchFamily="2" charset="-122"/>
          </a:endParaRPr>
        </a:p>
      </dgm:t>
    </dgm:pt>
    <dgm:pt modelId="{8F2E8254-92B1-4DCD-B064-7974C3474537}" type="parTrans" cxnId="{436E745D-5324-4AAC-BB21-7F47016893E7}">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2B3259A2-ECAA-4CEB-BFEB-7A9585388E52}" type="sibTrans" cxnId="{436E745D-5324-4AAC-BB21-7F47016893E7}">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F75877D8-FCF4-4CCD-A1F2-DC50D29B1F5B}">
      <dgm:prSet phldrT="[文本]"/>
      <dgm:spPr/>
      <dgm:t>
        <a:bodyPr/>
        <a:lstStyle/>
        <a:p>
          <a:r>
            <a:rPr lang="zh-CN" altLang="en-US" b="1">
              <a:solidFill>
                <a:srgbClr val="233DA9"/>
              </a:solidFill>
              <a:latin typeface="华文楷体" panose="02010600040101010101" pitchFamily="2" charset="-122"/>
              <a:ea typeface="华文楷体" panose="02010600040101010101" pitchFamily="2" charset="-122"/>
            </a:rPr>
            <a:t>类中的运算符重载</a:t>
          </a:r>
          <a:endParaRPr lang="zh-CN" altLang="en-US" b="1" dirty="0">
            <a:solidFill>
              <a:srgbClr val="233DA9"/>
            </a:solidFill>
            <a:latin typeface="华文楷体" panose="02010600040101010101" pitchFamily="2" charset="-122"/>
            <a:ea typeface="华文楷体" panose="02010600040101010101" pitchFamily="2" charset="-122"/>
          </a:endParaRPr>
        </a:p>
      </dgm:t>
    </dgm:pt>
    <dgm:pt modelId="{AE5CA85D-AFBE-4841-87B9-9DCD0A4FD7CF}" type="parTrans" cxnId="{28BED57E-E3D2-420A-BF8B-D154BECFBE3E}">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3AD0E52A-47E8-41FD-886A-335AEC8C55B4}" type="sibTrans" cxnId="{28BED57E-E3D2-420A-BF8B-D154BECFBE3E}">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BC4D837A-494C-48D4-853D-151F57642511}">
      <dgm:prSet phldrT="[文本]"/>
      <dgm:spPr/>
      <dgm:t>
        <a:bodyPr/>
        <a:lstStyle/>
        <a:p>
          <a:r>
            <a:rPr lang="zh-CN" altLang="en-US" b="1">
              <a:solidFill>
                <a:srgbClr val="233DA9"/>
              </a:solidFill>
              <a:latin typeface="华文楷体" panose="02010600040101010101" pitchFamily="2" charset="-122"/>
              <a:ea typeface="华文楷体" panose="02010600040101010101" pitchFamily="2" charset="-122"/>
            </a:rPr>
            <a:t>结构与联合</a:t>
          </a:r>
          <a:endParaRPr lang="zh-CN" altLang="en-US" b="1" dirty="0">
            <a:solidFill>
              <a:srgbClr val="233DA9"/>
            </a:solidFill>
            <a:latin typeface="华文楷体" panose="02010600040101010101" pitchFamily="2" charset="-122"/>
            <a:ea typeface="华文楷体" panose="02010600040101010101" pitchFamily="2" charset="-122"/>
          </a:endParaRPr>
        </a:p>
      </dgm:t>
    </dgm:pt>
    <dgm:pt modelId="{C12CE635-F424-41FB-8CFC-5D04EB7E118B}" type="parTrans" cxnId="{C7A1133D-2728-488C-912D-7F0AB45261FA}">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FE84A257-424C-4006-A6D1-3AA035C49363}" type="sibTrans" cxnId="{C7A1133D-2728-488C-912D-7F0AB45261FA}">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018118D1-D938-4757-B0D3-2B749E2EB3A9}" type="pres">
      <dgm:prSet presAssocID="{179AA166-F980-40A7-A6D4-6C33A7B758BD}" presName="diagram" presStyleCnt="0">
        <dgm:presLayoutVars>
          <dgm:dir/>
          <dgm:resizeHandles val="exact"/>
        </dgm:presLayoutVars>
      </dgm:prSet>
      <dgm:spPr/>
      <dgm:t>
        <a:bodyPr/>
        <a:lstStyle/>
        <a:p>
          <a:endParaRPr lang="zh-CN" altLang="en-US"/>
        </a:p>
      </dgm:t>
    </dgm:pt>
    <dgm:pt modelId="{E8A36F78-B3A8-43A3-8C27-1856A5389860}" type="pres">
      <dgm:prSet presAssocID="{C0DAD362-06C9-4441-BD00-A6480D1C6C95}" presName="node" presStyleLbl="node1" presStyleIdx="0" presStyleCnt="9">
        <dgm:presLayoutVars>
          <dgm:bulletEnabled val="1"/>
        </dgm:presLayoutVars>
      </dgm:prSet>
      <dgm:spPr/>
      <dgm:t>
        <a:bodyPr/>
        <a:lstStyle/>
        <a:p>
          <a:endParaRPr lang="zh-CN" altLang="en-US"/>
        </a:p>
      </dgm:t>
    </dgm:pt>
    <dgm:pt modelId="{7028C75B-6F3F-4D18-B54E-A824BFCB0C0B}" type="pres">
      <dgm:prSet presAssocID="{EFD1DB2E-5D3B-4DD1-ABDF-69AE59195FCB}" presName="sibTrans" presStyleCnt="0"/>
      <dgm:spPr/>
    </dgm:pt>
    <dgm:pt modelId="{8545A415-112A-4A2D-A449-3EE0C74833AE}" type="pres">
      <dgm:prSet presAssocID="{0D91E287-A689-4B69-8213-362719AB4F90}" presName="node" presStyleLbl="node1" presStyleIdx="1" presStyleCnt="9">
        <dgm:presLayoutVars>
          <dgm:bulletEnabled val="1"/>
        </dgm:presLayoutVars>
      </dgm:prSet>
      <dgm:spPr/>
      <dgm:t>
        <a:bodyPr/>
        <a:lstStyle/>
        <a:p>
          <a:endParaRPr lang="zh-CN" altLang="en-US"/>
        </a:p>
      </dgm:t>
    </dgm:pt>
    <dgm:pt modelId="{D0E77FEF-12A2-4A83-83CF-5253CEF54081}" type="pres">
      <dgm:prSet presAssocID="{13F8EDD1-63B6-492E-861E-004558AAAA99}" presName="sibTrans" presStyleCnt="0"/>
      <dgm:spPr/>
    </dgm:pt>
    <dgm:pt modelId="{B9B32D20-2EE9-4563-9E70-C3E09EC79C13}" type="pres">
      <dgm:prSet presAssocID="{D29DE895-3F83-4EAF-838E-383CE4C0D6FB}" presName="node" presStyleLbl="node1" presStyleIdx="2" presStyleCnt="9">
        <dgm:presLayoutVars>
          <dgm:bulletEnabled val="1"/>
        </dgm:presLayoutVars>
      </dgm:prSet>
      <dgm:spPr/>
      <dgm:t>
        <a:bodyPr/>
        <a:lstStyle/>
        <a:p>
          <a:endParaRPr lang="zh-CN" altLang="en-US"/>
        </a:p>
      </dgm:t>
    </dgm:pt>
    <dgm:pt modelId="{6ADACD4D-6C45-45AB-AB88-2903AED75F1A}" type="pres">
      <dgm:prSet presAssocID="{0D320185-5202-4D6F-9C99-26BA83F24CBB}" presName="sibTrans" presStyleCnt="0"/>
      <dgm:spPr/>
    </dgm:pt>
    <dgm:pt modelId="{BBA18B1A-2AD2-4B77-9F29-8F22E9E7096D}" type="pres">
      <dgm:prSet presAssocID="{2568F9E6-E645-474C-A075-98360BEFC7C7}" presName="node" presStyleLbl="node1" presStyleIdx="3" presStyleCnt="9">
        <dgm:presLayoutVars>
          <dgm:bulletEnabled val="1"/>
        </dgm:presLayoutVars>
      </dgm:prSet>
      <dgm:spPr/>
      <dgm:t>
        <a:bodyPr/>
        <a:lstStyle/>
        <a:p>
          <a:endParaRPr lang="zh-CN" altLang="en-US"/>
        </a:p>
      </dgm:t>
    </dgm:pt>
    <dgm:pt modelId="{3C36FF9A-90F9-4D66-AC63-27EE8E292AA8}" type="pres">
      <dgm:prSet presAssocID="{34C22885-87AF-47A1-B07B-4514F3724950}" presName="sibTrans" presStyleCnt="0"/>
      <dgm:spPr/>
    </dgm:pt>
    <dgm:pt modelId="{967493A8-A0CD-42E0-A922-D03AE5413F72}" type="pres">
      <dgm:prSet presAssocID="{00C61D7F-DDBA-436D-B9FA-A9122122BDC4}" presName="node" presStyleLbl="node1" presStyleIdx="4" presStyleCnt="9">
        <dgm:presLayoutVars>
          <dgm:bulletEnabled val="1"/>
        </dgm:presLayoutVars>
      </dgm:prSet>
      <dgm:spPr/>
      <dgm:t>
        <a:bodyPr/>
        <a:lstStyle/>
        <a:p>
          <a:endParaRPr lang="zh-CN" altLang="en-US"/>
        </a:p>
      </dgm:t>
    </dgm:pt>
    <dgm:pt modelId="{A18C2342-1721-40B2-8455-D4213AC46B26}" type="pres">
      <dgm:prSet presAssocID="{08864AE2-527F-4829-AAC0-CA233FF06287}" presName="sibTrans" presStyleCnt="0"/>
      <dgm:spPr/>
    </dgm:pt>
    <dgm:pt modelId="{58644A51-C118-4203-9EF7-E3B5B6B3C491}" type="pres">
      <dgm:prSet presAssocID="{AC465C93-85DC-4384-86BC-66F45A9DE1F7}" presName="node" presStyleLbl="node1" presStyleIdx="5" presStyleCnt="9">
        <dgm:presLayoutVars>
          <dgm:bulletEnabled val="1"/>
        </dgm:presLayoutVars>
      </dgm:prSet>
      <dgm:spPr/>
      <dgm:t>
        <a:bodyPr/>
        <a:lstStyle/>
        <a:p>
          <a:endParaRPr lang="zh-CN" altLang="en-US"/>
        </a:p>
      </dgm:t>
    </dgm:pt>
    <dgm:pt modelId="{89A0C358-5400-4F31-88C9-438EA8ECCEE0}" type="pres">
      <dgm:prSet presAssocID="{2B3259A2-ECAA-4CEB-BFEB-7A9585388E52}" presName="sibTrans" presStyleCnt="0"/>
      <dgm:spPr/>
    </dgm:pt>
    <dgm:pt modelId="{9825F861-11CC-4F15-8B1B-C990FD3B29EC}" type="pres">
      <dgm:prSet presAssocID="{F75877D8-FCF4-4CCD-A1F2-DC50D29B1F5B}" presName="node" presStyleLbl="node1" presStyleIdx="6" presStyleCnt="9">
        <dgm:presLayoutVars>
          <dgm:bulletEnabled val="1"/>
        </dgm:presLayoutVars>
      </dgm:prSet>
      <dgm:spPr/>
      <dgm:t>
        <a:bodyPr/>
        <a:lstStyle/>
        <a:p>
          <a:endParaRPr lang="zh-CN" altLang="en-US"/>
        </a:p>
      </dgm:t>
    </dgm:pt>
    <dgm:pt modelId="{25430D1F-EAC0-440F-ABFC-9E3610A7F581}" type="pres">
      <dgm:prSet presAssocID="{3AD0E52A-47E8-41FD-886A-335AEC8C55B4}" presName="sibTrans" presStyleCnt="0"/>
      <dgm:spPr/>
    </dgm:pt>
    <dgm:pt modelId="{C4934153-F4C4-432C-B658-1C049F0C1281}" type="pres">
      <dgm:prSet presAssocID="{BC4D837A-494C-48D4-853D-151F57642511}" presName="node" presStyleLbl="node1" presStyleIdx="7" presStyleCnt="9">
        <dgm:presLayoutVars>
          <dgm:bulletEnabled val="1"/>
        </dgm:presLayoutVars>
      </dgm:prSet>
      <dgm:spPr/>
      <dgm:t>
        <a:bodyPr/>
        <a:lstStyle/>
        <a:p>
          <a:endParaRPr lang="zh-CN" altLang="en-US"/>
        </a:p>
      </dgm:t>
    </dgm:pt>
    <dgm:pt modelId="{DE51AD44-EB7D-451E-A5B4-F03A852C3B9A}" type="pres">
      <dgm:prSet presAssocID="{FE84A257-424C-4006-A6D1-3AA035C49363}" presName="sibTrans" presStyleCnt="0"/>
      <dgm:spPr/>
    </dgm:pt>
    <dgm:pt modelId="{CC6C64A7-EB5C-45C0-BFB5-5FAFBBC90D09}" type="pres">
      <dgm:prSet presAssocID="{1267796C-405B-491B-B21F-F49334FAC8BA}" presName="node" presStyleLbl="node1" presStyleIdx="8" presStyleCnt="9">
        <dgm:presLayoutVars>
          <dgm:bulletEnabled val="1"/>
        </dgm:presLayoutVars>
      </dgm:prSet>
      <dgm:spPr/>
      <dgm:t>
        <a:bodyPr/>
        <a:lstStyle/>
        <a:p>
          <a:endParaRPr lang="zh-CN" altLang="en-US"/>
        </a:p>
      </dgm:t>
    </dgm:pt>
  </dgm:ptLst>
  <dgm:cxnLst>
    <dgm:cxn modelId="{872578C0-C7F6-40AE-8FA2-BE6320587F66}" type="presOf" srcId="{0D91E287-A689-4B69-8213-362719AB4F90}" destId="{8545A415-112A-4A2D-A449-3EE0C74833AE}" srcOrd="0" destOrd="0" presId="urn:microsoft.com/office/officeart/2005/8/layout/default#1"/>
    <dgm:cxn modelId="{28BED57E-E3D2-420A-BF8B-D154BECFBE3E}" srcId="{179AA166-F980-40A7-A6D4-6C33A7B758BD}" destId="{F75877D8-FCF4-4CCD-A1F2-DC50D29B1F5B}" srcOrd="6" destOrd="0" parTransId="{AE5CA85D-AFBE-4841-87B9-9DCD0A4FD7CF}" sibTransId="{3AD0E52A-47E8-41FD-886A-335AEC8C55B4}"/>
    <dgm:cxn modelId="{47D35F37-EE5F-4CBC-9635-5714E309BBEF}" srcId="{179AA166-F980-40A7-A6D4-6C33A7B758BD}" destId="{1267796C-405B-491B-B21F-F49334FAC8BA}" srcOrd="8" destOrd="0" parTransId="{017CDFFB-F3E3-4C7E-9F6A-618A4EC003CD}" sibTransId="{8FAE30C3-C4A6-44C4-8D93-780713F78C2D}"/>
    <dgm:cxn modelId="{97751495-85D3-4017-AEC6-07A23AAA0E16}" srcId="{179AA166-F980-40A7-A6D4-6C33A7B758BD}" destId="{00C61D7F-DDBA-436D-B9FA-A9122122BDC4}" srcOrd="4" destOrd="0" parTransId="{1A31EBC0-6499-41AF-86FC-EA9AFD05F4AF}" sibTransId="{08864AE2-527F-4829-AAC0-CA233FF06287}"/>
    <dgm:cxn modelId="{F95455FB-8B5D-4466-837D-F6E59E83D02F}" type="presOf" srcId="{F75877D8-FCF4-4CCD-A1F2-DC50D29B1F5B}" destId="{9825F861-11CC-4F15-8B1B-C990FD3B29EC}" srcOrd="0" destOrd="0" presId="urn:microsoft.com/office/officeart/2005/8/layout/default#1"/>
    <dgm:cxn modelId="{680854FD-04F8-43B2-A800-8F1420C33A91}" type="presOf" srcId="{C0DAD362-06C9-4441-BD00-A6480D1C6C95}" destId="{E8A36F78-B3A8-43A3-8C27-1856A5389860}" srcOrd="0" destOrd="0" presId="urn:microsoft.com/office/officeart/2005/8/layout/default#1"/>
    <dgm:cxn modelId="{C7A1133D-2728-488C-912D-7F0AB45261FA}" srcId="{179AA166-F980-40A7-A6D4-6C33A7B758BD}" destId="{BC4D837A-494C-48D4-853D-151F57642511}" srcOrd="7" destOrd="0" parTransId="{C12CE635-F424-41FB-8CFC-5D04EB7E118B}" sibTransId="{FE84A257-424C-4006-A6D1-3AA035C49363}"/>
    <dgm:cxn modelId="{0B884530-4784-46B4-8061-58E59C539BDA}" type="presOf" srcId="{BC4D837A-494C-48D4-853D-151F57642511}" destId="{C4934153-F4C4-432C-B658-1C049F0C1281}" srcOrd="0" destOrd="0" presId="urn:microsoft.com/office/officeart/2005/8/layout/default#1"/>
    <dgm:cxn modelId="{4F2FE973-D9BA-4CEE-BA3E-D726EF6C058E}" srcId="{179AA166-F980-40A7-A6D4-6C33A7B758BD}" destId="{C0DAD362-06C9-4441-BD00-A6480D1C6C95}" srcOrd="0" destOrd="0" parTransId="{7C03574B-2002-45FA-BBB2-F4A730BC2B47}" sibTransId="{EFD1DB2E-5D3B-4DD1-ABDF-69AE59195FCB}"/>
    <dgm:cxn modelId="{436E745D-5324-4AAC-BB21-7F47016893E7}" srcId="{179AA166-F980-40A7-A6D4-6C33A7B758BD}" destId="{AC465C93-85DC-4384-86BC-66F45A9DE1F7}" srcOrd="5" destOrd="0" parTransId="{8F2E8254-92B1-4DCD-B064-7974C3474537}" sibTransId="{2B3259A2-ECAA-4CEB-BFEB-7A9585388E52}"/>
    <dgm:cxn modelId="{3F054FEE-8C5F-4AB8-B23B-44D9D9FFCAFF}" type="presOf" srcId="{AC465C93-85DC-4384-86BC-66F45A9DE1F7}" destId="{58644A51-C118-4203-9EF7-E3B5B6B3C491}" srcOrd="0" destOrd="0" presId="urn:microsoft.com/office/officeart/2005/8/layout/default#1"/>
    <dgm:cxn modelId="{7148C483-DDFD-487E-98E7-6060153A4BBE}" type="presOf" srcId="{2568F9E6-E645-474C-A075-98360BEFC7C7}" destId="{BBA18B1A-2AD2-4B77-9F29-8F22E9E7096D}" srcOrd="0" destOrd="0" presId="urn:microsoft.com/office/officeart/2005/8/layout/default#1"/>
    <dgm:cxn modelId="{D3233FC4-FF45-4C37-B9B1-840327142E34}" srcId="{179AA166-F980-40A7-A6D4-6C33A7B758BD}" destId="{0D91E287-A689-4B69-8213-362719AB4F90}" srcOrd="1" destOrd="0" parTransId="{3C0FDDB0-0CC5-4BBC-AAAA-E01394675931}" sibTransId="{13F8EDD1-63B6-492E-861E-004558AAAA99}"/>
    <dgm:cxn modelId="{E63D6AF7-1C9D-42F4-ADBC-17BF9CB8EA77}" type="presOf" srcId="{D29DE895-3F83-4EAF-838E-383CE4C0D6FB}" destId="{B9B32D20-2EE9-4563-9E70-C3E09EC79C13}" srcOrd="0" destOrd="0" presId="urn:microsoft.com/office/officeart/2005/8/layout/default#1"/>
    <dgm:cxn modelId="{C9A4E871-02BF-4FFC-8F36-996A628C0735}" srcId="{179AA166-F980-40A7-A6D4-6C33A7B758BD}" destId="{2568F9E6-E645-474C-A075-98360BEFC7C7}" srcOrd="3" destOrd="0" parTransId="{87176164-8828-42E8-BF3F-2BBD81C1B83C}" sibTransId="{34C22885-87AF-47A1-B07B-4514F3724950}"/>
    <dgm:cxn modelId="{459E600F-6E0D-4430-ADA2-DC138EF6FD13}" type="presOf" srcId="{1267796C-405B-491B-B21F-F49334FAC8BA}" destId="{CC6C64A7-EB5C-45C0-BFB5-5FAFBBC90D09}" srcOrd="0" destOrd="0" presId="urn:microsoft.com/office/officeart/2005/8/layout/default#1"/>
    <dgm:cxn modelId="{E86A1D98-EF9C-464A-A721-E629BAA6C18B}" type="presOf" srcId="{00C61D7F-DDBA-436D-B9FA-A9122122BDC4}" destId="{967493A8-A0CD-42E0-A922-D03AE5413F72}" srcOrd="0" destOrd="0" presId="urn:microsoft.com/office/officeart/2005/8/layout/default#1"/>
    <dgm:cxn modelId="{43865B87-3519-4854-BD92-51AEFD3470F0}" srcId="{179AA166-F980-40A7-A6D4-6C33A7B758BD}" destId="{D29DE895-3F83-4EAF-838E-383CE4C0D6FB}" srcOrd="2" destOrd="0" parTransId="{AC1A8B09-98D6-4E4F-8FAA-E8181409B8E9}" sibTransId="{0D320185-5202-4D6F-9C99-26BA83F24CBB}"/>
    <dgm:cxn modelId="{6C4E2163-760F-4D97-A9F6-22F2D58C5A7C}" type="presOf" srcId="{179AA166-F980-40A7-A6D4-6C33A7B758BD}" destId="{018118D1-D938-4757-B0D3-2B749E2EB3A9}" srcOrd="0" destOrd="0" presId="urn:microsoft.com/office/officeart/2005/8/layout/default#1"/>
    <dgm:cxn modelId="{8F28BC3C-40EB-4166-8182-CC1A74613C86}" type="presParOf" srcId="{018118D1-D938-4757-B0D3-2B749E2EB3A9}" destId="{E8A36F78-B3A8-43A3-8C27-1856A5389860}" srcOrd="0" destOrd="0" presId="urn:microsoft.com/office/officeart/2005/8/layout/default#1"/>
    <dgm:cxn modelId="{0A3F5011-D86A-4FA8-8222-565F8C4A1EC4}" type="presParOf" srcId="{018118D1-D938-4757-B0D3-2B749E2EB3A9}" destId="{7028C75B-6F3F-4D18-B54E-A824BFCB0C0B}" srcOrd="1" destOrd="0" presId="urn:microsoft.com/office/officeart/2005/8/layout/default#1"/>
    <dgm:cxn modelId="{2751BF06-D40C-4E26-ADDD-C2600B7AAEEA}" type="presParOf" srcId="{018118D1-D938-4757-B0D3-2B749E2EB3A9}" destId="{8545A415-112A-4A2D-A449-3EE0C74833AE}" srcOrd="2" destOrd="0" presId="urn:microsoft.com/office/officeart/2005/8/layout/default#1"/>
    <dgm:cxn modelId="{D484772E-03C7-4F09-83C2-924320974EAC}" type="presParOf" srcId="{018118D1-D938-4757-B0D3-2B749E2EB3A9}" destId="{D0E77FEF-12A2-4A83-83CF-5253CEF54081}" srcOrd="3" destOrd="0" presId="urn:microsoft.com/office/officeart/2005/8/layout/default#1"/>
    <dgm:cxn modelId="{9DD7A538-6580-4005-BC6F-7DD2AD36D62C}" type="presParOf" srcId="{018118D1-D938-4757-B0D3-2B749E2EB3A9}" destId="{B9B32D20-2EE9-4563-9E70-C3E09EC79C13}" srcOrd="4" destOrd="0" presId="urn:microsoft.com/office/officeart/2005/8/layout/default#1"/>
    <dgm:cxn modelId="{731DCFAC-DBB7-4FCA-AC09-106B9A90F452}" type="presParOf" srcId="{018118D1-D938-4757-B0D3-2B749E2EB3A9}" destId="{6ADACD4D-6C45-45AB-AB88-2903AED75F1A}" srcOrd="5" destOrd="0" presId="urn:microsoft.com/office/officeart/2005/8/layout/default#1"/>
    <dgm:cxn modelId="{02B50744-BAB0-45B2-A2B9-0506823B4CA1}" type="presParOf" srcId="{018118D1-D938-4757-B0D3-2B749E2EB3A9}" destId="{BBA18B1A-2AD2-4B77-9F29-8F22E9E7096D}" srcOrd="6" destOrd="0" presId="urn:microsoft.com/office/officeart/2005/8/layout/default#1"/>
    <dgm:cxn modelId="{7A1C17EC-2BD9-47E3-BBE0-D978FFC17D47}" type="presParOf" srcId="{018118D1-D938-4757-B0D3-2B749E2EB3A9}" destId="{3C36FF9A-90F9-4D66-AC63-27EE8E292AA8}" srcOrd="7" destOrd="0" presId="urn:microsoft.com/office/officeart/2005/8/layout/default#1"/>
    <dgm:cxn modelId="{A41FEE57-8C3E-4AE9-8A8F-DD07E9249C65}" type="presParOf" srcId="{018118D1-D938-4757-B0D3-2B749E2EB3A9}" destId="{967493A8-A0CD-42E0-A922-D03AE5413F72}" srcOrd="8" destOrd="0" presId="urn:microsoft.com/office/officeart/2005/8/layout/default#1"/>
    <dgm:cxn modelId="{E5649560-C3F4-4CC5-90AD-773E9E9D7800}" type="presParOf" srcId="{018118D1-D938-4757-B0D3-2B749E2EB3A9}" destId="{A18C2342-1721-40B2-8455-D4213AC46B26}" srcOrd="9" destOrd="0" presId="urn:microsoft.com/office/officeart/2005/8/layout/default#1"/>
    <dgm:cxn modelId="{56278533-8606-4460-8BDD-6400650AD074}" type="presParOf" srcId="{018118D1-D938-4757-B0D3-2B749E2EB3A9}" destId="{58644A51-C118-4203-9EF7-E3B5B6B3C491}" srcOrd="10" destOrd="0" presId="urn:microsoft.com/office/officeart/2005/8/layout/default#1"/>
    <dgm:cxn modelId="{488FA18E-0BCC-444D-9E11-3ACB23266BB7}" type="presParOf" srcId="{018118D1-D938-4757-B0D3-2B749E2EB3A9}" destId="{89A0C358-5400-4F31-88C9-438EA8ECCEE0}" srcOrd="11" destOrd="0" presId="urn:microsoft.com/office/officeart/2005/8/layout/default#1"/>
    <dgm:cxn modelId="{00206B5B-DE91-41CD-AF96-B931A5A5F03B}" type="presParOf" srcId="{018118D1-D938-4757-B0D3-2B749E2EB3A9}" destId="{9825F861-11CC-4F15-8B1B-C990FD3B29EC}" srcOrd="12" destOrd="0" presId="urn:microsoft.com/office/officeart/2005/8/layout/default#1"/>
    <dgm:cxn modelId="{D9443726-1C36-490F-9F96-653EE4A99B25}" type="presParOf" srcId="{018118D1-D938-4757-B0D3-2B749E2EB3A9}" destId="{25430D1F-EAC0-440F-ABFC-9E3610A7F581}" srcOrd="13" destOrd="0" presId="urn:microsoft.com/office/officeart/2005/8/layout/default#1"/>
    <dgm:cxn modelId="{C3FD8BA5-FEE3-4C47-A754-E8874C9C9DE8}" type="presParOf" srcId="{018118D1-D938-4757-B0D3-2B749E2EB3A9}" destId="{C4934153-F4C4-432C-B658-1C049F0C1281}" srcOrd="14" destOrd="0" presId="urn:microsoft.com/office/officeart/2005/8/layout/default#1"/>
    <dgm:cxn modelId="{F4DC3843-8D29-4971-987F-D43B87EB1839}" type="presParOf" srcId="{018118D1-D938-4757-B0D3-2B749E2EB3A9}" destId="{DE51AD44-EB7D-451E-A5B4-F03A852C3B9A}" srcOrd="15" destOrd="0" presId="urn:microsoft.com/office/officeart/2005/8/layout/default#1"/>
    <dgm:cxn modelId="{3D82D957-C08A-45A1-A6A1-5CD32112F7A5}" type="presParOf" srcId="{018118D1-D938-4757-B0D3-2B749E2EB3A9}" destId="{CC6C64A7-EB5C-45C0-BFB5-5FAFBBC90D09}" srcOrd="1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79AA166-F980-40A7-A6D4-6C33A7B758BD}" type="doc">
      <dgm:prSet loTypeId="urn:microsoft.com/office/officeart/2005/8/layout/default#10" loCatId="list" qsTypeId="urn:microsoft.com/office/officeart/2005/8/quickstyle/3d1" qsCatId="3D" csTypeId="urn:microsoft.com/office/officeart/2005/8/colors/accent1_1" csCatId="accent1" phldr="1"/>
      <dgm:spPr/>
      <dgm:t>
        <a:bodyPr/>
        <a:lstStyle/>
        <a:p>
          <a:endParaRPr lang="zh-CN" altLang="en-US"/>
        </a:p>
      </dgm:t>
    </dgm:pt>
    <dgm:pt modelId="{C0DAD362-06C9-4441-BD00-A6480D1C6C95}">
      <dgm:prSet phldrT="[文本]"/>
      <dgm:spPr/>
      <dgm:t>
        <a:bodyPr/>
        <a:lstStyle/>
        <a:p>
          <a:r>
            <a:rPr lang="zh-CN" altLang="en-US" b="1" dirty="0">
              <a:latin typeface="楷体_GB2312" pitchFamily="49" charset="-122"/>
              <a:ea typeface="楷体_GB2312" pitchFamily="49" charset="-122"/>
            </a:rPr>
            <a:t>面向对象程序设计思想</a:t>
          </a:r>
        </a:p>
      </dgm:t>
    </dgm:pt>
    <dgm:pt modelId="{7C03574B-2002-45FA-BBB2-F4A730BC2B47}" type="par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EFD1DB2E-5D3B-4DD1-ABDF-69AE59195FCB}" type="sib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0D91E287-A689-4B69-8213-362719AB4F90}">
      <dgm:prSet phldrT="[文本]"/>
      <dgm:spPr/>
      <dgm:t>
        <a:bodyPr/>
        <a:lstStyle/>
        <a:p>
          <a:r>
            <a:rPr lang="zh-CN" altLang="en-US" b="1" dirty="0">
              <a:latin typeface="楷体_GB2312" pitchFamily="49" charset="-122"/>
              <a:ea typeface="楷体_GB2312" pitchFamily="49" charset="-122"/>
            </a:rPr>
            <a:t>类的定义和对象的说明</a:t>
          </a:r>
        </a:p>
      </dgm:t>
    </dgm:pt>
    <dgm:pt modelId="{3C0FDDB0-0CC5-4BBC-AAAA-E01394675931}" type="par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13F8EDD1-63B6-492E-861E-004558AAAA99}" type="sib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D29DE895-3F83-4EAF-838E-383CE4C0D6FB}">
      <dgm:prSet phldrT="[文本]"/>
      <dgm:spPr/>
      <dgm:t>
        <a:bodyPr/>
        <a:lstStyle/>
        <a:p>
          <a:r>
            <a:rPr lang="zh-CN" altLang="en-US" b="1" dirty="0">
              <a:latin typeface="楷体_GB2312" pitchFamily="49" charset="-122"/>
              <a:ea typeface="楷体_GB2312" pitchFamily="49" charset="-122"/>
            </a:rPr>
            <a:t>对象的初始化</a:t>
          </a:r>
        </a:p>
      </dgm:t>
    </dgm:pt>
    <dgm:pt modelId="{AC1A8B09-98D6-4E4F-8FAA-E8181409B8E9}" type="par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0D320185-5202-4D6F-9C99-26BA83F24CBB}" type="sib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2568F9E6-E645-474C-A075-98360BEFC7C7}">
      <dgm:prSet phldrT="[文本]"/>
      <dgm:spPr/>
      <dgm:t>
        <a:bodyPr/>
        <a:lstStyle/>
        <a:p>
          <a:r>
            <a:rPr lang="zh-CN" altLang="en-US" b="1" dirty="0">
              <a:latin typeface="楷体_GB2312" pitchFamily="49" charset="-122"/>
              <a:ea typeface="楷体_GB2312" pitchFamily="49" charset="-122"/>
            </a:rPr>
            <a:t>静态成员与常量成员</a:t>
          </a:r>
        </a:p>
      </dgm:t>
    </dgm:pt>
    <dgm:pt modelId="{87176164-8828-42E8-BF3F-2BBD81C1B83C}" type="par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34C22885-87AF-47A1-B07B-4514F3724950}" type="sib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1267796C-405B-491B-B21F-F49334FAC8BA}">
      <dgm:prSet phldrT="[文本]"/>
      <dgm:spPr>
        <a:solidFill>
          <a:srgbClr val="92D050"/>
        </a:solidFill>
      </dgm:spPr>
      <dgm:t>
        <a:bodyPr/>
        <a:lstStyle/>
        <a:p>
          <a:r>
            <a:rPr lang="zh-CN" altLang="en-US" b="1" dirty="0">
              <a:solidFill>
                <a:srgbClr val="C00000"/>
              </a:solidFill>
              <a:latin typeface="楷体_GB2312" pitchFamily="49" charset="-122"/>
              <a:ea typeface="楷体_GB2312" pitchFamily="49" charset="-122"/>
            </a:rPr>
            <a:t>拷贝构造函数</a:t>
          </a:r>
        </a:p>
      </dgm:t>
    </dgm:pt>
    <dgm:pt modelId="{017CDFFB-F3E3-4C7E-9F6A-618A4EC003CD}" type="par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8FAE30C3-C4A6-44C4-8D93-780713F78C2D}" type="sib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00C61D7F-DDBA-436D-B9FA-A9122122BDC4}">
      <dgm:prSet phldrT="[文本]"/>
      <dgm:spPr/>
      <dgm:t>
        <a:bodyPr/>
        <a:lstStyle/>
        <a:p>
          <a:r>
            <a:rPr lang="zh-CN" altLang="en-US" b="1" dirty="0">
              <a:latin typeface="楷体_GB2312" pitchFamily="49" charset="-122"/>
              <a:ea typeface="楷体_GB2312" pitchFamily="49" charset="-122"/>
            </a:rPr>
            <a:t>友元</a:t>
          </a:r>
        </a:p>
      </dgm:t>
    </dgm:pt>
    <dgm:pt modelId="{1A31EBC0-6499-41AF-86FC-EA9AFD05F4AF}" type="par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08864AE2-527F-4829-AAC0-CA233FF06287}" type="sib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AC465C93-85DC-4384-86BC-66F45A9DE1F7}">
      <dgm:prSet phldrT="[文本]"/>
      <dgm:spPr/>
      <dgm:t>
        <a:bodyPr/>
        <a:lstStyle/>
        <a:p>
          <a:r>
            <a:rPr lang="zh-CN" altLang="en-US" b="1" dirty="0">
              <a:latin typeface="楷体_GB2312" pitchFamily="49" charset="-122"/>
              <a:ea typeface="楷体_GB2312" pitchFamily="49" charset="-122"/>
            </a:rPr>
            <a:t>类和类之间的关系</a:t>
          </a:r>
        </a:p>
      </dgm:t>
    </dgm:pt>
    <dgm:pt modelId="{8F2E8254-92B1-4DCD-B064-7974C3474537}" type="par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2B3259A2-ECAA-4CEB-BFEB-7A9585388E52}" type="sib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F75877D8-FCF4-4CCD-A1F2-DC50D29B1F5B}">
      <dgm:prSet phldrT="[文本]"/>
      <dgm:spPr/>
      <dgm:t>
        <a:bodyPr/>
        <a:lstStyle/>
        <a:p>
          <a:r>
            <a:rPr lang="zh-CN" altLang="en-US" b="1" dirty="0">
              <a:latin typeface="楷体_GB2312" pitchFamily="49" charset="-122"/>
              <a:ea typeface="楷体_GB2312" pitchFamily="49" charset="-122"/>
            </a:rPr>
            <a:t>类中的运算符重载</a:t>
          </a:r>
        </a:p>
      </dgm:t>
    </dgm:pt>
    <dgm:pt modelId="{AE5CA85D-AFBE-4841-87B9-9DCD0A4FD7CF}" type="par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3AD0E52A-47E8-41FD-886A-335AEC8C55B4}" type="sib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BC4D837A-494C-48D4-853D-151F57642511}">
      <dgm:prSet phldrT="[文本]"/>
      <dgm:spPr/>
      <dgm:t>
        <a:bodyPr/>
        <a:lstStyle/>
        <a:p>
          <a:r>
            <a:rPr lang="zh-CN" altLang="en-US" b="1" dirty="0">
              <a:latin typeface="楷体_GB2312" pitchFamily="49" charset="-122"/>
              <a:ea typeface="楷体_GB2312" pitchFamily="49" charset="-122"/>
            </a:rPr>
            <a:t>结构与联合</a:t>
          </a:r>
        </a:p>
      </dgm:t>
    </dgm:pt>
    <dgm:pt modelId="{C12CE635-F424-41FB-8CFC-5D04EB7E118B}" type="par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FE84A257-424C-4006-A6D1-3AA035C49363}" type="sib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018118D1-D938-4757-B0D3-2B749E2EB3A9}" type="pres">
      <dgm:prSet presAssocID="{179AA166-F980-40A7-A6D4-6C33A7B758BD}" presName="diagram" presStyleCnt="0">
        <dgm:presLayoutVars>
          <dgm:dir/>
          <dgm:resizeHandles val="exact"/>
        </dgm:presLayoutVars>
      </dgm:prSet>
      <dgm:spPr/>
      <dgm:t>
        <a:bodyPr/>
        <a:lstStyle/>
        <a:p>
          <a:endParaRPr lang="zh-CN" altLang="en-US"/>
        </a:p>
      </dgm:t>
    </dgm:pt>
    <dgm:pt modelId="{E8A36F78-B3A8-43A3-8C27-1856A5389860}" type="pres">
      <dgm:prSet presAssocID="{C0DAD362-06C9-4441-BD00-A6480D1C6C95}" presName="node" presStyleLbl="node1" presStyleIdx="0" presStyleCnt="9">
        <dgm:presLayoutVars>
          <dgm:bulletEnabled val="1"/>
        </dgm:presLayoutVars>
      </dgm:prSet>
      <dgm:spPr/>
      <dgm:t>
        <a:bodyPr/>
        <a:lstStyle/>
        <a:p>
          <a:endParaRPr lang="zh-CN" altLang="en-US"/>
        </a:p>
      </dgm:t>
    </dgm:pt>
    <dgm:pt modelId="{7028C75B-6F3F-4D18-B54E-A824BFCB0C0B}" type="pres">
      <dgm:prSet presAssocID="{EFD1DB2E-5D3B-4DD1-ABDF-69AE59195FCB}" presName="sibTrans" presStyleCnt="0"/>
      <dgm:spPr/>
    </dgm:pt>
    <dgm:pt modelId="{8545A415-112A-4A2D-A449-3EE0C74833AE}" type="pres">
      <dgm:prSet presAssocID="{0D91E287-A689-4B69-8213-362719AB4F90}" presName="node" presStyleLbl="node1" presStyleIdx="1" presStyleCnt="9">
        <dgm:presLayoutVars>
          <dgm:bulletEnabled val="1"/>
        </dgm:presLayoutVars>
      </dgm:prSet>
      <dgm:spPr/>
      <dgm:t>
        <a:bodyPr/>
        <a:lstStyle/>
        <a:p>
          <a:endParaRPr lang="zh-CN" altLang="en-US"/>
        </a:p>
      </dgm:t>
    </dgm:pt>
    <dgm:pt modelId="{D0E77FEF-12A2-4A83-83CF-5253CEF54081}" type="pres">
      <dgm:prSet presAssocID="{13F8EDD1-63B6-492E-861E-004558AAAA99}" presName="sibTrans" presStyleCnt="0"/>
      <dgm:spPr/>
    </dgm:pt>
    <dgm:pt modelId="{B9B32D20-2EE9-4563-9E70-C3E09EC79C13}" type="pres">
      <dgm:prSet presAssocID="{D29DE895-3F83-4EAF-838E-383CE4C0D6FB}" presName="node" presStyleLbl="node1" presStyleIdx="2" presStyleCnt="9">
        <dgm:presLayoutVars>
          <dgm:bulletEnabled val="1"/>
        </dgm:presLayoutVars>
      </dgm:prSet>
      <dgm:spPr/>
      <dgm:t>
        <a:bodyPr/>
        <a:lstStyle/>
        <a:p>
          <a:endParaRPr lang="zh-CN" altLang="en-US"/>
        </a:p>
      </dgm:t>
    </dgm:pt>
    <dgm:pt modelId="{6ADACD4D-6C45-45AB-AB88-2903AED75F1A}" type="pres">
      <dgm:prSet presAssocID="{0D320185-5202-4D6F-9C99-26BA83F24CBB}" presName="sibTrans" presStyleCnt="0"/>
      <dgm:spPr/>
    </dgm:pt>
    <dgm:pt modelId="{BBA18B1A-2AD2-4B77-9F29-8F22E9E7096D}" type="pres">
      <dgm:prSet presAssocID="{2568F9E6-E645-474C-A075-98360BEFC7C7}" presName="node" presStyleLbl="node1" presStyleIdx="3" presStyleCnt="9">
        <dgm:presLayoutVars>
          <dgm:bulletEnabled val="1"/>
        </dgm:presLayoutVars>
      </dgm:prSet>
      <dgm:spPr/>
      <dgm:t>
        <a:bodyPr/>
        <a:lstStyle/>
        <a:p>
          <a:endParaRPr lang="zh-CN" altLang="en-US"/>
        </a:p>
      </dgm:t>
    </dgm:pt>
    <dgm:pt modelId="{3C36FF9A-90F9-4D66-AC63-27EE8E292AA8}" type="pres">
      <dgm:prSet presAssocID="{34C22885-87AF-47A1-B07B-4514F3724950}" presName="sibTrans" presStyleCnt="0"/>
      <dgm:spPr/>
    </dgm:pt>
    <dgm:pt modelId="{967493A8-A0CD-42E0-A922-D03AE5413F72}" type="pres">
      <dgm:prSet presAssocID="{00C61D7F-DDBA-436D-B9FA-A9122122BDC4}" presName="node" presStyleLbl="node1" presStyleIdx="4" presStyleCnt="9">
        <dgm:presLayoutVars>
          <dgm:bulletEnabled val="1"/>
        </dgm:presLayoutVars>
      </dgm:prSet>
      <dgm:spPr/>
      <dgm:t>
        <a:bodyPr/>
        <a:lstStyle/>
        <a:p>
          <a:endParaRPr lang="zh-CN" altLang="en-US"/>
        </a:p>
      </dgm:t>
    </dgm:pt>
    <dgm:pt modelId="{A18C2342-1721-40B2-8455-D4213AC46B26}" type="pres">
      <dgm:prSet presAssocID="{08864AE2-527F-4829-AAC0-CA233FF06287}" presName="sibTrans" presStyleCnt="0"/>
      <dgm:spPr/>
    </dgm:pt>
    <dgm:pt modelId="{58644A51-C118-4203-9EF7-E3B5B6B3C491}" type="pres">
      <dgm:prSet presAssocID="{AC465C93-85DC-4384-86BC-66F45A9DE1F7}" presName="node" presStyleLbl="node1" presStyleIdx="5" presStyleCnt="9">
        <dgm:presLayoutVars>
          <dgm:bulletEnabled val="1"/>
        </dgm:presLayoutVars>
      </dgm:prSet>
      <dgm:spPr/>
      <dgm:t>
        <a:bodyPr/>
        <a:lstStyle/>
        <a:p>
          <a:endParaRPr lang="zh-CN" altLang="en-US"/>
        </a:p>
      </dgm:t>
    </dgm:pt>
    <dgm:pt modelId="{89A0C358-5400-4F31-88C9-438EA8ECCEE0}" type="pres">
      <dgm:prSet presAssocID="{2B3259A2-ECAA-4CEB-BFEB-7A9585388E52}" presName="sibTrans" presStyleCnt="0"/>
      <dgm:spPr/>
    </dgm:pt>
    <dgm:pt modelId="{9825F861-11CC-4F15-8B1B-C990FD3B29EC}" type="pres">
      <dgm:prSet presAssocID="{F75877D8-FCF4-4CCD-A1F2-DC50D29B1F5B}" presName="node" presStyleLbl="node1" presStyleIdx="6" presStyleCnt="9">
        <dgm:presLayoutVars>
          <dgm:bulletEnabled val="1"/>
        </dgm:presLayoutVars>
      </dgm:prSet>
      <dgm:spPr/>
      <dgm:t>
        <a:bodyPr/>
        <a:lstStyle/>
        <a:p>
          <a:endParaRPr lang="zh-CN" altLang="en-US"/>
        </a:p>
      </dgm:t>
    </dgm:pt>
    <dgm:pt modelId="{25430D1F-EAC0-440F-ABFC-9E3610A7F581}" type="pres">
      <dgm:prSet presAssocID="{3AD0E52A-47E8-41FD-886A-335AEC8C55B4}" presName="sibTrans" presStyleCnt="0"/>
      <dgm:spPr/>
    </dgm:pt>
    <dgm:pt modelId="{C4934153-F4C4-432C-B658-1C049F0C1281}" type="pres">
      <dgm:prSet presAssocID="{BC4D837A-494C-48D4-853D-151F57642511}" presName="node" presStyleLbl="node1" presStyleIdx="7" presStyleCnt="9">
        <dgm:presLayoutVars>
          <dgm:bulletEnabled val="1"/>
        </dgm:presLayoutVars>
      </dgm:prSet>
      <dgm:spPr/>
      <dgm:t>
        <a:bodyPr/>
        <a:lstStyle/>
        <a:p>
          <a:endParaRPr lang="zh-CN" altLang="en-US"/>
        </a:p>
      </dgm:t>
    </dgm:pt>
    <dgm:pt modelId="{DE51AD44-EB7D-451E-A5B4-F03A852C3B9A}" type="pres">
      <dgm:prSet presAssocID="{FE84A257-424C-4006-A6D1-3AA035C49363}" presName="sibTrans" presStyleCnt="0"/>
      <dgm:spPr/>
    </dgm:pt>
    <dgm:pt modelId="{CC6C64A7-EB5C-45C0-BFB5-5FAFBBC90D09}" type="pres">
      <dgm:prSet presAssocID="{1267796C-405B-491B-B21F-F49334FAC8BA}" presName="node" presStyleLbl="node1" presStyleIdx="8" presStyleCnt="9">
        <dgm:presLayoutVars>
          <dgm:bulletEnabled val="1"/>
        </dgm:presLayoutVars>
      </dgm:prSet>
      <dgm:spPr/>
      <dgm:t>
        <a:bodyPr/>
        <a:lstStyle/>
        <a:p>
          <a:endParaRPr lang="zh-CN" altLang="en-US"/>
        </a:p>
      </dgm:t>
    </dgm:pt>
  </dgm:ptLst>
  <dgm:cxnLst>
    <dgm:cxn modelId="{908A93CE-7814-411A-B839-CA07521ED73A}" type="presOf" srcId="{BC4D837A-494C-48D4-853D-151F57642511}" destId="{C4934153-F4C4-432C-B658-1C049F0C1281}" srcOrd="0" destOrd="0" presId="urn:microsoft.com/office/officeart/2005/8/layout/default#10"/>
    <dgm:cxn modelId="{28BED57E-E3D2-420A-BF8B-D154BECFBE3E}" srcId="{179AA166-F980-40A7-A6D4-6C33A7B758BD}" destId="{F75877D8-FCF4-4CCD-A1F2-DC50D29B1F5B}" srcOrd="6" destOrd="0" parTransId="{AE5CA85D-AFBE-4841-87B9-9DCD0A4FD7CF}" sibTransId="{3AD0E52A-47E8-41FD-886A-335AEC8C55B4}"/>
    <dgm:cxn modelId="{47D35F37-EE5F-4CBC-9635-5714E309BBEF}" srcId="{179AA166-F980-40A7-A6D4-6C33A7B758BD}" destId="{1267796C-405B-491B-B21F-F49334FAC8BA}" srcOrd="8" destOrd="0" parTransId="{017CDFFB-F3E3-4C7E-9F6A-618A4EC003CD}" sibTransId="{8FAE30C3-C4A6-44C4-8D93-780713F78C2D}"/>
    <dgm:cxn modelId="{D5A04892-6101-45B4-88DD-ED6AAE1A9086}" type="presOf" srcId="{C0DAD362-06C9-4441-BD00-A6480D1C6C95}" destId="{E8A36F78-B3A8-43A3-8C27-1856A5389860}" srcOrd="0" destOrd="0" presId="urn:microsoft.com/office/officeart/2005/8/layout/default#10"/>
    <dgm:cxn modelId="{DCCE1126-99A3-48CB-BC12-6C7399172369}" type="presOf" srcId="{AC465C93-85DC-4384-86BC-66F45A9DE1F7}" destId="{58644A51-C118-4203-9EF7-E3B5B6B3C491}" srcOrd="0" destOrd="0" presId="urn:microsoft.com/office/officeart/2005/8/layout/default#10"/>
    <dgm:cxn modelId="{97751495-85D3-4017-AEC6-07A23AAA0E16}" srcId="{179AA166-F980-40A7-A6D4-6C33A7B758BD}" destId="{00C61D7F-DDBA-436D-B9FA-A9122122BDC4}" srcOrd="4" destOrd="0" parTransId="{1A31EBC0-6499-41AF-86FC-EA9AFD05F4AF}" sibTransId="{08864AE2-527F-4829-AAC0-CA233FF06287}"/>
    <dgm:cxn modelId="{F6664753-27FF-4142-81FA-0D3FE89E5264}" type="presOf" srcId="{1267796C-405B-491B-B21F-F49334FAC8BA}" destId="{CC6C64A7-EB5C-45C0-BFB5-5FAFBBC90D09}" srcOrd="0" destOrd="0" presId="urn:microsoft.com/office/officeart/2005/8/layout/default#10"/>
    <dgm:cxn modelId="{BE80B186-06FE-4494-8CF0-4ED87C00FC09}" type="presOf" srcId="{00C61D7F-DDBA-436D-B9FA-A9122122BDC4}" destId="{967493A8-A0CD-42E0-A922-D03AE5413F72}" srcOrd="0" destOrd="0" presId="urn:microsoft.com/office/officeart/2005/8/layout/default#10"/>
    <dgm:cxn modelId="{70320EE4-BE3C-42E4-84F5-48CF749E6B3C}" type="presOf" srcId="{2568F9E6-E645-474C-A075-98360BEFC7C7}" destId="{BBA18B1A-2AD2-4B77-9F29-8F22E9E7096D}" srcOrd="0" destOrd="0" presId="urn:microsoft.com/office/officeart/2005/8/layout/default#10"/>
    <dgm:cxn modelId="{97D79F2A-1D88-404F-A97A-BAFC260C5143}" type="presOf" srcId="{0D91E287-A689-4B69-8213-362719AB4F90}" destId="{8545A415-112A-4A2D-A449-3EE0C74833AE}" srcOrd="0" destOrd="0" presId="urn:microsoft.com/office/officeart/2005/8/layout/default#10"/>
    <dgm:cxn modelId="{C7A1133D-2728-488C-912D-7F0AB45261FA}" srcId="{179AA166-F980-40A7-A6D4-6C33A7B758BD}" destId="{BC4D837A-494C-48D4-853D-151F57642511}" srcOrd="7" destOrd="0" parTransId="{C12CE635-F424-41FB-8CFC-5D04EB7E118B}" sibTransId="{FE84A257-424C-4006-A6D1-3AA035C49363}"/>
    <dgm:cxn modelId="{4F2FE973-D9BA-4CEE-BA3E-D726EF6C058E}" srcId="{179AA166-F980-40A7-A6D4-6C33A7B758BD}" destId="{C0DAD362-06C9-4441-BD00-A6480D1C6C95}" srcOrd="0" destOrd="0" parTransId="{7C03574B-2002-45FA-BBB2-F4A730BC2B47}" sibTransId="{EFD1DB2E-5D3B-4DD1-ABDF-69AE59195FCB}"/>
    <dgm:cxn modelId="{436E745D-5324-4AAC-BB21-7F47016893E7}" srcId="{179AA166-F980-40A7-A6D4-6C33A7B758BD}" destId="{AC465C93-85DC-4384-86BC-66F45A9DE1F7}" srcOrd="5" destOrd="0" parTransId="{8F2E8254-92B1-4DCD-B064-7974C3474537}" sibTransId="{2B3259A2-ECAA-4CEB-BFEB-7A9585388E52}"/>
    <dgm:cxn modelId="{514D7176-C816-4956-9533-0A81FE9205E4}" type="presOf" srcId="{D29DE895-3F83-4EAF-838E-383CE4C0D6FB}" destId="{B9B32D20-2EE9-4563-9E70-C3E09EC79C13}" srcOrd="0" destOrd="0" presId="urn:microsoft.com/office/officeart/2005/8/layout/default#10"/>
    <dgm:cxn modelId="{D3233FC4-FF45-4C37-B9B1-840327142E34}" srcId="{179AA166-F980-40A7-A6D4-6C33A7B758BD}" destId="{0D91E287-A689-4B69-8213-362719AB4F90}" srcOrd="1" destOrd="0" parTransId="{3C0FDDB0-0CC5-4BBC-AAAA-E01394675931}" sibTransId="{13F8EDD1-63B6-492E-861E-004558AAAA99}"/>
    <dgm:cxn modelId="{C9A4E871-02BF-4FFC-8F36-996A628C0735}" srcId="{179AA166-F980-40A7-A6D4-6C33A7B758BD}" destId="{2568F9E6-E645-474C-A075-98360BEFC7C7}" srcOrd="3" destOrd="0" parTransId="{87176164-8828-42E8-BF3F-2BBD81C1B83C}" sibTransId="{34C22885-87AF-47A1-B07B-4514F3724950}"/>
    <dgm:cxn modelId="{AF3D3808-813F-4BA2-ADA5-4D2D854E0601}" type="presOf" srcId="{179AA166-F980-40A7-A6D4-6C33A7B758BD}" destId="{018118D1-D938-4757-B0D3-2B749E2EB3A9}" srcOrd="0" destOrd="0" presId="urn:microsoft.com/office/officeart/2005/8/layout/default#10"/>
    <dgm:cxn modelId="{CCB6E695-94BF-46DA-815A-9CA8907DACE8}" type="presOf" srcId="{F75877D8-FCF4-4CCD-A1F2-DC50D29B1F5B}" destId="{9825F861-11CC-4F15-8B1B-C990FD3B29EC}" srcOrd="0" destOrd="0" presId="urn:microsoft.com/office/officeart/2005/8/layout/default#10"/>
    <dgm:cxn modelId="{43865B87-3519-4854-BD92-51AEFD3470F0}" srcId="{179AA166-F980-40A7-A6D4-6C33A7B758BD}" destId="{D29DE895-3F83-4EAF-838E-383CE4C0D6FB}" srcOrd="2" destOrd="0" parTransId="{AC1A8B09-98D6-4E4F-8FAA-E8181409B8E9}" sibTransId="{0D320185-5202-4D6F-9C99-26BA83F24CBB}"/>
    <dgm:cxn modelId="{580DA272-3C11-43A4-8D1A-E34C3E1F645F}" type="presParOf" srcId="{018118D1-D938-4757-B0D3-2B749E2EB3A9}" destId="{E8A36F78-B3A8-43A3-8C27-1856A5389860}" srcOrd="0" destOrd="0" presId="urn:microsoft.com/office/officeart/2005/8/layout/default#10"/>
    <dgm:cxn modelId="{682D6328-6052-4626-8042-E823DAFE5599}" type="presParOf" srcId="{018118D1-D938-4757-B0D3-2B749E2EB3A9}" destId="{7028C75B-6F3F-4D18-B54E-A824BFCB0C0B}" srcOrd="1" destOrd="0" presId="urn:microsoft.com/office/officeart/2005/8/layout/default#10"/>
    <dgm:cxn modelId="{3BF9DF4E-6050-49DF-9E07-38DB83BCB932}" type="presParOf" srcId="{018118D1-D938-4757-B0D3-2B749E2EB3A9}" destId="{8545A415-112A-4A2D-A449-3EE0C74833AE}" srcOrd="2" destOrd="0" presId="urn:microsoft.com/office/officeart/2005/8/layout/default#10"/>
    <dgm:cxn modelId="{98A76BD8-1542-41D9-86D8-40082D1DEE8C}" type="presParOf" srcId="{018118D1-D938-4757-B0D3-2B749E2EB3A9}" destId="{D0E77FEF-12A2-4A83-83CF-5253CEF54081}" srcOrd="3" destOrd="0" presId="urn:microsoft.com/office/officeart/2005/8/layout/default#10"/>
    <dgm:cxn modelId="{E058A99D-F98E-49A0-B9D2-CACF054D9992}" type="presParOf" srcId="{018118D1-D938-4757-B0D3-2B749E2EB3A9}" destId="{B9B32D20-2EE9-4563-9E70-C3E09EC79C13}" srcOrd="4" destOrd="0" presId="urn:microsoft.com/office/officeart/2005/8/layout/default#10"/>
    <dgm:cxn modelId="{539D872C-01E8-43AC-8330-A22CA1B25084}" type="presParOf" srcId="{018118D1-D938-4757-B0D3-2B749E2EB3A9}" destId="{6ADACD4D-6C45-45AB-AB88-2903AED75F1A}" srcOrd="5" destOrd="0" presId="urn:microsoft.com/office/officeart/2005/8/layout/default#10"/>
    <dgm:cxn modelId="{757D48BC-96A4-4DAB-8CB6-473B2E3E2EE1}" type="presParOf" srcId="{018118D1-D938-4757-B0D3-2B749E2EB3A9}" destId="{BBA18B1A-2AD2-4B77-9F29-8F22E9E7096D}" srcOrd="6" destOrd="0" presId="urn:microsoft.com/office/officeart/2005/8/layout/default#10"/>
    <dgm:cxn modelId="{E6B44570-22AC-4822-9A08-23E0BA82313A}" type="presParOf" srcId="{018118D1-D938-4757-B0D3-2B749E2EB3A9}" destId="{3C36FF9A-90F9-4D66-AC63-27EE8E292AA8}" srcOrd="7" destOrd="0" presId="urn:microsoft.com/office/officeart/2005/8/layout/default#10"/>
    <dgm:cxn modelId="{9054C82E-7097-4682-B666-F9FA84AAE6A3}" type="presParOf" srcId="{018118D1-D938-4757-B0D3-2B749E2EB3A9}" destId="{967493A8-A0CD-42E0-A922-D03AE5413F72}" srcOrd="8" destOrd="0" presId="urn:microsoft.com/office/officeart/2005/8/layout/default#10"/>
    <dgm:cxn modelId="{E0721796-7C3B-4412-A59A-F10BD06E34B1}" type="presParOf" srcId="{018118D1-D938-4757-B0D3-2B749E2EB3A9}" destId="{A18C2342-1721-40B2-8455-D4213AC46B26}" srcOrd="9" destOrd="0" presId="urn:microsoft.com/office/officeart/2005/8/layout/default#10"/>
    <dgm:cxn modelId="{16604241-A542-402A-8B50-9235CB9DF0B9}" type="presParOf" srcId="{018118D1-D938-4757-B0D3-2B749E2EB3A9}" destId="{58644A51-C118-4203-9EF7-E3B5B6B3C491}" srcOrd="10" destOrd="0" presId="urn:microsoft.com/office/officeart/2005/8/layout/default#10"/>
    <dgm:cxn modelId="{5D40F0B9-F6C5-4040-87A8-BC51FB29ED87}" type="presParOf" srcId="{018118D1-D938-4757-B0D3-2B749E2EB3A9}" destId="{89A0C358-5400-4F31-88C9-438EA8ECCEE0}" srcOrd="11" destOrd="0" presId="urn:microsoft.com/office/officeart/2005/8/layout/default#10"/>
    <dgm:cxn modelId="{E369C52D-E62A-4C89-B970-D5939950F137}" type="presParOf" srcId="{018118D1-D938-4757-B0D3-2B749E2EB3A9}" destId="{9825F861-11CC-4F15-8B1B-C990FD3B29EC}" srcOrd="12" destOrd="0" presId="urn:microsoft.com/office/officeart/2005/8/layout/default#10"/>
    <dgm:cxn modelId="{7E522283-7BA5-4E92-B6B6-AE8A6206E6D6}" type="presParOf" srcId="{018118D1-D938-4757-B0D3-2B749E2EB3A9}" destId="{25430D1F-EAC0-440F-ABFC-9E3610A7F581}" srcOrd="13" destOrd="0" presId="urn:microsoft.com/office/officeart/2005/8/layout/default#10"/>
    <dgm:cxn modelId="{ED016C84-E659-41CA-ACF9-C0E3FF1044D5}" type="presParOf" srcId="{018118D1-D938-4757-B0D3-2B749E2EB3A9}" destId="{C4934153-F4C4-432C-B658-1C049F0C1281}" srcOrd="14" destOrd="0" presId="urn:microsoft.com/office/officeart/2005/8/layout/default#10"/>
    <dgm:cxn modelId="{455160D5-766B-4AE2-9049-42A89F7C7504}" type="presParOf" srcId="{018118D1-D938-4757-B0D3-2B749E2EB3A9}" destId="{DE51AD44-EB7D-451E-A5B4-F03A852C3B9A}" srcOrd="15" destOrd="0" presId="urn:microsoft.com/office/officeart/2005/8/layout/default#10"/>
    <dgm:cxn modelId="{1D75DD2F-C315-4EE8-83DC-8588C4FB55CD}" type="presParOf" srcId="{018118D1-D938-4757-B0D3-2B749E2EB3A9}" destId="{CC6C64A7-EB5C-45C0-BFB5-5FAFBBC90D09}" srcOrd="16" destOrd="0" presId="urn:microsoft.com/office/officeart/2005/8/layout/default#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9AA166-F980-40A7-A6D4-6C33A7B758BD}" type="doc">
      <dgm:prSet loTypeId="urn:microsoft.com/office/officeart/2005/8/layout/default#2" loCatId="list" qsTypeId="urn:microsoft.com/office/officeart/2005/8/quickstyle/3d1" qsCatId="3D" csTypeId="urn:microsoft.com/office/officeart/2005/8/colors/accent1_1" csCatId="accent1" phldr="1"/>
      <dgm:spPr/>
      <dgm:t>
        <a:bodyPr/>
        <a:lstStyle/>
        <a:p>
          <a:endParaRPr lang="zh-CN" altLang="en-US"/>
        </a:p>
      </dgm:t>
    </dgm:pt>
    <dgm:pt modelId="{C0DAD362-06C9-4441-BD00-A6480D1C6C95}">
      <dgm:prSet phldrT="[文本]"/>
      <dgm:spPr>
        <a:solidFill>
          <a:srgbClr val="92D050"/>
        </a:solidFill>
      </dgm:spPr>
      <dgm:t>
        <a:bodyPr/>
        <a:lstStyle/>
        <a:p>
          <a:r>
            <a:rPr lang="zh-CN" altLang="en-US" b="1" dirty="0">
              <a:solidFill>
                <a:srgbClr val="C00000"/>
              </a:solidFill>
              <a:latin typeface="华文楷体" panose="02010600040101010101" pitchFamily="2" charset="-122"/>
              <a:ea typeface="华文楷体" panose="02010600040101010101" pitchFamily="2" charset="-122"/>
            </a:rPr>
            <a:t>面向对象程序设计思想</a:t>
          </a:r>
        </a:p>
      </dgm:t>
    </dgm:pt>
    <dgm:pt modelId="{7C03574B-2002-45FA-BBB2-F4A730BC2B47}" type="parTrans" cxnId="{4F2FE973-D9BA-4CEE-BA3E-D726EF6C058E}">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EFD1DB2E-5D3B-4DD1-ABDF-69AE59195FCB}" type="sibTrans" cxnId="{4F2FE973-D9BA-4CEE-BA3E-D726EF6C058E}">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0D91E287-A689-4B69-8213-362719AB4F90}">
      <dgm:prSet phldrT="[文本]"/>
      <dgm:spPr/>
      <dgm:t>
        <a:bodyPr/>
        <a:lstStyle/>
        <a:p>
          <a:r>
            <a:rPr lang="zh-CN" altLang="en-US" b="1" dirty="0">
              <a:latin typeface="华文楷体" panose="02010600040101010101" pitchFamily="2" charset="-122"/>
              <a:ea typeface="华文楷体" panose="02010600040101010101" pitchFamily="2" charset="-122"/>
            </a:rPr>
            <a:t>类的定义和对象的说明</a:t>
          </a:r>
        </a:p>
      </dgm:t>
    </dgm:pt>
    <dgm:pt modelId="{3C0FDDB0-0CC5-4BBC-AAAA-E01394675931}" type="parTrans" cxnId="{D3233FC4-FF45-4C37-B9B1-840327142E34}">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13F8EDD1-63B6-492E-861E-004558AAAA99}" type="sibTrans" cxnId="{D3233FC4-FF45-4C37-B9B1-840327142E34}">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D29DE895-3F83-4EAF-838E-383CE4C0D6FB}">
      <dgm:prSet phldrT="[文本]"/>
      <dgm:spPr/>
      <dgm:t>
        <a:bodyPr/>
        <a:lstStyle/>
        <a:p>
          <a:r>
            <a:rPr lang="zh-CN" altLang="en-US" b="1" dirty="0">
              <a:latin typeface="华文楷体" panose="02010600040101010101" pitchFamily="2" charset="-122"/>
              <a:ea typeface="华文楷体" panose="02010600040101010101" pitchFamily="2" charset="-122"/>
            </a:rPr>
            <a:t>对象的初始化</a:t>
          </a:r>
        </a:p>
      </dgm:t>
    </dgm:pt>
    <dgm:pt modelId="{AC1A8B09-98D6-4E4F-8FAA-E8181409B8E9}" type="parTrans" cxnId="{43865B87-3519-4854-BD92-51AEFD3470F0}">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0D320185-5202-4D6F-9C99-26BA83F24CBB}" type="sibTrans" cxnId="{43865B87-3519-4854-BD92-51AEFD3470F0}">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2568F9E6-E645-474C-A075-98360BEFC7C7}">
      <dgm:prSet phldrT="[文本]"/>
      <dgm:spPr/>
      <dgm:t>
        <a:bodyPr/>
        <a:lstStyle/>
        <a:p>
          <a:r>
            <a:rPr lang="zh-CN" altLang="en-US" b="1" dirty="0">
              <a:latin typeface="华文楷体" panose="02010600040101010101" pitchFamily="2" charset="-122"/>
              <a:ea typeface="华文楷体" panose="02010600040101010101" pitchFamily="2" charset="-122"/>
            </a:rPr>
            <a:t>静态成员与常量成员</a:t>
          </a:r>
        </a:p>
      </dgm:t>
    </dgm:pt>
    <dgm:pt modelId="{87176164-8828-42E8-BF3F-2BBD81C1B83C}" type="parTrans" cxnId="{C9A4E871-02BF-4FFC-8F36-996A628C0735}">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34C22885-87AF-47A1-B07B-4514F3724950}" type="sibTrans" cxnId="{C9A4E871-02BF-4FFC-8F36-996A628C0735}">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1267796C-405B-491B-B21F-F49334FAC8BA}">
      <dgm:prSet phldrT="[文本]"/>
      <dgm:spPr/>
      <dgm:t>
        <a:bodyPr/>
        <a:lstStyle/>
        <a:p>
          <a:r>
            <a:rPr lang="zh-CN" altLang="en-US" b="1" dirty="0">
              <a:latin typeface="华文楷体" panose="02010600040101010101" pitchFamily="2" charset="-122"/>
              <a:ea typeface="华文楷体" panose="02010600040101010101" pitchFamily="2" charset="-122"/>
            </a:rPr>
            <a:t>拷贝构造函数</a:t>
          </a:r>
        </a:p>
      </dgm:t>
    </dgm:pt>
    <dgm:pt modelId="{017CDFFB-F3E3-4C7E-9F6A-618A4EC003CD}" type="parTrans" cxnId="{47D35F37-EE5F-4CBC-9635-5714E309BBEF}">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8FAE30C3-C4A6-44C4-8D93-780713F78C2D}" type="sibTrans" cxnId="{47D35F37-EE5F-4CBC-9635-5714E309BBEF}">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00C61D7F-DDBA-436D-B9FA-A9122122BDC4}">
      <dgm:prSet phldrT="[文本]"/>
      <dgm:spPr/>
      <dgm:t>
        <a:bodyPr/>
        <a:lstStyle/>
        <a:p>
          <a:r>
            <a:rPr lang="zh-CN" altLang="en-US" b="1" dirty="0">
              <a:latin typeface="华文楷体" panose="02010600040101010101" pitchFamily="2" charset="-122"/>
              <a:ea typeface="华文楷体" panose="02010600040101010101" pitchFamily="2" charset="-122"/>
            </a:rPr>
            <a:t>友元</a:t>
          </a:r>
        </a:p>
      </dgm:t>
    </dgm:pt>
    <dgm:pt modelId="{1A31EBC0-6499-41AF-86FC-EA9AFD05F4AF}" type="parTrans" cxnId="{97751495-85D3-4017-AEC6-07A23AAA0E16}">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08864AE2-527F-4829-AAC0-CA233FF06287}" type="sibTrans" cxnId="{97751495-85D3-4017-AEC6-07A23AAA0E16}">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AC465C93-85DC-4384-86BC-66F45A9DE1F7}">
      <dgm:prSet phldrT="[文本]"/>
      <dgm:spPr/>
      <dgm:t>
        <a:bodyPr/>
        <a:lstStyle/>
        <a:p>
          <a:r>
            <a:rPr lang="zh-CN" altLang="en-US" b="1" dirty="0">
              <a:latin typeface="华文楷体" panose="02010600040101010101" pitchFamily="2" charset="-122"/>
              <a:ea typeface="华文楷体" panose="02010600040101010101" pitchFamily="2" charset="-122"/>
            </a:rPr>
            <a:t>类和类之间的关系</a:t>
          </a:r>
        </a:p>
      </dgm:t>
    </dgm:pt>
    <dgm:pt modelId="{8F2E8254-92B1-4DCD-B064-7974C3474537}" type="parTrans" cxnId="{436E745D-5324-4AAC-BB21-7F47016893E7}">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2B3259A2-ECAA-4CEB-BFEB-7A9585388E52}" type="sibTrans" cxnId="{436E745D-5324-4AAC-BB21-7F47016893E7}">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F75877D8-FCF4-4CCD-A1F2-DC50D29B1F5B}">
      <dgm:prSet phldrT="[文本]"/>
      <dgm:spPr/>
      <dgm:t>
        <a:bodyPr/>
        <a:lstStyle/>
        <a:p>
          <a:r>
            <a:rPr lang="zh-CN" altLang="en-US" b="1" dirty="0">
              <a:latin typeface="华文楷体" panose="02010600040101010101" pitchFamily="2" charset="-122"/>
              <a:ea typeface="华文楷体" panose="02010600040101010101" pitchFamily="2" charset="-122"/>
            </a:rPr>
            <a:t>类中的运算符重载</a:t>
          </a:r>
        </a:p>
      </dgm:t>
    </dgm:pt>
    <dgm:pt modelId="{AE5CA85D-AFBE-4841-87B9-9DCD0A4FD7CF}" type="parTrans" cxnId="{28BED57E-E3D2-420A-BF8B-D154BECFBE3E}">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3AD0E52A-47E8-41FD-886A-335AEC8C55B4}" type="sibTrans" cxnId="{28BED57E-E3D2-420A-BF8B-D154BECFBE3E}">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BC4D837A-494C-48D4-853D-151F57642511}">
      <dgm:prSet phldrT="[文本]"/>
      <dgm:spPr/>
      <dgm:t>
        <a:bodyPr/>
        <a:lstStyle/>
        <a:p>
          <a:r>
            <a:rPr lang="zh-CN" altLang="en-US" b="1" dirty="0">
              <a:latin typeface="华文楷体" panose="02010600040101010101" pitchFamily="2" charset="-122"/>
              <a:ea typeface="华文楷体" panose="02010600040101010101" pitchFamily="2" charset="-122"/>
            </a:rPr>
            <a:t>结构与联合</a:t>
          </a:r>
        </a:p>
      </dgm:t>
    </dgm:pt>
    <dgm:pt modelId="{C12CE635-F424-41FB-8CFC-5D04EB7E118B}" type="parTrans" cxnId="{C7A1133D-2728-488C-912D-7F0AB45261FA}">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FE84A257-424C-4006-A6D1-3AA035C49363}" type="sibTrans" cxnId="{C7A1133D-2728-488C-912D-7F0AB45261FA}">
      <dgm:prSet/>
      <dgm:spPr/>
      <dgm:t>
        <a:bodyPr/>
        <a:lstStyle/>
        <a:p>
          <a:endParaRPr lang="zh-CN" altLang="en-US" b="1">
            <a:solidFill>
              <a:srgbClr val="233DA9"/>
            </a:solidFill>
            <a:latin typeface="华文楷体" panose="02010600040101010101" pitchFamily="2" charset="-122"/>
            <a:ea typeface="华文楷体" panose="02010600040101010101" pitchFamily="2" charset="-122"/>
          </a:endParaRPr>
        </a:p>
      </dgm:t>
    </dgm:pt>
    <dgm:pt modelId="{018118D1-D938-4757-B0D3-2B749E2EB3A9}" type="pres">
      <dgm:prSet presAssocID="{179AA166-F980-40A7-A6D4-6C33A7B758BD}" presName="diagram" presStyleCnt="0">
        <dgm:presLayoutVars>
          <dgm:dir/>
          <dgm:resizeHandles val="exact"/>
        </dgm:presLayoutVars>
      </dgm:prSet>
      <dgm:spPr/>
      <dgm:t>
        <a:bodyPr/>
        <a:lstStyle/>
        <a:p>
          <a:endParaRPr lang="zh-CN" altLang="en-US"/>
        </a:p>
      </dgm:t>
    </dgm:pt>
    <dgm:pt modelId="{E8A36F78-B3A8-43A3-8C27-1856A5389860}" type="pres">
      <dgm:prSet presAssocID="{C0DAD362-06C9-4441-BD00-A6480D1C6C95}" presName="node" presStyleLbl="node1" presStyleIdx="0" presStyleCnt="9">
        <dgm:presLayoutVars>
          <dgm:bulletEnabled val="1"/>
        </dgm:presLayoutVars>
      </dgm:prSet>
      <dgm:spPr/>
      <dgm:t>
        <a:bodyPr/>
        <a:lstStyle/>
        <a:p>
          <a:endParaRPr lang="zh-CN" altLang="en-US"/>
        </a:p>
      </dgm:t>
    </dgm:pt>
    <dgm:pt modelId="{7028C75B-6F3F-4D18-B54E-A824BFCB0C0B}" type="pres">
      <dgm:prSet presAssocID="{EFD1DB2E-5D3B-4DD1-ABDF-69AE59195FCB}" presName="sibTrans" presStyleCnt="0"/>
      <dgm:spPr/>
    </dgm:pt>
    <dgm:pt modelId="{8545A415-112A-4A2D-A449-3EE0C74833AE}" type="pres">
      <dgm:prSet presAssocID="{0D91E287-A689-4B69-8213-362719AB4F90}" presName="node" presStyleLbl="node1" presStyleIdx="1" presStyleCnt="9">
        <dgm:presLayoutVars>
          <dgm:bulletEnabled val="1"/>
        </dgm:presLayoutVars>
      </dgm:prSet>
      <dgm:spPr/>
      <dgm:t>
        <a:bodyPr/>
        <a:lstStyle/>
        <a:p>
          <a:endParaRPr lang="zh-CN" altLang="en-US"/>
        </a:p>
      </dgm:t>
    </dgm:pt>
    <dgm:pt modelId="{D0E77FEF-12A2-4A83-83CF-5253CEF54081}" type="pres">
      <dgm:prSet presAssocID="{13F8EDD1-63B6-492E-861E-004558AAAA99}" presName="sibTrans" presStyleCnt="0"/>
      <dgm:spPr/>
    </dgm:pt>
    <dgm:pt modelId="{B9B32D20-2EE9-4563-9E70-C3E09EC79C13}" type="pres">
      <dgm:prSet presAssocID="{D29DE895-3F83-4EAF-838E-383CE4C0D6FB}" presName="node" presStyleLbl="node1" presStyleIdx="2" presStyleCnt="9">
        <dgm:presLayoutVars>
          <dgm:bulletEnabled val="1"/>
        </dgm:presLayoutVars>
      </dgm:prSet>
      <dgm:spPr/>
      <dgm:t>
        <a:bodyPr/>
        <a:lstStyle/>
        <a:p>
          <a:endParaRPr lang="zh-CN" altLang="en-US"/>
        </a:p>
      </dgm:t>
    </dgm:pt>
    <dgm:pt modelId="{6ADACD4D-6C45-45AB-AB88-2903AED75F1A}" type="pres">
      <dgm:prSet presAssocID="{0D320185-5202-4D6F-9C99-26BA83F24CBB}" presName="sibTrans" presStyleCnt="0"/>
      <dgm:spPr/>
    </dgm:pt>
    <dgm:pt modelId="{BBA18B1A-2AD2-4B77-9F29-8F22E9E7096D}" type="pres">
      <dgm:prSet presAssocID="{2568F9E6-E645-474C-A075-98360BEFC7C7}" presName="node" presStyleLbl="node1" presStyleIdx="3" presStyleCnt="9">
        <dgm:presLayoutVars>
          <dgm:bulletEnabled val="1"/>
        </dgm:presLayoutVars>
      </dgm:prSet>
      <dgm:spPr/>
      <dgm:t>
        <a:bodyPr/>
        <a:lstStyle/>
        <a:p>
          <a:endParaRPr lang="zh-CN" altLang="en-US"/>
        </a:p>
      </dgm:t>
    </dgm:pt>
    <dgm:pt modelId="{3C36FF9A-90F9-4D66-AC63-27EE8E292AA8}" type="pres">
      <dgm:prSet presAssocID="{34C22885-87AF-47A1-B07B-4514F3724950}" presName="sibTrans" presStyleCnt="0"/>
      <dgm:spPr/>
    </dgm:pt>
    <dgm:pt modelId="{967493A8-A0CD-42E0-A922-D03AE5413F72}" type="pres">
      <dgm:prSet presAssocID="{00C61D7F-DDBA-436D-B9FA-A9122122BDC4}" presName="node" presStyleLbl="node1" presStyleIdx="4" presStyleCnt="9">
        <dgm:presLayoutVars>
          <dgm:bulletEnabled val="1"/>
        </dgm:presLayoutVars>
      </dgm:prSet>
      <dgm:spPr/>
      <dgm:t>
        <a:bodyPr/>
        <a:lstStyle/>
        <a:p>
          <a:endParaRPr lang="zh-CN" altLang="en-US"/>
        </a:p>
      </dgm:t>
    </dgm:pt>
    <dgm:pt modelId="{A18C2342-1721-40B2-8455-D4213AC46B26}" type="pres">
      <dgm:prSet presAssocID="{08864AE2-527F-4829-AAC0-CA233FF06287}" presName="sibTrans" presStyleCnt="0"/>
      <dgm:spPr/>
    </dgm:pt>
    <dgm:pt modelId="{58644A51-C118-4203-9EF7-E3B5B6B3C491}" type="pres">
      <dgm:prSet presAssocID="{AC465C93-85DC-4384-86BC-66F45A9DE1F7}" presName="node" presStyleLbl="node1" presStyleIdx="5" presStyleCnt="9">
        <dgm:presLayoutVars>
          <dgm:bulletEnabled val="1"/>
        </dgm:presLayoutVars>
      </dgm:prSet>
      <dgm:spPr/>
      <dgm:t>
        <a:bodyPr/>
        <a:lstStyle/>
        <a:p>
          <a:endParaRPr lang="zh-CN" altLang="en-US"/>
        </a:p>
      </dgm:t>
    </dgm:pt>
    <dgm:pt modelId="{89A0C358-5400-4F31-88C9-438EA8ECCEE0}" type="pres">
      <dgm:prSet presAssocID="{2B3259A2-ECAA-4CEB-BFEB-7A9585388E52}" presName="sibTrans" presStyleCnt="0"/>
      <dgm:spPr/>
    </dgm:pt>
    <dgm:pt modelId="{9825F861-11CC-4F15-8B1B-C990FD3B29EC}" type="pres">
      <dgm:prSet presAssocID="{F75877D8-FCF4-4CCD-A1F2-DC50D29B1F5B}" presName="node" presStyleLbl="node1" presStyleIdx="6" presStyleCnt="9">
        <dgm:presLayoutVars>
          <dgm:bulletEnabled val="1"/>
        </dgm:presLayoutVars>
      </dgm:prSet>
      <dgm:spPr/>
      <dgm:t>
        <a:bodyPr/>
        <a:lstStyle/>
        <a:p>
          <a:endParaRPr lang="zh-CN" altLang="en-US"/>
        </a:p>
      </dgm:t>
    </dgm:pt>
    <dgm:pt modelId="{25430D1F-EAC0-440F-ABFC-9E3610A7F581}" type="pres">
      <dgm:prSet presAssocID="{3AD0E52A-47E8-41FD-886A-335AEC8C55B4}" presName="sibTrans" presStyleCnt="0"/>
      <dgm:spPr/>
    </dgm:pt>
    <dgm:pt modelId="{C4934153-F4C4-432C-B658-1C049F0C1281}" type="pres">
      <dgm:prSet presAssocID="{BC4D837A-494C-48D4-853D-151F57642511}" presName="node" presStyleLbl="node1" presStyleIdx="7" presStyleCnt="9">
        <dgm:presLayoutVars>
          <dgm:bulletEnabled val="1"/>
        </dgm:presLayoutVars>
      </dgm:prSet>
      <dgm:spPr/>
      <dgm:t>
        <a:bodyPr/>
        <a:lstStyle/>
        <a:p>
          <a:endParaRPr lang="zh-CN" altLang="en-US"/>
        </a:p>
      </dgm:t>
    </dgm:pt>
    <dgm:pt modelId="{DE51AD44-EB7D-451E-A5B4-F03A852C3B9A}" type="pres">
      <dgm:prSet presAssocID="{FE84A257-424C-4006-A6D1-3AA035C49363}" presName="sibTrans" presStyleCnt="0"/>
      <dgm:spPr/>
    </dgm:pt>
    <dgm:pt modelId="{CC6C64A7-EB5C-45C0-BFB5-5FAFBBC90D09}" type="pres">
      <dgm:prSet presAssocID="{1267796C-405B-491B-B21F-F49334FAC8BA}" presName="node" presStyleLbl="node1" presStyleIdx="8" presStyleCnt="9">
        <dgm:presLayoutVars>
          <dgm:bulletEnabled val="1"/>
        </dgm:presLayoutVars>
      </dgm:prSet>
      <dgm:spPr/>
      <dgm:t>
        <a:bodyPr/>
        <a:lstStyle/>
        <a:p>
          <a:endParaRPr lang="zh-CN" altLang="en-US"/>
        </a:p>
      </dgm:t>
    </dgm:pt>
  </dgm:ptLst>
  <dgm:cxnLst>
    <dgm:cxn modelId="{D9BB5604-30A2-4692-A077-6F5901375737}" type="presOf" srcId="{BC4D837A-494C-48D4-853D-151F57642511}" destId="{C4934153-F4C4-432C-B658-1C049F0C1281}" srcOrd="0" destOrd="0" presId="urn:microsoft.com/office/officeart/2005/8/layout/default#2"/>
    <dgm:cxn modelId="{14DB3529-197B-4E69-800E-84FA82B46D48}" type="presOf" srcId="{AC465C93-85DC-4384-86BC-66F45A9DE1F7}" destId="{58644A51-C118-4203-9EF7-E3B5B6B3C491}" srcOrd="0" destOrd="0" presId="urn:microsoft.com/office/officeart/2005/8/layout/default#2"/>
    <dgm:cxn modelId="{F5387A0B-CCCF-40C5-901C-33EF5030A668}" type="presOf" srcId="{179AA166-F980-40A7-A6D4-6C33A7B758BD}" destId="{018118D1-D938-4757-B0D3-2B749E2EB3A9}" srcOrd="0" destOrd="0" presId="urn:microsoft.com/office/officeart/2005/8/layout/default#2"/>
    <dgm:cxn modelId="{28BED57E-E3D2-420A-BF8B-D154BECFBE3E}" srcId="{179AA166-F980-40A7-A6D4-6C33A7B758BD}" destId="{F75877D8-FCF4-4CCD-A1F2-DC50D29B1F5B}" srcOrd="6" destOrd="0" parTransId="{AE5CA85D-AFBE-4841-87B9-9DCD0A4FD7CF}" sibTransId="{3AD0E52A-47E8-41FD-886A-335AEC8C55B4}"/>
    <dgm:cxn modelId="{47D35F37-EE5F-4CBC-9635-5714E309BBEF}" srcId="{179AA166-F980-40A7-A6D4-6C33A7B758BD}" destId="{1267796C-405B-491B-B21F-F49334FAC8BA}" srcOrd="8" destOrd="0" parTransId="{017CDFFB-F3E3-4C7E-9F6A-618A4EC003CD}" sibTransId="{8FAE30C3-C4A6-44C4-8D93-780713F78C2D}"/>
    <dgm:cxn modelId="{5148620A-0931-485B-AA3E-08BE00DC2E0F}" type="presOf" srcId="{F75877D8-FCF4-4CCD-A1F2-DC50D29B1F5B}" destId="{9825F861-11CC-4F15-8B1B-C990FD3B29EC}" srcOrd="0" destOrd="0" presId="urn:microsoft.com/office/officeart/2005/8/layout/default#2"/>
    <dgm:cxn modelId="{8ACD4358-606B-4BD8-A216-B1ABA201D014}" type="presOf" srcId="{2568F9E6-E645-474C-A075-98360BEFC7C7}" destId="{BBA18B1A-2AD2-4B77-9F29-8F22E9E7096D}" srcOrd="0" destOrd="0" presId="urn:microsoft.com/office/officeart/2005/8/layout/default#2"/>
    <dgm:cxn modelId="{97751495-85D3-4017-AEC6-07A23AAA0E16}" srcId="{179AA166-F980-40A7-A6D4-6C33A7B758BD}" destId="{00C61D7F-DDBA-436D-B9FA-A9122122BDC4}" srcOrd="4" destOrd="0" parTransId="{1A31EBC0-6499-41AF-86FC-EA9AFD05F4AF}" sibTransId="{08864AE2-527F-4829-AAC0-CA233FF06287}"/>
    <dgm:cxn modelId="{3CD4C581-8996-4987-8C90-18C5FE3C6E7F}" type="presOf" srcId="{D29DE895-3F83-4EAF-838E-383CE4C0D6FB}" destId="{B9B32D20-2EE9-4563-9E70-C3E09EC79C13}" srcOrd="0" destOrd="0" presId="urn:microsoft.com/office/officeart/2005/8/layout/default#2"/>
    <dgm:cxn modelId="{80CBCD27-D979-4497-A39A-94AE12D1130F}" type="presOf" srcId="{C0DAD362-06C9-4441-BD00-A6480D1C6C95}" destId="{E8A36F78-B3A8-43A3-8C27-1856A5389860}" srcOrd="0" destOrd="0" presId="urn:microsoft.com/office/officeart/2005/8/layout/default#2"/>
    <dgm:cxn modelId="{C7A1133D-2728-488C-912D-7F0AB45261FA}" srcId="{179AA166-F980-40A7-A6D4-6C33A7B758BD}" destId="{BC4D837A-494C-48D4-853D-151F57642511}" srcOrd="7" destOrd="0" parTransId="{C12CE635-F424-41FB-8CFC-5D04EB7E118B}" sibTransId="{FE84A257-424C-4006-A6D1-3AA035C49363}"/>
    <dgm:cxn modelId="{4F2FE973-D9BA-4CEE-BA3E-D726EF6C058E}" srcId="{179AA166-F980-40A7-A6D4-6C33A7B758BD}" destId="{C0DAD362-06C9-4441-BD00-A6480D1C6C95}" srcOrd="0" destOrd="0" parTransId="{7C03574B-2002-45FA-BBB2-F4A730BC2B47}" sibTransId="{EFD1DB2E-5D3B-4DD1-ABDF-69AE59195FCB}"/>
    <dgm:cxn modelId="{640DB5E5-530C-4A6E-98B7-E52EC1828BC2}" type="presOf" srcId="{1267796C-405B-491B-B21F-F49334FAC8BA}" destId="{CC6C64A7-EB5C-45C0-BFB5-5FAFBBC90D09}" srcOrd="0" destOrd="0" presId="urn:microsoft.com/office/officeart/2005/8/layout/default#2"/>
    <dgm:cxn modelId="{436E745D-5324-4AAC-BB21-7F47016893E7}" srcId="{179AA166-F980-40A7-A6D4-6C33A7B758BD}" destId="{AC465C93-85DC-4384-86BC-66F45A9DE1F7}" srcOrd="5" destOrd="0" parTransId="{8F2E8254-92B1-4DCD-B064-7974C3474537}" sibTransId="{2B3259A2-ECAA-4CEB-BFEB-7A9585388E52}"/>
    <dgm:cxn modelId="{09CD601C-800E-4D65-B537-E750B625A323}" type="presOf" srcId="{00C61D7F-DDBA-436D-B9FA-A9122122BDC4}" destId="{967493A8-A0CD-42E0-A922-D03AE5413F72}" srcOrd="0" destOrd="0" presId="urn:microsoft.com/office/officeart/2005/8/layout/default#2"/>
    <dgm:cxn modelId="{973642A2-634B-4CB6-9B78-45D41AB1F604}" type="presOf" srcId="{0D91E287-A689-4B69-8213-362719AB4F90}" destId="{8545A415-112A-4A2D-A449-3EE0C74833AE}" srcOrd="0" destOrd="0" presId="urn:microsoft.com/office/officeart/2005/8/layout/default#2"/>
    <dgm:cxn modelId="{D3233FC4-FF45-4C37-B9B1-840327142E34}" srcId="{179AA166-F980-40A7-A6D4-6C33A7B758BD}" destId="{0D91E287-A689-4B69-8213-362719AB4F90}" srcOrd="1" destOrd="0" parTransId="{3C0FDDB0-0CC5-4BBC-AAAA-E01394675931}" sibTransId="{13F8EDD1-63B6-492E-861E-004558AAAA99}"/>
    <dgm:cxn modelId="{C9A4E871-02BF-4FFC-8F36-996A628C0735}" srcId="{179AA166-F980-40A7-A6D4-6C33A7B758BD}" destId="{2568F9E6-E645-474C-A075-98360BEFC7C7}" srcOrd="3" destOrd="0" parTransId="{87176164-8828-42E8-BF3F-2BBD81C1B83C}" sibTransId="{34C22885-87AF-47A1-B07B-4514F3724950}"/>
    <dgm:cxn modelId="{43865B87-3519-4854-BD92-51AEFD3470F0}" srcId="{179AA166-F980-40A7-A6D4-6C33A7B758BD}" destId="{D29DE895-3F83-4EAF-838E-383CE4C0D6FB}" srcOrd="2" destOrd="0" parTransId="{AC1A8B09-98D6-4E4F-8FAA-E8181409B8E9}" sibTransId="{0D320185-5202-4D6F-9C99-26BA83F24CBB}"/>
    <dgm:cxn modelId="{2EE539C4-5C26-4E2D-8E92-DDD3FF216035}" type="presParOf" srcId="{018118D1-D938-4757-B0D3-2B749E2EB3A9}" destId="{E8A36F78-B3A8-43A3-8C27-1856A5389860}" srcOrd="0" destOrd="0" presId="urn:microsoft.com/office/officeart/2005/8/layout/default#2"/>
    <dgm:cxn modelId="{24C2E549-0642-4349-AE0D-692452E779CE}" type="presParOf" srcId="{018118D1-D938-4757-B0D3-2B749E2EB3A9}" destId="{7028C75B-6F3F-4D18-B54E-A824BFCB0C0B}" srcOrd="1" destOrd="0" presId="urn:microsoft.com/office/officeart/2005/8/layout/default#2"/>
    <dgm:cxn modelId="{6A945EC0-C177-40A7-9833-9CDD1707B567}" type="presParOf" srcId="{018118D1-D938-4757-B0D3-2B749E2EB3A9}" destId="{8545A415-112A-4A2D-A449-3EE0C74833AE}" srcOrd="2" destOrd="0" presId="urn:microsoft.com/office/officeart/2005/8/layout/default#2"/>
    <dgm:cxn modelId="{D5D6FEDB-4C66-4F8C-904C-D3F730AA86C9}" type="presParOf" srcId="{018118D1-D938-4757-B0D3-2B749E2EB3A9}" destId="{D0E77FEF-12A2-4A83-83CF-5253CEF54081}" srcOrd="3" destOrd="0" presId="urn:microsoft.com/office/officeart/2005/8/layout/default#2"/>
    <dgm:cxn modelId="{1DA91A54-618C-49CC-9940-05374FBFA581}" type="presParOf" srcId="{018118D1-D938-4757-B0D3-2B749E2EB3A9}" destId="{B9B32D20-2EE9-4563-9E70-C3E09EC79C13}" srcOrd="4" destOrd="0" presId="urn:microsoft.com/office/officeart/2005/8/layout/default#2"/>
    <dgm:cxn modelId="{1F4198D5-2FAA-4299-8C71-A86A53BEEB8C}" type="presParOf" srcId="{018118D1-D938-4757-B0D3-2B749E2EB3A9}" destId="{6ADACD4D-6C45-45AB-AB88-2903AED75F1A}" srcOrd="5" destOrd="0" presId="urn:microsoft.com/office/officeart/2005/8/layout/default#2"/>
    <dgm:cxn modelId="{5DF37F18-878E-4F99-9A1D-F6A596EF62AF}" type="presParOf" srcId="{018118D1-D938-4757-B0D3-2B749E2EB3A9}" destId="{BBA18B1A-2AD2-4B77-9F29-8F22E9E7096D}" srcOrd="6" destOrd="0" presId="urn:microsoft.com/office/officeart/2005/8/layout/default#2"/>
    <dgm:cxn modelId="{3F360072-6E73-45D2-983F-969DBCD2244B}" type="presParOf" srcId="{018118D1-D938-4757-B0D3-2B749E2EB3A9}" destId="{3C36FF9A-90F9-4D66-AC63-27EE8E292AA8}" srcOrd="7" destOrd="0" presId="urn:microsoft.com/office/officeart/2005/8/layout/default#2"/>
    <dgm:cxn modelId="{0ABA0E51-10C9-4972-8CC1-EE57ECA16C7C}" type="presParOf" srcId="{018118D1-D938-4757-B0D3-2B749E2EB3A9}" destId="{967493A8-A0CD-42E0-A922-D03AE5413F72}" srcOrd="8" destOrd="0" presId="urn:microsoft.com/office/officeart/2005/8/layout/default#2"/>
    <dgm:cxn modelId="{E3E0341C-9245-4BD2-B912-287ACFA15B8B}" type="presParOf" srcId="{018118D1-D938-4757-B0D3-2B749E2EB3A9}" destId="{A18C2342-1721-40B2-8455-D4213AC46B26}" srcOrd="9" destOrd="0" presId="urn:microsoft.com/office/officeart/2005/8/layout/default#2"/>
    <dgm:cxn modelId="{66C66248-03C8-4BF9-A5A6-D2147A738485}" type="presParOf" srcId="{018118D1-D938-4757-B0D3-2B749E2EB3A9}" destId="{58644A51-C118-4203-9EF7-E3B5B6B3C491}" srcOrd="10" destOrd="0" presId="urn:microsoft.com/office/officeart/2005/8/layout/default#2"/>
    <dgm:cxn modelId="{F9A0A881-04A5-46A1-81C9-5EDAC052AF9B}" type="presParOf" srcId="{018118D1-D938-4757-B0D3-2B749E2EB3A9}" destId="{89A0C358-5400-4F31-88C9-438EA8ECCEE0}" srcOrd="11" destOrd="0" presId="urn:microsoft.com/office/officeart/2005/8/layout/default#2"/>
    <dgm:cxn modelId="{1F19E954-3170-4F49-83F4-C8965BF5DA5C}" type="presParOf" srcId="{018118D1-D938-4757-B0D3-2B749E2EB3A9}" destId="{9825F861-11CC-4F15-8B1B-C990FD3B29EC}" srcOrd="12" destOrd="0" presId="urn:microsoft.com/office/officeart/2005/8/layout/default#2"/>
    <dgm:cxn modelId="{F2DC69D7-5174-4680-BB8E-8289FF2F642F}" type="presParOf" srcId="{018118D1-D938-4757-B0D3-2B749E2EB3A9}" destId="{25430D1F-EAC0-440F-ABFC-9E3610A7F581}" srcOrd="13" destOrd="0" presId="urn:microsoft.com/office/officeart/2005/8/layout/default#2"/>
    <dgm:cxn modelId="{F974DC89-BD42-4F69-A55C-C2CB117FA38B}" type="presParOf" srcId="{018118D1-D938-4757-B0D3-2B749E2EB3A9}" destId="{C4934153-F4C4-432C-B658-1C049F0C1281}" srcOrd="14" destOrd="0" presId="urn:microsoft.com/office/officeart/2005/8/layout/default#2"/>
    <dgm:cxn modelId="{40B5A326-7021-4F8B-9EE8-256192758F6C}" type="presParOf" srcId="{018118D1-D938-4757-B0D3-2B749E2EB3A9}" destId="{DE51AD44-EB7D-451E-A5B4-F03A852C3B9A}" srcOrd="15" destOrd="0" presId="urn:microsoft.com/office/officeart/2005/8/layout/default#2"/>
    <dgm:cxn modelId="{638AF725-D278-422A-AE1B-6C8559D350D7}" type="presParOf" srcId="{018118D1-D938-4757-B0D3-2B749E2EB3A9}" destId="{CC6C64A7-EB5C-45C0-BFB5-5FAFBBC90D09}" srcOrd="16"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9AA166-F980-40A7-A6D4-6C33A7B758BD}" type="doc">
      <dgm:prSet loTypeId="urn:microsoft.com/office/officeart/2005/8/layout/default#3" loCatId="list" qsTypeId="urn:microsoft.com/office/officeart/2005/8/quickstyle/3d1" qsCatId="3D" csTypeId="urn:microsoft.com/office/officeart/2005/8/colors/accent1_1" csCatId="accent1" phldr="1"/>
      <dgm:spPr/>
      <dgm:t>
        <a:bodyPr/>
        <a:lstStyle/>
        <a:p>
          <a:endParaRPr lang="zh-CN" altLang="en-US"/>
        </a:p>
      </dgm:t>
    </dgm:pt>
    <dgm:pt modelId="{C0DAD362-06C9-4441-BD00-A6480D1C6C95}">
      <dgm:prSet phldrT="[文本]"/>
      <dgm:spPr/>
      <dgm:t>
        <a:bodyPr/>
        <a:lstStyle/>
        <a:p>
          <a:r>
            <a:rPr lang="zh-CN" altLang="en-US" b="1" dirty="0">
              <a:latin typeface="楷体_GB2312" pitchFamily="49" charset="-122"/>
              <a:ea typeface="楷体_GB2312" pitchFamily="49" charset="-122"/>
            </a:rPr>
            <a:t>面向对象程序设计思想</a:t>
          </a:r>
        </a:p>
      </dgm:t>
    </dgm:pt>
    <dgm:pt modelId="{7C03574B-2002-45FA-BBB2-F4A730BC2B47}" type="par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EFD1DB2E-5D3B-4DD1-ABDF-69AE59195FCB}" type="sib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0D91E287-A689-4B69-8213-362719AB4F90}">
      <dgm:prSet phldrT="[文本]"/>
      <dgm:spPr>
        <a:solidFill>
          <a:srgbClr val="92D050"/>
        </a:solidFill>
      </dgm:spPr>
      <dgm:t>
        <a:bodyPr/>
        <a:lstStyle/>
        <a:p>
          <a:r>
            <a:rPr lang="zh-CN" altLang="en-US" b="1" dirty="0">
              <a:solidFill>
                <a:srgbClr val="C00000"/>
              </a:solidFill>
              <a:latin typeface="楷体_GB2312" pitchFamily="49" charset="-122"/>
              <a:ea typeface="楷体_GB2312" pitchFamily="49" charset="-122"/>
            </a:rPr>
            <a:t>类的定义和对象的说明</a:t>
          </a:r>
        </a:p>
      </dgm:t>
    </dgm:pt>
    <dgm:pt modelId="{3C0FDDB0-0CC5-4BBC-AAAA-E01394675931}" type="par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13F8EDD1-63B6-492E-861E-004558AAAA99}" type="sib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D29DE895-3F83-4EAF-838E-383CE4C0D6FB}">
      <dgm:prSet phldrT="[文本]"/>
      <dgm:spPr/>
      <dgm:t>
        <a:bodyPr/>
        <a:lstStyle/>
        <a:p>
          <a:r>
            <a:rPr lang="zh-CN" altLang="en-US" b="1" dirty="0">
              <a:latin typeface="楷体_GB2312" pitchFamily="49" charset="-122"/>
              <a:ea typeface="楷体_GB2312" pitchFamily="49" charset="-122"/>
            </a:rPr>
            <a:t>对象的初始化</a:t>
          </a:r>
        </a:p>
      </dgm:t>
    </dgm:pt>
    <dgm:pt modelId="{AC1A8B09-98D6-4E4F-8FAA-E8181409B8E9}" type="par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0D320185-5202-4D6F-9C99-26BA83F24CBB}" type="sib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2568F9E6-E645-474C-A075-98360BEFC7C7}">
      <dgm:prSet phldrT="[文本]"/>
      <dgm:spPr/>
      <dgm:t>
        <a:bodyPr/>
        <a:lstStyle/>
        <a:p>
          <a:r>
            <a:rPr lang="zh-CN" altLang="en-US" b="1" dirty="0">
              <a:latin typeface="楷体_GB2312" pitchFamily="49" charset="-122"/>
              <a:ea typeface="楷体_GB2312" pitchFamily="49" charset="-122"/>
            </a:rPr>
            <a:t>静态成员与常量成员</a:t>
          </a:r>
        </a:p>
      </dgm:t>
    </dgm:pt>
    <dgm:pt modelId="{87176164-8828-42E8-BF3F-2BBD81C1B83C}" type="par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34C22885-87AF-47A1-B07B-4514F3724950}" type="sib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1267796C-405B-491B-B21F-F49334FAC8BA}">
      <dgm:prSet phldrT="[文本]"/>
      <dgm:spPr/>
      <dgm:t>
        <a:bodyPr/>
        <a:lstStyle/>
        <a:p>
          <a:r>
            <a:rPr lang="zh-CN" altLang="en-US" b="1" dirty="0">
              <a:latin typeface="楷体_GB2312" pitchFamily="49" charset="-122"/>
              <a:ea typeface="楷体_GB2312" pitchFamily="49" charset="-122"/>
            </a:rPr>
            <a:t>拷贝构造函数</a:t>
          </a:r>
        </a:p>
      </dgm:t>
    </dgm:pt>
    <dgm:pt modelId="{017CDFFB-F3E3-4C7E-9F6A-618A4EC003CD}" type="par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8FAE30C3-C4A6-44C4-8D93-780713F78C2D}" type="sib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00C61D7F-DDBA-436D-B9FA-A9122122BDC4}">
      <dgm:prSet phldrT="[文本]"/>
      <dgm:spPr/>
      <dgm:t>
        <a:bodyPr/>
        <a:lstStyle/>
        <a:p>
          <a:r>
            <a:rPr lang="zh-CN" altLang="en-US" b="1" dirty="0">
              <a:latin typeface="楷体_GB2312" pitchFamily="49" charset="-122"/>
              <a:ea typeface="楷体_GB2312" pitchFamily="49" charset="-122"/>
            </a:rPr>
            <a:t>友元</a:t>
          </a:r>
        </a:p>
      </dgm:t>
    </dgm:pt>
    <dgm:pt modelId="{1A31EBC0-6499-41AF-86FC-EA9AFD05F4AF}" type="par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08864AE2-527F-4829-AAC0-CA233FF06287}" type="sib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AC465C93-85DC-4384-86BC-66F45A9DE1F7}">
      <dgm:prSet phldrT="[文本]"/>
      <dgm:spPr/>
      <dgm:t>
        <a:bodyPr/>
        <a:lstStyle/>
        <a:p>
          <a:r>
            <a:rPr lang="zh-CN" altLang="en-US" b="1" dirty="0">
              <a:latin typeface="楷体_GB2312" pitchFamily="49" charset="-122"/>
              <a:ea typeface="楷体_GB2312" pitchFamily="49" charset="-122"/>
            </a:rPr>
            <a:t>类和类之间的关系</a:t>
          </a:r>
        </a:p>
      </dgm:t>
    </dgm:pt>
    <dgm:pt modelId="{8F2E8254-92B1-4DCD-B064-7974C3474537}" type="par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2B3259A2-ECAA-4CEB-BFEB-7A9585388E52}" type="sib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F75877D8-FCF4-4CCD-A1F2-DC50D29B1F5B}">
      <dgm:prSet phldrT="[文本]"/>
      <dgm:spPr/>
      <dgm:t>
        <a:bodyPr/>
        <a:lstStyle/>
        <a:p>
          <a:r>
            <a:rPr lang="zh-CN" altLang="en-US" b="1" dirty="0">
              <a:latin typeface="楷体_GB2312" pitchFamily="49" charset="-122"/>
              <a:ea typeface="楷体_GB2312" pitchFamily="49" charset="-122"/>
            </a:rPr>
            <a:t>类中的运算符重载</a:t>
          </a:r>
        </a:p>
      </dgm:t>
    </dgm:pt>
    <dgm:pt modelId="{AE5CA85D-AFBE-4841-87B9-9DCD0A4FD7CF}" type="par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3AD0E52A-47E8-41FD-886A-335AEC8C55B4}" type="sib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BC4D837A-494C-48D4-853D-151F57642511}">
      <dgm:prSet phldrT="[文本]"/>
      <dgm:spPr/>
      <dgm:t>
        <a:bodyPr/>
        <a:lstStyle/>
        <a:p>
          <a:r>
            <a:rPr lang="zh-CN" altLang="en-US" b="1" dirty="0">
              <a:latin typeface="楷体_GB2312" pitchFamily="49" charset="-122"/>
              <a:ea typeface="楷体_GB2312" pitchFamily="49" charset="-122"/>
            </a:rPr>
            <a:t>结构与联合</a:t>
          </a:r>
        </a:p>
      </dgm:t>
    </dgm:pt>
    <dgm:pt modelId="{C12CE635-F424-41FB-8CFC-5D04EB7E118B}" type="par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FE84A257-424C-4006-A6D1-3AA035C49363}" type="sib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018118D1-D938-4757-B0D3-2B749E2EB3A9}" type="pres">
      <dgm:prSet presAssocID="{179AA166-F980-40A7-A6D4-6C33A7B758BD}" presName="diagram" presStyleCnt="0">
        <dgm:presLayoutVars>
          <dgm:dir/>
          <dgm:resizeHandles val="exact"/>
        </dgm:presLayoutVars>
      </dgm:prSet>
      <dgm:spPr/>
      <dgm:t>
        <a:bodyPr/>
        <a:lstStyle/>
        <a:p>
          <a:endParaRPr lang="zh-CN" altLang="en-US"/>
        </a:p>
      </dgm:t>
    </dgm:pt>
    <dgm:pt modelId="{E8A36F78-B3A8-43A3-8C27-1856A5389860}" type="pres">
      <dgm:prSet presAssocID="{C0DAD362-06C9-4441-BD00-A6480D1C6C95}" presName="node" presStyleLbl="node1" presStyleIdx="0" presStyleCnt="9">
        <dgm:presLayoutVars>
          <dgm:bulletEnabled val="1"/>
        </dgm:presLayoutVars>
      </dgm:prSet>
      <dgm:spPr/>
      <dgm:t>
        <a:bodyPr/>
        <a:lstStyle/>
        <a:p>
          <a:endParaRPr lang="zh-CN" altLang="en-US"/>
        </a:p>
      </dgm:t>
    </dgm:pt>
    <dgm:pt modelId="{7028C75B-6F3F-4D18-B54E-A824BFCB0C0B}" type="pres">
      <dgm:prSet presAssocID="{EFD1DB2E-5D3B-4DD1-ABDF-69AE59195FCB}" presName="sibTrans" presStyleCnt="0"/>
      <dgm:spPr/>
    </dgm:pt>
    <dgm:pt modelId="{8545A415-112A-4A2D-A449-3EE0C74833AE}" type="pres">
      <dgm:prSet presAssocID="{0D91E287-A689-4B69-8213-362719AB4F90}" presName="node" presStyleLbl="node1" presStyleIdx="1" presStyleCnt="9">
        <dgm:presLayoutVars>
          <dgm:bulletEnabled val="1"/>
        </dgm:presLayoutVars>
      </dgm:prSet>
      <dgm:spPr/>
      <dgm:t>
        <a:bodyPr/>
        <a:lstStyle/>
        <a:p>
          <a:endParaRPr lang="zh-CN" altLang="en-US"/>
        </a:p>
      </dgm:t>
    </dgm:pt>
    <dgm:pt modelId="{D0E77FEF-12A2-4A83-83CF-5253CEF54081}" type="pres">
      <dgm:prSet presAssocID="{13F8EDD1-63B6-492E-861E-004558AAAA99}" presName="sibTrans" presStyleCnt="0"/>
      <dgm:spPr/>
    </dgm:pt>
    <dgm:pt modelId="{B9B32D20-2EE9-4563-9E70-C3E09EC79C13}" type="pres">
      <dgm:prSet presAssocID="{D29DE895-3F83-4EAF-838E-383CE4C0D6FB}" presName="node" presStyleLbl="node1" presStyleIdx="2" presStyleCnt="9">
        <dgm:presLayoutVars>
          <dgm:bulletEnabled val="1"/>
        </dgm:presLayoutVars>
      </dgm:prSet>
      <dgm:spPr/>
      <dgm:t>
        <a:bodyPr/>
        <a:lstStyle/>
        <a:p>
          <a:endParaRPr lang="zh-CN" altLang="en-US"/>
        </a:p>
      </dgm:t>
    </dgm:pt>
    <dgm:pt modelId="{6ADACD4D-6C45-45AB-AB88-2903AED75F1A}" type="pres">
      <dgm:prSet presAssocID="{0D320185-5202-4D6F-9C99-26BA83F24CBB}" presName="sibTrans" presStyleCnt="0"/>
      <dgm:spPr/>
    </dgm:pt>
    <dgm:pt modelId="{BBA18B1A-2AD2-4B77-9F29-8F22E9E7096D}" type="pres">
      <dgm:prSet presAssocID="{2568F9E6-E645-474C-A075-98360BEFC7C7}" presName="node" presStyleLbl="node1" presStyleIdx="3" presStyleCnt="9">
        <dgm:presLayoutVars>
          <dgm:bulletEnabled val="1"/>
        </dgm:presLayoutVars>
      </dgm:prSet>
      <dgm:spPr/>
      <dgm:t>
        <a:bodyPr/>
        <a:lstStyle/>
        <a:p>
          <a:endParaRPr lang="zh-CN" altLang="en-US"/>
        </a:p>
      </dgm:t>
    </dgm:pt>
    <dgm:pt modelId="{3C36FF9A-90F9-4D66-AC63-27EE8E292AA8}" type="pres">
      <dgm:prSet presAssocID="{34C22885-87AF-47A1-B07B-4514F3724950}" presName="sibTrans" presStyleCnt="0"/>
      <dgm:spPr/>
    </dgm:pt>
    <dgm:pt modelId="{967493A8-A0CD-42E0-A922-D03AE5413F72}" type="pres">
      <dgm:prSet presAssocID="{00C61D7F-DDBA-436D-B9FA-A9122122BDC4}" presName="node" presStyleLbl="node1" presStyleIdx="4" presStyleCnt="9">
        <dgm:presLayoutVars>
          <dgm:bulletEnabled val="1"/>
        </dgm:presLayoutVars>
      </dgm:prSet>
      <dgm:spPr/>
      <dgm:t>
        <a:bodyPr/>
        <a:lstStyle/>
        <a:p>
          <a:endParaRPr lang="zh-CN" altLang="en-US"/>
        </a:p>
      </dgm:t>
    </dgm:pt>
    <dgm:pt modelId="{A18C2342-1721-40B2-8455-D4213AC46B26}" type="pres">
      <dgm:prSet presAssocID="{08864AE2-527F-4829-AAC0-CA233FF06287}" presName="sibTrans" presStyleCnt="0"/>
      <dgm:spPr/>
    </dgm:pt>
    <dgm:pt modelId="{58644A51-C118-4203-9EF7-E3B5B6B3C491}" type="pres">
      <dgm:prSet presAssocID="{AC465C93-85DC-4384-86BC-66F45A9DE1F7}" presName="node" presStyleLbl="node1" presStyleIdx="5" presStyleCnt="9">
        <dgm:presLayoutVars>
          <dgm:bulletEnabled val="1"/>
        </dgm:presLayoutVars>
      </dgm:prSet>
      <dgm:spPr/>
      <dgm:t>
        <a:bodyPr/>
        <a:lstStyle/>
        <a:p>
          <a:endParaRPr lang="zh-CN" altLang="en-US"/>
        </a:p>
      </dgm:t>
    </dgm:pt>
    <dgm:pt modelId="{89A0C358-5400-4F31-88C9-438EA8ECCEE0}" type="pres">
      <dgm:prSet presAssocID="{2B3259A2-ECAA-4CEB-BFEB-7A9585388E52}" presName="sibTrans" presStyleCnt="0"/>
      <dgm:spPr/>
    </dgm:pt>
    <dgm:pt modelId="{9825F861-11CC-4F15-8B1B-C990FD3B29EC}" type="pres">
      <dgm:prSet presAssocID="{F75877D8-FCF4-4CCD-A1F2-DC50D29B1F5B}" presName="node" presStyleLbl="node1" presStyleIdx="6" presStyleCnt="9">
        <dgm:presLayoutVars>
          <dgm:bulletEnabled val="1"/>
        </dgm:presLayoutVars>
      </dgm:prSet>
      <dgm:spPr/>
      <dgm:t>
        <a:bodyPr/>
        <a:lstStyle/>
        <a:p>
          <a:endParaRPr lang="zh-CN" altLang="en-US"/>
        </a:p>
      </dgm:t>
    </dgm:pt>
    <dgm:pt modelId="{25430D1F-EAC0-440F-ABFC-9E3610A7F581}" type="pres">
      <dgm:prSet presAssocID="{3AD0E52A-47E8-41FD-886A-335AEC8C55B4}" presName="sibTrans" presStyleCnt="0"/>
      <dgm:spPr/>
    </dgm:pt>
    <dgm:pt modelId="{C4934153-F4C4-432C-B658-1C049F0C1281}" type="pres">
      <dgm:prSet presAssocID="{BC4D837A-494C-48D4-853D-151F57642511}" presName="node" presStyleLbl="node1" presStyleIdx="7" presStyleCnt="9">
        <dgm:presLayoutVars>
          <dgm:bulletEnabled val="1"/>
        </dgm:presLayoutVars>
      </dgm:prSet>
      <dgm:spPr/>
      <dgm:t>
        <a:bodyPr/>
        <a:lstStyle/>
        <a:p>
          <a:endParaRPr lang="zh-CN" altLang="en-US"/>
        </a:p>
      </dgm:t>
    </dgm:pt>
    <dgm:pt modelId="{DE51AD44-EB7D-451E-A5B4-F03A852C3B9A}" type="pres">
      <dgm:prSet presAssocID="{FE84A257-424C-4006-A6D1-3AA035C49363}" presName="sibTrans" presStyleCnt="0"/>
      <dgm:spPr/>
    </dgm:pt>
    <dgm:pt modelId="{CC6C64A7-EB5C-45C0-BFB5-5FAFBBC90D09}" type="pres">
      <dgm:prSet presAssocID="{1267796C-405B-491B-B21F-F49334FAC8BA}" presName="node" presStyleLbl="node1" presStyleIdx="8" presStyleCnt="9">
        <dgm:presLayoutVars>
          <dgm:bulletEnabled val="1"/>
        </dgm:presLayoutVars>
      </dgm:prSet>
      <dgm:spPr/>
      <dgm:t>
        <a:bodyPr/>
        <a:lstStyle/>
        <a:p>
          <a:endParaRPr lang="zh-CN" altLang="en-US"/>
        </a:p>
      </dgm:t>
    </dgm:pt>
  </dgm:ptLst>
  <dgm:cxnLst>
    <dgm:cxn modelId="{AB3D2BDF-84B9-415B-98C2-8BF2AE5D2D5D}" type="presOf" srcId="{00C61D7F-DDBA-436D-B9FA-A9122122BDC4}" destId="{967493A8-A0CD-42E0-A922-D03AE5413F72}" srcOrd="0" destOrd="0" presId="urn:microsoft.com/office/officeart/2005/8/layout/default#3"/>
    <dgm:cxn modelId="{66315616-FB8F-4939-8F74-0FA994EA0384}" type="presOf" srcId="{BC4D837A-494C-48D4-853D-151F57642511}" destId="{C4934153-F4C4-432C-B658-1C049F0C1281}" srcOrd="0" destOrd="0" presId="urn:microsoft.com/office/officeart/2005/8/layout/default#3"/>
    <dgm:cxn modelId="{3CE99974-0611-4024-B74D-6B9BB9CC8FC6}" type="presOf" srcId="{2568F9E6-E645-474C-A075-98360BEFC7C7}" destId="{BBA18B1A-2AD2-4B77-9F29-8F22E9E7096D}" srcOrd="0" destOrd="0" presId="urn:microsoft.com/office/officeart/2005/8/layout/default#3"/>
    <dgm:cxn modelId="{24598D87-66D9-4DD8-979C-5FB35FBB8E8F}" type="presOf" srcId="{0D91E287-A689-4B69-8213-362719AB4F90}" destId="{8545A415-112A-4A2D-A449-3EE0C74833AE}" srcOrd="0" destOrd="0" presId="urn:microsoft.com/office/officeart/2005/8/layout/default#3"/>
    <dgm:cxn modelId="{99D1CA6F-3B55-41C1-AEB2-8BDC5769A16C}" type="presOf" srcId="{D29DE895-3F83-4EAF-838E-383CE4C0D6FB}" destId="{B9B32D20-2EE9-4563-9E70-C3E09EC79C13}" srcOrd="0" destOrd="0" presId="urn:microsoft.com/office/officeart/2005/8/layout/default#3"/>
    <dgm:cxn modelId="{28BED57E-E3D2-420A-BF8B-D154BECFBE3E}" srcId="{179AA166-F980-40A7-A6D4-6C33A7B758BD}" destId="{F75877D8-FCF4-4CCD-A1F2-DC50D29B1F5B}" srcOrd="6" destOrd="0" parTransId="{AE5CA85D-AFBE-4841-87B9-9DCD0A4FD7CF}" sibTransId="{3AD0E52A-47E8-41FD-886A-335AEC8C55B4}"/>
    <dgm:cxn modelId="{645194E1-5422-4AAF-8783-DDF0F3F59B5D}" type="presOf" srcId="{179AA166-F980-40A7-A6D4-6C33A7B758BD}" destId="{018118D1-D938-4757-B0D3-2B749E2EB3A9}" srcOrd="0" destOrd="0" presId="urn:microsoft.com/office/officeart/2005/8/layout/default#3"/>
    <dgm:cxn modelId="{47D35F37-EE5F-4CBC-9635-5714E309BBEF}" srcId="{179AA166-F980-40A7-A6D4-6C33A7B758BD}" destId="{1267796C-405B-491B-B21F-F49334FAC8BA}" srcOrd="8" destOrd="0" parTransId="{017CDFFB-F3E3-4C7E-9F6A-618A4EC003CD}" sibTransId="{8FAE30C3-C4A6-44C4-8D93-780713F78C2D}"/>
    <dgm:cxn modelId="{97751495-85D3-4017-AEC6-07A23AAA0E16}" srcId="{179AA166-F980-40A7-A6D4-6C33A7B758BD}" destId="{00C61D7F-DDBA-436D-B9FA-A9122122BDC4}" srcOrd="4" destOrd="0" parTransId="{1A31EBC0-6499-41AF-86FC-EA9AFD05F4AF}" sibTransId="{08864AE2-527F-4829-AAC0-CA233FF06287}"/>
    <dgm:cxn modelId="{C7A1133D-2728-488C-912D-7F0AB45261FA}" srcId="{179AA166-F980-40A7-A6D4-6C33A7B758BD}" destId="{BC4D837A-494C-48D4-853D-151F57642511}" srcOrd="7" destOrd="0" parTransId="{C12CE635-F424-41FB-8CFC-5D04EB7E118B}" sibTransId="{FE84A257-424C-4006-A6D1-3AA035C49363}"/>
    <dgm:cxn modelId="{4F2FE973-D9BA-4CEE-BA3E-D726EF6C058E}" srcId="{179AA166-F980-40A7-A6D4-6C33A7B758BD}" destId="{C0DAD362-06C9-4441-BD00-A6480D1C6C95}" srcOrd="0" destOrd="0" parTransId="{7C03574B-2002-45FA-BBB2-F4A730BC2B47}" sibTransId="{EFD1DB2E-5D3B-4DD1-ABDF-69AE59195FCB}"/>
    <dgm:cxn modelId="{436E745D-5324-4AAC-BB21-7F47016893E7}" srcId="{179AA166-F980-40A7-A6D4-6C33A7B758BD}" destId="{AC465C93-85DC-4384-86BC-66F45A9DE1F7}" srcOrd="5" destOrd="0" parTransId="{8F2E8254-92B1-4DCD-B064-7974C3474537}" sibTransId="{2B3259A2-ECAA-4CEB-BFEB-7A9585388E52}"/>
    <dgm:cxn modelId="{B5B9687B-0B4F-48F9-BDAA-30A758D17854}" type="presOf" srcId="{F75877D8-FCF4-4CCD-A1F2-DC50D29B1F5B}" destId="{9825F861-11CC-4F15-8B1B-C990FD3B29EC}" srcOrd="0" destOrd="0" presId="urn:microsoft.com/office/officeart/2005/8/layout/default#3"/>
    <dgm:cxn modelId="{4CE15F34-95A4-40D1-8BFA-84ED3FC69ABF}" type="presOf" srcId="{AC465C93-85DC-4384-86BC-66F45A9DE1F7}" destId="{58644A51-C118-4203-9EF7-E3B5B6B3C491}" srcOrd="0" destOrd="0" presId="urn:microsoft.com/office/officeart/2005/8/layout/default#3"/>
    <dgm:cxn modelId="{D3233FC4-FF45-4C37-B9B1-840327142E34}" srcId="{179AA166-F980-40A7-A6D4-6C33A7B758BD}" destId="{0D91E287-A689-4B69-8213-362719AB4F90}" srcOrd="1" destOrd="0" parTransId="{3C0FDDB0-0CC5-4BBC-AAAA-E01394675931}" sibTransId="{13F8EDD1-63B6-492E-861E-004558AAAA99}"/>
    <dgm:cxn modelId="{C9A4E871-02BF-4FFC-8F36-996A628C0735}" srcId="{179AA166-F980-40A7-A6D4-6C33A7B758BD}" destId="{2568F9E6-E645-474C-A075-98360BEFC7C7}" srcOrd="3" destOrd="0" parTransId="{87176164-8828-42E8-BF3F-2BBD81C1B83C}" sibTransId="{34C22885-87AF-47A1-B07B-4514F3724950}"/>
    <dgm:cxn modelId="{0E32FD41-D22B-47E1-8624-D86FBF43F8D2}" type="presOf" srcId="{1267796C-405B-491B-B21F-F49334FAC8BA}" destId="{CC6C64A7-EB5C-45C0-BFB5-5FAFBBC90D09}" srcOrd="0" destOrd="0" presId="urn:microsoft.com/office/officeart/2005/8/layout/default#3"/>
    <dgm:cxn modelId="{43865B87-3519-4854-BD92-51AEFD3470F0}" srcId="{179AA166-F980-40A7-A6D4-6C33A7B758BD}" destId="{D29DE895-3F83-4EAF-838E-383CE4C0D6FB}" srcOrd="2" destOrd="0" parTransId="{AC1A8B09-98D6-4E4F-8FAA-E8181409B8E9}" sibTransId="{0D320185-5202-4D6F-9C99-26BA83F24CBB}"/>
    <dgm:cxn modelId="{CC2282A2-71B3-4741-9A9F-61D4C843CF97}" type="presOf" srcId="{C0DAD362-06C9-4441-BD00-A6480D1C6C95}" destId="{E8A36F78-B3A8-43A3-8C27-1856A5389860}" srcOrd="0" destOrd="0" presId="urn:microsoft.com/office/officeart/2005/8/layout/default#3"/>
    <dgm:cxn modelId="{442DDA2C-5B1C-4CB8-9FE0-DA41116A610C}" type="presParOf" srcId="{018118D1-D938-4757-B0D3-2B749E2EB3A9}" destId="{E8A36F78-B3A8-43A3-8C27-1856A5389860}" srcOrd="0" destOrd="0" presId="urn:microsoft.com/office/officeart/2005/8/layout/default#3"/>
    <dgm:cxn modelId="{92AA00D5-4FEC-477B-AF12-A4E5A6673849}" type="presParOf" srcId="{018118D1-D938-4757-B0D3-2B749E2EB3A9}" destId="{7028C75B-6F3F-4D18-B54E-A824BFCB0C0B}" srcOrd="1" destOrd="0" presId="urn:microsoft.com/office/officeart/2005/8/layout/default#3"/>
    <dgm:cxn modelId="{E8B925DA-5356-48F6-B723-FD8A463C2295}" type="presParOf" srcId="{018118D1-D938-4757-B0D3-2B749E2EB3A9}" destId="{8545A415-112A-4A2D-A449-3EE0C74833AE}" srcOrd="2" destOrd="0" presId="urn:microsoft.com/office/officeart/2005/8/layout/default#3"/>
    <dgm:cxn modelId="{63B45751-E16F-46EF-8815-4D229A04269D}" type="presParOf" srcId="{018118D1-D938-4757-B0D3-2B749E2EB3A9}" destId="{D0E77FEF-12A2-4A83-83CF-5253CEF54081}" srcOrd="3" destOrd="0" presId="urn:microsoft.com/office/officeart/2005/8/layout/default#3"/>
    <dgm:cxn modelId="{17577DF8-7D7A-4294-9471-F4BF2FF7D58C}" type="presParOf" srcId="{018118D1-D938-4757-B0D3-2B749E2EB3A9}" destId="{B9B32D20-2EE9-4563-9E70-C3E09EC79C13}" srcOrd="4" destOrd="0" presId="urn:microsoft.com/office/officeart/2005/8/layout/default#3"/>
    <dgm:cxn modelId="{DE97637E-4D43-4742-8B0D-B49FA4DA3165}" type="presParOf" srcId="{018118D1-D938-4757-B0D3-2B749E2EB3A9}" destId="{6ADACD4D-6C45-45AB-AB88-2903AED75F1A}" srcOrd="5" destOrd="0" presId="urn:microsoft.com/office/officeart/2005/8/layout/default#3"/>
    <dgm:cxn modelId="{D0425CF3-93C0-4666-9C17-1695836168C7}" type="presParOf" srcId="{018118D1-D938-4757-B0D3-2B749E2EB3A9}" destId="{BBA18B1A-2AD2-4B77-9F29-8F22E9E7096D}" srcOrd="6" destOrd="0" presId="urn:microsoft.com/office/officeart/2005/8/layout/default#3"/>
    <dgm:cxn modelId="{5D9A88A7-4983-4B6D-BD1E-D3C2683FEFFB}" type="presParOf" srcId="{018118D1-D938-4757-B0D3-2B749E2EB3A9}" destId="{3C36FF9A-90F9-4D66-AC63-27EE8E292AA8}" srcOrd="7" destOrd="0" presId="urn:microsoft.com/office/officeart/2005/8/layout/default#3"/>
    <dgm:cxn modelId="{E7317AA1-362F-464E-8AD8-37699605A41D}" type="presParOf" srcId="{018118D1-D938-4757-B0D3-2B749E2EB3A9}" destId="{967493A8-A0CD-42E0-A922-D03AE5413F72}" srcOrd="8" destOrd="0" presId="urn:microsoft.com/office/officeart/2005/8/layout/default#3"/>
    <dgm:cxn modelId="{741F9976-8EF3-424D-B3B9-FF4A8DAFC7F3}" type="presParOf" srcId="{018118D1-D938-4757-B0D3-2B749E2EB3A9}" destId="{A18C2342-1721-40B2-8455-D4213AC46B26}" srcOrd="9" destOrd="0" presId="urn:microsoft.com/office/officeart/2005/8/layout/default#3"/>
    <dgm:cxn modelId="{31617DC0-CE7F-4875-A00E-D007A77631D0}" type="presParOf" srcId="{018118D1-D938-4757-B0D3-2B749E2EB3A9}" destId="{58644A51-C118-4203-9EF7-E3B5B6B3C491}" srcOrd="10" destOrd="0" presId="urn:microsoft.com/office/officeart/2005/8/layout/default#3"/>
    <dgm:cxn modelId="{CA5E4582-E0D7-4BF5-A44D-E48079DE7E3A}" type="presParOf" srcId="{018118D1-D938-4757-B0D3-2B749E2EB3A9}" destId="{89A0C358-5400-4F31-88C9-438EA8ECCEE0}" srcOrd="11" destOrd="0" presId="urn:microsoft.com/office/officeart/2005/8/layout/default#3"/>
    <dgm:cxn modelId="{E4459B5C-C8B3-4C0A-8D34-BA181484946F}" type="presParOf" srcId="{018118D1-D938-4757-B0D3-2B749E2EB3A9}" destId="{9825F861-11CC-4F15-8B1B-C990FD3B29EC}" srcOrd="12" destOrd="0" presId="urn:microsoft.com/office/officeart/2005/8/layout/default#3"/>
    <dgm:cxn modelId="{103AB142-3970-4455-93BB-13AF118B4FEB}" type="presParOf" srcId="{018118D1-D938-4757-B0D3-2B749E2EB3A9}" destId="{25430D1F-EAC0-440F-ABFC-9E3610A7F581}" srcOrd="13" destOrd="0" presId="urn:microsoft.com/office/officeart/2005/8/layout/default#3"/>
    <dgm:cxn modelId="{23B96632-12CC-4D4E-A392-0D78148C312B}" type="presParOf" srcId="{018118D1-D938-4757-B0D3-2B749E2EB3A9}" destId="{C4934153-F4C4-432C-B658-1C049F0C1281}" srcOrd="14" destOrd="0" presId="urn:microsoft.com/office/officeart/2005/8/layout/default#3"/>
    <dgm:cxn modelId="{1030D0DF-1143-47C9-8FDF-A10F818F000C}" type="presParOf" srcId="{018118D1-D938-4757-B0D3-2B749E2EB3A9}" destId="{DE51AD44-EB7D-451E-A5B4-F03A852C3B9A}" srcOrd="15" destOrd="0" presId="urn:microsoft.com/office/officeart/2005/8/layout/default#3"/>
    <dgm:cxn modelId="{F52B562C-6918-4882-84D7-6CD6CE13AC3D}" type="presParOf" srcId="{018118D1-D938-4757-B0D3-2B749E2EB3A9}" destId="{CC6C64A7-EB5C-45C0-BFB5-5FAFBBC90D09}" srcOrd="16" destOrd="0" presId="urn:microsoft.com/office/officeart/2005/8/layout/defaul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9AA166-F980-40A7-A6D4-6C33A7B758BD}" type="doc">
      <dgm:prSet loTypeId="urn:microsoft.com/office/officeart/2005/8/layout/default#4" loCatId="list" qsTypeId="urn:microsoft.com/office/officeart/2005/8/quickstyle/3d1" qsCatId="3D" csTypeId="urn:microsoft.com/office/officeart/2005/8/colors/accent1_1" csCatId="accent1" phldr="1"/>
      <dgm:spPr/>
      <dgm:t>
        <a:bodyPr/>
        <a:lstStyle/>
        <a:p>
          <a:endParaRPr lang="zh-CN" altLang="en-US"/>
        </a:p>
      </dgm:t>
    </dgm:pt>
    <dgm:pt modelId="{C0DAD362-06C9-4441-BD00-A6480D1C6C95}">
      <dgm:prSet phldrT="[文本]"/>
      <dgm:spPr/>
      <dgm:t>
        <a:bodyPr/>
        <a:lstStyle/>
        <a:p>
          <a:r>
            <a:rPr lang="zh-CN" altLang="en-US" b="1" dirty="0">
              <a:latin typeface="楷体_GB2312" pitchFamily="49" charset="-122"/>
              <a:ea typeface="楷体_GB2312" pitchFamily="49" charset="-122"/>
            </a:rPr>
            <a:t>面向对象程序设计思想</a:t>
          </a:r>
        </a:p>
      </dgm:t>
    </dgm:pt>
    <dgm:pt modelId="{7C03574B-2002-45FA-BBB2-F4A730BC2B47}" type="par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EFD1DB2E-5D3B-4DD1-ABDF-69AE59195FCB}" type="sib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0D91E287-A689-4B69-8213-362719AB4F90}">
      <dgm:prSet phldrT="[文本]"/>
      <dgm:spPr/>
      <dgm:t>
        <a:bodyPr/>
        <a:lstStyle/>
        <a:p>
          <a:r>
            <a:rPr lang="zh-CN" altLang="en-US" b="1" dirty="0">
              <a:latin typeface="楷体_GB2312" pitchFamily="49" charset="-122"/>
              <a:ea typeface="楷体_GB2312" pitchFamily="49" charset="-122"/>
            </a:rPr>
            <a:t>类的定义和对象的说明</a:t>
          </a:r>
        </a:p>
      </dgm:t>
    </dgm:pt>
    <dgm:pt modelId="{3C0FDDB0-0CC5-4BBC-AAAA-E01394675931}" type="par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13F8EDD1-63B6-492E-861E-004558AAAA99}" type="sib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D29DE895-3F83-4EAF-838E-383CE4C0D6FB}">
      <dgm:prSet phldrT="[文本]"/>
      <dgm:spPr>
        <a:solidFill>
          <a:srgbClr val="92D050"/>
        </a:solidFill>
      </dgm:spPr>
      <dgm:t>
        <a:bodyPr/>
        <a:lstStyle/>
        <a:p>
          <a:r>
            <a:rPr lang="zh-CN" altLang="en-US" b="1" dirty="0">
              <a:solidFill>
                <a:srgbClr val="C00000"/>
              </a:solidFill>
              <a:latin typeface="楷体_GB2312" pitchFamily="49" charset="-122"/>
              <a:ea typeface="楷体_GB2312" pitchFamily="49" charset="-122"/>
            </a:rPr>
            <a:t>对象的初始化</a:t>
          </a:r>
        </a:p>
      </dgm:t>
    </dgm:pt>
    <dgm:pt modelId="{AC1A8B09-98D6-4E4F-8FAA-E8181409B8E9}" type="par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0D320185-5202-4D6F-9C99-26BA83F24CBB}" type="sib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2568F9E6-E645-474C-A075-98360BEFC7C7}">
      <dgm:prSet phldrT="[文本]"/>
      <dgm:spPr/>
      <dgm:t>
        <a:bodyPr/>
        <a:lstStyle/>
        <a:p>
          <a:r>
            <a:rPr lang="zh-CN" altLang="en-US" b="1" dirty="0">
              <a:latin typeface="楷体_GB2312" pitchFamily="49" charset="-122"/>
              <a:ea typeface="楷体_GB2312" pitchFamily="49" charset="-122"/>
            </a:rPr>
            <a:t>静态成员与常量成员</a:t>
          </a:r>
        </a:p>
      </dgm:t>
    </dgm:pt>
    <dgm:pt modelId="{87176164-8828-42E8-BF3F-2BBD81C1B83C}" type="par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34C22885-87AF-47A1-B07B-4514F3724950}" type="sib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1267796C-405B-491B-B21F-F49334FAC8BA}">
      <dgm:prSet phldrT="[文本]"/>
      <dgm:spPr/>
      <dgm:t>
        <a:bodyPr/>
        <a:lstStyle/>
        <a:p>
          <a:r>
            <a:rPr lang="zh-CN" altLang="en-US" b="1" dirty="0">
              <a:latin typeface="楷体_GB2312" pitchFamily="49" charset="-122"/>
              <a:ea typeface="楷体_GB2312" pitchFamily="49" charset="-122"/>
            </a:rPr>
            <a:t>拷贝构造函数</a:t>
          </a:r>
        </a:p>
      </dgm:t>
    </dgm:pt>
    <dgm:pt modelId="{017CDFFB-F3E3-4C7E-9F6A-618A4EC003CD}" type="par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8FAE30C3-C4A6-44C4-8D93-780713F78C2D}" type="sib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00C61D7F-DDBA-436D-B9FA-A9122122BDC4}">
      <dgm:prSet phldrT="[文本]"/>
      <dgm:spPr/>
      <dgm:t>
        <a:bodyPr/>
        <a:lstStyle/>
        <a:p>
          <a:r>
            <a:rPr lang="zh-CN" altLang="en-US" b="1" dirty="0">
              <a:latin typeface="楷体_GB2312" pitchFamily="49" charset="-122"/>
              <a:ea typeface="楷体_GB2312" pitchFamily="49" charset="-122"/>
            </a:rPr>
            <a:t>友元</a:t>
          </a:r>
        </a:p>
      </dgm:t>
    </dgm:pt>
    <dgm:pt modelId="{1A31EBC0-6499-41AF-86FC-EA9AFD05F4AF}" type="par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08864AE2-527F-4829-AAC0-CA233FF06287}" type="sib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AC465C93-85DC-4384-86BC-66F45A9DE1F7}">
      <dgm:prSet phldrT="[文本]"/>
      <dgm:spPr/>
      <dgm:t>
        <a:bodyPr/>
        <a:lstStyle/>
        <a:p>
          <a:r>
            <a:rPr lang="zh-CN" altLang="en-US" b="1" dirty="0">
              <a:latin typeface="楷体_GB2312" pitchFamily="49" charset="-122"/>
              <a:ea typeface="楷体_GB2312" pitchFamily="49" charset="-122"/>
            </a:rPr>
            <a:t>类和类之间的关系</a:t>
          </a:r>
        </a:p>
      </dgm:t>
    </dgm:pt>
    <dgm:pt modelId="{8F2E8254-92B1-4DCD-B064-7974C3474537}" type="par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2B3259A2-ECAA-4CEB-BFEB-7A9585388E52}" type="sib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F75877D8-FCF4-4CCD-A1F2-DC50D29B1F5B}">
      <dgm:prSet phldrT="[文本]"/>
      <dgm:spPr/>
      <dgm:t>
        <a:bodyPr/>
        <a:lstStyle/>
        <a:p>
          <a:r>
            <a:rPr lang="zh-CN" altLang="en-US" b="1" dirty="0">
              <a:latin typeface="楷体_GB2312" pitchFamily="49" charset="-122"/>
              <a:ea typeface="楷体_GB2312" pitchFamily="49" charset="-122"/>
            </a:rPr>
            <a:t>类中的运算符重载</a:t>
          </a:r>
        </a:p>
      </dgm:t>
    </dgm:pt>
    <dgm:pt modelId="{AE5CA85D-AFBE-4841-87B9-9DCD0A4FD7CF}" type="par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3AD0E52A-47E8-41FD-886A-335AEC8C55B4}" type="sib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BC4D837A-494C-48D4-853D-151F57642511}">
      <dgm:prSet phldrT="[文本]"/>
      <dgm:spPr/>
      <dgm:t>
        <a:bodyPr/>
        <a:lstStyle/>
        <a:p>
          <a:r>
            <a:rPr lang="zh-CN" altLang="en-US" b="1" dirty="0">
              <a:latin typeface="楷体_GB2312" pitchFamily="49" charset="-122"/>
              <a:ea typeface="楷体_GB2312" pitchFamily="49" charset="-122"/>
            </a:rPr>
            <a:t>结构与联合</a:t>
          </a:r>
        </a:p>
      </dgm:t>
    </dgm:pt>
    <dgm:pt modelId="{C12CE635-F424-41FB-8CFC-5D04EB7E118B}" type="par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FE84A257-424C-4006-A6D1-3AA035C49363}" type="sib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018118D1-D938-4757-B0D3-2B749E2EB3A9}" type="pres">
      <dgm:prSet presAssocID="{179AA166-F980-40A7-A6D4-6C33A7B758BD}" presName="diagram" presStyleCnt="0">
        <dgm:presLayoutVars>
          <dgm:dir/>
          <dgm:resizeHandles val="exact"/>
        </dgm:presLayoutVars>
      </dgm:prSet>
      <dgm:spPr/>
      <dgm:t>
        <a:bodyPr/>
        <a:lstStyle/>
        <a:p>
          <a:endParaRPr lang="zh-CN" altLang="en-US"/>
        </a:p>
      </dgm:t>
    </dgm:pt>
    <dgm:pt modelId="{E8A36F78-B3A8-43A3-8C27-1856A5389860}" type="pres">
      <dgm:prSet presAssocID="{C0DAD362-06C9-4441-BD00-A6480D1C6C95}" presName="node" presStyleLbl="node1" presStyleIdx="0" presStyleCnt="9">
        <dgm:presLayoutVars>
          <dgm:bulletEnabled val="1"/>
        </dgm:presLayoutVars>
      </dgm:prSet>
      <dgm:spPr/>
      <dgm:t>
        <a:bodyPr/>
        <a:lstStyle/>
        <a:p>
          <a:endParaRPr lang="zh-CN" altLang="en-US"/>
        </a:p>
      </dgm:t>
    </dgm:pt>
    <dgm:pt modelId="{7028C75B-6F3F-4D18-B54E-A824BFCB0C0B}" type="pres">
      <dgm:prSet presAssocID="{EFD1DB2E-5D3B-4DD1-ABDF-69AE59195FCB}" presName="sibTrans" presStyleCnt="0"/>
      <dgm:spPr/>
    </dgm:pt>
    <dgm:pt modelId="{8545A415-112A-4A2D-A449-3EE0C74833AE}" type="pres">
      <dgm:prSet presAssocID="{0D91E287-A689-4B69-8213-362719AB4F90}" presName="node" presStyleLbl="node1" presStyleIdx="1" presStyleCnt="9">
        <dgm:presLayoutVars>
          <dgm:bulletEnabled val="1"/>
        </dgm:presLayoutVars>
      </dgm:prSet>
      <dgm:spPr/>
      <dgm:t>
        <a:bodyPr/>
        <a:lstStyle/>
        <a:p>
          <a:endParaRPr lang="zh-CN" altLang="en-US"/>
        </a:p>
      </dgm:t>
    </dgm:pt>
    <dgm:pt modelId="{D0E77FEF-12A2-4A83-83CF-5253CEF54081}" type="pres">
      <dgm:prSet presAssocID="{13F8EDD1-63B6-492E-861E-004558AAAA99}" presName="sibTrans" presStyleCnt="0"/>
      <dgm:spPr/>
    </dgm:pt>
    <dgm:pt modelId="{B9B32D20-2EE9-4563-9E70-C3E09EC79C13}" type="pres">
      <dgm:prSet presAssocID="{D29DE895-3F83-4EAF-838E-383CE4C0D6FB}" presName="node" presStyleLbl="node1" presStyleIdx="2" presStyleCnt="9">
        <dgm:presLayoutVars>
          <dgm:bulletEnabled val="1"/>
        </dgm:presLayoutVars>
      </dgm:prSet>
      <dgm:spPr/>
      <dgm:t>
        <a:bodyPr/>
        <a:lstStyle/>
        <a:p>
          <a:endParaRPr lang="zh-CN" altLang="en-US"/>
        </a:p>
      </dgm:t>
    </dgm:pt>
    <dgm:pt modelId="{6ADACD4D-6C45-45AB-AB88-2903AED75F1A}" type="pres">
      <dgm:prSet presAssocID="{0D320185-5202-4D6F-9C99-26BA83F24CBB}" presName="sibTrans" presStyleCnt="0"/>
      <dgm:spPr/>
    </dgm:pt>
    <dgm:pt modelId="{BBA18B1A-2AD2-4B77-9F29-8F22E9E7096D}" type="pres">
      <dgm:prSet presAssocID="{2568F9E6-E645-474C-A075-98360BEFC7C7}" presName="node" presStyleLbl="node1" presStyleIdx="3" presStyleCnt="9">
        <dgm:presLayoutVars>
          <dgm:bulletEnabled val="1"/>
        </dgm:presLayoutVars>
      </dgm:prSet>
      <dgm:spPr/>
      <dgm:t>
        <a:bodyPr/>
        <a:lstStyle/>
        <a:p>
          <a:endParaRPr lang="zh-CN" altLang="en-US"/>
        </a:p>
      </dgm:t>
    </dgm:pt>
    <dgm:pt modelId="{3C36FF9A-90F9-4D66-AC63-27EE8E292AA8}" type="pres">
      <dgm:prSet presAssocID="{34C22885-87AF-47A1-B07B-4514F3724950}" presName="sibTrans" presStyleCnt="0"/>
      <dgm:spPr/>
    </dgm:pt>
    <dgm:pt modelId="{967493A8-A0CD-42E0-A922-D03AE5413F72}" type="pres">
      <dgm:prSet presAssocID="{00C61D7F-DDBA-436D-B9FA-A9122122BDC4}" presName="node" presStyleLbl="node1" presStyleIdx="4" presStyleCnt="9">
        <dgm:presLayoutVars>
          <dgm:bulletEnabled val="1"/>
        </dgm:presLayoutVars>
      </dgm:prSet>
      <dgm:spPr/>
      <dgm:t>
        <a:bodyPr/>
        <a:lstStyle/>
        <a:p>
          <a:endParaRPr lang="zh-CN" altLang="en-US"/>
        </a:p>
      </dgm:t>
    </dgm:pt>
    <dgm:pt modelId="{A18C2342-1721-40B2-8455-D4213AC46B26}" type="pres">
      <dgm:prSet presAssocID="{08864AE2-527F-4829-AAC0-CA233FF06287}" presName="sibTrans" presStyleCnt="0"/>
      <dgm:spPr/>
    </dgm:pt>
    <dgm:pt modelId="{58644A51-C118-4203-9EF7-E3B5B6B3C491}" type="pres">
      <dgm:prSet presAssocID="{AC465C93-85DC-4384-86BC-66F45A9DE1F7}" presName="node" presStyleLbl="node1" presStyleIdx="5" presStyleCnt="9">
        <dgm:presLayoutVars>
          <dgm:bulletEnabled val="1"/>
        </dgm:presLayoutVars>
      </dgm:prSet>
      <dgm:spPr/>
      <dgm:t>
        <a:bodyPr/>
        <a:lstStyle/>
        <a:p>
          <a:endParaRPr lang="zh-CN" altLang="en-US"/>
        </a:p>
      </dgm:t>
    </dgm:pt>
    <dgm:pt modelId="{89A0C358-5400-4F31-88C9-438EA8ECCEE0}" type="pres">
      <dgm:prSet presAssocID="{2B3259A2-ECAA-4CEB-BFEB-7A9585388E52}" presName="sibTrans" presStyleCnt="0"/>
      <dgm:spPr/>
    </dgm:pt>
    <dgm:pt modelId="{9825F861-11CC-4F15-8B1B-C990FD3B29EC}" type="pres">
      <dgm:prSet presAssocID="{F75877D8-FCF4-4CCD-A1F2-DC50D29B1F5B}" presName="node" presStyleLbl="node1" presStyleIdx="6" presStyleCnt="9">
        <dgm:presLayoutVars>
          <dgm:bulletEnabled val="1"/>
        </dgm:presLayoutVars>
      </dgm:prSet>
      <dgm:spPr/>
      <dgm:t>
        <a:bodyPr/>
        <a:lstStyle/>
        <a:p>
          <a:endParaRPr lang="zh-CN" altLang="en-US"/>
        </a:p>
      </dgm:t>
    </dgm:pt>
    <dgm:pt modelId="{25430D1F-EAC0-440F-ABFC-9E3610A7F581}" type="pres">
      <dgm:prSet presAssocID="{3AD0E52A-47E8-41FD-886A-335AEC8C55B4}" presName="sibTrans" presStyleCnt="0"/>
      <dgm:spPr/>
    </dgm:pt>
    <dgm:pt modelId="{C4934153-F4C4-432C-B658-1C049F0C1281}" type="pres">
      <dgm:prSet presAssocID="{BC4D837A-494C-48D4-853D-151F57642511}" presName="node" presStyleLbl="node1" presStyleIdx="7" presStyleCnt="9">
        <dgm:presLayoutVars>
          <dgm:bulletEnabled val="1"/>
        </dgm:presLayoutVars>
      </dgm:prSet>
      <dgm:spPr/>
      <dgm:t>
        <a:bodyPr/>
        <a:lstStyle/>
        <a:p>
          <a:endParaRPr lang="zh-CN" altLang="en-US"/>
        </a:p>
      </dgm:t>
    </dgm:pt>
    <dgm:pt modelId="{DE51AD44-EB7D-451E-A5B4-F03A852C3B9A}" type="pres">
      <dgm:prSet presAssocID="{FE84A257-424C-4006-A6D1-3AA035C49363}" presName="sibTrans" presStyleCnt="0"/>
      <dgm:spPr/>
    </dgm:pt>
    <dgm:pt modelId="{CC6C64A7-EB5C-45C0-BFB5-5FAFBBC90D09}" type="pres">
      <dgm:prSet presAssocID="{1267796C-405B-491B-B21F-F49334FAC8BA}" presName="node" presStyleLbl="node1" presStyleIdx="8" presStyleCnt="9">
        <dgm:presLayoutVars>
          <dgm:bulletEnabled val="1"/>
        </dgm:presLayoutVars>
      </dgm:prSet>
      <dgm:spPr/>
      <dgm:t>
        <a:bodyPr/>
        <a:lstStyle/>
        <a:p>
          <a:endParaRPr lang="zh-CN" altLang="en-US"/>
        </a:p>
      </dgm:t>
    </dgm:pt>
  </dgm:ptLst>
  <dgm:cxnLst>
    <dgm:cxn modelId="{5F3AD8EB-F940-4189-B723-9D71C6A48EAD}" type="presOf" srcId="{179AA166-F980-40A7-A6D4-6C33A7B758BD}" destId="{018118D1-D938-4757-B0D3-2B749E2EB3A9}" srcOrd="0" destOrd="0" presId="urn:microsoft.com/office/officeart/2005/8/layout/default#4"/>
    <dgm:cxn modelId="{28BED57E-E3D2-420A-BF8B-D154BECFBE3E}" srcId="{179AA166-F980-40A7-A6D4-6C33A7B758BD}" destId="{F75877D8-FCF4-4CCD-A1F2-DC50D29B1F5B}" srcOrd="6" destOrd="0" parTransId="{AE5CA85D-AFBE-4841-87B9-9DCD0A4FD7CF}" sibTransId="{3AD0E52A-47E8-41FD-886A-335AEC8C55B4}"/>
    <dgm:cxn modelId="{47D35F37-EE5F-4CBC-9635-5714E309BBEF}" srcId="{179AA166-F980-40A7-A6D4-6C33A7B758BD}" destId="{1267796C-405B-491B-B21F-F49334FAC8BA}" srcOrd="8" destOrd="0" parTransId="{017CDFFB-F3E3-4C7E-9F6A-618A4EC003CD}" sibTransId="{8FAE30C3-C4A6-44C4-8D93-780713F78C2D}"/>
    <dgm:cxn modelId="{97751495-85D3-4017-AEC6-07A23AAA0E16}" srcId="{179AA166-F980-40A7-A6D4-6C33A7B758BD}" destId="{00C61D7F-DDBA-436D-B9FA-A9122122BDC4}" srcOrd="4" destOrd="0" parTransId="{1A31EBC0-6499-41AF-86FC-EA9AFD05F4AF}" sibTransId="{08864AE2-527F-4829-AAC0-CA233FF06287}"/>
    <dgm:cxn modelId="{AA356929-16CB-481E-A16B-F070C0B546CF}" type="presOf" srcId="{0D91E287-A689-4B69-8213-362719AB4F90}" destId="{8545A415-112A-4A2D-A449-3EE0C74833AE}" srcOrd="0" destOrd="0" presId="urn:microsoft.com/office/officeart/2005/8/layout/default#4"/>
    <dgm:cxn modelId="{94E5732A-2165-4421-B7DF-93F24D2F413D}" type="presOf" srcId="{2568F9E6-E645-474C-A075-98360BEFC7C7}" destId="{BBA18B1A-2AD2-4B77-9F29-8F22E9E7096D}" srcOrd="0" destOrd="0" presId="urn:microsoft.com/office/officeart/2005/8/layout/default#4"/>
    <dgm:cxn modelId="{D77A5F17-F5E5-442C-ABE8-944593D445FC}" type="presOf" srcId="{C0DAD362-06C9-4441-BD00-A6480D1C6C95}" destId="{E8A36F78-B3A8-43A3-8C27-1856A5389860}" srcOrd="0" destOrd="0" presId="urn:microsoft.com/office/officeart/2005/8/layout/default#4"/>
    <dgm:cxn modelId="{C7A1133D-2728-488C-912D-7F0AB45261FA}" srcId="{179AA166-F980-40A7-A6D4-6C33A7B758BD}" destId="{BC4D837A-494C-48D4-853D-151F57642511}" srcOrd="7" destOrd="0" parTransId="{C12CE635-F424-41FB-8CFC-5D04EB7E118B}" sibTransId="{FE84A257-424C-4006-A6D1-3AA035C49363}"/>
    <dgm:cxn modelId="{25BC6EAC-4C9F-4F26-97AC-965197527E71}" type="presOf" srcId="{AC465C93-85DC-4384-86BC-66F45A9DE1F7}" destId="{58644A51-C118-4203-9EF7-E3B5B6B3C491}" srcOrd="0" destOrd="0" presId="urn:microsoft.com/office/officeart/2005/8/layout/default#4"/>
    <dgm:cxn modelId="{81010F30-ADA7-42E4-ADB1-E51DF09337A9}" type="presOf" srcId="{BC4D837A-494C-48D4-853D-151F57642511}" destId="{C4934153-F4C4-432C-B658-1C049F0C1281}" srcOrd="0" destOrd="0" presId="urn:microsoft.com/office/officeart/2005/8/layout/default#4"/>
    <dgm:cxn modelId="{4F2FE973-D9BA-4CEE-BA3E-D726EF6C058E}" srcId="{179AA166-F980-40A7-A6D4-6C33A7B758BD}" destId="{C0DAD362-06C9-4441-BD00-A6480D1C6C95}" srcOrd="0" destOrd="0" parTransId="{7C03574B-2002-45FA-BBB2-F4A730BC2B47}" sibTransId="{EFD1DB2E-5D3B-4DD1-ABDF-69AE59195FCB}"/>
    <dgm:cxn modelId="{436E745D-5324-4AAC-BB21-7F47016893E7}" srcId="{179AA166-F980-40A7-A6D4-6C33A7B758BD}" destId="{AC465C93-85DC-4384-86BC-66F45A9DE1F7}" srcOrd="5" destOrd="0" parTransId="{8F2E8254-92B1-4DCD-B064-7974C3474537}" sibTransId="{2B3259A2-ECAA-4CEB-BFEB-7A9585388E52}"/>
    <dgm:cxn modelId="{D3233FC4-FF45-4C37-B9B1-840327142E34}" srcId="{179AA166-F980-40A7-A6D4-6C33A7B758BD}" destId="{0D91E287-A689-4B69-8213-362719AB4F90}" srcOrd="1" destOrd="0" parTransId="{3C0FDDB0-0CC5-4BBC-AAAA-E01394675931}" sibTransId="{13F8EDD1-63B6-492E-861E-004558AAAA99}"/>
    <dgm:cxn modelId="{1717551F-9196-415A-AC4A-F75A6C7D9680}" type="presOf" srcId="{D29DE895-3F83-4EAF-838E-383CE4C0D6FB}" destId="{B9B32D20-2EE9-4563-9E70-C3E09EC79C13}" srcOrd="0" destOrd="0" presId="urn:microsoft.com/office/officeart/2005/8/layout/default#4"/>
    <dgm:cxn modelId="{BC869A38-1717-4CC5-9CB0-08BB1DD8B82A}" type="presOf" srcId="{F75877D8-FCF4-4CCD-A1F2-DC50D29B1F5B}" destId="{9825F861-11CC-4F15-8B1B-C990FD3B29EC}" srcOrd="0" destOrd="0" presId="urn:microsoft.com/office/officeart/2005/8/layout/default#4"/>
    <dgm:cxn modelId="{C9A4E871-02BF-4FFC-8F36-996A628C0735}" srcId="{179AA166-F980-40A7-A6D4-6C33A7B758BD}" destId="{2568F9E6-E645-474C-A075-98360BEFC7C7}" srcOrd="3" destOrd="0" parTransId="{87176164-8828-42E8-BF3F-2BBD81C1B83C}" sibTransId="{34C22885-87AF-47A1-B07B-4514F3724950}"/>
    <dgm:cxn modelId="{F06CB8D5-3B78-430E-8C7E-73409AC796A0}" type="presOf" srcId="{1267796C-405B-491B-B21F-F49334FAC8BA}" destId="{CC6C64A7-EB5C-45C0-BFB5-5FAFBBC90D09}" srcOrd="0" destOrd="0" presId="urn:microsoft.com/office/officeart/2005/8/layout/default#4"/>
    <dgm:cxn modelId="{B7B8164E-18E9-4B13-AA64-7CEF292B3921}" type="presOf" srcId="{00C61D7F-DDBA-436D-B9FA-A9122122BDC4}" destId="{967493A8-A0CD-42E0-A922-D03AE5413F72}" srcOrd="0" destOrd="0" presId="urn:microsoft.com/office/officeart/2005/8/layout/default#4"/>
    <dgm:cxn modelId="{43865B87-3519-4854-BD92-51AEFD3470F0}" srcId="{179AA166-F980-40A7-A6D4-6C33A7B758BD}" destId="{D29DE895-3F83-4EAF-838E-383CE4C0D6FB}" srcOrd="2" destOrd="0" parTransId="{AC1A8B09-98D6-4E4F-8FAA-E8181409B8E9}" sibTransId="{0D320185-5202-4D6F-9C99-26BA83F24CBB}"/>
    <dgm:cxn modelId="{A9D1F772-5D1E-4BBF-B668-33E0A083914D}" type="presParOf" srcId="{018118D1-D938-4757-B0D3-2B749E2EB3A9}" destId="{E8A36F78-B3A8-43A3-8C27-1856A5389860}" srcOrd="0" destOrd="0" presId="urn:microsoft.com/office/officeart/2005/8/layout/default#4"/>
    <dgm:cxn modelId="{6296A364-88DA-4BF5-A320-69EE8EE4CCF1}" type="presParOf" srcId="{018118D1-D938-4757-B0D3-2B749E2EB3A9}" destId="{7028C75B-6F3F-4D18-B54E-A824BFCB0C0B}" srcOrd="1" destOrd="0" presId="urn:microsoft.com/office/officeart/2005/8/layout/default#4"/>
    <dgm:cxn modelId="{2127258A-DC90-4641-B4F0-7CA3979C4176}" type="presParOf" srcId="{018118D1-D938-4757-B0D3-2B749E2EB3A9}" destId="{8545A415-112A-4A2D-A449-3EE0C74833AE}" srcOrd="2" destOrd="0" presId="urn:microsoft.com/office/officeart/2005/8/layout/default#4"/>
    <dgm:cxn modelId="{67776109-A27D-4A26-A592-B5CDCF2C946E}" type="presParOf" srcId="{018118D1-D938-4757-B0D3-2B749E2EB3A9}" destId="{D0E77FEF-12A2-4A83-83CF-5253CEF54081}" srcOrd="3" destOrd="0" presId="urn:microsoft.com/office/officeart/2005/8/layout/default#4"/>
    <dgm:cxn modelId="{7780ED41-2B5B-4CA1-8576-D82092274EC9}" type="presParOf" srcId="{018118D1-D938-4757-B0D3-2B749E2EB3A9}" destId="{B9B32D20-2EE9-4563-9E70-C3E09EC79C13}" srcOrd="4" destOrd="0" presId="urn:microsoft.com/office/officeart/2005/8/layout/default#4"/>
    <dgm:cxn modelId="{11FC83CF-E6BD-4CF6-BECF-847457F729C7}" type="presParOf" srcId="{018118D1-D938-4757-B0D3-2B749E2EB3A9}" destId="{6ADACD4D-6C45-45AB-AB88-2903AED75F1A}" srcOrd="5" destOrd="0" presId="urn:microsoft.com/office/officeart/2005/8/layout/default#4"/>
    <dgm:cxn modelId="{D8E5B8CF-48E6-45A3-8DFA-CAE528029FEA}" type="presParOf" srcId="{018118D1-D938-4757-B0D3-2B749E2EB3A9}" destId="{BBA18B1A-2AD2-4B77-9F29-8F22E9E7096D}" srcOrd="6" destOrd="0" presId="urn:microsoft.com/office/officeart/2005/8/layout/default#4"/>
    <dgm:cxn modelId="{0373FC36-CFEF-4208-91F6-3174DBDCA92D}" type="presParOf" srcId="{018118D1-D938-4757-B0D3-2B749E2EB3A9}" destId="{3C36FF9A-90F9-4D66-AC63-27EE8E292AA8}" srcOrd="7" destOrd="0" presId="urn:microsoft.com/office/officeart/2005/8/layout/default#4"/>
    <dgm:cxn modelId="{A06A59EA-6400-459B-954B-25E450A3F982}" type="presParOf" srcId="{018118D1-D938-4757-B0D3-2B749E2EB3A9}" destId="{967493A8-A0CD-42E0-A922-D03AE5413F72}" srcOrd="8" destOrd="0" presId="urn:microsoft.com/office/officeart/2005/8/layout/default#4"/>
    <dgm:cxn modelId="{EFDDAD9C-52B4-4B8B-B411-E13C838029F3}" type="presParOf" srcId="{018118D1-D938-4757-B0D3-2B749E2EB3A9}" destId="{A18C2342-1721-40B2-8455-D4213AC46B26}" srcOrd="9" destOrd="0" presId="urn:microsoft.com/office/officeart/2005/8/layout/default#4"/>
    <dgm:cxn modelId="{F4541129-547F-4BE2-A737-EA857833CF5C}" type="presParOf" srcId="{018118D1-D938-4757-B0D3-2B749E2EB3A9}" destId="{58644A51-C118-4203-9EF7-E3B5B6B3C491}" srcOrd="10" destOrd="0" presId="urn:microsoft.com/office/officeart/2005/8/layout/default#4"/>
    <dgm:cxn modelId="{ECF8DFAF-1BA5-4540-8AE7-1775882D2308}" type="presParOf" srcId="{018118D1-D938-4757-B0D3-2B749E2EB3A9}" destId="{89A0C358-5400-4F31-88C9-438EA8ECCEE0}" srcOrd="11" destOrd="0" presId="urn:microsoft.com/office/officeart/2005/8/layout/default#4"/>
    <dgm:cxn modelId="{35CF2E5D-D64D-4EEE-A9AA-EA62D53825B1}" type="presParOf" srcId="{018118D1-D938-4757-B0D3-2B749E2EB3A9}" destId="{9825F861-11CC-4F15-8B1B-C990FD3B29EC}" srcOrd="12" destOrd="0" presId="urn:microsoft.com/office/officeart/2005/8/layout/default#4"/>
    <dgm:cxn modelId="{BB440DD8-AC32-4986-ABF5-130B450F9628}" type="presParOf" srcId="{018118D1-D938-4757-B0D3-2B749E2EB3A9}" destId="{25430D1F-EAC0-440F-ABFC-9E3610A7F581}" srcOrd="13" destOrd="0" presId="urn:microsoft.com/office/officeart/2005/8/layout/default#4"/>
    <dgm:cxn modelId="{F5426CB5-7C17-4372-9104-BB2E37BE2F19}" type="presParOf" srcId="{018118D1-D938-4757-B0D3-2B749E2EB3A9}" destId="{C4934153-F4C4-432C-B658-1C049F0C1281}" srcOrd="14" destOrd="0" presId="urn:microsoft.com/office/officeart/2005/8/layout/default#4"/>
    <dgm:cxn modelId="{47C36023-151A-4F63-8FAD-38CD161055C6}" type="presParOf" srcId="{018118D1-D938-4757-B0D3-2B749E2EB3A9}" destId="{DE51AD44-EB7D-451E-A5B4-F03A852C3B9A}" srcOrd="15" destOrd="0" presId="urn:microsoft.com/office/officeart/2005/8/layout/default#4"/>
    <dgm:cxn modelId="{A44E42D1-F345-4E2D-B753-538520450F9E}" type="presParOf" srcId="{018118D1-D938-4757-B0D3-2B749E2EB3A9}" destId="{CC6C64A7-EB5C-45C0-BFB5-5FAFBBC90D09}" srcOrd="16" destOrd="0" presId="urn:microsoft.com/office/officeart/2005/8/layout/defaul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9AA166-F980-40A7-A6D4-6C33A7B758BD}" type="doc">
      <dgm:prSet loTypeId="urn:microsoft.com/office/officeart/2005/8/layout/default#5" loCatId="list" qsTypeId="urn:microsoft.com/office/officeart/2005/8/quickstyle/3d1" qsCatId="3D" csTypeId="urn:microsoft.com/office/officeart/2005/8/colors/accent1_1" csCatId="accent1" phldr="1"/>
      <dgm:spPr/>
      <dgm:t>
        <a:bodyPr/>
        <a:lstStyle/>
        <a:p>
          <a:endParaRPr lang="zh-CN" altLang="en-US"/>
        </a:p>
      </dgm:t>
    </dgm:pt>
    <dgm:pt modelId="{C0DAD362-06C9-4441-BD00-A6480D1C6C95}">
      <dgm:prSet phldrT="[文本]"/>
      <dgm:spPr/>
      <dgm:t>
        <a:bodyPr/>
        <a:lstStyle/>
        <a:p>
          <a:r>
            <a:rPr lang="zh-CN" altLang="en-US" b="1" dirty="0">
              <a:latin typeface="楷体_GB2312" pitchFamily="49" charset="-122"/>
              <a:ea typeface="楷体_GB2312" pitchFamily="49" charset="-122"/>
            </a:rPr>
            <a:t>面向对象程序设计思想</a:t>
          </a:r>
        </a:p>
      </dgm:t>
    </dgm:pt>
    <dgm:pt modelId="{7C03574B-2002-45FA-BBB2-F4A730BC2B47}" type="par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EFD1DB2E-5D3B-4DD1-ABDF-69AE59195FCB}" type="sib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0D91E287-A689-4B69-8213-362719AB4F90}">
      <dgm:prSet phldrT="[文本]"/>
      <dgm:spPr/>
      <dgm:t>
        <a:bodyPr/>
        <a:lstStyle/>
        <a:p>
          <a:r>
            <a:rPr lang="zh-CN" altLang="en-US" b="1" dirty="0">
              <a:latin typeface="楷体_GB2312" pitchFamily="49" charset="-122"/>
              <a:ea typeface="楷体_GB2312" pitchFamily="49" charset="-122"/>
            </a:rPr>
            <a:t>类的定义和对象的说明</a:t>
          </a:r>
        </a:p>
      </dgm:t>
    </dgm:pt>
    <dgm:pt modelId="{3C0FDDB0-0CC5-4BBC-AAAA-E01394675931}" type="par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13F8EDD1-63B6-492E-861E-004558AAAA99}" type="sib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D29DE895-3F83-4EAF-838E-383CE4C0D6FB}">
      <dgm:prSet phldrT="[文本]"/>
      <dgm:spPr/>
      <dgm:t>
        <a:bodyPr/>
        <a:lstStyle/>
        <a:p>
          <a:r>
            <a:rPr lang="zh-CN" altLang="en-US" b="1" dirty="0">
              <a:latin typeface="楷体_GB2312" pitchFamily="49" charset="-122"/>
              <a:ea typeface="楷体_GB2312" pitchFamily="49" charset="-122"/>
            </a:rPr>
            <a:t>对象的初始化</a:t>
          </a:r>
        </a:p>
      </dgm:t>
    </dgm:pt>
    <dgm:pt modelId="{AC1A8B09-98D6-4E4F-8FAA-E8181409B8E9}" type="par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0D320185-5202-4D6F-9C99-26BA83F24CBB}" type="sib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2568F9E6-E645-474C-A075-98360BEFC7C7}">
      <dgm:prSet phldrT="[文本]"/>
      <dgm:spPr>
        <a:solidFill>
          <a:srgbClr val="92D050"/>
        </a:solidFill>
      </dgm:spPr>
      <dgm:t>
        <a:bodyPr/>
        <a:lstStyle/>
        <a:p>
          <a:r>
            <a:rPr lang="zh-CN" altLang="en-US" b="1" dirty="0">
              <a:solidFill>
                <a:srgbClr val="C00000"/>
              </a:solidFill>
              <a:latin typeface="楷体_GB2312" pitchFamily="49" charset="-122"/>
              <a:ea typeface="楷体_GB2312" pitchFamily="49" charset="-122"/>
            </a:rPr>
            <a:t>静态成员与常量成员</a:t>
          </a:r>
        </a:p>
      </dgm:t>
    </dgm:pt>
    <dgm:pt modelId="{87176164-8828-42E8-BF3F-2BBD81C1B83C}" type="par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34C22885-87AF-47A1-B07B-4514F3724950}" type="sib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1267796C-405B-491B-B21F-F49334FAC8BA}">
      <dgm:prSet phldrT="[文本]"/>
      <dgm:spPr/>
      <dgm:t>
        <a:bodyPr/>
        <a:lstStyle/>
        <a:p>
          <a:r>
            <a:rPr lang="zh-CN" altLang="en-US" b="1" dirty="0">
              <a:latin typeface="楷体_GB2312" pitchFamily="49" charset="-122"/>
              <a:ea typeface="楷体_GB2312" pitchFamily="49" charset="-122"/>
            </a:rPr>
            <a:t>拷贝构造函数</a:t>
          </a:r>
        </a:p>
      </dgm:t>
    </dgm:pt>
    <dgm:pt modelId="{017CDFFB-F3E3-4C7E-9F6A-618A4EC003CD}" type="par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8FAE30C3-C4A6-44C4-8D93-780713F78C2D}" type="sib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00C61D7F-DDBA-436D-B9FA-A9122122BDC4}">
      <dgm:prSet phldrT="[文本]"/>
      <dgm:spPr/>
      <dgm:t>
        <a:bodyPr/>
        <a:lstStyle/>
        <a:p>
          <a:r>
            <a:rPr lang="zh-CN" altLang="en-US" b="1" dirty="0">
              <a:latin typeface="楷体_GB2312" pitchFamily="49" charset="-122"/>
              <a:ea typeface="楷体_GB2312" pitchFamily="49" charset="-122"/>
            </a:rPr>
            <a:t>友元</a:t>
          </a:r>
        </a:p>
      </dgm:t>
    </dgm:pt>
    <dgm:pt modelId="{1A31EBC0-6499-41AF-86FC-EA9AFD05F4AF}" type="par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08864AE2-527F-4829-AAC0-CA233FF06287}" type="sib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AC465C93-85DC-4384-86BC-66F45A9DE1F7}">
      <dgm:prSet phldrT="[文本]"/>
      <dgm:spPr/>
      <dgm:t>
        <a:bodyPr/>
        <a:lstStyle/>
        <a:p>
          <a:r>
            <a:rPr lang="zh-CN" altLang="en-US" b="1" dirty="0">
              <a:latin typeface="楷体_GB2312" pitchFamily="49" charset="-122"/>
              <a:ea typeface="楷体_GB2312" pitchFamily="49" charset="-122"/>
            </a:rPr>
            <a:t>类和类之间的关系</a:t>
          </a:r>
        </a:p>
      </dgm:t>
    </dgm:pt>
    <dgm:pt modelId="{8F2E8254-92B1-4DCD-B064-7974C3474537}" type="par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2B3259A2-ECAA-4CEB-BFEB-7A9585388E52}" type="sib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F75877D8-FCF4-4CCD-A1F2-DC50D29B1F5B}">
      <dgm:prSet phldrT="[文本]"/>
      <dgm:spPr/>
      <dgm:t>
        <a:bodyPr/>
        <a:lstStyle/>
        <a:p>
          <a:r>
            <a:rPr lang="zh-CN" altLang="en-US" b="1" dirty="0">
              <a:latin typeface="楷体_GB2312" pitchFamily="49" charset="-122"/>
              <a:ea typeface="楷体_GB2312" pitchFamily="49" charset="-122"/>
            </a:rPr>
            <a:t>类中的运算符重载</a:t>
          </a:r>
        </a:p>
      </dgm:t>
    </dgm:pt>
    <dgm:pt modelId="{AE5CA85D-AFBE-4841-87B9-9DCD0A4FD7CF}" type="par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3AD0E52A-47E8-41FD-886A-335AEC8C55B4}" type="sib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BC4D837A-494C-48D4-853D-151F57642511}">
      <dgm:prSet phldrT="[文本]"/>
      <dgm:spPr/>
      <dgm:t>
        <a:bodyPr/>
        <a:lstStyle/>
        <a:p>
          <a:r>
            <a:rPr lang="zh-CN" altLang="en-US" b="1" dirty="0">
              <a:latin typeface="楷体_GB2312" pitchFamily="49" charset="-122"/>
              <a:ea typeface="楷体_GB2312" pitchFamily="49" charset="-122"/>
            </a:rPr>
            <a:t>结构与联合</a:t>
          </a:r>
        </a:p>
      </dgm:t>
    </dgm:pt>
    <dgm:pt modelId="{C12CE635-F424-41FB-8CFC-5D04EB7E118B}" type="par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FE84A257-424C-4006-A6D1-3AA035C49363}" type="sib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018118D1-D938-4757-B0D3-2B749E2EB3A9}" type="pres">
      <dgm:prSet presAssocID="{179AA166-F980-40A7-A6D4-6C33A7B758BD}" presName="diagram" presStyleCnt="0">
        <dgm:presLayoutVars>
          <dgm:dir/>
          <dgm:resizeHandles val="exact"/>
        </dgm:presLayoutVars>
      </dgm:prSet>
      <dgm:spPr/>
      <dgm:t>
        <a:bodyPr/>
        <a:lstStyle/>
        <a:p>
          <a:endParaRPr lang="zh-CN" altLang="en-US"/>
        </a:p>
      </dgm:t>
    </dgm:pt>
    <dgm:pt modelId="{E8A36F78-B3A8-43A3-8C27-1856A5389860}" type="pres">
      <dgm:prSet presAssocID="{C0DAD362-06C9-4441-BD00-A6480D1C6C95}" presName="node" presStyleLbl="node1" presStyleIdx="0" presStyleCnt="9">
        <dgm:presLayoutVars>
          <dgm:bulletEnabled val="1"/>
        </dgm:presLayoutVars>
      </dgm:prSet>
      <dgm:spPr/>
      <dgm:t>
        <a:bodyPr/>
        <a:lstStyle/>
        <a:p>
          <a:endParaRPr lang="zh-CN" altLang="en-US"/>
        </a:p>
      </dgm:t>
    </dgm:pt>
    <dgm:pt modelId="{7028C75B-6F3F-4D18-B54E-A824BFCB0C0B}" type="pres">
      <dgm:prSet presAssocID="{EFD1DB2E-5D3B-4DD1-ABDF-69AE59195FCB}" presName="sibTrans" presStyleCnt="0"/>
      <dgm:spPr/>
    </dgm:pt>
    <dgm:pt modelId="{8545A415-112A-4A2D-A449-3EE0C74833AE}" type="pres">
      <dgm:prSet presAssocID="{0D91E287-A689-4B69-8213-362719AB4F90}" presName="node" presStyleLbl="node1" presStyleIdx="1" presStyleCnt="9">
        <dgm:presLayoutVars>
          <dgm:bulletEnabled val="1"/>
        </dgm:presLayoutVars>
      </dgm:prSet>
      <dgm:spPr/>
      <dgm:t>
        <a:bodyPr/>
        <a:lstStyle/>
        <a:p>
          <a:endParaRPr lang="zh-CN" altLang="en-US"/>
        </a:p>
      </dgm:t>
    </dgm:pt>
    <dgm:pt modelId="{D0E77FEF-12A2-4A83-83CF-5253CEF54081}" type="pres">
      <dgm:prSet presAssocID="{13F8EDD1-63B6-492E-861E-004558AAAA99}" presName="sibTrans" presStyleCnt="0"/>
      <dgm:spPr/>
    </dgm:pt>
    <dgm:pt modelId="{B9B32D20-2EE9-4563-9E70-C3E09EC79C13}" type="pres">
      <dgm:prSet presAssocID="{D29DE895-3F83-4EAF-838E-383CE4C0D6FB}" presName="node" presStyleLbl="node1" presStyleIdx="2" presStyleCnt="9">
        <dgm:presLayoutVars>
          <dgm:bulletEnabled val="1"/>
        </dgm:presLayoutVars>
      </dgm:prSet>
      <dgm:spPr/>
      <dgm:t>
        <a:bodyPr/>
        <a:lstStyle/>
        <a:p>
          <a:endParaRPr lang="zh-CN" altLang="en-US"/>
        </a:p>
      </dgm:t>
    </dgm:pt>
    <dgm:pt modelId="{6ADACD4D-6C45-45AB-AB88-2903AED75F1A}" type="pres">
      <dgm:prSet presAssocID="{0D320185-5202-4D6F-9C99-26BA83F24CBB}" presName="sibTrans" presStyleCnt="0"/>
      <dgm:spPr/>
    </dgm:pt>
    <dgm:pt modelId="{BBA18B1A-2AD2-4B77-9F29-8F22E9E7096D}" type="pres">
      <dgm:prSet presAssocID="{2568F9E6-E645-474C-A075-98360BEFC7C7}" presName="node" presStyleLbl="node1" presStyleIdx="3" presStyleCnt="9">
        <dgm:presLayoutVars>
          <dgm:bulletEnabled val="1"/>
        </dgm:presLayoutVars>
      </dgm:prSet>
      <dgm:spPr/>
      <dgm:t>
        <a:bodyPr/>
        <a:lstStyle/>
        <a:p>
          <a:endParaRPr lang="zh-CN" altLang="en-US"/>
        </a:p>
      </dgm:t>
    </dgm:pt>
    <dgm:pt modelId="{3C36FF9A-90F9-4D66-AC63-27EE8E292AA8}" type="pres">
      <dgm:prSet presAssocID="{34C22885-87AF-47A1-B07B-4514F3724950}" presName="sibTrans" presStyleCnt="0"/>
      <dgm:spPr/>
    </dgm:pt>
    <dgm:pt modelId="{967493A8-A0CD-42E0-A922-D03AE5413F72}" type="pres">
      <dgm:prSet presAssocID="{00C61D7F-DDBA-436D-B9FA-A9122122BDC4}" presName="node" presStyleLbl="node1" presStyleIdx="4" presStyleCnt="9">
        <dgm:presLayoutVars>
          <dgm:bulletEnabled val="1"/>
        </dgm:presLayoutVars>
      </dgm:prSet>
      <dgm:spPr/>
      <dgm:t>
        <a:bodyPr/>
        <a:lstStyle/>
        <a:p>
          <a:endParaRPr lang="zh-CN" altLang="en-US"/>
        </a:p>
      </dgm:t>
    </dgm:pt>
    <dgm:pt modelId="{A18C2342-1721-40B2-8455-D4213AC46B26}" type="pres">
      <dgm:prSet presAssocID="{08864AE2-527F-4829-AAC0-CA233FF06287}" presName="sibTrans" presStyleCnt="0"/>
      <dgm:spPr/>
    </dgm:pt>
    <dgm:pt modelId="{58644A51-C118-4203-9EF7-E3B5B6B3C491}" type="pres">
      <dgm:prSet presAssocID="{AC465C93-85DC-4384-86BC-66F45A9DE1F7}" presName="node" presStyleLbl="node1" presStyleIdx="5" presStyleCnt="9">
        <dgm:presLayoutVars>
          <dgm:bulletEnabled val="1"/>
        </dgm:presLayoutVars>
      </dgm:prSet>
      <dgm:spPr/>
      <dgm:t>
        <a:bodyPr/>
        <a:lstStyle/>
        <a:p>
          <a:endParaRPr lang="zh-CN" altLang="en-US"/>
        </a:p>
      </dgm:t>
    </dgm:pt>
    <dgm:pt modelId="{89A0C358-5400-4F31-88C9-438EA8ECCEE0}" type="pres">
      <dgm:prSet presAssocID="{2B3259A2-ECAA-4CEB-BFEB-7A9585388E52}" presName="sibTrans" presStyleCnt="0"/>
      <dgm:spPr/>
    </dgm:pt>
    <dgm:pt modelId="{9825F861-11CC-4F15-8B1B-C990FD3B29EC}" type="pres">
      <dgm:prSet presAssocID="{F75877D8-FCF4-4CCD-A1F2-DC50D29B1F5B}" presName="node" presStyleLbl="node1" presStyleIdx="6" presStyleCnt="9">
        <dgm:presLayoutVars>
          <dgm:bulletEnabled val="1"/>
        </dgm:presLayoutVars>
      </dgm:prSet>
      <dgm:spPr/>
      <dgm:t>
        <a:bodyPr/>
        <a:lstStyle/>
        <a:p>
          <a:endParaRPr lang="zh-CN" altLang="en-US"/>
        </a:p>
      </dgm:t>
    </dgm:pt>
    <dgm:pt modelId="{25430D1F-EAC0-440F-ABFC-9E3610A7F581}" type="pres">
      <dgm:prSet presAssocID="{3AD0E52A-47E8-41FD-886A-335AEC8C55B4}" presName="sibTrans" presStyleCnt="0"/>
      <dgm:spPr/>
    </dgm:pt>
    <dgm:pt modelId="{C4934153-F4C4-432C-B658-1C049F0C1281}" type="pres">
      <dgm:prSet presAssocID="{BC4D837A-494C-48D4-853D-151F57642511}" presName="node" presStyleLbl="node1" presStyleIdx="7" presStyleCnt="9">
        <dgm:presLayoutVars>
          <dgm:bulletEnabled val="1"/>
        </dgm:presLayoutVars>
      </dgm:prSet>
      <dgm:spPr/>
      <dgm:t>
        <a:bodyPr/>
        <a:lstStyle/>
        <a:p>
          <a:endParaRPr lang="zh-CN" altLang="en-US"/>
        </a:p>
      </dgm:t>
    </dgm:pt>
    <dgm:pt modelId="{DE51AD44-EB7D-451E-A5B4-F03A852C3B9A}" type="pres">
      <dgm:prSet presAssocID="{FE84A257-424C-4006-A6D1-3AA035C49363}" presName="sibTrans" presStyleCnt="0"/>
      <dgm:spPr/>
    </dgm:pt>
    <dgm:pt modelId="{CC6C64A7-EB5C-45C0-BFB5-5FAFBBC90D09}" type="pres">
      <dgm:prSet presAssocID="{1267796C-405B-491B-B21F-F49334FAC8BA}" presName="node" presStyleLbl="node1" presStyleIdx="8" presStyleCnt="9">
        <dgm:presLayoutVars>
          <dgm:bulletEnabled val="1"/>
        </dgm:presLayoutVars>
      </dgm:prSet>
      <dgm:spPr/>
      <dgm:t>
        <a:bodyPr/>
        <a:lstStyle/>
        <a:p>
          <a:endParaRPr lang="zh-CN" altLang="en-US"/>
        </a:p>
      </dgm:t>
    </dgm:pt>
  </dgm:ptLst>
  <dgm:cxnLst>
    <dgm:cxn modelId="{4906DA5F-70AA-4EE4-8B66-542D2D86F43A}" type="presOf" srcId="{C0DAD362-06C9-4441-BD00-A6480D1C6C95}" destId="{E8A36F78-B3A8-43A3-8C27-1856A5389860}" srcOrd="0" destOrd="0" presId="urn:microsoft.com/office/officeart/2005/8/layout/default#5"/>
    <dgm:cxn modelId="{28BED57E-E3D2-420A-BF8B-D154BECFBE3E}" srcId="{179AA166-F980-40A7-A6D4-6C33A7B758BD}" destId="{F75877D8-FCF4-4CCD-A1F2-DC50D29B1F5B}" srcOrd="6" destOrd="0" parTransId="{AE5CA85D-AFBE-4841-87B9-9DCD0A4FD7CF}" sibTransId="{3AD0E52A-47E8-41FD-886A-335AEC8C55B4}"/>
    <dgm:cxn modelId="{D4CF40BF-8C6F-43F8-BC87-8A03F576F107}" type="presOf" srcId="{BC4D837A-494C-48D4-853D-151F57642511}" destId="{C4934153-F4C4-432C-B658-1C049F0C1281}" srcOrd="0" destOrd="0" presId="urn:microsoft.com/office/officeart/2005/8/layout/default#5"/>
    <dgm:cxn modelId="{47D35F37-EE5F-4CBC-9635-5714E309BBEF}" srcId="{179AA166-F980-40A7-A6D4-6C33A7B758BD}" destId="{1267796C-405B-491B-B21F-F49334FAC8BA}" srcOrd="8" destOrd="0" parTransId="{017CDFFB-F3E3-4C7E-9F6A-618A4EC003CD}" sibTransId="{8FAE30C3-C4A6-44C4-8D93-780713F78C2D}"/>
    <dgm:cxn modelId="{97751495-85D3-4017-AEC6-07A23AAA0E16}" srcId="{179AA166-F980-40A7-A6D4-6C33A7B758BD}" destId="{00C61D7F-DDBA-436D-B9FA-A9122122BDC4}" srcOrd="4" destOrd="0" parTransId="{1A31EBC0-6499-41AF-86FC-EA9AFD05F4AF}" sibTransId="{08864AE2-527F-4829-AAC0-CA233FF06287}"/>
    <dgm:cxn modelId="{04129DA1-96FC-49C0-A3BF-C08F5DA09214}" type="presOf" srcId="{F75877D8-FCF4-4CCD-A1F2-DC50D29B1F5B}" destId="{9825F861-11CC-4F15-8B1B-C990FD3B29EC}" srcOrd="0" destOrd="0" presId="urn:microsoft.com/office/officeart/2005/8/layout/default#5"/>
    <dgm:cxn modelId="{EF1EFE7D-DEB7-4AB8-9316-E9364D8A120D}" type="presOf" srcId="{AC465C93-85DC-4384-86BC-66F45A9DE1F7}" destId="{58644A51-C118-4203-9EF7-E3B5B6B3C491}" srcOrd="0" destOrd="0" presId="urn:microsoft.com/office/officeart/2005/8/layout/default#5"/>
    <dgm:cxn modelId="{D9F51123-2A27-4F6E-896F-236EEF37D1F9}" type="presOf" srcId="{00C61D7F-DDBA-436D-B9FA-A9122122BDC4}" destId="{967493A8-A0CD-42E0-A922-D03AE5413F72}" srcOrd="0" destOrd="0" presId="urn:microsoft.com/office/officeart/2005/8/layout/default#5"/>
    <dgm:cxn modelId="{C73F6130-DA58-4A63-BA49-EED12014E7F0}" type="presOf" srcId="{179AA166-F980-40A7-A6D4-6C33A7B758BD}" destId="{018118D1-D938-4757-B0D3-2B749E2EB3A9}" srcOrd="0" destOrd="0" presId="urn:microsoft.com/office/officeart/2005/8/layout/default#5"/>
    <dgm:cxn modelId="{CE4191C1-2FA3-4F37-9D7F-428F8EE7BEC8}" type="presOf" srcId="{0D91E287-A689-4B69-8213-362719AB4F90}" destId="{8545A415-112A-4A2D-A449-3EE0C74833AE}" srcOrd="0" destOrd="0" presId="urn:microsoft.com/office/officeart/2005/8/layout/default#5"/>
    <dgm:cxn modelId="{C7A1133D-2728-488C-912D-7F0AB45261FA}" srcId="{179AA166-F980-40A7-A6D4-6C33A7B758BD}" destId="{BC4D837A-494C-48D4-853D-151F57642511}" srcOrd="7" destOrd="0" parTransId="{C12CE635-F424-41FB-8CFC-5D04EB7E118B}" sibTransId="{FE84A257-424C-4006-A6D1-3AA035C49363}"/>
    <dgm:cxn modelId="{4F2FE973-D9BA-4CEE-BA3E-D726EF6C058E}" srcId="{179AA166-F980-40A7-A6D4-6C33A7B758BD}" destId="{C0DAD362-06C9-4441-BD00-A6480D1C6C95}" srcOrd="0" destOrd="0" parTransId="{7C03574B-2002-45FA-BBB2-F4A730BC2B47}" sibTransId="{EFD1DB2E-5D3B-4DD1-ABDF-69AE59195FCB}"/>
    <dgm:cxn modelId="{436E745D-5324-4AAC-BB21-7F47016893E7}" srcId="{179AA166-F980-40A7-A6D4-6C33A7B758BD}" destId="{AC465C93-85DC-4384-86BC-66F45A9DE1F7}" srcOrd="5" destOrd="0" parTransId="{8F2E8254-92B1-4DCD-B064-7974C3474537}" sibTransId="{2B3259A2-ECAA-4CEB-BFEB-7A9585388E52}"/>
    <dgm:cxn modelId="{882F8AAA-B76B-4256-B24A-1F690B75B8D3}" type="presOf" srcId="{2568F9E6-E645-474C-A075-98360BEFC7C7}" destId="{BBA18B1A-2AD2-4B77-9F29-8F22E9E7096D}" srcOrd="0" destOrd="0" presId="urn:microsoft.com/office/officeart/2005/8/layout/default#5"/>
    <dgm:cxn modelId="{10E7086B-89D9-4AA5-AA6B-8E0FA37B2EE0}" type="presOf" srcId="{1267796C-405B-491B-B21F-F49334FAC8BA}" destId="{CC6C64A7-EB5C-45C0-BFB5-5FAFBBC90D09}" srcOrd="0" destOrd="0" presId="urn:microsoft.com/office/officeart/2005/8/layout/default#5"/>
    <dgm:cxn modelId="{D3233FC4-FF45-4C37-B9B1-840327142E34}" srcId="{179AA166-F980-40A7-A6D4-6C33A7B758BD}" destId="{0D91E287-A689-4B69-8213-362719AB4F90}" srcOrd="1" destOrd="0" parTransId="{3C0FDDB0-0CC5-4BBC-AAAA-E01394675931}" sibTransId="{13F8EDD1-63B6-492E-861E-004558AAAA99}"/>
    <dgm:cxn modelId="{C9A4E871-02BF-4FFC-8F36-996A628C0735}" srcId="{179AA166-F980-40A7-A6D4-6C33A7B758BD}" destId="{2568F9E6-E645-474C-A075-98360BEFC7C7}" srcOrd="3" destOrd="0" parTransId="{87176164-8828-42E8-BF3F-2BBD81C1B83C}" sibTransId="{34C22885-87AF-47A1-B07B-4514F3724950}"/>
    <dgm:cxn modelId="{FAE56B84-C6F0-4D32-BBCE-448A62053F20}" type="presOf" srcId="{D29DE895-3F83-4EAF-838E-383CE4C0D6FB}" destId="{B9B32D20-2EE9-4563-9E70-C3E09EC79C13}" srcOrd="0" destOrd="0" presId="urn:microsoft.com/office/officeart/2005/8/layout/default#5"/>
    <dgm:cxn modelId="{43865B87-3519-4854-BD92-51AEFD3470F0}" srcId="{179AA166-F980-40A7-A6D4-6C33A7B758BD}" destId="{D29DE895-3F83-4EAF-838E-383CE4C0D6FB}" srcOrd="2" destOrd="0" parTransId="{AC1A8B09-98D6-4E4F-8FAA-E8181409B8E9}" sibTransId="{0D320185-5202-4D6F-9C99-26BA83F24CBB}"/>
    <dgm:cxn modelId="{F51941F3-7F2B-49D1-81A4-4EAA8FEA128F}" type="presParOf" srcId="{018118D1-D938-4757-B0D3-2B749E2EB3A9}" destId="{E8A36F78-B3A8-43A3-8C27-1856A5389860}" srcOrd="0" destOrd="0" presId="urn:microsoft.com/office/officeart/2005/8/layout/default#5"/>
    <dgm:cxn modelId="{90551056-968A-46DE-991B-8040E290CEF2}" type="presParOf" srcId="{018118D1-D938-4757-B0D3-2B749E2EB3A9}" destId="{7028C75B-6F3F-4D18-B54E-A824BFCB0C0B}" srcOrd="1" destOrd="0" presId="urn:microsoft.com/office/officeart/2005/8/layout/default#5"/>
    <dgm:cxn modelId="{5D11C269-5A13-413C-896F-7FE1A8641251}" type="presParOf" srcId="{018118D1-D938-4757-B0D3-2B749E2EB3A9}" destId="{8545A415-112A-4A2D-A449-3EE0C74833AE}" srcOrd="2" destOrd="0" presId="urn:microsoft.com/office/officeart/2005/8/layout/default#5"/>
    <dgm:cxn modelId="{A3CEBFE0-51F3-444F-94B2-96455811A5D5}" type="presParOf" srcId="{018118D1-D938-4757-B0D3-2B749E2EB3A9}" destId="{D0E77FEF-12A2-4A83-83CF-5253CEF54081}" srcOrd="3" destOrd="0" presId="urn:microsoft.com/office/officeart/2005/8/layout/default#5"/>
    <dgm:cxn modelId="{1B78B452-5958-40EC-9372-0367243E25D3}" type="presParOf" srcId="{018118D1-D938-4757-B0D3-2B749E2EB3A9}" destId="{B9B32D20-2EE9-4563-9E70-C3E09EC79C13}" srcOrd="4" destOrd="0" presId="urn:microsoft.com/office/officeart/2005/8/layout/default#5"/>
    <dgm:cxn modelId="{4B1FABCA-CDB7-45CD-8AB5-FF4EC2545F83}" type="presParOf" srcId="{018118D1-D938-4757-B0D3-2B749E2EB3A9}" destId="{6ADACD4D-6C45-45AB-AB88-2903AED75F1A}" srcOrd="5" destOrd="0" presId="urn:microsoft.com/office/officeart/2005/8/layout/default#5"/>
    <dgm:cxn modelId="{9B4713A8-8BC1-44B5-AFCB-354DE025AC8C}" type="presParOf" srcId="{018118D1-D938-4757-B0D3-2B749E2EB3A9}" destId="{BBA18B1A-2AD2-4B77-9F29-8F22E9E7096D}" srcOrd="6" destOrd="0" presId="urn:microsoft.com/office/officeart/2005/8/layout/default#5"/>
    <dgm:cxn modelId="{D83217E9-0C6A-4349-BE18-6EF613AE1698}" type="presParOf" srcId="{018118D1-D938-4757-B0D3-2B749E2EB3A9}" destId="{3C36FF9A-90F9-4D66-AC63-27EE8E292AA8}" srcOrd="7" destOrd="0" presId="urn:microsoft.com/office/officeart/2005/8/layout/default#5"/>
    <dgm:cxn modelId="{47B07CD7-FE69-48EE-94ED-9760FD6F4C0C}" type="presParOf" srcId="{018118D1-D938-4757-B0D3-2B749E2EB3A9}" destId="{967493A8-A0CD-42E0-A922-D03AE5413F72}" srcOrd="8" destOrd="0" presId="urn:microsoft.com/office/officeart/2005/8/layout/default#5"/>
    <dgm:cxn modelId="{DB9D6DE3-A973-48CD-87EE-6887854D0BD7}" type="presParOf" srcId="{018118D1-D938-4757-B0D3-2B749E2EB3A9}" destId="{A18C2342-1721-40B2-8455-D4213AC46B26}" srcOrd="9" destOrd="0" presId="urn:microsoft.com/office/officeart/2005/8/layout/default#5"/>
    <dgm:cxn modelId="{0B67AFEA-D954-4CFD-89D6-8ABE0BD1913B}" type="presParOf" srcId="{018118D1-D938-4757-B0D3-2B749E2EB3A9}" destId="{58644A51-C118-4203-9EF7-E3B5B6B3C491}" srcOrd="10" destOrd="0" presId="urn:microsoft.com/office/officeart/2005/8/layout/default#5"/>
    <dgm:cxn modelId="{316D4DA9-3C9D-42F1-BE45-98820D5C0CB1}" type="presParOf" srcId="{018118D1-D938-4757-B0D3-2B749E2EB3A9}" destId="{89A0C358-5400-4F31-88C9-438EA8ECCEE0}" srcOrd="11" destOrd="0" presId="urn:microsoft.com/office/officeart/2005/8/layout/default#5"/>
    <dgm:cxn modelId="{6E57FA3F-4EF7-41BB-AD85-AA99CAA1F1B3}" type="presParOf" srcId="{018118D1-D938-4757-B0D3-2B749E2EB3A9}" destId="{9825F861-11CC-4F15-8B1B-C990FD3B29EC}" srcOrd="12" destOrd="0" presId="urn:microsoft.com/office/officeart/2005/8/layout/default#5"/>
    <dgm:cxn modelId="{0DC16C68-3615-41C3-8C15-B67598CA8AAF}" type="presParOf" srcId="{018118D1-D938-4757-B0D3-2B749E2EB3A9}" destId="{25430D1F-EAC0-440F-ABFC-9E3610A7F581}" srcOrd="13" destOrd="0" presId="urn:microsoft.com/office/officeart/2005/8/layout/default#5"/>
    <dgm:cxn modelId="{50012FD7-66E9-429B-8FFB-26D672D8AAB4}" type="presParOf" srcId="{018118D1-D938-4757-B0D3-2B749E2EB3A9}" destId="{C4934153-F4C4-432C-B658-1C049F0C1281}" srcOrd="14" destOrd="0" presId="urn:microsoft.com/office/officeart/2005/8/layout/default#5"/>
    <dgm:cxn modelId="{CD4F1075-8303-47A5-96F8-DEFAA700EA2D}" type="presParOf" srcId="{018118D1-D938-4757-B0D3-2B749E2EB3A9}" destId="{DE51AD44-EB7D-451E-A5B4-F03A852C3B9A}" srcOrd="15" destOrd="0" presId="urn:microsoft.com/office/officeart/2005/8/layout/default#5"/>
    <dgm:cxn modelId="{D51B210C-07C3-4C38-9124-00BCEC39222A}" type="presParOf" srcId="{018118D1-D938-4757-B0D3-2B749E2EB3A9}" destId="{CC6C64A7-EB5C-45C0-BFB5-5FAFBBC90D09}" srcOrd="16" destOrd="0" presId="urn:microsoft.com/office/officeart/2005/8/layout/defaul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79AA166-F980-40A7-A6D4-6C33A7B758BD}" type="doc">
      <dgm:prSet loTypeId="urn:microsoft.com/office/officeart/2005/8/layout/default#6" loCatId="list" qsTypeId="urn:microsoft.com/office/officeart/2005/8/quickstyle/3d1" qsCatId="3D" csTypeId="urn:microsoft.com/office/officeart/2005/8/colors/accent1_1" csCatId="accent1" phldr="1"/>
      <dgm:spPr/>
      <dgm:t>
        <a:bodyPr/>
        <a:lstStyle/>
        <a:p>
          <a:endParaRPr lang="zh-CN" altLang="en-US"/>
        </a:p>
      </dgm:t>
    </dgm:pt>
    <dgm:pt modelId="{C0DAD362-06C9-4441-BD00-A6480D1C6C95}">
      <dgm:prSet phldrT="[文本]"/>
      <dgm:spPr/>
      <dgm:t>
        <a:bodyPr/>
        <a:lstStyle/>
        <a:p>
          <a:r>
            <a:rPr lang="zh-CN" altLang="en-US" b="1" dirty="0">
              <a:latin typeface="楷体_GB2312" pitchFamily="49" charset="-122"/>
              <a:ea typeface="楷体_GB2312" pitchFamily="49" charset="-122"/>
            </a:rPr>
            <a:t>面向对象程序设计思想</a:t>
          </a:r>
        </a:p>
      </dgm:t>
    </dgm:pt>
    <dgm:pt modelId="{7C03574B-2002-45FA-BBB2-F4A730BC2B47}" type="par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EFD1DB2E-5D3B-4DD1-ABDF-69AE59195FCB}" type="sib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0D91E287-A689-4B69-8213-362719AB4F90}">
      <dgm:prSet phldrT="[文本]"/>
      <dgm:spPr/>
      <dgm:t>
        <a:bodyPr/>
        <a:lstStyle/>
        <a:p>
          <a:r>
            <a:rPr lang="zh-CN" altLang="en-US" b="1" dirty="0">
              <a:latin typeface="楷体_GB2312" pitchFamily="49" charset="-122"/>
              <a:ea typeface="楷体_GB2312" pitchFamily="49" charset="-122"/>
            </a:rPr>
            <a:t>类的定义和对象的说明</a:t>
          </a:r>
        </a:p>
      </dgm:t>
    </dgm:pt>
    <dgm:pt modelId="{3C0FDDB0-0CC5-4BBC-AAAA-E01394675931}" type="par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13F8EDD1-63B6-492E-861E-004558AAAA99}" type="sib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D29DE895-3F83-4EAF-838E-383CE4C0D6FB}">
      <dgm:prSet phldrT="[文本]"/>
      <dgm:spPr/>
      <dgm:t>
        <a:bodyPr/>
        <a:lstStyle/>
        <a:p>
          <a:r>
            <a:rPr lang="zh-CN" altLang="en-US" b="1" dirty="0">
              <a:latin typeface="楷体_GB2312" pitchFamily="49" charset="-122"/>
              <a:ea typeface="楷体_GB2312" pitchFamily="49" charset="-122"/>
            </a:rPr>
            <a:t>对象的初始化</a:t>
          </a:r>
        </a:p>
      </dgm:t>
    </dgm:pt>
    <dgm:pt modelId="{AC1A8B09-98D6-4E4F-8FAA-E8181409B8E9}" type="par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0D320185-5202-4D6F-9C99-26BA83F24CBB}" type="sib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2568F9E6-E645-474C-A075-98360BEFC7C7}">
      <dgm:prSet phldrT="[文本]"/>
      <dgm:spPr/>
      <dgm:t>
        <a:bodyPr/>
        <a:lstStyle/>
        <a:p>
          <a:r>
            <a:rPr lang="zh-CN" altLang="en-US" b="1" dirty="0">
              <a:latin typeface="楷体_GB2312" pitchFamily="49" charset="-122"/>
              <a:ea typeface="楷体_GB2312" pitchFamily="49" charset="-122"/>
            </a:rPr>
            <a:t>静态成员与常量成员</a:t>
          </a:r>
        </a:p>
      </dgm:t>
    </dgm:pt>
    <dgm:pt modelId="{87176164-8828-42E8-BF3F-2BBD81C1B83C}" type="par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34C22885-87AF-47A1-B07B-4514F3724950}" type="sib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1267796C-405B-491B-B21F-F49334FAC8BA}">
      <dgm:prSet phldrT="[文本]"/>
      <dgm:spPr/>
      <dgm:t>
        <a:bodyPr/>
        <a:lstStyle/>
        <a:p>
          <a:r>
            <a:rPr lang="zh-CN" altLang="en-US" b="1" dirty="0">
              <a:latin typeface="楷体_GB2312" pitchFamily="49" charset="-122"/>
              <a:ea typeface="楷体_GB2312" pitchFamily="49" charset="-122"/>
            </a:rPr>
            <a:t>拷贝构造函数</a:t>
          </a:r>
        </a:p>
      </dgm:t>
    </dgm:pt>
    <dgm:pt modelId="{017CDFFB-F3E3-4C7E-9F6A-618A4EC003CD}" type="par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8FAE30C3-C4A6-44C4-8D93-780713F78C2D}" type="sib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00C61D7F-DDBA-436D-B9FA-A9122122BDC4}">
      <dgm:prSet phldrT="[文本]"/>
      <dgm:spPr>
        <a:solidFill>
          <a:srgbClr val="92D050"/>
        </a:solidFill>
      </dgm:spPr>
      <dgm:t>
        <a:bodyPr/>
        <a:lstStyle/>
        <a:p>
          <a:r>
            <a:rPr lang="zh-CN" altLang="en-US" b="1" dirty="0">
              <a:solidFill>
                <a:srgbClr val="C00000"/>
              </a:solidFill>
              <a:latin typeface="楷体_GB2312" pitchFamily="49" charset="-122"/>
              <a:ea typeface="楷体_GB2312" pitchFamily="49" charset="-122"/>
            </a:rPr>
            <a:t>友元</a:t>
          </a:r>
        </a:p>
      </dgm:t>
    </dgm:pt>
    <dgm:pt modelId="{1A31EBC0-6499-41AF-86FC-EA9AFD05F4AF}" type="par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08864AE2-527F-4829-AAC0-CA233FF06287}" type="sib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AC465C93-85DC-4384-86BC-66F45A9DE1F7}">
      <dgm:prSet phldrT="[文本]"/>
      <dgm:spPr/>
      <dgm:t>
        <a:bodyPr/>
        <a:lstStyle/>
        <a:p>
          <a:r>
            <a:rPr lang="zh-CN" altLang="en-US" b="1" dirty="0">
              <a:latin typeface="楷体_GB2312" pitchFamily="49" charset="-122"/>
              <a:ea typeface="楷体_GB2312" pitchFamily="49" charset="-122"/>
            </a:rPr>
            <a:t>类和类之间的关系</a:t>
          </a:r>
        </a:p>
      </dgm:t>
    </dgm:pt>
    <dgm:pt modelId="{8F2E8254-92B1-4DCD-B064-7974C3474537}" type="par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2B3259A2-ECAA-4CEB-BFEB-7A9585388E52}" type="sib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F75877D8-FCF4-4CCD-A1F2-DC50D29B1F5B}">
      <dgm:prSet phldrT="[文本]"/>
      <dgm:spPr/>
      <dgm:t>
        <a:bodyPr/>
        <a:lstStyle/>
        <a:p>
          <a:r>
            <a:rPr lang="zh-CN" altLang="en-US" b="1" dirty="0">
              <a:latin typeface="楷体_GB2312" pitchFamily="49" charset="-122"/>
              <a:ea typeface="楷体_GB2312" pitchFamily="49" charset="-122"/>
            </a:rPr>
            <a:t>类中的运算符重载</a:t>
          </a:r>
        </a:p>
      </dgm:t>
    </dgm:pt>
    <dgm:pt modelId="{AE5CA85D-AFBE-4841-87B9-9DCD0A4FD7CF}" type="par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3AD0E52A-47E8-41FD-886A-335AEC8C55B4}" type="sib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BC4D837A-494C-48D4-853D-151F57642511}">
      <dgm:prSet phldrT="[文本]"/>
      <dgm:spPr/>
      <dgm:t>
        <a:bodyPr/>
        <a:lstStyle/>
        <a:p>
          <a:r>
            <a:rPr lang="zh-CN" altLang="en-US" b="1" dirty="0">
              <a:latin typeface="楷体_GB2312" pitchFamily="49" charset="-122"/>
              <a:ea typeface="楷体_GB2312" pitchFamily="49" charset="-122"/>
            </a:rPr>
            <a:t>结构与联合</a:t>
          </a:r>
        </a:p>
      </dgm:t>
    </dgm:pt>
    <dgm:pt modelId="{C12CE635-F424-41FB-8CFC-5D04EB7E118B}" type="par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FE84A257-424C-4006-A6D1-3AA035C49363}" type="sib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018118D1-D938-4757-B0D3-2B749E2EB3A9}" type="pres">
      <dgm:prSet presAssocID="{179AA166-F980-40A7-A6D4-6C33A7B758BD}" presName="diagram" presStyleCnt="0">
        <dgm:presLayoutVars>
          <dgm:dir/>
          <dgm:resizeHandles val="exact"/>
        </dgm:presLayoutVars>
      </dgm:prSet>
      <dgm:spPr/>
      <dgm:t>
        <a:bodyPr/>
        <a:lstStyle/>
        <a:p>
          <a:endParaRPr lang="zh-CN" altLang="en-US"/>
        </a:p>
      </dgm:t>
    </dgm:pt>
    <dgm:pt modelId="{E8A36F78-B3A8-43A3-8C27-1856A5389860}" type="pres">
      <dgm:prSet presAssocID="{C0DAD362-06C9-4441-BD00-A6480D1C6C95}" presName="node" presStyleLbl="node1" presStyleIdx="0" presStyleCnt="9">
        <dgm:presLayoutVars>
          <dgm:bulletEnabled val="1"/>
        </dgm:presLayoutVars>
      </dgm:prSet>
      <dgm:spPr/>
      <dgm:t>
        <a:bodyPr/>
        <a:lstStyle/>
        <a:p>
          <a:endParaRPr lang="zh-CN" altLang="en-US"/>
        </a:p>
      </dgm:t>
    </dgm:pt>
    <dgm:pt modelId="{7028C75B-6F3F-4D18-B54E-A824BFCB0C0B}" type="pres">
      <dgm:prSet presAssocID="{EFD1DB2E-5D3B-4DD1-ABDF-69AE59195FCB}" presName="sibTrans" presStyleCnt="0"/>
      <dgm:spPr/>
    </dgm:pt>
    <dgm:pt modelId="{8545A415-112A-4A2D-A449-3EE0C74833AE}" type="pres">
      <dgm:prSet presAssocID="{0D91E287-A689-4B69-8213-362719AB4F90}" presName="node" presStyleLbl="node1" presStyleIdx="1" presStyleCnt="9">
        <dgm:presLayoutVars>
          <dgm:bulletEnabled val="1"/>
        </dgm:presLayoutVars>
      </dgm:prSet>
      <dgm:spPr/>
      <dgm:t>
        <a:bodyPr/>
        <a:lstStyle/>
        <a:p>
          <a:endParaRPr lang="zh-CN" altLang="en-US"/>
        </a:p>
      </dgm:t>
    </dgm:pt>
    <dgm:pt modelId="{D0E77FEF-12A2-4A83-83CF-5253CEF54081}" type="pres">
      <dgm:prSet presAssocID="{13F8EDD1-63B6-492E-861E-004558AAAA99}" presName="sibTrans" presStyleCnt="0"/>
      <dgm:spPr/>
    </dgm:pt>
    <dgm:pt modelId="{B9B32D20-2EE9-4563-9E70-C3E09EC79C13}" type="pres">
      <dgm:prSet presAssocID="{D29DE895-3F83-4EAF-838E-383CE4C0D6FB}" presName="node" presStyleLbl="node1" presStyleIdx="2" presStyleCnt="9">
        <dgm:presLayoutVars>
          <dgm:bulletEnabled val="1"/>
        </dgm:presLayoutVars>
      </dgm:prSet>
      <dgm:spPr/>
      <dgm:t>
        <a:bodyPr/>
        <a:lstStyle/>
        <a:p>
          <a:endParaRPr lang="zh-CN" altLang="en-US"/>
        </a:p>
      </dgm:t>
    </dgm:pt>
    <dgm:pt modelId="{6ADACD4D-6C45-45AB-AB88-2903AED75F1A}" type="pres">
      <dgm:prSet presAssocID="{0D320185-5202-4D6F-9C99-26BA83F24CBB}" presName="sibTrans" presStyleCnt="0"/>
      <dgm:spPr/>
    </dgm:pt>
    <dgm:pt modelId="{BBA18B1A-2AD2-4B77-9F29-8F22E9E7096D}" type="pres">
      <dgm:prSet presAssocID="{2568F9E6-E645-474C-A075-98360BEFC7C7}" presName="node" presStyleLbl="node1" presStyleIdx="3" presStyleCnt="9">
        <dgm:presLayoutVars>
          <dgm:bulletEnabled val="1"/>
        </dgm:presLayoutVars>
      </dgm:prSet>
      <dgm:spPr/>
      <dgm:t>
        <a:bodyPr/>
        <a:lstStyle/>
        <a:p>
          <a:endParaRPr lang="zh-CN" altLang="en-US"/>
        </a:p>
      </dgm:t>
    </dgm:pt>
    <dgm:pt modelId="{3C36FF9A-90F9-4D66-AC63-27EE8E292AA8}" type="pres">
      <dgm:prSet presAssocID="{34C22885-87AF-47A1-B07B-4514F3724950}" presName="sibTrans" presStyleCnt="0"/>
      <dgm:spPr/>
    </dgm:pt>
    <dgm:pt modelId="{967493A8-A0CD-42E0-A922-D03AE5413F72}" type="pres">
      <dgm:prSet presAssocID="{00C61D7F-DDBA-436D-B9FA-A9122122BDC4}" presName="node" presStyleLbl="node1" presStyleIdx="4" presStyleCnt="9">
        <dgm:presLayoutVars>
          <dgm:bulletEnabled val="1"/>
        </dgm:presLayoutVars>
      </dgm:prSet>
      <dgm:spPr/>
      <dgm:t>
        <a:bodyPr/>
        <a:lstStyle/>
        <a:p>
          <a:endParaRPr lang="zh-CN" altLang="en-US"/>
        </a:p>
      </dgm:t>
    </dgm:pt>
    <dgm:pt modelId="{A18C2342-1721-40B2-8455-D4213AC46B26}" type="pres">
      <dgm:prSet presAssocID="{08864AE2-527F-4829-AAC0-CA233FF06287}" presName="sibTrans" presStyleCnt="0"/>
      <dgm:spPr/>
    </dgm:pt>
    <dgm:pt modelId="{58644A51-C118-4203-9EF7-E3B5B6B3C491}" type="pres">
      <dgm:prSet presAssocID="{AC465C93-85DC-4384-86BC-66F45A9DE1F7}" presName="node" presStyleLbl="node1" presStyleIdx="5" presStyleCnt="9">
        <dgm:presLayoutVars>
          <dgm:bulletEnabled val="1"/>
        </dgm:presLayoutVars>
      </dgm:prSet>
      <dgm:spPr/>
      <dgm:t>
        <a:bodyPr/>
        <a:lstStyle/>
        <a:p>
          <a:endParaRPr lang="zh-CN" altLang="en-US"/>
        </a:p>
      </dgm:t>
    </dgm:pt>
    <dgm:pt modelId="{89A0C358-5400-4F31-88C9-438EA8ECCEE0}" type="pres">
      <dgm:prSet presAssocID="{2B3259A2-ECAA-4CEB-BFEB-7A9585388E52}" presName="sibTrans" presStyleCnt="0"/>
      <dgm:spPr/>
    </dgm:pt>
    <dgm:pt modelId="{9825F861-11CC-4F15-8B1B-C990FD3B29EC}" type="pres">
      <dgm:prSet presAssocID="{F75877D8-FCF4-4CCD-A1F2-DC50D29B1F5B}" presName="node" presStyleLbl="node1" presStyleIdx="6" presStyleCnt="9">
        <dgm:presLayoutVars>
          <dgm:bulletEnabled val="1"/>
        </dgm:presLayoutVars>
      </dgm:prSet>
      <dgm:spPr/>
      <dgm:t>
        <a:bodyPr/>
        <a:lstStyle/>
        <a:p>
          <a:endParaRPr lang="zh-CN" altLang="en-US"/>
        </a:p>
      </dgm:t>
    </dgm:pt>
    <dgm:pt modelId="{25430D1F-EAC0-440F-ABFC-9E3610A7F581}" type="pres">
      <dgm:prSet presAssocID="{3AD0E52A-47E8-41FD-886A-335AEC8C55B4}" presName="sibTrans" presStyleCnt="0"/>
      <dgm:spPr/>
    </dgm:pt>
    <dgm:pt modelId="{C4934153-F4C4-432C-B658-1C049F0C1281}" type="pres">
      <dgm:prSet presAssocID="{BC4D837A-494C-48D4-853D-151F57642511}" presName="node" presStyleLbl="node1" presStyleIdx="7" presStyleCnt="9">
        <dgm:presLayoutVars>
          <dgm:bulletEnabled val="1"/>
        </dgm:presLayoutVars>
      </dgm:prSet>
      <dgm:spPr/>
      <dgm:t>
        <a:bodyPr/>
        <a:lstStyle/>
        <a:p>
          <a:endParaRPr lang="zh-CN" altLang="en-US"/>
        </a:p>
      </dgm:t>
    </dgm:pt>
    <dgm:pt modelId="{DE51AD44-EB7D-451E-A5B4-F03A852C3B9A}" type="pres">
      <dgm:prSet presAssocID="{FE84A257-424C-4006-A6D1-3AA035C49363}" presName="sibTrans" presStyleCnt="0"/>
      <dgm:spPr/>
    </dgm:pt>
    <dgm:pt modelId="{CC6C64A7-EB5C-45C0-BFB5-5FAFBBC90D09}" type="pres">
      <dgm:prSet presAssocID="{1267796C-405B-491B-B21F-F49334FAC8BA}" presName="node" presStyleLbl="node1" presStyleIdx="8" presStyleCnt="9">
        <dgm:presLayoutVars>
          <dgm:bulletEnabled val="1"/>
        </dgm:presLayoutVars>
      </dgm:prSet>
      <dgm:spPr/>
      <dgm:t>
        <a:bodyPr/>
        <a:lstStyle/>
        <a:p>
          <a:endParaRPr lang="zh-CN" altLang="en-US"/>
        </a:p>
      </dgm:t>
    </dgm:pt>
  </dgm:ptLst>
  <dgm:cxnLst>
    <dgm:cxn modelId="{BCCFD720-C5AA-4815-9042-E1D6A836BBAF}" type="presOf" srcId="{BC4D837A-494C-48D4-853D-151F57642511}" destId="{C4934153-F4C4-432C-B658-1C049F0C1281}" srcOrd="0" destOrd="0" presId="urn:microsoft.com/office/officeart/2005/8/layout/default#6"/>
    <dgm:cxn modelId="{C88FEC04-EF93-454D-A4A0-F10C56C69D32}" type="presOf" srcId="{D29DE895-3F83-4EAF-838E-383CE4C0D6FB}" destId="{B9B32D20-2EE9-4563-9E70-C3E09EC79C13}" srcOrd="0" destOrd="0" presId="urn:microsoft.com/office/officeart/2005/8/layout/default#6"/>
    <dgm:cxn modelId="{A147CCDA-FCC3-4C8C-9DD1-BD2082B0D397}" type="presOf" srcId="{179AA166-F980-40A7-A6D4-6C33A7B758BD}" destId="{018118D1-D938-4757-B0D3-2B749E2EB3A9}" srcOrd="0" destOrd="0" presId="urn:microsoft.com/office/officeart/2005/8/layout/default#6"/>
    <dgm:cxn modelId="{28BED57E-E3D2-420A-BF8B-D154BECFBE3E}" srcId="{179AA166-F980-40A7-A6D4-6C33A7B758BD}" destId="{F75877D8-FCF4-4CCD-A1F2-DC50D29B1F5B}" srcOrd="6" destOrd="0" parTransId="{AE5CA85D-AFBE-4841-87B9-9DCD0A4FD7CF}" sibTransId="{3AD0E52A-47E8-41FD-886A-335AEC8C55B4}"/>
    <dgm:cxn modelId="{47D35F37-EE5F-4CBC-9635-5714E309BBEF}" srcId="{179AA166-F980-40A7-A6D4-6C33A7B758BD}" destId="{1267796C-405B-491B-B21F-F49334FAC8BA}" srcOrd="8" destOrd="0" parTransId="{017CDFFB-F3E3-4C7E-9F6A-618A4EC003CD}" sibTransId="{8FAE30C3-C4A6-44C4-8D93-780713F78C2D}"/>
    <dgm:cxn modelId="{DA04E90E-A2CF-4D7D-AAD3-E7814CF27BE8}" type="presOf" srcId="{2568F9E6-E645-474C-A075-98360BEFC7C7}" destId="{BBA18B1A-2AD2-4B77-9F29-8F22E9E7096D}" srcOrd="0" destOrd="0" presId="urn:microsoft.com/office/officeart/2005/8/layout/default#6"/>
    <dgm:cxn modelId="{97751495-85D3-4017-AEC6-07A23AAA0E16}" srcId="{179AA166-F980-40A7-A6D4-6C33A7B758BD}" destId="{00C61D7F-DDBA-436D-B9FA-A9122122BDC4}" srcOrd="4" destOrd="0" parTransId="{1A31EBC0-6499-41AF-86FC-EA9AFD05F4AF}" sibTransId="{08864AE2-527F-4829-AAC0-CA233FF06287}"/>
    <dgm:cxn modelId="{D8E3BDB9-FB57-4C38-B390-C8E3ACFB4B1C}" type="presOf" srcId="{0D91E287-A689-4B69-8213-362719AB4F90}" destId="{8545A415-112A-4A2D-A449-3EE0C74833AE}" srcOrd="0" destOrd="0" presId="urn:microsoft.com/office/officeart/2005/8/layout/default#6"/>
    <dgm:cxn modelId="{C7A1133D-2728-488C-912D-7F0AB45261FA}" srcId="{179AA166-F980-40A7-A6D4-6C33A7B758BD}" destId="{BC4D837A-494C-48D4-853D-151F57642511}" srcOrd="7" destOrd="0" parTransId="{C12CE635-F424-41FB-8CFC-5D04EB7E118B}" sibTransId="{FE84A257-424C-4006-A6D1-3AA035C49363}"/>
    <dgm:cxn modelId="{4F2FE973-D9BA-4CEE-BA3E-D726EF6C058E}" srcId="{179AA166-F980-40A7-A6D4-6C33A7B758BD}" destId="{C0DAD362-06C9-4441-BD00-A6480D1C6C95}" srcOrd="0" destOrd="0" parTransId="{7C03574B-2002-45FA-BBB2-F4A730BC2B47}" sibTransId="{EFD1DB2E-5D3B-4DD1-ABDF-69AE59195FCB}"/>
    <dgm:cxn modelId="{436E745D-5324-4AAC-BB21-7F47016893E7}" srcId="{179AA166-F980-40A7-A6D4-6C33A7B758BD}" destId="{AC465C93-85DC-4384-86BC-66F45A9DE1F7}" srcOrd="5" destOrd="0" parTransId="{8F2E8254-92B1-4DCD-B064-7974C3474537}" sibTransId="{2B3259A2-ECAA-4CEB-BFEB-7A9585388E52}"/>
    <dgm:cxn modelId="{D3233FC4-FF45-4C37-B9B1-840327142E34}" srcId="{179AA166-F980-40A7-A6D4-6C33A7B758BD}" destId="{0D91E287-A689-4B69-8213-362719AB4F90}" srcOrd="1" destOrd="0" parTransId="{3C0FDDB0-0CC5-4BBC-AAAA-E01394675931}" sibTransId="{13F8EDD1-63B6-492E-861E-004558AAAA99}"/>
    <dgm:cxn modelId="{C9A4E871-02BF-4FFC-8F36-996A628C0735}" srcId="{179AA166-F980-40A7-A6D4-6C33A7B758BD}" destId="{2568F9E6-E645-474C-A075-98360BEFC7C7}" srcOrd="3" destOrd="0" parTransId="{87176164-8828-42E8-BF3F-2BBD81C1B83C}" sibTransId="{34C22885-87AF-47A1-B07B-4514F3724950}"/>
    <dgm:cxn modelId="{08682C45-6DC6-4498-9EF3-DC3EBAE4DCD6}" type="presOf" srcId="{00C61D7F-DDBA-436D-B9FA-A9122122BDC4}" destId="{967493A8-A0CD-42E0-A922-D03AE5413F72}" srcOrd="0" destOrd="0" presId="urn:microsoft.com/office/officeart/2005/8/layout/default#6"/>
    <dgm:cxn modelId="{3A7BDBB9-AFFA-4D0A-9747-D931DA8887AE}" type="presOf" srcId="{F75877D8-FCF4-4CCD-A1F2-DC50D29B1F5B}" destId="{9825F861-11CC-4F15-8B1B-C990FD3B29EC}" srcOrd="0" destOrd="0" presId="urn:microsoft.com/office/officeart/2005/8/layout/default#6"/>
    <dgm:cxn modelId="{7D033057-BF61-4208-8564-E4F967D0ABBF}" type="presOf" srcId="{1267796C-405B-491B-B21F-F49334FAC8BA}" destId="{CC6C64A7-EB5C-45C0-BFB5-5FAFBBC90D09}" srcOrd="0" destOrd="0" presId="urn:microsoft.com/office/officeart/2005/8/layout/default#6"/>
    <dgm:cxn modelId="{354451DC-1828-43AF-9FC1-E2FE7446846C}" type="presOf" srcId="{AC465C93-85DC-4384-86BC-66F45A9DE1F7}" destId="{58644A51-C118-4203-9EF7-E3B5B6B3C491}" srcOrd="0" destOrd="0" presId="urn:microsoft.com/office/officeart/2005/8/layout/default#6"/>
    <dgm:cxn modelId="{43865B87-3519-4854-BD92-51AEFD3470F0}" srcId="{179AA166-F980-40A7-A6D4-6C33A7B758BD}" destId="{D29DE895-3F83-4EAF-838E-383CE4C0D6FB}" srcOrd="2" destOrd="0" parTransId="{AC1A8B09-98D6-4E4F-8FAA-E8181409B8E9}" sibTransId="{0D320185-5202-4D6F-9C99-26BA83F24CBB}"/>
    <dgm:cxn modelId="{06924446-E6E5-463C-BEEC-10F0EBE63554}" type="presOf" srcId="{C0DAD362-06C9-4441-BD00-A6480D1C6C95}" destId="{E8A36F78-B3A8-43A3-8C27-1856A5389860}" srcOrd="0" destOrd="0" presId="urn:microsoft.com/office/officeart/2005/8/layout/default#6"/>
    <dgm:cxn modelId="{E307258D-6C90-4477-8B49-2FD74CB8365C}" type="presParOf" srcId="{018118D1-D938-4757-B0D3-2B749E2EB3A9}" destId="{E8A36F78-B3A8-43A3-8C27-1856A5389860}" srcOrd="0" destOrd="0" presId="urn:microsoft.com/office/officeart/2005/8/layout/default#6"/>
    <dgm:cxn modelId="{0FADEB92-00D4-4F18-8B52-F95B2F1D3EF7}" type="presParOf" srcId="{018118D1-D938-4757-B0D3-2B749E2EB3A9}" destId="{7028C75B-6F3F-4D18-B54E-A824BFCB0C0B}" srcOrd="1" destOrd="0" presId="urn:microsoft.com/office/officeart/2005/8/layout/default#6"/>
    <dgm:cxn modelId="{27D612A2-4BC8-43E6-9CCB-CCFE97299E41}" type="presParOf" srcId="{018118D1-D938-4757-B0D3-2B749E2EB3A9}" destId="{8545A415-112A-4A2D-A449-3EE0C74833AE}" srcOrd="2" destOrd="0" presId="urn:microsoft.com/office/officeart/2005/8/layout/default#6"/>
    <dgm:cxn modelId="{FAC66CD1-F993-438D-90B8-5426EF1C4679}" type="presParOf" srcId="{018118D1-D938-4757-B0D3-2B749E2EB3A9}" destId="{D0E77FEF-12A2-4A83-83CF-5253CEF54081}" srcOrd="3" destOrd="0" presId="urn:microsoft.com/office/officeart/2005/8/layout/default#6"/>
    <dgm:cxn modelId="{0B31B72E-4F88-48C0-B620-F20F069A1B30}" type="presParOf" srcId="{018118D1-D938-4757-B0D3-2B749E2EB3A9}" destId="{B9B32D20-2EE9-4563-9E70-C3E09EC79C13}" srcOrd="4" destOrd="0" presId="urn:microsoft.com/office/officeart/2005/8/layout/default#6"/>
    <dgm:cxn modelId="{B80DF387-7C01-42BA-B8C6-96D823E5F1DB}" type="presParOf" srcId="{018118D1-D938-4757-B0D3-2B749E2EB3A9}" destId="{6ADACD4D-6C45-45AB-AB88-2903AED75F1A}" srcOrd="5" destOrd="0" presId="urn:microsoft.com/office/officeart/2005/8/layout/default#6"/>
    <dgm:cxn modelId="{4F762771-8D61-433C-888C-931406E308F9}" type="presParOf" srcId="{018118D1-D938-4757-B0D3-2B749E2EB3A9}" destId="{BBA18B1A-2AD2-4B77-9F29-8F22E9E7096D}" srcOrd="6" destOrd="0" presId="urn:microsoft.com/office/officeart/2005/8/layout/default#6"/>
    <dgm:cxn modelId="{52EEBEDB-50AA-4785-AD17-C11023C47639}" type="presParOf" srcId="{018118D1-D938-4757-B0D3-2B749E2EB3A9}" destId="{3C36FF9A-90F9-4D66-AC63-27EE8E292AA8}" srcOrd="7" destOrd="0" presId="urn:microsoft.com/office/officeart/2005/8/layout/default#6"/>
    <dgm:cxn modelId="{CE7106B6-4B89-4678-B910-BF96A992A41D}" type="presParOf" srcId="{018118D1-D938-4757-B0D3-2B749E2EB3A9}" destId="{967493A8-A0CD-42E0-A922-D03AE5413F72}" srcOrd="8" destOrd="0" presId="urn:microsoft.com/office/officeart/2005/8/layout/default#6"/>
    <dgm:cxn modelId="{EDBADE3D-2B30-4461-AAD6-8D23F112463F}" type="presParOf" srcId="{018118D1-D938-4757-B0D3-2B749E2EB3A9}" destId="{A18C2342-1721-40B2-8455-D4213AC46B26}" srcOrd="9" destOrd="0" presId="urn:microsoft.com/office/officeart/2005/8/layout/default#6"/>
    <dgm:cxn modelId="{17EB01E2-E38D-4E13-A836-FE2DF7EDEB1C}" type="presParOf" srcId="{018118D1-D938-4757-B0D3-2B749E2EB3A9}" destId="{58644A51-C118-4203-9EF7-E3B5B6B3C491}" srcOrd="10" destOrd="0" presId="urn:microsoft.com/office/officeart/2005/8/layout/default#6"/>
    <dgm:cxn modelId="{C2B7BBF4-D237-4D5D-A591-A6B997062B23}" type="presParOf" srcId="{018118D1-D938-4757-B0D3-2B749E2EB3A9}" destId="{89A0C358-5400-4F31-88C9-438EA8ECCEE0}" srcOrd="11" destOrd="0" presId="urn:microsoft.com/office/officeart/2005/8/layout/default#6"/>
    <dgm:cxn modelId="{FBE4AC86-2905-4942-8158-8C2DC1DF214B}" type="presParOf" srcId="{018118D1-D938-4757-B0D3-2B749E2EB3A9}" destId="{9825F861-11CC-4F15-8B1B-C990FD3B29EC}" srcOrd="12" destOrd="0" presId="urn:microsoft.com/office/officeart/2005/8/layout/default#6"/>
    <dgm:cxn modelId="{1A55544C-07F5-4BEC-8A7E-9F25663D840A}" type="presParOf" srcId="{018118D1-D938-4757-B0D3-2B749E2EB3A9}" destId="{25430D1F-EAC0-440F-ABFC-9E3610A7F581}" srcOrd="13" destOrd="0" presId="urn:microsoft.com/office/officeart/2005/8/layout/default#6"/>
    <dgm:cxn modelId="{2E8ADD29-56C3-44D9-8E7E-81CC0978174D}" type="presParOf" srcId="{018118D1-D938-4757-B0D3-2B749E2EB3A9}" destId="{C4934153-F4C4-432C-B658-1C049F0C1281}" srcOrd="14" destOrd="0" presId="urn:microsoft.com/office/officeart/2005/8/layout/default#6"/>
    <dgm:cxn modelId="{1E5FB219-812D-4CBD-8267-0B490F042DCA}" type="presParOf" srcId="{018118D1-D938-4757-B0D3-2B749E2EB3A9}" destId="{DE51AD44-EB7D-451E-A5B4-F03A852C3B9A}" srcOrd="15" destOrd="0" presId="urn:microsoft.com/office/officeart/2005/8/layout/default#6"/>
    <dgm:cxn modelId="{9682A81B-65B2-4C18-A658-BEAEF8B7BCE2}" type="presParOf" srcId="{018118D1-D938-4757-B0D3-2B749E2EB3A9}" destId="{CC6C64A7-EB5C-45C0-BFB5-5FAFBBC90D09}" srcOrd="16" destOrd="0" presId="urn:microsoft.com/office/officeart/2005/8/layout/defaul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9AA166-F980-40A7-A6D4-6C33A7B758BD}" type="doc">
      <dgm:prSet loTypeId="urn:microsoft.com/office/officeart/2005/8/layout/default#7" loCatId="list" qsTypeId="urn:microsoft.com/office/officeart/2005/8/quickstyle/3d1" qsCatId="3D" csTypeId="urn:microsoft.com/office/officeart/2005/8/colors/accent1_1" csCatId="accent1" phldr="1"/>
      <dgm:spPr/>
      <dgm:t>
        <a:bodyPr/>
        <a:lstStyle/>
        <a:p>
          <a:endParaRPr lang="zh-CN" altLang="en-US"/>
        </a:p>
      </dgm:t>
    </dgm:pt>
    <dgm:pt modelId="{C0DAD362-06C9-4441-BD00-A6480D1C6C95}">
      <dgm:prSet phldrT="[文本]"/>
      <dgm:spPr/>
      <dgm:t>
        <a:bodyPr/>
        <a:lstStyle/>
        <a:p>
          <a:r>
            <a:rPr lang="zh-CN" altLang="en-US" b="1" dirty="0">
              <a:latin typeface="楷体_GB2312" pitchFamily="49" charset="-122"/>
              <a:ea typeface="楷体_GB2312" pitchFamily="49" charset="-122"/>
            </a:rPr>
            <a:t>面向对象程序设计思想</a:t>
          </a:r>
        </a:p>
      </dgm:t>
    </dgm:pt>
    <dgm:pt modelId="{7C03574B-2002-45FA-BBB2-F4A730BC2B47}" type="par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EFD1DB2E-5D3B-4DD1-ABDF-69AE59195FCB}" type="sib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0D91E287-A689-4B69-8213-362719AB4F90}">
      <dgm:prSet phldrT="[文本]"/>
      <dgm:spPr/>
      <dgm:t>
        <a:bodyPr/>
        <a:lstStyle/>
        <a:p>
          <a:r>
            <a:rPr lang="zh-CN" altLang="en-US" b="1" dirty="0">
              <a:latin typeface="楷体_GB2312" pitchFamily="49" charset="-122"/>
              <a:ea typeface="楷体_GB2312" pitchFamily="49" charset="-122"/>
            </a:rPr>
            <a:t>类的定义和对象的说明</a:t>
          </a:r>
        </a:p>
      </dgm:t>
    </dgm:pt>
    <dgm:pt modelId="{3C0FDDB0-0CC5-4BBC-AAAA-E01394675931}" type="par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13F8EDD1-63B6-492E-861E-004558AAAA99}" type="sib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D29DE895-3F83-4EAF-838E-383CE4C0D6FB}">
      <dgm:prSet phldrT="[文本]"/>
      <dgm:spPr/>
      <dgm:t>
        <a:bodyPr/>
        <a:lstStyle/>
        <a:p>
          <a:r>
            <a:rPr lang="zh-CN" altLang="en-US" b="1" dirty="0">
              <a:latin typeface="楷体_GB2312" pitchFamily="49" charset="-122"/>
              <a:ea typeface="楷体_GB2312" pitchFamily="49" charset="-122"/>
            </a:rPr>
            <a:t>对象的初始化</a:t>
          </a:r>
        </a:p>
      </dgm:t>
    </dgm:pt>
    <dgm:pt modelId="{AC1A8B09-98D6-4E4F-8FAA-E8181409B8E9}" type="par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0D320185-5202-4D6F-9C99-26BA83F24CBB}" type="sib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2568F9E6-E645-474C-A075-98360BEFC7C7}">
      <dgm:prSet phldrT="[文本]"/>
      <dgm:spPr/>
      <dgm:t>
        <a:bodyPr/>
        <a:lstStyle/>
        <a:p>
          <a:r>
            <a:rPr lang="zh-CN" altLang="en-US" b="1" dirty="0">
              <a:latin typeface="楷体_GB2312" pitchFamily="49" charset="-122"/>
              <a:ea typeface="楷体_GB2312" pitchFamily="49" charset="-122"/>
            </a:rPr>
            <a:t>静态成员与常量成员</a:t>
          </a:r>
        </a:p>
      </dgm:t>
    </dgm:pt>
    <dgm:pt modelId="{87176164-8828-42E8-BF3F-2BBD81C1B83C}" type="par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34C22885-87AF-47A1-B07B-4514F3724950}" type="sib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1267796C-405B-491B-B21F-F49334FAC8BA}">
      <dgm:prSet phldrT="[文本]"/>
      <dgm:spPr/>
      <dgm:t>
        <a:bodyPr/>
        <a:lstStyle/>
        <a:p>
          <a:r>
            <a:rPr lang="zh-CN" altLang="en-US" b="1" dirty="0">
              <a:latin typeface="楷体_GB2312" pitchFamily="49" charset="-122"/>
              <a:ea typeface="楷体_GB2312" pitchFamily="49" charset="-122"/>
            </a:rPr>
            <a:t>拷贝构造函数</a:t>
          </a:r>
        </a:p>
      </dgm:t>
    </dgm:pt>
    <dgm:pt modelId="{017CDFFB-F3E3-4C7E-9F6A-618A4EC003CD}" type="par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8FAE30C3-C4A6-44C4-8D93-780713F78C2D}" type="sib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00C61D7F-DDBA-436D-B9FA-A9122122BDC4}">
      <dgm:prSet phldrT="[文本]"/>
      <dgm:spPr/>
      <dgm:t>
        <a:bodyPr/>
        <a:lstStyle/>
        <a:p>
          <a:r>
            <a:rPr lang="zh-CN" altLang="en-US" b="1" dirty="0">
              <a:latin typeface="楷体_GB2312" pitchFamily="49" charset="-122"/>
              <a:ea typeface="楷体_GB2312" pitchFamily="49" charset="-122"/>
            </a:rPr>
            <a:t>友元</a:t>
          </a:r>
        </a:p>
      </dgm:t>
    </dgm:pt>
    <dgm:pt modelId="{1A31EBC0-6499-41AF-86FC-EA9AFD05F4AF}" type="par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08864AE2-527F-4829-AAC0-CA233FF06287}" type="sib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AC465C93-85DC-4384-86BC-66F45A9DE1F7}">
      <dgm:prSet phldrT="[文本]"/>
      <dgm:spPr>
        <a:solidFill>
          <a:srgbClr val="92D050"/>
        </a:solidFill>
      </dgm:spPr>
      <dgm:t>
        <a:bodyPr/>
        <a:lstStyle/>
        <a:p>
          <a:r>
            <a:rPr lang="zh-CN" altLang="en-US" b="1" dirty="0">
              <a:solidFill>
                <a:srgbClr val="C00000"/>
              </a:solidFill>
              <a:latin typeface="楷体_GB2312" pitchFamily="49" charset="-122"/>
              <a:ea typeface="楷体_GB2312" pitchFamily="49" charset="-122"/>
            </a:rPr>
            <a:t>类和类之间的关系</a:t>
          </a:r>
        </a:p>
      </dgm:t>
    </dgm:pt>
    <dgm:pt modelId="{8F2E8254-92B1-4DCD-B064-7974C3474537}" type="par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2B3259A2-ECAA-4CEB-BFEB-7A9585388E52}" type="sib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F75877D8-FCF4-4CCD-A1F2-DC50D29B1F5B}">
      <dgm:prSet phldrT="[文本]"/>
      <dgm:spPr/>
      <dgm:t>
        <a:bodyPr/>
        <a:lstStyle/>
        <a:p>
          <a:r>
            <a:rPr lang="zh-CN" altLang="en-US" b="1" dirty="0">
              <a:latin typeface="楷体_GB2312" pitchFamily="49" charset="-122"/>
              <a:ea typeface="楷体_GB2312" pitchFamily="49" charset="-122"/>
            </a:rPr>
            <a:t>类中的运算符重载</a:t>
          </a:r>
        </a:p>
      </dgm:t>
    </dgm:pt>
    <dgm:pt modelId="{AE5CA85D-AFBE-4841-87B9-9DCD0A4FD7CF}" type="par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3AD0E52A-47E8-41FD-886A-335AEC8C55B4}" type="sib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BC4D837A-494C-48D4-853D-151F57642511}">
      <dgm:prSet phldrT="[文本]"/>
      <dgm:spPr/>
      <dgm:t>
        <a:bodyPr/>
        <a:lstStyle/>
        <a:p>
          <a:r>
            <a:rPr lang="zh-CN" altLang="en-US" b="1" dirty="0">
              <a:latin typeface="楷体_GB2312" pitchFamily="49" charset="-122"/>
              <a:ea typeface="楷体_GB2312" pitchFamily="49" charset="-122"/>
            </a:rPr>
            <a:t>结构与联合</a:t>
          </a:r>
        </a:p>
      </dgm:t>
    </dgm:pt>
    <dgm:pt modelId="{C12CE635-F424-41FB-8CFC-5D04EB7E118B}" type="par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FE84A257-424C-4006-A6D1-3AA035C49363}" type="sib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018118D1-D938-4757-B0D3-2B749E2EB3A9}" type="pres">
      <dgm:prSet presAssocID="{179AA166-F980-40A7-A6D4-6C33A7B758BD}" presName="diagram" presStyleCnt="0">
        <dgm:presLayoutVars>
          <dgm:dir/>
          <dgm:resizeHandles val="exact"/>
        </dgm:presLayoutVars>
      </dgm:prSet>
      <dgm:spPr/>
      <dgm:t>
        <a:bodyPr/>
        <a:lstStyle/>
        <a:p>
          <a:endParaRPr lang="zh-CN" altLang="en-US"/>
        </a:p>
      </dgm:t>
    </dgm:pt>
    <dgm:pt modelId="{E8A36F78-B3A8-43A3-8C27-1856A5389860}" type="pres">
      <dgm:prSet presAssocID="{C0DAD362-06C9-4441-BD00-A6480D1C6C95}" presName="node" presStyleLbl="node1" presStyleIdx="0" presStyleCnt="9">
        <dgm:presLayoutVars>
          <dgm:bulletEnabled val="1"/>
        </dgm:presLayoutVars>
      </dgm:prSet>
      <dgm:spPr/>
      <dgm:t>
        <a:bodyPr/>
        <a:lstStyle/>
        <a:p>
          <a:endParaRPr lang="zh-CN" altLang="en-US"/>
        </a:p>
      </dgm:t>
    </dgm:pt>
    <dgm:pt modelId="{7028C75B-6F3F-4D18-B54E-A824BFCB0C0B}" type="pres">
      <dgm:prSet presAssocID="{EFD1DB2E-5D3B-4DD1-ABDF-69AE59195FCB}" presName="sibTrans" presStyleCnt="0"/>
      <dgm:spPr/>
    </dgm:pt>
    <dgm:pt modelId="{8545A415-112A-4A2D-A449-3EE0C74833AE}" type="pres">
      <dgm:prSet presAssocID="{0D91E287-A689-4B69-8213-362719AB4F90}" presName="node" presStyleLbl="node1" presStyleIdx="1" presStyleCnt="9">
        <dgm:presLayoutVars>
          <dgm:bulletEnabled val="1"/>
        </dgm:presLayoutVars>
      </dgm:prSet>
      <dgm:spPr/>
      <dgm:t>
        <a:bodyPr/>
        <a:lstStyle/>
        <a:p>
          <a:endParaRPr lang="zh-CN" altLang="en-US"/>
        </a:p>
      </dgm:t>
    </dgm:pt>
    <dgm:pt modelId="{D0E77FEF-12A2-4A83-83CF-5253CEF54081}" type="pres">
      <dgm:prSet presAssocID="{13F8EDD1-63B6-492E-861E-004558AAAA99}" presName="sibTrans" presStyleCnt="0"/>
      <dgm:spPr/>
    </dgm:pt>
    <dgm:pt modelId="{B9B32D20-2EE9-4563-9E70-C3E09EC79C13}" type="pres">
      <dgm:prSet presAssocID="{D29DE895-3F83-4EAF-838E-383CE4C0D6FB}" presName="node" presStyleLbl="node1" presStyleIdx="2" presStyleCnt="9">
        <dgm:presLayoutVars>
          <dgm:bulletEnabled val="1"/>
        </dgm:presLayoutVars>
      </dgm:prSet>
      <dgm:spPr/>
      <dgm:t>
        <a:bodyPr/>
        <a:lstStyle/>
        <a:p>
          <a:endParaRPr lang="zh-CN" altLang="en-US"/>
        </a:p>
      </dgm:t>
    </dgm:pt>
    <dgm:pt modelId="{6ADACD4D-6C45-45AB-AB88-2903AED75F1A}" type="pres">
      <dgm:prSet presAssocID="{0D320185-5202-4D6F-9C99-26BA83F24CBB}" presName="sibTrans" presStyleCnt="0"/>
      <dgm:spPr/>
    </dgm:pt>
    <dgm:pt modelId="{BBA18B1A-2AD2-4B77-9F29-8F22E9E7096D}" type="pres">
      <dgm:prSet presAssocID="{2568F9E6-E645-474C-A075-98360BEFC7C7}" presName="node" presStyleLbl="node1" presStyleIdx="3" presStyleCnt="9">
        <dgm:presLayoutVars>
          <dgm:bulletEnabled val="1"/>
        </dgm:presLayoutVars>
      </dgm:prSet>
      <dgm:spPr/>
      <dgm:t>
        <a:bodyPr/>
        <a:lstStyle/>
        <a:p>
          <a:endParaRPr lang="zh-CN" altLang="en-US"/>
        </a:p>
      </dgm:t>
    </dgm:pt>
    <dgm:pt modelId="{3C36FF9A-90F9-4D66-AC63-27EE8E292AA8}" type="pres">
      <dgm:prSet presAssocID="{34C22885-87AF-47A1-B07B-4514F3724950}" presName="sibTrans" presStyleCnt="0"/>
      <dgm:spPr/>
    </dgm:pt>
    <dgm:pt modelId="{967493A8-A0CD-42E0-A922-D03AE5413F72}" type="pres">
      <dgm:prSet presAssocID="{00C61D7F-DDBA-436D-B9FA-A9122122BDC4}" presName="node" presStyleLbl="node1" presStyleIdx="4" presStyleCnt="9">
        <dgm:presLayoutVars>
          <dgm:bulletEnabled val="1"/>
        </dgm:presLayoutVars>
      </dgm:prSet>
      <dgm:spPr/>
      <dgm:t>
        <a:bodyPr/>
        <a:lstStyle/>
        <a:p>
          <a:endParaRPr lang="zh-CN" altLang="en-US"/>
        </a:p>
      </dgm:t>
    </dgm:pt>
    <dgm:pt modelId="{A18C2342-1721-40B2-8455-D4213AC46B26}" type="pres">
      <dgm:prSet presAssocID="{08864AE2-527F-4829-AAC0-CA233FF06287}" presName="sibTrans" presStyleCnt="0"/>
      <dgm:spPr/>
    </dgm:pt>
    <dgm:pt modelId="{58644A51-C118-4203-9EF7-E3B5B6B3C491}" type="pres">
      <dgm:prSet presAssocID="{AC465C93-85DC-4384-86BC-66F45A9DE1F7}" presName="node" presStyleLbl="node1" presStyleIdx="5" presStyleCnt="9">
        <dgm:presLayoutVars>
          <dgm:bulletEnabled val="1"/>
        </dgm:presLayoutVars>
      </dgm:prSet>
      <dgm:spPr/>
      <dgm:t>
        <a:bodyPr/>
        <a:lstStyle/>
        <a:p>
          <a:endParaRPr lang="zh-CN" altLang="en-US"/>
        </a:p>
      </dgm:t>
    </dgm:pt>
    <dgm:pt modelId="{89A0C358-5400-4F31-88C9-438EA8ECCEE0}" type="pres">
      <dgm:prSet presAssocID="{2B3259A2-ECAA-4CEB-BFEB-7A9585388E52}" presName="sibTrans" presStyleCnt="0"/>
      <dgm:spPr/>
    </dgm:pt>
    <dgm:pt modelId="{9825F861-11CC-4F15-8B1B-C990FD3B29EC}" type="pres">
      <dgm:prSet presAssocID="{F75877D8-FCF4-4CCD-A1F2-DC50D29B1F5B}" presName="node" presStyleLbl="node1" presStyleIdx="6" presStyleCnt="9">
        <dgm:presLayoutVars>
          <dgm:bulletEnabled val="1"/>
        </dgm:presLayoutVars>
      </dgm:prSet>
      <dgm:spPr/>
      <dgm:t>
        <a:bodyPr/>
        <a:lstStyle/>
        <a:p>
          <a:endParaRPr lang="zh-CN" altLang="en-US"/>
        </a:p>
      </dgm:t>
    </dgm:pt>
    <dgm:pt modelId="{25430D1F-EAC0-440F-ABFC-9E3610A7F581}" type="pres">
      <dgm:prSet presAssocID="{3AD0E52A-47E8-41FD-886A-335AEC8C55B4}" presName="sibTrans" presStyleCnt="0"/>
      <dgm:spPr/>
    </dgm:pt>
    <dgm:pt modelId="{C4934153-F4C4-432C-B658-1C049F0C1281}" type="pres">
      <dgm:prSet presAssocID="{BC4D837A-494C-48D4-853D-151F57642511}" presName="node" presStyleLbl="node1" presStyleIdx="7" presStyleCnt="9">
        <dgm:presLayoutVars>
          <dgm:bulletEnabled val="1"/>
        </dgm:presLayoutVars>
      </dgm:prSet>
      <dgm:spPr/>
      <dgm:t>
        <a:bodyPr/>
        <a:lstStyle/>
        <a:p>
          <a:endParaRPr lang="zh-CN" altLang="en-US"/>
        </a:p>
      </dgm:t>
    </dgm:pt>
    <dgm:pt modelId="{DE51AD44-EB7D-451E-A5B4-F03A852C3B9A}" type="pres">
      <dgm:prSet presAssocID="{FE84A257-424C-4006-A6D1-3AA035C49363}" presName="sibTrans" presStyleCnt="0"/>
      <dgm:spPr/>
    </dgm:pt>
    <dgm:pt modelId="{CC6C64A7-EB5C-45C0-BFB5-5FAFBBC90D09}" type="pres">
      <dgm:prSet presAssocID="{1267796C-405B-491B-B21F-F49334FAC8BA}" presName="node" presStyleLbl="node1" presStyleIdx="8" presStyleCnt="9">
        <dgm:presLayoutVars>
          <dgm:bulletEnabled val="1"/>
        </dgm:presLayoutVars>
      </dgm:prSet>
      <dgm:spPr/>
      <dgm:t>
        <a:bodyPr/>
        <a:lstStyle/>
        <a:p>
          <a:endParaRPr lang="zh-CN" altLang="en-US"/>
        </a:p>
      </dgm:t>
    </dgm:pt>
  </dgm:ptLst>
  <dgm:cxnLst>
    <dgm:cxn modelId="{28BED57E-E3D2-420A-BF8B-D154BECFBE3E}" srcId="{179AA166-F980-40A7-A6D4-6C33A7B758BD}" destId="{F75877D8-FCF4-4CCD-A1F2-DC50D29B1F5B}" srcOrd="6" destOrd="0" parTransId="{AE5CA85D-AFBE-4841-87B9-9DCD0A4FD7CF}" sibTransId="{3AD0E52A-47E8-41FD-886A-335AEC8C55B4}"/>
    <dgm:cxn modelId="{47D35F37-EE5F-4CBC-9635-5714E309BBEF}" srcId="{179AA166-F980-40A7-A6D4-6C33A7B758BD}" destId="{1267796C-405B-491B-B21F-F49334FAC8BA}" srcOrd="8" destOrd="0" parTransId="{017CDFFB-F3E3-4C7E-9F6A-618A4EC003CD}" sibTransId="{8FAE30C3-C4A6-44C4-8D93-780713F78C2D}"/>
    <dgm:cxn modelId="{97751495-85D3-4017-AEC6-07A23AAA0E16}" srcId="{179AA166-F980-40A7-A6D4-6C33A7B758BD}" destId="{00C61D7F-DDBA-436D-B9FA-A9122122BDC4}" srcOrd="4" destOrd="0" parTransId="{1A31EBC0-6499-41AF-86FC-EA9AFD05F4AF}" sibTransId="{08864AE2-527F-4829-AAC0-CA233FF06287}"/>
    <dgm:cxn modelId="{172E0E57-9415-4D20-965A-CC2467032CFA}" type="presOf" srcId="{2568F9E6-E645-474C-A075-98360BEFC7C7}" destId="{BBA18B1A-2AD2-4B77-9F29-8F22E9E7096D}" srcOrd="0" destOrd="0" presId="urn:microsoft.com/office/officeart/2005/8/layout/default#7"/>
    <dgm:cxn modelId="{2D8A4C6A-24BF-4495-B271-D25B5BC37F5D}" type="presOf" srcId="{0D91E287-A689-4B69-8213-362719AB4F90}" destId="{8545A415-112A-4A2D-A449-3EE0C74833AE}" srcOrd="0" destOrd="0" presId="urn:microsoft.com/office/officeart/2005/8/layout/default#7"/>
    <dgm:cxn modelId="{6FE89E27-7097-45E8-A68B-8E92B13F74EA}" type="presOf" srcId="{D29DE895-3F83-4EAF-838E-383CE4C0D6FB}" destId="{B9B32D20-2EE9-4563-9E70-C3E09EC79C13}" srcOrd="0" destOrd="0" presId="urn:microsoft.com/office/officeart/2005/8/layout/default#7"/>
    <dgm:cxn modelId="{C7A1133D-2728-488C-912D-7F0AB45261FA}" srcId="{179AA166-F980-40A7-A6D4-6C33A7B758BD}" destId="{BC4D837A-494C-48D4-853D-151F57642511}" srcOrd="7" destOrd="0" parTransId="{C12CE635-F424-41FB-8CFC-5D04EB7E118B}" sibTransId="{FE84A257-424C-4006-A6D1-3AA035C49363}"/>
    <dgm:cxn modelId="{96A626CC-899B-4B9F-9E45-D4BB5B932134}" type="presOf" srcId="{BC4D837A-494C-48D4-853D-151F57642511}" destId="{C4934153-F4C4-432C-B658-1C049F0C1281}" srcOrd="0" destOrd="0" presId="urn:microsoft.com/office/officeart/2005/8/layout/default#7"/>
    <dgm:cxn modelId="{4F2FE973-D9BA-4CEE-BA3E-D726EF6C058E}" srcId="{179AA166-F980-40A7-A6D4-6C33A7B758BD}" destId="{C0DAD362-06C9-4441-BD00-A6480D1C6C95}" srcOrd="0" destOrd="0" parTransId="{7C03574B-2002-45FA-BBB2-F4A730BC2B47}" sibTransId="{EFD1DB2E-5D3B-4DD1-ABDF-69AE59195FCB}"/>
    <dgm:cxn modelId="{436E745D-5324-4AAC-BB21-7F47016893E7}" srcId="{179AA166-F980-40A7-A6D4-6C33A7B758BD}" destId="{AC465C93-85DC-4384-86BC-66F45A9DE1F7}" srcOrd="5" destOrd="0" parTransId="{8F2E8254-92B1-4DCD-B064-7974C3474537}" sibTransId="{2B3259A2-ECAA-4CEB-BFEB-7A9585388E52}"/>
    <dgm:cxn modelId="{D3233FC4-FF45-4C37-B9B1-840327142E34}" srcId="{179AA166-F980-40A7-A6D4-6C33A7B758BD}" destId="{0D91E287-A689-4B69-8213-362719AB4F90}" srcOrd="1" destOrd="0" parTransId="{3C0FDDB0-0CC5-4BBC-AAAA-E01394675931}" sibTransId="{13F8EDD1-63B6-492E-861E-004558AAAA99}"/>
    <dgm:cxn modelId="{39B70392-220A-45D8-8A5D-70E8AC297C65}" type="presOf" srcId="{AC465C93-85DC-4384-86BC-66F45A9DE1F7}" destId="{58644A51-C118-4203-9EF7-E3B5B6B3C491}" srcOrd="0" destOrd="0" presId="urn:microsoft.com/office/officeart/2005/8/layout/default#7"/>
    <dgm:cxn modelId="{C9A4E871-02BF-4FFC-8F36-996A628C0735}" srcId="{179AA166-F980-40A7-A6D4-6C33A7B758BD}" destId="{2568F9E6-E645-474C-A075-98360BEFC7C7}" srcOrd="3" destOrd="0" parTransId="{87176164-8828-42E8-BF3F-2BBD81C1B83C}" sibTransId="{34C22885-87AF-47A1-B07B-4514F3724950}"/>
    <dgm:cxn modelId="{408EFFE6-C364-4B51-8DE7-24376CFD20BD}" type="presOf" srcId="{C0DAD362-06C9-4441-BD00-A6480D1C6C95}" destId="{E8A36F78-B3A8-43A3-8C27-1856A5389860}" srcOrd="0" destOrd="0" presId="urn:microsoft.com/office/officeart/2005/8/layout/default#7"/>
    <dgm:cxn modelId="{E0B25424-0B14-42BC-BB2A-B7D3F550F539}" type="presOf" srcId="{179AA166-F980-40A7-A6D4-6C33A7B758BD}" destId="{018118D1-D938-4757-B0D3-2B749E2EB3A9}" srcOrd="0" destOrd="0" presId="urn:microsoft.com/office/officeart/2005/8/layout/default#7"/>
    <dgm:cxn modelId="{E43918AF-7F3A-4BB9-A2FD-81956474118F}" type="presOf" srcId="{00C61D7F-DDBA-436D-B9FA-A9122122BDC4}" destId="{967493A8-A0CD-42E0-A922-D03AE5413F72}" srcOrd="0" destOrd="0" presId="urn:microsoft.com/office/officeart/2005/8/layout/default#7"/>
    <dgm:cxn modelId="{0B838F3A-A389-4965-B3CD-C7196B9C5F40}" type="presOf" srcId="{F75877D8-FCF4-4CCD-A1F2-DC50D29B1F5B}" destId="{9825F861-11CC-4F15-8B1B-C990FD3B29EC}" srcOrd="0" destOrd="0" presId="urn:microsoft.com/office/officeart/2005/8/layout/default#7"/>
    <dgm:cxn modelId="{43865B87-3519-4854-BD92-51AEFD3470F0}" srcId="{179AA166-F980-40A7-A6D4-6C33A7B758BD}" destId="{D29DE895-3F83-4EAF-838E-383CE4C0D6FB}" srcOrd="2" destOrd="0" parTransId="{AC1A8B09-98D6-4E4F-8FAA-E8181409B8E9}" sibTransId="{0D320185-5202-4D6F-9C99-26BA83F24CBB}"/>
    <dgm:cxn modelId="{7A6B9CAB-6335-4E20-B053-44A23E119FAD}" type="presOf" srcId="{1267796C-405B-491B-B21F-F49334FAC8BA}" destId="{CC6C64A7-EB5C-45C0-BFB5-5FAFBBC90D09}" srcOrd="0" destOrd="0" presId="urn:microsoft.com/office/officeart/2005/8/layout/default#7"/>
    <dgm:cxn modelId="{58911D75-03F8-41BD-A1B2-8F410E8FBF0D}" type="presParOf" srcId="{018118D1-D938-4757-B0D3-2B749E2EB3A9}" destId="{E8A36F78-B3A8-43A3-8C27-1856A5389860}" srcOrd="0" destOrd="0" presId="urn:microsoft.com/office/officeart/2005/8/layout/default#7"/>
    <dgm:cxn modelId="{1E842187-FAFC-470A-9848-0912837154A7}" type="presParOf" srcId="{018118D1-D938-4757-B0D3-2B749E2EB3A9}" destId="{7028C75B-6F3F-4D18-B54E-A824BFCB0C0B}" srcOrd="1" destOrd="0" presId="urn:microsoft.com/office/officeart/2005/8/layout/default#7"/>
    <dgm:cxn modelId="{5012978B-9BE0-4180-AF26-4434B6EB5D2F}" type="presParOf" srcId="{018118D1-D938-4757-B0D3-2B749E2EB3A9}" destId="{8545A415-112A-4A2D-A449-3EE0C74833AE}" srcOrd="2" destOrd="0" presId="urn:microsoft.com/office/officeart/2005/8/layout/default#7"/>
    <dgm:cxn modelId="{F12C3403-1BB0-417A-A020-83A7B73403F2}" type="presParOf" srcId="{018118D1-D938-4757-B0D3-2B749E2EB3A9}" destId="{D0E77FEF-12A2-4A83-83CF-5253CEF54081}" srcOrd="3" destOrd="0" presId="urn:microsoft.com/office/officeart/2005/8/layout/default#7"/>
    <dgm:cxn modelId="{A3DC2E85-5879-44A4-8ABE-A49F70F9CF64}" type="presParOf" srcId="{018118D1-D938-4757-B0D3-2B749E2EB3A9}" destId="{B9B32D20-2EE9-4563-9E70-C3E09EC79C13}" srcOrd="4" destOrd="0" presId="urn:microsoft.com/office/officeart/2005/8/layout/default#7"/>
    <dgm:cxn modelId="{565AC7B6-DA6C-4771-AB23-FAEEE287FE2D}" type="presParOf" srcId="{018118D1-D938-4757-B0D3-2B749E2EB3A9}" destId="{6ADACD4D-6C45-45AB-AB88-2903AED75F1A}" srcOrd="5" destOrd="0" presId="urn:microsoft.com/office/officeart/2005/8/layout/default#7"/>
    <dgm:cxn modelId="{6F05072B-48D4-401A-A36B-6A60B29E6C61}" type="presParOf" srcId="{018118D1-D938-4757-B0D3-2B749E2EB3A9}" destId="{BBA18B1A-2AD2-4B77-9F29-8F22E9E7096D}" srcOrd="6" destOrd="0" presId="urn:microsoft.com/office/officeart/2005/8/layout/default#7"/>
    <dgm:cxn modelId="{6853AC3B-65A6-40CA-A904-885153FA7871}" type="presParOf" srcId="{018118D1-D938-4757-B0D3-2B749E2EB3A9}" destId="{3C36FF9A-90F9-4D66-AC63-27EE8E292AA8}" srcOrd="7" destOrd="0" presId="urn:microsoft.com/office/officeart/2005/8/layout/default#7"/>
    <dgm:cxn modelId="{122D68CC-F370-4D5B-B0F2-7702A805F894}" type="presParOf" srcId="{018118D1-D938-4757-B0D3-2B749E2EB3A9}" destId="{967493A8-A0CD-42E0-A922-D03AE5413F72}" srcOrd="8" destOrd="0" presId="urn:microsoft.com/office/officeart/2005/8/layout/default#7"/>
    <dgm:cxn modelId="{997A8920-1744-443F-A22F-F4DCABF35D8F}" type="presParOf" srcId="{018118D1-D938-4757-B0D3-2B749E2EB3A9}" destId="{A18C2342-1721-40B2-8455-D4213AC46B26}" srcOrd="9" destOrd="0" presId="urn:microsoft.com/office/officeart/2005/8/layout/default#7"/>
    <dgm:cxn modelId="{1E3B4FFE-8AA3-45F7-A202-377458979CA7}" type="presParOf" srcId="{018118D1-D938-4757-B0D3-2B749E2EB3A9}" destId="{58644A51-C118-4203-9EF7-E3B5B6B3C491}" srcOrd="10" destOrd="0" presId="urn:microsoft.com/office/officeart/2005/8/layout/default#7"/>
    <dgm:cxn modelId="{6437F9DC-3E5D-4758-B055-B3A4A049ADF5}" type="presParOf" srcId="{018118D1-D938-4757-B0D3-2B749E2EB3A9}" destId="{89A0C358-5400-4F31-88C9-438EA8ECCEE0}" srcOrd="11" destOrd="0" presId="urn:microsoft.com/office/officeart/2005/8/layout/default#7"/>
    <dgm:cxn modelId="{31942256-FC44-4D94-B593-E827D595226F}" type="presParOf" srcId="{018118D1-D938-4757-B0D3-2B749E2EB3A9}" destId="{9825F861-11CC-4F15-8B1B-C990FD3B29EC}" srcOrd="12" destOrd="0" presId="urn:microsoft.com/office/officeart/2005/8/layout/default#7"/>
    <dgm:cxn modelId="{E3E5AFE9-080E-464C-8299-DC229A5CC2BB}" type="presParOf" srcId="{018118D1-D938-4757-B0D3-2B749E2EB3A9}" destId="{25430D1F-EAC0-440F-ABFC-9E3610A7F581}" srcOrd="13" destOrd="0" presId="urn:microsoft.com/office/officeart/2005/8/layout/default#7"/>
    <dgm:cxn modelId="{1F4D496F-E181-4831-B640-36BE40202C5F}" type="presParOf" srcId="{018118D1-D938-4757-B0D3-2B749E2EB3A9}" destId="{C4934153-F4C4-432C-B658-1C049F0C1281}" srcOrd="14" destOrd="0" presId="urn:microsoft.com/office/officeart/2005/8/layout/default#7"/>
    <dgm:cxn modelId="{613FA8FC-8760-4B9A-B77F-D6EADC6C3651}" type="presParOf" srcId="{018118D1-D938-4757-B0D3-2B749E2EB3A9}" destId="{DE51AD44-EB7D-451E-A5B4-F03A852C3B9A}" srcOrd="15" destOrd="0" presId="urn:microsoft.com/office/officeart/2005/8/layout/default#7"/>
    <dgm:cxn modelId="{49597B07-809C-4108-9D2C-A59FB5DC8151}" type="presParOf" srcId="{018118D1-D938-4757-B0D3-2B749E2EB3A9}" destId="{CC6C64A7-EB5C-45C0-BFB5-5FAFBBC90D09}" srcOrd="16" destOrd="0" presId="urn:microsoft.com/office/officeart/2005/8/layout/defaul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79AA166-F980-40A7-A6D4-6C33A7B758BD}" type="doc">
      <dgm:prSet loTypeId="urn:microsoft.com/office/officeart/2005/8/layout/default#8" loCatId="list" qsTypeId="urn:microsoft.com/office/officeart/2005/8/quickstyle/3d1" qsCatId="3D" csTypeId="urn:microsoft.com/office/officeart/2005/8/colors/accent1_1" csCatId="accent1" phldr="1"/>
      <dgm:spPr/>
      <dgm:t>
        <a:bodyPr/>
        <a:lstStyle/>
        <a:p>
          <a:endParaRPr lang="zh-CN" altLang="en-US"/>
        </a:p>
      </dgm:t>
    </dgm:pt>
    <dgm:pt modelId="{C0DAD362-06C9-4441-BD00-A6480D1C6C95}">
      <dgm:prSet phldrT="[文本]"/>
      <dgm:spPr/>
      <dgm:t>
        <a:bodyPr/>
        <a:lstStyle/>
        <a:p>
          <a:r>
            <a:rPr lang="zh-CN" altLang="en-US" b="1" dirty="0">
              <a:latin typeface="楷体_GB2312" pitchFamily="49" charset="-122"/>
              <a:ea typeface="楷体_GB2312" pitchFamily="49" charset="-122"/>
            </a:rPr>
            <a:t>面向对象程序设计思想</a:t>
          </a:r>
        </a:p>
      </dgm:t>
    </dgm:pt>
    <dgm:pt modelId="{7C03574B-2002-45FA-BBB2-F4A730BC2B47}" type="par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EFD1DB2E-5D3B-4DD1-ABDF-69AE59195FCB}" type="sib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0D91E287-A689-4B69-8213-362719AB4F90}">
      <dgm:prSet phldrT="[文本]"/>
      <dgm:spPr/>
      <dgm:t>
        <a:bodyPr/>
        <a:lstStyle/>
        <a:p>
          <a:r>
            <a:rPr lang="zh-CN" altLang="en-US" b="1" dirty="0">
              <a:latin typeface="楷体_GB2312" pitchFamily="49" charset="-122"/>
              <a:ea typeface="楷体_GB2312" pitchFamily="49" charset="-122"/>
            </a:rPr>
            <a:t>类的定义和对象的说明</a:t>
          </a:r>
        </a:p>
      </dgm:t>
    </dgm:pt>
    <dgm:pt modelId="{3C0FDDB0-0CC5-4BBC-AAAA-E01394675931}" type="par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13F8EDD1-63B6-492E-861E-004558AAAA99}" type="sib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D29DE895-3F83-4EAF-838E-383CE4C0D6FB}">
      <dgm:prSet phldrT="[文本]"/>
      <dgm:spPr/>
      <dgm:t>
        <a:bodyPr/>
        <a:lstStyle/>
        <a:p>
          <a:r>
            <a:rPr lang="zh-CN" altLang="en-US" b="1" dirty="0">
              <a:latin typeface="楷体_GB2312" pitchFamily="49" charset="-122"/>
              <a:ea typeface="楷体_GB2312" pitchFamily="49" charset="-122"/>
            </a:rPr>
            <a:t>对象的初始化</a:t>
          </a:r>
        </a:p>
      </dgm:t>
    </dgm:pt>
    <dgm:pt modelId="{AC1A8B09-98D6-4E4F-8FAA-E8181409B8E9}" type="par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0D320185-5202-4D6F-9C99-26BA83F24CBB}" type="sib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2568F9E6-E645-474C-A075-98360BEFC7C7}">
      <dgm:prSet phldrT="[文本]"/>
      <dgm:spPr/>
      <dgm:t>
        <a:bodyPr/>
        <a:lstStyle/>
        <a:p>
          <a:r>
            <a:rPr lang="zh-CN" altLang="en-US" b="1" dirty="0">
              <a:latin typeface="楷体_GB2312" pitchFamily="49" charset="-122"/>
              <a:ea typeface="楷体_GB2312" pitchFamily="49" charset="-122"/>
            </a:rPr>
            <a:t>静态成员与常量成员</a:t>
          </a:r>
        </a:p>
      </dgm:t>
    </dgm:pt>
    <dgm:pt modelId="{87176164-8828-42E8-BF3F-2BBD81C1B83C}" type="par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34C22885-87AF-47A1-B07B-4514F3724950}" type="sib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1267796C-405B-491B-B21F-F49334FAC8BA}">
      <dgm:prSet phldrT="[文本]"/>
      <dgm:spPr/>
      <dgm:t>
        <a:bodyPr/>
        <a:lstStyle/>
        <a:p>
          <a:r>
            <a:rPr lang="zh-CN" altLang="en-US" b="1" dirty="0">
              <a:latin typeface="楷体_GB2312" pitchFamily="49" charset="-122"/>
              <a:ea typeface="楷体_GB2312" pitchFamily="49" charset="-122"/>
            </a:rPr>
            <a:t>拷贝构造函数</a:t>
          </a:r>
        </a:p>
      </dgm:t>
    </dgm:pt>
    <dgm:pt modelId="{017CDFFB-F3E3-4C7E-9F6A-618A4EC003CD}" type="par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8FAE30C3-C4A6-44C4-8D93-780713F78C2D}" type="sib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00C61D7F-DDBA-436D-B9FA-A9122122BDC4}">
      <dgm:prSet phldrT="[文本]"/>
      <dgm:spPr/>
      <dgm:t>
        <a:bodyPr/>
        <a:lstStyle/>
        <a:p>
          <a:r>
            <a:rPr lang="zh-CN" altLang="en-US" b="1" dirty="0">
              <a:latin typeface="楷体_GB2312" pitchFamily="49" charset="-122"/>
              <a:ea typeface="楷体_GB2312" pitchFamily="49" charset="-122"/>
            </a:rPr>
            <a:t>友元</a:t>
          </a:r>
        </a:p>
      </dgm:t>
    </dgm:pt>
    <dgm:pt modelId="{1A31EBC0-6499-41AF-86FC-EA9AFD05F4AF}" type="par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08864AE2-527F-4829-AAC0-CA233FF06287}" type="sib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AC465C93-85DC-4384-86BC-66F45A9DE1F7}">
      <dgm:prSet phldrT="[文本]"/>
      <dgm:spPr/>
      <dgm:t>
        <a:bodyPr/>
        <a:lstStyle/>
        <a:p>
          <a:r>
            <a:rPr lang="zh-CN" altLang="en-US" b="1" dirty="0">
              <a:latin typeface="楷体_GB2312" pitchFamily="49" charset="-122"/>
              <a:ea typeface="楷体_GB2312" pitchFamily="49" charset="-122"/>
            </a:rPr>
            <a:t>类和类之间的关系</a:t>
          </a:r>
        </a:p>
      </dgm:t>
    </dgm:pt>
    <dgm:pt modelId="{8F2E8254-92B1-4DCD-B064-7974C3474537}" type="par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2B3259A2-ECAA-4CEB-BFEB-7A9585388E52}" type="sib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F75877D8-FCF4-4CCD-A1F2-DC50D29B1F5B}">
      <dgm:prSet phldrT="[文本]"/>
      <dgm:spPr>
        <a:solidFill>
          <a:srgbClr val="92D050"/>
        </a:solidFill>
      </dgm:spPr>
      <dgm:t>
        <a:bodyPr/>
        <a:lstStyle/>
        <a:p>
          <a:r>
            <a:rPr lang="zh-CN" altLang="en-US" b="1" dirty="0">
              <a:solidFill>
                <a:srgbClr val="C00000"/>
              </a:solidFill>
              <a:latin typeface="楷体_GB2312" pitchFamily="49" charset="-122"/>
              <a:ea typeface="楷体_GB2312" pitchFamily="49" charset="-122"/>
            </a:rPr>
            <a:t>类中的运算符重载</a:t>
          </a:r>
        </a:p>
      </dgm:t>
    </dgm:pt>
    <dgm:pt modelId="{AE5CA85D-AFBE-4841-87B9-9DCD0A4FD7CF}" type="par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3AD0E52A-47E8-41FD-886A-335AEC8C55B4}" type="sib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BC4D837A-494C-48D4-853D-151F57642511}">
      <dgm:prSet phldrT="[文本]"/>
      <dgm:spPr/>
      <dgm:t>
        <a:bodyPr/>
        <a:lstStyle/>
        <a:p>
          <a:r>
            <a:rPr lang="zh-CN" altLang="en-US" b="1" dirty="0">
              <a:latin typeface="楷体_GB2312" pitchFamily="49" charset="-122"/>
              <a:ea typeface="楷体_GB2312" pitchFamily="49" charset="-122"/>
            </a:rPr>
            <a:t>结构与联合</a:t>
          </a:r>
        </a:p>
      </dgm:t>
    </dgm:pt>
    <dgm:pt modelId="{C12CE635-F424-41FB-8CFC-5D04EB7E118B}" type="par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FE84A257-424C-4006-A6D1-3AA035C49363}" type="sib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018118D1-D938-4757-B0D3-2B749E2EB3A9}" type="pres">
      <dgm:prSet presAssocID="{179AA166-F980-40A7-A6D4-6C33A7B758BD}" presName="diagram" presStyleCnt="0">
        <dgm:presLayoutVars>
          <dgm:dir/>
          <dgm:resizeHandles val="exact"/>
        </dgm:presLayoutVars>
      </dgm:prSet>
      <dgm:spPr/>
      <dgm:t>
        <a:bodyPr/>
        <a:lstStyle/>
        <a:p>
          <a:endParaRPr lang="zh-CN" altLang="en-US"/>
        </a:p>
      </dgm:t>
    </dgm:pt>
    <dgm:pt modelId="{E8A36F78-B3A8-43A3-8C27-1856A5389860}" type="pres">
      <dgm:prSet presAssocID="{C0DAD362-06C9-4441-BD00-A6480D1C6C95}" presName="node" presStyleLbl="node1" presStyleIdx="0" presStyleCnt="9">
        <dgm:presLayoutVars>
          <dgm:bulletEnabled val="1"/>
        </dgm:presLayoutVars>
      </dgm:prSet>
      <dgm:spPr/>
      <dgm:t>
        <a:bodyPr/>
        <a:lstStyle/>
        <a:p>
          <a:endParaRPr lang="zh-CN" altLang="en-US"/>
        </a:p>
      </dgm:t>
    </dgm:pt>
    <dgm:pt modelId="{7028C75B-6F3F-4D18-B54E-A824BFCB0C0B}" type="pres">
      <dgm:prSet presAssocID="{EFD1DB2E-5D3B-4DD1-ABDF-69AE59195FCB}" presName="sibTrans" presStyleCnt="0"/>
      <dgm:spPr/>
    </dgm:pt>
    <dgm:pt modelId="{8545A415-112A-4A2D-A449-3EE0C74833AE}" type="pres">
      <dgm:prSet presAssocID="{0D91E287-A689-4B69-8213-362719AB4F90}" presName="node" presStyleLbl="node1" presStyleIdx="1" presStyleCnt="9">
        <dgm:presLayoutVars>
          <dgm:bulletEnabled val="1"/>
        </dgm:presLayoutVars>
      </dgm:prSet>
      <dgm:spPr/>
      <dgm:t>
        <a:bodyPr/>
        <a:lstStyle/>
        <a:p>
          <a:endParaRPr lang="zh-CN" altLang="en-US"/>
        </a:p>
      </dgm:t>
    </dgm:pt>
    <dgm:pt modelId="{D0E77FEF-12A2-4A83-83CF-5253CEF54081}" type="pres">
      <dgm:prSet presAssocID="{13F8EDD1-63B6-492E-861E-004558AAAA99}" presName="sibTrans" presStyleCnt="0"/>
      <dgm:spPr/>
    </dgm:pt>
    <dgm:pt modelId="{B9B32D20-2EE9-4563-9E70-C3E09EC79C13}" type="pres">
      <dgm:prSet presAssocID="{D29DE895-3F83-4EAF-838E-383CE4C0D6FB}" presName="node" presStyleLbl="node1" presStyleIdx="2" presStyleCnt="9">
        <dgm:presLayoutVars>
          <dgm:bulletEnabled val="1"/>
        </dgm:presLayoutVars>
      </dgm:prSet>
      <dgm:spPr/>
      <dgm:t>
        <a:bodyPr/>
        <a:lstStyle/>
        <a:p>
          <a:endParaRPr lang="zh-CN" altLang="en-US"/>
        </a:p>
      </dgm:t>
    </dgm:pt>
    <dgm:pt modelId="{6ADACD4D-6C45-45AB-AB88-2903AED75F1A}" type="pres">
      <dgm:prSet presAssocID="{0D320185-5202-4D6F-9C99-26BA83F24CBB}" presName="sibTrans" presStyleCnt="0"/>
      <dgm:spPr/>
    </dgm:pt>
    <dgm:pt modelId="{BBA18B1A-2AD2-4B77-9F29-8F22E9E7096D}" type="pres">
      <dgm:prSet presAssocID="{2568F9E6-E645-474C-A075-98360BEFC7C7}" presName="node" presStyleLbl="node1" presStyleIdx="3" presStyleCnt="9">
        <dgm:presLayoutVars>
          <dgm:bulletEnabled val="1"/>
        </dgm:presLayoutVars>
      </dgm:prSet>
      <dgm:spPr/>
      <dgm:t>
        <a:bodyPr/>
        <a:lstStyle/>
        <a:p>
          <a:endParaRPr lang="zh-CN" altLang="en-US"/>
        </a:p>
      </dgm:t>
    </dgm:pt>
    <dgm:pt modelId="{3C36FF9A-90F9-4D66-AC63-27EE8E292AA8}" type="pres">
      <dgm:prSet presAssocID="{34C22885-87AF-47A1-B07B-4514F3724950}" presName="sibTrans" presStyleCnt="0"/>
      <dgm:spPr/>
    </dgm:pt>
    <dgm:pt modelId="{967493A8-A0CD-42E0-A922-D03AE5413F72}" type="pres">
      <dgm:prSet presAssocID="{00C61D7F-DDBA-436D-B9FA-A9122122BDC4}" presName="node" presStyleLbl="node1" presStyleIdx="4" presStyleCnt="9">
        <dgm:presLayoutVars>
          <dgm:bulletEnabled val="1"/>
        </dgm:presLayoutVars>
      </dgm:prSet>
      <dgm:spPr/>
      <dgm:t>
        <a:bodyPr/>
        <a:lstStyle/>
        <a:p>
          <a:endParaRPr lang="zh-CN" altLang="en-US"/>
        </a:p>
      </dgm:t>
    </dgm:pt>
    <dgm:pt modelId="{A18C2342-1721-40B2-8455-D4213AC46B26}" type="pres">
      <dgm:prSet presAssocID="{08864AE2-527F-4829-AAC0-CA233FF06287}" presName="sibTrans" presStyleCnt="0"/>
      <dgm:spPr/>
    </dgm:pt>
    <dgm:pt modelId="{58644A51-C118-4203-9EF7-E3B5B6B3C491}" type="pres">
      <dgm:prSet presAssocID="{AC465C93-85DC-4384-86BC-66F45A9DE1F7}" presName="node" presStyleLbl="node1" presStyleIdx="5" presStyleCnt="9">
        <dgm:presLayoutVars>
          <dgm:bulletEnabled val="1"/>
        </dgm:presLayoutVars>
      </dgm:prSet>
      <dgm:spPr/>
      <dgm:t>
        <a:bodyPr/>
        <a:lstStyle/>
        <a:p>
          <a:endParaRPr lang="zh-CN" altLang="en-US"/>
        </a:p>
      </dgm:t>
    </dgm:pt>
    <dgm:pt modelId="{89A0C358-5400-4F31-88C9-438EA8ECCEE0}" type="pres">
      <dgm:prSet presAssocID="{2B3259A2-ECAA-4CEB-BFEB-7A9585388E52}" presName="sibTrans" presStyleCnt="0"/>
      <dgm:spPr/>
    </dgm:pt>
    <dgm:pt modelId="{9825F861-11CC-4F15-8B1B-C990FD3B29EC}" type="pres">
      <dgm:prSet presAssocID="{F75877D8-FCF4-4CCD-A1F2-DC50D29B1F5B}" presName="node" presStyleLbl="node1" presStyleIdx="6" presStyleCnt="9">
        <dgm:presLayoutVars>
          <dgm:bulletEnabled val="1"/>
        </dgm:presLayoutVars>
      </dgm:prSet>
      <dgm:spPr/>
      <dgm:t>
        <a:bodyPr/>
        <a:lstStyle/>
        <a:p>
          <a:endParaRPr lang="zh-CN" altLang="en-US"/>
        </a:p>
      </dgm:t>
    </dgm:pt>
    <dgm:pt modelId="{25430D1F-EAC0-440F-ABFC-9E3610A7F581}" type="pres">
      <dgm:prSet presAssocID="{3AD0E52A-47E8-41FD-886A-335AEC8C55B4}" presName="sibTrans" presStyleCnt="0"/>
      <dgm:spPr/>
    </dgm:pt>
    <dgm:pt modelId="{C4934153-F4C4-432C-B658-1C049F0C1281}" type="pres">
      <dgm:prSet presAssocID="{BC4D837A-494C-48D4-853D-151F57642511}" presName="node" presStyleLbl="node1" presStyleIdx="7" presStyleCnt="9">
        <dgm:presLayoutVars>
          <dgm:bulletEnabled val="1"/>
        </dgm:presLayoutVars>
      </dgm:prSet>
      <dgm:spPr/>
      <dgm:t>
        <a:bodyPr/>
        <a:lstStyle/>
        <a:p>
          <a:endParaRPr lang="zh-CN" altLang="en-US"/>
        </a:p>
      </dgm:t>
    </dgm:pt>
    <dgm:pt modelId="{DE51AD44-EB7D-451E-A5B4-F03A852C3B9A}" type="pres">
      <dgm:prSet presAssocID="{FE84A257-424C-4006-A6D1-3AA035C49363}" presName="sibTrans" presStyleCnt="0"/>
      <dgm:spPr/>
    </dgm:pt>
    <dgm:pt modelId="{CC6C64A7-EB5C-45C0-BFB5-5FAFBBC90D09}" type="pres">
      <dgm:prSet presAssocID="{1267796C-405B-491B-B21F-F49334FAC8BA}" presName="node" presStyleLbl="node1" presStyleIdx="8" presStyleCnt="9">
        <dgm:presLayoutVars>
          <dgm:bulletEnabled val="1"/>
        </dgm:presLayoutVars>
      </dgm:prSet>
      <dgm:spPr/>
      <dgm:t>
        <a:bodyPr/>
        <a:lstStyle/>
        <a:p>
          <a:endParaRPr lang="zh-CN" altLang="en-US"/>
        </a:p>
      </dgm:t>
    </dgm:pt>
  </dgm:ptLst>
  <dgm:cxnLst>
    <dgm:cxn modelId="{486148FC-1894-438D-9104-0C65D3153F75}" type="presOf" srcId="{C0DAD362-06C9-4441-BD00-A6480D1C6C95}" destId="{E8A36F78-B3A8-43A3-8C27-1856A5389860}" srcOrd="0" destOrd="0" presId="urn:microsoft.com/office/officeart/2005/8/layout/default#8"/>
    <dgm:cxn modelId="{28BED57E-E3D2-420A-BF8B-D154BECFBE3E}" srcId="{179AA166-F980-40A7-A6D4-6C33A7B758BD}" destId="{F75877D8-FCF4-4CCD-A1F2-DC50D29B1F5B}" srcOrd="6" destOrd="0" parTransId="{AE5CA85D-AFBE-4841-87B9-9DCD0A4FD7CF}" sibTransId="{3AD0E52A-47E8-41FD-886A-335AEC8C55B4}"/>
    <dgm:cxn modelId="{47D35F37-EE5F-4CBC-9635-5714E309BBEF}" srcId="{179AA166-F980-40A7-A6D4-6C33A7B758BD}" destId="{1267796C-405B-491B-B21F-F49334FAC8BA}" srcOrd="8" destOrd="0" parTransId="{017CDFFB-F3E3-4C7E-9F6A-618A4EC003CD}" sibTransId="{8FAE30C3-C4A6-44C4-8D93-780713F78C2D}"/>
    <dgm:cxn modelId="{97751495-85D3-4017-AEC6-07A23AAA0E16}" srcId="{179AA166-F980-40A7-A6D4-6C33A7B758BD}" destId="{00C61D7F-DDBA-436D-B9FA-A9122122BDC4}" srcOrd="4" destOrd="0" parTransId="{1A31EBC0-6499-41AF-86FC-EA9AFD05F4AF}" sibTransId="{08864AE2-527F-4829-AAC0-CA233FF06287}"/>
    <dgm:cxn modelId="{A53CD48E-0D14-4D1D-9158-6959E15A2F8D}" type="presOf" srcId="{1267796C-405B-491B-B21F-F49334FAC8BA}" destId="{CC6C64A7-EB5C-45C0-BFB5-5FAFBBC90D09}" srcOrd="0" destOrd="0" presId="urn:microsoft.com/office/officeart/2005/8/layout/default#8"/>
    <dgm:cxn modelId="{1A86154A-F84D-473D-B5CF-02A0E6CE4C1F}" type="presOf" srcId="{BC4D837A-494C-48D4-853D-151F57642511}" destId="{C4934153-F4C4-432C-B658-1C049F0C1281}" srcOrd="0" destOrd="0" presId="urn:microsoft.com/office/officeart/2005/8/layout/default#8"/>
    <dgm:cxn modelId="{3CDDAB55-6780-4B7D-B00F-F02FE1055DF0}" type="presOf" srcId="{0D91E287-A689-4B69-8213-362719AB4F90}" destId="{8545A415-112A-4A2D-A449-3EE0C74833AE}" srcOrd="0" destOrd="0" presId="urn:microsoft.com/office/officeart/2005/8/layout/default#8"/>
    <dgm:cxn modelId="{322C57A0-CA73-4F15-9470-D523CA1B6515}" type="presOf" srcId="{00C61D7F-DDBA-436D-B9FA-A9122122BDC4}" destId="{967493A8-A0CD-42E0-A922-D03AE5413F72}" srcOrd="0" destOrd="0" presId="urn:microsoft.com/office/officeart/2005/8/layout/default#8"/>
    <dgm:cxn modelId="{C7A1133D-2728-488C-912D-7F0AB45261FA}" srcId="{179AA166-F980-40A7-A6D4-6C33A7B758BD}" destId="{BC4D837A-494C-48D4-853D-151F57642511}" srcOrd="7" destOrd="0" parTransId="{C12CE635-F424-41FB-8CFC-5D04EB7E118B}" sibTransId="{FE84A257-424C-4006-A6D1-3AA035C49363}"/>
    <dgm:cxn modelId="{4F2FE973-D9BA-4CEE-BA3E-D726EF6C058E}" srcId="{179AA166-F980-40A7-A6D4-6C33A7B758BD}" destId="{C0DAD362-06C9-4441-BD00-A6480D1C6C95}" srcOrd="0" destOrd="0" parTransId="{7C03574B-2002-45FA-BBB2-F4A730BC2B47}" sibTransId="{EFD1DB2E-5D3B-4DD1-ABDF-69AE59195FCB}"/>
    <dgm:cxn modelId="{436E745D-5324-4AAC-BB21-7F47016893E7}" srcId="{179AA166-F980-40A7-A6D4-6C33A7B758BD}" destId="{AC465C93-85DC-4384-86BC-66F45A9DE1F7}" srcOrd="5" destOrd="0" parTransId="{8F2E8254-92B1-4DCD-B064-7974C3474537}" sibTransId="{2B3259A2-ECAA-4CEB-BFEB-7A9585388E52}"/>
    <dgm:cxn modelId="{0F181689-6ED3-44ED-A4CF-274ADBC26112}" type="presOf" srcId="{D29DE895-3F83-4EAF-838E-383CE4C0D6FB}" destId="{B9B32D20-2EE9-4563-9E70-C3E09EC79C13}" srcOrd="0" destOrd="0" presId="urn:microsoft.com/office/officeart/2005/8/layout/default#8"/>
    <dgm:cxn modelId="{F24C6E1E-651B-49E5-83B6-AD8100B35D19}" type="presOf" srcId="{F75877D8-FCF4-4CCD-A1F2-DC50D29B1F5B}" destId="{9825F861-11CC-4F15-8B1B-C990FD3B29EC}" srcOrd="0" destOrd="0" presId="urn:microsoft.com/office/officeart/2005/8/layout/default#8"/>
    <dgm:cxn modelId="{D3233FC4-FF45-4C37-B9B1-840327142E34}" srcId="{179AA166-F980-40A7-A6D4-6C33A7B758BD}" destId="{0D91E287-A689-4B69-8213-362719AB4F90}" srcOrd="1" destOrd="0" parTransId="{3C0FDDB0-0CC5-4BBC-AAAA-E01394675931}" sibTransId="{13F8EDD1-63B6-492E-861E-004558AAAA99}"/>
    <dgm:cxn modelId="{C9A4E871-02BF-4FFC-8F36-996A628C0735}" srcId="{179AA166-F980-40A7-A6D4-6C33A7B758BD}" destId="{2568F9E6-E645-474C-A075-98360BEFC7C7}" srcOrd="3" destOrd="0" parTransId="{87176164-8828-42E8-BF3F-2BBD81C1B83C}" sibTransId="{34C22885-87AF-47A1-B07B-4514F3724950}"/>
    <dgm:cxn modelId="{8184CA53-CE84-44CF-A425-B953EA684709}" type="presOf" srcId="{179AA166-F980-40A7-A6D4-6C33A7B758BD}" destId="{018118D1-D938-4757-B0D3-2B749E2EB3A9}" srcOrd="0" destOrd="0" presId="urn:microsoft.com/office/officeart/2005/8/layout/default#8"/>
    <dgm:cxn modelId="{CCC2ECA2-CBBF-48BF-A4E2-FF500ED79D5E}" type="presOf" srcId="{AC465C93-85DC-4384-86BC-66F45A9DE1F7}" destId="{58644A51-C118-4203-9EF7-E3B5B6B3C491}" srcOrd="0" destOrd="0" presId="urn:microsoft.com/office/officeart/2005/8/layout/default#8"/>
    <dgm:cxn modelId="{43865B87-3519-4854-BD92-51AEFD3470F0}" srcId="{179AA166-F980-40A7-A6D4-6C33A7B758BD}" destId="{D29DE895-3F83-4EAF-838E-383CE4C0D6FB}" srcOrd="2" destOrd="0" parTransId="{AC1A8B09-98D6-4E4F-8FAA-E8181409B8E9}" sibTransId="{0D320185-5202-4D6F-9C99-26BA83F24CBB}"/>
    <dgm:cxn modelId="{07A9DCA0-1DE1-4C2A-971E-AD2E86438BB9}" type="presOf" srcId="{2568F9E6-E645-474C-A075-98360BEFC7C7}" destId="{BBA18B1A-2AD2-4B77-9F29-8F22E9E7096D}" srcOrd="0" destOrd="0" presId="urn:microsoft.com/office/officeart/2005/8/layout/default#8"/>
    <dgm:cxn modelId="{77B51EDE-6B68-481F-B38D-06FE8BB2B213}" type="presParOf" srcId="{018118D1-D938-4757-B0D3-2B749E2EB3A9}" destId="{E8A36F78-B3A8-43A3-8C27-1856A5389860}" srcOrd="0" destOrd="0" presId="urn:microsoft.com/office/officeart/2005/8/layout/default#8"/>
    <dgm:cxn modelId="{08463EB3-440E-4BFC-B326-90C270E5A858}" type="presParOf" srcId="{018118D1-D938-4757-B0D3-2B749E2EB3A9}" destId="{7028C75B-6F3F-4D18-B54E-A824BFCB0C0B}" srcOrd="1" destOrd="0" presId="urn:microsoft.com/office/officeart/2005/8/layout/default#8"/>
    <dgm:cxn modelId="{127EB64A-4F26-44D0-B752-EA697A471E77}" type="presParOf" srcId="{018118D1-D938-4757-B0D3-2B749E2EB3A9}" destId="{8545A415-112A-4A2D-A449-3EE0C74833AE}" srcOrd="2" destOrd="0" presId="urn:microsoft.com/office/officeart/2005/8/layout/default#8"/>
    <dgm:cxn modelId="{9341B81B-AF6A-4DC5-B031-AB4C48F4E2CB}" type="presParOf" srcId="{018118D1-D938-4757-B0D3-2B749E2EB3A9}" destId="{D0E77FEF-12A2-4A83-83CF-5253CEF54081}" srcOrd="3" destOrd="0" presId="urn:microsoft.com/office/officeart/2005/8/layout/default#8"/>
    <dgm:cxn modelId="{CDE57F1B-9242-4699-99E6-37A30E009F11}" type="presParOf" srcId="{018118D1-D938-4757-B0D3-2B749E2EB3A9}" destId="{B9B32D20-2EE9-4563-9E70-C3E09EC79C13}" srcOrd="4" destOrd="0" presId="urn:microsoft.com/office/officeart/2005/8/layout/default#8"/>
    <dgm:cxn modelId="{00802BB3-5673-46F7-86D3-F6CD4986F2CB}" type="presParOf" srcId="{018118D1-D938-4757-B0D3-2B749E2EB3A9}" destId="{6ADACD4D-6C45-45AB-AB88-2903AED75F1A}" srcOrd="5" destOrd="0" presId="urn:microsoft.com/office/officeart/2005/8/layout/default#8"/>
    <dgm:cxn modelId="{340D3E8E-6890-4CA3-9D8D-3F3EB65FBD86}" type="presParOf" srcId="{018118D1-D938-4757-B0D3-2B749E2EB3A9}" destId="{BBA18B1A-2AD2-4B77-9F29-8F22E9E7096D}" srcOrd="6" destOrd="0" presId="urn:microsoft.com/office/officeart/2005/8/layout/default#8"/>
    <dgm:cxn modelId="{3FF5A3A8-34FA-4B02-BE7E-22CCC54E336A}" type="presParOf" srcId="{018118D1-D938-4757-B0D3-2B749E2EB3A9}" destId="{3C36FF9A-90F9-4D66-AC63-27EE8E292AA8}" srcOrd="7" destOrd="0" presId="urn:microsoft.com/office/officeart/2005/8/layout/default#8"/>
    <dgm:cxn modelId="{960D2570-4AEF-4C07-A602-20389CEEB092}" type="presParOf" srcId="{018118D1-D938-4757-B0D3-2B749E2EB3A9}" destId="{967493A8-A0CD-42E0-A922-D03AE5413F72}" srcOrd="8" destOrd="0" presId="urn:microsoft.com/office/officeart/2005/8/layout/default#8"/>
    <dgm:cxn modelId="{BBA31A21-02EC-4343-8013-2A2A2C14E395}" type="presParOf" srcId="{018118D1-D938-4757-B0D3-2B749E2EB3A9}" destId="{A18C2342-1721-40B2-8455-D4213AC46B26}" srcOrd="9" destOrd="0" presId="urn:microsoft.com/office/officeart/2005/8/layout/default#8"/>
    <dgm:cxn modelId="{7122FAA0-15B1-42EF-8221-91AA488C451B}" type="presParOf" srcId="{018118D1-D938-4757-B0D3-2B749E2EB3A9}" destId="{58644A51-C118-4203-9EF7-E3B5B6B3C491}" srcOrd="10" destOrd="0" presId="urn:microsoft.com/office/officeart/2005/8/layout/default#8"/>
    <dgm:cxn modelId="{8CAE9209-4FFB-4FD2-9F2C-A31500741931}" type="presParOf" srcId="{018118D1-D938-4757-B0D3-2B749E2EB3A9}" destId="{89A0C358-5400-4F31-88C9-438EA8ECCEE0}" srcOrd="11" destOrd="0" presId="urn:microsoft.com/office/officeart/2005/8/layout/default#8"/>
    <dgm:cxn modelId="{F56D437E-B77B-4C1D-884E-3AEE6DBA0209}" type="presParOf" srcId="{018118D1-D938-4757-B0D3-2B749E2EB3A9}" destId="{9825F861-11CC-4F15-8B1B-C990FD3B29EC}" srcOrd="12" destOrd="0" presId="urn:microsoft.com/office/officeart/2005/8/layout/default#8"/>
    <dgm:cxn modelId="{DD61B747-2584-4C5F-B37E-D290BF82EE10}" type="presParOf" srcId="{018118D1-D938-4757-B0D3-2B749E2EB3A9}" destId="{25430D1F-EAC0-440F-ABFC-9E3610A7F581}" srcOrd="13" destOrd="0" presId="urn:microsoft.com/office/officeart/2005/8/layout/default#8"/>
    <dgm:cxn modelId="{AA4BBCC9-87A4-4F62-8D6A-7FDF89BC0529}" type="presParOf" srcId="{018118D1-D938-4757-B0D3-2B749E2EB3A9}" destId="{C4934153-F4C4-432C-B658-1C049F0C1281}" srcOrd="14" destOrd="0" presId="urn:microsoft.com/office/officeart/2005/8/layout/default#8"/>
    <dgm:cxn modelId="{C64A6CC2-A68B-4351-ABC0-F9D1CD68B420}" type="presParOf" srcId="{018118D1-D938-4757-B0D3-2B749E2EB3A9}" destId="{DE51AD44-EB7D-451E-A5B4-F03A852C3B9A}" srcOrd="15" destOrd="0" presId="urn:microsoft.com/office/officeart/2005/8/layout/default#8"/>
    <dgm:cxn modelId="{C1CF22F0-88FD-402E-8FBC-763CD47C2A8D}" type="presParOf" srcId="{018118D1-D938-4757-B0D3-2B749E2EB3A9}" destId="{CC6C64A7-EB5C-45C0-BFB5-5FAFBBC90D09}" srcOrd="16" destOrd="0" presId="urn:microsoft.com/office/officeart/2005/8/layout/default#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79AA166-F980-40A7-A6D4-6C33A7B758BD}" type="doc">
      <dgm:prSet loTypeId="urn:microsoft.com/office/officeart/2005/8/layout/default#9" loCatId="list" qsTypeId="urn:microsoft.com/office/officeart/2005/8/quickstyle/3d1" qsCatId="3D" csTypeId="urn:microsoft.com/office/officeart/2005/8/colors/accent1_1" csCatId="accent1" phldr="1"/>
      <dgm:spPr/>
      <dgm:t>
        <a:bodyPr/>
        <a:lstStyle/>
        <a:p>
          <a:endParaRPr lang="zh-CN" altLang="en-US"/>
        </a:p>
      </dgm:t>
    </dgm:pt>
    <dgm:pt modelId="{C0DAD362-06C9-4441-BD00-A6480D1C6C95}">
      <dgm:prSet phldrT="[文本]"/>
      <dgm:spPr/>
      <dgm:t>
        <a:bodyPr/>
        <a:lstStyle/>
        <a:p>
          <a:r>
            <a:rPr lang="zh-CN" altLang="en-US" b="1" dirty="0">
              <a:latin typeface="楷体_GB2312" pitchFamily="49" charset="-122"/>
              <a:ea typeface="楷体_GB2312" pitchFamily="49" charset="-122"/>
            </a:rPr>
            <a:t>面向对象程序设计思想</a:t>
          </a:r>
        </a:p>
      </dgm:t>
    </dgm:pt>
    <dgm:pt modelId="{7C03574B-2002-45FA-BBB2-F4A730BC2B47}" type="par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EFD1DB2E-5D3B-4DD1-ABDF-69AE59195FCB}" type="sibTrans" cxnId="{4F2FE973-D9BA-4CEE-BA3E-D726EF6C058E}">
      <dgm:prSet/>
      <dgm:spPr/>
      <dgm:t>
        <a:bodyPr/>
        <a:lstStyle/>
        <a:p>
          <a:endParaRPr lang="zh-CN" altLang="en-US" b="1">
            <a:solidFill>
              <a:srgbClr val="233DA9"/>
            </a:solidFill>
            <a:latin typeface="楷体_GB2312" pitchFamily="49" charset="-122"/>
            <a:ea typeface="楷体_GB2312" pitchFamily="49" charset="-122"/>
          </a:endParaRPr>
        </a:p>
      </dgm:t>
    </dgm:pt>
    <dgm:pt modelId="{0D91E287-A689-4B69-8213-362719AB4F90}">
      <dgm:prSet phldrT="[文本]"/>
      <dgm:spPr/>
      <dgm:t>
        <a:bodyPr/>
        <a:lstStyle/>
        <a:p>
          <a:r>
            <a:rPr lang="zh-CN" altLang="en-US" b="1" dirty="0">
              <a:latin typeface="楷体_GB2312" pitchFamily="49" charset="-122"/>
              <a:ea typeface="楷体_GB2312" pitchFamily="49" charset="-122"/>
            </a:rPr>
            <a:t>类的定义和对象的说明</a:t>
          </a:r>
        </a:p>
      </dgm:t>
    </dgm:pt>
    <dgm:pt modelId="{3C0FDDB0-0CC5-4BBC-AAAA-E01394675931}" type="par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13F8EDD1-63B6-492E-861E-004558AAAA99}" type="sibTrans" cxnId="{D3233FC4-FF45-4C37-B9B1-840327142E34}">
      <dgm:prSet/>
      <dgm:spPr/>
      <dgm:t>
        <a:bodyPr/>
        <a:lstStyle/>
        <a:p>
          <a:endParaRPr lang="zh-CN" altLang="en-US" b="1">
            <a:solidFill>
              <a:srgbClr val="233DA9"/>
            </a:solidFill>
            <a:latin typeface="楷体_GB2312" pitchFamily="49" charset="-122"/>
            <a:ea typeface="楷体_GB2312" pitchFamily="49" charset="-122"/>
          </a:endParaRPr>
        </a:p>
      </dgm:t>
    </dgm:pt>
    <dgm:pt modelId="{D29DE895-3F83-4EAF-838E-383CE4C0D6FB}">
      <dgm:prSet phldrT="[文本]"/>
      <dgm:spPr/>
      <dgm:t>
        <a:bodyPr/>
        <a:lstStyle/>
        <a:p>
          <a:r>
            <a:rPr lang="zh-CN" altLang="en-US" b="1" dirty="0">
              <a:latin typeface="楷体_GB2312" pitchFamily="49" charset="-122"/>
              <a:ea typeface="楷体_GB2312" pitchFamily="49" charset="-122"/>
            </a:rPr>
            <a:t>对象的初始化</a:t>
          </a:r>
        </a:p>
      </dgm:t>
    </dgm:pt>
    <dgm:pt modelId="{AC1A8B09-98D6-4E4F-8FAA-E8181409B8E9}" type="par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0D320185-5202-4D6F-9C99-26BA83F24CBB}" type="sibTrans" cxnId="{43865B87-3519-4854-BD92-51AEFD3470F0}">
      <dgm:prSet/>
      <dgm:spPr/>
      <dgm:t>
        <a:bodyPr/>
        <a:lstStyle/>
        <a:p>
          <a:endParaRPr lang="zh-CN" altLang="en-US" b="1">
            <a:solidFill>
              <a:srgbClr val="233DA9"/>
            </a:solidFill>
            <a:latin typeface="楷体_GB2312" pitchFamily="49" charset="-122"/>
            <a:ea typeface="楷体_GB2312" pitchFamily="49" charset="-122"/>
          </a:endParaRPr>
        </a:p>
      </dgm:t>
    </dgm:pt>
    <dgm:pt modelId="{2568F9E6-E645-474C-A075-98360BEFC7C7}">
      <dgm:prSet phldrT="[文本]"/>
      <dgm:spPr/>
      <dgm:t>
        <a:bodyPr/>
        <a:lstStyle/>
        <a:p>
          <a:r>
            <a:rPr lang="zh-CN" altLang="en-US" b="1" dirty="0">
              <a:latin typeface="楷体_GB2312" pitchFamily="49" charset="-122"/>
              <a:ea typeface="楷体_GB2312" pitchFamily="49" charset="-122"/>
            </a:rPr>
            <a:t>静态成员与常量成员</a:t>
          </a:r>
        </a:p>
      </dgm:t>
    </dgm:pt>
    <dgm:pt modelId="{87176164-8828-42E8-BF3F-2BBD81C1B83C}" type="par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34C22885-87AF-47A1-B07B-4514F3724950}" type="sibTrans" cxnId="{C9A4E871-02BF-4FFC-8F36-996A628C0735}">
      <dgm:prSet/>
      <dgm:spPr/>
      <dgm:t>
        <a:bodyPr/>
        <a:lstStyle/>
        <a:p>
          <a:endParaRPr lang="zh-CN" altLang="en-US" b="1">
            <a:solidFill>
              <a:srgbClr val="233DA9"/>
            </a:solidFill>
            <a:latin typeface="楷体_GB2312" pitchFamily="49" charset="-122"/>
            <a:ea typeface="楷体_GB2312" pitchFamily="49" charset="-122"/>
          </a:endParaRPr>
        </a:p>
      </dgm:t>
    </dgm:pt>
    <dgm:pt modelId="{1267796C-405B-491B-B21F-F49334FAC8BA}">
      <dgm:prSet phldrT="[文本]"/>
      <dgm:spPr/>
      <dgm:t>
        <a:bodyPr/>
        <a:lstStyle/>
        <a:p>
          <a:r>
            <a:rPr lang="zh-CN" altLang="en-US" b="1" dirty="0">
              <a:latin typeface="楷体_GB2312" pitchFamily="49" charset="-122"/>
              <a:ea typeface="楷体_GB2312" pitchFamily="49" charset="-122"/>
            </a:rPr>
            <a:t>拷贝构造函数</a:t>
          </a:r>
        </a:p>
      </dgm:t>
    </dgm:pt>
    <dgm:pt modelId="{017CDFFB-F3E3-4C7E-9F6A-618A4EC003CD}" type="par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8FAE30C3-C4A6-44C4-8D93-780713F78C2D}" type="sibTrans" cxnId="{47D35F37-EE5F-4CBC-9635-5714E309BBEF}">
      <dgm:prSet/>
      <dgm:spPr/>
      <dgm:t>
        <a:bodyPr/>
        <a:lstStyle/>
        <a:p>
          <a:endParaRPr lang="zh-CN" altLang="en-US" b="1">
            <a:solidFill>
              <a:srgbClr val="233DA9"/>
            </a:solidFill>
            <a:latin typeface="楷体_GB2312" pitchFamily="49" charset="-122"/>
            <a:ea typeface="楷体_GB2312" pitchFamily="49" charset="-122"/>
          </a:endParaRPr>
        </a:p>
      </dgm:t>
    </dgm:pt>
    <dgm:pt modelId="{00C61D7F-DDBA-436D-B9FA-A9122122BDC4}">
      <dgm:prSet phldrT="[文本]"/>
      <dgm:spPr/>
      <dgm:t>
        <a:bodyPr/>
        <a:lstStyle/>
        <a:p>
          <a:r>
            <a:rPr lang="zh-CN" altLang="en-US" b="1" dirty="0">
              <a:latin typeface="楷体_GB2312" pitchFamily="49" charset="-122"/>
              <a:ea typeface="楷体_GB2312" pitchFamily="49" charset="-122"/>
            </a:rPr>
            <a:t>友元</a:t>
          </a:r>
        </a:p>
      </dgm:t>
    </dgm:pt>
    <dgm:pt modelId="{1A31EBC0-6499-41AF-86FC-EA9AFD05F4AF}" type="par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08864AE2-527F-4829-AAC0-CA233FF06287}" type="sibTrans" cxnId="{97751495-85D3-4017-AEC6-07A23AAA0E16}">
      <dgm:prSet/>
      <dgm:spPr/>
      <dgm:t>
        <a:bodyPr/>
        <a:lstStyle/>
        <a:p>
          <a:endParaRPr lang="zh-CN" altLang="en-US" b="1">
            <a:solidFill>
              <a:srgbClr val="233DA9"/>
            </a:solidFill>
            <a:latin typeface="楷体_GB2312" pitchFamily="49" charset="-122"/>
            <a:ea typeface="楷体_GB2312" pitchFamily="49" charset="-122"/>
          </a:endParaRPr>
        </a:p>
      </dgm:t>
    </dgm:pt>
    <dgm:pt modelId="{AC465C93-85DC-4384-86BC-66F45A9DE1F7}">
      <dgm:prSet phldrT="[文本]"/>
      <dgm:spPr/>
      <dgm:t>
        <a:bodyPr/>
        <a:lstStyle/>
        <a:p>
          <a:r>
            <a:rPr lang="zh-CN" altLang="en-US" b="1" dirty="0">
              <a:latin typeface="楷体_GB2312" pitchFamily="49" charset="-122"/>
              <a:ea typeface="楷体_GB2312" pitchFamily="49" charset="-122"/>
            </a:rPr>
            <a:t>类和类之间的关系</a:t>
          </a:r>
        </a:p>
      </dgm:t>
    </dgm:pt>
    <dgm:pt modelId="{8F2E8254-92B1-4DCD-B064-7974C3474537}" type="par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2B3259A2-ECAA-4CEB-BFEB-7A9585388E52}" type="sibTrans" cxnId="{436E745D-5324-4AAC-BB21-7F47016893E7}">
      <dgm:prSet/>
      <dgm:spPr/>
      <dgm:t>
        <a:bodyPr/>
        <a:lstStyle/>
        <a:p>
          <a:endParaRPr lang="zh-CN" altLang="en-US" b="1">
            <a:solidFill>
              <a:srgbClr val="233DA9"/>
            </a:solidFill>
            <a:latin typeface="楷体_GB2312" pitchFamily="49" charset="-122"/>
            <a:ea typeface="楷体_GB2312" pitchFamily="49" charset="-122"/>
          </a:endParaRPr>
        </a:p>
      </dgm:t>
    </dgm:pt>
    <dgm:pt modelId="{F75877D8-FCF4-4CCD-A1F2-DC50D29B1F5B}">
      <dgm:prSet phldrT="[文本]"/>
      <dgm:spPr/>
      <dgm:t>
        <a:bodyPr/>
        <a:lstStyle/>
        <a:p>
          <a:r>
            <a:rPr lang="zh-CN" altLang="en-US" b="1" dirty="0">
              <a:latin typeface="楷体_GB2312" pitchFamily="49" charset="-122"/>
              <a:ea typeface="楷体_GB2312" pitchFamily="49" charset="-122"/>
            </a:rPr>
            <a:t>类中的运算符重载</a:t>
          </a:r>
        </a:p>
      </dgm:t>
    </dgm:pt>
    <dgm:pt modelId="{AE5CA85D-AFBE-4841-87B9-9DCD0A4FD7CF}" type="par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3AD0E52A-47E8-41FD-886A-335AEC8C55B4}" type="sibTrans" cxnId="{28BED57E-E3D2-420A-BF8B-D154BECFBE3E}">
      <dgm:prSet/>
      <dgm:spPr/>
      <dgm:t>
        <a:bodyPr/>
        <a:lstStyle/>
        <a:p>
          <a:endParaRPr lang="zh-CN" altLang="en-US" b="1">
            <a:solidFill>
              <a:srgbClr val="233DA9"/>
            </a:solidFill>
            <a:latin typeface="楷体_GB2312" pitchFamily="49" charset="-122"/>
            <a:ea typeface="楷体_GB2312" pitchFamily="49" charset="-122"/>
          </a:endParaRPr>
        </a:p>
      </dgm:t>
    </dgm:pt>
    <dgm:pt modelId="{BC4D837A-494C-48D4-853D-151F57642511}">
      <dgm:prSet phldrT="[文本]"/>
      <dgm:spPr>
        <a:solidFill>
          <a:srgbClr val="92D050"/>
        </a:solidFill>
      </dgm:spPr>
      <dgm:t>
        <a:bodyPr/>
        <a:lstStyle/>
        <a:p>
          <a:r>
            <a:rPr lang="zh-CN" altLang="en-US" b="1" dirty="0">
              <a:solidFill>
                <a:srgbClr val="C00000"/>
              </a:solidFill>
              <a:latin typeface="楷体_GB2312" pitchFamily="49" charset="-122"/>
              <a:ea typeface="楷体_GB2312" pitchFamily="49" charset="-122"/>
            </a:rPr>
            <a:t>结构与联合</a:t>
          </a:r>
        </a:p>
      </dgm:t>
    </dgm:pt>
    <dgm:pt modelId="{C12CE635-F424-41FB-8CFC-5D04EB7E118B}" type="par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FE84A257-424C-4006-A6D1-3AA035C49363}" type="sibTrans" cxnId="{C7A1133D-2728-488C-912D-7F0AB45261FA}">
      <dgm:prSet/>
      <dgm:spPr/>
      <dgm:t>
        <a:bodyPr/>
        <a:lstStyle/>
        <a:p>
          <a:endParaRPr lang="zh-CN" altLang="en-US" b="1">
            <a:solidFill>
              <a:srgbClr val="233DA9"/>
            </a:solidFill>
            <a:latin typeface="楷体_GB2312" pitchFamily="49" charset="-122"/>
            <a:ea typeface="楷体_GB2312" pitchFamily="49" charset="-122"/>
          </a:endParaRPr>
        </a:p>
      </dgm:t>
    </dgm:pt>
    <dgm:pt modelId="{018118D1-D938-4757-B0D3-2B749E2EB3A9}" type="pres">
      <dgm:prSet presAssocID="{179AA166-F980-40A7-A6D4-6C33A7B758BD}" presName="diagram" presStyleCnt="0">
        <dgm:presLayoutVars>
          <dgm:dir/>
          <dgm:resizeHandles val="exact"/>
        </dgm:presLayoutVars>
      </dgm:prSet>
      <dgm:spPr/>
      <dgm:t>
        <a:bodyPr/>
        <a:lstStyle/>
        <a:p>
          <a:endParaRPr lang="zh-CN" altLang="en-US"/>
        </a:p>
      </dgm:t>
    </dgm:pt>
    <dgm:pt modelId="{E8A36F78-B3A8-43A3-8C27-1856A5389860}" type="pres">
      <dgm:prSet presAssocID="{C0DAD362-06C9-4441-BD00-A6480D1C6C95}" presName="node" presStyleLbl="node1" presStyleIdx="0" presStyleCnt="9">
        <dgm:presLayoutVars>
          <dgm:bulletEnabled val="1"/>
        </dgm:presLayoutVars>
      </dgm:prSet>
      <dgm:spPr/>
      <dgm:t>
        <a:bodyPr/>
        <a:lstStyle/>
        <a:p>
          <a:endParaRPr lang="zh-CN" altLang="en-US"/>
        </a:p>
      </dgm:t>
    </dgm:pt>
    <dgm:pt modelId="{7028C75B-6F3F-4D18-B54E-A824BFCB0C0B}" type="pres">
      <dgm:prSet presAssocID="{EFD1DB2E-5D3B-4DD1-ABDF-69AE59195FCB}" presName="sibTrans" presStyleCnt="0"/>
      <dgm:spPr/>
    </dgm:pt>
    <dgm:pt modelId="{8545A415-112A-4A2D-A449-3EE0C74833AE}" type="pres">
      <dgm:prSet presAssocID="{0D91E287-A689-4B69-8213-362719AB4F90}" presName="node" presStyleLbl="node1" presStyleIdx="1" presStyleCnt="9">
        <dgm:presLayoutVars>
          <dgm:bulletEnabled val="1"/>
        </dgm:presLayoutVars>
      </dgm:prSet>
      <dgm:spPr/>
      <dgm:t>
        <a:bodyPr/>
        <a:lstStyle/>
        <a:p>
          <a:endParaRPr lang="zh-CN" altLang="en-US"/>
        </a:p>
      </dgm:t>
    </dgm:pt>
    <dgm:pt modelId="{D0E77FEF-12A2-4A83-83CF-5253CEF54081}" type="pres">
      <dgm:prSet presAssocID="{13F8EDD1-63B6-492E-861E-004558AAAA99}" presName="sibTrans" presStyleCnt="0"/>
      <dgm:spPr/>
    </dgm:pt>
    <dgm:pt modelId="{B9B32D20-2EE9-4563-9E70-C3E09EC79C13}" type="pres">
      <dgm:prSet presAssocID="{D29DE895-3F83-4EAF-838E-383CE4C0D6FB}" presName="node" presStyleLbl="node1" presStyleIdx="2" presStyleCnt="9">
        <dgm:presLayoutVars>
          <dgm:bulletEnabled val="1"/>
        </dgm:presLayoutVars>
      </dgm:prSet>
      <dgm:spPr/>
      <dgm:t>
        <a:bodyPr/>
        <a:lstStyle/>
        <a:p>
          <a:endParaRPr lang="zh-CN" altLang="en-US"/>
        </a:p>
      </dgm:t>
    </dgm:pt>
    <dgm:pt modelId="{6ADACD4D-6C45-45AB-AB88-2903AED75F1A}" type="pres">
      <dgm:prSet presAssocID="{0D320185-5202-4D6F-9C99-26BA83F24CBB}" presName="sibTrans" presStyleCnt="0"/>
      <dgm:spPr/>
    </dgm:pt>
    <dgm:pt modelId="{BBA18B1A-2AD2-4B77-9F29-8F22E9E7096D}" type="pres">
      <dgm:prSet presAssocID="{2568F9E6-E645-474C-A075-98360BEFC7C7}" presName="node" presStyleLbl="node1" presStyleIdx="3" presStyleCnt="9">
        <dgm:presLayoutVars>
          <dgm:bulletEnabled val="1"/>
        </dgm:presLayoutVars>
      </dgm:prSet>
      <dgm:spPr/>
      <dgm:t>
        <a:bodyPr/>
        <a:lstStyle/>
        <a:p>
          <a:endParaRPr lang="zh-CN" altLang="en-US"/>
        </a:p>
      </dgm:t>
    </dgm:pt>
    <dgm:pt modelId="{3C36FF9A-90F9-4D66-AC63-27EE8E292AA8}" type="pres">
      <dgm:prSet presAssocID="{34C22885-87AF-47A1-B07B-4514F3724950}" presName="sibTrans" presStyleCnt="0"/>
      <dgm:spPr/>
    </dgm:pt>
    <dgm:pt modelId="{967493A8-A0CD-42E0-A922-D03AE5413F72}" type="pres">
      <dgm:prSet presAssocID="{00C61D7F-DDBA-436D-B9FA-A9122122BDC4}" presName="node" presStyleLbl="node1" presStyleIdx="4" presStyleCnt="9">
        <dgm:presLayoutVars>
          <dgm:bulletEnabled val="1"/>
        </dgm:presLayoutVars>
      </dgm:prSet>
      <dgm:spPr/>
      <dgm:t>
        <a:bodyPr/>
        <a:lstStyle/>
        <a:p>
          <a:endParaRPr lang="zh-CN" altLang="en-US"/>
        </a:p>
      </dgm:t>
    </dgm:pt>
    <dgm:pt modelId="{A18C2342-1721-40B2-8455-D4213AC46B26}" type="pres">
      <dgm:prSet presAssocID="{08864AE2-527F-4829-AAC0-CA233FF06287}" presName="sibTrans" presStyleCnt="0"/>
      <dgm:spPr/>
    </dgm:pt>
    <dgm:pt modelId="{58644A51-C118-4203-9EF7-E3B5B6B3C491}" type="pres">
      <dgm:prSet presAssocID="{AC465C93-85DC-4384-86BC-66F45A9DE1F7}" presName="node" presStyleLbl="node1" presStyleIdx="5" presStyleCnt="9">
        <dgm:presLayoutVars>
          <dgm:bulletEnabled val="1"/>
        </dgm:presLayoutVars>
      </dgm:prSet>
      <dgm:spPr/>
      <dgm:t>
        <a:bodyPr/>
        <a:lstStyle/>
        <a:p>
          <a:endParaRPr lang="zh-CN" altLang="en-US"/>
        </a:p>
      </dgm:t>
    </dgm:pt>
    <dgm:pt modelId="{89A0C358-5400-4F31-88C9-438EA8ECCEE0}" type="pres">
      <dgm:prSet presAssocID="{2B3259A2-ECAA-4CEB-BFEB-7A9585388E52}" presName="sibTrans" presStyleCnt="0"/>
      <dgm:spPr/>
    </dgm:pt>
    <dgm:pt modelId="{9825F861-11CC-4F15-8B1B-C990FD3B29EC}" type="pres">
      <dgm:prSet presAssocID="{F75877D8-FCF4-4CCD-A1F2-DC50D29B1F5B}" presName="node" presStyleLbl="node1" presStyleIdx="6" presStyleCnt="9">
        <dgm:presLayoutVars>
          <dgm:bulletEnabled val="1"/>
        </dgm:presLayoutVars>
      </dgm:prSet>
      <dgm:spPr/>
      <dgm:t>
        <a:bodyPr/>
        <a:lstStyle/>
        <a:p>
          <a:endParaRPr lang="zh-CN" altLang="en-US"/>
        </a:p>
      </dgm:t>
    </dgm:pt>
    <dgm:pt modelId="{25430D1F-EAC0-440F-ABFC-9E3610A7F581}" type="pres">
      <dgm:prSet presAssocID="{3AD0E52A-47E8-41FD-886A-335AEC8C55B4}" presName="sibTrans" presStyleCnt="0"/>
      <dgm:spPr/>
    </dgm:pt>
    <dgm:pt modelId="{C4934153-F4C4-432C-B658-1C049F0C1281}" type="pres">
      <dgm:prSet presAssocID="{BC4D837A-494C-48D4-853D-151F57642511}" presName="node" presStyleLbl="node1" presStyleIdx="7" presStyleCnt="9">
        <dgm:presLayoutVars>
          <dgm:bulletEnabled val="1"/>
        </dgm:presLayoutVars>
      </dgm:prSet>
      <dgm:spPr/>
      <dgm:t>
        <a:bodyPr/>
        <a:lstStyle/>
        <a:p>
          <a:endParaRPr lang="zh-CN" altLang="en-US"/>
        </a:p>
      </dgm:t>
    </dgm:pt>
    <dgm:pt modelId="{DE51AD44-EB7D-451E-A5B4-F03A852C3B9A}" type="pres">
      <dgm:prSet presAssocID="{FE84A257-424C-4006-A6D1-3AA035C49363}" presName="sibTrans" presStyleCnt="0"/>
      <dgm:spPr/>
    </dgm:pt>
    <dgm:pt modelId="{CC6C64A7-EB5C-45C0-BFB5-5FAFBBC90D09}" type="pres">
      <dgm:prSet presAssocID="{1267796C-405B-491B-B21F-F49334FAC8BA}" presName="node" presStyleLbl="node1" presStyleIdx="8" presStyleCnt="9">
        <dgm:presLayoutVars>
          <dgm:bulletEnabled val="1"/>
        </dgm:presLayoutVars>
      </dgm:prSet>
      <dgm:spPr/>
      <dgm:t>
        <a:bodyPr/>
        <a:lstStyle/>
        <a:p>
          <a:endParaRPr lang="zh-CN" altLang="en-US"/>
        </a:p>
      </dgm:t>
    </dgm:pt>
  </dgm:ptLst>
  <dgm:cxnLst>
    <dgm:cxn modelId="{EB282880-1B14-4787-B6DD-59EB69310539}" type="presOf" srcId="{C0DAD362-06C9-4441-BD00-A6480D1C6C95}" destId="{E8A36F78-B3A8-43A3-8C27-1856A5389860}" srcOrd="0" destOrd="0" presId="urn:microsoft.com/office/officeart/2005/8/layout/default#9"/>
    <dgm:cxn modelId="{81C2639F-6F0A-49D9-B48F-4C3126D8DAEC}" type="presOf" srcId="{F75877D8-FCF4-4CCD-A1F2-DC50D29B1F5B}" destId="{9825F861-11CC-4F15-8B1B-C990FD3B29EC}" srcOrd="0" destOrd="0" presId="urn:microsoft.com/office/officeart/2005/8/layout/default#9"/>
    <dgm:cxn modelId="{21BCD142-F97C-4573-A693-4F8E2D05BD8B}" type="presOf" srcId="{2568F9E6-E645-474C-A075-98360BEFC7C7}" destId="{BBA18B1A-2AD2-4B77-9F29-8F22E9E7096D}" srcOrd="0" destOrd="0" presId="urn:microsoft.com/office/officeart/2005/8/layout/default#9"/>
    <dgm:cxn modelId="{28BED57E-E3D2-420A-BF8B-D154BECFBE3E}" srcId="{179AA166-F980-40A7-A6D4-6C33A7B758BD}" destId="{F75877D8-FCF4-4CCD-A1F2-DC50D29B1F5B}" srcOrd="6" destOrd="0" parTransId="{AE5CA85D-AFBE-4841-87B9-9DCD0A4FD7CF}" sibTransId="{3AD0E52A-47E8-41FD-886A-335AEC8C55B4}"/>
    <dgm:cxn modelId="{47D35F37-EE5F-4CBC-9635-5714E309BBEF}" srcId="{179AA166-F980-40A7-A6D4-6C33A7B758BD}" destId="{1267796C-405B-491B-B21F-F49334FAC8BA}" srcOrd="8" destOrd="0" parTransId="{017CDFFB-F3E3-4C7E-9F6A-618A4EC003CD}" sibTransId="{8FAE30C3-C4A6-44C4-8D93-780713F78C2D}"/>
    <dgm:cxn modelId="{97751495-85D3-4017-AEC6-07A23AAA0E16}" srcId="{179AA166-F980-40A7-A6D4-6C33A7B758BD}" destId="{00C61D7F-DDBA-436D-B9FA-A9122122BDC4}" srcOrd="4" destOrd="0" parTransId="{1A31EBC0-6499-41AF-86FC-EA9AFD05F4AF}" sibTransId="{08864AE2-527F-4829-AAC0-CA233FF06287}"/>
    <dgm:cxn modelId="{F4923472-A267-496C-A611-66832DBB7A68}" type="presOf" srcId="{179AA166-F980-40A7-A6D4-6C33A7B758BD}" destId="{018118D1-D938-4757-B0D3-2B749E2EB3A9}" srcOrd="0" destOrd="0" presId="urn:microsoft.com/office/officeart/2005/8/layout/default#9"/>
    <dgm:cxn modelId="{8D6A4F95-5565-4C8A-9A21-16C9D818C433}" type="presOf" srcId="{BC4D837A-494C-48D4-853D-151F57642511}" destId="{C4934153-F4C4-432C-B658-1C049F0C1281}" srcOrd="0" destOrd="0" presId="urn:microsoft.com/office/officeart/2005/8/layout/default#9"/>
    <dgm:cxn modelId="{440AA652-FA56-4065-8790-2D4D6B52F306}" type="presOf" srcId="{AC465C93-85DC-4384-86BC-66F45A9DE1F7}" destId="{58644A51-C118-4203-9EF7-E3B5B6B3C491}" srcOrd="0" destOrd="0" presId="urn:microsoft.com/office/officeart/2005/8/layout/default#9"/>
    <dgm:cxn modelId="{C7A1133D-2728-488C-912D-7F0AB45261FA}" srcId="{179AA166-F980-40A7-A6D4-6C33A7B758BD}" destId="{BC4D837A-494C-48D4-853D-151F57642511}" srcOrd="7" destOrd="0" parTransId="{C12CE635-F424-41FB-8CFC-5D04EB7E118B}" sibTransId="{FE84A257-424C-4006-A6D1-3AA035C49363}"/>
    <dgm:cxn modelId="{4F2FE973-D9BA-4CEE-BA3E-D726EF6C058E}" srcId="{179AA166-F980-40A7-A6D4-6C33A7B758BD}" destId="{C0DAD362-06C9-4441-BD00-A6480D1C6C95}" srcOrd="0" destOrd="0" parTransId="{7C03574B-2002-45FA-BBB2-F4A730BC2B47}" sibTransId="{EFD1DB2E-5D3B-4DD1-ABDF-69AE59195FCB}"/>
    <dgm:cxn modelId="{436E745D-5324-4AAC-BB21-7F47016893E7}" srcId="{179AA166-F980-40A7-A6D4-6C33A7B758BD}" destId="{AC465C93-85DC-4384-86BC-66F45A9DE1F7}" srcOrd="5" destOrd="0" parTransId="{8F2E8254-92B1-4DCD-B064-7974C3474537}" sibTransId="{2B3259A2-ECAA-4CEB-BFEB-7A9585388E52}"/>
    <dgm:cxn modelId="{EA7A62E4-A8F5-482F-B927-1C712C4ABBF1}" type="presOf" srcId="{1267796C-405B-491B-B21F-F49334FAC8BA}" destId="{CC6C64A7-EB5C-45C0-BFB5-5FAFBBC90D09}" srcOrd="0" destOrd="0" presId="urn:microsoft.com/office/officeart/2005/8/layout/default#9"/>
    <dgm:cxn modelId="{AECC20BF-8CCF-4445-9C4A-0BB7F60ADB2B}" type="presOf" srcId="{D29DE895-3F83-4EAF-838E-383CE4C0D6FB}" destId="{B9B32D20-2EE9-4563-9E70-C3E09EC79C13}" srcOrd="0" destOrd="0" presId="urn:microsoft.com/office/officeart/2005/8/layout/default#9"/>
    <dgm:cxn modelId="{0E965F9E-6A94-4BE8-976C-E6471EF1C9FF}" type="presOf" srcId="{0D91E287-A689-4B69-8213-362719AB4F90}" destId="{8545A415-112A-4A2D-A449-3EE0C74833AE}" srcOrd="0" destOrd="0" presId="urn:microsoft.com/office/officeart/2005/8/layout/default#9"/>
    <dgm:cxn modelId="{D3233FC4-FF45-4C37-B9B1-840327142E34}" srcId="{179AA166-F980-40A7-A6D4-6C33A7B758BD}" destId="{0D91E287-A689-4B69-8213-362719AB4F90}" srcOrd="1" destOrd="0" parTransId="{3C0FDDB0-0CC5-4BBC-AAAA-E01394675931}" sibTransId="{13F8EDD1-63B6-492E-861E-004558AAAA99}"/>
    <dgm:cxn modelId="{C9A4E871-02BF-4FFC-8F36-996A628C0735}" srcId="{179AA166-F980-40A7-A6D4-6C33A7B758BD}" destId="{2568F9E6-E645-474C-A075-98360BEFC7C7}" srcOrd="3" destOrd="0" parTransId="{87176164-8828-42E8-BF3F-2BBD81C1B83C}" sibTransId="{34C22885-87AF-47A1-B07B-4514F3724950}"/>
    <dgm:cxn modelId="{43865B87-3519-4854-BD92-51AEFD3470F0}" srcId="{179AA166-F980-40A7-A6D4-6C33A7B758BD}" destId="{D29DE895-3F83-4EAF-838E-383CE4C0D6FB}" srcOrd="2" destOrd="0" parTransId="{AC1A8B09-98D6-4E4F-8FAA-E8181409B8E9}" sibTransId="{0D320185-5202-4D6F-9C99-26BA83F24CBB}"/>
    <dgm:cxn modelId="{62AB5737-D66A-4A83-B2C3-E198419CABE3}" type="presOf" srcId="{00C61D7F-DDBA-436D-B9FA-A9122122BDC4}" destId="{967493A8-A0CD-42E0-A922-D03AE5413F72}" srcOrd="0" destOrd="0" presId="urn:microsoft.com/office/officeart/2005/8/layout/default#9"/>
    <dgm:cxn modelId="{191A551D-9DEA-48DD-8AE9-6BB7C777C0FB}" type="presParOf" srcId="{018118D1-D938-4757-B0D3-2B749E2EB3A9}" destId="{E8A36F78-B3A8-43A3-8C27-1856A5389860}" srcOrd="0" destOrd="0" presId="urn:microsoft.com/office/officeart/2005/8/layout/default#9"/>
    <dgm:cxn modelId="{C640A896-B28F-4A2C-92B1-BF1349912AF3}" type="presParOf" srcId="{018118D1-D938-4757-B0D3-2B749E2EB3A9}" destId="{7028C75B-6F3F-4D18-B54E-A824BFCB0C0B}" srcOrd="1" destOrd="0" presId="urn:microsoft.com/office/officeart/2005/8/layout/default#9"/>
    <dgm:cxn modelId="{44CA4F6E-F777-4F26-81DE-6B1351D1A8E2}" type="presParOf" srcId="{018118D1-D938-4757-B0D3-2B749E2EB3A9}" destId="{8545A415-112A-4A2D-A449-3EE0C74833AE}" srcOrd="2" destOrd="0" presId="urn:microsoft.com/office/officeart/2005/8/layout/default#9"/>
    <dgm:cxn modelId="{58B6A66C-1E90-4C26-BCEA-1FFB2F39F94F}" type="presParOf" srcId="{018118D1-D938-4757-B0D3-2B749E2EB3A9}" destId="{D0E77FEF-12A2-4A83-83CF-5253CEF54081}" srcOrd="3" destOrd="0" presId="urn:microsoft.com/office/officeart/2005/8/layout/default#9"/>
    <dgm:cxn modelId="{622C2FEB-6ABB-4D79-A499-C4159118E07E}" type="presParOf" srcId="{018118D1-D938-4757-B0D3-2B749E2EB3A9}" destId="{B9B32D20-2EE9-4563-9E70-C3E09EC79C13}" srcOrd="4" destOrd="0" presId="urn:microsoft.com/office/officeart/2005/8/layout/default#9"/>
    <dgm:cxn modelId="{0FFECE68-4DA9-4F67-87E0-217A38733BF3}" type="presParOf" srcId="{018118D1-D938-4757-B0D3-2B749E2EB3A9}" destId="{6ADACD4D-6C45-45AB-AB88-2903AED75F1A}" srcOrd="5" destOrd="0" presId="urn:microsoft.com/office/officeart/2005/8/layout/default#9"/>
    <dgm:cxn modelId="{A8D92153-5546-4A24-B5C9-4C88E5560708}" type="presParOf" srcId="{018118D1-D938-4757-B0D3-2B749E2EB3A9}" destId="{BBA18B1A-2AD2-4B77-9F29-8F22E9E7096D}" srcOrd="6" destOrd="0" presId="urn:microsoft.com/office/officeart/2005/8/layout/default#9"/>
    <dgm:cxn modelId="{6BC62C4D-3476-4561-AEBD-33817291DAE3}" type="presParOf" srcId="{018118D1-D938-4757-B0D3-2B749E2EB3A9}" destId="{3C36FF9A-90F9-4D66-AC63-27EE8E292AA8}" srcOrd="7" destOrd="0" presId="urn:microsoft.com/office/officeart/2005/8/layout/default#9"/>
    <dgm:cxn modelId="{E247104C-58ED-40D7-B78B-86A868573C32}" type="presParOf" srcId="{018118D1-D938-4757-B0D3-2B749E2EB3A9}" destId="{967493A8-A0CD-42E0-A922-D03AE5413F72}" srcOrd="8" destOrd="0" presId="urn:microsoft.com/office/officeart/2005/8/layout/default#9"/>
    <dgm:cxn modelId="{A591811F-19AD-460B-94EC-853F6407A9D4}" type="presParOf" srcId="{018118D1-D938-4757-B0D3-2B749E2EB3A9}" destId="{A18C2342-1721-40B2-8455-D4213AC46B26}" srcOrd="9" destOrd="0" presId="urn:microsoft.com/office/officeart/2005/8/layout/default#9"/>
    <dgm:cxn modelId="{EF30969E-E857-46F6-99FC-D733C26ED096}" type="presParOf" srcId="{018118D1-D938-4757-B0D3-2B749E2EB3A9}" destId="{58644A51-C118-4203-9EF7-E3B5B6B3C491}" srcOrd="10" destOrd="0" presId="urn:microsoft.com/office/officeart/2005/8/layout/default#9"/>
    <dgm:cxn modelId="{704B181D-B354-4C11-BF0A-CA0686319A56}" type="presParOf" srcId="{018118D1-D938-4757-B0D3-2B749E2EB3A9}" destId="{89A0C358-5400-4F31-88C9-438EA8ECCEE0}" srcOrd="11" destOrd="0" presId="urn:microsoft.com/office/officeart/2005/8/layout/default#9"/>
    <dgm:cxn modelId="{DC93C232-74EB-4E32-A5D4-4AB5DDD4821D}" type="presParOf" srcId="{018118D1-D938-4757-B0D3-2B749E2EB3A9}" destId="{9825F861-11CC-4F15-8B1B-C990FD3B29EC}" srcOrd="12" destOrd="0" presId="urn:microsoft.com/office/officeart/2005/8/layout/default#9"/>
    <dgm:cxn modelId="{A2CFDB81-21D1-4AF9-BB15-FAF298B1C2E0}" type="presParOf" srcId="{018118D1-D938-4757-B0D3-2B749E2EB3A9}" destId="{25430D1F-EAC0-440F-ABFC-9E3610A7F581}" srcOrd="13" destOrd="0" presId="urn:microsoft.com/office/officeart/2005/8/layout/default#9"/>
    <dgm:cxn modelId="{EC71EAA2-80A0-475A-A585-88063F1013B3}" type="presParOf" srcId="{018118D1-D938-4757-B0D3-2B749E2EB3A9}" destId="{C4934153-F4C4-432C-B658-1C049F0C1281}" srcOrd="14" destOrd="0" presId="urn:microsoft.com/office/officeart/2005/8/layout/default#9"/>
    <dgm:cxn modelId="{FF81DBFD-0096-4504-B293-F6D2053395DF}" type="presParOf" srcId="{018118D1-D938-4757-B0D3-2B749E2EB3A9}" destId="{DE51AD44-EB7D-451E-A5B4-F03A852C3B9A}" srcOrd="15" destOrd="0" presId="urn:microsoft.com/office/officeart/2005/8/layout/default#9"/>
    <dgm:cxn modelId="{CB121B73-F15F-4E8F-800F-77B28FC11DEC}" type="presParOf" srcId="{018118D1-D938-4757-B0D3-2B749E2EB3A9}" destId="{CC6C64A7-EB5C-45C0-BFB5-5FAFBBC90D09}" srcOrd="16" destOrd="0" presId="urn:microsoft.com/office/officeart/2005/8/layout/defaul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6F78-B3A8-43A3-8C27-1856A5389860}">
      <dsp:nvSpPr>
        <dsp:cNvPr id="0" name=""/>
        <dsp:cNvSpPr/>
      </dsp:nvSpPr>
      <dsp:spPr>
        <a:xfrm>
          <a:off x="57328" y="2492"/>
          <a:ext cx="2512107" cy="15072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solidFill>
                <a:srgbClr val="233DA9"/>
              </a:solidFill>
              <a:latin typeface="华文楷体" panose="02010600040101010101" pitchFamily="2" charset="-122"/>
              <a:ea typeface="华文楷体" panose="02010600040101010101" pitchFamily="2" charset="-122"/>
            </a:rPr>
            <a:t>面向对象程序设计思想</a:t>
          </a:r>
        </a:p>
      </dsp:txBody>
      <dsp:txXfrm>
        <a:off x="57328" y="2492"/>
        <a:ext cx="2512107" cy="1507264"/>
      </dsp:txXfrm>
    </dsp:sp>
    <dsp:sp modelId="{8545A415-112A-4A2D-A449-3EE0C74833AE}">
      <dsp:nvSpPr>
        <dsp:cNvPr id="0" name=""/>
        <dsp:cNvSpPr/>
      </dsp:nvSpPr>
      <dsp:spPr>
        <a:xfrm>
          <a:off x="2820646" y="2492"/>
          <a:ext cx="2512107" cy="1507264"/>
        </a:xfrm>
        <a:prstGeom prst="rect">
          <a:avLst/>
        </a:prstGeom>
        <a:gradFill rotWithShape="0">
          <a:gsLst>
            <a:gs pos="0">
              <a:schemeClr val="accent5">
                <a:hueOff val="227139"/>
                <a:satOff val="1238"/>
                <a:lumOff val="-4118"/>
                <a:alphaOff val="0"/>
                <a:satMod val="103000"/>
                <a:lumMod val="102000"/>
                <a:tint val="94000"/>
              </a:schemeClr>
            </a:gs>
            <a:gs pos="50000">
              <a:schemeClr val="accent5">
                <a:hueOff val="227139"/>
                <a:satOff val="1238"/>
                <a:lumOff val="-4118"/>
                <a:alphaOff val="0"/>
                <a:satMod val="110000"/>
                <a:lumMod val="100000"/>
                <a:shade val="100000"/>
              </a:schemeClr>
            </a:gs>
            <a:gs pos="100000">
              <a:schemeClr val="accent5">
                <a:hueOff val="227139"/>
                <a:satOff val="1238"/>
                <a:lumOff val="-411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a:solidFill>
                <a:srgbClr val="233DA9"/>
              </a:solidFill>
              <a:latin typeface="华文楷体" panose="02010600040101010101" pitchFamily="2" charset="-122"/>
              <a:ea typeface="华文楷体" panose="02010600040101010101" pitchFamily="2" charset="-122"/>
            </a:rPr>
            <a:t>类的定义和对象的说明</a:t>
          </a:r>
          <a:endParaRPr lang="zh-CN" altLang="en-US" sz="3500" b="1" kern="1200" dirty="0">
            <a:solidFill>
              <a:srgbClr val="233DA9"/>
            </a:solidFill>
            <a:latin typeface="华文楷体" panose="02010600040101010101" pitchFamily="2" charset="-122"/>
            <a:ea typeface="华文楷体" panose="02010600040101010101" pitchFamily="2" charset="-122"/>
          </a:endParaRPr>
        </a:p>
      </dsp:txBody>
      <dsp:txXfrm>
        <a:off x="2820646" y="2492"/>
        <a:ext cx="2512107" cy="1507264"/>
      </dsp:txXfrm>
    </dsp:sp>
    <dsp:sp modelId="{B9B32D20-2EE9-4563-9E70-C3E09EC79C13}">
      <dsp:nvSpPr>
        <dsp:cNvPr id="0" name=""/>
        <dsp:cNvSpPr/>
      </dsp:nvSpPr>
      <dsp:spPr>
        <a:xfrm>
          <a:off x="5583964" y="2492"/>
          <a:ext cx="2512107" cy="1507264"/>
        </a:xfrm>
        <a:prstGeom prst="rect">
          <a:avLst/>
        </a:prstGeom>
        <a:gradFill rotWithShape="0">
          <a:gsLst>
            <a:gs pos="0">
              <a:schemeClr val="accent5">
                <a:hueOff val="454278"/>
                <a:satOff val="2476"/>
                <a:lumOff val="-8236"/>
                <a:alphaOff val="0"/>
                <a:satMod val="103000"/>
                <a:lumMod val="102000"/>
                <a:tint val="94000"/>
              </a:schemeClr>
            </a:gs>
            <a:gs pos="50000">
              <a:schemeClr val="accent5">
                <a:hueOff val="454278"/>
                <a:satOff val="2476"/>
                <a:lumOff val="-8236"/>
                <a:alphaOff val="0"/>
                <a:satMod val="110000"/>
                <a:lumMod val="100000"/>
                <a:shade val="100000"/>
              </a:schemeClr>
            </a:gs>
            <a:gs pos="100000">
              <a:schemeClr val="accent5">
                <a:hueOff val="454278"/>
                <a:satOff val="2476"/>
                <a:lumOff val="-823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a:solidFill>
                <a:srgbClr val="233DA9"/>
              </a:solidFill>
              <a:latin typeface="华文楷体" panose="02010600040101010101" pitchFamily="2" charset="-122"/>
              <a:ea typeface="华文楷体" panose="02010600040101010101" pitchFamily="2" charset="-122"/>
            </a:rPr>
            <a:t>对象的初始化</a:t>
          </a:r>
          <a:endParaRPr lang="zh-CN" altLang="en-US" sz="3500" b="1" kern="1200" dirty="0">
            <a:solidFill>
              <a:srgbClr val="233DA9"/>
            </a:solidFill>
            <a:latin typeface="华文楷体" panose="02010600040101010101" pitchFamily="2" charset="-122"/>
            <a:ea typeface="华文楷体" panose="02010600040101010101" pitchFamily="2" charset="-122"/>
          </a:endParaRPr>
        </a:p>
      </dsp:txBody>
      <dsp:txXfrm>
        <a:off x="5583964" y="2492"/>
        <a:ext cx="2512107" cy="1507264"/>
      </dsp:txXfrm>
    </dsp:sp>
    <dsp:sp modelId="{BBA18B1A-2AD2-4B77-9F29-8F22E9E7096D}">
      <dsp:nvSpPr>
        <dsp:cNvPr id="0" name=""/>
        <dsp:cNvSpPr/>
      </dsp:nvSpPr>
      <dsp:spPr>
        <a:xfrm>
          <a:off x="57328" y="1760967"/>
          <a:ext cx="2512107" cy="1507264"/>
        </a:xfrm>
        <a:prstGeom prst="rect">
          <a:avLst/>
        </a:prstGeom>
        <a:gradFill rotWithShape="0">
          <a:gsLst>
            <a:gs pos="0">
              <a:schemeClr val="accent5">
                <a:hueOff val="681417"/>
                <a:satOff val="3713"/>
                <a:lumOff val="-12353"/>
                <a:alphaOff val="0"/>
                <a:satMod val="103000"/>
                <a:lumMod val="102000"/>
                <a:tint val="94000"/>
              </a:schemeClr>
            </a:gs>
            <a:gs pos="50000">
              <a:schemeClr val="accent5">
                <a:hueOff val="681417"/>
                <a:satOff val="3713"/>
                <a:lumOff val="-12353"/>
                <a:alphaOff val="0"/>
                <a:satMod val="110000"/>
                <a:lumMod val="100000"/>
                <a:shade val="100000"/>
              </a:schemeClr>
            </a:gs>
            <a:gs pos="100000">
              <a:schemeClr val="accent5">
                <a:hueOff val="681417"/>
                <a:satOff val="3713"/>
                <a:lumOff val="-1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a:solidFill>
                <a:srgbClr val="233DA9"/>
              </a:solidFill>
              <a:latin typeface="华文楷体" panose="02010600040101010101" pitchFamily="2" charset="-122"/>
              <a:ea typeface="华文楷体" panose="02010600040101010101" pitchFamily="2" charset="-122"/>
            </a:rPr>
            <a:t>静态成员与常量成员</a:t>
          </a:r>
          <a:endParaRPr lang="zh-CN" altLang="en-US" sz="3500" b="1" kern="1200" dirty="0">
            <a:solidFill>
              <a:srgbClr val="233DA9"/>
            </a:solidFill>
            <a:latin typeface="华文楷体" panose="02010600040101010101" pitchFamily="2" charset="-122"/>
            <a:ea typeface="华文楷体" panose="02010600040101010101" pitchFamily="2" charset="-122"/>
          </a:endParaRPr>
        </a:p>
      </dsp:txBody>
      <dsp:txXfrm>
        <a:off x="57328" y="1760967"/>
        <a:ext cx="2512107" cy="1507264"/>
      </dsp:txXfrm>
    </dsp:sp>
    <dsp:sp modelId="{967493A8-A0CD-42E0-A922-D03AE5413F72}">
      <dsp:nvSpPr>
        <dsp:cNvPr id="0" name=""/>
        <dsp:cNvSpPr/>
      </dsp:nvSpPr>
      <dsp:spPr>
        <a:xfrm>
          <a:off x="2820646" y="1760967"/>
          <a:ext cx="2512107" cy="1507264"/>
        </a:xfrm>
        <a:prstGeom prst="rect">
          <a:avLst/>
        </a:prstGeom>
        <a:gradFill rotWithShape="0">
          <a:gsLst>
            <a:gs pos="0">
              <a:schemeClr val="accent5">
                <a:hueOff val="908557"/>
                <a:satOff val="4951"/>
                <a:lumOff val="-16471"/>
                <a:alphaOff val="0"/>
                <a:satMod val="103000"/>
                <a:lumMod val="102000"/>
                <a:tint val="94000"/>
              </a:schemeClr>
            </a:gs>
            <a:gs pos="50000">
              <a:schemeClr val="accent5">
                <a:hueOff val="908557"/>
                <a:satOff val="4951"/>
                <a:lumOff val="-16471"/>
                <a:alphaOff val="0"/>
                <a:satMod val="110000"/>
                <a:lumMod val="100000"/>
                <a:shade val="100000"/>
              </a:schemeClr>
            </a:gs>
            <a:gs pos="100000">
              <a:schemeClr val="accent5">
                <a:hueOff val="908557"/>
                <a:satOff val="4951"/>
                <a:lumOff val="-1647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a:solidFill>
                <a:srgbClr val="233DA9"/>
              </a:solidFill>
              <a:latin typeface="华文楷体" panose="02010600040101010101" pitchFamily="2" charset="-122"/>
              <a:ea typeface="华文楷体" panose="02010600040101010101" pitchFamily="2" charset="-122"/>
            </a:rPr>
            <a:t>友元</a:t>
          </a:r>
          <a:endParaRPr lang="zh-CN" altLang="en-US" sz="3500" b="1" kern="1200" dirty="0">
            <a:solidFill>
              <a:srgbClr val="233DA9"/>
            </a:solidFill>
            <a:latin typeface="华文楷体" panose="02010600040101010101" pitchFamily="2" charset="-122"/>
            <a:ea typeface="华文楷体" panose="02010600040101010101" pitchFamily="2" charset="-122"/>
          </a:endParaRPr>
        </a:p>
      </dsp:txBody>
      <dsp:txXfrm>
        <a:off x="2820646" y="1760967"/>
        <a:ext cx="2512107" cy="1507264"/>
      </dsp:txXfrm>
    </dsp:sp>
    <dsp:sp modelId="{58644A51-C118-4203-9EF7-E3B5B6B3C491}">
      <dsp:nvSpPr>
        <dsp:cNvPr id="0" name=""/>
        <dsp:cNvSpPr/>
      </dsp:nvSpPr>
      <dsp:spPr>
        <a:xfrm>
          <a:off x="5583964" y="1760967"/>
          <a:ext cx="2512107" cy="1507264"/>
        </a:xfrm>
        <a:prstGeom prst="rect">
          <a:avLst/>
        </a:prstGeom>
        <a:gradFill rotWithShape="0">
          <a:gsLst>
            <a:gs pos="0">
              <a:schemeClr val="accent5">
                <a:hueOff val="1135696"/>
                <a:satOff val="6189"/>
                <a:lumOff val="-20589"/>
                <a:alphaOff val="0"/>
                <a:satMod val="103000"/>
                <a:lumMod val="102000"/>
                <a:tint val="94000"/>
              </a:schemeClr>
            </a:gs>
            <a:gs pos="50000">
              <a:schemeClr val="accent5">
                <a:hueOff val="1135696"/>
                <a:satOff val="6189"/>
                <a:lumOff val="-20589"/>
                <a:alphaOff val="0"/>
                <a:satMod val="110000"/>
                <a:lumMod val="100000"/>
                <a:shade val="100000"/>
              </a:schemeClr>
            </a:gs>
            <a:gs pos="100000">
              <a:schemeClr val="accent5">
                <a:hueOff val="1135696"/>
                <a:satOff val="6189"/>
                <a:lumOff val="-2058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a:solidFill>
                <a:srgbClr val="233DA9"/>
              </a:solidFill>
              <a:latin typeface="华文楷体" panose="02010600040101010101" pitchFamily="2" charset="-122"/>
              <a:ea typeface="华文楷体" panose="02010600040101010101" pitchFamily="2" charset="-122"/>
            </a:rPr>
            <a:t>类和类之间的关系</a:t>
          </a:r>
          <a:endParaRPr lang="zh-CN" altLang="en-US" sz="3500" b="1" kern="1200" dirty="0">
            <a:solidFill>
              <a:srgbClr val="233DA9"/>
            </a:solidFill>
            <a:latin typeface="华文楷体" panose="02010600040101010101" pitchFamily="2" charset="-122"/>
            <a:ea typeface="华文楷体" panose="02010600040101010101" pitchFamily="2" charset="-122"/>
          </a:endParaRPr>
        </a:p>
      </dsp:txBody>
      <dsp:txXfrm>
        <a:off x="5583964" y="1760967"/>
        <a:ext cx="2512107" cy="1507264"/>
      </dsp:txXfrm>
    </dsp:sp>
    <dsp:sp modelId="{9825F861-11CC-4F15-8B1B-C990FD3B29EC}">
      <dsp:nvSpPr>
        <dsp:cNvPr id="0" name=""/>
        <dsp:cNvSpPr/>
      </dsp:nvSpPr>
      <dsp:spPr>
        <a:xfrm>
          <a:off x="57328" y="3519442"/>
          <a:ext cx="2512107" cy="1507264"/>
        </a:xfrm>
        <a:prstGeom prst="rect">
          <a:avLst/>
        </a:prstGeom>
        <a:gradFill rotWithShape="0">
          <a:gsLst>
            <a:gs pos="0">
              <a:schemeClr val="accent5">
                <a:hueOff val="1362835"/>
                <a:satOff val="7427"/>
                <a:lumOff val="-24707"/>
                <a:alphaOff val="0"/>
                <a:satMod val="103000"/>
                <a:lumMod val="102000"/>
                <a:tint val="94000"/>
              </a:schemeClr>
            </a:gs>
            <a:gs pos="50000">
              <a:schemeClr val="accent5">
                <a:hueOff val="1362835"/>
                <a:satOff val="7427"/>
                <a:lumOff val="-24707"/>
                <a:alphaOff val="0"/>
                <a:satMod val="110000"/>
                <a:lumMod val="100000"/>
                <a:shade val="100000"/>
              </a:schemeClr>
            </a:gs>
            <a:gs pos="100000">
              <a:schemeClr val="accent5">
                <a:hueOff val="1362835"/>
                <a:satOff val="7427"/>
                <a:lumOff val="-2470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a:solidFill>
                <a:srgbClr val="233DA9"/>
              </a:solidFill>
              <a:latin typeface="华文楷体" panose="02010600040101010101" pitchFamily="2" charset="-122"/>
              <a:ea typeface="华文楷体" panose="02010600040101010101" pitchFamily="2" charset="-122"/>
            </a:rPr>
            <a:t>类中的运算符重载</a:t>
          </a:r>
          <a:endParaRPr lang="zh-CN" altLang="en-US" sz="3500" b="1" kern="1200" dirty="0">
            <a:solidFill>
              <a:srgbClr val="233DA9"/>
            </a:solidFill>
            <a:latin typeface="华文楷体" panose="02010600040101010101" pitchFamily="2" charset="-122"/>
            <a:ea typeface="华文楷体" panose="02010600040101010101" pitchFamily="2" charset="-122"/>
          </a:endParaRPr>
        </a:p>
      </dsp:txBody>
      <dsp:txXfrm>
        <a:off x="57328" y="3519442"/>
        <a:ext cx="2512107" cy="1507264"/>
      </dsp:txXfrm>
    </dsp:sp>
    <dsp:sp modelId="{C4934153-F4C4-432C-B658-1C049F0C1281}">
      <dsp:nvSpPr>
        <dsp:cNvPr id="0" name=""/>
        <dsp:cNvSpPr/>
      </dsp:nvSpPr>
      <dsp:spPr>
        <a:xfrm>
          <a:off x="2820646" y="3519442"/>
          <a:ext cx="2512107" cy="1507264"/>
        </a:xfrm>
        <a:prstGeom prst="rect">
          <a:avLst/>
        </a:prstGeom>
        <a:gradFill rotWithShape="0">
          <a:gsLst>
            <a:gs pos="0">
              <a:schemeClr val="accent5">
                <a:hueOff val="1589974"/>
                <a:satOff val="8664"/>
                <a:lumOff val="-28824"/>
                <a:alphaOff val="0"/>
                <a:satMod val="103000"/>
                <a:lumMod val="102000"/>
                <a:tint val="94000"/>
              </a:schemeClr>
            </a:gs>
            <a:gs pos="50000">
              <a:schemeClr val="accent5">
                <a:hueOff val="1589974"/>
                <a:satOff val="8664"/>
                <a:lumOff val="-28824"/>
                <a:alphaOff val="0"/>
                <a:satMod val="110000"/>
                <a:lumMod val="100000"/>
                <a:shade val="100000"/>
              </a:schemeClr>
            </a:gs>
            <a:gs pos="100000">
              <a:schemeClr val="accent5">
                <a:hueOff val="1589974"/>
                <a:satOff val="8664"/>
                <a:lumOff val="-288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a:solidFill>
                <a:srgbClr val="233DA9"/>
              </a:solidFill>
              <a:latin typeface="华文楷体" panose="02010600040101010101" pitchFamily="2" charset="-122"/>
              <a:ea typeface="华文楷体" panose="02010600040101010101" pitchFamily="2" charset="-122"/>
            </a:rPr>
            <a:t>结构与联合</a:t>
          </a:r>
          <a:endParaRPr lang="zh-CN" altLang="en-US" sz="3500" b="1" kern="1200" dirty="0">
            <a:solidFill>
              <a:srgbClr val="233DA9"/>
            </a:solidFill>
            <a:latin typeface="华文楷体" panose="02010600040101010101" pitchFamily="2" charset="-122"/>
            <a:ea typeface="华文楷体" panose="02010600040101010101" pitchFamily="2" charset="-122"/>
          </a:endParaRPr>
        </a:p>
      </dsp:txBody>
      <dsp:txXfrm>
        <a:off x="2820646" y="3519442"/>
        <a:ext cx="2512107" cy="1507264"/>
      </dsp:txXfrm>
    </dsp:sp>
    <dsp:sp modelId="{CC6C64A7-EB5C-45C0-BFB5-5FAFBBC90D09}">
      <dsp:nvSpPr>
        <dsp:cNvPr id="0" name=""/>
        <dsp:cNvSpPr/>
      </dsp:nvSpPr>
      <dsp:spPr>
        <a:xfrm>
          <a:off x="5583964" y="3519442"/>
          <a:ext cx="2512107" cy="1507264"/>
        </a:xfrm>
        <a:prstGeom prst="rect">
          <a:avLst/>
        </a:prstGeom>
        <a:gradFill rotWithShape="0">
          <a:gsLst>
            <a:gs pos="0">
              <a:schemeClr val="accent5">
                <a:hueOff val="1817113"/>
                <a:satOff val="9902"/>
                <a:lumOff val="-32942"/>
                <a:alphaOff val="0"/>
                <a:satMod val="103000"/>
                <a:lumMod val="102000"/>
                <a:tint val="94000"/>
              </a:schemeClr>
            </a:gs>
            <a:gs pos="50000">
              <a:schemeClr val="accent5">
                <a:hueOff val="1817113"/>
                <a:satOff val="9902"/>
                <a:lumOff val="-32942"/>
                <a:alphaOff val="0"/>
                <a:satMod val="110000"/>
                <a:lumMod val="100000"/>
                <a:shade val="100000"/>
              </a:schemeClr>
            </a:gs>
            <a:gs pos="100000">
              <a:schemeClr val="accent5">
                <a:hueOff val="1817113"/>
                <a:satOff val="9902"/>
                <a:lumOff val="-3294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a:solidFill>
                <a:srgbClr val="233DA9"/>
              </a:solidFill>
              <a:latin typeface="华文楷体" panose="02010600040101010101" pitchFamily="2" charset="-122"/>
              <a:ea typeface="华文楷体" panose="02010600040101010101" pitchFamily="2" charset="-122"/>
            </a:rPr>
            <a:t>拷贝构造函数</a:t>
          </a:r>
          <a:endParaRPr lang="zh-CN" altLang="en-US" sz="3500" b="1" kern="1200" dirty="0">
            <a:solidFill>
              <a:srgbClr val="233DA9"/>
            </a:solidFill>
            <a:latin typeface="华文楷体" panose="02010600040101010101" pitchFamily="2" charset="-122"/>
            <a:ea typeface="华文楷体" panose="02010600040101010101" pitchFamily="2" charset="-122"/>
          </a:endParaRPr>
        </a:p>
      </dsp:txBody>
      <dsp:txXfrm>
        <a:off x="5583964" y="3519442"/>
        <a:ext cx="2512107" cy="15072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6F78-B3A8-43A3-8C27-1856A5389860}">
      <dsp:nvSpPr>
        <dsp:cNvPr id="0" name=""/>
        <dsp:cNvSpPr/>
      </dsp:nvSpPr>
      <dsp:spPr>
        <a:xfrm>
          <a:off x="57328"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面向对象程序设计思想</a:t>
          </a:r>
        </a:p>
      </dsp:txBody>
      <dsp:txXfrm>
        <a:off x="57328" y="2492"/>
        <a:ext cx="2512107" cy="1507264"/>
      </dsp:txXfrm>
    </dsp:sp>
    <dsp:sp modelId="{8545A415-112A-4A2D-A449-3EE0C74833AE}">
      <dsp:nvSpPr>
        <dsp:cNvPr id="0" name=""/>
        <dsp:cNvSpPr/>
      </dsp:nvSpPr>
      <dsp:spPr>
        <a:xfrm>
          <a:off x="2820646"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类的定义和对象的说明</a:t>
          </a:r>
        </a:p>
      </dsp:txBody>
      <dsp:txXfrm>
        <a:off x="2820646" y="2492"/>
        <a:ext cx="2512107" cy="1507264"/>
      </dsp:txXfrm>
    </dsp:sp>
    <dsp:sp modelId="{B9B32D20-2EE9-4563-9E70-C3E09EC79C13}">
      <dsp:nvSpPr>
        <dsp:cNvPr id="0" name=""/>
        <dsp:cNvSpPr/>
      </dsp:nvSpPr>
      <dsp:spPr>
        <a:xfrm>
          <a:off x="5583964"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对象的初始化</a:t>
          </a:r>
        </a:p>
      </dsp:txBody>
      <dsp:txXfrm>
        <a:off x="5583964" y="2492"/>
        <a:ext cx="2512107" cy="1507264"/>
      </dsp:txXfrm>
    </dsp:sp>
    <dsp:sp modelId="{BBA18B1A-2AD2-4B77-9F29-8F22E9E7096D}">
      <dsp:nvSpPr>
        <dsp:cNvPr id="0" name=""/>
        <dsp:cNvSpPr/>
      </dsp:nvSpPr>
      <dsp:spPr>
        <a:xfrm>
          <a:off x="57328"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静态成员与常量成员</a:t>
          </a:r>
        </a:p>
      </dsp:txBody>
      <dsp:txXfrm>
        <a:off x="57328" y="1760967"/>
        <a:ext cx="2512107" cy="1507264"/>
      </dsp:txXfrm>
    </dsp:sp>
    <dsp:sp modelId="{967493A8-A0CD-42E0-A922-D03AE5413F72}">
      <dsp:nvSpPr>
        <dsp:cNvPr id="0" name=""/>
        <dsp:cNvSpPr/>
      </dsp:nvSpPr>
      <dsp:spPr>
        <a:xfrm>
          <a:off x="2820646"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友元</a:t>
          </a:r>
        </a:p>
      </dsp:txBody>
      <dsp:txXfrm>
        <a:off x="2820646" y="1760967"/>
        <a:ext cx="2512107" cy="1507264"/>
      </dsp:txXfrm>
    </dsp:sp>
    <dsp:sp modelId="{58644A51-C118-4203-9EF7-E3B5B6B3C491}">
      <dsp:nvSpPr>
        <dsp:cNvPr id="0" name=""/>
        <dsp:cNvSpPr/>
      </dsp:nvSpPr>
      <dsp:spPr>
        <a:xfrm>
          <a:off x="5583964"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类和类之间的关系</a:t>
          </a:r>
        </a:p>
      </dsp:txBody>
      <dsp:txXfrm>
        <a:off x="5583964" y="1760967"/>
        <a:ext cx="2512107" cy="1507264"/>
      </dsp:txXfrm>
    </dsp:sp>
    <dsp:sp modelId="{9825F861-11CC-4F15-8B1B-C990FD3B29EC}">
      <dsp:nvSpPr>
        <dsp:cNvPr id="0" name=""/>
        <dsp:cNvSpPr/>
      </dsp:nvSpPr>
      <dsp:spPr>
        <a:xfrm>
          <a:off x="57328"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类中的运算符重载</a:t>
          </a:r>
        </a:p>
      </dsp:txBody>
      <dsp:txXfrm>
        <a:off x="57328" y="3519442"/>
        <a:ext cx="2512107" cy="1507264"/>
      </dsp:txXfrm>
    </dsp:sp>
    <dsp:sp modelId="{C4934153-F4C4-432C-B658-1C049F0C1281}">
      <dsp:nvSpPr>
        <dsp:cNvPr id="0" name=""/>
        <dsp:cNvSpPr/>
      </dsp:nvSpPr>
      <dsp:spPr>
        <a:xfrm>
          <a:off x="2820646"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结构与联合</a:t>
          </a:r>
        </a:p>
      </dsp:txBody>
      <dsp:txXfrm>
        <a:off x="2820646" y="3519442"/>
        <a:ext cx="2512107" cy="1507264"/>
      </dsp:txXfrm>
    </dsp:sp>
    <dsp:sp modelId="{CC6C64A7-EB5C-45C0-BFB5-5FAFBBC90D09}">
      <dsp:nvSpPr>
        <dsp:cNvPr id="0" name=""/>
        <dsp:cNvSpPr/>
      </dsp:nvSpPr>
      <dsp:spPr>
        <a:xfrm>
          <a:off x="5583964" y="3519442"/>
          <a:ext cx="2512107" cy="1507264"/>
        </a:xfrm>
        <a:prstGeom prst="rect">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solidFill>
                <a:srgbClr val="C00000"/>
              </a:solidFill>
              <a:latin typeface="楷体_GB2312" pitchFamily="49" charset="-122"/>
              <a:ea typeface="楷体_GB2312" pitchFamily="49" charset="-122"/>
            </a:rPr>
            <a:t>拷贝构造函数</a:t>
          </a:r>
        </a:p>
      </dsp:txBody>
      <dsp:txXfrm>
        <a:off x="5583964" y="3519442"/>
        <a:ext cx="2512107" cy="1507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6F78-B3A8-43A3-8C27-1856A5389860}">
      <dsp:nvSpPr>
        <dsp:cNvPr id="0" name=""/>
        <dsp:cNvSpPr/>
      </dsp:nvSpPr>
      <dsp:spPr>
        <a:xfrm>
          <a:off x="57328" y="2492"/>
          <a:ext cx="2512107" cy="1507264"/>
        </a:xfrm>
        <a:prstGeom prst="rect">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solidFill>
                <a:srgbClr val="C00000"/>
              </a:solidFill>
              <a:latin typeface="华文楷体" panose="02010600040101010101" pitchFamily="2" charset="-122"/>
              <a:ea typeface="华文楷体" panose="02010600040101010101" pitchFamily="2" charset="-122"/>
            </a:rPr>
            <a:t>面向对象程序设计思想</a:t>
          </a:r>
        </a:p>
      </dsp:txBody>
      <dsp:txXfrm>
        <a:off x="57328" y="2492"/>
        <a:ext cx="2512107" cy="1507264"/>
      </dsp:txXfrm>
    </dsp:sp>
    <dsp:sp modelId="{8545A415-112A-4A2D-A449-3EE0C74833AE}">
      <dsp:nvSpPr>
        <dsp:cNvPr id="0" name=""/>
        <dsp:cNvSpPr/>
      </dsp:nvSpPr>
      <dsp:spPr>
        <a:xfrm>
          <a:off x="2820646"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华文楷体" panose="02010600040101010101" pitchFamily="2" charset="-122"/>
              <a:ea typeface="华文楷体" panose="02010600040101010101" pitchFamily="2" charset="-122"/>
            </a:rPr>
            <a:t>类的定义和对象的说明</a:t>
          </a:r>
        </a:p>
      </dsp:txBody>
      <dsp:txXfrm>
        <a:off x="2820646" y="2492"/>
        <a:ext cx="2512107" cy="1507264"/>
      </dsp:txXfrm>
    </dsp:sp>
    <dsp:sp modelId="{B9B32D20-2EE9-4563-9E70-C3E09EC79C13}">
      <dsp:nvSpPr>
        <dsp:cNvPr id="0" name=""/>
        <dsp:cNvSpPr/>
      </dsp:nvSpPr>
      <dsp:spPr>
        <a:xfrm>
          <a:off x="5583964"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华文楷体" panose="02010600040101010101" pitchFamily="2" charset="-122"/>
              <a:ea typeface="华文楷体" panose="02010600040101010101" pitchFamily="2" charset="-122"/>
            </a:rPr>
            <a:t>对象的初始化</a:t>
          </a:r>
        </a:p>
      </dsp:txBody>
      <dsp:txXfrm>
        <a:off x="5583964" y="2492"/>
        <a:ext cx="2512107" cy="1507264"/>
      </dsp:txXfrm>
    </dsp:sp>
    <dsp:sp modelId="{BBA18B1A-2AD2-4B77-9F29-8F22E9E7096D}">
      <dsp:nvSpPr>
        <dsp:cNvPr id="0" name=""/>
        <dsp:cNvSpPr/>
      </dsp:nvSpPr>
      <dsp:spPr>
        <a:xfrm>
          <a:off x="57328"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华文楷体" panose="02010600040101010101" pitchFamily="2" charset="-122"/>
              <a:ea typeface="华文楷体" panose="02010600040101010101" pitchFamily="2" charset="-122"/>
            </a:rPr>
            <a:t>静态成员与常量成员</a:t>
          </a:r>
        </a:p>
      </dsp:txBody>
      <dsp:txXfrm>
        <a:off x="57328" y="1760967"/>
        <a:ext cx="2512107" cy="1507264"/>
      </dsp:txXfrm>
    </dsp:sp>
    <dsp:sp modelId="{967493A8-A0CD-42E0-A922-D03AE5413F72}">
      <dsp:nvSpPr>
        <dsp:cNvPr id="0" name=""/>
        <dsp:cNvSpPr/>
      </dsp:nvSpPr>
      <dsp:spPr>
        <a:xfrm>
          <a:off x="2820646"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华文楷体" panose="02010600040101010101" pitchFamily="2" charset="-122"/>
              <a:ea typeface="华文楷体" panose="02010600040101010101" pitchFamily="2" charset="-122"/>
            </a:rPr>
            <a:t>友元</a:t>
          </a:r>
        </a:p>
      </dsp:txBody>
      <dsp:txXfrm>
        <a:off x="2820646" y="1760967"/>
        <a:ext cx="2512107" cy="1507264"/>
      </dsp:txXfrm>
    </dsp:sp>
    <dsp:sp modelId="{58644A51-C118-4203-9EF7-E3B5B6B3C491}">
      <dsp:nvSpPr>
        <dsp:cNvPr id="0" name=""/>
        <dsp:cNvSpPr/>
      </dsp:nvSpPr>
      <dsp:spPr>
        <a:xfrm>
          <a:off x="5583964"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华文楷体" panose="02010600040101010101" pitchFamily="2" charset="-122"/>
              <a:ea typeface="华文楷体" panose="02010600040101010101" pitchFamily="2" charset="-122"/>
            </a:rPr>
            <a:t>类和类之间的关系</a:t>
          </a:r>
        </a:p>
      </dsp:txBody>
      <dsp:txXfrm>
        <a:off x="5583964" y="1760967"/>
        <a:ext cx="2512107" cy="1507264"/>
      </dsp:txXfrm>
    </dsp:sp>
    <dsp:sp modelId="{9825F861-11CC-4F15-8B1B-C990FD3B29EC}">
      <dsp:nvSpPr>
        <dsp:cNvPr id="0" name=""/>
        <dsp:cNvSpPr/>
      </dsp:nvSpPr>
      <dsp:spPr>
        <a:xfrm>
          <a:off x="57328"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华文楷体" panose="02010600040101010101" pitchFamily="2" charset="-122"/>
              <a:ea typeface="华文楷体" panose="02010600040101010101" pitchFamily="2" charset="-122"/>
            </a:rPr>
            <a:t>类中的运算符重载</a:t>
          </a:r>
        </a:p>
      </dsp:txBody>
      <dsp:txXfrm>
        <a:off x="57328" y="3519442"/>
        <a:ext cx="2512107" cy="1507264"/>
      </dsp:txXfrm>
    </dsp:sp>
    <dsp:sp modelId="{C4934153-F4C4-432C-B658-1C049F0C1281}">
      <dsp:nvSpPr>
        <dsp:cNvPr id="0" name=""/>
        <dsp:cNvSpPr/>
      </dsp:nvSpPr>
      <dsp:spPr>
        <a:xfrm>
          <a:off x="2820646"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华文楷体" panose="02010600040101010101" pitchFamily="2" charset="-122"/>
              <a:ea typeface="华文楷体" panose="02010600040101010101" pitchFamily="2" charset="-122"/>
            </a:rPr>
            <a:t>结构与联合</a:t>
          </a:r>
        </a:p>
      </dsp:txBody>
      <dsp:txXfrm>
        <a:off x="2820646" y="3519442"/>
        <a:ext cx="2512107" cy="1507264"/>
      </dsp:txXfrm>
    </dsp:sp>
    <dsp:sp modelId="{CC6C64A7-EB5C-45C0-BFB5-5FAFBBC90D09}">
      <dsp:nvSpPr>
        <dsp:cNvPr id="0" name=""/>
        <dsp:cNvSpPr/>
      </dsp:nvSpPr>
      <dsp:spPr>
        <a:xfrm>
          <a:off x="5583964"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华文楷体" panose="02010600040101010101" pitchFamily="2" charset="-122"/>
              <a:ea typeface="华文楷体" panose="02010600040101010101" pitchFamily="2" charset="-122"/>
            </a:rPr>
            <a:t>拷贝构造函数</a:t>
          </a:r>
        </a:p>
      </dsp:txBody>
      <dsp:txXfrm>
        <a:off x="5583964" y="3519442"/>
        <a:ext cx="2512107" cy="15072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6F78-B3A8-43A3-8C27-1856A5389860}">
      <dsp:nvSpPr>
        <dsp:cNvPr id="0" name=""/>
        <dsp:cNvSpPr/>
      </dsp:nvSpPr>
      <dsp:spPr>
        <a:xfrm>
          <a:off x="57328"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面向对象程序设计思想</a:t>
          </a:r>
        </a:p>
      </dsp:txBody>
      <dsp:txXfrm>
        <a:off x="57328" y="2492"/>
        <a:ext cx="2512107" cy="1507264"/>
      </dsp:txXfrm>
    </dsp:sp>
    <dsp:sp modelId="{8545A415-112A-4A2D-A449-3EE0C74833AE}">
      <dsp:nvSpPr>
        <dsp:cNvPr id="0" name=""/>
        <dsp:cNvSpPr/>
      </dsp:nvSpPr>
      <dsp:spPr>
        <a:xfrm>
          <a:off x="2820646" y="2492"/>
          <a:ext cx="2512107" cy="1507264"/>
        </a:xfrm>
        <a:prstGeom prst="rect">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solidFill>
                <a:srgbClr val="C00000"/>
              </a:solidFill>
              <a:latin typeface="楷体_GB2312" pitchFamily="49" charset="-122"/>
              <a:ea typeface="楷体_GB2312" pitchFamily="49" charset="-122"/>
            </a:rPr>
            <a:t>类的定义和对象的说明</a:t>
          </a:r>
        </a:p>
      </dsp:txBody>
      <dsp:txXfrm>
        <a:off x="2820646" y="2492"/>
        <a:ext cx="2512107" cy="1507264"/>
      </dsp:txXfrm>
    </dsp:sp>
    <dsp:sp modelId="{B9B32D20-2EE9-4563-9E70-C3E09EC79C13}">
      <dsp:nvSpPr>
        <dsp:cNvPr id="0" name=""/>
        <dsp:cNvSpPr/>
      </dsp:nvSpPr>
      <dsp:spPr>
        <a:xfrm>
          <a:off x="5583964"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对象的初始化</a:t>
          </a:r>
        </a:p>
      </dsp:txBody>
      <dsp:txXfrm>
        <a:off x="5583964" y="2492"/>
        <a:ext cx="2512107" cy="1507264"/>
      </dsp:txXfrm>
    </dsp:sp>
    <dsp:sp modelId="{BBA18B1A-2AD2-4B77-9F29-8F22E9E7096D}">
      <dsp:nvSpPr>
        <dsp:cNvPr id="0" name=""/>
        <dsp:cNvSpPr/>
      </dsp:nvSpPr>
      <dsp:spPr>
        <a:xfrm>
          <a:off x="57328"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静态成员与常量成员</a:t>
          </a:r>
        </a:p>
      </dsp:txBody>
      <dsp:txXfrm>
        <a:off x="57328" y="1760967"/>
        <a:ext cx="2512107" cy="1507264"/>
      </dsp:txXfrm>
    </dsp:sp>
    <dsp:sp modelId="{967493A8-A0CD-42E0-A922-D03AE5413F72}">
      <dsp:nvSpPr>
        <dsp:cNvPr id="0" name=""/>
        <dsp:cNvSpPr/>
      </dsp:nvSpPr>
      <dsp:spPr>
        <a:xfrm>
          <a:off x="2820646"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友元</a:t>
          </a:r>
        </a:p>
      </dsp:txBody>
      <dsp:txXfrm>
        <a:off x="2820646" y="1760967"/>
        <a:ext cx="2512107" cy="1507264"/>
      </dsp:txXfrm>
    </dsp:sp>
    <dsp:sp modelId="{58644A51-C118-4203-9EF7-E3B5B6B3C491}">
      <dsp:nvSpPr>
        <dsp:cNvPr id="0" name=""/>
        <dsp:cNvSpPr/>
      </dsp:nvSpPr>
      <dsp:spPr>
        <a:xfrm>
          <a:off x="5583964"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类和类之间的关系</a:t>
          </a:r>
        </a:p>
      </dsp:txBody>
      <dsp:txXfrm>
        <a:off x="5583964" y="1760967"/>
        <a:ext cx="2512107" cy="1507264"/>
      </dsp:txXfrm>
    </dsp:sp>
    <dsp:sp modelId="{9825F861-11CC-4F15-8B1B-C990FD3B29EC}">
      <dsp:nvSpPr>
        <dsp:cNvPr id="0" name=""/>
        <dsp:cNvSpPr/>
      </dsp:nvSpPr>
      <dsp:spPr>
        <a:xfrm>
          <a:off x="57328"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类中的运算符重载</a:t>
          </a:r>
        </a:p>
      </dsp:txBody>
      <dsp:txXfrm>
        <a:off x="57328" y="3519442"/>
        <a:ext cx="2512107" cy="1507264"/>
      </dsp:txXfrm>
    </dsp:sp>
    <dsp:sp modelId="{C4934153-F4C4-432C-B658-1C049F0C1281}">
      <dsp:nvSpPr>
        <dsp:cNvPr id="0" name=""/>
        <dsp:cNvSpPr/>
      </dsp:nvSpPr>
      <dsp:spPr>
        <a:xfrm>
          <a:off x="2820646"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结构与联合</a:t>
          </a:r>
        </a:p>
      </dsp:txBody>
      <dsp:txXfrm>
        <a:off x="2820646" y="3519442"/>
        <a:ext cx="2512107" cy="1507264"/>
      </dsp:txXfrm>
    </dsp:sp>
    <dsp:sp modelId="{CC6C64A7-EB5C-45C0-BFB5-5FAFBBC90D09}">
      <dsp:nvSpPr>
        <dsp:cNvPr id="0" name=""/>
        <dsp:cNvSpPr/>
      </dsp:nvSpPr>
      <dsp:spPr>
        <a:xfrm>
          <a:off x="5583964"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拷贝构造函数</a:t>
          </a:r>
        </a:p>
      </dsp:txBody>
      <dsp:txXfrm>
        <a:off x="5583964" y="3519442"/>
        <a:ext cx="2512107" cy="15072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6F78-B3A8-43A3-8C27-1856A5389860}">
      <dsp:nvSpPr>
        <dsp:cNvPr id="0" name=""/>
        <dsp:cNvSpPr/>
      </dsp:nvSpPr>
      <dsp:spPr>
        <a:xfrm>
          <a:off x="57328"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面向对象程序设计思想</a:t>
          </a:r>
        </a:p>
      </dsp:txBody>
      <dsp:txXfrm>
        <a:off x="57328" y="2492"/>
        <a:ext cx="2512107" cy="1507264"/>
      </dsp:txXfrm>
    </dsp:sp>
    <dsp:sp modelId="{8545A415-112A-4A2D-A449-3EE0C74833AE}">
      <dsp:nvSpPr>
        <dsp:cNvPr id="0" name=""/>
        <dsp:cNvSpPr/>
      </dsp:nvSpPr>
      <dsp:spPr>
        <a:xfrm>
          <a:off x="2820646"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类的定义和对象的说明</a:t>
          </a:r>
        </a:p>
      </dsp:txBody>
      <dsp:txXfrm>
        <a:off x="2820646" y="2492"/>
        <a:ext cx="2512107" cy="1507264"/>
      </dsp:txXfrm>
    </dsp:sp>
    <dsp:sp modelId="{B9B32D20-2EE9-4563-9E70-C3E09EC79C13}">
      <dsp:nvSpPr>
        <dsp:cNvPr id="0" name=""/>
        <dsp:cNvSpPr/>
      </dsp:nvSpPr>
      <dsp:spPr>
        <a:xfrm>
          <a:off x="5583964" y="2492"/>
          <a:ext cx="2512107" cy="1507264"/>
        </a:xfrm>
        <a:prstGeom prst="rect">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solidFill>
                <a:srgbClr val="C00000"/>
              </a:solidFill>
              <a:latin typeface="楷体_GB2312" pitchFamily="49" charset="-122"/>
              <a:ea typeface="楷体_GB2312" pitchFamily="49" charset="-122"/>
            </a:rPr>
            <a:t>对象的初始化</a:t>
          </a:r>
        </a:p>
      </dsp:txBody>
      <dsp:txXfrm>
        <a:off x="5583964" y="2492"/>
        <a:ext cx="2512107" cy="1507264"/>
      </dsp:txXfrm>
    </dsp:sp>
    <dsp:sp modelId="{BBA18B1A-2AD2-4B77-9F29-8F22E9E7096D}">
      <dsp:nvSpPr>
        <dsp:cNvPr id="0" name=""/>
        <dsp:cNvSpPr/>
      </dsp:nvSpPr>
      <dsp:spPr>
        <a:xfrm>
          <a:off x="57328"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静态成员与常量成员</a:t>
          </a:r>
        </a:p>
      </dsp:txBody>
      <dsp:txXfrm>
        <a:off x="57328" y="1760967"/>
        <a:ext cx="2512107" cy="1507264"/>
      </dsp:txXfrm>
    </dsp:sp>
    <dsp:sp modelId="{967493A8-A0CD-42E0-A922-D03AE5413F72}">
      <dsp:nvSpPr>
        <dsp:cNvPr id="0" name=""/>
        <dsp:cNvSpPr/>
      </dsp:nvSpPr>
      <dsp:spPr>
        <a:xfrm>
          <a:off x="2820646"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友元</a:t>
          </a:r>
        </a:p>
      </dsp:txBody>
      <dsp:txXfrm>
        <a:off x="2820646" y="1760967"/>
        <a:ext cx="2512107" cy="1507264"/>
      </dsp:txXfrm>
    </dsp:sp>
    <dsp:sp modelId="{58644A51-C118-4203-9EF7-E3B5B6B3C491}">
      <dsp:nvSpPr>
        <dsp:cNvPr id="0" name=""/>
        <dsp:cNvSpPr/>
      </dsp:nvSpPr>
      <dsp:spPr>
        <a:xfrm>
          <a:off x="5583964"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类和类之间的关系</a:t>
          </a:r>
        </a:p>
      </dsp:txBody>
      <dsp:txXfrm>
        <a:off x="5583964" y="1760967"/>
        <a:ext cx="2512107" cy="1507264"/>
      </dsp:txXfrm>
    </dsp:sp>
    <dsp:sp modelId="{9825F861-11CC-4F15-8B1B-C990FD3B29EC}">
      <dsp:nvSpPr>
        <dsp:cNvPr id="0" name=""/>
        <dsp:cNvSpPr/>
      </dsp:nvSpPr>
      <dsp:spPr>
        <a:xfrm>
          <a:off x="57328"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类中的运算符重载</a:t>
          </a:r>
        </a:p>
      </dsp:txBody>
      <dsp:txXfrm>
        <a:off x="57328" y="3519442"/>
        <a:ext cx="2512107" cy="1507264"/>
      </dsp:txXfrm>
    </dsp:sp>
    <dsp:sp modelId="{C4934153-F4C4-432C-B658-1C049F0C1281}">
      <dsp:nvSpPr>
        <dsp:cNvPr id="0" name=""/>
        <dsp:cNvSpPr/>
      </dsp:nvSpPr>
      <dsp:spPr>
        <a:xfrm>
          <a:off x="2820646"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结构与联合</a:t>
          </a:r>
        </a:p>
      </dsp:txBody>
      <dsp:txXfrm>
        <a:off x="2820646" y="3519442"/>
        <a:ext cx="2512107" cy="1507264"/>
      </dsp:txXfrm>
    </dsp:sp>
    <dsp:sp modelId="{CC6C64A7-EB5C-45C0-BFB5-5FAFBBC90D09}">
      <dsp:nvSpPr>
        <dsp:cNvPr id="0" name=""/>
        <dsp:cNvSpPr/>
      </dsp:nvSpPr>
      <dsp:spPr>
        <a:xfrm>
          <a:off x="5583964"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拷贝构造函数</a:t>
          </a:r>
        </a:p>
      </dsp:txBody>
      <dsp:txXfrm>
        <a:off x="5583964" y="3519442"/>
        <a:ext cx="2512107" cy="15072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6F78-B3A8-43A3-8C27-1856A5389860}">
      <dsp:nvSpPr>
        <dsp:cNvPr id="0" name=""/>
        <dsp:cNvSpPr/>
      </dsp:nvSpPr>
      <dsp:spPr>
        <a:xfrm>
          <a:off x="57328"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面向对象程序设计思想</a:t>
          </a:r>
        </a:p>
      </dsp:txBody>
      <dsp:txXfrm>
        <a:off x="57328" y="2492"/>
        <a:ext cx="2512107" cy="1507264"/>
      </dsp:txXfrm>
    </dsp:sp>
    <dsp:sp modelId="{8545A415-112A-4A2D-A449-3EE0C74833AE}">
      <dsp:nvSpPr>
        <dsp:cNvPr id="0" name=""/>
        <dsp:cNvSpPr/>
      </dsp:nvSpPr>
      <dsp:spPr>
        <a:xfrm>
          <a:off x="2820646"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类的定义和对象的说明</a:t>
          </a:r>
        </a:p>
      </dsp:txBody>
      <dsp:txXfrm>
        <a:off x="2820646" y="2492"/>
        <a:ext cx="2512107" cy="1507264"/>
      </dsp:txXfrm>
    </dsp:sp>
    <dsp:sp modelId="{B9B32D20-2EE9-4563-9E70-C3E09EC79C13}">
      <dsp:nvSpPr>
        <dsp:cNvPr id="0" name=""/>
        <dsp:cNvSpPr/>
      </dsp:nvSpPr>
      <dsp:spPr>
        <a:xfrm>
          <a:off x="5583964"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对象的初始化</a:t>
          </a:r>
        </a:p>
      </dsp:txBody>
      <dsp:txXfrm>
        <a:off x="5583964" y="2492"/>
        <a:ext cx="2512107" cy="1507264"/>
      </dsp:txXfrm>
    </dsp:sp>
    <dsp:sp modelId="{BBA18B1A-2AD2-4B77-9F29-8F22E9E7096D}">
      <dsp:nvSpPr>
        <dsp:cNvPr id="0" name=""/>
        <dsp:cNvSpPr/>
      </dsp:nvSpPr>
      <dsp:spPr>
        <a:xfrm>
          <a:off x="57328" y="1760967"/>
          <a:ext cx="2512107" cy="1507264"/>
        </a:xfrm>
        <a:prstGeom prst="rect">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solidFill>
                <a:srgbClr val="C00000"/>
              </a:solidFill>
              <a:latin typeface="楷体_GB2312" pitchFamily="49" charset="-122"/>
              <a:ea typeface="楷体_GB2312" pitchFamily="49" charset="-122"/>
            </a:rPr>
            <a:t>静态成员与常量成员</a:t>
          </a:r>
        </a:p>
      </dsp:txBody>
      <dsp:txXfrm>
        <a:off x="57328" y="1760967"/>
        <a:ext cx="2512107" cy="1507264"/>
      </dsp:txXfrm>
    </dsp:sp>
    <dsp:sp modelId="{967493A8-A0CD-42E0-A922-D03AE5413F72}">
      <dsp:nvSpPr>
        <dsp:cNvPr id="0" name=""/>
        <dsp:cNvSpPr/>
      </dsp:nvSpPr>
      <dsp:spPr>
        <a:xfrm>
          <a:off x="2820646"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友元</a:t>
          </a:r>
        </a:p>
      </dsp:txBody>
      <dsp:txXfrm>
        <a:off x="2820646" y="1760967"/>
        <a:ext cx="2512107" cy="1507264"/>
      </dsp:txXfrm>
    </dsp:sp>
    <dsp:sp modelId="{58644A51-C118-4203-9EF7-E3B5B6B3C491}">
      <dsp:nvSpPr>
        <dsp:cNvPr id="0" name=""/>
        <dsp:cNvSpPr/>
      </dsp:nvSpPr>
      <dsp:spPr>
        <a:xfrm>
          <a:off x="5583964"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类和类之间的关系</a:t>
          </a:r>
        </a:p>
      </dsp:txBody>
      <dsp:txXfrm>
        <a:off x="5583964" y="1760967"/>
        <a:ext cx="2512107" cy="1507264"/>
      </dsp:txXfrm>
    </dsp:sp>
    <dsp:sp modelId="{9825F861-11CC-4F15-8B1B-C990FD3B29EC}">
      <dsp:nvSpPr>
        <dsp:cNvPr id="0" name=""/>
        <dsp:cNvSpPr/>
      </dsp:nvSpPr>
      <dsp:spPr>
        <a:xfrm>
          <a:off x="57328"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类中的运算符重载</a:t>
          </a:r>
        </a:p>
      </dsp:txBody>
      <dsp:txXfrm>
        <a:off x="57328" y="3519442"/>
        <a:ext cx="2512107" cy="1507264"/>
      </dsp:txXfrm>
    </dsp:sp>
    <dsp:sp modelId="{C4934153-F4C4-432C-B658-1C049F0C1281}">
      <dsp:nvSpPr>
        <dsp:cNvPr id="0" name=""/>
        <dsp:cNvSpPr/>
      </dsp:nvSpPr>
      <dsp:spPr>
        <a:xfrm>
          <a:off x="2820646"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结构与联合</a:t>
          </a:r>
        </a:p>
      </dsp:txBody>
      <dsp:txXfrm>
        <a:off x="2820646" y="3519442"/>
        <a:ext cx="2512107" cy="1507264"/>
      </dsp:txXfrm>
    </dsp:sp>
    <dsp:sp modelId="{CC6C64A7-EB5C-45C0-BFB5-5FAFBBC90D09}">
      <dsp:nvSpPr>
        <dsp:cNvPr id="0" name=""/>
        <dsp:cNvSpPr/>
      </dsp:nvSpPr>
      <dsp:spPr>
        <a:xfrm>
          <a:off x="5583964"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拷贝构造函数</a:t>
          </a:r>
        </a:p>
      </dsp:txBody>
      <dsp:txXfrm>
        <a:off x="5583964" y="3519442"/>
        <a:ext cx="2512107" cy="15072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6F78-B3A8-43A3-8C27-1856A5389860}">
      <dsp:nvSpPr>
        <dsp:cNvPr id="0" name=""/>
        <dsp:cNvSpPr/>
      </dsp:nvSpPr>
      <dsp:spPr>
        <a:xfrm>
          <a:off x="57328"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面向对象程序设计思想</a:t>
          </a:r>
        </a:p>
      </dsp:txBody>
      <dsp:txXfrm>
        <a:off x="57328" y="2492"/>
        <a:ext cx="2512107" cy="1507264"/>
      </dsp:txXfrm>
    </dsp:sp>
    <dsp:sp modelId="{8545A415-112A-4A2D-A449-3EE0C74833AE}">
      <dsp:nvSpPr>
        <dsp:cNvPr id="0" name=""/>
        <dsp:cNvSpPr/>
      </dsp:nvSpPr>
      <dsp:spPr>
        <a:xfrm>
          <a:off x="2820646"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类的定义和对象的说明</a:t>
          </a:r>
        </a:p>
      </dsp:txBody>
      <dsp:txXfrm>
        <a:off x="2820646" y="2492"/>
        <a:ext cx="2512107" cy="1507264"/>
      </dsp:txXfrm>
    </dsp:sp>
    <dsp:sp modelId="{B9B32D20-2EE9-4563-9E70-C3E09EC79C13}">
      <dsp:nvSpPr>
        <dsp:cNvPr id="0" name=""/>
        <dsp:cNvSpPr/>
      </dsp:nvSpPr>
      <dsp:spPr>
        <a:xfrm>
          <a:off x="5583964"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对象的初始化</a:t>
          </a:r>
        </a:p>
      </dsp:txBody>
      <dsp:txXfrm>
        <a:off x="5583964" y="2492"/>
        <a:ext cx="2512107" cy="1507264"/>
      </dsp:txXfrm>
    </dsp:sp>
    <dsp:sp modelId="{BBA18B1A-2AD2-4B77-9F29-8F22E9E7096D}">
      <dsp:nvSpPr>
        <dsp:cNvPr id="0" name=""/>
        <dsp:cNvSpPr/>
      </dsp:nvSpPr>
      <dsp:spPr>
        <a:xfrm>
          <a:off x="57328"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静态成员与常量成员</a:t>
          </a:r>
        </a:p>
      </dsp:txBody>
      <dsp:txXfrm>
        <a:off x="57328" y="1760967"/>
        <a:ext cx="2512107" cy="1507264"/>
      </dsp:txXfrm>
    </dsp:sp>
    <dsp:sp modelId="{967493A8-A0CD-42E0-A922-D03AE5413F72}">
      <dsp:nvSpPr>
        <dsp:cNvPr id="0" name=""/>
        <dsp:cNvSpPr/>
      </dsp:nvSpPr>
      <dsp:spPr>
        <a:xfrm>
          <a:off x="2820646" y="1760967"/>
          <a:ext cx="2512107" cy="1507264"/>
        </a:xfrm>
        <a:prstGeom prst="rect">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solidFill>
                <a:srgbClr val="C00000"/>
              </a:solidFill>
              <a:latin typeface="楷体_GB2312" pitchFamily="49" charset="-122"/>
              <a:ea typeface="楷体_GB2312" pitchFamily="49" charset="-122"/>
            </a:rPr>
            <a:t>友元</a:t>
          </a:r>
        </a:p>
      </dsp:txBody>
      <dsp:txXfrm>
        <a:off x="2820646" y="1760967"/>
        <a:ext cx="2512107" cy="1507264"/>
      </dsp:txXfrm>
    </dsp:sp>
    <dsp:sp modelId="{58644A51-C118-4203-9EF7-E3B5B6B3C491}">
      <dsp:nvSpPr>
        <dsp:cNvPr id="0" name=""/>
        <dsp:cNvSpPr/>
      </dsp:nvSpPr>
      <dsp:spPr>
        <a:xfrm>
          <a:off x="5583964"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类和类之间的关系</a:t>
          </a:r>
        </a:p>
      </dsp:txBody>
      <dsp:txXfrm>
        <a:off x="5583964" y="1760967"/>
        <a:ext cx="2512107" cy="1507264"/>
      </dsp:txXfrm>
    </dsp:sp>
    <dsp:sp modelId="{9825F861-11CC-4F15-8B1B-C990FD3B29EC}">
      <dsp:nvSpPr>
        <dsp:cNvPr id="0" name=""/>
        <dsp:cNvSpPr/>
      </dsp:nvSpPr>
      <dsp:spPr>
        <a:xfrm>
          <a:off x="57328"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类中的运算符重载</a:t>
          </a:r>
        </a:p>
      </dsp:txBody>
      <dsp:txXfrm>
        <a:off x="57328" y="3519442"/>
        <a:ext cx="2512107" cy="1507264"/>
      </dsp:txXfrm>
    </dsp:sp>
    <dsp:sp modelId="{C4934153-F4C4-432C-B658-1C049F0C1281}">
      <dsp:nvSpPr>
        <dsp:cNvPr id="0" name=""/>
        <dsp:cNvSpPr/>
      </dsp:nvSpPr>
      <dsp:spPr>
        <a:xfrm>
          <a:off x="2820646"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结构与联合</a:t>
          </a:r>
        </a:p>
      </dsp:txBody>
      <dsp:txXfrm>
        <a:off x="2820646" y="3519442"/>
        <a:ext cx="2512107" cy="1507264"/>
      </dsp:txXfrm>
    </dsp:sp>
    <dsp:sp modelId="{CC6C64A7-EB5C-45C0-BFB5-5FAFBBC90D09}">
      <dsp:nvSpPr>
        <dsp:cNvPr id="0" name=""/>
        <dsp:cNvSpPr/>
      </dsp:nvSpPr>
      <dsp:spPr>
        <a:xfrm>
          <a:off x="5583964"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拷贝构造函数</a:t>
          </a:r>
        </a:p>
      </dsp:txBody>
      <dsp:txXfrm>
        <a:off x="5583964" y="3519442"/>
        <a:ext cx="2512107" cy="15072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6F78-B3A8-43A3-8C27-1856A5389860}">
      <dsp:nvSpPr>
        <dsp:cNvPr id="0" name=""/>
        <dsp:cNvSpPr/>
      </dsp:nvSpPr>
      <dsp:spPr>
        <a:xfrm>
          <a:off x="57328"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面向对象程序设计思想</a:t>
          </a:r>
        </a:p>
      </dsp:txBody>
      <dsp:txXfrm>
        <a:off x="57328" y="2492"/>
        <a:ext cx="2512107" cy="1507264"/>
      </dsp:txXfrm>
    </dsp:sp>
    <dsp:sp modelId="{8545A415-112A-4A2D-A449-3EE0C74833AE}">
      <dsp:nvSpPr>
        <dsp:cNvPr id="0" name=""/>
        <dsp:cNvSpPr/>
      </dsp:nvSpPr>
      <dsp:spPr>
        <a:xfrm>
          <a:off x="2820646"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类的定义和对象的说明</a:t>
          </a:r>
        </a:p>
      </dsp:txBody>
      <dsp:txXfrm>
        <a:off x="2820646" y="2492"/>
        <a:ext cx="2512107" cy="1507264"/>
      </dsp:txXfrm>
    </dsp:sp>
    <dsp:sp modelId="{B9B32D20-2EE9-4563-9E70-C3E09EC79C13}">
      <dsp:nvSpPr>
        <dsp:cNvPr id="0" name=""/>
        <dsp:cNvSpPr/>
      </dsp:nvSpPr>
      <dsp:spPr>
        <a:xfrm>
          <a:off x="5583964"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对象的初始化</a:t>
          </a:r>
        </a:p>
      </dsp:txBody>
      <dsp:txXfrm>
        <a:off x="5583964" y="2492"/>
        <a:ext cx="2512107" cy="1507264"/>
      </dsp:txXfrm>
    </dsp:sp>
    <dsp:sp modelId="{BBA18B1A-2AD2-4B77-9F29-8F22E9E7096D}">
      <dsp:nvSpPr>
        <dsp:cNvPr id="0" name=""/>
        <dsp:cNvSpPr/>
      </dsp:nvSpPr>
      <dsp:spPr>
        <a:xfrm>
          <a:off x="57328"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静态成员与常量成员</a:t>
          </a:r>
        </a:p>
      </dsp:txBody>
      <dsp:txXfrm>
        <a:off x="57328" y="1760967"/>
        <a:ext cx="2512107" cy="1507264"/>
      </dsp:txXfrm>
    </dsp:sp>
    <dsp:sp modelId="{967493A8-A0CD-42E0-A922-D03AE5413F72}">
      <dsp:nvSpPr>
        <dsp:cNvPr id="0" name=""/>
        <dsp:cNvSpPr/>
      </dsp:nvSpPr>
      <dsp:spPr>
        <a:xfrm>
          <a:off x="2820646"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友元</a:t>
          </a:r>
        </a:p>
      </dsp:txBody>
      <dsp:txXfrm>
        <a:off x="2820646" y="1760967"/>
        <a:ext cx="2512107" cy="1507264"/>
      </dsp:txXfrm>
    </dsp:sp>
    <dsp:sp modelId="{58644A51-C118-4203-9EF7-E3B5B6B3C491}">
      <dsp:nvSpPr>
        <dsp:cNvPr id="0" name=""/>
        <dsp:cNvSpPr/>
      </dsp:nvSpPr>
      <dsp:spPr>
        <a:xfrm>
          <a:off x="5583964" y="1760967"/>
          <a:ext cx="2512107" cy="1507264"/>
        </a:xfrm>
        <a:prstGeom prst="rect">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solidFill>
                <a:srgbClr val="C00000"/>
              </a:solidFill>
              <a:latin typeface="楷体_GB2312" pitchFamily="49" charset="-122"/>
              <a:ea typeface="楷体_GB2312" pitchFamily="49" charset="-122"/>
            </a:rPr>
            <a:t>类和类之间的关系</a:t>
          </a:r>
        </a:p>
      </dsp:txBody>
      <dsp:txXfrm>
        <a:off x="5583964" y="1760967"/>
        <a:ext cx="2512107" cy="1507264"/>
      </dsp:txXfrm>
    </dsp:sp>
    <dsp:sp modelId="{9825F861-11CC-4F15-8B1B-C990FD3B29EC}">
      <dsp:nvSpPr>
        <dsp:cNvPr id="0" name=""/>
        <dsp:cNvSpPr/>
      </dsp:nvSpPr>
      <dsp:spPr>
        <a:xfrm>
          <a:off x="57328"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类中的运算符重载</a:t>
          </a:r>
        </a:p>
      </dsp:txBody>
      <dsp:txXfrm>
        <a:off x="57328" y="3519442"/>
        <a:ext cx="2512107" cy="1507264"/>
      </dsp:txXfrm>
    </dsp:sp>
    <dsp:sp modelId="{C4934153-F4C4-432C-B658-1C049F0C1281}">
      <dsp:nvSpPr>
        <dsp:cNvPr id="0" name=""/>
        <dsp:cNvSpPr/>
      </dsp:nvSpPr>
      <dsp:spPr>
        <a:xfrm>
          <a:off x="2820646"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结构与联合</a:t>
          </a:r>
        </a:p>
      </dsp:txBody>
      <dsp:txXfrm>
        <a:off x="2820646" y="3519442"/>
        <a:ext cx="2512107" cy="1507264"/>
      </dsp:txXfrm>
    </dsp:sp>
    <dsp:sp modelId="{CC6C64A7-EB5C-45C0-BFB5-5FAFBBC90D09}">
      <dsp:nvSpPr>
        <dsp:cNvPr id="0" name=""/>
        <dsp:cNvSpPr/>
      </dsp:nvSpPr>
      <dsp:spPr>
        <a:xfrm>
          <a:off x="5583964"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拷贝构造函数</a:t>
          </a:r>
        </a:p>
      </dsp:txBody>
      <dsp:txXfrm>
        <a:off x="5583964" y="3519442"/>
        <a:ext cx="2512107" cy="15072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6F78-B3A8-43A3-8C27-1856A5389860}">
      <dsp:nvSpPr>
        <dsp:cNvPr id="0" name=""/>
        <dsp:cNvSpPr/>
      </dsp:nvSpPr>
      <dsp:spPr>
        <a:xfrm>
          <a:off x="57328"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面向对象程序设计思想</a:t>
          </a:r>
        </a:p>
      </dsp:txBody>
      <dsp:txXfrm>
        <a:off x="57328" y="2492"/>
        <a:ext cx="2512107" cy="1507264"/>
      </dsp:txXfrm>
    </dsp:sp>
    <dsp:sp modelId="{8545A415-112A-4A2D-A449-3EE0C74833AE}">
      <dsp:nvSpPr>
        <dsp:cNvPr id="0" name=""/>
        <dsp:cNvSpPr/>
      </dsp:nvSpPr>
      <dsp:spPr>
        <a:xfrm>
          <a:off x="2820646"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类的定义和对象的说明</a:t>
          </a:r>
        </a:p>
      </dsp:txBody>
      <dsp:txXfrm>
        <a:off x="2820646" y="2492"/>
        <a:ext cx="2512107" cy="1507264"/>
      </dsp:txXfrm>
    </dsp:sp>
    <dsp:sp modelId="{B9B32D20-2EE9-4563-9E70-C3E09EC79C13}">
      <dsp:nvSpPr>
        <dsp:cNvPr id="0" name=""/>
        <dsp:cNvSpPr/>
      </dsp:nvSpPr>
      <dsp:spPr>
        <a:xfrm>
          <a:off x="5583964"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对象的初始化</a:t>
          </a:r>
        </a:p>
      </dsp:txBody>
      <dsp:txXfrm>
        <a:off x="5583964" y="2492"/>
        <a:ext cx="2512107" cy="1507264"/>
      </dsp:txXfrm>
    </dsp:sp>
    <dsp:sp modelId="{BBA18B1A-2AD2-4B77-9F29-8F22E9E7096D}">
      <dsp:nvSpPr>
        <dsp:cNvPr id="0" name=""/>
        <dsp:cNvSpPr/>
      </dsp:nvSpPr>
      <dsp:spPr>
        <a:xfrm>
          <a:off x="57328"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静态成员与常量成员</a:t>
          </a:r>
        </a:p>
      </dsp:txBody>
      <dsp:txXfrm>
        <a:off x="57328" y="1760967"/>
        <a:ext cx="2512107" cy="1507264"/>
      </dsp:txXfrm>
    </dsp:sp>
    <dsp:sp modelId="{967493A8-A0CD-42E0-A922-D03AE5413F72}">
      <dsp:nvSpPr>
        <dsp:cNvPr id="0" name=""/>
        <dsp:cNvSpPr/>
      </dsp:nvSpPr>
      <dsp:spPr>
        <a:xfrm>
          <a:off x="2820646"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友元</a:t>
          </a:r>
        </a:p>
      </dsp:txBody>
      <dsp:txXfrm>
        <a:off x="2820646" y="1760967"/>
        <a:ext cx="2512107" cy="1507264"/>
      </dsp:txXfrm>
    </dsp:sp>
    <dsp:sp modelId="{58644A51-C118-4203-9EF7-E3B5B6B3C491}">
      <dsp:nvSpPr>
        <dsp:cNvPr id="0" name=""/>
        <dsp:cNvSpPr/>
      </dsp:nvSpPr>
      <dsp:spPr>
        <a:xfrm>
          <a:off x="5583964"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类和类之间的关系</a:t>
          </a:r>
        </a:p>
      </dsp:txBody>
      <dsp:txXfrm>
        <a:off x="5583964" y="1760967"/>
        <a:ext cx="2512107" cy="1507264"/>
      </dsp:txXfrm>
    </dsp:sp>
    <dsp:sp modelId="{9825F861-11CC-4F15-8B1B-C990FD3B29EC}">
      <dsp:nvSpPr>
        <dsp:cNvPr id="0" name=""/>
        <dsp:cNvSpPr/>
      </dsp:nvSpPr>
      <dsp:spPr>
        <a:xfrm>
          <a:off x="57328" y="3519442"/>
          <a:ext cx="2512107" cy="1507264"/>
        </a:xfrm>
        <a:prstGeom prst="rect">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solidFill>
                <a:srgbClr val="C00000"/>
              </a:solidFill>
              <a:latin typeface="楷体_GB2312" pitchFamily="49" charset="-122"/>
              <a:ea typeface="楷体_GB2312" pitchFamily="49" charset="-122"/>
            </a:rPr>
            <a:t>类中的运算符重载</a:t>
          </a:r>
        </a:p>
      </dsp:txBody>
      <dsp:txXfrm>
        <a:off x="57328" y="3519442"/>
        <a:ext cx="2512107" cy="1507264"/>
      </dsp:txXfrm>
    </dsp:sp>
    <dsp:sp modelId="{C4934153-F4C4-432C-B658-1C049F0C1281}">
      <dsp:nvSpPr>
        <dsp:cNvPr id="0" name=""/>
        <dsp:cNvSpPr/>
      </dsp:nvSpPr>
      <dsp:spPr>
        <a:xfrm>
          <a:off x="2820646"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结构与联合</a:t>
          </a:r>
        </a:p>
      </dsp:txBody>
      <dsp:txXfrm>
        <a:off x="2820646" y="3519442"/>
        <a:ext cx="2512107" cy="1507264"/>
      </dsp:txXfrm>
    </dsp:sp>
    <dsp:sp modelId="{CC6C64A7-EB5C-45C0-BFB5-5FAFBBC90D09}">
      <dsp:nvSpPr>
        <dsp:cNvPr id="0" name=""/>
        <dsp:cNvSpPr/>
      </dsp:nvSpPr>
      <dsp:spPr>
        <a:xfrm>
          <a:off x="5583964"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拷贝构造函数</a:t>
          </a:r>
        </a:p>
      </dsp:txBody>
      <dsp:txXfrm>
        <a:off x="5583964" y="3519442"/>
        <a:ext cx="2512107" cy="150726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6F78-B3A8-43A3-8C27-1856A5389860}">
      <dsp:nvSpPr>
        <dsp:cNvPr id="0" name=""/>
        <dsp:cNvSpPr/>
      </dsp:nvSpPr>
      <dsp:spPr>
        <a:xfrm>
          <a:off x="57328"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面向对象程序设计思想</a:t>
          </a:r>
        </a:p>
      </dsp:txBody>
      <dsp:txXfrm>
        <a:off x="57328" y="2492"/>
        <a:ext cx="2512107" cy="1507264"/>
      </dsp:txXfrm>
    </dsp:sp>
    <dsp:sp modelId="{8545A415-112A-4A2D-A449-3EE0C74833AE}">
      <dsp:nvSpPr>
        <dsp:cNvPr id="0" name=""/>
        <dsp:cNvSpPr/>
      </dsp:nvSpPr>
      <dsp:spPr>
        <a:xfrm>
          <a:off x="2820646"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类的定义和对象的说明</a:t>
          </a:r>
        </a:p>
      </dsp:txBody>
      <dsp:txXfrm>
        <a:off x="2820646" y="2492"/>
        <a:ext cx="2512107" cy="1507264"/>
      </dsp:txXfrm>
    </dsp:sp>
    <dsp:sp modelId="{B9B32D20-2EE9-4563-9E70-C3E09EC79C13}">
      <dsp:nvSpPr>
        <dsp:cNvPr id="0" name=""/>
        <dsp:cNvSpPr/>
      </dsp:nvSpPr>
      <dsp:spPr>
        <a:xfrm>
          <a:off x="5583964" y="249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对象的初始化</a:t>
          </a:r>
        </a:p>
      </dsp:txBody>
      <dsp:txXfrm>
        <a:off x="5583964" y="2492"/>
        <a:ext cx="2512107" cy="1507264"/>
      </dsp:txXfrm>
    </dsp:sp>
    <dsp:sp modelId="{BBA18B1A-2AD2-4B77-9F29-8F22E9E7096D}">
      <dsp:nvSpPr>
        <dsp:cNvPr id="0" name=""/>
        <dsp:cNvSpPr/>
      </dsp:nvSpPr>
      <dsp:spPr>
        <a:xfrm>
          <a:off x="57328"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静态成员与常量成员</a:t>
          </a:r>
        </a:p>
      </dsp:txBody>
      <dsp:txXfrm>
        <a:off x="57328" y="1760967"/>
        <a:ext cx="2512107" cy="1507264"/>
      </dsp:txXfrm>
    </dsp:sp>
    <dsp:sp modelId="{967493A8-A0CD-42E0-A922-D03AE5413F72}">
      <dsp:nvSpPr>
        <dsp:cNvPr id="0" name=""/>
        <dsp:cNvSpPr/>
      </dsp:nvSpPr>
      <dsp:spPr>
        <a:xfrm>
          <a:off x="2820646"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友元</a:t>
          </a:r>
        </a:p>
      </dsp:txBody>
      <dsp:txXfrm>
        <a:off x="2820646" y="1760967"/>
        <a:ext cx="2512107" cy="1507264"/>
      </dsp:txXfrm>
    </dsp:sp>
    <dsp:sp modelId="{58644A51-C118-4203-9EF7-E3B5B6B3C491}">
      <dsp:nvSpPr>
        <dsp:cNvPr id="0" name=""/>
        <dsp:cNvSpPr/>
      </dsp:nvSpPr>
      <dsp:spPr>
        <a:xfrm>
          <a:off x="5583964" y="1760967"/>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类和类之间的关系</a:t>
          </a:r>
        </a:p>
      </dsp:txBody>
      <dsp:txXfrm>
        <a:off x="5583964" y="1760967"/>
        <a:ext cx="2512107" cy="1507264"/>
      </dsp:txXfrm>
    </dsp:sp>
    <dsp:sp modelId="{9825F861-11CC-4F15-8B1B-C990FD3B29EC}">
      <dsp:nvSpPr>
        <dsp:cNvPr id="0" name=""/>
        <dsp:cNvSpPr/>
      </dsp:nvSpPr>
      <dsp:spPr>
        <a:xfrm>
          <a:off x="57328"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类中的运算符重载</a:t>
          </a:r>
        </a:p>
      </dsp:txBody>
      <dsp:txXfrm>
        <a:off x="57328" y="3519442"/>
        <a:ext cx="2512107" cy="1507264"/>
      </dsp:txXfrm>
    </dsp:sp>
    <dsp:sp modelId="{C4934153-F4C4-432C-B658-1C049F0C1281}">
      <dsp:nvSpPr>
        <dsp:cNvPr id="0" name=""/>
        <dsp:cNvSpPr/>
      </dsp:nvSpPr>
      <dsp:spPr>
        <a:xfrm>
          <a:off x="2820646" y="3519442"/>
          <a:ext cx="2512107" cy="1507264"/>
        </a:xfrm>
        <a:prstGeom prst="rect">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solidFill>
                <a:srgbClr val="C00000"/>
              </a:solidFill>
              <a:latin typeface="楷体_GB2312" pitchFamily="49" charset="-122"/>
              <a:ea typeface="楷体_GB2312" pitchFamily="49" charset="-122"/>
            </a:rPr>
            <a:t>结构与联合</a:t>
          </a:r>
        </a:p>
      </dsp:txBody>
      <dsp:txXfrm>
        <a:off x="2820646" y="3519442"/>
        <a:ext cx="2512107" cy="1507264"/>
      </dsp:txXfrm>
    </dsp:sp>
    <dsp:sp modelId="{CC6C64A7-EB5C-45C0-BFB5-5FAFBBC90D09}">
      <dsp:nvSpPr>
        <dsp:cNvPr id="0" name=""/>
        <dsp:cNvSpPr/>
      </dsp:nvSpPr>
      <dsp:spPr>
        <a:xfrm>
          <a:off x="5583964" y="3519442"/>
          <a:ext cx="2512107" cy="15072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b="1" kern="1200" dirty="0">
              <a:latin typeface="楷体_GB2312" pitchFamily="49" charset="-122"/>
              <a:ea typeface="楷体_GB2312" pitchFamily="49" charset="-122"/>
            </a:rPr>
            <a:t>拷贝构造函数</a:t>
          </a:r>
        </a:p>
      </dsp:txBody>
      <dsp:txXfrm>
        <a:off x="5583964" y="3519442"/>
        <a:ext cx="2512107" cy="15072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10">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7">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8">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9">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1F6FC-FBE5-5748-9FA2-0C9616CD765F}" type="datetimeFigureOut">
              <a:rPr kumimoji="1" lang="zh-CN" altLang="en-US" smtClean="0"/>
              <a:t>2019/4/24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B2A311-8845-8448-B205-32818F4E77C0}" type="slidenum">
              <a:rPr kumimoji="1" lang="zh-CN" altLang="en-US" smtClean="0"/>
              <a:t>‹#›</a:t>
            </a:fld>
            <a:endParaRPr kumimoji="1" lang="zh-CN" altLang="en-US"/>
          </a:p>
        </p:txBody>
      </p:sp>
    </p:spTree>
    <p:extLst>
      <p:ext uri="{BB962C8B-B14F-4D97-AF65-F5344CB8AC3E}">
        <p14:creationId xmlns:p14="http://schemas.microsoft.com/office/powerpoint/2010/main" val="2422844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D3266-7412-4A2B-A2DB-13B0A298B7EB}" type="datetimeFigureOut">
              <a:rPr lang="zh-CN" altLang="en-US" smtClean="0"/>
              <a:t>2019/4/24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AE0CC-46AB-412C-9D95-D1239D353BF1}" type="slidenum">
              <a:rPr lang="zh-CN" altLang="en-US" smtClean="0"/>
              <a:t>‹#›</a:t>
            </a:fld>
            <a:endParaRPr lang="zh-CN" altLang="en-US"/>
          </a:p>
        </p:txBody>
      </p:sp>
    </p:spTree>
    <p:extLst>
      <p:ext uri="{BB962C8B-B14F-4D97-AF65-F5344CB8AC3E}">
        <p14:creationId xmlns:p14="http://schemas.microsoft.com/office/powerpoint/2010/main" val="7607866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0AE0CC-46AB-412C-9D95-D1239D353BF1}" type="slidenum">
              <a:rPr lang="zh-CN" altLang="en-US" smtClean="0"/>
              <a:t>0</a:t>
            </a:fld>
            <a:endParaRPr lang="zh-CN" altLang="en-US"/>
          </a:p>
        </p:txBody>
      </p:sp>
    </p:spTree>
    <p:extLst>
      <p:ext uri="{BB962C8B-B14F-4D97-AF65-F5344CB8AC3E}">
        <p14:creationId xmlns:p14="http://schemas.microsoft.com/office/powerpoint/2010/main" val="220127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0AE0CC-46AB-412C-9D95-D1239D353BF1}" type="slidenum">
              <a:rPr lang="zh-CN" altLang="en-US" smtClean="0"/>
              <a:t>1</a:t>
            </a:fld>
            <a:endParaRPr lang="zh-CN" altLang="en-US"/>
          </a:p>
        </p:txBody>
      </p:sp>
    </p:spTree>
    <p:extLst>
      <p:ext uri="{BB962C8B-B14F-4D97-AF65-F5344CB8AC3E}">
        <p14:creationId xmlns:p14="http://schemas.microsoft.com/office/powerpoint/2010/main" val="74296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学生类（计算平均学分绩）、商品类（卖商品函数，以数量为参数）、足球队类（计算积分）</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37</a:t>
            </a:fld>
            <a:endParaRPr lang="zh-CN" altLang="en-US"/>
          </a:p>
        </p:txBody>
      </p:sp>
    </p:spTree>
    <p:extLst>
      <p:ext uri="{BB962C8B-B14F-4D97-AF65-F5344CB8AC3E}">
        <p14:creationId xmlns:p14="http://schemas.microsoft.com/office/powerpoint/2010/main" val="63754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用程序再进行验证</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51</a:t>
            </a:fld>
            <a:endParaRPr lang="zh-CN" altLang="en-US"/>
          </a:p>
        </p:txBody>
      </p:sp>
    </p:spTree>
    <p:extLst>
      <p:ext uri="{BB962C8B-B14F-4D97-AF65-F5344CB8AC3E}">
        <p14:creationId xmlns:p14="http://schemas.microsoft.com/office/powerpoint/2010/main" val="2089863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查一下静态数据成员的访问权限</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76</a:t>
            </a:fld>
            <a:endParaRPr lang="zh-CN" altLang="en-US"/>
          </a:p>
        </p:txBody>
      </p:sp>
    </p:spTree>
    <p:extLst>
      <p:ext uri="{BB962C8B-B14F-4D97-AF65-F5344CB8AC3E}">
        <p14:creationId xmlns:p14="http://schemas.microsoft.com/office/powerpoint/2010/main" val="1661640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153</a:t>
            </a:fld>
            <a:endParaRPr lang="zh-CN" altLang="en-US"/>
          </a:p>
        </p:txBody>
      </p:sp>
    </p:spTree>
    <p:extLst>
      <p:ext uri="{BB962C8B-B14F-4D97-AF65-F5344CB8AC3E}">
        <p14:creationId xmlns:p14="http://schemas.microsoft.com/office/powerpoint/2010/main" val="275784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157</a:t>
            </a:fld>
            <a:endParaRPr lang="zh-CN" altLang="en-US"/>
          </a:p>
        </p:txBody>
      </p:sp>
    </p:spTree>
    <p:extLst>
      <p:ext uri="{BB962C8B-B14F-4D97-AF65-F5344CB8AC3E}">
        <p14:creationId xmlns:p14="http://schemas.microsoft.com/office/powerpoint/2010/main" val="3096967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161</a:t>
            </a:fld>
            <a:endParaRPr lang="zh-CN" altLang="en-US"/>
          </a:p>
        </p:txBody>
      </p:sp>
    </p:spTree>
    <p:extLst>
      <p:ext uri="{BB962C8B-B14F-4D97-AF65-F5344CB8AC3E}">
        <p14:creationId xmlns:p14="http://schemas.microsoft.com/office/powerpoint/2010/main" val="2820571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6" name="Rectangle 24"/>
          <p:cNvSpPr>
            <a:spLocks noChangeArrowheads="1"/>
          </p:cNvSpPr>
          <p:nvPr/>
        </p:nvSpPr>
        <p:spPr bwMode="auto">
          <a:xfrm>
            <a:off x="0" y="3527425"/>
            <a:ext cx="9144000" cy="33575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Oval 25"/>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Rectangle 4"/>
          <p:cNvSpPr>
            <a:spLocks noGrp="1" noChangeArrowheads="1"/>
          </p:cNvSpPr>
          <p:nvPr>
            <p:ph type="dt" sz="half" idx="2"/>
          </p:nvPr>
        </p:nvSpPr>
        <p:spPr bwMode="auto">
          <a:xfrm>
            <a:off x="457200" y="6486525"/>
            <a:ext cx="2133600" cy="168275"/>
          </a:xfrm>
          <a:prstGeom prst="rect">
            <a:avLst/>
          </a:prstGeom>
        </p:spPr>
        <p:txBody>
          <a:bodyPr/>
          <a:lstStyle>
            <a:lvl1pPr>
              <a:defRPr sz="1200" b="0">
                <a:latin typeface="Arial" panose="020B0604020202020204" pitchFamily="34" charset="0"/>
              </a:defRPr>
            </a:lvl1pPr>
          </a:lstStyle>
          <a:p>
            <a:endParaRPr lang="en-US" altLang="zh-CN"/>
          </a:p>
        </p:txBody>
      </p:sp>
      <p:sp>
        <p:nvSpPr>
          <p:cNvPr id="3077" name="Rectangle 5"/>
          <p:cNvSpPr>
            <a:spLocks noGrp="1" noChangeArrowheads="1"/>
          </p:cNvSpPr>
          <p:nvPr>
            <p:ph type="ftr" sz="quarter" idx="3"/>
          </p:nvPr>
        </p:nvSpPr>
        <p:spPr>
          <a:xfrm>
            <a:off x="3124200" y="6486525"/>
            <a:ext cx="2895600" cy="168275"/>
          </a:xfrm>
        </p:spPr>
        <p:txBody>
          <a:bodyPr/>
          <a:lstStyle>
            <a:lvl1pPr algn="ctr">
              <a:defRPr sz="1200" b="0">
                <a:solidFill>
                  <a:schemeClr val="bg1"/>
                </a:solidFill>
                <a:latin typeface="Arial" panose="020B0604020202020204" pitchFamily="34" charset="0"/>
              </a:defRPr>
            </a:lvl1pPr>
          </a:lstStyle>
          <a:p>
            <a:r>
              <a:rPr lang="en-US" altLang="zh-CN"/>
              <a:t>Database &amp; Information System Lab</a:t>
            </a:r>
          </a:p>
        </p:txBody>
      </p:sp>
      <p:sp>
        <p:nvSpPr>
          <p:cNvPr id="3078" name="Rectangle 6"/>
          <p:cNvSpPr>
            <a:spLocks noGrp="1" noChangeArrowheads="1"/>
          </p:cNvSpPr>
          <p:nvPr>
            <p:ph type="sldNum" sz="quarter" idx="4"/>
          </p:nvPr>
        </p:nvSpPr>
        <p:spPr>
          <a:xfrm>
            <a:off x="6553200" y="6486525"/>
            <a:ext cx="2133600" cy="168275"/>
          </a:xfrm>
        </p:spPr>
        <p:txBody>
          <a:bodyPr/>
          <a:lstStyle>
            <a:lvl1pPr>
              <a:defRPr sz="1200">
                <a:solidFill>
                  <a:schemeClr val="bg1"/>
                </a:solidFill>
              </a:defRPr>
            </a:lvl1pPr>
          </a:lstStyle>
          <a:p>
            <a:fld id="{D08D23FD-98F4-42DC-82C4-4AED005C67EB}" type="slidenum">
              <a:rPr lang="en-US" altLang="zh-CN"/>
              <a:pPr/>
              <a:t>‹#›</a:t>
            </a:fld>
            <a:endParaRPr lang="en-US" altLang="zh-CN"/>
          </a:p>
        </p:txBody>
      </p:sp>
      <p:sp>
        <p:nvSpPr>
          <p:cNvPr id="3089" name="Rectangle 17"/>
          <p:cNvSpPr>
            <a:spLocks noChangeArrowheads="1"/>
          </p:cNvSpPr>
          <p:nvPr/>
        </p:nvSpPr>
        <p:spPr bwMode="gray">
          <a:xfrm>
            <a:off x="0" y="3141663"/>
            <a:ext cx="9144000" cy="431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Oval 18"/>
          <p:cNvSpPr>
            <a:spLocks noChangeArrowheads="1"/>
          </p:cNvSpPr>
          <p:nvPr/>
        </p:nvSpPr>
        <p:spPr bwMode="gray">
          <a:xfrm>
            <a:off x="276225" y="1255713"/>
            <a:ext cx="4656138" cy="4837112"/>
          </a:xfrm>
          <a:prstGeom prst="ellipse">
            <a:avLst/>
          </a:prstGeom>
          <a:solidFill>
            <a:schemeClr val="bg1"/>
          </a:solidFill>
          <a:ln>
            <a:noFill/>
          </a:ln>
          <a:effectLst>
            <a:outerShdw dist="172739" dir="3238358" algn="ctr" rotWithShape="0">
              <a:schemeClr val="tx1"/>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3092" name="Freeform 20" descr="1"/>
          <p:cNvSpPr>
            <a:spLocks/>
          </p:cNvSpPr>
          <p:nvPr/>
        </p:nvSpPr>
        <p:spPr bwMode="gray">
          <a:xfrm>
            <a:off x="1130300" y="1416050"/>
            <a:ext cx="2873375" cy="2182813"/>
          </a:xfrm>
          <a:custGeom>
            <a:avLst/>
            <a:gdLst>
              <a:gd name="T0" fmla="*/ 905 w 1810"/>
              <a:gd name="T1" fmla="*/ 1375 h 1375"/>
              <a:gd name="T2" fmla="*/ 1810 w 1810"/>
              <a:gd name="T3" fmla="*/ 395 h 1375"/>
              <a:gd name="T4" fmla="*/ 876 w 1810"/>
              <a:gd name="T5" fmla="*/ 24 h 1375"/>
              <a:gd name="T6" fmla="*/ 0 w 1810"/>
              <a:gd name="T7" fmla="*/ 396 h 1375"/>
              <a:gd name="T8" fmla="*/ 905 w 1810"/>
              <a:gd name="T9" fmla="*/ 1375 h 1375"/>
            </a:gdLst>
            <a:ahLst/>
            <a:cxnLst>
              <a:cxn ang="0">
                <a:pos x="T0" y="T1"/>
              </a:cxn>
              <a:cxn ang="0">
                <a:pos x="T2" y="T3"/>
              </a:cxn>
              <a:cxn ang="0">
                <a:pos x="T4" y="T5"/>
              </a:cxn>
              <a:cxn ang="0">
                <a:pos x="T6" y="T7"/>
              </a:cxn>
              <a:cxn ang="0">
                <a:pos x="T8" y="T9"/>
              </a:cxn>
            </a:cxnLst>
            <a:rect l="0" t="0" r="r" b="b"/>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dpi="0" rotWithShape="1">
            <a:blip r:embed="rId2"/>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3" name="Freeform 21" descr="2"/>
          <p:cNvSpPr>
            <a:spLocks/>
          </p:cNvSpPr>
          <p:nvPr/>
        </p:nvSpPr>
        <p:spPr bwMode="gray">
          <a:xfrm>
            <a:off x="376238" y="2147888"/>
            <a:ext cx="2103437" cy="3032125"/>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3"/>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4" name="Freeform 22" descr="55282"/>
          <p:cNvSpPr>
            <a:spLocks/>
          </p:cNvSpPr>
          <p:nvPr/>
        </p:nvSpPr>
        <p:spPr bwMode="gray">
          <a:xfrm>
            <a:off x="1085850" y="3730625"/>
            <a:ext cx="2962275" cy="2219325"/>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4"/>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 name="Rectangle 2"/>
          <p:cNvSpPr>
            <a:spLocks noGrp="1" noChangeArrowheads="1"/>
          </p:cNvSpPr>
          <p:nvPr>
            <p:ph type="ctrTitle"/>
          </p:nvPr>
        </p:nvSpPr>
        <p:spPr>
          <a:xfrm>
            <a:off x="3124200" y="762000"/>
            <a:ext cx="5715000" cy="1828800"/>
          </a:xfrm>
        </p:spPr>
        <p:txBody>
          <a:bodyPr/>
          <a:lstStyle>
            <a:lvl1pPr algn="r">
              <a:defRPr sz="4400">
                <a:solidFill>
                  <a:schemeClr val="tx1"/>
                </a:solidFill>
                <a:effectLst>
                  <a:outerShdw blurRad="38100" dist="38100" dir="2700000" algn="tl">
                    <a:srgbClr val="C0C0C0"/>
                  </a:outerShdw>
                </a:effectLst>
              </a:defRPr>
            </a:lvl1pPr>
          </a:lstStyle>
          <a:p>
            <a:pPr lvl="0"/>
            <a:r>
              <a:rPr lang="zh-CN" altLang="en-US" noProof="0"/>
              <a:t>单击此处编辑母版标题样式</a:t>
            </a:r>
            <a:endParaRPr lang="en-US" altLang="zh-CN" noProof="0"/>
          </a:p>
        </p:txBody>
      </p:sp>
      <p:sp>
        <p:nvSpPr>
          <p:cNvPr id="3075" name="Rectangle 3"/>
          <p:cNvSpPr>
            <a:spLocks noGrp="1" noChangeArrowheads="1"/>
          </p:cNvSpPr>
          <p:nvPr>
            <p:ph type="subTitle" idx="1"/>
          </p:nvPr>
        </p:nvSpPr>
        <p:spPr bwMode="white">
          <a:xfrm>
            <a:off x="4343400" y="3178175"/>
            <a:ext cx="4572000" cy="381000"/>
          </a:xfrm>
        </p:spPr>
        <p:txBody>
          <a:bodyPr/>
          <a:lstStyle>
            <a:lvl1pPr marL="0" indent="0" algn="r">
              <a:buFont typeface="Wingdings" panose="05000000000000000000" pitchFamily="2" charset="2"/>
              <a:buNone/>
              <a:defRPr sz="1600" b="0">
                <a:solidFill>
                  <a:schemeClr val="bg1"/>
                </a:solidFill>
              </a:defRPr>
            </a:lvl1pPr>
          </a:lstStyle>
          <a:p>
            <a:pPr lvl="0"/>
            <a:r>
              <a:rPr lang="zh-CN" altLang="en-US" noProof="0" dirty="0"/>
              <a:t>单击此处编辑母版副标题样式</a:t>
            </a:r>
            <a:endParaRPr lang="en-US" altLang="zh-CN" noProof="0" dirty="0"/>
          </a:p>
        </p:txBody>
      </p:sp>
      <p:sp>
        <p:nvSpPr>
          <p:cNvPr id="3091" name="Freeform 19" descr="4"/>
          <p:cNvSpPr>
            <a:spLocks/>
          </p:cNvSpPr>
          <p:nvPr/>
        </p:nvSpPr>
        <p:spPr bwMode="gray">
          <a:xfrm>
            <a:off x="2625725" y="2119313"/>
            <a:ext cx="2139950" cy="3116262"/>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5"/>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5" name="Oval 23"/>
          <p:cNvSpPr>
            <a:spLocks noChangeArrowheads="1"/>
          </p:cNvSpPr>
          <p:nvPr/>
        </p:nvSpPr>
        <p:spPr bwMode="gray">
          <a:xfrm>
            <a:off x="1806575" y="2924796"/>
            <a:ext cx="1685305" cy="168530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6" name="图片 3"/>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07704" y="3024025"/>
            <a:ext cx="1512168" cy="148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F09AD19F-6278-4277-B296-4C15C3C3FB50}" type="slidenum">
              <a:rPr lang="en-US" altLang="zh-CN"/>
              <a:pPr/>
              <a:t>‹#›</a:t>
            </a:fld>
            <a:endParaRPr lang="en-US" altLang="zh-CN"/>
          </a:p>
        </p:txBody>
      </p:sp>
    </p:spTree>
    <p:extLst>
      <p:ext uri="{BB962C8B-B14F-4D97-AF65-F5344CB8AC3E}">
        <p14:creationId xmlns:p14="http://schemas.microsoft.com/office/powerpoint/2010/main" val="190390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52400"/>
            <a:ext cx="2076450" cy="6337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152400"/>
            <a:ext cx="6076950" cy="6337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8919EBAB-404B-4162-86EA-3134271E5A8F}" type="slidenum">
              <a:rPr lang="en-US" altLang="zh-CN"/>
              <a:pPr/>
              <a:t>‹#›</a:t>
            </a:fld>
            <a:endParaRPr lang="en-US" altLang="zh-CN"/>
          </a:p>
        </p:txBody>
      </p:sp>
    </p:spTree>
    <p:extLst>
      <p:ext uri="{BB962C8B-B14F-4D97-AF65-F5344CB8AC3E}">
        <p14:creationId xmlns:p14="http://schemas.microsoft.com/office/powerpoint/2010/main" val="4262583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3914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241425"/>
            <a:ext cx="8229600" cy="5248275"/>
          </a:xfrm>
        </p:spPr>
        <p:txBody>
          <a:bodyPr/>
          <a:lstStyle/>
          <a:p>
            <a:r>
              <a:rPr lang="zh-CN" altLang="en-US"/>
              <a:t>单击图标添加表格</a:t>
            </a:r>
          </a:p>
        </p:txBody>
      </p:sp>
      <p:sp>
        <p:nvSpPr>
          <p:cNvPr id="5" name="页脚占位符 4"/>
          <p:cNvSpPr>
            <a:spLocks noGrp="1"/>
          </p:cNvSpPr>
          <p:nvPr>
            <p:ph type="ftr" sz="quarter" idx="11"/>
          </p:nvPr>
        </p:nvSpPr>
        <p:spPr>
          <a:xfrm>
            <a:off x="6324600" y="6564313"/>
            <a:ext cx="2362200" cy="244475"/>
          </a:xfrm>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a:xfrm>
            <a:off x="3124200" y="6553200"/>
            <a:ext cx="2133600" cy="234950"/>
          </a:xfrm>
        </p:spPr>
        <p:txBody>
          <a:bodyPr/>
          <a:lstStyle>
            <a:lvl1pPr>
              <a:defRPr/>
            </a:lvl1pPr>
          </a:lstStyle>
          <a:p>
            <a:fld id="{B2637C74-671B-49DE-889D-7CB4D7683184}" type="slidenum">
              <a:rPr lang="en-US" altLang="zh-CN"/>
              <a:pPr/>
              <a:t>‹#›</a:t>
            </a:fld>
            <a:endParaRPr lang="en-US" altLang="zh-CN"/>
          </a:p>
        </p:txBody>
      </p:sp>
    </p:spTree>
    <p:extLst>
      <p:ext uri="{BB962C8B-B14F-4D97-AF65-F5344CB8AC3E}">
        <p14:creationId xmlns:p14="http://schemas.microsoft.com/office/powerpoint/2010/main" val="2003465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391400" cy="563563"/>
          </a:xfrm>
        </p:spPr>
        <p:txBody>
          <a:bodyPr/>
          <a:lstStyle/>
          <a:p>
            <a:r>
              <a:rPr lang="zh-CN" altLang="en-US"/>
              <a:t>单击此处编辑母版标题样式</a:t>
            </a:r>
          </a:p>
        </p:txBody>
      </p:sp>
      <p:sp>
        <p:nvSpPr>
          <p:cNvPr id="3" name="图表占位符 2"/>
          <p:cNvSpPr>
            <a:spLocks noGrp="1"/>
          </p:cNvSpPr>
          <p:nvPr>
            <p:ph type="chart" idx="1"/>
          </p:nvPr>
        </p:nvSpPr>
        <p:spPr>
          <a:xfrm>
            <a:off x="457200" y="1241425"/>
            <a:ext cx="8229600" cy="5248275"/>
          </a:xfrm>
        </p:spPr>
        <p:txBody>
          <a:bodyPr/>
          <a:lstStyle/>
          <a:p>
            <a:r>
              <a:rPr lang="zh-CN" altLang="en-US"/>
              <a:t>单击图标添加图表</a:t>
            </a:r>
          </a:p>
        </p:txBody>
      </p:sp>
      <p:sp>
        <p:nvSpPr>
          <p:cNvPr id="5" name="页脚占位符 4"/>
          <p:cNvSpPr>
            <a:spLocks noGrp="1"/>
          </p:cNvSpPr>
          <p:nvPr>
            <p:ph type="ftr" sz="quarter" idx="11"/>
          </p:nvPr>
        </p:nvSpPr>
        <p:spPr>
          <a:xfrm>
            <a:off x="6324600" y="6564313"/>
            <a:ext cx="2362200" cy="244475"/>
          </a:xfrm>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a:xfrm>
            <a:off x="3124200" y="6553200"/>
            <a:ext cx="2133600" cy="234950"/>
          </a:xfrm>
        </p:spPr>
        <p:txBody>
          <a:bodyPr/>
          <a:lstStyle>
            <a:lvl1pPr>
              <a:defRPr/>
            </a:lvl1pPr>
          </a:lstStyle>
          <a:p>
            <a:fld id="{F3D66CF0-E22F-4DAB-9A91-EF1638D71906}" type="slidenum">
              <a:rPr lang="en-US" altLang="zh-CN"/>
              <a:pPr/>
              <a:t>‹#›</a:t>
            </a:fld>
            <a:endParaRPr lang="en-US" altLang="zh-CN"/>
          </a:p>
        </p:txBody>
      </p:sp>
    </p:spTree>
    <p:extLst>
      <p:ext uri="{BB962C8B-B14F-4D97-AF65-F5344CB8AC3E}">
        <p14:creationId xmlns:p14="http://schemas.microsoft.com/office/powerpoint/2010/main" val="664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81622E5D-7BC3-44E6-BA65-C8AAD10FCEE5}" type="slidenum">
              <a:rPr lang="en-US" altLang="zh-CN"/>
              <a:pPr/>
              <a:t>‹#›</a:t>
            </a:fld>
            <a:endParaRPr lang="en-US" altLang="zh-CN"/>
          </a:p>
        </p:txBody>
      </p:sp>
    </p:spTree>
    <p:extLst>
      <p:ext uri="{BB962C8B-B14F-4D97-AF65-F5344CB8AC3E}">
        <p14:creationId xmlns:p14="http://schemas.microsoft.com/office/powerpoint/2010/main" val="73761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4D1E1BC1-228F-482E-8CFA-8633C1FC6FF2}" type="slidenum">
              <a:rPr lang="en-US" altLang="zh-CN"/>
              <a:pPr/>
              <a:t>‹#›</a:t>
            </a:fld>
            <a:endParaRPr lang="en-US" altLang="zh-CN"/>
          </a:p>
        </p:txBody>
      </p:sp>
    </p:spTree>
    <p:extLst>
      <p:ext uri="{BB962C8B-B14F-4D97-AF65-F5344CB8AC3E}">
        <p14:creationId xmlns:p14="http://schemas.microsoft.com/office/powerpoint/2010/main" val="29478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414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414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82FFE93A-C8A7-4BF0-809C-5CD04739F155}" type="slidenum">
              <a:rPr lang="en-US" altLang="zh-CN"/>
              <a:pPr/>
              <a:t>‹#›</a:t>
            </a:fld>
            <a:endParaRPr lang="en-US" altLang="zh-CN"/>
          </a:p>
        </p:txBody>
      </p:sp>
    </p:spTree>
    <p:extLst>
      <p:ext uri="{BB962C8B-B14F-4D97-AF65-F5344CB8AC3E}">
        <p14:creationId xmlns:p14="http://schemas.microsoft.com/office/powerpoint/2010/main" val="142547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9" name="灯片编号占位符 8"/>
          <p:cNvSpPr>
            <a:spLocks noGrp="1"/>
          </p:cNvSpPr>
          <p:nvPr>
            <p:ph type="sldNum" sz="quarter" idx="12"/>
          </p:nvPr>
        </p:nvSpPr>
        <p:spPr/>
        <p:txBody>
          <a:bodyPr/>
          <a:lstStyle>
            <a:lvl1pPr>
              <a:defRPr/>
            </a:lvl1pPr>
          </a:lstStyle>
          <a:p>
            <a:fld id="{7076F0EF-F4D1-4F26-B161-37BB4C201B59}" type="slidenum">
              <a:rPr lang="en-US" altLang="zh-CN"/>
              <a:pPr/>
              <a:t>‹#›</a:t>
            </a:fld>
            <a:endParaRPr lang="en-US" altLang="zh-CN"/>
          </a:p>
        </p:txBody>
      </p:sp>
    </p:spTree>
    <p:extLst>
      <p:ext uri="{BB962C8B-B14F-4D97-AF65-F5344CB8AC3E}">
        <p14:creationId xmlns:p14="http://schemas.microsoft.com/office/powerpoint/2010/main" val="173618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5" name="灯片编号占位符 4"/>
          <p:cNvSpPr>
            <a:spLocks noGrp="1"/>
          </p:cNvSpPr>
          <p:nvPr>
            <p:ph type="sldNum" sz="quarter" idx="12"/>
          </p:nvPr>
        </p:nvSpPr>
        <p:spPr/>
        <p:txBody>
          <a:bodyPr/>
          <a:lstStyle>
            <a:lvl1pPr>
              <a:defRPr/>
            </a:lvl1pPr>
          </a:lstStyle>
          <a:p>
            <a:fld id="{5A2182AA-7D37-4F4A-B3FF-2ED9AFB9783D}" type="slidenum">
              <a:rPr lang="en-US" altLang="zh-CN"/>
              <a:pPr/>
              <a:t>‹#›</a:t>
            </a:fld>
            <a:endParaRPr lang="en-US" altLang="zh-CN"/>
          </a:p>
        </p:txBody>
      </p:sp>
    </p:spTree>
    <p:extLst>
      <p:ext uri="{BB962C8B-B14F-4D97-AF65-F5344CB8AC3E}">
        <p14:creationId xmlns:p14="http://schemas.microsoft.com/office/powerpoint/2010/main" val="112514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4" name="灯片编号占位符 3"/>
          <p:cNvSpPr>
            <a:spLocks noGrp="1"/>
          </p:cNvSpPr>
          <p:nvPr>
            <p:ph type="sldNum" sz="quarter" idx="12"/>
          </p:nvPr>
        </p:nvSpPr>
        <p:spPr/>
        <p:txBody>
          <a:bodyPr/>
          <a:lstStyle>
            <a:lvl1pPr>
              <a:defRPr/>
            </a:lvl1pPr>
          </a:lstStyle>
          <a:p>
            <a:fld id="{4C3DCE65-C438-467B-808B-2463479BB94C}" type="slidenum">
              <a:rPr lang="en-US" altLang="zh-CN"/>
              <a:pPr/>
              <a:t>‹#›</a:t>
            </a:fld>
            <a:endParaRPr lang="en-US" altLang="zh-CN"/>
          </a:p>
        </p:txBody>
      </p:sp>
    </p:spTree>
    <p:extLst>
      <p:ext uri="{BB962C8B-B14F-4D97-AF65-F5344CB8AC3E}">
        <p14:creationId xmlns:p14="http://schemas.microsoft.com/office/powerpoint/2010/main" val="152939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0EEE4E85-E134-4C6A-94D1-DAD0BEFDD172}" type="slidenum">
              <a:rPr lang="en-US" altLang="zh-CN"/>
              <a:pPr/>
              <a:t>‹#›</a:t>
            </a:fld>
            <a:endParaRPr lang="en-US" altLang="zh-CN"/>
          </a:p>
        </p:txBody>
      </p:sp>
    </p:spTree>
    <p:extLst>
      <p:ext uri="{BB962C8B-B14F-4D97-AF65-F5344CB8AC3E}">
        <p14:creationId xmlns:p14="http://schemas.microsoft.com/office/powerpoint/2010/main" val="21001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dirty="0"/>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E218A697-B4F1-4FE4-813C-D5798309C9EF}" type="slidenum">
              <a:rPr lang="en-US" altLang="zh-CN"/>
              <a:pPr/>
              <a:t>‹#›</a:t>
            </a:fld>
            <a:endParaRPr lang="en-US" altLang="zh-CN"/>
          </a:p>
        </p:txBody>
      </p:sp>
    </p:spTree>
    <p:extLst>
      <p:ext uri="{BB962C8B-B14F-4D97-AF65-F5344CB8AC3E}">
        <p14:creationId xmlns:p14="http://schemas.microsoft.com/office/powerpoint/2010/main" val="168559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userDrawn="1"/>
        </p:nvSpPr>
        <p:spPr bwMode="gray">
          <a:xfrm>
            <a:off x="0" y="798513"/>
            <a:ext cx="9144000" cy="3127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Rectangle 16"/>
          <p:cNvSpPr>
            <a:spLocks noChangeArrowheads="1"/>
          </p:cNvSpPr>
          <p:nvPr/>
        </p:nvSpPr>
        <p:spPr bwMode="white">
          <a:xfrm>
            <a:off x="0" y="0"/>
            <a:ext cx="9144000" cy="8366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1027" name="Rectangle 3"/>
          <p:cNvSpPr>
            <a:spLocks noGrp="1" noChangeArrowheads="1"/>
          </p:cNvSpPr>
          <p:nvPr>
            <p:ph type="body" idx="1"/>
          </p:nvPr>
        </p:nvSpPr>
        <p:spPr bwMode="auto">
          <a:xfrm>
            <a:off x="457200" y="12414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6324600" y="6564313"/>
            <a:ext cx="2362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i="1">
                <a:latin typeface="Comic Sans MS" panose="030F0702030302020204" pitchFamily="66" charset="0"/>
                <a:ea typeface="宋体" panose="02010600030101010101" pitchFamily="2" charset="-122"/>
              </a:defRPr>
            </a:lvl1pPr>
          </a:lstStyle>
          <a:p>
            <a:r>
              <a:rPr lang="en-US" altLang="zh-CN"/>
              <a:t>Database &amp; Information System Lab</a:t>
            </a:r>
            <a:endParaRPr lang="en-US" altLang="zh-CN" dirty="0"/>
          </a:p>
        </p:txBody>
      </p:sp>
      <p:sp>
        <p:nvSpPr>
          <p:cNvPr id="1030" name="Rectangle 6"/>
          <p:cNvSpPr>
            <a:spLocks noGrp="1" noChangeArrowheads="1"/>
          </p:cNvSpPr>
          <p:nvPr>
            <p:ph type="sldNum" sz="quarter" idx="4"/>
          </p:nvPr>
        </p:nvSpPr>
        <p:spPr bwMode="auto">
          <a:xfrm>
            <a:off x="3124200" y="6553200"/>
            <a:ext cx="213360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anose="02010600030101010101" pitchFamily="2" charset="-122"/>
              </a:defRPr>
            </a:lvl1pPr>
          </a:lstStyle>
          <a:p>
            <a:fld id="{40B0C06F-4C5E-4398-9EA9-FF291EBC996B}" type="slidenum">
              <a:rPr lang="en-US" altLang="zh-CN" smtClean="0"/>
              <a:pPr/>
              <a:t>‹#›</a:t>
            </a:fld>
            <a:endParaRPr lang="en-US" altLang="zh-CN"/>
          </a:p>
        </p:txBody>
      </p:sp>
      <p:sp>
        <p:nvSpPr>
          <p:cNvPr id="1026" name="Rectangle 2"/>
          <p:cNvSpPr>
            <a:spLocks noGrp="1" noChangeArrowheads="1"/>
          </p:cNvSpPr>
          <p:nvPr>
            <p:ph type="title"/>
          </p:nvPr>
        </p:nvSpPr>
        <p:spPr bwMode="black">
          <a:xfrm>
            <a:off x="381000" y="1524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grpSp>
        <p:nvGrpSpPr>
          <p:cNvPr id="1041" name="Group 17"/>
          <p:cNvGrpSpPr>
            <a:grpSpLocks/>
          </p:cNvGrpSpPr>
          <p:nvPr/>
        </p:nvGrpSpPr>
        <p:grpSpPr bwMode="auto">
          <a:xfrm>
            <a:off x="7308850" y="188913"/>
            <a:ext cx="1665288" cy="1512887"/>
            <a:chOff x="4604" y="119"/>
            <a:chExt cx="1049" cy="953"/>
          </a:xfrm>
        </p:grpSpPr>
        <p:sp>
          <p:nvSpPr>
            <p:cNvPr id="1042" name="Oval 18"/>
            <p:cNvSpPr>
              <a:spLocks noChangeArrowheads="1"/>
            </p:cNvSpPr>
            <p:nvPr userDrawn="1"/>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Oval 19"/>
            <p:cNvSpPr>
              <a:spLocks noChangeArrowheads="1"/>
            </p:cNvSpPr>
            <p:nvPr userDrawn="1"/>
          </p:nvSpPr>
          <p:spPr bwMode="gray">
            <a:xfrm>
              <a:off x="4604" y="119"/>
              <a:ext cx="932" cy="911"/>
            </a:xfrm>
            <a:prstGeom prst="ellipse">
              <a:avLst/>
            </a:prstGeom>
            <a:solidFill>
              <a:schemeClr val="bg1"/>
            </a:solidFill>
            <a:ln>
              <a:noFill/>
            </a:ln>
            <a:effectLst>
              <a:outerShdw dist="63500" dir="2212194" algn="ctr" rotWithShape="0">
                <a:schemeClr val="tx1"/>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 name="Freeform 20" descr="4"/>
            <p:cNvSpPr>
              <a:spLocks/>
            </p:cNvSpPr>
            <p:nvPr userDrawn="1"/>
          </p:nvSpPr>
          <p:spPr bwMode="gray">
            <a:xfrm>
              <a:off x="5077" y="281"/>
              <a:ext cx="426" cy="588"/>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15"/>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21" descr="1"/>
            <p:cNvSpPr>
              <a:spLocks/>
            </p:cNvSpPr>
            <p:nvPr userDrawn="1"/>
          </p:nvSpPr>
          <p:spPr bwMode="gray">
            <a:xfrm>
              <a:off x="4779" y="144"/>
              <a:ext cx="572" cy="416"/>
            </a:xfrm>
            <a:custGeom>
              <a:avLst/>
              <a:gdLst>
                <a:gd name="T0" fmla="*/ 905 w 1810"/>
                <a:gd name="T1" fmla="*/ 1388 h 1388"/>
                <a:gd name="T2" fmla="*/ 1810 w 1810"/>
                <a:gd name="T3" fmla="*/ 408 h 1388"/>
                <a:gd name="T4" fmla="*/ 874 w 1810"/>
                <a:gd name="T5" fmla="*/ 40 h 1388"/>
                <a:gd name="T6" fmla="*/ 0 w 1810"/>
                <a:gd name="T7" fmla="*/ 409 h 1388"/>
                <a:gd name="T8" fmla="*/ 905 w 1810"/>
                <a:gd name="T9" fmla="*/ 1388 h 1388"/>
              </a:gdLst>
              <a:ahLst/>
              <a:cxnLst>
                <a:cxn ang="0">
                  <a:pos x="T0" y="T1"/>
                </a:cxn>
                <a:cxn ang="0">
                  <a:pos x="T2" y="T3"/>
                </a:cxn>
                <a:cxn ang="0">
                  <a:pos x="T4" y="T5"/>
                </a:cxn>
                <a:cxn ang="0">
                  <a:pos x="T6" y="T7"/>
                </a:cxn>
                <a:cxn ang="0">
                  <a:pos x="T8" y="T9"/>
                </a:cxn>
              </a:cxnLst>
              <a:rect l="0" t="0" r="r" b="b"/>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dpi="0" rotWithShape="1">
              <a:blip r:embed="rId16"/>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22" descr="2"/>
            <p:cNvSpPr>
              <a:spLocks/>
            </p:cNvSpPr>
            <p:nvPr userDrawn="1"/>
          </p:nvSpPr>
          <p:spPr bwMode="gray">
            <a:xfrm>
              <a:off x="4629" y="286"/>
              <a:ext cx="419" cy="572"/>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17"/>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23" descr="55282"/>
            <p:cNvSpPr>
              <a:spLocks/>
            </p:cNvSpPr>
            <p:nvPr userDrawn="1"/>
          </p:nvSpPr>
          <p:spPr bwMode="gray">
            <a:xfrm>
              <a:off x="4770" y="585"/>
              <a:ext cx="590" cy="418"/>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18"/>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Oval 24"/>
            <p:cNvSpPr>
              <a:spLocks noChangeArrowheads="1"/>
            </p:cNvSpPr>
            <p:nvPr userDrawn="1"/>
          </p:nvSpPr>
          <p:spPr bwMode="gray">
            <a:xfrm>
              <a:off x="4921" y="391"/>
              <a:ext cx="331" cy="34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grpSp>
      <p:pic>
        <p:nvPicPr>
          <p:cNvPr id="16" name="图片 3"/>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39885" y="656744"/>
            <a:ext cx="476531"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1" fontAlgn="base" hangingPunct="1">
        <a:spcBef>
          <a:spcPct val="0"/>
        </a:spcBef>
        <a:spcAft>
          <a:spcPct val="0"/>
        </a:spcAft>
        <a:defRPr sz="3200" b="1" kern="1200">
          <a:solidFill>
            <a:schemeClr val="bg1"/>
          </a:solidFill>
          <a:latin typeface="Comic Sans MS" panose="030F0702030302020204" pitchFamily="66" charset="0"/>
          <a:ea typeface="华文新魏" panose="0201080004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2"/>
          </a:solidFill>
          <a:latin typeface="Comic Sans MS" panose="030F0702030302020204" pitchFamily="66" charset="0"/>
          <a:ea typeface="华文新魏" panose="02010800040101010101" pitchFamily="2" charset="-122"/>
          <a:cs typeface="Times New Roman" panose="02020603050405020304" pitchFamily="18"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3pPr>
      <a:lvl4pPr marL="16002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4pPr>
      <a:lvl5pPr marL="20574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emf"/><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0.pn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s>
</file>

<file path=ppt/slides/_rels/slide1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2.png"/><Relationship Id="rId4" Type="http://schemas.openxmlformats.org/officeDocument/2006/relationships/image" Target="../media/image33.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华文新魏" panose="02010800040101010101" pitchFamily="2" charset="-122"/>
                <a:ea typeface="华文新魏" panose="02010800040101010101" pitchFamily="2" charset="-122"/>
              </a:rPr>
              <a:t>高级语言程序设计</a:t>
            </a:r>
            <a:endParaRPr lang="en-US" altLang="zh-CN" dirty="0">
              <a:latin typeface="华文新魏" panose="02010800040101010101" pitchFamily="2" charset="-122"/>
              <a:ea typeface="华文新魏" panose="02010800040101010101" pitchFamily="2" charset="-122"/>
            </a:endParaRPr>
          </a:p>
        </p:txBody>
      </p:sp>
      <p:sp>
        <p:nvSpPr>
          <p:cNvPr id="2052" name="Oval 4"/>
          <p:cNvSpPr>
            <a:spLocks noChangeArrowheads="1"/>
          </p:cNvSpPr>
          <p:nvPr/>
        </p:nvSpPr>
        <p:spPr bwMode="ltGray">
          <a:xfrm>
            <a:off x="5724376" y="5661248"/>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bg1"/>
              </a:solidFill>
              <a:latin typeface="华文新魏" panose="02010800040101010101" pitchFamily="2" charset="-122"/>
              <a:ea typeface="华文新魏" panose="02010800040101010101" pitchFamily="2" charset="-122"/>
            </a:endParaRPr>
          </a:p>
        </p:txBody>
      </p:sp>
      <p:sp>
        <p:nvSpPr>
          <p:cNvPr id="2054" name="Text Box 6"/>
          <p:cNvSpPr txBox="1">
            <a:spLocks noChangeArrowheads="1"/>
          </p:cNvSpPr>
          <p:nvPr/>
        </p:nvSpPr>
        <p:spPr bwMode="auto">
          <a:xfrm>
            <a:off x="6012160" y="5590981"/>
            <a:ext cx="27751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b="1" dirty="0">
                <a:solidFill>
                  <a:schemeClr val="bg1"/>
                </a:solidFill>
                <a:latin typeface="华文新魏" panose="02010800040101010101" pitchFamily="2" charset="-122"/>
                <a:ea typeface="华文新魏" panose="02010800040101010101" pitchFamily="2" charset="-122"/>
              </a:rPr>
              <a:t>张莹</a:t>
            </a:r>
            <a:endParaRPr lang="en-US" altLang="zh-CN" b="1" dirty="0">
              <a:solidFill>
                <a:schemeClr val="bg1"/>
              </a:solidFill>
              <a:latin typeface="华文新魏" panose="02010800040101010101" pitchFamily="2" charset="-122"/>
              <a:ea typeface="华文新魏" panose="02010800040101010101" pitchFamily="2" charset="-122"/>
            </a:endParaRPr>
          </a:p>
          <a:p>
            <a:pPr algn="ctr"/>
            <a:r>
              <a:rPr lang="zh-CN" altLang="en-US" b="1">
                <a:solidFill>
                  <a:schemeClr val="bg1"/>
                </a:solidFill>
                <a:latin typeface="华文新魏" panose="02010800040101010101" pitchFamily="2" charset="-122"/>
                <a:ea typeface="华文新魏" panose="02010800040101010101" pitchFamily="2" charset="-122"/>
              </a:rPr>
              <a:t>计算机学院</a:t>
            </a:r>
            <a:endParaRPr lang="en-US" altLang="zh-CN" b="1"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9007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面向对象程序设计过程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类成员变量的设计</a:t>
            </a:r>
            <a:endParaRPr lang="en-US" altLang="zh-CN" dirty="0"/>
          </a:p>
          <a:p>
            <a:pPr lvl="1">
              <a:buNone/>
            </a:pPr>
            <a:r>
              <a:rPr lang="en-US" altLang="zh-CN" dirty="0">
                <a:latin typeface="Courier New" pitchFamily="49" charset="0"/>
                <a:cs typeface="Courier New" pitchFamily="49" charset="0"/>
              </a:rPr>
              <a:t>class </a:t>
            </a:r>
            <a:r>
              <a:rPr lang="en-US" altLang="zh-CN" dirty="0">
                <a:solidFill>
                  <a:schemeClr val="tx2"/>
                </a:solidFill>
                <a:latin typeface="Courier New" pitchFamily="49" charset="0"/>
                <a:cs typeface="Courier New" pitchFamily="49" charset="0"/>
              </a:rPr>
              <a:t>Poker</a:t>
            </a:r>
          </a:p>
          <a:p>
            <a:pPr lvl="1">
              <a:buNone/>
            </a:pPr>
            <a:r>
              <a:rPr lang="en-US" altLang="zh-CN" dirty="0">
                <a:solidFill>
                  <a:schemeClr val="tx2"/>
                </a:solidFill>
                <a:latin typeface="Courier New" pitchFamily="49" charset="0"/>
                <a:cs typeface="Courier New" pitchFamily="49" charset="0"/>
              </a:rPr>
              <a:t>{</a:t>
            </a:r>
          </a:p>
          <a:p>
            <a:pPr lvl="1">
              <a:buNone/>
            </a:pPr>
            <a:r>
              <a:rPr lang="en-US" altLang="zh-CN" dirty="0">
                <a:solidFill>
                  <a:schemeClr val="tx2"/>
                </a:solidFill>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number;</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点数</a:t>
            </a:r>
            <a:endParaRPr lang="en-US" altLang="zh-CN" dirty="0">
              <a:solidFill>
                <a:srgbClr val="00B050"/>
              </a:solidFill>
              <a:latin typeface="Courier New" pitchFamily="49" charset="0"/>
              <a:cs typeface="Courier New" pitchFamily="49" charset="0"/>
            </a:endParaRPr>
          </a:p>
          <a:p>
            <a:pPr lvl="1">
              <a:buNone/>
            </a:pPr>
            <a:r>
              <a:rPr lang="en-US" altLang="zh-CN" dirty="0">
                <a:solidFill>
                  <a:schemeClr val="tx2"/>
                </a:solidFill>
                <a:latin typeface="Courier New" pitchFamily="49" charset="0"/>
                <a:cs typeface="Courier New" pitchFamily="49" charset="0"/>
              </a:rPr>
              <a:t>    </a:t>
            </a: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t>
            </a:r>
            <a:r>
              <a:rPr lang="en-US" dirty="0">
                <a:solidFill>
                  <a:schemeClr val="tx2"/>
                </a:solidFill>
                <a:latin typeface="Courier New" pitchFamily="49" charset="0"/>
                <a:cs typeface="Courier New" pitchFamily="49" charset="0"/>
              </a:rPr>
              <a:t>suit</a:t>
            </a:r>
            <a:r>
              <a:rPr lang="en-US" altLang="zh-CN" dirty="0">
                <a:solidFill>
                  <a:schemeClr val="tx2"/>
                </a:solidFill>
                <a:latin typeface="Courier New" pitchFamily="49" charset="0"/>
                <a:cs typeface="Courier New" pitchFamily="49" charset="0"/>
              </a:rPr>
              <a:t>;</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花色</a:t>
            </a:r>
            <a:endParaRPr lang="en-US" altLang="zh-CN" dirty="0">
              <a:solidFill>
                <a:srgbClr val="00B050"/>
              </a:solidFill>
              <a:latin typeface="Courier New" pitchFamily="49" charset="0"/>
              <a:cs typeface="Courier New" pitchFamily="49" charset="0"/>
            </a:endParaRPr>
          </a:p>
          <a:p>
            <a:pPr lvl="1">
              <a:buNone/>
            </a:pPr>
            <a:r>
              <a:rPr lang="en-US" altLang="zh-CN" dirty="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9</a:t>
            </a:fld>
            <a:endParaRPr lang="en-US" altLang="zh-CN"/>
          </a:p>
        </p:txBody>
      </p:sp>
    </p:spTree>
    <p:extLst>
      <p:ext uri="{BB962C8B-B14F-4D97-AF65-F5344CB8AC3E}">
        <p14:creationId xmlns:p14="http://schemas.microsoft.com/office/powerpoint/2010/main" val="8679633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complex {</a:t>
            </a:r>
          </a:p>
          <a:p>
            <a:pPr algn="just">
              <a:spcBef>
                <a:spcPts val="0"/>
              </a:spcBef>
              <a:buNone/>
            </a:pPr>
            <a:r>
              <a:rPr lang="en-US" altLang="zh-CN" sz="2400" dirty="0">
                <a:solidFill>
                  <a:srgbClr val="0000FF"/>
                </a:solidFill>
                <a:latin typeface="Courier New" pitchFamily="49" charset="0"/>
                <a:cs typeface="Courier New" pitchFamily="49" charset="0"/>
              </a:rPr>
              <a:t>	double </a:t>
            </a:r>
            <a:r>
              <a:rPr lang="en-US" altLang="zh-CN" sz="2400" dirty="0">
                <a:solidFill>
                  <a:schemeClr val="tx2"/>
                </a:solidFill>
                <a:latin typeface="Courier New" pitchFamily="49" charset="0"/>
                <a:cs typeface="Courier New" pitchFamily="49" charset="0"/>
              </a:rPr>
              <a:t>real;</a:t>
            </a:r>
          </a:p>
          <a:p>
            <a:pPr algn="just">
              <a:spcBef>
                <a:spcPts val="0"/>
              </a:spcBef>
              <a:buNone/>
            </a:pPr>
            <a:r>
              <a:rPr lang="en-US" altLang="zh-CN" sz="2400" dirty="0">
                <a:solidFill>
                  <a:srgbClr val="0000FF"/>
                </a:solidFill>
                <a:latin typeface="Courier New" pitchFamily="49" charset="0"/>
                <a:cs typeface="Courier New" pitchFamily="49" charset="0"/>
              </a:rPr>
              <a:t>	double </a:t>
            </a:r>
            <a:r>
              <a:rPr lang="en-US" altLang="zh-CN" sz="2400" dirty="0" err="1">
                <a:solidFill>
                  <a:schemeClr val="tx2"/>
                </a:solidFill>
                <a:latin typeface="Courier New" pitchFamily="49" charset="0"/>
                <a:cs typeface="Courier New" pitchFamily="49" charset="0"/>
              </a:rPr>
              <a:t>imag</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complex();</a:t>
            </a:r>
          </a:p>
          <a:p>
            <a:pPr algn="just">
              <a:spcBef>
                <a:spcPts val="0"/>
              </a:spcBef>
              <a:buNone/>
            </a:pPr>
            <a:r>
              <a:rPr lang="en-US" altLang="zh-CN" sz="2400" dirty="0">
                <a:solidFill>
                  <a:schemeClr val="tx2"/>
                </a:solidFill>
                <a:latin typeface="Courier New" pitchFamily="49" charset="0"/>
                <a:cs typeface="Courier New" pitchFamily="49" charset="0"/>
              </a:rPr>
              <a:t>	complex(</a:t>
            </a:r>
            <a:r>
              <a:rPr lang="en-US" altLang="zh-CN" sz="2400" dirty="0">
                <a:solidFill>
                  <a:srgbClr val="0000FF"/>
                </a:solidFill>
                <a:latin typeface="Courier New" pitchFamily="49" charset="0"/>
                <a:cs typeface="Courier New" pitchFamily="49" charset="0"/>
              </a:rPr>
              <a:t>double </a:t>
            </a:r>
            <a:r>
              <a:rPr lang="en-US" altLang="zh-CN" sz="2400" dirty="0">
                <a:solidFill>
                  <a:schemeClr val="tx2"/>
                </a:solidFill>
                <a:latin typeface="Courier New" pitchFamily="49" charset="0"/>
                <a:cs typeface="Courier New" pitchFamily="49" charset="0"/>
              </a:rPr>
              <a:t>r,</a:t>
            </a:r>
            <a:r>
              <a:rPr lang="en-US" altLang="zh-CN" sz="2400" dirty="0">
                <a:solidFill>
                  <a:srgbClr val="0000FF"/>
                </a:solidFill>
                <a:latin typeface="Courier New" pitchFamily="49" charset="0"/>
                <a:cs typeface="Courier New" pitchFamily="49" charset="0"/>
              </a:rPr>
              <a:t> double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	friend </a:t>
            </a:r>
            <a:r>
              <a:rPr lang="en-US" altLang="zh-CN" sz="2400" dirty="0">
                <a:solidFill>
                  <a:schemeClr val="tx2"/>
                </a:solidFill>
                <a:latin typeface="Courier New" pitchFamily="49" charset="0"/>
                <a:cs typeface="Courier New" pitchFamily="49" charset="0"/>
              </a:rPr>
              <a:t>complex </a:t>
            </a:r>
            <a:r>
              <a:rPr lang="en-US" altLang="zh-CN" sz="2400" dirty="0" err="1">
                <a:solidFill>
                  <a:schemeClr val="tx2"/>
                </a:solidFill>
                <a:latin typeface="Courier New" pitchFamily="49" charset="0"/>
                <a:cs typeface="Courier New" pitchFamily="49" charset="0"/>
              </a:rPr>
              <a:t>addCom</a:t>
            </a:r>
            <a:r>
              <a:rPr lang="en-US" altLang="zh-CN" sz="2400" dirty="0">
                <a:solidFill>
                  <a:schemeClr val="tx2"/>
                </a:solidFill>
                <a:latin typeface="Courier New" pitchFamily="49" charset="0"/>
                <a:cs typeface="Courier New" pitchFamily="49" charset="0"/>
              </a:rPr>
              <a:t>(complex c1, complex c2);</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友元函数，复数</a:t>
            </a:r>
            <a:r>
              <a:rPr lang="en-US" altLang="zh-CN" sz="2400" dirty="0">
                <a:solidFill>
                  <a:srgbClr val="00B050"/>
                </a:solidFill>
                <a:latin typeface="Courier New" pitchFamily="49" charset="0"/>
                <a:cs typeface="Courier New" pitchFamily="49" charset="0"/>
              </a:rPr>
              <a:t>c1 + c2 （</a:t>
            </a:r>
            <a:r>
              <a:rPr lang="zh-CN" altLang="en-US" sz="2400" dirty="0">
                <a:solidFill>
                  <a:srgbClr val="00B050"/>
                </a:solidFill>
                <a:latin typeface="Courier New" pitchFamily="49" charset="0"/>
                <a:cs typeface="Courier New" pitchFamily="49" charset="0"/>
              </a:rPr>
              <a:t>二参数对象相加）</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friend void </a:t>
            </a:r>
            <a:r>
              <a:rPr lang="en-US" altLang="zh-CN" sz="2400" dirty="0" err="1">
                <a:solidFill>
                  <a:schemeClr val="tx2"/>
                </a:solidFill>
                <a:latin typeface="Courier New" pitchFamily="49" charset="0"/>
                <a:cs typeface="Courier New" pitchFamily="49" charset="0"/>
              </a:rPr>
              <a:t>outCom</a:t>
            </a:r>
            <a:r>
              <a:rPr lang="en-US" altLang="zh-CN" sz="2400" dirty="0">
                <a:solidFill>
                  <a:schemeClr val="tx2"/>
                </a:solidFill>
                <a:latin typeface="Courier New" pitchFamily="49" charset="0"/>
                <a:cs typeface="Courier New" pitchFamily="49" charset="0"/>
              </a:rPr>
              <a:t> (complex c);</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友元函数，输出类对象</a:t>
            </a:r>
            <a:r>
              <a:rPr lang="en-US" altLang="zh-CN" sz="2400" dirty="0">
                <a:solidFill>
                  <a:srgbClr val="00B050"/>
                </a:solidFill>
                <a:latin typeface="Courier New" pitchFamily="49" charset="0"/>
                <a:cs typeface="Courier New" pitchFamily="49" charset="0"/>
              </a:rPr>
              <a:t>c</a:t>
            </a:r>
            <a:r>
              <a:rPr lang="zh-CN" altLang="en-US" sz="2400" dirty="0">
                <a:solidFill>
                  <a:srgbClr val="00B050"/>
                </a:solidFill>
                <a:latin typeface="Courier New" pitchFamily="49" charset="0"/>
                <a:cs typeface="Courier New" pitchFamily="49" charset="0"/>
              </a:rPr>
              <a:t>的有关数据（</a:t>
            </a:r>
            <a:r>
              <a:rPr lang="en-US" altLang="zh-CN" sz="2400" dirty="0">
                <a:solidFill>
                  <a:srgbClr val="00B050"/>
                </a:solidFill>
                <a:latin typeface="Courier New" pitchFamily="49" charset="0"/>
                <a:cs typeface="Courier New" pitchFamily="49" charset="0"/>
              </a:rPr>
              <a:t>c</a:t>
            </a:r>
            <a:r>
              <a:rPr lang="zh-CN" altLang="en-US" sz="2400" dirty="0">
                <a:solidFill>
                  <a:srgbClr val="00B050"/>
                </a:solidFill>
                <a:latin typeface="Courier New" pitchFamily="49" charset="0"/>
                <a:cs typeface="Courier New" pitchFamily="49" charset="0"/>
              </a:rPr>
              <a:t>为参数对象）</a:t>
            </a:r>
          </a:p>
          <a:p>
            <a:pPr algn="just">
              <a:spcBef>
                <a:spcPts val="0"/>
              </a:spcBef>
              <a:buNone/>
            </a:pPr>
            <a:r>
              <a:rPr lang="zh-CN" altLang="en-US" sz="2400" dirty="0">
                <a:solidFill>
                  <a:schemeClr val="tx2"/>
                </a:solidFill>
                <a:latin typeface="Courier New" pitchFamily="49" charset="0"/>
                <a:cs typeface="Courier New" pitchFamily="49" charset="0"/>
              </a:rPr>
              <a:t>}; </a:t>
            </a:r>
          </a:p>
          <a:p>
            <a:pPr>
              <a:spcBef>
                <a:spcPts val="0"/>
              </a:spcBef>
              <a:buNone/>
            </a:pPr>
            <a:endParaRPr lang="zh-CN" altLang="en-US" sz="24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99</a:t>
            </a:fld>
            <a:endParaRPr lang="en-US" altLang="zh-CN"/>
          </a:p>
        </p:txBody>
      </p:sp>
    </p:spTree>
    <p:extLst>
      <p:ext uri="{BB962C8B-B14F-4D97-AF65-F5344CB8AC3E}">
        <p14:creationId xmlns:p14="http://schemas.microsoft.com/office/powerpoint/2010/main" val="37594495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a:xfrm>
            <a:off x="457200" y="1295400"/>
            <a:ext cx="8153400" cy="5419748"/>
          </a:xfrm>
        </p:spPr>
        <p:txBody>
          <a:bodyPr/>
          <a:lstStyle/>
          <a:p>
            <a:pPr algn="just">
              <a:spcBef>
                <a:spcPts val="0"/>
              </a:spcBef>
              <a:buNone/>
            </a:pPr>
            <a:r>
              <a:rPr lang="en-US" altLang="zh-CN" sz="2400" dirty="0">
                <a:solidFill>
                  <a:schemeClr val="tx2"/>
                </a:solidFill>
                <a:latin typeface="Courier New" pitchFamily="49" charset="0"/>
                <a:cs typeface="Courier New" pitchFamily="49" charset="0"/>
              </a:rPr>
              <a:t>complex::complex() {</a:t>
            </a:r>
          </a:p>
          <a:p>
            <a:pPr algn="just">
              <a:spcBef>
                <a:spcPts val="0"/>
              </a:spcBef>
              <a:buNone/>
            </a:pPr>
            <a:r>
              <a:rPr lang="en-US" altLang="zh-CN" sz="2400" dirty="0">
                <a:solidFill>
                  <a:schemeClr val="tx2"/>
                </a:solidFill>
                <a:latin typeface="Courier New" pitchFamily="49" charset="0"/>
                <a:cs typeface="Courier New" pitchFamily="49" charset="0"/>
              </a:rPr>
              <a:t>	real=0; 	</a:t>
            </a:r>
            <a:r>
              <a:rPr lang="en-US" altLang="zh-CN" sz="2400" dirty="0" err="1">
                <a:solidFill>
                  <a:schemeClr val="tx2"/>
                </a:solidFill>
                <a:latin typeface="Courier New" pitchFamily="49" charset="0"/>
                <a:cs typeface="Courier New" pitchFamily="49" charset="0"/>
              </a:rPr>
              <a:t>imag</a:t>
            </a:r>
            <a:r>
              <a:rPr lang="en-US" altLang="zh-CN" sz="2400" dirty="0">
                <a:solidFill>
                  <a:schemeClr val="tx2"/>
                </a:solidFill>
                <a:latin typeface="Courier New" pitchFamily="49" charset="0"/>
                <a:cs typeface="Courier New" pitchFamily="49" charset="0"/>
              </a:rPr>
              <a:t>=0;</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complex::complex(</a:t>
            </a:r>
            <a:r>
              <a:rPr lang="en-US" altLang="zh-CN" sz="2400" dirty="0">
                <a:solidFill>
                  <a:srgbClr val="0000FF"/>
                </a:solidFill>
                <a:latin typeface="Courier New" pitchFamily="49" charset="0"/>
                <a:cs typeface="Courier New" pitchFamily="49" charset="0"/>
              </a:rPr>
              <a:t>double </a:t>
            </a:r>
            <a:r>
              <a:rPr lang="en-US" altLang="zh-CN" sz="2400" dirty="0">
                <a:solidFill>
                  <a:schemeClr val="tx2"/>
                </a:solidFill>
                <a:latin typeface="Courier New" pitchFamily="49" charset="0"/>
                <a:cs typeface="Courier New" pitchFamily="49" charset="0"/>
              </a:rPr>
              <a:t>r,  </a:t>
            </a:r>
            <a:r>
              <a:rPr lang="en-US" altLang="zh-CN" sz="2400" dirty="0">
                <a:solidFill>
                  <a:srgbClr val="0000FF"/>
                </a:solidFill>
                <a:latin typeface="Courier New" pitchFamily="49" charset="0"/>
                <a:cs typeface="Courier New" pitchFamily="49" charset="0"/>
              </a:rPr>
              <a:t>double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real=r; 	</a:t>
            </a:r>
            <a:r>
              <a:rPr lang="en-US" altLang="zh-CN" sz="2400" dirty="0" err="1">
                <a:solidFill>
                  <a:schemeClr val="tx2"/>
                </a:solidFill>
                <a:latin typeface="Courier New" pitchFamily="49" charset="0"/>
                <a:cs typeface="Courier New" pitchFamily="49" charset="0"/>
              </a:rPr>
              <a:t>imag</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complex </a:t>
            </a:r>
            <a:r>
              <a:rPr lang="en-US" altLang="zh-CN" sz="2400" dirty="0" err="1">
                <a:solidFill>
                  <a:schemeClr val="tx2"/>
                </a:solidFill>
                <a:latin typeface="Courier New" pitchFamily="49" charset="0"/>
                <a:cs typeface="Courier New" pitchFamily="49" charset="0"/>
              </a:rPr>
              <a:t>addCom</a:t>
            </a:r>
            <a:r>
              <a:rPr lang="en-US" altLang="zh-CN" sz="2400" dirty="0">
                <a:solidFill>
                  <a:schemeClr val="tx2"/>
                </a:solidFill>
                <a:latin typeface="Courier New" pitchFamily="49" charset="0"/>
                <a:cs typeface="Courier New" pitchFamily="49" charset="0"/>
              </a:rPr>
              <a:t>(complex c1,  complex c2) { </a:t>
            </a:r>
          </a:p>
          <a:p>
            <a:pPr algn="just">
              <a:spcBef>
                <a:spcPts val="0"/>
              </a:spcBef>
              <a:buNone/>
            </a:pPr>
            <a:r>
              <a:rPr lang="en-US" altLang="zh-CN" sz="2400" dirty="0">
                <a:solidFill>
                  <a:schemeClr val="tx2"/>
                </a:solidFill>
                <a:latin typeface="Courier New" pitchFamily="49" charset="0"/>
                <a:cs typeface="Courier New" pitchFamily="49" charset="0"/>
              </a:rPr>
              <a:t>    complex c;</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c.real</a:t>
            </a:r>
            <a:r>
              <a:rPr lang="en-US" altLang="zh-CN" sz="2400" dirty="0">
                <a:solidFill>
                  <a:schemeClr val="tx2"/>
                </a:solidFill>
                <a:latin typeface="Courier New" pitchFamily="49" charset="0"/>
                <a:cs typeface="Courier New" pitchFamily="49" charset="0"/>
              </a:rPr>
              <a:t>=c1.real+c2.real;</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c.imag</a:t>
            </a:r>
            <a:r>
              <a:rPr lang="en-US" altLang="zh-CN" sz="2400" dirty="0">
                <a:solidFill>
                  <a:schemeClr val="tx2"/>
                </a:solidFill>
                <a:latin typeface="Courier New" pitchFamily="49" charset="0"/>
                <a:cs typeface="Courier New" pitchFamily="49" charset="0"/>
              </a:rPr>
              <a:t>=c1.imag+c2.imag;</a:t>
            </a:r>
          </a:p>
          <a:p>
            <a:pPr algn="just">
              <a:spcBef>
                <a:spcPts val="0"/>
              </a:spcBef>
              <a:buNone/>
            </a:pPr>
            <a:r>
              <a:rPr lang="en-US" altLang="zh-CN" sz="2400" dirty="0">
                <a:solidFill>
                  <a:srgbClr val="0000FF"/>
                </a:solidFill>
                <a:latin typeface="Courier New" pitchFamily="49" charset="0"/>
                <a:cs typeface="Courier New" pitchFamily="49" charset="0"/>
              </a:rPr>
              <a:t>	return </a:t>
            </a:r>
            <a:r>
              <a:rPr lang="en-US" altLang="zh-CN" sz="2400" dirty="0">
                <a:solidFill>
                  <a:schemeClr val="tx2"/>
                </a:solidFill>
                <a:latin typeface="Courier New" pitchFamily="49" charset="0"/>
                <a:cs typeface="Courier New" pitchFamily="49" charset="0"/>
              </a:rPr>
              <a:t>c;</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err="1">
                <a:solidFill>
                  <a:schemeClr val="tx2"/>
                </a:solidFill>
                <a:latin typeface="Courier New" pitchFamily="49" charset="0"/>
                <a:cs typeface="Courier New" pitchFamily="49" charset="0"/>
              </a:rPr>
              <a:t>outCom</a:t>
            </a:r>
            <a:r>
              <a:rPr lang="en-US" altLang="zh-CN" sz="2400" dirty="0">
                <a:solidFill>
                  <a:schemeClr val="tx2"/>
                </a:solidFill>
                <a:latin typeface="Courier New" pitchFamily="49" charset="0"/>
                <a:cs typeface="Courier New" pitchFamily="49" charset="0"/>
              </a:rPr>
              <a:t> (complex com)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&lt;&lt;"("&lt;&lt;</a:t>
            </a:r>
            <a:r>
              <a:rPr lang="en-US" altLang="zh-CN" sz="2400" dirty="0" err="1">
                <a:solidFill>
                  <a:schemeClr val="tx2"/>
                </a:solidFill>
                <a:latin typeface="Courier New" pitchFamily="49" charset="0"/>
                <a:cs typeface="Courier New" pitchFamily="49" charset="0"/>
              </a:rPr>
              <a:t>com.real</a:t>
            </a:r>
            <a:r>
              <a:rPr lang="en-US" altLang="zh-CN" sz="2400" dirty="0">
                <a:solidFill>
                  <a:schemeClr val="tx2"/>
                </a:solidFill>
                <a:latin typeface="Courier New" pitchFamily="49" charset="0"/>
                <a:cs typeface="Courier New" pitchFamily="49" charset="0"/>
              </a:rPr>
              <a:t>&lt;&lt;", "&lt;&lt;</a:t>
            </a:r>
            <a:r>
              <a:rPr lang="en-US" altLang="zh-CN" sz="2400" dirty="0" err="1">
                <a:solidFill>
                  <a:schemeClr val="tx2"/>
                </a:solidFill>
                <a:latin typeface="Courier New" pitchFamily="49" charset="0"/>
                <a:cs typeface="Courier New" pitchFamily="49" charset="0"/>
              </a:rPr>
              <a:t>com.imag</a:t>
            </a:r>
            <a:r>
              <a:rPr lang="en-US" altLang="zh-CN" sz="2400" dirty="0">
                <a:solidFill>
                  <a:schemeClr val="tx2"/>
                </a:solidFill>
                <a:latin typeface="Courier New" pitchFamily="49" charset="0"/>
                <a:cs typeface="Courier New" pitchFamily="49" charset="0"/>
              </a:rPr>
              <a:t>&lt;&lt;")";</a:t>
            </a:r>
          </a:p>
          <a:p>
            <a:pPr algn="just">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endParaRPr lang="zh-CN" altLang="en-US" sz="24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100</a:t>
            </a:fld>
            <a:endParaRPr lang="en-US" altLang="zh-CN"/>
          </a:p>
        </p:txBody>
      </p:sp>
    </p:spTree>
    <p:extLst>
      <p:ext uri="{BB962C8B-B14F-4D97-AF65-F5344CB8AC3E}">
        <p14:creationId xmlns:p14="http://schemas.microsoft.com/office/powerpoint/2010/main" val="24700410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a:xfrm>
            <a:off x="457200" y="1295400"/>
            <a:ext cx="8472518" cy="5205434"/>
          </a:xfrm>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lgn="just">
              <a:spcBef>
                <a:spcPts val="0"/>
              </a:spcBef>
              <a:buNone/>
            </a:pPr>
            <a:r>
              <a:rPr lang="en-US" altLang="zh-CN" sz="2400" dirty="0">
                <a:solidFill>
                  <a:schemeClr val="tx2"/>
                </a:solidFill>
                <a:latin typeface="Courier New" pitchFamily="49" charset="0"/>
                <a:cs typeface="Courier New" pitchFamily="49" charset="0"/>
              </a:rPr>
              <a:t>	complex c1(1,2), c2(3,4), res; </a:t>
            </a:r>
          </a:p>
          <a:p>
            <a:pPr algn="just">
              <a:spcBef>
                <a:spcPts val="0"/>
              </a:spcBef>
              <a:buNone/>
            </a:pPr>
            <a:r>
              <a:rPr lang="en-US" altLang="zh-CN" sz="2400" dirty="0">
                <a:solidFill>
                  <a:schemeClr val="tx2"/>
                </a:solidFill>
                <a:latin typeface="Courier New" pitchFamily="49" charset="0"/>
                <a:cs typeface="Courier New" pitchFamily="49" charset="0"/>
              </a:rPr>
              <a:t> 	res=</a:t>
            </a:r>
            <a:r>
              <a:rPr lang="en-US" altLang="zh-CN" sz="2400" dirty="0" err="1">
                <a:solidFill>
                  <a:schemeClr val="tx2"/>
                </a:solidFill>
                <a:latin typeface="Courier New" pitchFamily="49" charset="0"/>
                <a:cs typeface="Courier New" pitchFamily="49" charset="0"/>
              </a:rPr>
              <a:t>addCom</a:t>
            </a:r>
            <a:r>
              <a:rPr lang="en-US" altLang="zh-CN" sz="2400" dirty="0">
                <a:solidFill>
                  <a:schemeClr val="tx2"/>
                </a:solidFill>
                <a:latin typeface="Courier New" pitchFamily="49" charset="0"/>
                <a:cs typeface="Courier New" pitchFamily="49" charset="0"/>
              </a:rPr>
              <a:t>(c1, c2);</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调用友元函数时不通过类对象</a:t>
            </a:r>
          </a:p>
          <a:p>
            <a:pPr algn="just">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outCom</a:t>
            </a:r>
            <a:r>
              <a:rPr lang="en-US" altLang="zh-CN" sz="2400" dirty="0">
                <a:solidFill>
                  <a:schemeClr val="tx2"/>
                </a:solidFill>
                <a:latin typeface="Courier New" pitchFamily="49" charset="0"/>
                <a:cs typeface="Courier New" pitchFamily="49" charset="0"/>
              </a:rPr>
              <a:t>(c1);</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 +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outCom</a:t>
            </a:r>
            <a:r>
              <a:rPr lang="en-US" altLang="zh-CN" sz="2400" dirty="0">
                <a:solidFill>
                  <a:schemeClr val="tx2"/>
                </a:solidFill>
                <a:latin typeface="Courier New" pitchFamily="49" charset="0"/>
                <a:cs typeface="Courier New" pitchFamily="49" charset="0"/>
              </a:rPr>
              <a:t>(c2);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 =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outCom</a:t>
            </a:r>
            <a:r>
              <a:rPr lang="en-US" altLang="zh-CN" sz="2400" dirty="0">
                <a:solidFill>
                  <a:schemeClr val="tx2"/>
                </a:solidFill>
                <a:latin typeface="Courier New" pitchFamily="49" charset="0"/>
                <a:cs typeface="Courier New" pitchFamily="49" charset="0"/>
              </a:rPr>
              <a:t>(res);</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p>
          <a:p>
            <a:pPr algn="just">
              <a:spcBef>
                <a:spcPts val="0"/>
              </a:spcBef>
              <a:buNone/>
            </a:pPr>
            <a:endParaRPr lang="en-US" altLang="zh-CN" sz="2400" dirty="0">
              <a:solidFill>
                <a:srgbClr val="0000FF"/>
              </a:solidFill>
              <a:latin typeface="Courier New" pitchFamily="49" charset="0"/>
              <a:cs typeface="Courier New" pitchFamily="49" charset="0"/>
            </a:endParaRPr>
          </a:p>
          <a:p>
            <a:pPr algn="just">
              <a:spcBef>
                <a:spcPts val="0"/>
              </a:spcBef>
              <a:buNone/>
            </a:pPr>
            <a:r>
              <a:rPr lang="zh-CN" altLang="en-US" sz="2400" dirty="0">
                <a:solidFill>
                  <a:schemeClr val="accent6"/>
                </a:solidFill>
                <a:latin typeface="Courier New" pitchFamily="49" charset="0"/>
                <a:cs typeface="Courier New" pitchFamily="49" charset="0"/>
              </a:rPr>
              <a:t>程序执行后，屏幕显示结果为:</a:t>
            </a:r>
          </a:p>
          <a:p>
            <a:pPr algn="just">
              <a:spcBef>
                <a:spcPts val="0"/>
              </a:spcBef>
              <a:buNone/>
            </a:pPr>
            <a:r>
              <a:rPr lang="zh-CN" altLang="en-US" sz="2400" dirty="0">
                <a:solidFill>
                  <a:schemeClr val="tx2"/>
                </a:solidFill>
                <a:latin typeface="Courier New" pitchFamily="49" charset="0"/>
                <a:cs typeface="Courier New" pitchFamily="49" charset="0"/>
              </a:rPr>
              <a:t>(1, 2) + (3, 4) = (4, 6)</a:t>
            </a:r>
          </a:p>
          <a:p>
            <a:pPr>
              <a:spcBef>
                <a:spcPts val="0"/>
              </a:spcBef>
              <a:buNone/>
            </a:pPr>
            <a:endParaRPr lang="zh-CN" altLang="en-US" sz="24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101</a:t>
            </a:fld>
            <a:endParaRPr lang="en-US" altLang="zh-CN"/>
          </a:p>
        </p:txBody>
      </p:sp>
    </p:spTree>
    <p:extLst>
      <p:ext uri="{BB962C8B-B14F-4D97-AF65-F5344CB8AC3E}">
        <p14:creationId xmlns:p14="http://schemas.microsoft.com/office/powerpoint/2010/main" val="10541697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a:xfrm>
            <a:off x="457200" y="1295400"/>
            <a:ext cx="8153400" cy="527687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7.13】</a:t>
            </a:r>
            <a:r>
              <a:rPr lang="zh-CN" altLang="en-US" dirty="0">
                <a:solidFill>
                  <a:srgbClr val="C00000"/>
                </a:solidFill>
              </a:rPr>
              <a:t>自定义一个示意性复数类型</a:t>
            </a:r>
            <a:r>
              <a:rPr lang="en-US" altLang="zh-CN" dirty="0">
                <a:solidFill>
                  <a:srgbClr val="C00000"/>
                </a:solidFill>
              </a:rPr>
              <a:t>complex，</a:t>
            </a:r>
            <a:r>
              <a:rPr lang="zh-CN" altLang="en-US" dirty="0">
                <a:solidFill>
                  <a:srgbClr val="C00000"/>
                </a:solidFill>
              </a:rPr>
              <a:t>其中说明了几个类成员函数，使用该类可以完成复数的加法以及对复数的输出。并编制了主函数，说明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类对象，对定义的各函数进行调用，以验证它们的正确性。使用成员函数的注意：</a:t>
            </a:r>
            <a:endParaRPr lang="en-US" altLang="zh-CN" dirty="0">
              <a:solidFill>
                <a:srgbClr val="C00000"/>
              </a:solidFill>
            </a:endParaRPr>
          </a:p>
          <a:p>
            <a:pPr lvl="1"/>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endParaRPr lang="en-US" altLang="zh-CN" dirty="0"/>
          </a:p>
          <a:p>
            <a:pPr lvl="1">
              <a:lnSpc>
                <a:spcPct val="110000"/>
              </a:lnSpc>
            </a:pPr>
            <a:r>
              <a:rPr lang="zh-CN" altLang="en-US" dirty="0"/>
              <a:t>调用类成员函数时必须通过类对象。</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102</a:t>
            </a:fld>
            <a:endParaRPr lang="en-US" altLang="zh-CN"/>
          </a:p>
        </p:txBody>
      </p:sp>
    </p:spTree>
    <p:extLst>
      <p:ext uri="{BB962C8B-B14F-4D97-AF65-F5344CB8AC3E}">
        <p14:creationId xmlns:p14="http://schemas.microsoft.com/office/powerpoint/2010/main" val="12312638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p:txBody>
          <a:bodyPr/>
          <a:lstStyle/>
          <a:p>
            <a:pPr algn="just">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complex {</a:t>
            </a:r>
          </a:p>
          <a:p>
            <a:pPr algn="just">
              <a:spcBef>
                <a:spcPts val="0"/>
              </a:spcBef>
              <a:buNone/>
            </a:pPr>
            <a:r>
              <a:rPr lang="en-US" altLang="zh-CN" sz="2400" dirty="0">
                <a:solidFill>
                  <a:srgbClr val="0000FF"/>
                </a:solidFill>
                <a:latin typeface="Courier New" pitchFamily="49" charset="0"/>
                <a:cs typeface="Courier New" pitchFamily="49" charset="0"/>
              </a:rPr>
              <a:t>	double</a:t>
            </a:r>
            <a:r>
              <a:rPr lang="en-US" altLang="zh-CN" sz="2400" dirty="0">
                <a:solidFill>
                  <a:schemeClr val="tx2"/>
                </a:solidFill>
                <a:latin typeface="Courier New" pitchFamily="49" charset="0"/>
                <a:cs typeface="Courier New" pitchFamily="49" charset="0"/>
              </a:rPr>
              <a:t> real;</a:t>
            </a:r>
          </a:p>
          <a:p>
            <a:pPr algn="just">
              <a:spcBef>
                <a:spcPts val="0"/>
              </a:spcBef>
              <a:buNone/>
            </a:pPr>
            <a:r>
              <a:rPr lang="en-US" altLang="zh-CN" sz="2400" dirty="0">
                <a:solidFill>
                  <a:srgbClr val="0000FF"/>
                </a:solidFill>
                <a:latin typeface="Courier New" pitchFamily="49" charset="0"/>
                <a:cs typeface="Courier New" pitchFamily="49" charset="0"/>
              </a:rPr>
              <a:t>	double </a:t>
            </a:r>
            <a:r>
              <a:rPr lang="en-US" altLang="zh-CN" sz="2400" dirty="0" err="1">
                <a:solidFill>
                  <a:schemeClr val="tx2"/>
                </a:solidFill>
                <a:latin typeface="Courier New" pitchFamily="49" charset="0"/>
                <a:cs typeface="Courier New" pitchFamily="49" charset="0"/>
              </a:rPr>
              <a:t>imag</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complex();</a:t>
            </a:r>
          </a:p>
          <a:p>
            <a:pPr algn="just">
              <a:spcBef>
                <a:spcPts val="0"/>
              </a:spcBef>
              <a:buNone/>
            </a:pPr>
            <a:r>
              <a:rPr lang="en-US" altLang="zh-CN" sz="2400" dirty="0">
                <a:solidFill>
                  <a:schemeClr val="tx2"/>
                </a:solidFill>
                <a:latin typeface="Courier New" pitchFamily="49" charset="0"/>
                <a:cs typeface="Courier New" pitchFamily="49" charset="0"/>
              </a:rPr>
              <a:t>	complex(</a:t>
            </a:r>
            <a:r>
              <a:rPr lang="en-US" altLang="zh-CN" sz="2400" dirty="0">
                <a:solidFill>
                  <a:srgbClr val="0000FF"/>
                </a:solidFill>
                <a:latin typeface="Courier New" pitchFamily="49" charset="0"/>
                <a:cs typeface="Courier New" pitchFamily="49" charset="0"/>
              </a:rPr>
              <a:t>double </a:t>
            </a:r>
            <a:r>
              <a:rPr lang="en-US" altLang="zh-CN" sz="2400" dirty="0">
                <a:solidFill>
                  <a:schemeClr val="tx2"/>
                </a:solidFill>
                <a:latin typeface="Courier New" pitchFamily="49" charset="0"/>
                <a:cs typeface="Courier New" pitchFamily="49" charset="0"/>
              </a:rPr>
              <a:t>r, </a:t>
            </a:r>
            <a:r>
              <a:rPr lang="en-US" altLang="zh-CN" sz="2400" dirty="0">
                <a:solidFill>
                  <a:srgbClr val="0000FF"/>
                </a:solidFill>
                <a:latin typeface="Courier New" pitchFamily="49" charset="0"/>
                <a:cs typeface="Courier New" pitchFamily="49" charset="0"/>
              </a:rPr>
              <a:t>double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complex </a:t>
            </a:r>
            <a:r>
              <a:rPr lang="en-US" altLang="zh-CN" sz="2400" dirty="0" err="1">
                <a:solidFill>
                  <a:schemeClr val="tx2"/>
                </a:solidFill>
                <a:latin typeface="Courier New" pitchFamily="49" charset="0"/>
                <a:cs typeface="Courier New" pitchFamily="49" charset="0"/>
              </a:rPr>
              <a:t>addCom</a:t>
            </a:r>
            <a:r>
              <a:rPr lang="en-US" altLang="zh-CN" sz="2400" dirty="0">
                <a:solidFill>
                  <a:schemeClr val="tx2"/>
                </a:solidFill>
                <a:latin typeface="Courier New" pitchFamily="49" charset="0"/>
                <a:cs typeface="Courier New" pitchFamily="49" charset="0"/>
              </a:rPr>
              <a:t>(complex c2);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类成员函数</a:t>
            </a:r>
          </a:p>
          <a:p>
            <a:pPr algn="just">
              <a:spcBef>
                <a:spcPts val="0"/>
              </a:spcBef>
              <a:buNone/>
            </a:pPr>
            <a:r>
              <a:rPr lang="zh-CN" altLang="en-US" sz="2400" dirty="0">
                <a:solidFill>
                  <a:srgbClr val="0000FF"/>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//调用者对象与参数对象</a:t>
            </a:r>
            <a:r>
              <a:rPr lang="en-US" altLang="zh-CN" sz="2400" dirty="0">
                <a:solidFill>
                  <a:srgbClr val="00B050"/>
                </a:solidFill>
                <a:latin typeface="Courier New" pitchFamily="49" charset="0"/>
                <a:cs typeface="Courier New" pitchFamily="49" charset="0"/>
              </a:rPr>
              <a:t>c2</a:t>
            </a:r>
            <a:r>
              <a:rPr lang="zh-CN" altLang="en-US" sz="2400" dirty="0">
                <a:solidFill>
                  <a:srgbClr val="00B050"/>
                </a:solidFill>
                <a:latin typeface="Courier New" pitchFamily="49" charset="0"/>
                <a:cs typeface="Courier New" pitchFamily="49" charset="0"/>
              </a:rPr>
              <a:t>相加</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void </a:t>
            </a:r>
            <a:r>
              <a:rPr lang="en-US" altLang="zh-CN" sz="2400" dirty="0" err="1">
                <a:solidFill>
                  <a:schemeClr val="tx2"/>
                </a:solidFill>
                <a:latin typeface="Courier New" pitchFamily="49" charset="0"/>
                <a:cs typeface="Courier New" pitchFamily="49" charset="0"/>
              </a:rPr>
              <a:t>outCom</a:t>
            </a:r>
            <a:r>
              <a:rPr lang="en-US" altLang="zh-CN" sz="2400" dirty="0">
                <a:solidFill>
                  <a:schemeClr val="tx2"/>
                </a:solidFill>
                <a:latin typeface="Courier New" pitchFamily="49" charset="0"/>
                <a:cs typeface="Courier New" pitchFamily="49" charset="0"/>
              </a:rPr>
              <a:t> ();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类成员函数</a:t>
            </a:r>
          </a:p>
          <a:p>
            <a:pPr algn="just">
              <a:spcBef>
                <a:spcPts val="0"/>
              </a:spcBef>
              <a:buNone/>
            </a:pPr>
            <a:r>
              <a:rPr lang="zh-CN" altLang="en-US" sz="2400" dirty="0">
                <a:solidFill>
                  <a:srgbClr val="0000FF"/>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//输出调用者对象的有关数据</a:t>
            </a:r>
          </a:p>
          <a:p>
            <a:pPr algn="just">
              <a:spcBef>
                <a:spcPts val="0"/>
              </a:spcBef>
              <a:buNone/>
            </a:pPr>
            <a:r>
              <a:rPr lang="zh-CN" altLang="en-US" sz="2400" dirty="0">
                <a:solidFill>
                  <a:schemeClr val="tx2"/>
                </a:solidFill>
                <a:latin typeface="Courier New" pitchFamily="49" charset="0"/>
                <a:cs typeface="Courier New" pitchFamily="49" charset="0"/>
              </a:rPr>
              <a:t>}; </a:t>
            </a:r>
          </a:p>
          <a:p>
            <a:pPr>
              <a:spcBef>
                <a:spcPts val="0"/>
              </a:spcBef>
              <a:buNone/>
            </a:pPr>
            <a:endParaRPr lang="zh-CN" altLang="en-US" sz="24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103</a:t>
            </a:fld>
            <a:endParaRPr lang="en-US" altLang="zh-CN"/>
          </a:p>
        </p:txBody>
      </p:sp>
    </p:spTree>
    <p:extLst>
      <p:ext uri="{BB962C8B-B14F-4D97-AF65-F5344CB8AC3E}">
        <p14:creationId xmlns:p14="http://schemas.microsoft.com/office/powerpoint/2010/main" val="34390269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a:xfrm>
            <a:off x="457200" y="1295400"/>
            <a:ext cx="8153400" cy="5276872"/>
          </a:xfrm>
        </p:spPr>
        <p:txBody>
          <a:bodyPr/>
          <a:lstStyle/>
          <a:p>
            <a:pPr algn="just">
              <a:spcBef>
                <a:spcPts val="0"/>
              </a:spcBef>
              <a:buNone/>
            </a:pPr>
            <a:r>
              <a:rPr lang="en-US" altLang="zh-CN" sz="2400" dirty="0">
                <a:solidFill>
                  <a:schemeClr val="tx2"/>
                </a:solidFill>
                <a:latin typeface="Courier New" pitchFamily="49" charset="0"/>
                <a:cs typeface="Courier New" pitchFamily="49" charset="0"/>
              </a:rPr>
              <a:t>complex::complex() {</a:t>
            </a:r>
          </a:p>
          <a:p>
            <a:pPr algn="just">
              <a:spcBef>
                <a:spcPts val="0"/>
              </a:spcBef>
              <a:buNone/>
            </a:pPr>
            <a:r>
              <a:rPr lang="en-US" altLang="zh-CN" sz="2400" dirty="0">
                <a:solidFill>
                  <a:schemeClr val="tx2"/>
                </a:solidFill>
                <a:latin typeface="Courier New" pitchFamily="49" charset="0"/>
                <a:cs typeface="Courier New" pitchFamily="49" charset="0"/>
              </a:rPr>
              <a:t>	  real=0;   </a:t>
            </a:r>
            <a:r>
              <a:rPr lang="en-US" altLang="zh-CN" sz="2400" dirty="0" err="1">
                <a:solidFill>
                  <a:schemeClr val="tx2"/>
                </a:solidFill>
                <a:latin typeface="Courier New" pitchFamily="49" charset="0"/>
                <a:cs typeface="Courier New" pitchFamily="49" charset="0"/>
              </a:rPr>
              <a:t>imag</a:t>
            </a:r>
            <a:r>
              <a:rPr lang="en-US" altLang="zh-CN" sz="2400" dirty="0">
                <a:solidFill>
                  <a:schemeClr val="tx2"/>
                </a:solidFill>
                <a:latin typeface="Courier New" pitchFamily="49" charset="0"/>
                <a:cs typeface="Courier New" pitchFamily="49" charset="0"/>
              </a:rPr>
              <a:t>=0;</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complex::complex(</a:t>
            </a:r>
            <a:r>
              <a:rPr lang="en-US" altLang="zh-CN" sz="2400" dirty="0">
                <a:solidFill>
                  <a:srgbClr val="0000FF"/>
                </a:solidFill>
                <a:latin typeface="Courier New" pitchFamily="49" charset="0"/>
                <a:cs typeface="Courier New" pitchFamily="49" charset="0"/>
              </a:rPr>
              <a:t>double </a:t>
            </a:r>
            <a:r>
              <a:rPr lang="en-US" altLang="zh-CN" sz="2400" dirty="0">
                <a:solidFill>
                  <a:schemeClr val="tx2"/>
                </a:solidFill>
                <a:latin typeface="Courier New" pitchFamily="49" charset="0"/>
                <a:cs typeface="Courier New" pitchFamily="49" charset="0"/>
              </a:rPr>
              <a:t>r, </a:t>
            </a:r>
            <a:r>
              <a:rPr lang="en-US" altLang="zh-CN" sz="2400" dirty="0">
                <a:solidFill>
                  <a:srgbClr val="0000FF"/>
                </a:solidFill>
                <a:latin typeface="Courier New" pitchFamily="49" charset="0"/>
                <a:cs typeface="Courier New" pitchFamily="49" charset="0"/>
              </a:rPr>
              <a:t>double</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real=r;   </a:t>
            </a:r>
            <a:r>
              <a:rPr lang="en-US" altLang="zh-CN" sz="2400" dirty="0" err="1">
                <a:solidFill>
                  <a:schemeClr val="tx2"/>
                </a:solidFill>
                <a:latin typeface="Courier New" pitchFamily="49" charset="0"/>
                <a:cs typeface="Courier New" pitchFamily="49" charset="0"/>
              </a:rPr>
              <a:t>imag</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complex </a:t>
            </a:r>
            <a:r>
              <a:rPr lang="en-US" altLang="zh-CN" sz="2400" dirty="0" err="1">
                <a:solidFill>
                  <a:schemeClr val="tx2"/>
                </a:solidFill>
                <a:latin typeface="Courier New" pitchFamily="49" charset="0"/>
                <a:cs typeface="Courier New" pitchFamily="49" charset="0"/>
              </a:rPr>
              <a:t>complex</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addCom</a:t>
            </a:r>
            <a:r>
              <a:rPr lang="en-US" altLang="zh-CN" sz="2400" dirty="0">
                <a:solidFill>
                  <a:schemeClr val="tx2"/>
                </a:solidFill>
                <a:latin typeface="Courier New" pitchFamily="49" charset="0"/>
                <a:cs typeface="Courier New" pitchFamily="49" charset="0"/>
              </a:rPr>
              <a:t>(complex c2) {</a:t>
            </a:r>
          </a:p>
          <a:p>
            <a:pPr algn="just">
              <a:spcBef>
                <a:spcPts val="0"/>
              </a:spcBef>
              <a:buNone/>
            </a:pPr>
            <a:r>
              <a:rPr lang="en-US" altLang="zh-CN" sz="2400" dirty="0">
                <a:solidFill>
                  <a:schemeClr val="tx2"/>
                </a:solidFill>
                <a:latin typeface="Courier New" pitchFamily="49" charset="0"/>
                <a:cs typeface="Courier New" pitchFamily="49" charset="0"/>
              </a:rPr>
              <a:t>    complex c;</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c.real</a:t>
            </a:r>
            <a:r>
              <a:rPr lang="en-US" altLang="zh-CN" sz="2400" dirty="0">
                <a:solidFill>
                  <a:schemeClr val="tx2"/>
                </a:solidFill>
                <a:latin typeface="Courier New" pitchFamily="49" charset="0"/>
                <a:cs typeface="Courier New" pitchFamily="49" charset="0"/>
              </a:rPr>
              <a:t>=real+c2.real;</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c.imag</a:t>
            </a:r>
            <a:r>
              <a:rPr lang="en-US" altLang="zh-CN" sz="2400" dirty="0">
                <a:solidFill>
                  <a:schemeClr val="tx2"/>
                </a:solidFill>
                <a:latin typeface="Courier New" pitchFamily="49" charset="0"/>
                <a:cs typeface="Courier New" pitchFamily="49" charset="0"/>
              </a:rPr>
              <a:t>=imag+c2.imag;</a:t>
            </a:r>
          </a:p>
          <a:p>
            <a:pPr algn="just">
              <a:spcBef>
                <a:spcPts val="0"/>
              </a:spcBef>
              <a:buNone/>
            </a:pPr>
            <a:r>
              <a:rPr lang="en-US" altLang="zh-CN" sz="2400" dirty="0">
                <a:solidFill>
                  <a:schemeClr val="tx2"/>
                </a:solidFill>
                <a:latin typeface="Courier New" pitchFamily="49" charset="0"/>
                <a:cs typeface="Courier New" pitchFamily="49" charset="0"/>
              </a:rPr>
              <a:t>	  return c; </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complex::</a:t>
            </a:r>
            <a:r>
              <a:rPr lang="en-US" altLang="zh-CN" sz="2400" dirty="0" err="1">
                <a:solidFill>
                  <a:schemeClr val="tx2"/>
                </a:solidFill>
                <a:latin typeface="Courier New" pitchFamily="49" charset="0"/>
                <a:cs typeface="Courier New" pitchFamily="49" charset="0"/>
              </a:rPr>
              <a:t>outCom</a:t>
            </a:r>
            <a:r>
              <a:rPr lang="en-US" altLang="zh-CN" sz="2400" dirty="0">
                <a:solidFill>
                  <a:schemeClr val="tx2"/>
                </a:solidFill>
                <a:latin typeface="Courier New" pitchFamily="49" charset="0"/>
                <a:cs typeface="Courier New" pitchFamily="49" charset="0"/>
              </a:rPr>
              <a:t> ()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&lt;&lt;"("&lt;&lt;real&lt;&lt;", "&lt;&lt;</a:t>
            </a:r>
            <a:r>
              <a:rPr lang="en-US" altLang="zh-CN" sz="2400" dirty="0" err="1">
                <a:solidFill>
                  <a:schemeClr val="tx2"/>
                </a:solidFill>
                <a:latin typeface="Courier New" pitchFamily="49" charset="0"/>
                <a:cs typeface="Courier New" pitchFamily="49" charset="0"/>
              </a:rPr>
              <a:t>imag</a:t>
            </a:r>
            <a:r>
              <a:rPr lang="en-US" altLang="zh-CN" sz="2400" dirty="0">
                <a:solidFill>
                  <a:schemeClr val="tx2"/>
                </a:solidFill>
                <a:latin typeface="Courier New" pitchFamily="49" charset="0"/>
                <a:cs typeface="Courier New" pitchFamily="49" charset="0"/>
              </a:rPr>
              <a:t>&lt;&lt;")";</a:t>
            </a:r>
          </a:p>
          <a:p>
            <a:pPr algn="just">
              <a:spcBef>
                <a:spcPts val="0"/>
              </a:spcBef>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a:p>
            <a:pPr>
              <a:spcBef>
                <a:spcPts val="0"/>
              </a:spcBef>
              <a:buNone/>
            </a:pPr>
            <a:endParaRPr lang="zh-CN" altLang="en-US" sz="24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104</a:t>
            </a:fld>
            <a:endParaRPr lang="en-US" altLang="zh-CN"/>
          </a:p>
        </p:txBody>
      </p:sp>
    </p:spTree>
    <p:extLst>
      <p:ext uri="{BB962C8B-B14F-4D97-AF65-F5344CB8AC3E}">
        <p14:creationId xmlns:p14="http://schemas.microsoft.com/office/powerpoint/2010/main" val="11155856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a:xfrm>
            <a:off x="457200" y="1295400"/>
            <a:ext cx="8472518" cy="5205434"/>
          </a:xfrm>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lgn="just">
              <a:spcBef>
                <a:spcPts val="0"/>
              </a:spcBef>
              <a:buNone/>
            </a:pPr>
            <a:r>
              <a:rPr lang="en-US" altLang="zh-CN" sz="2400" dirty="0">
                <a:solidFill>
                  <a:schemeClr val="tx2"/>
                </a:solidFill>
                <a:latin typeface="Courier New" pitchFamily="49" charset="0"/>
                <a:cs typeface="Courier New" pitchFamily="49" charset="0"/>
              </a:rPr>
              <a:t>	complex c1(1, 2), c2(3, 4), res;  </a:t>
            </a:r>
          </a:p>
          <a:p>
            <a:pPr algn="just">
              <a:spcBef>
                <a:spcPts val="0"/>
              </a:spcBef>
              <a:buNone/>
            </a:pPr>
            <a:r>
              <a:rPr lang="en-US" altLang="zh-CN" sz="2400" dirty="0">
                <a:solidFill>
                  <a:schemeClr val="tx2"/>
                </a:solidFill>
                <a:latin typeface="Courier New" pitchFamily="49" charset="0"/>
                <a:cs typeface="Courier New" pitchFamily="49" charset="0"/>
              </a:rPr>
              <a:t>	res=c1.addCom(c2);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调用成员函数必须通过类对象</a:t>
            </a:r>
          </a:p>
          <a:p>
            <a:pPr algn="just">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c1.outCom();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 + ";</a:t>
            </a:r>
          </a:p>
          <a:p>
            <a:pPr algn="just">
              <a:spcBef>
                <a:spcPts val="0"/>
              </a:spcBef>
              <a:buNone/>
            </a:pPr>
            <a:r>
              <a:rPr lang="en-US" altLang="zh-CN" sz="2400" dirty="0">
                <a:solidFill>
                  <a:schemeClr val="tx2"/>
                </a:solidFill>
                <a:latin typeface="Courier New" pitchFamily="49" charset="0"/>
                <a:cs typeface="Courier New" pitchFamily="49" charset="0"/>
              </a:rPr>
              <a:t>	c2.outCom();</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 =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res.outCom</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endParaRPr lang="en-US" altLang="zh-CN" sz="2400" dirty="0">
              <a:solidFill>
                <a:srgbClr val="009900"/>
              </a:solidFill>
              <a:latin typeface="Courier New" pitchFamily="49" charset="0"/>
              <a:cs typeface="Courier New" pitchFamily="49" charset="0"/>
            </a:endParaRPr>
          </a:p>
          <a:p>
            <a:pPr algn="just">
              <a:spcBef>
                <a:spcPts val="0"/>
              </a:spcBef>
              <a:buNone/>
            </a:pPr>
            <a:r>
              <a:rPr lang="zh-CN" altLang="en-US" sz="2400" dirty="0">
                <a:solidFill>
                  <a:schemeClr val="accent2"/>
                </a:solidFill>
                <a:latin typeface="Courier New" pitchFamily="49" charset="0"/>
                <a:cs typeface="Courier New" pitchFamily="49" charset="0"/>
              </a:rPr>
              <a:t>程序执行后，屏幕显示结果为:</a:t>
            </a:r>
          </a:p>
          <a:p>
            <a:pPr algn="just">
              <a:spcBef>
                <a:spcPts val="0"/>
              </a:spcBef>
              <a:buNone/>
            </a:pPr>
            <a:r>
              <a:rPr lang="zh-CN" altLang="en-US" sz="2400" dirty="0">
                <a:solidFill>
                  <a:schemeClr val="tx2"/>
                </a:solidFill>
                <a:latin typeface="Courier New" pitchFamily="49" charset="0"/>
                <a:cs typeface="Courier New" pitchFamily="49" charset="0"/>
              </a:rPr>
              <a:t>(1, 2) + (3, 4) = (4, 6)</a:t>
            </a:r>
          </a:p>
          <a:p>
            <a:pPr>
              <a:spcBef>
                <a:spcPts val="0"/>
              </a:spcBef>
              <a:buNone/>
            </a:pPr>
            <a:endParaRPr lang="zh-CN" altLang="en-US" sz="24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105</a:t>
            </a:fld>
            <a:endParaRPr lang="en-US" altLang="zh-CN"/>
          </a:p>
        </p:txBody>
      </p:sp>
    </p:spTree>
    <p:extLst>
      <p:ext uri="{BB962C8B-B14F-4D97-AF65-F5344CB8AC3E}">
        <p14:creationId xmlns:p14="http://schemas.microsoft.com/office/powerpoint/2010/main" val="21338466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类和对象</a:t>
            </a:r>
          </a:p>
        </p:txBody>
      </p:sp>
      <p:graphicFrame>
        <p:nvGraphicFramePr>
          <p:cNvPr id="6" name="内容占位符 5"/>
          <p:cNvGraphicFramePr>
            <a:graphicFrameLocks noGrp="1"/>
          </p:cNvGraphicFramePr>
          <p:nvPr>
            <p:ph idx="1"/>
          </p:nvPr>
        </p:nvGraphicFramePr>
        <p:xfrm>
          <a:off x="457200" y="1295400"/>
          <a:ext cx="8153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81622E5D-7BC3-44E6-BA65-C8AAD10FCEE5}" type="slidenum">
              <a:rPr lang="en-US" altLang="zh-CN" smtClean="0"/>
              <a:pPr/>
              <a:t>106</a:t>
            </a:fld>
            <a:endParaRPr lang="en-US" altLang="zh-CN"/>
          </a:p>
        </p:txBody>
      </p:sp>
    </p:spTree>
    <p:extLst>
      <p:ext uri="{BB962C8B-B14F-4D97-AF65-F5344CB8AC3E}">
        <p14:creationId xmlns:p14="http://schemas.microsoft.com/office/powerpoint/2010/main" val="34925249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a:xfrm>
            <a:off x="457200" y="1628800"/>
            <a:ext cx="8229600" cy="4860900"/>
          </a:xfrm>
        </p:spPr>
        <p:txBody>
          <a:bodyPr/>
          <a:lstStyle/>
          <a:p>
            <a:pPr>
              <a:spcBef>
                <a:spcPts val="600"/>
              </a:spcBef>
            </a:pPr>
            <a:r>
              <a:rPr lang="zh-CN" altLang="en-US" dirty="0"/>
              <a:t>封装的实现主要是通过把若干数据和函数成员组织到一个类中完成的。</a:t>
            </a:r>
          </a:p>
          <a:p>
            <a:pPr>
              <a:spcBef>
                <a:spcPts val="600"/>
              </a:spcBef>
            </a:pPr>
            <a:r>
              <a:rPr lang="zh-CN" altLang="en-US" dirty="0"/>
              <a:t>问题的另一方面就是被封装起来的各个类之间是如何发生联系的，</a:t>
            </a:r>
            <a:r>
              <a:rPr lang="en-US" altLang="zh-CN" dirty="0"/>
              <a:t>C++</a:t>
            </a:r>
            <a:r>
              <a:rPr lang="zh-CN" altLang="en-US" dirty="0"/>
              <a:t>语言为类和对象之间的联系提供了许多方式，主要有：</a:t>
            </a:r>
          </a:p>
          <a:p>
            <a:pPr lvl="1">
              <a:spcBef>
                <a:spcPts val="600"/>
              </a:spcBef>
            </a:pPr>
            <a:r>
              <a:rPr lang="zh-CN" altLang="en-US" dirty="0">
                <a:solidFill>
                  <a:srgbClr val="C00000"/>
                </a:solidFill>
              </a:rPr>
              <a:t>一个类的对象作为另一个类的成员</a:t>
            </a:r>
            <a:endParaRPr lang="zh-CN" altLang="en-US" dirty="0"/>
          </a:p>
          <a:p>
            <a:pPr lvl="1">
              <a:spcBef>
                <a:spcPts val="600"/>
              </a:spcBef>
            </a:pPr>
            <a:r>
              <a:rPr lang="zh-CN" altLang="en-US" dirty="0"/>
              <a:t>一个类的成员函数作为另一个类的友元</a:t>
            </a:r>
          </a:p>
          <a:p>
            <a:pPr lvl="1">
              <a:spcBef>
                <a:spcPts val="600"/>
              </a:spcBef>
            </a:pPr>
            <a:r>
              <a:rPr lang="zh-CN" altLang="en-US" dirty="0">
                <a:solidFill>
                  <a:srgbClr val="C00000"/>
                </a:solidFill>
              </a:rPr>
              <a:t>一个类定义在另一个类的说明中，即类的嵌套</a:t>
            </a:r>
            <a:endParaRPr lang="zh-CN" altLang="en-US" dirty="0"/>
          </a:p>
          <a:p>
            <a:pPr lvl="1">
              <a:spcBef>
                <a:spcPts val="600"/>
              </a:spcBef>
            </a:pPr>
            <a:r>
              <a:rPr lang="zh-CN" altLang="en-US" dirty="0"/>
              <a:t>一个类作为另一个类的派生类 </a:t>
            </a:r>
            <a:endParaRPr lang="en-US" altLang="zh-CN" dirty="0"/>
          </a:p>
          <a:p>
            <a:pPr>
              <a:spcBef>
                <a:spcPts val="0"/>
              </a:spcBef>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107</a:t>
            </a:fld>
            <a:endParaRPr lang="en-US" altLang="zh-CN"/>
          </a:p>
        </p:txBody>
      </p:sp>
    </p:spTree>
    <p:extLst>
      <p:ext uri="{BB962C8B-B14F-4D97-AF65-F5344CB8AC3E}">
        <p14:creationId xmlns:p14="http://schemas.microsoft.com/office/powerpoint/2010/main" val="17892964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pPr>
              <a:spcBef>
                <a:spcPts val="600"/>
              </a:spcBef>
            </a:pPr>
            <a:r>
              <a:rPr lang="zh-CN" altLang="en-US" dirty="0"/>
              <a:t>类的对象成员</a:t>
            </a:r>
            <a:endParaRPr lang="en-US" altLang="zh-CN" dirty="0"/>
          </a:p>
          <a:p>
            <a:pPr lvl="1">
              <a:spcBef>
                <a:spcPts val="600"/>
              </a:spcBef>
            </a:pPr>
            <a:r>
              <a:rPr lang="zh-CN" altLang="en-US" dirty="0"/>
              <a:t>自定义类中的数据成员可以是另一个类的类对象</a:t>
            </a:r>
            <a:r>
              <a:rPr lang="en-US" altLang="zh-CN" dirty="0"/>
              <a:t>——</a:t>
            </a:r>
            <a:r>
              <a:rPr lang="zh-CN" altLang="en-US" dirty="0"/>
              <a:t>靠类定义中的对象说明来指定这样的数据成员，意味着在一个“大对象”中包含着属于另外一个类的“小对象”</a:t>
            </a:r>
            <a:r>
              <a:rPr lang="en-US" altLang="zh-CN" dirty="0"/>
              <a:t>	</a:t>
            </a:r>
          </a:p>
          <a:p>
            <a:pPr lvl="1">
              <a:spcBef>
                <a:spcPts val="600"/>
              </a:spcBef>
            </a:pPr>
            <a:r>
              <a:rPr lang="zh-CN" altLang="en-US" dirty="0"/>
              <a:t>类定义中的对象说明与居于在类外的对象说明语句不同，后者意味着对象的创建；类中的对象成员说明并不直接与对象的创建和初始化相联系，它要等所在的类的对象被创建时（通过构造函数）一同被创建。</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108</a:t>
            </a:fld>
            <a:endParaRPr lang="en-US" altLang="zh-CN"/>
          </a:p>
        </p:txBody>
      </p:sp>
    </p:spTree>
    <p:extLst>
      <p:ext uri="{BB962C8B-B14F-4D97-AF65-F5344CB8AC3E}">
        <p14:creationId xmlns:p14="http://schemas.microsoft.com/office/powerpoint/2010/main" val="135795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a:xfrm>
            <a:off x="457200" y="1295400"/>
            <a:ext cx="8401080" cy="5029200"/>
          </a:xfrm>
        </p:spPr>
        <p:txBody>
          <a:bodyPr/>
          <a:lstStyle/>
          <a:p>
            <a:r>
              <a:rPr lang="zh-CN" altLang="en-US" dirty="0"/>
              <a:t>面向对象程序设计过程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类成员函数的设计</a:t>
            </a:r>
            <a:endParaRPr lang="en-US" altLang="zh-CN" dirty="0"/>
          </a:p>
          <a:p>
            <a:pPr lvl="2"/>
            <a:r>
              <a:rPr lang="zh-CN" altLang="en-US" dirty="0"/>
              <a:t>考虑一张扑克牌可能进行的操作，对花色或者点数的操作</a:t>
            </a:r>
            <a:endParaRPr lang="en-US" altLang="zh-CN" dirty="0"/>
          </a:p>
          <a:p>
            <a:pPr lvl="1"/>
            <a:r>
              <a:rPr lang="zh-CN" altLang="en-US" dirty="0"/>
              <a:t>可以设计其它的类，使用</a:t>
            </a:r>
            <a:r>
              <a:rPr lang="en-US" altLang="zh-CN" dirty="0"/>
              <a:t>Poker</a:t>
            </a:r>
            <a:r>
              <a:rPr lang="zh-CN" altLang="en-US" dirty="0"/>
              <a:t>类的对象</a:t>
            </a:r>
            <a:endParaRPr lang="en-US" altLang="zh-CN" dirty="0"/>
          </a:p>
          <a:p>
            <a:pPr lvl="2"/>
            <a:r>
              <a:rPr lang="zh-CN" altLang="en-US" dirty="0"/>
              <a:t>拖拉机</a:t>
            </a:r>
            <a:endParaRPr lang="en-US" dirty="0"/>
          </a:p>
          <a:p>
            <a:pPr lvl="2"/>
            <a:r>
              <a:rPr lang="zh-CN" altLang="en-US" dirty="0"/>
              <a:t>拱猪</a:t>
            </a:r>
            <a:endParaRPr lang="en-US" altLang="zh-CN" dirty="0"/>
          </a:p>
          <a:p>
            <a:pPr lvl="2"/>
            <a:r>
              <a:rPr lang="zh-CN" altLang="en-US" dirty="0"/>
              <a:t>梭哈</a:t>
            </a:r>
            <a:endParaRPr lang="en-US" altLang="zh-CN" dirty="0"/>
          </a:p>
          <a:p>
            <a:pPr lvl="2"/>
            <a:r>
              <a:rPr lang="en-US" altLang="zh-CN" dirty="0"/>
              <a:t>……</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10</a:t>
            </a:fld>
            <a:endParaRPr lang="en-US" altLang="zh-CN"/>
          </a:p>
        </p:txBody>
      </p:sp>
    </p:spTree>
    <p:extLst>
      <p:ext uri="{BB962C8B-B14F-4D97-AF65-F5344CB8AC3E}">
        <p14:creationId xmlns:p14="http://schemas.microsoft.com/office/powerpoint/2010/main" val="168870952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r>
              <a:rPr lang="zh-CN" altLang="en-US" dirty="0"/>
              <a:t>类的对象成员</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7.14】</a:t>
            </a:r>
            <a:r>
              <a:rPr lang="zh-CN" altLang="zh-CN" dirty="0">
                <a:solidFill>
                  <a:srgbClr val="C00000"/>
                </a:solidFill>
              </a:rPr>
              <a:t>类</a:t>
            </a:r>
            <a:r>
              <a:rPr lang="en-US" altLang="zh-CN" dirty="0">
                <a:solidFill>
                  <a:srgbClr val="C00000"/>
                </a:solidFill>
              </a:rPr>
              <a:t>line</a:t>
            </a:r>
            <a:r>
              <a:rPr lang="zh-CN" altLang="en-US" dirty="0">
                <a:solidFill>
                  <a:srgbClr val="C00000"/>
                </a:solidFill>
              </a:rPr>
              <a:t>的定义中，其数据成员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r>
              <a:rPr lang="zh-CN" altLang="en-US" dirty="0">
                <a:solidFill>
                  <a:srgbClr val="C00000"/>
                </a:solidFill>
              </a:rPr>
              <a:t>为另一个称为</a:t>
            </a:r>
            <a:r>
              <a:rPr lang="en-US" altLang="zh-CN" dirty="0">
                <a:solidFill>
                  <a:srgbClr val="C00000"/>
                </a:solidFill>
              </a:rPr>
              <a:t>pixel</a:t>
            </a:r>
            <a:r>
              <a:rPr lang="zh-CN" altLang="en-US" dirty="0">
                <a:solidFill>
                  <a:srgbClr val="C00000"/>
                </a:solidFill>
              </a:rPr>
              <a:t>的类对象。负责创建类</a:t>
            </a:r>
            <a:r>
              <a:rPr lang="en-US" altLang="zh-CN" dirty="0">
                <a:solidFill>
                  <a:srgbClr val="C00000"/>
                </a:solidFill>
              </a:rPr>
              <a:t>line</a:t>
            </a:r>
            <a:r>
              <a:rPr lang="zh-CN" altLang="en-US" dirty="0">
                <a:solidFill>
                  <a:srgbClr val="C00000"/>
                </a:solidFill>
              </a:rPr>
              <a:t>对象的构造函数还要负责一同创建出类</a:t>
            </a:r>
            <a:r>
              <a:rPr lang="en-US" altLang="zh-CN" dirty="0">
                <a:solidFill>
                  <a:srgbClr val="C00000"/>
                </a:solidFill>
              </a:rPr>
              <a:t>line</a:t>
            </a:r>
            <a:r>
              <a:rPr lang="zh-CN" altLang="en-US" dirty="0">
                <a:solidFill>
                  <a:srgbClr val="C00000"/>
                </a:solidFill>
              </a:rPr>
              <a:t>所包含的对象成员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p>
          <a:p>
            <a:pPr marL="609600" indent="-609600">
              <a:spcBef>
                <a:spcPts val="0"/>
              </a:spcBef>
              <a:buNone/>
            </a:pPr>
            <a:r>
              <a:rPr lang="en-US" altLang="zh-CN" sz="2400">
                <a:solidFill>
                  <a:srgbClr val="0000FF"/>
                </a:solidFill>
                <a:latin typeface="Courier New" pitchFamily="49" charset="0"/>
                <a:cs typeface="Courier New" pitchFamily="49" charset="0"/>
              </a:rPr>
              <a:t>#include</a:t>
            </a:r>
            <a:r>
              <a:rPr lang="en-US" altLang="zh-CN" sz="240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endParaRPr lang="en-US" altLang="zh-CN" sz="2400" dirty="0">
              <a:solidFill>
                <a:srgbClr val="0000FF"/>
              </a:solidFill>
              <a:latin typeface="Courier New" pitchFamily="49" charset="0"/>
              <a:cs typeface="Courier New" pitchFamily="49" charset="0"/>
            </a:endParaRPr>
          </a:p>
          <a:p>
            <a:pPr marL="609600" indent="-609600">
              <a:spcBef>
                <a:spcPts val="0"/>
              </a:spcBef>
              <a:buNone/>
            </a:pPr>
            <a:r>
              <a:rPr lang="en-US" altLang="zh-CN" sz="2400" dirty="0">
                <a:solidFill>
                  <a:srgbClr val="0000FF"/>
                </a:solidFill>
                <a:latin typeface="Courier New" pitchFamily="49" charset="0"/>
                <a:cs typeface="Courier New" pitchFamily="49" charset="0"/>
              </a:rPr>
              <a:t>class</a:t>
            </a:r>
            <a:r>
              <a:rPr lang="en-US" altLang="zh-CN" sz="2400" dirty="0">
                <a:solidFill>
                  <a:schemeClr val="tx2"/>
                </a:solidFill>
                <a:latin typeface="Courier New" pitchFamily="49" charset="0"/>
                <a:cs typeface="Courier New" pitchFamily="49" charset="0"/>
              </a:rPr>
              <a:t> pixel { </a:t>
            </a:r>
          </a:p>
          <a:p>
            <a:pPr marL="609600" indent="-609600">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x,y</a:t>
            </a:r>
            <a:r>
              <a:rPr lang="en-US" altLang="zh-CN" sz="2400" dirty="0">
                <a:solidFill>
                  <a:schemeClr val="tx2"/>
                </a:solidFill>
                <a:latin typeface="Courier New" pitchFamily="49" charset="0"/>
                <a:cs typeface="Courier New" pitchFamily="49" charset="0"/>
              </a:rPr>
              <a:t>; </a:t>
            </a:r>
          </a:p>
          <a:p>
            <a:pPr marL="609600" indent="-609600">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 </a:t>
            </a:r>
          </a:p>
          <a:p>
            <a:pPr marL="609600" indent="-609600">
              <a:spcBef>
                <a:spcPts val="0"/>
              </a:spcBef>
              <a:buNone/>
            </a:pPr>
            <a:r>
              <a:rPr lang="en-US" altLang="zh-CN" sz="2400" dirty="0">
                <a:solidFill>
                  <a:schemeClr val="tx2"/>
                </a:solidFill>
                <a:latin typeface="Courier New" pitchFamily="49" charset="0"/>
                <a:cs typeface="Courier New" pitchFamily="49" charset="0"/>
              </a:rPr>
              <a:t>	pixel(){x=0;y=0;} </a:t>
            </a:r>
          </a:p>
          <a:p>
            <a:pPr marL="609600" indent="-609600">
              <a:spcBef>
                <a:spcPts val="0"/>
              </a:spcBef>
              <a:buNone/>
            </a:pPr>
            <a:r>
              <a:rPr lang="en-US" altLang="zh-CN" sz="2400" dirty="0">
                <a:solidFill>
                  <a:schemeClr val="tx2"/>
                </a:solidFill>
                <a:latin typeface="Courier New" pitchFamily="49" charset="0"/>
                <a:cs typeface="Courier New" pitchFamily="49" charset="0"/>
              </a:rPr>
              <a:t>	pixel(</a:t>
            </a:r>
            <a:r>
              <a:rPr lang="en-US" altLang="zh-CN" sz="2400" dirty="0" err="1">
                <a:solidFill>
                  <a:schemeClr val="tx2"/>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x0, </a:t>
            </a:r>
            <a:r>
              <a:rPr lang="en-US" altLang="zh-CN" sz="2400" dirty="0" err="1">
                <a:solidFill>
                  <a:schemeClr val="tx2"/>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y0){ x=x0; y=y0;} </a:t>
            </a:r>
          </a:p>
          <a:p>
            <a:pPr marL="609600" indent="-609600">
              <a:spcBef>
                <a:spcPts val="0"/>
              </a:spcBef>
              <a:buNone/>
            </a:pPr>
            <a:r>
              <a:rPr lang="en-US" altLang="zh-CN" sz="2400" dirty="0">
                <a:solidFill>
                  <a:schemeClr val="tx2"/>
                </a:solidFill>
                <a:latin typeface="Courier New" pitchFamily="49" charset="0"/>
                <a:cs typeface="Courier New" pitchFamily="49" charset="0"/>
              </a:rPr>
              <a:t>}; </a:t>
            </a: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109</a:t>
            </a:fld>
            <a:endParaRPr lang="en-US" altLang="zh-CN"/>
          </a:p>
        </p:txBody>
      </p:sp>
    </p:spTree>
    <p:extLst>
      <p:ext uri="{BB962C8B-B14F-4D97-AF65-F5344CB8AC3E}">
        <p14:creationId xmlns:p14="http://schemas.microsoft.com/office/powerpoint/2010/main" val="5123258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pPr marL="609600" indent="-609600">
              <a:spcBef>
                <a:spcPts val="0"/>
              </a:spcBef>
              <a:buNone/>
            </a:pPr>
            <a:r>
              <a:rPr lang="en-US" altLang="zh-CN" sz="2400" dirty="0">
                <a:solidFill>
                  <a:srgbClr val="0000FF"/>
                </a:solidFill>
                <a:latin typeface="Courier New" pitchFamily="49" charset="0"/>
                <a:cs typeface="Courier New" pitchFamily="49" charset="0"/>
              </a:rPr>
              <a:t>class</a:t>
            </a:r>
            <a:r>
              <a:rPr lang="en-US" altLang="zh-CN" sz="2400" dirty="0">
                <a:solidFill>
                  <a:schemeClr val="tx2"/>
                </a:solidFill>
                <a:latin typeface="Courier New" pitchFamily="49" charset="0"/>
                <a:cs typeface="Courier New" pitchFamily="49" charset="0"/>
              </a:rPr>
              <a:t> line{ </a:t>
            </a:r>
          </a:p>
          <a:p>
            <a:pPr marL="609600" indent="-609600">
              <a:spcBef>
                <a:spcPts val="0"/>
              </a:spcBef>
              <a:buNone/>
            </a:pPr>
            <a:r>
              <a:rPr lang="en-US" altLang="zh-CN" sz="2400" dirty="0">
                <a:solidFill>
                  <a:schemeClr val="tx2"/>
                </a:solidFill>
                <a:latin typeface="Courier New" pitchFamily="49" charset="0"/>
                <a:cs typeface="Courier New" pitchFamily="49" charset="0"/>
              </a:rPr>
              <a:t>	pixel </a:t>
            </a:r>
            <a:r>
              <a:rPr lang="en-US" altLang="zh-CN" sz="2400" dirty="0" err="1">
                <a:solidFill>
                  <a:schemeClr val="tx2"/>
                </a:solidFill>
                <a:latin typeface="Courier New" pitchFamily="49" charset="0"/>
                <a:cs typeface="Courier New" pitchFamily="49" charset="0"/>
              </a:rPr>
              <a:t>start,end</a:t>
            </a: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color; </a:t>
            </a:r>
          </a:p>
          <a:p>
            <a:pPr marL="609600" indent="-609600">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marL="609600" indent="-609600">
              <a:spcBef>
                <a:spcPts val="0"/>
              </a:spcBef>
              <a:buNone/>
            </a:pPr>
            <a:r>
              <a:rPr lang="en-US" altLang="zh-CN" sz="2400" dirty="0">
                <a:solidFill>
                  <a:schemeClr val="tx2"/>
                </a:solidFill>
                <a:latin typeface="Courier New" pitchFamily="49" charset="0"/>
                <a:cs typeface="Courier New" pitchFamily="49" charset="0"/>
              </a:rPr>
              <a:t>	line(</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sx,</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sy,</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ex,</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ey,</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col</a:t>
            </a:r>
            <a:r>
              <a:rPr lang="en-US" altLang="zh-CN" sz="2400" dirty="0">
                <a:solidFill>
                  <a:schemeClr val="tx2"/>
                </a:solidFill>
                <a:latin typeface="Courier New" pitchFamily="49" charset="0"/>
                <a:cs typeface="Courier New" pitchFamily="49" charset="0"/>
              </a:rPr>
              <a:t>):</a:t>
            </a:r>
          </a:p>
          <a:p>
            <a:pPr marL="609600" indent="-609600">
              <a:spcBef>
                <a:spcPts val="0"/>
              </a:spcBef>
              <a:buNone/>
            </a:pPr>
            <a:r>
              <a:rPr lang="en-US" altLang="zh-CN" sz="2400" dirty="0">
                <a:solidFill>
                  <a:schemeClr val="tx2"/>
                </a:solidFill>
                <a:latin typeface="Courier New" pitchFamily="49" charset="0"/>
                <a:cs typeface="Courier New" pitchFamily="49" charset="0"/>
              </a:rPr>
              <a:t>	start(</a:t>
            </a:r>
            <a:r>
              <a:rPr lang="en-US" altLang="zh-CN" sz="2400" dirty="0" err="1">
                <a:solidFill>
                  <a:schemeClr val="tx2"/>
                </a:solidFill>
                <a:latin typeface="Courier New" pitchFamily="49" charset="0"/>
                <a:cs typeface="Courier New" pitchFamily="49" charset="0"/>
              </a:rPr>
              <a:t>sx,sy</a:t>
            </a:r>
            <a:r>
              <a:rPr lang="en-US" altLang="zh-CN" sz="2400" dirty="0">
                <a:solidFill>
                  <a:schemeClr val="tx2"/>
                </a:solidFill>
                <a:latin typeface="Courier New" pitchFamily="49" charset="0"/>
                <a:cs typeface="Courier New" pitchFamily="49" charset="0"/>
              </a:rPr>
              <a:t>),end(</a:t>
            </a:r>
            <a:r>
              <a:rPr lang="en-US" altLang="zh-CN" sz="2400" dirty="0" err="1">
                <a:solidFill>
                  <a:schemeClr val="tx2"/>
                </a:solidFill>
                <a:latin typeface="Courier New" pitchFamily="49" charset="0"/>
                <a:cs typeface="Courier New" pitchFamily="49" charset="0"/>
              </a:rPr>
              <a:t>ex,ey</a:t>
            </a:r>
            <a:r>
              <a:rPr lang="en-US" altLang="zh-CN" sz="2400" dirty="0">
                <a:solidFill>
                  <a:schemeClr val="tx2"/>
                </a:solidFill>
                <a:latin typeface="Courier New" pitchFamily="49" charset="0"/>
                <a:cs typeface="Courier New" pitchFamily="49" charset="0"/>
              </a:rPr>
              <a:t>){</a:t>
            </a:r>
          </a:p>
          <a:p>
            <a:pPr marL="609600" indent="-609600">
              <a:spcBef>
                <a:spcPts val="0"/>
              </a:spcBef>
              <a:buNone/>
            </a:pPr>
            <a:r>
              <a:rPr lang="en-US" altLang="zh-CN" sz="2400" dirty="0">
                <a:solidFill>
                  <a:schemeClr val="tx2"/>
                </a:solidFill>
                <a:latin typeface="Courier New" pitchFamily="49" charset="0"/>
                <a:cs typeface="Courier New" pitchFamily="49" charset="0"/>
              </a:rPr>
              <a:t>	    color=</a:t>
            </a:r>
            <a:r>
              <a:rPr lang="en-US" altLang="zh-CN" sz="2400" dirty="0" err="1">
                <a:solidFill>
                  <a:schemeClr val="tx2"/>
                </a:solidFill>
                <a:latin typeface="Courier New" pitchFamily="49" charset="0"/>
                <a:cs typeface="Courier New" pitchFamily="49" charset="0"/>
              </a:rPr>
              <a:t>col</a:t>
            </a:r>
            <a:r>
              <a:rPr lang="en-US" altLang="zh-CN" sz="2400" dirty="0">
                <a:solidFill>
                  <a:schemeClr val="tx2"/>
                </a:solidFill>
                <a:latin typeface="Courier New" pitchFamily="49" charset="0"/>
                <a:cs typeface="Courier New" pitchFamily="49" charset="0"/>
              </a:rPr>
              <a:t>;</a:t>
            </a:r>
          </a:p>
          <a:p>
            <a:pPr marL="609600" indent="-609600">
              <a:spcBef>
                <a:spcPts val="0"/>
              </a:spcBef>
              <a:buNone/>
            </a:pPr>
            <a:r>
              <a:rPr lang="en-US" altLang="zh-CN" sz="2400" dirty="0">
                <a:solidFill>
                  <a:schemeClr val="tx2"/>
                </a:solidFill>
                <a:latin typeface="Courier New" pitchFamily="49" charset="0"/>
                <a:cs typeface="Courier New" pitchFamily="49" charset="0"/>
              </a:rPr>
              <a:t>	}; </a:t>
            </a:r>
          </a:p>
          <a:p>
            <a:pPr marL="609600" indent="-609600">
              <a:spcBef>
                <a:spcPts val="0"/>
              </a:spcBef>
              <a:buNone/>
            </a:pPr>
            <a:r>
              <a:rPr lang="en-US" altLang="zh-CN" sz="2400" dirty="0">
                <a:solidFill>
                  <a:schemeClr val="tx2"/>
                </a:solidFill>
                <a:latin typeface="Courier New" pitchFamily="49" charset="0"/>
                <a:cs typeface="Courier New" pitchFamily="49" charset="0"/>
              </a:rPr>
              <a:t>}; </a:t>
            </a:r>
          </a:p>
          <a:p>
            <a:pPr marL="609600" indent="-609600">
              <a:spcBef>
                <a:spcPts val="0"/>
              </a:spcBef>
              <a:buNone/>
            </a:pP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main(){ </a:t>
            </a:r>
          </a:p>
          <a:p>
            <a:pPr marL="609600" indent="-609600">
              <a:spcBef>
                <a:spcPts val="0"/>
              </a:spcBef>
              <a:buNone/>
            </a:pPr>
            <a:r>
              <a:rPr lang="en-US" altLang="zh-CN" sz="2400" dirty="0">
                <a:solidFill>
                  <a:schemeClr val="tx2"/>
                </a:solidFill>
                <a:latin typeface="Courier New" pitchFamily="49" charset="0"/>
                <a:cs typeface="Courier New" pitchFamily="49" charset="0"/>
              </a:rPr>
              <a:t>	line line1(20,20,100,20,2), line2(20,20,20,100,1); </a:t>
            </a: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110</a:t>
            </a:fld>
            <a:endParaRPr lang="en-US" altLang="zh-CN"/>
          </a:p>
        </p:txBody>
      </p:sp>
    </p:spTree>
    <p:extLst>
      <p:ext uri="{BB962C8B-B14F-4D97-AF65-F5344CB8AC3E}">
        <p14:creationId xmlns:p14="http://schemas.microsoft.com/office/powerpoint/2010/main" val="17851292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r>
              <a:rPr lang="zh-CN" altLang="en-US" dirty="0"/>
              <a:t>类的对象成员</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7.14】</a:t>
            </a:r>
            <a:r>
              <a:rPr lang="zh-CN" altLang="en-US" dirty="0">
                <a:solidFill>
                  <a:srgbClr val="C00000"/>
                </a:solidFill>
              </a:rPr>
              <a:t>分析</a:t>
            </a:r>
            <a:endParaRPr lang="en-US" altLang="zh-CN" dirty="0">
              <a:solidFill>
                <a:srgbClr val="C00000"/>
              </a:solidFill>
            </a:endParaRPr>
          </a:p>
          <a:p>
            <a:pPr lvl="2"/>
            <a:r>
              <a:rPr lang="zh-CN" altLang="en-US" dirty="0"/>
              <a:t>类</a:t>
            </a:r>
            <a:r>
              <a:rPr lang="en-US" altLang="zh-CN" dirty="0"/>
              <a:t>line </a:t>
            </a:r>
            <a:r>
              <a:rPr lang="zh-CN" altLang="en-US" dirty="0"/>
              <a:t>有两个对象成员</a:t>
            </a:r>
            <a:r>
              <a:rPr lang="en-US" altLang="zh-CN" dirty="0"/>
              <a:t>start </a:t>
            </a:r>
            <a:r>
              <a:rPr lang="zh-CN" altLang="en-US" dirty="0"/>
              <a:t>和</a:t>
            </a:r>
            <a:r>
              <a:rPr lang="en-US" altLang="zh-CN" dirty="0"/>
              <a:t>end</a:t>
            </a:r>
            <a:r>
              <a:rPr lang="zh-CN" altLang="en-US" dirty="0"/>
              <a:t>，它们是</a:t>
            </a:r>
            <a:r>
              <a:rPr lang="en-US" altLang="zh-CN" dirty="0"/>
              <a:t>pixel </a:t>
            </a:r>
            <a:r>
              <a:rPr lang="zh-CN" altLang="en-US" dirty="0"/>
              <a:t>类的对象。当在程序中创建</a:t>
            </a:r>
            <a:r>
              <a:rPr lang="en-US" altLang="zh-CN" dirty="0"/>
              <a:t>line </a:t>
            </a:r>
            <a:r>
              <a:rPr lang="zh-CN" altLang="en-US" dirty="0"/>
              <a:t>类的对象时，必须同时创建</a:t>
            </a:r>
            <a:r>
              <a:rPr lang="en-US" altLang="zh-CN" dirty="0"/>
              <a:t>pixel </a:t>
            </a:r>
            <a:r>
              <a:rPr lang="zh-CN" altLang="en-US" dirty="0"/>
              <a:t>类的两个对象 ：</a:t>
            </a:r>
            <a:r>
              <a:rPr lang="en-US" altLang="zh-CN" dirty="0"/>
              <a:t>line line1</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20</a:t>
            </a:r>
            <a:r>
              <a:rPr lang="zh-CN" altLang="en-US" dirty="0"/>
              <a:t>，</a:t>
            </a:r>
            <a:r>
              <a:rPr lang="en-US" altLang="zh-CN" dirty="0"/>
              <a:t>2</a:t>
            </a:r>
            <a:r>
              <a:rPr lang="zh-CN" altLang="en-US" dirty="0"/>
              <a:t>），</a:t>
            </a:r>
            <a:r>
              <a:rPr lang="en-US" altLang="zh-CN" dirty="0"/>
              <a:t>line2</a:t>
            </a:r>
            <a:r>
              <a:rPr lang="zh-CN" altLang="en-US" dirty="0"/>
              <a:t>（</a:t>
            </a:r>
            <a:r>
              <a:rPr lang="en-US" altLang="zh-CN" dirty="0"/>
              <a:t>20</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1</a:t>
            </a:r>
            <a:r>
              <a:rPr lang="zh-CN" altLang="en-US" dirty="0"/>
              <a:t>）；  首先用实参</a:t>
            </a:r>
            <a:r>
              <a:rPr lang="en-US" altLang="zh-CN" dirty="0"/>
              <a:t>20</a:t>
            </a:r>
            <a:r>
              <a:rPr lang="zh-CN" altLang="en-US" dirty="0"/>
              <a:t>，</a:t>
            </a:r>
            <a:r>
              <a:rPr lang="en-US" altLang="zh-CN" dirty="0"/>
              <a:t>20</a:t>
            </a:r>
            <a:r>
              <a:rPr lang="zh-CN" altLang="en-US" dirty="0"/>
              <a:t>对</a:t>
            </a:r>
            <a:r>
              <a:rPr lang="en-US" altLang="zh-CN" dirty="0"/>
              <a:t>line1.start </a:t>
            </a:r>
            <a:r>
              <a:rPr lang="zh-CN" altLang="en-US" dirty="0"/>
              <a:t>进行初始化，用实参</a:t>
            </a:r>
            <a:r>
              <a:rPr lang="en-US" altLang="zh-CN" dirty="0"/>
              <a:t>100</a:t>
            </a:r>
            <a:r>
              <a:rPr lang="zh-CN" altLang="en-US" dirty="0"/>
              <a:t>，</a:t>
            </a:r>
            <a:r>
              <a:rPr lang="en-US" altLang="zh-CN" dirty="0"/>
              <a:t>20</a:t>
            </a:r>
            <a:r>
              <a:rPr lang="zh-CN" altLang="en-US" dirty="0"/>
              <a:t>对</a:t>
            </a:r>
            <a:r>
              <a:rPr lang="en-US" altLang="zh-CN" dirty="0"/>
              <a:t>line1.end </a:t>
            </a:r>
            <a:r>
              <a:rPr lang="zh-CN" altLang="en-US" dirty="0"/>
              <a:t>初始化，再进行</a:t>
            </a:r>
            <a:r>
              <a:rPr lang="en-US" altLang="zh-CN" dirty="0"/>
              <a:t>line1.color=2</a:t>
            </a:r>
            <a:r>
              <a:rPr lang="zh-CN" altLang="en-US" dirty="0"/>
              <a:t>，完成</a:t>
            </a:r>
            <a:r>
              <a:rPr lang="en-US" altLang="zh-CN" dirty="0"/>
              <a:t>line1 </a:t>
            </a:r>
            <a:r>
              <a:rPr lang="zh-CN" altLang="en-US" dirty="0"/>
              <a:t>的初始化，其次进行</a:t>
            </a:r>
            <a:r>
              <a:rPr lang="en-US" altLang="zh-CN" dirty="0"/>
              <a:t>line2 </a:t>
            </a:r>
            <a:r>
              <a:rPr lang="zh-CN" altLang="en-US" dirty="0"/>
              <a:t>的初始化。</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111</a:t>
            </a:fld>
            <a:endParaRPr lang="en-US" altLang="zh-CN"/>
          </a:p>
        </p:txBody>
      </p:sp>
    </p:spTree>
    <p:extLst>
      <p:ext uri="{BB962C8B-B14F-4D97-AF65-F5344CB8AC3E}">
        <p14:creationId xmlns:p14="http://schemas.microsoft.com/office/powerpoint/2010/main" val="344491320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r>
              <a:rPr lang="zh-CN" altLang="en-US" dirty="0"/>
              <a:t>类的对象成员</a:t>
            </a:r>
            <a:endParaRPr lang="en-US" altLang="zh-CN" dirty="0"/>
          </a:p>
          <a:p>
            <a:pPr lvl="1">
              <a:lnSpc>
                <a:spcPct val="90000"/>
              </a:lnSpc>
            </a:pPr>
            <a:r>
              <a:rPr lang="zh-CN" altLang="en-US" dirty="0"/>
              <a:t>成员初始化符表：其格式为：</a:t>
            </a:r>
          </a:p>
          <a:p>
            <a:pPr lvl="1">
              <a:lnSpc>
                <a:spcPct val="90000"/>
              </a:lnSpc>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成员初始化符</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成员初始化符</a:t>
            </a:r>
            <a:r>
              <a:rPr lang="en-US" altLang="zh-CN" dirty="0">
                <a:solidFill>
                  <a:schemeClr val="tx2"/>
                </a:solidFill>
                <a:latin typeface="Courier New" pitchFamily="49" charset="0"/>
                <a:cs typeface="Courier New" pitchFamily="49" charset="0"/>
              </a:rPr>
              <a:t>&gt;</a:t>
            </a:r>
          </a:p>
          <a:p>
            <a:pPr lvl="2">
              <a:lnSpc>
                <a:spcPct val="90000"/>
              </a:lnSpc>
            </a:pPr>
            <a:r>
              <a:rPr lang="zh-CN" altLang="en-US" dirty="0">
                <a:latin typeface="Courier New" pitchFamily="49" charset="0"/>
                <a:cs typeface="Courier New" pitchFamily="49" charset="0"/>
              </a:rPr>
              <a:t>成员初始化符：</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对象成员</a:t>
            </a:r>
            <a:r>
              <a:rPr lang="en-US" altLang="zh-CN" dirty="0">
                <a:latin typeface="Courier New" pitchFamily="49" charset="0"/>
                <a:cs typeface="Courier New" pitchFamily="49" charset="0"/>
              </a:rPr>
              <a:t>&gt; (&lt;</a:t>
            </a:r>
            <a:r>
              <a:rPr lang="zh-CN" altLang="en-US" dirty="0">
                <a:latin typeface="Courier New" pitchFamily="49" charset="0"/>
                <a:cs typeface="Courier New" pitchFamily="49" charset="0"/>
              </a:rPr>
              <a:t>初值表</a:t>
            </a:r>
            <a:r>
              <a:rPr lang="en-US" altLang="zh-CN" dirty="0">
                <a:latin typeface="Courier New" pitchFamily="49" charset="0"/>
                <a:cs typeface="Courier New" pitchFamily="49" charset="0"/>
              </a:rPr>
              <a:t>&gt;)</a:t>
            </a: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112</a:t>
            </a:fld>
            <a:endParaRPr lang="en-US" altLang="zh-CN"/>
          </a:p>
        </p:txBody>
      </p:sp>
    </p:spTree>
    <p:extLst>
      <p:ext uri="{BB962C8B-B14F-4D97-AF65-F5344CB8AC3E}">
        <p14:creationId xmlns:p14="http://schemas.microsoft.com/office/powerpoint/2010/main" val="39119901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r>
              <a:rPr lang="zh-CN" altLang="en-US" dirty="0"/>
              <a:t>类的对象成员</a:t>
            </a:r>
            <a:endParaRPr lang="en-US" altLang="zh-CN" dirty="0"/>
          </a:p>
          <a:p>
            <a:pPr lvl="1">
              <a:lnSpc>
                <a:spcPct val="90000"/>
              </a:lnSpc>
            </a:pPr>
            <a:r>
              <a:rPr lang="zh-CN" altLang="en-US" dirty="0"/>
              <a:t>若某个类中含有对象成员，则该类的构造函数就应包含一个初始化符表，一般格式如下：</a:t>
            </a:r>
          </a:p>
          <a:p>
            <a:pPr algn="just">
              <a:lnSpc>
                <a:spcPct val="90000"/>
              </a:lnSpc>
              <a:buNone/>
            </a:pPr>
            <a:r>
              <a:rPr lang="zh-CN" altLang="en-US" sz="2800" dirty="0">
                <a:solidFill>
                  <a:srgbClr val="0000FF"/>
                </a:solidFill>
              </a:rPr>
              <a:t>	  </a:t>
            </a:r>
            <a:r>
              <a:rPr lang="zh-CN" altLang="en-US" sz="2400" dirty="0">
                <a:solidFill>
                  <a:schemeClr val="tx2"/>
                </a:solidFill>
                <a:latin typeface="Courier New" pitchFamily="49" charset="0"/>
                <a:cs typeface="Courier New" pitchFamily="49" charset="0"/>
              </a:rPr>
              <a:t>&lt;类名&gt;(&lt;参数总表&gt;):&lt;对象成员名1&gt;(&lt;参数表</a:t>
            </a:r>
            <a:r>
              <a:rPr lang="en-US" altLang="zh-CN" sz="2400" dirty="0">
                <a:solidFill>
                  <a:schemeClr val="tx2"/>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1&gt;), ... ,&lt;对象成员名</a:t>
            </a:r>
            <a:r>
              <a:rPr lang="en-US" altLang="zh-CN" sz="2400" dirty="0">
                <a:solidFill>
                  <a:schemeClr val="tx2"/>
                </a:solidFill>
                <a:latin typeface="Courier New" pitchFamily="49" charset="0"/>
                <a:cs typeface="Courier New" pitchFamily="49" charset="0"/>
              </a:rPr>
              <a:t>n&gt;(&lt;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n&gt;)</a:t>
            </a:r>
          </a:p>
          <a:p>
            <a:pPr algn="just">
              <a:lnSpc>
                <a:spcPct val="90000"/>
              </a:lnSpc>
              <a:buNone/>
            </a:pPr>
            <a:r>
              <a:rPr lang="en-US" altLang="zh-CN" sz="2400" dirty="0">
                <a:solidFill>
                  <a:schemeClr val="tx2"/>
                </a:solidFill>
                <a:latin typeface="Courier New" pitchFamily="49" charset="0"/>
                <a:cs typeface="Courier New" pitchFamily="49" charset="0"/>
              </a:rPr>
              <a:t>	  {</a:t>
            </a:r>
          </a:p>
          <a:p>
            <a:pPr algn="just">
              <a:lnSpc>
                <a:spcPct val="90000"/>
              </a:lnSpc>
              <a:buNone/>
            </a:pPr>
            <a:r>
              <a:rPr lang="en-US" altLang="zh-CN" sz="2400" dirty="0">
                <a:solidFill>
                  <a:schemeClr val="tx2"/>
                </a:solidFill>
                <a:latin typeface="Courier New" pitchFamily="49" charset="0"/>
                <a:cs typeface="Courier New" pitchFamily="49" charset="0"/>
              </a:rPr>
              <a:t>		  &lt;</a:t>
            </a:r>
            <a:r>
              <a:rPr lang="zh-CN" altLang="en-US" sz="2400" dirty="0">
                <a:solidFill>
                  <a:schemeClr val="tx2"/>
                </a:solidFill>
                <a:latin typeface="Courier New" pitchFamily="49" charset="0"/>
                <a:cs typeface="Courier New" pitchFamily="49" charset="0"/>
              </a:rPr>
              <a:t>构造函数体&gt;</a:t>
            </a:r>
          </a:p>
          <a:p>
            <a:pPr algn="just">
              <a:lnSpc>
                <a:spcPct val="90000"/>
              </a:lnSpc>
              <a:buNone/>
            </a:pPr>
            <a:r>
              <a:rPr lang="zh-CN" altLang="en-US" sz="2400" dirty="0">
                <a:solidFill>
                  <a:schemeClr val="tx2"/>
                </a:solidFill>
                <a:latin typeface="Courier New" pitchFamily="49" charset="0"/>
                <a:cs typeface="Courier New" pitchFamily="49" charset="0"/>
              </a:rPr>
              <a:t>	  }</a:t>
            </a:r>
          </a:p>
          <a:p>
            <a:pPr algn="just">
              <a:lnSpc>
                <a:spcPct val="40000"/>
              </a:lnSpc>
              <a:buNone/>
            </a:pPr>
            <a:r>
              <a:rPr lang="zh-CN" altLang="en-US" sz="2800" dirty="0">
                <a:solidFill>
                  <a:schemeClr val="tx2"/>
                </a:solidFill>
                <a:latin typeface="Times New Roman"/>
              </a:rPr>
              <a:t> </a:t>
            </a:r>
            <a:endParaRPr lang="zh-CN" altLang="en-US" sz="2800" dirty="0">
              <a:solidFill>
                <a:schemeClr val="tx2"/>
              </a:solidFill>
            </a:endParaRPr>
          </a:p>
          <a:p>
            <a:pPr algn="just">
              <a:lnSpc>
                <a:spcPct val="90000"/>
              </a:lnSpc>
              <a:buNone/>
            </a:pPr>
            <a:r>
              <a:rPr lang="zh-CN" altLang="en-US" sz="2800" dirty="0">
                <a:solidFill>
                  <a:schemeClr val="tx2"/>
                </a:solidFill>
              </a:rPr>
              <a:t>       </a:t>
            </a:r>
            <a:endParaRPr lang="zh-CN" altLang="en-US" dirty="0">
              <a:solidFill>
                <a:schemeClr val="tx2"/>
              </a:solidFill>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113</a:t>
            </a:fld>
            <a:endParaRPr lang="en-US" altLang="zh-CN"/>
          </a:p>
        </p:txBody>
      </p:sp>
    </p:spTree>
    <p:extLst>
      <p:ext uri="{BB962C8B-B14F-4D97-AF65-F5344CB8AC3E}">
        <p14:creationId xmlns:p14="http://schemas.microsoft.com/office/powerpoint/2010/main" val="39009009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r>
              <a:rPr lang="zh-CN" altLang="en-US" dirty="0"/>
              <a:t>类的对象成员</a:t>
            </a:r>
            <a:endParaRPr lang="en-US" altLang="zh-CN" dirty="0"/>
          </a:p>
          <a:p>
            <a:pPr lvl="1">
              <a:lnSpc>
                <a:spcPct val="90000"/>
              </a:lnSpc>
            </a:pPr>
            <a:r>
              <a:rPr lang="zh-CN" altLang="en-US" dirty="0"/>
              <a:t>在定义（生成）一个含有对象成员的类对象时，它的构造函数被系统调用，这时将首先</a:t>
            </a:r>
            <a:r>
              <a:rPr lang="zh-CN" altLang="en-US" dirty="0" smtClean="0"/>
              <a:t>按照</a:t>
            </a:r>
            <a:r>
              <a:rPr lang="zh-CN" altLang="en-US" dirty="0">
                <a:solidFill>
                  <a:srgbClr val="FF0000"/>
                </a:solidFill>
              </a:rPr>
              <a:t>定义顺序</a:t>
            </a:r>
            <a:r>
              <a:rPr lang="zh-CN" altLang="en-US" dirty="0" smtClean="0"/>
              <a:t>来</a:t>
            </a:r>
            <a:r>
              <a:rPr lang="zh-CN" altLang="en-US" dirty="0"/>
              <a:t>依次执行各对象成员的构造函数，完成各对象成员的初始化工作，而后执行本类的构造函数体。析构函数的调用顺序恰好与之相反。 </a:t>
            </a:r>
            <a:endParaRPr lang="en-US" altLang="zh-CN" dirty="0"/>
          </a:p>
          <a:p>
            <a:endParaRPr lang="zh-CN" altLang="en-US" dirty="0"/>
          </a:p>
          <a:p>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114</a:t>
            </a:fld>
            <a:endParaRPr lang="en-US" altLang="zh-CN"/>
          </a:p>
        </p:txBody>
      </p:sp>
    </p:spTree>
    <p:extLst>
      <p:ext uri="{BB962C8B-B14F-4D97-AF65-F5344CB8AC3E}">
        <p14:creationId xmlns:p14="http://schemas.microsoft.com/office/powerpoint/2010/main" val="39312686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r>
              <a:rPr lang="zh-CN" altLang="en-US" dirty="0"/>
              <a:t>类的嵌套</a:t>
            </a:r>
            <a:endParaRPr lang="en-US" altLang="zh-CN" dirty="0"/>
          </a:p>
          <a:p>
            <a:pPr lvl="1"/>
            <a:r>
              <a:rPr lang="zh-CN" altLang="en-US" dirty="0"/>
              <a:t>一个类的说明包含在另一个类说明中，即为类的嵌套</a:t>
            </a:r>
            <a:endParaRPr lang="en-US" altLang="zh-CN" dirty="0"/>
          </a:p>
          <a:p>
            <a:pPr marL="609600" indent="-609600">
              <a:lnSpc>
                <a:spcPct val="80000"/>
              </a:lnSpc>
              <a:buNone/>
            </a:pPr>
            <a:r>
              <a:rPr lang="en-US" altLang="zh-CN" sz="2000" dirty="0">
                <a:solidFill>
                  <a:srgbClr val="0000FF"/>
                </a:solidFill>
              </a:rPr>
              <a:t>	</a:t>
            </a: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CC{</a:t>
            </a:r>
            <a:r>
              <a:rPr lang="en-US" altLang="zh-CN" sz="2400" dirty="0">
                <a:solidFill>
                  <a:srgbClr val="0000FF"/>
                </a:solidFill>
                <a:latin typeface="Courier New" pitchFamily="49" charset="0"/>
                <a:cs typeface="Courier New" pitchFamily="49" charset="0"/>
              </a:rPr>
              <a:t/>
            </a:r>
            <a:br>
              <a:rPr lang="en-US" altLang="zh-CN" sz="2400" dirty="0">
                <a:solidFill>
                  <a:srgbClr val="0000FF"/>
                </a:solidFill>
                <a:latin typeface="Courier New" pitchFamily="49" charset="0"/>
                <a:cs typeface="Courier New" pitchFamily="49" charset="0"/>
              </a:rPr>
            </a:br>
            <a:r>
              <a:rPr lang="en-US" altLang="zh-CN" sz="2400" dirty="0">
                <a:solidFill>
                  <a:srgbClr val="0000FF"/>
                </a:solidFill>
                <a:latin typeface="Courier New" pitchFamily="49" charset="0"/>
                <a:cs typeface="Courier New" pitchFamily="49" charset="0"/>
              </a:rPr>
              <a:t>	class </a:t>
            </a:r>
            <a:r>
              <a:rPr lang="en-US" altLang="zh-CN" sz="2400" dirty="0">
                <a:solidFill>
                  <a:schemeClr val="tx2"/>
                </a:solidFill>
                <a:latin typeface="Courier New" pitchFamily="49" charset="0"/>
                <a:cs typeface="Courier New" pitchFamily="49" charset="0"/>
              </a:rPr>
              <a:t>C1{…};</a:t>
            </a:r>
          </a:p>
          <a:p>
            <a:pPr marL="609600" indent="-609600">
              <a:lnSpc>
                <a:spcPct val="80000"/>
              </a:lnSpc>
              <a:buNone/>
            </a:pPr>
            <a:r>
              <a:rPr lang="en-US" altLang="zh-CN" sz="2400" dirty="0">
                <a:solidFill>
                  <a:srgbClr val="0000FF"/>
                </a:solidFill>
                <a:latin typeface="Courier New" pitchFamily="49" charset="0"/>
                <a:cs typeface="Courier New" pitchFamily="49" charset="0"/>
              </a:rPr>
              <a:t>   	public</a:t>
            </a:r>
            <a:r>
              <a:rPr lang="en-US" altLang="zh-CN" sz="2400" dirty="0">
                <a:solidFill>
                  <a:schemeClr val="tx2"/>
                </a:solidFill>
                <a:latin typeface="Courier New" pitchFamily="49" charset="0"/>
                <a:cs typeface="Courier New" pitchFamily="49" charset="0"/>
              </a:rPr>
              <a:t>:</a:t>
            </a:r>
          </a:p>
          <a:p>
            <a:pPr marL="609600" indent="-609600">
              <a:lnSpc>
                <a:spcPct val="80000"/>
              </a:lnSpc>
              <a:buNone/>
            </a:pPr>
            <a:r>
              <a:rPr lang="en-US" altLang="zh-CN" sz="2400" dirty="0">
                <a:solidFill>
                  <a:srgbClr val="0000FF"/>
                </a:solidFill>
                <a:latin typeface="Courier New" pitchFamily="49" charset="0"/>
                <a:cs typeface="Courier New" pitchFamily="49" charset="0"/>
              </a:rPr>
              <a:t>     class </a:t>
            </a:r>
            <a:r>
              <a:rPr lang="en-US" altLang="zh-CN" sz="2400" dirty="0">
                <a:solidFill>
                  <a:schemeClr val="tx2"/>
                </a:solidFill>
                <a:latin typeface="Courier New" pitchFamily="49" charset="0"/>
                <a:cs typeface="Courier New" pitchFamily="49" charset="0"/>
              </a:rPr>
              <a:t>C2{…};</a:t>
            </a:r>
          </a:p>
          <a:p>
            <a:pPr marL="609600" indent="-609600">
              <a:lnSpc>
                <a:spcPct val="80000"/>
              </a:lnSpc>
              <a:buNone/>
            </a:pPr>
            <a:r>
              <a:rPr lang="en-US" altLang="zh-CN" sz="2400" dirty="0">
                <a:solidFill>
                  <a:schemeClr val="tx2"/>
                </a:solidFill>
                <a:latin typeface="Courier New" pitchFamily="49" charset="0"/>
                <a:cs typeface="Courier New" pitchFamily="49" charset="0"/>
              </a:rPr>
              <a:t>		C1 f1(C2); …</a:t>
            </a:r>
            <a:br>
              <a:rPr lang="en-US" altLang="zh-CN" sz="2400" dirty="0">
                <a:solidFill>
                  <a:schemeClr val="tx2"/>
                </a:solidFill>
                <a:latin typeface="Courier New" pitchFamily="49" charset="0"/>
                <a:cs typeface="Courier New" pitchFamily="49" charset="0"/>
              </a:rPr>
            </a:b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a:p>
            <a:pPr lvl="2"/>
            <a:r>
              <a:rPr lang="zh-CN" altLang="en-US" dirty="0"/>
              <a:t>其中类</a:t>
            </a:r>
            <a:r>
              <a:rPr lang="en-US" altLang="zh-CN" dirty="0"/>
              <a:t>C1 </a:t>
            </a:r>
            <a:r>
              <a:rPr lang="zh-CN" altLang="en-US" dirty="0"/>
              <a:t>是类</a:t>
            </a:r>
            <a:r>
              <a:rPr lang="en-US" altLang="zh-CN" dirty="0"/>
              <a:t>CC </a:t>
            </a:r>
            <a:r>
              <a:rPr lang="zh-CN" altLang="en-US" dirty="0"/>
              <a:t>的私有嵌套类，类</a:t>
            </a:r>
            <a:r>
              <a:rPr lang="en-US" altLang="zh-CN" dirty="0"/>
              <a:t>CC </a:t>
            </a:r>
            <a:r>
              <a:rPr lang="zh-CN" altLang="en-US" dirty="0"/>
              <a:t>外的函数中不能使用它；类</a:t>
            </a:r>
            <a:r>
              <a:rPr lang="en-US" altLang="zh-CN" dirty="0"/>
              <a:t>C2 </a:t>
            </a:r>
            <a:r>
              <a:rPr lang="zh-CN" altLang="en-US" dirty="0"/>
              <a:t>是类</a:t>
            </a:r>
            <a:r>
              <a:rPr lang="en-US" altLang="zh-CN" dirty="0"/>
              <a:t>CC </a:t>
            </a:r>
            <a:r>
              <a:rPr lang="zh-CN" altLang="en-US" dirty="0"/>
              <a:t>的公有嵌套类，可以在</a:t>
            </a:r>
            <a:r>
              <a:rPr lang="en-US" altLang="zh-CN" dirty="0"/>
              <a:t>CC </a:t>
            </a:r>
            <a:r>
              <a:rPr lang="zh-CN" altLang="en-US" dirty="0"/>
              <a:t>类外使用，但类名应为</a:t>
            </a:r>
            <a:r>
              <a:rPr lang="en-US" altLang="zh-CN" dirty="0"/>
              <a:t>CC::C2</a:t>
            </a: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115</a:t>
            </a:fld>
            <a:endParaRPr lang="en-US" altLang="zh-CN"/>
          </a:p>
        </p:txBody>
      </p:sp>
    </p:spTree>
    <p:extLst>
      <p:ext uri="{BB962C8B-B14F-4D97-AF65-F5344CB8AC3E}">
        <p14:creationId xmlns:p14="http://schemas.microsoft.com/office/powerpoint/2010/main" val="247919209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r>
              <a:rPr lang="zh-CN" altLang="en-US" dirty="0"/>
              <a:t>类的嵌套</a:t>
            </a:r>
            <a:endParaRPr lang="en-US" altLang="zh-CN" dirty="0"/>
          </a:p>
          <a:p>
            <a:pPr lvl="1">
              <a:lnSpc>
                <a:spcPct val="80000"/>
              </a:lnSpc>
            </a:pPr>
            <a:r>
              <a:rPr lang="zh-CN" altLang="zh-CN" dirty="0"/>
              <a:t>在</a:t>
            </a:r>
            <a:r>
              <a:rPr lang="en-US" altLang="zh-CN" dirty="0"/>
              <a:t>main</a:t>
            </a:r>
            <a:r>
              <a:rPr lang="zh-CN" altLang="en-US" dirty="0"/>
              <a:t>主函数中：</a:t>
            </a:r>
            <a:endParaRPr lang="en-US" altLang="zh-CN" dirty="0"/>
          </a:p>
          <a:p>
            <a:pPr lvl="1">
              <a:spcBef>
                <a:spcPts val="0"/>
              </a:spcBef>
              <a:buNone/>
            </a:pP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C1 </a:t>
            </a:r>
            <a:r>
              <a:rPr lang="en-US" altLang="zh-CN" dirty="0" err="1">
                <a:solidFill>
                  <a:schemeClr val="tx2"/>
                </a:solidFill>
                <a:latin typeface="Courier New" pitchFamily="49" charset="0"/>
                <a:cs typeface="Courier New" pitchFamily="49" charset="0"/>
              </a:rPr>
              <a:t>a,b</a:t>
            </a:r>
            <a:r>
              <a:rPr lang="en-US" altLang="zh-CN" dirty="0">
                <a:solidFill>
                  <a:schemeClr val="tx2"/>
                </a:solidFill>
                <a:latin typeface="Courier New" pitchFamily="49" charset="0"/>
                <a:cs typeface="Courier New" pitchFamily="49" charset="0"/>
              </a:rPr>
              <a:t>;</a:t>
            </a:r>
            <a:br>
              <a:rPr lang="en-US" altLang="zh-CN" dirty="0">
                <a:solidFill>
                  <a:schemeClr val="tx2"/>
                </a:solidFill>
                <a:latin typeface="Courier New" pitchFamily="49" charset="0"/>
                <a:cs typeface="Courier New" pitchFamily="49" charset="0"/>
              </a:rPr>
            </a:br>
            <a:r>
              <a:rPr lang="en-US" altLang="zh-CN" dirty="0">
                <a:solidFill>
                  <a:schemeClr val="tx2"/>
                </a:solidFill>
                <a:latin typeface="Courier New" pitchFamily="49" charset="0"/>
                <a:cs typeface="Courier New" pitchFamily="49" charset="0"/>
              </a:rPr>
              <a:t>C2 </a:t>
            </a:r>
            <a:r>
              <a:rPr lang="en-US" altLang="zh-CN" dirty="0" err="1">
                <a:solidFill>
                  <a:schemeClr val="tx2"/>
                </a:solidFill>
                <a:latin typeface="Courier New" pitchFamily="49" charset="0"/>
                <a:cs typeface="Courier New" pitchFamily="49" charset="0"/>
              </a:rPr>
              <a:t>a,b</a:t>
            </a:r>
            <a:r>
              <a:rPr lang="en-US" altLang="zh-CN" dirty="0">
                <a:solidFill>
                  <a:schemeClr val="tx2"/>
                </a:solidFill>
                <a:latin typeface="Courier New" pitchFamily="49" charset="0"/>
                <a:cs typeface="Courier New" pitchFamily="49" charset="0"/>
              </a:rPr>
              <a:t>;</a:t>
            </a:r>
            <a:br>
              <a:rPr lang="en-US" altLang="zh-CN" dirty="0">
                <a:solidFill>
                  <a:schemeClr val="tx2"/>
                </a:solidFill>
                <a:latin typeface="Courier New" pitchFamily="49" charset="0"/>
                <a:cs typeface="Courier New" pitchFamily="49" charset="0"/>
              </a:rPr>
            </a:br>
            <a:r>
              <a:rPr lang="en-US" altLang="zh-CN" dirty="0">
                <a:solidFill>
                  <a:schemeClr val="tx2"/>
                </a:solidFill>
                <a:latin typeface="Courier New" pitchFamily="49" charset="0"/>
                <a:cs typeface="Courier New" pitchFamily="49" charset="0"/>
              </a:rPr>
              <a:t>CC::C1 </a:t>
            </a:r>
            <a:r>
              <a:rPr lang="en-US" altLang="zh-CN" dirty="0" err="1">
                <a:solidFill>
                  <a:schemeClr val="tx2"/>
                </a:solidFill>
                <a:latin typeface="Courier New" pitchFamily="49" charset="0"/>
                <a:cs typeface="Courier New" pitchFamily="49" charset="0"/>
              </a:rPr>
              <a:t>a,b</a:t>
            </a:r>
            <a:r>
              <a:rPr lang="en-US" altLang="zh-CN" dirty="0">
                <a:solidFill>
                  <a:schemeClr val="tx2"/>
                </a:solidFill>
                <a:latin typeface="Courier New" pitchFamily="49" charset="0"/>
                <a:cs typeface="Courier New" pitchFamily="49" charset="0"/>
              </a:rPr>
              <a:t>;</a:t>
            </a:r>
          </a:p>
          <a:p>
            <a:pPr lvl="2">
              <a:lnSpc>
                <a:spcPct val="80000"/>
              </a:lnSpc>
            </a:pPr>
            <a:r>
              <a:rPr lang="zh-CN" altLang="en-US" dirty="0"/>
              <a:t>都是非法的</a:t>
            </a:r>
          </a:p>
          <a:p>
            <a:pPr lvl="1">
              <a:lnSpc>
                <a:spcPct val="80000"/>
              </a:lnSpc>
              <a:buNone/>
            </a:pPr>
            <a:r>
              <a:rPr lang="en-US" altLang="zh-CN" dirty="0">
                <a:solidFill>
                  <a:schemeClr val="tx2"/>
                </a:solidFill>
                <a:latin typeface="Courier New" pitchFamily="49" charset="0"/>
                <a:cs typeface="Courier New" pitchFamily="49" charset="0"/>
              </a:rPr>
              <a:t>	CC::C2 </a:t>
            </a:r>
            <a:r>
              <a:rPr lang="en-US" altLang="zh-CN" dirty="0" err="1">
                <a:solidFill>
                  <a:schemeClr val="tx2"/>
                </a:solidFill>
                <a:latin typeface="Courier New" pitchFamily="49" charset="0"/>
                <a:cs typeface="Courier New" pitchFamily="49" charset="0"/>
              </a:rPr>
              <a:t>a,b</a:t>
            </a:r>
            <a:r>
              <a:rPr lang="en-US" altLang="zh-CN" dirty="0">
                <a:solidFill>
                  <a:schemeClr val="tx2"/>
                </a:solidFill>
                <a:latin typeface="Courier New" pitchFamily="49" charset="0"/>
                <a:cs typeface="Courier New" pitchFamily="49" charset="0"/>
              </a:rPr>
              <a:t>; </a:t>
            </a:r>
          </a:p>
          <a:p>
            <a:pPr lvl="2">
              <a:spcBef>
                <a:spcPts val="0"/>
              </a:spcBef>
            </a:pPr>
            <a:r>
              <a:rPr lang="zh-CN" altLang="en-US" dirty="0"/>
              <a:t>是合法的，它说明了两个嵌套类</a:t>
            </a:r>
            <a:r>
              <a:rPr lang="en-US" altLang="zh-CN" dirty="0"/>
              <a:t>C2 </a:t>
            </a:r>
            <a:r>
              <a:rPr lang="zh-CN" altLang="en-US" dirty="0"/>
              <a:t>的对象。嵌套类的使用并不方便，不宜多用</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116</a:t>
            </a:fld>
            <a:endParaRPr lang="en-US" altLang="zh-CN"/>
          </a:p>
        </p:txBody>
      </p:sp>
    </p:spTree>
    <p:extLst>
      <p:ext uri="{BB962C8B-B14F-4D97-AF65-F5344CB8AC3E}">
        <p14:creationId xmlns:p14="http://schemas.microsoft.com/office/powerpoint/2010/main" val="19293673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类和对象</a:t>
            </a:r>
          </a:p>
        </p:txBody>
      </p:sp>
      <p:graphicFrame>
        <p:nvGraphicFramePr>
          <p:cNvPr id="6" name="内容占位符 5"/>
          <p:cNvGraphicFramePr>
            <a:graphicFrameLocks noGrp="1"/>
          </p:cNvGraphicFramePr>
          <p:nvPr>
            <p:ph idx="1"/>
          </p:nvPr>
        </p:nvGraphicFramePr>
        <p:xfrm>
          <a:off x="457200" y="1295400"/>
          <a:ext cx="8153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81622E5D-7BC3-44E6-BA65-C8AAD10FCEE5}" type="slidenum">
              <a:rPr lang="en-US" altLang="zh-CN" smtClean="0"/>
              <a:pPr/>
              <a:t>117</a:t>
            </a:fld>
            <a:endParaRPr lang="en-US" altLang="zh-CN"/>
          </a:p>
        </p:txBody>
      </p:sp>
    </p:spTree>
    <p:extLst>
      <p:ext uri="{BB962C8B-B14F-4D97-AF65-F5344CB8AC3E}">
        <p14:creationId xmlns:p14="http://schemas.microsoft.com/office/powerpoint/2010/main" val="28593027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大多数运算符实际上是一种特殊的函数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2"/>
            <a:r>
              <a:rPr lang="zh-CN" altLang="en-US" dirty="0">
                <a:solidFill>
                  <a:srgbClr val="009900"/>
                </a:solidFill>
              </a:rPr>
              <a:t>运算符</a:t>
            </a:r>
            <a:r>
              <a:rPr lang="zh-CN" altLang="en-US" dirty="0">
                <a:solidFill>
                  <a:srgbClr val="0000FF"/>
                </a:solidFill>
              </a:rPr>
              <a:t>形式: </a:t>
            </a:r>
            <a:r>
              <a:rPr lang="en-US" altLang="zh-CN" dirty="0" err="1">
                <a:solidFill>
                  <a:srgbClr val="0000FF"/>
                </a:solidFill>
              </a:rPr>
              <a:t>a+b</a:t>
            </a:r>
            <a:r>
              <a:rPr lang="en-US" altLang="zh-CN" dirty="0">
                <a:solidFill>
                  <a:srgbClr val="0000FF"/>
                </a:solidFill>
              </a:rPr>
              <a:t> </a:t>
            </a:r>
          </a:p>
          <a:p>
            <a:pPr lvl="2"/>
            <a:r>
              <a:rPr lang="zh-CN" altLang="en-US" dirty="0">
                <a:solidFill>
                  <a:srgbClr val="009900"/>
                </a:solidFill>
              </a:rPr>
              <a:t>函数</a:t>
            </a:r>
            <a:r>
              <a:rPr lang="zh-CN" altLang="en-US" dirty="0">
                <a:solidFill>
                  <a:srgbClr val="0000FF"/>
                </a:solidFill>
              </a:rPr>
              <a:t>形式: </a:t>
            </a:r>
            <a:r>
              <a:rPr lang="en-US" altLang="zh-CN" dirty="0" err="1">
                <a:solidFill>
                  <a:srgbClr val="0000FF"/>
                </a:solidFill>
              </a:rPr>
              <a:t>int</a:t>
            </a:r>
            <a:r>
              <a:rPr lang="en-US" altLang="zh-CN" dirty="0">
                <a:solidFill>
                  <a:srgbClr val="0000FF"/>
                </a:solidFill>
              </a:rPr>
              <a:t> add( </a:t>
            </a:r>
            <a:r>
              <a:rPr lang="en-US" altLang="zh-CN" dirty="0" err="1">
                <a:solidFill>
                  <a:srgbClr val="0000FF"/>
                </a:solidFill>
              </a:rPr>
              <a:t>int</a:t>
            </a:r>
            <a:r>
              <a:rPr lang="en-US" altLang="zh-CN" dirty="0">
                <a:solidFill>
                  <a:srgbClr val="0000FF"/>
                </a:solidFill>
              </a:rPr>
              <a:t> x, </a:t>
            </a:r>
            <a:r>
              <a:rPr lang="en-US" altLang="zh-CN" dirty="0" err="1">
                <a:solidFill>
                  <a:srgbClr val="0000FF"/>
                </a:solidFill>
              </a:rPr>
              <a:t>int</a:t>
            </a:r>
            <a:r>
              <a:rPr lang="en-US" altLang="zh-CN" dirty="0">
                <a:solidFill>
                  <a:srgbClr val="0000FF"/>
                </a:solidFill>
              </a:rPr>
              <a:t> y)，</a:t>
            </a:r>
          </a:p>
          <a:p>
            <a:pPr lvl="2"/>
            <a:r>
              <a:rPr lang="zh-CN" altLang="en-US" dirty="0">
                <a:solidFill>
                  <a:srgbClr val="0000FF"/>
                </a:solidFill>
              </a:rPr>
              <a:t>函数调用 </a:t>
            </a:r>
            <a:r>
              <a:rPr lang="en-US" altLang="zh-CN" dirty="0">
                <a:solidFill>
                  <a:srgbClr val="0000FF"/>
                </a:solidFill>
              </a:rPr>
              <a:t>add(</a:t>
            </a:r>
            <a:r>
              <a:rPr lang="en-US" altLang="zh-CN" dirty="0" err="1">
                <a:solidFill>
                  <a:srgbClr val="0000FF"/>
                </a:solidFill>
              </a:rPr>
              <a:t>a,b</a:t>
            </a:r>
            <a:r>
              <a:rPr lang="en-US" altLang="zh-CN" dirty="0">
                <a:solidFill>
                  <a:srgbClr val="0000FF"/>
                </a:solidFill>
              </a:rPr>
              <a:t>)</a:t>
            </a:r>
          </a:p>
          <a:p>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118</a:t>
            </a:fld>
            <a:endParaRPr lang="en-US" altLang="zh-CN"/>
          </a:p>
        </p:txBody>
      </p:sp>
    </p:spTree>
    <p:extLst>
      <p:ext uri="{BB962C8B-B14F-4D97-AF65-F5344CB8AC3E}">
        <p14:creationId xmlns:p14="http://schemas.microsoft.com/office/powerpoint/2010/main" val="53242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面向对象程序设计过程</a:t>
            </a:r>
            <a:endParaRPr lang="en-US" altLang="zh-CN" dirty="0"/>
          </a:p>
          <a:p>
            <a:pPr lvl="1"/>
            <a:r>
              <a:rPr lang="zh-CN" altLang="en-US" dirty="0"/>
              <a:t>描述客观事物必须用</a:t>
            </a:r>
            <a:r>
              <a:rPr lang="zh-CN" altLang="en-US" dirty="0">
                <a:solidFill>
                  <a:srgbClr val="FF0000"/>
                </a:solidFill>
              </a:rPr>
              <a:t>不同的数据类型</a:t>
            </a:r>
            <a:r>
              <a:rPr lang="zh-CN" altLang="en-US" dirty="0"/>
              <a:t>来描述不同的方面。</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solidFill>
                  <a:srgbClr val="C00000"/>
                </a:solidFill>
              </a:rPr>
              <a:t>描述商品</a:t>
            </a:r>
          </a:p>
          <a:p>
            <a:pPr lvl="2"/>
            <a:r>
              <a:rPr lang="zh-CN" altLang="en-US" dirty="0"/>
              <a:t>商品名称（用</a:t>
            </a:r>
            <a:r>
              <a:rPr lang="zh-CN" altLang="en-US" dirty="0">
                <a:solidFill>
                  <a:srgbClr val="FF0000"/>
                </a:solidFill>
              </a:rPr>
              <a:t>字符串</a:t>
            </a:r>
            <a:r>
              <a:rPr lang="zh-CN" altLang="en-US" dirty="0"/>
              <a:t>描述），该商品数量（用</a:t>
            </a:r>
            <a:r>
              <a:rPr lang="zh-CN" altLang="en-US" dirty="0">
                <a:solidFill>
                  <a:srgbClr val="FF0000"/>
                </a:solidFill>
              </a:rPr>
              <a:t>整型</a:t>
            </a:r>
            <a:r>
              <a:rPr lang="zh-CN" altLang="en-US" dirty="0"/>
              <a:t>数描述），该商品单价（用</a:t>
            </a:r>
            <a:r>
              <a:rPr lang="zh-CN" altLang="en-US" dirty="0">
                <a:solidFill>
                  <a:srgbClr val="FF0000"/>
                </a:solidFill>
              </a:rPr>
              <a:t>浮点数</a:t>
            </a:r>
            <a:r>
              <a:rPr lang="zh-CN" altLang="en-US" dirty="0"/>
              <a:t>描述），该商品总价（用</a:t>
            </a:r>
            <a:r>
              <a:rPr lang="zh-CN" altLang="en-US" dirty="0">
                <a:solidFill>
                  <a:srgbClr val="FF0000"/>
                </a:solidFill>
              </a:rPr>
              <a:t>浮点数</a:t>
            </a:r>
            <a:r>
              <a:rPr lang="zh-CN" altLang="en-US" dirty="0"/>
              <a:t>描述）。</a:t>
            </a:r>
          </a:p>
          <a:p>
            <a:pPr lvl="2"/>
            <a:r>
              <a:rPr lang="zh-CN" altLang="en-US" dirty="0"/>
              <a:t>使用属于三种不同数据类型的四个数据成员（</a:t>
            </a:r>
            <a:r>
              <a:rPr lang="en-US" altLang="zh-CN" dirty="0"/>
              <a:t>data member</a:t>
            </a:r>
            <a:r>
              <a:rPr lang="zh-CN" altLang="en-US" dirty="0"/>
              <a:t>）来描述一种商品</a:t>
            </a:r>
            <a:endParaRPr lang="en-US" altLang="zh-CN" dirty="0"/>
          </a:p>
          <a:p>
            <a:pPr lvl="2"/>
            <a:r>
              <a:rPr lang="zh-CN" altLang="en-US" dirty="0"/>
              <a:t>商品类的函数成员需根据具体的需求进行设计，如商品出库、入库等等</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11</a:t>
            </a:fld>
            <a:endParaRPr lang="en-US" altLang="zh-CN"/>
          </a:p>
        </p:txBody>
      </p:sp>
    </p:spTree>
    <p:extLst>
      <p:ext uri="{BB962C8B-B14F-4D97-AF65-F5344CB8AC3E}">
        <p14:creationId xmlns:p14="http://schemas.microsoft.com/office/powerpoint/2010/main" val="61320188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295400"/>
            <a:ext cx="8329642" cy="5029200"/>
          </a:xfrm>
        </p:spPr>
        <p:txBody>
          <a:bodyPr/>
          <a:lstStyle/>
          <a:p>
            <a:r>
              <a:rPr lang="zh-CN" altLang="en-US" dirty="0"/>
              <a:t>运算符重载是函数重载的扩充</a:t>
            </a:r>
            <a:endParaRPr lang="en-US" altLang="zh-CN" dirty="0"/>
          </a:p>
          <a:p>
            <a:pPr lvl="1"/>
            <a:r>
              <a:rPr lang="en-US" altLang="zh-CN" dirty="0"/>
              <a:t>C++</a:t>
            </a:r>
            <a:r>
              <a:rPr lang="zh-CN" altLang="en-US" dirty="0"/>
              <a:t>允许重新定义某些运算符的作用及其实现（功能），可以给运算符扩充添加新用法(“老用法”依然可行)。</a:t>
            </a:r>
            <a:endParaRPr lang="en-US" altLang="zh-CN" dirty="0"/>
          </a:p>
          <a:p>
            <a:pPr lvl="2"/>
            <a:r>
              <a:rPr lang="zh-CN" altLang="en-US" dirty="0"/>
              <a:t>例:可“借用”一批老运算符（如，*，+，-，&amp;，&gt;=，&gt; 等），来表示并实现集合</a:t>
            </a:r>
            <a:r>
              <a:rPr lang="en-US" altLang="zh-CN" dirty="0"/>
              <a:t>set</a:t>
            </a:r>
            <a:r>
              <a:rPr lang="zh-CN" altLang="en-US" dirty="0"/>
              <a:t>类对象的交、并、差、元素属于、包含、真包含等运算，而后则程序中就可按如下的方式来使用它们：</a:t>
            </a:r>
          </a:p>
          <a:p>
            <a:pPr algn="just">
              <a:buNone/>
            </a:pPr>
            <a:r>
              <a:rPr lang="zh-CN" altLang="en-US" sz="2400" dirty="0">
                <a:solidFill>
                  <a:srgbClr val="0000FF"/>
                </a:solidFill>
              </a:rPr>
              <a:t>      </a:t>
            </a:r>
            <a:r>
              <a:rPr lang="en-US" altLang="zh-CN" sz="2400" dirty="0">
                <a:solidFill>
                  <a:schemeClr val="tx2"/>
                </a:solidFill>
                <a:latin typeface="Courier New" pitchFamily="49" charset="0"/>
                <a:cs typeface="Courier New" pitchFamily="49" charset="0"/>
              </a:rPr>
              <a:t>set s1,s2,s3,s4,s5; s3=s1*s2; s4=s1+s2;</a:t>
            </a:r>
          </a:p>
          <a:p>
            <a:pPr algn="just">
              <a:buNone/>
            </a:pPr>
            <a:r>
              <a:rPr lang="en-US" altLang="zh-CN" sz="2400" dirty="0">
                <a:solidFill>
                  <a:schemeClr val="tx2"/>
                </a:solidFill>
                <a:latin typeface="Courier New" pitchFamily="49" charset="0"/>
                <a:cs typeface="Courier New" pitchFamily="49" charset="0"/>
              </a:rPr>
              <a:t>     s5=s1-s2; if(3&amp;s1)...; if (s1&gt;=s2)...;</a:t>
            </a:r>
          </a:p>
          <a:p>
            <a:pPr algn="just">
              <a:buNone/>
            </a:pPr>
            <a:r>
              <a:rPr lang="en-US" altLang="zh-CN" sz="2400" dirty="0">
                <a:solidFill>
                  <a:schemeClr val="tx2"/>
                </a:solidFill>
                <a:latin typeface="Courier New" pitchFamily="49" charset="0"/>
                <a:cs typeface="Courier New" pitchFamily="49" charset="0"/>
              </a:rPr>
              <a:t>     if (s1&gt;s2) ...;</a:t>
            </a:r>
            <a:endParaRPr lang="zh-CN" altLang="en-US"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119</a:t>
            </a:fld>
            <a:endParaRPr lang="en-US" altLang="zh-CN"/>
          </a:p>
        </p:txBody>
      </p:sp>
    </p:spTree>
    <p:extLst>
      <p:ext uri="{BB962C8B-B14F-4D97-AF65-F5344CB8AC3E}">
        <p14:creationId xmlns:p14="http://schemas.microsoft.com/office/powerpoint/2010/main" val="19335225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运算符重载的定义是一个函数定义过程</a:t>
            </a:r>
            <a:endParaRPr lang="en-US" altLang="zh-CN" dirty="0"/>
          </a:p>
          <a:p>
            <a:pPr lvl="1">
              <a:spcBef>
                <a:spcPts val="0"/>
              </a:spcBef>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en-US" dirty="0">
                <a:solidFill>
                  <a:srgbClr val="C00000"/>
                </a:solidFill>
              </a:rPr>
              <a:t>通过友元函数方式定义“&amp;”，通过类成员函数方式定义“+”：</a:t>
            </a:r>
          </a:p>
          <a:p>
            <a:pPr algn="just">
              <a:lnSpc>
                <a:spcPct val="80000"/>
              </a:lnSpc>
              <a:buNone/>
            </a:pPr>
            <a:r>
              <a:rPr lang="zh-CN" altLang="en-US" dirty="0">
                <a:solidFill>
                  <a:srgbClr val="0000FF"/>
                </a:solidFill>
              </a:rPr>
              <a:t>    </a:t>
            </a:r>
            <a:r>
              <a:rPr lang="en-US" altLang="zh-CN" sz="2400" dirty="0">
                <a:solidFill>
                  <a:srgbClr val="0000FF"/>
                </a:solidFill>
                <a:latin typeface="Courier New" pitchFamily="49" charset="0"/>
                <a:cs typeface="Courier New" pitchFamily="49" charset="0"/>
              </a:rPr>
              <a:t>class</a:t>
            </a:r>
            <a:r>
              <a:rPr lang="en-US" altLang="zh-CN" sz="2400" dirty="0">
                <a:solidFill>
                  <a:schemeClr val="tx2"/>
                </a:solidFill>
                <a:latin typeface="Courier New" pitchFamily="49" charset="0"/>
                <a:cs typeface="Courier New" pitchFamily="49" charset="0"/>
              </a:rPr>
              <a:t> Set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elems</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maxcard</a:t>
            </a:r>
            <a:r>
              <a:rPr lang="en-US" altLang="zh-CN" sz="2400" dirty="0">
                <a:solidFill>
                  <a:schemeClr val="tx2"/>
                </a:solidFill>
                <a:latin typeface="Courier New" pitchFamily="49" charset="0"/>
                <a:cs typeface="Courier New" pitchFamily="49" charset="0"/>
              </a:rPr>
              <a:t>];</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card;</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gn="just">
              <a:lnSpc>
                <a:spcPct val="80000"/>
              </a:lnSpc>
              <a:buNone/>
            </a:pPr>
            <a:r>
              <a:rPr lang="en-US" altLang="zh-CN" sz="2400" dirty="0">
                <a:solidFill>
                  <a:schemeClr val="tx2"/>
                </a:solidFill>
                <a:latin typeface="Courier New" pitchFamily="49" charset="0"/>
                <a:cs typeface="Courier New" pitchFamily="49" charset="0"/>
              </a:rPr>
              <a:t>  	   ...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friend </a:t>
            </a:r>
            <a:r>
              <a:rPr lang="en-US" altLang="zh-CN" sz="2400" dirty="0" err="1">
                <a:solidFill>
                  <a:srgbClr val="0000FF"/>
                </a:solidFill>
                <a:latin typeface="Courier New" pitchFamily="49" charset="0"/>
                <a:cs typeface="Courier New" pitchFamily="49" charset="0"/>
              </a:rPr>
              <a:t>bool</a:t>
            </a:r>
            <a:r>
              <a:rPr lang="en-US" altLang="zh-CN" sz="2400" dirty="0">
                <a:solidFill>
                  <a:srgbClr val="0000FF"/>
                </a:solidFill>
                <a:latin typeface="Courier New" pitchFamily="49" charset="0"/>
                <a:cs typeface="Courier New" pitchFamily="49" charset="0"/>
              </a:rPr>
              <a:t> operator</a:t>
            </a:r>
            <a:r>
              <a:rPr lang="en-US" altLang="zh-CN" sz="2400" dirty="0">
                <a:solidFill>
                  <a:schemeClr val="tx2"/>
                </a:solidFill>
                <a:latin typeface="Courier New" pitchFamily="49" charset="0"/>
                <a:cs typeface="Courier New" pitchFamily="49" charset="0"/>
              </a:rPr>
              <a:t> &amp;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Set); </a:t>
            </a:r>
          </a:p>
          <a:p>
            <a:pPr algn="just">
              <a:lnSpc>
                <a:spcPct val="80000"/>
              </a:lnSpc>
              <a:buNone/>
            </a:pPr>
            <a:r>
              <a:rPr lang="en-US" altLang="zh-CN" sz="2400" dirty="0">
                <a:solidFill>
                  <a:schemeClr val="tx2"/>
                </a:solidFill>
                <a:latin typeface="Courier New" pitchFamily="49" charset="0"/>
                <a:cs typeface="Courier New" pitchFamily="49" charset="0"/>
              </a:rPr>
              <a:t>	      Set </a:t>
            </a:r>
            <a:r>
              <a:rPr lang="en-US" altLang="zh-CN" sz="2400" dirty="0">
                <a:solidFill>
                  <a:srgbClr val="0000FF"/>
                </a:solidFill>
                <a:latin typeface="Courier New" pitchFamily="49" charset="0"/>
                <a:cs typeface="Courier New" pitchFamily="49" charset="0"/>
              </a:rPr>
              <a:t>operator</a:t>
            </a:r>
            <a:r>
              <a:rPr lang="en-US" altLang="zh-CN" sz="2400" dirty="0">
                <a:solidFill>
                  <a:schemeClr val="tx2"/>
                </a:solidFill>
                <a:latin typeface="Courier New" pitchFamily="49" charset="0"/>
                <a:cs typeface="Courier New" pitchFamily="49" charset="0"/>
              </a:rPr>
              <a:t> + (Set S2);</a:t>
            </a:r>
          </a:p>
          <a:p>
            <a:pPr algn="just">
              <a:lnSpc>
                <a:spcPct val="80000"/>
              </a:lnSpc>
              <a:buNone/>
            </a:pPr>
            <a:r>
              <a:rPr lang="en-US" altLang="zh-CN" sz="2400" dirty="0">
                <a:solidFill>
                  <a:schemeClr val="tx2"/>
                </a:solidFill>
                <a:latin typeface="Courier New" pitchFamily="49" charset="0"/>
                <a:cs typeface="Courier New" pitchFamily="49" charset="0"/>
              </a:rPr>
              <a:t>	      ...</a:t>
            </a:r>
          </a:p>
          <a:p>
            <a:pPr algn="just">
              <a:lnSpc>
                <a:spcPct val="80000"/>
              </a:lnSpc>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120</a:t>
            </a:fld>
            <a:endParaRPr lang="en-US" altLang="zh-CN"/>
          </a:p>
        </p:txBody>
      </p:sp>
    </p:spTree>
    <p:extLst>
      <p:ext uri="{BB962C8B-B14F-4D97-AF65-F5344CB8AC3E}">
        <p14:creationId xmlns:p14="http://schemas.microsoft.com/office/powerpoint/2010/main" val="13825626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允许使用如下两种不同方式来定义运算符重载函数</a:t>
            </a:r>
            <a:endParaRPr lang="en-US" altLang="zh-CN" dirty="0"/>
          </a:p>
          <a:p>
            <a:pPr lvl="1"/>
            <a:r>
              <a:rPr lang="zh-CN" altLang="en-US" dirty="0"/>
              <a:t>以类的</a:t>
            </a:r>
            <a:r>
              <a:rPr lang="zh-CN" altLang="en-US" dirty="0">
                <a:solidFill>
                  <a:srgbClr val="008000"/>
                </a:solidFill>
              </a:rPr>
              <a:t>友元函数</a:t>
            </a:r>
            <a:r>
              <a:rPr lang="zh-CN" altLang="en-US" dirty="0"/>
              <a:t>方式定义</a:t>
            </a:r>
            <a:endParaRPr lang="en-US" altLang="zh-CN" dirty="0"/>
          </a:p>
          <a:p>
            <a:pPr lvl="2"/>
            <a:r>
              <a:rPr lang="zh-CN" altLang="en-US" dirty="0"/>
              <a:t>所有运算分量必须显式地列在本友元函数的参数表中，而且这些参数类型中至少要有一个应该是说明该友元的类类型或是对该类的引用</a:t>
            </a:r>
            <a:endParaRPr lang="en-US" altLang="zh-CN" dirty="0"/>
          </a:p>
          <a:p>
            <a:pPr lvl="1"/>
            <a:r>
              <a:rPr lang="zh-CN" altLang="en-US" dirty="0"/>
              <a:t>以类的公有</a:t>
            </a:r>
            <a:r>
              <a:rPr lang="zh-CN" altLang="en-US" dirty="0">
                <a:solidFill>
                  <a:srgbClr val="008000"/>
                </a:solidFill>
              </a:rPr>
              <a:t>成员函数</a:t>
            </a:r>
            <a:r>
              <a:rPr lang="zh-CN" altLang="en-US" dirty="0"/>
              <a:t>方式定义</a:t>
            </a:r>
            <a:endParaRPr lang="en-US" altLang="zh-CN" dirty="0"/>
          </a:p>
          <a:p>
            <a:pPr lvl="2"/>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121</a:t>
            </a:fld>
            <a:endParaRPr lang="en-US" altLang="zh-CN"/>
          </a:p>
        </p:txBody>
      </p:sp>
    </p:spTree>
    <p:extLst>
      <p:ext uri="{BB962C8B-B14F-4D97-AF65-F5344CB8AC3E}">
        <p14:creationId xmlns:p14="http://schemas.microsoft.com/office/powerpoint/2010/main" val="22791990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对重载运算符的限制</a:t>
            </a:r>
            <a:endParaRPr lang="en-US" altLang="zh-CN" dirty="0"/>
          </a:p>
          <a:p>
            <a:pPr lvl="1">
              <a:lnSpc>
                <a:spcPct val="90000"/>
              </a:lnSpc>
            </a:pPr>
            <a:r>
              <a:rPr lang="zh-CN" altLang="en-US" dirty="0"/>
              <a:t>被用户重载的运算符，其优先级、结合性、以及运算分量个数都必须与系统中的本原运算符相一致。</a:t>
            </a:r>
          </a:p>
          <a:p>
            <a:pPr lvl="1">
              <a:lnSpc>
                <a:spcPct val="90000"/>
              </a:lnSpc>
            </a:pPr>
            <a:r>
              <a:rPr lang="zh-CN" altLang="en-US" dirty="0"/>
              <a:t>如下5个运算符不可重载：</a:t>
            </a:r>
          </a:p>
          <a:p>
            <a:pPr lvl="1">
              <a:lnSpc>
                <a:spcPct val="90000"/>
              </a:lnSpc>
              <a:buNone/>
            </a:pPr>
            <a:r>
              <a:rPr lang="zh-CN" altLang="en-US" dirty="0"/>
              <a:t>  </a:t>
            </a:r>
            <a:r>
              <a:rPr lang="zh-CN" altLang="en-US" sz="2400" dirty="0">
                <a:solidFill>
                  <a:schemeClr val="tx2"/>
                </a:solidFill>
                <a:latin typeface="Courier New" pitchFamily="49" charset="0"/>
                <a:cs typeface="Courier New" pitchFamily="49" charset="0"/>
              </a:rPr>
              <a:t>.    ::    ?:    .*    </a:t>
            </a:r>
            <a:r>
              <a:rPr lang="en-US" altLang="zh-CN" sz="2400" dirty="0" err="1">
                <a:solidFill>
                  <a:schemeClr val="tx2"/>
                </a:solidFill>
                <a:latin typeface="Courier New" pitchFamily="49" charset="0"/>
                <a:cs typeface="Courier New" pitchFamily="49" charset="0"/>
              </a:rPr>
              <a:t>sizeof</a:t>
            </a:r>
            <a:endParaRPr lang="en-US" altLang="zh-CN" sz="2400" dirty="0">
              <a:solidFill>
                <a:schemeClr val="tx2"/>
              </a:solidFill>
              <a:latin typeface="Courier New" pitchFamily="49" charset="0"/>
              <a:cs typeface="Courier New" pitchFamily="49" charset="0"/>
            </a:endParaRPr>
          </a:p>
          <a:p>
            <a:pPr lvl="1">
              <a:lnSpc>
                <a:spcPct val="90000"/>
              </a:lnSpc>
            </a:pPr>
            <a:r>
              <a:rPr lang="zh-CN" altLang="en-US" dirty="0"/>
              <a:t>只能以类成员而不能以友元身份重载者:</a:t>
            </a:r>
          </a:p>
          <a:p>
            <a:pPr lvl="1">
              <a:lnSpc>
                <a:spcPct val="90000"/>
              </a:lnSpc>
              <a:buNone/>
            </a:pPr>
            <a:r>
              <a:rPr lang="zh-CN" altLang="en-US" dirty="0"/>
              <a:t>  </a:t>
            </a:r>
            <a:r>
              <a:rPr lang="zh-CN" altLang="en-US" sz="2400" dirty="0">
                <a:solidFill>
                  <a:schemeClr val="tx2"/>
                </a:solidFill>
                <a:latin typeface="Courier New" pitchFamily="49" charset="0"/>
                <a:cs typeface="Courier New" pitchFamily="49" charset="0"/>
              </a:rPr>
              <a:t>=    ( )    [ ]   -&gt;   </a:t>
            </a:r>
            <a:r>
              <a:rPr lang="en-US" altLang="zh-CN" sz="2400" dirty="0">
                <a:solidFill>
                  <a:schemeClr val="tx2"/>
                </a:solidFill>
                <a:latin typeface="Courier New" pitchFamily="49" charset="0"/>
                <a:cs typeface="Courier New" pitchFamily="49" charset="0"/>
              </a:rPr>
              <a:t>type</a:t>
            </a:r>
            <a:endParaRPr lang="en-US" altLang="zh-CN" sz="2400" dirty="0">
              <a:latin typeface="Courier New" pitchFamily="49" charset="0"/>
              <a:cs typeface="Courier New" pitchFamily="49" charset="0"/>
            </a:endParaRPr>
          </a:p>
          <a:p>
            <a:pPr lvl="1">
              <a:lnSpc>
                <a:spcPct val="90000"/>
              </a:lnSpc>
            </a:pPr>
            <a:r>
              <a:rPr lang="zh-CN" altLang="en-US" dirty="0"/>
              <a:t>不可自创新的运算符。 </a:t>
            </a:r>
            <a:endParaRPr lang="en-US" altLang="zh-CN" dirty="0"/>
          </a:p>
          <a:p>
            <a:pPr lvl="1"/>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122</a:t>
            </a:fld>
            <a:endParaRPr lang="en-US" altLang="zh-CN"/>
          </a:p>
        </p:txBody>
      </p:sp>
    </p:spTree>
    <p:extLst>
      <p:ext uri="{BB962C8B-B14F-4D97-AF65-F5344CB8AC3E}">
        <p14:creationId xmlns:p14="http://schemas.microsoft.com/office/powerpoint/2010/main" val="373578840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628800"/>
            <a:ext cx="8229600" cy="486090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solidFill>
                  <a:srgbClr val="C00000"/>
                </a:solidFill>
              </a:rPr>
              <a:t>自定义一个称为</a:t>
            </a:r>
            <a:r>
              <a:rPr lang="en-US" altLang="zh-CN" dirty="0">
                <a:solidFill>
                  <a:srgbClr val="C00000"/>
                </a:solidFill>
              </a:rPr>
              <a:t>point</a:t>
            </a:r>
            <a:r>
              <a:rPr lang="zh-CN" altLang="en-US" dirty="0">
                <a:solidFill>
                  <a:srgbClr val="C00000"/>
                </a:solidFill>
              </a:rPr>
              <a:t>的类，其对象表示平面上的一个点(</a:t>
            </a:r>
            <a:r>
              <a:rPr lang="en-US" altLang="zh-CN" dirty="0" err="1">
                <a:solidFill>
                  <a:srgbClr val="C00000"/>
                </a:solidFill>
              </a:rPr>
              <a:t>x,y</a:t>
            </a:r>
            <a:r>
              <a:rPr lang="en-US" altLang="zh-CN" dirty="0">
                <a:solidFill>
                  <a:srgbClr val="C00000"/>
                </a:solidFill>
              </a:rPr>
              <a:t>)，</a:t>
            </a:r>
            <a:r>
              <a:rPr lang="zh-CN" altLang="en-US" dirty="0">
                <a:solidFill>
                  <a:srgbClr val="C00000"/>
                </a:solidFill>
              </a:rPr>
              <a:t>并通过友员方式对该类重载二目运算符“==”、“+”、“-”、“^”和一目运算符“-”，用来判断两个对象是否相等，求出两个对象的和、差、距离，以及将组成一个对象的数值取反</a:t>
            </a:r>
            <a:endParaRPr lang="en-US" altLang="zh-CN" dirty="0">
              <a:solidFill>
                <a:srgbClr val="C00000"/>
              </a:solidFill>
            </a:endParaRPr>
          </a:p>
          <a:p>
            <a:pPr lvl="1"/>
            <a:r>
              <a:rPr lang="zh-CN" altLang="en-US" dirty="0"/>
              <a:t>以两种方式进行运算符重载</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123</a:t>
            </a:fld>
            <a:endParaRPr lang="en-US" altLang="zh-CN"/>
          </a:p>
        </p:txBody>
      </p:sp>
    </p:spTree>
    <p:extLst>
      <p:ext uri="{BB962C8B-B14F-4D97-AF65-F5344CB8AC3E}">
        <p14:creationId xmlns:p14="http://schemas.microsoft.com/office/powerpoint/2010/main" val="74297790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295400"/>
            <a:ext cx="8543956" cy="502920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solidFill>
                  <a:srgbClr val="C00000"/>
                </a:solidFill>
              </a:rPr>
              <a:t>使用友元方式重载运算符</a:t>
            </a:r>
            <a:endParaRPr lang="en-US" altLang="zh-CN" dirty="0">
              <a:solidFill>
                <a:srgbClr val="C00000"/>
              </a:solidFill>
            </a:endParaRPr>
          </a:p>
          <a:p>
            <a:pPr algn="just">
              <a:spcBef>
                <a:spcPts val="0"/>
              </a:spcBef>
              <a:buNone/>
            </a:pPr>
            <a:r>
              <a:rPr lang="zh-CN" altLang="en-US" sz="2200" dirty="0">
                <a:solidFill>
                  <a:srgbClr val="0000FF"/>
                </a:solidFill>
                <a:latin typeface="Courier New" pitchFamily="49" charset="0"/>
                <a:cs typeface="Courier New" pitchFamily="49" charset="0"/>
              </a:rPr>
              <a:t>#</a:t>
            </a:r>
            <a:r>
              <a:rPr lang="en-US" altLang="zh-CN" sz="2200" dirty="0">
                <a:solidFill>
                  <a:srgbClr val="0000FF"/>
                </a:solidFill>
                <a:latin typeface="Courier New" pitchFamily="49" charset="0"/>
                <a:cs typeface="Courier New" pitchFamily="49" charset="0"/>
              </a:rPr>
              <a:t>include</a:t>
            </a:r>
            <a:r>
              <a:rPr lang="en-US" altLang="zh-CN" sz="2200" dirty="0">
                <a:solidFill>
                  <a:schemeClr val="tx2"/>
                </a:solidFill>
                <a:latin typeface="Courier New" pitchFamily="49" charset="0"/>
                <a:cs typeface="Courier New" pitchFamily="49" charset="0"/>
              </a:rPr>
              <a:t> &lt;</a:t>
            </a:r>
            <a:r>
              <a:rPr lang="en-US" altLang="zh-CN" sz="2200" dirty="0" err="1">
                <a:solidFill>
                  <a:schemeClr val="tx2"/>
                </a:solidFill>
                <a:latin typeface="Courier New" pitchFamily="49" charset="0"/>
                <a:cs typeface="Courier New" pitchFamily="49" charset="0"/>
              </a:rPr>
              <a:t>iostream.h</a:t>
            </a:r>
            <a:r>
              <a:rPr lang="en-US" altLang="zh-CN" sz="2200" dirty="0">
                <a:solidFill>
                  <a:schemeClr val="tx2"/>
                </a:solidFill>
                <a:latin typeface="Courier New" pitchFamily="49" charset="0"/>
                <a:cs typeface="Courier New" pitchFamily="49" charset="0"/>
              </a:rPr>
              <a:t>&gt;</a:t>
            </a:r>
          </a:p>
          <a:p>
            <a:pPr algn="just">
              <a:spcBef>
                <a:spcPts val="0"/>
              </a:spcBef>
              <a:buNone/>
            </a:pPr>
            <a:r>
              <a:rPr lang="en-US" altLang="zh-CN" sz="2200" dirty="0">
                <a:solidFill>
                  <a:srgbClr val="0000FF"/>
                </a:solidFill>
                <a:latin typeface="Courier New" pitchFamily="49" charset="0"/>
                <a:cs typeface="Courier New" pitchFamily="49" charset="0"/>
              </a:rPr>
              <a:t>#include</a:t>
            </a:r>
            <a:r>
              <a:rPr lang="en-US" altLang="zh-CN" sz="2200" dirty="0">
                <a:solidFill>
                  <a:schemeClr val="tx2"/>
                </a:solidFill>
                <a:latin typeface="Courier New" pitchFamily="49" charset="0"/>
                <a:cs typeface="Courier New" pitchFamily="49" charset="0"/>
              </a:rPr>
              <a:t> &lt;</a:t>
            </a:r>
            <a:r>
              <a:rPr lang="en-US" altLang="zh-CN" sz="2200" dirty="0" err="1">
                <a:solidFill>
                  <a:schemeClr val="tx2"/>
                </a:solidFill>
                <a:latin typeface="Courier New" pitchFamily="49" charset="0"/>
                <a:cs typeface="Courier New" pitchFamily="49" charset="0"/>
              </a:rPr>
              <a:t>math.h</a:t>
            </a:r>
            <a:r>
              <a:rPr lang="en-US" altLang="zh-CN" sz="2200" dirty="0">
                <a:solidFill>
                  <a:schemeClr val="tx2"/>
                </a:solidFill>
                <a:latin typeface="Courier New" pitchFamily="49" charset="0"/>
                <a:cs typeface="Courier New" pitchFamily="49" charset="0"/>
              </a:rPr>
              <a:t>&gt; </a:t>
            </a:r>
            <a:endParaRPr lang="zh-CN" altLang="en-US" sz="2200" dirty="0">
              <a:solidFill>
                <a:schemeClr val="tx2"/>
              </a:solidFill>
              <a:latin typeface="Courier New" pitchFamily="49" charset="0"/>
              <a:cs typeface="Courier New" pitchFamily="49" charset="0"/>
            </a:endParaRPr>
          </a:p>
          <a:p>
            <a:pPr algn="just">
              <a:spcBef>
                <a:spcPts val="0"/>
              </a:spcBef>
              <a:buNone/>
            </a:pPr>
            <a:r>
              <a:rPr lang="en-US" altLang="zh-CN" sz="2200" dirty="0">
                <a:solidFill>
                  <a:srgbClr val="0000FF"/>
                </a:solidFill>
                <a:latin typeface="Courier New" pitchFamily="49" charset="0"/>
                <a:cs typeface="Courier New" pitchFamily="49" charset="0"/>
              </a:rPr>
              <a:t>class</a:t>
            </a:r>
            <a:r>
              <a:rPr lang="en-US" altLang="zh-CN" sz="2200" dirty="0">
                <a:solidFill>
                  <a:schemeClr val="tx2"/>
                </a:solidFill>
                <a:latin typeface="Courier New" pitchFamily="49" charset="0"/>
                <a:cs typeface="Courier New" pitchFamily="49" charset="0"/>
              </a:rPr>
              <a:t> point { </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double</a:t>
            </a: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x,y</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rgbClr val="0000FF"/>
                </a:solidFill>
                <a:latin typeface="Courier New" pitchFamily="49" charset="0"/>
                <a:cs typeface="Courier New" pitchFamily="49" charset="0"/>
              </a:rPr>
              <a:t>public</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	point(</a:t>
            </a:r>
            <a:r>
              <a:rPr lang="en-US" altLang="zh-CN" sz="2200" dirty="0">
                <a:solidFill>
                  <a:srgbClr val="0000FF"/>
                </a:solidFill>
                <a:latin typeface="Courier New" pitchFamily="49" charset="0"/>
                <a:cs typeface="Courier New" pitchFamily="49" charset="0"/>
              </a:rPr>
              <a:t>double</a:t>
            </a:r>
            <a:r>
              <a:rPr lang="en-US" altLang="zh-CN" sz="2200" dirty="0">
                <a:solidFill>
                  <a:schemeClr val="tx2"/>
                </a:solidFill>
                <a:latin typeface="Courier New" pitchFamily="49" charset="0"/>
                <a:cs typeface="Courier New" pitchFamily="49" charset="0"/>
              </a:rPr>
              <a:t> x0=0, </a:t>
            </a:r>
            <a:r>
              <a:rPr lang="en-US" altLang="zh-CN" sz="2200" dirty="0">
                <a:solidFill>
                  <a:srgbClr val="0000FF"/>
                </a:solidFill>
                <a:latin typeface="Courier New" pitchFamily="49" charset="0"/>
                <a:cs typeface="Courier New" pitchFamily="49" charset="0"/>
              </a:rPr>
              <a:t>double</a:t>
            </a:r>
            <a:r>
              <a:rPr lang="en-US" altLang="zh-CN" sz="2200" dirty="0">
                <a:solidFill>
                  <a:schemeClr val="tx2"/>
                </a:solidFill>
                <a:latin typeface="Courier New" pitchFamily="49" charset="0"/>
                <a:cs typeface="Courier New" pitchFamily="49" charset="0"/>
              </a:rPr>
              <a:t> y0=0);</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friend</a:t>
            </a:r>
            <a:r>
              <a:rPr lang="en-US" altLang="zh-CN" sz="2200" dirty="0">
                <a:solidFill>
                  <a:schemeClr val="tx2"/>
                </a:solidFill>
                <a:latin typeface="Courier New" pitchFamily="49" charset="0"/>
                <a:cs typeface="Courier New" pitchFamily="49" charset="0"/>
              </a:rPr>
              <a:t> point </a:t>
            </a:r>
            <a:r>
              <a:rPr lang="en-US" altLang="zh-CN" sz="2200" dirty="0">
                <a:solidFill>
                  <a:srgbClr val="0000FF"/>
                </a:solidFill>
                <a:latin typeface="Courier New" pitchFamily="49" charset="0"/>
                <a:cs typeface="Courier New" pitchFamily="49" charset="0"/>
              </a:rPr>
              <a:t>operator</a:t>
            </a:r>
            <a:r>
              <a:rPr lang="en-US" altLang="zh-CN" sz="2200" dirty="0">
                <a:solidFill>
                  <a:schemeClr val="tx2"/>
                </a:solidFill>
                <a:latin typeface="Courier New" pitchFamily="49" charset="0"/>
                <a:cs typeface="Courier New" pitchFamily="49" charset="0"/>
              </a:rPr>
              <a:t>-(point pt);</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重载函数</a:t>
            </a:r>
            <a:endParaRPr lang="en-US" altLang="zh-CN" sz="2200" dirty="0">
              <a:solidFill>
                <a:srgbClr val="00B050"/>
              </a:solidFill>
              <a:latin typeface="Courier New" pitchFamily="49" charset="0"/>
              <a:cs typeface="Courier New" pitchFamily="49" charset="0"/>
            </a:endParaRP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friend</a:t>
            </a:r>
            <a:r>
              <a:rPr lang="en-US" altLang="zh-CN" sz="2200" dirty="0">
                <a:solidFill>
                  <a:schemeClr val="tx2"/>
                </a:solidFill>
                <a:latin typeface="Courier New" pitchFamily="49" charset="0"/>
                <a:cs typeface="Courier New" pitchFamily="49" charset="0"/>
              </a:rPr>
              <a:t> point </a:t>
            </a:r>
            <a:r>
              <a:rPr lang="en-US" altLang="zh-CN" sz="2200" dirty="0">
                <a:solidFill>
                  <a:srgbClr val="0000FF"/>
                </a:solidFill>
                <a:latin typeface="Courier New" pitchFamily="49" charset="0"/>
                <a:cs typeface="Courier New" pitchFamily="49" charset="0"/>
              </a:rPr>
              <a:t>operator</a:t>
            </a:r>
            <a:r>
              <a:rPr lang="en-US" altLang="zh-CN" sz="2200" dirty="0">
                <a:solidFill>
                  <a:schemeClr val="tx2"/>
                </a:solidFill>
                <a:latin typeface="Courier New" pitchFamily="49" charset="0"/>
                <a:cs typeface="Courier New" pitchFamily="49" charset="0"/>
              </a:rPr>
              <a:t>+(point pt1, point pt2);</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friend</a:t>
            </a:r>
            <a:r>
              <a:rPr lang="en-US" altLang="zh-CN" sz="2200" dirty="0">
                <a:solidFill>
                  <a:schemeClr val="tx2"/>
                </a:solidFill>
                <a:latin typeface="Courier New" pitchFamily="49" charset="0"/>
                <a:cs typeface="Courier New" pitchFamily="49" charset="0"/>
              </a:rPr>
              <a:t> point </a:t>
            </a:r>
            <a:r>
              <a:rPr lang="en-US" altLang="zh-CN" sz="2200" dirty="0">
                <a:solidFill>
                  <a:srgbClr val="0000FF"/>
                </a:solidFill>
                <a:latin typeface="Courier New" pitchFamily="49" charset="0"/>
                <a:cs typeface="Courier New" pitchFamily="49" charset="0"/>
              </a:rPr>
              <a:t>operator</a:t>
            </a:r>
            <a:r>
              <a:rPr lang="en-US" altLang="zh-CN" sz="2200" dirty="0">
                <a:solidFill>
                  <a:schemeClr val="tx2"/>
                </a:solidFill>
                <a:latin typeface="Courier New" pitchFamily="49" charset="0"/>
                <a:cs typeface="Courier New" pitchFamily="49" charset="0"/>
              </a:rPr>
              <a:t>-(point pt1, point pt2);</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friend </a:t>
            </a:r>
            <a:r>
              <a:rPr lang="en-US" altLang="zh-CN" sz="2200" dirty="0" err="1">
                <a:solidFill>
                  <a:srgbClr val="0000FF"/>
                </a:solidFill>
                <a:latin typeface="Courier New" pitchFamily="49" charset="0"/>
                <a:cs typeface="Courier New" pitchFamily="49" charset="0"/>
              </a:rPr>
              <a:t>bool</a:t>
            </a:r>
            <a:r>
              <a:rPr lang="en-US" altLang="zh-CN" sz="2200" dirty="0">
                <a:solidFill>
                  <a:srgbClr val="0000FF"/>
                </a:solidFill>
                <a:latin typeface="Courier New" pitchFamily="49" charset="0"/>
                <a:cs typeface="Courier New" pitchFamily="49" charset="0"/>
              </a:rPr>
              <a:t> operator</a:t>
            </a:r>
            <a:r>
              <a:rPr lang="en-US" altLang="zh-CN" sz="2200" dirty="0">
                <a:solidFill>
                  <a:schemeClr val="tx2"/>
                </a:solidFill>
                <a:latin typeface="Courier New" pitchFamily="49" charset="0"/>
                <a:cs typeface="Courier New" pitchFamily="49" charset="0"/>
              </a:rPr>
              <a:t>==(point pt1, point pt2);</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friend double operator</a:t>
            </a:r>
            <a:r>
              <a:rPr lang="en-US" altLang="zh-CN" sz="2200" dirty="0">
                <a:solidFill>
                  <a:schemeClr val="tx2"/>
                </a:solidFill>
                <a:latin typeface="Courier New" pitchFamily="49" charset="0"/>
                <a:cs typeface="Courier New" pitchFamily="49" charset="0"/>
              </a:rPr>
              <a:t>^(point pt1, point pt2); </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void</a:t>
            </a:r>
            <a:r>
              <a:rPr lang="en-US" altLang="zh-CN" sz="2200" dirty="0">
                <a:solidFill>
                  <a:schemeClr val="tx2"/>
                </a:solidFill>
                <a:latin typeface="Courier New" pitchFamily="49" charset="0"/>
                <a:cs typeface="Courier New" pitchFamily="49" charset="0"/>
              </a:rPr>
              <a:t> display(); </a:t>
            </a:r>
          </a:p>
          <a:p>
            <a:pPr algn="just">
              <a:spcBef>
                <a:spcPts val="0"/>
              </a:spcBef>
              <a:buNone/>
            </a:pPr>
            <a:r>
              <a:rPr lang="en-US" altLang="zh-CN" sz="2200" dirty="0">
                <a:solidFill>
                  <a:schemeClr val="tx2"/>
                </a:solidFill>
                <a:latin typeface="Courier New" pitchFamily="49" charset="0"/>
                <a:cs typeface="Courier New" pitchFamily="49" charset="0"/>
              </a:rPr>
              <a:t>}; </a:t>
            </a:r>
            <a:endParaRPr lang="zh-CN" altLang="en-US" sz="2200" dirty="0">
              <a:solidFill>
                <a:schemeClr val="tx2"/>
              </a:solidFill>
              <a:latin typeface="Courier New" pitchFamily="49" charset="0"/>
              <a:cs typeface="Courier New" pitchFamily="49" charset="0"/>
            </a:endParaRPr>
          </a:p>
          <a:p>
            <a:pPr>
              <a:buNone/>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124</a:t>
            </a:fld>
            <a:endParaRPr lang="en-US" altLang="zh-CN"/>
          </a:p>
        </p:txBody>
      </p:sp>
    </p:spTree>
    <p:extLst>
      <p:ext uri="{BB962C8B-B14F-4D97-AF65-F5344CB8AC3E}">
        <p14:creationId xmlns:p14="http://schemas.microsoft.com/office/powerpoint/2010/main" val="101523644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pPr algn="just">
              <a:spcBef>
                <a:spcPts val="0"/>
              </a:spcBef>
              <a:buNone/>
            </a:pPr>
            <a:r>
              <a:rPr lang="en-US" altLang="zh-CN" sz="2200" dirty="0">
                <a:solidFill>
                  <a:schemeClr val="tx2"/>
                </a:solidFill>
                <a:latin typeface="Courier New" pitchFamily="49" charset="0"/>
                <a:cs typeface="Courier New" pitchFamily="49" charset="0"/>
              </a:rPr>
              <a:t>point::point (</a:t>
            </a:r>
            <a:r>
              <a:rPr lang="en-US" altLang="zh-CN" sz="2200" dirty="0">
                <a:solidFill>
                  <a:srgbClr val="0000FF"/>
                </a:solidFill>
                <a:latin typeface="Courier New" pitchFamily="49" charset="0"/>
                <a:cs typeface="Courier New" pitchFamily="49" charset="0"/>
              </a:rPr>
              <a:t>double </a:t>
            </a:r>
            <a:r>
              <a:rPr lang="en-US" altLang="zh-CN" sz="2200" dirty="0">
                <a:solidFill>
                  <a:schemeClr val="tx2"/>
                </a:solidFill>
                <a:latin typeface="Courier New" pitchFamily="49" charset="0"/>
                <a:cs typeface="Courier New" pitchFamily="49" charset="0"/>
              </a:rPr>
              <a:t>x0,</a:t>
            </a:r>
            <a:r>
              <a:rPr lang="en-US" altLang="zh-CN" sz="2200" dirty="0">
                <a:solidFill>
                  <a:srgbClr val="0000FF"/>
                </a:solidFill>
                <a:latin typeface="Courier New" pitchFamily="49" charset="0"/>
                <a:cs typeface="Courier New" pitchFamily="49" charset="0"/>
              </a:rPr>
              <a:t> double </a:t>
            </a:r>
            <a:r>
              <a:rPr lang="en-US" altLang="zh-CN" sz="2200" dirty="0">
                <a:solidFill>
                  <a:schemeClr val="tx2"/>
                </a:solidFill>
                <a:latin typeface="Courier New" pitchFamily="49" charset="0"/>
                <a:cs typeface="Courier New" pitchFamily="49" charset="0"/>
              </a:rPr>
              <a:t>y0) {	</a:t>
            </a:r>
          </a:p>
          <a:p>
            <a:pPr algn="just">
              <a:spcBef>
                <a:spcPts val="0"/>
              </a:spcBef>
              <a:buNone/>
            </a:pPr>
            <a:r>
              <a:rPr lang="en-US" altLang="zh-CN" sz="2200" dirty="0">
                <a:solidFill>
                  <a:schemeClr val="tx2"/>
                </a:solidFill>
                <a:latin typeface="Courier New" pitchFamily="49" charset="0"/>
                <a:cs typeface="Courier New" pitchFamily="49" charset="0"/>
              </a:rPr>
              <a:t>	x=x0;	y=y0;</a:t>
            </a:r>
          </a:p>
          <a:p>
            <a:pPr algn="just">
              <a:spcBef>
                <a:spcPts val="0"/>
              </a:spcBef>
              <a:buNone/>
            </a:pP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point</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 (point pt) { </a:t>
            </a:r>
          </a:p>
          <a:p>
            <a:pPr algn="just">
              <a:spcBef>
                <a:spcPts val="0"/>
              </a:spcBef>
              <a:buNone/>
            </a:pPr>
            <a:r>
              <a:rPr lang="en-US" altLang="zh-CN" sz="2200" dirty="0">
                <a:solidFill>
                  <a:schemeClr val="tx2"/>
                </a:solidFill>
                <a:latin typeface="Courier New" pitchFamily="49" charset="0"/>
                <a:cs typeface="Courier New" pitchFamily="49" charset="0"/>
              </a:rPr>
              <a:t>	point temp;	</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temp.x</a:t>
            </a:r>
            <a:r>
              <a:rPr lang="en-US" altLang="zh-CN" sz="2200" dirty="0">
                <a:solidFill>
                  <a:schemeClr val="tx2"/>
                </a:solidFill>
                <a:latin typeface="Courier New" pitchFamily="49" charset="0"/>
                <a:cs typeface="Courier New" pitchFamily="49" charset="0"/>
              </a:rPr>
              <a:t>=-</a:t>
            </a:r>
            <a:r>
              <a:rPr lang="en-US" altLang="zh-CN" sz="2200" dirty="0" err="1">
                <a:solidFill>
                  <a:schemeClr val="tx2"/>
                </a:solidFill>
                <a:latin typeface="Courier New" pitchFamily="49" charset="0"/>
                <a:cs typeface="Courier New" pitchFamily="49" charset="0"/>
              </a:rPr>
              <a:t>pt.x</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temp.y</a:t>
            </a:r>
            <a:r>
              <a:rPr lang="en-US" altLang="zh-CN" sz="2200" dirty="0">
                <a:solidFill>
                  <a:schemeClr val="tx2"/>
                </a:solidFill>
                <a:latin typeface="Courier New" pitchFamily="49" charset="0"/>
                <a:cs typeface="Courier New" pitchFamily="49" charset="0"/>
              </a:rPr>
              <a:t>=-</a:t>
            </a:r>
            <a:r>
              <a:rPr lang="en-US" altLang="zh-CN" sz="2200" dirty="0" err="1">
                <a:solidFill>
                  <a:schemeClr val="tx2"/>
                </a:solidFill>
                <a:latin typeface="Courier New" pitchFamily="49" charset="0"/>
                <a:cs typeface="Courier New" pitchFamily="49" charset="0"/>
              </a:rPr>
              <a:t>pt.y</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rgbClr val="0000FF"/>
                </a:solidFill>
                <a:latin typeface="Courier New" pitchFamily="49" charset="0"/>
                <a:cs typeface="Courier New" pitchFamily="49" charset="0"/>
              </a:rPr>
              <a:t>	return </a:t>
            </a:r>
            <a:r>
              <a:rPr lang="en-US" altLang="zh-CN" sz="2200" dirty="0">
                <a:solidFill>
                  <a:schemeClr val="tx2"/>
                </a:solidFill>
                <a:latin typeface="Courier New" pitchFamily="49" charset="0"/>
                <a:cs typeface="Courier New" pitchFamily="49" charset="0"/>
              </a:rPr>
              <a:t>temp;</a:t>
            </a:r>
          </a:p>
          <a:p>
            <a:pPr algn="just">
              <a:spcBef>
                <a:spcPts val="0"/>
              </a:spcBef>
              <a:buNone/>
            </a:pPr>
            <a:r>
              <a:rPr lang="en-US" altLang="zh-CN" sz="2200" dirty="0">
                <a:solidFill>
                  <a:schemeClr val="tx2"/>
                </a:solidFill>
                <a:latin typeface="Courier New" pitchFamily="49" charset="0"/>
                <a:cs typeface="Courier New" pitchFamily="49" charset="0"/>
              </a:rPr>
              <a:t>}</a:t>
            </a:r>
          </a:p>
          <a:p>
            <a:pPr algn="just">
              <a:lnSpc>
                <a:spcPct val="90000"/>
              </a:lnSpc>
              <a:spcBef>
                <a:spcPts val="0"/>
              </a:spcBef>
              <a:buNone/>
            </a:pPr>
            <a:r>
              <a:rPr lang="en-US" altLang="zh-CN" sz="2200" dirty="0">
                <a:solidFill>
                  <a:schemeClr val="tx2"/>
                </a:solidFill>
                <a:latin typeface="Courier New" pitchFamily="49" charset="0"/>
                <a:cs typeface="Courier New" pitchFamily="49" charset="0"/>
              </a:rPr>
              <a:t>point </a:t>
            </a:r>
            <a:r>
              <a:rPr lang="en-US" altLang="zh-CN" sz="2200" dirty="0">
                <a:solidFill>
                  <a:srgbClr val="0000FF"/>
                </a:solidFill>
                <a:latin typeface="Courier New" pitchFamily="49" charset="0"/>
                <a:cs typeface="Courier New" pitchFamily="49" charset="0"/>
              </a:rPr>
              <a:t>operator </a:t>
            </a:r>
            <a:r>
              <a:rPr lang="en-US" altLang="zh-CN" sz="2200" dirty="0">
                <a:solidFill>
                  <a:schemeClr val="tx2"/>
                </a:solidFill>
                <a:latin typeface="Courier New" pitchFamily="49" charset="0"/>
                <a:cs typeface="Courier New" pitchFamily="49" charset="0"/>
              </a:rPr>
              <a:t>+ (point pt1, point pt2) {	</a:t>
            </a:r>
          </a:p>
          <a:p>
            <a:pPr algn="just">
              <a:lnSpc>
                <a:spcPct val="90000"/>
              </a:lnSpc>
              <a:spcBef>
                <a:spcPts val="0"/>
              </a:spcBef>
              <a:buNone/>
            </a:pPr>
            <a:r>
              <a:rPr lang="en-US" altLang="zh-CN" sz="2200" dirty="0">
                <a:solidFill>
                  <a:schemeClr val="tx2"/>
                </a:solidFill>
                <a:latin typeface="Courier New" pitchFamily="49" charset="0"/>
                <a:cs typeface="Courier New" pitchFamily="49" charset="0"/>
              </a:rPr>
              <a:t>	point temp;</a:t>
            </a:r>
          </a:p>
          <a:p>
            <a:pPr algn="just">
              <a:lnSpc>
                <a:spcPct val="90000"/>
              </a:lnSpc>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temp.x</a:t>
            </a:r>
            <a:r>
              <a:rPr lang="en-US" altLang="zh-CN" sz="2200" dirty="0">
                <a:solidFill>
                  <a:schemeClr val="tx2"/>
                </a:solidFill>
                <a:latin typeface="Courier New" pitchFamily="49" charset="0"/>
                <a:cs typeface="Courier New" pitchFamily="49" charset="0"/>
              </a:rPr>
              <a:t>=pt1.x+pt2.x;</a:t>
            </a:r>
          </a:p>
          <a:p>
            <a:pPr algn="just">
              <a:lnSpc>
                <a:spcPct val="90000"/>
              </a:lnSpc>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temp.y</a:t>
            </a:r>
            <a:r>
              <a:rPr lang="en-US" altLang="zh-CN" sz="2200" dirty="0">
                <a:solidFill>
                  <a:schemeClr val="tx2"/>
                </a:solidFill>
                <a:latin typeface="Courier New" pitchFamily="49" charset="0"/>
                <a:cs typeface="Courier New" pitchFamily="49" charset="0"/>
              </a:rPr>
              <a:t>=pt1.y+pt2.y;</a:t>
            </a:r>
          </a:p>
          <a:p>
            <a:pPr algn="just">
              <a:lnSpc>
                <a:spcPct val="90000"/>
              </a:lnSpc>
              <a:spcBef>
                <a:spcPts val="0"/>
              </a:spcBef>
              <a:buNone/>
            </a:pPr>
            <a:r>
              <a:rPr lang="en-US" altLang="zh-CN" sz="2200" dirty="0">
                <a:solidFill>
                  <a:srgbClr val="0000FF"/>
                </a:solidFill>
                <a:latin typeface="Courier New" pitchFamily="49" charset="0"/>
                <a:cs typeface="Courier New" pitchFamily="49" charset="0"/>
              </a:rPr>
              <a:t>	return </a:t>
            </a:r>
            <a:r>
              <a:rPr lang="en-US" altLang="zh-CN" sz="2200" dirty="0">
                <a:solidFill>
                  <a:schemeClr val="tx2"/>
                </a:solidFill>
                <a:latin typeface="Courier New" pitchFamily="49" charset="0"/>
                <a:cs typeface="Courier New" pitchFamily="49" charset="0"/>
              </a:rPr>
              <a:t>temp;</a:t>
            </a:r>
          </a:p>
          <a:p>
            <a:pPr algn="just">
              <a:lnSpc>
                <a:spcPct val="90000"/>
              </a:lnSpc>
              <a:spcBef>
                <a:spcPts val="0"/>
              </a:spcBef>
              <a:buNone/>
            </a:pPr>
            <a:r>
              <a:rPr lang="en-US" altLang="zh-CN" sz="2200" dirty="0">
                <a:solidFill>
                  <a:schemeClr val="tx2"/>
                </a:solidFill>
                <a:latin typeface="Courier New" pitchFamily="49" charset="0"/>
                <a:cs typeface="Courier New" pitchFamily="49" charset="0"/>
              </a:rPr>
              <a:t>}</a:t>
            </a:r>
          </a:p>
          <a:p>
            <a:pPr algn="just">
              <a:spcBef>
                <a:spcPts val="0"/>
              </a:spcBef>
              <a:buNone/>
            </a:pPr>
            <a:endParaRPr lang="zh-CN" altLang="en-US" sz="22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125</a:t>
            </a:fld>
            <a:endParaRPr lang="en-US" altLang="zh-CN"/>
          </a:p>
        </p:txBody>
      </p:sp>
    </p:spTree>
    <p:extLst>
      <p:ext uri="{BB962C8B-B14F-4D97-AF65-F5344CB8AC3E}">
        <p14:creationId xmlns:p14="http://schemas.microsoft.com/office/powerpoint/2010/main" val="422815477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pPr algn="just">
              <a:spcBef>
                <a:spcPts val="0"/>
              </a:spcBef>
              <a:buNone/>
            </a:pPr>
            <a:r>
              <a:rPr lang="en-US" altLang="zh-CN" sz="2200" dirty="0">
                <a:solidFill>
                  <a:schemeClr val="tx2"/>
                </a:solidFill>
                <a:latin typeface="Courier New" pitchFamily="49" charset="0"/>
                <a:cs typeface="Courier New" pitchFamily="49" charset="0"/>
              </a:rPr>
              <a:t>point</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 (point pt1, point pt2) {</a:t>
            </a:r>
          </a:p>
          <a:p>
            <a:pPr algn="just">
              <a:spcBef>
                <a:spcPts val="0"/>
              </a:spcBef>
              <a:buNone/>
            </a:pPr>
            <a:r>
              <a:rPr lang="en-US" altLang="zh-CN"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err="1">
                <a:solidFill>
                  <a:srgbClr val="0000FF"/>
                </a:solidFill>
                <a:latin typeface="Courier New" pitchFamily="49" charset="0"/>
                <a:cs typeface="Courier New" pitchFamily="49" charset="0"/>
              </a:rPr>
              <a:t>bool</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 (point pt1, point pt2) {</a:t>
            </a:r>
            <a:r>
              <a:rPr lang="en-US" altLang="zh-CN" sz="2200" dirty="0">
                <a:solidFill>
                  <a:srgbClr val="0000FF"/>
                </a:solidFill>
                <a:latin typeface="Courier New" pitchFamily="49" charset="0"/>
                <a:cs typeface="Courier New" pitchFamily="49" charset="0"/>
              </a:rPr>
              <a:t>	</a:t>
            </a:r>
          </a:p>
          <a:p>
            <a:pPr algn="just">
              <a:spcBef>
                <a:spcPts val="0"/>
              </a:spcBef>
              <a:buNone/>
            </a:pPr>
            <a:r>
              <a:rPr lang="en-US" altLang="zh-CN" sz="2200" dirty="0">
                <a:solidFill>
                  <a:srgbClr val="0000FF"/>
                </a:solidFill>
                <a:latin typeface="Courier New" pitchFamily="49" charset="0"/>
                <a:cs typeface="Courier New" pitchFamily="49" charset="0"/>
              </a:rPr>
              <a:t>	return</a:t>
            </a:r>
            <a:r>
              <a:rPr lang="en-US" altLang="zh-CN" sz="2200" dirty="0">
                <a:solidFill>
                  <a:schemeClr val="tx2"/>
                </a:solidFill>
                <a:latin typeface="Courier New" pitchFamily="49" charset="0"/>
                <a:cs typeface="Courier New" pitchFamily="49" charset="0"/>
              </a:rPr>
              <a:t>( (pt1.x==pt2.x) &amp;&amp; ... );</a:t>
            </a:r>
          </a:p>
          <a:p>
            <a:pPr algn="just">
              <a:spcBef>
                <a:spcPts val="0"/>
              </a:spcBef>
              <a:buNone/>
            </a:pPr>
            <a:r>
              <a:rPr lang="en-US" altLang="zh-CN" sz="2200" dirty="0">
                <a:solidFill>
                  <a:schemeClr val="tx2"/>
                </a:solidFill>
                <a:latin typeface="Courier New" pitchFamily="49" charset="0"/>
                <a:cs typeface="Courier New" pitchFamily="49" charset="0"/>
              </a:rPr>
              <a:t>}</a:t>
            </a:r>
          </a:p>
          <a:p>
            <a:pPr algn="just">
              <a:lnSpc>
                <a:spcPct val="115000"/>
              </a:lnSpc>
              <a:spcBef>
                <a:spcPts val="0"/>
              </a:spcBef>
              <a:buNone/>
            </a:pPr>
            <a:r>
              <a:rPr lang="en-US" altLang="zh-CN" sz="2200" dirty="0">
                <a:solidFill>
                  <a:srgbClr val="0000FF"/>
                </a:solidFill>
                <a:latin typeface="Courier New" pitchFamily="49" charset="0"/>
                <a:cs typeface="Courier New" pitchFamily="49" charset="0"/>
              </a:rPr>
              <a:t>double </a:t>
            </a:r>
            <a:r>
              <a:rPr lang="en-US" altLang="zh-CN" sz="2200" dirty="0">
                <a:solidFill>
                  <a:schemeClr val="tx2"/>
                </a:solidFill>
                <a:latin typeface="Courier New" pitchFamily="49" charset="0"/>
                <a:cs typeface="Courier New" pitchFamily="49" charset="0"/>
              </a:rPr>
              <a:t>operator ^ (point pt1, point pt2) { </a:t>
            </a:r>
          </a:p>
          <a:p>
            <a:pPr algn="just">
              <a:lnSpc>
                <a:spcPct val="115000"/>
              </a:lnSpc>
              <a:spcBef>
                <a:spcPts val="0"/>
              </a:spcBef>
              <a:buNone/>
            </a:pPr>
            <a:r>
              <a:rPr lang="en-US" altLang="zh-CN" sz="2200" dirty="0">
                <a:solidFill>
                  <a:srgbClr val="0000FF"/>
                </a:solidFill>
                <a:latin typeface="Courier New" pitchFamily="49" charset="0"/>
                <a:cs typeface="Courier New" pitchFamily="49" charset="0"/>
              </a:rPr>
              <a:t>	double </a:t>
            </a:r>
            <a:r>
              <a:rPr lang="en-US" altLang="zh-CN" sz="2200" dirty="0">
                <a:solidFill>
                  <a:schemeClr val="tx2"/>
                </a:solidFill>
                <a:latin typeface="Courier New" pitchFamily="49" charset="0"/>
                <a:cs typeface="Courier New" pitchFamily="49" charset="0"/>
              </a:rPr>
              <a:t>d1, d2, d;</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d1=pt1.x-pt2.x;</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d2=...;</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d=...;</a:t>
            </a:r>
          </a:p>
          <a:p>
            <a:pPr algn="just">
              <a:lnSpc>
                <a:spcPct val="115000"/>
              </a:lnSpc>
              <a:spcBef>
                <a:spcPts val="0"/>
              </a:spcBef>
              <a:buNone/>
            </a:pPr>
            <a:r>
              <a:rPr lang="en-US" altLang="zh-CN" sz="2200" dirty="0">
                <a:solidFill>
                  <a:srgbClr val="0000FF"/>
                </a:solidFill>
                <a:latin typeface="Courier New" pitchFamily="49" charset="0"/>
                <a:cs typeface="Courier New" pitchFamily="49" charset="0"/>
              </a:rPr>
              <a:t>	return </a:t>
            </a:r>
            <a:r>
              <a:rPr lang="en-US" altLang="zh-CN" sz="2200" dirty="0">
                <a:solidFill>
                  <a:schemeClr val="tx2"/>
                </a:solidFill>
                <a:latin typeface="Courier New" pitchFamily="49" charset="0"/>
                <a:cs typeface="Courier New" pitchFamily="49" charset="0"/>
              </a:rPr>
              <a:t>(d);</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a:t>
            </a:r>
            <a:endParaRPr lang="zh-CN" altLang="en-US" dirty="0">
              <a:solidFill>
                <a:schemeClr val="tx2"/>
              </a:solidFill>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126</a:t>
            </a:fld>
            <a:endParaRPr lang="en-US" altLang="zh-CN"/>
          </a:p>
        </p:txBody>
      </p:sp>
    </p:spTree>
    <p:extLst>
      <p:ext uri="{BB962C8B-B14F-4D97-AF65-F5344CB8AC3E}">
        <p14:creationId xmlns:p14="http://schemas.microsoft.com/office/powerpoint/2010/main" val="28802752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pPr algn="just">
              <a:lnSpc>
                <a:spcPct val="115000"/>
              </a:lnSpc>
              <a:spcBef>
                <a:spcPts val="0"/>
              </a:spcBef>
              <a:buNone/>
            </a:pPr>
            <a:r>
              <a:rPr lang="en-US" altLang="zh-CN" sz="2200" dirty="0">
                <a:solidFill>
                  <a:srgbClr val="0000FF"/>
                </a:solidFill>
                <a:latin typeface="Courier New" pitchFamily="49" charset="0"/>
                <a:cs typeface="Courier New" pitchFamily="49" charset="0"/>
              </a:rPr>
              <a:t>void </a:t>
            </a:r>
            <a:r>
              <a:rPr lang="en-US" altLang="zh-CN" sz="2200" dirty="0">
                <a:solidFill>
                  <a:schemeClr val="tx2"/>
                </a:solidFill>
                <a:latin typeface="Courier New" pitchFamily="49" charset="0"/>
                <a:cs typeface="Courier New" pitchFamily="49" charset="0"/>
              </a:rPr>
              <a:t>point::display () {  </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"&lt;&lt;x&lt;&lt;", "&lt;&lt;y&lt;&lt;" )"&lt;&lt;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a:t>
            </a:r>
          </a:p>
          <a:p>
            <a:pPr algn="just">
              <a:lnSpc>
                <a:spcPct val="115000"/>
              </a:lnSpc>
              <a:spcBef>
                <a:spcPts val="0"/>
              </a:spcBef>
              <a:buNone/>
            </a:pPr>
            <a:r>
              <a:rPr lang="en-US" altLang="zh-CN" sz="2200" dirty="0">
                <a:solidFill>
                  <a:srgbClr val="0000FF"/>
                </a:solidFill>
                <a:latin typeface="Courier New" pitchFamily="49" charset="0"/>
                <a:cs typeface="Courier New" pitchFamily="49" charset="0"/>
              </a:rPr>
              <a:t>void </a:t>
            </a:r>
            <a:r>
              <a:rPr lang="en-US" altLang="zh-CN" sz="2200" dirty="0">
                <a:solidFill>
                  <a:schemeClr val="tx2"/>
                </a:solidFill>
                <a:latin typeface="Courier New" pitchFamily="49" charset="0"/>
                <a:cs typeface="Courier New" pitchFamily="49" charset="0"/>
              </a:rPr>
              <a:t>main() {	</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point s0, s1(1.2, -3.5),s2(-1, 2.8),s3(6, 6);</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point s4, s5;</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&lt;&lt;"s0=";	s0.display();</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&lt;&lt;"s1=";	s1.display();</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&lt;&lt;"s2=";	s2.display();</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&lt;&lt;"s3=";	s3.display();</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s0=s1+s2; 	  </a:t>
            </a:r>
            <a:r>
              <a:rPr lang="en-US" altLang="zh-CN" sz="2200" dirty="0">
                <a:solidFill>
                  <a:srgbClr val="0000FF"/>
                </a:solidFill>
                <a:latin typeface="Courier New" pitchFamily="49" charset="0"/>
                <a:cs typeface="Courier New" pitchFamily="49" charset="0"/>
              </a:rPr>
              <a:t>  </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将调用“</a:t>
            </a:r>
            <a:r>
              <a:rPr lang="en-US" altLang="zh-CN" sz="2200" dirty="0">
                <a:solidFill>
                  <a:srgbClr val="00B050"/>
                </a:solidFill>
                <a:latin typeface="Courier New" pitchFamily="49" charset="0"/>
                <a:cs typeface="Courier New" pitchFamily="49" charset="0"/>
              </a:rPr>
              <a:t>operator +”</a:t>
            </a:r>
            <a:r>
              <a:rPr lang="zh-CN" altLang="en-US" sz="2200" dirty="0">
                <a:solidFill>
                  <a:srgbClr val="00B050"/>
                </a:solidFill>
                <a:latin typeface="Courier New" pitchFamily="49" charset="0"/>
                <a:cs typeface="Courier New" pitchFamily="49" charset="0"/>
              </a:rPr>
              <a:t>函数</a:t>
            </a:r>
          </a:p>
          <a:p>
            <a:pPr algn="just">
              <a:lnSpc>
                <a:spcPct val="115000"/>
              </a:lnSpc>
              <a:spcBef>
                <a:spcPts val="0"/>
              </a:spcBef>
              <a:buNone/>
            </a:pPr>
            <a:r>
              <a:rPr lang="zh-CN" altLang="en-US" sz="2200" dirty="0">
                <a:solidFill>
                  <a:srgbClr val="0000FF"/>
                </a:solidFill>
                <a:latin typeface="Courier New" pitchFamily="49" charset="0"/>
                <a:cs typeface="Courier New" pitchFamily="49" charset="0"/>
              </a:rPr>
              <a:t>	</a:t>
            </a:r>
            <a:endParaRPr lang="en-US" altLang="zh-CN" sz="2200" dirty="0">
              <a:solidFill>
                <a:srgbClr val="0000FF"/>
              </a:solidFill>
              <a:latin typeface="Courier New" pitchFamily="49" charset="0"/>
              <a:cs typeface="Courier New" pitchFamily="49" charset="0"/>
            </a:endParaRPr>
          </a:p>
          <a:p>
            <a:pPr>
              <a:buNone/>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127</a:t>
            </a:fld>
            <a:endParaRPr lang="en-US" altLang="zh-CN"/>
          </a:p>
        </p:txBody>
      </p:sp>
    </p:spTree>
    <p:extLst>
      <p:ext uri="{BB962C8B-B14F-4D97-AF65-F5344CB8AC3E}">
        <p14:creationId xmlns:p14="http://schemas.microsoft.com/office/powerpoint/2010/main" val="36133040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pPr algn="just">
              <a:lnSpc>
                <a:spcPct val="115000"/>
              </a:lnSpc>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&lt;&lt;"s0=s1+s2=";  s0.display();</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s4=s1-s2; </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&lt;&lt;"s4=s1-s2=";  s4.display();</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s5=-s1; </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&lt;&lt;"s5=-s1=";    s5.display();</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if(s1==s1)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&lt;&lt;"s1==s1"&lt;&lt;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&lt;&lt;"s2^s3="&lt;&lt;(s2^s3)&lt;&lt;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lnSpc>
                <a:spcPct val="115000"/>
              </a:lnSpc>
              <a:spcBef>
                <a:spcPts val="0"/>
              </a:spcBef>
              <a:buNone/>
            </a:pPr>
            <a:r>
              <a:rPr lang="en-US" altLang="zh-CN" sz="2200" dirty="0">
                <a:solidFill>
                  <a:schemeClr val="tx2"/>
                </a:solidFill>
                <a:latin typeface="Courier New" pitchFamily="49" charset="0"/>
                <a:cs typeface="Courier New" pitchFamily="49" charset="0"/>
              </a:rPr>
              <a:t>}</a:t>
            </a:r>
          </a:p>
          <a:p>
            <a:pPr>
              <a:buNone/>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128</a:t>
            </a:fld>
            <a:endParaRPr lang="en-US" altLang="zh-CN"/>
          </a:p>
        </p:txBody>
      </p:sp>
    </p:spTree>
    <p:extLst>
      <p:ext uri="{BB962C8B-B14F-4D97-AF65-F5344CB8AC3E}">
        <p14:creationId xmlns:p14="http://schemas.microsoft.com/office/powerpoint/2010/main" val="210670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面向对象程序设计过程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t>商品类的设计</a:t>
            </a:r>
            <a:endParaRPr lang="en-US" altLang="zh-CN" dirty="0"/>
          </a:p>
          <a:p>
            <a:pPr>
              <a:spcBef>
                <a:spcPts val="0"/>
              </a:spcBef>
              <a:buNone/>
            </a:pPr>
            <a:r>
              <a:rPr lang="en-US" altLang="zh-CN" sz="2400" dirty="0">
                <a:solidFill>
                  <a:srgbClr val="0000FF"/>
                </a:solidFill>
                <a:latin typeface="Courier New" pitchFamily="49" charset="0"/>
                <a:cs typeface="Courier New" pitchFamily="49" charset="0"/>
              </a:rPr>
              <a:t>class</a:t>
            </a:r>
            <a:r>
              <a:rPr lang="en-US" altLang="zh-CN" sz="2400" dirty="0">
                <a:solidFill>
                  <a:schemeClr val="tx2"/>
                </a:solidFill>
                <a:latin typeface="Courier New" pitchFamily="49" charset="0"/>
                <a:cs typeface="Courier New" pitchFamily="49" charset="0"/>
              </a:rPr>
              <a:t> Product</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 name;</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count;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float</a:t>
            </a:r>
            <a:r>
              <a:rPr lang="en-US" altLang="zh-CN" sz="2400" dirty="0">
                <a:solidFill>
                  <a:schemeClr val="tx2"/>
                </a:solidFill>
                <a:latin typeface="Courier New" pitchFamily="49" charset="0"/>
                <a:cs typeface="Courier New" pitchFamily="49" charset="0"/>
              </a:rPr>
              <a:t> price;</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float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total_price</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成员函数若干</a:t>
            </a:r>
            <a:endParaRPr lang="en-US" altLang="zh-CN" sz="2400" dirty="0">
              <a:solidFill>
                <a:srgbClr val="00B050"/>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12</a:t>
            </a:fld>
            <a:endParaRPr lang="en-US" altLang="zh-CN"/>
          </a:p>
        </p:txBody>
      </p:sp>
    </p:spTree>
    <p:extLst>
      <p:ext uri="{BB962C8B-B14F-4D97-AF65-F5344CB8AC3E}">
        <p14:creationId xmlns:p14="http://schemas.microsoft.com/office/powerpoint/2010/main" val="198632859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pPr algn="just">
              <a:lnSpc>
                <a:spcPct val="90000"/>
              </a:lnSpc>
              <a:buNone/>
            </a:pPr>
            <a:r>
              <a:rPr lang="zh-CN" altLang="en-US" sz="2800" dirty="0">
                <a:solidFill>
                  <a:schemeClr val="accent6"/>
                </a:solidFill>
              </a:rPr>
              <a:t>程序执行后，屏幕显示结果为：</a:t>
            </a:r>
          </a:p>
          <a:p>
            <a:pPr algn="just">
              <a:lnSpc>
                <a:spcPct val="90000"/>
              </a:lnSpc>
              <a:buNone/>
            </a:pPr>
            <a:r>
              <a:rPr lang="en-US" altLang="zh-CN" sz="2800" dirty="0">
                <a:solidFill>
                  <a:schemeClr val="tx2"/>
                </a:solidFill>
                <a:latin typeface="Courier New" pitchFamily="49" charset="0"/>
                <a:cs typeface="Courier New" pitchFamily="49" charset="0"/>
              </a:rPr>
              <a:t>s0=( 0, 0 )</a:t>
            </a:r>
          </a:p>
          <a:p>
            <a:pPr algn="just">
              <a:lnSpc>
                <a:spcPct val="90000"/>
              </a:lnSpc>
              <a:buNone/>
            </a:pPr>
            <a:r>
              <a:rPr lang="en-US" altLang="zh-CN" sz="2800" dirty="0">
                <a:solidFill>
                  <a:schemeClr val="tx2"/>
                </a:solidFill>
                <a:latin typeface="Courier New" pitchFamily="49" charset="0"/>
                <a:cs typeface="Courier New" pitchFamily="49" charset="0"/>
              </a:rPr>
              <a:t>s1=( 1.2, -3.5 )</a:t>
            </a:r>
          </a:p>
          <a:p>
            <a:pPr algn="just">
              <a:lnSpc>
                <a:spcPct val="90000"/>
              </a:lnSpc>
              <a:buNone/>
            </a:pPr>
            <a:r>
              <a:rPr lang="en-US" altLang="zh-CN" sz="2800" dirty="0">
                <a:solidFill>
                  <a:schemeClr val="tx2"/>
                </a:solidFill>
                <a:latin typeface="Courier New" pitchFamily="49" charset="0"/>
                <a:cs typeface="Courier New" pitchFamily="49" charset="0"/>
              </a:rPr>
              <a:t>s2=( -1, 2.8 )</a:t>
            </a:r>
          </a:p>
          <a:p>
            <a:pPr algn="just">
              <a:lnSpc>
                <a:spcPct val="90000"/>
              </a:lnSpc>
              <a:buNone/>
            </a:pPr>
            <a:r>
              <a:rPr lang="en-US" altLang="zh-CN" sz="2800" dirty="0">
                <a:solidFill>
                  <a:schemeClr val="tx2"/>
                </a:solidFill>
                <a:latin typeface="Courier New" pitchFamily="49" charset="0"/>
                <a:cs typeface="Courier New" pitchFamily="49" charset="0"/>
              </a:rPr>
              <a:t>s3=( 6, 6 )</a:t>
            </a:r>
          </a:p>
          <a:p>
            <a:pPr algn="just">
              <a:lnSpc>
                <a:spcPct val="90000"/>
              </a:lnSpc>
              <a:buNone/>
            </a:pPr>
            <a:r>
              <a:rPr lang="en-US" altLang="zh-CN" sz="2800" dirty="0">
                <a:solidFill>
                  <a:schemeClr val="tx2"/>
                </a:solidFill>
                <a:latin typeface="Courier New" pitchFamily="49" charset="0"/>
                <a:cs typeface="Courier New" pitchFamily="49" charset="0"/>
              </a:rPr>
              <a:t>s0=s1+s2=( 0.2, -0.7 )</a:t>
            </a:r>
          </a:p>
          <a:p>
            <a:pPr algn="just">
              <a:lnSpc>
                <a:spcPct val="90000"/>
              </a:lnSpc>
              <a:buNone/>
            </a:pPr>
            <a:r>
              <a:rPr lang="en-US" altLang="zh-CN" sz="2800" dirty="0">
                <a:solidFill>
                  <a:schemeClr val="tx2"/>
                </a:solidFill>
                <a:latin typeface="Courier New" pitchFamily="49" charset="0"/>
                <a:cs typeface="Courier New" pitchFamily="49" charset="0"/>
              </a:rPr>
              <a:t>s4=s1-s2=( 2.2, -6.3 )</a:t>
            </a:r>
          </a:p>
          <a:p>
            <a:pPr algn="just">
              <a:lnSpc>
                <a:spcPct val="90000"/>
              </a:lnSpc>
              <a:buNone/>
            </a:pPr>
            <a:r>
              <a:rPr lang="en-US" altLang="zh-CN" sz="2800" dirty="0">
                <a:solidFill>
                  <a:schemeClr val="tx2"/>
                </a:solidFill>
                <a:latin typeface="Courier New" pitchFamily="49" charset="0"/>
                <a:cs typeface="Courier New" pitchFamily="49" charset="0"/>
              </a:rPr>
              <a:t>s5=-s1=( -1.2, 3.5 )</a:t>
            </a:r>
          </a:p>
          <a:p>
            <a:pPr algn="just">
              <a:lnSpc>
                <a:spcPct val="90000"/>
              </a:lnSpc>
              <a:buNone/>
            </a:pPr>
            <a:r>
              <a:rPr lang="en-US" altLang="zh-CN" sz="2800" dirty="0">
                <a:solidFill>
                  <a:schemeClr val="tx2"/>
                </a:solidFill>
                <a:latin typeface="Courier New" pitchFamily="49" charset="0"/>
                <a:cs typeface="Courier New" pitchFamily="49" charset="0"/>
              </a:rPr>
              <a:t>s1==s1</a:t>
            </a:r>
          </a:p>
          <a:p>
            <a:pPr algn="just">
              <a:lnSpc>
                <a:spcPct val="90000"/>
              </a:lnSpc>
              <a:buNone/>
            </a:pPr>
            <a:r>
              <a:rPr lang="en-US" altLang="zh-CN" sz="2800" dirty="0">
                <a:solidFill>
                  <a:schemeClr val="tx2"/>
                </a:solidFill>
                <a:latin typeface="Courier New" pitchFamily="49" charset="0"/>
                <a:cs typeface="Courier New" pitchFamily="49" charset="0"/>
              </a:rPr>
              <a:t>s2^s3=7.69675</a:t>
            </a:r>
            <a:endParaRPr lang="zh-CN" altLang="en-US" sz="28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129</a:t>
            </a:fld>
            <a:endParaRPr lang="en-US" altLang="zh-CN"/>
          </a:p>
        </p:txBody>
      </p:sp>
    </p:spTree>
    <p:extLst>
      <p:ext uri="{BB962C8B-B14F-4D97-AF65-F5344CB8AC3E}">
        <p14:creationId xmlns:p14="http://schemas.microsoft.com/office/powerpoint/2010/main" val="352407223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使用类成员方式重载运算符</a:t>
            </a:r>
            <a:endParaRPr lang="en-US" altLang="zh-CN" dirty="0"/>
          </a:p>
          <a:p>
            <a:pPr algn="just">
              <a:spcBef>
                <a:spcPts val="0"/>
              </a:spcBef>
              <a:buNone/>
            </a:pPr>
            <a:r>
              <a:rPr lang="en-US" altLang="zh-CN" sz="2200" dirty="0">
                <a:solidFill>
                  <a:srgbClr val="0000FF"/>
                </a:solidFill>
                <a:latin typeface="Courier New" pitchFamily="49" charset="0"/>
                <a:cs typeface="Courier New" pitchFamily="49" charset="0"/>
              </a:rPr>
              <a:t>#include</a:t>
            </a:r>
            <a:r>
              <a:rPr lang="en-US" altLang="zh-CN" sz="2200" dirty="0">
                <a:solidFill>
                  <a:schemeClr val="tx2"/>
                </a:solidFill>
                <a:latin typeface="Courier New" pitchFamily="49" charset="0"/>
                <a:cs typeface="Courier New" pitchFamily="49" charset="0"/>
              </a:rPr>
              <a:t>&lt;</a:t>
            </a:r>
            <a:r>
              <a:rPr lang="en-US" altLang="zh-CN" sz="2200" dirty="0" err="1">
                <a:solidFill>
                  <a:schemeClr val="tx2"/>
                </a:solidFill>
                <a:latin typeface="Courier New" pitchFamily="49" charset="0"/>
                <a:cs typeface="Courier New" pitchFamily="49" charset="0"/>
              </a:rPr>
              <a:t>iostream.h</a:t>
            </a:r>
            <a:r>
              <a:rPr lang="en-US" altLang="zh-CN" sz="2200" dirty="0">
                <a:solidFill>
                  <a:schemeClr val="tx2"/>
                </a:solidFill>
                <a:latin typeface="Courier New" pitchFamily="49" charset="0"/>
                <a:cs typeface="Courier New" pitchFamily="49" charset="0"/>
              </a:rPr>
              <a:t>&gt;</a:t>
            </a:r>
          </a:p>
          <a:p>
            <a:pPr algn="just">
              <a:spcBef>
                <a:spcPts val="0"/>
              </a:spcBef>
              <a:buNone/>
            </a:pPr>
            <a:r>
              <a:rPr lang="zh-CN" altLang="en-US" sz="2200" dirty="0">
                <a:solidFill>
                  <a:srgbClr val="0000FF"/>
                </a:solidFill>
                <a:latin typeface="Courier New" pitchFamily="49" charset="0"/>
                <a:cs typeface="Courier New" pitchFamily="49" charset="0"/>
              </a:rPr>
              <a:t>#</a:t>
            </a:r>
            <a:r>
              <a:rPr lang="en-US" altLang="zh-CN" sz="2200" dirty="0">
                <a:solidFill>
                  <a:srgbClr val="0000FF"/>
                </a:solidFill>
                <a:latin typeface="Courier New" pitchFamily="49" charset="0"/>
                <a:cs typeface="Courier New" pitchFamily="49" charset="0"/>
              </a:rPr>
              <a:t>include</a:t>
            </a:r>
            <a:r>
              <a:rPr lang="en-US" altLang="zh-CN" sz="2200" dirty="0">
                <a:solidFill>
                  <a:schemeClr val="tx2"/>
                </a:solidFill>
                <a:latin typeface="Courier New" pitchFamily="49" charset="0"/>
                <a:cs typeface="Courier New" pitchFamily="49" charset="0"/>
              </a:rPr>
              <a:t>&lt;</a:t>
            </a:r>
            <a:r>
              <a:rPr lang="en-US" altLang="zh-CN" sz="2200" dirty="0" err="1">
                <a:solidFill>
                  <a:schemeClr val="tx2"/>
                </a:solidFill>
                <a:latin typeface="Courier New" pitchFamily="49" charset="0"/>
                <a:cs typeface="Courier New" pitchFamily="49" charset="0"/>
              </a:rPr>
              <a:t>math.h</a:t>
            </a:r>
            <a:r>
              <a:rPr lang="en-US" altLang="zh-CN" sz="2200" dirty="0">
                <a:solidFill>
                  <a:schemeClr val="tx2"/>
                </a:solidFill>
                <a:latin typeface="Courier New" pitchFamily="49" charset="0"/>
                <a:cs typeface="Courier New" pitchFamily="49" charset="0"/>
              </a:rPr>
              <a:t>&gt;</a:t>
            </a:r>
          </a:p>
          <a:p>
            <a:pPr algn="just">
              <a:spcBef>
                <a:spcPts val="0"/>
              </a:spcBef>
              <a:buNone/>
            </a:pPr>
            <a:r>
              <a:rPr lang="en-US" altLang="zh-CN" sz="2200" dirty="0">
                <a:solidFill>
                  <a:srgbClr val="0000FF"/>
                </a:solidFill>
                <a:latin typeface="Courier New" pitchFamily="49" charset="0"/>
                <a:cs typeface="Courier New" pitchFamily="49" charset="0"/>
              </a:rPr>
              <a:t>class </a:t>
            </a:r>
            <a:r>
              <a:rPr lang="en-US" altLang="zh-CN" sz="2200" dirty="0">
                <a:solidFill>
                  <a:schemeClr val="tx2"/>
                </a:solidFill>
                <a:latin typeface="Courier New" pitchFamily="49" charset="0"/>
                <a:cs typeface="Courier New" pitchFamily="49" charset="0"/>
              </a:rPr>
              <a:t>point { </a:t>
            </a:r>
          </a:p>
          <a:p>
            <a:pPr algn="just">
              <a:spcBef>
                <a:spcPts val="0"/>
              </a:spcBef>
              <a:buNone/>
            </a:pPr>
            <a:r>
              <a:rPr lang="en-US" altLang="zh-CN" sz="2200" dirty="0">
                <a:solidFill>
                  <a:srgbClr val="0000FF"/>
                </a:solidFill>
                <a:latin typeface="Courier New" pitchFamily="49" charset="0"/>
                <a:cs typeface="Courier New" pitchFamily="49" charset="0"/>
              </a:rPr>
              <a:t>	double </a:t>
            </a:r>
            <a:r>
              <a:rPr lang="en-US" altLang="zh-CN" sz="2200" dirty="0" err="1">
                <a:solidFill>
                  <a:schemeClr val="tx2"/>
                </a:solidFill>
                <a:latin typeface="Courier New" pitchFamily="49" charset="0"/>
                <a:cs typeface="Courier New" pitchFamily="49" charset="0"/>
              </a:rPr>
              <a:t>x,y</a:t>
            </a:r>
            <a:r>
              <a:rPr lang="en-US" altLang="zh-CN"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rgbClr val="0000FF"/>
                </a:solidFill>
                <a:latin typeface="Courier New" pitchFamily="49" charset="0"/>
                <a:cs typeface="Courier New" pitchFamily="49" charset="0"/>
              </a:rPr>
              <a:t>public</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a:solidFill>
                  <a:schemeClr val="tx2"/>
                </a:solidFill>
                <a:latin typeface="Courier New" pitchFamily="49" charset="0"/>
                <a:cs typeface="Courier New" pitchFamily="49" charset="0"/>
              </a:rPr>
              <a:t>point (</a:t>
            </a:r>
            <a:r>
              <a:rPr lang="en-US" altLang="zh-CN" sz="2200" dirty="0">
                <a:solidFill>
                  <a:srgbClr val="0000FF"/>
                </a:solidFill>
                <a:latin typeface="Courier New" pitchFamily="49" charset="0"/>
                <a:cs typeface="Courier New" pitchFamily="49" charset="0"/>
              </a:rPr>
              <a:t>double </a:t>
            </a:r>
            <a:r>
              <a:rPr lang="en-US" altLang="zh-CN" sz="2200" dirty="0">
                <a:solidFill>
                  <a:schemeClr val="tx2"/>
                </a:solidFill>
                <a:latin typeface="Courier New" pitchFamily="49" charset="0"/>
                <a:cs typeface="Courier New" pitchFamily="49" charset="0"/>
              </a:rPr>
              <a:t>x0=0,</a:t>
            </a:r>
            <a:r>
              <a:rPr lang="en-US" altLang="zh-CN" sz="2200" dirty="0">
                <a:solidFill>
                  <a:srgbClr val="0000FF"/>
                </a:solidFill>
                <a:latin typeface="Courier New" pitchFamily="49" charset="0"/>
                <a:cs typeface="Courier New" pitchFamily="49" charset="0"/>
              </a:rPr>
              <a:t> double </a:t>
            </a:r>
            <a:r>
              <a:rPr lang="en-US" altLang="zh-CN" sz="2200" dirty="0">
                <a:solidFill>
                  <a:schemeClr val="tx2"/>
                </a:solidFill>
                <a:latin typeface="Courier New" pitchFamily="49" charset="0"/>
                <a:cs typeface="Courier New" pitchFamily="49" charset="0"/>
              </a:rPr>
              <a:t>y0=0);</a:t>
            </a:r>
          </a:p>
          <a:p>
            <a:pPr algn="just">
              <a:spcBef>
                <a:spcPts val="0"/>
              </a:spcBef>
              <a:buNone/>
            </a:pPr>
            <a:r>
              <a:rPr lang="en-US" altLang="zh-CN" sz="2200" dirty="0">
                <a:solidFill>
                  <a:schemeClr val="tx2"/>
                </a:solidFill>
                <a:latin typeface="Courier New" pitchFamily="49" charset="0"/>
                <a:cs typeface="Courier New" pitchFamily="49" charset="0"/>
              </a:rPr>
              <a:t>	point</a:t>
            </a:r>
            <a:r>
              <a:rPr lang="en-US" altLang="zh-CN" sz="2200" dirty="0">
                <a:solidFill>
                  <a:srgbClr val="0000FF"/>
                </a:solidFill>
                <a:latin typeface="Courier New" pitchFamily="49" charset="0"/>
                <a:cs typeface="Courier New" pitchFamily="49" charset="0"/>
              </a:rPr>
              <a:t> operator</a:t>
            </a:r>
            <a:r>
              <a:rPr lang="en-US" altLang="zh-CN" sz="2200" dirty="0">
                <a:solidFill>
                  <a:schemeClr val="tx2"/>
                </a:solidFill>
                <a:latin typeface="Courier New" pitchFamily="49" charset="0"/>
                <a:cs typeface="Courier New" pitchFamily="49" charset="0"/>
              </a:rPr>
              <a:t> - ();</a:t>
            </a:r>
          </a:p>
          <a:p>
            <a:pPr algn="just">
              <a:spcBef>
                <a:spcPts val="0"/>
              </a:spcBef>
              <a:buNone/>
            </a:pPr>
            <a:r>
              <a:rPr lang="en-US" altLang="zh-CN" sz="2200" dirty="0">
                <a:solidFill>
                  <a:schemeClr val="tx2"/>
                </a:solidFill>
                <a:latin typeface="Courier New" pitchFamily="49" charset="0"/>
                <a:cs typeface="Courier New" pitchFamily="49" charset="0"/>
              </a:rPr>
              <a:t>	point </a:t>
            </a:r>
            <a:r>
              <a:rPr lang="en-US" altLang="zh-CN" sz="2200" dirty="0">
                <a:solidFill>
                  <a:srgbClr val="0000FF"/>
                </a:solidFill>
                <a:latin typeface="Courier New" pitchFamily="49" charset="0"/>
                <a:cs typeface="Courier New" pitchFamily="49" charset="0"/>
              </a:rPr>
              <a:t>operator</a:t>
            </a:r>
            <a:r>
              <a:rPr lang="en-US" altLang="zh-CN" sz="2200" dirty="0">
                <a:solidFill>
                  <a:schemeClr val="tx2"/>
                </a:solidFill>
                <a:latin typeface="Courier New" pitchFamily="49" charset="0"/>
                <a:cs typeface="Courier New" pitchFamily="49" charset="0"/>
              </a:rPr>
              <a:t> + (point pt2);</a:t>
            </a:r>
          </a:p>
          <a:p>
            <a:pPr algn="just">
              <a:spcBef>
                <a:spcPts val="0"/>
              </a:spcBef>
              <a:buNone/>
            </a:pPr>
            <a:r>
              <a:rPr lang="en-US" altLang="zh-CN" sz="2200" dirty="0">
                <a:solidFill>
                  <a:schemeClr val="tx2"/>
                </a:solidFill>
                <a:latin typeface="Courier New" pitchFamily="49" charset="0"/>
                <a:cs typeface="Courier New" pitchFamily="49" charset="0"/>
              </a:rPr>
              <a:t>	point </a:t>
            </a:r>
            <a:r>
              <a:rPr lang="en-US" altLang="zh-CN" sz="2200" dirty="0">
                <a:solidFill>
                  <a:srgbClr val="0000FF"/>
                </a:solidFill>
                <a:latin typeface="Courier New" pitchFamily="49" charset="0"/>
                <a:cs typeface="Courier New" pitchFamily="49" charset="0"/>
              </a:rPr>
              <a:t>operator</a:t>
            </a:r>
            <a:r>
              <a:rPr lang="en-US" altLang="zh-CN" sz="2200" dirty="0">
                <a:solidFill>
                  <a:schemeClr val="tx2"/>
                </a:solidFill>
                <a:latin typeface="Courier New" pitchFamily="49" charset="0"/>
                <a:cs typeface="Courier New" pitchFamily="49" charset="0"/>
              </a:rPr>
              <a:t> - (point pt2);</a:t>
            </a:r>
          </a:p>
          <a:p>
            <a:pPr algn="just">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rgbClr val="0000FF"/>
                </a:solidFill>
                <a:latin typeface="Courier New" pitchFamily="49" charset="0"/>
                <a:cs typeface="Courier New" pitchFamily="49" charset="0"/>
              </a:rPr>
              <a:t>bool</a:t>
            </a:r>
            <a:r>
              <a:rPr lang="en-US" altLang="zh-CN" sz="2200" dirty="0">
                <a:solidFill>
                  <a:srgbClr val="0000FF"/>
                </a:solidFill>
                <a:latin typeface="Courier New" pitchFamily="49" charset="0"/>
                <a:cs typeface="Courier New" pitchFamily="49" charset="0"/>
              </a:rPr>
              <a:t> operator</a:t>
            </a:r>
            <a:r>
              <a:rPr lang="en-US" altLang="zh-CN" sz="2200" dirty="0">
                <a:solidFill>
                  <a:schemeClr val="tx2"/>
                </a:solidFill>
                <a:latin typeface="Courier New" pitchFamily="49" charset="0"/>
                <a:cs typeface="Courier New" pitchFamily="49" charset="0"/>
              </a:rPr>
              <a:t> == (point pt2); </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double</a:t>
            </a: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operator</a:t>
            </a:r>
            <a:r>
              <a:rPr lang="en-US" altLang="zh-CN" sz="2200" dirty="0">
                <a:solidFill>
                  <a:schemeClr val="tx2"/>
                </a:solidFill>
                <a:latin typeface="Courier New" pitchFamily="49" charset="0"/>
                <a:cs typeface="Courier New" pitchFamily="49" charset="0"/>
              </a:rPr>
              <a:t> ^ (point pt2); </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void</a:t>
            </a:r>
            <a:r>
              <a:rPr lang="en-US" altLang="zh-CN" sz="2200" dirty="0">
                <a:solidFill>
                  <a:schemeClr val="tx2"/>
                </a:solidFill>
                <a:latin typeface="Courier New" pitchFamily="49" charset="0"/>
                <a:cs typeface="Courier New" pitchFamily="49" charset="0"/>
              </a:rPr>
              <a:t> display(); </a:t>
            </a:r>
          </a:p>
          <a:p>
            <a:pPr algn="just">
              <a:spcBef>
                <a:spcPts val="0"/>
              </a:spcBef>
              <a:buNone/>
            </a:pPr>
            <a:r>
              <a:rPr lang="en-US" altLang="zh-CN" sz="2200" dirty="0">
                <a:solidFill>
                  <a:schemeClr val="tx2"/>
                </a:solidFill>
                <a:latin typeface="Courier New" pitchFamily="49" charset="0"/>
                <a:cs typeface="Courier New" pitchFamily="49" charset="0"/>
              </a:rPr>
              <a:t>};</a:t>
            </a:r>
            <a:endParaRPr lang="zh-CN" altLang="en-US" sz="22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130</a:t>
            </a:fld>
            <a:endParaRPr lang="en-US" altLang="zh-CN"/>
          </a:p>
        </p:txBody>
      </p:sp>
    </p:spTree>
    <p:extLst>
      <p:ext uri="{BB962C8B-B14F-4D97-AF65-F5344CB8AC3E}">
        <p14:creationId xmlns:p14="http://schemas.microsoft.com/office/powerpoint/2010/main" val="33774830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pPr algn="just">
              <a:spcBef>
                <a:spcPts val="0"/>
              </a:spcBef>
              <a:buNone/>
            </a:pPr>
            <a:r>
              <a:rPr lang="en-US" altLang="zh-CN" sz="2200" dirty="0">
                <a:solidFill>
                  <a:schemeClr val="tx2"/>
                </a:solidFill>
                <a:latin typeface="Courier New" pitchFamily="49" charset="0"/>
                <a:cs typeface="Courier New" pitchFamily="49" charset="0"/>
              </a:rPr>
              <a:t>point::point (</a:t>
            </a:r>
            <a:r>
              <a:rPr lang="en-US" altLang="zh-CN" sz="2200" dirty="0">
                <a:solidFill>
                  <a:srgbClr val="0000FF"/>
                </a:solidFill>
                <a:latin typeface="Courier New" pitchFamily="49" charset="0"/>
                <a:cs typeface="Courier New" pitchFamily="49" charset="0"/>
              </a:rPr>
              <a:t>double</a:t>
            </a:r>
            <a:r>
              <a:rPr lang="en-US" altLang="zh-CN" sz="2200" dirty="0">
                <a:solidFill>
                  <a:schemeClr val="tx2"/>
                </a:solidFill>
                <a:latin typeface="Courier New" pitchFamily="49" charset="0"/>
                <a:cs typeface="Courier New" pitchFamily="49" charset="0"/>
              </a:rPr>
              <a:t> x0, </a:t>
            </a:r>
            <a:r>
              <a:rPr lang="en-US" altLang="zh-CN" sz="2200" dirty="0">
                <a:solidFill>
                  <a:srgbClr val="0000FF"/>
                </a:solidFill>
                <a:latin typeface="Courier New" pitchFamily="49" charset="0"/>
                <a:cs typeface="Courier New" pitchFamily="49" charset="0"/>
              </a:rPr>
              <a:t>double</a:t>
            </a:r>
            <a:r>
              <a:rPr lang="en-US" altLang="zh-CN" sz="2200" dirty="0">
                <a:solidFill>
                  <a:schemeClr val="tx2"/>
                </a:solidFill>
                <a:latin typeface="Courier New" pitchFamily="49" charset="0"/>
                <a:cs typeface="Courier New" pitchFamily="49" charset="0"/>
              </a:rPr>
              <a:t> y0) {</a:t>
            </a:r>
          </a:p>
          <a:p>
            <a:pPr algn="just">
              <a:spcBef>
                <a:spcPts val="0"/>
              </a:spcBef>
              <a:buNone/>
            </a:pPr>
            <a:r>
              <a:rPr lang="en-US" altLang="zh-CN" sz="2200" dirty="0">
                <a:solidFill>
                  <a:schemeClr val="tx2"/>
                </a:solidFill>
                <a:latin typeface="Courier New" pitchFamily="49" charset="0"/>
                <a:cs typeface="Courier New" pitchFamily="49" charset="0"/>
              </a:rPr>
              <a:t>	x=x0;	y=y0;</a:t>
            </a:r>
          </a:p>
          <a:p>
            <a:pPr algn="just">
              <a:spcBef>
                <a:spcPts val="0"/>
              </a:spcBef>
              <a:buNone/>
            </a:pPr>
            <a:r>
              <a:rPr lang="en-US" altLang="zh-CN"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chemeClr val="tx2"/>
                </a:solidFill>
                <a:latin typeface="Courier New" pitchFamily="49" charset="0"/>
                <a:cs typeface="Courier New" pitchFamily="49" charset="0"/>
              </a:rPr>
              <a:t>point </a:t>
            </a:r>
            <a:r>
              <a:rPr lang="en-US" altLang="zh-CN" sz="2200" dirty="0" err="1">
                <a:solidFill>
                  <a:schemeClr val="tx2"/>
                </a:solidFill>
                <a:latin typeface="Courier New" pitchFamily="49" charset="0"/>
                <a:cs typeface="Courier New" pitchFamily="49" charset="0"/>
              </a:rPr>
              <a:t>point</a:t>
            </a:r>
            <a:r>
              <a:rPr lang="en-US" altLang="zh-CN" sz="2200" dirty="0">
                <a:solidFill>
                  <a:schemeClr val="tx2"/>
                </a:solidFill>
                <a:latin typeface="Courier New" pitchFamily="49" charset="0"/>
                <a:cs typeface="Courier New" pitchFamily="49" charset="0"/>
              </a:rPr>
              <a:t>::</a:t>
            </a:r>
            <a:r>
              <a:rPr lang="en-US" altLang="zh-CN" sz="2200" dirty="0">
                <a:solidFill>
                  <a:srgbClr val="0000FF"/>
                </a:solidFill>
                <a:latin typeface="Courier New" pitchFamily="49" charset="0"/>
                <a:cs typeface="Courier New" pitchFamily="49" charset="0"/>
              </a:rPr>
              <a:t>operator</a:t>
            </a:r>
            <a:r>
              <a:rPr lang="en-US" altLang="zh-CN" sz="2200" dirty="0">
                <a:solidFill>
                  <a:schemeClr val="tx2"/>
                </a:solidFill>
                <a:latin typeface="Courier New" pitchFamily="49" charset="0"/>
                <a:cs typeface="Courier New" pitchFamily="49" charset="0"/>
              </a:rPr>
              <a:t> - () {</a:t>
            </a:r>
          </a:p>
          <a:p>
            <a:pPr algn="just">
              <a:spcBef>
                <a:spcPts val="0"/>
              </a:spcBef>
              <a:buNone/>
            </a:pP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在类体外定义，使用“&lt;类名&gt;::”限定</a:t>
            </a:r>
          </a:p>
          <a:p>
            <a:pPr algn="just">
              <a:spcBef>
                <a:spcPts val="0"/>
              </a:spcBef>
              <a:buNone/>
            </a:pPr>
            <a:r>
              <a:rPr lang="zh-CN" altLang="en-US" sz="2200" dirty="0">
                <a:solidFill>
                  <a:srgbClr val="0000FF"/>
                </a:solidFill>
                <a:latin typeface="Courier New" pitchFamily="49" charset="0"/>
                <a:cs typeface="Courier New" pitchFamily="49" charset="0"/>
              </a:rPr>
              <a:t>	</a:t>
            </a:r>
            <a:r>
              <a:rPr lang="zh-CN" altLang="en-US" sz="2200" dirty="0">
                <a:solidFill>
                  <a:schemeClr val="tx2"/>
                </a:solidFill>
                <a:latin typeface="Courier New" pitchFamily="49" charset="0"/>
                <a:cs typeface="Courier New" pitchFamily="49" charset="0"/>
              </a:rPr>
              <a:t>...</a:t>
            </a:r>
          </a:p>
          <a:p>
            <a:pPr algn="just">
              <a:spcBef>
                <a:spcPts val="0"/>
              </a:spcBef>
              <a:buNone/>
            </a:pPr>
            <a:r>
              <a:rPr lang="zh-CN" altLang="en-US"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chemeClr val="tx2"/>
                </a:solidFill>
                <a:latin typeface="Courier New" pitchFamily="49" charset="0"/>
                <a:cs typeface="Courier New" pitchFamily="49" charset="0"/>
              </a:rPr>
              <a:t>point </a:t>
            </a:r>
            <a:r>
              <a:rPr lang="en-US" altLang="zh-CN" sz="2200" dirty="0" err="1">
                <a:solidFill>
                  <a:schemeClr val="tx2"/>
                </a:solidFill>
                <a:latin typeface="Courier New" pitchFamily="49" charset="0"/>
                <a:cs typeface="Courier New" pitchFamily="49" charset="0"/>
              </a:rPr>
              <a:t>point</a:t>
            </a:r>
            <a:r>
              <a:rPr lang="en-US" altLang="zh-CN" sz="2200" dirty="0">
                <a:solidFill>
                  <a:schemeClr val="tx2"/>
                </a:solidFill>
                <a:latin typeface="Courier New" pitchFamily="49" charset="0"/>
                <a:cs typeface="Courier New" pitchFamily="49" charset="0"/>
              </a:rPr>
              <a:t>::</a:t>
            </a:r>
            <a:r>
              <a:rPr lang="en-US" altLang="zh-CN" sz="2200" dirty="0">
                <a:solidFill>
                  <a:srgbClr val="0000FF"/>
                </a:solidFill>
                <a:latin typeface="Courier New" pitchFamily="49" charset="0"/>
                <a:cs typeface="Courier New" pitchFamily="49" charset="0"/>
              </a:rPr>
              <a:t>operator </a:t>
            </a:r>
            <a:r>
              <a:rPr lang="en-US" altLang="zh-CN" sz="2200" dirty="0">
                <a:solidFill>
                  <a:schemeClr val="tx2"/>
                </a:solidFill>
                <a:latin typeface="Courier New" pitchFamily="49" charset="0"/>
                <a:cs typeface="Courier New" pitchFamily="49" charset="0"/>
              </a:rPr>
              <a:t>+ (point pt2) {	</a:t>
            </a:r>
          </a:p>
          <a:p>
            <a:pPr algn="just">
              <a:spcBef>
                <a:spcPts val="0"/>
              </a:spcBef>
              <a:buNone/>
            </a:pPr>
            <a:r>
              <a:rPr lang="en-US" altLang="zh-CN" sz="2200" dirty="0">
                <a:solidFill>
                  <a:schemeClr val="tx2"/>
                </a:solidFill>
                <a:latin typeface="Courier New" pitchFamily="49" charset="0"/>
                <a:cs typeface="Courier New" pitchFamily="49" charset="0"/>
              </a:rPr>
              <a:t>	point temp;</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temp.x</a:t>
            </a:r>
            <a:r>
              <a:rPr lang="en-US" altLang="zh-CN" sz="2200" dirty="0">
                <a:solidFill>
                  <a:schemeClr val="tx2"/>
                </a:solidFill>
                <a:latin typeface="Courier New" pitchFamily="49" charset="0"/>
                <a:cs typeface="Courier New" pitchFamily="49" charset="0"/>
              </a:rPr>
              <a:t>=x+pt2.x;</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temp.y</a:t>
            </a:r>
            <a:r>
              <a:rPr lang="en-US" altLang="zh-CN" sz="2200" dirty="0">
                <a:solidFill>
                  <a:schemeClr val="tx2"/>
                </a:solidFill>
                <a:latin typeface="Courier New" pitchFamily="49" charset="0"/>
                <a:cs typeface="Courier New" pitchFamily="49" charset="0"/>
              </a:rPr>
              <a:t>=y+pt2.y;</a:t>
            </a:r>
          </a:p>
          <a:p>
            <a:pPr algn="just">
              <a:spcBef>
                <a:spcPts val="0"/>
              </a:spcBef>
              <a:buNone/>
            </a:pPr>
            <a:r>
              <a:rPr lang="en-US" altLang="zh-CN" sz="2200" dirty="0">
                <a:solidFill>
                  <a:srgbClr val="0000FF"/>
                </a:solidFill>
                <a:latin typeface="Courier New" pitchFamily="49" charset="0"/>
                <a:cs typeface="Courier New" pitchFamily="49" charset="0"/>
              </a:rPr>
              <a:t>	return </a:t>
            </a:r>
            <a:r>
              <a:rPr lang="en-US" altLang="zh-CN" sz="2200" dirty="0">
                <a:solidFill>
                  <a:schemeClr val="tx2"/>
                </a:solidFill>
                <a:latin typeface="Courier New" pitchFamily="49" charset="0"/>
                <a:cs typeface="Courier New" pitchFamily="49" charset="0"/>
              </a:rPr>
              <a:t>temp;</a:t>
            </a:r>
          </a:p>
          <a:p>
            <a:pPr algn="just">
              <a:spcBef>
                <a:spcPts val="0"/>
              </a:spcBef>
              <a:buNone/>
            </a:pPr>
            <a:r>
              <a:rPr lang="en-US" altLang="zh-CN" sz="2200" dirty="0">
                <a:solidFill>
                  <a:schemeClr val="tx2"/>
                </a:solidFill>
                <a:latin typeface="Courier New" pitchFamily="49" charset="0"/>
                <a:cs typeface="Courier New" pitchFamily="49" charset="0"/>
              </a:rPr>
              <a:t>}</a:t>
            </a:r>
            <a:endParaRPr lang="zh-CN" altLang="en-US" sz="22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131</a:t>
            </a:fld>
            <a:endParaRPr lang="en-US" altLang="zh-CN"/>
          </a:p>
        </p:txBody>
      </p:sp>
    </p:spTree>
    <p:extLst>
      <p:ext uri="{BB962C8B-B14F-4D97-AF65-F5344CB8AC3E}">
        <p14:creationId xmlns:p14="http://schemas.microsoft.com/office/powerpoint/2010/main" val="416415955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pPr algn="just">
              <a:spcBef>
                <a:spcPts val="0"/>
              </a:spcBef>
              <a:buNone/>
            </a:pPr>
            <a:r>
              <a:rPr lang="en-US" altLang="zh-CN" sz="2200" dirty="0">
                <a:solidFill>
                  <a:schemeClr val="tx2"/>
                </a:solidFill>
                <a:latin typeface="Courier New" pitchFamily="49" charset="0"/>
                <a:cs typeface="Courier New" pitchFamily="49" charset="0"/>
              </a:rPr>
              <a:t>point </a:t>
            </a:r>
            <a:r>
              <a:rPr lang="en-US" altLang="zh-CN" sz="2200" dirty="0" err="1">
                <a:solidFill>
                  <a:schemeClr val="tx2"/>
                </a:solidFill>
                <a:latin typeface="Courier New" pitchFamily="49" charset="0"/>
                <a:cs typeface="Courier New" pitchFamily="49" charset="0"/>
              </a:rPr>
              <a:t>point</a:t>
            </a:r>
            <a:r>
              <a:rPr lang="en-US" altLang="zh-CN" sz="2200" dirty="0">
                <a:solidFill>
                  <a:schemeClr val="tx2"/>
                </a:solidFill>
                <a:latin typeface="Courier New" pitchFamily="49" charset="0"/>
                <a:cs typeface="Courier New" pitchFamily="49" charset="0"/>
              </a:rPr>
              <a:t>::</a:t>
            </a:r>
            <a:r>
              <a:rPr lang="en-US" altLang="zh-CN" sz="2200" dirty="0">
                <a:solidFill>
                  <a:srgbClr val="0000FF"/>
                </a:solidFill>
                <a:latin typeface="Courier New" pitchFamily="49" charset="0"/>
                <a:cs typeface="Courier New" pitchFamily="49" charset="0"/>
              </a:rPr>
              <a:t>operator</a:t>
            </a:r>
            <a:r>
              <a:rPr lang="en-US" altLang="zh-CN" sz="2200" dirty="0">
                <a:solidFill>
                  <a:schemeClr val="tx2"/>
                </a:solidFill>
                <a:latin typeface="Courier New" pitchFamily="49" charset="0"/>
                <a:cs typeface="Courier New" pitchFamily="49" charset="0"/>
              </a:rPr>
              <a:t> - (point pt2) {	</a:t>
            </a:r>
          </a:p>
          <a:p>
            <a:pPr algn="just">
              <a:spcBef>
                <a:spcPts val="0"/>
              </a:spcBef>
              <a:buNone/>
            </a:pPr>
            <a:r>
              <a:rPr lang="en-US" altLang="zh-CN"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chemeClr val="tx2"/>
                </a:solidFill>
                <a:latin typeface="Courier New" pitchFamily="49" charset="0"/>
                <a:cs typeface="Courier New" pitchFamily="49" charset="0"/>
              </a:rPr>
              <a:t>} </a:t>
            </a:r>
          </a:p>
          <a:p>
            <a:pPr algn="just">
              <a:spcBef>
                <a:spcPts val="0"/>
              </a:spcBef>
              <a:buNone/>
            </a:pPr>
            <a:r>
              <a:rPr lang="en-US" altLang="zh-CN" sz="2200" dirty="0" err="1">
                <a:solidFill>
                  <a:srgbClr val="0000FF"/>
                </a:solidFill>
                <a:latin typeface="Courier New" pitchFamily="49" charset="0"/>
                <a:cs typeface="Courier New" pitchFamily="49" charset="0"/>
              </a:rPr>
              <a:t>bool</a:t>
            </a:r>
            <a:r>
              <a:rPr lang="en-US" altLang="zh-CN" sz="2200" dirty="0">
                <a:solidFill>
                  <a:schemeClr val="tx2"/>
                </a:solidFill>
                <a:latin typeface="Courier New" pitchFamily="49" charset="0"/>
                <a:cs typeface="Courier New" pitchFamily="49" charset="0"/>
              </a:rPr>
              <a:t> point::</a:t>
            </a:r>
            <a:r>
              <a:rPr lang="en-US" altLang="zh-CN" sz="2200" dirty="0">
                <a:solidFill>
                  <a:srgbClr val="0000FF"/>
                </a:solidFill>
                <a:latin typeface="Courier New" pitchFamily="49" charset="0"/>
                <a:cs typeface="Courier New" pitchFamily="49" charset="0"/>
              </a:rPr>
              <a:t>operator</a:t>
            </a:r>
            <a:r>
              <a:rPr lang="en-US" altLang="zh-CN" sz="2200" dirty="0">
                <a:solidFill>
                  <a:schemeClr val="tx2"/>
                </a:solidFill>
                <a:latin typeface="Courier New" pitchFamily="49" charset="0"/>
                <a:cs typeface="Courier New" pitchFamily="49" charset="0"/>
              </a:rPr>
              <a:t> == (point pt2) {	</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return</a:t>
            </a:r>
            <a:r>
              <a:rPr lang="en-US" altLang="zh-CN" sz="2200" dirty="0">
                <a:solidFill>
                  <a:schemeClr val="tx2"/>
                </a:solidFill>
                <a:latin typeface="Courier New" pitchFamily="49" charset="0"/>
                <a:cs typeface="Courier New" pitchFamily="49" charset="0"/>
              </a:rPr>
              <a:t>( (x==pt2.x) &amp;&amp; ... );</a:t>
            </a:r>
          </a:p>
          <a:p>
            <a:pPr algn="just">
              <a:spcBef>
                <a:spcPts val="0"/>
              </a:spcBef>
              <a:buNone/>
            </a:pPr>
            <a:r>
              <a:rPr lang="en-US" altLang="zh-CN"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rgbClr val="0000FF"/>
                </a:solidFill>
                <a:latin typeface="Courier New" pitchFamily="49" charset="0"/>
                <a:cs typeface="Courier New" pitchFamily="49" charset="0"/>
              </a:rPr>
              <a:t>double </a:t>
            </a:r>
            <a:r>
              <a:rPr lang="en-US" altLang="zh-CN" sz="2200" dirty="0">
                <a:solidFill>
                  <a:schemeClr val="tx2"/>
                </a:solidFill>
                <a:latin typeface="Courier New" pitchFamily="49" charset="0"/>
                <a:cs typeface="Courier New" pitchFamily="49" charset="0"/>
              </a:rPr>
              <a:t>point::</a:t>
            </a:r>
            <a:r>
              <a:rPr lang="en-US" altLang="zh-CN" sz="2200" dirty="0">
                <a:solidFill>
                  <a:srgbClr val="0000FF"/>
                </a:solidFill>
                <a:latin typeface="Courier New" pitchFamily="49" charset="0"/>
                <a:cs typeface="Courier New" pitchFamily="49" charset="0"/>
              </a:rPr>
              <a:t>operator</a:t>
            </a:r>
            <a:r>
              <a:rPr lang="en-US" altLang="zh-CN" sz="2200" dirty="0">
                <a:solidFill>
                  <a:schemeClr val="tx2"/>
                </a:solidFill>
                <a:latin typeface="Courier New" pitchFamily="49" charset="0"/>
                <a:cs typeface="Courier New" pitchFamily="49" charset="0"/>
              </a:rPr>
              <a:t> ^ (point pt2) {</a:t>
            </a:r>
          </a:p>
          <a:p>
            <a:pPr algn="just">
              <a:spcBef>
                <a:spcPts val="0"/>
              </a:spcBef>
              <a:buNone/>
            </a:pPr>
            <a:r>
              <a:rPr lang="en-US" altLang="zh-CN"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rgbClr val="0000FF"/>
                </a:solidFill>
                <a:latin typeface="Courier New" pitchFamily="49" charset="0"/>
                <a:cs typeface="Courier New" pitchFamily="49" charset="0"/>
              </a:rPr>
              <a:t>void </a:t>
            </a:r>
            <a:r>
              <a:rPr lang="en-US" altLang="zh-CN" sz="2200" dirty="0">
                <a:solidFill>
                  <a:schemeClr val="tx2"/>
                </a:solidFill>
                <a:latin typeface="Courier New" pitchFamily="49" charset="0"/>
                <a:cs typeface="Courier New" pitchFamily="49" charset="0"/>
              </a:rPr>
              <a:t>point::display () { </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"&lt;&lt;x&lt;&lt;", "&lt;&lt;y&lt;&lt;" )"&lt;&lt;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a:t>
            </a:r>
          </a:p>
          <a:p>
            <a:pPr>
              <a:spcBef>
                <a:spcPts val="0"/>
              </a:spcBef>
              <a:buNone/>
            </a:pPr>
            <a:endParaRPr lang="zh-CN" altLang="en-US" sz="22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132</a:t>
            </a:fld>
            <a:endParaRPr lang="en-US" altLang="zh-CN"/>
          </a:p>
        </p:txBody>
      </p:sp>
    </p:spTree>
    <p:extLst>
      <p:ext uri="{BB962C8B-B14F-4D97-AF65-F5344CB8AC3E}">
        <p14:creationId xmlns:p14="http://schemas.microsoft.com/office/powerpoint/2010/main" val="33666038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214422"/>
            <a:ext cx="8043890" cy="5348310"/>
          </a:xfrm>
        </p:spPr>
        <p:txBody>
          <a:bodyPr/>
          <a:lstStyle/>
          <a:p>
            <a:pPr algn="just">
              <a:spcBef>
                <a:spcPts val="0"/>
              </a:spcBef>
              <a:buNone/>
            </a:pPr>
            <a:r>
              <a:rPr lang="en-US" altLang="zh-CN" sz="2200" dirty="0">
                <a:solidFill>
                  <a:srgbClr val="0000FF"/>
                </a:solidFill>
                <a:latin typeface="Courier New" pitchFamily="49" charset="0"/>
                <a:cs typeface="Courier New" pitchFamily="49" charset="0"/>
              </a:rPr>
              <a:t>void </a:t>
            </a:r>
            <a:r>
              <a:rPr lang="en-US" altLang="zh-CN" sz="2200" dirty="0">
                <a:solidFill>
                  <a:schemeClr val="tx2"/>
                </a:solidFill>
                <a:latin typeface="Courier New" pitchFamily="49" charset="0"/>
                <a:cs typeface="Courier New" pitchFamily="49" charset="0"/>
              </a:rPr>
              <a:t>main() {</a:t>
            </a:r>
          </a:p>
          <a:p>
            <a:pPr algn="just">
              <a:spcBef>
                <a:spcPts val="0"/>
              </a:spcBef>
              <a:buNone/>
            </a:pPr>
            <a:r>
              <a:rPr lang="en-US" altLang="zh-CN" sz="2200" dirty="0">
                <a:solidFill>
                  <a:schemeClr val="tx2"/>
                </a:solidFill>
                <a:latin typeface="Courier New" pitchFamily="49" charset="0"/>
                <a:cs typeface="Courier New" pitchFamily="49" charset="0"/>
              </a:rPr>
              <a:t>	point s0, s1(1.2,-3.5),s2(-1,2.8),s3(6, 6);</a:t>
            </a:r>
          </a:p>
          <a:p>
            <a:pPr algn="just">
              <a:spcBef>
                <a:spcPts val="0"/>
              </a:spcBef>
              <a:buNone/>
            </a:pPr>
            <a:r>
              <a:rPr lang="en-US" altLang="zh-CN" sz="2200" dirty="0">
                <a:solidFill>
                  <a:schemeClr val="tx2"/>
                </a:solidFill>
                <a:latin typeface="Courier New" pitchFamily="49" charset="0"/>
                <a:cs typeface="Courier New" pitchFamily="49" charset="0"/>
              </a:rPr>
              <a:t>	point s4, s5;</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&lt;&lt;"s0=";    	s0.display();	</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&lt;&lt;"s1=";    	s1.display();</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&lt;&lt;"s2=";    	s2.display();</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&lt;&lt;"s3=";    	s3.display();</a:t>
            </a:r>
          </a:p>
          <a:p>
            <a:pPr algn="just">
              <a:spcBef>
                <a:spcPts val="0"/>
              </a:spcBef>
              <a:buNone/>
            </a:pPr>
            <a:r>
              <a:rPr lang="en-US" altLang="zh-CN" sz="2200" dirty="0">
                <a:solidFill>
                  <a:schemeClr val="tx2"/>
                </a:solidFill>
                <a:latin typeface="Courier New" pitchFamily="49" charset="0"/>
                <a:cs typeface="Courier New" pitchFamily="49" charset="0"/>
              </a:rPr>
              <a:t>	s0=s1+s2; </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&lt;&lt;"s0=s1+s2=";    s0.display();</a:t>
            </a:r>
          </a:p>
          <a:p>
            <a:pPr algn="just">
              <a:spcBef>
                <a:spcPts val="0"/>
              </a:spcBef>
              <a:buNone/>
            </a:pPr>
            <a:r>
              <a:rPr lang="en-US" altLang="zh-CN" sz="2200" dirty="0">
                <a:solidFill>
                  <a:schemeClr val="tx2"/>
                </a:solidFill>
                <a:latin typeface="Courier New" pitchFamily="49" charset="0"/>
                <a:cs typeface="Courier New" pitchFamily="49" charset="0"/>
              </a:rPr>
              <a:t>	s4=s1-s2;</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&lt;&lt;"s4=s1-s2=";     s4.display();</a:t>
            </a:r>
          </a:p>
          <a:p>
            <a:pPr algn="just">
              <a:spcBef>
                <a:spcPts val="0"/>
              </a:spcBef>
              <a:buNone/>
            </a:pPr>
            <a:r>
              <a:rPr lang="en-US" altLang="zh-CN" sz="2200" dirty="0">
                <a:solidFill>
                  <a:schemeClr val="tx2"/>
                </a:solidFill>
                <a:latin typeface="Courier New" pitchFamily="49" charset="0"/>
                <a:cs typeface="Courier New" pitchFamily="49" charset="0"/>
              </a:rPr>
              <a:t>	s5=-s1;</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&lt;&lt;"s5=-s1=";         s5.display();</a:t>
            </a:r>
          </a:p>
          <a:p>
            <a:pPr algn="just">
              <a:spcBef>
                <a:spcPts val="0"/>
              </a:spcBef>
              <a:buNone/>
            </a:pPr>
            <a:r>
              <a:rPr lang="en-US" altLang="zh-CN" sz="2200" dirty="0">
                <a:solidFill>
                  <a:schemeClr val="tx2"/>
                </a:solidFill>
                <a:latin typeface="Courier New" pitchFamily="49" charset="0"/>
                <a:cs typeface="Courier New" pitchFamily="49" charset="0"/>
              </a:rPr>
              <a:t>	if(s1==s1)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&lt;&lt;"s1==s1"&lt;&lt;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&lt;&lt;"s2^s3="&lt;&lt;(s2^s3)&lt;&lt;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a:t>
            </a:r>
          </a:p>
          <a:p>
            <a:pPr>
              <a:spcBef>
                <a:spcPts val="0"/>
              </a:spcBef>
              <a:buNone/>
            </a:pPr>
            <a:endParaRPr lang="zh-CN" altLang="en-US" sz="22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133</a:t>
            </a:fld>
            <a:endParaRPr lang="en-US" altLang="zh-CN"/>
          </a:p>
        </p:txBody>
      </p:sp>
    </p:spTree>
    <p:extLst>
      <p:ext uri="{BB962C8B-B14F-4D97-AF65-F5344CB8AC3E}">
        <p14:creationId xmlns:p14="http://schemas.microsoft.com/office/powerpoint/2010/main" val="222861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pPr algn="just">
              <a:lnSpc>
                <a:spcPct val="90000"/>
              </a:lnSpc>
              <a:buNone/>
            </a:pPr>
            <a:r>
              <a:rPr lang="zh-CN" altLang="en-US" dirty="0">
                <a:solidFill>
                  <a:schemeClr val="accent6"/>
                </a:solidFill>
              </a:rPr>
              <a:t>程序执行后，屏幕显示结果为：</a:t>
            </a:r>
          </a:p>
          <a:p>
            <a:pPr algn="just">
              <a:lnSpc>
                <a:spcPct val="90000"/>
              </a:lnSpc>
              <a:buNone/>
            </a:pPr>
            <a:r>
              <a:rPr lang="en-US" altLang="zh-CN" sz="2800" dirty="0">
                <a:solidFill>
                  <a:schemeClr val="tx2"/>
                </a:solidFill>
                <a:latin typeface="Courier New" pitchFamily="49" charset="0"/>
                <a:cs typeface="Courier New" pitchFamily="49" charset="0"/>
              </a:rPr>
              <a:t>s0=( 0, 0 )</a:t>
            </a:r>
          </a:p>
          <a:p>
            <a:pPr algn="just">
              <a:lnSpc>
                <a:spcPct val="90000"/>
              </a:lnSpc>
              <a:buNone/>
            </a:pPr>
            <a:r>
              <a:rPr lang="en-US" altLang="zh-CN" sz="2800" dirty="0">
                <a:solidFill>
                  <a:schemeClr val="tx2"/>
                </a:solidFill>
                <a:latin typeface="Courier New" pitchFamily="49" charset="0"/>
                <a:cs typeface="Courier New" pitchFamily="49" charset="0"/>
              </a:rPr>
              <a:t>s1=( 1.2, -3.5 )</a:t>
            </a:r>
          </a:p>
          <a:p>
            <a:pPr algn="just">
              <a:lnSpc>
                <a:spcPct val="90000"/>
              </a:lnSpc>
              <a:buNone/>
            </a:pPr>
            <a:r>
              <a:rPr lang="en-US" altLang="zh-CN" sz="2800" dirty="0">
                <a:solidFill>
                  <a:schemeClr val="tx2"/>
                </a:solidFill>
                <a:latin typeface="Courier New" pitchFamily="49" charset="0"/>
                <a:cs typeface="Courier New" pitchFamily="49" charset="0"/>
              </a:rPr>
              <a:t>s2=( -1, 2.8 )</a:t>
            </a:r>
          </a:p>
          <a:p>
            <a:pPr algn="just">
              <a:lnSpc>
                <a:spcPct val="90000"/>
              </a:lnSpc>
              <a:buNone/>
            </a:pPr>
            <a:r>
              <a:rPr lang="en-US" altLang="zh-CN" sz="2800" dirty="0">
                <a:solidFill>
                  <a:schemeClr val="tx2"/>
                </a:solidFill>
                <a:latin typeface="Courier New" pitchFamily="49" charset="0"/>
                <a:cs typeface="Courier New" pitchFamily="49" charset="0"/>
              </a:rPr>
              <a:t>s3=( 6, 6 )</a:t>
            </a:r>
          </a:p>
          <a:p>
            <a:pPr algn="just">
              <a:lnSpc>
                <a:spcPct val="90000"/>
              </a:lnSpc>
              <a:buNone/>
            </a:pPr>
            <a:r>
              <a:rPr lang="en-US" altLang="zh-CN" sz="2800" dirty="0">
                <a:solidFill>
                  <a:schemeClr val="tx2"/>
                </a:solidFill>
                <a:latin typeface="Courier New" pitchFamily="49" charset="0"/>
                <a:cs typeface="Courier New" pitchFamily="49" charset="0"/>
              </a:rPr>
              <a:t>s0=s1+s2=( 0.2, -0.7 )</a:t>
            </a:r>
          </a:p>
          <a:p>
            <a:pPr algn="just">
              <a:lnSpc>
                <a:spcPct val="90000"/>
              </a:lnSpc>
              <a:buNone/>
            </a:pPr>
            <a:r>
              <a:rPr lang="en-US" altLang="zh-CN" sz="2800" dirty="0">
                <a:solidFill>
                  <a:schemeClr val="tx2"/>
                </a:solidFill>
                <a:latin typeface="Courier New" pitchFamily="49" charset="0"/>
                <a:cs typeface="Courier New" pitchFamily="49" charset="0"/>
              </a:rPr>
              <a:t>s4=s1-s2=( 2.2, -6.3 )</a:t>
            </a:r>
          </a:p>
          <a:p>
            <a:pPr algn="just">
              <a:lnSpc>
                <a:spcPct val="90000"/>
              </a:lnSpc>
              <a:buNone/>
            </a:pPr>
            <a:r>
              <a:rPr lang="en-US" altLang="zh-CN" sz="2800" dirty="0">
                <a:solidFill>
                  <a:schemeClr val="tx2"/>
                </a:solidFill>
                <a:latin typeface="Courier New" pitchFamily="49" charset="0"/>
                <a:cs typeface="Courier New" pitchFamily="49" charset="0"/>
              </a:rPr>
              <a:t>s5=-s1=( -1.2, 3.5 )</a:t>
            </a:r>
          </a:p>
          <a:p>
            <a:pPr algn="just">
              <a:lnSpc>
                <a:spcPct val="90000"/>
              </a:lnSpc>
              <a:buNone/>
            </a:pPr>
            <a:r>
              <a:rPr lang="en-US" altLang="zh-CN" sz="2800" dirty="0">
                <a:solidFill>
                  <a:schemeClr val="tx2"/>
                </a:solidFill>
                <a:latin typeface="Courier New" pitchFamily="49" charset="0"/>
                <a:cs typeface="Courier New" pitchFamily="49" charset="0"/>
              </a:rPr>
              <a:t>s1==s1</a:t>
            </a:r>
          </a:p>
          <a:p>
            <a:pPr algn="just">
              <a:lnSpc>
                <a:spcPct val="90000"/>
              </a:lnSpc>
              <a:buNone/>
            </a:pPr>
            <a:r>
              <a:rPr lang="en-US" altLang="zh-CN" sz="2800" dirty="0">
                <a:solidFill>
                  <a:schemeClr val="tx2"/>
                </a:solidFill>
                <a:latin typeface="Courier New" pitchFamily="49" charset="0"/>
                <a:cs typeface="Courier New" pitchFamily="49" charset="0"/>
              </a:rPr>
              <a:t>s2^s3=7.69675</a:t>
            </a: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134</a:t>
            </a:fld>
            <a:endParaRPr lang="en-US" altLang="zh-CN"/>
          </a:p>
        </p:txBody>
      </p:sp>
    </p:spTree>
    <p:extLst>
      <p:ext uri="{BB962C8B-B14F-4D97-AF65-F5344CB8AC3E}">
        <p14:creationId xmlns:p14="http://schemas.microsoft.com/office/powerpoint/2010/main" val="62129750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381000" y="1700809"/>
            <a:ext cx="8229600" cy="468052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7.17】</a:t>
            </a:r>
            <a:r>
              <a:rPr lang="zh-CN" altLang="en-US" dirty="0">
                <a:solidFill>
                  <a:srgbClr val="C00000"/>
                </a:solidFill>
              </a:rPr>
              <a:t>利用运算符重载实现集合</a:t>
            </a:r>
            <a:r>
              <a:rPr lang="en-US" altLang="zh-CN" dirty="0">
                <a:solidFill>
                  <a:srgbClr val="C00000"/>
                </a:solidFill>
              </a:rPr>
              <a:t>set</a:t>
            </a:r>
            <a:r>
              <a:rPr lang="zh-CN" altLang="en-US" dirty="0">
                <a:solidFill>
                  <a:srgbClr val="C00000"/>
                </a:solidFill>
              </a:rPr>
              <a:t>类型 </a:t>
            </a:r>
            <a:endParaRPr lang="en-US" altLang="zh-CN" dirty="0">
              <a:solidFill>
                <a:srgbClr val="C00000"/>
              </a:solidFill>
            </a:endParaRPr>
          </a:p>
          <a:p>
            <a:pPr lvl="1"/>
            <a:r>
              <a:rPr lang="zh-CN" altLang="en-US" dirty="0"/>
              <a:t>在</a:t>
            </a:r>
            <a:r>
              <a:rPr lang="en-US" altLang="zh-CN" dirty="0"/>
              <a:t>Set</a:t>
            </a:r>
            <a:r>
              <a:rPr lang="zh-CN" altLang="en-US" dirty="0"/>
              <a:t>类中重载运算符</a:t>
            </a:r>
            <a:r>
              <a:rPr lang="zh-CN" altLang="en-US" dirty="0">
                <a:latin typeface="Courier New" pitchFamily="49" charset="0"/>
                <a:cs typeface="Courier New" pitchFamily="49" charset="0"/>
              </a:rPr>
              <a:t>'+'、 '-'、 '*'、 '&lt;'、 '&lt;='、 '&amp;'、 '=='、 '!=' </a:t>
            </a:r>
            <a:endParaRPr lang="en-US" altLang="zh-CN" dirty="0">
              <a:latin typeface="Courier New" pitchFamily="49" charset="0"/>
              <a:cs typeface="Courier New" pitchFamily="49" charset="0"/>
            </a:endParaRPr>
          </a:p>
          <a:p>
            <a:pPr lvl="1"/>
            <a:r>
              <a:rPr lang="zh-CN" altLang="en-US" dirty="0"/>
              <a:t>使用友元函数</a:t>
            </a:r>
            <a:endParaRPr lang="en-US" altLang="zh-CN"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135</a:t>
            </a:fld>
            <a:endParaRPr lang="en-US" altLang="zh-CN"/>
          </a:p>
        </p:txBody>
      </p:sp>
    </p:spTree>
    <p:extLst>
      <p:ext uri="{BB962C8B-B14F-4D97-AF65-F5344CB8AC3E}">
        <p14:creationId xmlns:p14="http://schemas.microsoft.com/office/powerpoint/2010/main" val="36326902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pPr algn="just">
              <a:spcBef>
                <a:spcPts val="0"/>
              </a:spcBef>
              <a:buNone/>
            </a:pPr>
            <a:r>
              <a:rPr lang="zh-CN" altLang="en-US" sz="2200" dirty="0">
                <a:solidFill>
                  <a:srgbClr val="0000FF"/>
                </a:solidFill>
                <a:latin typeface="Courier New" pitchFamily="49" charset="0"/>
                <a:cs typeface="Courier New" pitchFamily="49" charset="0"/>
              </a:rPr>
              <a:t>#</a:t>
            </a:r>
            <a:r>
              <a:rPr lang="en-US" altLang="zh-CN" sz="2200" dirty="0">
                <a:solidFill>
                  <a:srgbClr val="0000FF"/>
                </a:solidFill>
                <a:latin typeface="Courier New" pitchFamily="49" charset="0"/>
                <a:cs typeface="Courier New" pitchFamily="49" charset="0"/>
              </a:rPr>
              <a:t>include </a:t>
            </a:r>
            <a:r>
              <a:rPr lang="en-US" altLang="zh-CN" sz="2200" dirty="0">
                <a:solidFill>
                  <a:schemeClr val="tx2"/>
                </a:solidFill>
                <a:latin typeface="Courier New" pitchFamily="49" charset="0"/>
                <a:cs typeface="Courier New" pitchFamily="49" charset="0"/>
              </a:rPr>
              <a:t>&lt;</a:t>
            </a:r>
            <a:r>
              <a:rPr lang="en-US" altLang="zh-CN" sz="2200" dirty="0" err="1">
                <a:solidFill>
                  <a:schemeClr val="tx2"/>
                </a:solidFill>
                <a:latin typeface="Courier New" pitchFamily="49" charset="0"/>
                <a:cs typeface="Courier New" pitchFamily="49" charset="0"/>
              </a:rPr>
              <a:t>iostream.h</a:t>
            </a:r>
            <a:r>
              <a:rPr lang="en-US" altLang="zh-CN" sz="2200" dirty="0">
                <a:solidFill>
                  <a:schemeClr val="tx2"/>
                </a:solidFill>
                <a:latin typeface="Courier New" pitchFamily="49" charset="0"/>
                <a:cs typeface="Courier New" pitchFamily="49" charset="0"/>
              </a:rPr>
              <a:t>&gt;</a:t>
            </a:r>
          </a:p>
          <a:p>
            <a:pPr algn="just">
              <a:spcBef>
                <a:spcPts val="0"/>
              </a:spcBef>
              <a:buNone/>
            </a:pPr>
            <a:r>
              <a:rPr lang="en-US" altLang="zh-CN" sz="2200" dirty="0">
                <a:solidFill>
                  <a:srgbClr val="0000FF"/>
                </a:solidFill>
                <a:latin typeface="Courier New" pitchFamily="49" charset="0"/>
                <a:cs typeface="Courier New" pitchFamily="49" charset="0"/>
              </a:rPr>
              <a:t>const </a:t>
            </a:r>
            <a:r>
              <a:rPr lang="en-US" altLang="zh-CN" sz="2200" dirty="0" err="1">
                <a:solidFill>
                  <a:srgbClr val="0000FF"/>
                </a:solidFill>
                <a:latin typeface="Courier New" pitchFamily="49" charset="0"/>
                <a:cs typeface="Courier New" pitchFamily="49" charset="0"/>
              </a:rPr>
              <a:t>int</a:t>
            </a: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maxcard</a:t>
            </a:r>
            <a:r>
              <a:rPr lang="en-US" altLang="zh-CN" sz="2200" dirty="0">
                <a:solidFill>
                  <a:schemeClr val="tx2"/>
                </a:solidFill>
                <a:latin typeface="Courier New" pitchFamily="49" charset="0"/>
                <a:cs typeface="Courier New" pitchFamily="49" charset="0"/>
              </a:rPr>
              <a:t>=20;</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class </a:t>
            </a:r>
            <a:r>
              <a:rPr lang="en-US" altLang="zh-CN" sz="2200" dirty="0">
                <a:solidFill>
                  <a:schemeClr val="tx2"/>
                </a:solidFill>
                <a:latin typeface="Courier New" pitchFamily="49" charset="0"/>
                <a:cs typeface="Courier New" pitchFamily="49" charset="0"/>
              </a:rPr>
              <a:t>Set {</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rgbClr val="0000FF"/>
                </a:solidFill>
                <a:latin typeface="Courier New" pitchFamily="49" charset="0"/>
                <a:cs typeface="Courier New" pitchFamily="49" charset="0"/>
              </a:rPr>
              <a:t>int</a:t>
            </a: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elems</a:t>
            </a: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maxcard</a:t>
            </a:r>
            <a:r>
              <a:rPr lang="en-US" altLang="zh-CN" sz="2200" dirty="0">
                <a:solidFill>
                  <a:schemeClr val="tx2"/>
                </a:solidFill>
                <a:latin typeface="Courier New" pitchFamily="49" charset="0"/>
                <a:cs typeface="Courier New" pitchFamily="49" charset="0"/>
              </a:rPr>
              <a:t>];</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rgbClr val="0000FF"/>
                </a:solidFill>
                <a:latin typeface="Courier New" pitchFamily="49" charset="0"/>
                <a:cs typeface="Courier New" pitchFamily="49" charset="0"/>
              </a:rPr>
              <a:t>int</a:t>
            </a:r>
            <a:r>
              <a:rPr lang="en-US" altLang="zh-CN" sz="2200" dirty="0">
                <a:solidFill>
                  <a:srgbClr val="0000FF"/>
                </a:solidFill>
                <a:latin typeface="Courier New" pitchFamily="49" charset="0"/>
                <a:cs typeface="Courier New" pitchFamily="49" charset="0"/>
              </a:rPr>
              <a:t> </a:t>
            </a:r>
            <a:r>
              <a:rPr lang="en-US" altLang="zh-CN" sz="2200" dirty="0">
                <a:solidFill>
                  <a:schemeClr val="tx2"/>
                </a:solidFill>
                <a:latin typeface="Courier New" pitchFamily="49" charset="0"/>
                <a:cs typeface="Courier New" pitchFamily="49" charset="0"/>
              </a:rPr>
              <a:t>card;</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  public</a:t>
            </a:r>
            <a:r>
              <a:rPr lang="en-US" altLang="zh-CN" sz="2200" dirty="0">
                <a:solidFill>
                  <a:schemeClr val="tx2"/>
                </a:solidFill>
                <a:latin typeface="Courier New" pitchFamily="49" charset="0"/>
                <a:cs typeface="Courier New" pitchFamily="49" charset="0"/>
              </a:rPr>
              <a:t>:  </a:t>
            </a:r>
          </a:p>
          <a:p>
            <a:pPr algn="just">
              <a:lnSpc>
                <a:spcPct val="80000"/>
              </a:lnSpc>
              <a:spcBef>
                <a:spcPts val="0"/>
              </a:spcBef>
              <a:buNone/>
            </a:pPr>
            <a:r>
              <a:rPr lang="en-US" altLang="zh-CN" sz="2200" dirty="0">
                <a:solidFill>
                  <a:schemeClr val="tx2"/>
                </a:solidFill>
                <a:latin typeface="Courier New" pitchFamily="49" charset="0"/>
                <a:cs typeface="Courier New" pitchFamily="49" charset="0"/>
              </a:rPr>
              <a:t>    Set (</a:t>
            </a:r>
            <a:r>
              <a:rPr lang="en-US" altLang="zh-CN" sz="2200" dirty="0">
                <a:solidFill>
                  <a:srgbClr val="0000FF"/>
                </a:solidFill>
                <a:latin typeface="Courier New" pitchFamily="49" charset="0"/>
                <a:cs typeface="Courier New" pitchFamily="49" charset="0"/>
              </a:rPr>
              <a:t>void</a:t>
            </a:r>
            <a:r>
              <a:rPr lang="en-US" altLang="zh-CN" sz="2200" dirty="0">
                <a:solidFill>
                  <a:schemeClr val="tx2"/>
                </a:solidFill>
                <a:latin typeface="Courier New" pitchFamily="49" charset="0"/>
                <a:cs typeface="Courier New" pitchFamily="49" charset="0"/>
              </a:rPr>
              <a:t>){card=0;};</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    void </a:t>
            </a:r>
            <a:r>
              <a:rPr lang="en-US" altLang="zh-CN" sz="2200" dirty="0">
                <a:solidFill>
                  <a:schemeClr val="tx2"/>
                </a:solidFill>
                <a:latin typeface="Courier New" pitchFamily="49" charset="0"/>
                <a:cs typeface="Courier New" pitchFamily="49" charset="0"/>
              </a:rPr>
              <a:t>print();</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    friend </a:t>
            </a:r>
            <a:r>
              <a:rPr lang="en-US" altLang="zh-CN" sz="2200" dirty="0" err="1">
                <a:solidFill>
                  <a:srgbClr val="0000FF"/>
                </a:solidFill>
                <a:latin typeface="Courier New" pitchFamily="49" charset="0"/>
                <a:cs typeface="Courier New" pitchFamily="49" charset="0"/>
              </a:rPr>
              <a:t>bool</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&amp; (</a:t>
            </a:r>
            <a:r>
              <a:rPr lang="en-US" altLang="zh-CN" sz="2200" dirty="0" err="1">
                <a:solidFill>
                  <a:schemeClr val="tx2"/>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 Set);</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    friend </a:t>
            </a:r>
            <a:r>
              <a:rPr lang="en-US" altLang="zh-CN" sz="2200" dirty="0" err="1">
                <a:solidFill>
                  <a:srgbClr val="0000FF"/>
                </a:solidFill>
                <a:latin typeface="Courier New" pitchFamily="49" charset="0"/>
                <a:cs typeface="Courier New" pitchFamily="49" charset="0"/>
              </a:rPr>
              <a:t>bool</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 (Set, Set);</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    friend </a:t>
            </a:r>
            <a:r>
              <a:rPr lang="en-US" altLang="zh-CN" sz="2200" dirty="0" err="1">
                <a:solidFill>
                  <a:srgbClr val="0000FF"/>
                </a:solidFill>
                <a:latin typeface="Courier New" pitchFamily="49" charset="0"/>
                <a:cs typeface="Courier New" pitchFamily="49" charset="0"/>
              </a:rPr>
              <a:t>bool</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 (Set, Set);</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    friend </a:t>
            </a:r>
            <a:r>
              <a:rPr lang="en-US" altLang="zh-CN" sz="2200" dirty="0">
                <a:solidFill>
                  <a:schemeClr val="tx2"/>
                </a:solidFill>
                <a:latin typeface="Courier New" pitchFamily="49" charset="0"/>
                <a:cs typeface="Courier New" pitchFamily="49" charset="0"/>
              </a:rPr>
              <a:t>Set</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 (Set, </a:t>
            </a:r>
            <a:r>
              <a:rPr lang="en-US" altLang="zh-CN" sz="2200" dirty="0" err="1">
                <a:solidFill>
                  <a:schemeClr val="tx2"/>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    friend </a:t>
            </a:r>
            <a:r>
              <a:rPr lang="en-US" altLang="zh-CN" sz="2200" dirty="0">
                <a:solidFill>
                  <a:schemeClr val="tx2"/>
                </a:solidFill>
                <a:latin typeface="Courier New" pitchFamily="49" charset="0"/>
                <a:cs typeface="Courier New" pitchFamily="49" charset="0"/>
              </a:rPr>
              <a:t>Set</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 (Set, Set);</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    friend </a:t>
            </a:r>
            <a:r>
              <a:rPr lang="en-US" altLang="zh-CN" sz="2200" dirty="0">
                <a:solidFill>
                  <a:schemeClr val="tx2"/>
                </a:solidFill>
                <a:latin typeface="Courier New" pitchFamily="49" charset="0"/>
                <a:cs typeface="Courier New" pitchFamily="49" charset="0"/>
              </a:rPr>
              <a:t>Set</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 (Set, </a:t>
            </a:r>
            <a:r>
              <a:rPr lang="en-US" altLang="zh-CN" sz="2200" dirty="0" err="1">
                <a:solidFill>
                  <a:schemeClr val="tx2"/>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    friend </a:t>
            </a:r>
            <a:r>
              <a:rPr lang="en-US" altLang="zh-CN" sz="2200" dirty="0">
                <a:solidFill>
                  <a:schemeClr val="tx2"/>
                </a:solidFill>
                <a:latin typeface="Courier New" pitchFamily="49" charset="0"/>
                <a:cs typeface="Courier New" pitchFamily="49" charset="0"/>
              </a:rPr>
              <a:t>Set</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 (Set, Set);</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    friend </a:t>
            </a:r>
            <a:r>
              <a:rPr lang="en-US" altLang="zh-CN" sz="2200" dirty="0" err="1">
                <a:solidFill>
                  <a:srgbClr val="0000FF"/>
                </a:solidFill>
                <a:latin typeface="Courier New" pitchFamily="49" charset="0"/>
                <a:cs typeface="Courier New" pitchFamily="49" charset="0"/>
              </a:rPr>
              <a:t>bool</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&lt; (Set, Set);</a:t>
            </a:r>
          </a:p>
          <a:p>
            <a:pPr algn="just">
              <a:lnSpc>
                <a:spcPct val="80000"/>
              </a:lnSpc>
              <a:spcBef>
                <a:spcPts val="0"/>
              </a:spcBef>
              <a:buNone/>
            </a:pPr>
            <a:r>
              <a:rPr lang="en-US" altLang="zh-CN" sz="2200" dirty="0">
                <a:solidFill>
                  <a:srgbClr val="0000FF"/>
                </a:solidFill>
                <a:latin typeface="Courier New" pitchFamily="49" charset="0"/>
                <a:cs typeface="Courier New" pitchFamily="49" charset="0"/>
              </a:rPr>
              <a:t>    friend </a:t>
            </a:r>
            <a:r>
              <a:rPr lang="en-US" altLang="zh-CN" sz="2200" dirty="0" err="1">
                <a:solidFill>
                  <a:srgbClr val="0000FF"/>
                </a:solidFill>
                <a:latin typeface="Courier New" pitchFamily="49" charset="0"/>
                <a:cs typeface="Courier New" pitchFamily="49" charset="0"/>
              </a:rPr>
              <a:t>bool</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&lt;= (Set, Set);</a:t>
            </a:r>
          </a:p>
          <a:p>
            <a:pPr algn="just">
              <a:lnSpc>
                <a:spcPct val="80000"/>
              </a:lnSpc>
              <a:spcBef>
                <a:spcPts val="0"/>
              </a:spcBef>
              <a:buNone/>
            </a:pPr>
            <a:r>
              <a:rPr lang="en-US" altLang="zh-CN" sz="2200" dirty="0">
                <a:solidFill>
                  <a:schemeClr val="tx2"/>
                </a:solidFill>
                <a:latin typeface="Courier New" pitchFamily="49" charset="0"/>
                <a:cs typeface="Courier New" pitchFamily="49" charset="0"/>
              </a:rPr>
              <a:t>};</a:t>
            </a:r>
            <a:r>
              <a:rPr lang="en-US" altLang="zh-CN" sz="2200" dirty="0">
                <a:solidFill>
                  <a:srgbClr val="0000FF"/>
                </a:solidFill>
                <a:latin typeface="Courier New" pitchFamily="49" charset="0"/>
                <a:cs typeface="Courier New" pitchFamily="49" charset="0"/>
              </a:rPr>
              <a:t> </a:t>
            </a:r>
          </a:p>
          <a:p>
            <a:pPr algn="just">
              <a:spcBef>
                <a:spcPts val="0"/>
              </a:spcBef>
              <a:buNone/>
            </a:pPr>
            <a:r>
              <a:rPr lang="en-US" altLang="zh-CN" sz="2200" dirty="0">
                <a:solidFill>
                  <a:srgbClr val="0000FF"/>
                </a:solidFill>
                <a:latin typeface="Courier New" pitchFamily="49" charset="0"/>
                <a:cs typeface="Courier New" pitchFamily="49" charset="0"/>
              </a:rPr>
              <a:t> </a:t>
            </a:r>
          </a:p>
          <a:p>
            <a:pPr>
              <a:spcBef>
                <a:spcPts val="0"/>
              </a:spcBef>
              <a:buNone/>
            </a:pPr>
            <a:endParaRPr lang="zh-CN" altLang="en-US" sz="22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136</a:t>
            </a:fld>
            <a:endParaRPr lang="en-US" altLang="zh-CN"/>
          </a:p>
        </p:txBody>
      </p:sp>
    </p:spTree>
    <p:extLst>
      <p:ext uri="{BB962C8B-B14F-4D97-AF65-F5344CB8AC3E}">
        <p14:creationId xmlns:p14="http://schemas.microsoft.com/office/powerpoint/2010/main" val="260158252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pPr algn="just">
              <a:lnSpc>
                <a:spcPct val="110000"/>
              </a:lnSpc>
              <a:spcBef>
                <a:spcPts val="0"/>
              </a:spcBef>
              <a:buNone/>
            </a:pPr>
            <a:r>
              <a:rPr lang="en-US" altLang="zh-CN" sz="2200" dirty="0" err="1">
                <a:solidFill>
                  <a:srgbClr val="0000FF"/>
                </a:solidFill>
                <a:latin typeface="Courier New" pitchFamily="49" charset="0"/>
                <a:cs typeface="Courier New" pitchFamily="49" charset="0"/>
              </a:rPr>
              <a:t>bool</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&amp; (</a:t>
            </a:r>
            <a:r>
              <a:rPr lang="en-US" altLang="zh-CN" sz="2200" dirty="0" err="1">
                <a:solidFill>
                  <a:srgbClr val="0000FF"/>
                </a:solidFill>
                <a:latin typeface="Courier New" pitchFamily="49" charset="0"/>
                <a:cs typeface="Courier New" pitchFamily="49" charset="0"/>
              </a:rPr>
              <a:t>int</a:t>
            </a: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elem</a:t>
            </a:r>
            <a:r>
              <a:rPr lang="en-US" altLang="zh-CN" sz="2200" dirty="0">
                <a:solidFill>
                  <a:schemeClr val="tx2"/>
                </a:solidFill>
                <a:latin typeface="Courier New" pitchFamily="49" charset="0"/>
                <a:cs typeface="Courier New" pitchFamily="49" charset="0"/>
              </a:rPr>
              <a:t>, Set s) { </a:t>
            </a:r>
          </a:p>
          <a:p>
            <a:pPr algn="just">
              <a:lnSpc>
                <a:spcPct val="110000"/>
              </a:lnSpc>
              <a:spcBef>
                <a:spcPts val="0"/>
              </a:spcBef>
              <a:buNone/>
            </a:pPr>
            <a:r>
              <a:rPr lang="en-US" altLang="zh-CN" sz="2200" dirty="0">
                <a:solidFill>
                  <a:schemeClr val="tx2"/>
                </a:solidFill>
                <a:latin typeface="Courier New" pitchFamily="49" charset="0"/>
                <a:cs typeface="Courier New" pitchFamily="49" charset="0"/>
              </a:rPr>
              <a:t>	...</a:t>
            </a:r>
          </a:p>
          <a:p>
            <a:pPr algn="just">
              <a:lnSpc>
                <a:spcPct val="110000"/>
              </a:lnSpc>
              <a:spcBef>
                <a:spcPts val="0"/>
              </a:spcBef>
              <a:buNone/>
            </a:pPr>
            <a:r>
              <a:rPr lang="en-US" altLang="zh-CN" sz="2200" dirty="0">
                <a:solidFill>
                  <a:schemeClr val="tx2"/>
                </a:solidFill>
                <a:latin typeface="Courier New" pitchFamily="49" charset="0"/>
                <a:cs typeface="Courier New" pitchFamily="49" charset="0"/>
              </a:rPr>
              <a:t>}</a:t>
            </a:r>
          </a:p>
          <a:p>
            <a:pPr algn="just">
              <a:lnSpc>
                <a:spcPct val="110000"/>
              </a:lnSpc>
              <a:spcBef>
                <a:spcPts val="0"/>
              </a:spcBef>
              <a:buNone/>
            </a:pPr>
            <a:r>
              <a:rPr lang="en-US" altLang="zh-CN" sz="2200" dirty="0" err="1">
                <a:solidFill>
                  <a:srgbClr val="0000FF"/>
                </a:solidFill>
                <a:latin typeface="Courier New" pitchFamily="49" charset="0"/>
                <a:cs typeface="Courier New" pitchFamily="49" charset="0"/>
              </a:rPr>
              <a:t>bool</a:t>
            </a:r>
            <a:r>
              <a:rPr lang="en-US" altLang="zh-CN" sz="2200" dirty="0">
                <a:solidFill>
                  <a:srgbClr val="0000FF"/>
                </a:solidFill>
                <a:latin typeface="Courier New" pitchFamily="49" charset="0"/>
                <a:cs typeface="Courier New" pitchFamily="49" charset="0"/>
              </a:rPr>
              <a:t> operator </a:t>
            </a:r>
            <a:r>
              <a:rPr lang="en-US" altLang="zh-CN" sz="2200" dirty="0">
                <a:solidFill>
                  <a:schemeClr val="tx2"/>
                </a:solidFill>
                <a:latin typeface="Courier New" pitchFamily="49" charset="0"/>
                <a:cs typeface="Courier New" pitchFamily="49" charset="0"/>
              </a:rPr>
              <a:t>== (Set s1, Set s2) {</a:t>
            </a:r>
          </a:p>
          <a:p>
            <a:pPr algn="just">
              <a:lnSpc>
                <a:spcPct val="110000"/>
              </a:lnSpc>
              <a:spcBef>
                <a:spcPts val="0"/>
              </a:spcBef>
              <a:buNone/>
            </a:pPr>
            <a:r>
              <a:rPr lang="en-US" altLang="zh-CN" sz="2200" dirty="0">
                <a:solidFill>
                  <a:schemeClr val="tx2"/>
                </a:solidFill>
                <a:latin typeface="Courier New" pitchFamily="49" charset="0"/>
                <a:cs typeface="Courier New" pitchFamily="49" charset="0"/>
              </a:rPr>
              <a:t>	...</a:t>
            </a:r>
          </a:p>
          <a:p>
            <a:pPr algn="just">
              <a:lnSpc>
                <a:spcPct val="110000"/>
              </a:lnSpc>
              <a:spcBef>
                <a:spcPts val="0"/>
              </a:spcBef>
              <a:buNone/>
            </a:pPr>
            <a:r>
              <a:rPr lang="en-US" altLang="zh-CN" sz="2200" dirty="0">
                <a:solidFill>
                  <a:schemeClr val="tx2"/>
                </a:solidFill>
                <a:latin typeface="Courier New" pitchFamily="49" charset="0"/>
                <a:cs typeface="Courier New" pitchFamily="49" charset="0"/>
              </a:rPr>
              <a:t>}</a:t>
            </a:r>
          </a:p>
          <a:p>
            <a:pPr algn="just">
              <a:lnSpc>
                <a:spcPct val="110000"/>
              </a:lnSpc>
              <a:spcBef>
                <a:spcPts val="0"/>
              </a:spcBef>
              <a:buNone/>
            </a:pPr>
            <a:r>
              <a:rPr lang="en-US" altLang="zh-CN" sz="2200" dirty="0">
                <a:solidFill>
                  <a:schemeClr val="tx2"/>
                </a:solidFill>
                <a:latin typeface="Courier New" pitchFamily="49" charset="0"/>
                <a:cs typeface="Courier New" pitchFamily="49" charset="0"/>
              </a:rPr>
              <a:t> ...</a:t>
            </a:r>
          </a:p>
          <a:p>
            <a:pPr algn="just">
              <a:lnSpc>
                <a:spcPct val="110000"/>
              </a:lnSpc>
              <a:spcBef>
                <a:spcPts val="0"/>
              </a:spcBef>
              <a:buNone/>
            </a:pPr>
            <a:r>
              <a:rPr lang="en-US" altLang="zh-CN" sz="2200" dirty="0" err="1">
                <a:solidFill>
                  <a:srgbClr val="0000FF"/>
                </a:solidFill>
                <a:latin typeface="Courier New" pitchFamily="49" charset="0"/>
                <a:cs typeface="Courier New" pitchFamily="49" charset="0"/>
              </a:rPr>
              <a:t>void </a:t>
            </a:r>
            <a:r>
              <a:rPr lang="en-US" altLang="zh-CN" sz="2200" dirty="0" err="1">
                <a:solidFill>
                  <a:schemeClr val="tx2"/>
                </a:solidFill>
                <a:latin typeface="Courier New" pitchFamily="49" charset="0"/>
                <a:cs typeface="Courier New" pitchFamily="49" charset="0"/>
              </a:rPr>
              <a:t>Set::print () {</a:t>
            </a:r>
          </a:p>
          <a:p>
            <a:pPr algn="just">
              <a:lnSpc>
                <a:spcPct val="110000"/>
              </a:lnSpc>
              <a:spcBef>
                <a:spcPts val="0"/>
              </a:spcBef>
              <a:buNone/>
            </a:pPr>
            <a:r>
              <a:rPr lang="en-US" altLang="zh-CN" sz="2200" dirty="0">
                <a:solidFill>
                  <a:schemeClr val="tx2"/>
                </a:solidFill>
                <a:latin typeface="Courier New" pitchFamily="49" charset="0"/>
                <a:cs typeface="Courier New" pitchFamily="49" charset="0"/>
              </a:rPr>
              <a:t>	... </a:t>
            </a:r>
          </a:p>
          <a:p>
            <a:pPr algn="just">
              <a:lnSpc>
                <a:spcPct val="110000"/>
              </a:lnSpc>
              <a:spcBef>
                <a:spcPts val="0"/>
              </a:spcBef>
              <a:buNone/>
            </a:pPr>
            <a:r>
              <a:rPr lang="en-US" altLang="zh-CN" sz="2200" dirty="0">
                <a:solidFill>
                  <a:schemeClr val="tx2"/>
                </a:solidFill>
                <a:latin typeface="Courier New" pitchFamily="49" charset="0"/>
                <a:cs typeface="Courier New" pitchFamily="49" charset="0"/>
              </a:rPr>
              <a:t>} </a:t>
            </a:r>
          </a:p>
          <a:p>
            <a:pPr>
              <a:buNone/>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137</a:t>
            </a:fld>
            <a:endParaRPr lang="en-US" altLang="zh-CN"/>
          </a:p>
        </p:txBody>
      </p:sp>
    </p:spTree>
    <p:extLst>
      <p:ext uri="{BB962C8B-B14F-4D97-AF65-F5344CB8AC3E}">
        <p14:creationId xmlns:p14="http://schemas.microsoft.com/office/powerpoint/2010/main" val="217784164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pPr algn="just">
              <a:spcBef>
                <a:spcPts val="0"/>
              </a:spcBef>
              <a:buNone/>
            </a:pPr>
            <a:r>
              <a:rPr lang="en-US" altLang="zh-CN" sz="2200" dirty="0">
                <a:solidFill>
                  <a:srgbClr val="0000FF"/>
                </a:solidFill>
                <a:latin typeface="Courier New" pitchFamily="49" charset="0"/>
                <a:cs typeface="Courier New" pitchFamily="49" charset="0"/>
              </a:rPr>
              <a:t>void </a:t>
            </a:r>
            <a:r>
              <a:rPr lang="en-US" altLang="zh-CN" sz="2200" dirty="0">
                <a:solidFill>
                  <a:schemeClr val="tx2"/>
                </a:solidFill>
                <a:latin typeface="Courier New" pitchFamily="49" charset="0"/>
                <a:cs typeface="Courier New" pitchFamily="49" charset="0"/>
              </a:rPr>
              <a:t>main(){</a:t>
            </a:r>
          </a:p>
          <a:p>
            <a:pPr algn="just">
              <a:spcBef>
                <a:spcPts val="0"/>
              </a:spcBef>
              <a:buNone/>
            </a:pPr>
            <a:r>
              <a:rPr lang="en-US" altLang="zh-CN" sz="2200" dirty="0">
                <a:solidFill>
                  <a:schemeClr val="tx2"/>
                </a:solidFill>
                <a:latin typeface="Courier New" pitchFamily="49" charset="0"/>
                <a:cs typeface="Courier New" pitchFamily="49" charset="0"/>
              </a:rPr>
              <a:t>    Set s,s1,s2,s3,s4;</a:t>
            </a:r>
            <a:r>
              <a:rPr lang="en-US" altLang="zh-CN" sz="2200" dirty="0">
                <a:solidFill>
                  <a:srgbClr val="0000FF"/>
                </a:solidFill>
                <a:latin typeface="Courier New" pitchFamily="49" charset="0"/>
                <a:cs typeface="Courier New" pitchFamily="49" charset="0"/>
              </a:rPr>
              <a:t>	</a:t>
            </a:r>
          </a:p>
          <a:p>
            <a:pPr algn="just">
              <a:spcBef>
                <a:spcPts val="0"/>
              </a:spcBef>
              <a:buNone/>
            </a:pPr>
            <a:r>
              <a:rPr lang="en-US" altLang="zh-CN" sz="2200" dirty="0">
                <a:solidFill>
                  <a:srgbClr val="0000FF"/>
                </a:solidFill>
                <a:latin typeface="Courier New" pitchFamily="49" charset="0"/>
                <a:cs typeface="Courier New" pitchFamily="49" charset="0"/>
              </a:rPr>
              <a:t>    for </a:t>
            </a:r>
            <a:r>
              <a:rPr lang="en-US" altLang="zh-CN" sz="2200" dirty="0">
                <a:solidFill>
                  <a:schemeClr val="tx2"/>
                </a:solidFill>
                <a:latin typeface="Courier New" pitchFamily="49" charset="0"/>
                <a:cs typeface="Courier New" pitchFamily="49" charset="0"/>
              </a:rPr>
              <a:t>(</a:t>
            </a:r>
            <a:r>
              <a:rPr lang="en-US" altLang="zh-CN" sz="2200" dirty="0" err="1">
                <a:solidFill>
                  <a:srgbClr val="0000FF"/>
                </a:solidFill>
                <a:latin typeface="Courier New" pitchFamily="49" charset="0"/>
                <a:cs typeface="Courier New" pitchFamily="49" charset="0"/>
              </a:rPr>
              <a:t>int</a:t>
            </a: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i</a:t>
            </a:r>
            <a:r>
              <a:rPr lang="en-US" altLang="zh-CN" sz="2200" dirty="0">
                <a:solidFill>
                  <a:schemeClr val="tx2"/>
                </a:solidFill>
                <a:latin typeface="Courier New" pitchFamily="49" charset="0"/>
                <a:cs typeface="Courier New" pitchFamily="49" charset="0"/>
              </a:rPr>
              <a:t>=0;i&lt;10;i++){</a:t>
            </a:r>
          </a:p>
          <a:p>
            <a:pPr algn="just">
              <a:spcBef>
                <a:spcPts val="0"/>
              </a:spcBef>
              <a:buNone/>
            </a:pPr>
            <a:r>
              <a:rPr lang="en-US" altLang="zh-CN" sz="2200" dirty="0">
                <a:solidFill>
                  <a:schemeClr val="tx2"/>
                </a:solidFill>
                <a:latin typeface="Courier New" pitchFamily="49" charset="0"/>
                <a:cs typeface="Courier New" pitchFamily="49" charset="0"/>
              </a:rPr>
              <a:t>		s=</a:t>
            </a:r>
            <a:r>
              <a:rPr lang="en-US" altLang="zh-CN" sz="2200" dirty="0" err="1">
                <a:solidFill>
                  <a:schemeClr val="tx2"/>
                </a:solidFill>
                <a:latin typeface="Courier New" pitchFamily="49" charset="0"/>
                <a:cs typeface="Courier New" pitchFamily="49" charset="0"/>
              </a:rPr>
              <a:t>s+i</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		s1=s1+2*</a:t>
            </a:r>
            <a:r>
              <a:rPr lang="en-US" altLang="zh-CN" sz="2200" dirty="0" err="1">
                <a:solidFill>
                  <a:schemeClr val="tx2"/>
                </a:solidFill>
                <a:latin typeface="Courier New" pitchFamily="49" charset="0"/>
                <a:cs typeface="Courier New" pitchFamily="49" charset="0"/>
              </a:rPr>
              <a:t>i</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		s2=s2+3*</a:t>
            </a:r>
            <a:r>
              <a:rPr lang="en-US" altLang="zh-CN" sz="2200" dirty="0" err="1">
                <a:solidFill>
                  <a:schemeClr val="tx2"/>
                </a:solidFill>
                <a:latin typeface="Courier New" pitchFamily="49" charset="0"/>
                <a:cs typeface="Courier New" pitchFamily="49" charset="0"/>
              </a:rPr>
              <a:t>i</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  	} </a:t>
            </a:r>
          </a:p>
          <a:p>
            <a:pPr algn="just">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	</a:t>
            </a:r>
            <a:r>
              <a:rPr lang="en-US" altLang="zh-CN" sz="2200" dirty="0" err="1">
                <a:solidFill>
                  <a:schemeClr val="tx2"/>
                </a:solidFill>
                <a:latin typeface="Courier New" pitchFamily="49" charset="0"/>
                <a:cs typeface="Courier New" pitchFamily="49" charset="0"/>
              </a:rPr>
              <a:t>s.print</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&lt;&lt;"s1=";	s1.print();</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&lt;&lt;"s2=";	s2.print();</a:t>
            </a:r>
          </a:p>
          <a:p>
            <a:pPr algn="just">
              <a:spcBef>
                <a:spcPts val="0"/>
              </a:spcBef>
              <a:buNone/>
            </a:pPr>
            <a:r>
              <a:rPr lang="en-US" altLang="zh-CN" sz="2200" dirty="0">
                <a:solidFill>
                  <a:srgbClr val="0000FF"/>
                </a:solidFill>
                <a:latin typeface="Courier New" pitchFamily="49" charset="0"/>
                <a:cs typeface="Courier New" pitchFamily="49" charset="0"/>
              </a:rPr>
              <a:t>	for </a:t>
            </a:r>
            <a:r>
              <a:rPr lang="en-US" altLang="zh-CN" sz="2200" dirty="0">
                <a:solidFill>
                  <a:schemeClr val="tx2"/>
                </a:solidFill>
                <a:latin typeface="Courier New" pitchFamily="49" charset="0"/>
                <a:cs typeface="Courier New" pitchFamily="49" charset="0"/>
              </a:rPr>
              <a:t>(</a:t>
            </a:r>
            <a:r>
              <a:rPr lang="en-US" altLang="zh-CN" sz="2200" dirty="0" err="1">
                <a:solidFill>
                  <a:schemeClr val="tx2"/>
                </a:solidFill>
                <a:latin typeface="Courier New" pitchFamily="49" charset="0"/>
                <a:cs typeface="Courier New" pitchFamily="49" charset="0"/>
              </a:rPr>
              <a:t>i</a:t>
            </a:r>
            <a:r>
              <a:rPr lang="en-US" altLang="zh-CN" sz="2200" dirty="0">
                <a:solidFill>
                  <a:schemeClr val="tx2"/>
                </a:solidFill>
                <a:latin typeface="Courier New" pitchFamily="49" charset="0"/>
                <a:cs typeface="Courier New" pitchFamily="49" charset="0"/>
              </a:rPr>
              <a:t>=0;i&lt;5;i++){</a:t>
            </a:r>
          </a:p>
          <a:p>
            <a:pPr algn="just">
              <a:spcBef>
                <a:spcPts val="0"/>
              </a:spcBef>
              <a:buNone/>
            </a:pPr>
            <a:r>
              <a:rPr lang="en-US" altLang="zh-CN" sz="2200" dirty="0">
                <a:solidFill>
                  <a:schemeClr val="tx2"/>
                </a:solidFill>
                <a:latin typeface="Courier New" pitchFamily="49" charset="0"/>
                <a:cs typeface="Courier New" pitchFamily="49" charset="0"/>
              </a:rPr>
              <a:t>		s=s-</a:t>
            </a:r>
            <a:r>
              <a:rPr lang="en-US" altLang="zh-CN" sz="2200" dirty="0" err="1">
                <a:solidFill>
                  <a:schemeClr val="tx2"/>
                </a:solidFill>
                <a:latin typeface="Courier New" pitchFamily="49" charset="0"/>
                <a:cs typeface="Courier New" pitchFamily="49" charset="0"/>
              </a:rPr>
              <a:t>i</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		s1=s1-i;</a:t>
            </a:r>
          </a:p>
          <a:p>
            <a:pPr algn="just">
              <a:spcBef>
                <a:spcPts val="0"/>
              </a:spcBef>
              <a:buNone/>
            </a:pPr>
            <a:r>
              <a:rPr lang="en-US" altLang="zh-CN" sz="2200" dirty="0">
                <a:solidFill>
                  <a:schemeClr val="tx2"/>
                </a:solidFill>
                <a:latin typeface="Courier New" pitchFamily="49" charset="0"/>
                <a:cs typeface="Courier New" pitchFamily="49" charset="0"/>
              </a:rPr>
              <a:t>		s2=s2-i;</a:t>
            </a:r>
          </a:p>
          <a:p>
            <a:pPr algn="just">
              <a:spcBef>
                <a:spcPts val="0"/>
              </a:spcBef>
              <a:buNone/>
            </a:pPr>
            <a:r>
              <a:rPr lang="en-US" altLang="zh-CN" sz="2200" dirty="0">
                <a:solidFill>
                  <a:schemeClr val="tx2"/>
                </a:solidFill>
                <a:latin typeface="Courier New" pitchFamily="49" charset="0"/>
                <a:cs typeface="Courier New" pitchFamily="49" charset="0"/>
              </a:rPr>
              <a:t>  	}</a:t>
            </a:r>
          </a:p>
          <a:p>
            <a:pPr algn="just">
              <a:spcBef>
                <a:spcPts val="0"/>
              </a:spcBef>
              <a:buNone/>
            </a:pPr>
            <a:endParaRPr lang="zh-CN" altLang="en-US" sz="2200" dirty="0">
              <a:solidFill>
                <a:srgbClr val="0000FF"/>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138</a:t>
            </a:fld>
            <a:endParaRPr lang="en-US" altLang="zh-CN"/>
          </a:p>
        </p:txBody>
      </p:sp>
    </p:spTree>
    <p:extLst>
      <p:ext uri="{BB962C8B-B14F-4D97-AF65-F5344CB8AC3E}">
        <p14:creationId xmlns:p14="http://schemas.microsoft.com/office/powerpoint/2010/main" val="3366332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面向对象程序的结构</a:t>
            </a:r>
            <a:endParaRPr lang="en-US" altLang="zh-CN" dirty="0"/>
          </a:p>
          <a:p>
            <a:pPr lvl="1"/>
            <a:r>
              <a:rPr lang="zh-CN" altLang="en-US" dirty="0"/>
              <a:t>类定义文件（以</a:t>
            </a:r>
            <a:r>
              <a:rPr lang="en-US" altLang="zh-CN" dirty="0"/>
              <a:t>h</a:t>
            </a:r>
            <a:r>
              <a:rPr lang="zh-CN" altLang="en-US" dirty="0"/>
              <a:t>为扩展名）</a:t>
            </a:r>
            <a:endParaRPr lang="en-US" altLang="zh-CN" dirty="0"/>
          </a:p>
          <a:p>
            <a:pPr lvl="1"/>
            <a:r>
              <a:rPr lang="zh-CN" altLang="en-US" dirty="0"/>
              <a:t>类的成员函数定义文件（以</a:t>
            </a:r>
            <a:r>
              <a:rPr lang="en-US" altLang="zh-CN" dirty="0" err="1"/>
              <a:t>cpp</a:t>
            </a:r>
            <a:r>
              <a:rPr lang="zh-CN" altLang="en-US" dirty="0"/>
              <a:t>为扩展名）</a:t>
            </a:r>
            <a:endParaRPr lang="en-US" altLang="zh-CN" dirty="0"/>
          </a:p>
          <a:p>
            <a:pPr lvl="1"/>
            <a:r>
              <a:rPr lang="zh-CN" altLang="en-US" dirty="0"/>
              <a:t>主函数文件（以</a:t>
            </a:r>
            <a:r>
              <a:rPr lang="en-US" altLang="zh-CN" dirty="0" err="1"/>
              <a:t>cpp</a:t>
            </a:r>
            <a:r>
              <a:rPr lang="zh-CN" altLang="en-US" dirty="0"/>
              <a:t>为扩展名）</a:t>
            </a:r>
            <a:endParaRPr lang="en-US" altLang="zh-CN" dirty="0"/>
          </a:p>
        </p:txBody>
      </p:sp>
      <p:pic>
        <p:nvPicPr>
          <p:cNvPr id="1028" name="Picture 4"/>
          <p:cNvPicPr>
            <a:picLocks noChangeAspect="1" noChangeArrowheads="1"/>
          </p:cNvPicPr>
          <p:nvPr/>
        </p:nvPicPr>
        <p:blipFill>
          <a:blip r:embed="rId2" cstate="print"/>
          <a:srcRect/>
          <a:stretch>
            <a:fillRect/>
          </a:stretch>
        </p:blipFill>
        <p:spPr bwMode="auto">
          <a:xfrm>
            <a:off x="1647825" y="3429000"/>
            <a:ext cx="5848350" cy="3095625"/>
          </a:xfrm>
          <a:prstGeom prst="rect">
            <a:avLst/>
          </a:prstGeom>
          <a:noFill/>
          <a:ln w="9525">
            <a:noFill/>
            <a:miter lim="800000"/>
            <a:headEnd/>
            <a:tailEnd/>
          </a:ln>
          <a:effectLst/>
        </p:spPr>
      </p:pic>
      <p:sp>
        <p:nvSpPr>
          <p:cNvPr id="6" name="灯片编号占位符 5"/>
          <p:cNvSpPr>
            <a:spLocks noGrp="1"/>
          </p:cNvSpPr>
          <p:nvPr>
            <p:ph type="sldNum" sz="quarter" idx="12"/>
          </p:nvPr>
        </p:nvSpPr>
        <p:spPr/>
        <p:txBody>
          <a:bodyPr/>
          <a:lstStyle/>
          <a:p>
            <a:fld id="{81622E5D-7BC3-44E6-BA65-C8AAD10FCEE5}" type="slidenum">
              <a:rPr lang="en-US" altLang="zh-CN" smtClean="0"/>
              <a:pPr/>
              <a:t>13</a:t>
            </a:fld>
            <a:endParaRPr lang="en-US" altLang="zh-CN"/>
          </a:p>
        </p:txBody>
      </p:sp>
    </p:spTree>
    <p:extLst>
      <p:ext uri="{BB962C8B-B14F-4D97-AF65-F5344CB8AC3E}">
        <p14:creationId xmlns:p14="http://schemas.microsoft.com/office/powerpoint/2010/main" val="25202669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295400"/>
            <a:ext cx="8543956" cy="5029200"/>
          </a:xfrm>
        </p:spPr>
        <p:txBody>
          <a:bodyPr/>
          <a:lstStyle/>
          <a:p>
            <a:pPr algn="just">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&lt;&lt;"After </a:t>
            </a:r>
            <a:r>
              <a:rPr lang="en-US" altLang="zh-CN" sz="2200" dirty="0" err="1">
                <a:solidFill>
                  <a:schemeClr val="tx2"/>
                </a:solidFill>
                <a:latin typeface="Courier New" pitchFamily="49" charset="0"/>
                <a:cs typeface="Courier New" pitchFamily="49" charset="0"/>
              </a:rPr>
              <a:t>RmvElem</a:t>
            </a:r>
            <a:r>
              <a:rPr lang="en-US" altLang="zh-CN" sz="2200" dirty="0">
                <a:solidFill>
                  <a:schemeClr val="tx2"/>
                </a:solidFill>
                <a:latin typeface="Courier New" pitchFamily="49" charset="0"/>
                <a:cs typeface="Courier New" pitchFamily="49" charset="0"/>
              </a:rPr>
              <a:t>(0-&gt;4), s=";</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s.print</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&lt;&lt;"After </a:t>
            </a:r>
            <a:r>
              <a:rPr lang="en-US" altLang="zh-CN" sz="2200" dirty="0" err="1">
                <a:solidFill>
                  <a:schemeClr val="tx2"/>
                </a:solidFill>
                <a:latin typeface="Courier New" pitchFamily="49" charset="0"/>
                <a:cs typeface="Courier New" pitchFamily="49" charset="0"/>
              </a:rPr>
              <a:t>RmvElem</a:t>
            </a:r>
            <a:r>
              <a:rPr lang="en-US" altLang="zh-CN" sz="2200" dirty="0">
                <a:solidFill>
                  <a:schemeClr val="tx2"/>
                </a:solidFill>
                <a:latin typeface="Courier New" pitchFamily="49" charset="0"/>
                <a:cs typeface="Courier New" pitchFamily="49" charset="0"/>
              </a:rPr>
              <a:t>(0-&gt;4), s1=";</a:t>
            </a:r>
          </a:p>
          <a:p>
            <a:pPr algn="just">
              <a:spcBef>
                <a:spcPts val="0"/>
              </a:spcBef>
              <a:buNone/>
            </a:pPr>
            <a:r>
              <a:rPr lang="en-US" altLang="zh-CN" sz="2200" dirty="0">
                <a:solidFill>
                  <a:schemeClr val="tx2"/>
                </a:solidFill>
                <a:latin typeface="Courier New" pitchFamily="49" charset="0"/>
                <a:cs typeface="Courier New" pitchFamily="49" charset="0"/>
              </a:rPr>
              <a:t>  s1.print();</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&lt;&lt;"After </a:t>
            </a:r>
            <a:r>
              <a:rPr lang="en-US" altLang="zh-CN" sz="2200" dirty="0" err="1">
                <a:solidFill>
                  <a:schemeClr val="tx2"/>
                </a:solidFill>
                <a:latin typeface="Courier New" pitchFamily="49" charset="0"/>
                <a:cs typeface="Courier New" pitchFamily="49" charset="0"/>
              </a:rPr>
              <a:t>RmvElem</a:t>
            </a:r>
            <a:r>
              <a:rPr lang="en-US" altLang="zh-CN" sz="2200" dirty="0">
                <a:solidFill>
                  <a:schemeClr val="tx2"/>
                </a:solidFill>
                <a:latin typeface="Courier New" pitchFamily="49" charset="0"/>
                <a:cs typeface="Courier New" pitchFamily="49" charset="0"/>
              </a:rPr>
              <a:t>(0-&gt;4), s2=";</a:t>
            </a:r>
          </a:p>
          <a:p>
            <a:pPr algn="just">
              <a:spcBef>
                <a:spcPts val="0"/>
              </a:spcBef>
              <a:buNone/>
            </a:pPr>
            <a:r>
              <a:rPr lang="en-US" altLang="zh-CN" sz="2200" dirty="0">
                <a:solidFill>
                  <a:schemeClr val="tx2"/>
                </a:solidFill>
                <a:latin typeface="Courier New" pitchFamily="49" charset="0"/>
                <a:cs typeface="Courier New" pitchFamily="49" charset="0"/>
              </a:rPr>
              <a:t>  s2.print(); </a:t>
            </a:r>
          </a:p>
          <a:p>
            <a:pPr algn="just">
              <a:spcBef>
                <a:spcPts val="0"/>
              </a:spcBef>
              <a:buNone/>
            </a:pPr>
            <a:r>
              <a:rPr lang="en-US" altLang="zh-CN" sz="2200" dirty="0">
                <a:solidFill>
                  <a:schemeClr val="tx2"/>
                </a:solidFill>
                <a:latin typeface="Courier New" pitchFamily="49" charset="0"/>
                <a:cs typeface="Courier New" pitchFamily="49" charset="0"/>
              </a:rPr>
              <a:t>	s3=s*s1;</a:t>
            </a:r>
          </a:p>
          <a:p>
            <a:pPr algn="just">
              <a:spcBef>
                <a:spcPts val="0"/>
              </a:spcBef>
              <a:buNone/>
            </a:pPr>
            <a:r>
              <a:rPr lang="en-US" altLang="zh-CN" sz="2200" dirty="0">
                <a:solidFill>
                  <a:schemeClr val="tx2"/>
                </a:solidFill>
                <a:latin typeface="Courier New" pitchFamily="49" charset="0"/>
                <a:cs typeface="Courier New" pitchFamily="49" charset="0"/>
              </a:rPr>
              <a:t> 	s4=s+s2;</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&lt;&lt;"s3=s*s1=";	s3.print();</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&lt;&lt;"s4=s+s2=";	s4.print(); </a:t>
            </a:r>
          </a:p>
          <a:p>
            <a:pPr algn="just">
              <a:spcBef>
                <a:spcPts val="0"/>
              </a:spcBef>
              <a:buNone/>
            </a:pPr>
            <a:r>
              <a:rPr lang="en-US" altLang="zh-CN" sz="2200" dirty="0">
                <a:solidFill>
                  <a:srgbClr val="0000FF"/>
                </a:solidFill>
                <a:latin typeface="Courier New" pitchFamily="49" charset="0"/>
                <a:cs typeface="Courier New" pitchFamily="49" charset="0"/>
              </a:rPr>
              <a:t> 	if</a:t>
            </a:r>
            <a:r>
              <a:rPr lang="en-US" altLang="zh-CN" sz="2200" dirty="0">
                <a:solidFill>
                  <a:schemeClr val="tx2"/>
                </a:solidFill>
                <a:latin typeface="Courier New" pitchFamily="49" charset="0"/>
                <a:cs typeface="Courier New" pitchFamily="49" charset="0"/>
              </a:rPr>
              <a:t>(s3==s4)</a:t>
            </a:r>
          </a:p>
          <a:p>
            <a:pPr algn="just">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&lt;&lt;"SET s3=s4 "&lt;&lt;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rgbClr val="0000FF"/>
                </a:solidFill>
                <a:latin typeface="Courier New" pitchFamily="49" charset="0"/>
                <a:cs typeface="Courier New" pitchFamily="49" charset="0"/>
              </a:rPr>
              <a:t> 	else</a:t>
            </a:r>
          </a:p>
          <a:p>
            <a:pPr algn="just">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&lt;&lt;"SET s3!=s4 "&lt;&lt;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 </a:t>
            </a:r>
          </a:p>
          <a:p>
            <a:pPr>
              <a:spcBef>
                <a:spcPts val="0"/>
              </a:spcBef>
              <a:buNone/>
            </a:pPr>
            <a:endParaRPr lang="zh-CN" altLang="en-US" sz="22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139</a:t>
            </a:fld>
            <a:endParaRPr lang="en-US" altLang="zh-CN"/>
          </a:p>
        </p:txBody>
      </p:sp>
    </p:spTree>
    <p:extLst>
      <p:ext uri="{BB962C8B-B14F-4D97-AF65-F5344CB8AC3E}">
        <p14:creationId xmlns:p14="http://schemas.microsoft.com/office/powerpoint/2010/main" val="12771642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pPr algn="just">
              <a:spcBef>
                <a:spcPts val="0"/>
              </a:spcBef>
              <a:buNone/>
            </a:pPr>
            <a:r>
              <a:rPr lang="en-US" altLang="zh-CN" sz="2200" dirty="0">
                <a:solidFill>
                  <a:srgbClr val="0000FF"/>
                </a:solidFill>
                <a:latin typeface="Courier New" pitchFamily="49" charset="0"/>
                <a:cs typeface="Courier New" pitchFamily="49" charset="0"/>
              </a:rPr>
              <a:t>  if</a:t>
            </a:r>
            <a:r>
              <a:rPr lang="en-US" altLang="zh-CN" sz="2200" dirty="0">
                <a:solidFill>
                  <a:schemeClr val="tx2"/>
                </a:solidFill>
                <a:latin typeface="Courier New" pitchFamily="49" charset="0"/>
                <a:cs typeface="Courier New" pitchFamily="49" charset="0"/>
              </a:rPr>
              <a:t>(s3==s3)</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&lt;&lt;"SET s3=s3 "&lt;&lt;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rgbClr val="0000FF"/>
                </a:solidFill>
                <a:latin typeface="Courier New" pitchFamily="49" charset="0"/>
                <a:cs typeface="Courier New" pitchFamily="49" charset="0"/>
              </a:rPr>
              <a:t> 	else</a:t>
            </a:r>
          </a:p>
          <a:p>
            <a:pPr algn="just">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&lt;&lt;"SET s3!=s3 "&lt;&lt;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rgbClr val="0000FF"/>
                </a:solidFill>
                <a:latin typeface="Courier New" pitchFamily="49" charset="0"/>
                <a:cs typeface="Courier New" pitchFamily="49" charset="0"/>
              </a:rPr>
              <a:t> </a:t>
            </a:r>
          </a:p>
          <a:p>
            <a:pPr algn="just">
              <a:spcBef>
                <a:spcPts val="0"/>
              </a:spcBef>
              <a:buNone/>
            </a:pPr>
            <a:r>
              <a:rPr lang="en-US" altLang="zh-CN" sz="2200" dirty="0">
                <a:solidFill>
                  <a:srgbClr val="0000FF"/>
                </a:solidFill>
                <a:latin typeface="Courier New" pitchFamily="49" charset="0"/>
                <a:cs typeface="Courier New" pitchFamily="49" charset="0"/>
              </a:rPr>
              <a:t> 	if</a:t>
            </a:r>
            <a:r>
              <a:rPr lang="en-US" altLang="zh-CN" sz="2200" dirty="0">
                <a:solidFill>
                  <a:schemeClr val="tx2"/>
                </a:solidFill>
                <a:latin typeface="Courier New" pitchFamily="49" charset="0"/>
                <a:cs typeface="Courier New" pitchFamily="49" charset="0"/>
              </a:rPr>
              <a:t>(s4&lt;=s3)</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&lt;&lt;"SET s3 contains s4 "&lt;&lt;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rgbClr val="0000FF"/>
                </a:solidFill>
                <a:latin typeface="Courier New" pitchFamily="49" charset="0"/>
                <a:cs typeface="Courier New" pitchFamily="49" charset="0"/>
              </a:rPr>
              <a:t> 	else</a:t>
            </a:r>
          </a:p>
          <a:p>
            <a:pPr algn="just">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&lt;&lt;"SET s3 do not contains s4 "&lt;&lt;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rgbClr val="0000FF"/>
                </a:solidFill>
                <a:latin typeface="Courier New" pitchFamily="49" charset="0"/>
                <a:cs typeface="Courier New" pitchFamily="49" charset="0"/>
              </a:rPr>
              <a:t> 	if</a:t>
            </a:r>
            <a:r>
              <a:rPr lang="en-US" altLang="zh-CN" sz="2200" dirty="0">
                <a:solidFill>
                  <a:schemeClr val="tx2"/>
                </a:solidFill>
                <a:latin typeface="Courier New" pitchFamily="49" charset="0"/>
                <a:cs typeface="Courier New" pitchFamily="49" charset="0"/>
              </a:rPr>
              <a:t>(s2&lt;=s4)</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&lt;&lt;"SET s4 contains s2 "&lt;&lt;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rgbClr val="0000FF"/>
                </a:solidFill>
                <a:latin typeface="Courier New" pitchFamily="49" charset="0"/>
                <a:cs typeface="Courier New" pitchFamily="49" charset="0"/>
              </a:rPr>
              <a:t> 	else</a:t>
            </a:r>
          </a:p>
          <a:p>
            <a:pPr algn="just">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&lt;&lt;"SET s4 do not contains s2 "&lt;&lt;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a:t>
            </a:r>
            <a:endParaRPr lang="zh-CN" altLang="en-US" sz="22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140</a:t>
            </a:fld>
            <a:endParaRPr lang="en-US" altLang="zh-CN"/>
          </a:p>
        </p:txBody>
      </p:sp>
    </p:spTree>
    <p:extLst>
      <p:ext uri="{BB962C8B-B14F-4D97-AF65-F5344CB8AC3E}">
        <p14:creationId xmlns:p14="http://schemas.microsoft.com/office/powerpoint/2010/main" val="37490986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295400"/>
            <a:ext cx="8543956" cy="5029200"/>
          </a:xfrm>
        </p:spPr>
        <p:txBody>
          <a:bodyPr/>
          <a:lstStyle/>
          <a:p>
            <a:pPr algn="just">
              <a:lnSpc>
                <a:spcPct val="90000"/>
              </a:lnSpc>
              <a:buNone/>
            </a:pPr>
            <a:r>
              <a:rPr lang="zh-CN" altLang="en-US" sz="2800" dirty="0">
                <a:solidFill>
                  <a:schemeClr val="accent6"/>
                </a:solidFill>
                <a:latin typeface="Times New Roman" pitchFamily="18" charset="0"/>
              </a:rPr>
              <a:t>程序执行后的显示结果如下：</a:t>
            </a:r>
          </a:p>
          <a:p>
            <a:pPr algn="just">
              <a:spcBef>
                <a:spcPts val="0"/>
              </a:spcBef>
              <a:buNone/>
            </a:pPr>
            <a:r>
              <a:rPr lang="en-US" altLang="zh-CN" sz="2200" dirty="0">
                <a:solidFill>
                  <a:schemeClr val="tx2"/>
                </a:solidFill>
                <a:latin typeface="Courier New" pitchFamily="49" charset="0"/>
                <a:cs typeface="Courier New" pitchFamily="49" charset="0"/>
              </a:rPr>
              <a:t>s={0,1,2,3,4,5,6,7,8,9}</a:t>
            </a:r>
          </a:p>
          <a:p>
            <a:pPr algn="just">
              <a:spcBef>
                <a:spcPts val="0"/>
              </a:spcBef>
              <a:buNone/>
            </a:pPr>
            <a:r>
              <a:rPr lang="en-US" altLang="zh-CN" sz="2200" dirty="0">
                <a:solidFill>
                  <a:schemeClr val="tx2"/>
                </a:solidFill>
                <a:latin typeface="Courier New" pitchFamily="49" charset="0"/>
                <a:cs typeface="Courier New" pitchFamily="49" charset="0"/>
              </a:rPr>
              <a:t>s1={0,2,4,6,8,10,12,14,16,18}</a:t>
            </a:r>
          </a:p>
          <a:p>
            <a:pPr algn="just">
              <a:spcBef>
                <a:spcPts val="0"/>
              </a:spcBef>
              <a:buNone/>
            </a:pPr>
            <a:r>
              <a:rPr lang="en-US" altLang="zh-CN" sz="2200" dirty="0">
                <a:solidFill>
                  <a:schemeClr val="tx2"/>
                </a:solidFill>
                <a:latin typeface="Courier New" pitchFamily="49" charset="0"/>
                <a:cs typeface="Courier New" pitchFamily="49" charset="0"/>
              </a:rPr>
              <a:t>s2={0,3,6,9,12,15,18,21,24,27}</a:t>
            </a:r>
          </a:p>
          <a:p>
            <a:pPr algn="just">
              <a:spcBef>
                <a:spcPts val="0"/>
              </a:spcBef>
              <a:buNone/>
            </a:pPr>
            <a:r>
              <a:rPr lang="en-US" altLang="zh-CN" sz="2200" dirty="0">
                <a:solidFill>
                  <a:schemeClr val="tx2"/>
                </a:solidFill>
                <a:latin typeface="Courier New" pitchFamily="49" charset="0"/>
                <a:cs typeface="Courier New" pitchFamily="49" charset="0"/>
              </a:rPr>
              <a:t>After </a:t>
            </a:r>
            <a:r>
              <a:rPr lang="en-US" altLang="zh-CN" sz="2200" dirty="0" err="1">
                <a:solidFill>
                  <a:schemeClr val="tx2"/>
                </a:solidFill>
                <a:latin typeface="Courier New" pitchFamily="49" charset="0"/>
                <a:cs typeface="Courier New" pitchFamily="49" charset="0"/>
              </a:rPr>
              <a:t>RmvElem</a:t>
            </a:r>
            <a:r>
              <a:rPr lang="en-US" altLang="zh-CN" sz="2200" dirty="0">
                <a:solidFill>
                  <a:schemeClr val="tx2"/>
                </a:solidFill>
                <a:latin typeface="Courier New" pitchFamily="49" charset="0"/>
                <a:cs typeface="Courier New" pitchFamily="49" charset="0"/>
              </a:rPr>
              <a:t>(0-&gt;4), s={5,6,7,8,9}</a:t>
            </a:r>
          </a:p>
          <a:p>
            <a:pPr algn="just">
              <a:spcBef>
                <a:spcPts val="0"/>
              </a:spcBef>
              <a:buNone/>
            </a:pPr>
            <a:r>
              <a:rPr lang="en-US" altLang="zh-CN" sz="2200" dirty="0">
                <a:solidFill>
                  <a:schemeClr val="tx2"/>
                </a:solidFill>
                <a:latin typeface="Courier New" pitchFamily="49" charset="0"/>
                <a:cs typeface="Courier New" pitchFamily="49" charset="0"/>
              </a:rPr>
              <a:t>After </a:t>
            </a:r>
            <a:r>
              <a:rPr lang="en-US" altLang="zh-CN" sz="2200" dirty="0" err="1">
                <a:solidFill>
                  <a:schemeClr val="tx2"/>
                </a:solidFill>
                <a:latin typeface="Courier New" pitchFamily="49" charset="0"/>
                <a:cs typeface="Courier New" pitchFamily="49" charset="0"/>
              </a:rPr>
              <a:t>RmvElem</a:t>
            </a:r>
            <a:r>
              <a:rPr lang="en-US" altLang="zh-CN" sz="2200" dirty="0">
                <a:solidFill>
                  <a:schemeClr val="tx2"/>
                </a:solidFill>
                <a:latin typeface="Courier New" pitchFamily="49" charset="0"/>
                <a:cs typeface="Courier New" pitchFamily="49" charset="0"/>
              </a:rPr>
              <a:t>(0-&gt;4), s1={6,8,10,12,14,16,18}</a:t>
            </a:r>
          </a:p>
          <a:p>
            <a:pPr algn="just">
              <a:spcBef>
                <a:spcPts val="0"/>
              </a:spcBef>
              <a:buNone/>
            </a:pPr>
            <a:r>
              <a:rPr lang="en-US" altLang="zh-CN" sz="2200" dirty="0">
                <a:solidFill>
                  <a:schemeClr val="tx2"/>
                </a:solidFill>
                <a:latin typeface="Courier New" pitchFamily="49" charset="0"/>
                <a:cs typeface="Courier New" pitchFamily="49" charset="0"/>
              </a:rPr>
              <a:t>After </a:t>
            </a:r>
            <a:r>
              <a:rPr lang="en-US" altLang="zh-CN" sz="2200" dirty="0" err="1">
                <a:solidFill>
                  <a:schemeClr val="tx2"/>
                </a:solidFill>
                <a:latin typeface="Courier New" pitchFamily="49" charset="0"/>
                <a:cs typeface="Courier New" pitchFamily="49" charset="0"/>
              </a:rPr>
              <a:t>RmvElem</a:t>
            </a:r>
            <a:r>
              <a:rPr lang="en-US" altLang="zh-CN" sz="2200" dirty="0">
                <a:solidFill>
                  <a:schemeClr val="tx2"/>
                </a:solidFill>
                <a:latin typeface="Courier New" pitchFamily="49" charset="0"/>
                <a:cs typeface="Courier New" pitchFamily="49" charset="0"/>
              </a:rPr>
              <a:t>(0-&gt;4), s2={6,9,12,15,18,21,24,27}</a:t>
            </a:r>
          </a:p>
          <a:p>
            <a:pPr algn="just">
              <a:spcBef>
                <a:spcPts val="0"/>
              </a:spcBef>
              <a:buNone/>
            </a:pPr>
            <a:r>
              <a:rPr lang="en-US" altLang="zh-CN" sz="2200" dirty="0">
                <a:solidFill>
                  <a:schemeClr val="tx2"/>
                </a:solidFill>
                <a:latin typeface="Courier New" pitchFamily="49" charset="0"/>
                <a:cs typeface="Courier New" pitchFamily="49" charset="0"/>
              </a:rPr>
              <a:t>s3=s*s1={6,8}</a:t>
            </a:r>
          </a:p>
          <a:p>
            <a:pPr algn="just">
              <a:spcBef>
                <a:spcPts val="0"/>
              </a:spcBef>
              <a:buNone/>
            </a:pPr>
            <a:r>
              <a:rPr lang="en-US" altLang="zh-CN" sz="2200" dirty="0">
                <a:solidFill>
                  <a:schemeClr val="tx2"/>
                </a:solidFill>
                <a:latin typeface="Courier New" pitchFamily="49" charset="0"/>
                <a:cs typeface="Courier New" pitchFamily="49" charset="0"/>
              </a:rPr>
              <a:t>s4=s+s2={5,6,7,8,9,12,15,18,21,24,27}</a:t>
            </a:r>
          </a:p>
          <a:p>
            <a:pPr algn="just">
              <a:spcBef>
                <a:spcPts val="0"/>
              </a:spcBef>
              <a:buNone/>
            </a:pPr>
            <a:r>
              <a:rPr lang="en-US" altLang="zh-CN" sz="2200" dirty="0">
                <a:solidFill>
                  <a:schemeClr val="tx2"/>
                </a:solidFill>
                <a:latin typeface="Courier New" pitchFamily="49" charset="0"/>
                <a:cs typeface="Courier New" pitchFamily="49" charset="0"/>
              </a:rPr>
              <a:t>SET s3!=s4</a:t>
            </a:r>
          </a:p>
          <a:p>
            <a:pPr algn="just">
              <a:spcBef>
                <a:spcPts val="0"/>
              </a:spcBef>
              <a:buNone/>
            </a:pPr>
            <a:r>
              <a:rPr lang="en-US" altLang="zh-CN" sz="2200" dirty="0">
                <a:solidFill>
                  <a:schemeClr val="tx2"/>
                </a:solidFill>
                <a:latin typeface="Courier New" pitchFamily="49" charset="0"/>
                <a:cs typeface="Courier New" pitchFamily="49" charset="0"/>
              </a:rPr>
              <a:t>SET s3=s3</a:t>
            </a:r>
          </a:p>
          <a:p>
            <a:pPr algn="just">
              <a:spcBef>
                <a:spcPts val="0"/>
              </a:spcBef>
              <a:buNone/>
            </a:pPr>
            <a:r>
              <a:rPr lang="en-US" altLang="zh-CN" sz="2200" dirty="0">
                <a:solidFill>
                  <a:schemeClr val="tx2"/>
                </a:solidFill>
                <a:latin typeface="Courier New" pitchFamily="49" charset="0"/>
                <a:cs typeface="Courier New" pitchFamily="49" charset="0"/>
              </a:rPr>
              <a:t>SET s3 do not contains s4</a:t>
            </a:r>
          </a:p>
          <a:p>
            <a:pPr algn="just">
              <a:spcBef>
                <a:spcPts val="0"/>
              </a:spcBef>
              <a:buNone/>
            </a:pPr>
            <a:r>
              <a:rPr lang="en-US" altLang="zh-CN" sz="2200" dirty="0">
                <a:solidFill>
                  <a:schemeClr val="tx2"/>
                </a:solidFill>
                <a:latin typeface="Courier New" pitchFamily="49" charset="0"/>
                <a:cs typeface="Courier New" pitchFamily="49" charset="0"/>
              </a:rPr>
              <a:t>SET s4 contains s2</a:t>
            </a:r>
          </a:p>
          <a:p>
            <a:pPr>
              <a:buNone/>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141</a:t>
            </a:fld>
            <a:endParaRPr lang="en-US" altLang="zh-CN"/>
          </a:p>
        </p:txBody>
      </p:sp>
    </p:spTree>
    <p:extLst>
      <p:ext uri="{BB962C8B-B14F-4D97-AF65-F5344CB8AC3E}">
        <p14:creationId xmlns:p14="http://schemas.microsoft.com/office/powerpoint/2010/main" val="238273541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7.2</a:t>
            </a:r>
            <a:endParaRPr lang="zh-CN" altLang="en-US" dirty="0"/>
          </a:p>
        </p:txBody>
      </p:sp>
      <p:sp>
        <p:nvSpPr>
          <p:cNvPr id="3" name="内容占位符 2"/>
          <p:cNvSpPr>
            <a:spLocks noGrp="1"/>
          </p:cNvSpPr>
          <p:nvPr>
            <p:ph idx="1"/>
          </p:nvPr>
        </p:nvSpPr>
        <p:spPr>
          <a:xfrm>
            <a:off x="457200" y="1772816"/>
            <a:ext cx="8229600" cy="4716884"/>
          </a:xfrm>
        </p:spPr>
        <p:txBody>
          <a:bodyPr/>
          <a:lstStyle/>
          <a:p>
            <a:r>
              <a:rPr lang="zh-CN" altLang="en-US" dirty="0"/>
              <a:t>将</a:t>
            </a:r>
            <a:r>
              <a:rPr lang="en-US" altLang="zh-CN" dirty="0"/>
              <a:t>【</a:t>
            </a:r>
            <a:r>
              <a:rPr lang="zh-CN" altLang="en-US" dirty="0"/>
              <a:t>例</a:t>
            </a:r>
            <a:r>
              <a:rPr lang="en-US" altLang="zh-CN" dirty="0"/>
              <a:t>7.17】</a:t>
            </a:r>
            <a:r>
              <a:rPr lang="zh-CN" altLang="en-US" dirty="0"/>
              <a:t>关于运算符重载的程序改写为使用类成员函数实现。</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142</a:t>
            </a:fld>
            <a:endParaRPr lang="en-US" altLang="zh-CN"/>
          </a:p>
        </p:txBody>
      </p:sp>
    </p:spTree>
    <p:extLst>
      <p:ext uri="{BB962C8B-B14F-4D97-AF65-F5344CB8AC3E}">
        <p14:creationId xmlns:p14="http://schemas.microsoft.com/office/powerpoint/2010/main" val="324076347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类和对象</a:t>
            </a:r>
          </a:p>
        </p:txBody>
      </p:sp>
      <p:graphicFrame>
        <p:nvGraphicFramePr>
          <p:cNvPr id="6" name="内容占位符 5"/>
          <p:cNvGraphicFramePr>
            <a:graphicFrameLocks noGrp="1"/>
          </p:cNvGraphicFramePr>
          <p:nvPr>
            <p:ph idx="1"/>
          </p:nvPr>
        </p:nvGraphicFramePr>
        <p:xfrm>
          <a:off x="457200" y="1295400"/>
          <a:ext cx="8153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81622E5D-7BC3-44E6-BA65-C8AAD10FCEE5}" type="slidenum">
              <a:rPr lang="en-US" altLang="zh-CN" smtClean="0"/>
              <a:pPr/>
              <a:t>143</a:t>
            </a:fld>
            <a:endParaRPr lang="en-US" altLang="zh-CN"/>
          </a:p>
        </p:txBody>
      </p:sp>
    </p:spTree>
    <p:extLst>
      <p:ext uri="{BB962C8B-B14F-4D97-AF65-F5344CB8AC3E}">
        <p14:creationId xmlns:p14="http://schemas.microsoft.com/office/powerpoint/2010/main" val="151890828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结构与联合</a:t>
            </a:r>
          </a:p>
        </p:txBody>
      </p:sp>
      <p:sp>
        <p:nvSpPr>
          <p:cNvPr id="3" name="内容占位符 2"/>
          <p:cNvSpPr>
            <a:spLocks noGrp="1"/>
          </p:cNvSpPr>
          <p:nvPr>
            <p:ph idx="1"/>
          </p:nvPr>
        </p:nvSpPr>
        <p:spPr>
          <a:xfrm>
            <a:off x="457200" y="1628800"/>
            <a:ext cx="8229600" cy="4860900"/>
          </a:xfrm>
        </p:spPr>
        <p:txBody>
          <a:bodyPr/>
          <a:lstStyle/>
          <a:p>
            <a:r>
              <a:rPr lang="zh-CN" altLang="en-US" dirty="0"/>
              <a:t>已在“</a:t>
            </a:r>
            <a:r>
              <a:rPr lang="en-US" altLang="zh-CN" dirty="0"/>
              <a:t>4.6  </a:t>
            </a:r>
            <a:r>
              <a:rPr lang="zh-CN" altLang="en-US" dirty="0"/>
              <a:t>结构体”一节中简单地介绍过结构及其使用。当时只是将它作为一种存放数据的实体来使用来看待的。实际上，</a:t>
            </a:r>
            <a:r>
              <a:rPr lang="en-US" altLang="zh-CN" dirty="0"/>
              <a:t>C++</a:t>
            </a:r>
            <a:r>
              <a:rPr lang="zh-CN" altLang="en-US" dirty="0"/>
              <a:t>中的结构体同样能够像类那样地实现封装（而在</a:t>
            </a:r>
            <a:r>
              <a:rPr lang="en-US" altLang="zh-CN" dirty="0"/>
              <a:t>C</a:t>
            </a:r>
            <a:r>
              <a:rPr lang="zh-CN" altLang="en-US" dirty="0"/>
              <a:t>中则不能）。即是说，除数据成员外，也可在结构中定义函数成员；结构也可以有它自己的构造函数、析构函数以及</a:t>
            </a:r>
            <a:r>
              <a:rPr lang="en-US" altLang="zh-CN" dirty="0"/>
              <a:t>this</a:t>
            </a:r>
            <a:r>
              <a:rPr lang="zh-CN" altLang="en-US" dirty="0"/>
              <a:t>指针等等。可以看出，类和结构在一定意义上是等价的。</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144</a:t>
            </a:fld>
            <a:endParaRPr lang="en-US" altLang="zh-CN"/>
          </a:p>
        </p:txBody>
      </p:sp>
    </p:spTree>
    <p:extLst>
      <p:ext uri="{BB962C8B-B14F-4D97-AF65-F5344CB8AC3E}">
        <p14:creationId xmlns:p14="http://schemas.microsoft.com/office/powerpoint/2010/main" val="40068224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结构与联合</a:t>
            </a:r>
          </a:p>
        </p:txBody>
      </p:sp>
      <p:sp>
        <p:nvSpPr>
          <p:cNvPr id="3" name="内容占位符 2"/>
          <p:cNvSpPr>
            <a:spLocks noGrp="1"/>
          </p:cNvSpPr>
          <p:nvPr>
            <p:ph idx="1"/>
          </p:nvPr>
        </p:nvSpPr>
        <p:spPr>
          <a:xfrm>
            <a:off x="457200" y="1628800"/>
            <a:ext cx="8229600" cy="4860900"/>
          </a:xfrm>
        </p:spPr>
        <p:txBody>
          <a:bodyPr/>
          <a:lstStyle/>
          <a:p>
            <a:r>
              <a:rPr lang="zh-CN" altLang="en-US" dirty="0"/>
              <a:t>结构与类的</a:t>
            </a:r>
            <a:r>
              <a:rPr lang="zh-CN" altLang="en-US" dirty="0">
                <a:solidFill>
                  <a:srgbClr val="FF0000"/>
                </a:solidFill>
              </a:rPr>
              <a:t>区别</a:t>
            </a:r>
            <a:r>
              <a:rPr lang="zh-CN" altLang="en-US" dirty="0"/>
              <a:t>是：在缺省情况下，结构的成员是公有的（隐含为</a:t>
            </a:r>
            <a:r>
              <a:rPr lang="en-US" altLang="zh-CN" dirty="0"/>
              <a:t>public</a:t>
            </a:r>
            <a:r>
              <a:rPr lang="zh-CN" altLang="en-US" dirty="0"/>
              <a:t>型的），而类的成员是私有的（隐含为</a:t>
            </a:r>
            <a:r>
              <a:rPr lang="en-US" altLang="zh-CN" dirty="0"/>
              <a:t>private</a:t>
            </a:r>
            <a:r>
              <a:rPr lang="zh-CN" altLang="en-US" dirty="0"/>
              <a:t>型的）。作为使用习惯，通常在仅描述数据成员时使用结构</a:t>
            </a:r>
            <a:r>
              <a:rPr lang="en-US" altLang="zh-CN" dirty="0" err="1"/>
              <a:t>struct</a:t>
            </a:r>
            <a:r>
              <a:rPr lang="en-US" altLang="zh-CN" dirty="0"/>
              <a:t>，</a:t>
            </a:r>
            <a:r>
              <a:rPr lang="zh-CN" altLang="en-US" dirty="0"/>
              <a:t>而当既描述数据成员又刻画其操作（函数成员）时使用类</a:t>
            </a:r>
            <a:r>
              <a:rPr lang="en-US" altLang="zh-CN" dirty="0"/>
              <a:t>class。</a:t>
            </a:r>
            <a:r>
              <a:rPr lang="zh-CN" altLang="en-US" dirty="0"/>
              <a:t>另外，在讨论</a:t>
            </a:r>
            <a:r>
              <a:rPr lang="zh-CN" altLang="en-US" dirty="0">
                <a:solidFill>
                  <a:srgbClr val="FF00FF"/>
                </a:solidFill>
              </a:rPr>
              <a:t>结构</a:t>
            </a:r>
            <a:r>
              <a:rPr lang="zh-CN" altLang="en-US" dirty="0"/>
              <a:t>的时候，我们往往用结构</a:t>
            </a:r>
            <a:r>
              <a:rPr lang="zh-CN" altLang="en-US" dirty="0">
                <a:solidFill>
                  <a:srgbClr val="FF00FF"/>
                </a:solidFill>
              </a:rPr>
              <a:t>变量</a:t>
            </a:r>
            <a:r>
              <a:rPr lang="zh-CN" altLang="en-US" dirty="0"/>
              <a:t>这个词；但在讨论类时，我们用</a:t>
            </a:r>
            <a:r>
              <a:rPr lang="zh-CN" altLang="en-US" dirty="0">
                <a:solidFill>
                  <a:srgbClr val="FF6600"/>
                </a:solidFill>
              </a:rPr>
              <a:t>对象</a:t>
            </a:r>
            <a:r>
              <a:rPr lang="zh-CN" altLang="en-US" dirty="0"/>
              <a:t>这个词</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145</a:t>
            </a:fld>
            <a:endParaRPr lang="en-US" altLang="zh-CN"/>
          </a:p>
        </p:txBody>
      </p:sp>
    </p:spTree>
    <p:extLst>
      <p:ext uri="{BB962C8B-B14F-4D97-AF65-F5344CB8AC3E}">
        <p14:creationId xmlns:p14="http://schemas.microsoft.com/office/powerpoint/2010/main" val="356371156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结构与联合</a:t>
            </a:r>
          </a:p>
        </p:txBody>
      </p:sp>
      <p:sp>
        <p:nvSpPr>
          <p:cNvPr id="3" name="内容占位符 2"/>
          <p:cNvSpPr>
            <a:spLocks noGrp="1"/>
          </p:cNvSpPr>
          <p:nvPr>
            <p:ph idx="1"/>
          </p:nvPr>
        </p:nvSpPr>
        <p:spPr>
          <a:xfrm>
            <a:off x="457200" y="1700809"/>
            <a:ext cx="8229600" cy="4608512"/>
          </a:xfrm>
        </p:spPr>
        <p:txBody>
          <a:bodyPr/>
          <a:lstStyle/>
          <a:p>
            <a:r>
              <a:rPr lang="zh-CN" altLang="en-US" dirty="0"/>
              <a:t>联合在</a:t>
            </a:r>
            <a:r>
              <a:rPr lang="en-US" altLang="zh-CN" dirty="0"/>
              <a:t>C++</a:t>
            </a:r>
            <a:r>
              <a:rPr lang="zh-CN" altLang="en-US" dirty="0"/>
              <a:t>语言中除了类似于类和结构之外，受到了更多的限制，主要是其所有数据成员重叠，都从同一位置开始存储。通常也只在要描述一批可重叠存放的数据成员时才使用联合</a:t>
            </a:r>
            <a:r>
              <a:rPr lang="en-US" altLang="zh-CN" dirty="0"/>
              <a:t>union</a:t>
            </a: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146</a:t>
            </a:fld>
            <a:endParaRPr lang="en-US" altLang="zh-CN"/>
          </a:p>
        </p:txBody>
      </p:sp>
    </p:spTree>
    <p:extLst>
      <p:ext uri="{BB962C8B-B14F-4D97-AF65-F5344CB8AC3E}">
        <p14:creationId xmlns:p14="http://schemas.microsoft.com/office/powerpoint/2010/main" val="300270580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类和对象</a:t>
            </a:r>
          </a:p>
        </p:txBody>
      </p:sp>
      <p:graphicFrame>
        <p:nvGraphicFramePr>
          <p:cNvPr id="6" name="内容占位符 5"/>
          <p:cNvGraphicFramePr>
            <a:graphicFrameLocks noGrp="1"/>
          </p:cNvGraphicFramePr>
          <p:nvPr>
            <p:ph idx="1"/>
          </p:nvPr>
        </p:nvGraphicFramePr>
        <p:xfrm>
          <a:off x="457200" y="1295400"/>
          <a:ext cx="8153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81622E5D-7BC3-44E6-BA65-C8AAD10FCEE5}" type="slidenum">
              <a:rPr lang="en-US" altLang="zh-CN" smtClean="0"/>
              <a:pPr/>
              <a:t>147</a:t>
            </a:fld>
            <a:endParaRPr lang="en-US" altLang="zh-CN"/>
          </a:p>
        </p:txBody>
      </p:sp>
    </p:spTree>
    <p:extLst>
      <p:ext uri="{BB962C8B-B14F-4D97-AF65-F5344CB8AC3E}">
        <p14:creationId xmlns:p14="http://schemas.microsoft.com/office/powerpoint/2010/main" val="9806281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a:xfrm>
            <a:off x="457200" y="1637109"/>
            <a:ext cx="8229600" cy="4528195"/>
          </a:xfrm>
        </p:spPr>
        <p:txBody>
          <a:bodyPr/>
          <a:lstStyle/>
          <a:p>
            <a:r>
              <a:rPr lang="zh-CN" altLang="en-US" dirty="0"/>
              <a:t>一种特殊的构造函数，具有一般构造函数的特性</a:t>
            </a:r>
            <a:endParaRPr lang="en-US" altLang="zh-CN" dirty="0"/>
          </a:p>
          <a:p>
            <a:r>
              <a:rPr lang="zh-CN" altLang="en-US" dirty="0"/>
              <a:t>只含有一个形参，且为本类对象的引用</a:t>
            </a:r>
            <a:endParaRPr lang="en-US" altLang="zh-CN" dirty="0"/>
          </a:p>
          <a:p>
            <a:r>
              <a:rPr lang="zh-CN" altLang="en-US" dirty="0"/>
              <a:t>拷贝构造函数的原型为：</a:t>
            </a:r>
            <a:endParaRPr lang="en-US" altLang="zh-CN" dirty="0"/>
          </a:p>
          <a:p>
            <a:pPr lvl="1">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&gt;&amp;);</a:t>
            </a:r>
          </a:p>
          <a:p>
            <a:r>
              <a:rPr lang="zh-CN" altLang="en-US" dirty="0"/>
              <a:t>作用是使用一个已存在的对象去</a:t>
            </a:r>
            <a:r>
              <a:rPr lang="zh-CN" altLang="en-US" dirty="0">
                <a:solidFill>
                  <a:srgbClr val="FF0000"/>
                </a:solidFill>
              </a:rPr>
              <a:t>初始化</a:t>
            </a:r>
            <a:r>
              <a:rPr lang="zh-CN" altLang="en-US" dirty="0"/>
              <a:t>另一个正在创建的对象</a:t>
            </a:r>
            <a:endParaRPr lang="en-US" altLang="zh-CN" dirty="0"/>
          </a:p>
          <a:p>
            <a:r>
              <a:rPr lang="zh-CN" altLang="en-US" dirty="0"/>
              <a:t>类对象间的赋值，由拷贝构造函数实现（通过深拷贝或浅拷贝的方式）</a:t>
            </a:r>
            <a:endParaRPr lang="en-US" altLang="zh-CN"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148</a:t>
            </a:fld>
            <a:endParaRPr lang="en-US" altLang="zh-CN"/>
          </a:p>
        </p:txBody>
      </p:sp>
    </p:spTree>
    <p:extLst>
      <p:ext uri="{BB962C8B-B14F-4D97-AF65-F5344CB8AC3E}">
        <p14:creationId xmlns:p14="http://schemas.microsoft.com/office/powerpoint/2010/main" val="2450920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类和对象</a:t>
            </a:r>
          </a:p>
        </p:txBody>
      </p:sp>
      <p:graphicFrame>
        <p:nvGraphicFramePr>
          <p:cNvPr id="6" name="内容占位符 5"/>
          <p:cNvGraphicFramePr>
            <a:graphicFrameLocks noGrp="1"/>
          </p:cNvGraphicFramePr>
          <p:nvPr>
            <p:ph idx="1"/>
          </p:nvPr>
        </p:nvGraphicFramePr>
        <p:xfrm>
          <a:off x="457200" y="1295400"/>
          <a:ext cx="8153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81622E5D-7BC3-44E6-BA65-C8AAD10FCEE5}" type="slidenum">
              <a:rPr lang="en-US" altLang="zh-CN" smtClean="0"/>
              <a:pPr/>
              <a:t>14</a:t>
            </a:fld>
            <a:endParaRPr lang="en-US" altLang="zh-CN"/>
          </a:p>
        </p:txBody>
      </p:sp>
    </p:spTree>
    <p:extLst>
      <p:ext uri="{BB962C8B-B14F-4D97-AF65-F5344CB8AC3E}">
        <p14:creationId xmlns:p14="http://schemas.microsoft.com/office/powerpoint/2010/main" val="310703948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a:xfrm>
            <a:off x="457200" y="1592436"/>
            <a:ext cx="8229600" cy="4932908"/>
          </a:xfrm>
        </p:spPr>
        <p:txBody>
          <a:bodyPr/>
          <a:lstStyle/>
          <a:p>
            <a:r>
              <a:rPr lang="zh-CN" altLang="en-US" dirty="0"/>
              <a:t>系统会自动生成缺省的拷贝构造函数，实现对象间的拷贝（浅拷贝）</a:t>
            </a:r>
            <a:endParaRPr lang="en-US" altLang="zh-CN" dirty="0"/>
          </a:p>
          <a:p>
            <a:pPr lvl="1"/>
            <a:r>
              <a:rPr lang="zh-CN" altLang="en-US" dirty="0"/>
              <a:t>使用下列形式的说明语句</a:t>
            </a:r>
            <a:endParaRPr lang="en-US" altLang="zh-CN" dirty="0"/>
          </a:p>
          <a:p>
            <a:pPr lvl="2"/>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2&gt;(&lt;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1&gt;);</a:t>
            </a:r>
          </a:p>
          <a:p>
            <a:pPr lvl="2"/>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2&gt; =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1&gt;;</a:t>
            </a:r>
          </a:p>
          <a:p>
            <a:pPr lvl="1"/>
            <a:r>
              <a:rPr lang="zh-CN" altLang="en-US" dirty="0"/>
              <a:t>对象作为函数的赋值参数</a:t>
            </a:r>
            <a:endParaRPr lang="en-US" altLang="zh-CN" dirty="0"/>
          </a:p>
          <a:p>
            <a:pPr lvl="1"/>
            <a:r>
              <a:rPr lang="zh-CN" altLang="en-US" dirty="0"/>
              <a:t>函数的返回值为类的对象</a:t>
            </a:r>
            <a:endParaRPr lang="en-US" altLang="zh-CN" dirty="0"/>
          </a:p>
          <a:p>
            <a:r>
              <a:rPr lang="zh-CN" altLang="en-US" dirty="0"/>
              <a:t>当程序出现上述三类情况时，</a:t>
            </a:r>
            <a:r>
              <a:rPr lang="zh-CN" altLang="en-US" dirty="0">
                <a:solidFill>
                  <a:srgbClr val="FF0000"/>
                </a:solidFill>
              </a:rPr>
              <a:t>自动调用</a:t>
            </a:r>
            <a:r>
              <a:rPr lang="zh-CN" altLang="en-US" dirty="0"/>
              <a:t>拷贝构造函数</a:t>
            </a:r>
          </a:p>
          <a:p>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149</a:t>
            </a:fld>
            <a:endParaRPr lang="en-US" altLang="zh-CN"/>
          </a:p>
        </p:txBody>
      </p:sp>
    </p:spTree>
    <p:extLst>
      <p:ext uri="{BB962C8B-B14F-4D97-AF65-F5344CB8AC3E}">
        <p14:creationId xmlns:p14="http://schemas.microsoft.com/office/powerpoint/2010/main" val="322273438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显式拷贝构造函数（深拷贝）</a:t>
            </a:r>
            <a:endParaRPr lang="en-US" altLang="zh-CN" dirty="0"/>
          </a:p>
          <a:p>
            <a:pPr lvl="1"/>
            <a:r>
              <a:rPr lang="zh-CN" altLang="en-US" dirty="0"/>
              <a:t>在某些情况下，必须在类定义中给出显式拷贝构造函数，以实现用户指定的拷贝功能（深拷贝）</a:t>
            </a:r>
            <a:endParaRPr lang="en-US" altLang="zh-CN" dirty="0"/>
          </a:p>
          <a:p>
            <a:pPr lvl="2"/>
            <a:r>
              <a:rPr lang="zh-CN" altLang="en-US" dirty="0"/>
              <a:t>假设在某类的普通构造函数中分配并使用了某些系统资源，而且在该类的析构函数中释放了这些资源。如果执行“浅拷贝”，使两个对象使用相同的系统资源，调用析构函数将会两次释放相同的资源而导致错误。</a:t>
            </a:r>
            <a:endParaRPr lang="en-US" altLang="zh-CN" dirty="0"/>
          </a:p>
          <a:p>
            <a:pPr lvl="2"/>
            <a:r>
              <a:rPr lang="zh-CN" altLang="en-US" dirty="0"/>
              <a:t>给出显式的拷贝构造函数，可以在实现拷贝的过程中，为“被拷贝”的对象分配新的系统资源，避免了重复释放资源的错误</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150</a:t>
            </a:fld>
            <a:endParaRPr lang="en-US" altLang="zh-CN"/>
          </a:p>
        </p:txBody>
      </p:sp>
    </p:spTree>
    <p:extLst>
      <p:ext uri="{BB962C8B-B14F-4D97-AF65-F5344CB8AC3E}">
        <p14:creationId xmlns:p14="http://schemas.microsoft.com/office/powerpoint/2010/main" val="114817505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7.18】</a:t>
            </a:r>
            <a:r>
              <a:rPr lang="zh-CN" altLang="en-US" dirty="0">
                <a:solidFill>
                  <a:srgbClr val="C00000"/>
                </a:solidFill>
              </a:rPr>
              <a:t>默认拷贝构造函数产生的问题</a:t>
            </a:r>
            <a:endParaRPr lang="en-US" altLang="zh-CN" dirty="0">
              <a:solidFill>
                <a:srgbClr val="C00000"/>
              </a:solidFill>
            </a:endParaRPr>
          </a:p>
          <a:p>
            <a:pPr>
              <a:buNone/>
            </a:pPr>
            <a:r>
              <a:rPr lang="en-US" altLang="zh-CN" sz="2000" dirty="0">
                <a:solidFill>
                  <a:srgbClr val="007434"/>
                </a:solidFill>
                <a:latin typeface="Courier New" pitchFamily="49" charset="0"/>
                <a:cs typeface="Courier New" pitchFamily="49" charset="0"/>
              </a:rPr>
              <a:t>//</a:t>
            </a:r>
            <a:r>
              <a:rPr lang="en-US" altLang="zh-CN" sz="2000" dirty="0" err="1">
                <a:solidFill>
                  <a:srgbClr val="007434"/>
                </a:solidFill>
                <a:latin typeface="Courier New" pitchFamily="49" charset="0"/>
                <a:cs typeface="Courier New" pitchFamily="49" charset="0"/>
              </a:rPr>
              <a:t>MyClass.h</a:t>
            </a:r>
            <a:endParaRPr lang="en-US" altLang="zh-CN" sz="2000" dirty="0">
              <a:solidFill>
                <a:srgbClr val="007434"/>
              </a:solidFill>
              <a:latin typeface="Courier New" pitchFamily="49" charset="0"/>
              <a:cs typeface="Courier New" pitchFamily="49" charset="0"/>
            </a:endParaRPr>
          </a:p>
          <a:p>
            <a:pPr>
              <a:buNone/>
            </a:pPr>
            <a:r>
              <a:rPr lang="en-US" altLang="zh-CN" sz="2000" dirty="0">
                <a:solidFill>
                  <a:srgbClr val="0000FF"/>
                </a:solidFill>
                <a:latin typeface="Courier New" pitchFamily="49" charset="0"/>
                <a:cs typeface="Courier New" pitchFamily="49" charset="0"/>
              </a:rPr>
              <a:t>class</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MyClass</a:t>
            </a:r>
            <a:endParaRPr lang="en-US" altLang="zh-CN" sz="2000" dirty="0">
              <a:solidFill>
                <a:schemeClr val="tx2"/>
              </a:solidFill>
              <a:latin typeface="Courier New" pitchFamily="49" charset="0"/>
              <a:cs typeface="Courier New" pitchFamily="49" charset="0"/>
            </a:endParaRPr>
          </a:p>
          <a:p>
            <a:pPr>
              <a:buNone/>
            </a:pP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*name;</a:t>
            </a:r>
          </a:p>
          <a:p>
            <a:pPr>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print();</a:t>
            </a:r>
          </a:p>
          <a:p>
            <a:pPr>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151</a:t>
            </a:fld>
            <a:endParaRPr lang="en-US" altLang="zh-CN"/>
          </a:p>
        </p:txBody>
      </p:sp>
    </p:spTree>
    <p:extLst>
      <p:ext uri="{BB962C8B-B14F-4D97-AF65-F5344CB8AC3E}">
        <p14:creationId xmlns:p14="http://schemas.microsoft.com/office/powerpoint/2010/main" val="142522333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a:xfrm>
            <a:off x="457200" y="1295400"/>
            <a:ext cx="8153400" cy="5157936"/>
          </a:xfrm>
        </p:spPr>
        <p:txBody>
          <a:bodyPr/>
          <a:lstStyle/>
          <a:p>
            <a:pPr>
              <a:buNone/>
            </a:pPr>
            <a:r>
              <a:rPr lang="en-US" altLang="zh-CN" sz="2000" dirty="0">
                <a:solidFill>
                  <a:srgbClr val="007434"/>
                </a:solidFill>
                <a:latin typeface="Courier New" pitchFamily="49" charset="0"/>
                <a:cs typeface="Courier New" pitchFamily="49" charset="0"/>
              </a:rPr>
              <a:t>//MyClass.cpp</a:t>
            </a:r>
          </a:p>
          <a:p>
            <a:pPr>
              <a:buNone/>
            </a:pPr>
            <a:r>
              <a:rPr lang="en-US" altLang="zh-CN" sz="2000" dirty="0">
                <a:solidFill>
                  <a:srgbClr val="0000FF"/>
                </a:solidFill>
                <a:latin typeface="Courier New" pitchFamily="49" charset="0"/>
                <a:cs typeface="Courier New" pitchFamily="49" charset="0"/>
              </a:rPr>
              <a:t>#include</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a:buNone/>
            </a:pPr>
            <a:r>
              <a:rPr lang="en-US" altLang="zh-CN" sz="2000" dirty="0">
                <a:solidFill>
                  <a:srgbClr val="0000FF"/>
                </a:solidFill>
                <a:latin typeface="Courier New" pitchFamily="49" charset="0"/>
                <a:cs typeface="Courier New" pitchFamily="49" charset="0"/>
              </a:rPr>
              <a:t>#include</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string.h</a:t>
            </a:r>
            <a:r>
              <a:rPr lang="en-US" altLang="zh-CN" sz="2000" dirty="0">
                <a:solidFill>
                  <a:schemeClr val="tx2"/>
                </a:solidFill>
                <a:latin typeface="Courier New" pitchFamily="49" charset="0"/>
                <a:cs typeface="Courier New" pitchFamily="49" charset="0"/>
              </a:rPr>
              <a:t>&gt;</a:t>
            </a:r>
          </a:p>
          <a:p>
            <a:pPr>
              <a:buNone/>
            </a:pPr>
            <a:r>
              <a:rPr lang="en-US" altLang="zh-CN" sz="2000" dirty="0">
                <a:solidFill>
                  <a:srgbClr val="0000FF"/>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include</a:t>
            </a:r>
            <a:r>
              <a:rPr lang="en-US" altLang="zh-CN" sz="2000" dirty="0" err="1">
                <a:solidFill>
                  <a:schemeClr val="tx2"/>
                </a:solidFill>
                <a:latin typeface="Courier New" pitchFamily="49" charset="0"/>
                <a:cs typeface="Courier New" pitchFamily="49" charset="0"/>
              </a:rPr>
              <a:t>"MyClass.h</a:t>
            </a:r>
            <a:r>
              <a:rPr lang="en-US" altLang="zh-CN" sz="2000" dirty="0">
                <a:solidFill>
                  <a:schemeClr val="tx2"/>
                </a:solidFill>
                <a:latin typeface="Courier New" pitchFamily="49" charset="0"/>
                <a:cs typeface="Courier New" pitchFamily="49" charset="0"/>
              </a:rPr>
              <a:t>"</a:t>
            </a:r>
          </a:p>
          <a:p>
            <a:pPr>
              <a:buNone/>
            </a:pP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*n){</a:t>
            </a:r>
          </a:p>
          <a:p>
            <a:pPr>
              <a:buNone/>
            </a:pPr>
            <a:r>
              <a:rPr lang="en-US" altLang="zh-CN" sz="2000" dirty="0">
                <a:solidFill>
                  <a:schemeClr val="tx2"/>
                </a:solidFill>
                <a:latin typeface="Courier New" pitchFamily="49" charset="0"/>
                <a:cs typeface="Courier New" pitchFamily="49" charset="0"/>
              </a:rPr>
              <a:t>	name = </a:t>
            </a:r>
            <a:r>
              <a:rPr lang="en-US" altLang="zh-CN" sz="2000" dirty="0">
                <a:solidFill>
                  <a:srgbClr val="0000FF"/>
                </a:solidFill>
                <a:latin typeface="Courier New" pitchFamily="49" charset="0"/>
                <a:cs typeface="Courier New" pitchFamily="49" charset="0"/>
              </a:rPr>
              <a:t>new char</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strlen</a:t>
            </a:r>
            <a:r>
              <a:rPr lang="en-US" altLang="zh-CN" sz="2000" dirty="0">
                <a:solidFill>
                  <a:schemeClr val="tx2"/>
                </a:solidFill>
                <a:latin typeface="Courier New" pitchFamily="49" charset="0"/>
                <a:cs typeface="Courier New" pitchFamily="49" charset="0"/>
              </a:rPr>
              <a:t>(n)+1];</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strcpy</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name,n</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a:t>
            </a:r>
          </a:p>
          <a:p>
            <a:pPr>
              <a:buNone/>
            </a:pP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delete</a:t>
            </a:r>
            <a:r>
              <a:rPr lang="en-US" altLang="zh-CN" sz="2000" dirty="0">
                <a:solidFill>
                  <a:schemeClr val="tx2"/>
                </a:solidFill>
                <a:latin typeface="Courier New" pitchFamily="49" charset="0"/>
                <a:cs typeface="Courier New" pitchFamily="49" charset="0"/>
              </a:rPr>
              <a:t> []name;</a:t>
            </a:r>
          </a:p>
          <a:p>
            <a:pPr>
              <a:buNone/>
            </a:pPr>
            <a:r>
              <a:rPr lang="en-US" altLang="zh-CN" sz="2000" dirty="0">
                <a:solidFill>
                  <a:schemeClr val="tx2"/>
                </a:solidFill>
                <a:latin typeface="Courier New" pitchFamily="49" charset="0"/>
                <a:cs typeface="Courier New" pitchFamily="49" charset="0"/>
              </a:rPr>
              <a:t>}</a:t>
            </a:r>
          </a:p>
          <a:p>
            <a:pPr>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::print(){</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&lt;&lt;"Member name="&lt;&lt;name&lt;&lt;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a:p>
            <a:pPr>
              <a:buNone/>
            </a:pPr>
            <a:endParaRPr lang="en-US" altLang="zh-CN" sz="20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152</a:t>
            </a:fld>
            <a:endParaRPr lang="en-US" altLang="zh-CN"/>
          </a:p>
        </p:txBody>
      </p:sp>
    </p:spTree>
    <p:extLst>
      <p:ext uri="{BB962C8B-B14F-4D97-AF65-F5344CB8AC3E}">
        <p14:creationId xmlns:p14="http://schemas.microsoft.com/office/powerpoint/2010/main" val="397642617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6" name="矩形 5"/>
          <p:cNvSpPr/>
          <p:nvPr/>
        </p:nvSpPr>
        <p:spPr>
          <a:xfrm>
            <a:off x="457200" y="1296000"/>
            <a:ext cx="8280920" cy="3477875"/>
          </a:xfrm>
          <a:prstGeom prst="rect">
            <a:avLst/>
          </a:prstGeom>
        </p:spPr>
        <p:txBody>
          <a:bodyPr wrap="square">
            <a:spAutoFit/>
          </a:bodyPr>
          <a:lstStyle/>
          <a:p>
            <a:pPr>
              <a:buNone/>
            </a:pP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&lt;</a:t>
            </a:r>
            <a:r>
              <a:rPr lang="en-US" altLang="zh-CN" sz="2000" b="1" dirty="0" err="1">
                <a:solidFill>
                  <a:schemeClr val="tx2"/>
                </a:solidFill>
                <a:latin typeface="Courier New" pitchFamily="49" charset="0"/>
                <a:cs typeface="Courier New" pitchFamily="49" charset="0"/>
              </a:rPr>
              <a:t>iostream.h</a:t>
            </a:r>
            <a:r>
              <a:rPr lang="en-US" altLang="zh-CN" sz="2000" b="1" dirty="0">
                <a:solidFill>
                  <a:schemeClr val="tx2"/>
                </a:solidFill>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solidFill>
                  <a:schemeClr val="tx2"/>
                </a:solidFill>
                <a:latin typeface="Courier New" pitchFamily="49" charset="0"/>
                <a:cs typeface="Courier New" pitchFamily="49" charset="0"/>
              </a:rPr>
              <a:t>"MyClass.h</a:t>
            </a:r>
            <a:r>
              <a:rPr lang="en-US" altLang="zh-CN" sz="2000" b="1" dirty="0">
                <a:solidFill>
                  <a:schemeClr val="tx2"/>
                </a:solidFill>
                <a:latin typeface="Courier New" pitchFamily="49" charset="0"/>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solidFill>
                  <a:schemeClr val="tx2"/>
                </a:solidFill>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solidFill>
                  <a:schemeClr val="tx2"/>
                </a:solidFill>
                <a:latin typeface="Courier New" pitchFamily="49" charset="0"/>
                <a:cs typeface="Courier New" pitchFamily="49" charset="0"/>
              </a:rPr>
              <a:t>*p =</a:t>
            </a:r>
            <a:r>
              <a:rPr lang="en-US" altLang="zh-CN" sz="2000" b="1" dirty="0">
                <a:solidFill>
                  <a:srgbClr val="0000FF"/>
                </a:solidFill>
                <a:latin typeface="Courier New" pitchFamily="49" charset="0"/>
                <a:cs typeface="Courier New" pitchFamily="49" charset="0"/>
              </a:rPr>
              <a:t> new </a:t>
            </a:r>
            <a:r>
              <a:rPr lang="en-US" altLang="zh-CN" sz="2000" b="1" dirty="0">
                <a:solidFill>
                  <a:schemeClr val="tx2"/>
                </a:solidFill>
                <a:latin typeface="Courier New" pitchFamily="49" charset="0"/>
                <a:cs typeface="Courier New" pitchFamily="49" charset="0"/>
              </a:rPr>
              <a:t>char[20];</a:t>
            </a: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cin</a:t>
            </a:r>
            <a:r>
              <a:rPr lang="en-US" altLang="zh-CN" sz="2000" b="1" dirty="0">
                <a:solidFill>
                  <a:schemeClr val="tx2"/>
                </a:solidFill>
                <a:latin typeface="Courier New" pitchFamily="49" charset="0"/>
                <a:cs typeface="Courier New" pitchFamily="49" charset="0"/>
              </a:rPr>
              <a:t>&gt;&gt;p;</a:t>
            </a: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MyObj</a:t>
            </a:r>
            <a:r>
              <a:rPr lang="en-US" altLang="zh-CN" sz="2000" b="1" dirty="0">
                <a:solidFill>
                  <a:schemeClr val="tx2"/>
                </a:solidFill>
                <a:latin typeface="Courier New" pitchFamily="49" charset="0"/>
                <a:cs typeface="Courier New" pitchFamily="49" charset="0"/>
              </a:rPr>
              <a:t>(p);	</a:t>
            </a: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 MyObj1=</a:t>
            </a:r>
            <a:r>
              <a:rPr lang="en-US" altLang="zh-CN" sz="2000" b="1" dirty="0" err="1">
                <a:solidFill>
                  <a:schemeClr val="tx2"/>
                </a:solidFill>
                <a:latin typeface="Courier New" pitchFamily="49" charset="0"/>
                <a:cs typeface="Courier New" pitchFamily="49" charset="0"/>
              </a:rPr>
              <a:t>MyObj</a:t>
            </a:r>
            <a:r>
              <a:rPr lang="en-US" altLang="zh-CN" sz="2000" b="1" dirty="0">
                <a:solidFill>
                  <a:schemeClr val="tx2"/>
                </a:solidFill>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MyObj.print</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MyObj1.print();	</a:t>
            </a:r>
          </a:p>
          <a:p>
            <a:pPr>
              <a:buNone/>
            </a:pP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p:txBody>
      </p:sp>
      <p:sp>
        <p:nvSpPr>
          <p:cNvPr id="7" name="TextBox 6"/>
          <p:cNvSpPr txBox="1"/>
          <p:nvPr/>
        </p:nvSpPr>
        <p:spPr>
          <a:xfrm>
            <a:off x="539552" y="4797152"/>
            <a:ext cx="2528256" cy="1292662"/>
          </a:xfrm>
          <a:prstGeom prst="rect">
            <a:avLst/>
          </a:prstGeom>
          <a:noFill/>
        </p:spPr>
        <p:txBody>
          <a:bodyPr wrap="none" rtlCol="0">
            <a:spAutoFit/>
          </a:bodyPr>
          <a:lstStyle/>
          <a:p>
            <a:r>
              <a:rPr lang="zh-CN" altLang="en-US" sz="2400" b="1" dirty="0">
                <a:solidFill>
                  <a:schemeClr val="accent6"/>
                </a:solidFill>
                <a:latin typeface="楷体_GB2312" pitchFamily="49" charset="-122"/>
                <a:ea typeface="楷体_GB2312" pitchFamily="49" charset="-122"/>
              </a:rPr>
              <a:t>运行结果：</a:t>
            </a:r>
            <a:endParaRPr lang="en-US" altLang="zh-CN" sz="2400" b="1" dirty="0">
              <a:solidFill>
                <a:schemeClr val="accent6"/>
              </a:solidFill>
              <a:latin typeface="楷体_GB2312" pitchFamily="49" charset="-122"/>
              <a:ea typeface="楷体_GB2312" pitchFamily="49" charset="-122"/>
            </a:endParaRPr>
          </a:p>
          <a:p>
            <a:r>
              <a:rPr lang="en-US" altLang="zh-CN" b="1" dirty="0" err="1">
                <a:solidFill>
                  <a:schemeClr val="tx2"/>
                </a:solidFill>
                <a:latin typeface="Courier New" pitchFamily="49" charset="0"/>
                <a:ea typeface="楷体_GB2312" pitchFamily="49" charset="-122"/>
                <a:cs typeface="Courier New" pitchFamily="49" charset="0"/>
              </a:rPr>
              <a:t>abcde</a:t>
            </a:r>
            <a:endParaRPr lang="en-US" altLang="zh-CN" b="1" dirty="0">
              <a:solidFill>
                <a:schemeClr val="tx2"/>
              </a:solidFill>
              <a:latin typeface="Courier New" pitchFamily="49" charset="0"/>
              <a:ea typeface="楷体_GB2312" pitchFamily="49" charset="-122"/>
              <a:cs typeface="Courier New" pitchFamily="49" charset="0"/>
            </a:endParaRPr>
          </a:p>
          <a:p>
            <a:r>
              <a:rPr lang="en-US" altLang="zh-CN" b="1" dirty="0">
                <a:solidFill>
                  <a:schemeClr val="tx2"/>
                </a:solidFill>
                <a:latin typeface="Courier New" pitchFamily="49" charset="0"/>
                <a:ea typeface="楷体_GB2312" pitchFamily="49" charset="-122"/>
                <a:cs typeface="Courier New" pitchFamily="49" charset="0"/>
              </a:rPr>
              <a:t>Member name=</a:t>
            </a:r>
            <a:r>
              <a:rPr lang="en-US" altLang="zh-CN" b="1" dirty="0" err="1">
                <a:solidFill>
                  <a:schemeClr val="tx2"/>
                </a:solidFill>
                <a:latin typeface="Courier New" pitchFamily="49" charset="0"/>
                <a:ea typeface="楷体_GB2312" pitchFamily="49" charset="-122"/>
                <a:cs typeface="Courier New" pitchFamily="49" charset="0"/>
              </a:rPr>
              <a:t>abcde</a:t>
            </a:r>
            <a:endParaRPr lang="en-US" altLang="zh-CN" b="1" dirty="0">
              <a:solidFill>
                <a:schemeClr val="tx2"/>
              </a:solidFill>
              <a:latin typeface="Courier New" pitchFamily="49" charset="0"/>
              <a:ea typeface="楷体_GB2312" pitchFamily="49" charset="-122"/>
              <a:cs typeface="Courier New" pitchFamily="49" charset="0"/>
            </a:endParaRPr>
          </a:p>
          <a:p>
            <a:r>
              <a:rPr lang="en-US" altLang="zh-CN" b="1" dirty="0">
                <a:solidFill>
                  <a:schemeClr val="tx2"/>
                </a:solidFill>
                <a:latin typeface="Courier New" pitchFamily="49" charset="0"/>
                <a:ea typeface="楷体_GB2312" pitchFamily="49" charset="-122"/>
                <a:cs typeface="Courier New" pitchFamily="49" charset="0"/>
              </a:rPr>
              <a:t>Member name=</a:t>
            </a:r>
            <a:r>
              <a:rPr lang="en-US" altLang="zh-CN" b="1" dirty="0" err="1">
                <a:solidFill>
                  <a:schemeClr val="tx2"/>
                </a:solidFill>
                <a:latin typeface="Courier New" pitchFamily="49" charset="0"/>
                <a:ea typeface="楷体_GB2312" pitchFamily="49" charset="-122"/>
                <a:cs typeface="Courier New" pitchFamily="49" charset="0"/>
              </a:rPr>
              <a:t>abcde</a:t>
            </a:r>
            <a:endParaRPr lang="zh-CN" altLang="en-US" b="1" dirty="0">
              <a:solidFill>
                <a:schemeClr val="tx2"/>
              </a:solidFill>
              <a:latin typeface="Courier New" pitchFamily="49" charset="0"/>
              <a:ea typeface="楷体_GB2312" pitchFamily="49" charset="-122"/>
              <a:cs typeface="Courier New" pitchFamily="49" charset="0"/>
            </a:endParaRPr>
          </a:p>
        </p:txBody>
      </p:sp>
      <p:pic>
        <p:nvPicPr>
          <p:cNvPr id="8" name="图片 7" descr="报错图1.png"/>
          <p:cNvPicPr>
            <a:picLocks noChangeAspect="1"/>
          </p:cNvPicPr>
          <p:nvPr/>
        </p:nvPicPr>
        <p:blipFill>
          <a:blip r:embed="rId4" cstate="print"/>
          <a:stretch>
            <a:fillRect/>
          </a:stretch>
        </p:blipFill>
        <p:spPr>
          <a:xfrm>
            <a:off x="4355976" y="4149080"/>
            <a:ext cx="3816424" cy="2165168"/>
          </a:xfrm>
          <a:prstGeom prst="rect">
            <a:avLst/>
          </a:prstGeom>
        </p:spPr>
      </p:pic>
      <p:sp>
        <p:nvSpPr>
          <p:cNvPr id="3" name="灯片编号占位符 2"/>
          <p:cNvSpPr>
            <a:spLocks noGrp="1"/>
          </p:cNvSpPr>
          <p:nvPr>
            <p:ph type="sldNum" sz="quarter" idx="12"/>
          </p:nvPr>
        </p:nvSpPr>
        <p:spPr/>
        <p:txBody>
          <a:bodyPr/>
          <a:lstStyle/>
          <a:p>
            <a:fld id="{81622E5D-7BC3-44E6-BA65-C8AAD10FCEE5}" type="slidenum">
              <a:rPr lang="en-US" altLang="zh-CN" smtClean="0"/>
              <a:pPr/>
              <a:t>153</a:t>
            </a:fld>
            <a:endParaRPr lang="en-US" altLang="zh-CN"/>
          </a:p>
        </p:txBody>
      </p:sp>
    </p:spTree>
    <p:extLst>
      <p:ext uri="{BB962C8B-B14F-4D97-AF65-F5344CB8AC3E}">
        <p14:creationId xmlns:p14="http://schemas.microsoft.com/office/powerpoint/2010/main" val="216576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Windows XP 关键性终止.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7.18】</a:t>
            </a:r>
            <a:r>
              <a:rPr lang="zh-CN" altLang="en-US" dirty="0">
                <a:solidFill>
                  <a:srgbClr val="C00000"/>
                </a:solidFill>
              </a:rPr>
              <a:t>自定义拷贝构造函数</a:t>
            </a:r>
            <a:endParaRPr lang="en-US" altLang="zh-CN" dirty="0">
              <a:solidFill>
                <a:srgbClr val="C00000"/>
              </a:solidFill>
            </a:endParaRPr>
          </a:p>
          <a:p>
            <a:pPr>
              <a:buNone/>
            </a:pPr>
            <a:r>
              <a:rPr lang="en-US" altLang="zh-CN" sz="2000" dirty="0">
                <a:solidFill>
                  <a:srgbClr val="007434"/>
                </a:solidFill>
                <a:latin typeface="Courier New" pitchFamily="49" charset="0"/>
                <a:cs typeface="Courier New" pitchFamily="49" charset="0"/>
              </a:rPr>
              <a:t>//</a:t>
            </a:r>
            <a:r>
              <a:rPr lang="en-US" altLang="zh-CN" sz="2000" dirty="0" err="1">
                <a:solidFill>
                  <a:srgbClr val="007434"/>
                </a:solidFill>
                <a:latin typeface="Courier New" pitchFamily="49" charset="0"/>
                <a:cs typeface="Courier New" pitchFamily="49" charset="0"/>
              </a:rPr>
              <a:t>MyClass.h</a:t>
            </a:r>
            <a:endParaRPr lang="en-US" altLang="zh-CN" sz="2000" dirty="0">
              <a:solidFill>
                <a:srgbClr val="007434"/>
              </a:solidFill>
              <a:latin typeface="Courier New" pitchFamily="49" charset="0"/>
              <a:cs typeface="Courier New" pitchFamily="49" charset="0"/>
            </a:endParaRPr>
          </a:p>
          <a:p>
            <a:pPr>
              <a:buNone/>
            </a:pPr>
            <a:r>
              <a:rPr lang="en-US" altLang="zh-CN" sz="2000" dirty="0">
                <a:solidFill>
                  <a:srgbClr val="0000FF"/>
                </a:solidFill>
                <a:latin typeface="Courier New" pitchFamily="49" charset="0"/>
                <a:cs typeface="Courier New" pitchFamily="49" charset="0"/>
              </a:rPr>
              <a:t>class</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MyClass</a:t>
            </a:r>
            <a:endParaRPr lang="en-US" altLang="zh-CN" sz="2000" dirty="0">
              <a:solidFill>
                <a:schemeClr val="tx2"/>
              </a:solidFill>
              <a:latin typeface="Courier New" pitchFamily="49" charset="0"/>
              <a:cs typeface="Courier New" pitchFamily="49" charset="0"/>
            </a:endParaRPr>
          </a:p>
          <a:p>
            <a:pPr>
              <a:buNone/>
            </a:pP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*name;</a:t>
            </a:r>
          </a:p>
          <a:p>
            <a:pPr>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&amp;);</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print();</a:t>
            </a:r>
          </a:p>
          <a:p>
            <a:pPr>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154</a:t>
            </a:fld>
            <a:endParaRPr lang="en-US" altLang="zh-CN"/>
          </a:p>
        </p:txBody>
      </p:sp>
    </p:spTree>
    <p:extLst>
      <p:ext uri="{BB962C8B-B14F-4D97-AF65-F5344CB8AC3E}">
        <p14:creationId xmlns:p14="http://schemas.microsoft.com/office/powerpoint/2010/main" val="259861039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pPr>
              <a:buNone/>
            </a:pPr>
            <a:r>
              <a:rPr lang="en-US" altLang="zh-CN" sz="2000" dirty="0">
                <a:solidFill>
                  <a:srgbClr val="007434"/>
                </a:solidFill>
                <a:latin typeface="Courier New" pitchFamily="49" charset="0"/>
                <a:cs typeface="Courier New" pitchFamily="49" charset="0"/>
              </a:rPr>
              <a:t>//MyClass.cpp</a:t>
            </a:r>
          </a:p>
          <a:p>
            <a:pPr>
              <a:buNone/>
            </a:pPr>
            <a:r>
              <a:rPr lang="en-US" altLang="zh-CN" sz="2000" dirty="0">
                <a:solidFill>
                  <a:srgbClr val="0000FF"/>
                </a:solidFill>
                <a:latin typeface="Courier New" pitchFamily="49" charset="0"/>
                <a:cs typeface="Courier New" pitchFamily="49" charset="0"/>
              </a:rPr>
              <a:t>#include</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a:buNone/>
            </a:pPr>
            <a:r>
              <a:rPr lang="en-US" altLang="zh-CN" sz="2000" dirty="0">
                <a:solidFill>
                  <a:srgbClr val="0000FF"/>
                </a:solidFill>
                <a:latin typeface="Courier New" pitchFamily="49" charset="0"/>
                <a:cs typeface="Courier New" pitchFamily="49" charset="0"/>
              </a:rPr>
              <a:t>#include</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string.h</a:t>
            </a:r>
            <a:r>
              <a:rPr lang="en-US" altLang="zh-CN" sz="2000" dirty="0">
                <a:solidFill>
                  <a:schemeClr val="tx2"/>
                </a:solidFill>
                <a:latin typeface="Courier New" pitchFamily="49" charset="0"/>
                <a:cs typeface="Courier New" pitchFamily="49" charset="0"/>
              </a:rPr>
              <a:t>&gt;</a:t>
            </a:r>
          </a:p>
          <a:p>
            <a:pPr>
              <a:buNone/>
            </a:pPr>
            <a:r>
              <a:rPr lang="en-US" altLang="zh-CN" sz="2000" dirty="0">
                <a:solidFill>
                  <a:srgbClr val="0000FF"/>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include</a:t>
            </a:r>
            <a:r>
              <a:rPr lang="en-US" altLang="zh-CN" sz="2000" dirty="0" err="1">
                <a:solidFill>
                  <a:schemeClr val="tx2"/>
                </a:solidFill>
                <a:latin typeface="Courier New" pitchFamily="49" charset="0"/>
                <a:cs typeface="Courier New" pitchFamily="49" charset="0"/>
              </a:rPr>
              <a:t>"MyClass.h</a:t>
            </a:r>
            <a:r>
              <a:rPr lang="en-US" altLang="zh-CN" sz="2000" dirty="0">
                <a:solidFill>
                  <a:schemeClr val="tx2"/>
                </a:solidFill>
                <a:latin typeface="Courier New" pitchFamily="49" charset="0"/>
                <a:cs typeface="Courier New" pitchFamily="49" charset="0"/>
              </a:rPr>
              <a:t>"</a:t>
            </a:r>
          </a:p>
          <a:p>
            <a:pPr>
              <a:buNone/>
            </a:pP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*n){</a:t>
            </a:r>
          </a:p>
          <a:p>
            <a:pPr>
              <a:buNone/>
            </a:pPr>
            <a:r>
              <a:rPr lang="en-US" altLang="zh-CN" sz="2000" dirty="0">
                <a:solidFill>
                  <a:schemeClr val="tx2"/>
                </a:solidFill>
                <a:latin typeface="Courier New" pitchFamily="49" charset="0"/>
                <a:cs typeface="Courier New" pitchFamily="49" charset="0"/>
              </a:rPr>
              <a:t>	name = </a:t>
            </a:r>
            <a:r>
              <a:rPr lang="en-US" altLang="zh-CN" sz="2000" dirty="0">
                <a:solidFill>
                  <a:srgbClr val="0000FF"/>
                </a:solidFill>
                <a:latin typeface="Courier New" pitchFamily="49" charset="0"/>
                <a:cs typeface="Courier New" pitchFamily="49" charset="0"/>
              </a:rPr>
              <a:t>new char</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strlen</a:t>
            </a:r>
            <a:r>
              <a:rPr lang="en-US" altLang="zh-CN" sz="2000" dirty="0">
                <a:solidFill>
                  <a:schemeClr val="tx2"/>
                </a:solidFill>
                <a:latin typeface="Courier New" pitchFamily="49" charset="0"/>
                <a:cs typeface="Courier New" pitchFamily="49" charset="0"/>
              </a:rPr>
              <a:t>(n)+1];</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strcpy</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name,n</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a:t>
            </a:r>
          </a:p>
          <a:p>
            <a:pPr>
              <a:buNone/>
            </a:pPr>
            <a:r>
              <a:rPr lang="en-US" altLang="zh-CN" sz="2000" dirty="0">
                <a:solidFill>
                  <a:srgbClr val="007434"/>
                </a:solidFill>
                <a:latin typeface="Courier New" pitchFamily="49" charset="0"/>
                <a:cs typeface="Courier New" pitchFamily="49" charset="0"/>
              </a:rPr>
              <a:t>//</a:t>
            </a:r>
            <a:r>
              <a:rPr lang="zh-CN" altLang="en-US" sz="2000" dirty="0">
                <a:solidFill>
                  <a:srgbClr val="007434"/>
                </a:solidFill>
                <a:latin typeface="Courier New" pitchFamily="49" charset="0"/>
                <a:cs typeface="Courier New" pitchFamily="49" charset="0"/>
              </a:rPr>
              <a:t>自定义拷贝构造函数，实现深拷贝</a:t>
            </a:r>
            <a:endParaRPr lang="en-US" altLang="zh-CN" sz="2000" dirty="0">
              <a:solidFill>
                <a:srgbClr val="007434"/>
              </a:solidFill>
              <a:latin typeface="Courier New" pitchFamily="49" charset="0"/>
              <a:cs typeface="Courier New" pitchFamily="49" charset="0"/>
            </a:endParaRPr>
          </a:p>
          <a:p>
            <a:pPr>
              <a:buNone/>
            </a:pP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&amp; </a:t>
            </a:r>
            <a:r>
              <a:rPr lang="en-US" altLang="zh-CN" sz="2000" dirty="0" err="1">
                <a:solidFill>
                  <a:schemeClr val="tx2"/>
                </a:solidFill>
                <a:latin typeface="Courier New" pitchFamily="49" charset="0"/>
                <a:cs typeface="Courier New" pitchFamily="49" charset="0"/>
              </a:rPr>
              <a:t>CopyObj</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	name = </a:t>
            </a:r>
            <a:r>
              <a:rPr lang="en-US" altLang="zh-CN" sz="2000" dirty="0">
                <a:solidFill>
                  <a:srgbClr val="0000FF"/>
                </a:solidFill>
                <a:latin typeface="Courier New" pitchFamily="49" charset="0"/>
                <a:cs typeface="Courier New" pitchFamily="49" charset="0"/>
              </a:rPr>
              <a:t>new char</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strlen</a:t>
            </a:r>
            <a:r>
              <a:rPr lang="en-US" altLang="zh-CN" sz="2000" dirty="0">
                <a:solidFill>
                  <a:schemeClr val="tx2"/>
                </a:solidFill>
                <a:latin typeface="Courier New" pitchFamily="49" charset="0"/>
                <a:cs typeface="Courier New" pitchFamily="49" charset="0"/>
              </a:rPr>
              <a:t>(CopyObj.name)+1];</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strcpy</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name,CopyObj.name</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155</a:t>
            </a:fld>
            <a:endParaRPr lang="en-US" altLang="zh-CN"/>
          </a:p>
        </p:txBody>
      </p:sp>
    </p:spTree>
    <p:extLst>
      <p:ext uri="{BB962C8B-B14F-4D97-AF65-F5344CB8AC3E}">
        <p14:creationId xmlns:p14="http://schemas.microsoft.com/office/powerpoint/2010/main" val="19292092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6" name="矩形 5"/>
          <p:cNvSpPr/>
          <p:nvPr/>
        </p:nvSpPr>
        <p:spPr>
          <a:xfrm>
            <a:off x="457200" y="1296000"/>
            <a:ext cx="8280920" cy="1938992"/>
          </a:xfrm>
          <a:prstGeom prst="rect">
            <a:avLst/>
          </a:prstGeom>
        </p:spPr>
        <p:txBody>
          <a:bodyPr wrap="square">
            <a:spAutoFit/>
          </a:bodyPr>
          <a:lstStyle/>
          <a:p>
            <a:pPr>
              <a:buNone/>
            </a:pP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[]name;</a:t>
            </a:r>
          </a:p>
          <a:p>
            <a:pPr>
              <a:buNone/>
            </a:pP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::print(){</a:t>
            </a: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cout</a:t>
            </a:r>
            <a:r>
              <a:rPr lang="en-US" altLang="zh-CN" sz="2000" b="1" dirty="0">
                <a:solidFill>
                  <a:schemeClr val="tx2"/>
                </a:solidFill>
                <a:latin typeface="Courier New" pitchFamily="49" charset="0"/>
                <a:cs typeface="Courier New" pitchFamily="49" charset="0"/>
              </a:rPr>
              <a:t>&lt;&lt;"Member name="&lt;&lt;name&lt;&lt;</a:t>
            </a:r>
            <a:r>
              <a:rPr lang="en-US" altLang="zh-CN" sz="2000" b="1" dirty="0" err="1">
                <a:solidFill>
                  <a:schemeClr val="tx2"/>
                </a:solidFill>
                <a:latin typeface="Courier New" pitchFamily="49" charset="0"/>
                <a:cs typeface="Courier New" pitchFamily="49" charset="0"/>
              </a:rPr>
              <a:t>endl</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p:txBody>
      </p:sp>
      <p:sp>
        <p:nvSpPr>
          <p:cNvPr id="3" name="灯片编号占位符 2"/>
          <p:cNvSpPr>
            <a:spLocks noGrp="1"/>
          </p:cNvSpPr>
          <p:nvPr>
            <p:ph type="sldNum" sz="quarter" idx="12"/>
          </p:nvPr>
        </p:nvSpPr>
        <p:spPr/>
        <p:txBody>
          <a:bodyPr/>
          <a:lstStyle/>
          <a:p>
            <a:fld id="{81622E5D-7BC3-44E6-BA65-C8AAD10FCEE5}" type="slidenum">
              <a:rPr lang="en-US" altLang="zh-CN" smtClean="0"/>
              <a:pPr/>
              <a:t>156</a:t>
            </a:fld>
            <a:endParaRPr lang="en-US" altLang="zh-CN"/>
          </a:p>
        </p:txBody>
      </p:sp>
    </p:spTree>
    <p:extLst>
      <p:ext uri="{BB962C8B-B14F-4D97-AF65-F5344CB8AC3E}">
        <p14:creationId xmlns:p14="http://schemas.microsoft.com/office/powerpoint/2010/main" val="419033253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6" name="矩形 5"/>
          <p:cNvSpPr/>
          <p:nvPr/>
        </p:nvSpPr>
        <p:spPr>
          <a:xfrm>
            <a:off x="457200" y="1296000"/>
            <a:ext cx="8280920" cy="3477875"/>
          </a:xfrm>
          <a:prstGeom prst="rect">
            <a:avLst/>
          </a:prstGeom>
        </p:spPr>
        <p:txBody>
          <a:bodyPr wrap="square">
            <a:spAutoFit/>
          </a:bodyPr>
          <a:lstStyle/>
          <a:p>
            <a:pPr>
              <a:buNone/>
            </a:pP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&lt;</a:t>
            </a:r>
            <a:r>
              <a:rPr lang="en-US" altLang="zh-CN" sz="2000" b="1" dirty="0" err="1">
                <a:solidFill>
                  <a:schemeClr val="tx2"/>
                </a:solidFill>
                <a:latin typeface="Courier New" pitchFamily="49" charset="0"/>
                <a:cs typeface="Courier New" pitchFamily="49" charset="0"/>
              </a:rPr>
              <a:t>iostream.h</a:t>
            </a:r>
            <a:r>
              <a:rPr lang="en-US" altLang="zh-CN" sz="2000" b="1" dirty="0">
                <a:solidFill>
                  <a:schemeClr val="tx2"/>
                </a:solidFill>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solidFill>
                  <a:schemeClr val="tx2"/>
                </a:solidFill>
                <a:latin typeface="Courier New" pitchFamily="49" charset="0"/>
                <a:cs typeface="Courier New" pitchFamily="49" charset="0"/>
              </a:rPr>
              <a:t>"MyClass.h</a:t>
            </a:r>
            <a:r>
              <a:rPr lang="en-US" altLang="zh-CN" sz="2000" b="1" dirty="0">
                <a:solidFill>
                  <a:schemeClr val="tx2"/>
                </a:solidFill>
                <a:latin typeface="Courier New" pitchFamily="49" charset="0"/>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solidFill>
                  <a:schemeClr val="tx2"/>
                </a:solidFill>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solidFill>
                  <a:schemeClr val="tx2"/>
                </a:solidFill>
                <a:latin typeface="Courier New" pitchFamily="49" charset="0"/>
                <a:cs typeface="Courier New" pitchFamily="49" charset="0"/>
              </a:rPr>
              <a:t>*p =</a:t>
            </a:r>
            <a:r>
              <a:rPr lang="en-US" altLang="zh-CN" sz="2000" b="1" dirty="0">
                <a:solidFill>
                  <a:srgbClr val="0000FF"/>
                </a:solidFill>
                <a:latin typeface="Courier New" pitchFamily="49" charset="0"/>
                <a:cs typeface="Courier New" pitchFamily="49" charset="0"/>
              </a:rPr>
              <a:t> new </a:t>
            </a:r>
            <a:r>
              <a:rPr lang="en-US" altLang="zh-CN" sz="2000" b="1" dirty="0">
                <a:solidFill>
                  <a:schemeClr val="tx2"/>
                </a:solidFill>
                <a:latin typeface="Courier New" pitchFamily="49" charset="0"/>
                <a:cs typeface="Courier New" pitchFamily="49" charset="0"/>
              </a:rPr>
              <a:t>char[20];</a:t>
            </a: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cin</a:t>
            </a:r>
            <a:r>
              <a:rPr lang="en-US" altLang="zh-CN" sz="2000" b="1" dirty="0">
                <a:solidFill>
                  <a:schemeClr val="tx2"/>
                </a:solidFill>
                <a:latin typeface="Courier New" pitchFamily="49" charset="0"/>
                <a:cs typeface="Courier New" pitchFamily="49" charset="0"/>
              </a:rPr>
              <a:t>&gt;&gt;p;</a:t>
            </a: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MyObj</a:t>
            </a:r>
            <a:r>
              <a:rPr lang="en-US" altLang="zh-CN" sz="2000" b="1" dirty="0">
                <a:solidFill>
                  <a:schemeClr val="tx2"/>
                </a:solidFill>
                <a:latin typeface="Courier New" pitchFamily="49" charset="0"/>
                <a:cs typeface="Courier New" pitchFamily="49" charset="0"/>
              </a:rPr>
              <a:t>(p);	</a:t>
            </a: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 MyObj1=</a:t>
            </a:r>
            <a:r>
              <a:rPr lang="en-US" altLang="zh-CN" sz="2000" b="1" dirty="0" err="1">
                <a:solidFill>
                  <a:schemeClr val="tx2"/>
                </a:solidFill>
                <a:latin typeface="Courier New" pitchFamily="49" charset="0"/>
                <a:cs typeface="Courier New" pitchFamily="49" charset="0"/>
              </a:rPr>
              <a:t>MyObj</a:t>
            </a:r>
            <a:r>
              <a:rPr lang="en-US" altLang="zh-CN" sz="2000" b="1" dirty="0">
                <a:solidFill>
                  <a:schemeClr val="tx2"/>
                </a:solidFill>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MyObj.print</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MyObj1.print();	</a:t>
            </a:r>
          </a:p>
          <a:p>
            <a:pPr>
              <a:buNone/>
            </a:pP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p:txBody>
      </p:sp>
      <p:sp>
        <p:nvSpPr>
          <p:cNvPr id="3" name="灯片编号占位符 2"/>
          <p:cNvSpPr>
            <a:spLocks noGrp="1"/>
          </p:cNvSpPr>
          <p:nvPr>
            <p:ph type="sldNum" sz="quarter" idx="12"/>
          </p:nvPr>
        </p:nvSpPr>
        <p:spPr/>
        <p:txBody>
          <a:bodyPr/>
          <a:lstStyle/>
          <a:p>
            <a:fld id="{81622E5D-7BC3-44E6-BA65-C8AAD10FCEE5}" type="slidenum">
              <a:rPr lang="en-US" altLang="zh-CN" smtClean="0"/>
              <a:pPr/>
              <a:t>157</a:t>
            </a:fld>
            <a:endParaRPr lang="en-US" altLang="zh-CN"/>
          </a:p>
        </p:txBody>
      </p:sp>
    </p:spTree>
    <p:extLst>
      <p:ext uri="{BB962C8B-B14F-4D97-AF65-F5344CB8AC3E}">
        <p14:creationId xmlns:p14="http://schemas.microsoft.com/office/powerpoint/2010/main" val="163989282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a:xfrm>
            <a:off x="457200" y="1556792"/>
            <a:ext cx="8229600" cy="493290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7.18】</a:t>
            </a:r>
            <a:r>
              <a:rPr lang="zh-CN" altLang="en-US" dirty="0">
                <a:solidFill>
                  <a:srgbClr val="C00000"/>
                </a:solidFill>
              </a:rPr>
              <a:t>自定义拷贝构造函数无法解决“三种情况”之外的对象赋值问题</a:t>
            </a:r>
            <a:endParaRPr lang="en-US" altLang="zh-CN" dirty="0">
              <a:solidFill>
                <a:srgbClr val="C00000"/>
              </a:solidFill>
            </a:endParaRPr>
          </a:p>
          <a:p>
            <a:pPr>
              <a:buNone/>
            </a:pPr>
            <a:r>
              <a:rPr lang="en-US" altLang="zh-CN" sz="2000" dirty="0">
                <a:solidFill>
                  <a:srgbClr val="007434"/>
                </a:solidFill>
                <a:latin typeface="Courier New" pitchFamily="49" charset="0"/>
                <a:cs typeface="Courier New" pitchFamily="49" charset="0"/>
              </a:rPr>
              <a:t>//Main.cpp</a:t>
            </a:r>
          </a:p>
          <a:p>
            <a:pPr>
              <a:buNone/>
            </a:pPr>
            <a:r>
              <a:rPr lang="en-US" altLang="zh-CN" sz="2000" dirty="0">
                <a:solidFill>
                  <a:srgbClr val="0000FF"/>
                </a:solidFill>
                <a:latin typeface="Courier New" pitchFamily="49" charset="0"/>
                <a:cs typeface="Courier New" pitchFamily="49" charset="0"/>
              </a:rPr>
              <a:t>#include</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a:buNone/>
            </a:pPr>
            <a:r>
              <a:rPr lang="en-US" altLang="zh-CN" sz="2000" dirty="0">
                <a:solidFill>
                  <a:srgbClr val="0000FF"/>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include</a:t>
            </a:r>
            <a:r>
              <a:rPr lang="en-US" altLang="zh-CN" sz="2000" dirty="0" err="1">
                <a:solidFill>
                  <a:schemeClr val="tx2"/>
                </a:solidFill>
                <a:latin typeface="Courier New" pitchFamily="49" charset="0"/>
                <a:cs typeface="Courier New" pitchFamily="49" charset="0"/>
              </a:rPr>
              <a:t>"MyClass.h</a:t>
            </a:r>
            <a:r>
              <a:rPr lang="en-US" altLang="zh-CN" sz="2000" dirty="0">
                <a:solidFill>
                  <a:schemeClr val="tx2"/>
                </a:solidFill>
                <a:latin typeface="Courier New" pitchFamily="49" charset="0"/>
                <a:cs typeface="Courier New" pitchFamily="49" charset="0"/>
              </a:rPr>
              <a:t>"</a:t>
            </a:r>
            <a:endParaRPr lang="en-US" altLang="zh-CN" sz="2000" dirty="0">
              <a:solidFill>
                <a:srgbClr val="0000FF"/>
              </a:solidFill>
              <a:latin typeface="Courier New" pitchFamily="49" charset="0"/>
              <a:cs typeface="Courier New" pitchFamily="49" charset="0"/>
            </a:endParaRPr>
          </a:p>
          <a:p>
            <a:pPr>
              <a:buNone/>
            </a:pPr>
            <a:r>
              <a:rPr lang="en-US" altLang="zh-CN" sz="2000" dirty="0">
                <a:solidFill>
                  <a:srgbClr val="0000FF"/>
                </a:solidFill>
                <a:latin typeface="Courier New" pitchFamily="49" charset="0"/>
                <a:cs typeface="Courier New" pitchFamily="49" charset="0"/>
              </a:rPr>
              <a:t>void </a:t>
            </a:r>
            <a:r>
              <a:rPr lang="en-US" altLang="zh-CN" sz="2000" dirty="0">
                <a:solidFill>
                  <a:schemeClr val="tx2"/>
                </a:solidFill>
                <a:latin typeface="Courier New" pitchFamily="49" charset="0"/>
                <a:cs typeface="Courier New" pitchFamily="49" charset="0"/>
              </a:rPr>
              <a:t>main(){</a:t>
            </a:r>
          </a:p>
          <a:p>
            <a:pPr>
              <a:buNone/>
            </a:pPr>
            <a:r>
              <a:rPr lang="en-US" altLang="zh-CN" sz="2000" dirty="0">
                <a:solidFill>
                  <a:srgbClr val="0000FF"/>
                </a:solidFill>
                <a:latin typeface="Courier New" pitchFamily="49" charset="0"/>
                <a:cs typeface="Courier New" pitchFamily="49" charset="0"/>
              </a:rPr>
              <a:t>	char </a:t>
            </a:r>
            <a:r>
              <a:rPr lang="en-US" altLang="zh-CN" sz="2000" dirty="0">
                <a:solidFill>
                  <a:schemeClr val="tx2"/>
                </a:solidFill>
                <a:latin typeface="Courier New" pitchFamily="49" charset="0"/>
                <a:cs typeface="Courier New" pitchFamily="49" charset="0"/>
              </a:rPr>
              <a:t>*p =</a:t>
            </a:r>
            <a:r>
              <a:rPr lang="en-US" altLang="zh-CN" sz="2000" dirty="0">
                <a:solidFill>
                  <a:srgbClr val="0000FF"/>
                </a:solidFill>
                <a:latin typeface="Courier New" pitchFamily="49" charset="0"/>
                <a:cs typeface="Courier New" pitchFamily="49" charset="0"/>
              </a:rPr>
              <a:t> new </a:t>
            </a:r>
            <a:r>
              <a:rPr lang="en-US" altLang="zh-CN" sz="2000" dirty="0">
                <a:solidFill>
                  <a:schemeClr val="tx2"/>
                </a:solidFill>
                <a:latin typeface="Courier New" pitchFamily="49" charset="0"/>
                <a:cs typeface="Courier New" pitchFamily="49" charset="0"/>
              </a:rPr>
              <a:t>char[20];</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&gt;&gt;p;</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MyObj</a:t>
            </a:r>
            <a:r>
              <a:rPr lang="en-US" altLang="zh-CN" sz="2000" dirty="0">
                <a:solidFill>
                  <a:schemeClr val="tx2"/>
                </a:solidFill>
                <a:latin typeface="Courier New" pitchFamily="49" charset="0"/>
                <a:cs typeface="Courier New" pitchFamily="49" charset="0"/>
              </a:rPr>
              <a:t>(p),MyObj1("</a:t>
            </a:r>
            <a:r>
              <a:rPr lang="en-US" altLang="zh-CN" sz="2000" dirty="0" err="1">
                <a:solidFill>
                  <a:schemeClr val="tx2"/>
                </a:solidFill>
                <a:latin typeface="Courier New" pitchFamily="49" charset="0"/>
                <a:cs typeface="Courier New" pitchFamily="49" charset="0"/>
              </a:rPr>
              <a:t>lmnop</a:t>
            </a:r>
            <a:r>
              <a:rPr lang="en-US" altLang="zh-CN" sz="2000" dirty="0">
                <a:solidFill>
                  <a:schemeClr val="tx2"/>
                </a:solidFill>
                <a:latin typeface="Courier New" pitchFamily="49" charset="0"/>
                <a:cs typeface="Courier New" pitchFamily="49" charset="0"/>
              </a:rPr>
              <a:t>");	</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TempObj</a:t>
            </a:r>
            <a:r>
              <a:rPr lang="en-US" altLang="zh-CN" sz="2000" dirty="0">
                <a:solidFill>
                  <a:schemeClr val="tx2"/>
                </a:solidFill>
                <a:latin typeface="Courier New" pitchFamily="49" charset="0"/>
                <a:cs typeface="Courier New" pitchFamily="49" charset="0"/>
              </a:rPr>
              <a:t> = </a:t>
            </a:r>
            <a:r>
              <a:rPr lang="en-US" altLang="zh-CN" sz="2000" dirty="0" err="1">
                <a:solidFill>
                  <a:schemeClr val="tx2"/>
                </a:solidFill>
                <a:latin typeface="Courier New" pitchFamily="49" charset="0"/>
                <a:cs typeface="Courier New" pitchFamily="49" charset="0"/>
              </a:rPr>
              <a:t>MyObj</a:t>
            </a:r>
            <a:r>
              <a:rPr lang="en-US" altLang="zh-CN" sz="2000" dirty="0">
                <a:solidFill>
                  <a:schemeClr val="tx2"/>
                </a:solidFill>
                <a:latin typeface="Courier New" pitchFamily="49" charset="0"/>
                <a:cs typeface="Courier New" pitchFamily="49" charset="0"/>
              </a:rPr>
              <a:t>;</a:t>
            </a:r>
            <a:r>
              <a:rPr lang="en-US" altLang="zh-CN" sz="2000" dirty="0">
                <a:solidFill>
                  <a:srgbClr val="007434"/>
                </a:solidFill>
                <a:latin typeface="Courier New" pitchFamily="49" charset="0"/>
                <a:cs typeface="Courier New" pitchFamily="49" charset="0"/>
              </a:rPr>
              <a:t>//</a:t>
            </a:r>
            <a:r>
              <a:rPr lang="zh-CN" altLang="en-US" sz="2000" dirty="0">
                <a:solidFill>
                  <a:srgbClr val="007434"/>
                </a:solidFill>
                <a:latin typeface="Courier New" pitchFamily="49" charset="0"/>
                <a:cs typeface="Courier New" pitchFamily="49" charset="0"/>
              </a:rPr>
              <a:t>执行拷贝构造函数</a:t>
            </a:r>
            <a:endParaRPr lang="en-US" altLang="zh-CN" sz="2000" dirty="0">
              <a:solidFill>
                <a:srgbClr val="007434"/>
              </a:solidFill>
              <a:latin typeface="Courier New" pitchFamily="49" charset="0"/>
              <a:cs typeface="Courier New" pitchFamily="49" charset="0"/>
            </a:endParaRPr>
          </a:p>
          <a:p>
            <a:pPr>
              <a:buNone/>
            </a:pPr>
            <a:r>
              <a:rPr lang="en-US" altLang="zh-CN" sz="2000" dirty="0">
                <a:solidFill>
                  <a:srgbClr val="007434"/>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MyObj</a:t>
            </a:r>
            <a:r>
              <a:rPr lang="en-US" altLang="zh-CN" sz="2000" dirty="0">
                <a:solidFill>
                  <a:schemeClr val="tx2"/>
                </a:solidFill>
                <a:latin typeface="Courier New" pitchFamily="49" charset="0"/>
                <a:cs typeface="Courier New" pitchFamily="49" charset="0"/>
              </a:rPr>
              <a:t> = MyObj1;</a:t>
            </a:r>
            <a:r>
              <a:rPr lang="en-US" altLang="zh-CN" sz="2000" dirty="0">
                <a:solidFill>
                  <a:srgbClr val="007434"/>
                </a:solidFill>
                <a:latin typeface="Courier New" pitchFamily="49" charset="0"/>
                <a:cs typeface="Courier New" pitchFamily="49" charset="0"/>
              </a:rPr>
              <a:t>//</a:t>
            </a:r>
            <a:r>
              <a:rPr lang="zh-CN" altLang="en-US" sz="2000" dirty="0">
                <a:solidFill>
                  <a:srgbClr val="007434"/>
                </a:solidFill>
                <a:latin typeface="Courier New" pitchFamily="49" charset="0"/>
                <a:cs typeface="Courier New" pitchFamily="49" charset="0"/>
              </a:rPr>
              <a:t>赋值语句，未执行拷贝构造函数</a:t>
            </a:r>
            <a:endParaRPr lang="en-US" altLang="zh-CN" sz="2000" dirty="0">
              <a:solidFill>
                <a:srgbClr val="007434"/>
              </a:solidFill>
              <a:latin typeface="Courier New" pitchFamily="49" charset="0"/>
              <a:cs typeface="Courier New" pitchFamily="49" charset="0"/>
            </a:endParaRPr>
          </a:p>
          <a:p>
            <a:pPr>
              <a:buNone/>
            </a:pPr>
            <a:r>
              <a:rPr lang="en-US" altLang="zh-CN" sz="2000" dirty="0">
                <a:solidFill>
                  <a:schemeClr val="tx2"/>
                </a:solidFill>
                <a:latin typeface="Courier New" pitchFamily="49" charset="0"/>
                <a:cs typeface="Courier New" pitchFamily="49" charset="0"/>
              </a:rPr>
              <a:t>	MyObj1 = </a:t>
            </a:r>
            <a:r>
              <a:rPr lang="en-US" altLang="zh-CN" sz="2000" dirty="0" err="1">
                <a:solidFill>
                  <a:schemeClr val="tx2"/>
                </a:solidFill>
                <a:latin typeface="Courier New" pitchFamily="49" charset="0"/>
                <a:cs typeface="Courier New" pitchFamily="49" charset="0"/>
              </a:rPr>
              <a:t>TempObj</a:t>
            </a: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a:p>
            <a:pPr>
              <a:buNone/>
            </a:pPr>
            <a:r>
              <a:rPr lang="zh-CN" altLang="en-US"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MyObj.print</a:t>
            </a:r>
            <a:r>
              <a:rPr lang="en-US" altLang="zh-CN" sz="2000" dirty="0">
                <a:solidFill>
                  <a:schemeClr val="tx2"/>
                </a:solidFill>
                <a:latin typeface="Courier New" pitchFamily="49" charset="0"/>
                <a:cs typeface="Courier New" pitchFamily="49" charset="0"/>
              </a:rPr>
              <a:t>();	MyObj1.print();	</a:t>
            </a:r>
          </a:p>
          <a:p>
            <a:pPr>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158</a:t>
            </a:fld>
            <a:endParaRPr lang="en-US" altLang="zh-CN"/>
          </a:p>
        </p:txBody>
      </p:sp>
    </p:spTree>
    <p:extLst>
      <p:ext uri="{BB962C8B-B14F-4D97-AF65-F5344CB8AC3E}">
        <p14:creationId xmlns:p14="http://schemas.microsoft.com/office/powerpoint/2010/main" val="1663104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类的定义（理解为定义一种新的</a:t>
            </a:r>
            <a:r>
              <a:rPr lang="zh-CN" altLang="en-US" dirty="0">
                <a:solidFill>
                  <a:srgbClr val="FF0000"/>
                </a:solidFill>
              </a:rPr>
              <a:t>数据类型</a:t>
            </a:r>
            <a:r>
              <a:rPr lang="zh-CN" altLang="en-US" dirty="0"/>
              <a:t>）</a:t>
            </a:r>
            <a:endParaRPr lang="en-US" altLang="zh-CN" dirty="0"/>
          </a:p>
          <a:p>
            <a:pPr algn="just">
              <a:lnSpc>
                <a:spcPct val="80000"/>
              </a:lnSpc>
              <a:buNone/>
            </a:pPr>
            <a:r>
              <a:rPr lang="en-US" altLang="zh-CN" dirty="0">
                <a:solidFill>
                  <a:srgbClr val="800080"/>
                </a:solidFill>
              </a:rPr>
              <a:t>		</a:t>
            </a:r>
            <a:r>
              <a:rPr lang="en-US" altLang="zh-CN" dirty="0">
                <a:solidFill>
                  <a:srgbClr val="0000FF"/>
                </a:solidFill>
                <a:latin typeface="Courier New" pitchFamily="49" charset="0"/>
                <a:cs typeface="Courier New" pitchFamily="49" charset="0"/>
              </a:rPr>
              <a:t>class</a:t>
            </a:r>
            <a:r>
              <a:rPr lang="en-US" altLang="zh-CN" dirty="0">
                <a:solidFill>
                  <a:schemeClr val="tx2"/>
                </a:solidFill>
                <a:latin typeface="Courier New" pitchFamily="49" charset="0"/>
                <a:cs typeface="Courier New" pitchFamily="49" charset="0"/>
              </a:rPr>
              <a:t> &lt;</a:t>
            </a:r>
            <a:r>
              <a:rPr lang="zh-CN" altLang="en-US" dirty="0">
                <a:solidFill>
                  <a:schemeClr val="tx2"/>
                </a:solidFill>
                <a:latin typeface="Courier New" pitchFamily="49" charset="0"/>
                <a:cs typeface="Courier New" pitchFamily="49" charset="0"/>
              </a:rPr>
              <a:t>自定义类类型名&gt; {		</a:t>
            </a:r>
          </a:p>
          <a:p>
            <a:pPr algn="just">
              <a:lnSpc>
                <a:spcPct val="80000"/>
              </a:lnSpc>
              <a:buNone/>
            </a:pPr>
            <a:r>
              <a:rPr lang="zh-CN" altLang="en-US" dirty="0">
                <a:solidFill>
                  <a:schemeClr val="tx2"/>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	</a:t>
            </a:r>
            <a:r>
              <a:rPr lang="en-US" altLang="zh-CN" dirty="0">
                <a:solidFill>
                  <a:srgbClr val="0000FF"/>
                </a:solidFill>
                <a:latin typeface="Courier New" pitchFamily="49" charset="0"/>
                <a:cs typeface="Courier New" pitchFamily="49" charset="0"/>
              </a:rPr>
              <a:t>private</a:t>
            </a:r>
            <a:r>
              <a:rPr lang="en-US" altLang="zh-CN" dirty="0">
                <a:solidFill>
                  <a:schemeClr val="tx2"/>
                </a:solidFill>
                <a:latin typeface="Courier New" pitchFamily="49" charset="0"/>
                <a:cs typeface="Courier New" pitchFamily="49" charset="0"/>
              </a:rPr>
              <a:t>:</a:t>
            </a:r>
          </a:p>
          <a:p>
            <a:pPr algn="just">
              <a:lnSpc>
                <a:spcPct val="80000"/>
              </a:lnSpc>
              <a:buNone/>
            </a:pPr>
            <a:r>
              <a:rPr lang="en-US" altLang="zh-CN" dirty="0">
                <a:solidFill>
                  <a:schemeClr val="tx2"/>
                </a:solidFill>
                <a:latin typeface="Courier New" pitchFamily="49" charset="0"/>
                <a:cs typeface="Courier New" pitchFamily="49" charset="0"/>
              </a:rPr>
              <a:t>		  	&lt;</a:t>
            </a:r>
            <a:r>
              <a:rPr lang="zh-CN" altLang="en-US" dirty="0">
                <a:solidFill>
                  <a:schemeClr val="tx2"/>
                </a:solidFill>
                <a:latin typeface="Courier New" pitchFamily="49" charset="0"/>
                <a:cs typeface="Courier New" pitchFamily="49" charset="0"/>
              </a:rPr>
              <a:t>各私有成员说明&gt;;</a:t>
            </a:r>
          </a:p>
          <a:p>
            <a:pPr algn="just">
              <a:lnSpc>
                <a:spcPct val="80000"/>
              </a:lnSpc>
              <a:buNone/>
            </a:pPr>
            <a:r>
              <a:rPr lang="zh-CN" altLang="en-US" dirty="0">
                <a:solidFill>
                  <a:schemeClr val="tx2"/>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	</a:t>
            </a:r>
            <a:r>
              <a:rPr lang="en-US" altLang="zh-CN" dirty="0">
                <a:solidFill>
                  <a:srgbClr val="0000FF"/>
                </a:solidFill>
                <a:latin typeface="Courier New" pitchFamily="49" charset="0"/>
                <a:cs typeface="Courier New" pitchFamily="49" charset="0"/>
              </a:rPr>
              <a:t>public</a:t>
            </a:r>
            <a:r>
              <a:rPr lang="en-US" altLang="zh-CN" dirty="0">
                <a:solidFill>
                  <a:schemeClr val="tx2"/>
                </a:solidFill>
                <a:latin typeface="Courier New" pitchFamily="49" charset="0"/>
                <a:cs typeface="Courier New" pitchFamily="49" charset="0"/>
              </a:rPr>
              <a:t>:</a:t>
            </a:r>
          </a:p>
          <a:p>
            <a:pPr algn="just">
              <a:lnSpc>
                <a:spcPct val="80000"/>
              </a:lnSpc>
              <a:buNone/>
            </a:pPr>
            <a:r>
              <a:rPr lang="en-US" altLang="zh-CN" dirty="0">
                <a:solidFill>
                  <a:schemeClr val="tx2"/>
                </a:solidFill>
                <a:latin typeface="Courier New" pitchFamily="49" charset="0"/>
                <a:cs typeface="Courier New" pitchFamily="49" charset="0"/>
              </a:rPr>
              <a:t>		  	&lt;</a:t>
            </a:r>
            <a:r>
              <a:rPr lang="zh-CN" altLang="en-US" dirty="0">
                <a:solidFill>
                  <a:schemeClr val="tx2"/>
                </a:solidFill>
                <a:latin typeface="Courier New" pitchFamily="49" charset="0"/>
                <a:cs typeface="Courier New" pitchFamily="49" charset="0"/>
              </a:rPr>
              <a:t>各公有成员说明&gt;;</a:t>
            </a:r>
          </a:p>
          <a:p>
            <a:pPr algn="just">
              <a:lnSpc>
                <a:spcPct val="80000"/>
              </a:lnSpc>
              <a:buNone/>
            </a:pPr>
            <a:r>
              <a:rPr lang="zh-CN" altLang="en-US" dirty="0">
                <a:solidFill>
                  <a:schemeClr val="tx2"/>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	</a:t>
            </a:r>
            <a:r>
              <a:rPr lang="zh-CN" altLang="en-US" dirty="0">
                <a:solidFill>
                  <a:schemeClr val="tx2"/>
                </a:solidFill>
                <a:latin typeface="Courier New" pitchFamily="49" charset="0"/>
                <a:cs typeface="Courier New" pitchFamily="49" charset="0"/>
              </a:rPr>
              <a:t>&lt;以关键字</a:t>
            </a:r>
            <a:r>
              <a:rPr lang="en-US" altLang="zh-CN" dirty="0">
                <a:solidFill>
                  <a:srgbClr val="0000FF"/>
                </a:solidFill>
                <a:latin typeface="Courier New" pitchFamily="49" charset="0"/>
                <a:cs typeface="Courier New" pitchFamily="49" charset="0"/>
              </a:rPr>
              <a:t>friend</a:t>
            </a:r>
            <a:r>
              <a:rPr lang="zh-CN" altLang="en-US" dirty="0">
                <a:solidFill>
                  <a:schemeClr val="tx2"/>
                </a:solidFill>
                <a:latin typeface="Courier New" pitchFamily="49" charset="0"/>
                <a:cs typeface="Courier New" pitchFamily="49" charset="0"/>
              </a:rPr>
              <a:t>开头的友元说明&gt;;</a:t>
            </a:r>
          </a:p>
          <a:p>
            <a:pPr algn="just">
              <a:lnSpc>
                <a:spcPct val="80000"/>
              </a:lnSpc>
              <a:buNone/>
            </a:pPr>
            <a:r>
              <a:rPr lang="zh-CN" altLang="en-US" dirty="0">
                <a:solidFill>
                  <a:schemeClr val="tx2"/>
                </a:solidFill>
                <a:latin typeface="Courier New" pitchFamily="49" charset="0"/>
                <a:cs typeface="Courier New" pitchFamily="49" charset="0"/>
              </a:rPr>
              <a:t>    };</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注意类定义后面</a:t>
            </a:r>
            <a:r>
              <a:rPr lang="zh-CN" altLang="en-US" dirty="0">
                <a:solidFill>
                  <a:srgbClr val="FF0000"/>
                </a:solidFill>
                <a:latin typeface="Courier New" pitchFamily="49" charset="0"/>
                <a:cs typeface="Courier New" pitchFamily="49" charset="0"/>
              </a:rPr>
              <a:t>带分号</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15</a:t>
            </a:fld>
            <a:endParaRPr lang="en-US" altLang="zh-CN"/>
          </a:p>
        </p:txBody>
      </p:sp>
    </p:spTree>
    <p:extLst>
      <p:ext uri="{BB962C8B-B14F-4D97-AF65-F5344CB8AC3E}">
        <p14:creationId xmlns:p14="http://schemas.microsoft.com/office/powerpoint/2010/main" val="286708882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7.18】</a:t>
            </a:r>
            <a:r>
              <a:rPr lang="zh-CN" altLang="en-US" dirty="0">
                <a:solidFill>
                  <a:srgbClr val="C00000"/>
                </a:solidFill>
              </a:rPr>
              <a:t>自定义拷贝构造函数无法解决“三种情况”之外的对象赋值问题，两种解决方案：</a:t>
            </a:r>
            <a:endParaRPr lang="en-US" altLang="zh-CN" dirty="0">
              <a:solidFill>
                <a:srgbClr val="C00000"/>
              </a:solidFill>
            </a:endParaRPr>
          </a:p>
          <a:p>
            <a:pPr lvl="1"/>
            <a:r>
              <a:rPr lang="zh-CN" altLang="en-US" dirty="0"/>
              <a:t>重载赋值运算符“</a:t>
            </a:r>
            <a:r>
              <a:rPr lang="en-US" altLang="zh-CN" dirty="0"/>
              <a:t>=</a:t>
            </a:r>
            <a:r>
              <a:rPr lang="zh-CN" altLang="en-US" dirty="0"/>
              <a:t>”</a:t>
            </a:r>
            <a:endParaRPr lang="en-US" altLang="zh-CN" dirty="0"/>
          </a:p>
          <a:p>
            <a:pPr lvl="1"/>
            <a:r>
              <a:rPr lang="zh-CN" altLang="en-US" dirty="0"/>
              <a:t>自定义成员函数，实现对象赋值</a:t>
            </a:r>
            <a:endParaRPr lang="en-US" altLang="zh-CN" dirty="0"/>
          </a:p>
          <a:p>
            <a:pPr>
              <a:buNone/>
            </a:pPr>
            <a:r>
              <a:rPr lang="en-US" altLang="zh-CN" sz="2000" dirty="0">
                <a:solidFill>
                  <a:srgbClr val="007434"/>
                </a:solidFill>
                <a:latin typeface="Courier New" pitchFamily="49" charset="0"/>
                <a:cs typeface="Courier New" pitchFamily="49" charset="0"/>
              </a:rPr>
              <a:t>//</a:t>
            </a:r>
            <a:r>
              <a:rPr lang="en-US" altLang="zh-CN" sz="2000" dirty="0" err="1">
                <a:solidFill>
                  <a:srgbClr val="007434"/>
                </a:solidFill>
                <a:latin typeface="Courier New" pitchFamily="49" charset="0"/>
                <a:cs typeface="Courier New" pitchFamily="49" charset="0"/>
              </a:rPr>
              <a:t>MyClass.h</a:t>
            </a:r>
            <a:endParaRPr lang="en-US" altLang="zh-CN" sz="2000" dirty="0">
              <a:solidFill>
                <a:srgbClr val="007434"/>
              </a:solidFill>
              <a:latin typeface="Courier New" pitchFamily="49" charset="0"/>
              <a:cs typeface="Courier New" pitchFamily="49" charset="0"/>
            </a:endParaRPr>
          </a:p>
          <a:p>
            <a:pPr>
              <a:buNone/>
            </a:pPr>
            <a:r>
              <a:rPr lang="en-US" altLang="zh-CN" sz="2000" dirty="0">
                <a:solidFill>
                  <a:srgbClr val="0000FF"/>
                </a:solidFill>
                <a:latin typeface="Courier New" pitchFamily="49" charset="0"/>
                <a:cs typeface="Courier New" pitchFamily="49" charset="0"/>
              </a:rPr>
              <a:t>class</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MyClass</a:t>
            </a:r>
            <a:endParaRPr lang="en-US" altLang="zh-CN" sz="2000" dirty="0">
              <a:solidFill>
                <a:schemeClr val="tx2"/>
              </a:solidFill>
              <a:latin typeface="Courier New" pitchFamily="49" charset="0"/>
              <a:cs typeface="Courier New" pitchFamily="49" charset="0"/>
            </a:endParaRPr>
          </a:p>
          <a:p>
            <a:pPr>
              <a:buNone/>
            </a:pP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*name;</a:t>
            </a:r>
          </a:p>
          <a:p>
            <a:pPr>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&amp;);</a:t>
            </a:r>
            <a:endParaRPr lang="zh-CN" altLang="en-US" sz="2000" dirty="0">
              <a:solidFill>
                <a:schemeClr val="tx2"/>
              </a:solidFill>
              <a:latin typeface="Courier New" pitchFamily="49" charset="0"/>
              <a:cs typeface="Courier New" pitchFamily="49" charset="0"/>
            </a:endParaRPr>
          </a:p>
        </p:txBody>
      </p:sp>
      <p:sp>
        <p:nvSpPr>
          <p:cNvPr id="6" name="TextBox 5"/>
          <p:cNvSpPr txBox="1"/>
          <p:nvPr/>
        </p:nvSpPr>
        <p:spPr>
          <a:xfrm>
            <a:off x="4067944" y="3933056"/>
            <a:ext cx="4955203" cy="2862322"/>
          </a:xfrm>
          <a:prstGeom prst="rect">
            <a:avLst/>
          </a:prstGeom>
          <a:noFill/>
        </p:spPr>
        <p:txBody>
          <a:bodyPr wrap="none" rtlCol="0">
            <a:spAutoFit/>
          </a:bodyPr>
          <a:lstStyle/>
          <a:p>
            <a:pPr>
              <a:buNone/>
            </a:pP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CopyMyClassObj</a:t>
            </a:r>
            <a:r>
              <a:rPr lang="en-US" altLang="zh-CN"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自定义成员函数，实现对象赋值</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operator</a:t>
            </a:r>
            <a:r>
              <a:rPr lang="en-US" altLang="zh-CN"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&amp;);</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重载赋值运算符</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  void</a:t>
            </a:r>
            <a:r>
              <a:rPr lang="en-US" altLang="zh-CN" sz="2000" b="1" dirty="0">
                <a:solidFill>
                  <a:schemeClr val="tx2"/>
                </a:solidFill>
                <a:latin typeface="Courier New" pitchFamily="49" charset="0"/>
                <a:cs typeface="Courier New" pitchFamily="49" charset="0"/>
              </a:rPr>
              <a:t> print();</a:t>
            </a:r>
          </a:p>
          <a:p>
            <a:pPr>
              <a:buNone/>
            </a:pP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a:p>
            <a:endParaRPr lang="zh-CN" altLang="en-US" sz="2000" b="1" dirty="0"/>
          </a:p>
        </p:txBody>
      </p:sp>
      <p:sp>
        <p:nvSpPr>
          <p:cNvPr id="7" name="灯片编号占位符 6"/>
          <p:cNvSpPr>
            <a:spLocks noGrp="1"/>
          </p:cNvSpPr>
          <p:nvPr>
            <p:ph type="sldNum" sz="quarter" idx="12"/>
          </p:nvPr>
        </p:nvSpPr>
        <p:spPr/>
        <p:txBody>
          <a:bodyPr/>
          <a:lstStyle/>
          <a:p>
            <a:fld id="{81622E5D-7BC3-44E6-BA65-C8AAD10FCEE5}" type="slidenum">
              <a:rPr lang="en-US" altLang="zh-CN" smtClean="0"/>
              <a:pPr/>
              <a:t>159</a:t>
            </a:fld>
            <a:endParaRPr lang="en-US" altLang="zh-CN"/>
          </a:p>
        </p:txBody>
      </p:sp>
    </p:spTree>
    <p:extLst>
      <p:ext uri="{BB962C8B-B14F-4D97-AF65-F5344CB8AC3E}">
        <p14:creationId xmlns:p14="http://schemas.microsoft.com/office/powerpoint/2010/main" val="327978917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pPr>
              <a:buNone/>
            </a:pPr>
            <a:r>
              <a:rPr lang="en-US" altLang="zh-CN" sz="2000" dirty="0">
                <a:solidFill>
                  <a:srgbClr val="007434"/>
                </a:solidFill>
                <a:latin typeface="Courier New" pitchFamily="49" charset="0"/>
                <a:cs typeface="Courier New" pitchFamily="49" charset="0"/>
              </a:rPr>
              <a:t>//MyClass.cpp</a:t>
            </a:r>
          </a:p>
          <a:p>
            <a:pPr>
              <a:buNone/>
            </a:pPr>
            <a:r>
              <a:rPr lang="en-US" altLang="zh-CN" sz="2000" dirty="0">
                <a:solidFill>
                  <a:srgbClr val="0000FF"/>
                </a:solidFill>
                <a:latin typeface="Courier New" pitchFamily="49" charset="0"/>
                <a:cs typeface="Courier New" pitchFamily="49" charset="0"/>
              </a:rPr>
              <a:t>#include</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a:buNone/>
            </a:pPr>
            <a:r>
              <a:rPr lang="en-US" altLang="zh-CN" sz="2000" dirty="0">
                <a:solidFill>
                  <a:srgbClr val="0000FF"/>
                </a:solidFill>
                <a:latin typeface="Courier New" pitchFamily="49" charset="0"/>
                <a:cs typeface="Courier New" pitchFamily="49" charset="0"/>
              </a:rPr>
              <a:t>#include</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string.h</a:t>
            </a:r>
            <a:r>
              <a:rPr lang="en-US" altLang="zh-CN" sz="2000" dirty="0">
                <a:solidFill>
                  <a:schemeClr val="tx2"/>
                </a:solidFill>
                <a:latin typeface="Courier New" pitchFamily="49" charset="0"/>
                <a:cs typeface="Courier New" pitchFamily="49" charset="0"/>
              </a:rPr>
              <a:t>&gt;</a:t>
            </a:r>
          </a:p>
          <a:p>
            <a:pPr>
              <a:buNone/>
            </a:pPr>
            <a:r>
              <a:rPr lang="en-US" altLang="zh-CN" sz="2000" dirty="0">
                <a:solidFill>
                  <a:srgbClr val="0000FF"/>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include</a:t>
            </a:r>
            <a:r>
              <a:rPr lang="en-US" altLang="zh-CN" sz="2000" dirty="0" err="1">
                <a:solidFill>
                  <a:schemeClr val="tx2"/>
                </a:solidFill>
                <a:latin typeface="Courier New" pitchFamily="49" charset="0"/>
                <a:cs typeface="Courier New" pitchFamily="49" charset="0"/>
              </a:rPr>
              <a:t>"MyClass.h</a:t>
            </a:r>
            <a:r>
              <a:rPr lang="en-US" altLang="zh-CN" sz="2000" dirty="0">
                <a:solidFill>
                  <a:schemeClr val="tx2"/>
                </a:solidFill>
                <a:latin typeface="Courier New" pitchFamily="49" charset="0"/>
                <a:cs typeface="Courier New" pitchFamily="49" charset="0"/>
              </a:rPr>
              <a:t>"</a:t>
            </a:r>
          </a:p>
          <a:p>
            <a:pPr>
              <a:buNone/>
            </a:pP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char</a:t>
            </a:r>
            <a:r>
              <a:rPr lang="en-US" altLang="zh-CN" sz="2000" dirty="0">
                <a:solidFill>
                  <a:schemeClr val="tx2"/>
                </a:solidFill>
                <a:latin typeface="Courier New" pitchFamily="49" charset="0"/>
                <a:cs typeface="Courier New" pitchFamily="49" charset="0"/>
              </a:rPr>
              <a:t> *n)</a:t>
            </a:r>
          </a:p>
          <a:p>
            <a:pPr>
              <a:buNone/>
            </a:pP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	name = </a:t>
            </a:r>
            <a:r>
              <a:rPr lang="en-US" altLang="zh-CN" sz="2000" dirty="0">
                <a:solidFill>
                  <a:srgbClr val="0000FF"/>
                </a:solidFill>
                <a:latin typeface="Courier New" pitchFamily="49" charset="0"/>
                <a:cs typeface="Courier New" pitchFamily="49" charset="0"/>
              </a:rPr>
              <a:t>new char</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strlen</a:t>
            </a:r>
            <a:r>
              <a:rPr lang="en-US" altLang="zh-CN" sz="2000" dirty="0">
                <a:solidFill>
                  <a:schemeClr val="tx2"/>
                </a:solidFill>
                <a:latin typeface="Courier New" pitchFamily="49" charset="0"/>
                <a:cs typeface="Courier New" pitchFamily="49" charset="0"/>
              </a:rPr>
              <a:t>(n)+1];</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strcpy</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name,n</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a:t>
            </a:r>
          </a:p>
          <a:p>
            <a:pPr>
              <a:buNone/>
            </a:pP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MyClass</a:t>
            </a:r>
            <a:r>
              <a:rPr lang="en-US" altLang="zh-CN" sz="2000" dirty="0">
                <a:solidFill>
                  <a:schemeClr val="tx2"/>
                </a:solidFill>
                <a:latin typeface="Courier New" pitchFamily="49" charset="0"/>
                <a:cs typeface="Courier New" pitchFamily="49" charset="0"/>
              </a:rPr>
              <a:t>&amp; </a:t>
            </a:r>
            <a:r>
              <a:rPr lang="en-US" altLang="zh-CN" sz="2000" dirty="0" err="1">
                <a:solidFill>
                  <a:schemeClr val="tx2"/>
                </a:solidFill>
                <a:latin typeface="Courier New" pitchFamily="49" charset="0"/>
                <a:cs typeface="Courier New" pitchFamily="49" charset="0"/>
              </a:rPr>
              <a:t>CopyObj</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	name = </a:t>
            </a:r>
            <a:r>
              <a:rPr lang="en-US" altLang="zh-CN" sz="2000" dirty="0">
                <a:solidFill>
                  <a:srgbClr val="0000FF"/>
                </a:solidFill>
                <a:latin typeface="Courier New" pitchFamily="49" charset="0"/>
                <a:cs typeface="Courier New" pitchFamily="49" charset="0"/>
              </a:rPr>
              <a:t>new char</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strlen</a:t>
            </a:r>
            <a:r>
              <a:rPr lang="en-US" altLang="zh-CN" sz="2000" dirty="0">
                <a:solidFill>
                  <a:schemeClr val="tx2"/>
                </a:solidFill>
                <a:latin typeface="Courier New" pitchFamily="49" charset="0"/>
                <a:cs typeface="Courier New" pitchFamily="49" charset="0"/>
              </a:rPr>
              <a:t>(CopyObj.name)+1];</a:t>
            </a:r>
          </a:p>
          <a:p>
            <a:pPr>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strcpy</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name,CopyObj.name</a:t>
            </a:r>
            <a:r>
              <a:rPr lang="en-US" altLang="zh-CN" sz="2000" dirty="0">
                <a:solidFill>
                  <a:schemeClr val="tx2"/>
                </a:solidFill>
                <a:latin typeface="Courier New" pitchFamily="49" charset="0"/>
                <a:cs typeface="Courier New" pitchFamily="49" charset="0"/>
              </a:rPr>
              <a:t>);</a:t>
            </a:r>
          </a:p>
          <a:p>
            <a:pPr>
              <a:buNone/>
            </a:pPr>
            <a:r>
              <a:rPr lang="en-US" altLang="zh-CN" sz="2000" dirty="0">
                <a:solidFill>
                  <a:schemeClr val="tx2"/>
                </a:solidFill>
                <a:latin typeface="Courier New" pitchFamily="49" charset="0"/>
                <a:cs typeface="Courier New" pitchFamily="49" charset="0"/>
              </a:rPr>
              <a:t>}</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160</a:t>
            </a:fld>
            <a:endParaRPr lang="en-US" altLang="zh-CN"/>
          </a:p>
        </p:txBody>
      </p:sp>
    </p:spTree>
    <p:extLst>
      <p:ext uri="{BB962C8B-B14F-4D97-AF65-F5344CB8AC3E}">
        <p14:creationId xmlns:p14="http://schemas.microsoft.com/office/powerpoint/2010/main" val="28162860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6" name="矩形 5"/>
          <p:cNvSpPr/>
          <p:nvPr/>
        </p:nvSpPr>
        <p:spPr>
          <a:xfrm>
            <a:off x="457200" y="1109057"/>
            <a:ext cx="8280920" cy="5632311"/>
          </a:xfrm>
          <a:prstGeom prst="rect">
            <a:avLst/>
          </a:prstGeom>
        </p:spPr>
        <p:txBody>
          <a:bodyPr wrap="square">
            <a:spAutoFit/>
          </a:bodyPr>
          <a:lstStyle/>
          <a:p>
            <a:pPr>
              <a:buNone/>
            </a:pP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&lt;</a:t>
            </a:r>
            <a:r>
              <a:rPr lang="en-US" altLang="zh-CN" sz="2000" b="1" dirty="0" err="1">
                <a:solidFill>
                  <a:schemeClr val="tx2"/>
                </a:solidFill>
                <a:latin typeface="Courier New" pitchFamily="49" charset="0"/>
                <a:cs typeface="Courier New" pitchFamily="49" charset="0"/>
              </a:rPr>
              <a:t>iostream.h</a:t>
            </a:r>
            <a:r>
              <a:rPr lang="en-US" altLang="zh-CN" sz="2000" b="1" dirty="0">
                <a:solidFill>
                  <a:schemeClr val="tx2"/>
                </a:solidFill>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solidFill>
                  <a:schemeClr val="tx2"/>
                </a:solidFill>
                <a:latin typeface="Courier New" pitchFamily="49" charset="0"/>
                <a:cs typeface="Courier New" pitchFamily="49" charset="0"/>
              </a:rPr>
              <a:t>"MyClass.h</a:t>
            </a:r>
            <a:r>
              <a:rPr lang="en-US" altLang="zh-CN" sz="2000" b="1" dirty="0">
                <a:solidFill>
                  <a:schemeClr val="tx2"/>
                </a:solidFill>
                <a:latin typeface="Courier New" pitchFamily="49" charset="0"/>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solidFill>
                  <a:schemeClr val="tx2"/>
                </a:solidFill>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solidFill>
                  <a:schemeClr val="tx2"/>
                </a:solidFill>
                <a:latin typeface="Courier New" pitchFamily="49" charset="0"/>
                <a:cs typeface="Courier New" pitchFamily="49" charset="0"/>
              </a:rPr>
              <a:t>*p =</a:t>
            </a:r>
            <a:r>
              <a:rPr lang="en-US" altLang="zh-CN" sz="2000" b="1" dirty="0">
                <a:solidFill>
                  <a:srgbClr val="0000FF"/>
                </a:solidFill>
                <a:latin typeface="Courier New" pitchFamily="49" charset="0"/>
                <a:cs typeface="Courier New" pitchFamily="49" charset="0"/>
              </a:rPr>
              <a:t> new </a:t>
            </a:r>
            <a:r>
              <a:rPr lang="en-US" altLang="zh-CN" sz="2000" b="1" dirty="0">
                <a:solidFill>
                  <a:schemeClr val="tx2"/>
                </a:solidFill>
                <a:latin typeface="Courier New" pitchFamily="49" charset="0"/>
                <a:cs typeface="Courier New" pitchFamily="49" charset="0"/>
              </a:rPr>
              <a:t>char[20];</a:t>
            </a: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cin</a:t>
            </a:r>
            <a:r>
              <a:rPr lang="en-US" altLang="zh-CN" sz="2000" b="1" dirty="0">
                <a:solidFill>
                  <a:schemeClr val="tx2"/>
                </a:solidFill>
                <a:latin typeface="Courier New" pitchFamily="49" charset="0"/>
                <a:cs typeface="Courier New" pitchFamily="49" charset="0"/>
              </a:rPr>
              <a:t>&gt;&gt;p;</a:t>
            </a: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MyObj</a:t>
            </a:r>
            <a:r>
              <a:rPr lang="en-US" altLang="zh-CN" sz="2000" b="1" dirty="0">
                <a:solidFill>
                  <a:schemeClr val="tx2"/>
                </a:solidFill>
                <a:latin typeface="Courier New" pitchFamily="49" charset="0"/>
                <a:cs typeface="Courier New" pitchFamily="49" charset="0"/>
              </a:rPr>
              <a:t>(p);</a:t>
            </a:r>
            <a:r>
              <a:rPr lang="en-US" altLang="zh-CN" sz="2000" b="1" dirty="0">
                <a:solidFill>
                  <a:srgbClr val="007434"/>
                </a:solidFill>
                <a:latin typeface="楷体_GB2312" pitchFamily="49" charset="-122"/>
                <a:ea typeface="楷体_GB2312" pitchFamily="49" charset="-122"/>
                <a:cs typeface="Courier New" pitchFamily="49" charset="0"/>
              </a:rPr>
              <a:t> //</a:t>
            </a:r>
            <a:r>
              <a:rPr lang="zh-CN" altLang="en-US" sz="2000" b="1" dirty="0">
                <a:solidFill>
                  <a:srgbClr val="007434"/>
                </a:solidFill>
                <a:latin typeface="楷体_GB2312" pitchFamily="49" charset="-122"/>
                <a:ea typeface="楷体_GB2312" pitchFamily="49" charset="-122"/>
                <a:cs typeface="Courier New" pitchFamily="49" charset="0"/>
              </a:rPr>
              <a:t>执行构造函数</a:t>
            </a: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MyObjSwap</a:t>
            </a:r>
            <a:r>
              <a:rPr lang="en-US" altLang="zh-CN"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lmnop</a:t>
            </a:r>
            <a:r>
              <a:rPr lang="en-US" altLang="zh-CN" sz="2000" b="1" dirty="0">
                <a:solidFill>
                  <a:schemeClr val="tx2"/>
                </a:solidFill>
                <a:latin typeface="Courier New" pitchFamily="49" charset="0"/>
                <a:cs typeface="Courier New" pitchFamily="49" charset="0"/>
              </a:rPr>
              <a:t>");</a:t>
            </a:r>
            <a:r>
              <a:rPr lang="en-US" altLang="zh-CN" sz="2000" b="1" dirty="0">
                <a:solidFill>
                  <a:srgbClr val="007434"/>
                </a:solidFill>
                <a:latin typeface="楷体_GB2312" pitchFamily="49" charset="-122"/>
                <a:ea typeface="楷体_GB2312" pitchFamily="49" charset="-122"/>
                <a:cs typeface="Courier New" pitchFamily="49" charset="0"/>
              </a:rPr>
              <a:t> //</a:t>
            </a:r>
            <a:r>
              <a:rPr lang="zh-CN" altLang="en-US" sz="2000" b="1" dirty="0">
                <a:solidFill>
                  <a:srgbClr val="007434"/>
                </a:solidFill>
                <a:latin typeface="楷体_GB2312" pitchFamily="49" charset="-122"/>
                <a:ea typeface="楷体_GB2312" pitchFamily="49" charset="-122"/>
                <a:cs typeface="Courier New" pitchFamily="49" charset="0"/>
              </a:rPr>
              <a:t>执行构造函数</a:t>
            </a: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 MyObj1 = </a:t>
            </a:r>
            <a:r>
              <a:rPr lang="en-US" altLang="zh-CN" sz="2000" b="1" dirty="0" err="1">
                <a:solidFill>
                  <a:schemeClr val="tx2"/>
                </a:solidFill>
                <a:latin typeface="Courier New" pitchFamily="49" charset="0"/>
                <a:cs typeface="Courier New" pitchFamily="49" charset="0"/>
              </a:rPr>
              <a:t>MyObj</a:t>
            </a:r>
            <a:r>
              <a:rPr lang="en-US" altLang="zh-CN" sz="2000" b="1" dirty="0">
                <a:solidFill>
                  <a:schemeClr val="tx2"/>
                </a:solidFill>
                <a:latin typeface="Courier New" pitchFamily="49" charset="0"/>
                <a:cs typeface="Courier New" pitchFamily="49" charset="0"/>
              </a:rPr>
              <a:t>;</a:t>
            </a:r>
            <a:r>
              <a:rPr lang="en-US" altLang="zh-CN" sz="2000" b="1" dirty="0">
                <a:solidFill>
                  <a:srgbClr val="007434"/>
                </a:solidFill>
                <a:latin typeface="楷体_GB2312" pitchFamily="49" charset="-122"/>
                <a:ea typeface="楷体_GB2312" pitchFamily="49" charset="-122"/>
                <a:cs typeface="Courier New" pitchFamily="49" charset="0"/>
              </a:rPr>
              <a:t>//</a:t>
            </a:r>
            <a:r>
              <a:rPr lang="zh-CN" altLang="en-US" sz="2000" b="1" dirty="0">
                <a:solidFill>
                  <a:srgbClr val="007434"/>
                </a:solidFill>
                <a:latin typeface="楷体_GB2312" pitchFamily="49" charset="-122"/>
                <a:ea typeface="楷体_GB2312" pitchFamily="49" charset="-122"/>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MyObj</a:t>
            </a:r>
            <a:r>
              <a:rPr lang="en-US" altLang="zh-CN" sz="2000" b="1" dirty="0">
                <a:solidFill>
                  <a:schemeClr val="tx2"/>
                </a:solidFill>
                <a:latin typeface="Courier New" pitchFamily="49" charset="0"/>
                <a:cs typeface="Courier New" pitchFamily="49" charset="0"/>
              </a:rPr>
              <a:t> = </a:t>
            </a:r>
            <a:r>
              <a:rPr lang="en-US" altLang="zh-CN" sz="2000" b="1" dirty="0" err="1">
                <a:solidFill>
                  <a:schemeClr val="tx2"/>
                </a:solidFill>
                <a:latin typeface="Courier New" pitchFamily="49" charset="0"/>
                <a:cs typeface="Courier New" pitchFamily="49" charset="0"/>
              </a:rPr>
              <a:t>MyObjSwap</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rgbClr val="007434"/>
                </a:solidFill>
                <a:latin typeface="Courier New" pitchFamily="49" charset="0"/>
                <a:cs typeface="Courier New" pitchFamily="49" charset="0"/>
              </a:rPr>
              <a:t>	</a:t>
            </a:r>
            <a:r>
              <a:rPr lang="en-US" altLang="zh-CN" sz="2000" b="1" dirty="0">
                <a:solidFill>
                  <a:srgbClr val="007434"/>
                </a:solidFill>
                <a:latin typeface="楷体_GB2312" pitchFamily="49" charset="-122"/>
                <a:ea typeface="楷体_GB2312" pitchFamily="49" charset="-122"/>
                <a:cs typeface="Courier New" pitchFamily="49" charset="0"/>
              </a:rPr>
              <a:t>//</a:t>
            </a:r>
            <a:r>
              <a:rPr lang="zh-CN" altLang="en-US" sz="2000" b="1" dirty="0">
                <a:solidFill>
                  <a:srgbClr val="007434"/>
                </a:solidFill>
                <a:latin typeface="楷体_GB2312" pitchFamily="49" charset="-122"/>
                <a:ea typeface="楷体_GB2312" pitchFamily="49" charset="-122"/>
                <a:cs typeface="Courier New" pitchFamily="49" charset="0"/>
              </a:rPr>
              <a:t>未执行拷贝构造函数，执行赋值运算符重载函数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MyObjSwap</a:t>
            </a:r>
            <a:r>
              <a:rPr lang="en-US" altLang="zh-CN" sz="2000" b="1" dirty="0">
                <a:solidFill>
                  <a:schemeClr val="tx2"/>
                </a:solidFill>
                <a:latin typeface="Courier New" pitchFamily="49" charset="0"/>
                <a:cs typeface="Courier New" pitchFamily="49" charset="0"/>
              </a:rPr>
              <a:t>= MyObj1;</a:t>
            </a:r>
          </a:p>
          <a:p>
            <a:r>
              <a:rPr lang="en-US" altLang="zh-CN" sz="2000" b="1" dirty="0">
                <a:solidFill>
                  <a:srgbClr val="0000FF"/>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MyObj.CopyMyClassObj</a:t>
            </a: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MyObjSwap</a:t>
            </a:r>
            <a:r>
              <a:rPr lang="en-US" altLang="zh-CN" sz="2000" b="1" dirty="0">
                <a:solidFill>
                  <a:srgbClr val="007434"/>
                </a:solidFill>
                <a:latin typeface="Courier New" pitchFamily="49" charset="0"/>
                <a:cs typeface="Courier New" pitchFamily="49" charset="0"/>
              </a:rPr>
              <a:t>);</a:t>
            </a:r>
            <a:r>
              <a:rPr lang="en-US" altLang="zh-CN" sz="2000" b="1" dirty="0">
                <a:solidFill>
                  <a:srgbClr val="007434"/>
                </a:solidFill>
                <a:latin typeface="楷体_GB2312" pitchFamily="49" charset="-122"/>
                <a:ea typeface="楷体_GB2312" pitchFamily="49" charset="-122"/>
                <a:cs typeface="Courier New" pitchFamily="49" charset="0"/>
              </a:rPr>
              <a:t>//</a:t>
            </a:r>
            <a:r>
              <a:rPr lang="zh-CN" altLang="en-US" sz="2000" b="1" dirty="0">
                <a:solidFill>
                  <a:srgbClr val="007434"/>
                </a:solidFill>
                <a:latin typeface="楷体_GB2312" pitchFamily="49" charset="-122"/>
                <a:ea typeface="楷体_GB2312" pitchFamily="49" charset="-122"/>
                <a:cs typeface="Courier New" pitchFamily="49" charset="0"/>
              </a:rPr>
              <a:t>调用成员函数</a:t>
            </a:r>
            <a:endParaRPr lang="en-US" altLang="zh-CN" sz="2000" b="1" dirty="0">
              <a:solidFill>
                <a:srgbClr val="007434"/>
              </a:solidFill>
              <a:latin typeface="楷体_GB2312" pitchFamily="49" charset="-122"/>
              <a:ea typeface="楷体_GB2312" pitchFamily="49" charset="-122"/>
              <a:cs typeface="Courier New" pitchFamily="49" charset="0"/>
            </a:endParaRPr>
          </a:p>
          <a:p>
            <a:r>
              <a:rPr lang="en-US" altLang="zh-CN" sz="2000" b="1" dirty="0">
                <a:solidFill>
                  <a:srgbClr val="007434"/>
                </a:solidFill>
                <a:latin typeface="Courier New" pitchFamily="49" charset="0"/>
                <a:cs typeface="Courier New" pitchFamily="49" charset="0"/>
              </a:rPr>
              <a:t>	//</a:t>
            </a:r>
            <a:r>
              <a:rPr lang="en-US" altLang="zh-CN" sz="2000" b="1" dirty="0" err="1">
                <a:solidFill>
                  <a:srgbClr val="007434"/>
                </a:solidFill>
                <a:latin typeface="Courier New" pitchFamily="49" charset="0"/>
                <a:cs typeface="Courier New" pitchFamily="49" charset="0"/>
              </a:rPr>
              <a:t>MyObjSwap.CopyMyClassObj</a:t>
            </a:r>
            <a:r>
              <a:rPr lang="en-US" altLang="zh-CN" sz="2000" b="1" dirty="0">
                <a:solidFill>
                  <a:srgbClr val="007434"/>
                </a:solidFill>
                <a:latin typeface="Courier New" pitchFamily="49" charset="0"/>
                <a:cs typeface="Courier New" pitchFamily="49" charset="0"/>
              </a:rPr>
              <a:t>(MyObj1);</a:t>
            </a:r>
            <a:r>
              <a:rPr lang="en-US" altLang="zh-CN" sz="2000" b="1" dirty="0">
                <a:solidFill>
                  <a:srgbClr val="007434"/>
                </a:solidFill>
                <a:latin typeface="楷体_GB2312" pitchFamily="49" charset="-122"/>
                <a:ea typeface="楷体_GB2312" pitchFamily="49" charset="-122"/>
                <a:cs typeface="Courier New" pitchFamily="49" charset="0"/>
              </a:rPr>
              <a:t>//</a:t>
            </a:r>
            <a:r>
              <a:rPr lang="zh-CN" altLang="en-US" sz="2000" b="1" dirty="0">
                <a:solidFill>
                  <a:srgbClr val="007434"/>
                </a:solidFill>
                <a:latin typeface="楷体_GB2312" pitchFamily="49" charset="-122"/>
                <a:ea typeface="楷体_GB2312" pitchFamily="49" charset="-122"/>
                <a:cs typeface="Courier New" pitchFamily="49" charset="0"/>
              </a:rPr>
              <a:t>调用成员函数</a:t>
            </a:r>
            <a:endParaRPr lang="en-US" altLang="zh-CN" sz="2000" b="1" dirty="0">
              <a:solidFill>
                <a:srgbClr val="007434"/>
              </a:solidFill>
              <a:latin typeface="楷体_GB2312" pitchFamily="49" charset="-122"/>
              <a:ea typeface="楷体_GB2312" pitchFamily="49" charset="-122"/>
              <a:cs typeface="Courier New" pitchFamily="49" charset="0"/>
            </a:endParaRPr>
          </a:p>
          <a:p>
            <a:pPr>
              <a:buNone/>
            </a:pPr>
            <a:r>
              <a:rPr lang="en-US" altLang="zh-CN" sz="2000" b="1" dirty="0">
                <a:solidFill>
                  <a:srgbClr val="0000FF"/>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MyObj.print</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MyObj1.print();</a:t>
            </a: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MyObjSwap.print</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p:txBody>
      </p:sp>
      <p:sp>
        <p:nvSpPr>
          <p:cNvPr id="3" name="灯片编号占位符 2"/>
          <p:cNvSpPr>
            <a:spLocks noGrp="1"/>
          </p:cNvSpPr>
          <p:nvPr>
            <p:ph type="sldNum" sz="quarter" idx="12"/>
          </p:nvPr>
        </p:nvSpPr>
        <p:spPr/>
        <p:txBody>
          <a:bodyPr/>
          <a:lstStyle/>
          <a:p>
            <a:fld id="{81622E5D-7BC3-44E6-BA65-C8AAD10FCEE5}" type="slidenum">
              <a:rPr lang="en-US" altLang="zh-CN" smtClean="0"/>
              <a:pPr/>
              <a:t>161</a:t>
            </a:fld>
            <a:endParaRPr lang="en-US" altLang="zh-CN"/>
          </a:p>
        </p:txBody>
      </p:sp>
    </p:spTree>
    <p:extLst>
      <p:ext uri="{BB962C8B-B14F-4D97-AF65-F5344CB8AC3E}">
        <p14:creationId xmlns:p14="http://schemas.microsoft.com/office/powerpoint/2010/main" val="382123984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6" name="矩形 5"/>
          <p:cNvSpPr/>
          <p:nvPr/>
        </p:nvSpPr>
        <p:spPr>
          <a:xfrm>
            <a:off x="457200" y="1296000"/>
            <a:ext cx="8280920" cy="4708981"/>
          </a:xfrm>
          <a:prstGeom prst="rect">
            <a:avLst/>
          </a:prstGeom>
        </p:spPr>
        <p:txBody>
          <a:bodyPr wrap="square">
            <a:spAutoFit/>
          </a:bodyPr>
          <a:lstStyle/>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CopyMyClassObj</a:t>
            </a:r>
            <a:r>
              <a:rPr lang="en-US" altLang="zh-CN"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 temp){</a:t>
            </a:r>
          </a:p>
          <a:p>
            <a:pPr>
              <a:buNone/>
            </a:pPr>
            <a:r>
              <a:rPr lang="en-US" altLang="zh-CN" sz="2000" b="1" dirty="0">
                <a:solidFill>
                  <a:schemeClr val="tx2"/>
                </a:solidFill>
                <a:latin typeface="Courier New" pitchFamily="49" charset="0"/>
                <a:cs typeface="Courier New" pitchFamily="49" charset="0"/>
              </a:rPr>
              <a:t>	name =</a:t>
            </a:r>
            <a:r>
              <a:rPr lang="en-US" altLang="zh-CN" sz="2000" b="1" dirty="0">
                <a:solidFill>
                  <a:srgbClr val="0000FF"/>
                </a:solidFill>
                <a:latin typeface="Courier New" pitchFamily="49" charset="0"/>
                <a:cs typeface="Courier New" pitchFamily="49" charset="0"/>
              </a:rPr>
              <a:t>new char</a:t>
            </a:r>
            <a:r>
              <a:rPr lang="en-US" altLang="zh-CN"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strlen</a:t>
            </a:r>
            <a:r>
              <a:rPr lang="en-US" altLang="zh-CN" sz="2000" b="1" dirty="0">
                <a:solidFill>
                  <a:schemeClr val="tx2"/>
                </a:solidFill>
                <a:latin typeface="Courier New" pitchFamily="49" charset="0"/>
                <a:cs typeface="Courier New" pitchFamily="49" charset="0"/>
              </a:rPr>
              <a:t>(temp.name)+1];</a:t>
            </a: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strcpy</a:t>
            </a:r>
            <a:r>
              <a:rPr lang="en-US" altLang="zh-CN"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name,temp.name</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a:t>
            </a:r>
          </a:p>
          <a:p>
            <a:pPr>
              <a:buNone/>
            </a:pP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operator</a:t>
            </a:r>
            <a:r>
              <a:rPr lang="en-US" altLang="zh-CN"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 &amp;temp){</a:t>
            </a:r>
          </a:p>
          <a:p>
            <a:pPr>
              <a:buNone/>
            </a:pPr>
            <a:r>
              <a:rPr lang="en-US" altLang="zh-CN" sz="2000" b="1" dirty="0">
                <a:solidFill>
                  <a:schemeClr val="tx2"/>
                </a:solidFill>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strlen</a:t>
            </a:r>
            <a:r>
              <a:rPr lang="en-US" altLang="zh-CN" sz="2000" b="1" dirty="0">
                <a:solidFill>
                  <a:schemeClr val="tx2"/>
                </a:solidFill>
                <a:latin typeface="Courier New" pitchFamily="49" charset="0"/>
                <a:cs typeface="Courier New" pitchFamily="49" charset="0"/>
              </a:rPr>
              <a:t>(temp.name)+1];</a:t>
            </a: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strcpy</a:t>
            </a:r>
            <a:r>
              <a:rPr lang="en-US" altLang="zh-CN"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name,temp.name</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*this;</a:t>
            </a:r>
          </a:p>
          <a:p>
            <a:pPr>
              <a:buNone/>
            </a:pPr>
            <a:r>
              <a:rPr lang="en-US" altLang="zh-CN" sz="2000" b="1" dirty="0">
                <a:solidFill>
                  <a:schemeClr val="tx2"/>
                </a:solidFill>
                <a:latin typeface="Courier New" pitchFamily="49" charset="0"/>
                <a:cs typeface="Courier New" pitchFamily="49" charset="0"/>
              </a:rPr>
              <a:t>}</a:t>
            </a:r>
          </a:p>
          <a:p>
            <a:pPr>
              <a:buNone/>
            </a:pP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[]name;</a:t>
            </a:r>
          </a:p>
          <a:p>
            <a:pPr>
              <a:buNone/>
            </a:pP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MyClass</a:t>
            </a:r>
            <a:r>
              <a:rPr lang="en-US" altLang="zh-CN" sz="2000" b="1" dirty="0">
                <a:solidFill>
                  <a:schemeClr val="tx2"/>
                </a:solidFill>
                <a:latin typeface="Courier New" pitchFamily="49" charset="0"/>
                <a:cs typeface="Courier New" pitchFamily="49" charset="0"/>
              </a:rPr>
              <a:t>::print(){</a:t>
            </a:r>
          </a:p>
          <a:p>
            <a:pPr>
              <a:buNone/>
            </a:pP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cout</a:t>
            </a:r>
            <a:r>
              <a:rPr lang="en-US" altLang="zh-CN" sz="2000" b="1" dirty="0">
                <a:solidFill>
                  <a:schemeClr val="tx2"/>
                </a:solidFill>
                <a:latin typeface="Courier New" pitchFamily="49" charset="0"/>
                <a:cs typeface="Courier New" pitchFamily="49" charset="0"/>
              </a:rPr>
              <a:t>&lt;&lt;"Member name="&lt;&lt;name&lt;&lt;</a:t>
            </a:r>
            <a:r>
              <a:rPr lang="en-US" altLang="zh-CN" sz="2000" b="1" dirty="0" err="1">
                <a:solidFill>
                  <a:schemeClr val="tx2"/>
                </a:solidFill>
                <a:latin typeface="Courier New" pitchFamily="49" charset="0"/>
                <a:cs typeface="Courier New" pitchFamily="49" charset="0"/>
              </a:rPr>
              <a:t>endl</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p:txBody>
      </p:sp>
      <p:sp>
        <p:nvSpPr>
          <p:cNvPr id="3" name="灯片编号占位符 2"/>
          <p:cNvSpPr>
            <a:spLocks noGrp="1"/>
          </p:cNvSpPr>
          <p:nvPr>
            <p:ph type="sldNum" sz="quarter" idx="12"/>
          </p:nvPr>
        </p:nvSpPr>
        <p:spPr/>
        <p:txBody>
          <a:bodyPr/>
          <a:lstStyle/>
          <a:p>
            <a:fld id="{81622E5D-7BC3-44E6-BA65-C8AAD10FCEE5}" type="slidenum">
              <a:rPr lang="en-US" altLang="zh-CN" smtClean="0"/>
              <a:pPr/>
              <a:t>162</a:t>
            </a:fld>
            <a:endParaRPr lang="en-US" altLang="zh-CN"/>
          </a:p>
        </p:txBody>
      </p:sp>
    </p:spTree>
    <p:extLst>
      <p:ext uri="{BB962C8B-B14F-4D97-AF65-F5344CB8AC3E}">
        <p14:creationId xmlns:p14="http://schemas.microsoft.com/office/powerpoint/2010/main" val="28681613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a:t>
            </a:r>
          </a:p>
        </p:txBody>
      </p:sp>
      <p:sp>
        <p:nvSpPr>
          <p:cNvPr id="3" name="内容占位符 2"/>
          <p:cNvSpPr>
            <a:spLocks noGrp="1"/>
          </p:cNvSpPr>
          <p:nvPr>
            <p:ph idx="1"/>
          </p:nvPr>
        </p:nvSpPr>
        <p:spPr/>
        <p:txBody>
          <a:bodyPr/>
          <a:lstStyle/>
          <a:p>
            <a:r>
              <a:rPr lang="zh-CN" altLang="en-US" dirty="0"/>
              <a:t>链表的定义</a:t>
            </a:r>
            <a:endParaRPr lang="en-US" altLang="zh-CN" dirty="0"/>
          </a:p>
          <a:p>
            <a:pPr lvl="1"/>
            <a:r>
              <a:rPr lang="zh-CN" altLang="en-US" dirty="0"/>
              <a:t>重要的线性结构</a:t>
            </a:r>
            <a:endParaRPr lang="en-US" altLang="zh-CN" dirty="0"/>
          </a:p>
          <a:p>
            <a:pPr lvl="1"/>
            <a:r>
              <a:rPr lang="zh-CN" altLang="en-US" dirty="0"/>
              <a:t>功能与数组类似</a:t>
            </a:r>
            <a:endParaRPr lang="en-US" altLang="zh-CN" dirty="0"/>
          </a:p>
          <a:p>
            <a:pPr lvl="1"/>
            <a:r>
              <a:rPr lang="zh-CN" altLang="en-US" dirty="0"/>
              <a:t>与数组的区别</a:t>
            </a:r>
            <a:endParaRPr lang="en-US" altLang="zh-CN" dirty="0"/>
          </a:p>
          <a:p>
            <a:pPr lvl="2"/>
            <a:r>
              <a:rPr lang="zh-CN" altLang="en-US" dirty="0"/>
              <a:t>数组存放数据的地址是连续的</a:t>
            </a:r>
            <a:endParaRPr lang="en-US" altLang="zh-CN" dirty="0"/>
          </a:p>
          <a:p>
            <a:pPr lvl="2"/>
            <a:r>
              <a:rPr lang="zh-CN" altLang="en-US" dirty="0"/>
              <a:t>链表存放数据的地址是</a:t>
            </a:r>
            <a:r>
              <a:rPr lang="zh-CN" altLang="en-US"/>
              <a:t>不连续的</a:t>
            </a:r>
            <a:endParaRPr lang="en-US" altLang="zh-CN" dirty="0"/>
          </a:p>
        </p:txBody>
      </p:sp>
      <p:pic>
        <p:nvPicPr>
          <p:cNvPr id="1027" name="Picture 3"/>
          <p:cNvPicPr>
            <a:picLocks noChangeAspect="1" noChangeArrowheads="1"/>
          </p:cNvPicPr>
          <p:nvPr/>
        </p:nvPicPr>
        <p:blipFill>
          <a:blip r:embed="rId2" cstate="print"/>
          <a:srcRect/>
          <a:stretch>
            <a:fillRect/>
          </a:stretch>
        </p:blipFill>
        <p:spPr bwMode="auto">
          <a:xfrm>
            <a:off x="683568" y="4581128"/>
            <a:ext cx="3438525" cy="13049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644008" y="4581128"/>
            <a:ext cx="4152900" cy="1638300"/>
          </a:xfrm>
          <a:prstGeom prst="rect">
            <a:avLst/>
          </a:prstGeom>
          <a:noFill/>
          <a:ln w="9525">
            <a:noFill/>
            <a:miter lim="800000"/>
            <a:headEnd/>
            <a:tailEnd/>
          </a:ln>
        </p:spPr>
      </p:pic>
      <p:cxnSp>
        <p:nvCxnSpPr>
          <p:cNvPr id="10" name="直接箭头连接符 9"/>
          <p:cNvCxnSpPr/>
          <p:nvPr/>
        </p:nvCxnSpPr>
        <p:spPr>
          <a:xfrm>
            <a:off x="5220072" y="5157192"/>
            <a:ext cx="432048"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5868144" y="5805264"/>
            <a:ext cx="288032" cy="0"/>
          </a:xfrm>
          <a:prstGeom prst="line">
            <a:avLst/>
          </a:prstGeom>
          <a:ln>
            <a:solidFill>
              <a:srgbClr val="233DA9"/>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0800000">
            <a:off x="5724128" y="5949280"/>
            <a:ext cx="28803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5292080" y="6381328"/>
            <a:ext cx="288032" cy="0"/>
          </a:xfrm>
          <a:prstGeom prst="line">
            <a:avLst/>
          </a:prstGeom>
          <a:ln>
            <a:solidFill>
              <a:srgbClr val="233DA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436096" y="6525344"/>
            <a:ext cx="1080120" cy="0"/>
          </a:xfrm>
          <a:prstGeom prst="line">
            <a:avLst/>
          </a:prstGeom>
          <a:ln>
            <a:solidFill>
              <a:srgbClr val="233DA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flipH="1" flipV="1">
            <a:off x="5688124" y="5697252"/>
            <a:ext cx="1656184" cy="0"/>
          </a:xfrm>
          <a:prstGeom prst="line">
            <a:avLst/>
          </a:prstGeom>
          <a:ln>
            <a:solidFill>
              <a:srgbClr val="233DA9"/>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516216" y="4869160"/>
            <a:ext cx="28803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7127490" y="5409220"/>
            <a:ext cx="504056"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7812360" y="5229200"/>
            <a:ext cx="504056" cy="360040"/>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81622E5D-7BC3-44E6-BA65-C8AAD10FCEE5}" type="slidenum">
              <a:rPr lang="en-US" altLang="zh-CN" smtClean="0"/>
              <a:pPr/>
              <a:t>163</a:t>
            </a:fld>
            <a:endParaRPr lang="en-US" altLang="zh-CN"/>
          </a:p>
        </p:txBody>
      </p:sp>
    </p:spTree>
    <p:extLst>
      <p:ext uri="{BB962C8B-B14F-4D97-AF65-F5344CB8AC3E}">
        <p14:creationId xmlns:p14="http://schemas.microsoft.com/office/powerpoint/2010/main" val="156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linds(horizontal)">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par>
                                <p:cTn id="23" presetID="22" presetClass="entr" presetSubtype="1"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par>
                                <p:cTn id="31" presetID="22" presetClass="entr" presetSubtype="8"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down)">
                                      <p:cBhvr>
                                        <p:cTn id="4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a:t>
            </a:r>
          </a:p>
        </p:txBody>
      </p:sp>
      <p:sp>
        <p:nvSpPr>
          <p:cNvPr id="3" name="内容占位符 2"/>
          <p:cNvSpPr>
            <a:spLocks noGrp="1"/>
          </p:cNvSpPr>
          <p:nvPr>
            <p:ph idx="1"/>
          </p:nvPr>
        </p:nvSpPr>
        <p:spPr/>
        <p:txBody>
          <a:bodyPr/>
          <a:lstStyle/>
          <a:p>
            <a:r>
              <a:rPr lang="zh-CN" altLang="en-US" dirty="0"/>
              <a:t>链表类型定义</a:t>
            </a:r>
            <a:endParaRPr lang="en-US" altLang="zh-CN" dirty="0"/>
          </a:p>
          <a:p>
            <a:pPr lvl="1"/>
            <a:r>
              <a:rPr lang="zh-CN" altLang="en-US"/>
              <a:t>节点类</a:t>
            </a:r>
            <a:endParaRPr lang="en-US" altLang="zh-CN"/>
          </a:p>
          <a:p>
            <a:pPr lvl="2"/>
            <a:r>
              <a:rPr lang="zh-CN" altLang="en-US"/>
              <a:t>数据域</a:t>
            </a:r>
            <a:endParaRPr lang="en-US" altLang="zh-CN"/>
          </a:p>
          <a:p>
            <a:pPr lvl="3"/>
            <a:r>
              <a:rPr lang="zh-CN" altLang="en-US"/>
              <a:t>保存链表中的数据，可以是基本类型或类类型</a:t>
            </a:r>
            <a:endParaRPr lang="en-US" altLang="zh-CN"/>
          </a:p>
          <a:p>
            <a:pPr lvl="2"/>
            <a:r>
              <a:rPr lang="zh-CN" altLang="en-US"/>
              <a:t>指针域</a:t>
            </a:r>
            <a:endParaRPr lang="en-US" altLang="zh-CN"/>
          </a:p>
          <a:p>
            <a:pPr lvl="3"/>
            <a:r>
              <a:rPr lang="zh-CN" altLang="en-US"/>
              <a:t>指向下一个节点所在的地址</a:t>
            </a:r>
            <a:endParaRPr lang="en-US" altLang="zh-CN" dirty="0"/>
          </a:p>
          <a:p>
            <a:pPr lvl="1"/>
            <a:r>
              <a:rPr lang="zh-CN" altLang="en-US"/>
              <a:t>链表类</a:t>
            </a:r>
            <a:endParaRPr lang="en-US" altLang="zh-CN"/>
          </a:p>
          <a:p>
            <a:pPr lvl="2"/>
            <a:r>
              <a:rPr lang="zh-CN" altLang="en-US"/>
              <a:t>头指针</a:t>
            </a:r>
            <a:endParaRPr lang="en-US" altLang="zh-CN"/>
          </a:p>
          <a:p>
            <a:pPr lvl="3"/>
            <a:r>
              <a:rPr lang="zh-CN" altLang="en-US"/>
              <a:t>指向链表第一个节点所在的地址</a:t>
            </a:r>
            <a:endParaRPr lang="en-US" altLang="zh-CN"/>
          </a:p>
          <a:p>
            <a:pPr lvl="2"/>
            <a:r>
              <a:rPr lang="zh-CN" altLang="en-US"/>
              <a:t>尾指针</a:t>
            </a:r>
            <a:endParaRPr lang="en-US" altLang="zh-CN"/>
          </a:p>
          <a:p>
            <a:pPr lvl="3"/>
            <a:r>
              <a:rPr lang="zh-CN" altLang="en-US"/>
              <a:t>指向链表最后一个节点所在的地址</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5063311" y="1196753"/>
            <a:ext cx="732825" cy="72008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5827998" y="1260748"/>
            <a:ext cx="688218" cy="535281"/>
          </a:xfrm>
          <a:prstGeom prst="rect">
            <a:avLst/>
          </a:prstGeom>
          <a:noFill/>
          <a:ln w="9525">
            <a:noFill/>
            <a:miter lim="800000"/>
            <a:headEnd/>
            <a:tailEnd/>
          </a:ln>
        </p:spPr>
      </p:pic>
      <p:pic>
        <p:nvPicPr>
          <p:cNvPr id="2054" name="Picture 6"/>
          <p:cNvPicPr>
            <a:picLocks noChangeAspect="1" noChangeArrowheads="1"/>
          </p:cNvPicPr>
          <p:nvPr/>
        </p:nvPicPr>
        <p:blipFill>
          <a:blip r:embed="rId2" cstate="print"/>
          <a:srcRect/>
          <a:stretch>
            <a:fillRect/>
          </a:stretch>
        </p:blipFill>
        <p:spPr bwMode="auto">
          <a:xfrm>
            <a:off x="6571739" y="1196752"/>
            <a:ext cx="732825" cy="72008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7308304" y="1260748"/>
            <a:ext cx="688218" cy="535281"/>
          </a:xfrm>
          <a:prstGeom prst="rect">
            <a:avLst/>
          </a:prstGeom>
          <a:noFill/>
          <a:ln w="9525">
            <a:noFill/>
            <a:miter lim="800000"/>
            <a:headEnd/>
            <a:tailEnd/>
          </a:ln>
        </p:spPr>
      </p:pic>
      <p:sp>
        <p:nvSpPr>
          <p:cNvPr id="14" name="TextBox 13"/>
          <p:cNvSpPr txBox="1"/>
          <p:nvPr/>
        </p:nvSpPr>
        <p:spPr>
          <a:xfrm>
            <a:off x="7996522" y="1124744"/>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2056" name="Picture 8"/>
          <p:cNvPicPr>
            <a:picLocks noChangeAspect="1" noChangeArrowheads="1"/>
          </p:cNvPicPr>
          <p:nvPr/>
        </p:nvPicPr>
        <p:blipFill>
          <a:blip r:embed="rId4" cstate="print"/>
          <a:srcRect/>
          <a:stretch>
            <a:fillRect/>
          </a:stretch>
        </p:blipFill>
        <p:spPr bwMode="auto">
          <a:xfrm>
            <a:off x="3779912" y="1196752"/>
            <a:ext cx="1200150" cy="371475"/>
          </a:xfrm>
          <a:prstGeom prst="rect">
            <a:avLst/>
          </a:prstGeom>
          <a:noFill/>
          <a:ln w="9525">
            <a:noFill/>
            <a:miter lim="800000"/>
            <a:headEnd/>
            <a:tailEnd/>
          </a:ln>
        </p:spPr>
      </p:pic>
      <p:pic>
        <p:nvPicPr>
          <p:cNvPr id="2057" name="Picture 9"/>
          <p:cNvPicPr>
            <a:picLocks noChangeAspect="1" noChangeArrowheads="1"/>
          </p:cNvPicPr>
          <p:nvPr/>
        </p:nvPicPr>
        <p:blipFill>
          <a:blip r:embed="rId5" cstate="print"/>
          <a:srcRect/>
          <a:stretch>
            <a:fillRect/>
          </a:stretch>
        </p:blipFill>
        <p:spPr bwMode="auto">
          <a:xfrm>
            <a:off x="6228184" y="1916832"/>
            <a:ext cx="733425" cy="838200"/>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81622E5D-7BC3-44E6-BA65-C8AAD10FCEE5}" type="slidenum">
              <a:rPr lang="en-US" altLang="zh-CN" smtClean="0"/>
              <a:pPr/>
              <a:t>164</a:t>
            </a:fld>
            <a:endParaRPr lang="en-US" altLang="zh-CN"/>
          </a:p>
        </p:txBody>
      </p:sp>
    </p:spTree>
    <p:extLst>
      <p:ext uri="{BB962C8B-B14F-4D97-AF65-F5344CB8AC3E}">
        <p14:creationId xmlns:p14="http://schemas.microsoft.com/office/powerpoint/2010/main" val="39473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left)">
                                      <p:cBhvr>
                                        <p:cTn id="12" dur="500"/>
                                        <p:tgtEl>
                                          <p:spTgt spid="2052"/>
                                        </p:tgtEl>
                                      </p:cBhvr>
                                    </p:animEffect>
                                  </p:childTnLst>
                                </p:cTn>
                              </p:par>
                              <p:par>
                                <p:cTn id="13" presetID="22" presetClass="entr" presetSubtype="8"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wipe(left)">
                                      <p:cBhvr>
                                        <p:cTn id="15" dur="500"/>
                                        <p:tgtEl>
                                          <p:spTgt spid="2054"/>
                                        </p:tgtEl>
                                      </p:cBhvr>
                                    </p:animEffect>
                                  </p:childTnLst>
                                </p:cTn>
                              </p:par>
                              <p:par>
                                <p:cTn id="16" presetID="22" presetClass="entr" presetSubtype="8" fill="hold" nodeType="withEffect">
                                  <p:stCondLst>
                                    <p:cond delay="0"/>
                                  </p:stCondLst>
                                  <p:childTnLst>
                                    <p:set>
                                      <p:cBhvr>
                                        <p:cTn id="17" dur="1" fill="hold">
                                          <p:stCondLst>
                                            <p:cond delay="0"/>
                                          </p:stCondLst>
                                        </p:cTn>
                                        <p:tgtEl>
                                          <p:spTgt spid="2055"/>
                                        </p:tgtEl>
                                        <p:attrNameLst>
                                          <p:attrName>style.visibility</p:attrName>
                                        </p:attrNameLst>
                                      </p:cBhvr>
                                      <p:to>
                                        <p:strVal val="visible"/>
                                      </p:to>
                                    </p:set>
                                    <p:animEffect transition="in" filter="wipe(left)">
                                      <p:cBhvr>
                                        <p:cTn id="18" dur="500"/>
                                        <p:tgtEl>
                                          <p:spTgt spid="20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056"/>
                                        </p:tgtEl>
                                        <p:attrNameLst>
                                          <p:attrName>style.visibility</p:attrName>
                                        </p:attrNameLst>
                                      </p:cBhvr>
                                      <p:to>
                                        <p:strVal val="visible"/>
                                      </p:to>
                                    </p:set>
                                    <p:animEffect transition="in" filter="blinds(horizontal)">
                                      <p:cBhvr>
                                        <p:cTn id="26" dur="500"/>
                                        <p:tgtEl>
                                          <p:spTgt spid="205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blinds(horizontal)">
                                      <p:cBhvr>
                                        <p:cTn id="3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a:t>
            </a:r>
          </a:p>
        </p:txBody>
      </p:sp>
      <p:sp>
        <p:nvSpPr>
          <p:cNvPr id="3" name="内容占位符 2"/>
          <p:cNvSpPr>
            <a:spLocks noGrp="1"/>
          </p:cNvSpPr>
          <p:nvPr>
            <p:ph idx="1"/>
          </p:nvPr>
        </p:nvSpPr>
        <p:spPr/>
        <p:txBody>
          <a:bodyPr/>
          <a:lstStyle/>
          <a:p>
            <a:r>
              <a:rPr lang="zh-CN" altLang="en-US"/>
              <a:t>链表节点类</a:t>
            </a:r>
            <a:endParaRPr lang="en-US" altLang="zh-CN"/>
          </a:p>
          <a:p>
            <a:pPr>
              <a:buNone/>
            </a:pPr>
            <a:endParaRPr lang="en-US" altLang="zh-CN" sz="2000">
              <a:latin typeface="Courier New" pitchFamily="49" charset="0"/>
              <a:cs typeface="Courier New" pitchFamily="49" charset="0"/>
            </a:endParaRPr>
          </a:p>
          <a:p>
            <a:pPr lvl="1">
              <a:spcBef>
                <a:spcPts val="0"/>
              </a:spcBef>
              <a:buNone/>
            </a:pPr>
            <a:r>
              <a:rPr lang="en-US" altLang="zh-CN" sz="2000">
                <a:latin typeface="Courier New" pitchFamily="49" charset="0"/>
                <a:cs typeface="Courier New" pitchFamily="49" charset="0"/>
              </a:rPr>
              <a:t>class</a:t>
            </a:r>
            <a:r>
              <a:rPr lang="en-US" altLang="zh-CN" sz="2000">
                <a:solidFill>
                  <a:schemeClr val="tx2"/>
                </a:solidFill>
                <a:latin typeface="Courier New" pitchFamily="49" charset="0"/>
                <a:cs typeface="Courier New" pitchFamily="49" charset="0"/>
              </a:rPr>
              <a:t> Node</a:t>
            </a:r>
          </a:p>
          <a:p>
            <a:pPr lvl="1">
              <a:spcBef>
                <a:spcPts val="0"/>
              </a:spcBef>
              <a:buNone/>
            </a:pPr>
            <a:r>
              <a:rPr lang="en-US" altLang="zh-CN" sz="2000">
                <a:solidFill>
                  <a:schemeClr val="tx2"/>
                </a:solidFill>
                <a:latin typeface="Courier New" pitchFamily="49" charset="0"/>
                <a:cs typeface="Courier New" pitchFamily="49" charset="0"/>
              </a:rPr>
              <a:t>{</a:t>
            </a:r>
          </a:p>
          <a:p>
            <a:pPr lvl="1">
              <a:spcBef>
                <a:spcPts val="0"/>
              </a:spcBef>
              <a:buNone/>
            </a:pPr>
            <a:r>
              <a:rPr lang="en-US" altLang="zh-CN" sz="2000">
                <a:latin typeface="Courier New" pitchFamily="49" charset="0"/>
                <a:cs typeface="Courier New" pitchFamily="49" charset="0"/>
              </a:rPr>
              <a:t>public</a:t>
            </a:r>
            <a:r>
              <a:rPr lang="en-US" altLang="zh-CN" sz="2000">
                <a:solidFill>
                  <a:schemeClr val="tx2"/>
                </a:solidFill>
                <a:latin typeface="Courier New" pitchFamily="49" charset="0"/>
                <a:cs typeface="Courier New" pitchFamily="49" charset="0"/>
              </a:rPr>
              <a:t>:</a:t>
            </a:r>
          </a:p>
          <a:p>
            <a:pPr lvl="1">
              <a:spcBef>
                <a:spcPts val="0"/>
              </a:spcBef>
              <a:buNone/>
            </a:pPr>
            <a:r>
              <a:rPr lang="en-US" altLang="zh-CN" sz="2000">
                <a:solidFill>
                  <a:schemeClr val="tx2"/>
                </a:solidFill>
                <a:latin typeface="Courier New" pitchFamily="49" charset="0"/>
                <a:cs typeface="Courier New" pitchFamily="49" charset="0"/>
              </a:rPr>
              <a:t>	</a:t>
            </a:r>
            <a:r>
              <a:rPr lang="en-US" altLang="zh-CN" sz="2000">
                <a:latin typeface="Courier New" pitchFamily="49" charset="0"/>
                <a:cs typeface="Courier New" pitchFamily="49" charset="0"/>
              </a:rPr>
              <a:t>int</a:t>
            </a:r>
            <a:r>
              <a:rPr lang="en-US" altLang="zh-CN" sz="2000">
                <a:solidFill>
                  <a:schemeClr val="tx2"/>
                </a:solidFill>
                <a:latin typeface="Courier New" pitchFamily="49" charset="0"/>
                <a:cs typeface="Courier New" pitchFamily="49" charset="0"/>
              </a:rPr>
              <a:t> num;</a:t>
            </a:r>
          </a:p>
          <a:p>
            <a:pPr lvl="1">
              <a:spcBef>
                <a:spcPts val="0"/>
              </a:spcBef>
              <a:buNone/>
            </a:pPr>
            <a:r>
              <a:rPr lang="en-US" altLang="zh-CN" sz="2000">
                <a:solidFill>
                  <a:schemeClr val="tx2"/>
                </a:solidFill>
                <a:latin typeface="Courier New" pitchFamily="49" charset="0"/>
                <a:cs typeface="Courier New" pitchFamily="49" charset="0"/>
              </a:rPr>
              <a:t>	Node* next;</a:t>
            </a:r>
          </a:p>
          <a:p>
            <a:pPr lvl="1">
              <a:spcBef>
                <a:spcPts val="0"/>
              </a:spcBef>
              <a:buNone/>
            </a:pPr>
            <a:r>
              <a:rPr lang="en-US" altLang="zh-CN" sz="2000">
                <a:solidFill>
                  <a:schemeClr val="tx2"/>
                </a:solidFill>
                <a:latin typeface="Courier New" pitchFamily="49" charset="0"/>
                <a:cs typeface="Courier New" pitchFamily="49" charset="0"/>
              </a:rPr>
              <a:t>	</a:t>
            </a:r>
            <a:r>
              <a:rPr lang="en-US" altLang="zh-CN" sz="2000">
                <a:latin typeface="Courier New" pitchFamily="49" charset="0"/>
                <a:cs typeface="Courier New" pitchFamily="49" charset="0"/>
              </a:rPr>
              <a:t>static int </a:t>
            </a:r>
            <a:r>
              <a:rPr lang="en-US" altLang="zh-CN" sz="2000">
                <a:solidFill>
                  <a:schemeClr val="tx2"/>
                </a:solidFill>
                <a:latin typeface="Courier New" pitchFamily="49" charset="0"/>
                <a:cs typeface="Courier New" pitchFamily="49" charset="0"/>
              </a:rPr>
              <a:t>TotalCount;</a:t>
            </a:r>
            <a:r>
              <a:rPr lang="en-US" altLang="zh-CN" sz="2000">
                <a:solidFill>
                  <a:srgbClr val="007434"/>
                </a:solidFill>
                <a:latin typeface="Courier New" pitchFamily="49" charset="0"/>
                <a:cs typeface="Courier New" pitchFamily="49" charset="0"/>
              </a:rPr>
              <a:t>//</a:t>
            </a:r>
            <a:r>
              <a:rPr lang="zh-CN" altLang="en-US" sz="2000">
                <a:solidFill>
                  <a:srgbClr val="007434"/>
                </a:solidFill>
                <a:latin typeface="Courier New" pitchFamily="49" charset="0"/>
                <a:cs typeface="Courier New" pitchFamily="49" charset="0"/>
              </a:rPr>
              <a:t>统计链表节点的数量</a:t>
            </a:r>
            <a:endParaRPr lang="en-US" altLang="zh-CN" sz="2000">
              <a:solidFill>
                <a:srgbClr val="007434"/>
              </a:solidFill>
              <a:latin typeface="Courier New" pitchFamily="49" charset="0"/>
              <a:cs typeface="Courier New" pitchFamily="49" charset="0"/>
            </a:endParaRPr>
          </a:p>
          <a:p>
            <a:pPr lvl="1">
              <a:spcBef>
                <a:spcPts val="0"/>
              </a:spcBef>
              <a:buNone/>
            </a:pPr>
            <a:r>
              <a:rPr lang="en-US" altLang="zh-CN" sz="2000">
                <a:latin typeface="Courier New" pitchFamily="49" charset="0"/>
                <a:cs typeface="Courier New" pitchFamily="49" charset="0"/>
              </a:rPr>
              <a:t>public</a:t>
            </a:r>
            <a:r>
              <a:rPr lang="en-US" altLang="zh-CN" sz="2000">
                <a:solidFill>
                  <a:schemeClr val="tx2"/>
                </a:solidFill>
                <a:latin typeface="Courier New" pitchFamily="49" charset="0"/>
                <a:cs typeface="Courier New" pitchFamily="49" charset="0"/>
              </a:rPr>
              <a:t>:</a:t>
            </a:r>
          </a:p>
          <a:p>
            <a:pPr lvl="1">
              <a:spcBef>
                <a:spcPts val="0"/>
              </a:spcBef>
              <a:buNone/>
            </a:pPr>
            <a:r>
              <a:rPr lang="en-US" altLang="zh-CN" sz="2000">
                <a:solidFill>
                  <a:schemeClr val="tx2"/>
                </a:solidFill>
                <a:latin typeface="Courier New" pitchFamily="49" charset="0"/>
                <a:cs typeface="Courier New" pitchFamily="49" charset="0"/>
              </a:rPr>
              <a:t>	Node(</a:t>
            </a:r>
            <a:r>
              <a:rPr lang="en-US" altLang="zh-CN" sz="2000">
                <a:latin typeface="Courier New" pitchFamily="49" charset="0"/>
                <a:cs typeface="Courier New" pitchFamily="49" charset="0"/>
              </a:rPr>
              <a:t>int</a:t>
            </a:r>
            <a:r>
              <a:rPr lang="en-US" altLang="zh-CN" sz="2000">
                <a:solidFill>
                  <a:schemeClr val="tx2"/>
                </a:solidFill>
                <a:latin typeface="Courier New" pitchFamily="49" charset="0"/>
                <a:cs typeface="Courier New" pitchFamily="49" charset="0"/>
              </a:rPr>
              <a:t> n);</a:t>
            </a:r>
          </a:p>
          <a:p>
            <a:pPr lvl="1">
              <a:spcBef>
                <a:spcPts val="0"/>
              </a:spcBef>
              <a:buNone/>
            </a:pPr>
            <a:r>
              <a:rPr lang="en-US" altLang="zh-CN" sz="2000">
                <a:solidFill>
                  <a:schemeClr val="tx2"/>
                </a:solidFill>
                <a:latin typeface="Courier New" pitchFamily="49" charset="0"/>
                <a:cs typeface="Courier New" pitchFamily="49" charset="0"/>
              </a:rPr>
              <a:t>	~Node();	</a:t>
            </a:r>
          </a:p>
          <a:p>
            <a:pPr lvl="1">
              <a:spcBef>
                <a:spcPts val="0"/>
              </a:spcBef>
              <a:buNone/>
            </a:pPr>
            <a:r>
              <a:rPr lang="en-US" altLang="zh-CN" sz="2000">
                <a:solidFill>
                  <a:schemeClr val="tx2"/>
                </a:solidFill>
                <a:latin typeface="Courier New" pitchFamily="49" charset="0"/>
                <a:cs typeface="Courier New" pitchFamily="49" charset="0"/>
              </a:rPr>
              <a:t>};</a:t>
            </a:r>
            <a:endParaRPr lang="zh-CN" altLang="en-US"/>
          </a:p>
          <a:p>
            <a:pPr>
              <a:buNone/>
            </a:pPr>
            <a:endParaRPr lang="en-US" altLang="zh-CN" sz="200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165</a:t>
            </a:fld>
            <a:endParaRPr lang="en-US" altLang="zh-CN"/>
          </a:p>
        </p:txBody>
      </p:sp>
    </p:spTree>
    <p:extLst>
      <p:ext uri="{BB962C8B-B14F-4D97-AF65-F5344CB8AC3E}">
        <p14:creationId xmlns:p14="http://schemas.microsoft.com/office/powerpoint/2010/main" val="285363630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a:t>
            </a:r>
          </a:p>
        </p:txBody>
      </p:sp>
      <p:sp>
        <p:nvSpPr>
          <p:cNvPr id="3" name="内容占位符 2"/>
          <p:cNvSpPr>
            <a:spLocks noGrp="1"/>
          </p:cNvSpPr>
          <p:nvPr>
            <p:ph idx="1"/>
          </p:nvPr>
        </p:nvSpPr>
        <p:spPr/>
        <p:txBody>
          <a:bodyPr/>
          <a:lstStyle/>
          <a:p>
            <a:r>
              <a:rPr lang="zh-CN" altLang="en-US"/>
              <a:t>链表类</a:t>
            </a:r>
            <a:endParaRPr lang="en-US" altLang="zh-CN"/>
          </a:p>
          <a:p>
            <a:pPr lvl="1">
              <a:spcBef>
                <a:spcPts val="0"/>
              </a:spcBef>
              <a:buNone/>
            </a:pPr>
            <a:r>
              <a:rPr lang="en-US" altLang="zh-CN" sz="2000">
                <a:latin typeface="Courier New" pitchFamily="49" charset="0"/>
                <a:cs typeface="Courier New" pitchFamily="49" charset="0"/>
              </a:rPr>
              <a:t>class</a:t>
            </a:r>
            <a:r>
              <a:rPr lang="en-US" altLang="zh-CN" sz="2000">
                <a:solidFill>
                  <a:schemeClr val="tx2"/>
                </a:solidFill>
                <a:latin typeface="Courier New" pitchFamily="49" charset="0"/>
                <a:cs typeface="Courier New" pitchFamily="49" charset="0"/>
              </a:rPr>
              <a:t> List</a:t>
            </a:r>
          </a:p>
          <a:p>
            <a:pPr lvl="1">
              <a:spcBef>
                <a:spcPts val="0"/>
              </a:spcBef>
              <a:buNone/>
            </a:pPr>
            <a:r>
              <a:rPr lang="en-US" altLang="zh-CN" sz="2000">
                <a:solidFill>
                  <a:schemeClr val="tx2"/>
                </a:solidFill>
                <a:latin typeface="Courier New" pitchFamily="49" charset="0"/>
                <a:cs typeface="Courier New" pitchFamily="49" charset="0"/>
              </a:rPr>
              <a:t>{</a:t>
            </a:r>
          </a:p>
          <a:p>
            <a:pPr lvl="1">
              <a:spcBef>
                <a:spcPts val="0"/>
              </a:spcBef>
              <a:buNone/>
            </a:pPr>
            <a:r>
              <a:rPr lang="en-US" altLang="zh-CN" sz="2000">
                <a:latin typeface="Courier New" pitchFamily="49" charset="0"/>
                <a:cs typeface="Courier New" pitchFamily="49" charset="0"/>
              </a:rPr>
              <a:t>private</a:t>
            </a:r>
            <a:r>
              <a:rPr lang="en-US" altLang="zh-CN" sz="2000">
                <a:solidFill>
                  <a:schemeClr val="tx2"/>
                </a:solidFill>
                <a:latin typeface="Courier New" pitchFamily="49" charset="0"/>
                <a:cs typeface="Courier New" pitchFamily="49" charset="0"/>
              </a:rPr>
              <a:t>:</a:t>
            </a:r>
          </a:p>
          <a:p>
            <a:pPr lvl="1">
              <a:spcBef>
                <a:spcPts val="0"/>
              </a:spcBef>
              <a:buNone/>
            </a:pPr>
            <a:r>
              <a:rPr lang="en-US" altLang="zh-CN" sz="2000">
                <a:solidFill>
                  <a:schemeClr val="tx2"/>
                </a:solidFill>
                <a:latin typeface="Courier New" pitchFamily="49" charset="0"/>
                <a:cs typeface="Courier New" pitchFamily="49" charset="0"/>
              </a:rPr>
              <a:t>	Node* head;</a:t>
            </a:r>
          </a:p>
          <a:p>
            <a:pPr lvl="1">
              <a:spcBef>
                <a:spcPts val="0"/>
              </a:spcBef>
              <a:buNone/>
            </a:pPr>
            <a:r>
              <a:rPr lang="en-US" altLang="zh-CN" sz="2000">
                <a:solidFill>
                  <a:schemeClr val="tx2"/>
                </a:solidFill>
                <a:latin typeface="Courier New" pitchFamily="49" charset="0"/>
                <a:cs typeface="Courier New" pitchFamily="49" charset="0"/>
              </a:rPr>
              <a:t>	Node* tail;</a:t>
            </a:r>
          </a:p>
          <a:p>
            <a:pPr lvl="1">
              <a:spcBef>
                <a:spcPts val="0"/>
              </a:spcBef>
              <a:buNone/>
            </a:pPr>
            <a:r>
              <a:rPr lang="en-US" altLang="zh-CN" sz="2000">
                <a:solidFill>
                  <a:schemeClr val="tx2"/>
                </a:solidFill>
                <a:latin typeface="Courier New" pitchFamily="49" charset="0"/>
                <a:cs typeface="Courier New" pitchFamily="49" charset="0"/>
              </a:rPr>
              <a:t>	</a:t>
            </a:r>
            <a:r>
              <a:rPr lang="en-US" altLang="zh-CN" sz="2000">
                <a:latin typeface="Courier New" pitchFamily="49" charset="0"/>
                <a:cs typeface="Courier New" pitchFamily="49" charset="0"/>
              </a:rPr>
              <a:t>int</a:t>
            </a:r>
            <a:r>
              <a:rPr lang="en-US" altLang="zh-CN" sz="2000">
                <a:solidFill>
                  <a:schemeClr val="tx2"/>
                </a:solidFill>
                <a:latin typeface="Courier New" pitchFamily="49" charset="0"/>
                <a:cs typeface="Courier New" pitchFamily="49" charset="0"/>
              </a:rPr>
              <a:t> nodeCount;</a:t>
            </a:r>
            <a:r>
              <a:rPr lang="en-US" altLang="zh-CN" sz="2000">
                <a:solidFill>
                  <a:srgbClr val="007434"/>
                </a:solidFill>
                <a:latin typeface="Courier New" pitchFamily="49" charset="0"/>
                <a:cs typeface="Courier New" pitchFamily="49" charset="0"/>
              </a:rPr>
              <a:t>//</a:t>
            </a:r>
            <a:r>
              <a:rPr lang="zh-CN" altLang="en-US" sz="2000">
                <a:solidFill>
                  <a:srgbClr val="007434"/>
                </a:solidFill>
                <a:latin typeface="Courier New" pitchFamily="49" charset="0"/>
                <a:cs typeface="Courier New" pitchFamily="49" charset="0"/>
              </a:rPr>
              <a:t>链表节点的数量</a:t>
            </a:r>
            <a:endParaRPr lang="en-US" altLang="zh-CN" sz="2000">
              <a:solidFill>
                <a:srgbClr val="007434"/>
              </a:solidFill>
              <a:latin typeface="Courier New" pitchFamily="49" charset="0"/>
              <a:cs typeface="Courier New" pitchFamily="49" charset="0"/>
            </a:endParaRPr>
          </a:p>
          <a:p>
            <a:pPr lvl="1">
              <a:spcBef>
                <a:spcPts val="0"/>
              </a:spcBef>
              <a:buNone/>
            </a:pPr>
            <a:r>
              <a:rPr lang="en-US" altLang="zh-CN" sz="2000">
                <a:latin typeface="Courier New" pitchFamily="49" charset="0"/>
                <a:cs typeface="Courier New" pitchFamily="49" charset="0"/>
              </a:rPr>
              <a:t>public</a:t>
            </a:r>
            <a:r>
              <a:rPr lang="en-US" altLang="zh-CN" sz="2000">
                <a:solidFill>
                  <a:schemeClr val="tx2"/>
                </a:solidFill>
                <a:latin typeface="Courier New" pitchFamily="49" charset="0"/>
                <a:cs typeface="Courier New" pitchFamily="49" charset="0"/>
              </a:rPr>
              <a:t>:</a:t>
            </a:r>
          </a:p>
          <a:p>
            <a:pPr lvl="1">
              <a:spcBef>
                <a:spcPts val="0"/>
              </a:spcBef>
              <a:buNone/>
            </a:pPr>
            <a:r>
              <a:rPr lang="en-US" altLang="zh-CN" sz="2000">
                <a:solidFill>
                  <a:schemeClr val="tx2"/>
                </a:solidFill>
                <a:latin typeface="Courier New" pitchFamily="49" charset="0"/>
                <a:cs typeface="Courier New" pitchFamily="49" charset="0"/>
              </a:rPr>
              <a:t>	List();</a:t>
            </a:r>
          </a:p>
          <a:p>
            <a:pPr lvl="1">
              <a:spcBef>
                <a:spcPts val="0"/>
              </a:spcBef>
              <a:buNone/>
            </a:pPr>
            <a:r>
              <a:rPr lang="en-US" altLang="zh-CN" sz="2000">
                <a:solidFill>
                  <a:schemeClr val="tx2"/>
                </a:solidFill>
                <a:latin typeface="Courier New" pitchFamily="49" charset="0"/>
                <a:cs typeface="Courier New" pitchFamily="49" charset="0"/>
              </a:rPr>
              <a:t>	</a:t>
            </a:r>
            <a:r>
              <a:rPr lang="en-US" altLang="zh-CN" sz="2000">
                <a:latin typeface="Courier New" pitchFamily="49" charset="0"/>
                <a:cs typeface="Courier New" pitchFamily="49" charset="0"/>
              </a:rPr>
              <a:t>void</a:t>
            </a:r>
            <a:r>
              <a:rPr lang="en-US" altLang="zh-CN" sz="2000">
                <a:solidFill>
                  <a:schemeClr val="tx2"/>
                </a:solidFill>
                <a:latin typeface="Courier New" pitchFamily="49" charset="0"/>
                <a:cs typeface="Courier New" pitchFamily="49" charset="0"/>
              </a:rPr>
              <a:t> Insert(</a:t>
            </a:r>
            <a:r>
              <a:rPr lang="en-US" altLang="zh-CN" sz="2000">
                <a:latin typeface="Courier New" pitchFamily="49" charset="0"/>
                <a:cs typeface="Courier New" pitchFamily="49" charset="0"/>
              </a:rPr>
              <a:t>int</a:t>
            </a:r>
            <a:r>
              <a:rPr lang="en-US" altLang="zh-CN" sz="2000">
                <a:solidFill>
                  <a:schemeClr val="tx2"/>
                </a:solidFill>
                <a:latin typeface="Courier New" pitchFamily="49" charset="0"/>
                <a:cs typeface="Courier New" pitchFamily="49" charset="0"/>
              </a:rPr>
              <a:t> n);</a:t>
            </a:r>
            <a:r>
              <a:rPr lang="en-US" altLang="zh-CN" sz="2000">
                <a:solidFill>
                  <a:srgbClr val="007434"/>
                </a:solidFill>
                <a:latin typeface="Courier New" pitchFamily="49" charset="0"/>
                <a:cs typeface="Courier New" pitchFamily="49" charset="0"/>
              </a:rPr>
              <a:t>//</a:t>
            </a:r>
            <a:r>
              <a:rPr lang="zh-CN" altLang="en-US" sz="2000">
                <a:solidFill>
                  <a:srgbClr val="007434"/>
                </a:solidFill>
                <a:latin typeface="Courier New" pitchFamily="49" charset="0"/>
                <a:cs typeface="Courier New" pitchFamily="49" charset="0"/>
              </a:rPr>
              <a:t>插入节点</a:t>
            </a:r>
            <a:endParaRPr lang="en-US" altLang="zh-CN" sz="2000">
              <a:solidFill>
                <a:srgbClr val="007434"/>
              </a:solidFill>
              <a:latin typeface="Courier New" pitchFamily="49" charset="0"/>
              <a:cs typeface="Courier New" pitchFamily="49" charset="0"/>
            </a:endParaRPr>
          </a:p>
          <a:p>
            <a:pPr lvl="1">
              <a:spcBef>
                <a:spcPts val="0"/>
              </a:spcBef>
              <a:buNone/>
            </a:pPr>
            <a:r>
              <a:rPr lang="en-US" altLang="zh-CN" sz="2000">
                <a:solidFill>
                  <a:schemeClr val="tx2"/>
                </a:solidFill>
                <a:latin typeface="Courier New" pitchFamily="49" charset="0"/>
                <a:cs typeface="Courier New" pitchFamily="49" charset="0"/>
              </a:rPr>
              <a:t>	</a:t>
            </a:r>
            <a:r>
              <a:rPr lang="en-US" altLang="zh-CN" sz="2000">
                <a:latin typeface="Courier New" pitchFamily="49" charset="0"/>
                <a:cs typeface="Courier New" pitchFamily="49" charset="0"/>
              </a:rPr>
              <a:t>void</a:t>
            </a:r>
            <a:r>
              <a:rPr lang="en-US" altLang="zh-CN" sz="2000">
                <a:solidFill>
                  <a:schemeClr val="tx2"/>
                </a:solidFill>
                <a:latin typeface="Courier New" pitchFamily="49" charset="0"/>
                <a:cs typeface="Courier New" pitchFamily="49" charset="0"/>
              </a:rPr>
              <a:t> Remove(</a:t>
            </a:r>
            <a:r>
              <a:rPr lang="en-US" altLang="zh-CN" sz="2000">
                <a:latin typeface="Courier New" pitchFamily="49" charset="0"/>
                <a:cs typeface="Courier New" pitchFamily="49" charset="0"/>
              </a:rPr>
              <a:t>int</a:t>
            </a:r>
            <a:r>
              <a:rPr lang="en-US" altLang="zh-CN" sz="2000">
                <a:solidFill>
                  <a:schemeClr val="tx2"/>
                </a:solidFill>
                <a:latin typeface="Courier New" pitchFamily="49" charset="0"/>
                <a:cs typeface="Courier New" pitchFamily="49" charset="0"/>
              </a:rPr>
              <a:t> n);</a:t>
            </a:r>
            <a:r>
              <a:rPr lang="en-US" altLang="zh-CN" sz="2000">
                <a:solidFill>
                  <a:srgbClr val="007434"/>
                </a:solidFill>
                <a:latin typeface="Courier New" pitchFamily="49" charset="0"/>
                <a:cs typeface="Courier New" pitchFamily="49" charset="0"/>
              </a:rPr>
              <a:t>//</a:t>
            </a:r>
            <a:r>
              <a:rPr lang="zh-CN" altLang="en-US" sz="2000">
                <a:solidFill>
                  <a:srgbClr val="007434"/>
                </a:solidFill>
                <a:latin typeface="Courier New" pitchFamily="49" charset="0"/>
                <a:cs typeface="Courier New" pitchFamily="49" charset="0"/>
              </a:rPr>
              <a:t>删除节点</a:t>
            </a:r>
            <a:endParaRPr lang="en-US" altLang="zh-CN" sz="2000">
              <a:solidFill>
                <a:srgbClr val="007434"/>
              </a:solidFill>
              <a:latin typeface="Courier New" pitchFamily="49" charset="0"/>
              <a:cs typeface="Courier New" pitchFamily="49" charset="0"/>
            </a:endParaRPr>
          </a:p>
          <a:p>
            <a:pPr lvl="1">
              <a:spcBef>
                <a:spcPts val="0"/>
              </a:spcBef>
              <a:buNone/>
            </a:pPr>
            <a:r>
              <a:rPr lang="en-US" altLang="zh-CN" sz="2000">
                <a:solidFill>
                  <a:schemeClr val="tx2"/>
                </a:solidFill>
                <a:latin typeface="Courier New" pitchFamily="49" charset="0"/>
                <a:cs typeface="Courier New" pitchFamily="49" charset="0"/>
              </a:rPr>
              <a:t>	</a:t>
            </a:r>
            <a:r>
              <a:rPr lang="en-US" altLang="zh-CN" sz="2000">
                <a:latin typeface="Courier New" pitchFamily="49" charset="0"/>
                <a:cs typeface="Courier New" pitchFamily="49" charset="0"/>
              </a:rPr>
              <a:t>void</a:t>
            </a:r>
            <a:r>
              <a:rPr lang="en-US" altLang="zh-CN" sz="2000">
                <a:solidFill>
                  <a:schemeClr val="tx2"/>
                </a:solidFill>
                <a:latin typeface="Courier New" pitchFamily="49" charset="0"/>
                <a:cs typeface="Courier New" pitchFamily="49" charset="0"/>
              </a:rPr>
              <a:t> Find(</a:t>
            </a:r>
            <a:r>
              <a:rPr lang="en-US" altLang="zh-CN" sz="2000">
                <a:latin typeface="Courier New" pitchFamily="49" charset="0"/>
                <a:cs typeface="Courier New" pitchFamily="49" charset="0"/>
              </a:rPr>
              <a:t>int</a:t>
            </a:r>
            <a:r>
              <a:rPr lang="en-US" altLang="zh-CN" sz="2000">
                <a:solidFill>
                  <a:schemeClr val="tx2"/>
                </a:solidFill>
                <a:latin typeface="Courier New" pitchFamily="49" charset="0"/>
                <a:cs typeface="Courier New" pitchFamily="49" charset="0"/>
              </a:rPr>
              <a:t> n);</a:t>
            </a:r>
            <a:r>
              <a:rPr lang="en-US" altLang="zh-CN" sz="2000">
                <a:solidFill>
                  <a:srgbClr val="007434"/>
                </a:solidFill>
                <a:latin typeface="Courier New" pitchFamily="49" charset="0"/>
                <a:cs typeface="Courier New" pitchFamily="49" charset="0"/>
              </a:rPr>
              <a:t>//</a:t>
            </a:r>
            <a:r>
              <a:rPr lang="zh-CN" altLang="en-US" sz="2000">
                <a:solidFill>
                  <a:srgbClr val="007434"/>
                </a:solidFill>
                <a:latin typeface="Courier New" pitchFamily="49" charset="0"/>
                <a:cs typeface="Courier New" pitchFamily="49" charset="0"/>
              </a:rPr>
              <a:t>查找节点</a:t>
            </a:r>
            <a:endParaRPr lang="en-US" altLang="zh-CN" sz="2000">
              <a:solidFill>
                <a:srgbClr val="007434"/>
              </a:solidFill>
              <a:latin typeface="Courier New" pitchFamily="49" charset="0"/>
              <a:cs typeface="Courier New" pitchFamily="49" charset="0"/>
            </a:endParaRPr>
          </a:p>
          <a:p>
            <a:pPr lvl="1">
              <a:spcBef>
                <a:spcPts val="0"/>
              </a:spcBef>
              <a:buNone/>
            </a:pPr>
            <a:r>
              <a:rPr lang="en-US" altLang="zh-CN" sz="2000">
                <a:solidFill>
                  <a:schemeClr val="tx2"/>
                </a:solidFill>
                <a:latin typeface="Courier New" pitchFamily="49" charset="0"/>
                <a:cs typeface="Courier New" pitchFamily="49" charset="0"/>
              </a:rPr>
              <a:t>	</a:t>
            </a:r>
            <a:r>
              <a:rPr lang="en-US" altLang="zh-CN" sz="2000">
                <a:latin typeface="Courier New" pitchFamily="49" charset="0"/>
                <a:cs typeface="Courier New" pitchFamily="49" charset="0"/>
              </a:rPr>
              <a:t>void</a:t>
            </a:r>
            <a:r>
              <a:rPr lang="en-US" altLang="zh-CN" sz="2000">
                <a:solidFill>
                  <a:schemeClr val="tx2"/>
                </a:solidFill>
                <a:latin typeface="Courier New" pitchFamily="49" charset="0"/>
                <a:cs typeface="Courier New" pitchFamily="49" charset="0"/>
              </a:rPr>
              <a:t> Print();</a:t>
            </a:r>
            <a:r>
              <a:rPr lang="en-US" altLang="zh-CN" sz="2000">
                <a:solidFill>
                  <a:srgbClr val="007434"/>
                </a:solidFill>
                <a:latin typeface="Courier New" pitchFamily="49" charset="0"/>
                <a:cs typeface="Courier New" pitchFamily="49" charset="0"/>
              </a:rPr>
              <a:t>//</a:t>
            </a:r>
            <a:r>
              <a:rPr lang="zh-CN" altLang="en-US" sz="2000">
                <a:solidFill>
                  <a:srgbClr val="007434"/>
                </a:solidFill>
                <a:latin typeface="Courier New" pitchFamily="49" charset="0"/>
                <a:cs typeface="Courier New" pitchFamily="49" charset="0"/>
              </a:rPr>
              <a:t>打印链表的数据项</a:t>
            </a:r>
            <a:endParaRPr lang="en-US" altLang="zh-CN" sz="2000">
              <a:solidFill>
                <a:srgbClr val="007434"/>
              </a:solidFill>
              <a:latin typeface="Courier New" pitchFamily="49" charset="0"/>
              <a:cs typeface="Courier New" pitchFamily="49" charset="0"/>
            </a:endParaRPr>
          </a:p>
          <a:p>
            <a:pPr lvl="1">
              <a:spcBef>
                <a:spcPts val="0"/>
              </a:spcBef>
              <a:buNone/>
            </a:pPr>
            <a:r>
              <a:rPr lang="en-US" altLang="zh-CN" sz="2000">
                <a:solidFill>
                  <a:schemeClr val="tx2"/>
                </a:solidFill>
                <a:latin typeface="Courier New" pitchFamily="49" charset="0"/>
                <a:cs typeface="Courier New" pitchFamily="49" charset="0"/>
              </a:rPr>
              <a:t>};</a:t>
            </a:r>
            <a:endParaRPr lang="zh-CN" altLang="en-US"/>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166</a:t>
            </a:fld>
            <a:endParaRPr lang="en-US" altLang="zh-CN"/>
          </a:p>
        </p:txBody>
      </p:sp>
    </p:spTree>
    <p:extLst>
      <p:ext uri="{BB962C8B-B14F-4D97-AF65-F5344CB8AC3E}">
        <p14:creationId xmlns:p14="http://schemas.microsoft.com/office/powerpoint/2010/main" val="264796655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a:t>
            </a:r>
          </a:p>
        </p:txBody>
      </p:sp>
      <p:sp>
        <p:nvSpPr>
          <p:cNvPr id="3" name="内容占位符 2"/>
          <p:cNvSpPr>
            <a:spLocks noGrp="1"/>
          </p:cNvSpPr>
          <p:nvPr>
            <p:ph idx="1"/>
          </p:nvPr>
        </p:nvSpPr>
        <p:spPr/>
        <p:txBody>
          <a:bodyPr/>
          <a:lstStyle/>
          <a:p>
            <a:r>
              <a:rPr lang="zh-CN" altLang="en-US" dirty="0"/>
              <a:t>链表的主要操作</a:t>
            </a:r>
            <a:endParaRPr lang="en-US" altLang="zh-CN" dirty="0"/>
          </a:p>
          <a:p>
            <a:pPr lvl="1"/>
            <a:r>
              <a:rPr lang="zh-CN" altLang="en-US" dirty="0"/>
              <a:t>建立链表</a:t>
            </a:r>
            <a:endParaRPr lang="en-US" altLang="zh-CN" dirty="0"/>
          </a:p>
          <a:p>
            <a:pPr lvl="1"/>
            <a:r>
              <a:rPr lang="zh-CN" altLang="en-US" dirty="0"/>
              <a:t>遍历链表</a:t>
            </a:r>
            <a:endParaRPr lang="en-US" altLang="zh-CN" dirty="0"/>
          </a:p>
          <a:p>
            <a:pPr lvl="1"/>
            <a:r>
              <a:rPr lang="zh-CN" altLang="en-US" dirty="0"/>
              <a:t>显示链表</a:t>
            </a:r>
            <a:endParaRPr lang="en-US" altLang="zh-CN" dirty="0"/>
          </a:p>
          <a:p>
            <a:pPr lvl="1"/>
            <a:r>
              <a:rPr lang="zh-CN" altLang="en-US" dirty="0"/>
              <a:t>插入节点</a:t>
            </a:r>
            <a:endParaRPr lang="en-US" altLang="zh-CN" dirty="0"/>
          </a:p>
          <a:p>
            <a:pPr lvl="1"/>
            <a:r>
              <a:rPr lang="zh-CN" altLang="en-US" dirty="0"/>
              <a:t>删除节点</a:t>
            </a:r>
            <a:endParaRPr lang="en-US" altLang="zh-CN" dirty="0"/>
          </a:p>
          <a:p>
            <a:pPr lvl="1"/>
            <a:r>
              <a:rPr lang="zh-CN" altLang="en-US" dirty="0"/>
              <a:t>查找节点</a:t>
            </a:r>
            <a:endParaRPr lang="en-US" altLang="zh-CN"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167</a:t>
            </a:fld>
            <a:endParaRPr lang="en-US" altLang="zh-CN"/>
          </a:p>
        </p:txBody>
      </p:sp>
    </p:spTree>
    <p:extLst>
      <p:ext uri="{BB962C8B-B14F-4D97-AF65-F5344CB8AC3E}">
        <p14:creationId xmlns:p14="http://schemas.microsoft.com/office/powerpoint/2010/main" val="10000608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a:t>
            </a:r>
          </a:p>
        </p:txBody>
      </p:sp>
      <p:sp>
        <p:nvSpPr>
          <p:cNvPr id="3" name="内容占位符 2"/>
          <p:cNvSpPr>
            <a:spLocks noGrp="1"/>
          </p:cNvSpPr>
          <p:nvPr>
            <p:ph idx="1"/>
          </p:nvPr>
        </p:nvSpPr>
        <p:spPr/>
        <p:txBody>
          <a:bodyPr/>
          <a:lstStyle/>
          <a:p>
            <a:r>
              <a:rPr lang="zh-CN" altLang="en-US" dirty="0"/>
              <a:t>建立链表</a:t>
            </a:r>
            <a:endParaRPr lang="en-US" altLang="zh-CN" dirty="0"/>
          </a:p>
          <a:p>
            <a:pPr lvl="1"/>
            <a:r>
              <a:rPr lang="zh-CN" altLang="en-US" dirty="0"/>
              <a:t>建立并初始化节点类对象</a:t>
            </a:r>
            <a:endParaRPr lang="en-US" altLang="zh-CN" dirty="0"/>
          </a:p>
          <a:p>
            <a:pPr lvl="1">
              <a:buNone/>
            </a:pPr>
            <a:r>
              <a:rPr lang="en-US" altLang="zh-CN" dirty="0">
                <a:solidFill>
                  <a:schemeClr val="tx2"/>
                </a:solidFill>
                <a:latin typeface="Courier New" pitchFamily="49" charset="0"/>
                <a:cs typeface="Courier New" pitchFamily="49" charset="0"/>
              </a:rPr>
              <a:t>Node </a:t>
            </a:r>
            <a:r>
              <a:rPr lang="en-US" altLang="zh-CN" dirty="0" err="1">
                <a:solidFill>
                  <a:schemeClr val="tx2"/>
                </a:solidFill>
                <a:latin typeface="Courier New" pitchFamily="49" charset="0"/>
                <a:cs typeface="Courier New" pitchFamily="49" charset="0"/>
              </a:rPr>
              <a:t>ListNode</a:t>
            </a:r>
            <a:r>
              <a:rPr lang="en-US" altLang="zh-CN" dirty="0">
                <a:solidFill>
                  <a:schemeClr val="tx2"/>
                </a:solidFill>
                <a:latin typeface="Courier New" pitchFamily="49" charset="0"/>
                <a:cs typeface="Courier New" pitchFamily="49" charset="0"/>
              </a:rPr>
              <a:t>(</a:t>
            </a:r>
            <a:r>
              <a:rPr lang="en-US" altLang="zh-CN" dirty="0" err="1">
                <a:solidFill>
                  <a:schemeClr val="tx2"/>
                </a:solidFill>
                <a:latin typeface="Courier New" pitchFamily="49" charset="0"/>
                <a:cs typeface="Courier New" pitchFamily="49" charset="0"/>
              </a:rPr>
              <a:t>node_num</a:t>
            </a:r>
            <a:r>
              <a:rPr lang="en-US" altLang="zh-CN" dirty="0">
                <a:solidFill>
                  <a:schemeClr val="tx2"/>
                </a:solidFill>
                <a:latin typeface="Courier New" pitchFamily="49" charset="0"/>
                <a:cs typeface="Courier New" pitchFamily="49" charset="0"/>
              </a:rPr>
              <a:t>);</a:t>
            </a:r>
          </a:p>
          <a:p>
            <a:pPr lvl="1">
              <a:buNone/>
            </a:pPr>
            <a:r>
              <a:rPr lang="en-US" altLang="zh-CN" dirty="0">
                <a:solidFill>
                  <a:srgbClr val="007434"/>
                </a:solidFill>
                <a:latin typeface="Courier New" pitchFamily="49" charset="0"/>
                <a:cs typeface="Courier New" pitchFamily="49" charset="0"/>
              </a:rPr>
              <a:t>//</a:t>
            </a:r>
            <a:r>
              <a:rPr lang="zh-CN" altLang="en-US" dirty="0">
                <a:solidFill>
                  <a:srgbClr val="007434"/>
                </a:solidFill>
                <a:latin typeface="Courier New" pitchFamily="49" charset="0"/>
                <a:cs typeface="Courier New" pitchFamily="49" charset="0"/>
              </a:rPr>
              <a:t>构造函数代码略</a:t>
            </a:r>
            <a:endParaRPr lang="en-US" altLang="zh-CN" dirty="0">
              <a:solidFill>
                <a:srgbClr val="007434"/>
              </a:solidFill>
            </a:endParaRPr>
          </a:p>
          <a:p>
            <a:pPr lvl="1"/>
            <a:r>
              <a:rPr lang="zh-CN" altLang="en-US" dirty="0"/>
              <a:t>头指针、尾指针均指向该对象</a:t>
            </a:r>
            <a:endParaRPr lang="en-US" altLang="zh-CN" dirty="0"/>
          </a:p>
          <a:p>
            <a:pPr lvl="1">
              <a:buNone/>
            </a:pPr>
            <a:r>
              <a:rPr lang="en-US" altLang="zh-CN" dirty="0">
                <a:solidFill>
                  <a:schemeClr val="tx2"/>
                </a:solidFill>
                <a:latin typeface="Courier New" pitchFamily="49" charset="0"/>
                <a:cs typeface="Courier New" pitchFamily="49" charset="0"/>
              </a:rPr>
              <a:t>Node *head = &amp;</a:t>
            </a:r>
            <a:r>
              <a:rPr lang="en-US" altLang="zh-CN" dirty="0" err="1">
                <a:solidFill>
                  <a:schemeClr val="tx2"/>
                </a:solidFill>
                <a:latin typeface="Courier New" pitchFamily="49" charset="0"/>
                <a:cs typeface="Courier New" pitchFamily="49" charset="0"/>
              </a:rPr>
              <a:t>ListNode</a:t>
            </a:r>
            <a:r>
              <a:rPr lang="en-US" altLang="zh-CN" dirty="0">
                <a:solidFill>
                  <a:schemeClr val="tx2"/>
                </a:solidFill>
                <a:latin typeface="Courier New" pitchFamily="49" charset="0"/>
                <a:cs typeface="Courier New" pitchFamily="49" charset="0"/>
              </a:rPr>
              <a:t>;</a:t>
            </a:r>
          </a:p>
          <a:p>
            <a:pPr lvl="1">
              <a:buNone/>
            </a:pPr>
            <a:r>
              <a:rPr lang="en-US" altLang="zh-CN" dirty="0">
                <a:solidFill>
                  <a:schemeClr val="tx2"/>
                </a:solidFill>
                <a:latin typeface="Courier New" pitchFamily="49" charset="0"/>
                <a:cs typeface="Courier New" pitchFamily="49" charset="0"/>
              </a:rPr>
              <a:t>Node *tail = head;</a:t>
            </a:r>
            <a:endParaRPr lang="en-US" altLang="zh-CN" dirty="0"/>
          </a:p>
          <a:p>
            <a:pPr lvl="1">
              <a:buNone/>
            </a:pPr>
            <a:endParaRPr lang="zh-CN" altLang="en-US" dirty="0"/>
          </a:p>
        </p:txBody>
      </p:sp>
      <p:pic>
        <p:nvPicPr>
          <p:cNvPr id="6" name="Picture 3"/>
          <p:cNvPicPr>
            <a:picLocks noChangeAspect="1" noChangeArrowheads="1"/>
          </p:cNvPicPr>
          <p:nvPr/>
        </p:nvPicPr>
        <p:blipFill>
          <a:blip r:embed="rId2" cstate="print"/>
          <a:srcRect/>
          <a:stretch>
            <a:fillRect/>
          </a:stretch>
        </p:blipFill>
        <p:spPr bwMode="auto">
          <a:xfrm>
            <a:off x="6719495" y="1484784"/>
            <a:ext cx="732825" cy="720080"/>
          </a:xfrm>
          <a:prstGeom prst="rect">
            <a:avLst/>
          </a:prstGeom>
          <a:noFill/>
          <a:ln w="9525">
            <a:noFill/>
            <a:miter lim="800000"/>
            <a:headEnd/>
            <a:tailEnd/>
          </a:ln>
        </p:spPr>
      </p:pic>
      <p:pic>
        <p:nvPicPr>
          <p:cNvPr id="7" name="Picture 7"/>
          <p:cNvPicPr>
            <a:picLocks noChangeAspect="1" noChangeArrowheads="1"/>
          </p:cNvPicPr>
          <p:nvPr/>
        </p:nvPicPr>
        <p:blipFill>
          <a:blip r:embed="rId3" cstate="print"/>
          <a:srcRect/>
          <a:stretch>
            <a:fillRect/>
          </a:stretch>
        </p:blipFill>
        <p:spPr bwMode="auto">
          <a:xfrm>
            <a:off x="7471437" y="1476772"/>
            <a:ext cx="688218" cy="535281"/>
          </a:xfrm>
          <a:prstGeom prst="rect">
            <a:avLst/>
          </a:prstGeom>
          <a:noFill/>
          <a:ln w="9525">
            <a:noFill/>
            <a:miter lim="800000"/>
            <a:headEnd/>
            <a:tailEnd/>
          </a:ln>
        </p:spPr>
      </p:pic>
      <p:sp>
        <p:nvSpPr>
          <p:cNvPr id="8" name="TextBox 7"/>
          <p:cNvSpPr txBox="1"/>
          <p:nvPr/>
        </p:nvSpPr>
        <p:spPr>
          <a:xfrm>
            <a:off x="8159655" y="1340768"/>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9" name="Picture 8"/>
          <p:cNvPicPr>
            <a:picLocks noChangeAspect="1" noChangeArrowheads="1"/>
          </p:cNvPicPr>
          <p:nvPr/>
        </p:nvPicPr>
        <p:blipFill>
          <a:blip r:embed="rId4" cstate="print"/>
          <a:srcRect/>
          <a:stretch>
            <a:fillRect/>
          </a:stretch>
        </p:blipFill>
        <p:spPr bwMode="auto">
          <a:xfrm>
            <a:off x="5436096" y="1484783"/>
            <a:ext cx="1200150" cy="371475"/>
          </a:xfrm>
          <a:prstGeom prst="rect">
            <a:avLst/>
          </a:prstGeom>
          <a:noFill/>
          <a:ln w="9525">
            <a:noFill/>
            <a:miter lim="800000"/>
            <a:headEnd/>
            <a:tailEnd/>
          </a:ln>
        </p:spPr>
      </p:pic>
      <p:pic>
        <p:nvPicPr>
          <p:cNvPr id="10" name="Picture 9"/>
          <p:cNvPicPr>
            <a:picLocks noChangeAspect="1" noChangeArrowheads="1"/>
          </p:cNvPicPr>
          <p:nvPr/>
        </p:nvPicPr>
        <p:blipFill>
          <a:blip r:embed="rId5" cstate="print"/>
          <a:srcRect/>
          <a:stretch>
            <a:fillRect/>
          </a:stretch>
        </p:blipFill>
        <p:spPr bwMode="auto">
          <a:xfrm>
            <a:off x="6359455" y="2204864"/>
            <a:ext cx="733425" cy="838200"/>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81622E5D-7BC3-44E6-BA65-C8AAD10FCEE5}" type="slidenum">
              <a:rPr lang="en-US" altLang="zh-CN" smtClean="0"/>
              <a:pPr/>
              <a:t>168</a:t>
            </a:fld>
            <a:endParaRPr lang="en-US" altLang="zh-CN"/>
          </a:p>
        </p:txBody>
      </p:sp>
    </p:spTree>
    <p:extLst>
      <p:ext uri="{BB962C8B-B14F-4D97-AF65-F5344CB8AC3E}">
        <p14:creationId xmlns:p14="http://schemas.microsoft.com/office/powerpoint/2010/main" val="306279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a:xfrm>
            <a:off x="457200" y="1295400"/>
            <a:ext cx="8153400" cy="5276872"/>
          </a:xfrm>
        </p:spPr>
        <p:txBody>
          <a:bodyPr/>
          <a:lstStyle/>
          <a:p>
            <a:r>
              <a:rPr lang="zh-CN" altLang="en-US" dirty="0"/>
              <a:t>类的定义</a:t>
            </a:r>
            <a:endParaRPr lang="en-US" altLang="zh-CN" dirty="0"/>
          </a:p>
          <a:p>
            <a:pPr lvl="1"/>
            <a:r>
              <a:rPr lang="zh-CN" altLang="en-US" dirty="0"/>
              <a:t>类名</a:t>
            </a:r>
            <a:endParaRPr lang="en-US" altLang="zh-CN" dirty="0"/>
          </a:p>
          <a:p>
            <a:pPr lvl="2"/>
            <a:r>
              <a:rPr lang="zh-CN" altLang="en-US" dirty="0"/>
              <a:t>标识符，表示类的名称，理解为新的</a:t>
            </a:r>
            <a:r>
              <a:rPr lang="zh-CN" altLang="en-US" dirty="0">
                <a:solidFill>
                  <a:srgbClr val="FF0000"/>
                </a:solidFill>
              </a:rPr>
              <a:t>数据类型名</a:t>
            </a:r>
            <a:r>
              <a:rPr lang="zh-CN" altLang="en-US" dirty="0"/>
              <a:t>，可以像</a:t>
            </a:r>
            <a:r>
              <a:rPr lang="en-US" altLang="zh-CN" dirty="0" err="1">
                <a:solidFill>
                  <a:srgbClr val="0000FF"/>
                </a:solidFill>
                <a:latin typeface="Courier New" pitchFamily="49" charset="0"/>
                <a:cs typeface="Courier New" pitchFamily="49" charset="0"/>
              </a:rPr>
              <a:t>int</a:t>
            </a:r>
            <a:r>
              <a:rPr lang="zh-CN" altLang="en-US" dirty="0"/>
              <a:t>等数据类型一样说明</a:t>
            </a:r>
            <a:r>
              <a:rPr lang="zh-CN" altLang="en-US" dirty="0">
                <a:solidFill>
                  <a:srgbClr val="FF0000"/>
                </a:solidFill>
              </a:rPr>
              <a:t>变量</a:t>
            </a:r>
            <a:r>
              <a:rPr lang="zh-CN" altLang="en-US" dirty="0"/>
              <a:t>（即类对象）</a:t>
            </a:r>
            <a:endParaRPr lang="en-US" altLang="zh-CN" dirty="0"/>
          </a:p>
          <a:p>
            <a:pPr lvl="1"/>
            <a:r>
              <a:rPr lang="zh-CN" altLang="en-US" dirty="0"/>
              <a:t>成员</a:t>
            </a:r>
            <a:endParaRPr lang="en-US" altLang="zh-CN" dirty="0"/>
          </a:p>
          <a:p>
            <a:pPr lvl="2"/>
            <a:r>
              <a:rPr lang="zh-CN" altLang="en-US" dirty="0"/>
              <a:t>按功能划分</a:t>
            </a:r>
            <a:endParaRPr lang="en-US" altLang="zh-CN" dirty="0"/>
          </a:p>
          <a:p>
            <a:pPr lvl="3"/>
            <a:r>
              <a:rPr lang="zh-CN" altLang="en-US" dirty="0"/>
              <a:t>成员变量</a:t>
            </a:r>
            <a:endParaRPr lang="en-US" altLang="zh-CN" dirty="0"/>
          </a:p>
          <a:p>
            <a:pPr lvl="3"/>
            <a:r>
              <a:rPr lang="zh-CN" altLang="en-US" dirty="0"/>
              <a:t>成员函数</a:t>
            </a:r>
            <a:endParaRPr lang="en-US" altLang="zh-CN" dirty="0"/>
          </a:p>
          <a:p>
            <a:pPr lvl="2"/>
            <a:r>
              <a:rPr lang="zh-CN" altLang="en-US" dirty="0"/>
              <a:t>按访问权限划分</a:t>
            </a:r>
            <a:endParaRPr lang="en-US" altLang="zh-CN" dirty="0"/>
          </a:p>
          <a:p>
            <a:pPr lvl="3"/>
            <a:r>
              <a:rPr lang="zh-CN" altLang="en-US" dirty="0"/>
              <a:t>公有成员（由</a:t>
            </a:r>
            <a:r>
              <a:rPr lang="en-US" altLang="zh-CN" dirty="0">
                <a:solidFill>
                  <a:srgbClr val="0000FF"/>
                </a:solidFill>
                <a:latin typeface="Courier New" pitchFamily="49" charset="0"/>
                <a:cs typeface="Courier New" pitchFamily="49" charset="0"/>
              </a:rPr>
              <a:t>public</a:t>
            </a:r>
            <a:r>
              <a:rPr lang="zh-CN" altLang="en-US" dirty="0"/>
              <a:t>标识）</a:t>
            </a:r>
            <a:endParaRPr lang="en-US" altLang="zh-CN" dirty="0"/>
          </a:p>
          <a:p>
            <a:pPr lvl="3"/>
            <a:r>
              <a:rPr lang="zh-CN" altLang="en-US" dirty="0"/>
              <a:t>私有成员（由</a:t>
            </a:r>
            <a:r>
              <a:rPr lang="en-US" altLang="zh-CN" dirty="0">
                <a:solidFill>
                  <a:srgbClr val="0000FF"/>
                </a:solidFill>
                <a:latin typeface="Courier New" pitchFamily="49" charset="0"/>
                <a:cs typeface="Courier New" pitchFamily="49" charset="0"/>
              </a:rPr>
              <a:t>private</a:t>
            </a:r>
            <a:r>
              <a:rPr lang="zh-CN" altLang="en-US" dirty="0"/>
              <a:t>标识，为</a:t>
            </a:r>
            <a:r>
              <a:rPr lang="zh-CN" altLang="en-US" dirty="0">
                <a:solidFill>
                  <a:srgbClr val="FF0000"/>
                </a:solidFill>
              </a:rPr>
              <a:t>默认权限</a:t>
            </a:r>
            <a:r>
              <a:rPr lang="zh-CN" altLang="en-US" dirty="0"/>
              <a:t>）</a:t>
            </a:r>
            <a:endParaRPr lang="en-US" altLang="zh-CN" dirty="0"/>
          </a:p>
          <a:p>
            <a:pPr lvl="3"/>
            <a:r>
              <a:rPr lang="zh-CN" altLang="en-US" dirty="0"/>
              <a:t>保护成员（由</a:t>
            </a:r>
            <a:r>
              <a:rPr lang="en-US" altLang="zh-CN" dirty="0">
                <a:solidFill>
                  <a:srgbClr val="0000FF"/>
                </a:solidFill>
                <a:latin typeface="Courier New" pitchFamily="49" charset="0"/>
                <a:cs typeface="Courier New" pitchFamily="49" charset="0"/>
              </a:rPr>
              <a:t>protected</a:t>
            </a:r>
            <a:r>
              <a:rPr lang="zh-CN" altLang="en-US" dirty="0"/>
              <a:t>标识）</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16</a:t>
            </a:fld>
            <a:endParaRPr lang="en-US" altLang="zh-CN"/>
          </a:p>
        </p:txBody>
      </p:sp>
    </p:spTree>
    <p:extLst>
      <p:ext uri="{BB962C8B-B14F-4D97-AF65-F5344CB8AC3E}">
        <p14:creationId xmlns:p14="http://schemas.microsoft.com/office/powerpoint/2010/main" val="146168393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a:t>
            </a:r>
          </a:p>
        </p:txBody>
      </p:sp>
      <p:sp>
        <p:nvSpPr>
          <p:cNvPr id="3" name="内容占位符 2"/>
          <p:cNvSpPr>
            <a:spLocks noGrp="1"/>
          </p:cNvSpPr>
          <p:nvPr>
            <p:ph idx="1"/>
          </p:nvPr>
        </p:nvSpPr>
        <p:spPr/>
        <p:txBody>
          <a:bodyPr/>
          <a:lstStyle/>
          <a:p>
            <a:r>
              <a:rPr lang="zh-CN" altLang="en-US" dirty="0"/>
              <a:t>遍历链表、显示链表数据</a:t>
            </a:r>
            <a:endParaRPr lang="en-US" altLang="zh-CN" dirty="0"/>
          </a:p>
          <a:p>
            <a:pPr lvl="1"/>
            <a:r>
              <a:rPr lang="zh-CN" altLang="en-US" dirty="0"/>
              <a:t>建立临时指针</a:t>
            </a:r>
            <a:endParaRPr lang="en-US" altLang="zh-CN" dirty="0"/>
          </a:p>
          <a:p>
            <a:pPr lvl="1">
              <a:buNone/>
            </a:pPr>
            <a:r>
              <a:rPr lang="en-US" altLang="zh-CN" dirty="0">
                <a:solidFill>
                  <a:schemeClr val="tx2"/>
                </a:solidFill>
                <a:latin typeface="Courier New" pitchFamily="49" charset="0"/>
                <a:cs typeface="Courier New" pitchFamily="49" charset="0"/>
              </a:rPr>
              <a:t>Node *</a:t>
            </a:r>
            <a:r>
              <a:rPr lang="en-US" altLang="zh-CN" dirty="0" err="1">
                <a:solidFill>
                  <a:schemeClr val="tx2"/>
                </a:solidFill>
                <a:latin typeface="Courier New" pitchFamily="49" charset="0"/>
                <a:cs typeface="Courier New" pitchFamily="49" charset="0"/>
              </a:rPr>
              <a:t>curr</a:t>
            </a:r>
            <a:r>
              <a:rPr lang="en-US" altLang="zh-CN" dirty="0">
                <a:solidFill>
                  <a:schemeClr val="tx2"/>
                </a:solidFill>
                <a:latin typeface="Courier New" pitchFamily="49" charset="0"/>
                <a:cs typeface="Courier New" pitchFamily="49" charset="0"/>
              </a:rPr>
              <a:t> = head;</a:t>
            </a:r>
          </a:p>
          <a:p>
            <a:pPr lvl="1"/>
            <a:r>
              <a:rPr lang="zh-CN" altLang="en-US" dirty="0"/>
              <a:t>通过循环，由头指针所指地址，移动到尾指针所指地址，每移动到一个节点</a:t>
            </a:r>
            <a:r>
              <a:rPr lang="zh-CN" altLang="en-US" dirty="0">
                <a:latin typeface="Courier New" pitchFamily="49" charset="0"/>
                <a:cs typeface="Courier New" pitchFamily="49" charset="0"/>
              </a:rPr>
              <a:t>访问该节点保存的数据</a:t>
            </a:r>
            <a:endParaRPr lang="en-US" altLang="zh-CN" dirty="0">
              <a:latin typeface="Courier New" pitchFamily="49" charset="0"/>
              <a:cs typeface="Courier New" pitchFamily="49" charset="0"/>
            </a:endParaRPr>
          </a:p>
          <a:p>
            <a:pPr lvl="1">
              <a:buNone/>
            </a:pPr>
            <a:r>
              <a:rPr lang="en-US" altLang="zh-CN" dirty="0">
                <a:latin typeface="Courier New" pitchFamily="49" charset="0"/>
                <a:cs typeface="Courier New" pitchFamily="49" charset="0"/>
              </a:rPr>
              <a:t>while</a:t>
            </a:r>
            <a:r>
              <a:rPr lang="en-US" altLang="zh-CN" dirty="0">
                <a:solidFill>
                  <a:schemeClr val="tx2"/>
                </a:solidFill>
                <a:latin typeface="Courier New" pitchFamily="49" charset="0"/>
                <a:cs typeface="Courier New" pitchFamily="49" charset="0"/>
              </a:rPr>
              <a:t>(</a:t>
            </a:r>
            <a:r>
              <a:rPr lang="en-US" altLang="zh-CN" dirty="0" err="1">
                <a:solidFill>
                  <a:schemeClr val="tx2"/>
                </a:solidFill>
                <a:latin typeface="Courier New" pitchFamily="49" charset="0"/>
                <a:cs typeface="Courier New" pitchFamily="49" charset="0"/>
              </a:rPr>
              <a:t>curr</a:t>
            </a:r>
            <a:r>
              <a:rPr lang="en-US" altLang="zh-CN" dirty="0">
                <a:solidFill>
                  <a:schemeClr val="tx2"/>
                </a:solidFill>
                <a:latin typeface="Courier New" pitchFamily="49" charset="0"/>
                <a:cs typeface="Courier New" pitchFamily="49" charset="0"/>
              </a:rPr>
              <a:t>!=tail){</a:t>
            </a:r>
          </a:p>
          <a:p>
            <a:pPr lvl="1">
              <a:buNone/>
            </a:pP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cout</a:t>
            </a:r>
            <a:r>
              <a:rPr lang="en-US" altLang="zh-CN" dirty="0">
                <a:solidFill>
                  <a:schemeClr val="tx2"/>
                </a:solidFill>
                <a:latin typeface="Courier New" pitchFamily="49" charset="0"/>
                <a:cs typeface="Courier New" pitchFamily="49" charset="0"/>
              </a:rPr>
              <a:t>&lt;&lt;</a:t>
            </a:r>
            <a:r>
              <a:rPr lang="en-US" altLang="zh-CN" dirty="0" err="1">
                <a:solidFill>
                  <a:schemeClr val="tx2"/>
                </a:solidFill>
                <a:latin typeface="Courier New" pitchFamily="49" charset="0"/>
                <a:cs typeface="Courier New" pitchFamily="49" charset="0"/>
              </a:rPr>
              <a:t>curr</a:t>
            </a:r>
            <a:r>
              <a:rPr lang="en-US" altLang="zh-CN" dirty="0">
                <a:solidFill>
                  <a:schemeClr val="tx2"/>
                </a:solidFill>
                <a:latin typeface="Courier New" pitchFamily="49" charset="0"/>
                <a:cs typeface="Courier New" pitchFamily="49" charset="0"/>
              </a:rPr>
              <a:t> -&gt; </a:t>
            </a:r>
            <a:r>
              <a:rPr lang="en-US" altLang="zh-CN" dirty="0" err="1">
                <a:solidFill>
                  <a:schemeClr val="tx2"/>
                </a:solidFill>
                <a:latin typeface="Courier New" pitchFamily="49" charset="0"/>
                <a:cs typeface="Courier New" pitchFamily="49" charset="0"/>
              </a:rPr>
              <a:t>num</a:t>
            </a:r>
            <a:r>
              <a:rPr lang="en-US" altLang="zh-CN" dirty="0">
                <a:solidFill>
                  <a:schemeClr val="tx2"/>
                </a:solidFill>
                <a:latin typeface="Courier New" pitchFamily="49" charset="0"/>
                <a:cs typeface="Courier New" pitchFamily="49" charset="0"/>
              </a:rPr>
              <a:t>;</a:t>
            </a:r>
            <a:r>
              <a:rPr lang="en-US" altLang="zh-CN" dirty="0">
                <a:solidFill>
                  <a:srgbClr val="007434"/>
                </a:solidFill>
                <a:latin typeface="Courier New" pitchFamily="49" charset="0"/>
                <a:cs typeface="Courier New" pitchFamily="49" charset="0"/>
              </a:rPr>
              <a:t>//</a:t>
            </a:r>
            <a:r>
              <a:rPr lang="zh-CN" altLang="en-US" dirty="0">
                <a:solidFill>
                  <a:srgbClr val="007434"/>
                </a:solidFill>
                <a:latin typeface="Courier New" pitchFamily="49" charset="0"/>
                <a:cs typeface="Courier New" pitchFamily="49" charset="0"/>
              </a:rPr>
              <a:t>访问数据</a:t>
            </a:r>
            <a:endParaRPr lang="en-US" altLang="zh-CN" dirty="0">
              <a:solidFill>
                <a:srgbClr val="007434"/>
              </a:solidFill>
              <a:latin typeface="Courier New" pitchFamily="49" charset="0"/>
              <a:cs typeface="Courier New" pitchFamily="49" charset="0"/>
            </a:endParaRPr>
          </a:p>
          <a:p>
            <a:pPr lvl="1">
              <a:buNone/>
            </a:pP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curr</a:t>
            </a:r>
            <a:r>
              <a:rPr lang="en-US" altLang="zh-CN" dirty="0">
                <a:solidFill>
                  <a:schemeClr val="tx2"/>
                </a:solidFill>
                <a:latin typeface="Courier New" pitchFamily="49" charset="0"/>
                <a:cs typeface="Courier New" pitchFamily="49" charset="0"/>
              </a:rPr>
              <a:t> = </a:t>
            </a:r>
            <a:r>
              <a:rPr lang="en-US" altLang="zh-CN" dirty="0" err="1">
                <a:solidFill>
                  <a:schemeClr val="tx2"/>
                </a:solidFill>
                <a:latin typeface="Courier New" pitchFamily="49" charset="0"/>
                <a:cs typeface="Courier New" pitchFamily="49" charset="0"/>
              </a:rPr>
              <a:t>curr</a:t>
            </a:r>
            <a:r>
              <a:rPr lang="en-US" altLang="zh-CN" dirty="0">
                <a:solidFill>
                  <a:schemeClr val="tx2"/>
                </a:solidFill>
                <a:latin typeface="Courier New" pitchFamily="49" charset="0"/>
                <a:cs typeface="Courier New" pitchFamily="49" charset="0"/>
              </a:rPr>
              <a:t> -&gt; next;</a:t>
            </a:r>
          </a:p>
          <a:p>
            <a:pPr lvl="1">
              <a:buNone/>
            </a:pPr>
            <a:r>
              <a:rPr lang="en-US" altLang="zh-CN" dirty="0">
                <a:solidFill>
                  <a:schemeClr val="tx2"/>
                </a:solidFill>
                <a:latin typeface="Courier New" pitchFamily="49" charset="0"/>
                <a:cs typeface="Courier New" pitchFamily="49" charset="0"/>
              </a:rPr>
              <a:t>}</a:t>
            </a: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169</a:t>
            </a:fld>
            <a:endParaRPr lang="en-US" altLang="zh-CN"/>
          </a:p>
        </p:txBody>
      </p:sp>
    </p:spTree>
    <p:extLst>
      <p:ext uri="{BB962C8B-B14F-4D97-AF65-F5344CB8AC3E}">
        <p14:creationId xmlns:p14="http://schemas.microsoft.com/office/powerpoint/2010/main" val="20545498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a:t>
            </a:r>
          </a:p>
        </p:txBody>
      </p:sp>
      <p:sp>
        <p:nvSpPr>
          <p:cNvPr id="3" name="内容占位符 2"/>
          <p:cNvSpPr>
            <a:spLocks noGrp="1"/>
          </p:cNvSpPr>
          <p:nvPr>
            <p:ph idx="1"/>
          </p:nvPr>
        </p:nvSpPr>
        <p:spPr/>
        <p:txBody>
          <a:bodyPr/>
          <a:lstStyle/>
          <a:p>
            <a:r>
              <a:rPr lang="zh-CN" altLang="en-US"/>
              <a:t>插入节点</a:t>
            </a:r>
          </a:p>
        </p:txBody>
      </p:sp>
      <p:pic>
        <p:nvPicPr>
          <p:cNvPr id="6" name="Picture 2"/>
          <p:cNvPicPr>
            <a:picLocks noChangeAspect="1" noChangeArrowheads="1"/>
          </p:cNvPicPr>
          <p:nvPr/>
        </p:nvPicPr>
        <p:blipFill>
          <a:blip r:embed="rId2" cstate="print"/>
          <a:srcRect/>
          <a:stretch>
            <a:fillRect/>
          </a:stretch>
        </p:blipFill>
        <p:spPr bwMode="auto">
          <a:xfrm>
            <a:off x="1112937" y="2021900"/>
            <a:ext cx="6972300" cy="1133475"/>
          </a:xfrm>
          <a:prstGeom prst="rect">
            <a:avLst/>
          </a:prstGeom>
          <a:noFill/>
          <a:ln w="9525">
            <a:noFill/>
            <a:miter lim="800000"/>
            <a:headEnd/>
            <a:tailEnd/>
          </a:ln>
          <a:effectLst/>
        </p:spPr>
      </p:pic>
      <p:pic>
        <p:nvPicPr>
          <p:cNvPr id="7" name="Picture 8"/>
          <p:cNvPicPr>
            <a:picLocks noChangeAspect="1" noChangeArrowheads="1"/>
          </p:cNvPicPr>
          <p:nvPr/>
        </p:nvPicPr>
        <p:blipFill>
          <a:blip r:embed="rId3" cstate="print"/>
          <a:srcRect/>
          <a:stretch>
            <a:fillRect/>
          </a:stretch>
        </p:blipFill>
        <p:spPr bwMode="auto">
          <a:xfrm>
            <a:off x="179512" y="5022304"/>
            <a:ext cx="8867775" cy="1143000"/>
          </a:xfrm>
          <a:prstGeom prst="rect">
            <a:avLst/>
          </a:prstGeom>
          <a:noFill/>
          <a:ln w="9525">
            <a:noFill/>
            <a:miter lim="800000"/>
            <a:headEnd/>
            <a:tailEnd/>
          </a:ln>
          <a:effectLst/>
        </p:spPr>
      </p:pic>
      <p:pic>
        <p:nvPicPr>
          <p:cNvPr id="8" name="Picture 9"/>
          <p:cNvPicPr>
            <a:picLocks noChangeAspect="1" noChangeArrowheads="1"/>
          </p:cNvPicPr>
          <p:nvPr/>
        </p:nvPicPr>
        <p:blipFill>
          <a:blip r:embed="rId4" cstate="print"/>
          <a:srcRect/>
          <a:stretch>
            <a:fillRect/>
          </a:stretch>
        </p:blipFill>
        <p:spPr bwMode="auto">
          <a:xfrm>
            <a:off x="2613135" y="4522230"/>
            <a:ext cx="2524125" cy="361950"/>
          </a:xfrm>
          <a:prstGeom prst="rect">
            <a:avLst/>
          </a:prstGeom>
          <a:noFill/>
          <a:ln w="9525">
            <a:noFill/>
            <a:miter lim="800000"/>
            <a:headEnd/>
            <a:tailEnd/>
          </a:ln>
          <a:effectLst/>
        </p:spPr>
      </p:pic>
      <p:pic>
        <p:nvPicPr>
          <p:cNvPr id="9" name="图片 8" descr="紫色箭头1.png"/>
          <p:cNvPicPr>
            <a:picLocks noChangeAspect="1"/>
          </p:cNvPicPr>
          <p:nvPr/>
        </p:nvPicPr>
        <p:blipFill>
          <a:blip r:embed="rId5" cstate="print"/>
          <a:stretch>
            <a:fillRect/>
          </a:stretch>
        </p:blipFill>
        <p:spPr>
          <a:xfrm>
            <a:off x="5256341" y="3136393"/>
            <a:ext cx="825397" cy="457143"/>
          </a:xfrm>
          <a:prstGeom prst="rect">
            <a:avLst/>
          </a:prstGeom>
        </p:spPr>
      </p:pic>
      <p:pic>
        <p:nvPicPr>
          <p:cNvPr id="10" name="Picture 2"/>
          <p:cNvPicPr>
            <a:picLocks noChangeAspect="1" noChangeArrowheads="1"/>
          </p:cNvPicPr>
          <p:nvPr/>
        </p:nvPicPr>
        <p:blipFill>
          <a:blip r:embed="rId6" cstate="print"/>
          <a:srcRect/>
          <a:stretch>
            <a:fillRect/>
          </a:stretch>
        </p:blipFill>
        <p:spPr bwMode="auto">
          <a:xfrm>
            <a:off x="3160841" y="3408470"/>
            <a:ext cx="2095500" cy="1076325"/>
          </a:xfrm>
          <a:prstGeom prst="rect">
            <a:avLst/>
          </a:prstGeom>
          <a:noFill/>
          <a:ln w="9525">
            <a:noFill/>
            <a:miter lim="800000"/>
            <a:headEnd/>
            <a:tailEnd/>
          </a:ln>
          <a:effectLst/>
        </p:spPr>
      </p:pic>
      <p:pic>
        <p:nvPicPr>
          <p:cNvPr id="11" name="Picture 3"/>
          <p:cNvPicPr>
            <a:picLocks noChangeAspect="1" noChangeArrowheads="1"/>
          </p:cNvPicPr>
          <p:nvPr/>
        </p:nvPicPr>
        <p:blipFill>
          <a:blip r:embed="rId7" cstate="print"/>
          <a:srcRect/>
          <a:stretch>
            <a:fillRect/>
          </a:stretch>
        </p:blipFill>
        <p:spPr bwMode="auto">
          <a:xfrm>
            <a:off x="5327774" y="3368108"/>
            <a:ext cx="642938" cy="439737"/>
          </a:xfrm>
          <a:prstGeom prst="rect">
            <a:avLst/>
          </a:prstGeom>
          <a:noFill/>
          <a:ln w="9525">
            <a:miter lim="800000"/>
            <a:headEnd/>
            <a:tailEnd/>
          </a:ln>
          <a:effectLst/>
        </p:spPr>
      </p:pic>
      <p:pic>
        <p:nvPicPr>
          <p:cNvPr id="12" name="图片 11" descr="红色十叉.png"/>
          <p:cNvPicPr>
            <a:picLocks noChangeAspect="1"/>
          </p:cNvPicPr>
          <p:nvPr/>
        </p:nvPicPr>
        <p:blipFill>
          <a:blip r:embed="rId8" cstate="print"/>
          <a:stretch>
            <a:fillRect/>
          </a:stretch>
        </p:blipFill>
        <p:spPr>
          <a:xfrm>
            <a:off x="4470523" y="2379090"/>
            <a:ext cx="520635" cy="520635"/>
          </a:xfrm>
          <a:prstGeom prst="rect">
            <a:avLst/>
          </a:prstGeom>
        </p:spPr>
      </p:pic>
      <p:pic>
        <p:nvPicPr>
          <p:cNvPr id="3075" name="Picture 3"/>
          <p:cNvPicPr>
            <a:picLocks noChangeAspect="1" noChangeArrowheads="1"/>
          </p:cNvPicPr>
          <p:nvPr/>
        </p:nvPicPr>
        <p:blipFill>
          <a:blip r:embed="rId9" cstate="print"/>
          <a:srcRect/>
          <a:stretch>
            <a:fillRect/>
          </a:stretch>
        </p:blipFill>
        <p:spPr bwMode="auto">
          <a:xfrm>
            <a:off x="1112400" y="2023200"/>
            <a:ext cx="7048500" cy="1143000"/>
          </a:xfrm>
          <a:prstGeom prst="rect">
            <a:avLst/>
          </a:prstGeom>
          <a:noFill/>
          <a:ln w="9525">
            <a:noFill/>
            <a:miter lim="800000"/>
            <a:headEnd/>
            <a:tailEnd/>
          </a:ln>
        </p:spPr>
      </p:pic>
      <p:pic>
        <p:nvPicPr>
          <p:cNvPr id="16" name="图片 15" descr="紫色箭头2.png"/>
          <p:cNvPicPr>
            <a:picLocks noChangeAspect="1"/>
          </p:cNvPicPr>
          <p:nvPr/>
        </p:nvPicPr>
        <p:blipFill>
          <a:blip r:embed="rId10" cstate="print"/>
          <a:stretch>
            <a:fillRect/>
          </a:stretch>
        </p:blipFill>
        <p:spPr>
          <a:xfrm>
            <a:off x="2756011" y="2950594"/>
            <a:ext cx="1030131" cy="825397"/>
          </a:xfrm>
          <a:prstGeom prst="rect">
            <a:avLst/>
          </a:prstGeom>
        </p:spPr>
      </p:pic>
      <p:sp>
        <p:nvSpPr>
          <p:cNvPr id="13" name="灯片编号占位符 12"/>
          <p:cNvSpPr>
            <a:spLocks noGrp="1"/>
          </p:cNvSpPr>
          <p:nvPr>
            <p:ph type="sldNum" sz="quarter" idx="12"/>
          </p:nvPr>
        </p:nvSpPr>
        <p:spPr/>
        <p:txBody>
          <a:bodyPr/>
          <a:lstStyle/>
          <a:p>
            <a:fld id="{81622E5D-7BC3-44E6-BA65-C8AAD10FCEE5}" type="slidenum">
              <a:rPr lang="en-US" altLang="zh-CN" smtClean="0"/>
              <a:pPr/>
              <a:t>170</a:t>
            </a:fld>
            <a:endParaRPr lang="en-US" altLang="zh-CN"/>
          </a:p>
        </p:txBody>
      </p:sp>
    </p:spTree>
    <p:extLst>
      <p:ext uri="{BB962C8B-B14F-4D97-AF65-F5344CB8AC3E}">
        <p14:creationId xmlns:p14="http://schemas.microsoft.com/office/powerpoint/2010/main" val="260775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edge">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a:t>
            </a:r>
            <a:endParaRPr lang="zh-CN" altLang="en-US" dirty="0"/>
          </a:p>
        </p:txBody>
      </p:sp>
      <p:sp>
        <p:nvSpPr>
          <p:cNvPr id="3" name="内容占位符 2"/>
          <p:cNvSpPr>
            <a:spLocks noGrp="1"/>
          </p:cNvSpPr>
          <p:nvPr>
            <p:ph idx="1"/>
          </p:nvPr>
        </p:nvSpPr>
        <p:spPr/>
        <p:txBody>
          <a:bodyPr/>
          <a:lstStyle/>
          <a:p>
            <a:r>
              <a:rPr lang="zh-CN" altLang="en-US"/>
              <a:t>节点插入成员函数</a:t>
            </a:r>
            <a:endParaRPr lang="en-US" altLang="zh-CN" dirty="0"/>
          </a:p>
          <a:p>
            <a:pPr lvl="1"/>
            <a:r>
              <a:rPr lang="zh-CN" altLang="en-US"/>
              <a:t>实现链表节点的有序插入（由小到大）</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r>
              <a:rPr lang="en-US" altLang="zh-CN" sz="2000">
                <a:latin typeface="Courier New" pitchFamily="49" charset="0"/>
                <a:cs typeface="Courier New" pitchFamily="49" charset="0"/>
              </a:rPr>
              <a:t>void </a:t>
            </a:r>
            <a:r>
              <a:rPr lang="en-US" altLang="zh-CN" sz="2000">
                <a:solidFill>
                  <a:schemeClr val="tx2"/>
                </a:solidFill>
                <a:latin typeface="Courier New" pitchFamily="49" charset="0"/>
                <a:cs typeface="Courier New" pitchFamily="49" charset="0"/>
              </a:rPr>
              <a:t>List::Insert(</a:t>
            </a:r>
            <a:r>
              <a:rPr lang="en-US" altLang="zh-CN" sz="2000">
                <a:latin typeface="Courier New" pitchFamily="49" charset="0"/>
                <a:cs typeface="Courier New" pitchFamily="49" charset="0"/>
              </a:rPr>
              <a:t>int</a:t>
            </a:r>
            <a:r>
              <a:rPr lang="en-US" altLang="zh-CN" sz="2000">
                <a:solidFill>
                  <a:schemeClr val="tx2"/>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n)</a:t>
            </a:r>
          </a:p>
          <a:p>
            <a:pPr lvl="1">
              <a:spcBef>
                <a:spcPts val="0"/>
              </a:spcBef>
              <a:buNone/>
            </a:pP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a:solidFill>
                  <a:schemeClr val="tx2"/>
                </a:solidFill>
                <a:latin typeface="Courier New" pitchFamily="49" charset="0"/>
                <a:cs typeface="Courier New" pitchFamily="49" charset="0"/>
              </a:rPr>
              <a:t>	Node* </a:t>
            </a:r>
            <a:r>
              <a:rPr lang="en-US" altLang="zh-CN" sz="2000" err="1">
                <a:solidFill>
                  <a:schemeClr val="tx2"/>
                </a:solidFill>
                <a:latin typeface="Courier New" pitchFamily="49" charset="0"/>
                <a:cs typeface="Courier New" pitchFamily="49" charset="0"/>
              </a:rPr>
              <a:t>tmp</a:t>
            </a:r>
            <a:r>
              <a:rPr lang="en-US" altLang="zh-CN" sz="2000">
                <a:solidFill>
                  <a:schemeClr val="tx2"/>
                </a:solidFill>
                <a:latin typeface="Courier New" pitchFamily="49" charset="0"/>
                <a:cs typeface="Courier New" pitchFamily="49" charset="0"/>
              </a:rPr>
              <a:t>=</a:t>
            </a:r>
            <a:r>
              <a:rPr lang="en-US" altLang="zh-CN" sz="2000">
                <a:latin typeface="Courier New" pitchFamily="49" charset="0"/>
                <a:cs typeface="Courier New" pitchFamily="49" charset="0"/>
              </a:rPr>
              <a:t>new </a:t>
            </a:r>
            <a:r>
              <a:rPr lang="en-US" altLang="zh-CN" sz="2000">
                <a:solidFill>
                  <a:schemeClr val="tx2"/>
                </a:solidFill>
                <a:latin typeface="Courier New" pitchFamily="49" charset="0"/>
                <a:cs typeface="Courier New" pitchFamily="49" charset="0"/>
              </a:rPr>
              <a:t>Node(n);</a:t>
            </a:r>
            <a:r>
              <a:rPr lang="en-US" altLang="zh-CN" sz="2000">
                <a:solidFill>
                  <a:srgbClr val="007434"/>
                </a:solidFill>
                <a:latin typeface="Courier New" pitchFamily="49" charset="0"/>
                <a:cs typeface="Courier New" pitchFamily="49" charset="0"/>
              </a:rPr>
              <a:t>//</a:t>
            </a:r>
            <a:r>
              <a:rPr lang="zh-CN" altLang="en-US" sz="2000">
                <a:solidFill>
                  <a:srgbClr val="007434"/>
                </a:solidFill>
                <a:latin typeface="Courier New" pitchFamily="49" charset="0"/>
                <a:cs typeface="Courier New" pitchFamily="49" charset="0"/>
              </a:rPr>
              <a:t>建立并初始化待插入节点</a:t>
            </a:r>
            <a:endParaRPr lang="en-US" altLang="zh-CN" sz="2000" dirty="0">
              <a:solidFill>
                <a:srgbClr val="007434"/>
              </a:solidFill>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		if</a:t>
            </a:r>
            <a:r>
              <a:rPr lang="en-US" altLang="zh-CN" sz="2000" dirty="0">
                <a:solidFill>
                  <a:schemeClr val="tx2"/>
                </a:solidFill>
                <a:latin typeface="Courier New" pitchFamily="49" charset="0"/>
                <a:cs typeface="Courier New" pitchFamily="49" charset="0"/>
              </a:rPr>
              <a:t>(head==</a:t>
            </a:r>
            <a:r>
              <a:rPr lang="en-US" altLang="zh-CN" sz="2000">
                <a:solidFill>
                  <a:schemeClr val="tx2"/>
                </a:solidFill>
                <a:latin typeface="Courier New" pitchFamily="49" charset="0"/>
                <a:cs typeface="Courier New" pitchFamily="49" charset="0"/>
              </a:rPr>
              <a:t>NULL)</a:t>
            </a:r>
            <a:r>
              <a:rPr lang="en-US" altLang="zh-CN" sz="2000">
                <a:solidFill>
                  <a:srgbClr val="007434"/>
                </a:solidFill>
                <a:latin typeface="Courier New" pitchFamily="49" charset="0"/>
                <a:cs typeface="Courier New" pitchFamily="49" charset="0"/>
              </a:rPr>
              <a:t>//</a:t>
            </a:r>
            <a:r>
              <a:rPr lang="zh-CN" altLang="en-US" sz="2000">
                <a:solidFill>
                  <a:srgbClr val="007434"/>
                </a:solidFill>
                <a:latin typeface="Courier New" pitchFamily="49" charset="0"/>
                <a:cs typeface="Courier New" pitchFamily="49" charset="0"/>
              </a:rPr>
              <a:t>链表头指针为空，即链表未建立</a:t>
            </a:r>
            <a:endParaRPr lang="en-US" altLang="zh-CN" sz="2000" dirty="0">
              <a:solidFill>
                <a:srgbClr val="007434"/>
              </a:solidFill>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head=tail=</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nodeCount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latin typeface="Courier New" pitchFamily="49" charset="0"/>
                <a:cs typeface="Courier New" pitchFamily="49" charset="0"/>
              </a:rPr>
              <a:t>	</a:t>
            </a:r>
            <a:endParaRPr lang="zh-CN" altLang="en-US" sz="20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171</a:t>
            </a:fld>
            <a:endParaRPr lang="en-US" altLang="zh-CN"/>
          </a:p>
        </p:txBody>
      </p:sp>
    </p:spTree>
    <p:extLst>
      <p:ext uri="{BB962C8B-B14F-4D97-AF65-F5344CB8AC3E}">
        <p14:creationId xmlns:p14="http://schemas.microsoft.com/office/powerpoint/2010/main" val="405686433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a:t>
            </a:r>
            <a:endParaRPr lang="zh-CN" altLang="en-US" dirty="0"/>
          </a:p>
        </p:txBody>
      </p:sp>
      <p:sp>
        <p:nvSpPr>
          <p:cNvPr id="3" name="内容占位符 2"/>
          <p:cNvSpPr>
            <a:spLocks noGrp="1"/>
          </p:cNvSpPr>
          <p:nvPr>
            <p:ph idx="1"/>
          </p:nvPr>
        </p:nvSpPr>
        <p:spPr/>
        <p:txBody>
          <a:bodyPr/>
          <a:lstStyle/>
          <a:p>
            <a:pPr lvl="1">
              <a:spcBef>
                <a:spcPts val="0"/>
              </a:spcBef>
              <a:buNone/>
            </a:pPr>
            <a:r>
              <a:rPr lang="en-US" altLang="zh-CN" sz="2000" dirty="0">
                <a:latin typeface="Courier New" pitchFamily="49" charset="0"/>
                <a:cs typeface="Courier New" pitchFamily="49" charset="0"/>
              </a:rPr>
              <a:t>else</a:t>
            </a:r>
          </a:p>
          <a:p>
            <a:pPr lvl="1">
              <a:spcBef>
                <a:spcPts val="0"/>
              </a:spcBef>
              <a:buNone/>
            </a:pP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latin typeface="Courier New" pitchFamily="49" charset="0"/>
                <a:cs typeface="Courier New" pitchFamily="49" charset="0"/>
              </a:rPr>
              <a:t>		if</a:t>
            </a:r>
            <a:r>
              <a:rPr lang="en-US" altLang="zh-CN" sz="2000" dirty="0">
                <a:solidFill>
                  <a:schemeClr val="tx2"/>
                </a:solidFill>
                <a:latin typeface="Courier New" pitchFamily="49" charset="0"/>
                <a:cs typeface="Courier New" pitchFamily="49" charset="0"/>
              </a:rPr>
              <a:t>(n&lt;head-&gt;</a:t>
            </a:r>
            <a:r>
              <a:rPr lang="en-US" altLang="zh-CN" sz="2000">
                <a:solidFill>
                  <a:schemeClr val="tx2"/>
                </a:solidFill>
                <a:latin typeface="Courier New" pitchFamily="49" charset="0"/>
                <a:cs typeface="Courier New" pitchFamily="49" charset="0"/>
              </a:rPr>
              <a:t>num)</a:t>
            </a:r>
            <a:r>
              <a:rPr lang="en-US" altLang="zh-CN" sz="2000">
                <a:solidFill>
                  <a:srgbClr val="007434"/>
                </a:solidFill>
                <a:latin typeface="Courier New" pitchFamily="49" charset="0"/>
                <a:cs typeface="Courier New" pitchFamily="49" charset="0"/>
              </a:rPr>
              <a:t>//</a:t>
            </a:r>
            <a:r>
              <a:rPr lang="zh-CN" altLang="en-US" sz="2000">
                <a:solidFill>
                  <a:srgbClr val="007434"/>
                </a:solidFill>
                <a:latin typeface="Courier New" pitchFamily="49" charset="0"/>
                <a:cs typeface="Courier New" pitchFamily="49" charset="0"/>
              </a:rPr>
              <a:t>当前数据小于链表头结点保存的数据</a:t>
            </a:r>
            <a:endParaRPr lang="en-US" altLang="zh-CN" sz="2000" dirty="0">
              <a:solidFill>
                <a:srgbClr val="007434"/>
              </a:solidFill>
              <a:latin typeface="Courier New" pitchFamily="49" charset="0"/>
              <a:cs typeface="Courier New" pitchFamily="49" charset="0"/>
            </a:endParaRP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-&gt;next=head;</a:t>
            </a:r>
          </a:p>
          <a:p>
            <a:pPr lvl="1">
              <a:spcBef>
                <a:spcPts val="0"/>
              </a:spcBef>
              <a:buNone/>
            </a:pPr>
            <a:r>
              <a:rPr lang="en-US" altLang="zh-CN" sz="2000" dirty="0">
                <a:solidFill>
                  <a:schemeClr val="tx2"/>
                </a:solidFill>
                <a:latin typeface="Courier New" pitchFamily="49" charset="0"/>
                <a:cs typeface="Courier New" pitchFamily="49" charset="0"/>
              </a:rPr>
              <a:t>			head=</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nodeCount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latin typeface="Courier New" pitchFamily="49" charset="0"/>
                <a:cs typeface="Courier New" pitchFamily="49" charset="0"/>
              </a:rPr>
              <a:t>			return</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latin typeface="Courier New" pitchFamily="49" charset="0"/>
                <a:cs typeface="Courier New" pitchFamily="49" charset="0"/>
              </a:rPr>
              <a:t>		if</a:t>
            </a:r>
            <a:r>
              <a:rPr lang="en-US" altLang="zh-CN" sz="2000" dirty="0">
                <a:solidFill>
                  <a:schemeClr val="tx2"/>
                </a:solidFill>
                <a:latin typeface="Courier New" pitchFamily="49" charset="0"/>
                <a:cs typeface="Courier New" pitchFamily="49" charset="0"/>
              </a:rPr>
              <a:t>(n&gt;tail-&gt;</a:t>
            </a:r>
            <a:r>
              <a:rPr lang="en-US" altLang="zh-CN" sz="2000">
                <a:solidFill>
                  <a:schemeClr val="tx2"/>
                </a:solidFill>
                <a:latin typeface="Courier New" pitchFamily="49" charset="0"/>
                <a:cs typeface="Courier New" pitchFamily="49" charset="0"/>
              </a:rPr>
              <a:t>num)</a:t>
            </a:r>
            <a:r>
              <a:rPr lang="en-US" altLang="zh-CN" sz="2000">
                <a:solidFill>
                  <a:srgbClr val="007434"/>
                </a:solidFill>
                <a:latin typeface="Courier New" pitchFamily="49" charset="0"/>
                <a:cs typeface="Courier New" pitchFamily="49" charset="0"/>
              </a:rPr>
              <a:t>//</a:t>
            </a:r>
            <a:r>
              <a:rPr lang="zh-CN" altLang="en-US" sz="2000">
                <a:solidFill>
                  <a:srgbClr val="007434"/>
                </a:solidFill>
                <a:latin typeface="Courier New" pitchFamily="49" charset="0"/>
                <a:cs typeface="Courier New" pitchFamily="49" charset="0"/>
              </a:rPr>
              <a:t>当前数据大于链表尾结点保存的数据</a:t>
            </a:r>
            <a:endParaRPr lang="en-US" altLang="zh-CN" sz="2000" dirty="0">
              <a:solidFill>
                <a:schemeClr val="tx2"/>
              </a:solidFill>
              <a:latin typeface="Courier New" pitchFamily="49" charset="0"/>
              <a:cs typeface="Courier New" pitchFamily="49" charset="0"/>
            </a:endParaRP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tail-&gt;next=</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tail=</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nodeCount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latin typeface="Courier New" pitchFamily="49" charset="0"/>
                <a:cs typeface="Courier New" pitchFamily="49" charset="0"/>
              </a:rPr>
              <a:t>			return</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p>
          <a:p>
            <a:pPr>
              <a:buNone/>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172</a:t>
            </a:fld>
            <a:endParaRPr lang="en-US" altLang="zh-CN"/>
          </a:p>
        </p:txBody>
      </p:sp>
    </p:spTree>
    <p:extLst>
      <p:ext uri="{BB962C8B-B14F-4D97-AF65-F5344CB8AC3E}">
        <p14:creationId xmlns:p14="http://schemas.microsoft.com/office/powerpoint/2010/main" val="393300235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a:t>
            </a:r>
            <a:endParaRPr lang="zh-CN" altLang="en-US" dirty="0"/>
          </a:p>
        </p:txBody>
      </p:sp>
      <p:sp>
        <p:nvSpPr>
          <p:cNvPr id="3" name="内容占位符 2"/>
          <p:cNvSpPr>
            <a:spLocks noGrp="1"/>
          </p:cNvSpPr>
          <p:nvPr>
            <p:ph idx="1"/>
          </p:nvPr>
        </p:nvSpPr>
        <p:spPr/>
        <p:txBody>
          <a:bodyPr/>
          <a:lstStyle/>
          <a:p>
            <a:pPr lvl="1">
              <a:spcBef>
                <a:spcPts val="0"/>
              </a:spcBef>
              <a:buNone/>
            </a:pPr>
            <a:r>
              <a:rPr lang="en-US" altLang="zh-CN" sz="2000" dirty="0">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Node* </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=head;</a:t>
            </a:r>
          </a:p>
          <a:p>
            <a:pPr lvl="1">
              <a:spcBef>
                <a:spcPts val="0"/>
              </a:spcBef>
              <a:buNone/>
            </a:pPr>
            <a:r>
              <a:rPr lang="en-US" altLang="zh-CN" sz="2000" dirty="0">
                <a:latin typeface="Courier New" pitchFamily="49" charset="0"/>
                <a:cs typeface="Courier New" pitchFamily="49" charset="0"/>
              </a:rPr>
              <a:t>		 while</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-&gt;next!=NULL)</a:t>
            </a:r>
            <a:r>
              <a:rPr lang="en-US" altLang="zh-CN" sz="2000" dirty="0">
                <a:solidFill>
                  <a:srgbClr val="007434"/>
                </a:solidFill>
                <a:latin typeface="Courier New" pitchFamily="49" charset="0"/>
                <a:cs typeface="Courier New" pitchFamily="49" charset="0"/>
              </a:rPr>
              <a:t>//</a:t>
            </a:r>
            <a:r>
              <a:rPr lang="zh-CN" altLang="en-US" sz="2000" dirty="0">
                <a:solidFill>
                  <a:srgbClr val="007434"/>
                </a:solidFill>
                <a:latin typeface="Courier New" pitchFamily="49" charset="0"/>
                <a:cs typeface="Courier New" pitchFamily="49" charset="0"/>
              </a:rPr>
              <a:t>寻找合适的插入位置</a:t>
            </a:r>
            <a:endParaRPr lang="en-US" altLang="zh-CN" sz="2000" dirty="0">
              <a:solidFill>
                <a:srgbClr val="007434"/>
              </a:solidFill>
              <a:latin typeface="Courier New" pitchFamily="49" charset="0"/>
              <a:cs typeface="Courier New" pitchFamily="49" charset="0"/>
            </a:endParaRP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latin typeface="Courier New" pitchFamily="49" charset="0"/>
                <a:cs typeface="Courier New" pitchFamily="49" charset="0"/>
              </a:rPr>
              <a:t>			if</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-&gt;</a:t>
            </a:r>
            <a:r>
              <a:rPr lang="en-US" altLang="zh-CN" sz="2000" dirty="0" err="1" smtClean="0">
                <a:solidFill>
                  <a:schemeClr val="tx2"/>
                </a:solidFill>
                <a:latin typeface="Courier New" pitchFamily="49" charset="0"/>
                <a:cs typeface="Courier New" pitchFamily="49" charset="0"/>
              </a:rPr>
              <a:t>num</a:t>
            </a:r>
            <a:r>
              <a:rPr lang="en-US" altLang="zh-CN" sz="2000" dirty="0" smtClean="0">
                <a:solidFill>
                  <a:schemeClr val="tx2"/>
                </a:solidFill>
                <a:latin typeface="Courier New" pitchFamily="49" charset="0"/>
                <a:cs typeface="Courier New" pitchFamily="49" charset="0"/>
              </a:rPr>
              <a:t>&lt;n</a:t>
            </a:r>
            <a:r>
              <a:rPr lang="en-US" altLang="zh-CN" sz="2000" dirty="0">
                <a:solidFill>
                  <a:schemeClr val="tx2"/>
                </a:solidFill>
                <a:latin typeface="Courier New" pitchFamily="49" charset="0"/>
                <a:cs typeface="Courier New" pitchFamily="49" charset="0"/>
              </a:rPr>
              <a:t>)&amp;&amp;(</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-&gt;next-&gt;num&gt;n))</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-&gt;next=</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-&gt;next;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-&gt;next=</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nodeCount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latin typeface="Courier New" pitchFamily="49" charset="0"/>
                <a:cs typeface="Courier New" pitchFamily="49" charset="0"/>
              </a:rPr>
              <a:t>				return</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-&gt;next;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7434"/>
                </a:solidFill>
                <a:latin typeface="Courier New" pitchFamily="49" charset="0"/>
                <a:cs typeface="Courier New" pitchFamily="49" charset="0"/>
              </a:rPr>
              <a:t>//end while</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7434"/>
                </a:solidFill>
                <a:latin typeface="Courier New" pitchFamily="49" charset="0"/>
                <a:cs typeface="Courier New" pitchFamily="49" charset="0"/>
              </a:rPr>
              <a:t>//end else</a:t>
            </a:r>
          </a:p>
          <a:p>
            <a:pPr lvl="1">
              <a:spcBef>
                <a:spcPts val="0"/>
              </a:spcBef>
              <a:buNone/>
            </a:pPr>
            <a:r>
              <a:rPr lang="en-US" altLang="zh-CN" sz="2000" dirty="0">
                <a:solidFill>
                  <a:schemeClr val="tx2"/>
                </a:solidFill>
                <a:latin typeface="Courier New" pitchFamily="49" charset="0"/>
                <a:cs typeface="Courier New" pitchFamily="49" charset="0"/>
              </a:rPr>
              <a:t>}</a:t>
            </a:r>
            <a:r>
              <a:rPr lang="en-US" altLang="zh-CN" sz="2000" dirty="0">
                <a:solidFill>
                  <a:srgbClr val="007434"/>
                </a:solidFill>
                <a:latin typeface="Courier New" pitchFamily="49" charset="0"/>
                <a:cs typeface="Courier New" pitchFamily="49" charset="0"/>
              </a:rPr>
              <a:t>//end function</a:t>
            </a:r>
            <a:endParaRPr lang="zh-CN" altLang="en-US" sz="2000" dirty="0">
              <a:solidFill>
                <a:srgbClr val="007434"/>
              </a:solidFill>
              <a:latin typeface="Courier New" pitchFamily="49" charset="0"/>
              <a:cs typeface="Courier New" pitchFamily="49" charset="0"/>
            </a:endParaRPr>
          </a:p>
          <a:p>
            <a:pPr>
              <a:buNone/>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173</a:t>
            </a:fld>
            <a:endParaRPr lang="en-US" altLang="zh-CN"/>
          </a:p>
        </p:txBody>
      </p:sp>
    </p:spTree>
    <p:extLst>
      <p:ext uri="{BB962C8B-B14F-4D97-AF65-F5344CB8AC3E}">
        <p14:creationId xmlns:p14="http://schemas.microsoft.com/office/powerpoint/2010/main" val="424837574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a:t>
            </a:r>
          </a:p>
        </p:txBody>
      </p:sp>
      <p:sp>
        <p:nvSpPr>
          <p:cNvPr id="3" name="内容占位符 2"/>
          <p:cNvSpPr>
            <a:spLocks noGrp="1"/>
          </p:cNvSpPr>
          <p:nvPr>
            <p:ph idx="1"/>
          </p:nvPr>
        </p:nvSpPr>
        <p:spPr/>
        <p:txBody>
          <a:bodyPr/>
          <a:lstStyle/>
          <a:p>
            <a:r>
              <a:rPr lang="zh-CN" altLang="en-US"/>
              <a:t>插入节点</a:t>
            </a:r>
          </a:p>
        </p:txBody>
      </p:sp>
      <p:pic>
        <p:nvPicPr>
          <p:cNvPr id="4098" name="Picture 2"/>
          <p:cNvPicPr>
            <a:picLocks noChangeAspect="1" noChangeArrowheads="1"/>
          </p:cNvPicPr>
          <p:nvPr/>
        </p:nvPicPr>
        <p:blipFill>
          <a:blip r:embed="rId2" cstate="print"/>
          <a:srcRect/>
          <a:stretch>
            <a:fillRect/>
          </a:stretch>
        </p:blipFill>
        <p:spPr bwMode="auto">
          <a:xfrm>
            <a:off x="1686247" y="2141984"/>
            <a:ext cx="7134225" cy="11430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67544" y="2204864"/>
            <a:ext cx="1200150" cy="3714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1333153" y="3284984"/>
            <a:ext cx="790575" cy="8001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3779912" y="4725144"/>
            <a:ext cx="2095500" cy="1076325"/>
          </a:xfrm>
          <a:prstGeom prst="rect">
            <a:avLst/>
          </a:prstGeom>
          <a:noFill/>
          <a:ln w="9525">
            <a:noFill/>
            <a:miter lim="800000"/>
            <a:headEnd/>
            <a:tailEnd/>
          </a:ln>
        </p:spPr>
      </p:pic>
      <p:pic>
        <p:nvPicPr>
          <p:cNvPr id="22" name="Picture 15"/>
          <p:cNvPicPr>
            <a:picLocks noChangeAspect="1" noChangeArrowheads="1"/>
          </p:cNvPicPr>
          <p:nvPr/>
        </p:nvPicPr>
        <p:blipFill>
          <a:blip r:embed="rId6" cstate="print"/>
          <a:srcRect/>
          <a:stretch>
            <a:fillRect/>
          </a:stretch>
        </p:blipFill>
        <p:spPr bwMode="auto">
          <a:xfrm>
            <a:off x="6007100" y="4648200"/>
            <a:ext cx="635000" cy="431800"/>
          </a:xfrm>
          <a:prstGeom prst="rect">
            <a:avLst/>
          </a:prstGeom>
          <a:noFill/>
          <a:ln w="9525">
            <a:noFill/>
            <a:miter lim="800000"/>
            <a:headEnd/>
            <a:tailEnd/>
          </a:ln>
          <a:effectLst/>
        </p:spPr>
      </p:pic>
      <p:pic>
        <p:nvPicPr>
          <p:cNvPr id="12" name="Picture 3"/>
          <p:cNvPicPr>
            <a:picLocks noChangeAspect="1" noChangeArrowheads="1"/>
          </p:cNvPicPr>
          <p:nvPr/>
        </p:nvPicPr>
        <p:blipFill>
          <a:blip r:embed="rId4" cstate="print"/>
          <a:srcRect/>
          <a:stretch>
            <a:fillRect/>
          </a:stretch>
        </p:blipFill>
        <p:spPr bwMode="auto">
          <a:xfrm>
            <a:off x="3347864" y="3284984"/>
            <a:ext cx="790575" cy="800100"/>
          </a:xfrm>
          <a:prstGeom prst="rect">
            <a:avLst/>
          </a:prstGeom>
          <a:noFill/>
          <a:ln w="9525">
            <a:noFill/>
            <a:miter lim="800000"/>
            <a:headEnd/>
            <a:tailEnd/>
          </a:ln>
        </p:spPr>
      </p:pic>
      <p:pic>
        <p:nvPicPr>
          <p:cNvPr id="23" name="Picture 16"/>
          <p:cNvPicPr>
            <a:picLocks noChangeAspect="1" noChangeArrowheads="1"/>
          </p:cNvPicPr>
          <p:nvPr/>
        </p:nvPicPr>
        <p:blipFill>
          <a:blip r:embed="rId7" cstate="print"/>
          <a:srcRect/>
          <a:stretch>
            <a:fillRect/>
          </a:stretch>
        </p:blipFill>
        <p:spPr bwMode="auto">
          <a:xfrm>
            <a:off x="3124200" y="1193800"/>
            <a:ext cx="1651000" cy="393700"/>
          </a:xfrm>
          <a:prstGeom prst="rect">
            <a:avLst/>
          </a:prstGeom>
          <a:noFill/>
          <a:ln w="9525">
            <a:noFill/>
            <a:miter lim="800000"/>
            <a:headEnd/>
            <a:tailEnd/>
          </a:ln>
          <a:effectLst/>
        </p:spPr>
      </p:pic>
      <p:cxnSp>
        <p:nvCxnSpPr>
          <p:cNvPr id="19" name="直接箭头连接符 18"/>
          <p:cNvCxnSpPr/>
          <p:nvPr/>
        </p:nvCxnSpPr>
        <p:spPr>
          <a:xfrm rot="5400000">
            <a:off x="3960726" y="1808820"/>
            <a:ext cx="64807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17"/>
          <p:cNvPicPr>
            <a:picLocks noChangeAspect="1" noChangeArrowheads="1"/>
          </p:cNvPicPr>
          <p:nvPr/>
        </p:nvPicPr>
        <p:blipFill>
          <a:blip r:embed="rId7" cstate="print"/>
          <a:srcRect/>
          <a:stretch>
            <a:fillRect/>
          </a:stretch>
        </p:blipFill>
        <p:spPr bwMode="auto">
          <a:xfrm>
            <a:off x="5359400" y="1193800"/>
            <a:ext cx="1651000" cy="393700"/>
          </a:xfrm>
          <a:prstGeom prst="rect">
            <a:avLst/>
          </a:prstGeom>
          <a:noFill/>
          <a:ln w="9525">
            <a:noFill/>
            <a:miter lim="800000"/>
            <a:headEnd/>
            <a:tailEnd/>
          </a:ln>
          <a:effectLst/>
        </p:spPr>
      </p:pic>
      <p:cxnSp>
        <p:nvCxnSpPr>
          <p:cNvPr id="21" name="直接箭头连接符 20"/>
          <p:cNvCxnSpPr/>
          <p:nvPr/>
        </p:nvCxnSpPr>
        <p:spPr>
          <a:xfrm rot="5400000">
            <a:off x="6372994" y="1844824"/>
            <a:ext cx="576064"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4106" name="Picture 10"/>
          <p:cNvPicPr>
            <a:picLocks noChangeAspect="1" noChangeArrowheads="1"/>
          </p:cNvPicPr>
          <p:nvPr/>
        </p:nvPicPr>
        <p:blipFill>
          <a:blip r:embed="rId8" cstate="print"/>
          <a:srcRect/>
          <a:stretch>
            <a:fillRect/>
          </a:stretch>
        </p:blipFill>
        <p:spPr bwMode="auto">
          <a:xfrm>
            <a:off x="1686247" y="2142000"/>
            <a:ext cx="7134225" cy="1143000"/>
          </a:xfrm>
          <a:prstGeom prst="rect">
            <a:avLst/>
          </a:prstGeom>
          <a:noFill/>
          <a:ln w="9525">
            <a:noFill/>
            <a:miter lim="800000"/>
            <a:headEnd/>
            <a:tailEnd/>
          </a:ln>
        </p:spPr>
      </p:pic>
      <p:cxnSp>
        <p:nvCxnSpPr>
          <p:cNvPr id="30" name="直接箭头连接符 29"/>
          <p:cNvCxnSpPr/>
          <p:nvPr/>
        </p:nvCxnSpPr>
        <p:spPr>
          <a:xfrm rot="5400000">
            <a:off x="3456670" y="3824250"/>
            <a:ext cx="17994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4107" name="Picture 11"/>
          <p:cNvPicPr>
            <a:picLocks noChangeAspect="1" noChangeArrowheads="1"/>
          </p:cNvPicPr>
          <p:nvPr/>
        </p:nvPicPr>
        <p:blipFill>
          <a:blip r:embed="rId9" cstate="print"/>
          <a:srcRect/>
          <a:stretch>
            <a:fillRect/>
          </a:stretch>
        </p:blipFill>
        <p:spPr bwMode="auto">
          <a:xfrm>
            <a:off x="3780000" y="4726800"/>
            <a:ext cx="1095375" cy="1076325"/>
          </a:xfrm>
          <a:prstGeom prst="rect">
            <a:avLst/>
          </a:prstGeom>
          <a:noFill/>
          <a:ln w="9525">
            <a:noFill/>
            <a:miter lim="800000"/>
            <a:headEnd/>
            <a:tailEnd/>
          </a:ln>
        </p:spPr>
      </p:pic>
      <p:pic>
        <p:nvPicPr>
          <p:cNvPr id="4109" name="Picture 13"/>
          <p:cNvPicPr>
            <a:picLocks noChangeAspect="1" noChangeArrowheads="1"/>
          </p:cNvPicPr>
          <p:nvPr/>
        </p:nvPicPr>
        <p:blipFill>
          <a:blip r:embed="rId10" cstate="print"/>
          <a:srcRect/>
          <a:stretch>
            <a:fillRect/>
          </a:stretch>
        </p:blipFill>
        <p:spPr bwMode="auto">
          <a:xfrm>
            <a:off x="4878000" y="3284984"/>
            <a:ext cx="1872208" cy="2376264"/>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81622E5D-7BC3-44E6-BA65-C8AAD10FCEE5}" type="slidenum">
              <a:rPr lang="en-US" altLang="zh-CN" smtClean="0"/>
              <a:pPr/>
              <a:t>174</a:t>
            </a:fld>
            <a:endParaRPr lang="en-US" altLang="zh-CN"/>
          </a:p>
        </p:txBody>
      </p:sp>
    </p:spTree>
    <p:extLst>
      <p:ext uri="{BB962C8B-B14F-4D97-AF65-F5344CB8AC3E}">
        <p14:creationId xmlns:p14="http://schemas.microsoft.com/office/powerpoint/2010/main" val="403453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10" presetID="1" presetClass="entr" presetSubtype="0" fill="hold" nodeType="withEffect">
                                  <p:stCondLst>
                                    <p:cond delay="0"/>
                                  </p:stCondLst>
                                  <p:childTnLst>
                                    <p:set>
                                      <p:cBhvr>
                                        <p:cTn id="11" dur="1" fill="hold">
                                          <p:stCondLst>
                                            <p:cond delay="0"/>
                                          </p:stCondLst>
                                        </p:cTn>
                                        <p:tgtEl>
                                          <p:spTgt spid="4099"/>
                                        </p:tgtEl>
                                        <p:attrNameLst>
                                          <p:attrName>style.visibility</p:attrName>
                                        </p:attrNameLst>
                                      </p:cBhvr>
                                      <p:to>
                                        <p:strVal val="visible"/>
                                      </p:to>
                                    </p:set>
                                  </p:childTnLst>
                                  <p:subTnLst>
                                    <p:set>
                                      <p:cBhvr override="childStyle">
                                        <p:cTn dur="1" fill="hold" display="0" masterRel="nextClick" afterEffect="1"/>
                                        <p:tgtEl>
                                          <p:spTgt spid="409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10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109"/>
                                        </p:tgtEl>
                                        <p:attrNameLst>
                                          <p:attrName>style.visibility</p:attrName>
                                        </p:attrNameLst>
                                      </p:cBhvr>
                                      <p:to>
                                        <p:strVal val="visible"/>
                                      </p:to>
                                    </p:set>
                                    <p:animEffect transition="in" filter="wipe(down)">
                                      <p:cBhvr>
                                        <p:cTn id="35" dur="5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a:t>
            </a:r>
            <a:endParaRPr lang="zh-CN" altLang="en-US" dirty="0"/>
          </a:p>
        </p:txBody>
      </p:sp>
      <p:sp>
        <p:nvSpPr>
          <p:cNvPr id="3" name="内容占位符 2"/>
          <p:cNvSpPr>
            <a:spLocks noGrp="1"/>
          </p:cNvSpPr>
          <p:nvPr>
            <p:ph idx="1"/>
          </p:nvPr>
        </p:nvSpPr>
        <p:spPr/>
        <p:txBody>
          <a:bodyPr/>
          <a:lstStyle/>
          <a:p>
            <a:r>
              <a:rPr lang="zh-CN" altLang="en-US"/>
              <a:t>删除节点</a:t>
            </a:r>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2970325" y="4000347"/>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112937" y="4786165"/>
            <a:ext cx="6972300" cy="1133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179512" y="2204864"/>
            <a:ext cx="8867775" cy="1143000"/>
          </a:xfrm>
          <a:prstGeom prst="rect">
            <a:avLst/>
          </a:prstGeom>
          <a:noFill/>
          <a:ln w="9525">
            <a:noFill/>
            <a:miter lim="800000"/>
            <a:headEnd/>
            <a:tailEnd/>
          </a:ln>
          <a:effectLst/>
        </p:spPr>
      </p:pic>
      <p:pic>
        <p:nvPicPr>
          <p:cNvPr id="10" name="图片 9" descr="红色十叉.png"/>
          <p:cNvPicPr>
            <a:picLocks noChangeAspect="1"/>
          </p:cNvPicPr>
          <p:nvPr/>
        </p:nvPicPr>
        <p:blipFill>
          <a:blip r:embed="rId5" cstate="print"/>
          <a:stretch>
            <a:fillRect/>
          </a:stretch>
        </p:blipFill>
        <p:spPr>
          <a:xfrm>
            <a:off x="1470127" y="2562054"/>
            <a:ext cx="520635" cy="520635"/>
          </a:xfrm>
          <a:prstGeom prst="rect">
            <a:avLst/>
          </a:prstGeom>
        </p:spPr>
      </p:pic>
      <p:pic>
        <p:nvPicPr>
          <p:cNvPr id="12" name="图片 11" descr="紫色箭头3.png"/>
          <p:cNvPicPr>
            <a:picLocks noChangeAspect="1"/>
          </p:cNvPicPr>
          <p:nvPr/>
        </p:nvPicPr>
        <p:blipFill>
          <a:blip r:embed="rId6" cstate="print"/>
          <a:stretch>
            <a:fillRect/>
          </a:stretch>
        </p:blipFill>
        <p:spPr>
          <a:xfrm>
            <a:off x="684309" y="3055884"/>
            <a:ext cx="4357718" cy="863492"/>
          </a:xfrm>
          <a:prstGeom prst="rect">
            <a:avLst/>
          </a:prstGeom>
        </p:spPr>
      </p:pic>
      <p:pic>
        <p:nvPicPr>
          <p:cNvPr id="13" name="图片 12" descr="红色十叉.png"/>
          <p:cNvPicPr>
            <a:picLocks noChangeAspect="1"/>
          </p:cNvPicPr>
          <p:nvPr/>
        </p:nvPicPr>
        <p:blipFill>
          <a:blip r:embed="rId5" cstate="print"/>
          <a:stretch>
            <a:fillRect/>
          </a:stretch>
        </p:blipFill>
        <p:spPr>
          <a:xfrm>
            <a:off x="3541829" y="2562054"/>
            <a:ext cx="520635" cy="520635"/>
          </a:xfrm>
          <a:prstGeom prst="rect">
            <a:avLst/>
          </a:prstGeom>
        </p:spPr>
      </p:pic>
      <p:sp>
        <p:nvSpPr>
          <p:cNvPr id="6" name="灯片编号占位符 5"/>
          <p:cNvSpPr>
            <a:spLocks noGrp="1"/>
          </p:cNvSpPr>
          <p:nvPr>
            <p:ph type="sldNum" sz="quarter" idx="12"/>
          </p:nvPr>
        </p:nvSpPr>
        <p:spPr/>
        <p:txBody>
          <a:bodyPr/>
          <a:lstStyle/>
          <a:p>
            <a:fld id="{81622E5D-7BC3-44E6-BA65-C8AAD10FCEE5}" type="slidenum">
              <a:rPr lang="en-US" altLang="zh-CN" smtClean="0"/>
              <a:pPr/>
              <a:t>175</a:t>
            </a:fld>
            <a:endParaRPr lang="en-US" altLang="zh-CN"/>
          </a:p>
        </p:txBody>
      </p:sp>
    </p:spTree>
    <p:extLst>
      <p:ext uri="{BB962C8B-B14F-4D97-AF65-F5344CB8AC3E}">
        <p14:creationId xmlns:p14="http://schemas.microsoft.com/office/powerpoint/2010/main" val="202687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box(in)">
                                      <p:cBhvr>
                                        <p:cTn id="22" dur="5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blinds(horizontal)">
                                      <p:cBhvr>
                                        <p:cTn id="2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a:t>
            </a:r>
            <a:endParaRPr lang="zh-CN" altLang="en-US" dirty="0"/>
          </a:p>
        </p:txBody>
      </p:sp>
      <p:sp>
        <p:nvSpPr>
          <p:cNvPr id="3" name="内容占位符 2"/>
          <p:cNvSpPr>
            <a:spLocks noGrp="1"/>
          </p:cNvSpPr>
          <p:nvPr>
            <p:ph idx="1"/>
          </p:nvPr>
        </p:nvSpPr>
        <p:spPr/>
        <p:txBody>
          <a:bodyPr/>
          <a:lstStyle/>
          <a:p>
            <a:r>
              <a:rPr lang="zh-CN" altLang="en-US"/>
              <a:t>查找节点</a:t>
            </a:r>
            <a:endParaRPr lang="en-US" altLang="zh-CN"/>
          </a:p>
          <a:p>
            <a:pPr lvl="1"/>
            <a:r>
              <a:rPr lang="zh-CN" altLang="en-US"/>
              <a:t>在链表节点遍历过程中，判断当前节点的数据与待查找数据是否相同，相同则输出该节点位置</a:t>
            </a:r>
            <a:endParaRPr lang="en-US" altLang="zh-CN"/>
          </a:p>
          <a:p>
            <a:pPr lvl="1"/>
            <a:r>
              <a:rPr lang="zh-CN" altLang="en-US"/>
              <a:t>遍历到达尾指针时，链表仍然没有符合要求的数据，则输出“节点未找到”</a:t>
            </a:r>
            <a:endParaRPr lang="en-US" altLang="zh-CN"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176</a:t>
            </a:fld>
            <a:endParaRPr lang="en-US" altLang="zh-CN"/>
          </a:p>
        </p:txBody>
      </p:sp>
    </p:spTree>
    <p:extLst>
      <p:ext uri="{BB962C8B-B14F-4D97-AF65-F5344CB8AC3E}">
        <p14:creationId xmlns:p14="http://schemas.microsoft.com/office/powerpoint/2010/main" val="22546910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a:t>
            </a:r>
            <a:endParaRPr lang="zh-CN" altLang="en-US" dirty="0"/>
          </a:p>
        </p:txBody>
      </p:sp>
      <p:sp>
        <p:nvSpPr>
          <p:cNvPr id="3" name="内容占位符 2"/>
          <p:cNvSpPr>
            <a:spLocks noGrp="1"/>
          </p:cNvSpPr>
          <p:nvPr>
            <p:ph idx="1"/>
          </p:nvPr>
        </p:nvSpPr>
        <p:spPr>
          <a:xfrm>
            <a:off x="457200" y="1295400"/>
            <a:ext cx="8153400" cy="5419748"/>
          </a:xfrm>
        </p:spPr>
        <p:txBody>
          <a:bodyPr/>
          <a:lstStyle/>
          <a:p>
            <a:r>
              <a:rPr lang="zh-CN" altLang="en-US" dirty="0"/>
              <a:t>链表的创建与使用</a:t>
            </a:r>
            <a:endParaRPr lang="en-US" altLang="zh-CN" dirty="0"/>
          </a:p>
          <a:p>
            <a:pPr lvl="1"/>
            <a:r>
              <a:rPr lang="zh-CN" altLang="en-US" dirty="0"/>
              <a:t>主函数中进行链表的创建以及对链表进行各类操作</a:t>
            </a:r>
            <a:endParaRPr lang="en-US" altLang="zh-CN" dirty="0"/>
          </a:p>
          <a:p>
            <a:pPr lvl="1">
              <a:spcBef>
                <a:spcPts val="0"/>
              </a:spcBef>
              <a:buNone/>
            </a:pPr>
            <a:r>
              <a:rPr lang="en-US" altLang="zh-CN" sz="2000" dirty="0">
                <a:latin typeface="Courier New" pitchFamily="49" charset="0"/>
                <a:cs typeface="Courier New" pitchFamily="49" charset="0"/>
              </a:rPr>
              <a:t>void </a:t>
            </a:r>
            <a:r>
              <a:rPr lang="en-US" altLang="zh-CN" sz="2000" dirty="0">
                <a:solidFill>
                  <a:schemeClr val="tx2"/>
                </a:solidFill>
                <a:latin typeface="Courier New" pitchFamily="49" charset="0"/>
                <a:cs typeface="Courier New" pitchFamily="49" charset="0"/>
              </a:rPr>
              <a:t>main(){</a:t>
            </a:r>
          </a:p>
          <a:p>
            <a:pPr lvl="1">
              <a:spcBef>
                <a:spcPts val="0"/>
              </a:spcBef>
              <a:buNone/>
            </a:pPr>
            <a:r>
              <a:rPr lang="en-US" altLang="zh-CN" sz="2000" dirty="0">
                <a:solidFill>
                  <a:schemeClr val="tx2"/>
                </a:solidFill>
                <a:latin typeface="Courier New" pitchFamily="49" charset="0"/>
                <a:cs typeface="Courier New" pitchFamily="49" charset="0"/>
              </a:rPr>
              <a:t>	List list;</a:t>
            </a:r>
          </a:p>
          <a:p>
            <a:pPr lvl="1">
              <a:spcBef>
                <a:spcPts val="0"/>
              </a:spcBef>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count;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&lt;&lt;"Please input the count of the node of the list: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&gt;&gt;count;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srand</a:t>
            </a:r>
            <a:r>
              <a:rPr lang="en-US" altLang="zh-CN" sz="2000" dirty="0">
                <a:solidFill>
                  <a:schemeClr val="tx2"/>
                </a:solidFill>
                <a:latin typeface="Courier New" pitchFamily="49" charset="0"/>
                <a:cs typeface="Courier New" pitchFamily="49" charset="0"/>
              </a:rPr>
              <a:t>(time(0));</a:t>
            </a:r>
            <a:r>
              <a:rPr lang="en-US" altLang="zh-CN" sz="2000" dirty="0">
                <a:solidFill>
                  <a:srgbClr val="007434"/>
                </a:solidFill>
                <a:latin typeface="Courier New" pitchFamily="49" charset="0"/>
                <a:cs typeface="Courier New" pitchFamily="49" charset="0"/>
              </a:rPr>
              <a:t>//</a:t>
            </a:r>
            <a:r>
              <a:rPr lang="zh-CN" altLang="en-US" sz="2000" dirty="0">
                <a:solidFill>
                  <a:srgbClr val="007434"/>
                </a:solidFill>
                <a:latin typeface="Courier New" pitchFamily="49" charset="0"/>
                <a:cs typeface="Courier New" pitchFamily="49" charset="0"/>
              </a:rPr>
              <a:t>生成随机数，作为链表节点保存的数据</a:t>
            </a:r>
            <a:endParaRPr lang="en-US" altLang="zh-CN" sz="2000" dirty="0">
              <a:solidFill>
                <a:srgbClr val="007434"/>
              </a:solidFill>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	for</a:t>
            </a:r>
            <a:r>
              <a:rPr lang="en-US" altLang="zh-CN" sz="2000" dirty="0">
                <a:solidFill>
                  <a:schemeClr val="tx2"/>
                </a:solidFill>
                <a:latin typeface="Courier New" pitchFamily="49" charset="0"/>
                <a:cs typeface="Courier New" pitchFamily="49" charset="0"/>
              </a:rPr>
              <a:t>(</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=1;i&lt;=</a:t>
            </a:r>
            <a:r>
              <a:rPr lang="en-US" altLang="zh-CN" sz="2000" dirty="0" err="1">
                <a:solidFill>
                  <a:schemeClr val="tx2"/>
                </a:solidFill>
                <a:latin typeface="Courier New" pitchFamily="49" charset="0"/>
                <a:cs typeface="Courier New" pitchFamily="49" charset="0"/>
              </a:rPr>
              <a:t>count;i</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 = rand()%100;</a:t>
            </a:r>
          </a:p>
          <a:p>
            <a:pPr lvl="1">
              <a:spcBef>
                <a:spcPts val="0"/>
              </a:spcBef>
              <a:buNone/>
            </a:pPr>
            <a:r>
              <a:rPr lang="en-US" altLang="zh-CN" sz="2000" dirty="0">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list.Insert</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list.Print</a:t>
            </a:r>
            <a:r>
              <a:rPr lang="en-US" altLang="zh-CN" sz="2000" dirty="0">
                <a:solidFill>
                  <a:schemeClr val="tx2"/>
                </a:solidFill>
                <a:latin typeface="Courier New" pitchFamily="49" charset="0"/>
                <a:cs typeface="Courier New" pitchFamily="49" charset="0"/>
              </a:rPr>
              <a:t>();</a:t>
            </a:r>
          </a:p>
          <a:p>
            <a:pPr lvl="1">
              <a:spcBef>
                <a:spcPts val="0"/>
              </a:spcBef>
              <a:buNone/>
            </a:pPr>
            <a:endParaRPr lang="en-US" altLang="zh-CN" sz="2000" dirty="0">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	</a:t>
            </a:r>
            <a:endParaRPr lang="zh-CN" altLang="en-US" sz="20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177</a:t>
            </a:fld>
            <a:endParaRPr lang="en-US" altLang="zh-CN"/>
          </a:p>
        </p:txBody>
      </p:sp>
    </p:spTree>
    <p:extLst>
      <p:ext uri="{BB962C8B-B14F-4D97-AF65-F5344CB8AC3E}">
        <p14:creationId xmlns:p14="http://schemas.microsoft.com/office/powerpoint/2010/main" val="391749422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链表</a:t>
            </a:r>
            <a:endParaRPr lang="zh-CN" altLang="en-US" dirty="0"/>
          </a:p>
        </p:txBody>
      </p:sp>
      <p:sp>
        <p:nvSpPr>
          <p:cNvPr id="3" name="内容占位符 2"/>
          <p:cNvSpPr>
            <a:spLocks noGrp="1"/>
          </p:cNvSpPr>
          <p:nvPr>
            <p:ph idx="1"/>
          </p:nvPr>
        </p:nvSpPr>
        <p:spPr>
          <a:xfrm>
            <a:off x="457200" y="1295400"/>
            <a:ext cx="8153400" cy="5205434"/>
          </a:xfrm>
        </p:spPr>
        <p:txBody>
          <a:bodyPr/>
          <a:lstStyle/>
          <a:p>
            <a:pPr lvl="1">
              <a:spcBef>
                <a:spcPts val="0"/>
              </a:spcBef>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&lt;&lt;"Please input the number of the node you want to insert: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list.Insert</a:t>
            </a:r>
            <a:r>
              <a:rPr lang="en-US" altLang="zh-CN" sz="2000" dirty="0">
                <a:solidFill>
                  <a:schemeClr val="tx2"/>
                </a:solidFill>
                <a:latin typeface="Courier New" pitchFamily="49" charset="0"/>
                <a:cs typeface="Courier New" pitchFamily="49" charset="0"/>
              </a:rPr>
              <a: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list.Print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&lt;&lt;"Please input the number of the node you want to delete: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list.Remove</a:t>
            </a:r>
            <a:r>
              <a:rPr lang="en-US" altLang="zh-CN" sz="2000" dirty="0">
                <a:solidFill>
                  <a:schemeClr val="tx2"/>
                </a:solidFill>
                <a:latin typeface="Courier New" pitchFamily="49" charset="0"/>
                <a:cs typeface="Courier New" pitchFamily="49" charset="0"/>
              </a:rPr>
              <a: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list.Print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&lt;&lt;"Please input the number of the node you want to search: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list.Find</a:t>
            </a:r>
            <a:r>
              <a:rPr lang="en-US" altLang="zh-CN" sz="2000" dirty="0">
                <a:solidFill>
                  <a:schemeClr val="tx2"/>
                </a:solidFill>
                <a:latin typeface="Courier New" pitchFamily="49" charset="0"/>
                <a:cs typeface="Courier New" pitchFamily="49" charset="0"/>
              </a:rPr>
              <a: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list.Print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a:p>
            <a:pPr>
              <a:buNone/>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178</a:t>
            </a:fld>
            <a:endParaRPr lang="en-US" altLang="zh-CN"/>
          </a:p>
        </p:txBody>
      </p:sp>
    </p:spTree>
    <p:extLst>
      <p:ext uri="{BB962C8B-B14F-4D97-AF65-F5344CB8AC3E}">
        <p14:creationId xmlns:p14="http://schemas.microsoft.com/office/powerpoint/2010/main" val="3082228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a:xfrm>
            <a:off x="457200" y="1295400"/>
            <a:ext cx="8153400" cy="5062558"/>
          </a:xfrm>
        </p:spPr>
        <p:txBody>
          <a:bodyPr/>
          <a:lstStyle/>
          <a:p>
            <a:r>
              <a:rPr lang="zh-CN" altLang="en-US" dirty="0"/>
              <a:t>类的定义</a:t>
            </a:r>
            <a:endParaRPr lang="en-US" altLang="zh-CN" dirty="0"/>
          </a:p>
          <a:p>
            <a:pPr lvl="1"/>
            <a:r>
              <a:rPr lang="zh-CN" altLang="en-US" dirty="0"/>
              <a:t>成员变量</a:t>
            </a:r>
            <a:endParaRPr lang="en-US" altLang="zh-CN" dirty="0"/>
          </a:p>
          <a:p>
            <a:pPr lvl="2"/>
            <a:r>
              <a:rPr lang="zh-CN" altLang="en-US" dirty="0"/>
              <a:t>类的数据成员</a:t>
            </a:r>
            <a:endParaRPr lang="en-US" altLang="zh-CN" dirty="0"/>
          </a:p>
          <a:p>
            <a:pPr lvl="2"/>
            <a:r>
              <a:rPr lang="zh-CN" altLang="en-US" dirty="0"/>
              <a:t>代表该类对象含有的数据（描述属性）</a:t>
            </a:r>
            <a:endParaRPr lang="en-US" altLang="zh-CN" dirty="0"/>
          </a:p>
          <a:p>
            <a:pPr lvl="1"/>
            <a:r>
              <a:rPr lang="zh-CN" altLang="en-US" dirty="0"/>
              <a:t>成员函数</a:t>
            </a:r>
            <a:endParaRPr lang="en-US" altLang="zh-CN" dirty="0"/>
          </a:p>
          <a:p>
            <a:pPr lvl="2"/>
            <a:r>
              <a:rPr lang="zh-CN" altLang="en-US" dirty="0"/>
              <a:t>即函数成员，对该类对象所含数据进行操作的方法</a:t>
            </a:r>
            <a:endParaRPr lang="en-US" altLang="zh-CN" dirty="0"/>
          </a:p>
          <a:p>
            <a:pPr lvl="2"/>
            <a:r>
              <a:rPr lang="zh-CN" altLang="en-US" dirty="0"/>
              <a:t>既可放于类定义的花括号之中，也可按类外定义方式放于之外（但要求类体内必须有其函数原型，且类定义外函数说明的前面必须用“&lt;类名&gt;::”来限定）</a:t>
            </a:r>
            <a:endParaRPr lang="en-US" altLang="zh-CN" dirty="0"/>
          </a:p>
          <a:p>
            <a:pPr lvl="2"/>
            <a:r>
              <a:rPr lang="zh-CN" altLang="en-US" dirty="0"/>
              <a:t>凡在类体中定义的函数成员均隐含为</a:t>
            </a:r>
            <a:r>
              <a:rPr lang="zh-CN" altLang="en-US" dirty="0">
                <a:solidFill>
                  <a:srgbClr val="FF0000"/>
                </a:solidFill>
              </a:rPr>
              <a:t>内联</a:t>
            </a:r>
            <a:r>
              <a:rPr lang="zh-CN" altLang="en-US" dirty="0"/>
              <a:t>函数</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17</a:t>
            </a:fld>
            <a:endParaRPr lang="en-US" altLang="zh-CN"/>
          </a:p>
        </p:txBody>
      </p:sp>
    </p:spTree>
    <p:extLst>
      <p:ext uri="{BB962C8B-B14F-4D97-AF65-F5344CB8AC3E}">
        <p14:creationId xmlns:p14="http://schemas.microsoft.com/office/powerpoint/2010/main" val="370468350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作业</a:t>
            </a:r>
            <a:r>
              <a:rPr lang="en-US" altLang="zh-CN"/>
              <a:t>7.3</a:t>
            </a:r>
            <a:endParaRPr lang="zh-CN" altLang="en-US" dirty="0"/>
          </a:p>
        </p:txBody>
      </p:sp>
      <p:sp>
        <p:nvSpPr>
          <p:cNvPr id="3" name="内容占位符 2"/>
          <p:cNvSpPr>
            <a:spLocks noGrp="1"/>
          </p:cNvSpPr>
          <p:nvPr>
            <p:ph idx="1"/>
          </p:nvPr>
        </p:nvSpPr>
        <p:spPr/>
        <p:txBody>
          <a:bodyPr/>
          <a:lstStyle/>
          <a:p>
            <a:r>
              <a:rPr lang="zh-CN" altLang="en-US"/>
              <a:t>随机生成</a:t>
            </a:r>
            <a:r>
              <a:rPr lang="en-US" altLang="zh-CN"/>
              <a:t>n</a:t>
            </a:r>
            <a:r>
              <a:rPr lang="zh-CN" altLang="en-US"/>
              <a:t>个整数，按照节点数据由小到大的顺序构造有序链表，完善节点类和链表类的如下成员函数：</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a:t>其它</a:t>
            </a:r>
            <a:r>
              <a:rPr lang="zh-CN" altLang="en-US" dirty="0"/>
              <a:t>未定义</a:t>
            </a:r>
            <a:r>
              <a:rPr lang="zh-CN" altLang="en-US"/>
              <a:t>成员函数，包括节点类的构造函数与析构函数、链表类的构造函数</a:t>
            </a: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179</a:t>
            </a:fld>
            <a:endParaRPr lang="en-US" altLang="zh-CN"/>
          </a:p>
        </p:txBody>
      </p:sp>
    </p:spTree>
    <p:extLst>
      <p:ext uri="{BB962C8B-B14F-4D97-AF65-F5344CB8AC3E}">
        <p14:creationId xmlns:p14="http://schemas.microsoft.com/office/powerpoint/2010/main" val="77717376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idx="1"/>
          </p:nvPr>
        </p:nvSpPr>
        <p:spPr/>
        <p:txBody>
          <a:bodyPr/>
          <a:lstStyle/>
          <a:p>
            <a:r>
              <a:rPr lang="zh-CN" altLang="en-US" dirty="0"/>
              <a:t>栈（</a:t>
            </a:r>
            <a:r>
              <a:rPr lang="en-US" altLang="zh-CN" dirty="0"/>
              <a:t>stack</a:t>
            </a:r>
            <a:r>
              <a:rPr lang="zh-CN" altLang="en-US" dirty="0"/>
              <a:t>）是程序设计过程中经常使用的一种</a:t>
            </a:r>
            <a:r>
              <a:rPr lang="zh-CN" altLang="en-US" dirty="0">
                <a:solidFill>
                  <a:srgbClr val="FF0000"/>
                </a:solidFill>
              </a:rPr>
              <a:t>数据结构</a:t>
            </a:r>
            <a:r>
              <a:rPr lang="zh-CN" altLang="en-US" dirty="0"/>
              <a:t>，它对于数据的存放和操作有下面这样的特点：</a:t>
            </a:r>
          </a:p>
          <a:p>
            <a:pPr lvl="1"/>
            <a:r>
              <a:rPr lang="zh-CN" altLang="en-US" dirty="0"/>
              <a:t>它只有一个对数据进行存入和取出的端口；</a:t>
            </a:r>
          </a:p>
          <a:p>
            <a:pPr lvl="1"/>
            <a:r>
              <a:rPr lang="zh-CN" altLang="en-US" dirty="0"/>
              <a:t>后进者先出，即最后被存入的数据将首先被取出。其形式很像一种存储硬币的小容器，每次只可以从顶端压入一个硬币，而取出也只可从顶端进行，即后进先出。</a:t>
            </a:r>
          </a:p>
          <a:p>
            <a:r>
              <a:rPr lang="zh-CN" altLang="en-US" dirty="0"/>
              <a:t>这样的数据存储和管理形式在一些实际的程序设计中很有用 </a:t>
            </a:r>
          </a:p>
          <a:p>
            <a:endParaRPr lang="zh-CN" altLang="en-US" dirty="0"/>
          </a:p>
        </p:txBody>
      </p:sp>
      <p:sp>
        <p:nvSpPr>
          <p:cNvPr id="5" name="灯片编号占位符 4"/>
          <p:cNvSpPr>
            <a:spLocks noGrp="1"/>
          </p:cNvSpPr>
          <p:nvPr>
            <p:ph type="sldNum" sz="quarter" idx="4294967295"/>
          </p:nvPr>
        </p:nvSpPr>
        <p:spPr/>
        <p:txBody>
          <a:bodyPr/>
          <a:lstStyle/>
          <a:p>
            <a:fld id="{E24BA5DA-9399-4747-BBF5-65A2C2316885}" type="slidenum">
              <a:rPr lang="en-US" altLang="zh-CN" smtClean="0"/>
              <a:pPr/>
              <a:t>180</a:t>
            </a:fld>
            <a:endParaRPr lang="en-US" altLang="zh-CN" dirty="0"/>
          </a:p>
        </p:txBody>
      </p:sp>
    </p:spTree>
    <p:extLst>
      <p:ext uri="{BB962C8B-B14F-4D97-AF65-F5344CB8AC3E}">
        <p14:creationId xmlns:p14="http://schemas.microsoft.com/office/powerpoint/2010/main" val="5858234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idx="1"/>
          </p:nvPr>
        </p:nvSpPr>
        <p:spPr/>
        <p:txBody>
          <a:bodyPr/>
          <a:lstStyle/>
          <a:p>
            <a:r>
              <a:rPr lang="zh-CN" altLang="en-US" dirty="0"/>
              <a:t>设计栈类（</a:t>
            </a:r>
            <a:r>
              <a:rPr lang="en-US" altLang="zh-CN" dirty="0"/>
              <a:t>Stack</a:t>
            </a:r>
            <a:r>
              <a:rPr lang="zh-CN" altLang="en-US" dirty="0"/>
              <a:t>）</a:t>
            </a:r>
            <a:endParaRPr lang="en-US" altLang="zh-CN" dirty="0"/>
          </a:p>
          <a:p>
            <a:pPr lvl="1"/>
            <a:r>
              <a:rPr lang="zh-CN" altLang="en-US" dirty="0"/>
              <a:t>栈中需要保存一批同类型的数据，可用一个数组来实现。对数据的操作总从栈顶进行，需要设一个变量记录栈顶位置。从而抽象两个数据成员：</a:t>
            </a:r>
          </a:p>
          <a:p>
            <a:pPr marL="457200" lvl="1" indent="0">
              <a:buNone/>
            </a:pPr>
            <a:r>
              <a:rPr lang="en-US" altLang="zh-CN" dirty="0"/>
              <a:t>	</a:t>
            </a:r>
            <a:r>
              <a:rPr lang="en-US" altLang="zh-CN" dirty="0">
                <a:latin typeface="Courier New" panose="02070309020205020404" pitchFamily="49" charset="0"/>
                <a:cs typeface="Courier New" panose="02070309020205020404" pitchFamily="49" charset="0"/>
              </a:rPr>
              <a:t>	float </a:t>
            </a:r>
            <a:r>
              <a:rPr lang="en-US" altLang="zh-CN" dirty="0">
                <a:solidFill>
                  <a:schemeClr val="tx2"/>
                </a:solidFill>
                <a:latin typeface="Courier New" panose="02070309020205020404" pitchFamily="49" charset="0"/>
                <a:cs typeface="Courier New" panose="02070309020205020404" pitchFamily="49" charset="0"/>
              </a:rPr>
              <a:t>data [</a:t>
            </a:r>
            <a:r>
              <a:rPr lang="en-US" altLang="zh-CN" dirty="0" err="1">
                <a:solidFill>
                  <a:schemeClr val="tx2"/>
                </a:solidFill>
                <a:latin typeface="Courier New" panose="02070309020205020404" pitchFamily="49" charset="0"/>
                <a:cs typeface="Courier New" panose="02070309020205020404" pitchFamily="49" charset="0"/>
              </a:rPr>
              <a:t>maxsize</a:t>
            </a:r>
            <a:r>
              <a:rPr lang="en-US" altLang="zh-CN" dirty="0">
                <a:solidFill>
                  <a:schemeClr val="tx2"/>
                </a:solidFill>
                <a:latin typeface="Courier New" panose="02070309020205020404" pitchFamily="49" charset="0"/>
                <a:cs typeface="Courier New" panose="02070309020205020404" pitchFamily="49" charset="0"/>
              </a:rPr>
              <a:t>];</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//data</a:t>
            </a:r>
            <a:r>
              <a:rPr lang="zh-CN" altLang="en-US" dirty="0">
                <a:solidFill>
                  <a:srgbClr val="007434"/>
                </a:solidFill>
                <a:latin typeface="Courier New" panose="02070309020205020404" pitchFamily="49" charset="0"/>
                <a:cs typeface="Courier New" panose="02070309020205020404" pitchFamily="49" charset="0"/>
              </a:rPr>
              <a:t>中存放栈的实际数据</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a:solidFill>
                  <a:schemeClr val="tx2"/>
                </a:solidFill>
                <a:latin typeface="Courier New" panose="02070309020205020404" pitchFamily="49" charset="0"/>
                <a:cs typeface="Courier New" panose="02070309020205020404" pitchFamily="49" charset="0"/>
              </a:rPr>
              <a:t>top;  </a:t>
            </a:r>
            <a:r>
              <a:rPr lang="en-US" altLang="zh-CN" dirty="0">
                <a:solidFill>
                  <a:srgbClr val="007434"/>
                </a:solidFill>
                <a:latin typeface="Courier New" panose="02070309020205020404" pitchFamily="49" charset="0"/>
                <a:cs typeface="Courier New" panose="02070309020205020404" pitchFamily="49" charset="0"/>
              </a:rPr>
              <a:t>//top</a:t>
            </a:r>
            <a:r>
              <a:rPr lang="zh-CN" altLang="en-US" dirty="0">
                <a:solidFill>
                  <a:srgbClr val="007434"/>
                </a:solidFill>
                <a:latin typeface="Courier New" panose="02070309020205020404" pitchFamily="49" charset="0"/>
                <a:cs typeface="Courier New" panose="02070309020205020404" pitchFamily="49" charset="0"/>
              </a:rPr>
              <a:t>为栈顶位置</a:t>
            </a:r>
          </a:p>
        </p:txBody>
      </p:sp>
      <p:sp>
        <p:nvSpPr>
          <p:cNvPr id="5" name="灯片编号占位符 4"/>
          <p:cNvSpPr>
            <a:spLocks noGrp="1"/>
          </p:cNvSpPr>
          <p:nvPr>
            <p:ph type="sldNum" sz="quarter" idx="4294967295"/>
          </p:nvPr>
        </p:nvSpPr>
        <p:spPr/>
        <p:txBody>
          <a:bodyPr/>
          <a:lstStyle/>
          <a:p>
            <a:fld id="{E24BA5DA-9399-4747-BBF5-65A2C2316885}" type="slidenum">
              <a:rPr lang="en-US" altLang="zh-CN" smtClean="0"/>
              <a:pPr/>
              <a:t>181</a:t>
            </a:fld>
            <a:endParaRPr lang="en-US" altLang="zh-CN" dirty="0"/>
          </a:p>
        </p:txBody>
      </p:sp>
    </p:spTree>
    <p:extLst>
      <p:ext uri="{BB962C8B-B14F-4D97-AF65-F5344CB8AC3E}">
        <p14:creationId xmlns:p14="http://schemas.microsoft.com/office/powerpoint/2010/main" val="390709250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idx="1"/>
          </p:nvPr>
        </p:nvSpPr>
        <p:spPr/>
        <p:txBody>
          <a:bodyPr/>
          <a:lstStyle/>
          <a:p>
            <a:r>
              <a:rPr lang="zh-CN" altLang="en-US" dirty="0"/>
              <a:t>设计栈类（</a:t>
            </a:r>
            <a:r>
              <a:rPr lang="en-US" altLang="zh-CN" dirty="0"/>
              <a:t>Stack</a:t>
            </a:r>
            <a:r>
              <a:rPr lang="zh-CN" altLang="en-US" dirty="0"/>
              <a:t>）</a:t>
            </a:r>
          </a:p>
          <a:p>
            <a:pPr lvl="1"/>
            <a:r>
              <a:rPr lang="zh-CN" altLang="en-US" dirty="0"/>
              <a:t>考虑对栈中数据要施加的操作，而抽象出其成员函数：</a:t>
            </a:r>
          </a:p>
          <a:p>
            <a:pPr marL="457200" lvl="1" indent="0">
              <a:buNone/>
            </a:pPr>
            <a:r>
              <a:rPr lang="en-US" altLang="zh-CN" dirty="0"/>
              <a:t>		</a:t>
            </a:r>
            <a:r>
              <a:rPr lang="en-US" altLang="zh-CN" dirty="0">
                <a:latin typeface="Courier New" panose="02070309020205020404" pitchFamily="49" charset="0"/>
                <a:cs typeface="Courier New" panose="02070309020205020404" pitchFamily="49" charset="0"/>
              </a:rPr>
              <a:t>void </a:t>
            </a:r>
            <a:r>
              <a:rPr lang="en-US" altLang="zh-CN" dirty="0">
                <a:solidFill>
                  <a:schemeClr val="tx2"/>
                </a:solidFill>
                <a:latin typeface="Courier New" panose="02070309020205020404" pitchFamily="49" charset="0"/>
                <a:cs typeface="Courier New" panose="02070309020205020404" pitchFamily="49" charset="0"/>
              </a:rPr>
              <a:t>push</a:t>
            </a:r>
            <a:r>
              <a:rPr lang="en-US" altLang="zh-CN" dirty="0">
                <a:latin typeface="Courier New" panose="02070309020205020404" pitchFamily="49" charset="0"/>
                <a:cs typeface="Courier New" panose="02070309020205020404" pitchFamily="49" charset="0"/>
              </a:rPr>
              <a:t> </a:t>
            </a:r>
            <a:r>
              <a:rPr lang="en-US" altLang="zh-CN" dirty="0">
                <a:solidFill>
                  <a:schemeClr val="tx2"/>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float </a:t>
            </a:r>
            <a:r>
              <a:rPr lang="en-US" altLang="zh-CN" dirty="0">
                <a:solidFill>
                  <a:schemeClr val="tx2"/>
                </a:solidFill>
                <a:latin typeface="Courier New" panose="02070309020205020404" pitchFamily="49" charset="0"/>
                <a:cs typeface="Courier New" panose="02070309020205020404" pitchFamily="49" charset="0"/>
              </a:rPr>
              <a:t>a); </a:t>
            </a:r>
            <a:r>
              <a:rPr lang="en-US" altLang="zh-CN" dirty="0">
                <a:latin typeface="Courier New" panose="02070309020205020404" pitchFamily="49" charset="0"/>
                <a:cs typeface="Courier New" panose="02070309020205020404" pitchFamily="49" charset="0"/>
              </a:rPr>
              <a:t>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将数据</a:t>
            </a:r>
            <a:r>
              <a:rPr lang="en-US" altLang="zh-CN" dirty="0">
                <a:solidFill>
                  <a:srgbClr val="007434"/>
                </a:solidFill>
                <a:latin typeface="Courier New" panose="02070309020205020404" pitchFamily="49" charset="0"/>
                <a:cs typeface="Courier New" panose="02070309020205020404" pitchFamily="49" charset="0"/>
              </a:rPr>
              <a:t>a</a:t>
            </a:r>
            <a:r>
              <a:rPr lang="zh-CN" altLang="en-US" dirty="0">
                <a:solidFill>
                  <a:srgbClr val="007434"/>
                </a:solidFill>
                <a:latin typeface="Courier New" panose="02070309020205020404" pitchFamily="49" charset="0"/>
                <a:cs typeface="Courier New" panose="02070309020205020404" pitchFamily="49" charset="0"/>
              </a:rPr>
              <a:t>“压入”栈顶</a:t>
            </a:r>
          </a:p>
          <a:p>
            <a:pPr marL="457200" lvl="1" indent="0">
              <a:buNone/>
            </a:pPr>
            <a:r>
              <a:rPr lang="en-US" altLang="zh-CN" dirty="0">
                <a:latin typeface="Courier New" panose="02070309020205020404" pitchFamily="49" charset="0"/>
                <a:cs typeface="Courier New" panose="02070309020205020404" pitchFamily="49" charset="0"/>
              </a:rPr>
              <a:t>		float </a:t>
            </a:r>
            <a:r>
              <a:rPr lang="en-US" altLang="zh-CN" dirty="0">
                <a:solidFill>
                  <a:schemeClr val="tx2"/>
                </a:solidFill>
                <a:latin typeface="Courier New" panose="02070309020205020404" pitchFamily="49" charset="0"/>
                <a:cs typeface="Courier New" panose="02070309020205020404" pitchFamily="49" charset="0"/>
              </a:rPr>
              <a:t>pop (</a:t>
            </a:r>
            <a:r>
              <a:rPr lang="en-US" altLang="zh-CN" dirty="0">
                <a:latin typeface="Courier New" panose="02070309020205020404" pitchFamily="49" charset="0"/>
                <a:cs typeface="Courier New" panose="02070309020205020404" pitchFamily="49" charset="0"/>
              </a:rPr>
              <a:t>void</a:t>
            </a:r>
            <a:r>
              <a:rPr lang="en-US" altLang="zh-CN" dirty="0">
                <a:solidFill>
                  <a:schemeClr val="tx2"/>
                </a:solidFill>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将栈顶数据“弹出”并返回</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bool</a:t>
            </a:r>
            <a:r>
              <a:rPr lang="en-US" altLang="zh-CN" dirty="0">
                <a:latin typeface="Courier New" panose="02070309020205020404" pitchFamily="49" charset="0"/>
                <a:cs typeface="Courier New" panose="02070309020205020404" pitchFamily="49" charset="0"/>
              </a:rPr>
              <a:t> </a:t>
            </a:r>
            <a:r>
              <a:rPr lang="en-US" altLang="zh-CN" dirty="0">
                <a:solidFill>
                  <a:schemeClr val="tx2"/>
                </a:solidFill>
                <a:latin typeface="Courier New" panose="02070309020205020404" pitchFamily="49" charset="0"/>
                <a:cs typeface="Courier New" panose="02070309020205020404" pitchFamily="49" charset="0"/>
              </a:rPr>
              <a:t>empty(</a:t>
            </a:r>
            <a:r>
              <a:rPr lang="en-US" altLang="zh-CN" dirty="0">
                <a:latin typeface="Courier New" panose="02070309020205020404" pitchFamily="49" charset="0"/>
                <a:cs typeface="Courier New" panose="02070309020205020404" pitchFamily="49" charset="0"/>
              </a:rPr>
              <a:t>void</a:t>
            </a:r>
            <a:r>
              <a:rPr lang="en-US" altLang="zh-CN" dirty="0">
                <a:solidFill>
                  <a:schemeClr val="tx2"/>
                </a:solidFill>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判断栈是否为空</a:t>
            </a:r>
          </a:p>
          <a:p>
            <a:endParaRPr lang="zh-CN" altLang="en-US" dirty="0"/>
          </a:p>
        </p:txBody>
      </p:sp>
      <p:sp>
        <p:nvSpPr>
          <p:cNvPr id="5" name="灯片编号占位符 4"/>
          <p:cNvSpPr>
            <a:spLocks noGrp="1"/>
          </p:cNvSpPr>
          <p:nvPr>
            <p:ph type="sldNum" sz="quarter" idx="4294967295"/>
          </p:nvPr>
        </p:nvSpPr>
        <p:spPr/>
        <p:txBody>
          <a:bodyPr/>
          <a:lstStyle/>
          <a:p>
            <a:fld id="{E24BA5DA-9399-4747-BBF5-65A2C2316885}" type="slidenum">
              <a:rPr lang="en-US" altLang="zh-CN" smtClean="0"/>
              <a:pPr/>
              <a:t>182</a:t>
            </a:fld>
            <a:endParaRPr lang="en-US" altLang="zh-CN" dirty="0"/>
          </a:p>
        </p:txBody>
      </p:sp>
    </p:spTree>
    <p:extLst>
      <p:ext uri="{BB962C8B-B14F-4D97-AF65-F5344CB8AC3E}">
        <p14:creationId xmlns:p14="http://schemas.microsoft.com/office/powerpoint/2010/main" val="42033542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idx="1"/>
          </p:nvPr>
        </p:nvSpPr>
        <p:spPr/>
        <p:txBody>
          <a:bodyPr/>
          <a:lstStyle/>
          <a:p>
            <a:r>
              <a:rPr lang="zh-CN" altLang="en-US" dirty="0"/>
              <a:t>为了显示对象的“诞生”与“死亡”信息</a:t>
            </a:r>
            <a:r>
              <a:rPr lang="en-US" altLang="zh-CN" dirty="0"/>
              <a:t>, </a:t>
            </a:r>
            <a:r>
              <a:rPr lang="zh-CN" altLang="en-US" dirty="0"/>
              <a:t>还可对所设计的栈类加入构造与析构函数。</a:t>
            </a:r>
          </a:p>
          <a:p>
            <a:r>
              <a:rPr lang="en-US" altLang="zh-CN" dirty="0"/>
              <a:t>main</a:t>
            </a:r>
            <a:r>
              <a:rPr lang="zh-CN" altLang="en-US" dirty="0"/>
              <a:t>函数中说明</a:t>
            </a:r>
            <a:r>
              <a:rPr lang="en-US" altLang="zh-CN" dirty="0"/>
              <a:t>stack</a:t>
            </a:r>
            <a:r>
              <a:rPr lang="zh-CN" altLang="en-US" dirty="0"/>
              <a:t>类型的对象</a:t>
            </a:r>
            <a:r>
              <a:rPr lang="en-US" altLang="zh-CN" dirty="0"/>
              <a:t>s1</a:t>
            </a:r>
            <a:r>
              <a:rPr lang="zh-CN" altLang="en-US" dirty="0"/>
              <a:t>、</a:t>
            </a:r>
            <a:r>
              <a:rPr lang="en-US" altLang="zh-CN" dirty="0"/>
              <a:t>s2</a:t>
            </a:r>
            <a:r>
              <a:rPr lang="zh-CN" altLang="en-US" dirty="0"/>
              <a:t>来表示两个具体的栈，进而通过类成员函数对那两个具体的栈进行不同的操作。</a:t>
            </a:r>
          </a:p>
          <a:p>
            <a:endParaRPr lang="zh-CN" altLang="en-US" dirty="0"/>
          </a:p>
        </p:txBody>
      </p:sp>
      <p:sp>
        <p:nvSpPr>
          <p:cNvPr id="5" name="灯片编号占位符 4"/>
          <p:cNvSpPr>
            <a:spLocks noGrp="1"/>
          </p:cNvSpPr>
          <p:nvPr>
            <p:ph type="sldNum" sz="quarter" idx="4294967295"/>
          </p:nvPr>
        </p:nvSpPr>
        <p:spPr/>
        <p:txBody>
          <a:bodyPr/>
          <a:lstStyle/>
          <a:p>
            <a:fld id="{E24BA5DA-9399-4747-BBF5-65A2C2316885}" type="slidenum">
              <a:rPr lang="en-US" altLang="zh-CN" smtClean="0"/>
              <a:pPr/>
              <a:t>183</a:t>
            </a:fld>
            <a:endParaRPr lang="en-US" altLang="zh-CN" dirty="0"/>
          </a:p>
        </p:txBody>
      </p:sp>
    </p:spTree>
    <p:extLst>
      <p:ext uri="{BB962C8B-B14F-4D97-AF65-F5344CB8AC3E}">
        <p14:creationId xmlns:p14="http://schemas.microsoft.com/office/powerpoint/2010/main" val="163334461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idx="1"/>
          </p:nvPr>
        </p:nvSpPr>
        <p:spPr/>
        <p:txBody>
          <a:bodyPr/>
          <a:lstStyle/>
          <a:p>
            <a:pPr marL="0" indent="0">
              <a:buNone/>
            </a:pPr>
            <a:r>
              <a:rPr lang="en-US" altLang="zh-CN" sz="2400" dirty="0">
                <a:solidFill>
                  <a:srgbClr val="007434"/>
                </a:solidFill>
                <a:latin typeface="Courier New" panose="02070309020205020404" pitchFamily="49" charset="0"/>
                <a:cs typeface="Courier New" panose="02070309020205020404" pitchFamily="49" charset="0"/>
              </a:rPr>
              <a:t>//</a:t>
            </a:r>
            <a:r>
              <a:rPr lang="en-US" altLang="zh-CN" sz="2400" dirty="0" err="1">
                <a:solidFill>
                  <a:srgbClr val="007434"/>
                </a:solidFill>
                <a:latin typeface="Courier New" panose="02070309020205020404" pitchFamily="49" charset="0"/>
                <a:cs typeface="Courier New" panose="02070309020205020404" pitchFamily="49" charset="0"/>
              </a:rPr>
              <a:t>Stack.h</a:t>
            </a:r>
            <a:endParaRPr lang="en-US" altLang="zh-CN" sz="2400" dirty="0">
              <a:solidFill>
                <a:srgbClr val="007434"/>
              </a:solidFill>
              <a:latin typeface="Courier New" panose="02070309020205020404" pitchFamily="49" charset="0"/>
              <a:cs typeface="Courier New" panose="02070309020205020404" pitchFamily="49" charset="0"/>
            </a:endParaRPr>
          </a:p>
          <a:p>
            <a:pPr marL="0" indent="0">
              <a:buNone/>
            </a:pPr>
            <a:r>
              <a:rPr lang="en-US" altLang="zh-CN" sz="2400" dirty="0" err="1">
                <a:solidFill>
                  <a:srgbClr val="0000FF"/>
                </a:solidFill>
                <a:latin typeface="Courier New" panose="02070309020205020404" pitchFamily="49" charset="0"/>
                <a:cs typeface="Courier New" panose="02070309020205020404" pitchFamily="49" charset="0"/>
              </a:rPr>
              <a:t>const</a:t>
            </a:r>
            <a:r>
              <a:rPr lang="en-US" altLang="zh-CN" sz="2400" dirty="0">
                <a:solidFill>
                  <a:srgbClr val="0000FF"/>
                </a:solidFill>
                <a:latin typeface="Courier New" panose="02070309020205020404" pitchFamily="49" charset="0"/>
                <a:cs typeface="Courier New" panose="02070309020205020404" pitchFamily="49" charset="0"/>
              </a:rPr>
              <a:t> </a:t>
            </a:r>
            <a:r>
              <a:rPr lang="en-US" altLang="zh-CN" sz="2400" dirty="0" err="1">
                <a:solidFill>
                  <a:srgbClr val="0000FF"/>
                </a:solidFill>
                <a:latin typeface="Courier New" panose="02070309020205020404" pitchFamily="49" charset="0"/>
                <a:cs typeface="Courier New" panose="02070309020205020404" pitchFamily="49" charset="0"/>
              </a:rPr>
              <a:t>int</a:t>
            </a:r>
            <a:r>
              <a:rPr lang="en-US" altLang="zh-CN" sz="2400" dirty="0">
                <a:solidFill>
                  <a:srgbClr val="0000FF"/>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maxsize</a:t>
            </a:r>
            <a:r>
              <a:rPr lang="en-US" altLang="zh-CN" sz="2400" dirty="0">
                <a:solidFill>
                  <a:schemeClr val="tx2"/>
                </a:solidFill>
                <a:latin typeface="Courier New" panose="02070309020205020404" pitchFamily="49" charset="0"/>
                <a:cs typeface="Courier New" panose="02070309020205020404" pitchFamily="49" charset="0"/>
              </a:rPr>
              <a:t>=6;</a:t>
            </a:r>
          </a:p>
          <a:p>
            <a:pPr marL="0" indent="0">
              <a:buNone/>
            </a:pPr>
            <a:r>
              <a:rPr lang="en-US" altLang="zh-CN" sz="2400" dirty="0">
                <a:solidFill>
                  <a:srgbClr val="0000FF"/>
                </a:solidFill>
                <a:latin typeface="Courier New" panose="02070309020205020404" pitchFamily="49" charset="0"/>
                <a:cs typeface="Courier New" panose="02070309020205020404" pitchFamily="49" charset="0"/>
              </a:rPr>
              <a:t>class</a:t>
            </a:r>
            <a:r>
              <a:rPr lang="en-US" altLang="zh-CN" sz="2400" dirty="0">
                <a:solidFill>
                  <a:schemeClr val="tx2"/>
                </a:solidFill>
                <a:latin typeface="Courier New" panose="02070309020205020404" pitchFamily="49" charset="0"/>
                <a:cs typeface="Courier New" panose="02070309020205020404" pitchFamily="49" charset="0"/>
              </a:rPr>
              <a:t> Stack {</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float</a:t>
            </a:r>
            <a:r>
              <a:rPr lang="en-US" altLang="zh-CN" sz="2400" dirty="0">
                <a:solidFill>
                  <a:schemeClr val="tx2"/>
                </a:solidFill>
                <a:latin typeface="Courier New" panose="02070309020205020404" pitchFamily="49" charset="0"/>
                <a:cs typeface="Courier New" panose="02070309020205020404" pitchFamily="49" charset="0"/>
              </a:rPr>
              <a:t> data [</a:t>
            </a:r>
            <a:r>
              <a:rPr lang="en-US" altLang="zh-CN" sz="2400" dirty="0" err="1">
                <a:solidFill>
                  <a:schemeClr val="tx2"/>
                </a:solidFill>
                <a:latin typeface="Courier New" panose="02070309020205020404" pitchFamily="49" charset="0"/>
                <a:cs typeface="Courier New" panose="02070309020205020404" pitchFamily="49" charset="0"/>
              </a:rPr>
              <a:t>maxsize</a:t>
            </a: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rgbClr val="0000FF"/>
                </a:solidFill>
                <a:latin typeface="Courier New" panose="02070309020205020404" pitchFamily="49" charset="0"/>
                <a:cs typeface="Courier New" panose="02070309020205020404" pitchFamily="49" charset="0"/>
              </a:rPr>
              <a:t>int</a:t>
            </a:r>
            <a:r>
              <a:rPr lang="en-US" altLang="zh-CN" sz="2400" dirty="0">
                <a:solidFill>
                  <a:srgbClr val="0000FF"/>
                </a:solidFill>
                <a:latin typeface="Courier New" panose="02070309020205020404" pitchFamily="49" charset="0"/>
                <a:cs typeface="Courier New" panose="02070309020205020404" pitchFamily="49" charset="0"/>
              </a:rPr>
              <a:t> </a:t>
            </a:r>
            <a:r>
              <a:rPr lang="en-US" altLang="zh-CN" sz="2400" dirty="0">
                <a:solidFill>
                  <a:schemeClr val="tx2"/>
                </a:solidFill>
                <a:latin typeface="Courier New" panose="02070309020205020404" pitchFamily="49" charset="0"/>
                <a:cs typeface="Courier New" panose="02070309020205020404" pitchFamily="49" charset="0"/>
              </a:rPr>
              <a:t>top;</a:t>
            </a:r>
          </a:p>
          <a:p>
            <a:pPr marL="0" indent="0">
              <a:buNone/>
            </a:pPr>
            <a:r>
              <a:rPr lang="en-US" altLang="zh-CN" sz="2400" dirty="0">
                <a:solidFill>
                  <a:srgbClr val="0000FF"/>
                </a:solidFill>
                <a:latin typeface="Courier New" panose="02070309020205020404" pitchFamily="49" charset="0"/>
                <a:cs typeface="Courier New" panose="02070309020205020404" pitchFamily="49" charset="0"/>
              </a:rPr>
              <a:t>public</a:t>
            </a: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Stack (</a:t>
            </a:r>
            <a:r>
              <a:rPr lang="en-US" altLang="zh-CN" sz="2400" dirty="0">
                <a:solidFill>
                  <a:srgbClr val="0000FF"/>
                </a:solidFill>
                <a:latin typeface="Courier New" panose="02070309020205020404" pitchFamily="49" charset="0"/>
                <a:cs typeface="Courier New" panose="02070309020205020404" pitchFamily="49" charset="0"/>
              </a:rPr>
              <a:t>void</a:t>
            </a: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~Stack(</a:t>
            </a:r>
            <a:r>
              <a:rPr lang="en-US" altLang="zh-CN" sz="2400" dirty="0">
                <a:solidFill>
                  <a:srgbClr val="0000FF"/>
                </a:solidFill>
                <a:latin typeface="Courier New" panose="02070309020205020404" pitchFamily="49" charset="0"/>
                <a:cs typeface="Courier New" panose="02070309020205020404" pitchFamily="49" charset="0"/>
              </a:rPr>
              <a:t>void</a:t>
            </a: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rgbClr val="0000FF"/>
                </a:solidFill>
                <a:latin typeface="Courier New" panose="02070309020205020404" pitchFamily="49" charset="0"/>
                <a:cs typeface="Courier New" panose="02070309020205020404" pitchFamily="49" charset="0"/>
              </a:rPr>
              <a:t>bool</a:t>
            </a:r>
            <a:r>
              <a:rPr lang="en-US" altLang="zh-CN" sz="2400" dirty="0">
                <a:solidFill>
                  <a:schemeClr val="tx2"/>
                </a:solidFill>
                <a:latin typeface="Courier New" panose="02070309020205020404" pitchFamily="49" charset="0"/>
                <a:cs typeface="Courier New" panose="02070309020205020404" pitchFamily="49" charset="0"/>
              </a:rPr>
              <a:t> empty(</a:t>
            </a:r>
            <a:r>
              <a:rPr lang="en-US" altLang="zh-CN" sz="2400" dirty="0">
                <a:solidFill>
                  <a:srgbClr val="0000FF"/>
                </a:solidFill>
                <a:latin typeface="Courier New" panose="02070309020205020404" pitchFamily="49" charset="0"/>
                <a:cs typeface="Courier New" panose="02070309020205020404" pitchFamily="49" charset="0"/>
              </a:rPr>
              <a:t>void</a:t>
            </a: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void</a:t>
            </a:r>
            <a:r>
              <a:rPr lang="en-US" altLang="zh-CN" sz="2400" dirty="0">
                <a:solidFill>
                  <a:schemeClr val="tx2"/>
                </a:solidFill>
                <a:latin typeface="Courier New" panose="02070309020205020404" pitchFamily="49" charset="0"/>
                <a:cs typeface="Courier New" panose="02070309020205020404" pitchFamily="49" charset="0"/>
              </a:rPr>
              <a:t> push (</a:t>
            </a:r>
            <a:r>
              <a:rPr lang="en-US" altLang="zh-CN" sz="2400" dirty="0">
                <a:solidFill>
                  <a:srgbClr val="0000FF"/>
                </a:solidFill>
                <a:latin typeface="Courier New" panose="02070309020205020404" pitchFamily="49" charset="0"/>
                <a:cs typeface="Courier New" panose="02070309020205020404" pitchFamily="49" charset="0"/>
              </a:rPr>
              <a:t>float</a:t>
            </a:r>
            <a:r>
              <a:rPr lang="en-US" altLang="zh-CN" sz="2400" dirty="0">
                <a:solidFill>
                  <a:schemeClr val="tx2"/>
                </a:solidFill>
                <a:latin typeface="Courier New" panose="02070309020205020404" pitchFamily="49" charset="0"/>
                <a:cs typeface="Courier New" panose="02070309020205020404" pitchFamily="49" charset="0"/>
              </a:rPr>
              <a:t> a);</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float</a:t>
            </a:r>
            <a:r>
              <a:rPr lang="en-US" altLang="zh-CN" sz="2400" dirty="0">
                <a:solidFill>
                  <a:schemeClr val="tx2"/>
                </a:solidFill>
                <a:latin typeface="Courier New" panose="02070309020205020404" pitchFamily="49" charset="0"/>
                <a:cs typeface="Courier New" panose="02070309020205020404" pitchFamily="49" charset="0"/>
              </a:rPr>
              <a:t> pop (</a:t>
            </a:r>
            <a:r>
              <a:rPr lang="en-US" altLang="zh-CN" sz="2400" dirty="0">
                <a:solidFill>
                  <a:srgbClr val="0000FF"/>
                </a:solidFill>
                <a:latin typeface="Courier New" panose="02070309020205020404" pitchFamily="49" charset="0"/>
                <a:cs typeface="Courier New" panose="02070309020205020404" pitchFamily="49" charset="0"/>
              </a:rPr>
              <a:t>void</a:t>
            </a: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endParaRPr lang="zh-CN" altLang="en-US" sz="2400" dirty="0">
              <a:solidFill>
                <a:schemeClr val="tx2"/>
              </a:solidFill>
              <a:latin typeface="Courier New" panose="02070309020205020404" pitchFamily="49" charset="0"/>
              <a:cs typeface="Courier New" panose="02070309020205020404" pitchFamily="49" charset="0"/>
            </a:endParaRPr>
          </a:p>
        </p:txBody>
      </p:sp>
      <p:sp>
        <p:nvSpPr>
          <p:cNvPr id="5" name="灯片编号占位符 4"/>
          <p:cNvSpPr>
            <a:spLocks noGrp="1"/>
          </p:cNvSpPr>
          <p:nvPr>
            <p:ph type="sldNum" sz="quarter" idx="4294967295"/>
          </p:nvPr>
        </p:nvSpPr>
        <p:spPr/>
        <p:txBody>
          <a:bodyPr/>
          <a:lstStyle/>
          <a:p>
            <a:fld id="{E24BA5DA-9399-4747-BBF5-65A2C2316885}" type="slidenum">
              <a:rPr lang="en-US" altLang="zh-CN" smtClean="0"/>
              <a:pPr/>
              <a:t>184</a:t>
            </a:fld>
            <a:endParaRPr lang="en-US" altLang="zh-CN" dirty="0"/>
          </a:p>
        </p:txBody>
      </p:sp>
    </p:spTree>
    <p:extLst>
      <p:ext uri="{BB962C8B-B14F-4D97-AF65-F5344CB8AC3E}">
        <p14:creationId xmlns:p14="http://schemas.microsoft.com/office/powerpoint/2010/main" val="54302938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idx="1"/>
          </p:nvPr>
        </p:nvSpPr>
        <p:spPr/>
        <p:txBody>
          <a:bodyPr/>
          <a:lstStyle/>
          <a:p>
            <a:pPr marL="0" indent="0">
              <a:buNone/>
            </a:pPr>
            <a:r>
              <a:rPr lang="en-US" altLang="zh-CN" sz="2000" dirty="0">
                <a:solidFill>
                  <a:srgbClr val="007434"/>
                </a:solidFill>
                <a:latin typeface="Courier New" panose="02070309020205020404" pitchFamily="49" charset="0"/>
                <a:cs typeface="Courier New" panose="02070309020205020404" pitchFamily="49" charset="0"/>
              </a:rPr>
              <a:t>//Stack.cpp</a:t>
            </a:r>
          </a:p>
          <a:p>
            <a:pPr marL="0" indent="0">
              <a:buNone/>
            </a:pPr>
            <a:r>
              <a:rPr lang="en-US" altLang="zh-CN" sz="2000" dirty="0">
                <a:solidFill>
                  <a:srgbClr val="0000FF"/>
                </a:solidFill>
                <a:latin typeface="Courier New" panose="02070309020205020404" pitchFamily="49" charset="0"/>
                <a:cs typeface="Courier New" panose="02070309020205020404" pitchFamily="49" charset="0"/>
              </a:rPr>
              <a:t>#</a:t>
            </a:r>
            <a:r>
              <a:rPr lang="en-US" altLang="zh-CN" sz="2000" dirty="0" err="1">
                <a:solidFill>
                  <a:srgbClr val="0000FF"/>
                </a:solidFill>
                <a:latin typeface="Courier New" panose="02070309020205020404" pitchFamily="49" charset="0"/>
                <a:cs typeface="Courier New" panose="02070309020205020404" pitchFamily="49" charset="0"/>
              </a:rPr>
              <a:t>include</a:t>
            </a:r>
            <a:r>
              <a:rPr lang="en-US" altLang="zh-CN" sz="2000" dirty="0" err="1">
                <a:solidFill>
                  <a:schemeClr val="tx2"/>
                </a:solidFill>
                <a:latin typeface="Courier New" panose="02070309020205020404" pitchFamily="49" charset="0"/>
                <a:cs typeface="Courier New" panose="02070309020205020404" pitchFamily="49" charset="0"/>
              </a:rPr>
              <a:t>"Stack.h</a:t>
            </a:r>
            <a:r>
              <a:rPr lang="en-US" altLang="zh-CN" sz="20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000" dirty="0">
                <a:solidFill>
                  <a:srgbClr val="0000FF"/>
                </a:solidFill>
                <a:latin typeface="Courier New" panose="02070309020205020404" pitchFamily="49" charset="0"/>
                <a:cs typeface="Courier New" panose="02070309020205020404" pitchFamily="49" charset="0"/>
              </a:rPr>
              <a:t>#include</a:t>
            </a:r>
            <a:r>
              <a:rPr lang="en-US" altLang="zh-CN" sz="2000" dirty="0">
                <a:solidFill>
                  <a:schemeClr val="tx2"/>
                </a:solidFill>
                <a:latin typeface="Courier New" panose="02070309020205020404" pitchFamily="49" charset="0"/>
                <a:cs typeface="Courier New" panose="02070309020205020404" pitchFamily="49" charset="0"/>
              </a:rPr>
              <a:t>&lt;</a:t>
            </a:r>
            <a:r>
              <a:rPr lang="en-US" altLang="zh-CN" sz="2000" dirty="0" err="1">
                <a:solidFill>
                  <a:schemeClr val="tx2"/>
                </a:solidFill>
                <a:latin typeface="Courier New" panose="02070309020205020404" pitchFamily="49" charset="0"/>
                <a:cs typeface="Courier New" panose="02070309020205020404" pitchFamily="49" charset="0"/>
              </a:rPr>
              <a:t>iostream</a:t>
            </a:r>
            <a:r>
              <a:rPr lang="en-US" altLang="zh-CN" sz="2000" dirty="0">
                <a:solidFill>
                  <a:schemeClr val="tx2"/>
                </a:solidFill>
                <a:latin typeface="Courier New" panose="02070309020205020404" pitchFamily="49" charset="0"/>
                <a:cs typeface="Courier New" panose="02070309020205020404" pitchFamily="49" charset="0"/>
              </a:rPr>
              <a:t>&gt;</a:t>
            </a:r>
          </a:p>
          <a:p>
            <a:pPr marL="0" indent="0">
              <a:buNone/>
            </a:pPr>
            <a:r>
              <a:rPr lang="en-US" altLang="zh-CN" sz="2000" dirty="0">
                <a:solidFill>
                  <a:srgbClr val="0000FF"/>
                </a:solidFill>
                <a:latin typeface="Courier New" panose="02070309020205020404" pitchFamily="49" charset="0"/>
                <a:cs typeface="Courier New" panose="02070309020205020404" pitchFamily="49" charset="0"/>
              </a:rPr>
              <a:t>using namespace </a:t>
            </a:r>
            <a:r>
              <a:rPr lang="en-US" altLang="zh-CN" sz="2000" dirty="0" err="1">
                <a:solidFill>
                  <a:schemeClr val="tx2"/>
                </a:solidFill>
                <a:latin typeface="Courier New" panose="02070309020205020404" pitchFamily="49" charset="0"/>
                <a:cs typeface="Courier New" panose="02070309020205020404" pitchFamily="49" charset="0"/>
              </a:rPr>
              <a:t>std</a:t>
            </a:r>
            <a:r>
              <a:rPr lang="en-US" altLang="zh-CN" sz="20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000" dirty="0">
                <a:solidFill>
                  <a:schemeClr val="tx2"/>
                </a:solidFill>
                <a:latin typeface="Courier New" panose="02070309020205020404" pitchFamily="49" charset="0"/>
                <a:cs typeface="Courier New" panose="02070309020205020404" pitchFamily="49" charset="0"/>
              </a:rPr>
              <a:t>Stack::Stack(</a:t>
            </a:r>
            <a:r>
              <a:rPr lang="en-US" altLang="zh-CN" sz="2000" dirty="0">
                <a:solidFill>
                  <a:srgbClr val="0000FF"/>
                </a:solidFill>
                <a:latin typeface="Courier New" panose="02070309020205020404" pitchFamily="49" charset="0"/>
                <a:cs typeface="Courier New" panose="02070309020205020404" pitchFamily="49" charset="0"/>
              </a:rPr>
              <a:t>void</a:t>
            </a:r>
            <a:r>
              <a:rPr lang="en-US" altLang="zh-CN" sz="20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000" dirty="0">
                <a:solidFill>
                  <a:schemeClr val="tx2"/>
                </a:solidFill>
                <a:latin typeface="Courier New" panose="02070309020205020404" pitchFamily="49" charset="0"/>
                <a:cs typeface="Courier New" panose="02070309020205020404" pitchFamily="49" charset="0"/>
              </a:rPr>
              <a:t>	top=0; </a:t>
            </a:r>
          </a:p>
          <a:p>
            <a:pPr marL="0" indent="0">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cout</a:t>
            </a:r>
            <a:r>
              <a:rPr lang="en-US" altLang="zh-CN" sz="2000" dirty="0">
                <a:solidFill>
                  <a:schemeClr val="tx2"/>
                </a:solidFill>
                <a:latin typeface="Courier New" panose="02070309020205020404" pitchFamily="49" charset="0"/>
                <a:cs typeface="Courier New" panose="02070309020205020404" pitchFamily="49" charset="0"/>
              </a:rPr>
              <a:t>&lt;&lt;"stack initialized."&lt;&lt;</a:t>
            </a:r>
            <a:r>
              <a:rPr lang="en-US" altLang="zh-CN" sz="2000" dirty="0" err="1">
                <a:solidFill>
                  <a:schemeClr val="tx2"/>
                </a:solidFill>
                <a:latin typeface="Courier New" panose="02070309020205020404" pitchFamily="49" charset="0"/>
                <a:cs typeface="Courier New" panose="02070309020205020404" pitchFamily="49" charset="0"/>
              </a:rPr>
              <a:t>endl</a:t>
            </a:r>
            <a:r>
              <a:rPr lang="en-US" altLang="zh-CN" sz="20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0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000" dirty="0">
                <a:solidFill>
                  <a:schemeClr val="tx2"/>
                </a:solidFill>
                <a:latin typeface="Courier New" panose="02070309020205020404" pitchFamily="49" charset="0"/>
                <a:cs typeface="Courier New" panose="02070309020205020404" pitchFamily="49" charset="0"/>
              </a:rPr>
              <a:t>Stack::~Stack(</a:t>
            </a:r>
            <a:r>
              <a:rPr lang="en-US" altLang="zh-CN" sz="2000" dirty="0">
                <a:solidFill>
                  <a:srgbClr val="0000FF"/>
                </a:solidFill>
                <a:latin typeface="Courier New" panose="02070309020205020404" pitchFamily="49" charset="0"/>
                <a:cs typeface="Courier New" panose="02070309020205020404" pitchFamily="49" charset="0"/>
              </a:rPr>
              <a:t>void</a:t>
            </a:r>
            <a:r>
              <a:rPr lang="en-US" altLang="zh-CN" sz="20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cout</a:t>
            </a:r>
            <a:r>
              <a:rPr lang="en-US" altLang="zh-CN" sz="2000" dirty="0">
                <a:solidFill>
                  <a:schemeClr val="tx2"/>
                </a:solidFill>
                <a:latin typeface="Courier New" panose="02070309020205020404" pitchFamily="49" charset="0"/>
                <a:cs typeface="Courier New" panose="02070309020205020404" pitchFamily="49" charset="0"/>
              </a:rPr>
              <a:t>&lt;&lt;"stack destroyed."&lt;&lt;</a:t>
            </a:r>
            <a:r>
              <a:rPr lang="en-US" altLang="zh-CN" sz="2000" dirty="0" err="1">
                <a:solidFill>
                  <a:schemeClr val="tx2"/>
                </a:solidFill>
                <a:latin typeface="Courier New" panose="02070309020205020404" pitchFamily="49" charset="0"/>
                <a:cs typeface="Courier New" panose="02070309020205020404" pitchFamily="49" charset="0"/>
              </a:rPr>
              <a:t>endl</a:t>
            </a:r>
            <a:r>
              <a:rPr lang="en-US" altLang="zh-CN" sz="20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0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000" dirty="0" err="1">
                <a:solidFill>
                  <a:srgbClr val="0000FF"/>
                </a:solidFill>
                <a:latin typeface="Courier New" panose="02070309020205020404" pitchFamily="49" charset="0"/>
                <a:cs typeface="Courier New" panose="02070309020205020404" pitchFamily="49" charset="0"/>
              </a:rPr>
              <a:t>bool</a:t>
            </a:r>
            <a:r>
              <a:rPr lang="en-US" altLang="zh-CN" sz="2000" dirty="0">
                <a:solidFill>
                  <a:srgbClr val="0000FF"/>
                </a:solidFill>
                <a:latin typeface="Courier New" panose="02070309020205020404" pitchFamily="49" charset="0"/>
                <a:cs typeface="Courier New" panose="02070309020205020404" pitchFamily="49" charset="0"/>
              </a:rPr>
              <a:t> </a:t>
            </a:r>
            <a:r>
              <a:rPr lang="en-US" altLang="zh-CN" sz="2000" dirty="0">
                <a:solidFill>
                  <a:schemeClr val="tx2"/>
                </a:solidFill>
                <a:latin typeface="Courier New" panose="02070309020205020404" pitchFamily="49" charset="0"/>
                <a:cs typeface="Courier New" panose="02070309020205020404" pitchFamily="49" charset="0"/>
              </a:rPr>
              <a:t>Stack::empty(</a:t>
            </a:r>
            <a:r>
              <a:rPr lang="en-US" altLang="zh-CN" sz="2000" dirty="0">
                <a:solidFill>
                  <a:srgbClr val="0000FF"/>
                </a:solidFill>
                <a:latin typeface="Courier New" panose="02070309020205020404" pitchFamily="49" charset="0"/>
                <a:cs typeface="Courier New" panose="02070309020205020404" pitchFamily="49" charset="0"/>
              </a:rPr>
              <a:t>void</a:t>
            </a:r>
            <a:r>
              <a:rPr lang="en-US" altLang="zh-CN" sz="20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000" dirty="0">
                <a:solidFill>
                  <a:schemeClr val="tx2"/>
                </a:solidFill>
                <a:latin typeface="Courier New" panose="02070309020205020404" pitchFamily="49" charset="0"/>
                <a:cs typeface="Courier New" panose="02070309020205020404" pitchFamily="49" charset="0"/>
              </a:rPr>
              <a:t>	return top==0?true:false; </a:t>
            </a:r>
          </a:p>
          <a:p>
            <a:pPr marL="0" indent="0">
              <a:buNone/>
            </a:pPr>
            <a:r>
              <a:rPr lang="en-US" altLang="zh-CN" sz="2000" dirty="0">
                <a:solidFill>
                  <a:schemeClr val="tx2"/>
                </a:solidFill>
                <a:latin typeface="Courier New" panose="02070309020205020404" pitchFamily="49" charset="0"/>
                <a:cs typeface="Courier New" panose="02070309020205020404" pitchFamily="49" charset="0"/>
              </a:rPr>
              <a:t>}</a:t>
            </a:r>
            <a:endParaRPr lang="zh-CN" altLang="en-US" sz="2000" dirty="0">
              <a:solidFill>
                <a:schemeClr val="tx2"/>
              </a:solidFill>
              <a:latin typeface="Courier New" panose="02070309020205020404" pitchFamily="49" charset="0"/>
              <a:cs typeface="Courier New" panose="02070309020205020404" pitchFamily="49" charset="0"/>
            </a:endParaRPr>
          </a:p>
        </p:txBody>
      </p:sp>
      <p:sp>
        <p:nvSpPr>
          <p:cNvPr id="5" name="灯片编号占位符 4"/>
          <p:cNvSpPr>
            <a:spLocks noGrp="1"/>
          </p:cNvSpPr>
          <p:nvPr>
            <p:ph type="sldNum" sz="quarter" idx="4294967295"/>
          </p:nvPr>
        </p:nvSpPr>
        <p:spPr/>
        <p:txBody>
          <a:bodyPr/>
          <a:lstStyle/>
          <a:p>
            <a:fld id="{E24BA5DA-9399-4747-BBF5-65A2C2316885}" type="slidenum">
              <a:rPr lang="en-US" altLang="zh-CN" smtClean="0"/>
              <a:pPr/>
              <a:t>185</a:t>
            </a:fld>
            <a:endParaRPr lang="en-US" altLang="zh-CN" dirty="0"/>
          </a:p>
        </p:txBody>
      </p:sp>
    </p:spTree>
    <p:extLst>
      <p:ext uri="{BB962C8B-B14F-4D97-AF65-F5344CB8AC3E}">
        <p14:creationId xmlns:p14="http://schemas.microsoft.com/office/powerpoint/2010/main" val="261865285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idx="1"/>
          </p:nvPr>
        </p:nvSpPr>
        <p:spPr/>
        <p:txBody>
          <a:bodyPr/>
          <a:lstStyle/>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void</a:t>
            </a:r>
            <a:r>
              <a:rPr lang="en-US" altLang="zh-CN" sz="2000" dirty="0">
                <a:solidFill>
                  <a:schemeClr val="tx2"/>
                </a:solidFill>
                <a:latin typeface="Courier New" panose="02070309020205020404" pitchFamily="49" charset="0"/>
                <a:cs typeface="Courier New" panose="02070309020205020404" pitchFamily="49" charset="0"/>
              </a:rPr>
              <a:t> Stack::push (</a:t>
            </a:r>
            <a:r>
              <a:rPr lang="en-US" altLang="zh-CN" sz="2000" dirty="0">
                <a:solidFill>
                  <a:srgbClr val="0000FF"/>
                </a:solidFill>
                <a:latin typeface="Courier New" panose="02070309020205020404" pitchFamily="49" charset="0"/>
                <a:cs typeface="Courier New" panose="02070309020205020404" pitchFamily="49" charset="0"/>
              </a:rPr>
              <a:t>float</a:t>
            </a:r>
            <a:r>
              <a:rPr lang="en-US" altLang="zh-CN" sz="2000" dirty="0">
                <a:solidFill>
                  <a:schemeClr val="tx2"/>
                </a:solidFill>
                <a:latin typeface="Courier New" panose="02070309020205020404" pitchFamily="49" charset="0"/>
                <a:cs typeface="Courier New" panose="02070309020205020404" pitchFamily="49" charset="0"/>
              </a:rPr>
              <a:t> a)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if</a:t>
            </a:r>
            <a:r>
              <a:rPr lang="en-US" altLang="zh-CN" sz="2000" dirty="0">
                <a:solidFill>
                  <a:schemeClr val="tx2"/>
                </a:solidFill>
                <a:latin typeface="Courier New" panose="02070309020205020404" pitchFamily="49" charset="0"/>
                <a:cs typeface="Courier New" panose="02070309020205020404" pitchFamily="49" charset="0"/>
              </a:rPr>
              <a:t> (top==</a:t>
            </a:r>
            <a:r>
              <a:rPr lang="en-US" altLang="zh-CN" sz="2000" dirty="0" err="1">
                <a:solidFill>
                  <a:schemeClr val="tx2"/>
                </a:solidFill>
                <a:latin typeface="Courier New" panose="02070309020205020404" pitchFamily="49" charset="0"/>
                <a:cs typeface="Courier New" panose="02070309020205020404" pitchFamily="49" charset="0"/>
              </a:rPr>
              <a:t>maxsize</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cout</a:t>
            </a:r>
            <a:r>
              <a:rPr lang="en-US" altLang="zh-CN" sz="2000" dirty="0">
                <a:solidFill>
                  <a:schemeClr val="tx2"/>
                </a:solidFill>
                <a:latin typeface="Courier New" panose="02070309020205020404" pitchFamily="49" charset="0"/>
                <a:cs typeface="Courier New" panose="02070309020205020404" pitchFamily="49" charset="0"/>
              </a:rPr>
              <a:t> &lt;&lt; "stack is full!"&lt;&lt; </a:t>
            </a:r>
            <a:r>
              <a:rPr lang="en-US" altLang="zh-CN" sz="2000" dirty="0" err="1">
                <a:solidFill>
                  <a:schemeClr val="tx2"/>
                </a:solidFill>
                <a:latin typeface="Courier New" panose="02070309020205020404" pitchFamily="49" charset="0"/>
                <a:cs typeface="Courier New" panose="02070309020205020404" pitchFamily="49" charset="0"/>
              </a:rPr>
              <a:t>endl</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return</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zh-CN" altLang="en-US" sz="2000" dirty="0">
                <a:solidFill>
                  <a:schemeClr val="tx2"/>
                </a:solidFill>
                <a:latin typeface="Courier New" panose="02070309020205020404" pitchFamily="49" charset="0"/>
                <a:cs typeface="Courier New" panose="02070309020205020404" pitchFamily="49" charset="0"/>
              </a:rPr>
              <a:t>	</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data[top]=a;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top ++;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float</a:t>
            </a:r>
            <a:r>
              <a:rPr lang="en-US" altLang="zh-CN" sz="2000" dirty="0">
                <a:solidFill>
                  <a:schemeClr val="tx2"/>
                </a:solidFill>
                <a:latin typeface="Courier New" panose="02070309020205020404" pitchFamily="49" charset="0"/>
                <a:cs typeface="Courier New" panose="02070309020205020404" pitchFamily="49" charset="0"/>
              </a:rPr>
              <a:t> Stack::pop (</a:t>
            </a:r>
            <a:r>
              <a:rPr lang="en-US" altLang="zh-CN" sz="2000" dirty="0">
                <a:solidFill>
                  <a:srgbClr val="0000FF"/>
                </a:solidFill>
                <a:latin typeface="Courier New" panose="02070309020205020404" pitchFamily="49" charset="0"/>
                <a:cs typeface="Courier New" panose="02070309020205020404" pitchFamily="49" charset="0"/>
              </a:rPr>
              <a:t>void</a:t>
            </a:r>
            <a:r>
              <a:rPr lang="en-US" altLang="zh-CN" sz="2000"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if</a:t>
            </a:r>
            <a:r>
              <a:rPr lang="en-US" altLang="zh-CN" sz="2000" dirty="0">
                <a:solidFill>
                  <a:schemeClr val="tx2"/>
                </a:solidFill>
                <a:latin typeface="Courier New" panose="02070309020205020404" pitchFamily="49" charset="0"/>
                <a:cs typeface="Courier New" panose="02070309020205020404" pitchFamily="49" charset="0"/>
              </a:rPr>
              <a:t> (top==0){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cout</a:t>
            </a:r>
            <a:r>
              <a:rPr lang="en-US" altLang="zh-CN" sz="2000" dirty="0">
                <a:solidFill>
                  <a:schemeClr val="tx2"/>
                </a:solidFill>
                <a:latin typeface="Courier New" panose="02070309020205020404" pitchFamily="49" charset="0"/>
                <a:cs typeface="Courier New" panose="02070309020205020404" pitchFamily="49" charset="0"/>
              </a:rPr>
              <a:t> &lt;&lt; "Stack is underflow!"&lt;&lt; </a:t>
            </a:r>
            <a:r>
              <a:rPr lang="en-US" altLang="zh-CN" sz="2000" dirty="0" err="1">
                <a:solidFill>
                  <a:schemeClr val="tx2"/>
                </a:solidFill>
                <a:latin typeface="Courier New" panose="02070309020205020404" pitchFamily="49" charset="0"/>
                <a:cs typeface="Courier New" panose="02070309020205020404" pitchFamily="49" charset="0"/>
              </a:rPr>
              <a:t>endl</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return</a:t>
            </a:r>
            <a:r>
              <a:rPr lang="en-US" altLang="zh-CN" sz="2000" dirty="0">
                <a:solidFill>
                  <a:schemeClr val="tx2"/>
                </a:solidFill>
                <a:latin typeface="Courier New" panose="02070309020205020404" pitchFamily="49" charset="0"/>
                <a:cs typeface="Courier New" panose="02070309020205020404" pitchFamily="49" charset="0"/>
              </a:rPr>
              <a:t> 0;</a:t>
            </a:r>
          </a:p>
          <a:p>
            <a:pPr marL="0" indent="0">
              <a:spcBef>
                <a:spcPts val="0"/>
              </a:spcBef>
              <a:buNone/>
            </a:pPr>
            <a:r>
              <a:rPr lang="zh-CN" altLang="en-US" sz="2000" dirty="0">
                <a:solidFill>
                  <a:schemeClr val="tx2"/>
                </a:solidFill>
                <a:latin typeface="Courier New" panose="02070309020205020404" pitchFamily="49" charset="0"/>
                <a:cs typeface="Courier New" panose="02070309020205020404" pitchFamily="49" charset="0"/>
              </a:rPr>
              <a:t>	</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top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return</a:t>
            </a:r>
            <a:r>
              <a:rPr lang="en-US" altLang="zh-CN" sz="2000" dirty="0">
                <a:solidFill>
                  <a:schemeClr val="tx2"/>
                </a:solidFill>
                <a:latin typeface="Courier New" panose="02070309020205020404" pitchFamily="49" charset="0"/>
                <a:cs typeface="Courier New" panose="02070309020205020404" pitchFamily="49" charset="0"/>
              </a:rPr>
              <a:t> data[top];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a:t>
            </a:r>
            <a:endParaRPr lang="zh-CN" altLang="en-US" sz="2000" dirty="0">
              <a:solidFill>
                <a:schemeClr val="tx2"/>
              </a:solidFill>
              <a:latin typeface="Courier New" panose="02070309020205020404" pitchFamily="49" charset="0"/>
              <a:cs typeface="Courier New" panose="02070309020205020404" pitchFamily="49" charset="0"/>
            </a:endParaRPr>
          </a:p>
        </p:txBody>
      </p:sp>
      <p:sp>
        <p:nvSpPr>
          <p:cNvPr id="5" name="灯片编号占位符 4"/>
          <p:cNvSpPr>
            <a:spLocks noGrp="1"/>
          </p:cNvSpPr>
          <p:nvPr>
            <p:ph type="sldNum" sz="quarter" idx="4294967295"/>
          </p:nvPr>
        </p:nvSpPr>
        <p:spPr/>
        <p:txBody>
          <a:bodyPr/>
          <a:lstStyle/>
          <a:p>
            <a:fld id="{E24BA5DA-9399-4747-BBF5-65A2C2316885}" type="slidenum">
              <a:rPr lang="en-US" altLang="zh-CN" smtClean="0"/>
              <a:pPr/>
              <a:t>186</a:t>
            </a:fld>
            <a:endParaRPr lang="en-US" altLang="zh-CN" dirty="0"/>
          </a:p>
        </p:txBody>
      </p:sp>
    </p:spTree>
    <p:extLst>
      <p:ext uri="{BB962C8B-B14F-4D97-AF65-F5344CB8AC3E}">
        <p14:creationId xmlns:p14="http://schemas.microsoft.com/office/powerpoint/2010/main" val="396310690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idx="1"/>
          </p:nvPr>
        </p:nvSpPr>
        <p:spPr/>
        <p:txBody>
          <a:bodyPr/>
          <a:lstStyle/>
          <a:p>
            <a:pPr marL="0" indent="0">
              <a:spcBef>
                <a:spcPts val="0"/>
              </a:spcBef>
              <a:buNone/>
            </a:pPr>
            <a:r>
              <a:rPr lang="en-US" altLang="zh-CN" sz="2000" dirty="0">
                <a:solidFill>
                  <a:srgbClr val="007434"/>
                </a:solidFill>
                <a:latin typeface="Courier New" panose="02070309020205020404" pitchFamily="49" charset="0"/>
                <a:cs typeface="Courier New" panose="02070309020205020404" pitchFamily="49" charset="0"/>
              </a:rPr>
              <a:t>//Main.cpp</a:t>
            </a:r>
          </a:p>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a:t>
            </a:r>
            <a:r>
              <a:rPr lang="en-US" altLang="zh-CN" sz="2000" dirty="0" err="1">
                <a:solidFill>
                  <a:srgbClr val="0000FF"/>
                </a:solidFill>
                <a:latin typeface="Courier New" panose="02070309020205020404" pitchFamily="49" charset="0"/>
                <a:cs typeface="Courier New" panose="02070309020205020404" pitchFamily="49" charset="0"/>
              </a:rPr>
              <a:t>include</a:t>
            </a:r>
            <a:r>
              <a:rPr lang="en-US" altLang="zh-CN" sz="2000" dirty="0" err="1">
                <a:solidFill>
                  <a:schemeClr val="tx2"/>
                </a:solidFill>
                <a:latin typeface="Courier New" panose="02070309020205020404" pitchFamily="49" charset="0"/>
                <a:cs typeface="Courier New" panose="02070309020205020404" pitchFamily="49" charset="0"/>
              </a:rPr>
              <a:t>"Stack.h</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#include</a:t>
            </a:r>
            <a:r>
              <a:rPr lang="en-US" altLang="zh-CN" sz="2000" dirty="0">
                <a:solidFill>
                  <a:schemeClr val="tx2"/>
                </a:solidFill>
                <a:latin typeface="Courier New" panose="02070309020205020404" pitchFamily="49" charset="0"/>
                <a:cs typeface="Courier New" panose="02070309020205020404" pitchFamily="49" charset="0"/>
              </a:rPr>
              <a:t>&lt;</a:t>
            </a:r>
            <a:r>
              <a:rPr lang="en-US" altLang="zh-CN" sz="2000" dirty="0" err="1">
                <a:solidFill>
                  <a:schemeClr val="tx2"/>
                </a:solidFill>
                <a:latin typeface="Courier New" panose="02070309020205020404" pitchFamily="49" charset="0"/>
                <a:cs typeface="Courier New" panose="02070309020205020404" pitchFamily="49" charset="0"/>
              </a:rPr>
              <a:t>iostream</a:t>
            </a:r>
            <a:r>
              <a:rPr lang="en-US" altLang="zh-CN" sz="2000" dirty="0">
                <a:solidFill>
                  <a:schemeClr val="tx2"/>
                </a:solidFill>
                <a:latin typeface="Courier New" panose="02070309020205020404" pitchFamily="49" charset="0"/>
                <a:cs typeface="Courier New" panose="02070309020205020404" pitchFamily="49" charset="0"/>
              </a:rPr>
              <a:t>&gt;</a:t>
            </a:r>
          </a:p>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using namespace</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std</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void</a:t>
            </a:r>
            <a:r>
              <a:rPr lang="en-US" altLang="zh-CN" sz="2000" dirty="0">
                <a:solidFill>
                  <a:schemeClr val="tx2"/>
                </a:solidFill>
                <a:latin typeface="Courier New" panose="02070309020205020404" pitchFamily="49" charset="0"/>
                <a:cs typeface="Courier New" panose="02070309020205020404" pitchFamily="49" charset="0"/>
              </a:rPr>
              <a:t> main(){</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Stack s1,s2;</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rgbClr val="0000FF"/>
                </a:solidFill>
                <a:latin typeface="Courier New" panose="02070309020205020404" pitchFamily="49" charset="0"/>
                <a:cs typeface="Courier New" panose="02070309020205020404" pitchFamily="49" charset="0"/>
              </a:rPr>
              <a:t>int</a:t>
            </a:r>
            <a:r>
              <a:rPr lang="en-US" altLang="zh-CN" sz="2000" dirty="0">
                <a:solidFill>
                  <a:srgbClr val="0000FF"/>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i</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for</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i</a:t>
            </a:r>
            <a:r>
              <a:rPr lang="en-US" altLang="zh-CN" sz="2000" dirty="0">
                <a:solidFill>
                  <a:schemeClr val="tx2"/>
                </a:solidFill>
                <a:latin typeface="Courier New" panose="02070309020205020404" pitchFamily="49" charset="0"/>
                <a:cs typeface="Courier New" panose="02070309020205020404" pitchFamily="49" charset="0"/>
              </a:rPr>
              <a:t>=1;i&lt;=</a:t>
            </a:r>
            <a:r>
              <a:rPr lang="en-US" altLang="zh-CN" sz="2000" dirty="0" err="1">
                <a:solidFill>
                  <a:schemeClr val="tx2"/>
                </a:solidFill>
                <a:latin typeface="Courier New" panose="02070309020205020404" pitchFamily="49" charset="0"/>
                <a:cs typeface="Courier New" panose="02070309020205020404" pitchFamily="49" charset="0"/>
              </a:rPr>
              <a:t>maxsize;i</a:t>
            </a:r>
            <a:r>
              <a:rPr lang="en-US" altLang="zh-CN" sz="2000" dirty="0">
                <a:solidFill>
                  <a:schemeClr val="tx2"/>
                </a:solidFill>
                <a:latin typeface="Courier New" panose="02070309020205020404" pitchFamily="49" charset="0"/>
                <a:cs typeface="Courier New" panose="02070309020205020404" pitchFamily="49" charset="0"/>
              </a:rPr>
              <a:t>++)s1.push(2*</a:t>
            </a:r>
            <a:r>
              <a:rPr lang="en-US" altLang="zh-CN" sz="2000" dirty="0" err="1">
                <a:solidFill>
                  <a:schemeClr val="tx2"/>
                </a:solidFill>
                <a:latin typeface="Courier New" panose="02070309020205020404" pitchFamily="49" charset="0"/>
                <a:cs typeface="Courier New" panose="02070309020205020404" pitchFamily="49" charset="0"/>
              </a:rPr>
              <a:t>i</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for</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i</a:t>
            </a:r>
            <a:r>
              <a:rPr lang="en-US" altLang="zh-CN" sz="2000" dirty="0">
                <a:solidFill>
                  <a:schemeClr val="tx2"/>
                </a:solidFill>
                <a:latin typeface="Courier New" panose="02070309020205020404" pitchFamily="49" charset="0"/>
                <a:cs typeface="Courier New" panose="02070309020205020404" pitchFamily="49" charset="0"/>
              </a:rPr>
              <a:t>=1;i&lt;=</a:t>
            </a:r>
            <a:r>
              <a:rPr lang="en-US" altLang="zh-CN" sz="2000" dirty="0" err="1">
                <a:solidFill>
                  <a:schemeClr val="tx2"/>
                </a:solidFill>
                <a:latin typeface="Courier New" panose="02070309020205020404" pitchFamily="49" charset="0"/>
                <a:cs typeface="Courier New" panose="02070309020205020404" pitchFamily="49" charset="0"/>
              </a:rPr>
              <a:t>maxsize;i</a:t>
            </a:r>
            <a:r>
              <a:rPr lang="en-US" altLang="zh-CN" sz="2000" dirty="0">
                <a:solidFill>
                  <a:schemeClr val="tx2"/>
                </a:solidFill>
                <a:latin typeface="Courier New" panose="02070309020205020404" pitchFamily="49" charset="0"/>
                <a:cs typeface="Courier New" panose="02070309020205020404" pitchFamily="49" charset="0"/>
              </a:rPr>
              <a:t>++)</a:t>
            </a:r>
            <a:r>
              <a:rPr lang="en-US" altLang="zh-CN" sz="2000" dirty="0" err="1">
                <a:solidFill>
                  <a:schemeClr val="tx2"/>
                </a:solidFill>
                <a:latin typeface="Courier New" panose="02070309020205020404" pitchFamily="49" charset="0"/>
                <a:cs typeface="Courier New" panose="02070309020205020404" pitchFamily="49" charset="0"/>
              </a:rPr>
              <a:t>cout</a:t>
            </a:r>
            <a:r>
              <a:rPr lang="en-US" altLang="zh-CN" sz="2000" dirty="0">
                <a:solidFill>
                  <a:schemeClr val="tx2"/>
                </a:solidFill>
                <a:latin typeface="Courier New" panose="02070309020205020404" pitchFamily="49" charset="0"/>
                <a:cs typeface="Courier New" panose="02070309020205020404" pitchFamily="49" charset="0"/>
              </a:rPr>
              <a:t>&lt;&lt; s1.pop()&lt;&lt;"  ";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for</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i</a:t>
            </a:r>
            <a:r>
              <a:rPr lang="en-US" altLang="zh-CN" sz="2000" dirty="0">
                <a:solidFill>
                  <a:schemeClr val="tx2"/>
                </a:solidFill>
                <a:latin typeface="Courier New" panose="02070309020205020404" pitchFamily="49" charset="0"/>
                <a:cs typeface="Courier New" panose="02070309020205020404" pitchFamily="49" charset="0"/>
              </a:rPr>
              <a:t>=1;i&lt;=</a:t>
            </a:r>
            <a:r>
              <a:rPr lang="en-US" altLang="zh-CN" sz="2000" dirty="0" err="1">
                <a:solidFill>
                  <a:schemeClr val="tx2"/>
                </a:solidFill>
                <a:latin typeface="Courier New" panose="02070309020205020404" pitchFamily="49" charset="0"/>
                <a:cs typeface="Courier New" panose="02070309020205020404" pitchFamily="49" charset="0"/>
              </a:rPr>
              <a:t>maxsize;i</a:t>
            </a:r>
            <a:r>
              <a:rPr lang="en-US" altLang="zh-CN" sz="2000" dirty="0">
                <a:solidFill>
                  <a:schemeClr val="tx2"/>
                </a:solidFill>
                <a:latin typeface="Courier New" panose="02070309020205020404" pitchFamily="49" charset="0"/>
                <a:cs typeface="Courier New" panose="02070309020205020404" pitchFamily="49" charset="0"/>
              </a:rPr>
              <a:t>++)s1.push(2.5*</a:t>
            </a:r>
            <a:r>
              <a:rPr lang="en-US" altLang="zh-CN" sz="2000" dirty="0" err="1">
                <a:solidFill>
                  <a:schemeClr val="tx2"/>
                </a:solidFill>
                <a:latin typeface="Courier New" panose="02070309020205020404" pitchFamily="49" charset="0"/>
                <a:cs typeface="Courier New" panose="02070309020205020404" pitchFamily="49" charset="0"/>
              </a:rPr>
              <a:t>i</a:t>
            </a:r>
            <a:r>
              <a:rPr lang="en-US" altLang="zh-CN" sz="2000"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for</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i</a:t>
            </a:r>
            <a:r>
              <a:rPr lang="en-US" altLang="zh-CN" sz="2000" dirty="0">
                <a:solidFill>
                  <a:schemeClr val="tx2"/>
                </a:solidFill>
                <a:latin typeface="Courier New" panose="02070309020205020404" pitchFamily="49" charset="0"/>
                <a:cs typeface="Courier New" panose="02070309020205020404" pitchFamily="49" charset="0"/>
              </a:rPr>
              <a:t>=1;i&lt;=</a:t>
            </a:r>
            <a:r>
              <a:rPr lang="en-US" altLang="zh-CN" sz="2000" dirty="0" err="1">
                <a:solidFill>
                  <a:schemeClr val="tx2"/>
                </a:solidFill>
                <a:latin typeface="Courier New" panose="02070309020205020404" pitchFamily="49" charset="0"/>
                <a:cs typeface="Courier New" panose="02070309020205020404" pitchFamily="49" charset="0"/>
              </a:rPr>
              <a:t>maxsize;i</a:t>
            </a:r>
            <a:r>
              <a:rPr lang="en-US" altLang="zh-CN" sz="2000" dirty="0">
                <a:solidFill>
                  <a:schemeClr val="tx2"/>
                </a:solidFill>
                <a:latin typeface="Courier New" panose="02070309020205020404" pitchFamily="49" charset="0"/>
                <a:cs typeface="Courier New" panose="02070309020205020404" pitchFamily="49" charset="0"/>
              </a:rPr>
              <a:t>++)s2.push(s1.pop());</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cout</a:t>
            </a:r>
            <a:r>
              <a:rPr lang="en-US" altLang="zh-CN" sz="2000" dirty="0">
                <a:solidFill>
                  <a:schemeClr val="tx2"/>
                </a:solidFill>
                <a:latin typeface="Courier New" panose="02070309020205020404" pitchFamily="49" charset="0"/>
                <a:cs typeface="Courier New" panose="02070309020205020404" pitchFamily="49" charset="0"/>
              </a:rPr>
              <a:t> &lt;&lt;</a:t>
            </a:r>
            <a:r>
              <a:rPr lang="en-US" altLang="zh-CN" sz="2000" dirty="0" err="1">
                <a:solidFill>
                  <a:schemeClr val="tx2"/>
                </a:solidFill>
                <a:latin typeface="Courier New" panose="02070309020205020404" pitchFamily="49" charset="0"/>
                <a:cs typeface="Courier New" panose="02070309020205020404" pitchFamily="49" charset="0"/>
              </a:rPr>
              <a:t>endl</a:t>
            </a:r>
            <a:r>
              <a:rPr lang="en-US" altLang="zh-CN" sz="2000"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do</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cout</a:t>
            </a:r>
            <a:r>
              <a:rPr lang="en-US" altLang="zh-CN" sz="2000" dirty="0">
                <a:solidFill>
                  <a:schemeClr val="tx2"/>
                </a:solidFill>
                <a:latin typeface="Courier New" panose="02070309020205020404" pitchFamily="49" charset="0"/>
                <a:cs typeface="Courier New" panose="02070309020205020404" pitchFamily="49" charset="0"/>
              </a:rPr>
              <a:t> &lt;&lt; s2.pop()&lt;&lt;"  ";  </a:t>
            </a:r>
          </a:p>
          <a:p>
            <a:pPr marL="0" indent="0">
              <a:spcBef>
                <a:spcPts val="0"/>
              </a:spcBef>
              <a:buNone/>
            </a:pPr>
            <a:r>
              <a:rPr lang="zh-CN" altLang="en-US"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while</a:t>
            </a:r>
            <a:r>
              <a:rPr lang="en-US" altLang="zh-CN" sz="2000" dirty="0">
                <a:solidFill>
                  <a:schemeClr val="tx2"/>
                </a:solidFill>
                <a:latin typeface="Courier New" panose="02070309020205020404" pitchFamily="49" charset="0"/>
                <a:cs typeface="Courier New" panose="02070309020205020404" pitchFamily="49" charset="0"/>
              </a:rPr>
              <a:t> (!(s2.empty()));</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cout</a:t>
            </a:r>
            <a:r>
              <a:rPr lang="en-US" altLang="zh-CN" sz="2000" dirty="0">
                <a:solidFill>
                  <a:schemeClr val="tx2"/>
                </a:solidFill>
                <a:latin typeface="Courier New" panose="02070309020205020404" pitchFamily="49" charset="0"/>
                <a:cs typeface="Courier New" panose="02070309020205020404" pitchFamily="49" charset="0"/>
              </a:rPr>
              <a:t>&lt;&lt;</a:t>
            </a:r>
            <a:r>
              <a:rPr lang="en-US" altLang="zh-CN" sz="2000" dirty="0" err="1">
                <a:solidFill>
                  <a:schemeClr val="tx2"/>
                </a:solidFill>
                <a:latin typeface="Courier New" panose="02070309020205020404" pitchFamily="49" charset="0"/>
                <a:cs typeface="Courier New" panose="02070309020205020404" pitchFamily="49" charset="0"/>
              </a:rPr>
              <a:t>endl</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a:t>
            </a:r>
            <a:endParaRPr lang="zh-CN" altLang="en-US" sz="2000" dirty="0">
              <a:solidFill>
                <a:schemeClr val="tx2"/>
              </a:solidFill>
              <a:latin typeface="Courier New" panose="02070309020205020404" pitchFamily="49" charset="0"/>
              <a:cs typeface="Courier New" panose="02070309020205020404" pitchFamily="49" charset="0"/>
            </a:endParaRPr>
          </a:p>
        </p:txBody>
      </p:sp>
      <p:sp>
        <p:nvSpPr>
          <p:cNvPr id="5" name="灯片编号占位符 4"/>
          <p:cNvSpPr>
            <a:spLocks noGrp="1"/>
          </p:cNvSpPr>
          <p:nvPr>
            <p:ph type="sldNum" sz="quarter" idx="4294967295"/>
          </p:nvPr>
        </p:nvSpPr>
        <p:spPr/>
        <p:txBody>
          <a:bodyPr/>
          <a:lstStyle/>
          <a:p>
            <a:fld id="{E24BA5DA-9399-4747-BBF5-65A2C2316885}" type="slidenum">
              <a:rPr lang="en-US" altLang="zh-CN" smtClean="0"/>
              <a:pPr/>
              <a:t>187</a:t>
            </a:fld>
            <a:endParaRPr lang="en-US" altLang="zh-CN" dirty="0"/>
          </a:p>
        </p:txBody>
      </p:sp>
    </p:spTree>
    <p:extLst>
      <p:ext uri="{BB962C8B-B14F-4D97-AF65-F5344CB8AC3E}">
        <p14:creationId xmlns:p14="http://schemas.microsoft.com/office/powerpoint/2010/main" val="32138735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idx="1"/>
          </p:nvPr>
        </p:nvSpPr>
        <p:spPr/>
        <p:txBody>
          <a:bodyPr/>
          <a:lstStyle/>
          <a:p>
            <a:r>
              <a:rPr lang="zh-CN" altLang="en-US" dirty="0"/>
              <a:t>程序运行结果：</a:t>
            </a:r>
            <a:endParaRPr lang="en-US" altLang="zh-CN" dirty="0"/>
          </a:p>
          <a:p>
            <a:pPr>
              <a:lnSpc>
                <a:spcPct val="80000"/>
              </a:lnSpc>
              <a:buNone/>
            </a:pPr>
            <a:r>
              <a:rPr lang="en-US" altLang="zh-CN" dirty="0">
                <a:solidFill>
                  <a:schemeClr val="tx2"/>
                </a:solidFill>
                <a:latin typeface="Courier New" panose="02070309020205020404" pitchFamily="49" charset="0"/>
                <a:cs typeface="Courier New" panose="02070309020205020404" pitchFamily="49" charset="0"/>
              </a:rPr>
              <a:t>stack initialized.</a:t>
            </a:r>
          </a:p>
          <a:p>
            <a:pPr>
              <a:lnSpc>
                <a:spcPct val="80000"/>
              </a:lnSpc>
              <a:buNone/>
            </a:pPr>
            <a:r>
              <a:rPr lang="en-US" altLang="zh-CN" dirty="0">
                <a:solidFill>
                  <a:schemeClr val="tx2"/>
                </a:solidFill>
                <a:latin typeface="Courier New" panose="02070309020205020404" pitchFamily="49" charset="0"/>
                <a:cs typeface="Courier New" panose="02070309020205020404" pitchFamily="49" charset="0"/>
              </a:rPr>
              <a:t>stack initialized.</a:t>
            </a:r>
          </a:p>
          <a:p>
            <a:pPr>
              <a:lnSpc>
                <a:spcPct val="80000"/>
              </a:lnSpc>
              <a:buNone/>
            </a:pPr>
            <a:r>
              <a:rPr lang="en-US" altLang="zh-CN" dirty="0">
                <a:solidFill>
                  <a:schemeClr val="tx2"/>
                </a:solidFill>
                <a:latin typeface="Courier New" panose="02070309020205020404" pitchFamily="49" charset="0"/>
                <a:cs typeface="Courier New" panose="02070309020205020404" pitchFamily="49" charset="0"/>
              </a:rPr>
              <a:t>12  10  8  6  4  2</a:t>
            </a:r>
          </a:p>
          <a:p>
            <a:pPr>
              <a:lnSpc>
                <a:spcPct val="80000"/>
              </a:lnSpc>
              <a:buNone/>
            </a:pPr>
            <a:r>
              <a:rPr lang="en-US" altLang="zh-CN" dirty="0">
                <a:solidFill>
                  <a:schemeClr val="tx2"/>
                </a:solidFill>
                <a:latin typeface="Courier New" panose="02070309020205020404" pitchFamily="49" charset="0"/>
                <a:cs typeface="Courier New" panose="02070309020205020404" pitchFamily="49" charset="0"/>
              </a:rPr>
              <a:t>2.5  5  7.5  10  12.5  15</a:t>
            </a:r>
          </a:p>
          <a:p>
            <a:pPr>
              <a:lnSpc>
                <a:spcPct val="80000"/>
              </a:lnSpc>
              <a:buNone/>
            </a:pPr>
            <a:r>
              <a:rPr lang="en-US" altLang="zh-CN" dirty="0">
                <a:solidFill>
                  <a:schemeClr val="tx2"/>
                </a:solidFill>
                <a:latin typeface="Courier New" panose="02070309020205020404" pitchFamily="49" charset="0"/>
                <a:cs typeface="Courier New" panose="02070309020205020404" pitchFamily="49" charset="0"/>
              </a:rPr>
              <a:t>stack destroyed.</a:t>
            </a:r>
          </a:p>
          <a:p>
            <a:pPr>
              <a:lnSpc>
                <a:spcPct val="80000"/>
              </a:lnSpc>
              <a:buNone/>
            </a:pPr>
            <a:r>
              <a:rPr lang="en-US" altLang="zh-CN" dirty="0">
                <a:solidFill>
                  <a:schemeClr val="tx2"/>
                </a:solidFill>
                <a:latin typeface="Courier New" panose="02070309020205020404" pitchFamily="49" charset="0"/>
                <a:cs typeface="Courier New" panose="02070309020205020404" pitchFamily="49" charset="0"/>
              </a:rPr>
              <a:t>stack destroyed. </a:t>
            </a:r>
            <a:endParaRPr lang="zh-CN" altLang="en-US" dirty="0">
              <a:solidFill>
                <a:schemeClr val="tx2"/>
              </a:solidFill>
              <a:latin typeface="Courier New" panose="02070309020205020404" pitchFamily="49" charset="0"/>
              <a:cs typeface="Courier New" panose="02070309020205020404" pitchFamily="49" charset="0"/>
            </a:endParaRPr>
          </a:p>
        </p:txBody>
      </p:sp>
      <p:sp>
        <p:nvSpPr>
          <p:cNvPr id="5" name="灯片编号占位符 4"/>
          <p:cNvSpPr>
            <a:spLocks noGrp="1"/>
          </p:cNvSpPr>
          <p:nvPr>
            <p:ph type="sldNum" sz="quarter" idx="4294967295"/>
          </p:nvPr>
        </p:nvSpPr>
        <p:spPr/>
        <p:txBody>
          <a:bodyPr/>
          <a:lstStyle/>
          <a:p>
            <a:fld id="{E24BA5DA-9399-4747-BBF5-65A2C2316885}" type="slidenum">
              <a:rPr lang="en-US" altLang="zh-CN" smtClean="0"/>
              <a:pPr/>
              <a:t>188</a:t>
            </a:fld>
            <a:endParaRPr lang="en-US" altLang="zh-CN" dirty="0"/>
          </a:p>
        </p:txBody>
      </p:sp>
    </p:spTree>
    <p:extLst>
      <p:ext uri="{BB962C8B-B14F-4D97-AF65-F5344CB8AC3E}">
        <p14:creationId xmlns:p14="http://schemas.microsoft.com/office/powerpoint/2010/main" val="1402487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a:xfrm>
            <a:off x="457200" y="1295400"/>
            <a:ext cx="8153400" cy="5348310"/>
          </a:xfrm>
        </p:spPr>
        <p:txBody>
          <a:bodyPr/>
          <a:lstStyle/>
          <a:p>
            <a:r>
              <a:rPr lang="zh-CN" altLang="en-US" dirty="0"/>
              <a:t>类的定义</a:t>
            </a:r>
            <a:endParaRPr lang="en-US" altLang="zh-CN" dirty="0"/>
          </a:p>
          <a:p>
            <a:pPr lvl="1"/>
            <a:r>
              <a:rPr lang="zh-CN" altLang="en-US" dirty="0"/>
              <a:t>私有成员</a:t>
            </a:r>
            <a:endParaRPr lang="en-US" altLang="zh-CN" dirty="0"/>
          </a:p>
          <a:p>
            <a:pPr lvl="2"/>
            <a:r>
              <a:rPr lang="zh-CN" altLang="en-US" dirty="0"/>
              <a:t>以关键字</a:t>
            </a:r>
            <a:r>
              <a:rPr lang="en-US" altLang="zh-CN" dirty="0">
                <a:solidFill>
                  <a:srgbClr val="0000FF"/>
                </a:solidFill>
                <a:latin typeface="Courier New" pitchFamily="49" charset="0"/>
                <a:cs typeface="Courier New" pitchFamily="49" charset="0"/>
              </a:rPr>
              <a:t>private</a:t>
            </a:r>
            <a:r>
              <a:rPr lang="zh-CN" altLang="en-US" dirty="0"/>
              <a:t>说明</a:t>
            </a:r>
            <a:endParaRPr lang="en-US" altLang="zh-CN" dirty="0"/>
          </a:p>
          <a:p>
            <a:pPr lvl="2"/>
            <a:r>
              <a:rPr lang="zh-CN" altLang="en-US" dirty="0"/>
              <a:t>成员不能从外部进行访问</a:t>
            </a:r>
            <a:endParaRPr lang="en-US" altLang="zh-CN" dirty="0"/>
          </a:p>
          <a:p>
            <a:pPr lvl="3"/>
            <a:r>
              <a:rPr lang="zh-CN" altLang="en-US" dirty="0"/>
              <a:t>所谓类的外部是指</a:t>
            </a:r>
            <a:r>
              <a:rPr lang="zh-CN" altLang="en-US" dirty="0">
                <a:solidFill>
                  <a:srgbClr val="FF0000"/>
                </a:solidFill>
              </a:rPr>
              <a:t>类的定义之外</a:t>
            </a:r>
            <a:r>
              <a:rPr lang="zh-CN" altLang="en-US" dirty="0"/>
              <a:t>以及类的</a:t>
            </a:r>
            <a:r>
              <a:rPr lang="zh-CN" altLang="en-US" dirty="0">
                <a:solidFill>
                  <a:srgbClr val="FF0000"/>
                </a:solidFill>
              </a:rPr>
              <a:t>成员函数定义之外</a:t>
            </a:r>
            <a:endParaRPr lang="en-US" altLang="zh-CN" dirty="0">
              <a:solidFill>
                <a:srgbClr val="FF0000"/>
              </a:solidFill>
            </a:endParaRPr>
          </a:p>
          <a:p>
            <a:pPr lvl="1"/>
            <a:r>
              <a:rPr lang="zh-CN" altLang="en-US" dirty="0"/>
              <a:t>公有成员</a:t>
            </a:r>
            <a:endParaRPr lang="en-US" altLang="zh-CN" dirty="0"/>
          </a:p>
          <a:p>
            <a:pPr lvl="2"/>
            <a:r>
              <a:rPr lang="zh-CN" altLang="en-US" dirty="0"/>
              <a:t>以关键字</a:t>
            </a:r>
            <a:r>
              <a:rPr lang="en-US" altLang="zh-CN" dirty="0">
                <a:solidFill>
                  <a:srgbClr val="0000FF"/>
                </a:solidFill>
                <a:latin typeface="Courier New" pitchFamily="49" charset="0"/>
                <a:cs typeface="Courier New" pitchFamily="49" charset="0"/>
              </a:rPr>
              <a:t>public</a:t>
            </a:r>
            <a:r>
              <a:rPr lang="zh-CN" altLang="en-US" dirty="0"/>
              <a:t>说明</a:t>
            </a:r>
            <a:endParaRPr lang="en-US" altLang="zh-CN" dirty="0"/>
          </a:p>
          <a:p>
            <a:pPr lvl="2"/>
            <a:r>
              <a:rPr lang="zh-CN" altLang="en-US" dirty="0"/>
              <a:t>成员能从外部进行访问</a:t>
            </a:r>
            <a:endParaRPr lang="en-US" altLang="zh-CN"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18</a:t>
            </a:fld>
            <a:endParaRPr lang="en-US" altLang="zh-CN"/>
          </a:p>
        </p:txBody>
      </p:sp>
    </p:spTree>
    <p:extLst>
      <p:ext uri="{BB962C8B-B14F-4D97-AF65-F5344CB8AC3E}">
        <p14:creationId xmlns:p14="http://schemas.microsoft.com/office/powerpoint/2010/main" val="89874931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2133600" y="2743200"/>
            <a:ext cx="4795854" cy="900114"/>
          </a:xfrm>
          <a:prstGeom prst="rect">
            <a:avLst/>
          </a:prstGeom>
        </p:spPr>
        <p:txBody>
          <a:bodyPr wrap="none" fromWordArt="1">
            <a:prstTxWarp prst="textDeflate">
              <a:avLst>
                <a:gd name="adj" fmla="val 0"/>
              </a:avLst>
            </a:prstTxWarp>
          </a:bodyPr>
          <a:lstStyle/>
          <a:p>
            <a:pPr algn="ctr"/>
            <a:r>
              <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第七章结束</a:t>
            </a:r>
            <a:r>
              <a:rPr lang="en-US" altLang="zh-CN"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3686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类和对象</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074454835"/>
              </p:ext>
            </p:extLst>
          </p:nvPr>
        </p:nvGraphicFramePr>
        <p:xfrm>
          <a:off x="457200" y="1295400"/>
          <a:ext cx="8153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81622E5D-7BC3-44E6-BA65-C8AAD10FCEE5}" type="slidenum">
              <a:rPr lang="en-US" altLang="zh-CN" smtClean="0"/>
              <a:pPr/>
              <a:t>1</a:t>
            </a:fld>
            <a:endParaRPr lang="en-US" altLang="zh-CN"/>
          </a:p>
        </p:txBody>
      </p:sp>
    </p:spTree>
    <p:extLst>
      <p:ext uri="{BB962C8B-B14F-4D97-AF65-F5344CB8AC3E}">
        <p14:creationId xmlns:p14="http://schemas.microsoft.com/office/powerpoint/2010/main" val="4024627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类的定义</a:t>
            </a:r>
            <a:endParaRPr lang="en-US" altLang="zh-CN" dirty="0"/>
          </a:p>
          <a:p>
            <a:pPr lvl="1"/>
            <a:r>
              <a:rPr lang="zh-CN" altLang="en-US" dirty="0"/>
              <a:t>友元</a:t>
            </a:r>
            <a:endParaRPr lang="en-US" altLang="zh-CN" dirty="0"/>
          </a:p>
          <a:p>
            <a:pPr lvl="2">
              <a:spcBef>
                <a:spcPts val="0"/>
              </a:spcBef>
            </a:pPr>
            <a:r>
              <a:rPr lang="zh-CN" altLang="en-US" dirty="0"/>
              <a:t>以关键字</a:t>
            </a:r>
            <a:r>
              <a:rPr lang="en-US" altLang="zh-CN" dirty="0">
                <a:solidFill>
                  <a:srgbClr val="0000FF"/>
                </a:solidFill>
                <a:latin typeface="Courier New" pitchFamily="49" charset="0"/>
                <a:cs typeface="Courier New" pitchFamily="49" charset="0"/>
              </a:rPr>
              <a:t>friend</a:t>
            </a:r>
            <a:r>
              <a:rPr lang="zh-CN" altLang="en-US" dirty="0"/>
              <a:t>说明</a:t>
            </a:r>
            <a:endParaRPr lang="en-US" altLang="zh-CN" dirty="0"/>
          </a:p>
          <a:p>
            <a:pPr lvl="2">
              <a:spcBef>
                <a:spcPts val="0"/>
              </a:spcBef>
            </a:pPr>
            <a:r>
              <a:rPr lang="zh-CN" altLang="en-US" dirty="0"/>
              <a:t>不是本类的成员，被说明为本类友元的那些函数享有本类成员函数的</a:t>
            </a:r>
            <a:r>
              <a:rPr lang="zh-CN" altLang="en-US" dirty="0">
                <a:latin typeface="Times New Roman"/>
              </a:rPr>
              <a:t>“</a:t>
            </a:r>
            <a:r>
              <a:rPr lang="zh-CN" altLang="en-US" dirty="0"/>
              <a:t>权利</a:t>
            </a:r>
            <a:r>
              <a:rPr lang="zh-CN" altLang="en-US" dirty="0">
                <a:latin typeface="Times New Roman"/>
              </a:rPr>
              <a:t>”，即</a:t>
            </a:r>
            <a:r>
              <a:rPr lang="zh-CN" altLang="en-US" dirty="0"/>
              <a:t>可以访问本类的私有成员</a:t>
            </a:r>
            <a:endParaRPr lang="en-US" altLang="zh-CN" dirty="0"/>
          </a:p>
          <a:p>
            <a:pPr lvl="1"/>
            <a:r>
              <a:rPr lang="zh-CN" altLang="en-US" dirty="0"/>
              <a:t>保护成员</a:t>
            </a:r>
            <a:endParaRPr lang="en-US" altLang="zh-CN" dirty="0"/>
          </a:p>
          <a:p>
            <a:pPr lvl="2"/>
            <a:r>
              <a:rPr lang="zh-CN" altLang="en-US" dirty="0"/>
              <a:t>以关键字</a:t>
            </a:r>
            <a:r>
              <a:rPr lang="en-US" altLang="zh-CN" dirty="0">
                <a:solidFill>
                  <a:srgbClr val="0000FF"/>
                </a:solidFill>
                <a:latin typeface="Courier New" pitchFamily="49" charset="0"/>
                <a:cs typeface="Courier New" pitchFamily="49" charset="0"/>
              </a:rPr>
              <a:t>protected</a:t>
            </a:r>
            <a:r>
              <a:rPr lang="zh-CN" altLang="en-US" dirty="0"/>
              <a:t>说明</a:t>
            </a:r>
            <a:endParaRPr lang="en-US" altLang="zh-CN" dirty="0"/>
          </a:p>
          <a:p>
            <a:pPr lvl="2"/>
            <a:r>
              <a:rPr lang="zh-CN" altLang="en-US" dirty="0"/>
              <a:t>类继承涉及到的概念</a:t>
            </a:r>
            <a:endParaRPr lang="en-US" altLang="zh-CN" dirty="0"/>
          </a:p>
          <a:p>
            <a:pPr lvl="3"/>
            <a:r>
              <a:rPr lang="zh-CN" altLang="en-US" dirty="0"/>
              <a:t>派生类对基类成员的访问权限</a:t>
            </a:r>
          </a:p>
          <a:p>
            <a:pPr lvl="1"/>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19</a:t>
            </a:fld>
            <a:endParaRPr lang="en-US" altLang="zh-CN"/>
          </a:p>
        </p:txBody>
      </p:sp>
    </p:spTree>
    <p:extLst>
      <p:ext uri="{BB962C8B-B14F-4D97-AF65-F5344CB8AC3E}">
        <p14:creationId xmlns:p14="http://schemas.microsoft.com/office/powerpoint/2010/main" val="256830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类的定义</a:t>
            </a:r>
            <a:endParaRPr lang="en-US" altLang="zh-CN" dirty="0"/>
          </a:p>
          <a:p>
            <a:pPr lvl="1"/>
            <a:r>
              <a:rPr lang="zh-CN" altLang="en-US" dirty="0"/>
              <a:t>类定义的代码组织</a:t>
            </a:r>
            <a:endParaRPr lang="en-US" altLang="zh-CN" dirty="0"/>
          </a:p>
          <a:p>
            <a:pPr lvl="2"/>
            <a:r>
              <a:rPr lang="en-US" altLang="zh-CN" dirty="0" err="1"/>
              <a:t>private、public</a:t>
            </a:r>
            <a:r>
              <a:rPr lang="zh-CN" altLang="en-US" dirty="0"/>
              <a:t>以及</a:t>
            </a:r>
            <a:r>
              <a:rPr lang="en-US" altLang="zh-CN" dirty="0"/>
              <a:t>friend“</a:t>
            </a:r>
            <a:r>
              <a:rPr lang="zh-CN" altLang="en-US" dirty="0"/>
              <a:t>说明段”的顺序可以任意；每一类型的“说明段”均可以出现多次，或者一次也不出现。</a:t>
            </a:r>
            <a:endParaRPr lang="en-US" altLang="zh-CN" dirty="0"/>
          </a:p>
          <a:p>
            <a:pPr lvl="2"/>
            <a:r>
              <a:rPr lang="zh-CN" altLang="en-US" dirty="0"/>
              <a:t>若紧随左花括号后的第一个“说明段”为</a:t>
            </a:r>
            <a:r>
              <a:rPr lang="en-US" altLang="zh-CN" dirty="0"/>
              <a:t>private</a:t>
            </a:r>
            <a:r>
              <a:rPr lang="zh-CN" altLang="en-US" dirty="0"/>
              <a:t>的话，则该</a:t>
            </a:r>
            <a:r>
              <a:rPr lang="en-US" altLang="zh-CN" dirty="0"/>
              <a:t>private</a:t>
            </a:r>
            <a:r>
              <a:rPr lang="zh-CN" altLang="en-US" dirty="0"/>
              <a:t>关键字可以省略</a:t>
            </a:r>
            <a:endParaRPr lang="en-US" altLang="zh-CN" dirty="0"/>
          </a:p>
          <a:p>
            <a:pPr lvl="2"/>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20</a:t>
            </a:fld>
            <a:endParaRPr lang="en-US" altLang="zh-CN"/>
          </a:p>
        </p:txBody>
      </p:sp>
    </p:spTree>
    <p:extLst>
      <p:ext uri="{BB962C8B-B14F-4D97-AF65-F5344CB8AC3E}">
        <p14:creationId xmlns:p14="http://schemas.microsoft.com/office/powerpoint/2010/main" val="3233292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类的定义</a:t>
            </a:r>
            <a:endParaRPr lang="en-US" altLang="zh-CN" dirty="0"/>
          </a:p>
          <a:p>
            <a:pPr lvl="1"/>
            <a:r>
              <a:rPr lang="zh-CN" altLang="en-US" dirty="0"/>
              <a:t>每种说明符（</a:t>
            </a:r>
            <a:r>
              <a:rPr lang="en-US" altLang="zh-CN" dirty="0"/>
              <a:t>private</a:t>
            </a:r>
            <a:r>
              <a:rPr lang="zh-CN" altLang="en-US" dirty="0"/>
              <a:t>、</a:t>
            </a:r>
            <a:r>
              <a:rPr lang="en-US" altLang="zh-CN" dirty="0"/>
              <a:t>public</a:t>
            </a:r>
            <a:r>
              <a:rPr lang="zh-CN" altLang="en-US" dirty="0"/>
              <a:t>、</a:t>
            </a:r>
            <a:r>
              <a:rPr lang="en-US" altLang="zh-CN" dirty="0"/>
              <a:t>protected</a:t>
            </a:r>
            <a:r>
              <a:rPr lang="zh-CN" altLang="en-US" dirty="0"/>
              <a:t>，亦称</a:t>
            </a:r>
            <a:r>
              <a:rPr lang="zh-CN" altLang="en-US" dirty="0">
                <a:solidFill>
                  <a:srgbClr val="FF0000"/>
                </a:solidFill>
              </a:rPr>
              <a:t>访问限定符</a:t>
            </a:r>
            <a:r>
              <a:rPr lang="zh-CN" altLang="en-US" dirty="0"/>
              <a:t>）可在类体中使用多次。</a:t>
            </a:r>
          </a:p>
          <a:p>
            <a:pPr lvl="1"/>
            <a:r>
              <a:rPr lang="zh-CN" altLang="en-US" dirty="0"/>
              <a:t>访问限定符的作用域是从该说明符出现开始到下一个说明符之前或类体结束之前结束。</a:t>
            </a:r>
          </a:p>
          <a:p>
            <a:pPr lvl="1"/>
            <a:r>
              <a:rPr lang="zh-CN" altLang="en-US" dirty="0"/>
              <a:t>如果在类体起始点无访问说明符，系统默认定义为私有（</a:t>
            </a:r>
            <a:r>
              <a:rPr lang="en-US" altLang="zh-CN" dirty="0"/>
              <a:t>private</a:t>
            </a:r>
            <a:r>
              <a:rPr lang="zh-CN" altLang="en-US" dirty="0"/>
              <a:t>）。</a:t>
            </a:r>
          </a:p>
          <a:p>
            <a:pPr lvl="1"/>
            <a:r>
              <a:rPr lang="zh-CN" altLang="en-US" dirty="0"/>
              <a:t>访问限定符</a:t>
            </a:r>
            <a:r>
              <a:rPr lang="en-US" altLang="zh-CN" dirty="0"/>
              <a:t>private</a:t>
            </a:r>
            <a:r>
              <a:rPr lang="zh-CN" altLang="en-US" dirty="0"/>
              <a:t>（私有的）和</a:t>
            </a:r>
            <a:r>
              <a:rPr lang="en-US" altLang="zh-CN" dirty="0"/>
              <a:t>protected</a:t>
            </a:r>
            <a:r>
              <a:rPr lang="zh-CN" altLang="en-US" dirty="0"/>
              <a:t>（保护的）体现了类具有封装性（</a:t>
            </a:r>
            <a:r>
              <a:rPr lang="en-US" altLang="zh-CN" dirty="0"/>
              <a:t>Encapsulation</a:t>
            </a:r>
            <a:r>
              <a:rPr lang="zh-CN" altLang="en-US" dirty="0"/>
              <a:t>）</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21</a:t>
            </a:fld>
            <a:endParaRPr lang="en-US" altLang="zh-CN"/>
          </a:p>
        </p:txBody>
      </p:sp>
    </p:spTree>
    <p:extLst>
      <p:ext uri="{BB962C8B-B14F-4D97-AF65-F5344CB8AC3E}">
        <p14:creationId xmlns:p14="http://schemas.microsoft.com/office/powerpoint/2010/main" val="3847202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类的定义</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设计一个类，描述梭哈游戏（</a:t>
            </a:r>
            <a:r>
              <a:rPr lang="en-US" dirty="0" err="1">
                <a:solidFill>
                  <a:srgbClr val="C00000"/>
                </a:solidFill>
              </a:rPr>
              <a:t>ShowHand</a:t>
            </a:r>
            <a:r>
              <a:rPr lang="zh-CN" altLang="en-US" dirty="0">
                <a:solidFill>
                  <a:srgbClr val="C00000"/>
                </a:solidFill>
              </a:rPr>
              <a:t>）</a:t>
            </a:r>
            <a:endParaRPr lang="en-US" altLang="zh-CN" dirty="0">
              <a:solidFill>
                <a:srgbClr val="C00000"/>
              </a:solidFill>
            </a:endParaRPr>
          </a:p>
          <a:p>
            <a:pPr lvl="2"/>
            <a:r>
              <a:rPr lang="zh-CN" altLang="en-US" dirty="0"/>
              <a:t>一副牌由</a:t>
            </a:r>
            <a:r>
              <a:rPr lang="en-US" altLang="zh-CN" dirty="0"/>
              <a:t>5</a:t>
            </a:r>
            <a:r>
              <a:rPr lang="zh-CN" altLang="en-US"/>
              <a:t>张扑克组成</a:t>
            </a:r>
            <a:endParaRPr lang="en-US" altLang="zh-CN" dirty="0"/>
          </a:p>
          <a:p>
            <a:pPr lvl="2"/>
            <a:r>
              <a:rPr lang="zh-CN" altLang="en-US" dirty="0"/>
              <a:t>判断各种牌型</a:t>
            </a:r>
            <a:endParaRPr lang="en-US" altLang="zh-CN" dirty="0"/>
          </a:p>
          <a:p>
            <a:pPr lvl="3"/>
            <a:r>
              <a:rPr lang="zh-CN" altLang="en-US" dirty="0"/>
              <a:t>同花顺</a:t>
            </a:r>
            <a:endParaRPr lang="en-US" altLang="zh-CN" dirty="0"/>
          </a:p>
          <a:p>
            <a:pPr lvl="3"/>
            <a:r>
              <a:rPr lang="zh-CN" altLang="en-US" dirty="0"/>
              <a:t>顺</a:t>
            </a:r>
            <a:endParaRPr lang="en-US" altLang="zh-CN" dirty="0"/>
          </a:p>
          <a:p>
            <a:pPr lvl="3"/>
            <a:r>
              <a:rPr lang="zh-CN" altLang="en-US" dirty="0"/>
              <a:t>同花</a:t>
            </a:r>
            <a:endParaRPr lang="en-US" altLang="zh-CN" dirty="0"/>
          </a:p>
          <a:p>
            <a:pPr lvl="3"/>
            <a:r>
              <a:rPr lang="en-US" altLang="zh-CN" dirty="0"/>
              <a:t>full house</a:t>
            </a:r>
          </a:p>
          <a:p>
            <a:pPr lvl="3"/>
            <a:r>
              <a:rPr lang="en-US" altLang="zh-CN" dirty="0"/>
              <a:t>……</a:t>
            </a:r>
          </a:p>
          <a:p>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22</a:t>
            </a:fld>
            <a:endParaRPr lang="en-US" altLang="zh-CN"/>
          </a:p>
        </p:txBody>
      </p:sp>
    </p:spTree>
    <p:extLst>
      <p:ext uri="{BB962C8B-B14F-4D97-AF65-F5344CB8AC3E}">
        <p14:creationId xmlns:p14="http://schemas.microsoft.com/office/powerpoint/2010/main" val="33353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类的定义</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t> </a:t>
            </a:r>
            <a:r>
              <a:rPr lang="en-US" dirty="0" err="1"/>
              <a:t>ShowHand</a:t>
            </a:r>
            <a:r>
              <a:rPr lang="zh-CN" altLang="en-US" dirty="0"/>
              <a:t>类成员函数的设计</a:t>
            </a:r>
            <a:endParaRPr lang="en-US" altLang="zh-CN" dirty="0"/>
          </a:p>
          <a:p>
            <a:pPr lvl="2"/>
            <a:r>
              <a:rPr lang="en-US" dirty="0"/>
              <a:t>straight flush </a:t>
            </a:r>
            <a:r>
              <a:rPr lang="zh-CN" altLang="en-US" dirty="0"/>
              <a:t>同花顺 </a:t>
            </a:r>
            <a:endParaRPr lang="en-US" altLang="zh-CN" dirty="0"/>
          </a:p>
          <a:p>
            <a:pPr lvl="2"/>
            <a:r>
              <a:rPr lang="en-US" altLang="zh-CN" dirty="0"/>
              <a:t>four of a kind </a:t>
            </a:r>
            <a:r>
              <a:rPr lang="zh-CN" altLang="en-US" dirty="0"/>
              <a:t>四张相同的牌 </a:t>
            </a:r>
            <a:endParaRPr lang="en-US" altLang="zh-CN" dirty="0"/>
          </a:p>
          <a:p>
            <a:pPr lvl="2"/>
            <a:r>
              <a:rPr lang="en-US" altLang="zh-CN" dirty="0"/>
              <a:t>full house </a:t>
            </a:r>
            <a:r>
              <a:rPr lang="zh-CN" altLang="en-US" dirty="0"/>
              <a:t>三张相同和二张相同的牌 </a:t>
            </a:r>
            <a:endParaRPr lang="en-US" altLang="zh-CN" dirty="0"/>
          </a:p>
          <a:p>
            <a:pPr lvl="2"/>
            <a:r>
              <a:rPr lang="en-US" altLang="zh-CN" dirty="0"/>
              <a:t>flush </a:t>
            </a:r>
            <a:r>
              <a:rPr lang="zh-CN" altLang="en-US" dirty="0"/>
              <a:t>同花</a:t>
            </a:r>
            <a:endParaRPr lang="en-US" altLang="zh-CN" dirty="0"/>
          </a:p>
          <a:p>
            <a:pPr lvl="2"/>
            <a:r>
              <a:rPr lang="en-US" dirty="0"/>
              <a:t>straight </a:t>
            </a:r>
            <a:r>
              <a:rPr lang="zh-CN" altLang="en-US" dirty="0"/>
              <a:t>顺子 </a:t>
            </a:r>
            <a:endParaRPr lang="en-US" altLang="zh-CN" dirty="0"/>
          </a:p>
          <a:p>
            <a:pPr lvl="2"/>
            <a:r>
              <a:rPr lang="en-US" dirty="0"/>
              <a:t>three of a kind </a:t>
            </a:r>
            <a:r>
              <a:rPr lang="zh-CN" altLang="en-US" dirty="0"/>
              <a:t>三张相同的牌 </a:t>
            </a:r>
            <a:endParaRPr lang="en-US" altLang="zh-CN" dirty="0"/>
          </a:p>
          <a:p>
            <a:pPr lvl="2"/>
            <a:r>
              <a:rPr lang="en-US" dirty="0"/>
              <a:t>two pairs </a:t>
            </a:r>
            <a:r>
              <a:rPr lang="zh-CN" altLang="en-US" dirty="0"/>
              <a:t>双对子</a:t>
            </a:r>
            <a:endParaRPr lang="en-US" altLang="zh-CN" dirty="0"/>
          </a:p>
          <a:p>
            <a:pPr lvl="2"/>
            <a:r>
              <a:rPr lang="zh-CN" altLang="en-US" dirty="0"/>
              <a:t>换牌</a:t>
            </a:r>
            <a:endParaRPr lang="en-US" altLang="zh-CN"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23</a:t>
            </a:fld>
            <a:endParaRPr lang="en-US" altLang="zh-CN"/>
          </a:p>
        </p:txBody>
      </p:sp>
    </p:spTree>
    <p:extLst>
      <p:ext uri="{BB962C8B-B14F-4D97-AF65-F5344CB8AC3E}">
        <p14:creationId xmlns:p14="http://schemas.microsoft.com/office/powerpoint/2010/main" val="2822803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a:xfrm>
            <a:off x="457200" y="1295400"/>
            <a:ext cx="8153400" cy="5419748"/>
          </a:xfrm>
        </p:spPr>
        <p:txBody>
          <a:bodyPr/>
          <a:lstStyle/>
          <a:p>
            <a:r>
              <a:rPr lang="zh-CN" altLang="en-US" dirty="0"/>
              <a:t>类的定义</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solidFill>
                  <a:srgbClr val="C00000"/>
                </a:solidFill>
              </a:rPr>
              <a:t> </a:t>
            </a:r>
            <a:r>
              <a:rPr lang="en-US" dirty="0" err="1"/>
              <a:t>ShowHand</a:t>
            </a:r>
            <a:r>
              <a:rPr lang="zh-CN" altLang="en-US" dirty="0"/>
              <a:t>类的定义</a:t>
            </a:r>
            <a:endParaRPr lang="en-US" altLang="zh-CN" dirty="0"/>
          </a:p>
          <a:p>
            <a:pPr lvl="1">
              <a:spcBef>
                <a:spcPts val="0"/>
              </a:spcBef>
              <a:buNone/>
            </a:pPr>
            <a:r>
              <a:rPr lang="en-US" altLang="zh-CN" sz="2400" dirty="0">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ShowHand</a:t>
            </a:r>
            <a:r>
              <a:rPr lang="en-US" altLang="zh-CN" sz="2400" dirty="0">
                <a:solidFill>
                  <a:schemeClr val="tx2"/>
                </a:solidFill>
                <a:latin typeface="Courier New" pitchFamily="49" charset="0"/>
                <a:cs typeface="Courier New" pitchFamily="49" charset="0"/>
              </a:rPr>
              <a:t>{</a:t>
            </a:r>
          </a:p>
          <a:p>
            <a:pPr lvl="1">
              <a:spcBef>
                <a:spcPts val="0"/>
              </a:spcBef>
              <a:buNone/>
            </a:pPr>
            <a:r>
              <a:rPr lang="en-US" altLang="zh-CN" sz="2400" dirty="0">
                <a:solidFill>
                  <a:schemeClr val="tx2"/>
                </a:solidFill>
                <a:latin typeface="Courier New" pitchFamily="49" charset="0"/>
                <a:cs typeface="Courier New" pitchFamily="49" charset="0"/>
              </a:rPr>
              <a:t>		Poker pokers[5];</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成员变量即数据成员</a:t>
            </a:r>
            <a:endParaRPr lang="en-US" altLang="zh-CN" sz="2400" dirty="0">
              <a:solidFill>
                <a:srgbClr val="00B050"/>
              </a:solidFill>
              <a:latin typeface="Courier New" pitchFamily="49" charset="0"/>
              <a:cs typeface="Courier New" pitchFamily="49" charset="0"/>
            </a:endParaRP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bool</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Straight_Flush</a:t>
            </a:r>
            <a:r>
              <a:rPr lang="en-US" altLang="zh-CN" sz="2400" dirty="0">
                <a:solidFill>
                  <a:schemeClr val="tx2"/>
                </a:solidFill>
                <a:latin typeface="Courier New" pitchFamily="49" charset="0"/>
                <a:cs typeface="Courier New" pitchFamily="49" charset="0"/>
              </a:rPr>
              <a:t>();</a:t>
            </a: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bool</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Four_of_a_Kind</a:t>
            </a:r>
            <a:r>
              <a:rPr lang="en-US" altLang="zh-CN" sz="2400" dirty="0">
                <a:solidFill>
                  <a:schemeClr val="tx2"/>
                </a:solidFill>
                <a:latin typeface="Courier New" pitchFamily="49" charset="0"/>
                <a:cs typeface="Courier New" pitchFamily="49" charset="0"/>
              </a:rPr>
              <a:t>();</a:t>
            </a: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bool</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Full_House</a:t>
            </a:r>
            <a:r>
              <a:rPr lang="en-US" altLang="zh-CN" sz="2400" dirty="0">
                <a:solidFill>
                  <a:schemeClr val="tx2"/>
                </a:solidFill>
                <a:latin typeface="Courier New" pitchFamily="49" charset="0"/>
                <a:cs typeface="Courier New" pitchFamily="49" charset="0"/>
              </a:rPr>
              <a:t>();</a:t>
            </a: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bool</a:t>
            </a:r>
            <a:r>
              <a:rPr lang="en-US" altLang="zh-CN" sz="2400" dirty="0">
                <a:solidFill>
                  <a:schemeClr val="tx2"/>
                </a:solidFill>
                <a:latin typeface="Courier New" pitchFamily="49" charset="0"/>
                <a:cs typeface="Courier New" pitchFamily="49" charset="0"/>
              </a:rPr>
              <a:t> Flush();	</a:t>
            </a: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bool</a:t>
            </a:r>
            <a:r>
              <a:rPr lang="en-US" altLang="zh-CN" sz="2400" dirty="0">
                <a:solidFill>
                  <a:schemeClr val="tx2"/>
                </a:solidFill>
                <a:latin typeface="Courier New" pitchFamily="49" charset="0"/>
                <a:cs typeface="Courier New" pitchFamily="49" charset="0"/>
              </a:rPr>
              <a:t> Straight();</a:t>
            </a: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bool </a:t>
            </a:r>
            <a:r>
              <a:rPr lang="en-US" altLang="zh-CN" sz="2400" dirty="0" err="1">
                <a:solidFill>
                  <a:schemeClr val="tx2"/>
                </a:solidFill>
                <a:latin typeface="Courier New" pitchFamily="49" charset="0"/>
                <a:cs typeface="Courier New" pitchFamily="49" charset="0"/>
              </a:rPr>
              <a:t>Three_of_a_Kind</a:t>
            </a:r>
            <a:r>
              <a:rPr lang="en-US" altLang="zh-CN" sz="2400" dirty="0">
                <a:solidFill>
                  <a:schemeClr val="tx2"/>
                </a:solidFill>
                <a:latin typeface="Courier New" pitchFamily="49" charset="0"/>
                <a:cs typeface="Courier New" pitchFamily="49" charset="0"/>
              </a:rPr>
              <a:t>();</a:t>
            </a: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bool</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Two_Pairs</a:t>
            </a:r>
            <a:r>
              <a:rPr lang="en-US" altLang="zh-CN" sz="2400" dirty="0">
                <a:solidFill>
                  <a:schemeClr val="tx2"/>
                </a:solidFill>
                <a:latin typeface="Courier New" pitchFamily="49" charset="0"/>
                <a:cs typeface="Courier New" pitchFamily="49" charset="0"/>
              </a:rPr>
              <a:t>();</a:t>
            </a:r>
          </a:p>
          <a:p>
            <a:pPr lvl="1">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根据实际需要，设计其它成员</a:t>
            </a:r>
            <a:endParaRPr lang="en-US" altLang="zh-CN" sz="2400" dirty="0">
              <a:solidFill>
                <a:srgbClr val="00B050"/>
              </a:solidFill>
              <a:latin typeface="Courier New" pitchFamily="49" charset="0"/>
              <a:cs typeface="Courier New" pitchFamily="49" charset="0"/>
            </a:endParaRPr>
          </a:p>
          <a:p>
            <a:pPr lvl="1">
              <a:spcBef>
                <a:spcPts val="0"/>
              </a:spcBef>
              <a:buNone/>
            </a:pPr>
            <a:r>
              <a:rPr lang="en-US" altLang="zh-CN" sz="2400" dirty="0">
                <a:solidFill>
                  <a:schemeClr val="tx2"/>
                </a:solidFill>
                <a:latin typeface="Courier New" pitchFamily="49" charset="0"/>
                <a:cs typeface="Courier New" pitchFamily="49" charset="0"/>
              </a:rPr>
              <a:t>}</a:t>
            </a:r>
            <a:endParaRPr lang="zh-CN" altLang="en-US" dirty="0">
              <a:solidFill>
                <a:srgbClr val="C00000"/>
              </a:solidFill>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24</a:t>
            </a:fld>
            <a:endParaRPr lang="en-US" altLang="zh-CN"/>
          </a:p>
        </p:txBody>
      </p:sp>
    </p:spTree>
    <p:extLst>
      <p:ext uri="{BB962C8B-B14F-4D97-AF65-F5344CB8AC3E}">
        <p14:creationId xmlns:p14="http://schemas.microsoft.com/office/powerpoint/2010/main" val="896095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a:xfrm>
            <a:off x="457200" y="1295400"/>
            <a:ext cx="8543956" cy="5029200"/>
          </a:xfrm>
        </p:spPr>
        <p:txBody>
          <a:bodyPr/>
          <a:lstStyle/>
          <a:p>
            <a:r>
              <a:rPr lang="zh-CN" altLang="en-US" dirty="0"/>
              <a:t>类的定义</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类的成员函数之一：</a:t>
            </a:r>
            <a:r>
              <a:rPr lang="en-US" altLang="zh-CN" dirty="0"/>
              <a:t>Flush</a:t>
            </a:r>
          </a:p>
          <a:p>
            <a:pPr marL="342900" lvl="1" indent="-342900">
              <a:spcBef>
                <a:spcPts val="0"/>
              </a:spcBef>
              <a:buClr>
                <a:schemeClr val="hlink"/>
              </a:buClr>
              <a:buNone/>
            </a:pPr>
            <a:r>
              <a:rPr lang="en-US" altLang="zh-CN" sz="2200" dirty="0" err="1">
                <a:latin typeface="Courier New" pitchFamily="49" charset="0"/>
                <a:cs typeface="Courier New" pitchFamily="49" charset="0"/>
              </a:rPr>
              <a:t>bool</a:t>
            </a: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ShowHand</a:t>
            </a:r>
            <a:r>
              <a:rPr lang="en-US" altLang="zh-CN" sz="2200" dirty="0">
                <a:solidFill>
                  <a:schemeClr val="tx2"/>
                </a:solidFill>
                <a:latin typeface="Courier New" pitchFamily="49" charset="0"/>
                <a:cs typeface="Courier New" pitchFamily="49" charset="0"/>
              </a:rPr>
              <a:t>::Flush()</a:t>
            </a:r>
          </a:p>
          <a:p>
            <a:pPr marL="342900" lvl="1" indent="-342900">
              <a:spcBef>
                <a:spcPts val="0"/>
              </a:spcBef>
              <a:buClr>
                <a:schemeClr val="hlink"/>
              </a:buClr>
              <a:buNone/>
            </a:pPr>
            <a:r>
              <a:rPr lang="en-US" altLang="zh-CN" sz="2200" dirty="0">
                <a:solidFill>
                  <a:schemeClr val="tx2"/>
                </a:solidFill>
                <a:latin typeface="Courier New" pitchFamily="49" charset="0"/>
                <a:cs typeface="Courier New" pitchFamily="49" charset="0"/>
              </a:rPr>
              <a:t>{</a:t>
            </a:r>
          </a:p>
          <a:p>
            <a:pPr marL="342900" lvl="1" indent="-342900">
              <a:spcBef>
                <a:spcPts val="0"/>
              </a:spcBef>
              <a:buClr>
                <a:schemeClr val="hlink"/>
              </a:buClr>
              <a:buNone/>
            </a:pPr>
            <a:r>
              <a:rPr lang="en-US" altLang="zh-CN" sz="2200" dirty="0">
                <a:solidFill>
                  <a:schemeClr val="tx2"/>
                </a:solidFill>
                <a:latin typeface="Courier New" pitchFamily="49" charset="0"/>
                <a:cs typeface="Courier New" pitchFamily="49" charset="0"/>
              </a:rPr>
              <a:t>	</a:t>
            </a:r>
            <a:r>
              <a:rPr lang="en-US" altLang="zh-CN" sz="2200" dirty="0" err="1">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i</a:t>
            </a:r>
            <a:r>
              <a:rPr lang="en-US" altLang="zh-CN" sz="2200" dirty="0">
                <a:solidFill>
                  <a:schemeClr val="tx2"/>
                </a:solidFill>
                <a:latin typeface="Courier New" pitchFamily="49" charset="0"/>
                <a:cs typeface="Courier New" pitchFamily="49" charset="0"/>
              </a:rPr>
              <a:t>=1;</a:t>
            </a:r>
          </a:p>
          <a:p>
            <a:pPr marL="342900" lvl="1" indent="-342900">
              <a:spcBef>
                <a:spcPts val="0"/>
              </a:spcBef>
              <a:buClr>
                <a:schemeClr val="hlink"/>
              </a:buClr>
              <a:buNone/>
            </a:pPr>
            <a:r>
              <a:rPr lang="en-US" altLang="zh-CN" sz="2200" dirty="0">
                <a:solidFill>
                  <a:schemeClr val="tx2"/>
                </a:solidFill>
                <a:latin typeface="Courier New" pitchFamily="49" charset="0"/>
                <a:cs typeface="Courier New" pitchFamily="49" charset="0"/>
              </a:rPr>
              <a:t>	</a:t>
            </a:r>
            <a:r>
              <a:rPr lang="en-US" altLang="zh-CN" sz="2200" dirty="0" err="1">
                <a:latin typeface="Courier New" pitchFamily="49" charset="0"/>
                <a:cs typeface="Courier New" pitchFamily="49" charset="0"/>
              </a:rPr>
              <a:t>while</a:t>
            </a:r>
            <a:r>
              <a:rPr lang="en-US" altLang="zh-CN" sz="2200" dirty="0">
                <a:solidFill>
                  <a:schemeClr val="tx2"/>
                </a:solidFill>
                <a:latin typeface="Courier New" pitchFamily="49" charset="0"/>
                <a:cs typeface="Courier New" pitchFamily="49" charset="0"/>
              </a:rPr>
              <a:t>(</a:t>
            </a:r>
            <a:r>
              <a:rPr lang="en-US" altLang="zh-CN" sz="2200" dirty="0" err="1">
                <a:solidFill>
                  <a:schemeClr val="tx2"/>
                </a:solidFill>
                <a:latin typeface="Courier New" pitchFamily="49" charset="0"/>
                <a:cs typeface="Courier New" pitchFamily="49" charset="0"/>
              </a:rPr>
              <a:t>i</a:t>
            </a:r>
            <a:r>
              <a:rPr lang="en-US" altLang="zh-CN" sz="2200" dirty="0">
                <a:solidFill>
                  <a:schemeClr val="tx2"/>
                </a:solidFill>
                <a:latin typeface="Courier New" pitchFamily="49" charset="0"/>
                <a:cs typeface="Courier New" pitchFamily="49" charset="0"/>
              </a:rPr>
              <a:t>&lt;5){</a:t>
            </a:r>
          </a:p>
          <a:p>
            <a:pPr marL="342900" lvl="1" indent="-342900">
              <a:spcBef>
                <a:spcPts val="0"/>
              </a:spcBef>
              <a:buClr>
                <a:schemeClr val="hlink"/>
              </a:buClr>
              <a:buNone/>
            </a:pPr>
            <a:r>
              <a:rPr lang="en-US" altLang="zh-CN" sz="2200" dirty="0">
                <a:solidFill>
                  <a:schemeClr val="tx2"/>
                </a:solidFill>
                <a:latin typeface="Courier New" pitchFamily="49" charset="0"/>
                <a:cs typeface="Courier New" pitchFamily="49" charset="0"/>
              </a:rPr>
              <a:t>		</a:t>
            </a:r>
            <a:r>
              <a:rPr lang="en-US" altLang="zh-CN" sz="2200" dirty="0">
                <a:latin typeface="Courier New" pitchFamily="49" charset="0"/>
                <a:cs typeface="Courier New" pitchFamily="49" charset="0"/>
              </a:rPr>
              <a:t>if</a:t>
            </a:r>
            <a:r>
              <a:rPr lang="en-US" altLang="zh-CN" sz="2200" dirty="0">
                <a:solidFill>
                  <a:schemeClr val="tx2"/>
                </a:solidFill>
                <a:latin typeface="Courier New" pitchFamily="49" charset="0"/>
                <a:cs typeface="Courier New" pitchFamily="49" charset="0"/>
              </a:rPr>
              <a:t>(pokers[i-1].suit!=pokers[</a:t>
            </a:r>
            <a:r>
              <a:rPr lang="en-US" altLang="zh-CN" sz="2200" dirty="0" err="1">
                <a:solidFill>
                  <a:schemeClr val="tx2"/>
                </a:solidFill>
                <a:latin typeface="Courier New" pitchFamily="49" charset="0"/>
                <a:cs typeface="Courier New" pitchFamily="49" charset="0"/>
              </a:rPr>
              <a:t>i</a:t>
            </a:r>
            <a:r>
              <a:rPr lang="en-US" altLang="zh-CN" sz="2200" dirty="0">
                <a:solidFill>
                  <a:schemeClr val="tx2"/>
                </a:solidFill>
                <a:latin typeface="Courier New" pitchFamily="49" charset="0"/>
                <a:cs typeface="Courier New" pitchFamily="49" charset="0"/>
              </a:rPr>
              <a:t>].suit){</a:t>
            </a:r>
          </a:p>
          <a:p>
            <a:pPr marL="342900" lvl="1" indent="-342900">
              <a:spcBef>
                <a:spcPts val="0"/>
              </a:spcBef>
              <a:buClr>
                <a:schemeClr val="hlink"/>
              </a:buClr>
              <a:buNone/>
            </a:pPr>
            <a:r>
              <a:rPr lang="en-US" altLang="zh-CN" sz="2200" dirty="0">
                <a:solidFill>
                  <a:schemeClr val="tx2"/>
                </a:solidFill>
                <a:latin typeface="Courier New" pitchFamily="49" charset="0"/>
                <a:cs typeface="Courier New" pitchFamily="49" charset="0"/>
              </a:rPr>
              <a:t>			</a:t>
            </a:r>
            <a:r>
              <a:rPr lang="en-US" altLang="zh-CN" sz="2200" dirty="0" err="1">
                <a:latin typeface="Courier New" pitchFamily="49" charset="0"/>
                <a:cs typeface="Courier New" pitchFamily="49" charset="0"/>
              </a:rPr>
              <a:t>return false</a:t>
            </a:r>
            <a:r>
              <a:rPr lang="en-US" altLang="zh-CN" sz="2200" dirty="0">
                <a:solidFill>
                  <a:schemeClr val="tx2"/>
                </a:solidFill>
                <a:latin typeface="Courier New" pitchFamily="49" charset="0"/>
                <a:cs typeface="Courier New" pitchFamily="49" charset="0"/>
              </a:rPr>
              <a:t>;</a:t>
            </a:r>
          </a:p>
          <a:p>
            <a:pPr marL="342900" lvl="1" indent="-342900">
              <a:spcBef>
                <a:spcPts val="0"/>
              </a:spcBef>
              <a:buClr>
                <a:schemeClr val="hlink"/>
              </a:buClr>
              <a:buNone/>
            </a:pPr>
            <a:r>
              <a:rPr lang="en-US" altLang="zh-CN" sz="2200" dirty="0">
                <a:solidFill>
                  <a:schemeClr val="tx2"/>
                </a:solidFill>
                <a:latin typeface="Courier New" pitchFamily="49" charset="0"/>
                <a:cs typeface="Courier New" pitchFamily="49" charset="0"/>
              </a:rPr>
              <a:t>		}</a:t>
            </a:r>
          </a:p>
          <a:p>
            <a:pPr marL="342900" lvl="1" indent="-342900">
              <a:spcBef>
                <a:spcPts val="0"/>
              </a:spcBef>
              <a:buClr>
                <a:schemeClr val="hlink"/>
              </a:buClr>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i</a:t>
            </a:r>
            <a:r>
              <a:rPr lang="en-US" altLang="zh-CN" sz="2200" dirty="0">
                <a:solidFill>
                  <a:schemeClr val="tx2"/>
                </a:solidFill>
                <a:latin typeface="Courier New" pitchFamily="49" charset="0"/>
                <a:cs typeface="Courier New" pitchFamily="49" charset="0"/>
              </a:rPr>
              <a:t>++;</a:t>
            </a:r>
          </a:p>
          <a:p>
            <a:pPr marL="342900" lvl="1" indent="-342900">
              <a:spcBef>
                <a:spcPts val="0"/>
              </a:spcBef>
              <a:buClr>
                <a:schemeClr val="hlink"/>
              </a:buClr>
              <a:buNone/>
            </a:pPr>
            <a:r>
              <a:rPr lang="en-US" altLang="zh-CN" sz="2200" dirty="0">
                <a:solidFill>
                  <a:schemeClr val="tx2"/>
                </a:solidFill>
                <a:latin typeface="Courier New" pitchFamily="49" charset="0"/>
                <a:cs typeface="Courier New" pitchFamily="49" charset="0"/>
              </a:rPr>
              <a:t>	}</a:t>
            </a:r>
          </a:p>
          <a:p>
            <a:pPr marL="342900" lvl="1" indent="-342900">
              <a:spcBef>
                <a:spcPts val="0"/>
              </a:spcBef>
              <a:buClr>
                <a:schemeClr val="hlink"/>
              </a:buClr>
              <a:buNone/>
            </a:pPr>
            <a:r>
              <a:rPr lang="en-US" altLang="zh-CN" sz="2200" dirty="0">
                <a:solidFill>
                  <a:schemeClr val="tx2"/>
                </a:solidFill>
                <a:latin typeface="Courier New" pitchFamily="49" charset="0"/>
                <a:cs typeface="Courier New" pitchFamily="49" charset="0"/>
              </a:rPr>
              <a:t>	</a:t>
            </a:r>
            <a:r>
              <a:rPr lang="en-US" altLang="zh-CN" sz="2200" dirty="0" err="1">
                <a:latin typeface="Courier New" pitchFamily="49" charset="0"/>
                <a:cs typeface="Courier New" pitchFamily="49" charset="0"/>
              </a:rPr>
              <a:t>return true</a:t>
            </a:r>
            <a:r>
              <a:rPr lang="en-US" altLang="zh-CN" sz="2200" dirty="0">
                <a:solidFill>
                  <a:schemeClr val="tx2"/>
                </a:solidFill>
                <a:latin typeface="Courier New" pitchFamily="49" charset="0"/>
                <a:cs typeface="Courier New" pitchFamily="49" charset="0"/>
              </a:rPr>
              <a:t>;</a:t>
            </a:r>
          </a:p>
          <a:p>
            <a:pPr marL="342900" lvl="1" indent="-342900">
              <a:spcBef>
                <a:spcPts val="0"/>
              </a:spcBef>
              <a:buClr>
                <a:schemeClr val="hlink"/>
              </a:buClr>
              <a:buNone/>
            </a:pPr>
            <a:r>
              <a:rPr lang="en-US" altLang="zh-CN" sz="2200" dirty="0">
                <a:solidFill>
                  <a:schemeClr val="tx2"/>
                </a:solidFill>
                <a:latin typeface="Courier New" pitchFamily="49" charset="0"/>
                <a:cs typeface="Courier New" pitchFamily="49" charset="0"/>
              </a:rPr>
              <a:t>}</a:t>
            </a:r>
          </a:p>
          <a:p>
            <a:endParaRPr lang="en-US" altLang="zh-CN" sz="24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25</a:t>
            </a:fld>
            <a:endParaRPr lang="en-US" altLang="zh-CN"/>
          </a:p>
        </p:txBody>
      </p:sp>
    </p:spTree>
    <p:extLst>
      <p:ext uri="{BB962C8B-B14F-4D97-AF65-F5344CB8AC3E}">
        <p14:creationId xmlns:p14="http://schemas.microsoft.com/office/powerpoint/2010/main" val="3859119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类的定义</a:t>
            </a:r>
            <a:endParaRPr lang="en-US" altLang="zh-CN" dirty="0"/>
          </a:p>
          <a:p>
            <a:pPr lvl="1"/>
            <a:r>
              <a:rPr lang="zh-CN" altLang="en-US" dirty="0"/>
              <a:t>成员函数定义</a:t>
            </a:r>
            <a:endParaRPr lang="en-US" altLang="zh-CN" dirty="0"/>
          </a:p>
          <a:p>
            <a:pPr lvl="2"/>
            <a:r>
              <a:rPr lang="zh-CN" altLang="en-US" dirty="0"/>
              <a:t>类内定义</a:t>
            </a:r>
            <a:endParaRPr lang="en-US" altLang="zh-CN" dirty="0"/>
          </a:p>
          <a:p>
            <a:pPr lvl="3"/>
            <a:r>
              <a:rPr lang="zh-CN" altLang="en-US" dirty="0"/>
              <a:t>直接在类的定义内，将成员函数以“</a:t>
            </a:r>
            <a:r>
              <a:rPr lang="zh-CN" altLang="en-US" dirty="0">
                <a:solidFill>
                  <a:srgbClr val="FF0000"/>
                </a:solidFill>
              </a:rPr>
              <a:t>函数定义</a:t>
            </a:r>
            <a:r>
              <a:rPr lang="zh-CN" altLang="en-US" dirty="0"/>
              <a:t>”的方式进行说明</a:t>
            </a:r>
            <a:endParaRPr lang="en-US" altLang="zh-CN" dirty="0"/>
          </a:p>
          <a:p>
            <a:pPr lvl="4"/>
            <a:r>
              <a:rPr lang="zh-CN" altLang="en-US" dirty="0"/>
              <a:t>函数定义后，可以在“</a:t>
            </a:r>
            <a:r>
              <a:rPr lang="en-US" altLang="zh-CN" dirty="0"/>
              <a:t>}</a:t>
            </a:r>
            <a:r>
              <a:rPr lang="zh-CN" altLang="en-US" dirty="0"/>
              <a:t>”后加分号，也可以不加分号</a:t>
            </a:r>
            <a:endParaRPr lang="en-US" altLang="zh-CN" dirty="0"/>
          </a:p>
          <a:p>
            <a:pPr lvl="2"/>
            <a:r>
              <a:rPr lang="zh-CN" altLang="en-US" dirty="0"/>
              <a:t>类外定义</a:t>
            </a:r>
            <a:endParaRPr lang="en-US" altLang="zh-CN" dirty="0"/>
          </a:p>
          <a:p>
            <a:pPr lvl="3"/>
            <a:r>
              <a:rPr lang="zh-CN" altLang="en-US" dirty="0"/>
              <a:t>在类的定义内，将成员函数以“</a:t>
            </a:r>
            <a:r>
              <a:rPr lang="zh-CN" altLang="en-US" dirty="0">
                <a:solidFill>
                  <a:srgbClr val="FF0000"/>
                </a:solidFill>
              </a:rPr>
              <a:t>函数原型</a:t>
            </a:r>
            <a:r>
              <a:rPr lang="zh-CN" altLang="en-US" dirty="0"/>
              <a:t>”的方式进行说明</a:t>
            </a:r>
            <a:endParaRPr lang="en-US" altLang="zh-CN" dirty="0"/>
          </a:p>
          <a:p>
            <a:pPr lvl="3"/>
            <a:r>
              <a:rPr lang="zh-CN" altLang="en-US" dirty="0"/>
              <a:t>在类的定义外，用“</a:t>
            </a:r>
            <a:r>
              <a:rPr lang="zh-CN" altLang="en-US" dirty="0">
                <a:solidFill>
                  <a:srgbClr val="FF0000"/>
                </a:solidFill>
              </a:rPr>
              <a:t>限定运算符</a:t>
            </a:r>
            <a:r>
              <a:rPr lang="en-US" altLang="zh-CN" dirty="0">
                <a:solidFill>
                  <a:srgbClr val="FF0000"/>
                </a:solidFill>
              </a:rPr>
              <a:t>::</a:t>
            </a:r>
            <a:r>
              <a:rPr lang="zh-CN" altLang="en-US" dirty="0"/>
              <a:t>”对成员函数进行定义</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26</a:t>
            </a:fld>
            <a:endParaRPr lang="en-US" altLang="zh-CN"/>
          </a:p>
        </p:txBody>
      </p:sp>
    </p:spTree>
    <p:extLst>
      <p:ext uri="{BB962C8B-B14F-4D97-AF65-F5344CB8AC3E}">
        <p14:creationId xmlns:p14="http://schemas.microsoft.com/office/powerpoint/2010/main" val="2893738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类的定义</a:t>
            </a:r>
            <a:endParaRPr lang="en-US" altLang="zh-CN" dirty="0"/>
          </a:p>
          <a:p>
            <a:pPr lvl="1"/>
            <a:r>
              <a:rPr lang="zh-CN" altLang="en-US" dirty="0"/>
              <a:t>成员函数定义</a:t>
            </a:r>
            <a:endParaRPr lang="en-US" altLang="zh-CN" dirty="0"/>
          </a:p>
          <a:p>
            <a:pPr lvl="2"/>
            <a:r>
              <a:rPr lang="zh-CN" altLang="en-US" dirty="0"/>
              <a:t>在类的定义外，定义成员函数的格式</a:t>
            </a:r>
            <a:endParaRPr lang="en-US" altLang="zh-CN" dirty="0"/>
          </a:p>
          <a:p>
            <a:pPr lvl="2">
              <a:buNone/>
            </a:pPr>
            <a:r>
              <a:rPr lang="en-US" altLang="zh-CN" dirty="0">
                <a:solidFill>
                  <a:schemeClr val="tx2"/>
                </a:solidFill>
              </a:rPr>
              <a:t>&lt;</a:t>
            </a:r>
            <a:r>
              <a:rPr lang="zh-CN" altLang="en-US" dirty="0">
                <a:solidFill>
                  <a:schemeClr val="tx2"/>
                </a:solidFill>
              </a:rPr>
              <a:t>返回值类型</a:t>
            </a:r>
            <a:r>
              <a:rPr lang="en-US" altLang="zh-CN" dirty="0">
                <a:solidFill>
                  <a:schemeClr val="tx2"/>
                </a:solidFill>
              </a:rPr>
              <a:t>&gt; &lt;</a:t>
            </a:r>
            <a:r>
              <a:rPr lang="zh-CN" altLang="en-US" dirty="0">
                <a:solidFill>
                  <a:schemeClr val="tx2"/>
                </a:solidFill>
              </a:rPr>
              <a:t>类名</a:t>
            </a:r>
            <a:r>
              <a:rPr lang="en-US" altLang="zh-CN" dirty="0">
                <a:solidFill>
                  <a:schemeClr val="tx2"/>
                </a:solidFill>
              </a:rPr>
              <a:t>&gt;::&lt;</a:t>
            </a:r>
            <a:r>
              <a:rPr lang="zh-CN" altLang="en-US" dirty="0">
                <a:solidFill>
                  <a:schemeClr val="tx2"/>
                </a:solidFill>
              </a:rPr>
              <a:t>函数名</a:t>
            </a:r>
            <a:r>
              <a:rPr lang="en-US" altLang="zh-CN" dirty="0">
                <a:solidFill>
                  <a:schemeClr val="tx2"/>
                </a:solidFill>
              </a:rPr>
              <a:t>&gt;(&lt;</a:t>
            </a:r>
            <a:r>
              <a:rPr lang="zh-CN" altLang="en-US" dirty="0">
                <a:solidFill>
                  <a:schemeClr val="tx2"/>
                </a:solidFill>
              </a:rPr>
              <a:t>参数表</a:t>
            </a:r>
            <a:r>
              <a:rPr lang="en-US" altLang="zh-CN" dirty="0">
                <a:solidFill>
                  <a:schemeClr val="tx2"/>
                </a:solidFill>
              </a:rPr>
              <a:t>&gt;)</a:t>
            </a:r>
          </a:p>
          <a:p>
            <a:pPr lvl="2">
              <a:buNone/>
            </a:pPr>
            <a:r>
              <a:rPr lang="en-US" altLang="zh-CN" dirty="0">
                <a:solidFill>
                  <a:schemeClr val="tx2"/>
                </a:solidFill>
              </a:rPr>
              <a:t>{&lt;</a:t>
            </a:r>
            <a:r>
              <a:rPr lang="zh-CN" altLang="en-US" dirty="0">
                <a:solidFill>
                  <a:schemeClr val="tx2"/>
                </a:solidFill>
              </a:rPr>
              <a:t>函数体</a:t>
            </a:r>
            <a:r>
              <a:rPr lang="en-US" altLang="zh-CN" dirty="0">
                <a:solidFill>
                  <a:schemeClr val="tx2"/>
                </a:solidFill>
              </a:rPr>
              <a:t>&gt;}</a:t>
            </a:r>
          </a:p>
          <a:p>
            <a:pPr lvl="2"/>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判断“顺牌”的函数</a:t>
            </a:r>
            <a:r>
              <a:rPr lang="en-US" altLang="zh-CN" dirty="0">
                <a:solidFill>
                  <a:srgbClr val="C00000"/>
                </a:solidFill>
              </a:rPr>
              <a:t>Straight</a:t>
            </a:r>
            <a:r>
              <a:rPr lang="zh-CN" altLang="en-US" dirty="0">
                <a:solidFill>
                  <a:srgbClr val="C00000"/>
                </a:solidFill>
              </a:rPr>
              <a:t>在类定义外的定义为：</a:t>
            </a:r>
            <a:endParaRPr lang="en-US" altLang="zh-CN" dirty="0">
              <a:solidFill>
                <a:srgbClr val="C00000"/>
              </a:solidFill>
            </a:endParaRPr>
          </a:p>
          <a:p>
            <a:pPr lvl="2">
              <a:spcBef>
                <a:spcPts val="0"/>
              </a:spcBef>
              <a:buNone/>
            </a:pPr>
            <a:r>
              <a:rPr lang="en-US" altLang="zh-CN" dirty="0" err="1">
                <a:solidFill>
                  <a:srgbClr val="0000FF"/>
                </a:solidFill>
                <a:latin typeface="Courier New" pitchFamily="49" charset="0"/>
                <a:cs typeface="Courier New" pitchFamily="49" charset="0"/>
              </a:rPr>
              <a:t>bool</a:t>
            </a:r>
            <a:r>
              <a:rPr lang="en-US" altLang="zh-CN" dirty="0">
                <a:solidFill>
                  <a:srgbClr val="0000FF"/>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ShowHand</a:t>
            </a:r>
            <a:r>
              <a:rPr lang="en-US" altLang="zh-CN" dirty="0">
                <a:solidFill>
                  <a:schemeClr val="tx2"/>
                </a:solidFill>
                <a:latin typeface="Courier New" pitchFamily="49" charset="0"/>
                <a:cs typeface="Courier New" pitchFamily="49" charset="0"/>
              </a:rPr>
              <a:t>::Straight()</a:t>
            </a:r>
          </a:p>
          <a:p>
            <a:pPr lvl="2">
              <a:spcBef>
                <a:spcPts val="0"/>
              </a:spcBef>
              <a:buNone/>
            </a:pPr>
            <a:r>
              <a:rPr lang="en-US" altLang="zh-CN" dirty="0">
                <a:solidFill>
                  <a:schemeClr val="tx2"/>
                </a:solidFill>
                <a:latin typeface="Courier New" pitchFamily="49" charset="0"/>
                <a:cs typeface="Courier New" pitchFamily="49" charset="0"/>
              </a:rPr>
              <a:t>{</a:t>
            </a:r>
          </a:p>
          <a:p>
            <a:pPr lvl="2">
              <a:spcBef>
                <a:spcPts val="0"/>
              </a:spcBef>
              <a:buNone/>
            </a:pPr>
            <a:r>
              <a:rPr lang="en-US" altLang="zh-CN" dirty="0">
                <a:solidFill>
                  <a:schemeClr val="tx2"/>
                </a:solidFill>
                <a:latin typeface="Courier New" pitchFamily="49" charset="0"/>
                <a:cs typeface="Courier New" pitchFamily="49" charset="0"/>
              </a:rPr>
              <a:t>	  </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函数体</a:t>
            </a:r>
            <a:endParaRPr lang="en-US" altLang="zh-CN" dirty="0">
              <a:solidFill>
                <a:srgbClr val="00B050"/>
              </a:solidFill>
              <a:latin typeface="Courier New" pitchFamily="49" charset="0"/>
              <a:cs typeface="Courier New" pitchFamily="49" charset="0"/>
            </a:endParaRPr>
          </a:p>
          <a:p>
            <a:pPr lvl="2">
              <a:spcBef>
                <a:spcPts val="0"/>
              </a:spcBef>
              <a:buNone/>
            </a:pPr>
            <a:r>
              <a:rPr lang="en-US" altLang="zh-CN" dirty="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27</a:t>
            </a:fld>
            <a:endParaRPr lang="en-US" altLang="zh-CN"/>
          </a:p>
        </p:txBody>
      </p:sp>
    </p:spTree>
    <p:extLst>
      <p:ext uri="{BB962C8B-B14F-4D97-AF65-F5344CB8AC3E}">
        <p14:creationId xmlns:p14="http://schemas.microsoft.com/office/powerpoint/2010/main" val="2063531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类的定义</a:t>
            </a:r>
            <a:endParaRPr lang="en-US" altLang="zh-CN" dirty="0"/>
          </a:p>
          <a:p>
            <a:pPr lvl="1"/>
            <a:r>
              <a:rPr lang="zh-CN" altLang="en-US" dirty="0"/>
              <a:t>类把数据（事物的属性）和函数（事物的行为</a:t>
            </a:r>
            <a:r>
              <a:rPr lang="en-US" altLang="zh-CN" dirty="0"/>
              <a:t>——</a:t>
            </a:r>
            <a:r>
              <a:rPr lang="zh-CN" altLang="en-US" dirty="0"/>
              <a:t>操作）</a:t>
            </a:r>
            <a:r>
              <a:rPr lang="zh-CN" altLang="en-US" dirty="0">
                <a:solidFill>
                  <a:srgbClr val="FF0000"/>
                </a:solidFill>
              </a:rPr>
              <a:t>封装</a:t>
            </a:r>
            <a:r>
              <a:rPr lang="zh-CN" altLang="en-US" dirty="0"/>
              <a:t>为一个整体。 </a:t>
            </a:r>
          </a:p>
          <a:p>
            <a:pPr lvl="1"/>
            <a:r>
              <a:rPr lang="zh-CN" altLang="en-US" dirty="0"/>
              <a:t>成员函数可以直接使用类定义中的</a:t>
            </a:r>
            <a:r>
              <a:rPr lang="zh-CN" altLang="en-US" dirty="0">
                <a:solidFill>
                  <a:srgbClr val="FF0000"/>
                </a:solidFill>
              </a:rPr>
              <a:t>任何成员</a:t>
            </a:r>
            <a:r>
              <a:rPr lang="zh-CN" altLang="en-US" dirty="0"/>
              <a:t>，可以处理数据成员，也可调用函数成员。</a:t>
            </a:r>
          </a:p>
          <a:p>
            <a:pPr lvl="1"/>
            <a:r>
              <a:rPr lang="zh-CN" altLang="en-US" dirty="0"/>
              <a:t>类是一种数据类型，定义类时系统</a:t>
            </a:r>
            <a:r>
              <a:rPr lang="zh-CN" altLang="en-US" dirty="0">
                <a:solidFill>
                  <a:srgbClr val="FF0000"/>
                </a:solidFill>
              </a:rPr>
              <a:t>不为类分配存储空间</a:t>
            </a:r>
            <a:r>
              <a:rPr lang="zh-CN" altLang="en-US" dirty="0"/>
              <a:t>，所以不能对类的数据成员初始化。类中的任何数据成员也不能使用关键字</a:t>
            </a:r>
            <a:r>
              <a:rPr lang="en-US" altLang="zh-CN" dirty="0"/>
              <a:t>extern</a:t>
            </a:r>
            <a:r>
              <a:rPr lang="zh-CN" altLang="en-US" dirty="0"/>
              <a:t>、</a:t>
            </a:r>
            <a:r>
              <a:rPr lang="en-US" altLang="zh-CN" dirty="0"/>
              <a:t>auto</a:t>
            </a:r>
            <a:r>
              <a:rPr lang="zh-CN" altLang="en-US" dirty="0"/>
              <a:t>或</a:t>
            </a:r>
            <a:r>
              <a:rPr lang="en-US" altLang="zh-CN" dirty="0"/>
              <a:t>register</a:t>
            </a:r>
            <a:r>
              <a:rPr lang="zh-CN" altLang="en-US" dirty="0"/>
              <a:t>限定其存储类型。</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28</a:t>
            </a:fld>
            <a:endParaRPr lang="en-US" altLang="zh-CN"/>
          </a:p>
        </p:txBody>
      </p:sp>
    </p:spTree>
    <p:extLst>
      <p:ext uri="{BB962C8B-B14F-4D97-AF65-F5344CB8AC3E}">
        <p14:creationId xmlns:p14="http://schemas.microsoft.com/office/powerpoint/2010/main" val="298278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类和对象</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3276616235"/>
              </p:ext>
            </p:extLst>
          </p:nvPr>
        </p:nvGraphicFramePr>
        <p:xfrm>
          <a:off x="457200" y="1295400"/>
          <a:ext cx="8153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81622E5D-7BC3-44E6-BA65-C8AAD10FCEE5}" type="slidenum">
              <a:rPr lang="en-US" altLang="zh-CN" smtClean="0"/>
              <a:pPr/>
              <a:t>2</a:t>
            </a:fld>
            <a:endParaRPr lang="en-US" altLang="zh-CN"/>
          </a:p>
        </p:txBody>
      </p:sp>
    </p:spTree>
    <p:extLst>
      <p:ext uri="{BB962C8B-B14F-4D97-AF65-F5344CB8AC3E}">
        <p14:creationId xmlns:p14="http://schemas.microsoft.com/office/powerpoint/2010/main" val="100559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a:xfrm>
            <a:off x="457200" y="1295400"/>
            <a:ext cx="8153400" cy="5133996"/>
          </a:xfrm>
        </p:spPr>
        <p:txBody>
          <a:bodyPr/>
          <a:lstStyle/>
          <a:p>
            <a:r>
              <a:rPr lang="zh-CN" altLang="en-US" dirty="0"/>
              <a:t>类的对象</a:t>
            </a:r>
            <a:endParaRPr lang="en-US" altLang="zh-CN" dirty="0"/>
          </a:p>
          <a:p>
            <a:pPr lvl="1"/>
            <a:r>
              <a:rPr lang="zh-CN" altLang="en-US" dirty="0"/>
              <a:t>类可以看做用户自定义的</a:t>
            </a:r>
            <a:r>
              <a:rPr lang="zh-CN" altLang="en-US" dirty="0">
                <a:solidFill>
                  <a:srgbClr val="FF0000"/>
                </a:solidFill>
              </a:rPr>
              <a:t>数据类型</a:t>
            </a:r>
            <a:endParaRPr lang="en-US" altLang="zh-CN" dirty="0">
              <a:solidFill>
                <a:srgbClr val="FF0000"/>
              </a:solidFill>
            </a:endParaRPr>
          </a:p>
          <a:p>
            <a:pPr lvl="1"/>
            <a:r>
              <a:rPr lang="zh-CN" altLang="en-US" dirty="0"/>
              <a:t>类的对象即为该类型的</a:t>
            </a:r>
            <a:r>
              <a:rPr lang="zh-CN" altLang="en-US" dirty="0">
                <a:solidFill>
                  <a:srgbClr val="FF0000"/>
                </a:solidFill>
              </a:rPr>
              <a:t>变量</a:t>
            </a:r>
            <a:r>
              <a:rPr lang="zh-CN" altLang="en-US" dirty="0"/>
              <a:t>，当然，还可以说明该类型的</a:t>
            </a:r>
            <a:endParaRPr lang="en-US" altLang="zh-CN" dirty="0"/>
          </a:p>
          <a:p>
            <a:pPr lvl="2"/>
            <a:r>
              <a:rPr lang="zh-CN" altLang="en-US" dirty="0"/>
              <a:t>数组</a:t>
            </a:r>
            <a:endParaRPr lang="en-US" altLang="zh-CN" dirty="0"/>
          </a:p>
          <a:p>
            <a:pPr lvl="2"/>
            <a:r>
              <a:rPr lang="zh-CN" altLang="en-US" dirty="0"/>
              <a:t>指针</a:t>
            </a:r>
            <a:endParaRPr lang="en-US" altLang="zh-CN" dirty="0"/>
          </a:p>
          <a:p>
            <a:pPr lvl="2"/>
            <a:r>
              <a:rPr lang="zh-CN" altLang="en-US" dirty="0"/>
              <a:t>引用</a:t>
            </a:r>
            <a:endParaRPr lang="en-US" altLang="zh-CN" dirty="0"/>
          </a:p>
          <a:p>
            <a:pPr lvl="1"/>
            <a:r>
              <a:rPr lang="zh-CN" altLang="en-US" dirty="0"/>
              <a:t>对象是类的</a:t>
            </a:r>
            <a:r>
              <a:rPr lang="zh-CN" altLang="en-US" dirty="0">
                <a:solidFill>
                  <a:srgbClr val="FF0000"/>
                </a:solidFill>
              </a:rPr>
              <a:t>实例</a:t>
            </a:r>
            <a:r>
              <a:rPr lang="zh-CN" altLang="en-US" dirty="0"/>
              <a:t>（</a:t>
            </a:r>
            <a:r>
              <a:rPr lang="en-US" altLang="zh-CN" dirty="0"/>
              <a:t>instance</a:t>
            </a:r>
            <a:r>
              <a:rPr lang="zh-CN" altLang="en-US" dirty="0"/>
              <a:t>）。定义一种数据类型只是告诉编译系统该数据类型的构造，并没有分配内存。类只是一个样板，以此样板可以在内存中开辟出同样结构的实例</a:t>
            </a:r>
            <a:r>
              <a:rPr lang="en-US" altLang="zh-CN" dirty="0"/>
              <a:t>——</a:t>
            </a:r>
            <a:r>
              <a:rPr lang="zh-CN" altLang="en-US" dirty="0"/>
              <a:t>对象。</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29</a:t>
            </a:fld>
            <a:endParaRPr lang="en-US" altLang="zh-CN"/>
          </a:p>
        </p:txBody>
      </p:sp>
    </p:spTree>
    <p:extLst>
      <p:ext uri="{BB962C8B-B14F-4D97-AF65-F5344CB8AC3E}">
        <p14:creationId xmlns:p14="http://schemas.microsoft.com/office/powerpoint/2010/main" val="2464172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类的对象</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a:t>
            </a:r>
            <a:r>
              <a:rPr lang="en-US" altLang="zh-CN" dirty="0"/>
              <a:t>pokers[</a:t>
            </a:r>
            <a:r>
              <a:rPr lang="en-US" altLang="zh-CN" dirty="0" err="1"/>
              <a:t>i</a:t>
            </a:r>
            <a:r>
              <a:rPr lang="en-US" altLang="zh-CN" dirty="0"/>
              <a:t>]</a:t>
            </a:r>
            <a:r>
              <a:rPr lang="zh-CN" altLang="en-US" dirty="0"/>
              <a:t>为一个</a:t>
            </a:r>
            <a:r>
              <a:rPr lang="en-US" altLang="zh-CN" dirty="0"/>
              <a:t>Poker</a:t>
            </a:r>
            <a:r>
              <a:rPr lang="zh-CN" altLang="en-US" dirty="0"/>
              <a:t>类的对象</a:t>
            </a:r>
            <a:r>
              <a:rPr lang="en-US" altLang="zh-CN" dirty="0"/>
              <a:t>	</a:t>
            </a:r>
          </a:p>
          <a:p>
            <a:pPr lvl="2"/>
            <a:r>
              <a:rPr lang="zh-CN" altLang="en-US" dirty="0"/>
              <a:t>每个</a:t>
            </a:r>
            <a:r>
              <a:rPr lang="en-US" altLang="zh-CN" dirty="0"/>
              <a:t>Poker</a:t>
            </a:r>
            <a:r>
              <a:rPr lang="zh-CN" altLang="en-US" dirty="0"/>
              <a:t>类对象表示一张扑克牌</a:t>
            </a:r>
            <a:endParaRPr lang="en-US" altLang="zh-CN" dirty="0"/>
          </a:p>
          <a:p>
            <a:pPr lvl="3"/>
            <a:r>
              <a:rPr lang="zh-CN" altLang="en-US" dirty="0"/>
              <a:t>花色不同</a:t>
            </a:r>
            <a:endParaRPr lang="en-US" altLang="zh-CN" dirty="0"/>
          </a:p>
          <a:p>
            <a:pPr lvl="3"/>
            <a:r>
              <a:rPr lang="zh-CN" altLang="en-US" dirty="0"/>
              <a:t>点数不同</a:t>
            </a:r>
            <a:endParaRPr lang="en-US" altLang="zh-CN" dirty="0"/>
          </a:p>
          <a:p>
            <a:pPr lvl="2"/>
            <a:r>
              <a:rPr lang="zh-CN" altLang="en-US" dirty="0">
                <a:solidFill>
                  <a:srgbClr val="FF0000"/>
                </a:solidFill>
              </a:rPr>
              <a:t>不能认为</a:t>
            </a:r>
            <a:r>
              <a:rPr lang="en-US" altLang="zh-CN" dirty="0">
                <a:solidFill>
                  <a:srgbClr val="FF0000"/>
                </a:solidFill>
              </a:rPr>
              <a:t>Poker</a:t>
            </a:r>
            <a:r>
              <a:rPr lang="zh-CN" altLang="en-US" dirty="0">
                <a:solidFill>
                  <a:srgbClr val="FF0000"/>
                </a:solidFill>
              </a:rPr>
              <a:t>类是一张扑克牌</a:t>
            </a:r>
            <a:endParaRPr lang="en-US" altLang="zh-CN" dirty="0">
              <a:solidFill>
                <a:srgbClr val="FF0000"/>
              </a:solidFill>
            </a:endParaRPr>
          </a:p>
          <a:p>
            <a:pPr lvl="2"/>
            <a:r>
              <a:rPr lang="zh-CN" altLang="en-US" dirty="0"/>
              <a:t>每个</a:t>
            </a:r>
            <a:r>
              <a:rPr lang="en-US" altLang="zh-CN" dirty="0" err="1"/>
              <a:t>ShowHand</a:t>
            </a:r>
            <a:r>
              <a:rPr lang="zh-CN" altLang="en-US" dirty="0"/>
              <a:t>类的对象表示一副牌</a:t>
            </a:r>
            <a:endParaRPr lang="en-US" altLang="zh-CN" dirty="0"/>
          </a:p>
          <a:p>
            <a:pPr lvl="3"/>
            <a:r>
              <a:rPr lang="zh-CN" altLang="en-US" dirty="0"/>
              <a:t>每副牌由</a:t>
            </a:r>
            <a:r>
              <a:rPr lang="en-US" altLang="zh-CN" dirty="0"/>
              <a:t>5</a:t>
            </a:r>
            <a:r>
              <a:rPr lang="zh-CN" altLang="en-US" dirty="0"/>
              <a:t>张牌组成</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30</a:t>
            </a:fld>
            <a:endParaRPr lang="en-US" altLang="zh-CN"/>
          </a:p>
        </p:txBody>
      </p:sp>
    </p:spTree>
    <p:extLst>
      <p:ext uri="{BB962C8B-B14F-4D97-AF65-F5344CB8AC3E}">
        <p14:creationId xmlns:p14="http://schemas.microsoft.com/office/powerpoint/2010/main" val="120449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对象的说明</a:t>
            </a:r>
            <a:endParaRPr lang="en-US" altLang="zh-CN" dirty="0"/>
          </a:p>
          <a:p>
            <a:pPr lvl="1"/>
            <a:r>
              <a:rPr lang="zh-CN" altLang="en-US" dirty="0"/>
              <a:t>普通对象（变量）</a:t>
            </a:r>
            <a:endParaRPr lang="en-US" altLang="zh-CN" dirty="0"/>
          </a:p>
          <a:p>
            <a:pPr lvl="2"/>
            <a:r>
              <a:rPr lang="en-US" altLang="zh-CN" dirty="0"/>
              <a:t>&lt;</a:t>
            </a:r>
            <a:r>
              <a:rPr lang="zh-CN" altLang="en-US" dirty="0"/>
              <a:t>类名</a:t>
            </a:r>
            <a:r>
              <a:rPr lang="en-US" altLang="zh-CN" dirty="0"/>
              <a:t>&gt; &lt;</a:t>
            </a:r>
            <a:r>
              <a:rPr lang="zh-CN" altLang="en-US" dirty="0"/>
              <a:t>对象名</a:t>
            </a:r>
            <a:r>
              <a:rPr lang="en-US" altLang="zh-CN" dirty="0"/>
              <a:t>1&gt;,&lt;</a:t>
            </a:r>
            <a:r>
              <a:rPr lang="zh-CN" altLang="en-US" dirty="0"/>
              <a:t>对象名</a:t>
            </a:r>
            <a:r>
              <a:rPr lang="en-US" altLang="zh-CN" dirty="0"/>
              <a:t>2&gt;,...;</a:t>
            </a:r>
          </a:p>
          <a:p>
            <a:pPr lvl="1"/>
            <a:r>
              <a:rPr lang="zh-CN" altLang="en-US" dirty="0"/>
              <a:t>对象数组（数组）</a:t>
            </a:r>
            <a:endParaRPr lang="en-US" altLang="zh-CN" dirty="0"/>
          </a:p>
          <a:p>
            <a:pPr lvl="2"/>
            <a:r>
              <a:rPr lang="en-US" altLang="zh-CN" dirty="0"/>
              <a:t>&lt;</a:t>
            </a:r>
            <a:r>
              <a:rPr lang="zh-CN" altLang="en-US" dirty="0"/>
              <a:t>类名</a:t>
            </a:r>
            <a:r>
              <a:rPr lang="en-US" altLang="zh-CN" dirty="0"/>
              <a:t>&gt; &lt;</a:t>
            </a:r>
            <a:r>
              <a:rPr lang="zh-CN" altLang="en-US" dirty="0"/>
              <a:t>对象数组名</a:t>
            </a:r>
            <a:r>
              <a:rPr lang="en-US" altLang="zh-CN" dirty="0"/>
              <a:t>&gt;[</a:t>
            </a:r>
            <a:r>
              <a:rPr lang="zh-CN" altLang="en-US" dirty="0"/>
              <a:t>数组大小</a:t>
            </a:r>
            <a:r>
              <a:rPr lang="en-US" altLang="zh-CN" dirty="0"/>
              <a:t>];</a:t>
            </a:r>
          </a:p>
          <a:p>
            <a:pPr lvl="1"/>
            <a:r>
              <a:rPr lang="zh-CN" altLang="en-US" dirty="0"/>
              <a:t>对象指针（指针）</a:t>
            </a:r>
            <a:endParaRPr lang="en-US" altLang="zh-CN" dirty="0"/>
          </a:p>
          <a:p>
            <a:pPr lvl="2"/>
            <a:r>
              <a:rPr lang="en-US" altLang="zh-CN" dirty="0"/>
              <a:t>&lt;</a:t>
            </a:r>
            <a:r>
              <a:rPr lang="zh-CN" altLang="en-US" dirty="0"/>
              <a:t>类名</a:t>
            </a:r>
            <a:r>
              <a:rPr lang="en-US" altLang="zh-CN" dirty="0"/>
              <a:t>&gt; *&lt;</a:t>
            </a:r>
            <a:r>
              <a:rPr lang="zh-CN" altLang="en-US" dirty="0"/>
              <a:t>对象指针变量名</a:t>
            </a:r>
            <a:r>
              <a:rPr lang="en-US" altLang="zh-CN" dirty="0"/>
              <a:t>&gt;;</a:t>
            </a:r>
          </a:p>
          <a:p>
            <a:pPr lvl="1"/>
            <a:r>
              <a:rPr lang="zh-CN" altLang="en-US" dirty="0"/>
              <a:t>对象引用（引用）</a:t>
            </a:r>
            <a:endParaRPr lang="en-US" altLang="zh-CN" dirty="0"/>
          </a:p>
          <a:p>
            <a:pPr lvl="2"/>
            <a:r>
              <a:rPr lang="en-US" altLang="zh-CN" dirty="0"/>
              <a:t>&lt;</a:t>
            </a:r>
            <a:r>
              <a:rPr lang="zh-CN" altLang="en-US" dirty="0"/>
              <a:t>类名</a:t>
            </a:r>
            <a:r>
              <a:rPr lang="en-US" altLang="zh-CN" dirty="0"/>
              <a:t>&gt; &amp;&lt;</a:t>
            </a:r>
            <a:r>
              <a:rPr lang="zh-CN" altLang="en-US" dirty="0"/>
              <a:t>引用变量名</a:t>
            </a:r>
            <a:r>
              <a:rPr lang="en-US" altLang="zh-CN" dirty="0"/>
              <a:t>&gt;;</a:t>
            </a:r>
          </a:p>
          <a:p>
            <a:pPr lvl="1"/>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31</a:t>
            </a:fld>
            <a:endParaRPr lang="en-US" altLang="zh-CN"/>
          </a:p>
        </p:txBody>
      </p:sp>
    </p:spTree>
    <p:extLst>
      <p:ext uri="{BB962C8B-B14F-4D97-AF65-F5344CB8AC3E}">
        <p14:creationId xmlns:p14="http://schemas.microsoft.com/office/powerpoint/2010/main" val="4210511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对象的说明</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各种类对象的说明示例</a:t>
            </a:r>
            <a:endParaRPr lang="en-US" altLang="zh-CN" dirty="0"/>
          </a:p>
          <a:p>
            <a:pPr lvl="2"/>
            <a:r>
              <a:rPr lang="zh-CN" altLang="en-US" dirty="0"/>
              <a:t>一张扑克牌</a:t>
            </a:r>
            <a:endParaRPr lang="en-US" altLang="zh-CN" dirty="0"/>
          </a:p>
          <a:p>
            <a:pPr lvl="2">
              <a:buNone/>
            </a:pPr>
            <a:r>
              <a:rPr lang="en-US" altLang="zh-CN" dirty="0">
                <a:solidFill>
                  <a:schemeClr val="tx2"/>
                </a:solidFill>
                <a:latin typeface="Courier New" pitchFamily="49" charset="0"/>
                <a:cs typeface="Courier New" pitchFamily="49" charset="0"/>
              </a:rPr>
              <a:t>Poker </a:t>
            </a:r>
            <a:r>
              <a:rPr lang="en-US" altLang="zh-CN" dirty="0" err="1">
                <a:solidFill>
                  <a:schemeClr val="tx2"/>
                </a:solidFill>
                <a:latin typeface="Courier New" pitchFamily="49" charset="0"/>
                <a:cs typeface="Courier New" pitchFamily="49" charset="0"/>
              </a:rPr>
              <a:t>poker</a:t>
            </a:r>
            <a:r>
              <a:rPr lang="en-US" altLang="zh-CN" dirty="0">
                <a:solidFill>
                  <a:schemeClr val="tx2"/>
                </a:solidFill>
                <a:latin typeface="Courier New" pitchFamily="49" charset="0"/>
                <a:cs typeface="Courier New" pitchFamily="49" charset="0"/>
              </a:rPr>
              <a:t>;</a:t>
            </a:r>
          </a:p>
          <a:p>
            <a:pPr lvl="2"/>
            <a:r>
              <a:rPr lang="zh-CN" altLang="en-US" dirty="0"/>
              <a:t>一副扑克牌</a:t>
            </a:r>
            <a:endParaRPr lang="en-US" altLang="zh-CN" dirty="0"/>
          </a:p>
          <a:p>
            <a:pPr lvl="2">
              <a:buNone/>
            </a:pPr>
            <a:r>
              <a:rPr lang="en-US" altLang="zh-CN" dirty="0">
                <a:solidFill>
                  <a:schemeClr val="tx2"/>
                </a:solidFill>
                <a:latin typeface="Courier New" pitchFamily="49" charset="0"/>
                <a:cs typeface="Courier New" pitchFamily="49" charset="0"/>
              </a:rPr>
              <a:t>Poker pokers[54];</a:t>
            </a:r>
          </a:p>
          <a:p>
            <a:pPr lvl="2"/>
            <a:r>
              <a:rPr lang="zh-CN" altLang="en-US" dirty="0"/>
              <a:t>指向一张扑克牌的指针</a:t>
            </a:r>
            <a:endParaRPr lang="en-US" altLang="zh-CN" dirty="0"/>
          </a:p>
          <a:p>
            <a:pPr lvl="2">
              <a:buNone/>
            </a:pPr>
            <a:r>
              <a:rPr lang="en-US" altLang="zh-CN" dirty="0">
                <a:solidFill>
                  <a:schemeClr val="tx2"/>
                </a:solidFill>
                <a:latin typeface="Courier New" pitchFamily="49" charset="0"/>
                <a:cs typeface="Courier New" pitchFamily="49" charset="0"/>
              </a:rPr>
              <a:t>Poker *</a:t>
            </a:r>
            <a:r>
              <a:rPr lang="en-US" altLang="zh-CN" dirty="0" err="1">
                <a:solidFill>
                  <a:schemeClr val="tx2"/>
                </a:solidFill>
                <a:latin typeface="Courier New" pitchFamily="49" charset="0"/>
                <a:cs typeface="Courier New" pitchFamily="49" charset="0"/>
              </a:rPr>
              <a:t>ptr_poker</a:t>
            </a:r>
            <a:r>
              <a:rPr lang="en-US" altLang="zh-CN" dirty="0">
                <a:solidFill>
                  <a:schemeClr val="tx2"/>
                </a:solidFill>
                <a:latin typeface="Courier New" pitchFamily="49" charset="0"/>
                <a:cs typeface="Courier New" pitchFamily="49" charset="0"/>
              </a:rPr>
              <a:t>;</a:t>
            </a:r>
          </a:p>
          <a:p>
            <a:pPr lvl="2"/>
            <a:r>
              <a:rPr lang="zh-CN" altLang="en-US" dirty="0"/>
              <a:t>一张扑克牌的引用</a:t>
            </a:r>
            <a:endParaRPr lang="en-US" altLang="zh-CN" dirty="0"/>
          </a:p>
          <a:p>
            <a:pPr lvl="2">
              <a:buNone/>
            </a:pPr>
            <a:r>
              <a:rPr lang="en-US" altLang="zh-CN" dirty="0">
                <a:solidFill>
                  <a:schemeClr val="tx2"/>
                </a:solidFill>
                <a:latin typeface="Courier New" pitchFamily="49" charset="0"/>
                <a:cs typeface="Courier New" pitchFamily="49" charset="0"/>
              </a:rPr>
              <a:t>Poker &amp;</a:t>
            </a:r>
            <a:r>
              <a:rPr lang="en-US" altLang="zh-CN" dirty="0" err="1">
                <a:solidFill>
                  <a:schemeClr val="tx2"/>
                </a:solidFill>
                <a:latin typeface="Courier New" pitchFamily="49" charset="0"/>
                <a:cs typeface="Courier New" pitchFamily="49" charset="0"/>
              </a:rPr>
              <a:t>ref_poker</a:t>
            </a:r>
            <a:r>
              <a:rPr lang="en-US" altLang="zh-CN" dirty="0">
                <a:solidFill>
                  <a:schemeClr val="tx2"/>
                </a:solidFill>
                <a:latin typeface="Courier New" pitchFamily="49" charset="0"/>
                <a:cs typeface="Courier New" pitchFamily="49" charset="0"/>
              </a:rPr>
              <a:t>;</a:t>
            </a:r>
          </a:p>
          <a:p>
            <a:pPr lvl="2">
              <a:buNone/>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32</a:t>
            </a:fld>
            <a:endParaRPr lang="en-US" altLang="zh-CN"/>
          </a:p>
        </p:txBody>
      </p:sp>
    </p:spTree>
    <p:extLst>
      <p:ext uri="{BB962C8B-B14F-4D97-AF65-F5344CB8AC3E}">
        <p14:creationId xmlns:p14="http://schemas.microsoft.com/office/powerpoint/2010/main" val="3524061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对象的说明</a:t>
            </a:r>
            <a:endParaRPr lang="en-US" altLang="zh-CN" dirty="0"/>
          </a:p>
          <a:p>
            <a:pPr lvl="1">
              <a:lnSpc>
                <a:spcPct val="80000"/>
              </a:lnSpc>
            </a:pPr>
            <a:r>
              <a:rPr lang="zh-CN" altLang="en-US" dirty="0"/>
              <a:t>除上述提到的对象数组、指向对象的指针等概念及用法外，对象还可进行如下一些操作与使用:</a:t>
            </a:r>
          </a:p>
          <a:p>
            <a:pPr lvl="2">
              <a:lnSpc>
                <a:spcPct val="80000"/>
              </a:lnSpc>
            </a:pPr>
            <a:r>
              <a:rPr lang="zh-CN" altLang="en-US" dirty="0"/>
              <a:t>同类型的对象间可以相互赋值。</a:t>
            </a:r>
          </a:p>
          <a:p>
            <a:pPr lvl="2">
              <a:lnSpc>
                <a:spcPct val="80000"/>
              </a:lnSpc>
            </a:pPr>
            <a:r>
              <a:rPr lang="zh-CN" altLang="en-US" dirty="0"/>
              <a:t>对象可作为函数参数（如，对象作形参，对象指针作函数参数等）。</a:t>
            </a:r>
          </a:p>
          <a:p>
            <a:pPr lvl="2">
              <a:lnSpc>
                <a:spcPct val="80000"/>
              </a:lnSpc>
            </a:pPr>
            <a:r>
              <a:rPr lang="zh-CN" altLang="en-US" dirty="0"/>
              <a:t>函数的返回值可以是对象（或指向对象的指针）。</a:t>
            </a:r>
          </a:p>
          <a:p>
            <a:pPr lvl="2">
              <a:lnSpc>
                <a:spcPct val="80000"/>
              </a:lnSpc>
            </a:pPr>
            <a:r>
              <a:rPr lang="zh-CN" altLang="en-US" dirty="0"/>
              <a:t>可以在一个类中说明具有类类型的成员，可以是该类的对象，亦可是其它类的对象</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33</a:t>
            </a:fld>
            <a:endParaRPr lang="en-US" altLang="zh-CN"/>
          </a:p>
        </p:txBody>
      </p:sp>
    </p:spTree>
    <p:extLst>
      <p:ext uri="{BB962C8B-B14F-4D97-AF65-F5344CB8AC3E}">
        <p14:creationId xmlns:p14="http://schemas.microsoft.com/office/powerpoint/2010/main" val="616158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对象的存储</a:t>
            </a:r>
            <a:endParaRPr lang="en-US" altLang="zh-CN" dirty="0"/>
          </a:p>
          <a:p>
            <a:pPr lvl="1"/>
            <a:r>
              <a:rPr lang="zh-CN" altLang="en-US" dirty="0"/>
              <a:t>在类说明中定义函数，系统为每一个对象分配了全套的内存。数据区安放成员数据，代码区安放成员函数。       </a:t>
            </a:r>
          </a:p>
        </p:txBody>
      </p:sp>
      <p:grpSp>
        <p:nvGrpSpPr>
          <p:cNvPr id="18" name="Group 40"/>
          <p:cNvGrpSpPr>
            <a:grpSpLocks/>
          </p:cNvGrpSpPr>
          <p:nvPr/>
        </p:nvGrpSpPr>
        <p:grpSpPr bwMode="auto">
          <a:xfrm>
            <a:off x="1670071" y="3286124"/>
            <a:ext cx="5973763" cy="2501900"/>
            <a:chOff x="387" y="527"/>
            <a:chExt cx="3763" cy="1576"/>
          </a:xfrm>
        </p:grpSpPr>
        <p:sp>
          <p:nvSpPr>
            <p:cNvPr id="19" name="Rectangle 6"/>
            <p:cNvSpPr>
              <a:spLocks noChangeArrowheads="1"/>
            </p:cNvSpPr>
            <p:nvPr/>
          </p:nvSpPr>
          <p:spPr bwMode="auto">
            <a:xfrm>
              <a:off x="387" y="948"/>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16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1600" b="1" dirty="0">
                <a:solidFill>
                  <a:srgbClr val="000000"/>
                </a:solidFill>
                <a:latin typeface="Times New Roman" pitchFamily="18" charset="0"/>
              </a:endParaRPr>
            </a:p>
          </p:txBody>
        </p:sp>
        <p:sp>
          <p:nvSpPr>
            <p:cNvPr id="20" name="Line 7"/>
            <p:cNvSpPr>
              <a:spLocks noChangeShapeType="1"/>
            </p:cNvSpPr>
            <p:nvPr/>
          </p:nvSpPr>
          <p:spPr bwMode="auto">
            <a:xfrm>
              <a:off x="387" y="1249"/>
              <a:ext cx="738" cy="0"/>
            </a:xfrm>
            <a:prstGeom prst="line">
              <a:avLst/>
            </a:prstGeom>
            <a:noFill/>
            <a:ln w="9525">
              <a:solidFill>
                <a:schemeClr val="tx1"/>
              </a:solidFill>
              <a:round/>
              <a:headEnd/>
              <a:tailEnd/>
            </a:ln>
          </p:spPr>
          <p:txBody>
            <a:bodyPr/>
            <a:lstStyle/>
            <a:p>
              <a:endParaRPr lang="zh-CN" altLang="en-US"/>
            </a:p>
          </p:txBody>
        </p:sp>
        <p:sp>
          <p:nvSpPr>
            <p:cNvPr id="21" name="Rectangle 8"/>
            <p:cNvSpPr>
              <a:spLocks noChangeArrowheads="1"/>
            </p:cNvSpPr>
            <p:nvPr/>
          </p:nvSpPr>
          <p:spPr bwMode="auto">
            <a:xfrm>
              <a:off x="387" y="527"/>
              <a:ext cx="738" cy="289"/>
            </a:xfrm>
            <a:prstGeom prst="rect">
              <a:avLst/>
            </a:prstGeom>
            <a:noFill/>
            <a:ln w="9525">
              <a:noFill/>
              <a:miter lim="800000"/>
              <a:headEnd/>
              <a:tailEnd/>
            </a:ln>
          </p:spPr>
          <p:txBody>
            <a:bodyPr lIns="0" tIns="0" rIns="0" bIns="0"/>
            <a:lstStyle/>
            <a:p>
              <a:pPr algn="just" eaLnBrk="0" hangingPunct="0"/>
              <a:r>
                <a:rPr lang="zh-CN" altLang="en-US" sz="2400" b="1" dirty="0">
                  <a:latin typeface="Tahoma" pitchFamily="34" charset="0"/>
                  <a:ea typeface="幼圆" pitchFamily="49" charset="-122"/>
                </a:rPr>
                <a:t>对象</a:t>
              </a:r>
              <a:r>
                <a:rPr lang="en-US" altLang="zh-CN" sz="2400" b="1" dirty="0">
                  <a:latin typeface="Tahoma" pitchFamily="34" charset="0"/>
                  <a:ea typeface="幼圆" pitchFamily="49" charset="-122"/>
                </a:rPr>
                <a:t>1</a:t>
              </a:r>
            </a:p>
          </p:txBody>
        </p:sp>
        <p:sp>
          <p:nvSpPr>
            <p:cNvPr id="22" name="Rectangle 12"/>
            <p:cNvSpPr>
              <a:spLocks noChangeArrowheads="1"/>
            </p:cNvSpPr>
            <p:nvPr/>
          </p:nvSpPr>
          <p:spPr bwMode="auto">
            <a:xfrm>
              <a:off x="1383" y="527"/>
              <a:ext cx="759" cy="289"/>
            </a:xfrm>
            <a:prstGeom prst="rect">
              <a:avLst/>
            </a:prstGeom>
            <a:noFill/>
            <a:ln w="9525">
              <a:noFill/>
              <a:miter lim="800000"/>
              <a:headEnd/>
              <a:tailEnd/>
            </a:ln>
          </p:spPr>
          <p:txBody>
            <a:bodyPr lIns="0" tIns="0" rIns="0" bIns="0"/>
            <a:lstStyle/>
            <a:p>
              <a:pPr algn="just" eaLnBrk="0" hangingPunct="0"/>
              <a:r>
                <a:rPr lang="zh-CN" altLang="en-US" sz="2400" b="1">
                  <a:latin typeface="Tahoma" pitchFamily="34" charset="0"/>
                  <a:ea typeface="幼圆" pitchFamily="49" charset="-122"/>
                </a:rPr>
                <a:t>对象２</a:t>
              </a:r>
            </a:p>
          </p:txBody>
        </p:sp>
        <p:grpSp>
          <p:nvGrpSpPr>
            <p:cNvPr id="23" name="Group 13"/>
            <p:cNvGrpSpPr>
              <a:grpSpLocks/>
            </p:cNvGrpSpPr>
            <p:nvPr/>
          </p:nvGrpSpPr>
          <p:grpSpPr bwMode="auto">
            <a:xfrm>
              <a:off x="3410" y="527"/>
              <a:ext cx="740" cy="1576"/>
              <a:chOff x="3060" y="12828"/>
              <a:chExt cx="900" cy="1703"/>
            </a:xfrm>
          </p:grpSpPr>
          <p:sp>
            <p:nvSpPr>
              <p:cNvPr id="27" name="Rectangle 14"/>
              <p:cNvSpPr>
                <a:spLocks noChangeArrowheads="1"/>
              </p:cNvSpPr>
              <p:nvPr/>
            </p:nvSpPr>
            <p:spPr bwMode="auto">
              <a:xfrm>
                <a:off x="3060" y="13283"/>
                <a:ext cx="900" cy="1248"/>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20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2000" b="1" dirty="0">
                  <a:solidFill>
                    <a:srgbClr val="000000"/>
                  </a:solidFill>
                  <a:latin typeface="Times New Roman" pitchFamily="18" charset="0"/>
                </a:endParaRPr>
              </a:p>
            </p:txBody>
          </p:sp>
          <p:sp>
            <p:nvSpPr>
              <p:cNvPr id="28" name="Line 15"/>
              <p:cNvSpPr>
                <a:spLocks noChangeShapeType="1"/>
              </p:cNvSpPr>
              <p:nvPr/>
            </p:nvSpPr>
            <p:spPr bwMode="auto">
              <a:xfrm>
                <a:off x="3060" y="13608"/>
                <a:ext cx="900" cy="0"/>
              </a:xfrm>
              <a:prstGeom prst="line">
                <a:avLst/>
              </a:prstGeom>
              <a:noFill/>
              <a:ln w="9525">
                <a:solidFill>
                  <a:schemeClr val="tx1"/>
                </a:solidFill>
                <a:round/>
                <a:headEnd/>
                <a:tailEnd/>
              </a:ln>
            </p:spPr>
            <p:txBody>
              <a:bodyPr/>
              <a:lstStyle/>
              <a:p>
                <a:endParaRPr lang="zh-CN" altLang="en-US"/>
              </a:p>
            </p:txBody>
          </p:sp>
          <p:sp>
            <p:nvSpPr>
              <p:cNvPr id="29" name="Rectangle 16"/>
              <p:cNvSpPr>
                <a:spLocks noChangeArrowheads="1"/>
              </p:cNvSpPr>
              <p:nvPr/>
            </p:nvSpPr>
            <p:spPr bwMode="auto">
              <a:xfrm>
                <a:off x="3060" y="12828"/>
                <a:ext cx="900" cy="312"/>
              </a:xfrm>
              <a:prstGeom prst="rect">
                <a:avLst/>
              </a:prstGeom>
              <a:noFill/>
              <a:ln w="9525">
                <a:noFill/>
                <a:miter lim="800000"/>
                <a:headEnd/>
                <a:tailEnd/>
              </a:ln>
            </p:spPr>
            <p:txBody>
              <a:bodyPr lIns="0" tIns="0" rIns="0" bIns="0"/>
              <a:lstStyle/>
              <a:p>
                <a:pPr algn="just" eaLnBrk="0" hangingPunct="0"/>
                <a:r>
                  <a:rPr lang="zh-CN" altLang="en-US" sz="2400" b="1">
                    <a:latin typeface="Tahoma" pitchFamily="34" charset="0"/>
                    <a:ea typeface="幼圆" pitchFamily="49" charset="-122"/>
                  </a:rPr>
                  <a:t>对象ｎ</a:t>
                </a:r>
              </a:p>
            </p:txBody>
          </p:sp>
        </p:grpSp>
        <p:sp>
          <p:nvSpPr>
            <p:cNvPr id="24" name="Rectangle 17"/>
            <p:cNvSpPr>
              <a:spLocks noChangeArrowheads="1"/>
            </p:cNvSpPr>
            <p:nvPr/>
          </p:nvSpPr>
          <p:spPr bwMode="auto">
            <a:xfrm>
              <a:off x="2133" y="1230"/>
              <a:ext cx="1280" cy="289"/>
            </a:xfrm>
            <a:prstGeom prst="rect">
              <a:avLst/>
            </a:prstGeom>
            <a:noFill/>
            <a:ln w="9525">
              <a:noFill/>
              <a:miter lim="800000"/>
              <a:headEnd/>
              <a:tailEnd/>
            </a:ln>
          </p:spPr>
          <p:txBody>
            <a:bodyPr lIns="0" tIns="0" rIns="0" bIns="0"/>
            <a:lstStyle/>
            <a:p>
              <a:pPr algn="just" eaLnBrk="0" hangingPunct="0"/>
              <a:r>
                <a:rPr lang="zh-CN" altLang="en-US" sz="1600" b="1">
                  <a:latin typeface="Times New Roman" pitchFamily="18" charset="0"/>
                </a:rPr>
                <a:t>．．．．．．　</a:t>
              </a:r>
            </a:p>
          </p:txBody>
        </p:sp>
        <p:sp>
          <p:nvSpPr>
            <p:cNvPr id="25" name="Rectangle 38"/>
            <p:cNvSpPr>
              <a:spLocks noChangeArrowheads="1"/>
            </p:cNvSpPr>
            <p:nvPr/>
          </p:nvSpPr>
          <p:spPr bwMode="auto">
            <a:xfrm>
              <a:off x="1338" y="947"/>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16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1600" b="1" dirty="0">
                <a:solidFill>
                  <a:srgbClr val="000000"/>
                </a:solidFill>
                <a:latin typeface="Times New Roman" pitchFamily="18" charset="0"/>
              </a:endParaRPr>
            </a:p>
          </p:txBody>
        </p:sp>
        <p:sp>
          <p:nvSpPr>
            <p:cNvPr id="26" name="Line 39"/>
            <p:cNvSpPr>
              <a:spLocks noChangeShapeType="1"/>
            </p:cNvSpPr>
            <p:nvPr/>
          </p:nvSpPr>
          <p:spPr bwMode="auto">
            <a:xfrm>
              <a:off x="1338" y="1253"/>
              <a:ext cx="726" cy="0"/>
            </a:xfrm>
            <a:prstGeom prst="line">
              <a:avLst/>
            </a:prstGeom>
            <a:noFill/>
            <a:ln w="9525">
              <a:solidFill>
                <a:schemeClr val="tx1"/>
              </a:solidFill>
              <a:round/>
              <a:headEnd/>
              <a:tailEnd/>
            </a:ln>
          </p:spPr>
          <p:txBody>
            <a:bodyPr/>
            <a:lstStyle/>
            <a:p>
              <a:endParaRPr lang="zh-CN" altLang="en-US"/>
            </a:p>
          </p:txBody>
        </p:sp>
      </p:grpSp>
      <p:sp>
        <p:nvSpPr>
          <p:cNvPr id="6" name="灯片编号占位符 5"/>
          <p:cNvSpPr>
            <a:spLocks noGrp="1"/>
          </p:cNvSpPr>
          <p:nvPr>
            <p:ph type="sldNum" sz="quarter" idx="12"/>
          </p:nvPr>
        </p:nvSpPr>
        <p:spPr/>
        <p:txBody>
          <a:bodyPr/>
          <a:lstStyle/>
          <a:p>
            <a:fld id="{81622E5D-7BC3-44E6-BA65-C8AAD10FCEE5}" type="slidenum">
              <a:rPr lang="en-US" altLang="zh-CN" smtClean="0"/>
              <a:pPr/>
              <a:t>34</a:t>
            </a:fld>
            <a:endParaRPr lang="en-US" altLang="zh-CN"/>
          </a:p>
        </p:txBody>
      </p:sp>
    </p:spTree>
    <p:extLst>
      <p:ext uri="{BB962C8B-B14F-4D97-AF65-F5344CB8AC3E}">
        <p14:creationId xmlns:p14="http://schemas.microsoft.com/office/powerpoint/2010/main" val="2839063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a:xfrm>
            <a:off x="457200" y="1295400"/>
            <a:ext cx="8153400" cy="2062162"/>
          </a:xfrm>
        </p:spPr>
        <p:txBody>
          <a:bodyPr/>
          <a:lstStyle/>
          <a:p>
            <a:r>
              <a:rPr lang="zh-CN" altLang="en-US" dirty="0"/>
              <a:t>对象的存储</a:t>
            </a:r>
            <a:endParaRPr lang="en-US" altLang="zh-CN" dirty="0"/>
          </a:p>
          <a:p>
            <a:pPr lvl="1"/>
            <a:r>
              <a:rPr lang="zh-CN" altLang="en-US" dirty="0"/>
              <a:t>在类说明外部定义函数</a:t>
            </a:r>
            <a:r>
              <a:rPr lang="en-US" altLang="zh-CN" dirty="0"/>
              <a:t>,</a:t>
            </a:r>
            <a:r>
              <a:rPr lang="zh-CN" altLang="en-US" dirty="0"/>
              <a:t>为每个对象分配一个数据区，代码区（放成员函数的区域）为各对象类共用。</a:t>
            </a:r>
          </a:p>
        </p:txBody>
      </p:sp>
      <p:grpSp>
        <p:nvGrpSpPr>
          <p:cNvPr id="7" name="Group 30"/>
          <p:cNvGrpSpPr>
            <a:grpSpLocks/>
          </p:cNvGrpSpPr>
          <p:nvPr/>
        </p:nvGrpSpPr>
        <p:grpSpPr bwMode="auto">
          <a:xfrm>
            <a:off x="900113" y="3416320"/>
            <a:ext cx="7993062" cy="2941638"/>
            <a:chOff x="2991" y="443"/>
            <a:chExt cx="2611" cy="1376"/>
          </a:xfrm>
        </p:grpSpPr>
        <p:sp>
          <p:nvSpPr>
            <p:cNvPr id="8" name="Rectangle 17"/>
            <p:cNvSpPr>
              <a:spLocks noChangeArrowheads="1"/>
            </p:cNvSpPr>
            <p:nvPr/>
          </p:nvSpPr>
          <p:spPr bwMode="auto">
            <a:xfrm>
              <a:off x="3000"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p:txBody>
        </p:sp>
        <p:sp>
          <p:nvSpPr>
            <p:cNvPr id="9" name="Rectangle 18"/>
            <p:cNvSpPr>
              <a:spLocks noChangeArrowheads="1"/>
            </p:cNvSpPr>
            <p:nvPr/>
          </p:nvSpPr>
          <p:spPr bwMode="auto">
            <a:xfrm>
              <a:off x="3000" y="443"/>
              <a:ext cx="422" cy="145"/>
            </a:xfrm>
            <a:prstGeom prst="rect">
              <a:avLst/>
            </a:prstGeom>
            <a:noFill/>
            <a:ln w="9525">
              <a:noFill/>
              <a:miter lim="800000"/>
              <a:headEnd/>
              <a:tailEnd/>
            </a:ln>
          </p:spPr>
          <p:txBody>
            <a:bodyPr lIns="0" tIns="0" rIns="0" bIns="0"/>
            <a:lstStyle/>
            <a:p>
              <a:pPr algn="just" eaLnBrk="0" hangingPunct="0"/>
              <a:r>
                <a:rPr lang="zh-CN" altLang="en-US" sz="2000" b="1" dirty="0">
                  <a:latin typeface="Times New Roman" pitchFamily="18" charset="0"/>
                </a:rPr>
                <a:t>对象</a:t>
              </a:r>
              <a:r>
                <a:rPr lang="en-US" altLang="zh-CN" sz="2000" b="1" dirty="0">
                  <a:latin typeface="Times New Roman" pitchFamily="18" charset="0"/>
                </a:rPr>
                <a:t>1</a:t>
              </a:r>
            </a:p>
          </p:txBody>
        </p:sp>
        <p:sp>
          <p:nvSpPr>
            <p:cNvPr id="10" name="Rectangle 19"/>
            <p:cNvSpPr>
              <a:spLocks noChangeArrowheads="1"/>
            </p:cNvSpPr>
            <p:nvPr/>
          </p:nvSpPr>
          <p:spPr bwMode="auto">
            <a:xfrm>
              <a:off x="3714"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Times New Roman" pitchFamily="18" charset="0"/>
                </a:rPr>
                <a:t>数据区</a:t>
              </a:r>
            </a:p>
          </p:txBody>
        </p:sp>
        <p:sp>
          <p:nvSpPr>
            <p:cNvPr id="11" name="Rectangle 20"/>
            <p:cNvSpPr>
              <a:spLocks noChangeArrowheads="1"/>
            </p:cNvSpPr>
            <p:nvPr/>
          </p:nvSpPr>
          <p:spPr bwMode="auto">
            <a:xfrm>
              <a:off x="3710" y="454"/>
              <a:ext cx="531" cy="134"/>
            </a:xfrm>
            <a:prstGeom prst="rect">
              <a:avLst/>
            </a:prstGeom>
            <a:noFill/>
            <a:ln w="9525">
              <a:noFill/>
              <a:miter lim="800000"/>
              <a:headEnd/>
              <a:tailEnd/>
            </a:ln>
          </p:spPr>
          <p:txBody>
            <a:bodyPr lIns="0" tIns="0" rIns="0" bIns="0"/>
            <a:lstStyle/>
            <a:p>
              <a:pPr algn="just" eaLnBrk="0" hangingPunct="0"/>
              <a:r>
                <a:rPr lang="zh-CN" altLang="en-US" sz="2000" b="1">
                  <a:latin typeface="Times New Roman" pitchFamily="18" charset="0"/>
                </a:rPr>
                <a:t>对象２</a:t>
              </a:r>
            </a:p>
          </p:txBody>
        </p:sp>
        <p:sp>
          <p:nvSpPr>
            <p:cNvPr id="12" name="Rectangle 21"/>
            <p:cNvSpPr>
              <a:spLocks noChangeArrowheads="1"/>
            </p:cNvSpPr>
            <p:nvPr/>
          </p:nvSpPr>
          <p:spPr bwMode="auto">
            <a:xfrm>
              <a:off x="5101"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Times New Roman" pitchFamily="18" charset="0"/>
                </a:rPr>
                <a:t>数据区</a:t>
              </a:r>
            </a:p>
          </p:txBody>
        </p:sp>
        <p:sp>
          <p:nvSpPr>
            <p:cNvPr id="13" name="Rectangle 22"/>
            <p:cNvSpPr>
              <a:spLocks noChangeArrowheads="1"/>
            </p:cNvSpPr>
            <p:nvPr/>
          </p:nvSpPr>
          <p:spPr bwMode="auto">
            <a:xfrm>
              <a:off x="5098" y="443"/>
              <a:ext cx="504" cy="147"/>
            </a:xfrm>
            <a:prstGeom prst="rect">
              <a:avLst/>
            </a:prstGeom>
            <a:noFill/>
            <a:ln w="9525">
              <a:noFill/>
              <a:miter lim="800000"/>
              <a:headEnd/>
              <a:tailEnd/>
            </a:ln>
          </p:spPr>
          <p:txBody>
            <a:bodyPr lIns="0" tIns="0" rIns="0" bIns="0"/>
            <a:lstStyle/>
            <a:p>
              <a:pPr algn="just" eaLnBrk="0" hangingPunct="0"/>
              <a:r>
                <a:rPr lang="zh-CN" altLang="en-US" sz="2000" b="1">
                  <a:latin typeface="Times New Roman" pitchFamily="18" charset="0"/>
                </a:rPr>
                <a:t>对象ｎ</a:t>
              </a:r>
            </a:p>
          </p:txBody>
        </p:sp>
        <p:sp>
          <p:nvSpPr>
            <p:cNvPr id="14" name="Rectangle 23"/>
            <p:cNvSpPr>
              <a:spLocks noChangeArrowheads="1"/>
            </p:cNvSpPr>
            <p:nvPr/>
          </p:nvSpPr>
          <p:spPr bwMode="auto">
            <a:xfrm>
              <a:off x="4166" y="862"/>
              <a:ext cx="913" cy="134"/>
            </a:xfrm>
            <a:prstGeom prst="rect">
              <a:avLst/>
            </a:prstGeom>
            <a:noFill/>
            <a:ln w="9525">
              <a:noFill/>
              <a:miter lim="800000"/>
              <a:headEnd/>
              <a:tailEnd/>
            </a:ln>
          </p:spPr>
          <p:txBody>
            <a:bodyPr lIns="0" tIns="0" rIns="0" bIns="0"/>
            <a:lstStyle/>
            <a:p>
              <a:pPr algn="just" eaLnBrk="0" hangingPunct="0"/>
              <a:r>
                <a:rPr lang="zh-CN" altLang="en-US" sz="1600" b="1">
                  <a:latin typeface="Times New Roman" pitchFamily="18" charset="0"/>
                </a:rPr>
                <a:t>．．．．．．　</a:t>
              </a:r>
            </a:p>
          </p:txBody>
        </p:sp>
        <p:sp>
          <p:nvSpPr>
            <p:cNvPr id="15" name="Rectangle 25"/>
            <p:cNvSpPr>
              <a:spLocks noChangeArrowheads="1"/>
            </p:cNvSpPr>
            <p:nvPr/>
          </p:nvSpPr>
          <p:spPr bwMode="auto">
            <a:xfrm>
              <a:off x="2991" y="1312"/>
              <a:ext cx="2532" cy="507"/>
            </a:xfrm>
            <a:prstGeom prst="rect">
              <a:avLst/>
            </a:prstGeom>
            <a:solidFill>
              <a:srgbClr val="CCFFFF"/>
            </a:solidFill>
            <a:ln w="9525">
              <a:solidFill>
                <a:schemeClr val="tx1"/>
              </a:solidFill>
              <a:miter lim="800000"/>
              <a:headEnd/>
              <a:tailEnd/>
            </a:ln>
          </p:spPr>
          <p:txBody>
            <a:bodyPr/>
            <a:lstStyle/>
            <a:p>
              <a:pPr algn="just" eaLnBrk="0" hangingPunct="0"/>
              <a:r>
                <a:rPr lang="zh-CN" altLang="en-US" sz="2000" b="1">
                  <a:solidFill>
                    <a:srgbClr val="000000"/>
                  </a:solidFill>
                  <a:latin typeface="Times New Roman" pitchFamily="18" charset="0"/>
                </a:rPr>
                <a:t>公共代码区</a:t>
              </a:r>
            </a:p>
          </p:txBody>
        </p:sp>
      </p:grpSp>
      <p:sp>
        <p:nvSpPr>
          <p:cNvPr id="6" name="灯片编号占位符 5"/>
          <p:cNvSpPr>
            <a:spLocks noGrp="1"/>
          </p:cNvSpPr>
          <p:nvPr>
            <p:ph type="sldNum" sz="quarter" idx="12"/>
          </p:nvPr>
        </p:nvSpPr>
        <p:spPr/>
        <p:txBody>
          <a:bodyPr/>
          <a:lstStyle/>
          <a:p>
            <a:fld id="{81622E5D-7BC3-44E6-BA65-C8AAD10FCEE5}" type="slidenum">
              <a:rPr lang="en-US" altLang="zh-CN" smtClean="0"/>
              <a:pPr/>
              <a:t>35</a:t>
            </a:fld>
            <a:endParaRPr lang="en-US" altLang="zh-CN"/>
          </a:p>
        </p:txBody>
      </p:sp>
    </p:spTree>
    <p:extLst>
      <p:ext uri="{BB962C8B-B14F-4D97-AF65-F5344CB8AC3E}">
        <p14:creationId xmlns:p14="http://schemas.microsoft.com/office/powerpoint/2010/main" val="1656964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对象的存储</a:t>
            </a:r>
            <a:endParaRPr lang="en-US" altLang="zh-CN" dirty="0"/>
          </a:p>
          <a:p>
            <a:pPr lvl="1"/>
            <a:r>
              <a:rPr lang="zh-CN" altLang="en-US" dirty="0"/>
              <a:t>注意：区别同一个类的各个不同的对象的属性是由数据成员决定的，不同对象的数据成员的内容是不一样的；而行为（操作）是用函数来描述的，这些操作的代码对所有对象都是一样的</a:t>
            </a:r>
          </a:p>
          <a:p>
            <a:pPr lvl="1"/>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36</a:t>
            </a:fld>
            <a:endParaRPr lang="en-US" altLang="zh-CN"/>
          </a:p>
        </p:txBody>
      </p:sp>
    </p:spTree>
    <p:extLst>
      <p:ext uri="{BB962C8B-B14F-4D97-AF65-F5344CB8AC3E}">
        <p14:creationId xmlns:p14="http://schemas.microsoft.com/office/powerpoint/2010/main" val="257066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zh-CN" altLang="en-US" dirty="0"/>
              <a:t>对象访问类成员</a:t>
            </a:r>
            <a:endParaRPr lang="en-US" altLang="zh-CN" dirty="0"/>
          </a:p>
          <a:p>
            <a:pPr lvl="1"/>
            <a:r>
              <a:rPr lang="zh-CN" altLang="en-US" dirty="0"/>
              <a:t>普通类对象</a:t>
            </a:r>
            <a:endParaRPr lang="en-US" altLang="zh-CN" dirty="0"/>
          </a:p>
          <a:p>
            <a:pPr lvl="2"/>
            <a:r>
              <a:rPr lang="zh-CN" altLang="en-US" dirty="0"/>
              <a:t>成员访问符“</a:t>
            </a:r>
            <a:r>
              <a:rPr lang="en-US" altLang="zh-CN" dirty="0"/>
              <a:t>.</a:t>
            </a:r>
            <a:r>
              <a:rPr lang="zh-CN" altLang="en-US" dirty="0"/>
              <a:t>”</a:t>
            </a:r>
            <a:endParaRPr lang="en-US" altLang="zh-CN" dirty="0"/>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成员变量</a:t>
            </a:r>
            <a:r>
              <a:rPr lang="en-US" altLang="zh-CN" dirty="0"/>
              <a:t>&gt;</a:t>
            </a:r>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成员函数</a:t>
            </a:r>
            <a:r>
              <a:rPr lang="en-US" altLang="zh-CN" dirty="0"/>
              <a:t>&gt;</a:t>
            </a:r>
          </a:p>
          <a:p>
            <a:pPr lvl="1"/>
            <a:r>
              <a:rPr lang="zh-CN" altLang="en-US" dirty="0"/>
              <a:t>指针对象</a:t>
            </a:r>
            <a:endParaRPr lang="en-US" altLang="zh-CN" dirty="0"/>
          </a:p>
          <a:p>
            <a:pPr lvl="2"/>
            <a:r>
              <a:rPr lang="zh-CN" altLang="en-US" dirty="0"/>
              <a:t>成员访问符“</a:t>
            </a:r>
            <a:r>
              <a:rPr lang="en-US" altLang="zh-CN" dirty="0"/>
              <a:t>-&gt;</a:t>
            </a:r>
            <a:r>
              <a:rPr lang="zh-CN" altLang="en-US" dirty="0"/>
              <a:t>”</a:t>
            </a:r>
            <a:endParaRPr lang="en-US" altLang="zh-CN" dirty="0"/>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成员变量</a:t>
            </a:r>
            <a:r>
              <a:rPr lang="en-US" altLang="zh-CN" dirty="0"/>
              <a:t>&gt;</a:t>
            </a:r>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成员函数</a:t>
            </a:r>
            <a:r>
              <a:rPr lang="en-US" altLang="zh-CN" dirty="0"/>
              <a:t>&gt;</a:t>
            </a:r>
          </a:p>
          <a:p>
            <a:pPr lvl="1"/>
            <a:r>
              <a:rPr lang="zh-CN" altLang="en-US" dirty="0">
                <a:solidFill>
                  <a:srgbClr val="FF0000"/>
                </a:solidFill>
              </a:rPr>
              <a:t>注意成员的访问权限</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37</a:t>
            </a:fld>
            <a:endParaRPr lang="en-US" altLang="zh-CN"/>
          </a:p>
        </p:txBody>
      </p:sp>
    </p:spTree>
    <p:extLst>
      <p:ext uri="{BB962C8B-B14F-4D97-AF65-F5344CB8AC3E}">
        <p14:creationId xmlns:p14="http://schemas.microsoft.com/office/powerpoint/2010/main" val="2502138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a:xfrm>
            <a:off x="457200" y="1295400"/>
            <a:ext cx="8153400" cy="520543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7.4】</a:t>
            </a:r>
            <a:r>
              <a:rPr lang="zh-CN" altLang="en-US" dirty="0">
                <a:solidFill>
                  <a:srgbClr val="C00000"/>
                </a:solidFill>
              </a:rPr>
              <a:t>读程序，查看运行结果</a:t>
            </a:r>
            <a:endParaRPr lang="en-US" altLang="zh-CN" dirty="0">
              <a:solidFill>
                <a:srgbClr val="C00000"/>
              </a:solidFill>
            </a:endParaRPr>
          </a:p>
          <a:p>
            <a:pPr>
              <a:lnSpc>
                <a:spcPct val="90000"/>
              </a:lnSpc>
              <a:spcBef>
                <a:spcPct val="0"/>
              </a:spcBef>
              <a:buClrTx/>
              <a:buSzTx/>
              <a:buFontTx/>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MyClassType1 {</a:t>
            </a:r>
          </a:p>
          <a:p>
            <a:pPr>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private</a:t>
            </a:r>
            <a:r>
              <a:rPr lang="en-US" altLang="zh-CN" sz="2400" dirty="0">
                <a:solidFill>
                  <a:schemeClr val="tx2"/>
                </a:solidFill>
                <a:latin typeface="Courier New" pitchFamily="49" charset="0"/>
                <a:cs typeface="Courier New" pitchFamily="49" charset="0"/>
              </a:rPr>
              <a:t>:</a:t>
            </a:r>
          </a:p>
          <a:p>
            <a:pPr>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x,y</a:t>
            </a:r>
            <a:r>
              <a:rPr lang="en-US" altLang="zh-CN" sz="2400" dirty="0">
                <a:solidFill>
                  <a:schemeClr val="tx2"/>
                </a:solidFill>
                <a:latin typeface="Courier New" pitchFamily="49" charset="0"/>
                <a:cs typeface="Courier New" pitchFamily="49" charset="0"/>
              </a:rPr>
              <a:t>;</a:t>
            </a:r>
          </a:p>
          <a:p>
            <a:pPr>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public</a:t>
            </a:r>
            <a:r>
              <a:rPr lang="en-US" altLang="zh-CN" sz="2400" dirty="0">
                <a:solidFill>
                  <a:schemeClr val="tx2"/>
                </a:solidFill>
                <a:latin typeface="Courier New" pitchFamily="49" charset="0"/>
                <a:cs typeface="Courier New" pitchFamily="49" charset="0"/>
              </a:rPr>
              <a:t>:</a:t>
            </a:r>
          </a:p>
          <a:p>
            <a:pPr>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getx</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 </a:t>
            </a:r>
            <a:r>
              <a:rPr lang="en-US" altLang="zh-CN" sz="2400" dirty="0">
                <a:solidFill>
                  <a:schemeClr val="tx2"/>
                </a:solidFill>
                <a:latin typeface="Courier New" pitchFamily="49" charset="0"/>
                <a:cs typeface="Courier New" pitchFamily="49" charset="0"/>
              </a:rPr>
              <a:t>x;} </a:t>
            </a:r>
          </a:p>
          <a:p>
            <a:pPr>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gety</a:t>
            </a:r>
            <a:r>
              <a:rPr lang="en-US" altLang="zh-CN" sz="2400" dirty="0">
                <a:solidFill>
                  <a:schemeClr val="tx2"/>
                </a:solidFill>
                <a:latin typeface="Courier New" pitchFamily="49" charset="0"/>
                <a:cs typeface="Courier New" pitchFamily="49" charset="0"/>
              </a:rPr>
              <a:t>();</a:t>
            </a:r>
          </a:p>
          <a:p>
            <a:pPr>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void </a:t>
            </a:r>
            <a:r>
              <a:rPr lang="en-US" altLang="zh-CN" sz="2400" dirty="0" err="1">
                <a:solidFill>
                  <a:schemeClr val="tx2"/>
                </a:solidFill>
                <a:latin typeface="Courier New" pitchFamily="49" charset="0"/>
                <a:cs typeface="Courier New" pitchFamily="49" charset="0"/>
              </a:rPr>
              <a:t>setx</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x0) {x=x0;} </a:t>
            </a:r>
          </a:p>
          <a:p>
            <a:pPr>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void </a:t>
            </a:r>
            <a:r>
              <a:rPr lang="en-US" altLang="zh-CN" sz="2400" dirty="0" err="1">
                <a:solidFill>
                  <a:schemeClr val="tx2"/>
                </a:solidFill>
                <a:latin typeface="Courier New" pitchFamily="49" charset="0"/>
                <a:cs typeface="Courier New" pitchFamily="49" charset="0"/>
              </a:rPr>
              <a:t>sety</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y0);        </a:t>
            </a:r>
          </a:p>
          <a:p>
            <a:pPr>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void </a:t>
            </a:r>
            <a:r>
              <a:rPr lang="en-US" altLang="zh-CN" sz="2400" dirty="0" err="1">
                <a:solidFill>
                  <a:schemeClr val="tx2"/>
                </a:solidFill>
                <a:latin typeface="Courier New" pitchFamily="49" charset="0"/>
                <a:cs typeface="Courier New" pitchFamily="49" charset="0"/>
              </a:rPr>
              <a:t>displayx</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&lt;&lt;"x="&lt;&lt;x&lt;&lt;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p>
          <a:p>
            <a:pPr>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		void </a:t>
            </a:r>
            <a:r>
              <a:rPr lang="en-US" altLang="zh-CN" sz="2400" dirty="0" err="1">
                <a:solidFill>
                  <a:schemeClr val="tx2"/>
                </a:solidFill>
                <a:latin typeface="Courier New" pitchFamily="49" charset="0"/>
                <a:cs typeface="Courier New" pitchFamily="49" charset="0"/>
              </a:rPr>
              <a:t>displayy</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&lt;&lt;"y="&lt;&lt;y&lt;&lt;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nSpc>
                <a:spcPct val="90000"/>
              </a:lnSpc>
              <a:spcBef>
                <a:spcPct val="0"/>
              </a:spcBef>
              <a:buClrTx/>
              <a:buSzTx/>
              <a:buFontTx/>
              <a:buNone/>
            </a:pP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p>
          <a:p>
            <a:pPr>
              <a:lnSpc>
                <a:spcPct val="90000"/>
              </a:lnSpc>
              <a:spcBef>
                <a:spcPct val="0"/>
              </a:spcBef>
              <a:buClrTx/>
              <a:buSzTx/>
              <a:buFontTx/>
              <a:buNone/>
            </a:pP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MyClassType1::</a:t>
            </a:r>
            <a:r>
              <a:rPr lang="en-US" altLang="zh-CN" sz="2400" dirty="0" err="1">
                <a:solidFill>
                  <a:schemeClr val="tx2"/>
                </a:solidFill>
                <a:latin typeface="Courier New" pitchFamily="49" charset="0"/>
                <a:cs typeface="Courier New" pitchFamily="49" charset="0"/>
              </a:rPr>
              <a:t>gety</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 </a:t>
            </a:r>
            <a:r>
              <a:rPr lang="en-US" altLang="zh-CN" sz="2400" dirty="0">
                <a:solidFill>
                  <a:schemeClr val="tx2"/>
                </a:solidFill>
                <a:latin typeface="Courier New" pitchFamily="49" charset="0"/>
                <a:cs typeface="Courier New" pitchFamily="49" charset="0"/>
              </a:rPr>
              <a:t>y;}    </a:t>
            </a:r>
          </a:p>
          <a:p>
            <a:pPr>
              <a:lnSpc>
                <a:spcPct val="90000"/>
              </a:lnSpc>
              <a:spcBef>
                <a:spcPct val="0"/>
              </a:spcBef>
              <a:buClrTx/>
              <a:buSzTx/>
              <a:buFontTx/>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MyClassType1::</a:t>
            </a:r>
            <a:r>
              <a:rPr lang="en-US" altLang="zh-CN" sz="2400" dirty="0" err="1">
                <a:solidFill>
                  <a:schemeClr val="tx2"/>
                </a:solidFill>
                <a:latin typeface="Courier New" pitchFamily="49" charset="0"/>
                <a:cs typeface="Courier New" pitchFamily="49" charset="0"/>
              </a:rPr>
              <a:t>sety</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y0) {y=y0;} </a:t>
            </a:r>
            <a:endParaRPr lang="zh-CN" altLang="en-US" sz="2400" dirty="0">
              <a:solidFill>
                <a:schemeClr val="tx2"/>
              </a:solidFill>
              <a:latin typeface="Courier New" pitchFamily="49" charset="0"/>
              <a:cs typeface="Courier New" pitchFamily="49" charset="0"/>
            </a:endParaRPr>
          </a:p>
          <a:p>
            <a:pPr>
              <a:buNone/>
            </a:pPr>
            <a:endParaRPr lang="zh-CN" altLang="en-US" sz="24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38</a:t>
            </a:fld>
            <a:endParaRPr lang="en-US" altLang="zh-CN"/>
          </a:p>
        </p:txBody>
      </p:sp>
    </p:spTree>
    <p:extLst>
      <p:ext uri="{BB962C8B-B14F-4D97-AF65-F5344CB8AC3E}">
        <p14:creationId xmlns:p14="http://schemas.microsoft.com/office/powerpoint/2010/main" val="161723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结构化程序设计思想</a:t>
            </a:r>
            <a:endParaRPr lang="en-US" altLang="zh-CN" dirty="0"/>
          </a:p>
          <a:p>
            <a:pPr lvl="1"/>
            <a:r>
              <a:rPr lang="zh-CN" altLang="en-US" dirty="0"/>
              <a:t>以函数为核心</a:t>
            </a:r>
            <a:endParaRPr lang="en-US" altLang="zh-CN" dirty="0"/>
          </a:p>
          <a:p>
            <a:pPr lvl="1"/>
            <a:r>
              <a:rPr lang="zh-CN" altLang="en-US" dirty="0"/>
              <a:t>程序主体为函数定义的集合</a:t>
            </a:r>
            <a:endParaRPr lang="en-US" altLang="zh-CN" dirty="0"/>
          </a:p>
          <a:p>
            <a:pPr lvl="1"/>
            <a:r>
              <a:rPr lang="zh-CN" altLang="en-US" dirty="0"/>
              <a:t>以功能为研究对象</a:t>
            </a:r>
            <a:endParaRPr lang="en-US" altLang="zh-CN" dirty="0"/>
          </a:p>
          <a:p>
            <a:r>
              <a:rPr lang="zh-CN" altLang="en-US" dirty="0"/>
              <a:t>面向对象程序设计思想</a:t>
            </a:r>
            <a:endParaRPr lang="en-US" altLang="zh-CN" dirty="0"/>
          </a:p>
          <a:p>
            <a:pPr lvl="1"/>
            <a:r>
              <a:rPr lang="zh-CN" altLang="en-US" dirty="0"/>
              <a:t>以类为核心</a:t>
            </a:r>
            <a:endParaRPr lang="en-US" altLang="zh-CN" dirty="0"/>
          </a:p>
          <a:p>
            <a:pPr lvl="1"/>
            <a:r>
              <a:rPr lang="zh-CN" altLang="en-US" dirty="0"/>
              <a:t>程序主体为类定义的集合</a:t>
            </a:r>
            <a:endParaRPr lang="en-US" altLang="zh-CN" dirty="0"/>
          </a:p>
          <a:p>
            <a:pPr lvl="1"/>
            <a:r>
              <a:rPr lang="zh-CN" altLang="en-US" dirty="0"/>
              <a:t>以整体为研究对象</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3</a:t>
            </a:fld>
            <a:endParaRPr lang="en-US" altLang="zh-CN"/>
          </a:p>
        </p:txBody>
      </p:sp>
    </p:spTree>
    <p:extLst>
      <p:ext uri="{BB962C8B-B14F-4D97-AF65-F5344CB8AC3E}">
        <p14:creationId xmlns:p14="http://schemas.microsoft.com/office/powerpoint/2010/main" val="3349593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pPr algn="just">
              <a:lnSpc>
                <a:spcPct val="95000"/>
              </a:lnSpc>
              <a:spcBef>
                <a:spcPct val="0"/>
              </a:spcBef>
              <a:buClrTx/>
              <a:buSzTx/>
              <a:buFontTx/>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lgn="just">
              <a:lnSpc>
                <a:spcPct val="95000"/>
              </a:lnSpc>
              <a:spcBef>
                <a:spcPct val="0"/>
              </a:spcBef>
              <a:buClrTx/>
              <a:buSzTx/>
              <a:buFontTx/>
              <a:buNone/>
            </a:pPr>
            <a:r>
              <a:rPr lang="en-US" altLang="zh-CN" sz="2400" dirty="0">
                <a:solidFill>
                  <a:schemeClr val="tx2"/>
                </a:solidFill>
                <a:latin typeface="Courier New" pitchFamily="49" charset="0"/>
                <a:cs typeface="Courier New" pitchFamily="49" charset="0"/>
              </a:rPr>
              <a:t>	MyClassType1 obj1, *p, </a:t>
            </a:r>
            <a:r>
              <a:rPr lang="en-US" altLang="zh-CN" sz="2400" dirty="0" err="1">
                <a:solidFill>
                  <a:schemeClr val="tx2"/>
                </a:solidFill>
                <a:latin typeface="Courier New" pitchFamily="49" charset="0"/>
                <a:cs typeface="Courier New" pitchFamily="49" charset="0"/>
              </a:rPr>
              <a:t>objArr</a:t>
            </a:r>
            <a:r>
              <a:rPr lang="en-US" altLang="zh-CN" sz="2400" dirty="0">
                <a:solidFill>
                  <a:schemeClr val="tx2"/>
                </a:solidFill>
                <a:latin typeface="Courier New" pitchFamily="49" charset="0"/>
                <a:cs typeface="Courier New" pitchFamily="49" charset="0"/>
              </a:rPr>
              <a:t>[10];  </a:t>
            </a:r>
          </a:p>
          <a:p>
            <a:pPr algn="just">
              <a:lnSpc>
                <a:spcPct val="95000"/>
              </a:lnSpc>
              <a:spcBef>
                <a:spcPct val="0"/>
              </a:spcBef>
              <a:buClrTx/>
              <a:buSzTx/>
              <a:buFontTx/>
              <a:buNone/>
            </a:pPr>
            <a:r>
              <a:rPr lang="en-US" altLang="zh-CN" sz="2400" dirty="0">
                <a:solidFill>
                  <a:schemeClr val="tx2"/>
                </a:solidFill>
                <a:latin typeface="Courier New" pitchFamily="49" charset="0"/>
                <a:cs typeface="Courier New" pitchFamily="49" charset="0"/>
              </a:rPr>
              <a:t>	obj1.setx(111);</a:t>
            </a:r>
          </a:p>
          <a:p>
            <a:pPr algn="just">
              <a:lnSpc>
                <a:spcPct val="95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en-US" altLang="zh-CN" sz="2400" dirty="0" err="1">
                <a:solidFill>
                  <a:srgbClr val="00B050"/>
                </a:solidFill>
                <a:latin typeface="Courier New" pitchFamily="49" charset="0"/>
                <a:cs typeface="Courier New" pitchFamily="49" charset="0"/>
              </a:rPr>
              <a:t>cout</a:t>
            </a:r>
            <a:r>
              <a:rPr lang="en-US" altLang="zh-CN" sz="2400" dirty="0">
                <a:solidFill>
                  <a:srgbClr val="00B050"/>
                </a:solidFill>
                <a:latin typeface="Courier New" pitchFamily="49" charset="0"/>
                <a:cs typeface="Courier New" pitchFamily="49" charset="0"/>
              </a:rPr>
              <a:t>&lt;&lt;obj1.x&lt;&lt;</a:t>
            </a:r>
            <a:r>
              <a:rPr lang="en-US" altLang="zh-CN" sz="2400" dirty="0" err="1">
                <a:solidFill>
                  <a:srgbClr val="00B050"/>
                </a:solidFill>
                <a:latin typeface="Courier New" pitchFamily="49" charset="0"/>
                <a:cs typeface="Courier New" pitchFamily="49" charset="0"/>
              </a:rPr>
              <a:t>endl</a:t>
            </a:r>
            <a:r>
              <a:rPr lang="en-US" altLang="zh-CN" sz="2400" dirty="0">
                <a:solidFill>
                  <a:srgbClr val="00B050"/>
                </a:solidFill>
                <a:latin typeface="Courier New" pitchFamily="49" charset="0"/>
                <a:cs typeface="Courier New" pitchFamily="49" charset="0"/>
              </a:rPr>
              <a:t>;   //ERR!</a:t>
            </a:r>
          </a:p>
          <a:p>
            <a:pPr algn="just">
              <a:lnSpc>
                <a:spcPct val="95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&lt;&lt;obj1.getx()&lt;&lt;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lnSpc>
                <a:spcPct val="95000"/>
              </a:lnSpc>
              <a:spcBef>
                <a:spcPct val="0"/>
              </a:spcBef>
              <a:buClrTx/>
              <a:buSzTx/>
              <a:buFontTx/>
              <a:buNone/>
            </a:pPr>
            <a:r>
              <a:rPr lang="en-US" altLang="zh-CN" sz="2400" dirty="0">
                <a:solidFill>
                  <a:schemeClr val="tx2"/>
                </a:solidFill>
                <a:latin typeface="Courier New" pitchFamily="49" charset="0"/>
                <a:cs typeface="Courier New" pitchFamily="49" charset="0"/>
              </a:rPr>
              <a:t>	obj1.displayx();</a:t>
            </a:r>
          </a:p>
          <a:p>
            <a:pPr algn="just">
              <a:lnSpc>
                <a:spcPct val="95000"/>
              </a:lnSpc>
              <a:spcBef>
                <a:spcPct val="0"/>
              </a:spcBef>
              <a:buClrTx/>
              <a:buSzTx/>
              <a:buFontTx/>
              <a:buNone/>
            </a:pPr>
            <a:r>
              <a:rPr lang="en-US" altLang="zh-CN" sz="2400" dirty="0">
                <a:solidFill>
                  <a:schemeClr val="tx2"/>
                </a:solidFill>
                <a:latin typeface="Courier New" pitchFamily="49" charset="0"/>
                <a:cs typeface="Courier New" pitchFamily="49" charset="0"/>
              </a:rPr>
              <a:t> </a:t>
            </a:r>
          </a:p>
          <a:p>
            <a:pPr algn="just">
              <a:lnSpc>
                <a:spcPct val="95000"/>
              </a:lnSpc>
              <a:spcBef>
                <a:spcPct val="0"/>
              </a:spcBef>
              <a:buClrTx/>
              <a:buSzTx/>
              <a:buFontTx/>
              <a:buNone/>
            </a:pPr>
            <a:r>
              <a:rPr lang="en-US" altLang="zh-CN" sz="2400" dirty="0">
                <a:solidFill>
                  <a:schemeClr val="tx2"/>
                </a:solidFill>
                <a:latin typeface="Courier New" pitchFamily="49" charset="0"/>
                <a:cs typeface="Courier New" pitchFamily="49" charset="0"/>
              </a:rPr>
              <a:t>	p = </a:t>
            </a:r>
            <a:r>
              <a:rPr lang="en-US" altLang="zh-CN" sz="2400" dirty="0">
                <a:solidFill>
                  <a:srgbClr val="0000FF"/>
                </a:solidFill>
                <a:latin typeface="Courier New" pitchFamily="49" charset="0"/>
                <a:cs typeface="Courier New" pitchFamily="49" charset="0"/>
              </a:rPr>
              <a:t>new </a:t>
            </a:r>
            <a:r>
              <a:rPr lang="en-US" altLang="zh-CN" sz="2400" dirty="0">
                <a:solidFill>
                  <a:schemeClr val="tx2"/>
                </a:solidFill>
                <a:latin typeface="Courier New" pitchFamily="49" charset="0"/>
                <a:cs typeface="Courier New" pitchFamily="49" charset="0"/>
              </a:rPr>
              <a:t>MyClassType1;	 </a:t>
            </a:r>
          </a:p>
          <a:p>
            <a:pPr algn="just">
              <a:lnSpc>
                <a:spcPct val="95000"/>
              </a:lnSpc>
              <a:spcBef>
                <a:spcPct val="0"/>
              </a:spcBef>
              <a:buClrTx/>
              <a:buSzTx/>
              <a:buFontTx/>
              <a:buNone/>
            </a:pPr>
            <a:r>
              <a:rPr lang="en-US" altLang="zh-CN" sz="2400" dirty="0">
                <a:solidFill>
                  <a:schemeClr val="tx2"/>
                </a:solidFill>
                <a:latin typeface="Courier New" pitchFamily="49" charset="0"/>
                <a:cs typeface="Courier New" pitchFamily="49" charset="0"/>
              </a:rPr>
              <a:t>	(*p).</a:t>
            </a:r>
            <a:r>
              <a:rPr lang="en-US" altLang="zh-CN" sz="2400" dirty="0" err="1">
                <a:solidFill>
                  <a:schemeClr val="tx2"/>
                </a:solidFill>
                <a:latin typeface="Courier New" pitchFamily="49" charset="0"/>
                <a:cs typeface="Courier New" pitchFamily="49" charset="0"/>
              </a:rPr>
              <a:t>setx</a:t>
            </a:r>
            <a:r>
              <a:rPr lang="en-US" altLang="zh-CN" sz="2400" dirty="0">
                <a:solidFill>
                  <a:schemeClr val="tx2"/>
                </a:solidFill>
                <a:latin typeface="Courier New" pitchFamily="49" charset="0"/>
                <a:cs typeface="Courier New" pitchFamily="49" charset="0"/>
              </a:rPr>
              <a:t>(56);		 </a:t>
            </a:r>
          </a:p>
          <a:p>
            <a:pPr algn="just">
              <a:lnSpc>
                <a:spcPct val="95000"/>
              </a:lnSpc>
              <a:spcBef>
                <a:spcPct val="0"/>
              </a:spcBef>
              <a:buClrTx/>
              <a:buSzTx/>
              <a:buFontTx/>
              <a:buNone/>
            </a:pPr>
            <a:r>
              <a:rPr lang="en-US" altLang="zh-CN" sz="2400" dirty="0">
                <a:solidFill>
                  <a:schemeClr val="tx2"/>
                </a:solidFill>
                <a:latin typeface="Courier New" pitchFamily="49" charset="0"/>
                <a:cs typeface="Courier New" pitchFamily="49" charset="0"/>
              </a:rPr>
              <a:t>	p-&gt;</a:t>
            </a:r>
            <a:r>
              <a:rPr lang="en-US" altLang="zh-CN" sz="2400" dirty="0" err="1">
                <a:solidFill>
                  <a:schemeClr val="tx2"/>
                </a:solidFill>
                <a:latin typeface="Courier New" pitchFamily="49" charset="0"/>
                <a:cs typeface="Courier New" pitchFamily="49" charset="0"/>
              </a:rPr>
              <a:t>sety</a:t>
            </a:r>
            <a:r>
              <a:rPr lang="en-US" altLang="zh-CN" sz="2400" dirty="0">
                <a:solidFill>
                  <a:schemeClr val="tx2"/>
                </a:solidFill>
                <a:latin typeface="Courier New" pitchFamily="49" charset="0"/>
                <a:cs typeface="Courier New" pitchFamily="49" charset="0"/>
              </a:rPr>
              <a:t>(78);	     </a:t>
            </a:r>
          </a:p>
          <a:p>
            <a:pPr algn="just">
              <a:lnSpc>
                <a:spcPct val="95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k=(*p).</a:t>
            </a:r>
            <a:r>
              <a:rPr lang="en-US" altLang="zh-CN" sz="2400" dirty="0" err="1">
                <a:solidFill>
                  <a:schemeClr val="tx2"/>
                </a:solidFill>
                <a:latin typeface="Courier New" pitchFamily="49" charset="0"/>
                <a:cs typeface="Courier New" pitchFamily="49" charset="0"/>
              </a:rPr>
              <a:t>getx</a:t>
            </a:r>
            <a:r>
              <a:rPr lang="en-US" altLang="zh-CN" sz="2400" dirty="0">
                <a:solidFill>
                  <a:schemeClr val="tx2"/>
                </a:solidFill>
                <a:latin typeface="Courier New" pitchFamily="49" charset="0"/>
                <a:cs typeface="Courier New" pitchFamily="49" charset="0"/>
              </a:rPr>
              <a:t>();</a:t>
            </a:r>
          </a:p>
          <a:p>
            <a:pPr algn="just">
              <a:lnSpc>
                <a:spcPct val="95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m=p-&gt;</a:t>
            </a:r>
            <a:r>
              <a:rPr lang="en-US" altLang="zh-CN" sz="2400" dirty="0" err="1">
                <a:solidFill>
                  <a:schemeClr val="tx2"/>
                </a:solidFill>
                <a:latin typeface="Courier New" pitchFamily="49" charset="0"/>
                <a:cs typeface="Courier New" pitchFamily="49" charset="0"/>
              </a:rPr>
              <a:t>gety</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endParaRPr lang="en-US" altLang="zh-CN" sz="2400" dirty="0">
              <a:solidFill>
                <a:srgbClr val="669900"/>
              </a:solidFill>
              <a:latin typeface="Courier New" pitchFamily="49" charset="0"/>
              <a:cs typeface="Courier New" pitchFamily="49" charset="0"/>
            </a:endParaRPr>
          </a:p>
          <a:p>
            <a:pPr algn="just">
              <a:lnSpc>
                <a:spcPct val="95000"/>
              </a:lnSpc>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&lt;&lt;"k="&lt;&lt;k&lt;&lt;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lnSpc>
                <a:spcPct val="95000"/>
              </a:lnSpc>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&lt;&lt;"m="&lt;&lt;m&lt;&lt;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39</a:t>
            </a:fld>
            <a:endParaRPr lang="en-US" altLang="zh-CN"/>
          </a:p>
        </p:txBody>
      </p:sp>
    </p:spTree>
    <p:extLst>
      <p:ext uri="{BB962C8B-B14F-4D97-AF65-F5344CB8AC3E}">
        <p14:creationId xmlns:p14="http://schemas.microsoft.com/office/powerpoint/2010/main" val="1727555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pPr algn="just">
              <a:lnSpc>
                <a:spcPct val="85000"/>
              </a:lnSpc>
              <a:spcBef>
                <a:spcPct val="0"/>
              </a:spcBef>
              <a:buClrTx/>
              <a:buSzTx/>
              <a:buFontTx/>
              <a:buNone/>
            </a:pPr>
            <a:r>
              <a:rPr lang="en-US" altLang="zh-CN" sz="2400" dirty="0">
                <a:solidFill>
                  <a:srgbClr val="0000FF"/>
                </a:solidFill>
                <a:latin typeface="Courier New" pitchFamily="49" charset="0"/>
                <a:cs typeface="Courier New" pitchFamily="49" charset="0"/>
              </a:rPr>
              <a:t> for </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&lt;5;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gn="just">
              <a:lnSpc>
                <a:spcPct val="85000"/>
              </a:lnSpc>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objArr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setx</a:t>
            </a:r>
            <a:r>
              <a:rPr lang="en-US" altLang="zh-CN" sz="2400" dirty="0">
                <a:solidFill>
                  <a:schemeClr val="tx2"/>
                </a:solidFill>
                <a:latin typeface="Courier New" pitchFamily="49" charset="0"/>
                <a:cs typeface="Courier New" pitchFamily="49" charset="0"/>
              </a:rPr>
              <a:t>(i+10);  </a:t>
            </a:r>
          </a:p>
          <a:p>
            <a:pPr algn="just">
              <a:lnSpc>
                <a:spcPct val="85000"/>
              </a:lnSpc>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objArr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sety</a:t>
            </a:r>
            <a:r>
              <a:rPr lang="en-US" altLang="zh-CN" sz="2400" dirty="0">
                <a:solidFill>
                  <a:schemeClr val="tx2"/>
                </a:solidFill>
                <a:latin typeface="Courier New" pitchFamily="49" charset="0"/>
                <a:cs typeface="Courier New" pitchFamily="49" charset="0"/>
              </a:rPr>
              <a:t>(i+20); </a:t>
            </a:r>
          </a:p>
          <a:p>
            <a:pPr algn="just">
              <a:lnSpc>
                <a:spcPct val="85000"/>
              </a:lnSpc>
              <a:spcBef>
                <a:spcPct val="0"/>
              </a:spcBef>
              <a:buClrTx/>
              <a:buSzTx/>
              <a:buFontTx/>
              <a:buNone/>
            </a:pPr>
            <a:r>
              <a:rPr lang="en-US" altLang="zh-CN" sz="2400" dirty="0">
                <a:solidFill>
                  <a:schemeClr val="tx2"/>
                </a:solidFill>
                <a:latin typeface="Courier New" pitchFamily="49" charset="0"/>
                <a:cs typeface="Courier New" pitchFamily="49" charset="0"/>
              </a:rPr>
              <a:t>	}</a:t>
            </a:r>
          </a:p>
          <a:p>
            <a:pPr algn="just">
              <a:lnSpc>
                <a:spcPct val="85000"/>
              </a:lnSpc>
              <a:spcBef>
                <a:spcPct val="0"/>
              </a:spcBef>
              <a:buClrTx/>
              <a:buSzTx/>
              <a:buFontTx/>
              <a:buNone/>
            </a:pPr>
            <a:r>
              <a:rPr lang="en-US" altLang="zh-CN" sz="2400" dirty="0">
                <a:solidFill>
                  <a:schemeClr val="tx2"/>
                </a:solidFill>
                <a:latin typeface="Courier New" pitchFamily="49" charset="0"/>
                <a:cs typeface="Courier New" pitchFamily="49" charset="0"/>
              </a:rPr>
              <a:t> </a:t>
            </a:r>
          </a:p>
          <a:p>
            <a:pPr algn="just">
              <a:lnSpc>
                <a:spcPct val="85000"/>
              </a:lnSpc>
              <a:spcBef>
                <a:spcPct val="0"/>
              </a:spcBef>
              <a:buClrTx/>
              <a:buSzTx/>
              <a:buFontTx/>
              <a:buNone/>
            </a:pPr>
            <a:r>
              <a:rPr lang="en-US" altLang="zh-CN" sz="2400" dirty="0">
                <a:solidFill>
                  <a:schemeClr val="tx2"/>
                </a:solidFill>
                <a:latin typeface="Courier New" pitchFamily="49" charset="0"/>
                <a:cs typeface="Courier New" pitchFamily="49" charset="0"/>
              </a:rPr>
              <a:t>	p = &amp;</a:t>
            </a:r>
            <a:r>
              <a:rPr lang="en-US" altLang="zh-CN" sz="2400" dirty="0" err="1">
                <a:solidFill>
                  <a:schemeClr val="tx2"/>
                </a:solidFill>
                <a:latin typeface="Courier New" pitchFamily="49" charset="0"/>
                <a:cs typeface="Courier New" pitchFamily="49" charset="0"/>
              </a:rPr>
              <a:t>objArr</a:t>
            </a:r>
            <a:r>
              <a:rPr lang="en-US" altLang="zh-CN" sz="2400" dirty="0">
                <a:solidFill>
                  <a:schemeClr val="tx2"/>
                </a:solidFill>
                <a:latin typeface="Courier New" pitchFamily="49" charset="0"/>
                <a:cs typeface="Courier New" pitchFamily="49" charset="0"/>
              </a:rPr>
              <a:t>[9];</a:t>
            </a:r>
          </a:p>
          <a:p>
            <a:pPr algn="just">
              <a:lnSpc>
                <a:spcPct val="85000"/>
              </a:lnSpc>
              <a:spcBef>
                <a:spcPct val="0"/>
              </a:spcBef>
              <a:buClrTx/>
              <a:buSzTx/>
              <a:buFontTx/>
              <a:buNone/>
            </a:pPr>
            <a:r>
              <a:rPr lang="en-US" altLang="zh-CN" sz="2400" dirty="0">
                <a:solidFill>
                  <a:srgbClr val="0000FF"/>
                </a:solidFill>
                <a:latin typeface="Courier New" pitchFamily="49" charset="0"/>
                <a:cs typeface="Courier New" pitchFamily="49" charset="0"/>
              </a:rPr>
              <a:t>	while </a:t>
            </a:r>
            <a:r>
              <a:rPr lang="en-US" altLang="zh-CN" sz="2400" dirty="0">
                <a:solidFill>
                  <a:schemeClr val="tx2"/>
                </a:solidFill>
                <a:latin typeface="Courier New" pitchFamily="49" charset="0"/>
                <a:cs typeface="Courier New" pitchFamily="49" charset="0"/>
              </a:rPr>
              <a:t>( p&gt;=&amp;</a:t>
            </a:r>
            <a:r>
              <a:rPr lang="en-US" altLang="zh-CN" sz="2400" dirty="0" err="1">
                <a:solidFill>
                  <a:schemeClr val="tx2"/>
                </a:solidFill>
                <a:latin typeface="Courier New" pitchFamily="49" charset="0"/>
                <a:cs typeface="Courier New" pitchFamily="49" charset="0"/>
              </a:rPr>
              <a:t>objArr</a:t>
            </a:r>
            <a:r>
              <a:rPr lang="en-US" altLang="zh-CN" sz="2400" dirty="0">
                <a:solidFill>
                  <a:schemeClr val="tx2"/>
                </a:solidFill>
                <a:latin typeface="Courier New" pitchFamily="49" charset="0"/>
                <a:cs typeface="Courier New" pitchFamily="49" charset="0"/>
              </a:rPr>
              <a:t>[5] ){</a:t>
            </a:r>
          </a:p>
          <a:p>
            <a:pPr algn="just">
              <a:lnSpc>
                <a:spcPct val="85000"/>
              </a:lnSpc>
              <a:spcBef>
                <a:spcPct val="0"/>
              </a:spcBef>
              <a:buClrTx/>
              <a:buSzTx/>
              <a:buFontTx/>
              <a:buNone/>
            </a:pPr>
            <a:r>
              <a:rPr lang="en-US" altLang="zh-CN" sz="2400" dirty="0">
                <a:solidFill>
                  <a:schemeClr val="tx2"/>
                </a:solidFill>
                <a:latin typeface="Courier New" pitchFamily="49" charset="0"/>
                <a:cs typeface="Courier New" pitchFamily="49" charset="0"/>
              </a:rPr>
              <a:t>	    p-&gt;</a:t>
            </a:r>
            <a:r>
              <a:rPr lang="en-US" altLang="zh-CN" sz="2400" dirty="0" err="1">
                <a:solidFill>
                  <a:schemeClr val="tx2"/>
                </a:solidFill>
                <a:latin typeface="Courier New" pitchFamily="49" charset="0"/>
                <a:cs typeface="Courier New" pitchFamily="49" charset="0"/>
              </a:rPr>
              <a:t>setx</a:t>
            </a:r>
            <a:r>
              <a:rPr lang="en-US" altLang="zh-CN" sz="2400" dirty="0">
                <a:solidFill>
                  <a:schemeClr val="tx2"/>
                </a:solidFill>
                <a:latin typeface="Courier New" pitchFamily="49" charset="0"/>
                <a:cs typeface="Courier New" pitchFamily="49" charset="0"/>
              </a:rPr>
              <a:t>(88);  </a:t>
            </a:r>
          </a:p>
          <a:p>
            <a:pPr algn="just">
              <a:lnSpc>
                <a:spcPct val="85000"/>
              </a:lnSpc>
              <a:spcBef>
                <a:spcPct val="0"/>
              </a:spcBef>
              <a:buClrTx/>
              <a:buSzTx/>
              <a:buFontTx/>
              <a:buNone/>
            </a:pPr>
            <a:r>
              <a:rPr lang="en-US" altLang="zh-CN" sz="2400" dirty="0">
                <a:solidFill>
                  <a:schemeClr val="tx2"/>
                </a:solidFill>
                <a:latin typeface="Courier New" pitchFamily="49" charset="0"/>
                <a:cs typeface="Courier New" pitchFamily="49" charset="0"/>
              </a:rPr>
              <a:t>	    p-&gt;</a:t>
            </a:r>
            <a:r>
              <a:rPr lang="en-US" altLang="zh-CN" sz="2400" dirty="0" err="1">
                <a:solidFill>
                  <a:schemeClr val="tx2"/>
                </a:solidFill>
                <a:latin typeface="Courier New" pitchFamily="49" charset="0"/>
                <a:cs typeface="Courier New" pitchFamily="49" charset="0"/>
              </a:rPr>
              <a:t>sety</a:t>
            </a:r>
            <a:r>
              <a:rPr lang="en-US" altLang="zh-CN" sz="2400" dirty="0">
                <a:solidFill>
                  <a:schemeClr val="tx2"/>
                </a:solidFill>
                <a:latin typeface="Courier New" pitchFamily="49" charset="0"/>
                <a:cs typeface="Courier New" pitchFamily="49" charset="0"/>
              </a:rPr>
              <a:t>(99);</a:t>
            </a:r>
          </a:p>
          <a:p>
            <a:pPr algn="just">
              <a:lnSpc>
                <a:spcPct val="85000"/>
              </a:lnSpc>
              <a:spcBef>
                <a:spcPct val="0"/>
              </a:spcBef>
              <a:buClrTx/>
              <a:buSzTx/>
              <a:buFontTx/>
              <a:buNone/>
            </a:pPr>
            <a:r>
              <a:rPr lang="en-US" altLang="zh-CN" sz="2400" dirty="0">
                <a:solidFill>
                  <a:schemeClr val="tx2"/>
                </a:solidFill>
                <a:latin typeface="Courier New" pitchFamily="49" charset="0"/>
                <a:cs typeface="Courier New" pitchFamily="49" charset="0"/>
              </a:rPr>
              <a:t>	    p--;</a:t>
            </a:r>
          </a:p>
          <a:p>
            <a:pPr algn="just">
              <a:lnSpc>
                <a:spcPct val="85000"/>
              </a:lnSpc>
              <a:spcBef>
                <a:spcPct val="0"/>
              </a:spcBef>
              <a:buClrTx/>
              <a:buSzTx/>
              <a:buFontTx/>
              <a:buNone/>
            </a:pPr>
            <a:r>
              <a:rPr lang="en-US" altLang="zh-CN" sz="2400" dirty="0">
                <a:solidFill>
                  <a:schemeClr val="tx2"/>
                </a:solidFill>
                <a:latin typeface="Courier New" pitchFamily="49" charset="0"/>
                <a:cs typeface="Courier New" pitchFamily="49" charset="0"/>
              </a:rPr>
              <a:t>	}</a:t>
            </a:r>
          </a:p>
          <a:p>
            <a:pPr algn="just">
              <a:lnSpc>
                <a:spcPct val="85000"/>
              </a:lnSpc>
              <a:spcBef>
                <a:spcPct val="0"/>
              </a:spcBef>
              <a:buClrTx/>
              <a:buSzTx/>
              <a:buFontTx/>
              <a:buNone/>
            </a:pPr>
            <a:r>
              <a:rPr lang="en-US" altLang="zh-CN" sz="2400" dirty="0">
                <a:solidFill>
                  <a:srgbClr val="0000FF"/>
                </a:solidFill>
                <a:latin typeface="Courier New" pitchFamily="49" charset="0"/>
                <a:cs typeface="Courier New" pitchFamily="49" charset="0"/>
              </a:rPr>
              <a:t> </a:t>
            </a:r>
          </a:p>
          <a:p>
            <a:pPr algn="just">
              <a:lnSpc>
                <a:spcPct val="85000"/>
              </a:lnSpc>
              <a:spcBef>
                <a:spcPct val="0"/>
              </a:spcBef>
              <a:buClrTx/>
              <a:buSzTx/>
              <a:buFontTx/>
              <a:buNone/>
            </a:pPr>
            <a:r>
              <a:rPr lang="en-US" altLang="zh-CN" sz="2400" dirty="0">
                <a:solidFill>
                  <a:srgbClr val="0000FF"/>
                </a:solidFill>
                <a:latin typeface="Courier New" pitchFamily="49" charset="0"/>
                <a:cs typeface="Courier New" pitchFamily="49" charset="0"/>
              </a:rPr>
              <a:t>	for </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&lt;10;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gn="just">
              <a:lnSpc>
                <a:spcPct val="85000"/>
              </a:lnSpc>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objArr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getx</a:t>
            </a:r>
            <a:r>
              <a:rPr lang="en-US" altLang="zh-CN" sz="2400" dirty="0">
                <a:solidFill>
                  <a:schemeClr val="tx2"/>
                </a:solidFill>
                <a:latin typeface="Courier New" pitchFamily="49" charset="0"/>
                <a:cs typeface="Courier New" pitchFamily="49" charset="0"/>
              </a:rPr>
              <a:t>()&lt;&lt;"    "&lt;&lt;</a:t>
            </a:r>
            <a:r>
              <a:rPr lang="en-US" altLang="zh-CN" sz="2400" dirty="0" err="1">
                <a:solidFill>
                  <a:schemeClr val="tx2"/>
                </a:solidFill>
                <a:latin typeface="Courier New" pitchFamily="49" charset="0"/>
                <a:cs typeface="Courier New" pitchFamily="49" charset="0"/>
              </a:rPr>
              <a:t>objArr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gety</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lnSpc>
                <a:spcPct val="85000"/>
              </a:lnSpc>
              <a:spcBef>
                <a:spcPct val="0"/>
              </a:spcBef>
              <a:buClrTx/>
              <a:buSzTx/>
              <a:buFontTx/>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40</a:t>
            </a:fld>
            <a:endParaRPr lang="en-US" altLang="zh-CN"/>
          </a:p>
        </p:txBody>
      </p:sp>
    </p:spTree>
    <p:extLst>
      <p:ext uri="{BB962C8B-B14F-4D97-AF65-F5344CB8AC3E}">
        <p14:creationId xmlns:p14="http://schemas.microsoft.com/office/powerpoint/2010/main" val="3082123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a:xfrm>
            <a:off x="457200" y="1295400"/>
            <a:ext cx="8153400" cy="5062558"/>
          </a:xfrm>
        </p:spPr>
        <p:txBody>
          <a:bodyPr/>
          <a:lstStyle/>
          <a:p>
            <a:pPr algn="just">
              <a:spcBef>
                <a:spcPct val="0"/>
              </a:spcBef>
              <a:buClrTx/>
              <a:buSzTx/>
              <a:buFontTx/>
              <a:buNone/>
            </a:pPr>
            <a:r>
              <a:rPr lang="zh-CN" altLang="en-US" sz="2800" dirty="0">
                <a:solidFill>
                  <a:schemeClr val="accent6"/>
                </a:solidFill>
                <a:latin typeface="Courier New" pitchFamily="49" charset="0"/>
                <a:cs typeface="Courier New" pitchFamily="49" charset="0"/>
              </a:rPr>
              <a:t>程序执行后的显示结果如下：</a:t>
            </a:r>
          </a:p>
          <a:p>
            <a:pPr algn="just">
              <a:spcBef>
                <a:spcPct val="0"/>
              </a:spcBef>
              <a:buClrTx/>
              <a:buSzTx/>
              <a:buFontTx/>
              <a:buNone/>
            </a:pPr>
            <a:r>
              <a:rPr lang="zh-CN" altLang="en-US" sz="2000" dirty="0">
                <a:solidFill>
                  <a:schemeClr val="tx2"/>
                </a:solidFill>
                <a:latin typeface="Courier New" pitchFamily="49" charset="0"/>
                <a:cs typeface="Courier New" pitchFamily="49" charset="0"/>
              </a:rPr>
              <a:t>111</a:t>
            </a:r>
          </a:p>
          <a:p>
            <a:pPr algn="just">
              <a:spcBef>
                <a:spcPct val="0"/>
              </a:spcBef>
              <a:buClrTx/>
              <a:buSzTx/>
              <a:buFontTx/>
              <a:buNone/>
            </a:pPr>
            <a:r>
              <a:rPr lang="en-US" altLang="zh-CN" sz="2000" dirty="0">
                <a:solidFill>
                  <a:schemeClr val="tx2"/>
                </a:solidFill>
                <a:latin typeface="Courier New" pitchFamily="49" charset="0"/>
                <a:cs typeface="Courier New" pitchFamily="49" charset="0"/>
              </a:rPr>
              <a:t>x=111</a:t>
            </a:r>
          </a:p>
          <a:p>
            <a:pPr algn="just">
              <a:spcBef>
                <a:spcPct val="0"/>
              </a:spcBef>
              <a:buClrTx/>
              <a:buSzTx/>
              <a:buFontTx/>
              <a:buNone/>
            </a:pPr>
            <a:r>
              <a:rPr lang="en-US" altLang="zh-CN" sz="2000" dirty="0">
                <a:solidFill>
                  <a:schemeClr val="tx2"/>
                </a:solidFill>
                <a:latin typeface="Courier New" pitchFamily="49" charset="0"/>
                <a:cs typeface="Courier New" pitchFamily="49" charset="0"/>
              </a:rPr>
              <a:t>k=56</a:t>
            </a:r>
          </a:p>
          <a:p>
            <a:pPr algn="just">
              <a:spcBef>
                <a:spcPct val="0"/>
              </a:spcBef>
              <a:buClrTx/>
              <a:buSzTx/>
              <a:buFontTx/>
              <a:buNone/>
            </a:pPr>
            <a:r>
              <a:rPr lang="en-US" altLang="zh-CN" sz="2000" dirty="0">
                <a:solidFill>
                  <a:schemeClr val="tx2"/>
                </a:solidFill>
                <a:latin typeface="Courier New" pitchFamily="49" charset="0"/>
                <a:cs typeface="Courier New" pitchFamily="49" charset="0"/>
              </a:rPr>
              <a:t>m=78</a:t>
            </a:r>
          </a:p>
          <a:p>
            <a:pPr algn="just">
              <a:spcBef>
                <a:spcPct val="0"/>
              </a:spcBef>
              <a:buClrTx/>
              <a:buSzTx/>
              <a:buFontTx/>
              <a:buNone/>
            </a:pPr>
            <a:r>
              <a:rPr lang="en-US" altLang="zh-CN" sz="2000" dirty="0">
                <a:solidFill>
                  <a:schemeClr val="tx2"/>
                </a:solidFill>
                <a:latin typeface="Courier New" pitchFamily="49" charset="0"/>
                <a:cs typeface="Courier New" pitchFamily="49" charset="0"/>
              </a:rPr>
              <a:t>10    20</a:t>
            </a:r>
          </a:p>
          <a:p>
            <a:pPr algn="just">
              <a:spcBef>
                <a:spcPct val="0"/>
              </a:spcBef>
              <a:buClrTx/>
              <a:buSzTx/>
              <a:buFontTx/>
              <a:buNone/>
            </a:pPr>
            <a:r>
              <a:rPr lang="en-US" altLang="zh-CN" sz="2000" dirty="0">
                <a:solidFill>
                  <a:schemeClr val="tx2"/>
                </a:solidFill>
                <a:latin typeface="Courier New" pitchFamily="49" charset="0"/>
                <a:cs typeface="Courier New" pitchFamily="49" charset="0"/>
              </a:rPr>
              <a:t>11    21</a:t>
            </a:r>
          </a:p>
          <a:p>
            <a:pPr algn="just">
              <a:spcBef>
                <a:spcPct val="0"/>
              </a:spcBef>
              <a:buClrTx/>
              <a:buSzTx/>
              <a:buFontTx/>
              <a:buNone/>
            </a:pPr>
            <a:r>
              <a:rPr lang="en-US" altLang="zh-CN" sz="2000" dirty="0">
                <a:solidFill>
                  <a:schemeClr val="tx2"/>
                </a:solidFill>
                <a:latin typeface="Courier New" pitchFamily="49" charset="0"/>
                <a:cs typeface="Courier New" pitchFamily="49" charset="0"/>
              </a:rPr>
              <a:t>12    22</a:t>
            </a:r>
          </a:p>
          <a:p>
            <a:pPr algn="just">
              <a:spcBef>
                <a:spcPct val="0"/>
              </a:spcBef>
              <a:buClrTx/>
              <a:buSzTx/>
              <a:buFontTx/>
              <a:buNone/>
            </a:pPr>
            <a:r>
              <a:rPr lang="en-US" altLang="zh-CN" sz="2000" dirty="0">
                <a:solidFill>
                  <a:schemeClr val="tx2"/>
                </a:solidFill>
                <a:latin typeface="Courier New" pitchFamily="49" charset="0"/>
                <a:cs typeface="Courier New" pitchFamily="49" charset="0"/>
              </a:rPr>
              <a:t>13    23</a:t>
            </a:r>
          </a:p>
          <a:p>
            <a:pPr algn="just">
              <a:spcBef>
                <a:spcPct val="0"/>
              </a:spcBef>
              <a:buClrTx/>
              <a:buSzTx/>
              <a:buFontTx/>
              <a:buNone/>
            </a:pPr>
            <a:r>
              <a:rPr lang="en-US" altLang="zh-CN" sz="2000" dirty="0">
                <a:solidFill>
                  <a:schemeClr val="tx2"/>
                </a:solidFill>
                <a:latin typeface="Courier New" pitchFamily="49" charset="0"/>
                <a:cs typeface="Courier New" pitchFamily="49" charset="0"/>
              </a:rPr>
              <a:t>14    24</a:t>
            </a:r>
          </a:p>
          <a:p>
            <a:pPr algn="just">
              <a:spcBef>
                <a:spcPct val="0"/>
              </a:spcBef>
              <a:buClrTx/>
              <a:buSzTx/>
              <a:buFontTx/>
              <a:buNone/>
            </a:pPr>
            <a:r>
              <a:rPr lang="en-US" altLang="zh-CN" sz="2000" dirty="0">
                <a:solidFill>
                  <a:schemeClr val="tx2"/>
                </a:solidFill>
                <a:latin typeface="Courier New" pitchFamily="49" charset="0"/>
                <a:cs typeface="Courier New" pitchFamily="49" charset="0"/>
              </a:rPr>
              <a:t>88    99</a:t>
            </a:r>
          </a:p>
          <a:p>
            <a:pPr algn="just">
              <a:spcBef>
                <a:spcPct val="0"/>
              </a:spcBef>
              <a:buClrTx/>
              <a:buSzTx/>
              <a:buFontTx/>
              <a:buNone/>
            </a:pPr>
            <a:r>
              <a:rPr lang="en-US" altLang="zh-CN" sz="2000" dirty="0">
                <a:solidFill>
                  <a:schemeClr val="tx2"/>
                </a:solidFill>
                <a:latin typeface="Courier New" pitchFamily="49" charset="0"/>
                <a:cs typeface="Courier New" pitchFamily="49" charset="0"/>
              </a:rPr>
              <a:t>88    99</a:t>
            </a:r>
          </a:p>
          <a:p>
            <a:pPr algn="just">
              <a:spcBef>
                <a:spcPct val="0"/>
              </a:spcBef>
              <a:buClrTx/>
              <a:buSzTx/>
              <a:buFontTx/>
              <a:buNone/>
            </a:pPr>
            <a:r>
              <a:rPr lang="en-US" altLang="zh-CN" sz="2000" dirty="0">
                <a:solidFill>
                  <a:schemeClr val="tx2"/>
                </a:solidFill>
                <a:latin typeface="Courier New" pitchFamily="49" charset="0"/>
                <a:cs typeface="Courier New" pitchFamily="49" charset="0"/>
              </a:rPr>
              <a:t>88    99</a:t>
            </a:r>
          </a:p>
          <a:p>
            <a:pPr algn="just">
              <a:spcBef>
                <a:spcPct val="0"/>
              </a:spcBef>
              <a:buClrTx/>
              <a:buSzTx/>
              <a:buFontTx/>
              <a:buNone/>
            </a:pPr>
            <a:r>
              <a:rPr lang="en-US" altLang="zh-CN" sz="2000" dirty="0">
                <a:solidFill>
                  <a:schemeClr val="tx2"/>
                </a:solidFill>
                <a:latin typeface="Courier New" pitchFamily="49" charset="0"/>
                <a:cs typeface="Courier New" pitchFamily="49" charset="0"/>
              </a:rPr>
              <a:t>88    99</a:t>
            </a:r>
          </a:p>
          <a:p>
            <a:pPr algn="just">
              <a:spcBef>
                <a:spcPct val="0"/>
              </a:spcBef>
              <a:buClrTx/>
              <a:buSzTx/>
              <a:buFontTx/>
              <a:buNone/>
            </a:pPr>
            <a:r>
              <a:rPr lang="en-US" altLang="zh-CN" sz="2000" dirty="0">
                <a:solidFill>
                  <a:schemeClr val="tx2"/>
                </a:solidFill>
                <a:latin typeface="Courier New" pitchFamily="49" charset="0"/>
                <a:cs typeface="Courier New" pitchFamily="49" charset="0"/>
              </a:rPr>
              <a:t>88    99</a:t>
            </a:r>
            <a:endParaRPr lang="zh-CN" altLang="en-US" sz="2000" dirty="0">
              <a:solidFill>
                <a:schemeClr val="tx2"/>
              </a:solidFill>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41</a:t>
            </a:fld>
            <a:endParaRPr lang="en-US" altLang="zh-CN"/>
          </a:p>
        </p:txBody>
      </p:sp>
    </p:spTree>
    <p:extLst>
      <p:ext uri="{BB962C8B-B14F-4D97-AF65-F5344CB8AC3E}">
        <p14:creationId xmlns:p14="http://schemas.microsoft.com/office/powerpoint/2010/main" val="384686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类的定义和对象的说明</a:t>
            </a:r>
          </a:p>
        </p:txBody>
      </p:sp>
      <p:sp>
        <p:nvSpPr>
          <p:cNvPr id="3" name="内容占位符 2"/>
          <p:cNvSpPr>
            <a:spLocks noGrp="1"/>
          </p:cNvSpPr>
          <p:nvPr>
            <p:ph idx="1"/>
          </p:nvPr>
        </p:nvSpPr>
        <p:spPr/>
        <p:txBody>
          <a:bodyPr/>
          <a:lstStyle/>
          <a:p>
            <a:r>
              <a:rPr lang="en-US" altLang="zh-CN" dirty="0"/>
              <a:t>this</a:t>
            </a:r>
            <a:r>
              <a:rPr lang="zh-CN" altLang="en-US" dirty="0"/>
              <a:t>指针</a:t>
            </a:r>
            <a:endParaRPr lang="en-US" altLang="zh-CN" dirty="0"/>
          </a:p>
          <a:p>
            <a:pPr lvl="1"/>
            <a:r>
              <a:rPr lang="zh-CN" altLang="en-US" dirty="0"/>
              <a:t>类的每个成员函数中都包含的特殊的指针</a:t>
            </a:r>
            <a:endParaRPr lang="en-US" altLang="zh-CN" dirty="0"/>
          </a:p>
          <a:p>
            <a:pPr lvl="1"/>
            <a:r>
              <a:rPr lang="zh-CN" altLang="en-US" dirty="0"/>
              <a:t>指向本类对象，值为当前被调用的成员函数所属对象的起始地址</a:t>
            </a:r>
            <a:endParaRPr lang="en-US" altLang="zh-CN" dirty="0"/>
          </a:p>
          <a:p>
            <a:pPr lvl="2"/>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对象</a:t>
            </a:r>
            <a:r>
              <a:rPr lang="en-US" altLang="zh-CN" dirty="0"/>
              <a:t>a</a:t>
            </a:r>
            <a:r>
              <a:rPr lang="zh-CN" altLang="en-US" dirty="0"/>
              <a:t>调用成员函数</a:t>
            </a:r>
            <a:r>
              <a:rPr lang="en-US" altLang="zh-CN" dirty="0" err="1"/>
              <a:t>getValue</a:t>
            </a:r>
            <a:r>
              <a:rPr lang="zh-CN" altLang="en-US" dirty="0"/>
              <a:t>，编译系统把对象</a:t>
            </a:r>
            <a:r>
              <a:rPr lang="en-US" altLang="zh-CN" dirty="0"/>
              <a:t>a</a:t>
            </a:r>
            <a:r>
              <a:rPr lang="zh-CN" altLang="en-US" dirty="0"/>
              <a:t>的地址赋给</a:t>
            </a:r>
            <a:r>
              <a:rPr lang="en-US" altLang="zh-CN" dirty="0" err="1"/>
              <a:t>getValue</a:t>
            </a:r>
            <a:r>
              <a:rPr lang="zh-CN" altLang="en-US" dirty="0"/>
              <a:t>函数中的</a:t>
            </a:r>
            <a:r>
              <a:rPr lang="en-US" altLang="zh-CN" dirty="0"/>
              <a:t>this</a:t>
            </a:r>
            <a:r>
              <a:rPr lang="zh-CN" altLang="en-US" dirty="0"/>
              <a:t>指针，</a:t>
            </a:r>
            <a:r>
              <a:rPr lang="en-US" altLang="zh-CN" dirty="0"/>
              <a:t>this</a:t>
            </a:r>
            <a:r>
              <a:rPr lang="zh-CN" altLang="en-US" dirty="0"/>
              <a:t>指针访问到的数据成员就是属于对象</a:t>
            </a:r>
            <a:r>
              <a:rPr lang="en-US" altLang="zh-CN" dirty="0"/>
              <a:t>a</a:t>
            </a:r>
            <a:r>
              <a:rPr lang="zh-CN" altLang="en-US" dirty="0"/>
              <a:t>的数据成员</a:t>
            </a:r>
            <a:endParaRPr lang="en-US" altLang="zh-CN" dirty="0"/>
          </a:p>
          <a:p>
            <a:pPr lvl="2"/>
            <a:r>
              <a:rPr lang="en-US" altLang="zh-CN" dirty="0">
                <a:latin typeface="Courier New" pitchFamily="49" charset="0"/>
                <a:cs typeface="Courier New" pitchFamily="49" charset="0"/>
              </a:rPr>
              <a:t>this-&gt;value</a:t>
            </a:r>
            <a:r>
              <a:rPr lang="zh-CN" altLang="en-US" dirty="0">
                <a:latin typeface="Courier New" pitchFamily="49" charset="0"/>
                <a:cs typeface="Courier New" pitchFamily="49" charset="0"/>
              </a:rPr>
              <a:t>相当于</a:t>
            </a:r>
            <a:r>
              <a:rPr lang="en-US" altLang="zh-CN" dirty="0" err="1">
                <a:latin typeface="Courier New" pitchFamily="49" charset="0"/>
                <a:cs typeface="Courier New" pitchFamily="49" charset="0"/>
              </a:rPr>
              <a:t>a.value</a:t>
            </a:r>
            <a:endParaRPr lang="zh-CN" altLang="en-US"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42</a:t>
            </a:fld>
            <a:endParaRPr lang="en-US" altLang="zh-CN"/>
          </a:p>
        </p:txBody>
      </p:sp>
    </p:spTree>
    <p:extLst>
      <p:ext uri="{BB962C8B-B14F-4D97-AF65-F5344CB8AC3E}">
        <p14:creationId xmlns:p14="http://schemas.microsoft.com/office/powerpoint/2010/main" val="33035061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类和对象</a:t>
            </a:r>
          </a:p>
        </p:txBody>
      </p:sp>
      <p:graphicFrame>
        <p:nvGraphicFramePr>
          <p:cNvPr id="6" name="内容占位符 5"/>
          <p:cNvGraphicFramePr>
            <a:graphicFrameLocks noGrp="1"/>
          </p:cNvGraphicFramePr>
          <p:nvPr>
            <p:ph idx="1"/>
          </p:nvPr>
        </p:nvGraphicFramePr>
        <p:xfrm>
          <a:off x="457200" y="1295400"/>
          <a:ext cx="8153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81622E5D-7BC3-44E6-BA65-C8AAD10FCEE5}" type="slidenum">
              <a:rPr lang="en-US" altLang="zh-CN" smtClean="0"/>
              <a:pPr/>
              <a:t>43</a:t>
            </a:fld>
            <a:endParaRPr lang="en-US" altLang="zh-CN"/>
          </a:p>
        </p:txBody>
      </p:sp>
    </p:spTree>
    <p:extLst>
      <p:ext uri="{BB962C8B-B14F-4D97-AF65-F5344CB8AC3E}">
        <p14:creationId xmlns:p14="http://schemas.microsoft.com/office/powerpoint/2010/main" val="24644501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对象的初始化</a:t>
            </a:r>
            <a:endParaRPr lang="en-US" altLang="zh-CN" sz="2000" dirty="0">
              <a:ea typeface="宋体" pitchFamily="2" charset="-122"/>
            </a:endParaRPr>
          </a:p>
        </p:txBody>
      </p:sp>
      <p:grpSp>
        <p:nvGrpSpPr>
          <p:cNvPr id="2" name="Group 3"/>
          <p:cNvGrpSpPr>
            <a:grpSpLocks/>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9" name="Text Box 19"/>
          <p:cNvSpPr txBox="1">
            <a:spLocks noChangeArrowheads="1"/>
          </p:cNvSpPr>
          <p:nvPr/>
        </p:nvSpPr>
        <p:spPr bwMode="gray">
          <a:xfrm>
            <a:off x="3800582" y="3124200"/>
            <a:ext cx="1422185" cy="461665"/>
          </a:xfrm>
          <a:prstGeom prst="rect">
            <a:avLst/>
          </a:prstGeom>
          <a:noFill/>
          <a:ln w="9525">
            <a:noFill/>
            <a:miter lim="800000"/>
            <a:headEnd/>
            <a:tailEnd/>
          </a:ln>
          <a:effectLst/>
        </p:spPr>
        <p:txBody>
          <a:bodyPr wrap="none">
            <a:spAutoFit/>
          </a:bodyPr>
          <a:lstStyle/>
          <a:p>
            <a:pPr algn="ctr" eaLnBrk="0" hangingPunct="0"/>
            <a:r>
              <a:rPr lang="zh-CN" altLang="en-US" sz="2400" b="1" dirty="0">
                <a:solidFill>
                  <a:srgbClr val="002060"/>
                </a:solidFill>
                <a:latin typeface="楷体_GB2312" pitchFamily="49" charset="-122"/>
                <a:ea typeface="楷体_GB2312" pitchFamily="49" charset="-122"/>
              </a:rPr>
              <a:t>构造函数</a:t>
            </a:r>
            <a:endParaRPr lang="en-US" altLang="zh-CN" sz="2400" b="1" dirty="0">
              <a:solidFill>
                <a:srgbClr val="00206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headEnd/>
            <a:tailEnd/>
          </a:ln>
          <a:effectLst/>
        </p:spPr>
        <p:txBody>
          <a:bodyPr wrap="none" anchor="ctr"/>
          <a:lstStyle/>
          <a:p>
            <a:pPr algn="ctr" eaLnBrk="0" hangingPunct="0"/>
            <a:r>
              <a:rPr lang="zh-CN" altLang="en-US" sz="2400" b="1" dirty="0">
                <a:latin typeface="楷体_GB2312" pitchFamily="49" charset="-122"/>
                <a:ea typeface="楷体_GB2312" pitchFamily="49" charset="-122"/>
              </a:rPr>
              <a:t>析构函数</a:t>
            </a:r>
            <a:endParaRPr lang="en-US" altLang="zh-CN" sz="2400" b="1" dirty="0">
              <a:latin typeface="楷体_GB2312" pitchFamily="49" charset="-122"/>
              <a:ea typeface="楷体_GB2312" pitchFamily="49" charset="-122"/>
            </a:endParaRPr>
          </a:p>
        </p:txBody>
      </p:sp>
      <p:sp>
        <p:nvSpPr>
          <p:cNvPr id="46101" name="Text Box 21"/>
          <p:cNvSpPr txBox="1">
            <a:spLocks noChangeArrowheads="1"/>
          </p:cNvSpPr>
          <p:nvPr/>
        </p:nvSpPr>
        <p:spPr bwMode="gray">
          <a:xfrm>
            <a:off x="1131927" y="27479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普通对象</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131927" y="32813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对象数组</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131927" y="38147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对象指针</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20845" y="2747963"/>
            <a:ext cx="1569661"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默认构造函数</a:t>
            </a:r>
            <a:endParaRPr lang="en-US" altLang="zh-CN" b="1" dirty="0">
              <a:solidFill>
                <a:srgbClr val="FFC000"/>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405428" y="3281363"/>
            <a:ext cx="1800494"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自定义构造函数</a:t>
            </a:r>
            <a:endParaRPr lang="en-US" altLang="zh-CN" b="1" dirty="0">
              <a:solidFill>
                <a:srgbClr val="FFC000"/>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20846" y="3814763"/>
            <a:ext cx="1569661"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重载构造函数</a:t>
            </a:r>
            <a:endParaRPr lang="en-US" altLang="zh-CN" b="1" dirty="0">
              <a:solidFill>
                <a:srgbClr val="FFC000"/>
              </a:solidFill>
              <a:latin typeface="楷体_GB2312" pitchFamily="49" charset="-122"/>
              <a:ea typeface="楷体_GB2312" pitchFamily="49" charset="-122"/>
            </a:endParaRPr>
          </a:p>
        </p:txBody>
      </p:sp>
      <p:sp>
        <p:nvSpPr>
          <p:cNvPr id="3" name="灯片编号占位符 2"/>
          <p:cNvSpPr>
            <a:spLocks noGrp="1"/>
          </p:cNvSpPr>
          <p:nvPr>
            <p:ph type="sldNum" sz="quarter" idx="12"/>
          </p:nvPr>
        </p:nvSpPr>
        <p:spPr/>
        <p:txBody>
          <a:bodyPr/>
          <a:lstStyle/>
          <a:p>
            <a:fld id="{81622E5D-7BC3-44E6-BA65-C8AAD10FCEE5}" type="slidenum">
              <a:rPr lang="en-US" altLang="zh-CN" smtClean="0"/>
              <a:pPr/>
              <a:t>44</a:t>
            </a:fld>
            <a:endParaRPr lang="en-US" altLang="zh-CN"/>
          </a:p>
        </p:txBody>
      </p:sp>
    </p:spTree>
    <p:extLst>
      <p:ext uri="{BB962C8B-B14F-4D97-AF65-F5344CB8AC3E}">
        <p14:creationId xmlns:p14="http://schemas.microsoft.com/office/powerpoint/2010/main" val="1741091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zh-CN" altLang="en-US" dirty="0"/>
              <a:t>对象初始化的含义</a:t>
            </a:r>
            <a:endParaRPr lang="en-US" altLang="zh-CN" dirty="0"/>
          </a:p>
          <a:p>
            <a:pPr lvl="1"/>
            <a:r>
              <a:rPr lang="zh-CN" altLang="en-US" dirty="0"/>
              <a:t>对象在使用之前必须进行初始化</a:t>
            </a:r>
            <a:endParaRPr lang="en-US" altLang="zh-CN" dirty="0"/>
          </a:p>
          <a:p>
            <a:pPr lvl="1"/>
            <a:r>
              <a:rPr lang="zh-CN" altLang="en-US" dirty="0"/>
              <a:t>如果一个类的数据成员是公有的，那么其对象的初始化与一般变量，结构变量或变量数组的初始化没有什么区别。</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endParaRPr lang="en-US" altLang="zh-CN" sz="2800" dirty="0">
              <a:solidFill>
                <a:srgbClr val="0000FF"/>
              </a:solidFill>
            </a:endParaRPr>
          </a:p>
          <a:p>
            <a:pPr lvl="1"/>
            <a:endParaRPr lang="en-US" altLang="zh-CN" dirty="0"/>
          </a:p>
          <a:p>
            <a:pPr lvl="1">
              <a:buNone/>
            </a:pPr>
            <a:endParaRPr lang="en-US" altLang="zh-CN" sz="2000" dirty="0">
              <a:solidFill>
                <a:srgbClr val="0000FF"/>
              </a:solidFill>
              <a:latin typeface="Courier New" pitchFamily="49" charset="0"/>
              <a:cs typeface="Courier New" pitchFamily="49" charset="0"/>
            </a:endParaRPr>
          </a:p>
          <a:p>
            <a:pPr lvl="1">
              <a:buNone/>
            </a:pPr>
            <a:r>
              <a:rPr lang="en-US" altLang="zh-CN" sz="2000" dirty="0">
                <a:solidFill>
                  <a:schemeClr val="tx2"/>
                </a:solidFill>
                <a:latin typeface="Courier New" pitchFamily="49" charset="0"/>
                <a:cs typeface="Courier New" pitchFamily="49" charset="0"/>
              </a:rPr>
              <a:t>person p1={“Zhang Hua”,23,{2475096,“NanKai University”}}; </a:t>
            </a:r>
            <a:endParaRPr lang="zh-CN" altLang="en-US" sz="2000" dirty="0">
              <a:solidFill>
                <a:schemeClr val="tx2"/>
              </a:solidFill>
              <a:latin typeface="Courier New" pitchFamily="49" charset="0"/>
              <a:cs typeface="Courier New" pitchFamily="49" charset="0"/>
            </a:endParaRPr>
          </a:p>
        </p:txBody>
      </p:sp>
      <p:sp>
        <p:nvSpPr>
          <p:cNvPr id="6" name="TextBox 5"/>
          <p:cNvSpPr txBox="1"/>
          <p:nvPr/>
        </p:nvSpPr>
        <p:spPr>
          <a:xfrm>
            <a:off x="2643174" y="3869486"/>
            <a:ext cx="3000396" cy="1631216"/>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address{</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public</a:t>
            </a:r>
            <a:r>
              <a:rPr lang="en-US" altLang="zh-CN" sz="2000" b="1" dirty="0">
                <a:solidFill>
                  <a:schemeClr val="tx2"/>
                </a:solidFill>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long</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telenum</a:t>
            </a:r>
            <a:r>
              <a:rPr lang="en-US" altLang="zh-CN" sz="2000" b="1" dirty="0">
                <a:solidFill>
                  <a:schemeClr val="tx2"/>
                </a:solidFill>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addr</a:t>
            </a:r>
            <a:r>
              <a:rPr lang="en-US" altLang="zh-CN" sz="2000" b="1" dirty="0">
                <a:solidFill>
                  <a:schemeClr val="tx2"/>
                </a:solidFill>
                <a:latin typeface="Courier New" pitchFamily="49" charset="0"/>
                <a:cs typeface="Courier New" pitchFamily="49" charset="0"/>
              </a:rPr>
              <a:t>[30];</a:t>
            </a:r>
          </a:p>
          <a:p>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p:txBody>
      </p:sp>
      <p:sp>
        <p:nvSpPr>
          <p:cNvPr id="7" name="TextBox 6"/>
          <p:cNvSpPr txBox="1"/>
          <p:nvPr/>
        </p:nvSpPr>
        <p:spPr>
          <a:xfrm>
            <a:off x="5643570" y="3714752"/>
            <a:ext cx="3286148" cy="1938992"/>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person{</a:t>
            </a:r>
          </a:p>
          <a:p>
            <a:r>
              <a:rPr lang="en-US" altLang="zh-CN" sz="2000" b="1" dirty="0">
                <a:solidFill>
                  <a:srgbClr val="0000FF"/>
                </a:solidFill>
                <a:latin typeface="Courier New" pitchFamily="49" charset="0"/>
                <a:cs typeface="Courier New" pitchFamily="49" charset="0"/>
              </a:rPr>
              <a:t>  public</a:t>
            </a:r>
            <a:r>
              <a:rPr lang="en-US" altLang="zh-CN" sz="2000" b="1" dirty="0">
                <a:solidFill>
                  <a:schemeClr val="tx2"/>
                </a:solidFill>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name[15];</a:t>
            </a:r>
          </a:p>
          <a:p>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age;</a:t>
            </a:r>
          </a:p>
          <a:p>
            <a:r>
              <a:rPr lang="en-US" altLang="zh-CN" sz="2000" b="1" dirty="0">
                <a:solidFill>
                  <a:schemeClr val="tx2"/>
                </a:solidFill>
                <a:latin typeface="Courier New" pitchFamily="49" charset="0"/>
                <a:cs typeface="Courier New" pitchFamily="49" charset="0"/>
              </a:rPr>
              <a:t>    address </a:t>
            </a:r>
            <a:r>
              <a:rPr lang="en-US" altLang="zh-CN" sz="2000" b="1" dirty="0" err="1">
                <a:solidFill>
                  <a:schemeClr val="tx2"/>
                </a:solidFill>
                <a:latin typeface="Courier New" pitchFamily="49" charset="0"/>
                <a:cs typeface="Courier New" pitchFamily="49" charset="0"/>
              </a:rPr>
              <a:t>paddr</a:t>
            </a:r>
            <a:r>
              <a:rPr lang="en-US" altLang="zh-CN" sz="2000" b="1" dirty="0">
                <a:solidFill>
                  <a:schemeClr val="tx2"/>
                </a:solidFill>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a:t>
            </a:r>
            <a:endParaRPr lang="zh-CN" altLang="en-US" sz="2000" b="1" dirty="0">
              <a:solidFill>
                <a:schemeClr val="tx2"/>
              </a:solidFill>
              <a:latin typeface="Courier New" pitchFamily="49" charset="0"/>
              <a:cs typeface="Courier New" pitchFamily="49" charset="0"/>
            </a:endParaRPr>
          </a:p>
        </p:txBody>
      </p:sp>
      <p:sp>
        <p:nvSpPr>
          <p:cNvPr id="8" name="灯片编号占位符 7"/>
          <p:cNvSpPr>
            <a:spLocks noGrp="1"/>
          </p:cNvSpPr>
          <p:nvPr>
            <p:ph type="sldNum" sz="quarter" idx="12"/>
          </p:nvPr>
        </p:nvSpPr>
        <p:spPr/>
        <p:txBody>
          <a:bodyPr/>
          <a:lstStyle/>
          <a:p>
            <a:fld id="{81622E5D-7BC3-44E6-BA65-C8AAD10FCEE5}" type="slidenum">
              <a:rPr lang="en-US" altLang="zh-CN" smtClean="0"/>
              <a:pPr/>
              <a:t>45</a:t>
            </a:fld>
            <a:endParaRPr lang="en-US" altLang="zh-CN"/>
          </a:p>
        </p:txBody>
      </p:sp>
    </p:spTree>
    <p:extLst>
      <p:ext uri="{BB962C8B-B14F-4D97-AF65-F5344CB8AC3E}">
        <p14:creationId xmlns:p14="http://schemas.microsoft.com/office/powerpoint/2010/main" val="120512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a:t>对象的初始化</a:t>
            </a:r>
            <a:endParaRPr lang="en-US" altLang="zh-CN" dirty="0">
              <a:ea typeface="宋体" pitchFamily="2" charset="-122"/>
            </a:endParaRPr>
          </a:p>
        </p:txBody>
      </p:sp>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71710" cy="1692771"/>
          </a:xfrm>
          <a:prstGeom prst="rect">
            <a:avLst/>
          </a:prstGeom>
          <a:noFill/>
          <a:ln w="9525">
            <a:noFill/>
            <a:miter lim="800000"/>
            <a:headEnd/>
            <a:tailEnd/>
          </a:ln>
          <a:effectLst/>
        </p:spPr>
        <p:txBody>
          <a:bodyPr wrap="square">
            <a:spAutoFit/>
          </a:bodyPr>
          <a:lstStyle/>
          <a:p>
            <a:pPr eaLnBrk="0" hangingPunct="0"/>
            <a:r>
              <a:rPr lang="zh-CN" altLang="en-US" sz="2400" b="1" dirty="0">
                <a:solidFill>
                  <a:srgbClr val="0000FF"/>
                </a:solidFill>
                <a:latin typeface="楷体_GB2312" pitchFamily="49" charset="-122"/>
                <a:ea typeface="楷体_GB2312" pitchFamily="49" charset="-122"/>
              </a:rPr>
              <a:t>使用构造函数</a:t>
            </a:r>
            <a:endParaRPr lang="en-US" altLang="zh-CN" sz="2400" b="1" dirty="0">
              <a:solidFill>
                <a:srgbClr val="0000FF"/>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默认构造函数</a:t>
            </a:r>
            <a:endParaRPr lang="en-US" altLang="zh-CN" sz="2000" b="1" dirty="0">
              <a:solidFill>
                <a:srgbClr val="002060"/>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自定义构造函</a:t>
            </a:r>
            <a:r>
              <a:rPr lang="en-US" altLang="zh-CN" sz="2000" b="1" dirty="0">
                <a:solidFill>
                  <a:srgbClr val="002060"/>
                </a:solidFill>
                <a:latin typeface="楷体_GB2312" pitchFamily="49" charset="-122"/>
                <a:ea typeface="楷体_GB2312" pitchFamily="49" charset="-122"/>
              </a:rPr>
              <a:t>   </a:t>
            </a:r>
            <a:r>
              <a:rPr lang="zh-CN" altLang="en-US" sz="2000" b="1" dirty="0">
                <a:solidFill>
                  <a:srgbClr val="002060"/>
                </a:solidFill>
                <a:latin typeface="楷体_GB2312" pitchFamily="49" charset="-122"/>
                <a:ea typeface="楷体_GB2312" pitchFamily="49" charset="-122"/>
              </a:rPr>
              <a:t>数</a:t>
            </a:r>
            <a:endParaRPr lang="en-US" altLang="zh-CN" sz="2000" b="1" dirty="0">
              <a:solidFill>
                <a:srgbClr val="002060"/>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重载构造函数</a:t>
            </a:r>
            <a:endParaRPr lang="en-US" altLang="zh-CN" sz="2000" b="1" dirty="0">
              <a:solidFill>
                <a:srgbClr val="002060"/>
              </a:solidFill>
              <a:latin typeface="楷体_GB2312" pitchFamily="49" charset="-122"/>
              <a:ea typeface="楷体_GB2312" pitchFamily="49"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000548"/>
          </a:xfrm>
          <a:prstGeom prst="rect">
            <a:avLst/>
          </a:prstGeom>
          <a:noFill/>
          <a:ln w="9525">
            <a:noFill/>
            <a:miter lim="800000"/>
            <a:headEnd/>
            <a:tailEnd/>
          </a:ln>
          <a:effectLst/>
        </p:spPr>
        <p:txBody>
          <a:bodyPr>
            <a:spAutoFit/>
          </a:bodyPr>
          <a:lstStyle/>
          <a:p>
            <a:pPr eaLnBrk="0" hangingPunct="0"/>
            <a:r>
              <a:rPr lang="zh-CN" altLang="en-US" sz="2400" b="1" dirty="0">
                <a:solidFill>
                  <a:srgbClr val="0000FF"/>
                </a:solidFill>
                <a:latin typeface="楷体_GB2312" pitchFamily="49" charset="-122"/>
                <a:ea typeface="楷体_GB2312" pitchFamily="49" charset="-122"/>
              </a:rPr>
              <a:t>直接初始化</a:t>
            </a:r>
            <a:endParaRPr lang="en-US" altLang="zh-CN" sz="2400" b="1" dirty="0">
              <a:solidFill>
                <a:srgbClr val="0000FF"/>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采用初始化列表的方式，类似于对数组、结构类型变量进行初始化的方法</a:t>
            </a:r>
            <a:endParaRPr lang="en-US" altLang="zh-CN" sz="2000" b="1" dirty="0">
              <a:solidFill>
                <a:srgbClr val="002060"/>
              </a:solidFill>
              <a:latin typeface="楷体_GB2312" pitchFamily="49" charset="-122"/>
              <a:ea typeface="楷体_GB2312" pitchFamily="49"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3048000" y="1552575"/>
            <a:ext cx="2998788" cy="1601788"/>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378300" y="1643050"/>
            <a:ext cx="2244525" cy="1077218"/>
          </a:xfrm>
          <a:prstGeom prst="rect">
            <a:avLst/>
          </a:prstGeom>
          <a:noFill/>
          <a:ln w="9525" algn="ctr">
            <a:noFill/>
            <a:miter lim="800000"/>
            <a:headEnd/>
            <a:tailEnd/>
          </a:ln>
          <a:effectLst/>
        </p:spPr>
        <p:txBody>
          <a:bodyPr wrap="none">
            <a:spAutoFit/>
          </a:bodyPr>
          <a:lstStyle/>
          <a:p>
            <a:pPr algn="ctr" eaLnBrk="0" hangingPunct="0"/>
            <a:r>
              <a:rPr lang="zh-CN" altLang="en-US" sz="3200" b="1" dirty="0">
                <a:solidFill>
                  <a:srgbClr val="7030A0"/>
                </a:solidFill>
                <a:latin typeface="楷体_GB2312" pitchFamily="49" charset="-122"/>
                <a:ea typeface="楷体_GB2312" pitchFamily="49" charset="-122"/>
              </a:rPr>
              <a:t>对象初始化</a:t>
            </a:r>
            <a:endParaRPr lang="en-US" altLang="zh-CN" sz="3200" b="1" dirty="0">
              <a:solidFill>
                <a:srgbClr val="7030A0"/>
              </a:solidFill>
              <a:latin typeface="楷体_GB2312" pitchFamily="49" charset="-122"/>
              <a:ea typeface="楷体_GB2312" pitchFamily="49" charset="-122"/>
            </a:endParaRPr>
          </a:p>
          <a:p>
            <a:pPr algn="ctr" eaLnBrk="0" hangingPunct="0"/>
            <a:r>
              <a:rPr lang="zh-CN" altLang="en-US" sz="3200" b="1" dirty="0">
                <a:solidFill>
                  <a:srgbClr val="7030A0"/>
                </a:solidFill>
                <a:latin typeface="楷体_GB2312" pitchFamily="49" charset="-122"/>
                <a:ea typeface="楷体_GB2312" pitchFamily="49" charset="-122"/>
              </a:rPr>
              <a:t>方式</a:t>
            </a:r>
            <a:endParaRPr lang="en-US" altLang="zh-CN" sz="3200" dirty="0">
              <a:solidFill>
                <a:srgbClr val="7030A0"/>
              </a:solidFill>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81622E5D-7BC3-44E6-BA65-C8AAD10FCEE5}" type="slidenum">
              <a:rPr lang="en-US" altLang="zh-CN" smtClean="0"/>
              <a:pPr/>
              <a:t>46</a:t>
            </a:fld>
            <a:endParaRPr lang="en-US" altLang="zh-CN"/>
          </a:p>
        </p:txBody>
      </p:sp>
    </p:spTree>
    <p:extLst>
      <p:ext uri="{BB962C8B-B14F-4D97-AF65-F5344CB8AC3E}">
        <p14:creationId xmlns:p14="http://schemas.microsoft.com/office/powerpoint/2010/main" val="3500027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zh-CN" altLang="en-US" dirty="0"/>
              <a:t>类的构造函数</a:t>
            </a:r>
            <a:endParaRPr lang="en-US" altLang="zh-CN" dirty="0"/>
          </a:p>
          <a:p>
            <a:pPr lvl="1"/>
            <a:r>
              <a:rPr lang="zh-CN" altLang="en-US" dirty="0"/>
              <a:t>用来对类对象进行初始化</a:t>
            </a:r>
            <a:endParaRPr lang="en-US" altLang="zh-CN" dirty="0"/>
          </a:p>
          <a:p>
            <a:pPr lvl="1"/>
            <a:r>
              <a:rPr lang="zh-CN" altLang="en-US" dirty="0"/>
              <a:t>函数名与类名相同，无函数返回类型说明。</a:t>
            </a:r>
            <a:endParaRPr lang="en-US" altLang="zh-CN" dirty="0"/>
          </a:p>
          <a:p>
            <a:pPr lvl="1"/>
            <a:r>
              <a:rPr lang="zh-CN" altLang="en-US" dirty="0"/>
              <a:t>可有多个构造函数（各自的参数表不相同）</a:t>
            </a:r>
            <a:endParaRPr lang="en-US" altLang="zh-CN" dirty="0"/>
          </a:p>
          <a:p>
            <a:pPr lvl="1"/>
            <a:r>
              <a:rPr lang="zh-CN" altLang="en-US" dirty="0"/>
              <a:t>若某个类定义中没有给出任一个显式的构造函数的话，则系统自动给出一个缺省的（隐式的）如下形式的构造函数：</a:t>
            </a:r>
            <a:endParaRPr lang="en-US" altLang="zh-CN" dirty="0"/>
          </a:p>
          <a:p>
            <a:pPr lvl="1" algn="ctr">
              <a:buNone/>
            </a:pPr>
            <a:r>
              <a:rPr lang="zh-CN" altLang="en-US" dirty="0">
                <a:solidFill>
                  <a:schemeClr val="tx2"/>
                </a:solidFill>
                <a:latin typeface="Courier New" pitchFamily="49" charset="0"/>
                <a:cs typeface="Courier New" pitchFamily="49" charset="0"/>
              </a:rPr>
              <a:t>&lt;类名&gt; </a:t>
            </a:r>
            <a:r>
              <a:rPr lang="en-US" altLang="zh-CN" dirty="0">
                <a:solidFill>
                  <a:schemeClr val="tx2"/>
                </a:solidFill>
                <a:latin typeface="Courier New" pitchFamily="49" charset="0"/>
                <a:cs typeface="Courier New" pitchFamily="49" charset="0"/>
              </a:rPr>
              <a:t>() {}</a:t>
            </a:r>
          </a:p>
          <a:p>
            <a:pPr lvl="2">
              <a:lnSpc>
                <a:spcPct val="85000"/>
              </a:lnSpc>
            </a:pPr>
            <a:r>
              <a:rPr lang="zh-CN" altLang="en-US" dirty="0"/>
              <a:t>此函数无参，且什么事情也不做</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47</a:t>
            </a:fld>
            <a:endParaRPr lang="en-US" altLang="zh-CN"/>
          </a:p>
        </p:txBody>
      </p:sp>
    </p:spTree>
    <p:extLst>
      <p:ext uri="{BB962C8B-B14F-4D97-AF65-F5344CB8AC3E}">
        <p14:creationId xmlns:p14="http://schemas.microsoft.com/office/powerpoint/2010/main" val="168849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zh-CN" altLang="en-US" dirty="0"/>
              <a:t>类的构造函数</a:t>
            </a:r>
            <a:endParaRPr lang="en-US" altLang="zh-CN" dirty="0"/>
          </a:p>
          <a:p>
            <a:pPr lvl="1"/>
            <a:r>
              <a:rPr lang="zh-CN" altLang="en-US" dirty="0"/>
              <a:t>默认构造函数</a:t>
            </a:r>
            <a:endParaRPr lang="en-US" altLang="zh-CN" dirty="0"/>
          </a:p>
          <a:p>
            <a:pPr lvl="1" algn="ctr">
              <a:buNone/>
            </a:pPr>
            <a:r>
              <a:rPr lang="zh-CN" altLang="en-US" dirty="0">
                <a:solidFill>
                  <a:schemeClr val="tx2"/>
                </a:solidFill>
                <a:latin typeface="Courier New" pitchFamily="49" charset="0"/>
                <a:cs typeface="Courier New" pitchFamily="49" charset="0"/>
              </a:rPr>
              <a:t>&lt;类名&gt;</a:t>
            </a:r>
            <a:r>
              <a:rPr lang="en-US" altLang="zh-CN" dirty="0">
                <a:solidFill>
                  <a:schemeClr val="tx2"/>
                </a:solidFill>
                <a:latin typeface="Courier New" pitchFamily="49" charset="0"/>
                <a:cs typeface="Courier New" pitchFamily="49" charset="0"/>
              </a:rPr>
              <a:t>()</a:t>
            </a:r>
            <a:r>
              <a:rPr lang="zh-CN" altLang="en-US" dirty="0">
                <a:solidFill>
                  <a:schemeClr val="tx2"/>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t>
            </a:r>
          </a:p>
          <a:p>
            <a:pPr lvl="2"/>
            <a:r>
              <a:rPr lang="zh-CN" altLang="en-US" dirty="0"/>
              <a:t>不在类定义中进行说明，也不给出函数的定义</a:t>
            </a:r>
            <a:endParaRPr lang="en-US" altLang="zh-CN" dirty="0"/>
          </a:p>
          <a:p>
            <a:pPr lvl="2"/>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类</a:t>
            </a:r>
            <a:r>
              <a:rPr lang="en-US" altLang="zh-CN" dirty="0">
                <a:solidFill>
                  <a:srgbClr val="C00000"/>
                </a:solidFill>
              </a:rPr>
              <a:t>address</a:t>
            </a:r>
            <a:r>
              <a:rPr lang="zh-CN" altLang="en-US" dirty="0">
                <a:solidFill>
                  <a:srgbClr val="C00000"/>
                </a:solidFill>
              </a:rPr>
              <a:t>的定义：</a:t>
            </a:r>
            <a:endParaRPr lang="en-US" altLang="zh-CN" dirty="0">
              <a:solidFill>
                <a:srgbClr val="C00000"/>
              </a:solidFill>
            </a:endParaRP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初始化时，使用默认的构造函数</a:t>
            </a:r>
          </a:p>
        </p:txBody>
      </p:sp>
      <p:sp>
        <p:nvSpPr>
          <p:cNvPr id="6" name="TextBox 5"/>
          <p:cNvSpPr txBox="1"/>
          <p:nvPr/>
        </p:nvSpPr>
        <p:spPr>
          <a:xfrm>
            <a:off x="2928926" y="3918900"/>
            <a:ext cx="4929222" cy="1938992"/>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address{</a:t>
            </a:r>
          </a:p>
          <a:p>
            <a:r>
              <a:rPr lang="en-US" altLang="zh-CN" sz="2400" b="1" dirty="0">
                <a:solidFill>
                  <a:srgbClr val="0000FF"/>
                </a:solidFill>
                <a:latin typeface="Courier New" pitchFamily="49" charset="0"/>
                <a:cs typeface="Courier New" pitchFamily="49" charset="0"/>
              </a:rPr>
              <a:t>  public</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telenum</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addr</a:t>
            </a:r>
            <a:r>
              <a:rPr lang="en-US" altLang="zh-CN" sz="2400" b="1" dirty="0">
                <a:solidFill>
                  <a:schemeClr val="tx2"/>
                </a:solidFill>
                <a:latin typeface="Courier New" pitchFamily="49" charset="0"/>
                <a:cs typeface="Courier New" pitchFamily="49" charset="0"/>
              </a:rPr>
              <a:t>[30];</a:t>
            </a:r>
          </a:p>
          <a:p>
            <a:r>
              <a:rPr lang="en-US" altLang="zh-CN" sz="2400" b="1" dirty="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
        <p:nvSpPr>
          <p:cNvPr id="7" name="灯片编号占位符 6"/>
          <p:cNvSpPr>
            <a:spLocks noGrp="1"/>
          </p:cNvSpPr>
          <p:nvPr>
            <p:ph type="sldNum" sz="quarter" idx="12"/>
          </p:nvPr>
        </p:nvSpPr>
        <p:spPr/>
        <p:txBody>
          <a:bodyPr/>
          <a:lstStyle/>
          <a:p>
            <a:fld id="{81622E5D-7BC3-44E6-BA65-C8AAD10FCEE5}" type="slidenum">
              <a:rPr lang="en-US" altLang="zh-CN" smtClean="0"/>
              <a:pPr/>
              <a:t>48</a:t>
            </a:fld>
            <a:endParaRPr lang="en-US" altLang="zh-CN"/>
          </a:p>
        </p:txBody>
      </p:sp>
    </p:spTree>
    <p:extLst>
      <p:ext uri="{BB962C8B-B14F-4D97-AF65-F5344CB8AC3E}">
        <p14:creationId xmlns:p14="http://schemas.microsoft.com/office/powerpoint/2010/main" val="213311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什么是类</a:t>
            </a:r>
            <a:endParaRPr lang="en-US" altLang="zh-CN" dirty="0"/>
          </a:p>
          <a:p>
            <a:pPr lvl="1"/>
            <a:r>
              <a:rPr lang="zh-CN" altLang="en-US" dirty="0"/>
              <a:t>类是对现实世界中客观事物的抽象，通常将众多的具有相同属性的事物归纳、划分成为某个类。面向对象方法中的类，是对具有相同属性和行为的同一类对象的抽象描述，其内部包括属性（本类的数据成员）和行为（本类的成员函数）两个主要部分，即是说，类以数据为中心，把相关的一批函数组成为一体</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4</a:t>
            </a:fld>
            <a:endParaRPr lang="en-US" altLang="zh-CN"/>
          </a:p>
        </p:txBody>
      </p:sp>
    </p:spTree>
    <p:extLst>
      <p:ext uri="{BB962C8B-B14F-4D97-AF65-F5344CB8AC3E}">
        <p14:creationId xmlns:p14="http://schemas.microsoft.com/office/powerpoint/2010/main" val="2494061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a:xfrm>
            <a:off x="457200" y="1295400"/>
            <a:ext cx="8153400" cy="5348310"/>
          </a:xfrm>
        </p:spPr>
        <p:txBody>
          <a:bodyPr/>
          <a:lstStyle/>
          <a:p>
            <a:r>
              <a:rPr lang="zh-CN" altLang="en-US" dirty="0"/>
              <a:t>类的构造函数</a:t>
            </a:r>
            <a:endParaRPr lang="en-US" altLang="zh-CN" dirty="0"/>
          </a:p>
          <a:p>
            <a:pPr lvl="1"/>
            <a:r>
              <a:rPr lang="zh-CN" altLang="en-US" dirty="0"/>
              <a:t>用户定义的构造函数</a:t>
            </a:r>
            <a:endParaRPr lang="en-US" altLang="zh-CN" dirty="0"/>
          </a:p>
          <a:p>
            <a:pPr lvl="2"/>
            <a:r>
              <a:rPr lang="zh-CN" altLang="en-US" dirty="0"/>
              <a:t>必须在类定义内进行说明，在类定义内或外给出函数的定义</a:t>
            </a:r>
            <a:endParaRPr lang="en-US" altLang="zh-CN" dirty="0"/>
          </a:p>
          <a:p>
            <a:pPr lvl="2"/>
            <a:r>
              <a:rPr lang="zh-CN" altLang="en-US" dirty="0"/>
              <a:t>函数名和返回值类型与默认构造函数相同</a:t>
            </a:r>
            <a:endParaRPr lang="en-US" altLang="zh-CN" dirty="0"/>
          </a:p>
          <a:p>
            <a:pPr lvl="2"/>
            <a:r>
              <a:rPr lang="zh-CN" altLang="en-US" dirty="0"/>
              <a:t>函数可以有参数，也可以无参数</a:t>
            </a:r>
            <a:endParaRPr lang="en-US" altLang="zh-CN" dirty="0"/>
          </a:p>
          <a:p>
            <a:pPr lvl="2"/>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214414" y="4406824"/>
            <a:ext cx="7215238" cy="2308324"/>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address{</a:t>
            </a:r>
          </a:p>
          <a:p>
            <a:r>
              <a:rPr lang="en-US" altLang="zh-CN" sz="2400" b="1" dirty="0">
                <a:solidFill>
                  <a:srgbClr val="0000FF"/>
                </a:solidFill>
                <a:latin typeface="Courier New" pitchFamily="49" charset="0"/>
                <a:cs typeface="Courier New" pitchFamily="49" charset="0"/>
              </a:rPr>
              <a:t>  public</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telenum</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addr</a:t>
            </a:r>
            <a:r>
              <a:rPr lang="en-US" altLang="zh-CN" sz="2400" b="1" dirty="0">
                <a:solidFill>
                  <a:schemeClr val="tx2"/>
                </a:solidFill>
                <a:latin typeface="Courier New" pitchFamily="49" charset="0"/>
                <a:cs typeface="Courier New" pitchFamily="49" charset="0"/>
              </a:rPr>
              <a:t>[30];</a:t>
            </a:r>
          </a:p>
          <a:p>
            <a:r>
              <a:rPr lang="en-US" altLang="zh-CN" sz="2400" b="1" dirty="0">
                <a:solidFill>
                  <a:schemeClr val="tx2"/>
                </a:solidFill>
                <a:latin typeface="Courier New" pitchFamily="49" charset="0"/>
                <a:cs typeface="Courier New" pitchFamily="49" charset="0"/>
              </a:rPr>
              <a:t>    address(</a:t>
            </a:r>
            <a:r>
              <a:rPr lang="en-US" altLang="zh-CN" sz="2400" b="1" dirty="0" err="1">
                <a:solidFill>
                  <a:srgbClr val="0000FF"/>
                </a:solidFill>
                <a:latin typeface="Courier New" pitchFamily="49" charset="0"/>
                <a:cs typeface="Courier New" pitchFamily="49" charset="0"/>
              </a:rPr>
              <a:t>long</a:t>
            </a:r>
            <a:r>
              <a:rPr lang="en-US" altLang="zh-CN" sz="2400" b="1" dirty="0" err="1">
                <a:solidFill>
                  <a:schemeClr val="tx2"/>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构造函数原型</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
        <p:nvSpPr>
          <p:cNvPr id="7" name="灯片编号占位符 6"/>
          <p:cNvSpPr>
            <a:spLocks noGrp="1"/>
          </p:cNvSpPr>
          <p:nvPr>
            <p:ph type="sldNum" sz="quarter" idx="12"/>
          </p:nvPr>
        </p:nvSpPr>
        <p:spPr/>
        <p:txBody>
          <a:bodyPr/>
          <a:lstStyle/>
          <a:p>
            <a:fld id="{81622E5D-7BC3-44E6-BA65-C8AAD10FCEE5}" type="slidenum">
              <a:rPr lang="en-US" altLang="zh-CN" smtClean="0"/>
              <a:pPr/>
              <a:t>49</a:t>
            </a:fld>
            <a:endParaRPr lang="en-US" altLang="zh-CN"/>
          </a:p>
        </p:txBody>
      </p:sp>
    </p:spTree>
    <p:extLst>
      <p:ext uri="{BB962C8B-B14F-4D97-AF65-F5344CB8AC3E}">
        <p14:creationId xmlns:p14="http://schemas.microsoft.com/office/powerpoint/2010/main" val="1671999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zh-CN" altLang="en-US" dirty="0"/>
              <a:t>类的构造函数</a:t>
            </a:r>
            <a:endParaRPr lang="en-US" altLang="zh-CN" dirty="0"/>
          </a:p>
          <a:p>
            <a:pPr lvl="1"/>
            <a:r>
              <a:rPr lang="zh-CN" altLang="en-US" dirty="0"/>
              <a:t>用户定义的构造函数</a:t>
            </a:r>
            <a:endParaRPr lang="en-US" altLang="zh-CN" dirty="0"/>
          </a:p>
          <a:p>
            <a:pPr lvl="2">
              <a:spcBef>
                <a:spcPts val="576"/>
              </a:spcBef>
            </a:pPr>
            <a:r>
              <a:rPr lang="en-US" altLang="zh-CN" dirty="0"/>
              <a:t>address</a:t>
            </a:r>
            <a:r>
              <a:rPr lang="zh-CN" altLang="en-US" dirty="0"/>
              <a:t>类的构造函数定义</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另一种写法（用</a:t>
            </a:r>
            <a:r>
              <a:rPr lang="zh-CN" altLang="en-US" dirty="0">
                <a:solidFill>
                  <a:srgbClr val="FF0000"/>
                </a:solidFill>
              </a:rPr>
              <a:t>参数初始化表</a:t>
            </a:r>
            <a:r>
              <a:rPr lang="zh-CN" altLang="en-US" dirty="0"/>
              <a:t>的形式）</a:t>
            </a:r>
            <a:endParaRPr lang="en-US" altLang="zh-CN" dirty="0"/>
          </a:p>
        </p:txBody>
      </p:sp>
      <p:sp>
        <p:nvSpPr>
          <p:cNvPr id="6" name="TextBox 5"/>
          <p:cNvSpPr txBox="1"/>
          <p:nvPr/>
        </p:nvSpPr>
        <p:spPr>
          <a:xfrm>
            <a:off x="1571604" y="2859472"/>
            <a:ext cx="7032844" cy="1569660"/>
          </a:xfrm>
          <a:prstGeom prst="rect">
            <a:avLst/>
          </a:prstGeom>
          <a:noFill/>
        </p:spPr>
        <p:txBody>
          <a:bodyPr wrap="square" rtlCol="0">
            <a:spAutoFit/>
          </a:bodyPr>
          <a:lstStyle/>
          <a:p>
            <a:r>
              <a:rPr lang="en-US" altLang="zh-CN" sz="2400" b="1" dirty="0">
                <a:solidFill>
                  <a:schemeClr val="tx2"/>
                </a:solidFill>
                <a:latin typeface="Courier New" pitchFamily="49" charset="0"/>
                <a:cs typeface="Courier New" pitchFamily="49" charset="0"/>
              </a:rPr>
              <a:t>address::address(</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t,</a:t>
            </a:r>
            <a:r>
              <a:rPr lang="en-US" altLang="zh-CN" sz="2400" b="1" dirty="0" err="1">
                <a:solidFill>
                  <a:srgbClr val="0000FF"/>
                </a:solidFill>
                <a:latin typeface="Courier New" pitchFamily="49" charset="0"/>
                <a:cs typeface="Courier New" pitchFamily="49" charset="0"/>
              </a:rPr>
              <a:t>char</a:t>
            </a:r>
            <a:r>
              <a:rPr lang="en-US" altLang="zh-CN" sz="2400" b="1" dirty="0">
                <a:solidFill>
                  <a:srgbClr val="0000FF"/>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add[]){</a:t>
            </a:r>
          </a:p>
          <a:p>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telenum</a:t>
            </a:r>
            <a:r>
              <a:rPr lang="en-US" altLang="zh-CN" sz="2400" b="1" dirty="0">
                <a:solidFill>
                  <a:schemeClr val="tx2"/>
                </a:solidFill>
                <a:latin typeface="Courier New" pitchFamily="49" charset="0"/>
                <a:cs typeface="Courier New" pitchFamily="49" charset="0"/>
              </a:rPr>
              <a:t> = 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赋初值</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strcpy</a:t>
            </a:r>
            <a:r>
              <a:rPr lang="en-US" altLang="zh-CN" sz="2400" b="1" dirty="0">
                <a:solidFill>
                  <a:schemeClr val="tx2"/>
                </a:solidFill>
                <a:latin typeface="Courier New" pitchFamily="49" charset="0"/>
                <a:cs typeface="Courier New" pitchFamily="49" charset="0"/>
              </a:rPr>
              <a:t>(</a:t>
            </a:r>
            <a:r>
              <a:rPr lang="en-US" altLang="zh-CN" sz="2400" b="1" dirty="0" err="1">
                <a:solidFill>
                  <a:schemeClr val="tx2"/>
                </a:solidFill>
                <a:latin typeface="Courier New" pitchFamily="49" charset="0"/>
                <a:cs typeface="Courier New" pitchFamily="49" charset="0"/>
              </a:rPr>
              <a:t>addr,add</a:t>
            </a:r>
            <a:r>
              <a:rPr lang="en-US" altLang="zh-CN" sz="2400" b="1" dirty="0">
                <a:solidFill>
                  <a:schemeClr val="tx2"/>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赋初值</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
        <p:nvSpPr>
          <p:cNvPr id="7" name="TextBox 6"/>
          <p:cNvSpPr txBox="1"/>
          <p:nvPr/>
        </p:nvSpPr>
        <p:spPr>
          <a:xfrm>
            <a:off x="1571604" y="5026895"/>
            <a:ext cx="7320876" cy="1569660"/>
          </a:xfrm>
          <a:prstGeom prst="rect">
            <a:avLst/>
          </a:prstGeom>
          <a:noFill/>
        </p:spPr>
        <p:txBody>
          <a:bodyPr wrap="square" rtlCol="0">
            <a:spAutoFit/>
          </a:bodyPr>
          <a:lstStyle/>
          <a:p>
            <a:r>
              <a:rPr lang="en-US" altLang="zh-CN" sz="2400" b="1" dirty="0">
                <a:solidFill>
                  <a:schemeClr val="tx2"/>
                </a:solidFill>
                <a:latin typeface="Courier New" pitchFamily="49" charset="0"/>
                <a:cs typeface="Courier New" pitchFamily="49" charset="0"/>
              </a:rPr>
              <a:t>address::address(</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t,</a:t>
            </a:r>
            <a:r>
              <a:rPr lang="en-US" altLang="zh-CN" sz="2400" b="1" dirty="0" err="1">
                <a:solidFill>
                  <a:srgbClr val="0000FF"/>
                </a:solidFill>
                <a:latin typeface="Courier New" pitchFamily="49" charset="0"/>
                <a:cs typeface="Courier New" pitchFamily="49" charset="0"/>
              </a:rPr>
              <a:t>char</a:t>
            </a:r>
            <a:r>
              <a:rPr lang="en-US" altLang="zh-CN" sz="2400" b="1" dirty="0">
                <a:solidFill>
                  <a:srgbClr val="0000FF"/>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add[]):</a:t>
            </a:r>
          </a:p>
          <a:p>
            <a:r>
              <a:rPr lang="en-US" altLang="zh-CN" sz="2400" b="1" dirty="0" err="1">
                <a:solidFill>
                  <a:srgbClr val="FF0000"/>
                </a:solidFill>
                <a:latin typeface="Courier New" pitchFamily="49" charset="0"/>
                <a:cs typeface="Courier New" pitchFamily="49" charset="0"/>
              </a:rPr>
              <a:t>telenum</a:t>
            </a:r>
            <a:r>
              <a:rPr lang="en-US" altLang="zh-CN" sz="2400" b="1" dirty="0">
                <a:solidFill>
                  <a:srgbClr val="FF0000"/>
                </a:solidFill>
                <a:latin typeface="Courier New" pitchFamily="49" charset="0"/>
                <a:cs typeface="Courier New" pitchFamily="49" charset="0"/>
              </a:rPr>
              <a:t>(t) </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strcpy</a:t>
            </a:r>
            <a:r>
              <a:rPr lang="en-US" altLang="zh-CN" sz="2400" b="1" dirty="0">
                <a:solidFill>
                  <a:schemeClr val="tx2"/>
                </a:solidFill>
                <a:latin typeface="Courier New" pitchFamily="49" charset="0"/>
                <a:cs typeface="Courier New" pitchFamily="49" charset="0"/>
              </a:rPr>
              <a:t>(</a:t>
            </a:r>
            <a:r>
              <a:rPr lang="en-US" altLang="zh-CN" sz="2400" b="1" dirty="0" err="1">
                <a:solidFill>
                  <a:schemeClr val="tx2"/>
                </a:solidFill>
                <a:latin typeface="Courier New" pitchFamily="49" charset="0"/>
                <a:cs typeface="Courier New" pitchFamily="49" charset="0"/>
              </a:rPr>
              <a:t>addr,add</a:t>
            </a:r>
            <a:r>
              <a:rPr lang="en-US" altLang="zh-CN" sz="2400" b="1" dirty="0">
                <a:solidFill>
                  <a:schemeClr val="tx2"/>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赋初值</a:t>
            </a:r>
            <a:endParaRPr lang="en-US" altLang="zh-CN" sz="2400" b="1" dirty="0">
              <a:solidFill>
                <a:schemeClr val="tx2"/>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
        <p:nvSpPr>
          <p:cNvPr id="8" name="灯片编号占位符 7"/>
          <p:cNvSpPr>
            <a:spLocks noGrp="1"/>
          </p:cNvSpPr>
          <p:nvPr>
            <p:ph type="sldNum" sz="quarter" idx="12"/>
          </p:nvPr>
        </p:nvSpPr>
        <p:spPr/>
        <p:txBody>
          <a:bodyPr/>
          <a:lstStyle/>
          <a:p>
            <a:fld id="{81622E5D-7BC3-44E6-BA65-C8AAD10FCEE5}" type="slidenum">
              <a:rPr lang="en-US" altLang="zh-CN" smtClean="0"/>
              <a:pPr/>
              <a:t>50</a:t>
            </a:fld>
            <a:endParaRPr lang="en-US" altLang="zh-CN"/>
          </a:p>
        </p:txBody>
      </p:sp>
    </p:spTree>
    <p:extLst>
      <p:ext uri="{BB962C8B-B14F-4D97-AF65-F5344CB8AC3E}">
        <p14:creationId xmlns:p14="http://schemas.microsoft.com/office/powerpoint/2010/main" val="3978142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zh-CN" altLang="en-US" dirty="0"/>
              <a:t>类的构造函数</a:t>
            </a:r>
            <a:endParaRPr lang="en-US" altLang="zh-CN" dirty="0"/>
          </a:p>
          <a:p>
            <a:pPr lvl="1"/>
            <a:r>
              <a:rPr lang="zh-CN" altLang="en-US" dirty="0"/>
              <a:t>构造函数可以重载</a:t>
            </a:r>
            <a:endParaRPr lang="en-US" altLang="zh-CN" dirty="0"/>
          </a:p>
          <a:p>
            <a:pPr lvl="2"/>
            <a:r>
              <a:rPr lang="zh-CN" altLang="en-US" dirty="0"/>
              <a:t>参数个数、数据类型不同</a:t>
            </a:r>
            <a:endParaRPr lang="en-US" altLang="zh-CN" dirty="0"/>
          </a:p>
          <a:p>
            <a:pPr lvl="1"/>
            <a:r>
              <a:rPr lang="zh-CN" altLang="en-US" dirty="0"/>
              <a:t>对类对象进行初始化时</a:t>
            </a:r>
            <a:endParaRPr lang="en-US" altLang="zh-CN" dirty="0"/>
          </a:p>
          <a:p>
            <a:pPr lvl="2"/>
            <a:r>
              <a:rPr lang="zh-CN" altLang="en-US" dirty="0"/>
              <a:t>判断有无自定义构造函数</a:t>
            </a:r>
            <a:endParaRPr lang="en-US" altLang="zh-CN" dirty="0"/>
          </a:p>
          <a:p>
            <a:pPr lvl="3"/>
            <a:r>
              <a:rPr lang="zh-CN" altLang="en-US" dirty="0"/>
              <a:t>有自定义构造函数，默认构造函数失效</a:t>
            </a:r>
            <a:endParaRPr lang="en-US" altLang="zh-CN" dirty="0"/>
          </a:p>
          <a:p>
            <a:pPr lvl="4"/>
            <a:r>
              <a:rPr lang="zh-CN" altLang="en-US" dirty="0"/>
              <a:t>用自定义构造函数初始化对象</a:t>
            </a:r>
            <a:endParaRPr lang="en-US" altLang="zh-CN" dirty="0"/>
          </a:p>
          <a:p>
            <a:pPr lvl="3"/>
            <a:r>
              <a:rPr lang="zh-CN" altLang="en-US" dirty="0"/>
              <a:t>无自定义构造函数</a:t>
            </a:r>
            <a:endParaRPr lang="en-US" altLang="zh-CN" dirty="0"/>
          </a:p>
          <a:p>
            <a:pPr lvl="4"/>
            <a:r>
              <a:rPr lang="zh-CN" altLang="en-US" dirty="0"/>
              <a:t>用默认构造函数初始化对象</a:t>
            </a:r>
            <a:endParaRPr lang="en-US" altLang="zh-CN"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51</a:t>
            </a:fld>
            <a:endParaRPr lang="en-US" altLang="zh-CN"/>
          </a:p>
        </p:txBody>
      </p:sp>
    </p:spTree>
    <p:extLst>
      <p:ext uri="{BB962C8B-B14F-4D97-AF65-F5344CB8AC3E}">
        <p14:creationId xmlns:p14="http://schemas.microsoft.com/office/powerpoint/2010/main" val="2734822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zh-CN" altLang="en-US" dirty="0"/>
              <a:t>构造函数初始化类对象</a:t>
            </a:r>
            <a:endParaRPr lang="en-US" altLang="zh-CN" dirty="0"/>
          </a:p>
          <a:p>
            <a:pPr lvl="1"/>
            <a:r>
              <a:rPr lang="zh-CN" altLang="en-US" dirty="0"/>
              <a:t>初始化方式</a:t>
            </a:r>
            <a:endParaRPr lang="en-US" altLang="zh-CN" dirty="0"/>
          </a:p>
          <a:p>
            <a:pPr lvl="2"/>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a:t>
            </a:r>
          </a:p>
          <a:p>
            <a:pPr lvl="3"/>
            <a:r>
              <a:rPr lang="zh-CN" altLang="en-US" dirty="0"/>
              <a:t>未定义任何构造函数，使用默认构造函数</a:t>
            </a:r>
            <a:endParaRPr lang="en-US" altLang="zh-CN" dirty="0"/>
          </a:p>
          <a:p>
            <a:pPr lvl="3"/>
            <a:r>
              <a:rPr lang="zh-CN" altLang="en-US" dirty="0"/>
              <a:t>定义了无参构造函数，此时默认构造函数失效</a:t>
            </a:r>
            <a:endParaRPr lang="en-US" altLang="zh-CN" dirty="0"/>
          </a:p>
          <a:p>
            <a:pPr lvl="4"/>
            <a:r>
              <a:rPr lang="zh-CN" altLang="en-US" dirty="0"/>
              <a:t>避免了函数调用的二义性</a:t>
            </a:r>
            <a:endParaRPr lang="en-US" altLang="zh-CN" dirty="0"/>
          </a:p>
          <a:p>
            <a:pPr lvl="3"/>
            <a:r>
              <a:rPr lang="zh-CN" altLang="en-US" dirty="0"/>
              <a:t>定义了含参数的构造函数，但是参数的初始值已经给出，这类构造函数可以看做与默认构造函数形式相同，此时默认构造函数同样失效</a:t>
            </a:r>
            <a:endParaRPr lang="en-US" altLang="zh-CN" dirty="0"/>
          </a:p>
          <a:p>
            <a:pPr lvl="2"/>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实参表</a:t>
            </a:r>
            <a:r>
              <a:rPr lang="en-US" altLang="zh-CN" dirty="0">
                <a:solidFill>
                  <a:schemeClr val="tx2"/>
                </a:solidFill>
                <a:latin typeface="Courier New" pitchFamily="49" charset="0"/>
                <a:cs typeface="Courier New" pitchFamily="49" charset="0"/>
              </a:rPr>
              <a:t>&gt;);</a:t>
            </a:r>
          </a:p>
          <a:p>
            <a:pPr lvl="3"/>
            <a:r>
              <a:rPr lang="zh-CN" altLang="en-US" dirty="0"/>
              <a:t>定义了带有参数的构造函数</a:t>
            </a:r>
            <a:endParaRPr lang="en-US" altLang="zh-CN"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52</a:t>
            </a:fld>
            <a:endParaRPr lang="en-US" altLang="zh-CN"/>
          </a:p>
        </p:txBody>
      </p:sp>
    </p:spTree>
    <p:extLst>
      <p:ext uri="{BB962C8B-B14F-4D97-AF65-F5344CB8AC3E}">
        <p14:creationId xmlns:p14="http://schemas.microsoft.com/office/powerpoint/2010/main" val="2442339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zh-CN" altLang="en-US" dirty="0"/>
              <a:t>构造函数初始化类对象</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7.5】</a:t>
            </a:r>
            <a:r>
              <a:rPr lang="zh-CN" altLang="en-US" dirty="0">
                <a:solidFill>
                  <a:srgbClr val="C00000"/>
                </a:solidFill>
              </a:rPr>
              <a:t>自定义类</a:t>
            </a:r>
            <a:r>
              <a:rPr lang="en-US" altLang="zh-CN" dirty="0">
                <a:solidFill>
                  <a:srgbClr val="C00000"/>
                </a:solidFill>
              </a:rPr>
              <a:t>MyClassType1</a:t>
            </a:r>
            <a:r>
              <a:rPr lang="zh-CN" altLang="en-US" dirty="0">
                <a:solidFill>
                  <a:srgbClr val="C00000"/>
                </a:solidFill>
              </a:rPr>
              <a:t>中设有三个显式的构造函数。</a:t>
            </a:r>
          </a:p>
          <a:p>
            <a:pPr lvl="2"/>
            <a:r>
              <a:rPr lang="zh-CN" altLang="en-US" dirty="0"/>
              <a:t>在说明</a:t>
            </a:r>
            <a:r>
              <a:rPr lang="en-US" altLang="zh-CN" dirty="0"/>
              <a:t>MyClassType1</a:t>
            </a:r>
            <a:r>
              <a:rPr lang="zh-CN" altLang="en-US" dirty="0"/>
              <a:t>的类对象时，系统将根据实参的多少去自动调用相应的构造函数。</a:t>
            </a:r>
          </a:p>
          <a:p>
            <a:pPr lvl="2"/>
            <a:r>
              <a:rPr lang="zh-CN" altLang="en-US" dirty="0"/>
              <a:t>类定义中没出现显式的析构函数(意味着使用系统隐含的什么事也不做的析构函数)</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53</a:t>
            </a:fld>
            <a:endParaRPr lang="en-US" altLang="zh-CN"/>
          </a:p>
        </p:txBody>
      </p:sp>
    </p:spTree>
    <p:extLst>
      <p:ext uri="{BB962C8B-B14F-4D97-AF65-F5344CB8AC3E}">
        <p14:creationId xmlns:p14="http://schemas.microsoft.com/office/powerpoint/2010/main" val="15845310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对象的初始化</a:t>
            </a:r>
          </a:p>
        </p:txBody>
      </p:sp>
      <p:sp>
        <p:nvSpPr>
          <p:cNvPr id="3" name="内容占位符 2"/>
          <p:cNvSpPr>
            <a:spLocks noGrp="1"/>
          </p:cNvSpPr>
          <p:nvPr>
            <p:ph idx="1"/>
          </p:nvPr>
        </p:nvSpPr>
        <p:spPr/>
        <p:txBody>
          <a:bodyPr/>
          <a:lstStyle/>
          <a:p>
            <a:pPr>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MyClassType1{</a:t>
            </a:r>
          </a:p>
          <a:p>
            <a:pPr>
              <a:spcBef>
                <a:spcPts val="0"/>
              </a:spcBef>
              <a:buNone/>
            </a:pPr>
            <a:r>
              <a:rPr lang="en-US" altLang="zh-CN" sz="2400" dirty="0">
                <a:solidFill>
                  <a:srgbClr val="0000FF"/>
                </a:solidFill>
                <a:latin typeface="Courier New" pitchFamily="49" charset="0"/>
                <a:cs typeface="Courier New" pitchFamily="49" charset="0"/>
              </a:rPr>
              <a:t>    private</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x,y</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public</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MyClassType1() { x=0; y=0; }  </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MyClassType1(</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x0) { x=x0; y=0; }  </a:t>
            </a:r>
          </a:p>
          <a:p>
            <a:pPr>
              <a:spcBef>
                <a:spcPts val="0"/>
              </a:spcBef>
              <a:buNone/>
            </a:pPr>
            <a:r>
              <a:rPr lang="en-US" altLang="zh-CN" sz="2400" dirty="0">
                <a:solidFill>
                  <a:schemeClr val="tx2"/>
                </a:solidFill>
                <a:latin typeface="Courier New" pitchFamily="49" charset="0"/>
                <a:cs typeface="Courier New" pitchFamily="49" charset="0"/>
              </a:rPr>
              <a:t>	    MyClassType1(</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x0,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y0);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 display(){</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&lt;&lt;"x="&lt;&lt;x&lt;&lt;", y="&lt;&lt;y&lt;&lt;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  </a:t>
            </a:r>
          </a:p>
          <a:p>
            <a:pPr>
              <a:spcBef>
                <a:spcPts val="0"/>
              </a:spcBef>
              <a:buNone/>
            </a:pPr>
            <a:r>
              <a:rPr lang="en-US" altLang="zh-CN" sz="2400" dirty="0">
                <a:solidFill>
                  <a:schemeClr val="tx2"/>
                </a:solidFill>
                <a:latin typeface="Courier New" pitchFamily="49" charset="0"/>
                <a:cs typeface="Courier New" pitchFamily="49" charset="0"/>
              </a:rPr>
              <a:t>};</a:t>
            </a:r>
          </a:p>
          <a:p>
            <a:endParaRPr lang="zh-CN" altLang="en-US" sz="2400"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54</a:t>
            </a:fld>
            <a:endParaRPr lang="en-US" altLang="zh-CN"/>
          </a:p>
        </p:txBody>
      </p:sp>
    </p:spTree>
    <p:extLst>
      <p:ext uri="{BB962C8B-B14F-4D97-AF65-F5344CB8AC3E}">
        <p14:creationId xmlns:p14="http://schemas.microsoft.com/office/powerpoint/2010/main" val="961373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pPr>
              <a:buNone/>
            </a:pPr>
            <a:r>
              <a:rPr lang="en-US" altLang="zh-CN" sz="2400" dirty="0">
                <a:solidFill>
                  <a:schemeClr val="tx2"/>
                </a:solidFill>
                <a:latin typeface="Courier New" pitchFamily="49" charset="0"/>
                <a:cs typeface="Courier New" pitchFamily="49" charset="0"/>
              </a:rPr>
              <a:t>MyClassType1::MyClassType1(</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x0,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y0)</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x=x0;  y=y0; } </a:t>
            </a:r>
          </a:p>
          <a:p>
            <a:pPr>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buNone/>
            </a:pPr>
            <a:r>
              <a:rPr lang="en-US" altLang="zh-CN" sz="2400" dirty="0">
                <a:solidFill>
                  <a:schemeClr val="tx2"/>
                </a:solidFill>
                <a:latin typeface="Courier New" pitchFamily="49" charset="0"/>
                <a:cs typeface="Courier New" pitchFamily="49" charset="0"/>
              </a:rPr>
              <a:t>	MyClassType1 obj1;</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用无参构造函数初始化</a:t>
            </a:r>
            <a:endParaRPr lang="en-US" altLang="zh-CN" sz="2400" dirty="0">
              <a:solidFill>
                <a:srgbClr val="00B050"/>
              </a:solidFill>
              <a:latin typeface="Courier New" pitchFamily="49" charset="0"/>
              <a:cs typeface="Courier New" pitchFamily="49" charset="0"/>
            </a:endParaRPr>
          </a:p>
          <a:p>
            <a:pPr>
              <a:buNone/>
            </a:pPr>
            <a:r>
              <a:rPr lang="en-US" altLang="zh-CN" sz="2400" dirty="0">
                <a:solidFill>
                  <a:schemeClr val="tx2"/>
                </a:solidFill>
                <a:latin typeface="Courier New" pitchFamily="49" charset="0"/>
                <a:cs typeface="Courier New" pitchFamily="49" charset="0"/>
              </a:rPr>
              <a:t>	MyClassType1 obj2(21), obj3(31,32); </a:t>
            </a:r>
          </a:p>
          <a:p>
            <a:pPr>
              <a:buNone/>
            </a:pPr>
            <a:r>
              <a:rPr lang="en-US" altLang="zh-CN" sz="2400" dirty="0">
                <a:solidFill>
                  <a:schemeClr val="tx2"/>
                </a:solidFill>
                <a:latin typeface="Courier New" pitchFamily="49" charset="0"/>
                <a:cs typeface="Courier New" pitchFamily="49" charset="0"/>
              </a:rPr>
              <a:t>	obj1.display(); </a:t>
            </a:r>
          </a:p>
          <a:p>
            <a:pPr>
              <a:buNone/>
            </a:pPr>
            <a:r>
              <a:rPr lang="en-US" altLang="zh-CN" sz="2400" dirty="0">
                <a:solidFill>
                  <a:schemeClr val="tx2"/>
                </a:solidFill>
                <a:latin typeface="Courier New" pitchFamily="49" charset="0"/>
                <a:cs typeface="Courier New" pitchFamily="49" charset="0"/>
              </a:rPr>
              <a:t>	obj2.display();</a:t>
            </a:r>
          </a:p>
          <a:p>
            <a:pPr>
              <a:buNone/>
            </a:pPr>
            <a:r>
              <a:rPr lang="en-US" altLang="zh-CN" sz="2400" dirty="0">
                <a:solidFill>
                  <a:schemeClr val="tx2"/>
                </a:solidFill>
                <a:latin typeface="Courier New" pitchFamily="49" charset="0"/>
                <a:cs typeface="Courier New" pitchFamily="49" charset="0"/>
              </a:rPr>
              <a:t>	obj3.display();</a:t>
            </a:r>
          </a:p>
          <a:p>
            <a:pPr>
              <a:buNone/>
            </a:pPr>
            <a:r>
              <a:rPr lang="en-US" altLang="zh-CN" sz="2400" dirty="0">
                <a:solidFill>
                  <a:schemeClr val="tx2"/>
                </a:solidFill>
                <a:latin typeface="Courier New" pitchFamily="49" charset="0"/>
                <a:cs typeface="Courier New" pitchFamily="49" charset="0"/>
              </a:rPr>
              <a:t>}</a:t>
            </a:r>
          </a:p>
          <a:p>
            <a:pPr>
              <a:buNone/>
            </a:pPr>
            <a:r>
              <a:rPr lang="zh-CN" altLang="en-US" sz="2400" dirty="0">
                <a:solidFill>
                  <a:schemeClr val="accent6"/>
                </a:solidFill>
              </a:rPr>
              <a:t>程序执行后的显示结果为：</a:t>
            </a:r>
          </a:p>
          <a:p>
            <a:endParaRPr lang="zh-CN" altLang="en-US" dirty="0"/>
          </a:p>
        </p:txBody>
      </p:sp>
      <p:sp>
        <p:nvSpPr>
          <p:cNvPr id="6" name="TextBox 5"/>
          <p:cNvSpPr txBox="1"/>
          <p:nvPr/>
        </p:nvSpPr>
        <p:spPr>
          <a:xfrm>
            <a:off x="4857752" y="5094944"/>
            <a:ext cx="2357454" cy="1200329"/>
          </a:xfrm>
          <a:prstGeom prst="rect">
            <a:avLst/>
          </a:prstGeom>
          <a:noFill/>
        </p:spPr>
        <p:txBody>
          <a:bodyPr wrap="square" rtlCol="0">
            <a:spAutoFit/>
          </a:bodyPr>
          <a:lstStyle/>
          <a:p>
            <a:pPr>
              <a:buNone/>
            </a:pPr>
            <a:r>
              <a:rPr lang="en-US" altLang="zh-CN" sz="2400" b="1" dirty="0">
                <a:solidFill>
                  <a:schemeClr val="tx2"/>
                </a:solidFill>
                <a:latin typeface="Courier New" pitchFamily="49" charset="0"/>
                <a:ea typeface="楷体_GB2312" pitchFamily="49" charset="-122"/>
                <a:cs typeface="Courier New" pitchFamily="49" charset="0"/>
              </a:rPr>
              <a:t>x=0, y=0</a:t>
            </a:r>
          </a:p>
          <a:p>
            <a:pPr>
              <a:buNone/>
            </a:pPr>
            <a:r>
              <a:rPr lang="en-US" altLang="zh-CN" sz="2400" b="1" dirty="0">
                <a:solidFill>
                  <a:schemeClr val="tx2"/>
                </a:solidFill>
                <a:latin typeface="Courier New" pitchFamily="49" charset="0"/>
                <a:ea typeface="楷体_GB2312" pitchFamily="49" charset="-122"/>
                <a:cs typeface="Courier New" pitchFamily="49" charset="0"/>
              </a:rPr>
              <a:t>x=21, y=0</a:t>
            </a:r>
          </a:p>
          <a:p>
            <a:pPr>
              <a:buNone/>
            </a:pPr>
            <a:r>
              <a:rPr lang="en-US" altLang="zh-CN" sz="2400" b="1" dirty="0">
                <a:solidFill>
                  <a:schemeClr val="tx2"/>
                </a:solidFill>
                <a:latin typeface="Courier New" pitchFamily="49" charset="0"/>
                <a:ea typeface="楷体_GB2312" pitchFamily="49" charset="-122"/>
                <a:cs typeface="Courier New" pitchFamily="49" charset="0"/>
              </a:rPr>
              <a:t>x=31, y=32</a:t>
            </a:r>
            <a:endParaRPr lang="zh-CN" altLang="en-US" dirty="0">
              <a:solidFill>
                <a:schemeClr val="tx2"/>
              </a:solidFill>
            </a:endParaRPr>
          </a:p>
        </p:txBody>
      </p:sp>
      <p:sp>
        <p:nvSpPr>
          <p:cNvPr id="7" name="灯片编号占位符 6"/>
          <p:cNvSpPr>
            <a:spLocks noGrp="1"/>
          </p:cNvSpPr>
          <p:nvPr>
            <p:ph type="sldNum" sz="quarter" idx="12"/>
          </p:nvPr>
        </p:nvSpPr>
        <p:spPr/>
        <p:txBody>
          <a:bodyPr/>
          <a:lstStyle/>
          <a:p>
            <a:fld id="{81622E5D-7BC3-44E6-BA65-C8AAD10FCEE5}" type="slidenum">
              <a:rPr lang="en-US" altLang="zh-CN" smtClean="0"/>
              <a:pPr/>
              <a:t>55</a:t>
            </a:fld>
            <a:endParaRPr lang="en-US" altLang="zh-CN"/>
          </a:p>
        </p:txBody>
      </p:sp>
    </p:spTree>
    <p:extLst>
      <p:ext uri="{BB962C8B-B14F-4D97-AF65-F5344CB8AC3E}">
        <p14:creationId xmlns:p14="http://schemas.microsoft.com/office/powerpoint/2010/main" val="14208630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zh-CN" altLang="en-US" dirty="0"/>
              <a:t>类的析构函数</a:t>
            </a:r>
            <a:endParaRPr lang="en-US" altLang="zh-CN" dirty="0"/>
          </a:p>
          <a:p>
            <a:pPr lvl="1"/>
            <a:r>
              <a:rPr lang="zh-CN" altLang="en-US" dirty="0"/>
              <a:t>在撤销对象占用的内存之前完成一些清理工作</a:t>
            </a:r>
            <a:endParaRPr lang="en-US" altLang="zh-CN" dirty="0"/>
          </a:p>
          <a:p>
            <a:pPr lvl="1"/>
            <a:r>
              <a:rPr lang="zh-CN" altLang="en-US" dirty="0"/>
              <a:t>在对象的生存期结束时使用</a:t>
            </a:r>
            <a:endParaRPr lang="en-US" altLang="zh-CN" dirty="0"/>
          </a:p>
          <a:p>
            <a:pPr lvl="2"/>
            <a:r>
              <a:rPr lang="zh-CN" altLang="en-US" dirty="0"/>
              <a:t>当对象退出其说明区域， 或使用</a:t>
            </a:r>
            <a:r>
              <a:rPr lang="en-US" altLang="zh-CN" dirty="0"/>
              <a:t>delete</a:t>
            </a:r>
            <a:r>
              <a:rPr lang="zh-CN" altLang="en-US" dirty="0"/>
              <a:t>释放动态对象时，系统自动调用其析构函数。</a:t>
            </a:r>
          </a:p>
          <a:p>
            <a:pPr lvl="1"/>
            <a:r>
              <a:rPr lang="zh-CN" altLang="en-US" dirty="0"/>
              <a:t>析构函数的函数名：</a:t>
            </a:r>
            <a:endParaRPr lang="en-US" altLang="zh-CN" dirty="0"/>
          </a:p>
          <a:p>
            <a:pPr lvl="2"/>
            <a:r>
              <a:rPr lang="zh-CN" altLang="en-US" dirty="0"/>
              <a:t>函数名为：</a:t>
            </a:r>
            <a:r>
              <a:rPr lang="zh-CN" altLang="en-US" dirty="0">
                <a:solidFill>
                  <a:srgbClr val="002060"/>
                </a:solidFill>
                <a:latin typeface="Courier New" pitchFamily="49" charset="0"/>
                <a:ea typeface="仿宋" pitchFamily="49" charset="-122"/>
                <a:cs typeface="Courier New" pitchFamily="49" charset="0"/>
              </a:rPr>
              <a:t>~</a:t>
            </a:r>
            <a:r>
              <a:rPr lang="zh-CN" altLang="en-US" dirty="0">
                <a:solidFill>
                  <a:srgbClr val="002060"/>
                </a:solidFill>
                <a:latin typeface="Courier New" pitchFamily="49" charset="0"/>
                <a:cs typeface="Courier New" pitchFamily="49" charset="0"/>
              </a:rPr>
              <a:t>&lt;类名&gt;</a:t>
            </a:r>
            <a:endParaRPr lang="en-US" altLang="zh-CN" dirty="0">
              <a:solidFill>
                <a:srgbClr val="002060"/>
              </a:solidFill>
              <a:latin typeface="Courier New" pitchFamily="49" charset="0"/>
              <a:cs typeface="Courier New" pitchFamily="49" charset="0"/>
            </a:endParaRPr>
          </a:p>
          <a:p>
            <a:pPr lvl="1">
              <a:lnSpc>
                <a:spcPct val="80000"/>
              </a:lnSpc>
            </a:pPr>
            <a:r>
              <a:rPr lang="zh-CN" altLang="en-US" dirty="0"/>
              <a:t>无函数返回类型说明且无参数。</a:t>
            </a:r>
            <a:endParaRPr lang="en-US" altLang="zh-CN" dirty="0"/>
          </a:p>
          <a:p>
            <a:pPr lvl="1">
              <a:lnSpc>
                <a:spcPct val="80000"/>
              </a:lnSpc>
            </a:pPr>
            <a:r>
              <a:rPr lang="zh-CN" altLang="en-US" dirty="0"/>
              <a:t>析构函数可以由用户自定义</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56</a:t>
            </a:fld>
            <a:endParaRPr lang="en-US" altLang="zh-CN"/>
          </a:p>
        </p:txBody>
      </p:sp>
    </p:spTree>
    <p:extLst>
      <p:ext uri="{BB962C8B-B14F-4D97-AF65-F5344CB8AC3E}">
        <p14:creationId xmlns:p14="http://schemas.microsoft.com/office/powerpoint/2010/main" val="36623141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zh-CN" altLang="en-US" dirty="0"/>
              <a:t>类的析构函数</a:t>
            </a:r>
          </a:p>
          <a:p>
            <a:pPr lvl="1">
              <a:lnSpc>
                <a:spcPct val="80000"/>
              </a:lnSpc>
            </a:pPr>
            <a:r>
              <a:rPr lang="zh-CN" altLang="en-US" dirty="0"/>
              <a:t>一个类只可有</a:t>
            </a:r>
            <a:r>
              <a:rPr lang="zh-CN" altLang="en-US" dirty="0">
                <a:solidFill>
                  <a:srgbClr val="FF0000"/>
                </a:solidFill>
              </a:rPr>
              <a:t>一个</a:t>
            </a:r>
            <a:r>
              <a:rPr lang="zh-CN" altLang="en-US" dirty="0"/>
              <a:t>析构函数，也可以缺省</a:t>
            </a:r>
            <a:endParaRPr lang="en-US" altLang="zh-CN" dirty="0"/>
          </a:p>
          <a:p>
            <a:pPr lvl="2">
              <a:lnSpc>
                <a:spcPct val="80000"/>
              </a:lnSpc>
            </a:pPr>
            <a:r>
              <a:rPr lang="zh-CN" altLang="en-US" dirty="0"/>
              <a:t>没有重载的析构函数</a:t>
            </a:r>
          </a:p>
          <a:p>
            <a:pPr lvl="1">
              <a:lnSpc>
                <a:spcPct val="80000"/>
              </a:lnSpc>
            </a:pPr>
            <a:r>
              <a:rPr lang="zh-CN" altLang="en-US" dirty="0"/>
              <a:t>若某个类定义中没有用户自定义的析构函数，则系统使用默认的析构函数，形式为：</a:t>
            </a:r>
            <a:endParaRPr lang="en-US" altLang="zh-CN" dirty="0"/>
          </a:p>
          <a:p>
            <a:pPr lvl="1" algn="ctr">
              <a:lnSpc>
                <a:spcPct val="80000"/>
              </a:lnSpc>
              <a:buNone/>
            </a:pPr>
            <a:r>
              <a:rPr lang="zh-CN" altLang="en-US" dirty="0"/>
              <a:t> </a:t>
            </a:r>
            <a:r>
              <a:rPr lang="zh-CN" altLang="en-US" dirty="0">
                <a:solidFill>
                  <a:schemeClr val="tx2"/>
                </a:solidFill>
                <a:latin typeface="Courier New" pitchFamily="49" charset="0"/>
                <a:cs typeface="Courier New" pitchFamily="49" charset="0"/>
              </a:rPr>
              <a:t>~&lt;类名&gt;</a:t>
            </a:r>
            <a:r>
              <a:rPr lang="en-US" altLang="zh-CN" dirty="0">
                <a:solidFill>
                  <a:schemeClr val="tx2"/>
                </a:solidFill>
                <a:latin typeface="Courier New" pitchFamily="49" charset="0"/>
                <a:cs typeface="Courier New" pitchFamily="49" charset="0"/>
              </a:rPr>
              <a:t>()</a:t>
            </a:r>
            <a:r>
              <a:rPr lang="zh-CN" altLang="en-US" dirty="0">
                <a:solidFill>
                  <a:schemeClr val="tx2"/>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t>
            </a:r>
            <a:r>
              <a:rPr lang="en-US" altLang="zh-CN" dirty="0"/>
              <a:t>		</a:t>
            </a:r>
          </a:p>
          <a:p>
            <a:pPr lvl="2">
              <a:lnSpc>
                <a:spcPct val="80000"/>
              </a:lnSpc>
            </a:pPr>
            <a:r>
              <a:rPr lang="zh-CN" altLang="en-US" dirty="0"/>
              <a:t>此函数什么事情也不做</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57</a:t>
            </a:fld>
            <a:endParaRPr lang="en-US" altLang="zh-CN"/>
          </a:p>
        </p:txBody>
      </p:sp>
    </p:spTree>
    <p:extLst>
      <p:ext uri="{BB962C8B-B14F-4D97-AF65-F5344CB8AC3E}">
        <p14:creationId xmlns:p14="http://schemas.microsoft.com/office/powerpoint/2010/main" val="14596989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zh-CN" altLang="en-US" dirty="0"/>
              <a:t>类的构造函数与析构函数</a:t>
            </a:r>
            <a:endParaRPr lang="en-US" altLang="zh-CN" dirty="0"/>
          </a:p>
          <a:p>
            <a:pPr lvl="1"/>
            <a:r>
              <a:rPr lang="zh-CN" altLang="en-US" dirty="0"/>
              <a:t>先构造的后析构，后构造的先析构</a:t>
            </a:r>
            <a:endParaRPr lang="en-US" altLang="zh-CN" dirty="0"/>
          </a:p>
          <a:p>
            <a:pPr lvl="1">
              <a:lnSpc>
                <a:spcPct val="12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solidFill>
                  <a:srgbClr val="C00000"/>
                </a:solidFill>
              </a:rPr>
              <a:t>分析下述程序执行后的结果</a:t>
            </a:r>
            <a:endParaRPr lang="en-US" altLang="zh-CN" dirty="0">
              <a:solidFill>
                <a:srgbClr val="C00000"/>
              </a:solidFill>
            </a:endParaRPr>
          </a:p>
          <a:p>
            <a:pPr lvl="2">
              <a:lnSpc>
                <a:spcPct val="120000"/>
              </a:lnSpc>
            </a:pPr>
            <a:r>
              <a:rPr lang="zh-CN" altLang="en-US" dirty="0"/>
              <a:t>类</a:t>
            </a:r>
            <a:r>
              <a:rPr lang="en-US" altLang="zh-CN" dirty="0"/>
              <a:t>String</a:t>
            </a:r>
            <a:r>
              <a:rPr lang="zh-CN" altLang="en-US" dirty="0"/>
              <a:t>具有一个显式的构造函数与一个显式的析构函数。在说明</a:t>
            </a:r>
            <a:r>
              <a:rPr lang="en-US" altLang="zh-CN" dirty="0"/>
              <a:t>String</a:t>
            </a:r>
            <a:r>
              <a:rPr lang="zh-CN" altLang="en-US" dirty="0"/>
              <a:t>的类对象时，系统将自动调用其构造函数。在</a:t>
            </a:r>
            <a:r>
              <a:rPr lang="en-US" altLang="zh-CN" dirty="0"/>
              <a:t>main</a:t>
            </a:r>
            <a:r>
              <a:rPr lang="zh-CN" altLang="en-US" dirty="0"/>
              <a:t>函数结束时（类对象生命期也将结束时），系统将自动调用其析构函数。</a:t>
            </a:r>
          </a:p>
          <a:p>
            <a:pPr lvl="2">
              <a:lnSpc>
                <a:spcPct val="120000"/>
              </a:lnSpc>
            </a:pPr>
            <a:r>
              <a:rPr lang="zh-CN" altLang="en-US" dirty="0"/>
              <a:t>对象“诞生”时，在构造函数中通过</a:t>
            </a:r>
            <a:r>
              <a:rPr lang="en-US" altLang="zh-CN" dirty="0"/>
              <a:t>new</a:t>
            </a:r>
            <a:r>
              <a:rPr lang="zh-CN" altLang="en-US" dirty="0"/>
              <a:t>分配了动态空间（系统资源），对象“死亡”时，在析构函数中应通过</a:t>
            </a:r>
            <a:r>
              <a:rPr lang="en-US" altLang="zh-CN" dirty="0"/>
              <a:t>delete</a:t>
            </a:r>
            <a:r>
              <a:rPr lang="zh-CN" altLang="en-US" dirty="0"/>
              <a:t>来释放所申请到的动态空间。</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58</a:t>
            </a:fld>
            <a:endParaRPr lang="en-US" altLang="zh-CN"/>
          </a:p>
        </p:txBody>
      </p:sp>
    </p:spTree>
    <p:extLst>
      <p:ext uri="{BB962C8B-B14F-4D97-AF65-F5344CB8AC3E}">
        <p14:creationId xmlns:p14="http://schemas.microsoft.com/office/powerpoint/2010/main" val="47355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什么是对象</a:t>
            </a:r>
            <a:endParaRPr lang="en-US" altLang="zh-CN" dirty="0"/>
          </a:p>
          <a:p>
            <a:pPr lvl="1"/>
            <a:r>
              <a:rPr lang="zh-CN" altLang="en-US" dirty="0"/>
              <a:t>类的实例</a:t>
            </a:r>
            <a:endParaRPr lang="en-US" altLang="zh-CN" dirty="0"/>
          </a:p>
          <a:p>
            <a:pPr lvl="2"/>
            <a:r>
              <a:rPr lang="zh-CN" altLang="en-US" dirty="0"/>
              <a:t>如果将类看做数据类型，那么该类的对象就是相应类型的变量</a:t>
            </a:r>
            <a:endParaRPr lang="en-US" altLang="zh-CN" dirty="0"/>
          </a:p>
          <a:p>
            <a:pPr lvl="2"/>
            <a:r>
              <a:rPr lang="zh-CN" altLang="en-US" dirty="0"/>
              <a:t>如果将类看做某类事物的概括，那么该类的对象是类</a:t>
            </a:r>
            <a:r>
              <a:rPr lang="zh-CN" altLang="en-US"/>
              <a:t>的实例</a:t>
            </a: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5</a:t>
            </a:fld>
            <a:endParaRPr lang="en-US" altLang="zh-CN"/>
          </a:p>
        </p:txBody>
      </p:sp>
    </p:spTree>
    <p:extLst>
      <p:ext uri="{BB962C8B-B14F-4D97-AF65-F5344CB8AC3E}">
        <p14:creationId xmlns:p14="http://schemas.microsoft.com/office/powerpoint/2010/main" val="2294180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a:xfrm>
            <a:off x="457200" y="1142984"/>
            <a:ext cx="8153400" cy="5562600"/>
          </a:xfrm>
        </p:spPr>
        <p:txBody>
          <a:bodyPr/>
          <a:lstStyle/>
          <a:p>
            <a:pPr>
              <a:spcBef>
                <a:spcPts val="0"/>
              </a:spcBef>
              <a:buNone/>
            </a:pP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string.h</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String {</a:t>
            </a:r>
          </a:p>
          <a:p>
            <a:pPr>
              <a:spcBef>
                <a:spcPts val="0"/>
              </a:spcBef>
              <a:buNone/>
            </a:pPr>
            <a:r>
              <a:rPr lang="en-US" altLang="zh-CN" sz="2400" dirty="0">
                <a:solidFill>
                  <a:srgbClr val="0000FF"/>
                </a:solidFill>
                <a:latin typeface="Courier New" pitchFamily="49" charset="0"/>
                <a:cs typeface="Courier New" pitchFamily="49" charset="0"/>
              </a:rPr>
              <a:t>    char </a:t>
            </a:r>
            <a:r>
              <a:rPr lang="en-US" altLang="zh-CN" sz="2400" dirty="0">
                <a:solidFill>
                  <a:schemeClr val="tx2"/>
                </a:solidFill>
                <a:latin typeface="Courier New" pitchFamily="49" charset="0"/>
                <a:cs typeface="Courier New" pitchFamily="49" charset="0"/>
              </a:rPr>
              <a:t>* text; </a:t>
            </a:r>
          </a:p>
          <a:p>
            <a:pPr>
              <a:spcBef>
                <a:spcPts val="0"/>
              </a:spcBef>
              <a:buNone/>
            </a:pPr>
            <a:r>
              <a:rPr lang="en-US" altLang="zh-CN" sz="2400" dirty="0">
                <a:solidFill>
                  <a:srgbClr val="0000FF"/>
                </a:solidFill>
                <a:latin typeface="Courier New" pitchFamily="49" charset="0"/>
                <a:cs typeface="Courier New" pitchFamily="49" charset="0"/>
              </a:rPr>
              <a:t>  public:</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String(</a:t>
            </a:r>
            <a:r>
              <a:rPr lang="en-US" altLang="zh-CN" sz="2400" dirty="0">
                <a:solidFill>
                  <a:srgbClr val="0000FF"/>
                </a:solidFill>
                <a:latin typeface="Courier New" pitchFamily="49" charset="0"/>
                <a:cs typeface="Courier New" pitchFamily="49" charset="0"/>
              </a:rPr>
              <a:t> char </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str</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~String();</a:t>
            </a:r>
          </a:p>
          <a:p>
            <a:pPr>
              <a:spcBef>
                <a:spcPts val="0"/>
              </a:spcBef>
              <a:buNone/>
            </a:pPr>
            <a:r>
              <a:rPr lang="en-US" altLang="zh-CN" sz="2400" dirty="0">
                <a:solidFill>
                  <a:srgbClr val="0000FF"/>
                </a:solidFill>
                <a:latin typeface="Courier New" pitchFamily="49" charset="0"/>
                <a:cs typeface="Courier New" pitchFamily="49" charset="0"/>
              </a:rPr>
              <a:t>    void </a:t>
            </a:r>
            <a:r>
              <a:rPr lang="en-US" altLang="zh-CN" sz="2400" dirty="0" err="1">
                <a:solidFill>
                  <a:schemeClr val="tx2"/>
                </a:solidFill>
                <a:latin typeface="Courier New" pitchFamily="49" charset="0"/>
                <a:cs typeface="Courier New" pitchFamily="49" charset="0"/>
              </a:rPr>
              <a:t>printStr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&lt;&lt;text&lt;&lt;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String::String( </a:t>
            </a:r>
            <a:r>
              <a:rPr lang="en-US" altLang="zh-CN" sz="2400" dirty="0">
                <a:solidFill>
                  <a:srgbClr val="0000FF"/>
                </a:solidFill>
                <a:latin typeface="Courier New" pitchFamily="49" charset="0"/>
                <a:cs typeface="Courier New" pitchFamily="49" charset="0"/>
              </a:rPr>
              <a:t>char </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str</a:t>
            </a:r>
            <a:r>
              <a:rPr lang="en-US" altLang="zh-CN" sz="2400" dirty="0">
                <a:solidFill>
                  <a:schemeClr val="tx2"/>
                </a:solidFill>
                <a:latin typeface="Courier New" pitchFamily="49" charset="0"/>
                <a:cs typeface="Courier New" pitchFamily="49" charset="0"/>
              </a:rPr>
              <a:t> )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&lt;&lt;"enter 'String::String', </a:t>
            </a:r>
            <a:r>
              <a:rPr lang="en-US" altLang="zh-CN" sz="2400" dirty="0" err="1">
                <a:solidFill>
                  <a:schemeClr val="tx2"/>
                </a:solidFill>
                <a:latin typeface="Courier New" pitchFamily="49" charset="0"/>
                <a:cs typeface="Courier New" pitchFamily="49" charset="0"/>
              </a:rPr>
              <a:t>str</a:t>
            </a:r>
            <a:r>
              <a:rPr lang="en-US" altLang="zh-CN" sz="2400" dirty="0">
                <a:solidFill>
                  <a:schemeClr val="tx2"/>
                </a:solidFill>
                <a:latin typeface="Courier New" pitchFamily="49" charset="0"/>
                <a:cs typeface="Courier New" pitchFamily="49" charset="0"/>
              </a:rPr>
              <a:t>=&gt;"&lt;&lt;</a:t>
            </a:r>
            <a:r>
              <a:rPr lang="en-US" altLang="zh-CN" sz="2400" dirty="0" err="1">
                <a:solidFill>
                  <a:schemeClr val="tx2"/>
                </a:solidFill>
                <a:latin typeface="Courier New" pitchFamily="49" charset="0"/>
                <a:cs typeface="Courier New" pitchFamily="49" charset="0"/>
              </a:rPr>
              <a:t>str</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text = </a:t>
            </a:r>
            <a:r>
              <a:rPr lang="en-US" altLang="zh-CN" sz="2400" dirty="0">
                <a:solidFill>
                  <a:srgbClr val="0000FF"/>
                </a:solidFill>
                <a:latin typeface="Courier New" pitchFamily="49" charset="0"/>
                <a:cs typeface="Courier New" pitchFamily="49" charset="0"/>
              </a:rPr>
              <a:t>new </a:t>
            </a:r>
            <a:r>
              <a:rPr lang="en-US" altLang="zh-CN" sz="2400" dirty="0">
                <a:solidFill>
                  <a:schemeClr val="tx2"/>
                </a:solidFill>
                <a:latin typeface="Courier New" pitchFamily="49" charset="0"/>
                <a:cs typeface="Courier New" pitchFamily="49" charset="0"/>
              </a:rPr>
              <a:t>char[</a:t>
            </a:r>
            <a:r>
              <a:rPr lang="en-US" altLang="zh-CN" sz="2400" dirty="0" err="1">
                <a:solidFill>
                  <a:schemeClr val="tx2"/>
                </a:solidFill>
                <a:latin typeface="Courier New" pitchFamily="49" charset="0"/>
                <a:cs typeface="Courier New" pitchFamily="49" charset="0"/>
              </a:rPr>
              <a:t>strlen</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str</a:t>
            </a:r>
            <a:r>
              <a:rPr lang="en-US" altLang="zh-CN" sz="2400" dirty="0">
                <a:solidFill>
                  <a:schemeClr val="tx2"/>
                </a:solidFill>
                <a:latin typeface="Courier New" pitchFamily="49" charset="0"/>
                <a:cs typeface="Courier New" pitchFamily="49" charset="0"/>
              </a:rPr>
              <a:t>)+1];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strcpy</a:t>
            </a:r>
            <a:r>
              <a:rPr lang="en-US" altLang="zh-CN" sz="2400" dirty="0">
                <a:solidFill>
                  <a:schemeClr val="tx2"/>
                </a:solidFill>
                <a:latin typeface="Courier New" pitchFamily="49" charset="0"/>
                <a:cs typeface="Courier New" pitchFamily="49" charset="0"/>
              </a:rPr>
              <a:t>( text, </a:t>
            </a:r>
            <a:r>
              <a:rPr lang="en-US" altLang="zh-CN" sz="2400" dirty="0" err="1">
                <a:solidFill>
                  <a:schemeClr val="tx2"/>
                </a:solidFill>
                <a:latin typeface="Courier New" pitchFamily="49" charset="0"/>
                <a:cs typeface="Courier New" pitchFamily="49" charset="0"/>
              </a:rPr>
              <a:t>str</a:t>
            </a:r>
            <a:r>
              <a:rPr lang="en-US" altLang="zh-CN" sz="2400" dirty="0">
                <a:solidFill>
                  <a:schemeClr val="tx2"/>
                </a:solidFill>
                <a:latin typeface="Courier New" pitchFamily="49" charset="0"/>
                <a:cs typeface="Courier New" pitchFamily="49" charset="0"/>
              </a:rPr>
              <a:t> ); </a:t>
            </a: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59</a:t>
            </a:fld>
            <a:endParaRPr lang="en-US" altLang="zh-CN"/>
          </a:p>
        </p:txBody>
      </p:sp>
    </p:spTree>
    <p:extLst>
      <p:ext uri="{BB962C8B-B14F-4D97-AF65-F5344CB8AC3E}">
        <p14:creationId xmlns:p14="http://schemas.microsoft.com/office/powerpoint/2010/main" val="39643384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pPr>
              <a:spcBef>
                <a:spcPts val="0"/>
              </a:spcBef>
              <a:buNone/>
            </a:pPr>
            <a:r>
              <a:rPr lang="en-US" altLang="zh-CN" sz="2400" dirty="0">
                <a:solidFill>
                  <a:schemeClr val="tx2"/>
                </a:solidFill>
                <a:latin typeface="Courier New" pitchFamily="49" charset="0"/>
                <a:cs typeface="Courier New" pitchFamily="49" charset="0"/>
              </a:rPr>
              <a:t>String::~String()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&lt;&lt;"enter 'String::~String', text=&gt;"&lt;&lt;text&lt;&lt;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    delete</a:t>
            </a:r>
            <a:r>
              <a:rPr lang="en-US" altLang="zh-CN" sz="2400" dirty="0">
                <a:solidFill>
                  <a:schemeClr val="tx2"/>
                </a:solidFill>
                <a:latin typeface="Courier New" pitchFamily="49" charset="0"/>
                <a:cs typeface="Courier New" pitchFamily="49" charset="0"/>
              </a:rPr>
              <a:t>[]text; </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endParaRPr lang="en-US" altLang="zh-CN" sz="2400" dirty="0">
              <a:solidFill>
                <a:srgbClr val="0000FF"/>
              </a:solidFill>
              <a:latin typeface="Courier New" pitchFamily="49" charset="0"/>
              <a:cs typeface="Courier New" pitchFamily="49" charset="0"/>
            </a:endParaRPr>
          </a:p>
          <a:p>
            <a:pPr>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spcBef>
                <a:spcPts val="0"/>
              </a:spcBef>
              <a:buNone/>
            </a:pPr>
            <a:r>
              <a:rPr lang="en-US" altLang="zh-CN" sz="2400" dirty="0">
                <a:solidFill>
                  <a:schemeClr val="tx2"/>
                </a:solidFill>
                <a:latin typeface="Courier New" pitchFamily="49" charset="0"/>
                <a:cs typeface="Courier New" pitchFamily="49" charset="0"/>
              </a:rPr>
              <a:t>    String str1("a1d11");  </a:t>
            </a:r>
          </a:p>
          <a:p>
            <a:pPr>
              <a:spcBef>
                <a:spcPts val="0"/>
              </a:spcBef>
              <a:buNone/>
            </a:pPr>
            <a:r>
              <a:rPr lang="en-US" altLang="zh-CN" sz="2400" dirty="0">
                <a:solidFill>
                  <a:schemeClr val="tx2"/>
                </a:solidFill>
                <a:latin typeface="Courier New" pitchFamily="49" charset="0"/>
                <a:cs typeface="Courier New" pitchFamily="49" charset="0"/>
              </a:rPr>
              <a:t>    String str2("s22g22");  </a:t>
            </a:r>
          </a:p>
          <a:p>
            <a:pPr>
              <a:spcBef>
                <a:spcPts val="0"/>
              </a:spcBef>
              <a:buNone/>
            </a:pPr>
            <a:r>
              <a:rPr lang="en-US" altLang="zh-CN" sz="2400" dirty="0">
                <a:solidFill>
                  <a:schemeClr val="tx2"/>
                </a:solidFill>
                <a:latin typeface="Courier New" pitchFamily="49" charset="0"/>
                <a:cs typeface="Courier New" pitchFamily="49" charset="0"/>
              </a:rPr>
              <a:t>    str1.printStr();</a:t>
            </a:r>
          </a:p>
          <a:p>
            <a:pPr>
              <a:spcBef>
                <a:spcPts val="0"/>
              </a:spcBef>
              <a:buNone/>
            </a:pPr>
            <a:r>
              <a:rPr lang="en-US" altLang="zh-CN" sz="2400" dirty="0">
                <a:solidFill>
                  <a:schemeClr val="tx2"/>
                </a:solidFill>
                <a:latin typeface="Courier New" pitchFamily="49" charset="0"/>
                <a:cs typeface="Courier New" pitchFamily="49" charset="0"/>
              </a:rPr>
              <a:t>    str2.printStr();</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&lt;&lt;"ending main!"&lt;&lt;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60</a:t>
            </a:fld>
            <a:endParaRPr lang="en-US" altLang="zh-CN"/>
          </a:p>
        </p:txBody>
      </p:sp>
    </p:spTree>
    <p:extLst>
      <p:ext uri="{BB962C8B-B14F-4D97-AF65-F5344CB8AC3E}">
        <p14:creationId xmlns:p14="http://schemas.microsoft.com/office/powerpoint/2010/main" val="15245055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pPr>
              <a:buNone/>
            </a:pPr>
            <a:r>
              <a:rPr lang="zh-CN" altLang="en-US" dirty="0">
                <a:solidFill>
                  <a:schemeClr val="accent6"/>
                </a:solidFill>
              </a:rPr>
              <a:t>程序执行后的显示结果如下：</a:t>
            </a:r>
          </a:p>
          <a:p>
            <a:pPr>
              <a:buNone/>
            </a:pPr>
            <a:r>
              <a:rPr lang="en-US" altLang="zh-CN" sz="2800" dirty="0">
                <a:solidFill>
                  <a:schemeClr val="tx2"/>
                </a:solidFill>
                <a:latin typeface="Courier New" pitchFamily="49" charset="0"/>
                <a:cs typeface="Courier New" pitchFamily="49" charset="0"/>
              </a:rPr>
              <a:t>enter 'String::String', </a:t>
            </a:r>
            <a:r>
              <a:rPr lang="en-US" altLang="zh-CN" sz="2800" dirty="0" err="1">
                <a:solidFill>
                  <a:schemeClr val="tx2"/>
                </a:solidFill>
                <a:latin typeface="Courier New" pitchFamily="49" charset="0"/>
                <a:cs typeface="Courier New" pitchFamily="49" charset="0"/>
              </a:rPr>
              <a:t>str</a:t>
            </a:r>
            <a:r>
              <a:rPr lang="en-US" altLang="zh-CN" sz="2800" dirty="0">
                <a:solidFill>
                  <a:schemeClr val="tx2"/>
                </a:solidFill>
                <a:latin typeface="Courier New" pitchFamily="49" charset="0"/>
                <a:cs typeface="Courier New" pitchFamily="49" charset="0"/>
              </a:rPr>
              <a:t>=&gt;a1d11</a:t>
            </a:r>
          </a:p>
          <a:p>
            <a:pPr>
              <a:buNone/>
            </a:pPr>
            <a:r>
              <a:rPr lang="en-US" altLang="zh-CN" sz="2800" dirty="0">
                <a:solidFill>
                  <a:schemeClr val="tx2"/>
                </a:solidFill>
                <a:latin typeface="Courier New" pitchFamily="49" charset="0"/>
                <a:cs typeface="Courier New" pitchFamily="49" charset="0"/>
              </a:rPr>
              <a:t>enter 'String::String', </a:t>
            </a:r>
            <a:r>
              <a:rPr lang="en-US" altLang="zh-CN" sz="2800" dirty="0" err="1">
                <a:solidFill>
                  <a:schemeClr val="tx2"/>
                </a:solidFill>
                <a:latin typeface="Courier New" pitchFamily="49" charset="0"/>
                <a:cs typeface="Courier New" pitchFamily="49" charset="0"/>
              </a:rPr>
              <a:t>str</a:t>
            </a:r>
            <a:r>
              <a:rPr lang="en-US" altLang="zh-CN" sz="2800" dirty="0">
                <a:solidFill>
                  <a:schemeClr val="tx2"/>
                </a:solidFill>
                <a:latin typeface="Courier New" pitchFamily="49" charset="0"/>
                <a:cs typeface="Courier New" pitchFamily="49" charset="0"/>
              </a:rPr>
              <a:t>=&gt;s22g22</a:t>
            </a:r>
          </a:p>
          <a:p>
            <a:pPr>
              <a:buNone/>
            </a:pPr>
            <a:r>
              <a:rPr lang="en-US" altLang="zh-CN" sz="2800" dirty="0">
                <a:solidFill>
                  <a:schemeClr val="tx2"/>
                </a:solidFill>
                <a:latin typeface="Courier New" pitchFamily="49" charset="0"/>
                <a:cs typeface="Courier New" pitchFamily="49" charset="0"/>
              </a:rPr>
              <a:t>a1d11</a:t>
            </a:r>
          </a:p>
          <a:p>
            <a:pPr>
              <a:buNone/>
            </a:pPr>
            <a:r>
              <a:rPr lang="en-US" altLang="zh-CN" sz="2800" dirty="0">
                <a:solidFill>
                  <a:schemeClr val="tx2"/>
                </a:solidFill>
                <a:latin typeface="Courier New" pitchFamily="49" charset="0"/>
                <a:cs typeface="Courier New" pitchFamily="49" charset="0"/>
              </a:rPr>
              <a:t>s22g22</a:t>
            </a:r>
          </a:p>
          <a:p>
            <a:pPr>
              <a:buNone/>
            </a:pPr>
            <a:r>
              <a:rPr lang="en-US" altLang="zh-CN" sz="2800" dirty="0">
                <a:solidFill>
                  <a:schemeClr val="tx2"/>
                </a:solidFill>
                <a:latin typeface="Courier New" pitchFamily="49" charset="0"/>
                <a:cs typeface="Courier New" pitchFamily="49" charset="0"/>
              </a:rPr>
              <a:t>ending main!</a:t>
            </a:r>
          </a:p>
          <a:p>
            <a:pPr>
              <a:buNone/>
            </a:pPr>
            <a:r>
              <a:rPr lang="en-US" altLang="zh-CN" sz="2800" dirty="0">
                <a:solidFill>
                  <a:schemeClr val="tx2"/>
                </a:solidFill>
                <a:latin typeface="Courier New" pitchFamily="49" charset="0"/>
                <a:cs typeface="Courier New" pitchFamily="49" charset="0"/>
              </a:rPr>
              <a:t>enter 'String::~String', text=&gt;s22g22</a:t>
            </a:r>
          </a:p>
          <a:p>
            <a:pPr>
              <a:buNone/>
            </a:pPr>
            <a:r>
              <a:rPr lang="en-US" altLang="zh-CN" sz="2800" dirty="0">
                <a:solidFill>
                  <a:schemeClr val="tx2"/>
                </a:solidFill>
                <a:latin typeface="Courier New" pitchFamily="49" charset="0"/>
                <a:cs typeface="Courier New" pitchFamily="49" charset="0"/>
              </a:rPr>
              <a:t>enter ‘String::~String’, text=&gt;a1d11</a:t>
            </a:r>
            <a:endParaRPr lang="zh-CN" altLang="en-US" sz="28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61</a:t>
            </a:fld>
            <a:endParaRPr lang="en-US" altLang="zh-CN"/>
          </a:p>
        </p:txBody>
      </p:sp>
    </p:spTree>
    <p:extLst>
      <p:ext uri="{BB962C8B-B14F-4D97-AF65-F5344CB8AC3E}">
        <p14:creationId xmlns:p14="http://schemas.microsoft.com/office/powerpoint/2010/main" val="4163907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7.7】</a:t>
            </a:r>
            <a:r>
              <a:rPr lang="zh-CN" altLang="en-US" dirty="0">
                <a:solidFill>
                  <a:srgbClr val="C00000"/>
                </a:solidFill>
              </a:rPr>
              <a:t>用户自定义</a:t>
            </a:r>
            <a:r>
              <a:rPr lang="en-US" altLang="zh-CN" dirty="0">
                <a:solidFill>
                  <a:srgbClr val="C00000"/>
                </a:solidFill>
              </a:rPr>
              <a:t>cylinder</a:t>
            </a:r>
            <a:r>
              <a:rPr lang="zh-CN" altLang="en-US" dirty="0">
                <a:solidFill>
                  <a:srgbClr val="C00000"/>
                </a:solidFill>
              </a:rPr>
              <a:t>类并对该类进行使用</a:t>
            </a:r>
            <a:endParaRPr lang="en-US" altLang="zh-CN" dirty="0">
              <a:solidFill>
                <a:srgbClr val="C00000"/>
              </a:solidFill>
            </a:endParaRPr>
          </a:p>
          <a:p>
            <a:pPr lvl="1"/>
            <a:r>
              <a:rPr lang="zh-CN" altLang="en-US" dirty="0"/>
              <a:t>自定义</a:t>
            </a:r>
            <a:r>
              <a:rPr lang="en-US" altLang="zh-CN" dirty="0"/>
              <a:t>cylinder</a:t>
            </a:r>
            <a:r>
              <a:rPr lang="zh-CN" altLang="en-US" dirty="0"/>
              <a:t>圆柱体类，它具有私有数据成员</a:t>
            </a:r>
            <a:r>
              <a:rPr lang="en-US" altLang="zh-CN" dirty="0"/>
              <a:t>r</a:t>
            </a:r>
            <a:r>
              <a:rPr lang="zh-CN" altLang="en-US" dirty="0"/>
              <a:t>与</a:t>
            </a:r>
            <a:r>
              <a:rPr lang="en-US" altLang="zh-CN" dirty="0"/>
              <a:t>h，</a:t>
            </a:r>
            <a:r>
              <a:rPr lang="zh-CN" altLang="en-US" dirty="0"/>
              <a:t>表示圆柱体的底圆半径和高；并提供构造函数、计算底圆周长、底圆面积以及圆柱体体积的公有成员函数。并编制主函数，对</a:t>
            </a:r>
            <a:r>
              <a:rPr lang="en-US" altLang="zh-CN" dirty="0"/>
              <a:t>cylinder</a:t>
            </a:r>
            <a:r>
              <a:rPr lang="zh-CN" altLang="en-US" dirty="0"/>
              <a:t>类进行使用：说明</a:t>
            </a:r>
            <a:r>
              <a:rPr lang="en-US" altLang="zh-CN" dirty="0"/>
              <a:t>cylinder</a:t>
            </a:r>
            <a:r>
              <a:rPr lang="zh-CN" altLang="en-US" dirty="0"/>
              <a:t>类对象，输入底圆半径与圆柱体的高，而后负责计算出该圆柱体的表面积与体积并将结果显示出来</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62</a:t>
            </a:fld>
            <a:endParaRPr lang="en-US" altLang="zh-CN"/>
          </a:p>
        </p:txBody>
      </p:sp>
    </p:spTree>
    <p:extLst>
      <p:ext uri="{BB962C8B-B14F-4D97-AF65-F5344CB8AC3E}">
        <p14:creationId xmlns:p14="http://schemas.microsoft.com/office/powerpoint/2010/main" val="3596831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pPr>
              <a:lnSpc>
                <a:spcPct val="90000"/>
              </a:lnSpc>
              <a:buNone/>
            </a:pP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nSpc>
                <a:spcPct val="90000"/>
              </a:lnSpc>
              <a:buNone/>
            </a:pPr>
            <a:r>
              <a:rPr lang="en-US" altLang="zh-CN" sz="2400" dirty="0">
                <a:solidFill>
                  <a:srgbClr val="0000FF"/>
                </a:solidFill>
                <a:latin typeface="Courier New" pitchFamily="49" charset="0"/>
                <a:cs typeface="Courier New" pitchFamily="49" charset="0"/>
              </a:rPr>
              <a:t>const double </a:t>
            </a:r>
            <a:r>
              <a:rPr lang="en-US" altLang="zh-CN" sz="2400" dirty="0">
                <a:solidFill>
                  <a:schemeClr val="tx2"/>
                </a:solidFill>
                <a:latin typeface="Courier New" pitchFamily="49" charset="0"/>
                <a:cs typeface="Courier New" pitchFamily="49" charset="0"/>
              </a:rPr>
              <a:t>PI = 3.1415926;</a:t>
            </a:r>
          </a:p>
          <a:p>
            <a:pPr>
              <a:lnSpc>
                <a:spcPct val="90000"/>
              </a:lnSpc>
              <a:buNone/>
            </a:pPr>
            <a:r>
              <a:rPr lang="en-US" altLang="zh-CN" sz="2400" dirty="0">
                <a:solidFill>
                  <a:srgbClr val="0000FF"/>
                </a:solidFill>
                <a:latin typeface="Courier New" pitchFamily="49" charset="0"/>
                <a:cs typeface="Courier New" pitchFamily="49" charset="0"/>
              </a:rPr>
              <a:t> </a:t>
            </a:r>
          </a:p>
          <a:p>
            <a:pPr>
              <a:lnSpc>
                <a:spcPct val="90000"/>
              </a:lnSpc>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cylinder {</a:t>
            </a:r>
          </a:p>
          <a:p>
            <a:pPr>
              <a:lnSpc>
                <a:spcPct val="90000"/>
              </a:lnSpc>
              <a:buNone/>
            </a:pPr>
            <a:r>
              <a:rPr lang="en-US" altLang="zh-CN" sz="2400" dirty="0">
                <a:solidFill>
                  <a:srgbClr val="0000FF"/>
                </a:solidFill>
                <a:latin typeface="Courier New" pitchFamily="49" charset="0"/>
                <a:cs typeface="Courier New" pitchFamily="49" charset="0"/>
              </a:rPr>
              <a:t>	double </a:t>
            </a:r>
            <a:r>
              <a:rPr lang="en-US" altLang="zh-CN" sz="2400" dirty="0">
                <a:solidFill>
                  <a:schemeClr val="tx2"/>
                </a:solidFill>
                <a:latin typeface="Courier New" pitchFamily="49" charset="0"/>
                <a:cs typeface="Courier New" pitchFamily="49" charset="0"/>
              </a:rPr>
              <a:t>r, h; </a:t>
            </a:r>
          </a:p>
          <a:p>
            <a:pPr>
              <a:lnSpc>
                <a:spcPct val="90000"/>
              </a:lnSpc>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nSpc>
                <a:spcPct val="90000"/>
              </a:lnSpc>
              <a:buNone/>
            </a:pPr>
            <a:r>
              <a:rPr lang="en-US" altLang="zh-CN" sz="2400" dirty="0">
                <a:solidFill>
                  <a:schemeClr val="tx2"/>
                </a:solidFill>
                <a:latin typeface="Courier New" pitchFamily="49" charset="0"/>
                <a:cs typeface="Courier New" pitchFamily="49" charset="0"/>
              </a:rPr>
              <a:t>	cylinder ( </a:t>
            </a:r>
            <a:r>
              <a:rPr lang="en-US" altLang="zh-CN" sz="2400" dirty="0">
                <a:solidFill>
                  <a:srgbClr val="0000FF"/>
                </a:solidFill>
                <a:latin typeface="Courier New" pitchFamily="49" charset="0"/>
                <a:cs typeface="Courier New" pitchFamily="49" charset="0"/>
              </a:rPr>
              <a:t>double </a:t>
            </a:r>
            <a:r>
              <a:rPr lang="en-US" altLang="zh-CN" sz="2400" dirty="0">
                <a:solidFill>
                  <a:schemeClr val="tx2"/>
                </a:solidFill>
                <a:latin typeface="Courier New" pitchFamily="49" charset="0"/>
                <a:cs typeface="Courier New" pitchFamily="49" charset="0"/>
              </a:rPr>
              <a:t>r0 ,</a:t>
            </a:r>
            <a:r>
              <a:rPr lang="en-US" altLang="zh-CN" sz="2400" dirty="0">
                <a:solidFill>
                  <a:srgbClr val="0000FF"/>
                </a:solidFill>
                <a:latin typeface="Courier New" pitchFamily="49" charset="0"/>
                <a:cs typeface="Courier New" pitchFamily="49" charset="0"/>
              </a:rPr>
              <a:t> double </a:t>
            </a:r>
            <a:r>
              <a:rPr lang="en-US" altLang="zh-CN" sz="2400" dirty="0">
                <a:solidFill>
                  <a:schemeClr val="tx2"/>
                </a:solidFill>
                <a:latin typeface="Courier New" pitchFamily="49" charset="0"/>
                <a:cs typeface="Courier New" pitchFamily="49" charset="0"/>
              </a:rPr>
              <a:t>h0 ) { r=r0; h=h0; }</a:t>
            </a:r>
          </a:p>
          <a:p>
            <a:pPr>
              <a:lnSpc>
                <a:spcPct val="90000"/>
              </a:lnSpc>
              <a:buNone/>
            </a:pPr>
            <a:r>
              <a:rPr lang="en-US" altLang="zh-CN" sz="2400" dirty="0">
                <a:solidFill>
                  <a:srgbClr val="0000FF"/>
                </a:solidFill>
                <a:latin typeface="Courier New" pitchFamily="49" charset="0"/>
                <a:cs typeface="Courier New" pitchFamily="49" charset="0"/>
              </a:rPr>
              <a:t>	double </a:t>
            </a:r>
            <a:r>
              <a:rPr lang="en-US" altLang="zh-CN" sz="2400" dirty="0">
                <a:solidFill>
                  <a:schemeClr val="tx2"/>
                </a:solidFill>
                <a:latin typeface="Courier New" pitchFamily="49" charset="0"/>
                <a:cs typeface="Courier New" pitchFamily="49" charset="0"/>
              </a:rPr>
              <a:t>circum();</a:t>
            </a:r>
          </a:p>
          <a:p>
            <a:pPr>
              <a:lnSpc>
                <a:spcPct val="90000"/>
              </a:lnSpc>
              <a:buNone/>
            </a:pPr>
            <a:r>
              <a:rPr lang="en-US" altLang="zh-CN" sz="2400" dirty="0">
                <a:solidFill>
                  <a:srgbClr val="0000FF"/>
                </a:solidFill>
                <a:latin typeface="Courier New" pitchFamily="49" charset="0"/>
                <a:cs typeface="Courier New" pitchFamily="49" charset="0"/>
              </a:rPr>
              <a:t>	double </a:t>
            </a:r>
            <a:r>
              <a:rPr lang="en-US" altLang="zh-CN" sz="2400" dirty="0">
                <a:solidFill>
                  <a:schemeClr val="tx2"/>
                </a:solidFill>
                <a:latin typeface="Courier New" pitchFamily="49" charset="0"/>
                <a:cs typeface="Courier New" pitchFamily="49" charset="0"/>
              </a:rPr>
              <a:t>area();</a:t>
            </a:r>
          </a:p>
          <a:p>
            <a:pPr>
              <a:lnSpc>
                <a:spcPct val="90000"/>
              </a:lnSpc>
              <a:buNone/>
            </a:pPr>
            <a:r>
              <a:rPr lang="en-US" altLang="zh-CN" sz="2400" dirty="0">
                <a:solidFill>
                  <a:srgbClr val="0000FF"/>
                </a:solidFill>
                <a:latin typeface="Courier New" pitchFamily="49" charset="0"/>
                <a:cs typeface="Courier New" pitchFamily="49" charset="0"/>
              </a:rPr>
              <a:t>	double </a:t>
            </a:r>
            <a:r>
              <a:rPr lang="en-US" altLang="zh-CN" sz="2400" dirty="0">
                <a:solidFill>
                  <a:schemeClr val="tx2"/>
                </a:solidFill>
                <a:latin typeface="Courier New" pitchFamily="49" charset="0"/>
                <a:cs typeface="Courier New" pitchFamily="49" charset="0"/>
              </a:rPr>
              <a:t>volume(); </a:t>
            </a:r>
          </a:p>
          <a:p>
            <a:pPr>
              <a:lnSpc>
                <a:spcPct val="90000"/>
              </a:lnSpc>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a:p>
            <a:pPr>
              <a:buNone/>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63</a:t>
            </a:fld>
            <a:endParaRPr lang="en-US" altLang="zh-CN"/>
          </a:p>
        </p:txBody>
      </p:sp>
    </p:spTree>
    <p:extLst>
      <p:ext uri="{BB962C8B-B14F-4D97-AF65-F5344CB8AC3E}">
        <p14:creationId xmlns:p14="http://schemas.microsoft.com/office/powerpoint/2010/main" val="20259146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pPr>
              <a:lnSpc>
                <a:spcPct val="80000"/>
              </a:lnSpc>
              <a:buNone/>
            </a:pPr>
            <a:r>
              <a:rPr lang="en-US" altLang="zh-CN" sz="2400" dirty="0">
                <a:solidFill>
                  <a:srgbClr val="0000FF"/>
                </a:solidFill>
                <a:latin typeface="Courier New" pitchFamily="49" charset="0"/>
                <a:cs typeface="Courier New" pitchFamily="49" charset="0"/>
              </a:rPr>
              <a:t>double </a:t>
            </a:r>
            <a:r>
              <a:rPr lang="en-US" altLang="zh-CN" sz="2400" dirty="0">
                <a:solidFill>
                  <a:schemeClr val="tx2"/>
                </a:solidFill>
                <a:latin typeface="Courier New" pitchFamily="49" charset="0"/>
                <a:cs typeface="Courier New" pitchFamily="49" charset="0"/>
              </a:rPr>
              <a:t>cylinder::circum() {</a:t>
            </a:r>
          </a:p>
          <a:p>
            <a:pPr>
              <a:lnSpc>
                <a:spcPct val="80000"/>
              </a:lnSpc>
              <a:buNone/>
            </a:pPr>
            <a:r>
              <a:rPr lang="en-US" altLang="zh-CN" sz="2400" dirty="0">
                <a:solidFill>
                  <a:srgbClr val="0000FF"/>
                </a:solidFill>
                <a:latin typeface="Courier New" pitchFamily="49" charset="0"/>
                <a:cs typeface="Courier New" pitchFamily="49" charset="0"/>
              </a:rPr>
              <a:t>    return </a:t>
            </a:r>
            <a:r>
              <a:rPr lang="en-US" altLang="zh-CN" sz="2400" dirty="0">
                <a:solidFill>
                  <a:schemeClr val="tx2"/>
                </a:solidFill>
                <a:latin typeface="Courier New" pitchFamily="49" charset="0"/>
                <a:cs typeface="Courier New" pitchFamily="49" charset="0"/>
              </a:rPr>
              <a:t>2 * PI * r; </a:t>
            </a:r>
          </a:p>
          <a:p>
            <a:pPr>
              <a:lnSpc>
                <a:spcPct val="80000"/>
              </a:lnSpc>
              <a:buNone/>
            </a:pP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chemeClr val="tx2"/>
                </a:solidFill>
                <a:latin typeface="Courier New" pitchFamily="49" charset="0"/>
                <a:cs typeface="Courier New" pitchFamily="49" charset="0"/>
              </a:rPr>
              <a:t> </a:t>
            </a:r>
          </a:p>
          <a:p>
            <a:pPr>
              <a:lnSpc>
                <a:spcPct val="80000"/>
              </a:lnSpc>
              <a:buNone/>
            </a:pPr>
            <a:r>
              <a:rPr lang="en-US" altLang="zh-CN" sz="2400" dirty="0">
                <a:solidFill>
                  <a:srgbClr val="0000FF"/>
                </a:solidFill>
                <a:latin typeface="Courier New" pitchFamily="49" charset="0"/>
                <a:cs typeface="Courier New" pitchFamily="49" charset="0"/>
              </a:rPr>
              <a:t>double </a:t>
            </a:r>
            <a:r>
              <a:rPr lang="en-US" altLang="zh-CN" sz="2400" dirty="0">
                <a:solidFill>
                  <a:schemeClr val="tx2"/>
                </a:solidFill>
                <a:latin typeface="Courier New" pitchFamily="49" charset="0"/>
                <a:cs typeface="Courier New" pitchFamily="49" charset="0"/>
              </a:rPr>
              <a:t>cylinder::area() { </a:t>
            </a:r>
          </a:p>
          <a:p>
            <a:pPr>
              <a:lnSpc>
                <a:spcPct val="80000"/>
              </a:lnSpc>
              <a:buNone/>
            </a:pPr>
            <a:r>
              <a:rPr lang="en-US" altLang="zh-CN" sz="2400" dirty="0">
                <a:solidFill>
                  <a:srgbClr val="0000FF"/>
                </a:solidFill>
                <a:latin typeface="Courier New" pitchFamily="49" charset="0"/>
                <a:cs typeface="Courier New" pitchFamily="49" charset="0"/>
              </a:rPr>
              <a:t>    return </a:t>
            </a:r>
            <a:r>
              <a:rPr lang="en-US" altLang="zh-CN" sz="2400" dirty="0">
                <a:solidFill>
                  <a:schemeClr val="tx2"/>
                </a:solidFill>
                <a:latin typeface="Courier New" pitchFamily="49" charset="0"/>
                <a:cs typeface="Courier New" pitchFamily="49" charset="0"/>
              </a:rPr>
              <a:t>PI * r * r; </a:t>
            </a:r>
          </a:p>
          <a:p>
            <a:pPr>
              <a:lnSpc>
                <a:spcPct val="80000"/>
              </a:lnSpc>
              <a:buNone/>
            </a:pP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rgbClr val="0000FF"/>
                </a:solidFill>
                <a:latin typeface="Courier New" pitchFamily="49" charset="0"/>
                <a:cs typeface="Courier New" pitchFamily="49" charset="0"/>
              </a:rPr>
              <a:t> </a:t>
            </a:r>
          </a:p>
          <a:p>
            <a:pPr>
              <a:lnSpc>
                <a:spcPct val="80000"/>
              </a:lnSpc>
              <a:buNone/>
            </a:pPr>
            <a:r>
              <a:rPr lang="en-US" altLang="zh-CN" sz="2400" dirty="0">
                <a:solidFill>
                  <a:srgbClr val="0000FF"/>
                </a:solidFill>
                <a:latin typeface="Courier New" pitchFamily="49" charset="0"/>
                <a:cs typeface="Courier New" pitchFamily="49" charset="0"/>
              </a:rPr>
              <a:t>double </a:t>
            </a:r>
            <a:r>
              <a:rPr lang="en-US" altLang="zh-CN" sz="2400" dirty="0">
                <a:solidFill>
                  <a:schemeClr val="tx2"/>
                </a:solidFill>
                <a:latin typeface="Courier New" pitchFamily="49" charset="0"/>
                <a:cs typeface="Courier New" pitchFamily="49" charset="0"/>
              </a:rPr>
              <a:t>cylinder::volume() {</a:t>
            </a:r>
          </a:p>
          <a:p>
            <a:pPr>
              <a:lnSpc>
                <a:spcPct val="80000"/>
              </a:lnSpc>
              <a:buNone/>
            </a:pPr>
            <a:r>
              <a:rPr lang="en-US" altLang="zh-CN" sz="2400" dirty="0">
                <a:solidFill>
                  <a:srgbClr val="0000FF"/>
                </a:solidFill>
                <a:latin typeface="Courier New" pitchFamily="49" charset="0"/>
                <a:cs typeface="Courier New" pitchFamily="49" charset="0"/>
              </a:rPr>
              <a:t>    return </a:t>
            </a:r>
            <a:r>
              <a:rPr lang="en-US" altLang="zh-CN" sz="2400" dirty="0">
                <a:solidFill>
                  <a:schemeClr val="tx2"/>
                </a:solidFill>
                <a:latin typeface="Courier New" pitchFamily="49" charset="0"/>
                <a:cs typeface="Courier New" pitchFamily="49" charset="0"/>
              </a:rPr>
              <a:t>PI * r * r * h;  </a:t>
            </a:r>
          </a:p>
          <a:p>
            <a:pPr>
              <a:lnSpc>
                <a:spcPct val="80000"/>
              </a:lnSpc>
              <a:buNone/>
            </a:pPr>
            <a:r>
              <a:rPr lang="en-US" altLang="zh-CN" sz="2400" dirty="0">
                <a:solidFill>
                  <a:schemeClr val="tx2"/>
                </a:solidFill>
                <a:latin typeface="Courier New" pitchFamily="49" charset="0"/>
                <a:cs typeface="Courier New" pitchFamily="49" charset="0"/>
              </a:rPr>
              <a:t>}</a:t>
            </a:r>
          </a:p>
          <a:p>
            <a:pPr>
              <a:buNone/>
            </a:pPr>
            <a:endParaRPr lang="zh-CN" altLang="en-US" sz="24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64</a:t>
            </a:fld>
            <a:endParaRPr lang="en-US" altLang="zh-CN"/>
          </a:p>
        </p:txBody>
      </p:sp>
    </p:spTree>
    <p:extLst>
      <p:ext uri="{BB962C8B-B14F-4D97-AF65-F5344CB8AC3E}">
        <p14:creationId xmlns:p14="http://schemas.microsoft.com/office/powerpoint/2010/main" val="14010035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pPr>
              <a:lnSpc>
                <a:spcPct val="80000"/>
              </a:lnSpc>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 {</a:t>
            </a:r>
          </a:p>
          <a:p>
            <a:pPr>
              <a:lnSpc>
                <a:spcPct val="80000"/>
              </a:lnSpc>
              <a:buNone/>
            </a:pPr>
            <a:r>
              <a:rPr lang="en-US" altLang="zh-CN" sz="2400" dirty="0">
                <a:solidFill>
                  <a:srgbClr val="0000FF"/>
                </a:solidFill>
                <a:latin typeface="Courier New" pitchFamily="49" charset="0"/>
                <a:cs typeface="Courier New" pitchFamily="49" charset="0"/>
              </a:rPr>
              <a:t>	double </a:t>
            </a:r>
            <a:r>
              <a:rPr lang="en-US" altLang="zh-CN" sz="2400" dirty="0">
                <a:solidFill>
                  <a:schemeClr val="tx2"/>
                </a:solidFill>
                <a:latin typeface="Courier New" pitchFamily="49" charset="0"/>
                <a:cs typeface="Courier New" pitchFamily="49" charset="0"/>
              </a:rPr>
              <a:t>r, h; </a:t>
            </a:r>
          </a:p>
          <a:p>
            <a:pPr>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&lt;&lt;"Input r and h: ";</a:t>
            </a:r>
          </a:p>
          <a:p>
            <a:pPr>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cin</a:t>
            </a:r>
            <a:r>
              <a:rPr lang="en-US" altLang="zh-CN" sz="2400" dirty="0">
                <a:solidFill>
                  <a:schemeClr val="tx2"/>
                </a:solidFill>
                <a:latin typeface="Courier New" pitchFamily="49" charset="0"/>
                <a:cs typeface="Courier New" pitchFamily="49" charset="0"/>
              </a:rPr>
              <a:t>&gt;&gt;r&gt;&gt;h; </a:t>
            </a:r>
          </a:p>
          <a:p>
            <a:pPr>
              <a:lnSpc>
                <a:spcPct val="80000"/>
              </a:lnSpc>
              <a:buNone/>
            </a:pPr>
            <a:r>
              <a:rPr lang="en-US" altLang="zh-CN" sz="2400" dirty="0">
                <a:solidFill>
                  <a:schemeClr val="tx2"/>
                </a:solidFill>
                <a:latin typeface="Courier New" pitchFamily="49" charset="0"/>
                <a:cs typeface="Courier New" pitchFamily="49" charset="0"/>
              </a:rPr>
              <a:t>	cylinder </a:t>
            </a:r>
            <a:r>
              <a:rPr lang="en-US" altLang="zh-CN" sz="2400" dirty="0" err="1">
                <a:solidFill>
                  <a:schemeClr val="tx2"/>
                </a:solidFill>
                <a:latin typeface="Courier New" pitchFamily="49" charset="0"/>
                <a:cs typeface="Courier New" pitchFamily="49" charset="0"/>
              </a:rPr>
              <a:t>obj</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r,h</a:t>
            </a: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rgbClr val="0000FF"/>
                </a:solidFill>
                <a:latin typeface="Courier New" pitchFamily="49" charset="0"/>
                <a:cs typeface="Courier New" pitchFamily="49" charset="0"/>
              </a:rPr>
              <a:t>	double </a:t>
            </a:r>
            <a:r>
              <a:rPr lang="en-US" altLang="zh-CN" sz="2400" dirty="0">
                <a:solidFill>
                  <a:schemeClr val="tx2"/>
                </a:solidFill>
                <a:latin typeface="Courier New" pitchFamily="49" charset="0"/>
                <a:cs typeface="Courier New" pitchFamily="49" charset="0"/>
              </a:rPr>
              <a:t>a, v;</a:t>
            </a:r>
          </a:p>
          <a:p>
            <a:pPr>
              <a:lnSpc>
                <a:spcPct val="80000"/>
              </a:lnSpc>
              <a:buNone/>
            </a:pPr>
            <a:r>
              <a:rPr lang="en-US" altLang="zh-CN" sz="2400" dirty="0">
                <a:solidFill>
                  <a:schemeClr val="tx2"/>
                </a:solidFill>
                <a:latin typeface="Courier New" pitchFamily="49" charset="0"/>
                <a:cs typeface="Courier New" pitchFamily="49" charset="0"/>
              </a:rPr>
              <a:t>	a = 2*</a:t>
            </a:r>
            <a:r>
              <a:rPr lang="en-US" altLang="zh-CN" sz="2400" dirty="0" err="1">
                <a:solidFill>
                  <a:schemeClr val="tx2"/>
                </a:solidFill>
                <a:latin typeface="Courier New" pitchFamily="49" charset="0"/>
                <a:cs typeface="Courier New" pitchFamily="49" charset="0"/>
              </a:rPr>
              <a:t>obj.area</a:t>
            </a:r>
            <a:r>
              <a:rPr lang="en-US" altLang="zh-CN" sz="2400" dirty="0">
                <a:solidFill>
                  <a:schemeClr val="tx2"/>
                </a:solidFill>
                <a:latin typeface="Courier New" pitchFamily="49" charset="0"/>
                <a:cs typeface="Courier New" pitchFamily="49" charset="0"/>
              </a:rPr>
              <a:t>() + </a:t>
            </a:r>
            <a:r>
              <a:rPr lang="en-US" altLang="zh-CN" sz="2400" dirty="0" err="1">
                <a:solidFill>
                  <a:schemeClr val="tx2"/>
                </a:solidFill>
                <a:latin typeface="Courier New" pitchFamily="49" charset="0"/>
                <a:cs typeface="Courier New" pitchFamily="49" charset="0"/>
              </a:rPr>
              <a:t>obj.circum</a:t>
            </a:r>
            <a:r>
              <a:rPr lang="en-US" altLang="zh-CN" sz="2400" dirty="0">
                <a:solidFill>
                  <a:schemeClr val="tx2"/>
                </a:solidFill>
                <a:latin typeface="Courier New" pitchFamily="49" charset="0"/>
                <a:cs typeface="Courier New" pitchFamily="49" charset="0"/>
              </a:rPr>
              <a:t>()*h;</a:t>
            </a:r>
          </a:p>
          <a:p>
            <a:pPr>
              <a:lnSpc>
                <a:spcPct val="80000"/>
              </a:lnSpc>
              <a:buNone/>
            </a:pPr>
            <a:r>
              <a:rPr lang="en-US" altLang="zh-CN" sz="2400" dirty="0">
                <a:solidFill>
                  <a:schemeClr val="tx2"/>
                </a:solidFill>
                <a:latin typeface="Courier New" pitchFamily="49" charset="0"/>
                <a:cs typeface="Courier New" pitchFamily="49" charset="0"/>
              </a:rPr>
              <a:t>	v = </a:t>
            </a:r>
            <a:r>
              <a:rPr lang="en-US" altLang="zh-CN" sz="2400" dirty="0" err="1">
                <a:solidFill>
                  <a:schemeClr val="tx2"/>
                </a:solidFill>
                <a:latin typeface="Courier New" pitchFamily="49" charset="0"/>
                <a:cs typeface="Courier New" pitchFamily="49" charset="0"/>
              </a:rPr>
              <a:t>obj.volume</a:t>
            </a: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&lt;&lt;"area="&lt;&lt;a&lt;&lt;",  volume="&lt;&lt;v&lt;&lt;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chemeClr val="tx2"/>
                </a:solidFill>
                <a:latin typeface="Courier New" pitchFamily="49" charset="0"/>
                <a:cs typeface="Courier New" pitchFamily="49" charset="0"/>
              </a:rPr>
              <a:t>}</a:t>
            </a:r>
          </a:p>
          <a:p>
            <a:pPr>
              <a:lnSpc>
                <a:spcPct val="40000"/>
              </a:lnSpc>
              <a:buNone/>
            </a:pPr>
            <a:r>
              <a:rPr lang="en-US" altLang="zh-CN" sz="2400" dirty="0">
                <a:solidFill>
                  <a:srgbClr val="0000FF"/>
                </a:solidFill>
                <a:latin typeface="Courier New" pitchFamily="49" charset="0"/>
                <a:cs typeface="Courier New" pitchFamily="49" charset="0"/>
              </a:rPr>
              <a:t> </a:t>
            </a:r>
          </a:p>
          <a:p>
            <a:pPr>
              <a:lnSpc>
                <a:spcPct val="80000"/>
              </a:lnSpc>
              <a:buNone/>
            </a:pPr>
            <a:r>
              <a:rPr lang="zh-CN" altLang="en-US" sz="2400" dirty="0">
                <a:solidFill>
                  <a:schemeClr val="accent6"/>
                </a:solidFill>
                <a:latin typeface="Courier New" pitchFamily="49" charset="0"/>
                <a:cs typeface="Courier New" pitchFamily="49" charset="0"/>
              </a:rPr>
              <a:t>程序执行后，屏幕显示结果为：</a:t>
            </a:r>
          </a:p>
          <a:p>
            <a:pPr>
              <a:lnSpc>
                <a:spcPct val="80000"/>
              </a:lnSpc>
              <a:buNone/>
            </a:pPr>
            <a:r>
              <a:rPr lang="en-US" altLang="zh-CN" sz="2400" dirty="0">
                <a:solidFill>
                  <a:schemeClr val="tx2"/>
                </a:solidFill>
                <a:latin typeface="Courier New" pitchFamily="49" charset="0"/>
                <a:cs typeface="Courier New" pitchFamily="49" charset="0"/>
              </a:rPr>
              <a:t>Input r and h: </a:t>
            </a:r>
            <a:r>
              <a:rPr lang="en-US" altLang="zh-CN" sz="2400" dirty="0">
                <a:solidFill>
                  <a:srgbClr val="FF00FF"/>
                </a:solidFill>
                <a:latin typeface="Courier New" pitchFamily="49" charset="0"/>
                <a:cs typeface="Courier New" pitchFamily="49" charset="0"/>
              </a:rPr>
              <a:t>1.1 10</a:t>
            </a:r>
            <a:endParaRPr lang="en-US" altLang="zh-CN" sz="2400" dirty="0">
              <a:solidFill>
                <a:srgbClr val="0000FF"/>
              </a:solidFill>
              <a:latin typeface="Courier New" pitchFamily="49" charset="0"/>
              <a:cs typeface="Courier New" pitchFamily="49" charset="0"/>
            </a:endParaRPr>
          </a:p>
          <a:p>
            <a:pPr>
              <a:lnSpc>
                <a:spcPct val="80000"/>
              </a:lnSpc>
              <a:buNone/>
            </a:pPr>
            <a:r>
              <a:rPr lang="en-US" altLang="zh-CN" sz="2400" dirty="0">
                <a:solidFill>
                  <a:schemeClr val="tx2"/>
                </a:solidFill>
                <a:latin typeface="Courier New" pitchFamily="49" charset="0"/>
                <a:cs typeface="Courier New" pitchFamily="49" charset="0"/>
              </a:rPr>
              <a:t>area=76.7177,  volume=38.0133</a:t>
            </a:r>
            <a:endParaRPr lang="zh-CN" altLang="en-US" sz="24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65</a:t>
            </a:fld>
            <a:endParaRPr lang="en-US" altLang="zh-CN"/>
          </a:p>
        </p:txBody>
      </p:sp>
    </p:spTree>
    <p:extLst>
      <p:ext uri="{BB962C8B-B14F-4D97-AF65-F5344CB8AC3E}">
        <p14:creationId xmlns:p14="http://schemas.microsoft.com/office/powerpoint/2010/main" val="18947972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7.7】</a:t>
            </a:r>
            <a:r>
              <a:rPr lang="zh-CN" altLang="en-US" dirty="0"/>
              <a:t>说明</a:t>
            </a:r>
            <a:r>
              <a:rPr lang="zh-CN" altLang="en-US" dirty="0">
                <a:solidFill>
                  <a:srgbClr val="0000FF"/>
                </a:solidFill>
                <a:latin typeface="Times New Roman" pitchFamily="18" charset="0"/>
              </a:rPr>
              <a:t> </a:t>
            </a:r>
            <a:endParaRPr lang="zh-CN" altLang="en-US" dirty="0">
              <a:solidFill>
                <a:srgbClr val="0000FF"/>
              </a:solidFill>
            </a:endParaRPr>
          </a:p>
          <a:p>
            <a:pPr lvl="1">
              <a:spcBef>
                <a:spcPts val="576"/>
              </a:spcBef>
            </a:pPr>
            <a:r>
              <a:rPr lang="zh-CN" altLang="en-US" dirty="0"/>
              <a:t>自定义某一个类时，先“抽取”也即先抽象出该类要处理哪些数据，将它们设定为该类的数据成员 -- 如半径</a:t>
            </a:r>
            <a:r>
              <a:rPr lang="en-US" altLang="zh-CN" dirty="0"/>
              <a:t>r</a:t>
            </a:r>
            <a:r>
              <a:rPr lang="zh-CN" altLang="en-US" dirty="0"/>
              <a:t>与高</a:t>
            </a:r>
            <a:r>
              <a:rPr lang="en-US" altLang="zh-CN" dirty="0"/>
              <a:t>h；</a:t>
            </a:r>
            <a:r>
              <a:rPr lang="zh-CN" altLang="en-US" dirty="0"/>
              <a:t>而后进一步考虑要对这些数据进行一些什么样的处理，从而设定类成员函数 -- 如</a:t>
            </a:r>
            <a:r>
              <a:rPr lang="en-US" altLang="zh-CN" dirty="0" err="1"/>
              <a:t>circum、area</a:t>
            </a:r>
            <a:r>
              <a:rPr lang="zh-CN" altLang="en-US" dirty="0"/>
              <a:t>以及</a:t>
            </a:r>
            <a:r>
              <a:rPr lang="en-US" altLang="zh-CN" dirty="0"/>
              <a:t>volume</a:t>
            </a:r>
            <a:r>
              <a:rPr lang="zh-CN" altLang="en-US" dirty="0"/>
              <a:t>成员函数</a:t>
            </a:r>
          </a:p>
          <a:p>
            <a:pPr lvl="1">
              <a:spcBef>
                <a:spcPts val="576"/>
              </a:spcBef>
            </a:pPr>
            <a:r>
              <a:rPr lang="zh-CN" altLang="en-US" dirty="0"/>
              <a:t>在主调函数</a:t>
            </a:r>
            <a:r>
              <a:rPr lang="en-US" altLang="zh-CN" dirty="0"/>
              <a:t>main</a:t>
            </a:r>
            <a:r>
              <a:rPr lang="zh-CN" altLang="en-US" dirty="0"/>
              <a:t>中，必须通过类对象来对公有成员函数</a:t>
            </a:r>
            <a:r>
              <a:rPr lang="en-US" altLang="zh-CN" dirty="0" err="1"/>
              <a:t>circum、area</a:t>
            </a:r>
            <a:r>
              <a:rPr lang="zh-CN" altLang="en-US" dirty="0"/>
              <a:t>以及</a:t>
            </a:r>
            <a:r>
              <a:rPr lang="en-US" altLang="zh-CN" dirty="0"/>
              <a:t>volume</a:t>
            </a:r>
            <a:r>
              <a:rPr lang="zh-CN" altLang="en-US" dirty="0"/>
              <a:t>进行调用</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66</a:t>
            </a:fld>
            <a:endParaRPr lang="en-US" altLang="zh-CN"/>
          </a:p>
        </p:txBody>
      </p:sp>
    </p:spTree>
    <p:extLst>
      <p:ext uri="{BB962C8B-B14F-4D97-AF65-F5344CB8AC3E}">
        <p14:creationId xmlns:p14="http://schemas.microsoft.com/office/powerpoint/2010/main" val="30783591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7.8】</a:t>
            </a:r>
            <a:r>
              <a:rPr lang="zh-CN" altLang="en-US" dirty="0">
                <a:solidFill>
                  <a:srgbClr val="C00000"/>
                </a:solidFill>
                <a:latin typeface="宋体" charset="-122"/>
              </a:rPr>
              <a:t>反序输出问题</a:t>
            </a:r>
            <a:endParaRPr lang="en-US" altLang="zh-CN" dirty="0">
              <a:solidFill>
                <a:srgbClr val="C00000"/>
              </a:solidFill>
              <a:latin typeface="宋体" charset="-122"/>
            </a:endParaRPr>
          </a:p>
          <a:p>
            <a:pPr lvl="1"/>
            <a:r>
              <a:rPr lang="zh-CN" altLang="en-US" dirty="0"/>
              <a:t>从键盘输入10个</a:t>
            </a:r>
            <a:r>
              <a:rPr lang="en-US" altLang="zh-CN" dirty="0" err="1"/>
              <a:t>int</a:t>
            </a:r>
            <a:r>
              <a:rPr lang="zh-CN" altLang="en-US" dirty="0"/>
              <a:t>型数，而后按输入的相反顺序输出它们。使用自定义类（类型），在类的私有数据成员中存放数据而后输出</a:t>
            </a:r>
            <a:endParaRPr lang="en-US" altLang="zh-CN" dirty="0"/>
          </a:p>
          <a:p>
            <a:pPr>
              <a:lnSpc>
                <a:spcPct val="90000"/>
              </a:lnSpc>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lnSpc>
                <a:spcPct val="90000"/>
              </a:lnSpc>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Cla</a:t>
            </a:r>
            <a:r>
              <a:rPr lang="en-US" altLang="zh-CN" sz="2400" dirty="0">
                <a:solidFill>
                  <a:schemeClr val="tx2"/>
                </a:solidFill>
                <a:latin typeface="Courier New" pitchFamily="49" charset="0"/>
                <a:cs typeface="Courier New" pitchFamily="49" charset="0"/>
              </a:rPr>
              <a:t> {</a:t>
            </a:r>
          </a:p>
          <a:p>
            <a:pPr>
              <a:lnSpc>
                <a:spcPct val="90000"/>
              </a:lnSpc>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dat</a:t>
            </a:r>
            <a:r>
              <a:rPr lang="en-US" altLang="zh-CN" sz="2400" dirty="0">
                <a:solidFill>
                  <a:schemeClr val="tx2"/>
                </a:solidFill>
                <a:latin typeface="Courier New" pitchFamily="49" charset="0"/>
                <a:cs typeface="Courier New" pitchFamily="49" charset="0"/>
              </a:rPr>
              <a:t>[10];</a:t>
            </a:r>
          </a:p>
          <a:p>
            <a:pPr>
              <a:lnSpc>
                <a:spcPct val="90000"/>
              </a:lnSpc>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lnSpc>
                <a:spcPct val="90000"/>
              </a:lnSpc>
              <a:buNone/>
            </a:pPr>
            <a:r>
              <a:rPr lang="en-US" altLang="zh-CN" sz="2400" dirty="0">
                <a:solidFill>
                  <a:srgbClr val="0000FF"/>
                </a:solidFill>
                <a:latin typeface="Courier New" pitchFamily="49" charset="0"/>
                <a:cs typeface="Courier New" pitchFamily="49" charset="0"/>
              </a:rPr>
              <a:t>	void </a:t>
            </a:r>
            <a:r>
              <a:rPr lang="en-US" altLang="zh-CN" sz="2400" dirty="0" err="1">
                <a:solidFill>
                  <a:schemeClr val="tx2"/>
                </a:solidFill>
                <a:latin typeface="Courier New" pitchFamily="49" charset="0"/>
                <a:cs typeface="Courier New" pitchFamily="49" charset="0"/>
              </a:rPr>
              <a:t>dataIn</a:t>
            </a:r>
            <a:r>
              <a:rPr lang="en-US" altLang="zh-CN" sz="2400" dirty="0">
                <a:solidFill>
                  <a:schemeClr val="tx2"/>
                </a:solidFill>
                <a:latin typeface="Courier New" pitchFamily="49" charset="0"/>
                <a:cs typeface="Courier New" pitchFamily="49" charset="0"/>
              </a:rPr>
              <a:t>();</a:t>
            </a:r>
          </a:p>
          <a:p>
            <a:pPr>
              <a:lnSpc>
                <a:spcPct val="90000"/>
              </a:lnSpc>
              <a:buNone/>
            </a:pPr>
            <a:r>
              <a:rPr lang="en-US" altLang="zh-CN" sz="2400" dirty="0">
                <a:solidFill>
                  <a:srgbClr val="0000FF"/>
                </a:solidFill>
                <a:latin typeface="Courier New" pitchFamily="49" charset="0"/>
                <a:cs typeface="Courier New" pitchFamily="49" charset="0"/>
              </a:rPr>
              <a:t>	void </a:t>
            </a:r>
            <a:r>
              <a:rPr lang="en-US" altLang="zh-CN" sz="2400" dirty="0" err="1">
                <a:solidFill>
                  <a:schemeClr val="tx2"/>
                </a:solidFill>
                <a:latin typeface="Courier New" pitchFamily="49" charset="0"/>
                <a:cs typeface="Courier New" pitchFamily="49" charset="0"/>
              </a:rPr>
              <a:t>reverseOut</a:t>
            </a:r>
            <a:r>
              <a:rPr lang="en-US" altLang="zh-CN" sz="2400" dirty="0">
                <a:solidFill>
                  <a:schemeClr val="tx2"/>
                </a:solidFill>
                <a:latin typeface="Courier New" pitchFamily="49" charset="0"/>
                <a:cs typeface="Courier New" pitchFamily="49" charset="0"/>
              </a:rPr>
              <a:t>();</a:t>
            </a:r>
          </a:p>
          <a:p>
            <a:pPr>
              <a:lnSpc>
                <a:spcPct val="90000"/>
              </a:lnSpc>
              <a:buNone/>
            </a:pPr>
            <a:r>
              <a:rPr lang="en-US" altLang="zh-CN" sz="2400" dirty="0">
                <a:solidFill>
                  <a:schemeClr val="tx2"/>
                </a:solidFill>
                <a:latin typeface="Courier New" pitchFamily="49" charset="0"/>
                <a:cs typeface="Courier New" pitchFamily="49" charset="0"/>
              </a:rPr>
              <a:t>};</a:t>
            </a:r>
          </a:p>
          <a:p>
            <a:pPr lvl="1">
              <a:buNone/>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67</a:t>
            </a:fld>
            <a:endParaRPr lang="en-US" altLang="zh-CN"/>
          </a:p>
        </p:txBody>
      </p:sp>
    </p:spTree>
    <p:extLst>
      <p:ext uri="{BB962C8B-B14F-4D97-AF65-F5344CB8AC3E}">
        <p14:creationId xmlns:p14="http://schemas.microsoft.com/office/powerpoint/2010/main" val="309658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pPr>
              <a:lnSpc>
                <a:spcPct val="80000"/>
              </a:lnSpc>
              <a:buNone/>
            </a:pPr>
            <a:r>
              <a:rPr lang="en-US" altLang="zh-CN" sz="2400" dirty="0">
                <a:solidFill>
                  <a:srgbClr val="0000FF"/>
                </a:solidFill>
                <a:latin typeface="Courier New" pitchFamily="49" charset="0"/>
                <a:cs typeface="Courier New" pitchFamily="49" charset="0"/>
              </a:rPr>
              <a:t>void </a:t>
            </a:r>
            <a:r>
              <a:rPr lang="en-US" altLang="zh-CN" sz="2400" dirty="0" err="1">
                <a:solidFill>
                  <a:schemeClr val="tx2"/>
                </a:solidFill>
                <a:latin typeface="Courier New" pitchFamily="49" charset="0"/>
                <a:cs typeface="Courier New" pitchFamily="49" charset="0"/>
              </a:rPr>
              <a:t>Cla</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dataIn</a:t>
            </a:r>
            <a:r>
              <a:rPr lang="en-US" altLang="zh-CN" sz="2400" dirty="0">
                <a:solidFill>
                  <a:schemeClr val="tx2"/>
                </a:solidFill>
                <a:latin typeface="Courier New" pitchFamily="49" charset="0"/>
                <a:cs typeface="Courier New" pitchFamily="49" charset="0"/>
              </a:rPr>
              <a:t>() {</a:t>
            </a:r>
          </a:p>
          <a:p>
            <a:pPr>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&lt;&lt;"input 10 integers:"&lt;&lt;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rgbClr val="0000FF"/>
                </a:solidFill>
                <a:latin typeface="Courier New" pitchFamily="49" charset="0"/>
                <a:cs typeface="Courier New" pitchFamily="49" charset="0"/>
              </a:rPr>
              <a:t>	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&lt;10;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p>
          <a:p>
            <a:pPr>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cin</a:t>
            </a:r>
            <a:r>
              <a:rPr lang="en-US" altLang="zh-CN" sz="2400" dirty="0">
                <a:solidFill>
                  <a:schemeClr val="tx2"/>
                </a:solidFill>
                <a:latin typeface="Courier New" pitchFamily="49" charset="0"/>
                <a:cs typeface="Courier New" pitchFamily="49" charset="0"/>
              </a:rPr>
              <a:t>&gt;&gt;</a:t>
            </a:r>
            <a:r>
              <a:rPr lang="en-US" altLang="zh-CN" sz="2400" dirty="0" err="1">
                <a:solidFill>
                  <a:schemeClr val="tx2"/>
                </a:solidFill>
                <a:latin typeface="Courier New" pitchFamily="49" charset="0"/>
                <a:cs typeface="Courier New" pitchFamily="49" charset="0"/>
              </a:rPr>
              <a:t>dat</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rgbClr val="0000FF"/>
                </a:solidFill>
                <a:latin typeface="Courier New" pitchFamily="49" charset="0"/>
                <a:cs typeface="Courier New" pitchFamily="49" charset="0"/>
              </a:rPr>
              <a:t> </a:t>
            </a:r>
            <a:endParaRPr lang="en-US" altLang="zh-CN" sz="2400" dirty="0">
              <a:solidFill>
                <a:schemeClr val="hlink"/>
              </a:solidFill>
              <a:latin typeface="Courier New" pitchFamily="49" charset="0"/>
              <a:cs typeface="Courier New" pitchFamily="49" charset="0"/>
            </a:endParaRPr>
          </a:p>
          <a:p>
            <a:pPr>
              <a:lnSpc>
                <a:spcPct val="80000"/>
              </a:lnSpc>
              <a:buNone/>
            </a:pPr>
            <a:r>
              <a:rPr lang="en-US" altLang="zh-CN" sz="2400" dirty="0">
                <a:solidFill>
                  <a:srgbClr val="0000FF"/>
                </a:solidFill>
                <a:latin typeface="Courier New" pitchFamily="49" charset="0"/>
                <a:cs typeface="Courier New" pitchFamily="49" charset="0"/>
              </a:rPr>
              <a:t>void </a:t>
            </a:r>
            <a:r>
              <a:rPr lang="en-US" altLang="zh-CN" sz="2400" dirty="0" err="1">
                <a:solidFill>
                  <a:schemeClr val="tx2"/>
                </a:solidFill>
                <a:latin typeface="Courier New" pitchFamily="49" charset="0"/>
                <a:cs typeface="Courier New" pitchFamily="49" charset="0"/>
              </a:rPr>
              <a:t>Cla</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reverseOut</a:t>
            </a:r>
            <a:r>
              <a:rPr lang="en-US" altLang="zh-CN" sz="2400" dirty="0">
                <a:solidFill>
                  <a:schemeClr val="tx2"/>
                </a:solidFill>
                <a:latin typeface="Courier New" pitchFamily="49" charset="0"/>
                <a:cs typeface="Courier New" pitchFamily="49" charset="0"/>
              </a:rPr>
              <a:t>() {</a:t>
            </a:r>
          </a:p>
          <a:p>
            <a:pPr>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 The result ----"&lt;&lt;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nSpc>
                <a:spcPct val="80000"/>
              </a:lnSpc>
              <a:buNone/>
            </a:pPr>
            <a:r>
              <a:rPr lang="en-US" altLang="zh-CN" sz="2400" dirty="0">
                <a:solidFill>
                  <a:srgbClr val="0000FF"/>
                </a:solidFill>
                <a:latin typeface="Courier New" pitchFamily="49" charset="0"/>
                <a:cs typeface="Courier New" pitchFamily="49" charset="0"/>
              </a:rPr>
              <a:t>	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=9;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&gt;=0;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dat</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]&lt;&lt;" ";</a:t>
            </a:r>
          </a:p>
          <a:p>
            <a:pPr>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nSpc>
                <a:spcPct val="80000"/>
              </a:lnSpc>
              <a:buNone/>
            </a:pPr>
            <a:r>
              <a:rPr lang="en-US" altLang="zh-CN" sz="2400" dirty="0">
                <a:solidFill>
                  <a:schemeClr val="tx2"/>
                </a:solidFill>
                <a:latin typeface="Courier New" pitchFamily="49" charset="0"/>
                <a:cs typeface="Courier New" pitchFamily="49" charset="0"/>
              </a:rPr>
              <a:t>} </a:t>
            </a:r>
          </a:p>
          <a:p>
            <a:pPr>
              <a:buNone/>
            </a:pPr>
            <a:endParaRPr lang="zh-CN" altLang="en-US" sz="24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68</a:t>
            </a:fld>
            <a:endParaRPr lang="en-US" altLang="zh-CN"/>
          </a:p>
        </p:txBody>
      </p:sp>
    </p:spTree>
    <p:extLst>
      <p:ext uri="{BB962C8B-B14F-4D97-AF65-F5344CB8AC3E}">
        <p14:creationId xmlns:p14="http://schemas.microsoft.com/office/powerpoint/2010/main" val="380443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面向对象的特点</a:t>
            </a:r>
            <a:endParaRPr lang="en-US" altLang="zh-CN" dirty="0"/>
          </a:p>
          <a:p>
            <a:pPr lvl="1"/>
            <a:r>
              <a:rPr lang="zh-CN" altLang="en-US" dirty="0"/>
              <a:t>封装性</a:t>
            </a:r>
            <a:endParaRPr lang="en-US" altLang="zh-CN" dirty="0"/>
          </a:p>
          <a:p>
            <a:pPr lvl="2"/>
            <a:r>
              <a:rPr lang="zh-CN" altLang="en-US" dirty="0"/>
              <a:t>将同类事物的共同属性封装为一类</a:t>
            </a:r>
            <a:endParaRPr lang="en-US" altLang="zh-CN" dirty="0"/>
          </a:p>
          <a:p>
            <a:pPr lvl="1"/>
            <a:r>
              <a:rPr lang="zh-CN" altLang="en-US" dirty="0"/>
              <a:t>继承性</a:t>
            </a:r>
            <a:endParaRPr lang="en-US" altLang="zh-CN" dirty="0"/>
          </a:p>
          <a:p>
            <a:pPr lvl="2"/>
            <a:r>
              <a:rPr lang="zh-CN" altLang="en-US" dirty="0"/>
              <a:t>从其它事物中继承某些属性</a:t>
            </a:r>
            <a:endParaRPr lang="en-US" altLang="zh-CN" dirty="0"/>
          </a:p>
          <a:p>
            <a:pPr lvl="1"/>
            <a:r>
              <a:rPr lang="zh-CN" altLang="en-US" dirty="0"/>
              <a:t>多态性</a:t>
            </a:r>
            <a:endParaRPr lang="en-US" altLang="zh-CN" dirty="0"/>
          </a:p>
          <a:p>
            <a:pPr lvl="2"/>
            <a:r>
              <a:rPr lang="zh-CN" altLang="en-US" dirty="0"/>
              <a:t>函数、运算符重载</a:t>
            </a:r>
            <a:endParaRPr lang="en-US" altLang="zh-CN" dirty="0"/>
          </a:p>
          <a:p>
            <a:pPr lvl="2"/>
            <a:r>
              <a:rPr lang="zh-CN" altLang="en-US" dirty="0"/>
              <a:t>虚函数</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6</a:t>
            </a:fld>
            <a:endParaRPr lang="en-US" altLang="zh-CN"/>
          </a:p>
        </p:txBody>
      </p:sp>
    </p:spTree>
    <p:extLst>
      <p:ext uri="{BB962C8B-B14F-4D97-AF65-F5344CB8AC3E}">
        <p14:creationId xmlns:p14="http://schemas.microsoft.com/office/powerpoint/2010/main" val="11496433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pPr>
              <a:lnSpc>
                <a:spcPct val="90000"/>
              </a:lnSpc>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lnSpc>
                <a:spcPct val="9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a:t>
            </a:r>
            <a:r>
              <a:rPr lang="en-US" altLang="zh-CN" sz="2400" dirty="0">
                <a:solidFill>
                  <a:schemeClr val="tx2"/>
                </a:solidFill>
                <a:latin typeface="Courier New" pitchFamily="49" charset="0"/>
                <a:cs typeface="Courier New" pitchFamily="49" charset="0"/>
              </a:rPr>
              <a:t> obj1;</a:t>
            </a:r>
          </a:p>
          <a:p>
            <a:pPr>
              <a:lnSpc>
                <a:spcPct val="90000"/>
              </a:lnSpc>
              <a:buNone/>
            </a:pPr>
            <a:r>
              <a:rPr lang="en-US" altLang="zh-CN" sz="2400" dirty="0">
                <a:solidFill>
                  <a:schemeClr val="tx2"/>
                </a:solidFill>
                <a:latin typeface="Courier New" pitchFamily="49" charset="0"/>
                <a:cs typeface="Courier New" pitchFamily="49" charset="0"/>
              </a:rPr>
              <a:t>	obj1.dataIn();  </a:t>
            </a:r>
          </a:p>
          <a:p>
            <a:pPr>
              <a:lnSpc>
                <a:spcPct val="90000"/>
              </a:lnSpc>
              <a:buNone/>
            </a:pPr>
            <a:r>
              <a:rPr lang="en-US" altLang="zh-CN" sz="2400" dirty="0">
                <a:solidFill>
                  <a:schemeClr val="tx2"/>
                </a:solidFill>
                <a:latin typeface="Courier New" pitchFamily="49" charset="0"/>
                <a:cs typeface="Courier New" pitchFamily="49" charset="0"/>
              </a:rPr>
              <a:t>	obj1.reverseOut();  </a:t>
            </a:r>
          </a:p>
          <a:p>
            <a:pPr>
              <a:lnSpc>
                <a:spcPct val="90000"/>
              </a:lnSpc>
              <a:buNone/>
            </a:pPr>
            <a:r>
              <a:rPr lang="en-US" altLang="zh-CN" sz="2400" dirty="0">
                <a:solidFill>
                  <a:schemeClr val="tx2"/>
                </a:solidFill>
                <a:latin typeface="Courier New" pitchFamily="49" charset="0"/>
                <a:cs typeface="Courier New" pitchFamily="49" charset="0"/>
              </a:rPr>
              <a:t>}	</a:t>
            </a:r>
          </a:p>
          <a:p>
            <a:pPr>
              <a:lnSpc>
                <a:spcPct val="90000"/>
              </a:lnSpc>
              <a:buNone/>
            </a:pPr>
            <a:endParaRPr lang="zh-CN" altLang="en-US" sz="2400" dirty="0">
              <a:solidFill>
                <a:srgbClr val="008000"/>
              </a:solidFill>
              <a:latin typeface="Courier New" pitchFamily="49" charset="0"/>
              <a:cs typeface="Courier New" pitchFamily="49" charset="0"/>
            </a:endParaRPr>
          </a:p>
          <a:p>
            <a:pPr>
              <a:lnSpc>
                <a:spcPct val="90000"/>
              </a:lnSpc>
              <a:buNone/>
            </a:pPr>
            <a:r>
              <a:rPr lang="zh-CN" altLang="en-US" sz="2400" dirty="0">
                <a:solidFill>
                  <a:schemeClr val="accent6"/>
                </a:solidFill>
                <a:latin typeface="Courier New" pitchFamily="49" charset="0"/>
                <a:cs typeface="Courier New" pitchFamily="49" charset="0"/>
              </a:rPr>
              <a:t>程序执行后的输出结果为:</a:t>
            </a:r>
          </a:p>
          <a:p>
            <a:pPr>
              <a:lnSpc>
                <a:spcPct val="90000"/>
              </a:lnSpc>
              <a:buNone/>
            </a:pPr>
            <a:r>
              <a:rPr lang="en-US" altLang="zh-CN" sz="2400" dirty="0">
                <a:solidFill>
                  <a:schemeClr val="tx2"/>
                </a:solidFill>
                <a:latin typeface="Courier New" pitchFamily="49" charset="0"/>
                <a:cs typeface="Courier New" pitchFamily="49" charset="0"/>
              </a:rPr>
              <a:t>input 10 integers:</a:t>
            </a:r>
          </a:p>
          <a:p>
            <a:pPr>
              <a:lnSpc>
                <a:spcPct val="90000"/>
              </a:lnSpc>
              <a:buNone/>
            </a:pPr>
            <a:r>
              <a:rPr lang="en-US" altLang="zh-CN" sz="2400" dirty="0">
                <a:solidFill>
                  <a:srgbClr val="FF00FF"/>
                </a:solidFill>
                <a:latin typeface="Courier New" pitchFamily="49" charset="0"/>
                <a:cs typeface="Courier New" pitchFamily="49" charset="0"/>
              </a:rPr>
              <a:t>1 2 3 4 5 6 7 8 9 10</a:t>
            </a:r>
            <a:endParaRPr lang="en-US" altLang="zh-CN" sz="2400" dirty="0">
              <a:solidFill>
                <a:srgbClr val="0000FF"/>
              </a:solidFill>
              <a:latin typeface="Courier New" pitchFamily="49" charset="0"/>
              <a:cs typeface="Courier New" pitchFamily="49" charset="0"/>
            </a:endParaRPr>
          </a:p>
          <a:p>
            <a:pPr>
              <a:lnSpc>
                <a:spcPct val="90000"/>
              </a:lnSpc>
              <a:buNone/>
            </a:pPr>
            <a:r>
              <a:rPr lang="en-US" altLang="zh-CN" sz="2400" dirty="0">
                <a:solidFill>
                  <a:schemeClr val="tx2"/>
                </a:solidFill>
                <a:latin typeface="Courier New" pitchFamily="49" charset="0"/>
                <a:cs typeface="Courier New" pitchFamily="49" charset="0"/>
              </a:rPr>
              <a:t>---- The result ----</a:t>
            </a:r>
          </a:p>
          <a:p>
            <a:pPr>
              <a:lnSpc>
                <a:spcPct val="90000"/>
              </a:lnSpc>
              <a:buNone/>
            </a:pPr>
            <a:r>
              <a:rPr lang="en-US" altLang="zh-CN" sz="2400" dirty="0">
                <a:solidFill>
                  <a:schemeClr val="tx2"/>
                </a:solidFill>
                <a:latin typeface="Courier New" pitchFamily="49" charset="0"/>
                <a:cs typeface="Courier New" pitchFamily="49" charset="0"/>
              </a:rPr>
              <a:t>10 9 8 7 6 5 4 3 2 1 </a:t>
            </a:r>
          </a:p>
          <a:p>
            <a:pPr>
              <a:buNone/>
            </a:pPr>
            <a:endParaRPr lang="zh-CN" altLang="en-US" sz="24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69</a:t>
            </a:fld>
            <a:endParaRPr lang="en-US" altLang="zh-CN"/>
          </a:p>
        </p:txBody>
      </p:sp>
    </p:spTree>
    <p:extLst>
      <p:ext uri="{BB962C8B-B14F-4D97-AF65-F5344CB8AC3E}">
        <p14:creationId xmlns:p14="http://schemas.microsoft.com/office/powerpoint/2010/main" val="13445738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a:xfrm>
            <a:off x="457200" y="1295400"/>
            <a:ext cx="8153400" cy="2490790"/>
          </a:xfrm>
        </p:spPr>
        <p:txBody>
          <a:bodyPr/>
          <a:lstStyle/>
          <a:p>
            <a:r>
              <a:rPr lang="zh-CN" altLang="en-US" dirty="0"/>
              <a:t>对象数组的初始化</a:t>
            </a:r>
            <a:endParaRPr lang="en-US" altLang="zh-CN" dirty="0"/>
          </a:p>
          <a:p>
            <a:pPr lvl="1"/>
            <a:r>
              <a:rPr lang="zh-CN" altLang="en-US" dirty="0"/>
              <a:t>将对象数组看作一组同类型的对象，分别对每个数组元素进行初始化</a:t>
            </a:r>
            <a:endParaRPr lang="en-US" altLang="zh-CN" dirty="0"/>
          </a:p>
          <a:p>
            <a:pPr lvl="2"/>
            <a:r>
              <a:rPr lang="zh-CN" altLang="en-US" dirty="0"/>
              <a:t>利用初始化列表</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285852" y="3786190"/>
            <a:ext cx="7143800" cy="2677656"/>
          </a:xfrm>
          <a:prstGeom prst="rect">
            <a:avLst/>
          </a:prstGeom>
          <a:noFill/>
        </p:spPr>
        <p:txBody>
          <a:bodyPr wrap="square" rtlCol="0">
            <a:spAutoFit/>
          </a:bodyPr>
          <a:lstStyle/>
          <a:p>
            <a:r>
              <a:rPr lang="en-US" altLang="zh-CN" sz="2400" b="1" dirty="0">
                <a:solidFill>
                  <a:schemeClr val="tx2"/>
                </a:solidFill>
                <a:latin typeface="Courier New" pitchFamily="49" charset="0"/>
                <a:cs typeface="Courier New" pitchFamily="49" charset="0"/>
              </a:rPr>
              <a:t>Poker </a:t>
            </a:r>
            <a:r>
              <a:rPr lang="en-US" altLang="zh-CN" sz="2400" b="1" dirty="0" err="1">
                <a:solidFill>
                  <a:schemeClr val="tx2"/>
                </a:solidFill>
                <a:latin typeface="Courier New" pitchFamily="49" charset="0"/>
                <a:cs typeface="Courier New" pitchFamily="49" charset="0"/>
              </a:rPr>
              <a:t>poker</a:t>
            </a:r>
            <a:r>
              <a:rPr lang="en-US" altLang="zh-CN" sz="2400" b="1" dirty="0">
                <a:solidFill>
                  <a:schemeClr val="tx2"/>
                </a:solidFill>
                <a:latin typeface="Courier New" pitchFamily="49" charset="0"/>
                <a:cs typeface="Courier New" pitchFamily="49" charset="0"/>
              </a:rPr>
              <a:t>[5] = {</a:t>
            </a:r>
          </a:p>
          <a:p>
            <a:r>
              <a:rPr lang="en-US" altLang="zh-CN" sz="2400" b="1" dirty="0">
                <a:solidFill>
                  <a:schemeClr val="tx2"/>
                </a:solidFill>
                <a:latin typeface="Courier New" pitchFamily="49" charset="0"/>
                <a:cs typeface="Courier New" pitchFamily="49" charset="0"/>
              </a:rPr>
              <a:t>		Poker(11, “spade”),</a:t>
            </a:r>
          </a:p>
          <a:p>
            <a:r>
              <a:rPr lang="en-US" altLang="zh-CN" sz="2400" b="1" dirty="0">
                <a:solidFill>
                  <a:schemeClr val="tx2"/>
                </a:solidFill>
                <a:latin typeface="Courier New" pitchFamily="49" charset="0"/>
                <a:cs typeface="Courier New" pitchFamily="49" charset="0"/>
              </a:rPr>
              <a:t>		Poker(10, “diamond”),</a:t>
            </a:r>
            <a:endParaRPr lang="zh-CN" altLang="en-US" sz="2400" b="1" dirty="0">
              <a:solidFill>
                <a:schemeClr val="tx2"/>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Poker(13, “heart”),</a:t>
            </a:r>
          </a:p>
          <a:p>
            <a:r>
              <a:rPr lang="en-US" altLang="zh-CN" sz="2400" b="1" dirty="0">
                <a:solidFill>
                  <a:schemeClr val="tx2"/>
                </a:solidFill>
                <a:latin typeface="Courier New" pitchFamily="49" charset="0"/>
                <a:cs typeface="Courier New" pitchFamily="49" charset="0"/>
              </a:rPr>
              <a:t>		Poker(12, “club”),</a:t>
            </a:r>
          </a:p>
          <a:p>
            <a:r>
              <a:rPr lang="en-US" altLang="zh-CN" sz="2400" b="1" dirty="0">
                <a:solidFill>
                  <a:schemeClr val="tx2"/>
                </a:solidFill>
                <a:latin typeface="Courier New" pitchFamily="49" charset="0"/>
                <a:cs typeface="Courier New" pitchFamily="49" charset="0"/>
              </a:rPr>
              <a:t>		Poker(1, “heart”),</a:t>
            </a:r>
            <a:endParaRPr lang="zh-CN" altLang="en-US" sz="2400" b="1" dirty="0">
              <a:solidFill>
                <a:schemeClr val="tx2"/>
              </a:solidFill>
              <a:latin typeface="Courier New" pitchFamily="49" charset="0"/>
              <a:cs typeface="Courier New" pitchFamily="49" charset="0"/>
            </a:endParaRPr>
          </a:p>
          <a:p>
            <a:r>
              <a:rPr lang="en-US" altLang="zh-CN" sz="2400" b="1">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p:txBody>
      </p:sp>
      <p:sp>
        <p:nvSpPr>
          <p:cNvPr id="7" name="灯片编号占位符 6"/>
          <p:cNvSpPr>
            <a:spLocks noGrp="1"/>
          </p:cNvSpPr>
          <p:nvPr>
            <p:ph type="sldNum" sz="quarter" idx="12"/>
          </p:nvPr>
        </p:nvSpPr>
        <p:spPr/>
        <p:txBody>
          <a:bodyPr/>
          <a:lstStyle/>
          <a:p>
            <a:fld id="{81622E5D-7BC3-44E6-BA65-C8AAD10FCEE5}" type="slidenum">
              <a:rPr lang="en-US" altLang="zh-CN" smtClean="0"/>
              <a:pPr/>
              <a:t>70</a:t>
            </a:fld>
            <a:endParaRPr lang="en-US" altLang="zh-CN"/>
          </a:p>
        </p:txBody>
      </p:sp>
    </p:spTree>
    <p:extLst>
      <p:ext uri="{BB962C8B-B14F-4D97-AF65-F5344CB8AC3E}">
        <p14:creationId xmlns:p14="http://schemas.microsoft.com/office/powerpoint/2010/main" val="30259899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a:xfrm>
            <a:off x="457200" y="1295400"/>
            <a:ext cx="8153400" cy="2133600"/>
          </a:xfrm>
        </p:spPr>
        <p:txBody>
          <a:bodyPr/>
          <a:lstStyle/>
          <a:p>
            <a:r>
              <a:rPr lang="zh-CN" altLang="en-US" dirty="0"/>
              <a:t>对象指针的初始化</a:t>
            </a:r>
            <a:endParaRPr lang="en-US" altLang="zh-CN" dirty="0"/>
          </a:p>
          <a:p>
            <a:pPr lvl="1"/>
            <a:r>
              <a:rPr lang="zh-CN" altLang="en-US" dirty="0"/>
              <a:t>通常使用动态内存分配运算符，生成动态对象，用该动态对象初始化对象指针</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285852" y="3500438"/>
            <a:ext cx="7143800" cy="461665"/>
          </a:xfrm>
          <a:prstGeom prst="rect">
            <a:avLst/>
          </a:prstGeom>
          <a:noFill/>
        </p:spPr>
        <p:txBody>
          <a:bodyPr wrap="square" rtlCol="0">
            <a:spAutoFit/>
          </a:bodyPr>
          <a:lstStyle/>
          <a:p>
            <a:r>
              <a:rPr lang="en-US" altLang="zh-CN" sz="2400" b="1" dirty="0">
                <a:solidFill>
                  <a:schemeClr val="tx2"/>
                </a:solidFill>
                <a:latin typeface="Courier New" pitchFamily="49" charset="0"/>
                <a:cs typeface="Courier New" pitchFamily="49" charset="0"/>
              </a:rPr>
              <a:t>Poker *poker =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Poker(10,”club”);</a:t>
            </a:r>
            <a:endParaRPr lang="zh-CN" altLang="en-US" sz="2400" b="1" dirty="0">
              <a:solidFill>
                <a:schemeClr val="tx2"/>
              </a:solidFill>
              <a:latin typeface="Courier New" pitchFamily="49" charset="0"/>
              <a:cs typeface="Courier New" pitchFamily="49" charset="0"/>
            </a:endParaRPr>
          </a:p>
        </p:txBody>
      </p:sp>
      <p:sp>
        <p:nvSpPr>
          <p:cNvPr id="7" name="灯片编号占位符 6"/>
          <p:cNvSpPr>
            <a:spLocks noGrp="1"/>
          </p:cNvSpPr>
          <p:nvPr>
            <p:ph type="sldNum" sz="quarter" idx="12"/>
          </p:nvPr>
        </p:nvSpPr>
        <p:spPr/>
        <p:txBody>
          <a:bodyPr/>
          <a:lstStyle/>
          <a:p>
            <a:fld id="{81622E5D-7BC3-44E6-BA65-C8AAD10FCEE5}" type="slidenum">
              <a:rPr lang="en-US" altLang="zh-CN" smtClean="0"/>
              <a:pPr/>
              <a:t>71</a:t>
            </a:fld>
            <a:endParaRPr lang="en-US" altLang="zh-CN"/>
          </a:p>
        </p:txBody>
      </p:sp>
    </p:spTree>
    <p:extLst>
      <p:ext uri="{BB962C8B-B14F-4D97-AF65-F5344CB8AC3E}">
        <p14:creationId xmlns:p14="http://schemas.microsoft.com/office/powerpoint/2010/main" val="19155565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对象的初始化</a:t>
            </a:r>
          </a:p>
        </p:txBody>
      </p:sp>
      <p:sp>
        <p:nvSpPr>
          <p:cNvPr id="3" name="内容占位符 2"/>
          <p:cNvSpPr>
            <a:spLocks noGrp="1"/>
          </p:cNvSpPr>
          <p:nvPr>
            <p:ph idx="1"/>
          </p:nvPr>
        </p:nvSpPr>
        <p:spPr/>
        <p:txBody>
          <a:bodyPr/>
          <a:lstStyle/>
          <a:p>
            <a:r>
              <a:rPr lang="zh-CN" altLang="en-US" dirty="0"/>
              <a:t>常对象及其初始化</a:t>
            </a:r>
            <a:endParaRPr lang="en-US" altLang="zh-CN" dirty="0"/>
          </a:p>
          <a:p>
            <a:pPr lvl="1"/>
            <a:r>
              <a:rPr lang="zh-CN" altLang="en-US" dirty="0"/>
              <a:t>说明对象时，可以将对象说明为常对象</a:t>
            </a:r>
            <a:endParaRPr lang="en-US" altLang="zh-CN" dirty="0"/>
          </a:p>
          <a:p>
            <a:pPr lvl="1"/>
            <a:r>
              <a:rPr lang="zh-CN" altLang="en-US" dirty="0"/>
              <a:t>常对象进行初始化时，必须使用常量初始化其数据成员</a:t>
            </a:r>
            <a:endParaRPr lang="en-US" altLang="zh-CN" dirty="0"/>
          </a:p>
          <a:p>
            <a:pPr lvl="1"/>
            <a:r>
              <a:rPr lang="zh-CN" altLang="en-US" dirty="0"/>
              <a:t>任何情况下，常对象的数据成员值不能被修改</a:t>
            </a:r>
            <a:endParaRPr lang="en-US" altLang="zh-CN" dirty="0"/>
          </a:p>
          <a:p>
            <a:pPr lvl="1"/>
            <a:r>
              <a:rPr lang="zh-CN" altLang="en-US" dirty="0"/>
              <a:t>常对象的说明方式：</a:t>
            </a:r>
            <a:endParaRPr lang="en-US" altLang="zh-CN" dirty="0"/>
          </a:p>
          <a:p>
            <a:pPr lvl="2"/>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a:t>
            </a:r>
            <a:r>
              <a:rPr lang="en-US" altLang="zh-CN" dirty="0">
                <a:solidFill>
                  <a:srgbClr val="0000FF"/>
                </a:solidFill>
                <a:latin typeface="Courier New" pitchFamily="49" charset="0"/>
                <a:cs typeface="Courier New" pitchFamily="49" charset="0"/>
              </a:rPr>
              <a:t>const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初始化列表</a:t>
            </a:r>
            <a:r>
              <a:rPr lang="en-US" altLang="zh-CN" dirty="0">
                <a:solidFill>
                  <a:schemeClr val="tx2"/>
                </a:solidFill>
                <a:latin typeface="Courier New" pitchFamily="49" charset="0"/>
                <a:cs typeface="Courier New" pitchFamily="49" charset="0"/>
              </a:rPr>
              <a:t>&gt;)]</a:t>
            </a:r>
          </a:p>
          <a:p>
            <a:pPr lvl="2"/>
            <a:r>
              <a:rPr lang="en-US" altLang="zh-CN" dirty="0">
                <a:solidFill>
                  <a:srgbClr val="0000FF"/>
                </a:solidFill>
                <a:latin typeface="Courier New" pitchFamily="49" charset="0"/>
                <a:cs typeface="Courier New" pitchFamily="49" charset="0"/>
              </a:rPr>
              <a:t>const</a:t>
            </a:r>
            <a:r>
              <a:rPr lang="en-US" altLang="zh-CN" dirty="0">
                <a:solidFill>
                  <a:schemeClr val="tx2"/>
                </a:solidFill>
                <a:latin typeface="Courier New" pitchFamily="49" charset="0"/>
                <a:cs typeface="Courier New" pitchFamily="49" charset="0"/>
              </a:rPr>
              <a:t> &lt;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初始化列表</a:t>
            </a:r>
            <a:r>
              <a:rPr lang="en-US" altLang="zh-CN" dirty="0">
                <a:solidFill>
                  <a:schemeClr val="tx2"/>
                </a:solidFill>
                <a:latin typeface="Courier New" pitchFamily="49" charset="0"/>
                <a:cs typeface="Courier New" pitchFamily="49" charset="0"/>
              </a:rPr>
              <a:t>&gt;)]</a:t>
            </a:r>
          </a:p>
          <a:p>
            <a:pPr lvl="1"/>
            <a:r>
              <a:rPr lang="zh-CN" altLang="en-US" dirty="0"/>
              <a:t>常对象</a:t>
            </a:r>
            <a:r>
              <a:rPr lang="zh-CN" altLang="en-US" dirty="0">
                <a:solidFill>
                  <a:srgbClr val="FF0000"/>
                </a:solidFill>
              </a:rPr>
              <a:t>不能</a:t>
            </a:r>
            <a:r>
              <a:rPr lang="zh-CN" altLang="en-US" dirty="0"/>
              <a:t>调用类的</a:t>
            </a:r>
            <a:r>
              <a:rPr lang="zh-CN" altLang="en-US" dirty="0">
                <a:solidFill>
                  <a:srgbClr val="FF0000"/>
                </a:solidFill>
              </a:rPr>
              <a:t>非</a:t>
            </a:r>
            <a:r>
              <a:rPr lang="en-US" altLang="zh-CN" dirty="0">
                <a:solidFill>
                  <a:srgbClr val="FF0000"/>
                </a:solidFill>
              </a:rPr>
              <a:t>const</a:t>
            </a:r>
            <a:r>
              <a:rPr lang="zh-CN" altLang="en-US" dirty="0">
                <a:solidFill>
                  <a:srgbClr val="FF0000"/>
                </a:solidFill>
              </a:rPr>
              <a:t>型</a:t>
            </a:r>
            <a:r>
              <a:rPr lang="zh-CN" altLang="en-US" dirty="0"/>
              <a:t>的成员函数（构造函数与析构函数除外）</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72</a:t>
            </a:fld>
            <a:endParaRPr lang="en-US" altLang="zh-CN"/>
          </a:p>
        </p:txBody>
      </p:sp>
    </p:spTree>
    <p:extLst>
      <p:ext uri="{BB962C8B-B14F-4D97-AF65-F5344CB8AC3E}">
        <p14:creationId xmlns:p14="http://schemas.microsoft.com/office/powerpoint/2010/main" val="15091676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7.1</a:t>
            </a:r>
            <a:endParaRPr lang="zh-CN" altLang="en-US" dirty="0"/>
          </a:p>
        </p:txBody>
      </p:sp>
      <p:sp>
        <p:nvSpPr>
          <p:cNvPr id="3" name="内容占位符 2"/>
          <p:cNvSpPr>
            <a:spLocks noGrp="1"/>
          </p:cNvSpPr>
          <p:nvPr>
            <p:ph idx="1"/>
          </p:nvPr>
        </p:nvSpPr>
        <p:spPr/>
        <p:txBody>
          <a:bodyPr/>
          <a:lstStyle/>
          <a:p>
            <a:r>
              <a:rPr lang="zh-CN" altLang="en-US" dirty="0"/>
              <a:t>定义一个学生类（</a:t>
            </a:r>
            <a:r>
              <a:rPr lang="en-US" altLang="zh-CN" dirty="0"/>
              <a:t>Student</a:t>
            </a:r>
            <a:r>
              <a:rPr lang="zh-CN" altLang="en-US" dirty="0"/>
              <a:t>），私有数据成员包括：姓名、性别、年龄、成绩；函数成员包括打印学生的信息（</a:t>
            </a:r>
            <a:r>
              <a:rPr lang="en-US" altLang="zh-CN" dirty="0" err="1"/>
              <a:t>printInfo</a:t>
            </a:r>
            <a:r>
              <a:rPr lang="en-US" altLang="zh-CN" dirty="0"/>
              <a:t>)</a:t>
            </a:r>
          </a:p>
          <a:p>
            <a:pPr lvl="1"/>
            <a:r>
              <a:rPr lang="zh-CN" altLang="en-US" dirty="0"/>
              <a:t>请自定义类的构造函数和析构函数</a:t>
            </a:r>
            <a:endParaRPr lang="en-US" altLang="zh-CN" dirty="0"/>
          </a:p>
          <a:p>
            <a:pPr lvl="1"/>
            <a:r>
              <a:rPr lang="zh-CN" altLang="en-US" dirty="0"/>
              <a:t>在主函数中定义学生类的对象数组并初始化</a:t>
            </a:r>
            <a:endParaRPr lang="en-US" altLang="zh-CN" dirty="0"/>
          </a:p>
          <a:p>
            <a:pPr lvl="1"/>
            <a:r>
              <a:rPr lang="zh-CN" altLang="en-US" dirty="0"/>
              <a:t>根据学生成绩排序并输出学生信息</a:t>
            </a:r>
            <a:endParaRPr lang="en-US" altLang="zh-CN"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73</a:t>
            </a:fld>
            <a:endParaRPr lang="en-US" altLang="zh-CN"/>
          </a:p>
        </p:txBody>
      </p:sp>
    </p:spTree>
    <p:extLst>
      <p:ext uri="{BB962C8B-B14F-4D97-AF65-F5344CB8AC3E}">
        <p14:creationId xmlns:p14="http://schemas.microsoft.com/office/powerpoint/2010/main" val="11120737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类和对象</a:t>
            </a:r>
          </a:p>
        </p:txBody>
      </p:sp>
      <p:graphicFrame>
        <p:nvGraphicFramePr>
          <p:cNvPr id="6" name="内容占位符 5"/>
          <p:cNvGraphicFramePr>
            <a:graphicFrameLocks noGrp="1"/>
          </p:cNvGraphicFramePr>
          <p:nvPr>
            <p:ph idx="1"/>
          </p:nvPr>
        </p:nvGraphicFramePr>
        <p:xfrm>
          <a:off x="457200" y="1295400"/>
          <a:ext cx="8153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81622E5D-7BC3-44E6-BA65-C8AAD10FCEE5}" type="slidenum">
              <a:rPr lang="en-US" altLang="zh-CN" smtClean="0"/>
              <a:pPr/>
              <a:t>74</a:t>
            </a:fld>
            <a:endParaRPr lang="en-US" altLang="zh-CN"/>
          </a:p>
        </p:txBody>
      </p:sp>
    </p:spTree>
    <p:extLst>
      <p:ext uri="{BB962C8B-B14F-4D97-AF65-F5344CB8AC3E}">
        <p14:creationId xmlns:p14="http://schemas.microsoft.com/office/powerpoint/2010/main" val="3965861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类的静态成员与常量成员</a:t>
            </a:r>
          </a:p>
        </p:txBody>
      </p:sp>
      <p:sp>
        <p:nvSpPr>
          <p:cNvPr id="3" name="内容占位符 2"/>
          <p:cNvSpPr>
            <a:spLocks noGrp="1"/>
          </p:cNvSpPr>
          <p:nvPr>
            <p:ph idx="1"/>
          </p:nvPr>
        </p:nvSpPr>
        <p:spPr/>
        <p:txBody>
          <a:bodyPr/>
          <a:lstStyle/>
          <a:p>
            <a:r>
              <a:rPr lang="zh-CN" altLang="en-US" dirty="0"/>
              <a:t>类的静态成员</a:t>
            </a:r>
            <a:endParaRPr lang="en-US" altLang="zh-CN" dirty="0"/>
          </a:p>
          <a:p>
            <a:pPr lvl="1"/>
            <a:r>
              <a:rPr lang="zh-CN" altLang="en-US" dirty="0"/>
              <a:t>由关键字</a:t>
            </a:r>
            <a:r>
              <a:rPr lang="en-US" altLang="zh-CN" dirty="0"/>
              <a:t>static</a:t>
            </a:r>
            <a:r>
              <a:rPr lang="zh-CN" altLang="en-US" dirty="0"/>
              <a:t>修饰的类成员说明称为类的静态成员。</a:t>
            </a:r>
            <a:endParaRPr lang="en-US" altLang="zh-CN" dirty="0"/>
          </a:p>
          <a:p>
            <a:pPr lvl="2"/>
            <a:r>
              <a:rPr lang="zh-CN" altLang="en-US" dirty="0"/>
              <a:t>静态数据成员</a:t>
            </a:r>
            <a:endParaRPr lang="en-US" altLang="zh-CN" dirty="0"/>
          </a:p>
          <a:p>
            <a:pPr lvl="2"/>
            <a:r>
              <a:rPr lang="zh-CN" altLang="en-US" dirty="0"/>
              <a:t>静态函数成员</a:t>
            </a:r>
            <a:endParaRPr lang="en-US" altLang="zh-CN" dirty="0"/>
          </a:p>
          <a:p>
            <a:pPr lvl="1"/>
            <a:r>
              <a:rPr lang="zh-CN" altLang="en-US" dirty="0"/>
              <a:t>类的静态成员为其所有对象所共享，不管有多少对象，静态成员都只有一份存于公用内存中</a:t>
            </a:r>
            <a:endParaRPr lang="en-US" altLang="zh-CN"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75</a:t>
            </a:fld>
            <a:endParaRPr lang="en-US" altLang="zh-CN"/>
          </a:p>
        </p:txBody>
      </p:sp>
    </p:spTree>
    <p:extLst>
      <p:ext uri="{BB962C8B-B14F-4D97-AF65-F5344CB8AC3E}">
        <p14:creationId xmlns:p14="http://schemas.microsoft.com/office/powerpoint/2010/main" val="13795293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p>
        </p:txBody>
      </p:sp>
      <p:sp>
        <p:nvSpPr>
          <p:cNvPr id="3" name="内容占位符 2"/>
          <p:cNvSpPr>
            <a:spLocks noGrp="1"/>
          </p:cNvSpPr>
          <p:nvPr>
            <p:ph idx="1"/>
          </p:nvPr>
        </p:nvSpPr>
        <p:spPr/>
        <p:txBody>
          <a:bodyPr/>
          <a:lstStyle/>
          <a:p>
            <a:r>
              <a:rPr lang="zh-CN" altLang="en-US" dirty="0"/>
              <a:t>静态数据成员</a:t>
            </a:r>
            <a:endParaRPr lang="en-US" altLang="zh-CN" dirty="0"/>
          </a:p>
          <a:p>
            <a:pPr lvl="1">
              <a:lnSpc>
                <a:spcPct val="110000"/>
              </a:lnSpc>
            </a:pPr>
            <a:r>
              <a:rPr lang="zh-CN" altLang="en-US" dirty="0"/>
              <a:t>类的静态数据成员为该类的所有对象所共享。</a:t>
            </a:r>
          </a:p>
          <a:p>
            <a:pPr lvl="1">
              <a:lnSpc>
                <a:spcPct val="110000"/>
              </a:lnSpc>
            </a:pPr>
            <a:r>
              <a:rPr lang="zh-CN" altLang="en-US" dirty="0"/>
              <a:t>在类定义中对静态数据成员进行说明</a:t>
            </a:r>
            <a:endParaRPr lang="en-US" altLang="zh-CN" dirty="0"/>
          </a:p>
          <a:p>
            <a:pPr lvl="1">
              <a:lnSpc>
                <a:spcPct val="110000"/>
              </a:lnSpc>
            </a:pPr>
            <a:r>
              <a:rPr lang="zh-CN" altLang="en-US" dirty="0"/>
              <a:t>必须在</a:t>
            </a:r>
            <a:r>
              <a:rPr lang="zh-CN" altLang="en-US" dirty="0">
                <a:solidFill>
                  <a:srgbClr val="FF0000"/>
                </a:solidFill>
              </a:rPr>
              <a:t>类外</a:t>
            </a:r>
            <a:r>
              <a:rPr lang="zh-CN" altLang="en-US" u="sng" dirty="0">
                <a:solidFill>
                  <a:srgbClr val="FF0000"/>
                </a:solidFill>
              </a:rPr>
              <a:t>文件作用域</a:t>
            </a:r>
            <a:r>
              <a:rPr lang="zh-CN" altLang="en-US" dirty="0"/>
              <a:t>中的某个地方对静态数据成员赋初值（且要按如下的格式）：</a:t>
            </a:r>
          </a:p>
          <a:p>
            <a:pPr lvl="1" algn="ctr">
              <a:lnSpc>
                <a:spcPct val="110000"/>
              </a:lnSpc>
              <a:buNone/>
            </a:pPr>
            <a:r>
              <a:rPr lang="zh-CN" altLang="en-US" dirty="0">
                <a:solidFill>
                  <a:schemeClr val="tx2"/>
                </a:solidFill>
                <a:latin typeface="Courier New" pitchFamily="49" charset="0"/>
                <a:cs typeface="Courier New" pitchFamily="49" charset="0"/>
              </a:rPr>
              <a:t>&lt;类型&gt; &lt;类名&gt;::&lt;静态数据成员&gt; = &lt;初值&gt;;</a:t>
            </a:r>
            <a:endParaRPr lang="en-US" altLang="zh-CN" dirty="0">
              <a:solidFill>
                <a:schemeClr val="tx2"/>
              </a:solidFill>
              <a:latin typeface="Courier New" pitchFamily="49" charset="0"/>
              <a:cs typeface="Courier New" pitchFamily="49" charset="0"/>
            </a:endParaRPr>
          </a:p>
          <a:p>
            <a:pPr lvl="1">
              <a:lnSpc>
                <a:spcPct val="110000"/>
              </a:lnSpc>
            </a:pPr>
            <a:r>
              <a:rPr lang="zh-CN" altLang="en-US" dirty="0"/>
              <a:t>访问静态数据成员有两种方式</a:t>
            </a:r>
            <a:endParaRPr lang="en-US" altLang="zh-CN" dirty="0"/>
          </a:p>
          <a:p>
            <a:pPr lvl="2">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p>
          <a:p>
            <a:pPr lvl="2">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对象名</a:t>
            </a:r>
            <a:r>
              <a:rPr lang="en-US" altLang="zh-CN" dirty="0">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p>
          <a:p>
            <a:pPr lvl="2">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对象指针</a:t>
            </a:r>
            <a:r>
              <a:rPr lang="en-US" altLang="zh-CN" dirty="0">
                <a:latin typeface="Courier New" pitchFamily="49" charset="0"/>
                <a:cs typeface="Courier New" pitchFamily="49" charset="0"/>
              </a:rPr>
              <a:t>&gt;</a:t>
            </a:r>
            <a:r>
              <a:rPr lang="en-US" altLang="zh-CN" dirty="0">
                <a:solidFill>
                  <a:srgbClr val="FF0000"/>
                </a:solidFill>
                <a:latin typeface="Courier New" pitchFamily="49" charset="0"/>
                <a:cs typeface="Courier New" pitchFamily="49" charset="0"/>
              </a:rPr>
              <a:t> -&gt;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76</a:t>
            </a:fld>
            <a:endParaRPr lang="en-US" altLang="zh-CN"/>
          </a:p>
        </p:txBody>
      </p:sp>
    </p:spTree>
    <p:extLst>
      <p:ext uri="{BB962C8B-B14F-4D97-AF65-F5344CB8AC3E}">
        <p14:creationId xmlns:p14="http://schemas.microsoft.com/office/powerpoint/2010/main" val="1554689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p>
        </p:txBody>
      </p:sp>
      <p:sp>
        <p:nvSpPr>
          <p:cNvPr id="3" name="内容占位符 2"/>
          <p:cNvSpPr>
            <a:spLocks noGrp="1"/>
          </p:cNvSpPr>
          <p:nvPr>
            <p:ph idx="1"/>
          </p:nvPr>
        </p:nvSpPr>
        <p:spPr/>
        <p:txBody>
          <a:bodyPr/>
          <a:lstStyle/>
          <a:p>
            <a:r>
              <a:rPr lang="zh-CN" altLang="en-US" dirty="0"/>
              <a:t>静态函数成员</a:t>
            </a:r>
            <a:endParaRPr lang="en-US" altLang="zh-CN" dirty="0"/>
          </a:p>
          <a:p>
            <a:pPr lvl="1">
              <a:lnSpc>
                <a:spcPct val="80000"/>
              </a:lnSpc>
            </a:pPr>
            <a:r>
              <a:rPr lang="zh-CN" altLang="en-US" dirty="0"/>
              <a:t>类的静态函数成员没有</a:t>
            </a:r>
            <a:r>
              <a:rPr lang="en-US" altLang="zh-CN" dirty="0"/>
              <a:t>this </a:t>
            </a:r>
            <a:r>
              <a:rPr lang="zh-CN" altLang="en-US" dirty="0"/>
              <a:t>指针，从而无法处理不同调用者对象的各自数据成员值。通常情况下，类的静态函数只处理类的静态数据成员。 </a:t>
            </a:r>
          </a:p>
          <a:p>
            <a:pPr lvl="1">
              <a:lnSpc>
                <a:spcPct val="80000"/>
              </a:lnSpc>
            </a:pPr>
            <a:r>
              <a:rPr lang="zh-CN" altLang="en-US" dirty="0"/>
              <a:t>对类的静态成员的访问通常为</a:t>
            </a:r>
            <a:endParaRPr lang="en-US" altLang="zh-CN" dirty="0"/>
          </a:p>
          <a:p>
            <a:pPr lvl="1" algn="ctr">
              <a:lnSpc>
                <a:spcPct val="80000"/>
              </a:lnSpc>
              <a:buNone/>
            </a:pPr>
            <a:r>
              <a:rPr lang="zh-CN" altLang="en-US" dirty="0">
                <a:solidFill>
                  <a:schemeClr val="tx2"/>
                </a:solidFill>
                <a:latin typeface="Courier New" pitchFamily="49" charset="0"/>
                <a:cs typeface="Courier New" pitchFamily="49" charset="0"/>
              </a:rPr>
              <a:t>&lt;类名&gt;::&lt;静态函数成员调用&gt;</a:t>
            </a:r>
            <a:endParaRPr lang="en-US" altLang="zh-CN" dirty="0">
              <a:solidFill>
                <a:schemeClr val="tx2"/>
              </a:solidFill>
              <a:latin typeface="Courier New" pitchFamily="49" charset="0"/>
              <a:cs typeface="Courier New" pitchFamily="49" charset="0"/>
            </a:endParaRPr>
          </a:p>
          <a:p>
            <a:pPr lvl="1">
              <a:lnSpc>
                <a:spcPct val="80000"/>
              </a:lnSpc>
            </a:pPr>
            <a:r>
              <a:rPr lang="zh-CN" altLang="en-US" dirty="0"/>
              <a:t>也可以为</a:t>
            </a:r>
            <a:endParaRPr lang="en-US" altLang="zh-CN" dirty="0"/>
          </a:p>
          <a:p>
            <a:pPr lvl="1" algn="ctr">
              <a:lnSpc>
                <a:spcPct val="80000"/>
              </a:lnSpc>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静态函数成员调用</a:t>
            </a:r>
            <a:r>
              <a:rPr lang="en-US" altLang="zh-CN" dirty="0">
                <a:solidFill>
                  <a:schemeClr val="tx2"/>
                </a:solidFill>
                <a:latin typeface="Courier New" pitchFamily="49" charset="0"/>
                <a:cs typeface="Courier New" pitchFamily="49" charset="0"/>
              </a:rPr>
              <a:t>&gt;</a:t>
            </a:r>
          </a:p>
          <a:p>
            <a:pPr lvl="1" algn="ctr">
              <a:lnSpc>
                <a:spcPct val="80000"/>
              </a:lnSpc>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对象指针</a:t>
            </a:r>
            <a:r>
              <a:rPr lang="en-US" altLang="zh-CN" dirty="0">
                <a:solidFill>
                  <a:schemeClr val="tx2"/>
                </a:solidFill>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-&gt;</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静态函数成员调用</a:t>
            </a:r>
            <a:r>
              <a:rPr lang="en-US" altLang="zh-CN" dirty="0">
                <a:solidFill>
                  <a:schemeClr val="tx2"/>
                </a:solidFill>
                <a:latin typeface="Courier New" pitchFamily="49" charset="0"/>
                <a:cs typeface="Courier New" pitchFamily="49" charset="0"/>
              </a:rPr>
              <a:t>&gt;</a:t>
            </a:r>
            <a:endParaRPr lang="zh-CN" altLang="en-US" dirty="0"/>
          </a:p>
          <a:p>
            <a:pPr lvl="1" algn="ctr">
              <a:lnSpc>
                <a:spcPct val="80000"/>
              </a:lnSpc>
              <a:buNone/>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77</a:t>
            </a:fld>
            <a:endParaRPr lang="en-US" altLang="zh-CN"/>
          </a:p>
        </p:txBody>
      </p:sp>
    </p:spTree>
    <p:extLst>
      <p:ext uri="{BB962C8B-B14F-4D97-AF65-F5344CB8AC3E}">
        <p14:creationId xmlns:p14="http://schemas.microsoft.com/office/powerpoint/2010/main" val="17100750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读下面的程序，给出程序执行后的屏幕显示结果</a:t>
            </a:r>
            <a:endParaRPr lang="en-US" altLang="zh-CN" dirty="0">
              <a:solidFill>
                <a:srgbClr val="C00000"/>
              </a:solidFill>
            </a:endParaRPr>
          </a:p>
          <a:p>
            <a:pPr>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iostream.h</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  public</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double </a:t>
            </a:r>
            <a:r>
              <a:rPr lang="en-US" altLang="zh-CN" sz="2400" dirty="0" err="1">
                <a:solidFill>
                  <a:schemeClr val="tx2"/>
                </a:solidFill>
                <a:latin typeface="Courier New" pitchFamily="49" charset="0"/>
                <a:cs typeface="Courier New" pitchFamily="49" charset="0"/>
              </a:rPr>
              <a:t>x,y</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static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num;</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公有静态数据成员 -- 供所有对象“共享”</a:t>
            </a:r>
          </a:p>
          <a:p>
            <a:pPr>
              <a:spcBef>
                <a:spcPts val="0"/>
              </a:spcBef>
              <a:buNone/>
            </a:pPr>
            <a:r>
              <a:rPr lang="zh-CN" altLang="en-US" sz="2400" dirty="0">
                <a:solidFill>
                  <a:srgbClr val="00B050"/>
                </a:solidFill>
                <a:latin typeface="Courier New" pitchFamily="49" charset="0"/>
                <a:cs typeface="Courier New" pitchFamily="49" charset="0"/>
              </a:rPr>
              <a:t>		//用于记录已通过构造函数生成了多少个对象。</a:t>
            </a:r>
          </a:p>
          <a:p>
            <a:pPr>
              <a:spcBef>
                <a:spcPts val="0"/>
              </a:spcBef>
              <a:buNone/>
            </a:pPr>
            <a:r>
              <a:rPr lang="zh-CN" altLang="en-US" sz="2400" dirty="0">
                <a:solidFill>
                  <a:srgbClr val="0000FF"/>
                </a:solidFill>
              </a:rPr>
              <a:t>  </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 {	</a:t>
            </a:r>
          </a:p>
          <a:p>
            <a:pPr>
              <a:spcBef>
                <a:spcPts val="0"/>
              </a:spcBef>
              <a:buNone/>
            </a:pPr>
            <a:r>
              <a:rPr lang="en-US" altLang="zh-CN" sz="2400" dirty="0">
                <a:solidFill>
                  <a:schemeClr val="tx2"/>
                </a:solidFill>
                <a:latin typeface="Courier New" pitchFamily="49" charset="0"/>
                <a:cs typeface="Courier New" pitchFamily="49" charset="0"/>
              </a:rPr>
              <a:t>		x=0;	y=0;</a:t>
            </a:r>
          </a:p>
          <a:p>
            <a:pPr>
              <a:spcBef>
                <a:spcPts val="0"/>
              </a:spcBef>
              <a:buNone/>
            </a:pPr>
            <a:r>
              <a:rPr lang="en-US" altLang="zh-CN" sz="2400" dirty="0">
                <a:solidFill>
                  <a:schemeClr val="tx2"/>
                </a:solidFill>
                <a:latin typeface="Courier New" pitchFamily="49" charset="0"/>
                <a:cs typeface="Courier New" pitchFamily="49" charset="0"/>
              </a:rPr>
              <a:t>		num++;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每生成一个对象，</a:t>
            </a:r>
            <a:r>
              <a:rPr lang="en-US" altLang="zh-CN" sz="2400" dirty="0">
                <a:solidFill>
                  <a:srgbClr val="00B050"/>
                </a:solidFill>
                <a:latin typeface="Courier New" pitchFamily="49" charset="0"/>
                <a:cs typeface="Courier New" pitchFamily="49" charset="0"/>
              </a:rPr>
              <a:t>num</a:t>
            </a:r>
            <a:r>
              <a:rPr lang="zh-CN" altLang="en-US" sz="2400" dirty="0">
                <a:solidFill>
                  <a:srgbClr val="00B050"/>
                </a:solidFill>
                <a:latin typeface="Courier New" pitchFamily="49" charset="0"/>
                <a:cs typeface="Courier New" pitchFamily="49" charset="0"/>
              </a:rPr>
              <a:t>加1</a:t>
            </a:r>
          </a:p>
          <a:p>
            <a:pPr>
              <a:spcBef>
                <a:spcPts val="0"/>
              </a:spcBef>
              <a:buNone/>
            </a:pPr>
            <a:r>
              <a:rPr lang="zh-CN" altLang="en-US" sz="2400" dirty="0">
                <a:solidFill>
                  <a:schemeClr val="tx2"/>
                </a:solidFill>
                <a:latin typeface="Courier New" pitchFamily="49" charset="0"/>
                <a:cs typeface="Courier New" pitchFamily="49" charset="0"/>
              </a:rPr>
              <a:t>	}</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78</a:t>
            </a:fld>
            <a:endParaRPr lang="en-US" altLang="zh-CN"/>
          </a:p>
        </p:txBody>
      </p:sp>
    </p:spTree>
    <p:extLst>
      <p:ext uri="{BB962C8B-B14F-4D97-AF65-F5344CB8AC3E}">
        <p14:creationId xmlns:p14="http://schemas.microsoft.com/office/powerpoint/2010/main" val="202739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类的主要组成</a:t>
            </a:r>
            <a:endParaRPr lang="en-US" altLang="zh-CN" dirty="0"/>
          </a:p>
          <a:p>
            <a:pPr lvl="1"/>
            <a:r>
              <a:rPr lang="zh-CN" altLang="en-US" dirty="0"/>
              <a:t>类的成员变量</a:t>
            </a:r>
            <a:endParaRPr lang="en-US" altLang="zh-CN" dirty="0"/>
          </a:p>
          <a:p>
            <a:pPr lvl="1"/>
            <a:r>
              <a:rPr lang="zh-CN" altLang="en-US" dirty="0"/>
              <a:t>类的成员函数</a:t>
            </a:r>
            <a:endParaRPr lang="en-US" altLang="zh-CN" dirty="0"/>
          </a:p>
          <a:p>
            <a:r>
              <a:rPr lang="zh-CN" altLang="en-US" dirty="0"/>
              <a:t>类的确定</a:t>
            </a:r>
            <a:endParaRPr lang="en-US" altLang="zh-CN" dirty="0"/>
          </a:p>
          <a:p>
            <a:pPr lvl="1"/>
            <a:r>
              <a:rPr lang="zh-CN" altLang="en-US" dirty="0"/>
              <a:t>抽象事物的共同特征</a:t>
            </a:r>
            <a:endParaRPr lang="en-US" altLang="zh-CN" dirty="0"/>
          </a:p>
          <a:p>
            <a:pPr lvl="1"/>
            <a:r>
              <a:rPr lang="zh-CN" altLang="en-US" dirty="0"/>
              <a:t>将事物的共同特征作为类的成员（以变量形式描述）</a:t>
            </a:r>
            <a:endParaRPr lang="en-US" altLang="zh-CN" dirty="0"/>
          </a:p>
          <a:p>
            <a:pPr lvl="1"/>
            <a:r>
              <a:rPr lang="zh-CN" altLang="en-US" dirty="0"/>
              <a:t>将对事物共同特征的处理设计为成员函数</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7</a:t>
            </a:fld>
            <a:endParaRPr lang="en-US" altLang="zh-CN"/>
          </a:p>
        </p:txBody>
      </p:sp>
    </p:spTree>
    <p:extLst>
      <p:ext uri="{BB962C8B-B14F-4D97-AF65-F5344CB8AC3E}">
        <p14:creationId xmlns:p14="http://schemas.microsoft.com/office/powerpoint/2010/main" val="15853572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p>
        </p:txBody>
      </p:sp>
      <p:sp>
        <p:nvSpPr>
          <p:cNvPr id="3" name="内容占位符 2"/>
          <p:cNvSpPr>
            <a:spLocks noGrp="1"/>
          </p:cNvSpPr>
          <p:nvPr>
            <p:ph idx="1"/>
          </p:nvPr>
        </p:nvSpPr>
        <p:spPr/>
        <p:txBody>
          <a:bodyPr/>
          <a:lstStyle/>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double </a:t>
            </a:r>
            <a:r>
              <a:rPr lang="en-US" altLang="zh-CN" sz="2400" dirty="0">
                <a:solidFill>
                  <a:schemeClr val="tx2"/>
                </a:solidFill>
                <a:latin typeface="Courier New" pitchFamily="49" charset="0"/>
                <a:cs typeface="Courier New" pitchFamily="49" charset="0"/>
              </a:rPr>
              <a:t>x0, </a:t>
            </a:r>
            <a:r>
              <a:rPr lang="en-US" altLang="zh-CN" sz="2400" dirty="0">
                <a:solidFill>
                  <a:srgbClr val="0000FF"/>
                </a:solidFill>
                <a:latin typeface="Courier New" pitchFamily="49" charset="0"/>
                <a:cs typeface="Courier New" pitchFamily="49" charset="0"/>
              </a:rPr>
              <a:t>double </a:t>
            </a:r>
            <a:r>
              <a:rPr lang="en-US" altLang="zh-CN" sz="2400" dirty="0">
                <a:solidFill>
                  <a:schemeClr val="tx2"/>
                </a:solidFill>
                <a:latin typeface="Courier New" pitchFamily="49" charset="0"/>
                <a:cs typeface="Courier New" pitchFamily="49" charset="0"/>
              </a:rPr>
              <a:t>y0) {</a:t>
            </a:r>
          </a:p>
          <a:p>
            <a:pPr>
              <a:spcBef>
                <a:spcPts val="0"/>
              </a:spcBef>
              <a:buNone/>
            </a:pPr>
            <a:r>
              <a:rPr lang="en-US" altLang="zh-CN" sz="2400" dirty="0">
                <a:solidFill>
                  <a:schemeClr val="tx2"/>
                </a:solidFill>
                <a:latin typeface="Courier New" pitchFamily="49" charset="0"/>
                <a:cs typeface="Courier New" pitchFamily="49" charset="0"/>
              </a:rPr>
              <a:t>		x=x0;	 y=y0;</a:t>
            </a:r>
          </a:p>
          <a:p>
            <a:pPr>
              <a:spcBef>
                <a:spcPts val="0"/>
              </a:spcBef>
              <a:buNone/>
            </a:pPr>
            <a:r>
              <a:rPr lang="en-US" altLang="zh-CN" sz="2400" dirty="0">
                <a:solidFill>
                  <a:schemeClr val="tx2"/>
                </a:solidFill>
                <a:latin typeface="Courier New" pitchFamily="49" charset="0"/>
                <a:cs typeface="Courier New" pitchFamily="49" charset="0"/>
              </a:rPr>
              <a:t>		num++;</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	static void </a:t>
            </a:r>
            <a:r>
              <a:rPr lang="en-US" altLang="zh-CN" sz="2400" dirty="0" err="1">
                <a:solidFill>
                  <a:schemeClr val="tx2"/>
                </a:solidFill>
                <a:latin typeface="Courier New" pitchFamily="49" charset="0"/>
                <a:cs typeface="Courier New" pitchFamily="49" charset="0"/>
              </a:rPr>
              <a:t>staFun</a:t>
            </a:r>
            <a:r>
              <a:rPr lang="en-US" altLang="zh-CN" sz="2400" dirty="0">
                <a:solidFill>
                  <a:schemeClr val="tx2"/>
                </a:solidFill>
                <a:latin typeface="Courier New" pitchFamily="49" charset="0"/>
                <a:cs typeface="Courier New" pitchFamily="49" charset="0"/>
              </a:rPr>
              <a:t>() { </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静态函数成员，输出静态数据成员</a:t>
            </a:r>
            <a:r>
              <a:rPr lang="en-US" altLang="zh-CN" sz="2400" dirty="0">
                <a:solidFill>
                  <a:srgbClr val="00B050"/>
                </a:solidFill>
                <a:latin typeface="Courier New" pitchFamily="49" charset="0"/>
                <a:cs typeface="Courier New" pitchFamily="49" charset="0"/>
              </a:rPr>
              <a:t>num</a:t>
            </a:r>
            <a:r>
              <a:rPr lang="zh-CN" altLang="en-US" sz="2400" dirty="0">
                <a:solidFill>
                  <a:srgbClr val="00B050"/>
                </a:solidFill>
                <a:latin typeface="Courier New" pitchFamily="49" charset="0"/>
                <a:cs typeface="Courier New" pitchFamily="49" charset="0"/>
              </a:rPr>
              <a:t>的当前值</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current_num</a:t>
            </a:r>
            <a:r>
              <a:rPr lang="en-US" altLang="zh-CN" sz="2400" dirty="0">
                <a:solidFill>
                  <a:schemeClr val="tx2"/>
                </a:solidFill>
                <a:latin typeface="Courier New" pitchFamily="49" charset="0"/>
                <a:cs typeface="Courier New" pitchFamily="49" charset="0"/>
              </a:rPr>
              <a:t>="&lt;&lt;num&lt;&lt;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::num=0;</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必须在类外（使用类名限定）初始化静态数据成员</a:t>
            </a:r>
          </a:p>
          <a:p>
            <a:pPr>
              <a:spcBef>
                <a:spcPts val="0"/>
              </a:spcBef>
            </a:pPr>
            <a:endParaRPr lang="zh-CN" altLang="en-US" sz="24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79</a:t>
            </a:fld>
            <a:endParaRPr lang="en-US" altLang="zh-CN"/>
          </a:p>
        </p:txBody>
      </p:sp>
    </p:spTree>
    <p:extLst>
      <p:ext uri="{BB962C8B-B14F-4D97-AF65-F5344CB8AC3E}">
        <p14:creationId xmlns:p14="http://schemas.microsoft.com/office/powerpoint/2010/main" val="3174999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p>
        </p:txBody>
      </p:sp>
      <p:sp>
        <p:nvSpPr>
          <p:cNvPr id="3" name="内容占位符 2"/>
          <p:cNvSpPr>
            <a:spLocks noGrp="1"/>
          </p:cNvSpPr>
          <p:nvPr>
            <p:ph idx="1"/>
          </p:nvPr>
        </p:nvSpPr>
        <p:spPr/>
        <p:txBody>
          <a:bodyPr/>
          <a:lstStyle/>
          <a:p>
            <a:pPr>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obj</a:t>
            </a:r>
            <a:r>
              <a:rPr lang="en-US" altLang="zh-CN" sz="2400" dirty="0">
                <a:solidFill>
                  <a:schemeClr val="tx2"/>
                </a:solidFill>
                <a:latin typeface="Courier New" pitchFamily="49" charset="0"/>
                <a:cs typeface="Courier New" pitchFamily="49" charset="0"/>
              </a:rPr>
              <a:t>(1.2, 3.4), *p;</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调用一次构造函数</a:t>
            </a:r>
            <a:endParaRPr lang="en-US" altLang="zh-CN" sz="2400" dirty="0">
              <a:solidFill>
                <a:srgbClr val="007434"/>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::num="&lt;&lt;</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::num&lt;&lt;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staFun</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&lt;&lt;"obj.num="&lt;&lt;obj.num&lt;&lt;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obj.staFun</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 A[3];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将三次调用其构造函数</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::num="&lt;&lt;</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::num&lt;&lt;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staFun</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80</a:t>
            </a:fld>
            <a:endParaRPr lang="en-US" altLang="zh-CN"/>
          </a:p>
        </p:txBody>
      </p:sp>
    </p:spTree>
    <p:extLst>
      <p:ext uri="{BB962C8B-B14F-4D97-AF65-F5344CB8AC3E}">
        <p14:creationId xmlns:p14="http://schemas.microsoft.com/office/powerpoint/2010/main" val="7555090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p>
        </p:txBody>
      </p:sp>
      <p:sp>
        <p:nvSpPr>
          <p:cNvPr id="3" name="内容占位符 2"/>
          <p:cNvSpPr>
            <a:spLocks noGrp="1"/>
          </p:cNvSpPr>
          <p:nvPr>
            <p:ph idx="1"/>
          </p:nvPr>
        </p:nvSpPr>
        <p:spPr/>
        <p:txBody>
          <a:bodyPr/>
          <a:lstStyle/>
          <a:p>
            <a:pPr>
              <a:lnSpc>
                <a:spcPct val="85000"/>
              </a:lnSpc>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p = </a:t>
            </a:r>
            <a:r>
              <a:rPr lang="en-US" altLang="zh-CN" sz="2400" dirty="0">
                <a:solidFill>
                  <a:srgbClr val="0000FF"/>
                </a:solidFill>
                <a:latin typeface="Courier New" pitchFamily="49" charset="0"/>
                <a:cs typeface="Courier New" pitchFamily="49" charset="0"/>
              </a:rPr>
              <a:t>new</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(5.6, 7.8);</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调用一次构造函数</a:t>
            </a:r>
            <a:endParaRPr lang="en-US" altLang="zh-CN" sz="2400" dirty="0">
              <a:solidFill>
                <a:srgbClr val="007434"/>
              </a:solidFill>
              <a:latin typeface="Courier New" pitchFamily="49" charset="0"/>
              <a:cs typeface="Courier New" pitchFamily="49" charset="0"/>
            </a:endParaRPr>
          </a:p>
          <a:p>
            <a:pPr>
              <a:lnSpc>
                <a:spcPct val="85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::num="&lt;&lt;</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::num&lt;&lt;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nSpc>
                <a:spcPct val="85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staFun</a:t>
            </a:r>
            <a:r>
              <a:rPr lang="en-US" altLang="zh-CN" sz="2400" dirty="0">
                <a:solidFill>
                  <a:schemeClr val="tx2"/>
                </a:solidFill>
                <a:latin typeface="Courier New" pitchFamily="49" charset="0"/>
                <a:cs typeface="Courier New" pitchFamily="49" charset="0"/>
              </a:rPr>
              <a:t>();</a:t>
            </a:r>
          </a:p>
          <a:p>
            <a:pPr>
              <a:lnSpc>
                <a:spcPct val="85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&lt;&lt;"p-&gt;num="&lt;&lt;p-&gt;num&lt;&lt;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nSpc>
                <a:spcPct val="85000"/>
              </a:lnSpc>
              <a:buNone/>
            </a:pPr>
            <a:r>
              <a:rPr lang="en-US" altLang="zh-CN" sz="2400" dirty="0">
                <a:solidFill>
                  <a:schemeClr val="tx2"/>
                </a:solidFill>
                <a:latin typeface="Courier New" pitchFamily="49" charset="0"/>
                <a:cs typeface="Courier New" pitchFamily="49" charset="0"/>
              </a:rPr>
              <a:t>	p-&gt;</a:t>
            </a:r>
            <a:r>
              <a:rPr lang="en-US" altLang="zh-CN" sz="2400" dirty="0" err="1">
                <a:solidFill>
                  <a:schemeClr val="tx2"/>
                </a:solidFill>
                <a:latin typeface="Courier New" pitchFamily="49" charset="0"/>
                <a:cs typeface="Courier New" pitchFamily="49" charset="0"/>
              </a:rPr>
              <a:t>staFun</a:t>
            </a:r>
            <a:r>
              <a:rPr lang="en-US" altLang="zh-CN" sz="2400" dirty="0">
                <a:solidFill>
                  <a:schemeClr val="tx2"/>
                </a:solidFill>
                <a:latin typeface="Courier New" pitchFamily="49" charset="0"/>
                <a:cs typeface="Courier New" pitchFamily="49" charset="0"/>
              </a:rPr>
              <a:t>();</a:t>
            </a:r>
          </a:p>
          <a:p>
            <a:pPr>
              <a:lnSpc>
                <a:spcPct val="85000"/>
              </a:lnSpc>
              <a:buNone/>
            </a:pPr>
            <a:r>
              <a:rPr lang="en-US" altLang="zh-CN" sz="2400" dirty="0">
                <a:solidFill>
                  <a:schemeClr val="tx2"/>
                </a:solidFill>
                <a:latin typeface="Courier New" pitchFamily="49" charset="0"/>
                <a:cs typeface="Courier New" pitchFamily="49" charset="0"/>
              </a:rPr>
              <a:t>}</a:t>
            </a:r>
          </a:p>
          <a:p>
            <a:pPr>
              <a:lnSpc>
                <a:spcPct val="85000"/>
              </a:lnSpc>
              <a:buNone/>
            </a:pPr>
            <a:r>
              <a:rPr lang="en-US" altLang="zh-CN" sz="2400" dirty="0">
                <a:solidFill>
                  <a:srgbClr val="0000FF"/>
                </a:solidFill>
                <a:latin typeface="Courier New" pitchFamily="49" charset="0"/>
                <a:cs typeface="Courier New" pitchFamily="49" charset="0"/>
              </a:rPr>
              <a:t> </a:t>
            </a:r>
          </a:p>
          <a:p>
            <a:pPr>
              <a:lnSpc>
                <a:spcPct val="85000"/>
              </a:lnSpc>
              <a:buNone/>
            </a:pPr>
            <a:r>
              <a:rPr lang="zh-CN" altLang="en-US" sz="2400" dirty="0">
                <a:solidFill>
                  <a:schemeClr val="accent6"/>
                </a:solidFill>
                <a:latin typeface="Courier New" pitchFamily="49" charset="0"/>
                <a:cs typeface="Courier New" pitchFamily="49" charset="0"/>
              </a:rPr>
              <a:t>程序执行后，屏幕显示结果为：</a:t>
            </a:r>
          </a:p>
          <a:p>
            <a:pPr>
              <a:lnSpc>
                <a:spcPct val="85000"/>
              </a:lnSpc>
              <a:buNone/>
            </a:pP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::num=1</a:t>
            </a:r>
          </a:p>
          <a:p>
            <a:pPr>
              <a:lnSpc>
                <a:spcPct val="85000"/>
              </a:lnSpc>
              <a:buNone/>
            </a:pPr>
            <a:r>
              <a:rPr lang="en-US" altLang="zh-CN" sz="2400" dirty="0" err="1">
                <a:solidFill>
                  <a:schemeClr val="tx2"/>
                </a:solidFill>
                <a:latin typeface="Courier New" pitchFamily="49" charset="0"/>
                <a:cs typeface="Courier New" pitchFamily="49" charset="0"/>
              </a:rPr>
              <a:t>current_num</a:t>
            </a:r>
            <a:r>
              <a:rPr lang="en-US" altLang="zh-CN" sz="2400" dirty="0">
                <a:solidFill>
                  <a:schemeClr val="tx2"/>
                </a:solidFill>
                <a:latin typeface="Courier New" pitchFamily="49" charset="0"/>
                <a:cs typeface="Courier New" pitchFamily="49" charset="0"/>
              </a:rPr>
              <a:t>=1</a:t>
            </a:r>
          </a:p>
          <a:p>
            <a:pPr>
              <a:lnSpc>
                <a:spcPct val="85000"/>
              </a:lnSpc>
              <a:buNone/>
            </a:pPr>
            <a:r>
              <a:rPr lang="en-US" altLang="zh-CN" sz="2400" dirty="0">
                <a:solidFill>
                  <a:schemeClr val="tx2"/>
                </a:solidFill>
                <a:latin typeface="Courier New" pitchFamily="49" charset="0"/>
                <a:cs typeface="Courier New" pitchFamily="49" charset="0"/>
              </a:rPr>
              <a:t>obj.num=1</a:t>
            </a:r>
          </a:p>
          <a:p>
            <a:pPr>
              <a:lnSpc>
                <a:spcPct val="85000"/>
              </a:lnSpc>
              <a:buNone/>
            </a:pPr>
            <a:r>
              <a:rPr lang="en-US" altLang="zh-CN" sz="2400" dirty="0" err="1">
                <a:solidFill>
                  <a:schemeClr val="tx2"/>
                </a:solidFill>
                <a:latin typeface="Courier New" pitchFamily="49" charset="0"/>
                <a:cs typeface="Courier New" pitchFamily="49" charset="0"/>
              </a:rPr>
              <a:t>current_num</a:t>
            </a:r>
            <a:r>
              <a:rPr lang="en-US" altLang="zh-CN" sz="2400" dirty="0">
                <a:solidFill>
                  <a:schemeClr val="tx2"/>
                </a:solidFill>
                <a:latin typeface="Courier New" pitchFamily="49" charset="0"/>
                <a:cs typeface="Courier New" pitchFamily="49" charset="0"/>
              </a:rPr>
              <a:t>=1</a:t>
            </a:r>
            <a:r>
              <a:rPr lang="zh-CN" altLang="en-US" sz="2400" dirty="0">
                <a:solidFill>
                  <a:schemeClr val="tx2"/>
                </a:solidFill>
                <a:latin typeface="Courier New" pitchFamily="49" charset="0"/>
                <a:cs typeface="Courier New" pitchFamily="49" charset="0"/>
              </a:rPr>
              <a:t> </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81</a:t>
            </a:fld>
            <a:endParaRPr lang="en-US" altLang="zh-CN"/>
          </a:p>
        </p:txBody>
      </p:sp>
    </p:spTree>
    <p:extLst>
      <p:ext uri="{BB962C8B-B14F-4D97-AF65-F5344CB8AC3E}">
        <p14:creationId xmlns:p14="http://schemas.microsoft.com/office/powerpoint/2010/main" val="5131090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p>
        </p:txBody>
      </p:sp>
      <p:sp>
        <p:nvSpPr>
          <p:cNvPr id="3" name="内容占位符 2"/>
          <p:cNvSpPr>
            <a:spLocks noGrp="1"/>
          </p:cNvSpPr>
          <p:nvPr>
            <p:ph idx="1"/>
          </p:nvPr>
        </p:nvSpPr>
        <p:spPr/>
        <p:txBody>
          <a:bodyPr/>
          <a:lstStyle/>
          <a:p>
            <a:pPr>
              <a:lnSpc>
                <a:spcPct val="70000"/>
              </a:lnSpc>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::num=4</a:t>
            </a:r>
          </a:p>
          <a:p>
            <a:pPr>
              <a:lnSpc>
                <a:spcPct val="7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current_num</a:t>
            </a:r>
            <a:r>
              <a:rPr lang="en-US" altLang="zh-CN" sz="2400" dirty="0">
                <a:solidFill>
                  <a:schemeClr val="tx2"/>
                </a:solidFill>
                <a:latin typeface="Courier New" pitchFamily="49" charset="0"/>
                <a:cs typeface="Courier New" pitchFamily="49" charset="0"/>
              </a:rPr>
              <a:t>=4</a:t>
            </a:r>
          </a:p>
          <a:p>
            <a:pPr>
              <a:lnSpc>
                <a:spcPct val="70000"/>
              </a:lnSpc>
              <a:buNone/>
            </a:pPr>
            <a:r>
              <a:rPr lang="en-US" altLang="zh-CN" sz="2400" dirty="0">
                <a:solidFill>
                  <a:schemeClr val="tx2"/>
                </a:solidFill>
                <a:latin typeface="Courier New" pitchFamily="49" charset="0"/>
                <a:cs typeface="Courier New" pitchFamily="49" charset="0"/>
              </a:rPr>
              <a:t> </a:t>
            </a:r>
          </a:p>
          <a:p>
            <a:pPr>
              <a:lnSpc>
                <a:spcPct val="7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claA</a:t>
            </a:r>
            <a:r>
              <a:rPr lang="en-US" altLang="zh-CN" sz="2400" dirty="0">
                <a:solidFill>
                  <a:schemeClr val="tx2"/>
                </a:solidFill>
                <a:latin typeface="Courier New" pitchFamily="49" charset="0"/>
                <a:cs typeface="Courier New" pitchFamily="49" charset="0"/>
              </a:rPr>
              <a:t>::num=5</a:t>
            </a:r>
          </a:p>
          <a:p>
            <a:pPr>
              <a:lnSpc>
                <a:spcPct val="7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current_num</a:t>
            </a:r>
            <a:r>
              <a:rPr lang="en-US" altLang="zh-CN" sz="2400" dirty="0">
                <a:solidFill>
                  <a:schemeClr val="tx2"/>
                </a:solidFill>
                <a:latin typeface="Courier New" pitchFamily="49" charset="0"/>
                <a:cs typeface="Courier New" pitchFamily="49" charset="0"/>
              </a:rPr>
              <a:t>=5</a:t>
            </a:r>
          </a:p>
          <a:p>
            <a:pPr>
              <a:lnSpc>
                <a:spcPct val="70000"/>
              </a:lnSpc>
              <a:buNone/>
            </a:pPr>
            <a:r>
              <a:rPr lang="en-US" altLang="zh-CN" sz="2400" dirty="0">
                <a:solidFill>
                  <a:schemeClr val="tx2"/>
                </a:solidFill>
                <a:latin typeface="Courier New" pitchFamily="49" charset="0"/>
                <a:cs typeface="Courier New" pitchFamily="49" charset="0"/>
              </a:rPr>
              <a:t>  p-&gt;num=5</a:t>
            </a:r>
          </a:p>
          <a:p>
            <a:pPr>
              <a:lnSpc>
                <a:spcPct val="7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current_num</a:t>
            </a:r>
            <a:r>
              <a:rPr lang="en-US" altLang="zh-CN" sz="2400" dirty="0">
                <a:solidFill>
                  <a:schemeClr val="tx2"/>
                </a:solidFill>
                <a:latin typeface="Courier New" pitchFamily="49" charset="0"/>
                <a:cs typeface="Courier New" pitchFamily="49" charset="0"/>
              </a:rPr>
              <a:t>=5</a:t>
            </a:r>
          </a:p>
          <a:p>
            <a:r>
              <a:rPr lang="zh-CN" altLang="en-US" dirty="0"/>
              <a:t>注意：</a:t>
            </a:r>
          </a:p>
          <a:p>
            <a:pPr lvl="1"/>
            <a:r>
              <a:rPr lang="zh-CN" altLang="en-US" dirty="0"/>
              <a:t>将</a:t>
            </a:r>
            <a:r>
              <a:rPr lang="en-US" altLang="zh-CN" dirty="0" err="1"/>
              <a:t>claA</a:t>
            </a:r>
            <a:r>
              <a:rPr lang="zh-CN" altLang="en-US" dirty="0"/>
              <a:t>类中的数据成员</a:t>
            </a:r>
            <a:r>
              <a:rPr lang="en-US" altLang="zh-CN" dirty="0" err="1"/>
              <a:t>x、y</a:t>
            </a:r>
            <a:r>
              <a:rPr lang="zh-CN" altLang="en-US" dirty="0"/>
              <a:t>以及</a:t>
            </a:r>
            <a:r>
              <a:rPr lang="en-US" altLang="zh-CN" dirty="0"/>
              <a:t>num</a:t>
            </a:r>
            <a:r>
              <a:rPr lang="zh-CN" altLang="en-US" dirty="0"/>
              <a:t>都说明为</a:t>
            </a:r>
            <a:r>
              <a:rPr lang="en-US" altLang="zh-CN" dirty="0"/>
              <a:t>public</a:t>
            </a:r>
            <a:r>
              <a:rPr lang="zh-CN" altLang="en-US" dirty="0"/>
              <a:t>公有型的，是为了在主调函数</a:t>
            </a:r>
            <a:r>
              <a:rPr lang="en-US" altLang="zh-CN" dirty="0"/>
              <a:t>main</a:t>
            </a:r>
            <a:r>
              <a:rPr lang="zh-CN" altLang="en-US" dirty="0"/>
              <a:t>中可以直接存取它们而使程序简单化，否则（对非公有型的数据成员），在类外存取它们时还要设立类似于</a:t>
            </a:r>
            <a:r>
              <a:rPr lang="en-US" altLang="zh-CN" dirty="0" err="1"/>
              <a:t>getx</a:t>
            </a:r>
            <a:r>
              <a:rPr lang="en-US" altLang="zh-CN" dirty="0"/>
              <a:t>()</a:t>
            </a:r>
            <a:r>
              <a:rPr lang="zh-CN" altLang="en-US" dirty="0"/>
              <a:t>那样的公有成员函数。</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82</a:t>
            </a:fld>
            <a:endParaRPr lang="en-US" altLang="zh-CN"/>
          </a:p>
        </p:txBody>
      </p:sp>
    </p:spTree>
    <p:extLst>
      <p:ext uri="{BB962C8B-B14F-4D97-AF65-F5344CB8AC3E}">
        <p14:creationId xmlns:p14="http://schemas.microsoft.com/office/powerpoint/2010/main" val="40788420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类的静态成员与常量成员</a:t>
            </a:r>
          </a:p>
        </p:txBody>
      </p:sp>
      <p:sp>
        <p:nvSpPr>
          <p:cNvPr id="3" name="内容占位符 2"/>
          <p:cNvSpPr>
            <a:spLocks noGrp="1"/>
          </p:cNvSpPr>
          <p:nvPr>
            <p:ph idx="1"/>
          </p:nvPr>
        </p:nvSpPr>
        <p:spPr/>
        <p:txBody>
          <a:bodyPr/>
          <a:lstStyle/>
          <a:p>
            <a:r>
              <a:rPr lang="zh-CN" altLang="en-US" dirty="0"/>
              <a:t>类的常量成员</a:t>
            </a:r>
            <a:endParaRPr lang="en-US" altLang="zh-CN" dirty="0"/>
          </a:p>
          <a:p>
            <a:pPr lvl="1"/>
            <a:r>
              <a:rPr lang="zh-CN" altLang="en-US" dirty="0"/>
              <a:t>由关键字</a:t>
            </a:r>
            <a:r>
              <a:rPr lang="en-US" altLang="zh-CN" dirty="0"/>
              <a:t>const</a:t>
            </a:r>
            <a:r>
              <a:rPr lang="zh-CN" altLang="en-US" dirty="0"/>
              <a:t>修饰的类成员说明称为类的常量成员</a:t>
            </a:r>
            <a:endParaRPr lang="en-US" altLang="zh-CN" dirty="0"/>
          </a:p>
          <a:p>
            <a:pPr lvl="2"/>
            <a:r>
              <a:rPr lang="zh-CN" altLang="en-US" dirty="0"/>
              <a:t>常量数据成员</a:t>
            </a:r>
            <a:endParaRPr lang="en-US" altLang="zh-CN" dirty="0"/>
          </a:p>
          <a:p>
            <a:pPr lvl="2"/>
            <a:r>
              <a:rPr lang="zh-CN" altLang="en-US" dirty="0"/>
              <a:t>常量函数成员</a:t>
            </a:r>
          </a:p>
          <a:p>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83</a:t>
            </a:fld>
            <a:endParaRPr lang="en-US" altLang="zh-CN"/>
          </a:p>
        </p:txBody>
      </p:sp>
    </p:spTree>
    <p:extLst>
      <p:ext uri="{BB962C8B-B14F-4D97-AF65-F5344CB8AC3E}">
        <p14:creationId xmlns:p14="http://schemas.microsoft.com/office/powerpoint/2010/main" val="7376482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类的常量成员</a:t>
            </a:r>
          </a:p>
        </p:txBody>
      </p:sp>
      <p:sp>
        <p:nvSpPr>
          <p:cNvPr id="3" name="内容占位符 2"/>
          <p:cNvSpPr>
            <a:spLocks noGrp="1"/>
          </p:cNvSpPr>
          <p:nvPr>
            <p:ph idx="1"/>
          </p:nvPr>
        </p:nvSpPr>
        <p:spPr/>
        <p:txBody>
          <a:bodyPr/>
          <a:lstStyle/>
          <a:p>
            <a:r>
              <a:rPr lang="zh-CN" altLang="en-US" dirty="0"/>
              <a:t>常量数据成员</a:t>
            </a:r>
            <a:endParaRPr lang="en-US" altLang="zh-CN" dirty="0"/>
          </a:p>
          <a:p>
            <a:pPr lvl="1"/>
            <a:r>
              <a:rPr lang="zh-CN" altLang="en-US" dirty="0"/>
              <a:t>类的常量数据成员必须进行初始化，而且只能通过</a:t>
            </a:r>
            <a:r>
              <a:rPr lang="zh-CN" altLang="en-US" dirty="0">
                <a:solidFill>
                  <a:srgbClr val="FF0000"/>
                </a:solidFill>
              </a:rPr>
              <a:t>构造函数的成员初始化列表</a:t>
            </a:r>
            <a:r>
              <a:rPr lang="zh-CN" altLang="en-US" dirty="0"/>
              <a:t>的方式来进行。</a:t>
            </a:r>
          </a:p>
          <a:p>
            <a:pPr lvl="1"/>
            <a:r>
              <a:rPr lang="zh-CN" altLang="en-US" dirty="0"/>
              <a:t>在对象被创建以后，其常量数据成员的值就不允许被修改（只可读取其值，但不可进行改变）</a:t>
            </a:r>
            <a:endParaRPr lang="en-US" altLang="zh-CN" dirty="0"/>
          </a:p>
          <a:p>
            <a:r>
              <a:rPr lang="zh-CN" altLang="en-US" dirty="0"/>
              <a:t>常量函数成员</a:t>
            </a:r>
            <a:endParaRPr lang="en-US" altLang="zh-CN" dirty="0"/>
          </a:p>
          <a:p>
            <a:pPr lvl="1"/>
            <a:r>
              <a:rPr lang="zh-CN" altLang="en-US" dirty="0"/>
              <a:t>常量函数成员只有权读取相应对象的内容，但无权修改它们。</a:t>
            </a:r>
            <a:endParaRPr lang="en-US" altLang="zh-CN" dirty="0"/>
          </a:p>
          <a:p>
            <a:pPr lvl="1">
              <a:buNone/>
            </a:pPr>
            <a:r>
              <a:rPr lang="zh-CN" altLang="en-US" sz="2400" dirty="0">
                <a:solidFill>
                  <a:schemeClr val="tx2"/>
                </a:solidFill>
                <a:latin typeface="Courier New" pitchFamily="49" charset="0"/>
                <a:cs typeface="Courier New" pitchFamily="49" charset="0"/>
              </a:rPr>
              <a:t>&lt;类型说明符&gt; &lt;函数名&gt; ( &lt;参数表&gt; ) </a:t>
            </a:r>
            <a:r>
              <a:rPr lang="en-US" altLang="zh-CN" sz="2400" dirty="0">
                <a:latin typeface="Courier New" pitchFamily="49" charset="0"/>
                <a:cs typeface="Courier New" pitchFamily="49" charset="0"/>
              </a:rPr>
              <a:t>const</a:t>
            </a:r>
            <a:r>
              <a:rPr lang="en-US" altLang="zh-CN" sz="2400" dirty="0">
                <a:solidFill>
                  <a:schemeClr val="tx2"/>
                </a:solidFill>
                <a:latin typeface="Courier New" pitchFamily="49" charset="0"/>
                <a:cs typeface="Courier New" pitchFamily="49" charset="0"/>
              </a:rPr>
              <a:t>;</a:t>
            </a:r>
          </a:p>
          <a:p>
            <a:pPr algn="just">
              <a:lnSpc>
                <a:spcPct val="80000"/>
              </a:lnSpc>
              <a:buNone/>
            </a:pPr>
            <a:r>
              <a:rPr lang="en-US" altLang="zh-CN" dirty="0">
                <a:solidFill>
                  <a:srgbClr val="0000FF"/>
                </a:solidFill>
                <a:latin typeface="Times New Roman" pitchFamily="18" charset="0"/>
              </a:rPr>
              <a:t> </a:t>
            </a:r>
            <a:endParaRPr lang="en-US" altLang="zh-CN" dirty="0">
              <a:solidFill>
                <a:srgbClr val="0000FF"/>
              </a:solidFill>
            </a:endParaRPr>
          </a:p>
          <a:p>
            <a:pPr algn="just">
              <a:lnSpc>
                <a:spcPct val="80000"/>
              </a:lnSpc>
              <a:buNone/>
            </a:pPr>
            <a:r>
              <a:rPr lang="zh-CN" altLang="en-US" dirty="0">
                <a:solidFill>
                  <a:srgbClr val="0000FF"/>
                </a:solidFill>
              </a:rPr>
              <a:t>      </a:t>
            </a: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84</a:t>
            </a:fld>
            <a:endParaRPr lang="en-US" altLang="zh-CN"/>
          </a:p>
        </p:txBody>
      </p:sp>
    </p:spTree>
    <p:extLst>
      <p:ext uri="{BB962C8B-B14F-4D97-AF65-F5344CB8AC3E}">
        <p14:creationId xmlns:p14="http://schemas.microsoft.com/office/powerpoint/2010/main" val="42228195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类的常量成员</a:t>
            </a:r>
          </a:p>
        </p:txBody>
      </p:sp>
      <p:sp>
        <p:nvSpPr>
          <p:cNvPr id="3" name="内容占位符 2"/>
          <p:cNvSpPr>
            <a:spLocks noGrp="1"/>
          </p:cNvSpPr>
          <p:nvPr>
            <p:ph idx="1"/>
          </p:nvPr>
        </p:nvSpPr>
        <p:spPr>
          <a:xfrm>
            <a:off x="457200" y="1295400"/>
            <a:ext cx="8472518" cy="534831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solidFill>
                  <a:srgbClr val="C00000"/>
                </a:solidFill>
              </a:rPr>
              <a:t>读下面的程序，给出程序执行后的屏幕输出结果</a:t>
            </a:r>
            <a:endParaRPr lang="en-US" altLang="zh-CN" dirty="0">
              <a:solidFill>
                <a:srgbClr val="C00000"/>
              </a:solidFill>
            </a:endParaRPr>
          </a:p>
          <a:p>
            <a:pPr algn="just">
              <a:spcBef>
                <a:spcPts val="0"/>
              </a:spcBef>
              <a:buNone/>
            </a:pPr>
            <a:r>
              <a:rPr lang="en-US" altLang="zh-CN" sz="2200" dirty="0">
                <a:solidFill>
                  <a:srgbClr val="0000FF"/>
                </a:solidFill>
                <a:latin typeface="Courier New" pitchFamily="49" charset="0"/>
                <a:cs typeface="Courier New" pitchFamily="49" charset="0"/>
              </a:rPr>
              <a:t>#include</a:t>
            </a:r>
            <a:r>
              <a:rPr lang="en-US" altLang="zh-CN" sz="2200" dirty="0">
                <a:solidFill>
                  <a:schemeClr val="tx2"/>
                </a:solidFill>
                <a:latin typeface="Courier New" pitchFamily="49" charset="0"/>
                <a:cs typeface="Courier New" pitchFamily="49" charset="0"/>
              </a:rPr>
              <a:t>&lt;</a:t>
            </a:r>
            <a:r>
              <a:rPr lang="en-US" altLang="zh-CN" sz="2200" dirty="0" err="1">
                <a:solidFill>
                  <a:schemeClr val="tx2"/>
                </a:solidFill>
                <a:latin typeface="Courier New" pitchFamily="49" charset="0"/>
                <a:cs typeface="Courier New" pitchFamily="49" charset="0"/>
              </a:rPr>
              <a:t>iostream.h</a:t>
            </a:r>
            <a:r>
              <a:rPr lang="en-US" altLang="zh-CN" sz="2200" dirty="0">
                <a:solidFill>
                  <a:schemeClr val="tx2"/>
                </a:solidFill>
                <a:latin typeface="Courier New" pitchFamily="49" charset="0"/>
                <a:cs typeface="Courier New" pitchFamily="49" charset="0"/>
              </a:rPr>
              <a:t>&gt;</a:t>
            </a:r>
          </a:p>
          <a:p>
            <a:pPr algn="just">
              <a:spcBef>
                <a:spcPts val="0"/>
              </a:spcBef>
              <a:buNone/>
            </a:pPr>
            <a:r>
              <a:rPr lang="en-US" altLang="zh-CN" sz="2200" dirty="0">
                <a:solidFill>
                  <a:srgbClr val="0000FF"/>
                </a:solidFill>
                <a:latin typeface="Courier New" pitchFamily="49" charset="0"/>
                <a:cs typeface="Courier New" pitchFamily="49" charset="0"/>
              </a:rPr>
              <a:t>class </a:t>
            </a:r>
            <a:r>
              <a:rPr lang="en-US" altLang="zh-CN" sz="2200" dirty="0" err="1">
                <a:solidFill>
                  <a:schemeClr val="tx2"/>
                </a:solidFill>
                <a:latin typeface="Courier New" pitchFamily="49" charset="0"/>
                <a:cs typeface="Courier New" pitchFamily="49" charset="0"/>
              </a:rPr>
              <a:t>cnstCla</a:t>
            </a:r>
            <a:r>
              <a:rPr lang="en-US" altLang="zh-CN"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rgbClr val="0000FF"/>
                </a:solidFill>
                <a:latin typeface="Courier New" pitchFamily="49" charset="0"/>
                <a:cs typeface="Courier New" pitchFamily="49" charset="0"/>
              </a:rPr>
              <a:t>	  const </a:t>
            </a:r>
            <a:r>
              <a:rPr lang="en-US" altLang="zh-CN" sz="2200" dirty="0" err="1">
                <a:solidFill>
                  <a:srgbClr val="0000FF"/>
                </a:solidFill>
                <a:latin typeface="Courier New" pitchFamily="49" charset="0"/>
                <a:cs typeface="Courier New" pitchFamily="49" charset="0"/>
              </a:rPr>
              <a:t>int</a:t>
            </a: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conMbr</a:t>
            </a:r>
            <a:r>
              <a:rPr lang="en-US" altLang="zh-CN" sz="2200" dirty="0">
                <a:solidFill>
                  <a:schemeClr val="tx2"/>
                </a:solidFill>
                <a:latin typeface="Courier New" pitchFamily="49" charset="0"/>
                <a:cs typeface="Courier New" pitchFamily="49" charset="0"/>
              </a:rPr>
              <a:t>;</a:t>
            </a:r>
            <a:r>
              <a:rPr lang="en-US" altLang="zh-CN" sz="2200" dirty="0">
                <a:solidFill>
                  <a:srgbClr val="0000FF"/>
                </a:solidFill>
                <a:latin typeface="Courier New" pitchFamily="49" charset="0"/>
                <a:cs typeface="Courier New" pitchFamily="49" charset="0"/>
              </a:rPr>
              <a:t> </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类中的常量数据成员</a:t>
            </a:r>
          </a:p>
          <a:p>
            <a:pPr algn="just">
              <a:spcBef>
                <a:spcPts val="0"/>
              </a:spcBef>
              <a:buNone/>
            </a:pPr>
            <a:r>
              <a:rPr lang="en-US" altLang="zh-CN" sz="2200" dirty="0">
                <a:solidFill>
                  <a:srgbClr val="0000FF"/>
                </a:solidFill>
                <a:latin typeface="Courier New" pitchFamily="49" charset="0"/>
                <a:cs typeface="Courier New" pitchFamily="49" charset="0"/>
              </a:rPr>
              <a:t>  public</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cnstCla</a:t>
            </a:r>
            <a:r>
              <a:rPr lang="en-US" altLang="zh-CN" sz="2200" dirty="0">
                <a:solidFill>
                  <a:schemeClr val="tx2"/>
                </a:solidFill>
                <a:latin typeface="Courier New" pitchFamily="49" charset="0"/>
                <a:cs typeface="Courier New" pitchFamily="49" charset="0"/>
              </a:rPr>
              <a:t>(</a:t>
            </a:r>
            <a:r>
              <a:rPr lang="en-US" altLang="zh-CN" sz="2200" dirty="0" err="1">
                <a:solidFill>
                  <a:srgbClr val="0000FF"/>
                </a:solidFill>
                <a:latin typeface="Courier New" pitchFamily="49" charset="0"/>
                <a:cs typeface="Courier New" pitchFamily="49" charset="0"/>
              </a:rPr>
              <a:t>int</a:t>
            </a: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i</a:t>
            </a:r>
            <a:r>
              <a:rPr lang="en-US" altLang="zh-CN" sz="2200" dirty="0">
                <a:solidFill>
                  <a:schemeClr val="tx2"/>
                </a:solidFill>
                <a:latin typeface="Courier New" pitchFamily="49" charset="0"/>
                <a:cs typeface="Courier New" pitchFamily="49" charset="0"/>
              </a:rPr>
              <a:t>):</a:t>
            </a:r>
            <a:r>
              <a:rPr lang="en-US" altLang="zh-CN" sz="2200" dirty="0" err="1">
                <a:solidFill>
                  <a:schemeClr val="tx2"/>
                </a:solidFill>
                <a:latin typeface="Courier New" pitchFamily="49" charset="0"/>
                <a:cs typeface="Courier New" pitchFamily="49" charset="0"/>
              </a:rPr>
              <a:t>conMbr</a:t>
            </a:r>
            <a:r>
              <a:rPr lang="en-US" altLang="zh-CN" sz="2200" dirty="0">
                <a:solidFill>
                  <a:schemeClr val="tx2"/>
                </a:solidFill>
                <a:latin typeface="Courier New" pitchFamily="49" charset="0"/>
                <a:cs typeface="Courier New" pitchFamily="49" charset="0"/>
              </a:rPr>
              <a:t>(</a:t>
            </a:r>
            <a:r>
              <a:rPr lang="en-US" altLang="zh-CN" sz="2200" dirty="0" err="1">
                <a:solidFill>
                  <a:schemeClr val="tx2"/>
                </a:solidFill>
                <a:latin typeface="Courier New" pitchFamily="49" charset="0"/>
                <a:cs typeface="Courier New" pitchFamily="49" charset="0"/>
              </a:rPr>
              <a:t>i</a:t>
            </a:r>
            <a:r>
              <a:rPr lang="en-US" altLang="zh-CN" sz="2200" dirty="0">
                <a:solidFill>
                  <a:schemeClr val="tx2"/>
                </a:solidFill>
                <a:latin typeface="Courier New" pitchFamily="49" charset="0"/>
                <a:cs typeface="Courier New" pitchFamily="49" charset="0"/>
              </a:rPr>
              <a:t>){</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初始化列表处给出初值</a:t>
            </a:r>
          </a:p>
          <a:p>
            <a:pPr algn="just">
              <a:spcBef>
                <a:spcPts val="0"/>
              </a:spcBef>
              <a:buNone/>
            </a:pPr>
            <a:r>
              <a:rPr lang="zh-CN" altLang="en-US" sz="2200" dirty="0">
                <a:solidFill>
                  <a:srgbClr val="0000FF"/>
                </a:solidFill>
                <a:latin typeface="Courier New" pitchFamily="49" charset="0"/>
                <a:cs typeface="Courier New" pitchFamily="49" charset="0"/>
              </a:rPr>
              <a:t>	  </a:t>
            </a:r>
            <a:r>
              <a:rPr lang="zh-CN" altLang="en-US" sz="2200" dirty="0">
                <a:solidFill>
                  <a:schemeClr val="tx2"/>
                </a:solidFill>
                <a:latin typeface="Courier New" pitchFamily="49" charset="0"/>
                <a:cs typeface="Courier New" pitchFamily="49" charset="0"/>
              </a:rPr>
              <a:t>}</a:t>
            </a:r>
            <a:r>
              <a:rPr lang="zh-CN" altLang="en-US" sz="2200" dirty="0">
                <a:solidFill>
                  <a:srgbClr val="0000FF"/>
                </a:solidFill>
                <a:latin typeface="Courier New" pitchFamily="49" charset="0"/>
                <a:cs typeface="Courier New" pitchFamily="49" charset="0"/>
              </a:rPr>
              <a:t> </a:t>
            </a:r>
          </a:p>
          <a:p>
            <a:pPr algn="just">
              <a:spcBef>
                <a:spcPts val="0"/>
              </a:spcBef>
              <a:buNone/>
            </a:pPr>
            <a:r>
              <a:rPr lang="zh-CN" altLang="en-US" sz="2200" dirty="0">
                <a:solidFill>
                  <a:srgbClr val="0000FF"/>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void </a:t>
            </a:r>
            <a:r>
              <a:rPr lang="en-US" altLang="zh-CN" sz="2200" dirty="0" err="1">
                <a:solidFill>
                  <a:schemeClr val="tx2"/>
                </a:solidFill>
                <a:latin typeface="Courier New" pitchFamily="49" charset="0"/>
                <a:cs typeface="Courier New" pitchFamily="49" charset="0"/>
              </a:rPr>
              <a:t>printCon</a:t>
            </a:r>
            <a:r>
              <a:rPr lang="en-US" altLang="zh-CN"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a:t>
            </a:r>
            <a:r>
              <a:rPr lang="en-US" altLang="zh-CN" sz="2200" dirty="0" err="1">
                <a:solidFill>
                  <a:schemeClr val="tx2"/>
                </a:solidFill>
                <a:latin typeface="Courier New" pitchFamily="49" charset="0"/>
                <a:cs typeface="Courier New" pitchFamily="49" charset="0"/>
              </a:rPr>
              <a:t>conMbr</a:t>
            </a:r>
            <a:r>
              <a:rPr lang="en-US" altLang="zh-CN" sz="2200" dirty="0">
                <a:solidFill>
                  <a:schemeClr val="tx2"/>
                </a:solidFill>
                <a:latin typeface="Courier New" pitchFamily="49" charset="0"/>
                <a:cs typeface="Courier New" pitchFamily="49" charset="0"/>
              </a:rPr>
              <a:t> = "&lt;&lt;</a:t>
            </a:r>
            <a:r>
              <a:rPr lang="en-US" altLang="zh-CN" sz="2200" dirty="0" err="1">
                <a:solidFill>
                  <a:schemeClr val="tx2"/>
                </a:solidFill>
                <a:latin typeface="Courier New" pitchFamily="49" charset="0"/>
                <a:cs typeface="Courier New" pitchFamily="49" charset="0"/>
              </a:rPr>
              <a:t>conMbr</a:t>
            </a:r>
            <a:r>
              <a:rPr lang="en-US" altLang="zh-CN" sz="2200" dirty="0">
                <a:solidFill>
                  <a:schemeClr val="tx2"/>
                </a:solidFill>
                <a:latin typeface="Courier New" pitchFamily="49" charset="0"/>
                <a:cs typeface="Courier New" pitchFamily="49" charset="0"/>
              </a:rPr>
              <a:t>&lt;&lt;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	  } </a:t>
            </a:r>
          </a:p>
          <a:p>
            <a:pPr algn="just">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rgbClr val="0000FF"/>
                </a:solidFill>
                <a:latin typeface="Courier New" pitchFamily="49" charset="0"/>
                <a:cs typeface="Courier New" pitchFamily="49" charset="0"/>
              </a:rPr>
              <a:t>int</a:t>
            </a:r>
            <a:r>
              <a:rPr lang="en-US" altLang="zh-CN" sz="2200" dirty="0">
                <a:solidFill>
                  <a:srgbClr val="0000FF"/>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getCon</a:t>
            </a:r>
            <a:r>
              <a:rPr lang="en-US" altLang="zh-CN"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rgbClr val="0000FF"/>
                </a:solidFill>
                <a:latin typeface="Courier New" pitchFamily="49" charset="0"/>
                <a:cs typeface="Courier New" pitchFamily="49" charset="0"/>
              </a:rPr>
              <a:t>	 	return </a:t>
            </a:r>
            <a:r>
              <a:rPr lang="en-US" altLang="zh-CN" sz="2200" dirty="0" err="1">
                <a:solidFill>
                  <a:schemeClr val="tx2"/>
                </a:solidFill>
                <a:latin typeface="Courier New" pitchFamily="49" charset="0"/>
                <a:cs typeface="Courier New" pitchFamily="49" charset="0"/>
              </a:rPr>
              <a:t>conMbr</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	  }</a:t>
            </a:r>
            <a:endParaRPr lang="zh-CN" altLang="en-US" dirty="0">
              <a:solidFill>
                <a:schemeClr val="tx2"/>
              </a:solidFill>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85</a:t>
            </a:fld>
            <a:endParaRPr lang="en-US" altLang="zh-CN"/>
          </a:p>
        </p:txBody>
      </p:sp>
    </p:spTree>
    <p:extLst>
      <p:ext uri="{BB962C8B-B14F-4D97-AF65-F5344CB8AC3E}">
        <p14:creationId xmlns:p14="http://schemas.microsoft.com/office/powerpoint/2010/main" val="24390628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类的常量成员</a:t>
            </a:r>
          </a:p>
        </p:txBody>
      </p:sp>
      <p:sp>
        <p:nvSpPr>
          <p:cNvPr id="3" name="内容占位符 2"/>
          <p:cNvSpPr>
            <a:spLocks noGrp="1"/>
          </p:cNvSpPr>
          <p:nvPr>
            <p:ph idx="1"/>
          </p:nvPr>
        </p:nvSpPr>
        <p:spPr>
          <a:xfrm>
            <a:off x="457200" y="1295400"/>
            <a:ext cx="8472518" cy="5029200"/>
          </a:xfrm>
        </p:spPr>
        <p:txBody>
          <a:bodyPr/>
          <a:lstStyle/>
          <a:p>
            <a:pPr algn="just">
              <a:spcBef>
                <a:spcPts val="0"/>
              </a:spcBef>
              <a:buNone/>
            </a:pPr>
            <a:r>
              <a:rPr lang="en-US" altLang="zh-CN" sz="2200" dirty="0">
                <a:solidFill>
                  <a:srgbClr val="0000FF"/>
                </a:solidFill>
                <a:latin typeface="Courier New" pitchFamily="49" charset="0"/>
                <a:cs typeface="Courier New" pitchFamily="49" charset="0"/>
              </a:rPr>
              <a:t>void </a:t>
            </a:r>
            <a:r>
              <a:rPr lang="en-US" altLang="zh-CN" sz="2200" dirty="0" err="1">
                <a:solidFill>
                  <a:schemeClr val="tx2"/>
                </a:solidFill>
                <a:latin typeface="Courier New" pitchFamily="49" charset="0"/>
                <a:cs typeface="Courier New" pitchFamily="49" charset="0"/>
              </a:rPr>
              <a:t>processCon</a:t>
            </a:r>
            <a:r>
              <a:rPr lang="en-US" altLang="zh-CN"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 In </a:t>
            </a:r>
            <a:r>
              <a:rPr lang="en-US" altLang="zh-CN" sz="2200" dirty="0" err="1">
                <a:solidFill>
                  <a:schemeClr val="tx2"/>
                </a:solidFill>
                <a:latin typeface="Courier New" pitchFamily="49" charset="0"/>
                <a:cs typeface="Courier New" pitchFamily="49" charset="0"/>
              </a:rPr>
              <a:t>processCon</a:t>
            </a:r>
            <a:r>
              <a:rPr lang="en-US" altLang="zh-CN" sz="2200" dirty="0">
                <a:solidFill>
                  <a:schemeClr val="tx2"/>
                </a:solidFill>
                <a:latin typeface="Courier New" pitchFamily="49" charset="0"/>
                <a:cs typeface="Courier New" pitchFamily="49" charset="0"/>
              </a:rPr>
              <a:t> --"&lt;&lt;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rgbClr val="0000FF"/>
                </a:solidFill>
                <a:latin typeface="Courier New" pitchFamily="49" charset="0"/>
                <a:cs typeface="Courier New" pitchFamily="49" charset="0"/>
              </a:rPr>
              <a:t>		</a:t>
            </a:r>
            <a:r>
              <a:rPr lang="en-US" altLang="zh-CN" sz="2200" dirty="0" err="1">
                <a:solidFill>
                  <a:srgbClr val="0000FF"/>
                </a:solidFill>
                <a:latin typeface="Courier New" pitchFamily="49" charset="0"/>
                <a:cs typeface="Courier New" pitchFamily="49" charset="0"/>
              </a:rPr>
              <a:t>int</a:t>
            </a:r>
            <a:r>
              <a:rPr lang="en-US" altLang="zh-CN" sz="2200" dirty="0">
                <a:solidFill>
                  <a:srgbClr val="0000FF"/>
                </a:solidFill>
                <a:latin typeface="Courier New" pitchFamily="49" charset="0"/>
                <a:cs typeface="Courier New" pitchFamily="49" charset="0"/>
              </a:rPr>
              <a:t> </a:t>
            </a:r>
            <a:r>
              <a:rPr lang="en-US" altLang="zh-CN" sz="2200" dirty="0">
                <a:solidFill>
                  <a:schemeClr val="tx2"/>
                </a:solidFill>
                <a:latin typeface="Courier New" pitchFamily="49" charset="0"/>
                <a:cs typeface="Courier New" pitchFamily="49" charset="0"/>
              </a:rPr>
              <a:t>x=2*conMbr+1;</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&lt;&lt;"x = 2*conMbr+1 = "&lt;&lt;x&lt;&lt;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rgbClr val="00B050"/>
                </a:solidFill>
                <a:latin typeface="Courier New" pitchFamily="49" charset="0"/>
                <a:cs typeface="Courier New" pitchFamily="49" charset="0"/>
              </a:rPr>
              <a:t>//</a:t>
            </a:r>
            <a:r>
              <a:rPr lang="en-US" altLang="zh-CN" sz="2200" dirty="0" err="1">
                <a:solidFill>
                  <a:srgbClr val="00B050"/>
                </a:solidFill>
                <a:latin typeface="Courier New" pitchFamily="49" charset="0"/>
                <a:cs typeface="Courier New" pitchFamily="49" charset="0"/>
              </a:rPr>
              <a:t>conMbr</a:t>
            </a:r>
            <a:r>
              <a:rPr lang="en-US" altLang="zh-CN" sz="2200" dirty="0">
                <a:solidFill>
                  <a:srgbClr val="00B050"/>
                </a:solidFill>
                <a:latin typeface="Courier New" pitchFamily="49" charset="0"/>
                <a:cs typeface="Courier New" pitchFamily="49" charset="0"/>
              </a:rPr>
              <a:t>++;//ERR! </a:t>
            </a:r>
            <a:r>
              <a:rPr lang="zh-CN" altLang="en-US" sz="2200" dirty="0">
                <a:solidFill>
                  <a:srgbClr val="00B050"/>
                </a:solidFill>
                <a:latin typeface="Courier New" pitchFamily="49" charset="0"/>
                <a:cs typeface="Courier New" pitchFamily="49" charset="0"/>
              </a:rPr>
              <a:t>不能更改常量数据成员</a:t>
            </a:r>
            <a:r>
              <a:rPr lang="en-US" altLang="zh-CN" sz="2200" dirty="0" err="1">
                <a:solidFill>
                  <a:srgbClr val="00B050"/>
                </a:solidFill>
                <a:latin typeface="Courier New" pitchFamily="49" charset="0"/>
                <a:cs typeface="Courier New" pitchFamily="49" charset="0"/>
              </a:rPr>
              <a:t>conMbr</a:t>
            </a:r>
            <a:r>
              <a:rPr lang="zh-CN" altLang="en-US" sz="2200" dirty="0">
                <a:solidFill>
                  <a:srgbClr val="00B050"/>
                </a:solidFill>
                <a:latin typeface="Courier New" pitchFamily="49" charset="0"/>
                <a:cs typeface="Courier New" pitchFamily="49" charset="0"/>
              </a:rPr>
              <a:t>的值</a:t>
            </a:r>
          </a:p>
          <a:p>
            <a:pPr algn="just">
              <a:spcBef>
                <a:spcPts val="0"/>
              </a:spcBef>
              <a:buNone/>
            </a:pPr>
            <a:r>
              <a:rPr lang="zh-CN" altLang="en-US" sz="2200" dirty="0">
                <a:solidFill>
                  <a:srgbClr val="0000FF"/>
                </a:solidFill>
                <a:latin typeface="Courier New" pitchFamily="49" charset="0"/>
                <a:cs typeface="Courier New" pitchFamily="49" charset="0"/>
              </a:rPr>
              <a:t>	</a:t>
            </a:r>
            <a:r>
              <a:rPr lang="zh-CN" altLang="en-US" sz="2200" dirty="0">
                <a:solidFill>
                  <a:schemeClr val="tx2"/>
                </a:solidFill>
                <a:latin typeface="Courier New" pitchFamily="49" charset="0"/>
                <a:cs typeface="Courier New" pitchFamily="49" charset="0"/>
              </a:rPr>
              <a:t>}</a:t>
            </a:r>
          </a:p>
          <a:p>
            <a:pPr algn="just">
              <a:spcBef>
                <a:spcPts val="0"/>
              </a:spcBef>
              <a:buNone/>
            </a:pPr>
            <a:r>
              <a:rPr lang="zh-CN" altLang="en-US" sz="2200" dirty="0">
                <a:solidFill>
                  <a:schemeClr val="tx2"/>
                </a:solidFill>
                <a:latin typeface="Courier New" pitchFamily="49" charset="0"/>
                <a:cs typeface="Courier New" pitchFamily="49" charset="0"/>
              </a:rPr>
              <a:t>}; </a:t>
            </a:r>
          </a:p>
          <a:p>
            <a:pPr algn="just">
              <a:spcBef>
                <a:spcPts val="0"/>
              </a:spcBef>
              <a:buNone/>
            </a:pPr>
            <a:r>
              <a:rPr lang="en-US" altLang="zh-CN" sz="2200" dirty="0">
                <a:solidFill>
                  <a:srgbClr val="0000FF"/>
                </a:solidFill>
                <a:latin typeface="Courier New" pitchFamily="49" charset="0"/>
                <a:cs typeface="Courier New" pitchFamily="49" charset="0"/>
              </a:rPr>
              <a:t>void </a:t>
            </a:r>
            <a:r>
              <a:rPr lang="en-US" altLang="zh-CN" sz="2200" dirty="0">
                <a:solidFill>
                  <a:schemeClr val="tx2"/>
                </a:solidFill>
                <a:latin typeface="Courier New" pitchFamily="49" charset="0"/>
                <a:cs typeface="Courier New" pitchFamily="49" charset="0"/>
              </a:rPr>
              <a:t>main() {</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cnstCla</a:t>
            </a:r>
            <a:r>
              <a:rPr lang="en-US" altLang="zh-CN" sz="2200" dirty="0">
                <a:solidFill>
                  <a:schemeClr val="tx2"/>
                </a:solidFill>
                <a:latin typeface="Courier New" pitchFamily="49" charset="0"/>
                <a:cs typeface="Courier New" pitchFamily="49" charset="0"/>
              </a:rPr>
              <a:t> ob1(123), ob2(88); </a:t>
            </a:r>
          </a:p>
          <a:p>
            <a:pPr algn="just">
              <a:spcBef>
                <a:spcPts val="0"/>
              </a:spcBef>
              <a:buNone/>
            </a:pP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以123和66为初值调用构造函数，给对象的常量数据成员赋值</a:t>
            </a:r>
          </a:p>
          <a:p>
            <a:pPr algn="just">
              <a:spcBef>
                <a:spcPts val="0"/>
              </a:spcBef>
              <a:buNone/>
            </a:pPr>
            <a:r>
              <a:rPr lang="zh-CN" altLang="en-US" sz="2200" dirty="0">
                <a:solidFill>
                  <a:srgbClr val="0000FF"/>
                </a:solidFill>
                <a:latin typeface="Courier New" pitchFamily="49" charset="0"/>
                <a:cs typeface="Courier New" pitchFamily="49" charset="0"/>
              </a:rPr>
              <a:t>    </a:t>
            </a:r>
            <a:r>
              <a:rPr lang="en-US" altLang="zh-CN" sz="2200" dirty="0">
                <a:solidFill>
                  <a:schemeClr val="tx2"/>
                </a:solidFill>
                <a:latin typeface="Courier New" pitchFamily="49" charset="0"/>
                <a:cs typeface="Courier New" pitchFamily="49" charset="0"/>
              </a:rPr>
              <a:t>ob1.printCon();</a:t>
            </a:r>
          </a:p>
          <a:p>
            <a:pPr algn="just">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&lt;&lt;"ob2.getCon() = "&lt;&lt;ob2.getCon()&lt;&lt;</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lgn="just">
              <a:spcBef>
                <a:spcPts val="0"/>
              </a:spcBef>
              <a:buNone/>
            </a:pPr>
            <a:r>
              <a:rPr lang="en-US" altLang="zh-CN" sz="2200" dirty="0">
                <a:solidFill>
                  <a:schemeClr val="tx2"/>
                </a:solidFill>
                <a:latin typeface="Courier New" pitchFamily="49" charset="0"/>
                <a:cs typeface="Courier New" pitchFamily="49" charset="0"/>
              </a:rPr>
              <a:t>    ob2.processCon();</a:t>
            </a:r>
          </a:p>
          <a:p>
            <a:pPr algn="just">
              <a:spcBef>
                <a:spcPts val="0"/>
              </a:spcBef>
              <a:buNone/>
            </a:pPr>
            <a:r>
              <a:rPr lang="en-US" altLang="zh-CN" sz="2200" dirty="0">
                <a:solidFill>
                  <a:schemeClr val="tx2"/>
                </a:solidFill>
                <a:latin typeface="Courier New" pitchFamily="49" charset="0"/>
                <a:cs typeface="Courier New" pitchFamily="49" charset="0"/>
              </a:rPr>
              <a:t>}</a:t>
            </a:r>
            <a:endParaRPr lang="zh-CN" altLang="en-US" sz="2200" dirty="0">
              <a:solidFill>
                <a:schemeClr val="tx2"/>
              </a:solidFill>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86</a:t>
            </a:fld>
            <a:endParaRPr lang="en-US" altLang="zh-CN"/>
          </a:p>
        </p:txBody>
      </p:sp>
    </p:spTree>
    <p:extLst>
      <p:ext uri="{BB962C8B-B14F-4D97-AF65-F5344CB8AC3E}">
        <p14:creationId xmlns:p14="http://schemas.microsoft.com/office/powerpoint/2010/main" val="11686748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类的常量成员</a:t>
            </a:r>
          </a:p>
        </p:txBody>
      </p:sp>
      <p:sp>
        <p:nvSpPr>
          <p:cNvPr id="3" name="内容占位符 2"/>
          <p:cNvSpPr>
            <a:spLocks noGrp="1"/>
          </p:cNvSpPr>
          <p:nvPr>
            <p:ph idx="1"/>
          </p:nvPr>
        </p:nvSpPr>
        <p:spPr/>
        <p:txBody>
          <a:bodyPr/>
          <a:lstStyle/>
          <a:p>
            <a:pPr algn="just">
              <a:lnSpc>
                <a:spcPct val="80000"/>
              </a:lnSpc>
              <a:buNone/>
            </a:pPr>
            <a:r>
              <a:rPr lang="zh-CN" altLang="en-US" dirty="0">
                <a:solidFill>
                  <a:schemeClr val="accent6"/>
                </a:solidFill>
              </a:rPr>
              <a:t>程序执行后，屏幕显示结果为：</a:t>
            </a:r>
          </a:p>
          <a:p>
            <a:pPr algn="just">
              <a:lnSpc>
                <a:spcPct val="80000"/>
              </a:lnSpc>
              <a:buNone/>
            </a:pPr>
            <a:r>
              <a:rPr lang="en-US" altLang="zh-CN" dirty="0" err="1">
                <a:solidFill>
                  <a:schemeClr val="tx2"/>
                </a:solidFill>
                <a:latin typeface="Courier New" pitchFamily="49" charset="0"/>
                <a:cs typeface="Courier New" pitchFamily="49" charset="0"/>
              </a:rPr>
              <a:t>conMbr</a:t>
            </a:r>
            <a:r>
              <a:rPr lang="en-US" altLang="zh-CN" dirty="0">
                <a:solidFill>
                  <a:schemeClr val="tx2"/>
                </a:solidFill>
                <a:latin typeface="Courier New" pitchFamily="49" charset="0"/>
                <a:cs typeface="Courier New" pitchFamily="49" charset="0"/>
              </a:rPr>
              <a:t> = 123</a:t>
            </a:r>
          </a:p>
          <a:p>
            <a:pPr algn="just">
              <a:lnSpc>
                <a:spcPct val="80000"/>
              </a:lnSpc>
              <a:buNone/>
            </a:pPr>
            <a:r>
              <a:rPr lang="en-US" altLang="zh-CN" dirty="0">
                <a:solidFill>
                  <a:schemeClr val="tx2"/>
                </a:solidFill>
                <a:latin typeface="Courier New" pitchFamily="49" charset="0"/>
                <a:cs typeface="Courier New" pitchFamily="49" charset="0"/>
              </a:rPr>
              <a:t>ob2.getCon() = 88</a:t>
            </a:r>
          </a:p>
          <a:p>
            <a:pPr algn="just">
              <a:lnSpc>
                <a:spcPct val="80000"/>
              </a:lnSpc>
              <a:buNone/>
            </a:pPr>
            <a:r>
              <a:rPr lang="en-US" altLang="zh-CN" dirty="0">
                <a:solidFill>
                  <a:schemeClr val="tx2"/>
                </a:solidFill>
                <a:latin typeface="Courier New" pitchFamily="49" charset="0"/>
                <a:cs typeface="Courier New" pitchFamily="49" charset="0"/>
              </a:rPr>
              <a:t>-- In </a:t>
            </a:r>
            <a:r>
              <a:rPr lang="en-US" altLang="zh-CN" dirty="0" err="1">
                <a:solidFill>
                  <a:schemeClr val="tx2"/>
                </a:solidFill>
                <a:latin typeface="Courier New" pitchFamily="49" charset="0"/>
                <a:cs typeface="Courier New" pitchFamily="49" charset="0"/>
              </a:rPr>
              <a:t>processCon</a:t>
            </a:r>
            <a:r>
              <a:rPr lang="en-US" altLang="zh-CN" dirty="0">
                <a:solidFill>
                  <a:schemeClr val="tx2"/>
                </a:solidFill>
                <a:latin typeface="Courier New" pitchFamily="49" charset="0"/>
                <a:cs typeface="Courier New" pitchFamily="49" charset="0"/>
              </a:rPr>
              <a:t> --</a:t>
            </a:r>
          </a:p>
          <a:p>
            <a:pPr algn="just">
              <a:lnSpc>
                <a:spcPct val="80000"/>
              </a:lnSpc>
              <a:buNone/>
            </a:pPr>
            <a:r>
              <a:rPr lang="en-US" altLang="zh-CN" dirty="0">
                <a:solidFill>
                  <a:schemeClr val="tx2"/>
                </a:solidFill>
                <a:latin typeface="Courier New" pitchFamily="49" charset="0"/>
                <a:cs typeface="Courier New" pitchFamily="49" charset="0"/>
              </a:rPr>
              <a:t>x = 2*conMbr+1 = 177</a:t>
            </a: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87</a:t>
            </a:fld>
            <a:endParaRPr lang="en-US" altLang="zh-CN"/>
          </a:p>
        </p:txBody>
      </p:sp>
    </p:spTree>
    <p:extLst>
      <p:ext uri="{BB962C8B-B14F-4D97-AF65-F5344CB8AC3E}">
        <p14:creationId xmlns:p14="http://schemas.microsoft.com/office/powerpoint/2010/main" val="40674109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类和对象</a:t>
            </a:r>
          </a:p>
        </p:txBody>
      </p:sp>
      <p:graphicFrame>
        <p:nvGraphicFramePr>
          <p:cNvPr id="6" name="内容占位符 5"/>
          <p:cNvGraphicFramePr>
            <a:graphicFrameLocks noGrp="1"/>
          </p:cNvGraphicFramePr>
          <p:nvPr>
            <p:ph idx="1"/>
          </p:nvPr>
        </p:nvGraphicFramePr>
        <p:xfrm>
          <a:off x="457200" y="1295400"/>
          <a:ext cx="8153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81622E5D-7BC3-44E6-BA65-C8AAD10FCEE5}" type="slidenum">
              <a:rPr lang="en-US" altLang="zh-CN" smtClean="0"/>
              <a:pPr/>
              <a:t>88</a:t>
            </a:fld>
            <a:endParaRPr lang="en-US" altLang="zh-CN"/>
          </a:p>
        </p:txBody>
      </p:sp>
    </p:spTree>
    <p:extLst>
      <p:ext uri="{BB962C8B-B14F-4D97-AF65-F5344CB8AC3E}">
        <p14:creationId xmlns:p14="http://schemas.microsoft.com/office/powerpoint/2010/main" val="324739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10" name="内容占位符 9"/>
          <p:cNvSpPr>
            <a:spLocks noGrp="1"/>
          </p:cNvSpPr>
          <p:nvPr>
            <p:ph idx="1"/>
          </p:nvPr>
        </p:nvSpPr>
        <p:spPr>
          <a:xfrm>
            <a:off x="457200" y="1295400"/>
            <a:ext cx="8153400" cy="4848244"/>
          </a:xfrm>
        </p:spPr>
        <p:txBody>
          <a:bodyPr/>
          <a:lstStyle/>
          <a:p>
            <a:r>
              <a:rPr lang="zh-CN" altLang="en-US" dirty="0"/>
              <a:t>面向对象程序设计过程</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zh-CN" altLang="en-US" dirty="0"/>
              <a:t>抽象公共属性</a:t>
            </a:r>
            <a:endParaRPr lang="en-US" altLang="zh-CN" dirty="0"/>
          </a:p>
          <a:p>
            <a:pPr lvl="2"/>
            <a:r>
              <a:rPr lang="zh-CN" altLang="en-US" dirty="0"/>
              <a:t>花色</a:t>
            </a:r>
            <a:endParaRPr lang="en-US" altLang="zh-CN" dirty="0"/>
          </a:p>
          <a:p>
            <a:pPr lvl="2"/>
            <a:r>
              <a:rPr lang="zh-CN" altLang="en-US" dirty="0"/>
              <a:t>点数</a:t>
            </a:r>
            <a:endParaRPr lang="en-US" altLang="zh-CN" dirty="0"/>
          </a:p>
        </p:txBody>
      </p:sp>
      <p:pic>
        <p:nvPicPr>
          <p:cNvPr id="11" name="内容占位符 8" descr="poker.jpg"/>
          <p:cNvPicPr>
            <a:picLocks noChangeAspect="1"/>
          </p:cNvPicPr>
          <p:nvPr/>
        </p:nvPicPr>
        <p:blipFill>
          <a:blip r:embed="rId2" cstate="print"/>
          <a:stretch>
            <a:fillRect/>
          </a:stretch>
        </p:blipFill>
        <p:spPr bwMode="auto">
          <a:xfrm>
            <a:off x="2928926" y="2428868"/>
            <a:ext cx="5524500" cy="3686175"/>
          </a:xfrm>
          <a:prstGeom prst="rect">
            <a:avLst/>
          </a:prstGeom>
          <a:noFill/>
          <a:ln w="9525">
            <a:noFill/>
            <a:miter lim="800000"/>
            <a:headEnd/>
            <a:tailEnd/>
          </a:ln>
          <a:effectLst/>
        </p:spPr>
      </p:pic>
      <p:sp>
        <p:nvSpPr>
          <p:cNvPr id="3" name="灯片编号占位符 2"/>
          <p:cNvSpPr>
            <a:spLocks noGrp="1"/>
          </p:cNvSpPr>
          <p:nvPr>
            <p:ph type="sldNum" sz="quarter" idx="12"/>
          </p:nvPr>
        </p:nvSpPr>
        <p:spPr/>
        <p:txBody>
          <a:bodyPr/>
          <a:lstStyle/>
          <a:p>
            <a:fld id="{81622E5D-7BC3-44E6-BA65-C8AAD10FCEE5}" type="slidenum">
              <a:rPr lang="en-US" altLang="zh-CN" smtClean="0"/>
              <a:pPr/>
              <a:t>8</a:t>
            </a:fld>
            <a:endParaRPr lang="en-US" altLang="zh-CN"/>
          </a:p>
        </p:txBody>
      </p:sp>
    </p:spTree>
    <p:extLst>
      <p:ext uri="{BB962C8B-B14F-4D97-AF65-F5344CB8AC3E}">
        <p14:creationId xmlns:p14="http://schemas.microsoft.com/office/powerpoint/2010/main" val="10137733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a:t>友元</a:t>
            </a:r>
            <a:endParaRPr lang="en-US" altLang="zh-CN" dirty="0">
              <a:ea typeface="宋体" pitchFamily="2" charset="-122"/>
            </a:endParaRPr>
          </a:p>
        </p:txBody>
      </p:sp>
      <p:sp>
        <p:nvSpPr>
          <p:cNvPr id="48131" name="AutoShape 3"/>
          <p:cNvSpPr>
            <a:spLocks noChangeArrowheads="1"/>
          </p:cNvSpPr>
          <p:nvPr/>
        </p:nvSpPr>
        <p:spPr bwMode="auto">
          <a:xfrm>
            <a:off x="457200" y="1571612"/>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181212"/>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algn="ctr" eaLnBrk="0" hangingPunct="0"/>
            <a:r>
              <a:rPr lang="zh-CN" altLang="en-US" sz="3200" dirty="0">
                <a:solidFill>
                  <a:srgbClr val="FFCCCC"/>
                </a:solidFill>
                <a:latin typeface="楷体_GB2312" pitchFamily="49" charset="-122"/>
                <a:ea typeface="楷体_GB2312" pitchFamily="49" charset="-122"/>
              </a:rPr>
              <a:t>友元的基本概念</a:t>
            </a:r>
            <a:endParaRPr lang="en-US" altLang="zh-CN" sz="3200" dirty="0">
              <a:solidFill>
                <a:srgbClr val="FFCCCC"/>
              </a:solidFill>
              <a:latin typeface="楷体_GB2312" pitchFamily="49" charset="-122"/>
              <a:ea typeface="楷体_GB2312" pitchFamily="49" charset="-122"/>
            </a:endParaRPr>
          </a:p>
        </p:txBody>
      </p:sp>
      <p:sp>
        <p:nvSpPr>
          <p:cNvPr id="48133" name="AutoShape 5"/>
          <p:cNvSpPr>
            <a:spLocks noChangeArrowheads="1"/>
          </p:cNvSpPr>
          <p:nvPr/>
        </p:nvSpPr>
        <p:spPr bwMode="gray">
          <a:xfrm>
            <a:off x="838200" y="3324212"/>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algn="ctr" eaLnBrk="0" hangingPunct="0"/>
            <a:r>
              <a:rPr lang="zh-CN" altLang="en-US" sz="3200" dirty="0">
                <a:solidFill>
                  <a:srgbClr val="FFCCCC"/>
                </a:solidFill>
                <a:latin typeface="楷体_GB2312" pitchFamily="49" charset="-122"/>
                <a:ea typeface="楷体_GB2312" pitchFamily="49" charset="-122"/>
              </a:rPr>
              <a:t>友元函数</a:t>
            </a:r>
            <a:endParaRPr lang="en-US" altLang="zh-CN" sz="3200" dirty="0">
              <a:solidFill>
                <a:srgbClr val="FFCCCC"/>
              </a:solidFill>
              <a:latin typeface="楷体_GB2312" pitchFamily="49" charset="-122"/>
              <a:ea typeface="楷体_GB2312" pitchFamily="49" charset="-122"/>
            </a:endParaRPr>
          </a:p>
        </p:txBody>
      </p:sp>
      <p:sp>
        <p:nvSpPr>
          <p:cNvPr id="48134" name="AutoShape 6"/>
          <p:cNvSpPr>
            <a:spLocks noChangeArrowheads="1"/>
          </p:cNvSpPr>
          <p:nvPr/>
        </p:nvSpPr>
        <p:spPr bwMode="gray">
          <a:xfrm>
            <a:off x="838200" y="4467212"/>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algn="ctr" eaLnBrk="0" hangingPunct="0"/>
            <a:r>
              <a:rPr lang="zh-CN" altLang="en-US" sz="3200" dirty="0">
                <a:solidFill>
                  <a:srgbClr val="FFCCCC"/>
                </a:solidFill>
                <a:latin typeface="楷体_GB2312" pitchFamily="49" charset="-122"/>
                <a:ea typeface="楷体_GB2312" pitchFamily="49" charset="-122"/>
              </a:rPr>
              <a:t>友元类</a:t>
            </a:r>
            <a:endParaRPr lang="en-US" altLang="zh-CN" sz="3200" dirty="0">
              <a:solidFill>
                <a:srgbClr val="FFCCCC"/>
              </a:solidFill>
              <a:latin typeface="楷体_GB2312" pitchFamily="49" charset="-122"/>
              <a:ea typeface="楷体_GB2312" pitchFamily="49" charset="-122"/>
            </a:endParaRPr>
          </a:p>
        </p:txBody>
      </p:sp>
      <p:sp>
        <p:nvSpPr>
          <p:cNvPr id="48135" name="AutoShape 7"/>
          <p:cNvSpPr>
            <a:spLocks noChangeArrowheads="1"/>
          </p:cNvSpPr>
          <p:nvPr/>
        </p:nvSpPr>
        <p:spPr bwMode="auto">
          <a:xfrm>
            <a:off x="5943600" y="3095612"/>
            <a:ext cx="2514600" cy="1295400"/>
          </a:xfrm>
          <a:prstGeom prst="roundRect">
            <a:avLst>
              <a:gd name="adj" fmla="val 9106"/>
            </a:avLst>
          </a:prstGeom>
          <a:noFill/>
          <a:ln w="25400">
            <a:noFill/>
            <a:round/>
            <a:headEnd/>
            <a:tailEnd/>
          </a:ln>
          <a:effectLst/>
        </p:spPr>
        <p:txBody>
          <a:bodyPr anchor="ctr"/>
          <a:lstStyle/>
          <a:p>
            <a:pPr algn="ctr"/>
            <a:r>
              <a:rPr lang="zh-CN" altLang="en-US" sz="3200" b="1" dirty="0">
                <a:solidFill>
                  <a:srgbClr val="7030A0"/>
                </a:solidFill>
                <a:effectLst>
                  <a:outerShdw blurRad="38100" dist="38100" dir="2700000" algn="tl">
                    <a:srgbClr val="C0C0C0"/>
                  </a:outerShdw>
                </a:effectLst>
                <a:latin typeface="楷体_GB2312" pitchFamily="49" charset="-122"/>
                <a:ea typeface="楷体_GB2312" pitchFamily="49" charset="-122"/>
              </a:rPr>
              <a:t>友元</a:t>
            </a:r>
            <a:endParaRPr lang="en-US" altLang="zh-CN" sz="3200" b="1" dirty="0">
              <a:solidFill>
                <a:srgbClr val="7030A0"/>
              </a:solidFill>
              <a:effectLst>
                <a:outerShdw blurRad="38100" dist="38100" dir="2700000" algn="tl">
                  <a:srgbClr val="C0C0C0"/>
                </a:outerShdw>
              </a:effectLst>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fld id="{81622E5D-7BC3-44E6-BA65-C8AAD10FCEE5}" type="slidenum">
              <a:rPr lang="en-US" altLang="zh-CN" smtClean="0"/>
              <a:pPr/>
              <a:t>89</a:t>
            </a:fld>
            <a:endParaRPr lang="en-US" altLang="zh-CN"/>
          </a:p>
        </p:txBody>
      </p:sp>
    </p:spTree>
    <p:extLst>
      <p:ext uri="{BB962C8B-B14F-4D97-AF65-F5344CB8AC3E}">
        <p14:creationId xmlns:p14="http://schemas.microsoft.com/office/powerpoint/2010/main" val="1247280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p:txBody>
          <a:bodyPr/>
          <a:lstStyle/>
          <a:p>
            <a:r>
              <a:rPr lang="zh-CN" altLang="en-US" dirty="0"/>
              <a:t>友元的基本概念</a:t>
            </a:r>
            <a:endParaRPr lang="en-US" altLang="zh-CN" dirty="0"/>
          </a:p>
          <a:p>
            <a:pPr lvl="1"/>
            <a:r>
              <a:rPr lang="zh-CN" altLang="en-US" dirty="0"/>
              <a:t>一种类成员访问权限</a:t>
            </a:r>
            <a:endParaRPr lang="en-US" altLang="zh-CN" dirty="0"/>
          </a:p>
          <a:p>
            <a:pPr lvl="2"/>
            <a:r>
              <a:rPr lang="zh-CN" altLang="en-US" dirty="0"/>
              <a:t>能够访问类的任何数据成员</a:t>
            </a:r>
            <a:endParaRPr lang="en-US" altLang="zh-CN" dirty="0"/>
          </a:p>
          <a:p>
            <a:pPr lvl="1"/>
            <a:r>
              <a:rPr lang="zh-CN" altLang="en-US" dirty="0"/>
              <a:t>在类的定义中，以关键字</a:t>
            </a:r>
            <a:r>
              <a:rPr lang="en-US" altLang="zh-CN" dirty="0">
                <a:latin typeface="Courier New" pitchFamily="49" charset="0"/>
                <a:cs typeface="Courier New" pitchFamily="49" charset="0"/>
              </a:rPr>
              <a:t>friend</a:t>
            </a:r>
            <a:r>
              <a:rPr lang="zh-CN" altLang="en-US" dirty="0"/>
              <a:t>标识</a:t>
            </a:r>
            <a:endParaRPr lang="en-US" altLang="zh-CN" dirty="0"/>
          </a:p>
          <a:p>
            <a:pPr lvl="2"/>
            <a:r>
              <a:rPr lang="zh-CN" altLang="en-US" dirty="0"/>
              <a:t>出现在函数说明语句前，表示该函数为类的友元函数</a:t>
            </a:r>
            <a:endParaRPr lang="en-US" altLang="zh-CN" dirty="0"/>
          </a:p>
          <a:p>
            <a:pPr lvl="3"/>
            <a:r>
              <a:rPr lang="zh-CN" altLang="en-US" dirty="0"/>
              <a:t>一个函数可以同时说明为多个类的友元函数</a:t>
            </a:r>
            <a:endParaRPr lang="en-US" altLang="zh-CN" dirty="0"/>
          </a:p>
          <a:p>
            <a:pPr lvl="2"/>
            <a:r>
              <a:rPr lang="zh-CN" altLang="en-US" dirty="0"/>
              <a:t>出现在类名之前，表示该类为类的友元类</a:t>
            </a:r>
            <a:endParaRPr lang="en-US" altLang="zh-CN"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90</a:t>
            </a:fld>
            <a:endParaRPr lang="en-US" altLang="zh-CN"/>
          </a:p>
        </p:txBody>
      </p:sp>
    </p:spTree>
    <p:extLst>
      <p:ext uri="{BB962C8B-B14F-4D97-AF65-F5344CB8AC3E}">
        <p14:creationId xmlns:p14="http://schemas.microsoft.com/office/powerpoint/2010/main" val="40086758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p:txBody>
          <a:bodyPr/>
          <a:lstStyle/>
          <a:p>
            <a:r>
              <a:rPr lang="zh-CN" altLang="en-US" dirty="0"/>
              <a:t>友元函数</a:t>
            </a:r>
            <a:endParaRPr lang="en-US" altLang="zh-CN" dirty="0"/>
          </a:p>
          <a:p>
            <a:pPr lvl="1"/>
            <a:r>
              <a:rPr lang="zh-CN" altLang="en-US" dirty="0"/>
              <a:t>将普通函数说明为某类的友元函数</a:t>
            </a:r>
            <a:endParaRPr lang="en-US" altLang="zh-CN" dirty="0"/>
          </a:p>
          <a:p>
            <a:pPr lvl="2"/>
            <a:r>
              <a:rPr lang="zh-CN" altLang="en-US" dirty="0"/>
              <a:t>该函数定义在类外</a:t>
            </a:r>
            <a:endParaRPr lang="en-US" altLang="zh-CN" dirty="0"/>
          </a:p>
          <a:p>
            <a:pPr lvl="2"/>
            <a:r>
              <a:rPr lang="zh-CN" altLang="en-US" dirty="0"/>
              <a:t>说明格式为：</a:t>
            </a:r>
            <a:endParaRPr lang="en-US" altLang="zh-CN" dirty="0"/>
          </a:p>
          <a:p>
            <a:pPr lvl="2">
              <a:buNone/>
            </a:pPr>
            <a:r>
              <a:rPr lang="en-US" altLang="zh-CN" dirty="0">
                <a:solidFill>
                  <a:srgbClr val="0000FF"/>
                </a:solidFill>
                <a:latin typeface="Courier New" pitchFamily="49" charset="0"/>
                <a:cs typeface="Courier New" pitchFamily="49" charset="0"/>
              </a:rPr>
              <a:t>friend</a:t>
            </a:r>
            <a:r>
              <a:rPr lang="en-US" altLang="zh-CN" dirty="0">
                <a:solidFill>
                  <a:schemeClr val="tx2"/>
                </a:solidFill>
                <a:latin typeface="Courier New" pitchFamily="49" charset="0"/>
                <a:cs typeface="Courier New" pitchFamily="49" charset="0"/>
              </a:rPr>
              <a:t> &lt;</a:t>
            </a:r>
            <a:r>
              <a:rPr lang="zh-CN" altLang="en-US" dirty="0">
                <a:solidFill>
                  <a:schemeClr val="tx2"/>
                </a:solidFill>
                <a:latin typeface="Courier New" pitchFamily="49" charset="0"/>
                <a:cs typeface="Courier New" pitchFamily="49" charset="0"/>
              </a:rPr>
              <a:t>返回值类型&gt; &lt;函数名&gt;( &lt;参数表&gt; );</a:t>
            </a:r>
            <a:endParaRPr lang="en-US" altLang="zh-CN" dirty="0">
              <a:solidFill>
                <a:schemeClr val="tx2"/>
              </a:solidFill>
              <a:latin typeface="Courier New" pitchFamily="49" charset="0"/>
              <a:cs typeface="Courier New" pitchFamily="49" charset="0"/>
            </a:endParaRPr>
          </a:p>
          <a:p>
            <a:pPr lvl="2"/>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的定义中，将函数</a:t>
            </a:r>
            <a:r>
              <a:rPr lang="en-US" altLang="zh-CN" dirty="0" err="1"/>
              <a:t>Func</a:t>
            </a:r>
            <a:r>
              <a:rPr lang="zh-CN" altLang="en-US" dirty="0"/>
              <a:t>说明为类</a:t>
            </a:r>
            <a:r>
              <a:rPr lang="en-US" altLang="zh-CN" dirty="0"/>
              <a:t>A</a:t>
            </a:r>
            <a:r>
              <a:rPr lang="zh-CN" altLang="en-US" dirty="0"/>
              <a:t>的友元函数：</a:t>
            </a:r>
            <a:endParaRPr lang="en-US" altLang="zh-CN" dirty="0"/>
          </a:p>
          <a:p>
            <a:pPr lvl="2">
              <a:buNone/>
            </a:pPr>
            <a:r>
              <a:rPr lang="en-US" altLang="zh-CN" dirty="0">
                <a:solidFill>
                  <a:srgbClr val="0000FF"/>
                </a:solidFill>
                <a:latin typeface="Courier New" pitchFamily="49" charset="0"/>
                <a:cs typeface="Courier New" pitchFamily="49" charset="0"/>
              </a:rPr>
              <a:t>friend void </a:t>
            </a:r>
            <a:r>
              <a:rPr lang="en-US" altLang="zh-CN" dirty="0" err="1">
                <a:solidFill>
                  <a:schemeClr val="tx2"/>
                </a:solidFill>
                <a:latin typeface="Courier New" pitchFamily="49" charset="0"/>
                <a:cs typeface="Courier New" pitchFamily="49" charset="0"/>
              </a:rPr>
              <a:t>Func</a:t>
            </a:r>
            <a:r>
              <a:rPr lang="en-US" altLang="zh-CN" dirty="0">
                <a:solidFill>
                  <a:schemeClr val="tx2"/>
                </a:solidFill>
                <a:latin typeface="Courier New" pitchFamily="49" charset="0"/>
                <a:cs typeface="Courier New" pitchFamily="49" charset="0"/>
              </a:rPr>
              <a:t>();</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91</a:t>
            </a:fld>
            <a:endParaRPr lang="en-US" altLang="zh-CN"/>
          </a:p>
        </p:txBody>
      </p:sp>
    </p:spTree>
    <p:extLst>
      <p:ext uri="{BB962C8B-B14F-4D97-AF65-F5344CB8AC3E}">
        <p14:creationId xmlns:p14="http://schemas.microsoft.com/office/powerpoint/2010/main" val="1478749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p:txBody>
          <a:bodyPr/>
          <a:lstStyle/>
          <a:p>
            <a:r>
              <a:rPr lang="zh-CN" altLang="en-US" dirty="0"/>
              <a:t>友元函数</a:t>
            </a:r>
            <a:endParaRPr lang="en-US" altLang="zh-CN" dirty="0"/>
          </a:p>
          <a:p>
            <a:pPr lvl="1"/>
            <a:r>
              <a:rPr lang="zh-CN" altLang="en-US" dirty="0"/>
              <a:t>将其它类的成员函数说明为某类的友元函数</a:t>
            </a:r>
            <a:endParaRPr lang="en-US" altLang="zh-CN" dirty="0"/>
          </a:p>
          <a:p>
            <a:pPr lvl="2"/>
            <a:r>
              <a:rPr lang="zh-CN" altLang="en-US" dirty="0"/>
              <a:t>前提是已有其它类的定义</a:t>
            </a:r>
            <a:endParaRPr lang="en-US" altLang="zh-CN" dirty="0"/>
          </a:p>
          <a:p>
            <a:pPr lvl="2"/>
            <a:r>
              <a:rPr lang="zh-CN" altLang="en-US" dirty="0"/>
              <a:t>说明格式为：</a:t>
            </a:r>
            <a:endParaRPr lang="en-US" altLang="zh-CN" dirty="0"/>
          </a:p>
          <a:p>
            <a:pPr lvl="2">
              <a:buNone/>
            </a:pPr>
            <a:r>
              <a:rPr lang="en-US" altLang="zh-CN" dirty="0">
                <a:solidFill>
                  <a:srgbClr val="0000FF"/>
                </a:solidFill>
                <a:latin typeface="Courier New" pitchFamily="49" charset="0"/>
                <a:cs typeface="Courier New" pitchFamily="49" charset="0"/>
              </a:rPr>
              <a:t>friend</a:t>
            </a:r>
            <a:r>
              <a:rPr lang="en-US" altLang="zh-CN" dirty="0">
                <a:solidFill>
                  <a:schemeClr val="tx2"/>
                </a:solidFill>
                <a:latin typeface="Courier New" pitchFamily="49" charset="0"/>
                <a:cs typeface="Courier New" pitchFamily="49" charset="0"/>
              </a:rPr>
              <a:t> &lt;</a:t>
            </a:r>
            <a:r>
              <a:rPr lang="zh-CN" altLang="en-US" dirty="0">
                <a:solidFill>
                  <a:schemeClr val="tx2"/>
                </a:solidFill>
                <a:latin typeface="Courier New" pitchFamily="49" charset="0"/>
                <a:cs typeface="Courier New" pitchFamily="49" charset="0"/>
              </a:rPr>
              <a:t>返回值类型&gt;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a:t>
            </a:r>
            <a:r>
              <a:rPr lang="zh-CN" altLang="en-US" dirty="0">
                <a:solidFill>
                  <a:schemeClr val="tx2"/>
                </a:solidFill>
                <a:latin typeface="Courier New" pitchFamily="49" charset="0"/>
                <a:cs typeface="Courier New" pitchFamily="49" charset="0"/>
              </a:rPr>
              <a:t>&lt;函数名&gt;(&lt;参数表&gt;);</a:t>
            </a:r>
            <a:endParaRPr lang="en-US" altLang="zh-CN" dirty="0">
              <a:solidFill>
                <a:schemeClr val="tx2"/>
              </a:solidFill>
              <a:latin typeface="Courier New" pitchFamily="49" charset="0"/>
              <a:cs typeface="Courier New" pitchFamily="49" charset="0"/>
            </a:endParaRPr>
          </a:p>
          <a:p>
            <a:pPr lvl="2"/>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的定义中，将类</a:t>
            </a:r>
            <a:r>
              <a:rPr lang="en-US" altLang="zh-CN" dirty="0"/>
              <a:t>B</a:t>
            </a:r>
            <a:r>
              <a:rPr lang="zh-CN" altLang="en-US" dirty="0"/>
              <a:t>的成员函数说明为类</a:t>
            </a:r>
            <a:r>
              <a:rPr lang="en-US" altLang="zh-CN" dirty="0"/>
              <a:t>A</a:t>
            </a:r>
            <a:r>
              <a:rPr lang="zh-CN" altLang="en-US" dirty="0"/>
              <a:t>的友元函数：</a:t>
            </a:r>
            <a:endParaRPr lang="en-US" altLang="zh-CN" dirty="0"/>
          </a:p>
          <a:p>
            <a:pPr lvl="2">
              <a:buNone/>
            </a:pPr>
            <a:r>
              <a:rPr lang="en-US" altLang="zh-CN" dirty="0">
                <a:solidFill>
                  <a:srgbClr val="0000FF"/>
                </a:solidFill>
                <a:latin typeface="Courier New" pitchFamily="49" charset="0"/>
                <a:cs typeface="Courier New" pitchFamily="49" charset="0"/>
              </a:rPr>
              <a:t>friend void </a:t>
            </a:r>
            <a:r>
              <a:rPr lang="en-US" altLang="zh-CN" dirty="0">
                <a:solidFill>
                  <a:schemeClr val="tx2"/>
                </a:solidFill>
                <a:latin typeface="Courier New" pitchFamily="49" charset="0"/>
                <a:cs typeface="Courier New" pitchFamily="49" charset="0"/>
              </a:rPr>
              <a:t>B::</a:t>
            </a:r>
            <a:r>
              <a:rPr lang="en-US" altLang="zh-CN" dirty="0" err="1">
                <a:solidFill>
                  <a:schemeClr val="tx2"/>
                </a:solidFill>
                <a:latin typeface="Courier New" pitchFamily="49" charset="0"/>
                <a:cs typeface="Courier New" pitchFamily="49" charset="0"/>
              </a:rPr>
              <a:t>Func</a:t>
            </a:r>
            <a:r>
              <a:rPr lang="en-US" altLang="zh-CN" dirty="0">
                <a:solidFill>
                  <a:schemeClr val="tx2"/>
                </a:solidFill>
                <a:latin typeface="Courier New" pitchFamily="49" charset="0"/>
                <a:cs typeface="Courier New" pitchFamily="49" charset="0"/>
              </a:rPr>
              <a:t>();</a:t>
            </a:r>
          </a:p>
          <a:p>
            <a:pPr lvl="3"/>
            <a:r>
              <a:rPr lang="zh-CN" altLang="en-US" dirty="0"/>
              <a:t>之前已经对类</a:t>
            </a:r>
            <a:r>
              <a:rPr lang="en-US" altLang="zh-CN" dirty="0"/>
              <a:t>B</a:t>
            </a:r>
            <a:r>
              <a:rPr lang="zh-CN" altLang="en-US" dirty="0"/>
              <a:t>进行了定义或说明</a:t>
            </a:r>
          </a:p>
          <a:p>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92</a:t>
            </a:fld>
            <a:endParaRPr lang="en-US" altLang="zh-CN"/>
          </a:p>
        </p:txBody>
      </p:sp>
    </p:spTree>
    <p:extLst>
      <p:ext uri="{BB962C8B-B14F-4D97-AF65-F5344CB8AC3E}">
        <p14:creationId xmlns:p14="http://schemas.microsoft.com/office/powerpoint/2010/main" val="35753260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p:txBody>
          <a:bodyPr/>
          <a:lstStyle/>
          <a:p>
            <a:r>
              <a:rPr lang="zh-CN" altLang="en-US" dirty="0"/>
              <a:t>友元函数</a:t>
            </a:r>
            <a:endParaRPr lang="en-US" altLang="zh-CN" dirty="0"/>
          </a:p>
          <a:p>
            <a:pPr lvl="1"/>
            <a:r>
              <a:rPr lang="zh-CN" altLang="en-US" dirty="0"/>
              <a:t>友元函数不是类的成员函数，在函数体中访问对象的成员，必须用对象名加运算符“</a:t>
            </a:r>
            <a:r>
              <a:rPr lang="en-US" altLang="zh-CN" dirty="0"/>
              <a:t>.”</a:t>
            </a:r>
            <a:r>
              <a:rPr lang="zh-CN" altLang="en-US" dirty="0"/>
              <a:t>加对象成员名。但友元函数可以访问类中的所有成员，一般函数只能访问类中的公有成员。</a:t>
            </a:r>
          </a:p>
          <a:p>
            <a:pPr lvl="1"/>
            <a:r>
              <a:rPr lang="zh-CN" altLang="en-US" dirty="0"/>
              <a:t>友元函数不受类中的访问权限关键字限制，可以把它放在类的公有、私有、保护部分，但结果一样。</a:t>
            </a:r>
          </a:p>
          <a:p>
            <a:pPr lvl="1"/>
            <a:r>
              <a:rPr lang="zh-CN" altLang="en-US" dirty="0"/>
              <a:t>某类的友元函数的作用域并非该类域。如果该友元函数是另一类的成员函数，则其作用域为另一类的类域，否则与一般函数相同。</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93</a:t>
            </a:fld>
            <a:endParaRPr lang="en-US" altLang="zh-CN"/>
          </a:p>
        </p:txBody>
      </p:sp>
    </p:spTree>
    <p:extLst>
      <p:ext uri="{BB962C8B-B14F-4D97-AF65-F5344CB8AC3E}">
        <p14:creationId xmlns:p14="http://schemas.microsoft.com/office/powerpoint/2010/main" val="12464457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a:xfrm>
            <a:off x="457200" y="1295400"/>
            <a:ext cx="8153400" cy="3490922"/>
          </a:xfrm>
        </p:spPr>
        <p:txBody>
          <a:bodyPr/>
          <a:lstStyle/>
          <a:p>
            <a:r>
              <a:rPr lang="zh-CN" altLang="en-US" dirty="0"/>
              <a:t>友元类</a:t>
            </a:r>
            <a:endParaRPr lang="en-US" altLang="zh-CN" dirty="0"/>
          </a:p>
          <a:p>
            <a:pPr lvl="1"/>
            <a:r>
              <a:rPr lang="zh-CN" altLang="en-US" dirty="0"/>
              <a:t>将一个类</a:t>
            </a:r>
            <a:r>
              <a:rPr lang="en-US" altLang="zh-CN" dirty="0"/>
              <a:t>B</a:t>
            </a:r>
            <a:r>
              <a:rPr lang="zh-CN" altLang="en-US" dirty="0"/>
              <a:t>说明为另一个类</a:t>
            </a:r>
            <a:r>
              <a:rPr lang="en-US" altLang="zh-CN" dirty="0"/>
              <a:t>A</a:t>
            </a:r>
            <a:r>
              <a:rPr lang="zh-CN" altLang="en-US" dirty="0"/>
              <a:t>的友元类，类</a:t>
            </a:r>
            <a:r>
              <a:rPr lang="en-US" altLang="zh-CN" dirty="0"/>
              <a:t>B</a:t>
            </a:r>
            <a:r>
              <a:rPr lang="zh-CN" altLang="en-US" dirty="0"/>
              <a:t>中的所有函数都是类</a:t>
            </a:r>
            <a:r>
              <a:rPr lang="en-US" altLang="zh-CN" dirty="0"/>
              <a:t>A</a:t>
            </a:r>
            <a:r>
              <a:rPr lang="zh-CN" altLang="en-US" dirty="0"/>
              <a:t>的友元函数，可以访问类</a:t>
            </a:r>
            <a:r>
              <a:rPr lang="en-US" altLang="zh-CN" dirty="0"/>
              <a:t>A</a:t>
            </a:r>
            <a:r>
              <a:rPr lang="zh-CN" altLang="en-US" dirty="0"/>
              <a:t>中的所有成员</a:t>
            </a:r>
            <a:endParaRPr lang="en-US" altLang="zh-CN" dirty="0"/>
          </a:p>
          <a:p>
            <a:pPr lvl="1"/>
            <a:r>
              <a:rPr lang="zh-CN" altLang="en-US" dirty="0"/>
              <a:t>说明方式：</a:t>
            </a:r>
            <a:endParaRPr lang="en-US" altLang="zh-CN" dirty="0"/>
          </a:p>
          <a:p>
            <a:pPr lvl="2">
              <a:buNone/>
            </a:pPr>
            <a:r>
              <a:rPr lang="en-US" altLang="zh-CN" dirty="0">
                <a:solidFill>
                  <a:schemeClr val="tx2"/>
                </a:solidFill>
                <a:latin typeface="Courier New" pitchFamily="49" charset="0"/>
                <a:cs typeface="Courier New" pitchFamily="49" charset="0"/>
              </a:rPr>
              <a:t>friend &lt;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a:t>
            </a: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p:txBody>
      </p:sp>
      <p:sp>
        <p:nvSpPr>
          <p:cNvPr id="7" name="TextBox 6"/>
          <p:cNvSpPr txBox="1"/>
          <p:nvPr/>
        </p:nvSpPr>
        <p:spPr>
          <a:xfrm>
            <a:off x="2857488" y="4357694"/>
            <a:ext cx="3429024" cy="2215991"/>
          </a:xfrm>
          <a:prstGeom prst="rect">
            <a:avLst/>
          </a:prstGeom>
          <a:noFill/>
        </p:spPr>
        <p:txBody>
          <a:bodyPr wrap="square" rtlCol="0">
            <a:spAutoFit/>
          </a:bodyPr>
          <a:lstStyle/>
          <a:p>
            <a:pPr lvl="1"/>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a:t>
            </a:r>
          </a:p>
          <a:p>
            <a:pPr lvl="1"/>
            <a:r>
              <a:rPr lang="en-US" altLang="zh-CN" sz="2400" b="1" dirty="0">
                <a:solidFill>
                  <a:schemeClr val="tx2"/>
                </a:solidFill>
                <a:latin typeface="Courier New" pitchFamily="49" charset="0"/>
                <a:cs typeface="Courier New" pitchFamily="49" charset="0"/>
              </a:rPr>
              <a:t>	……</a:t>
            </a:r>
          </a:p>
          <a:p>
            <a:pPr lvl="1"/>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friend</a:t>
            </a:r>
            <a:r>
              <a:rPr lang="en-US" altLang="zh-CN" sz="2400" b="1" dirty="0">
                <a:solidFill>
                  <a:schemeClr val="tx2"/>
                </a:solidFill>
                <a:latin typeface="Courier New" pitchFamily="49" charset="0"/>
                <a:cs typeface="Courier New" pitchFamily="49" charset="0"/>
              </a:rPr>
              <a:t> B;</a:t>
            </a:r>
          </a:p>
          <a:p>
            <a:pPr lvl="1"/>
            <a:r>
              <a:rPr lang="en-US" altLang="zh-CN" sz="2400" b="1" dirty="0">
                <a:solidFill>
                  <a:schemeClr val="tx2"/>
                </a:solidFill>
                <a:latin typeface="Courier New" pitchFamily="49" charset="0"/>
                <a:cs typeface="Courier New" pitchFamily="49" charset="0"/>
              </a:rPr>
              <a:t>	……</a:t>
            </a:r>
          </a:p>
          <a:p>
            <a:pPr lvl="1"/>
            <a:r>
              <a:rPr lang="en-US" altLang="zh-CN" sz="2400" b="1" dirty="0">
                <a:solidFill>
                  <a:schemeClr val="tx2"/>
                </a:solidFill>
                <a:latin typeface="Courier New" pitchFamily="49" charset="0"/>
                <a:cs typeface="Courier New" pitchFamily="49" charset="0"/>
              </a:rPr>
              <a:t>};</a:t>
            </a:r>
            <a:endParaRPr lang="zh-CN" altLang="en-US" sz="2400" b="1" dirty="0">
              <a:solidFill>
                <a:schemeClr val="tx2"/>
              </a:solidFill>
              <a:latin typeface="Courier New" pitchFamily="49" charset="0"/>
              <a:cs typeface="Courier New" pitchFamily="49" charset="0"/>
            </a:endParaRPr>
          </a:p>
          <a:p>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94</a:t>
            </a:fld>
            <a:endParaRPr lang="en-US" altLang="zh-CN"/>
          </a:p>
        </p:txBody>
      </p:sp>
    </p:spTree>
    <p:extLst>
      <p:ext uri="{BB962C8B-B14F-4D97-AF65-F5344CB8AC3E}">
        <p14:creationId xmlns:p14="http://schemas.microsoft.com/office/powerpoint/2010/main" val="18345718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p:txBody>
          <a:bodyPr/>
          <a:lstStyle/>
          <a:p>
            <a:r>
              <a:rPr lang="zh-CN" altLang="en-US" dirty="0"/>
              <a:t>友元类</a:t>
            </a:r>
            <a:endParaRPr lang="en-US" altLang="zh-CN" dirty="0"/>
          </a:p>
          <a:p>
            <a:pPr lvl="1"/>
            <a:r>
              <a:rPr lang="zh-CN" altLang="en-US" dirty="0"/>
              <a:t>友元类的关系是单向的，如果说明类</a:t>
            </a:r>
            <a:r>
              <a:rPr lang="en-US" altLang="zh-CN" dirty="0"/>
              <a:t>B</a:t>
            </a:r>
            <a:r>
              <a:rPr lang="zh-CN" altLang="en-US" dirty="0"/>
              <a:t>是类</a:t>
            </a:r>
            <a:r>
              <a:rPr lang="en-US" altLang="zh-CN" dirty="0"/>
              <a:t>A</a:t>
            </a:r>
            <a:r>
              <a:rPr lang="zh-CN" altLang="en-US" dirty="0"/>
              <a:t>的友元类，不等于类</a:t>
            </a:r>
            <a:r>
              <a:rPr lang="en-US" altLang="zh-CN" dirty="0"/>
              <a:t>A</a:t>
            </a:r>
            <a:r>
              <a:rPr lang="zh-CN" altLang="en-US" dirty="0"/>
              <a:t>也是类</a:t>
            </a:r>
            <a:r>
              <a:rPr lang="en-US" altLang="zh-CN" dirty="0"/>
              <a:t>B</a:t>
            </a:r>
            <a:r>
              <a:rPr lang="zh-CN" altLang="en-US" dirty="0"/>
              <a:t>的友元类</a:t>
            </a:r>
            <a:endParaRPr lang="en-US" altLang="zh-CN" dirty="0"/>
          </a:p>
          <a:p>
            <a:pPr lvl="1"/>
            <a:r>
              <a:rPr lang="zh-CN" altLang="en-US" dirty="0"/>
              <a:t>友元类的关系不能传递，如果类</a:t>
            </a:r>
            <a:r>
              <a:rPr lang="en-US" altLang="zh-CN" dirty="0"/>
              <a:t>B</a:t>
            </a:r>
            <a:r>
              <a:rPr lang="zh-CN" altLang="en-US" dirty="0"/>
              <a:t>是类</a:t>
            </a:r>
            <a:r>
              <a:rPr lang="en-US" altLang="zh-CN" dirty="0"/>
              <a:t>A</a:t>
            </a:r>
            <a:r>
              <a:rPr lang="zh-CN" altLang="en-US" dirty="0"/>
              <a:t>的友元类，而类</a:t>
            </a:r>
            <a:r>
              <a:rPr lang="en-US" altLang="zh-CN" dirty="0"/>
              <a:t>C</a:t>
            </a:r>
            <a:r>
              <a:rPr lang="zh-CN" altLang="en-US" dirty="0"/>
              <a:t>是类</a:t>
            </a:r>
            <a:r>
              <a:rPr lang="en-US" altLang="zh-CN" dirty="0"/>
              <a:t>B</a:t>
            </a:r>
            <a:r>
              <a:rPr lang="zh-CN" altLang="en-US" dirty="0"/>
              <a:t>的友元类，不等于类</a:t>
            </a:r>
            <a:r>
              <a:rPr lang="en-US" altLang="zh-CN" dirty="0"/>
              <a:t>C</a:t>
            </a:r>
            <a:r>
              <a:rPr lang="zh-CN" altLang="en-US" dirty="0"/>
              <a:t>是类</a:t>
            </a:r>
            <a:r>
              <a:rPr lang="en-US" altLang="zh-CN" dirty="0"/>
              <a:t>A</a:t>
            </a:r>
            <a:r>
              <a:rPr lang="zh-CN" altLang="en-US" dirty="0"/>
              <a:t>的友元类</a:t>
            </a:r>
            <a:endParaRPr lang="en-US" altLang="zh-CN" dirty="0"/>
          </a:p>
          <a:p>
            <a:pPr lvl="1"/>
            <a:r>
              <a:rPr lang="zh-CN" altLang="en-US" dirty="0"/>
              <a:t>除非确有必要，一般不把整个类说明为友元类，而把成员函数说明为友元函数</a:t>
            </a:r>
            <a:endParaRPr lang="en-US" altLang="zh-CN" dirty="0"/>
          </a:p>
          <a:p>
            <a:pPr lvl="1"/>
            <a:r>
              <a:rPr lang="zh-CN" altLang="en-US" dirty="0"/>
              <a:t>友元的概念</a:t>
            </a:r>
            <a:r>
              <a:rPr lang="zh-CN" altLang="en-US" dirty="0">
                <a:solidFill>
                  <a:srgbClr val="FF0000"/>
                </a:solidFill>
              </a:rPr>
              <a:t>破坏</a:t>
            </a:r>
            <a:r>
              <a:rPr lang="zh-CN" altLang="en-US" dirty="0"/>
              <a:t>了类的封装性，但有助于数据共享，能够提高程序的效率</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95</a:t>
            </a:fld>
            <a:endParaRPr lang="en-US" altLang="zh-CN"/>
          </a:p>
        </p:txBody>
      </p:sp>
    </p:spTree>
    <p:extLst>
      <p:ext uri="{BB962C8B-B14F-4D97-AF65-F5344CB8AC3E}">
        <p14:creationId xmlns:p14="http://schemas.microsoft.com/office/powerpoint/2010/main" val="15244813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7.11】</a:t>
            </a:r>
            <a:r>
              <a:rPr lang="zh-CN" altLang="en-US" dirty="0">
                <a:solidFill>
                  <a:srgbClr val="C00000"/>
                </a:solidFill>
              </a:rPr>
              <a:t>读程序，查看运行结果</a:t>
            </a:r>
            <a:endParaRPr lang="en-US" altLang="zh-CN" dirty="0">
              <a:solidFill>
                <a:srgbClr val="C00000"/>
              </a:solidFill>
            </a:endParaRPr>
          </a:p>
          <a:p>
            <a:pPr algn="just">
              <a:spcBef>
                <a:spcPts val="0"/>
              </a:spcBef>
              <a:buNone/>
            </a:pPr>
            <a:r>
              <a:rPr lang="zh-CN" altLang="en-US" sz="2000" dirty="0">
                <a:solidFill>
                  <a:srgbClr val="0000FF"/>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include</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algn="just">
              <a:spcBef>
                <a:spcPts val="0"/>
              </a:spcBef>
              <a:buNone/>
            </a:pPr>
            <a:r>
              <a:rPr lang="en-US" altLang="zh-CN" sz="2000" dirty="0">
                <a:solidFill>
                  <a:srgbClr val="0000FF"/>
                </a:solidFill>
                <a:latin typeface="Courier New" pitchFamily="49" charset="0"/>
                <a:cs typeface="Courier New" pitchFamily="49" charset="0"/>
              </a:rPr>
              <a:t>#include</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math.h</a:t>
            </a:r>
            <a:r>
              <a:rPr lang="en-US" altLang="zh-CN" sz="2000" dirty="0">
                <a:solidFill>
                  <a:schemeClr val="tx2"/>
                </a:solidFill>
                <a:latin typeface="Courier New" pitchFamily="49" charset="0"/>
                <a:cs typeface="Courier New" pitchFamily="49" charset="0"/>
              </a:rPr>
              <a:t>&gt;</a:t>
            </a:r>
          </a:p>
          <a:p>
            <a:pPr algn="just">
              <a:spcBef>
                <a:spcPts val="0"/>
              </a:spcBef>
              <a:buNone/>
            </a:pPr>
            <a:r>
              <a:rPr lang="en-US" altLang="zh-CN" sz="2000" dirty="0">
                <a:solidFill>
                  <a:srgbClr val="0000FF"/>
                </a:solidFill>
                <a:latin typeface="Courier New" pitchFamily="49" charset="0"/>
                <a:cs typeface="Courier New" pitchFamily="49" charset="0"/>
              </a:rPr>
              <a:t>class</a:t>
            </a:r>
            <a:r>
              <a:rPr lang="en-US" altLang="zh-CN" sz="2000" dirty="0">
                <a:solidFill>
                  <a:schemeClr val="tx2"/>
                </a:solidFill>
                <a:latin typeface="Courier New" pitchFamily="49" charset="0"/>
                <a:cs typeface="Courier New" pitchFamily="49" charset="0"/>
              </a:rPr>
              <a:t> pixel{</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x,y</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pixel(</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x0, </a:t>
            </a:r>
            <a:r>
              <a:rPr lang="en-US" altLang="zh-CN" sz="2000" dirty="0" err="1">
                <a:solidFill>
                  <a:srgbClr val="0000FF"/>
                </a:solidFill>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y0){</a:t>
            </a:r>
          </a:p>
          <a:p>
            <a:pPr algn="just">
              <a:spcBef>
                <a:spcPts val="0"/>
              </a:spcBef>
              <a:buNone/>
            </a:pPr>
            <a:r>
              <a:rPr lang="en-US" altLang="zh-CN" sz="2000" dirty="0">
                <a:solidFill>
                  <a:schemeClr val="tx2"/>
                </a:solidFill>
                <a:latin typeface="Courier New" pitchFamily="49" charset="0"/>
                <a:cs typeface="Courier New" pitchFamily="49" charset="0"/>
              </a:rPr>
              <a:t>		x=x0;</a:t>
            </a:r>
          </a:p>
          <a:p>
            <a:pPr algn="just">
              <a:spcBef>
                <a:spcPts val="0"/>
              </a:spcBef>
              <a:buNone/>
            </a:pPr>
            <a:r>
              <a:rPr lang="en-US" altLang="zh-CN" sz="2000" dirty="0">
                <a:solidFill>
                  <a:schemeClr val="tx2"/>
                </a:solidFill>
                <a:latin typeface="Courier New" pitchFamily="49" charset="0"/>
                <a:cs typeface="Courier New" pitchFamily="49" charset="0"/>
              </a:rPr>
              <a:t>		y=y0;</a:t>
            </a:r>
          </a:p>
          <a:p>
            <a:pPr algn="just">
              <a:spcBef>
                <a:spcPts val="0"/>
              </a:spcBef>
              <a:buNone/>
            </a:pP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printxy</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&lt;&lt;"pixel: ("&lt;&lt;x&lt;&lt;","&lt;&lt;y&lt;&lt;")"&lt;&lt;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chemeClr val="tx2"/>
                </a:solidFill>
                <a:latin typeface="Courier New" pitchFamily="49" charset="0"/>
                <a:cs typeface="Courier New" pitchFamily="49" charset="0"/>
              </a:rPr>
              <a:t>	}  </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friend double </a:t>
            </a:r>
            <a:r>
              <a:rPr lang="en-US" altLang="zh-CN" sz="2000" dirty="0" err="1">
                <a:solidFill>
                  <a:schemeClr val="tx2"/>
                </a:solidFill>
                <a:latin typeface="Courier New" pitchFamily="49" charset="0"/>
                <a:cs typeface="Courier New" pitchFamily="49" charset="0"/>
              </a:rPr>
              <a:t>getLen</a:t>
            </a:r>
            <a:r>
              <a:rPr lang="en-US" altLang="zh-CN" sz="2000" dirty="0">
                <a:solidFill>
                  <a:schemeClr val="tx2"/>
                </a:solidFill>
                <a:latin typeface="Courier New" pitchFamily="49" charset="0"/>
                <a:cs typeface="Courier New" pitchFamily="49" charset="0"/>
              </a:rPr>
              <a:t>(pixel p1, pixel p2);</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友元函数（原型）</a:t>
            </a:r>
          </a:p>
          <a:p>
            <a:pPr algn="just">
              <a:spcBef>
                <a:spcPts val="0"/>
              </a:spcBef>
              <a:buNone/>
            </a:pPr>
            <a:r>
              <a:rPr lang="zh-CN" altLang="en-US" sz="2000" dirty="0">
                <a:solidFill>
                  <a:schemeClr val="tx2"/>
                </a:solidFill>
                <a:latin typeface="Courier New" pitchFamily="49" charset="0"/>
                <a:cs typeface="Courier New" pitchFamily="49" charset="0"/>
              </a:rPr>
              <a:t>}; </a:t>
            </a:r>
          </a:p>
          <a:p>
            <a:pPr>
              <a:buNone/>
            </a:pPr>
            <a:endParaRPr lang="zh-CN" altLang="en-US" dirty="0"/>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96</a:t>
            </a:fld>
            <a:endParaRPr lang="en-US" altLang="zh-CN"/>
          </a:p>
        </p:txBody>
      </p:sp>
    </p:spTree>
    <p:extLst>
      <p:ext uri="{BB962C8B-B14F-4D97-AF65-F5344CB8AC3E}">
        <p14:creationId xmlns:p14="http://schemas.microsoft.com/office/powerpoint/2010/main" val="30678916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a:xfrm>
            <a:off x="457200" y="1295400"/>
            <a:ext cx="8472518" cy="5133996"/>
          </a:xfrm>
        </p:spPr>
        <p:txBody>
          <a:bodyPr/>
          <a:lstStyle/>
          <a:p>
            <a:pPr algn="just">
              <a:spcBef>
                <a:spcPts val="0"/>
              </a:spcBef>
              <a:buNone/>
            </a:pPr>
            <a:r>
              <a:rPr lang="en-US" altLang="zh-CN" sz="2000" dirty="0">
                <a:solidFill>
                  <a:srgbClr val="0000FF"/>
                </a:solidFill>
                <a:latin typeface="Courier New" pitchFamily="49" charset="0"/>
                <a:cs typeface="Courier New" pitchFamily="49" charset="0"/>
              </a:rPr>
              <a:t>double</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getLen</a:t>
            </a:r>
            <a:r>
              <a:rPr lang="en-US" altLang="zh-CN" sz="2000" dirty="0">
                <a:solidFill>
                  <a:schemeClr val="tx2"/>
                </a:solidFill>
                <a:latin typeface="Courier New" pitchFamily="49" charset="0"/>
                <a:cs typeface="Courier New" pitchFamily="49" charset="0"/>
              </a:rPr>
              <a:t>(pixel p1, pixel p2){</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友元函数在类体外定义</a:t>
            </a:r>
          </a:p>
          <a:p>
            <a:pPr algn="just">
              <a:spcBef>
                <a:spcPts val="0"/>
              </a:spcBef>
              <a:buNone/>
            </a:pPr>
            <a:r>
              <a:rPr lang="zh-CN" altLang="en-US"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double</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xd</a:t>
            </a:r>
            <a:r>
              <a:rPr lang="en-US" altLang="zh-CN" sz="2000" dirty="0">
                <a:solidFill>
                  <a:schemeClr val="tx2"/>
                </a:solidFill>
                <a:latin typeface="Courier New" pitchFamily="49" charset="0"/>
                <a:cs typeface="Courier New" pitchFamily="49" charset="0"/>
              </a:rPr>
              <a:t>=double(p1.x-p2.x);</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使用</a:t>
            </a:r>
            <a:r>
              <a:rPr lang="en-US" altLang="zh-CN" sz="2000" dirty="0">
                <a:solidFill>
                  <a:srgbClr val="00B050"/>
                </a:solidFill>
                <a:latin typeface="Courier New" pitchFamily="49" charset="0"/>
                <a:cs typeface="Courier New" pitchFamily="49" charset="0"/>
              </a:rPr>
              <a:t>pixel</a:t>
            </a:r>
            <a:r>
              <a:rPr lang="zh-CN" altLang="en-US" sz="2000" dirty="0">
                <a:solidFill>
                  <a:srgbClr val="00B050"/>
                </a:solidFill>
                <a:latin typeface="Courier New" pitchFamily="49" charset="0"/>
                <a:cs typeface="Courier New" pitchFamily="49" charset="0"/>
              </a:rPr>
              <a:t>类的私有成员</a:t>
            </a:r>
            <a:r>
              <a:rPr lang="en-US" altLang="zh-CN" sz="2000" dirty="0">
                <a:solidFill>
                  <a:srgbClr val="00B050"/>
                </a:solidFill>
                <a:latin typeface="Courier New" pitchFamily="49" charset="0"/>
                <a:cs typeface="Courier New" pitchFamily="49" charset="0"/>
              </a:rPr>
              <a:t>x</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double</a:t>
            </a:r>
            <a:r>
              <a:rPr lang="en-US" altLang="zh-CN" sz="2000" dirty="0">
                <a:solidFill>
                  <a:schemeClr val="tx2"/>
                </a:solidFill>
                <a:latin typeface="Courier New" pitchFamily="49" charset="0"/>
                <a:cs typeface="Courier New" pitchFamily="49" charset="0"/>
              </a:rPr>
              <a:t> yd=double(p1.y-p2.y);</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00FF"/>
                </a:solidFill>
                <a:latin typeface="Courier New" pitchFamily="49" charset="0"/>
                <a:cs typeface="Courier New" pitchFamily="49" charset="0"/>
              </a:rPr>
              <a:t>return</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sqrt</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xd</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xd+yd</a:t>
            </a:r>
            <a:r>
              <a:rPr lang="en-US" altLang="zh-CN" sz="2000" dirty="0">
                <a:solidFill>
                  <a:schemeClr val="tx2"/>
                </a:solidFill>
                <a:latin typeface="Courier New" pitchFamily="49" charset="0"/>
                <a:cs typeface="Courier New" pitchFamily="49" charset="0"/>
              </a:rPr>
              <a:t>*yd);</a:t>
            </a:r>
          </a:p>
          <a:p>
            <a:pPr algn="just">
              <a:spcBef>
                <a:spcPts val="0"/>
              </a:spcBef>
              <a:buNone/>
            </a:pPr>
            <a:r>
              <a:rPr lang="en-US" altLang="zh-CN" sz="2000" dirty="0">
                <a:solidFill>
                  <a:schemeClr val="tx2"/>
                </a:solidFill>
                <a:latin typeface="Courier New" pitchFamily="49" charset="0"/>
                <a:cs typeface="Courier New" pitchFamily="49" charset="0"/>
              </a:rPr>
              <a:t>}</a:t>
            </a:r>
          </a:p>
          <a:p>
            <a:pPr algn="just">
              <a:spcBef>
                <a:spcPts val="0"/>
              </a:spcBef>
              <a:buNone/>
            </a:pPr>
            <a:r>
              <a:rPr lang="en-US" altLang="zh-CN" sz="2000" dirty="0">
                <a:solidFill>
                  <a:srgbClr val="0000FF"/>
                </a:solidFill>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main() {</a:t>
            </a:r>
          </a:p>
          <a:p>
            <a:pPr algn="just">
              <a:spcBef>
                <a:spcPts val="0"/>
              </a:spcBef>
              <a:buNone/>
            </a:pPr>
            <a:r>
              <a:rPr lang="en-US" altLang="zh-CN" sz="2000" dirty="0">
                <a:solidFill>
                  <a:schemeClr val="tx2"/>
                </a:solidFill>
                <a:latin typeface="Courier New" pitchFamily="49" charset="0"/>
                <a:cs typeface="Courier New" pitchFamily="49" charset="0"/>
              </a:rPr>
              <a:t>	  pixel p1(0,0), p2(10,10);</a:t>
            </a:r>
          </a:p>
          <a:p>
            <a:pPr algn="just">
              <a:spcBef>
                <a:spcPts val="0"/>
              </a:spcBef>
              <a:buNone/>
            </a:pPr>
            <a:r>
              <a:rPr lang="en-US" altLang="zh-CN" sz="2000" dirty="0">
                <a:solidFill>
                  <a:schemeClr val="tx2"/>
                </a:solidFill>
                <a:latin typeface="Courier New" pitchFamily="49" charset="0"/>
                <a:cs typeface="Courier New" pitchFamily="49" charset="0"/>
              </a:rPr>
              <a:t>	  p1.printxy();</a:t>
            </a:r>
          </a:p>
          <a:p>
            <a:pPr algn="just">
              <a:spcBef>
                <a:spcPts val="0"/>
              </a:spcBef>
              <a:buNone/>
            </a:pPr>
            <a:r>
              <a:rPr lang="en-US" altLang="zh-CN" sz="2000" dirty="0">
                <a:solidFill>
                  <a:schemeClr val="tx2"/>
                </a:solidFill>
                <a:latin typeface="Courier New" pitchFamily="49" charset="0"/>
                <a:cs typeface="Courier New" pitchFamily="49" charset="0"/>
              </a:rPr>
              <a:t>	  p2.printxy();</a:t>
            </a:r>
          </a:p>
          <a:p>
            <a:pPr algn="just">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getLen</a:t>
            </a:r>
            <a:r>
              <a:rPr lang="en-US" altLang="zh-CN" sz="2000" dirty="0">
                <a:solidFill>
                  <a:schemeClr val="tx2"/>
                </a:solidFill>
                <a:latin typeface="Courier New" pitchFamily="49" charset="0"/>
                <a:cs typeface="Courier New" pitchFamily="49" charset="0"/>
              </a:rPr>
              <a:t>(p1,p2)="&lt;&lt;</a:t>
            </a:r>
            <a:r>
              <a:rPr lang="en-US" altLang="zh-CN" sz="2000" dirty="0" err="1">
                <a:solidFill>
                  <a:schemeClr val="tx2"/>
                </a:solidFill>
                <a:latin typeface="Courier New" pitchFamily="49" charset="0"/>
                <a:cs typeface="Courier New" pitchFamily="49" charset="0"/>
              </a:rPr>
              <a:t>getLen</a:t>
            </a:r>
            <a:r>
              <a:rPr lang="en-US" altLang="zh-CN" sz="2000" dirty="0">
                <a:solidFill>
                  <a:schemeClr val="tx2"/>
                </a:solidFill>
                <a:latin typeface="Courier New" pitchFamily="49" charset="0"/>
                <a:cs typeface="Courier New" pitchFamily="49" charset="0"/>
              </a:rPr>
              <a:t>(p1,p2)&lt;&lt;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  </a:t>
            </a:r>
          </a:p>
          <a:p>
            <a:pPr algn="just">
              <a:spcBef>
                <a:spcPts val="0"/>
              </a:spcBef>
              <a:buNone/>
            </a:pPr>
            <a:r>
              <a:rPr lang="en-US" altLang="zh-CN" sz="2000" dirty="0">
                <a:solidFill>
                  <a:schemeClr val="tx2"/>
                </a:solidFill>
                <a:latin typeface="Courier New" pitchFamily="49" charset="0"/>
                <a:cs typeface="Courier New" pitchFamily="49" charset="0"/>
              </a:rPr>
              <a:t>}</a:t>
            </a:r>
          </a:p>
          <a:p>
            <a:pPr algn="just">
              <a:spcBef>
                <a:spcPts val="0"/>
              </a:spcBef>
              <a:buNone/>
            </a:pPr>
            <a:endParaRPr lang="en-US" altLang="zh-CN" sz="2000" dirty="0">
              <a:solidFill>
                <a:schemeClr val="tx2"/>
              </a:solidFill>
              <a:latin typeface="Courier New" pitchFamily="49" charset="0"/>
              <a:cs typeface="Courier New" pitchFamily="49" charset="0"/>
            </a:endParaRPr>
          </a:p>
          <a:p>
            <a:pPr algn="just">
              <a:spcBef>
                <a:spcPts val="0"/>
              </a:spcBef>
              <a:buNone/>
            </a:pPr>
            <a:r>
              <a:rPr lang="zh-CN" altLang="en-US" sz="2000" dirty="0">
                <a:solidFill>
                  <a:schemeClr val="accent6"/>
                </a:solidFill>
                <a:latin typeface="Courier New" pitchFamily="49" charset="0"/>
                <a:cs typeface="Courier New" pitchFamily="49" charset="0"/>
              </a:rPr>
              <a:t>程序执行后的显示结果如下：</a:t>
            </a:r>
          </a:p>
          <a:p>
            <a:pPr algn="just">
              <a:spcBef>
                <a:spcPts val="0"/>
              </a:spcBef>
              <a:buNone/>
            </a:pPr>
            <a:r>
              <a:rPr lang="en-US" altLang="zh-CN" sz="2000" dirty="0">
                <a:solidFill>
                  <a:schemeClr val="tx2"/>
                </a:solidFill>
                <a:latin typeface="Courier New" pitchFamily="49" charset="0"/>
                <a:cs typeface="Courier New" pitchFamily="49" charset="0"/>
              </a:rPr>
              <a:t>pixel: (0,0)</a:t>
            </a:r>
          </a:p>
          <a:p>
            <a:pPr algn="just">
              <a:spcBef>
                <a:spcPts val="0"/>
              </a:spcBef>
              <a:buNone/>
            </a:pPr>
            <a:r>
              <a:rPr lang="en-US" altLang="zh-CN" sz="2000" dirty="0">
                <a:solidFill>
                  <a:schemeClr val="tx2"/>
                </a:solidFill>
                <a:latin typeface="Courier New" pitchFamily="49" charset="0"/>
                <a:cs typeface="Courier New" pitchFamily="49" charset="0"/>
              </a:rPr>
              <a:t>pixel: (10,10)</a:t>
            </a:r>
          </a:p>
          <a:p>
            <a:pPr algn="just">
              <a:spcBef>
                <a:spcPts val="0"/>
              </a:spcBef>
              <a:buNone/>
            </a:pPr>
            <a:r>
              <a:rPr lang="en-US" altLang="zh-CN" sz="2000" dirty="0" err="1">
                <a:solidFill>
                  <a:schemeClr val="tx2"/>
                </a:solidFill>
                <a:latin typeface="Courier New" pitchFamily="49" charset="0"/>
                <a:cs typeface="Courier New" pitchFamily="49" charset="0"/>
              </a:rPr>
              <a:t>getLen</a:t>
            </a:r>
            <a:r>
              <a:rPr lang="en-US" altLang="zh-CN" sz="2000" dirty="0">
                <a:solidFill>
                  <a:schemeClr val="tx2"/>
                </a:solidFill>
                <a:latin typeface="Courier New" pitchFamily="49" charset="0"/>
                <a:cs typeface="Courier New" pitchFamily="49" charset="0"/>
              </a:rPr>
              <a:t>(p1,p2)=14.1421</a:t>
            </a:r>
          </a:p>
          <a:p>
            <a:pPr>
              <a:buNone/>
            </a:pPr>
            <a:endParaRPr lang="zh-CN" altLang="en-US" sz="2000" dirty="0">
              <a:latin typeface="Courier New" pitchFamily="49" charset="0"/>
              <a:cs typeface="Courier New" pitchFamily="49" charset="0"/>
            </a:endParaRP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97</a:t>
            </a:fld>
            <a:endParaRPr lang="en-US" altLang="zh-CN"/>
          </a:p>
        </p:txBody>
      </p:sp>
    </p:spTree>
    <p:extLst>
      <p:ext uri="{BB962C8B-B14F-4D97-AF65-F5344CB8AC3E}">
        <p14:creationId xmlns:p14="http://schemas.microsoft.com/office/powerpoint/2010/main" val="36803062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7.12】</a:t>
            </a:r>
            <a:r>
              <a:rPr lang="zh-CN" altLang="en-US" dirty="0">
                <a:solidFill>
                  <a:srgbClr val="C00000"/>
                </a:solidFill>
              </a:rPr>
              <a:t>自定义一个示意性的复数类型</a:t>
            </a:r>
            <a:r>
              <a:rPr lang="en-US" altLang="zh-CN" dirty="0">
                <a:solidFill>
                  <a:srgbClr val="C00000"/>
                </a:solidFill>
              </a:rPr>
              <a:t>complex，</a:t>
            </a:r>
            <a:r>
              <a:rPr lang="zh-CN" altLang="en-US" dirty="0">
                <a:solidFill>
                  <a:srgbClr val="C00000"/>
                </a:solidFill>
              </a:rPr>
              <a:t>其中说明了两个友元函数，使用该类可以完成复数的加法以及对复数的输出。并编制了主函数，说明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a:t>
            </a:r>
            <a:endParaRPr lang="en-US" altLang="zh-CN" dirty="0"/>
          </a:p>
          <a:p>
            <a:pPr lvl="1"/>
            <a:r>
              <a:rPr lang="zh-CN" altLang="en-US" dirty="0"/>
              <a:t>使用友元函数的注意：</a:t>
            </a:r>
            <a:endParaRPr lang="en-US" altLang="zh-CN" dirty="0"/>
          </a:p>
          <a:p>
            <a:pPr lvl="2"/>
            <a:r>
              <a:rPr lang="zh-CN" altLang="en-US" dirty="0"/>
              <a:t>参加运算的所有运算分量（如类对象）必须显式地列在友元函数的参数表中。</a:t>
            </a:r>
            <a:endParaRPr lang="en-US" altLang="zh-CN" dirty="0"/>
          </a:p>
          <a:p>
            <a:pPr lvl="2"/>
            <a:r>
              <a:rPr lang="zh-CN" altLang="en-US" dirty="0"/>
              <a:t>调用友元函数时根本不通过类对象</a:t>
            </a:r>
          </a:p>
        </p:txBody>
      </p:sp>
      <p:sp>
        <p:nvSpPr>
          <p:cNvPr id="6" name="灯片编号占位符 5"/>
          <p:cNvSpPr>
            <a:spLocks noGrp="1"/>
          </p:cNvSpPr>
          <p:nvPr>
            <p:ph type="sldNum" sz="quarter" idx="12"/>
          </p:nvPr>
        </p:nvSpPr>
        <p:spPr/>
        <p:txBody>
          <a:bodyPr/>
          <a:lstStyle/>
          <a:p>
            <a:fld id="{81622E5D-7BC3-44E6-BA65-C8AAD10FCEE5}" type="slidenum">
              <a:rPr lang="en-US" altLang="zh-CN" smtClean="0"/>
              <a:pPr/>
              <a:t>98</a:t>
            </a:fld>
            <a:endParaRPr lang="en-US" altLang="zh-CN"/>
          </a:p>
        </p:txBody>
      </p:sp>
    </p:spTree>
    <p:extLst>
      <p:ext uri="{BB962C8B-B14F-4D97-AF65-F5344CB8AC3E}">
        <p14:creationId xmlns:p14="http://schemas.microsoft.com/office/powerpoint/2010/main" val="3663056519"/>
      </p:ext>
    </p:extLst>
  </p:cSld>
  <p:clrMapOvr>
    <a:masterClrMapping/>
  </p:clrMapOvr>
</p:sld>
</file>

<file path=ppt/theme/theme1.xml><?xml version="1.0" encoding="utf-8"?>
<a:theme xmlns:a="http://schemas.openxmlformats.org/drawingml/2006/main" name="sample">
  <a:themeElements>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123TGp_biz_diagram_v2</Template>
  <TotalTime>3807</TotalTime>
  <Words>8917</Words>
  <Application>Microsoft Office PowerPoint</Application>
  <PresentationFormat>全屏显示(4:3)</PresentationFormat>
  <Paragraphs>2114</Paragraphs>
  <Slides>190</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190</vt:i4>
      </vt:variant>
    </vt:vector>
  </HeadingPairs>
  <TitlesOfParts>
    <vt:vector size="205" baseType="lpstr">
      <vt:lpstr>仿宋</vt:lpstr>
      <vt:lpstr>华文新魏</vt:lpstr>
      <vt:lpstr>华文楷体</vt:lpstr>
      <vt:lpstr>宋体</vt:lpstr>
      <vt:lpstr>幼圆</vt:lpstr>
      <vt:lpstr>楷体_GB2312</vt:lpstr>
      <vt:lpstr>Arial</vt:lpstr>
      <vt:lpstr>Calibri</vt:lpstr>
      <vt:lpstr>Comic Sans MS</vt:lpstr>
      <vt:lpstr>Courier New</vt:lpstr>
      <vt:lpstr>Tahoma</vt:lpstr>
      <vt:lpstr>Times New Roman</vt:lpstr>
      <vt:lpstr>Verdana</vt:lpstr>
      <vt:lpstr>Wingdings</vt:lpstr>
      <vt:lpstr>sample</vt:lpstr>
      <vt:lpstr>高级语言程序设计</vt:lpstr>
      <vt:lpstr>第7章 类和对象</vt:lpstr>
      <vt:lpstr>第7章 类和对象</vt:lpstr>
      <vt:lpstr>面向对象的程序设计思想</vt:lpstr>
      <vt:lpstr>面向对象的程序设计思想</vt:lpstr>
      <vt:lpstr>面向对象的程序设计思想</vt:lpstr>
      <vt:lpstr>面向对象的程序设计思想</vt:lpstr>
      <vt:lpstr>面向对象的程序设计思想</vt:lpstr>
      <vt:lpstr>面向对象的程序设计思想</vt:lpstr>
      <vt:lpstr>面向对象的程序设计思想</vt:lpstr>
      <vt:lpstr>面向对象的程序设计思想</vt:lpstr>
      <vt:lpstr>面向对象的程序设计思想</vt:lpstr>
      <vt:lpstr>面向对象的程序设计思想</vt:lpstr>
      <vt:lpstr>面向对象的程序设计思想</vt:lpstr>
      <vt:lpstr>第7章 类和对象</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类的定义和对象的说明</vt:lpstr>
      <vt:lpstr>第7章 类和对象</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对象的初始化</vt:lpstr>
      <vt:lpstr>作业7.1</vt:lpstr>
      <vt:lpstr>第7章 类和对象</vt:lpstr>
      <vt:lpstr>类的静态成员与常量成员</vt:lpstr>
      <vt:lpstr>类的静态成员</vt:lpstr>
      <vt:lpstr>类的静态成员</vt:lpstr>
      <vt:lpstr>类的静态成员</vt:lpstr>
      <vt:lpstr>类的静态成员</vt:lpstr>
      <vt:lpstr>类的静态成员</vt:lpstr>
      <vt:lpstr>类的静态成员</vt:lpstr>
      <vt:lpstr>类的静态成员</vt:lpstr>
      <vt:lpstr>类的静态成员与常量成员</vt:lpstr>
      <vt:lpstr>类的常量成员</vt:lpstr>
      <vt:lpstr>类的常量成员</vt:lpstr>
      <vt:lpstr>类的常量成员</vt:lpstr>
      <vt:lpstr>类的常量成员</vt:lpstr>
      <vt:lpstr>第7章 类和对象</vt:lpstr>
      <vt:lpstr>友元</vt:lpstr>
      <vt:lpstr>友元</vt:lpstr>
      <vt:lpstr>友元</vt:lpstr>
      <vt:lpstr>友元</vt:lpstr>
      <vt:lpstr>友元</vt:lpstr>
      <vt:lpstr>友元</vt:lpstr>
      <vt:lpstr>友元</vt:lpstr>
      <vt:lpstr>友元</vt:lpstr>
      <vt:lpstr>友元</vt:lpstr>
      <vt:lpstr>友元</vt:lpstr>
      <vt:lpstr>友元</vt:lpstr>
      <vt:lpstr>友元</vt:lpstr>
      <vt:lpstr>友元</vt:lpstr>
      <vt:lpstr>友元</vt:lpstr>
      <vt:lpstr>友元</vt:lpstr>
      <vt:lpstr>友元</vt:lpstr>
      <vt:lpstr>友元</vt:lpstr>
      <vt:lpstr>第7章 类和对象</vt:lpstr>
      <vt:lpstr>类与类之间的关系</vt:lpstr>
      <vt:lpstr>类与类之间的关系</vt:lpstr>
      <vt:lpstr>类与类之间的关系</vt:lpstr>
      <vt:lpstr>类与类之间的关系</vt:lpstr>
      <vt:lpstr>类与类之间的关系</vt:lpstr>
      <vt:lpstr>类与类之间的关系</vt:lpstr>
      <vt:lpstr>类与类之间的关系</vt:lpstr>
      <vt:lpstr>类与类之间的关系</vt:lpstr>
      <vt:lpstr>类与类之间的关系</vt:lpstr>
      <vt:lpstr>类与类之间的关系</vt:lpstr>
      <vt:lpstr>第7章 类和对象</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类中的运算符重载</vt:lpstr>
      <vt:lpstr>作业7.2</vt:lpstr>
      <vt:lpstr>第7章 类和对象</vt:lpstr>
      <vt:lpstr>结构与联合</vt:lpstr>
      <vt:lpstr>结构与联合</vt:lpstr>
      <vt:lpstr>结构与联合</vt:lpstr>
      <vt:lpstr>第7章 类和对象</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链表</vt:lpstr>
      <vt:lpstr>链表</vt:lpstr>
      <vt:lpstr>链表</vt:lpstr>
      <vt:lpstr>链表</vt:lpstr>
      <vt:lpstr>链表</vt:lpstr>
      <vt:lpstr>链表</vt:lpstr>
      <vt:lpstr>链表</vt:lpstr>
      <vt:lpstr>链表</vt:lpstr>
      <vt:lpstr>链表</vt:lpstr>
      <vt:lpstr>链表</vt:lpstr>
      <vt:lpstr>链表</vt:lpstr>
      <vt:lpstr>链表</vt:lpstr>
      <vt:lpstr>链表</vt:lpstr>
      <vt:lpstr>链表</vt:lpstr>
      <vt:lpstr>链表</vt:lpstr>
      <vt:lpstr>链表</vt:lpstr>
      <vt:lpstr>作业7.3</vt:lpstr>
      <vt:lpstr>栈</vt:lpstr>
      <vt:lpstr>栈</vt:lpstr>
      <vt:lpstr>栈</vt:lpstr>
      <vt:lpstr>栈</vt:lpstr>
      <vt:lpstr>栈</vt:lpstr>
      <vt:lpstr>栈</vt:lpstr>
      <vt:lpstr>栈</vt:lpstr>
      <vt:lpstr>栈</vt:lpstr>
      <vt:lpstr>栈</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dc:title>
  <dc:creator>dell</dc:creator>
  <cp:lastModifiedBy>liyinankai1@outlook.com</cp:lastModifiedBy>
  <cp:revision>243</cp:revision>
  <dcterms:created xsi:type="dcterms:W3CDTF">2015-07-19T02:17:45Z</dcterms:created>
  <dcterms:modified xsi:type="dcterms:W3CDTF">2019-04-24T00:43:40Z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ThemeGallery.com</vt:lpwstr>
  </property>
</Properties>
</file>