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112"/>
  </p:notesMasterIdLst>
  <p:handoutMasterIdLst>
    <p:handoutMasterId r:id="rId113"/>
  </p:handoutMasterIdLst>
  <p:sldIdLst>
    <p:sldId id="358" r:id="rId2"/>
    <p:sldId id="359" r:id="rId3"/>
    <p:sldId id="360" r:id="rId4"/>
    <p:sldId id="361" r:id="rId5"/>
    <p:sldId id="362" r:id="rId6"/>
    <p:sldId id="363" r:id="rId7"/>
    <p:sldId id="364" r:id="rId8"/>
    <p:sldId id="365" r:id="rId9"/>
    <p:sldId id="366" r:id="rId10"/>
    <p:sldId id="367" r:id="rId11"/>
    <p:sldId id="368" r:id="rId12"/>
    <p:sldId id="369" r:id="rId13"/>
    <p:sldId id="370" r:id="rId14"/>
    <p:sldId id="371" r:id="rId15"/>
    <p:sldId id="372" r:id="rId16"/>
    <p:sldId id="373"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1" r:id="rId35"/>
    <p:sldId id="392" r:id="rId36"/>
    <p:sldId id="393" r:id="rId37"/>
    <p:sldId id="394" r:id="rId38"/>
    <p:sldId id="395" r:id="rId39"/>
    <p:sldId id="396" r:id="rId40"/>
    <p:sldId id="397" r:id="rId41"/>
    <p:sldId id="398" r:id="rId42"/>
    <p:sldId id="399" r:id="rId43"/>
    <p:sldId id="400" r:id="rId44"/>
    <p:sldId id="401" r:id="rId45"/>
    <p:sldId id="402" r:id="rId46"/>
    <p:sldId id="403" r:id="rId47"/>
    <p:sldId id="404" r:id="rId48"/>
    <p:sldId id="405" r:id="rId49"/>
    <p:sldId id="406" r:id="rId50"/>
    <p:sldId id="407" r:id="rId51"/>
    <p:sldId id="408" r:id="rId52"/>
    <p:sldId id="409" r:id="rId53"/>
    <p:sldId id="410" r:id="rId54"/>
    <p:sldId id="411" r:id="rId55"/>
    <p:sldId id="412" r:id="rId56"/>
    <p:sldId id="413" r:id="rId57"/>
    <p:sldId id="414" r:id="rId58"/>
    <p:sldId id="415" r:id="rId59"/>
    <p:sldId id="416" r:id="rId60"/>
    <p:sldId id="417" r:id="rId61"/>
    <p:sldId id="418" r:id="rId62"/>
    <p:sldId id="419" r:id="rId63"/>
    <p:sldId id="420" r:id="rId64"/>
    <p:sldId id="421" r:id="rId65"/>
    <p:sldId id="422" r:id="rId66"/>
    <p:sldId id="423" r:id="rId67"/>
    <p:sldId id="424" r:id="rId68"/>
    <p:sldId id="425" r:id="rId69"/>
    <p:sldId id="426" r:id="rId70"/>
    <p:sldId id="427" r:id="rId71"/>
    <p:sldId id="428" r:id="rId72"/>
    <p:sldId id="429" r:id="rId73"/>
    <p:sldId id="430" r:id="rId74"/>
    <p:sldId id="431" r:id="rId75"/>
    <p:sldId id="432" r:id="rId76"/>
    <p:sldId id="433" r:id="rId77"/>
    <p:sldId id="434" r:id="rId78"/>
    <p:sldId id="435" r:id="rId79"/>
    <p:sldId id="436" r:id="rId80"/>
    <p:sldId id="437" r:id="rId81"/>
    <p:sldId id="438" r:id="rId82"/>
    <p:sldId id="439" r:id="rId83"/>
    <p:sldId id="440" r:id="rId84"/>
    <p:sldId id="441" r:id="rId85"/>
    <p:sldId id="442" r:id="rId86"/>
    <p:sldId id="443" r:id="rId87"/>
    <p:sldId id="444" r:id="rId88"/>
    <p:sldId id="445" r:id="rId89"/>
    <p:sldId id="446" r:id="rId90"/>
    <p:sldId id="447" r:id="rId91"/>
    <p:sldId id="448" r:id="rId92"/>
    <p:sldId id="449" r:id="rId93"/>
    <p:sldId id="450" r:id="rId94"/>
    <p:sldId id="451" r:id="rId95"/>
    <p:sldId id="452" r:id="rId96"/>
    <p:sldId id="453" r:id="rId97"/>
    <p:sldId id="454" r:id="rId98"/>
    <p:sldId id="455" r:id="rId99"/>
    <p:sldId id="456" r:id="rId100"/>
    <p:sldId id="457" r:id="rId101"/>
    <p:sldId id="458" r:id="rId102"/>
    <p:sldId id="467" r:id="rId103"/>
    <p:sldId id="460" r:id="rId104"/>
    <p:sldId id="461" r:id="rId105"/>
    <p:sldId id="462" r:id="rId106"/>
    <p:sldId id="463" r:id="rId107"/>
    <p:sldId id="464" r:id="rId108"/>
    <p:sldId id="465" r:id="rId109"/>
    <p:sldId id="466" r:id="rId110"/>
    <p:sldId id="459" r:id="rId1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莹" initials="张莹" lastIdx="5"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80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4" autoAdjust="0"/>
    <p:restoredTop sz="94660" autoAdjust="0"/>
  </p:normalViewPr>
  <p:slideViewPr>
    <p:cSldViewPr>
      <p:cViewPr varScale="1">
        <p:scale>
          <a:sx n="65" d="100"/>
          <a:sy n="65" d="100"/>
        </p:scale>
        <p:origin x="1194" y="3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handoutMaster" Target="handoutMasters/handoutMaster1.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21F6FC-FBE5-5748-9FA2-0C9616CD765F}" type="datetimeFigureOut">
              <a:rPr kumimoji="1" lang="zh-CN" altLang="en-US" smtClean="0"/>
              <a:t>2019/4/27</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B2A311-8845-8448-B205-32818F4E77C0}" type="slidenum">
              <a:rPr kumimoji="1" lang="zh-CN" altLang="en-US" smtClean="0"/>
              <a:t>‹#›</a:t>
            </a:fld>
            <a:endParaRPr kumimoji="1" lang="zh-CN" altLang="en-US"/>
          </a:p>
        </p:txBody>
      </p:sp>
    </p:spTree>
    <p:extLst>
      <p:ext uri="{BB962C8B-B14F-4D97-AF65-F5344CB8AC3E}">
        <p14:creationId xmlns:p14="http://schemas.microsoft.com/office/powerpoint/2010/main" val="24228443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9D3266-7412-4A2B-A2DB-13B0A298B7EB}" type="datetimeFigureOut">
              <a:rPr lang="zh-CN" altLang="en-US" smtClean="0"/>
              <a:t>2019/4/27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0AE0CC-46AB-412C-9D95-D1239D353BF1}" type="slidenum">
              <a:rPr lang="zh-CN" altLang="en-US" smtClean="0"/>
              <a:t>‹#›</a:t>
            </a:fld>
            <a:endParaRPr lang="zh-CN" altLang="en-US"/>
          </a:p>
        </p:txBody>
      </p:sp>
    </p:spTree>
    <p:extLst>
      <p:ext uri="{BB962C8B-B14F-4D97-AF65-F5344CB8AC3E}">
        <p14:creationId xmlns:p14="http://schemas.microsoft.com/office/powerpoint/2010/main" val="7607866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A0AE0CC-46AB-412C-9D95-D1239D353BF1}" type="slidenum">
              <a:rPr lang="zh-CN" altLang="en-US" smtClean="0"/>
              <a:t>0</a:t>
            </a:fld>
            <a:endParaRPr lang="zh-CN" altLang="en-US"/>
          </a:p>
        </p:txBody>
      </p:sp>
    </p:spTree>
    <p:extLst>
      <p:ext uri="{BB962C8B-B14F-4D97-AF65-F5344CB8AC3E}">
        <p14:creationId xmlns:p14="http://schemas.microsoft.com/office/powerpoint/2010/main" val="2201274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编程看看调用的是谁？</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1.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96" name="Rectangle 24"/>
          <p:cNvSpPr>
            <a:spLocks noChangeArrowheads="1"/>
          </p:cNvSpPr>
          <p:nvPr/>
        </p:nvSpPr>
        <p:spPr bwMode="auto">
          <a:xfrm>
            <a:off x="0" y="3527425"/>
            <a:ext cx="9144000" cy="335756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7" name="Oval 25"/>
          <p:cNvSpPr>
            <a:spLocks noChangeArrowheads="1"/>
          </p:cNvSpPr>
          <p:nvPr/>
        </p:nvSpPr>
        <p:spPr bwMode="ltGray">
          <a:xfrm>
            <a:off x="1258888" y="4508500"/>
            <a:ext cx="4248150" cy="1800225"/>
          </a:xfrm>
          <a:prstGeom prst="ellipse">
            <a:avLst/>
          </a:prstGeom>
          <a:gradFill rotWithShape="1">
            <a:gsLst>
              <a:gs pos="0">
                <a:schemeClr val="accent2"/>
              </a:gs>
              <a:gs pos="100000">
                <a:schemeClr val="accent2">
                  <a:gamma/>
                  <a:shade val="46275"/>
                  <a:invGamma/>
                </a:schemeClr>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6" name="Rectangle 4"/>
          <p:cNvSpPr>
            <a:spLocks noGrp="1" noChangeArrowheads="1"/>
          </p:cNvSpPr>
          <p:nvPr>
            <p:ph type="dt" sz="half" idx="2"/>
          </p:nvPr>
        </p:nvSpPr>
        <p:spPr bwMode="auto">
          <a:xfrm>
            <a:off x="457200" y="6486525"/>
            <a:ext cx="2133600" cy="168275"/>
          </a:xfrm>
          <a:prstGeom prst="rect">
            <a:avLst/>
          </a:prstGeom>
        </p:spPr>
        <p:txBody>
          <a:bodyPr/>
          <a:lstStyle>
            <a:lvl1pPr>
              <a:defRPr sz="1200" b="0">
                <a:latin typeface="Arial" panose="020B0604020202020204" pitchFamily="34" charset="0"/>
              </a:defRPr>
            </a:lvl1pPr>
          </a:lstStyle>
          <a:p>
            <a:endParaRPr lang="en-US" altLang="zh-CN"/>
          </a:p>
        </p:txBody>
      </p:sp>
      <p:sp>
        <p:nvSpPr>
          <p:cNvPr id="3077" name="Rectangle 5"/>
          <p:cNvSpPr>
            <a:spLocks noGrp="1" noChangeArrowheads="1"/>
          </p:cNvSpPr>
          <p:nvPr>
            <p:ph type="ftr" sz="quarter" idx="3"/>
          </p:nvPr>
        </p:nvSpPr>
        <p:spPr>
          <a:xfrm>
            <a:off x="3124200" y="6486525"/>
            <a:ext cx="2895600" cy="168275"/>
          </a:xfrm>
        </p:spPr>
        <p:txBody>
          <a:bodyPr/>
          <a:lstStyle>
            <a:lvl1pPr algn="ctr">
              <a:defRPr sz="1200" b="0">
                <a:solidFill>
                  <a:schemeClr val="bg1"/>
                </a:solidFill>
                <a:latin typeface="Arial" panose="020B0604020202020204" pitchFamily="34" charset="0"/>
              </a:defRPr>
            </a:lvl1pPr>
          </a:lstStyle>
          <a:p>
            <a:r>
              <a:rPr lang="en-US" altLang="zh-CN"/>
              <a:t>Database &amp; Information System Lab</a:t>
            </a:r>
          </a:p>
        </p:txBody>
      </p:sp>
      <p:sp>
        <p:nvSpPr>
          <p:cNvPr id="3078" name="Rectangle 6"/>
          <p:cNvSpPr>
            <a:spLocks noGrp="1" noChangeArrowheads="1"/>
          </p:cNvSpPr>
          <p:nvPr>
            <p:ph type="sldNum" sz="quarter" idx="4"/>
          </p:nvPr>
        </p:nvSpPr>
        <p:spPr>
          <a:xfrm>
            <a:off x="6553200" y="6486525"/>
            <a:ext cx="2133600" cy="168275"/>
          </a:xfrm>
        </p:spPr>
        <p:txBody>
          <a:bodyPr/>
          <a:lstStyle>
            <a:lvl1pPr>
              <a:defRPr sz="1200">
                <a:solidFill>
                  <a:schemeClr val="bg1"/>
                </a:solidFill>
              </a:defRPr>
            </a:lvl1pPr>
          </a:lstStyle>
          <a:p>
            <a:fld id="{D08D23FD-98F4-42DC-82C4-4AED005C67EB}" type="slidenum">
              <a:rPr lang="en-US" altLang="zh-CN"/>
              <a:pPr/>
              <a:t>‹#›</a:t>
            </a:fld>
            <a:endParaRPr lang="en-US" altLang="zh-CN"/>
          </a:p>
        </p:txBody>
      </p:sp>
      <p:sp>
        <p:nvSpPr>
          <p:cNvPr id="3089" name="Rectangle 17"/>
          <p:cNvSpPr>
            <a:spLocks noChangeArrowheads="1"/>
          </p:cNvSpPr>
          <p:nvPr/>
        </p:nvSpPr>
        <p:spPr bwMode="gray">
          <a:xfrm>
            <a:off x="0" y="3141663"/>
            <a:ext cx="9144000" cy="431800"/>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0" name="Oval 18"/>
          <p:cNvSpPr>
            <a:spLocks noChangeArrowheads="1"/>
          </p:cNvSpPr>
          <p:nvPr/>
        </p:nvSpPr>
        <p:spPr bwMode="gray">
          <a:xfrm>
            <a:off x="276225" y="1255713"/>
            <a:ext cx="4656138" cy="4837112"/>
          </a:xfrm>
          <a:prstGeom prst="ellipse">
            <a:avLst/>
          </a:prstGeom>
          <a:solidFill>
            <a:schemeClr val="bg1"/>
          </a:solidFill>
          <a:ln>
            <a:noFill/>
          </a:ln>
          <a:effectLst>
            <a:outerShdw dist="172739" dir="3238358" algn="ctr" rotWithShape="0">
              <a:schemeClr val="tx1"/>
            </a:outerShdw>
          </a:effectLst>
          <a:extLst>
            <a:ext uri="{91240B29-F687-4f45-9708-019B960494DF}">
              <a14:hiddenLine xmlns="" xmlns:a14="http://schemas.microsoft.com/office/drawing/2010/main" w="9525">
                <a:solidFill>
                  <a:schemeClr val="tx1"/>
                </a:solidFill>
                <a:round/>
                <a:headEnd/>
                <a:tailEnd/>
              </a14:hiddenLine>
            </a:ext>
          </a:extLst>
        </p:spPr>
        <p:txBody>
          <a:bodyPr wrap="none" anchor="ctr"/>
          <a:lstStyle/>
          <a:p>
            <a:endParaRPr lang="zh-CN" altLang="en-US"/>
          </a:p>
        </p:txBody>
      </p:sp>
      <p:sp>
        <p:nvSpPr>
          <p:cNvPr id="3092" name="Freeform 20" descr="1"/>
          <p:cNvSpPr>
            <a:spLocks/>
          </p:cNvSpPr>
          <p:nvPr/>
        </p:nvSpPr>
        <p:spPr bwMode="gray">
          <a:xfrm>
            <a:off x="1130300" y="1416050"/>
            <a:ext cx="2873375" cy="2182813"/>
          </a:xfrm>
          <a:custGeom>
            <a:avLst/>
            <a:gdLst>
              <a:gd name="T0" fmla="*/ 905 w 1810"/>
              <a:gd name="T1" fmla="*/ 1375 h 1375"/>
              <a:gd name="T2" fmla="*/ 1810 w 1810"/>
              <a:gd name="T3" fmla="*/ 395 h 1375"/>
              <a:gd name="T4" fmla="*/ 876 w 1810"/>
              <a:gd name="T5" fmla="*/ 24 h 1375"/>
              <a:gd name="T6" fmla="*/ 0 w 1810"/>
              <a:gd name="T7" fmla="*/ 396 h 1375"/>
              <a:gd name="T8" fmla="*/ 905 w 1810"/>
              <a:gd name="T9" fmla="*/ 1375 h 1375"/>
            </a:gdLst>
            <a:ahLst/>
            <a:cxnLst>
              <a:cxn ang="0">
                <a:pos x="T0" y="T1"/>
              </a:cxn>
              <a:cxn ang="0">
                <a:pos x="T2" y="T3"/>
              </a:cxn>
              <a:cxn ang="0">
                <a:pos x="T4" y="T5"/>
              </a:cxn>
              <a:cxn ang="0">
                <a:pos x="T6" y="T7"/>
              </a:cxn>
              <a:cxn ang="0">
                <a:pos x="T8" y="T9"/>
              </a:cxn>
            </a:cxnLst>
            <a:rect l="0" t="0" r="r" b="b"/>
            <a:pathLst>
              <a:path w="1810" h="1375">
                <a:moveTo>
                  <a:pt x="905" y="1375"/>
                </a:moveTo>
                <a:lnTo>
                  <a:pt x="1810" y="395"/>
                </a:lnTo>
                <a:cubicBezTo>
                  <a:pt x="1612" y="176"/>
                  <a:pt x="1300" y="0"/>
                  <a:pt x="876" y="24"/>
                </a:cubicBezTo>
                <a:cubicBezTo>
                  <a:pt x="452" y="48"/>
                  <a:pt x="252" y="149"/>
                  <a:pt x="0" y="396"/>
                </a:cubicBezTo>
                <a:lnTo>
                  <a:pt x="905" y="1375"/>
                </a:lnTo>
                <a:close/>
              </a:path>
            </a:pathLst>
          </a:custGeom>
          <a:blipFill dpi="0" rotWithShape="1">
            <a:blip r:embed="rId2"/>
            <a:srcRect/>
            <a:stretch>
              <a:fillRect/>
            </a:stretch>
          </a:blipFill>
          <a:ln>
            <a:noFill/>
          </a:ln>
          <a:effectLst/>
          <a:extLst>
            <a:ext uri="{91240B29-F687-4f45-9708-019B960494DF}">
              <a14:hiddenLine xmlns="" xmlns:a14="http://schemas.microsoft.com/office/drawing/2010/main" w="76200" cmpd="sng">
                <a:solidFill>
                  <a:schemeClr val="bg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93" name="Freeform 21" descr="2"/>
          <p:cNvSpPr>
            <a:spLocks/>
          </p:cNvSpPr>
          <p:nvPr/>
        </p:nvSpPr>
        <p:spPr bwMode="gray">
          <a:xfrm>
            <a:off x="376238" y="2147888"/>
            <a:ext cx="2103437" cy="3032125"/>
          </a:xfrm>
          <a:custGeom>
            <a:avLst/>
            <a:gdLst>
              <a:gd name="T0" fmla="*/ 1325 w 1325"/>
              <a:gd name="T1" fmla="*/ 960 h 1910"/>
              <a:gd name="T2" fmla="*/ 414 w 1325"/>
              <a:gd name="T3" fmla="*/ 0 h 1910"/>
              <a:gd name="T4" fmla="*/ 27 w 1325"/>
              <a:gd name="T5" fmla="*/ 1014 h 1910"/>
              <a:gd name="T6" fmla="*/ 402 w 1325"/>
              <a:gd name="T7" fmla="*/ 1910 h 1910"/>
              <a:gd name="T8" fmla="*/ 1325 w 1325"/>
              <a:gd name="T9" fmla="*/ 960 h 1910"/>
            </a:gdLst>
            <a:ahLst/>
            <a:cxnLst>
              <a:cxn ang="0">
                <a:pos x="T0" y="T1"/>
              </a:cxn>
              <a:cxn ang="0">
                <a:pos x="T2" y="T3"/>
              </a:cxn>
              <a:cxn ang="0">
                <a:pos x="T4" y="T5"/>
              </a:cxn>
              <a:cxn ang="0">
                <a:pos x="T6" y="T7"/>
              </a:cxn>
              <a:cxn ang="0">
                <a:pos x="T8" y="T9"/>
              </a:cxn>
            </a:cxnLst>
            <a:rect l="0" t="0" r="r" b="b"/>
            <a:pathLst>
              <a:path w="1325" h="1910">
                <a:moveTo>
                  <a:pt x="1325" y="960"/>
                </a:moveTo>
                <a:lnTo>
                  <a:pt x="414" y="0"/>
                </a:lnTo>
                <a:cubicBezTo>
                  <a:pt x="238" y="162"/>
                  <a:pt x="0" y="570"/>
                  <a:pt x="27" y="1014"/>
                </a:cubicBezTo>
                <a:cubicBezTo>
                  <a:pt x="53" y="1458"/>
                  <a:pt x="233" y="1748"/>
                  <a:pt x="402" y="1910"/>
                </a:cubicBezTo>
                <a:lnTo>
                  <a:pt x="1325" y="960"/>
                </a:lnTo>
                <a:close/>
              </a:path>
            </a:pathLst>
          </a:custGeom>
          <a:blipFill dpi="0" rotWithShape="1">
            <a:blip r:embed="rId3"/>
            <a:srcRect/>
            <a:stretch>
              <a:fillRect/>
            </a:stretch>
          </a:blipFill>
          <a:ln>
            <a:noFill/>
          </a:ln>
          <a:effectLst/>
          <a:extLst>
            <a:ext uri="{91240B29-F687-4f45-9708-019B960494DF}">
              <a14:hiddenLine xmlns="" xmlns:a14="http://schemas.microsoft.com/office/drawing/2010/main" w="76200" cmpd="sng">
                <a:solidFill>
                  <a:schemeClr val="bg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94" name="Freeform 22" descr="55282"/>
          <p:cNvSpPr>
            <a:spLocks/>
          </p:cNvSpPr>
          <p:nvPr/>
        </p:nvSpPr>
        <p:spPr bwMode="gray">
          <a:xfrm>
            <a:off x="1085850" y="3730625"/>
            <a:ext cx="2962275" cy="2219325"/>
          </a:xfrm>
          <a:custGeom>
            <a:avLst/>
            <a:gdLst>
              <a:gd name="T0" fmla="*/ 927 w 1866"/>
              <a:gd name="T1" fmla="*/ 0 h 1398"/>
              <a:gd name="T2" fmla="*/ 0 w 1866"/>
              <a:gd name="T3" fmla="*/ 975 h 1398"/>
              <a:gd name="T4" fmla="*/ 996 w 1866"/>
              <a:gd name="T5" fmla="*/ 1387 h 1398"/>
              <a:gd name="T6" fmla="*/ 1866 w 1866"/>
              <a:gd name="T7" fmla="*/ 996 h 1398"/>
              <a:gd name="T8" fmla="*/ 927 w 1866"/>
              <a:gd name="T9" fmla="*/ 0 h 1398"/>
            </a:gdLst>
            <a:ahLst/>
            <a:cxnLst>
              <a:cxn ang="0">
                <a:pos x="T0" y="T1"/>
              </a:cxn>
              <a:cxn ang="0">
                <a:pos x="T2" y="T3"/>
              </a:cxn>
              <a:cxn ang="0">
                <a:pos x="T4" y="T5"/>
              </a:cxn>
              <a:cxn ang="0">
                <a:pos x="T6" y="T7"/>
              </a:cxn>
              <a:cxn ang="0">
                <a:pos x="T8" y="T9"/>
              </a:cxn>
            </a:cxnLst>
            <a:rect l="0" t="0" r="r" b="b"/>
            <a:pathLst>
              <a:path w="1866" h="1398">
                <a:moveTo>
                  <a:pt x="927" y="0"/>
                </a:moveTo>
                <a:lnTo>
                  <a:pt x="0" y="975"/>
                </a:lnTo>
                <a:cubicBezTo>
                  <a:pt x="203" y="1204"/>
                  <a:pt x="607" y="1398"/>
                  <a:pt x="996" y="1387"/>
                </a:cubicBezTo>
                <a:cubicBezTo>
                  <a:pt x="1385" y="1375"/>
                  <a:pt x="1707" y="1159"/>
                  <a:pt x="1866" y="996"/>
                </a:cubicBezTo>
                <a:lnTo>
                  <a:pt x="927" y="0"/>
                </a:lnTo>
                <a:close/>
              </a:path>
            </a:pathLst>
          </a:custGeom>
          <a:blipFill dpi="0" rotWithShape="1">
            <a:blip r:embed="rId4"/>
            <a:srcRect/>
            <a:stretch>
              <a:fillRect/>
            </a:stretch>
          </a:blipFill>
          <a:ln>
            <a:noFill/>
          </a:ln>
          <a:effectLst/>
          <a:extLst>
            <a:ext uri="{91240B29-F687-4f45-9708-019B960494DF}">
              <a14:hiddenLine xmlns="" xmlns:a14="http://schemas.microsoft.com/office/drawing/2010/main" w="76200" cmpd="sng">
                <a:solidFill>
                  <a:schemeClr val="bg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4" name="Rectangle 2"/>
          <p:cNvSpPr>
            <a:spLocks noGrp="1" noChangeArrowheads="1"/>
          </p:cNvSpPr>
          <p:nvPr>
            <p:ph type="ctrTitle"/>
          </p:nvPr>
        </p:nvSpPr>
        <p:spPr>
          <a:xfrm>
            <a:off x="3124200" y="762000"/>
            <a:ext cx="5715000" cy="1828800"/>
          </a:xfrm>
        </p:spPr>
        <p:txBody>
          <a:bodyPr/>
          <a:lstStyle>
            <a:lvl1pPr algn="r">
              <a:defRPr sz="4400">
                <a:solidFill>
                  <a:schemeClr val="tx1"/>
                </a:solidFill>
                <a:effectLst>
                  <a:outerShdw blurRad="38100" dist="38100" dir="2700000" algn="tl">
                    <a:srgbClr val="C0C0C0"/>
                  </a:outerShdw>
                </a:effectLst>
              </a:defRPr>
            </a:lvl1pPr>
          </a:lstStyle>
          <a:p>
            <a:pPr lvl="0"/>
            <a:r>
              <a:rPr lang="zh-CN" altLang="en-US" noProof="0"/>
              <a:t>单击此处编辑母版标题样式</a:t>
            </a:r>
            <a:endParaRPr lang="en-US" altLang="zh-CN" noProof="0"/>
          </a:p>
        </p:txBody>
      </p:sp>
      <p:sp>
        <p:nvSpPr>
          <p:cNvPr id="3075" name="Rectangle 3"/>
          <p:cNvSpPr>
            <a:spLocks noGrp="1" noChangeArrowheads="1"/>
          </p:cNvSpPr>
          <p:nvPr>
            <p:ph type="subTitle" idx="1"/>
          </p:nvPr>
        </p:nvSpPr>
        <p:spPr bwMode="white">
          <a:xfrm>
            <a:off x="4343400" y="3178175"/>
            <a:ext cx="4572000" cy="381000"/>
          </a:xfrm>
        </p:spPr>
        <p:txBody>
          <a:bodyPr/>
          <a:lstStyle>
            <a:lvl1pPr marL="0" indent="0" algn="r">
              <a:buFont typeface="Wingdings" panose="05000000000000000000" pitchFamily="2" charset="2"/>
              <a:buNone/>
              <a:defRPr sz="1600" b="0">
                <a:solidFill>
                  <a:schemeClr val="bg1"/>
                </a:solidFill>
              </a:defRPr>
            </a:lvl1pPr>
          </a:lstStyle>
          <a:p>
            <a:pPr lvl="0"/>
            <a:r>
              <a:rPr lang="zh-CN" altLang="en-US" noProof="0" dirty="0"/>
              <a:t>单击此处编辑母版副标题样式</a:t>
            </a:r>
            <a:endParaRPr lang="en-US" altLang="zh-CN" noProof="0" dirty="0"/>
          </a:p>
        </p:txBody>
      </p:sp>
      <p:sp>
        <p:nvSpPr>
          <p:cNvPr id="3091" name="Freeform 19" descr="4"/>
          <p:cNvSpPr>
            <a:spLocks/>
          </p:cNvSpPr>
          <p:nvPr/>
        </p:nvSpPr>
        <p:spPr bwMode="gray">
          <a:xfrm>
            <a:off x="2625725" y="2119313"/>
            <a:ext cx="2139950" cy="3116262"/>
          </a:xfrm>
          <a:custGeom>
            <a:avLst/>
            <a:gdLst>
              <a:gd name="T0" fmla="*/ 951 w 1348"/>
              <a:gd name="T1" fmla="*/ 1963 h 1963"/>
              <a:gd name="T2" fmla="*/ 1338 w 1348"/>
              <a:gd name="T3" fmla="*/ 977 h 1963"/>
              <a:gd name="T4" fmla="*/ 905 w 1348"/>
              <a:gd name="T5" fmla="*/ 0 h 1963"/>
              <a:gd name="T6" fmla="*/ 0 w 1348"/>
              <a:gd name="T7" fmla="*/ 987 h 1963"/>
              <a:gd name="T8" fmla="*/ 951 w 1348"/>
              <a:gd name="T9" fmla="*/ 1963 h 1963"/>
            </a:gdLst>
            <a:ahLst/>
            <a:cxnLst>
              <a:cxn ang="0">
                <a:pos x="T0" y="T1"/>
              </a:cxn>
              <a:cxn ang="0">
                <a:pos x="T2" y="T3"/>
              </a:cxn>
              <a:cxn ang="0">
                <a:pos x="T4" y="T5"/>
              </a:cxn>
              <a:cxn ang="0">
                <a:pos x="T6" y="T7"/>
              </a:cxn>
              <a:cxn ang="0">
                <a:pos x="T8" y="T9"/>
              </a:cxn>
            </a:cxnLst>
            <a:rect l="0" t="0" r="r" b="b"/>
            <a:pathLst>
              <a:path w="1348" h="1963">
                <a:moveTo>
                  <a:pt x="951" y="1963"/>
                </a:moveTo>
                <a:cubicBezTo>
                  <a:pt x="1244" y="1689"/>
                  <a:pt x="1348" y="1323"/>
                  <a:pt x="1338" y="977"/>
                </a:cubicBezTo>
                <a:cubicBezTo>
                  <a:pt x="1329" y="629"/>
                  <a:pt x="1132" y="226"/>
                  <a:pt x="905" y="0"/>
                </a:cubicBezTo>
                <a:lnTo>
                  <a:pt x="0" y="987"/>
                </a:lnTo>
                <a:lnTo>
                  <a:pt x="951" y="1963"/>
                </a:lnTo>
                <a:close/>
              </a:path>
            </a:pathLst>
          </a:custGeom>
          <a:blipFill dpi="0" rotWithShape="1">
            <a:blip r:embed="rId5"/>
            <a:srcRect/>
            <a:stretch>
              <a:fillRect/>
            </a:stretch>
          </a:blipFill>
          <a:ln>
            <a:noFill/>
          </a:ln>
          <a:effectLst/>
          <a:extLst>
            <a:ext uri="{91240B29-F687-4f45-9708-019B960494DF}">
              <a14:hiddenLine xmlns="" xmlns:a14="http://schemas.microsoft.com/office/drawing/2010/main" w="76200" cmpd="sng">
                <a:solidFill>
                  <a:schemeClr val="bg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95" name="Oval 23"/>
          <p:cNvSpPr>
            <a:spLocks noChangeArrowheads="1"/>
          </p:cNvSpPr>
          <p:nvPr/>
        </p:nvSpPr>
        <p:spPr bwMode="gray">
          <a:xfrm>
            <a:off x="1806575" y="2924796"/>
            <a:ext cx="1685305" cy="1685304"/>
          </a:xfrm>
          <a:prstGeom prst="ellipse">
            <a:avLst/>
          </a:prstGeom>
          <a:solidFill>
            <a:schemeClr val="bg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6" name="图片 3"/>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907704" y="3024025"/>
            <a:ext cx="1512168" cy="14850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lvl1pPr>
              <a:defRPr/>
            </a:lvl1pPr>
          </a:lstStyle>
          <a:p>
            <a:r>
              <a:rPr lang="en-US" altLang="zh-CN"/>
              <a:t>Database &amp; Information System Lab</a:t>
            </a:r>
            <a:endParaRPr lang="en-US" altLang="zh-CN" dirty="0"/>
          </a:p>
        </p:txBody>
      </p:sp>
      <p:sp>
        <p:nvSpPr>
          <p:cNvPr id="6" name="灯片编号占位符 5"/>
          <p:cNvSpPr>
            <a:spLocks noGrp="1"/>
          </p:cNvSpPr>
          <p:nvPr>
            <p:ph type="sldNum" sz="quarter" idx="12"/>
          </p:nvPr>
        </p:nvSpPr>
        <p:spPr/>
        <p:txBody>
          <a:bodyPr/>
          <a:lstStyle>
            <a:lvl1pPr>
              <a:defRPr/>
            </a:lvl1pPr>
          </a:lstStyle>
          <a:p>
            <a:fld id="{F09AD19F-6278-4277-B296-4C15C3C3FB50}" type="slidenum">
              <a:rPr lang="en-US" altLang="zh-CN"/>
              <a:pPr/>
              <a:t>‹#›</a:t>
            </a:fld>
            <a:endParaRPr lang="en-US" altLang="zh-CN"/>
          </a:p>
        </p:txBody>
      </p:sp>
    </p:spTree>
    <p:extLst>
      <p:ext uri="{BB962C8B-B14F-4D97-AF65-F5344CB8AC3E}">
        <p14:creationId xmlns:p14="http://schemas.microsoft.com/office/powerpoint/2010/main" val="1903908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152400"/>
            <a:ext cx="2076450" cy="63373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81000" y="152400"/>
            <a:ext cx="6076950" cy="63373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lvl1pPr>
              <a:defRPr/>
            </a:lvl1pPr>
          </a:lstStyle>
          <a:p>
            <a:r>
              <a:rPr lang="en-US" altLang="zh-CN"/>
              <a:t>Database &amp; Information System Lab</a:t>
            </a:r>
            <a:endParaRPr lang="en-US" altLang="zh-CN" dirty="0"/>
          </a:p>
        </p:txBody>
      </p:sp>
      <p:sp>
        <p:nvSpPr>
          <p:cNvPr id="6" name="灯片编号占位符 5"/>
          <p:cNvSpPr>
            <a:spLocks noGrp="1"/>
          </p:cNvSpPr>
          <p:nvPr>
            <p:ph type="sldNum" sz="quarter" idx="12"/>
          </p:nvPr>
        </p:nvSpPr>
        <p:spPr/>
        <p:txBody>
          <a:bodyPr/>
          <a:lstStyle>
            <a:lvl1pPr>
              <a:defRPr/>
            </a:lvl1pPr>
          </a:lstStyle>
          <a:p>
            <a:fld id="{8919EBAB-404B-4162-86EA-3134271E5A8F}" type="slidenum">
              <a:rPr lang="en-US" altLang="zh-CN"/>
              <a:pPr/>
              <a:t>‹#›</a:t>
            </a:fld>
            <a:endParaRPr lang="en-US" altLang="zh-CN"/>
          </a:p>
        </p:txBody>
      </p:sp>
    </p:spTree>
    <p:extLst>
      <p:ext uri="{BB962C8B-B14F-4D97-AF65-F5344CB8AC3E}">
        <p14:creationId xmlns:p14="http://schemas.microsoft.com/office/powerpoint/2010/main" val="4262583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81000" y="152400"/>
            <a:ext cx="7391400" cy="563563"/>
          </a:xfrm>
        </p:spPr>
        <p:txBody>
          <a:bodyPr/>
          <a:lstStyle/>
          <a:p>
            <a:r>
              <a:rPr lang="zh-CN" altLang="en-US"/>
              <a:t>单击此处编辑母版标题样式</a:t>
            </a:r>
          </a:p>
        </p:txBody>
      </p:sp>
      <p:sp>
        <p:nvSpPr>
          <p:cNvPr id="3" name="表格占位符 2"/>
          <p:cNvSpPr>
            <a:spLocks noGrp="1"/>
          </p:cNvSpPr>
          <p:nvPr>
            <p:ph type="tbl" idx="1"/>
          </p:nvPr>
        </p:nvSpPr>
        <p:spPr>
          <a:xfrm>
            <a:off x="457200" y="1241425"/>
            <a:ext cx="8229600" cy="5248275"/>
          </a:xfrm>
        </p:spPr>
        <p:txBody>
          <a:bodyPr/>
          <a:lstStyle/>
          <a:p>
            <a:r>
              <a:rPr lang="zh-CN" altLang="en-US"/>
              <a:t>单击图标添加表格</a:t>
            </a:r>
          </a:p>
        </p:txBody>
      </p:sp>
      <p:sp>
        <p:nvSpPr>
          <p:cNvPr id="5" name="页脚占位符 4"/>
          <p:cNvSpPr>
            <a:spLocks noGrp="1"/>
          </p:cNvSpPr>
          <p:nvPr>
            <p:ph type="ftr" sz="quarter" idx="11"/>
          </p:nvPr>
        </p:nvSpPr>
        <p:spPr>
          <a:xfrm>
            <a:off x="6324600" y="6564313"/>
            <a:ext cx="2362200" cy="244475"/>
          </a:xfrm>
        </p:spPr>
        <p:txBody>
          <a:bodyPr/>
          <a:lstStyle>
            <a:lvl1pPr>
              <a:defRPr/>
            </a:lvl1pPr>
          </a:lstStyle>
          <a:p>
            <a:r>
              <a:rPr lang="en-US" altLang="zh-CN"/>
              <a:t>Database &amp; Information System Lab</a:t>
            </a:r>
            <a:endParaRPr lang="en-US" altLang="zh-CN" dirty="0"/>
          </a:p>
        </p:txBody>
      </p:sp>
      <p:sp>
        <p:nvSpPr>
          <p:cNvPr id="6" name="灯片编号占位符 5"/>
          <p:cNvSpPr>
            <a:spLocks noGrp="1"/>
          </p:cNvSpPr>
          <p:nvPr>
            <p:ph type="sldNum" sz="quarter" idx="12"/>
          </p:nvPr>
        </p:nvSpPr>
        <p:spPr>
          <a:xfrm>
            <a:off x="3124200" y="6553200"/>
            <a:ext cx="2133600" cy="234950"/>
          </a:xfrm>
        </p:spPr>
        <p:txBody>
          <a:bodyPr/>
          <a:lstStyle>
            <a:lvl1pPr>
              <a:defRPr/>
            </a:lvl1pPr>
          </a:lstStyle>
          <a:p>
            <a:fld id="{B2637C74-671B-49DE-889D-7CB4D7683184}" type="slidenum">
              <a:rPr lang="en-US" altLang="zh-CN"/>
              <a:pPr/>
              <a:t>‹#›</a:t>
            </a:fld>
            <a:endParaRPr lang="en-US" altLang="zh-CN"/>
          </a:p>
        </p:txBody>
      </p:sp>
    </p:spTree>
    <p:extLst>
      <p:ext uri="{BB962C8B-B14F-4D97-AF65-F5344CB8AC3E}">
        <p14:creationId xmlns:p14="http://schemas.microsoft.com/office/powerpoint/2010/main" val="2003465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381000" y="152400"/>
            <a:ext cx="7391400" cy="563563"/>
          </a:xfrm>
        </p:spPr>
        <p:txBody>
          <a:bodyPr/>
          <a:lstStyle/>
          <a:p>
            <a:r>
              <a:rPr lang="zh-CN" altLang="en-US"/>
              <a:t>单击此处编辑母版标题样式</a:t>
            </a:r>
          </a:p>
        </p:txBody>
      </p:sp>
      <p:sp>
        <p:nvSpPr>
          <p:cNvPr id="3" name="图表占位符 2"/>
          <p:cNvSpPr>
            <a:spLocks noGrp="1"/>
          </p:cNvSpPr>
          <p:nvPr>
            <p:ph type="chart" idx="1"/>
          </p:nvPr>
        </p:nvSpPr>
        <p:spPr>
          <a:xfrm>
            <a:off x="457200" y="1241425"/>
            <a:ext cx="8229600" cy="5248275"/>
          </a:xfrm>
        </p:spPr>
        <p:txBody>
          <a:bodyPr/>
          <a:lstStyle/>
          <a:p>
            <a:r>
              <a:rPr lang="zh-CN" altLang="en-US"/>
              <a:t>单击图标添加图表</a:t>
            </a:r>
          </a:p>
        </p:txBody>
      </p:sp>
      <p:sp>
        <p:nvSpPr>
          <p:cNvPr id="5" name="页脚占位符 4"/>
          <p:cNvSpPr>
            <a:spLocks noGrp="1"/>
          </p:cNvSpPr>
          <p:nvPr>
            <p:ph type="ftr" sz="quarter" idx="11"/>
          </p:nvPr>
        </p:nvSpPr>
        <p:spPr>
          <a:xfrm>
            <a:off x="6324600" y="6564313"/>
            <a:ext cx="2362200" cy="244475"/>
          </a:xfrm>
        </p:spPr>
        <p:txBody>
          <a:bodyPr/>
          <a:lstStyle>
            <a:lvl1pPr>
              <a:defRPr/>
            </a:lvl1pPr>
          </a:lstStyle>
          <a:p>
            <a:r>
              <a:rPr lang="en-US" altLang="zh-CN"/>
              <a:t>Database &amp; Information System Lab</a:t>
            </a:r>
            <a:endParaRPr lang="en-US" altLang="zh-CN" dirty="0"/>
          </a:p>
        </p:txBody>
      </p:sp>
      <p:sp>
        <p:nvSpPr>
          <p:cNvPr id="6" name="灯片编号占位符 5"/>
          <p:cNvSpPr>
            <a:spLocks noGrp="1"/>
          </p:cNvSpPr>
          <p:nvPr>
            <p:ph type="sldNum" sz="quarter" idx="12"/>
          </p:nvPr>
        </p:nvSpPr>
        <p:spPr>
          <a:xfrm>
            <a:off x="3124200" y="6553200"/>
            <a:ext cx="2133600" cy="234950"/>
          </a:xfrm>
        </p:spPr>
        <p:txBody>
          <a:bodyPr/>
          <a:lstStyle>
            <a:lvl1pPr>
              <a:defRPr/>
            </a:lvl1pPr>
          </a:lstStyle>
          <a:p>
            <a:fld id="{F3D66CF0-E22F-4DAB-9A91-EF1638D71906}" type="slidenum">
              <a:rPr lang="en-US" altLang="zh-CN"/>
              <a:pPr/>
              <a:t>‹#›</a:t>
            </a:fld>
            <a:endParaRPr lang="en-US" altLang="zh-CN"/>
          </a:p>
        </p:txBody>
      </p:sp>
    </p:spTree>
    <p:extLst>
      <p:ext uri="{BB962C8B-B14F-4D97-AF65-F5344CB8AC3E}">
        <p14:creationId xmlns:p14="http://schemas.microsoft.com/office/powerpoint/2010/main" val="6641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1"/>
          </p:nvPr>
        </p:nvSpPr>
        <p:spPr/>
        <p:txBody>
          <a:bodyPr/>
          <a:lstStyle>
            <a:lvl1pPr>
              <a:defRPr/>
            </a:lvl1pPr>
          </a:lstStyle>
          <a:p>
            <a:r>
              <a:rPr lang="en-US" altLang="zh-CN"/>
              <a:t>Database &amp; Information System Lab</a:t>
            </a:r>
            <a:endParaRPr lang="en-US" altLang="zh-CN" dirty="0"/>
          </a:p>
        </p:txBody>
      </p:sp>
      <p:sp>
        <p:nvSpPr>
          <p:cNvPr id="6" name="灯片编号占位符 5"/>
          <p:cNvSpPr>
            <a:spLocks noGrp="1"/>
          </p:cNvSpPr>
          <p:nvPr>
            <p:ph type="sldNum" sz="quarter" idx="12"/>
          </p:nvPr>
        </p:nvSpPr>
        <p:spPr/>
        <p:txBody>
          <a:bodyPr/>
          <a:lstStyle>
            <a:lvl1pPr>
              <a:defRPr/>
            </a:lvl1pPr>
          </a:lstStyle>
          <a:p>
            <a:fld id="{81622E5D-7BC3-44E6-BA65-C8AAD10FCEE5}" type="slidenum">
              <a:rPr lang="en-US" altLang="zh-CN"/>
              <a:pPr/>
              <a:t>‹#›</a:t>
            </a:fld>
            <a:endParaRPr lang="en-US" altLang="zh-CN"/>
          </a:p>
        </p:txBody>
      </p:sp>
    </p:spTree>
    <p:extLst>
      <p:ext uri="{BB962C8B-B14F-4D97-AF65-F5344CB8AC3E}">
        <p14:creationId xmlns:p14="http://schemas.microsoft.com/office/powerpoint/2010/main" val="737612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5" name="页脚占位符 4"/>
          <p:cNvSpPr>
            <a:spLocks noGrp="1"/>
          </p:cNvSpPr>
          <p:nvPr>
            <p:ph type="ftr" sz="quarter" idx="11"/>
          </p:nvPr>
        </p:nvSpPr>
        <p:spPr/>
        <p:txBody>
          <a:bodyPr/>
          <a:lstStyle>
            <a:lvl1pPr>
              <a:defRPr/>
            </a:lvl1pPr>
          </a:lstStyle>
          <a:p>
            <a:r>
              <a:rPr lang="en-US" altLang="zh-CN"/>
              <a:t>Database &amp; Information System Lab</a:t>
            </a:r>
            <a:endParaRPr lang="en-US" altLang="zh-CN" dirty="0"/>
          </a:p>
        </p:txBody>
      </p:sp>
      <p:sp>
        <p:nvSpPr>
          <p:cNvPr id="6" name="灯片编号占位符 5"/>
          <p:cNvSpPr>
            <a:spLocks noGrp="1"/>
          </p:cNvSpPr>
          <p:nvPr>
            <p:ph type="sldNum" sz="quarter" idx="12"/>
          </p:nvPr>
        </p:nvSpPr>
        <p:spPr/>
        <p:txBody>
          <a:bodyPr/>
          <a:lstStyle>
            <a:lvl1pPr>
              <a:defRPr/>
            </a:lvl1pPr>
          </a:lstStyle>
          <a:p>
            <a:fld id="{4D1E1BC1-228F-482E-8CFA-8633C1FC6FF2}" type="slidenum">
              <a:rPr lang="en-US" altLang="zh-CN"/>
              <a:pPr/>
              <a:t>‹#›</a:t>
            </a:fld>
            <a:endParaRPr lang="en-US" altLang="zh-CN"/>
          </a:p>
        </p:txBody>
      </p:sp>
    </p:spTree>
    <p:extLst>
      <p:ext uri="{BB962C8B-B14F-4D97-AF65-F5344CB8AC3E}">
        <p14:creationId xmlns:p14="http://schemas.microsoft.com/office/powerpoint/2010/main" val="294784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41425"/>
            <a:ext cx="4038600"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41425"/>
            <a:ext cx="4038600"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11"/>
          </p:nvPr>
        </p:nvSpPr>
        <p:spPr/>
        <p:txBody>
          <a:bodyPr/>
          <a:lstStyle>
            <a:lvl1pPr>
              <a:defRPr/>
            </a:lvl1pPr>
          </a:lstStyle>
          <a:p>
            <a:r>
              <a:rPr lang="en-US" altLang="zh-CN"/>
              <a:t>Database &amp; Information System Lab</a:t>
            </a:r>
            <a:endParaRPr lang="en-US" altLang="zh-CN" dirty="0"/>
          </a:p>
        </p:txBody>
      </p:sp>
      <p:sp>
        <p:nvSpPr>
          <p:cNvPr id="7" name="灯片编号占位符 6"/>
          <p:cNvSpPr>
            <a:spLocks noGrp="1"/>
          </p:cNvSpPr>
          <p:nvPr>
            <p:ph type="sldNum" sz="quarter" idx="12"/>
          </p:nvPr>
        </p:nvSpPr>
        <p:spPr/>
        <p:txBody>
          <a:bodyPr/>
          <a:lstStyle>
            <a:lvl1pPr>
              <a:defRPr/>
            </a:lvl1pPr>
          </a:lstStyle>
          <a:p>
            <a:fld id="{82FFE93A-C8A7-4BF0-809C-5CD04739F155}" type="slidenum">
              <a:rPr lang="en-US" altLang="zh-CN"/>
              <a:pPr/>
              <a:t>‹#›</a:t>
            </a:fld>
            <a:endParaRPr lang="en-US" altLang="zh-CN"/>
          </a:p>
        </p:txBody>
      </p:sp>
    </p:spTree>
    <p:extLst>
      <p:ext uri="{BB962C8B-B14F-4D97-AF65-F5344CB8AC3E}">
        <p14:creationId xmlns:p14="http://schemas.microsoft.com/office/powerpoint/2010/main" val="1425470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页脚占位符 7"/>
          <p:cNvSpPr>
            <a:spLocks noGrp="1"/>
          </p:cNvSpPr>
          <p:nvPr>
            <p:ph type="ftr" sz="quarter" idx="11"/>
          </p:nvPr>
        </p:nvSpPr>
        <p:spPr/>
        <p:txBody>
          <a:bodyPr/>
          <a:lstStyle>
            <a:lvl1pPr>
              <a:defRPr/>
            </a:lvl1pPr>
          </a:lstStyle>
          <a:p>
            <a:r>
              <a:rPr lang="en-US" altLang="zh-CN"/>
              <a:t>Database &amp; Information System Lab</a:t>
            </a:r>
            <a:endParaRPr lang="en-US" altLang="zh-CN" dirty="0"/>
          </a:p>
        </p:txBody>
      </p:sp>
      <p:sp>
        <p:nvSpPr>
          <p:cNvPr id="9" name="灯片编号占位符 8"/>
          <p:cNvSpPr>
            <a:spLocks noGrp="1"/>
          </p:cNvSpPr>
          <p:nvPr>
            <p:ph type="sldNum" sz="quarter" idx="12"/>
          </p:nvPr>
        </p:nvSpPr>
        <p:spPr/>
        <p:txBody>
          <a:bodyPr/>
          <a:lstStyle>
            <a:lvl1pPr>
              <a:defRPr/>
            </a:lvl1pPr>
          </a:lstStyle>
          <a:p>
            <a:fld id="{7076F0EF-F4D1-4F26-B161-37BB4C201B59}" type="slidenum">
              <a:rPr lang="en-US" altLang="zh-CN"/>
              <a:pPr/>
              <a:t>‹#›</a:t>
            </a:fld>
            <a:endParaRPr lang="en-US" altLang="zh-CN"/>
          </a:p>
        </p:txBody>
      </p:sp>
    </p:spTree>
    <p:extLst>
      <p:ext uri="{BB962C8B-B14F-4D97-AF65-F5344CB8AC3E}">
        <p14:creationId xmlns:p14="http://schemas.microsoft.com/office/powerpoint/2010/main" val="1736185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页脚占位符 3"/>
          <p:cNvSpPr>
            <a:spLocks noGrp="1"/>
          </p:cNvSpPr>
          <p:nvPr>
            <p:ph type="ftr" sz="quarter" idx="11"/>
          </p:nvPr>
        </p:nvSpPr>
        <p:spPr/>
        <p:txBody>
          <a:bodyPr/>
          <a:lstStyle>
            <a:lvl1pPr>
              <a:defRPr/>
            </a:lvl1pPr>
          </a:lstStyle>
          <a:p>
            <a:r>
              <a:rPr lang="en-US" altLang="zh-CN"/>
              <a:t>Database &amp; Information System Lab</a:t>
            </a:r>
            <a:endParaRPr lang="en-US" altLang="zh-CN" dirty="0"/>
          </a:p>
        </p:txBody>
      </p:sp>
      <p:sp>
        <p:nvSpPr>
          <p:cNvPr id="5" name="灯片编号占位符 4"/>
          <p:cNvSpPr>
            <a:spLocks noGrp="1"/>
          </p:cNvSpPr>
          <p:nvPr>
            <p:ph type="sldNum" sz="quarter" idx="12"/>
          </p:nvPr>
        </p:nvSpPr>
        <p:spPr/>
        <p:txBody>
          <a:bodyPr/>
          <a:lstStyle>
            <a:lvl1pPr>
              <a:defRPr/>
            </a:lvl1pPr>
          </a:lstStyle>
          <a:p>
            <a:fld id="{5A2182AA-7D37-4F4A-B3FF-2ED9AFB9783D}" type="slidenum">
              <a:rPr lang="en-US" altLang="zh-CN"/>
              <a:pPr/>
              <a:t>‹#›</a:t>
            </a:fld>
            <a:endParaRPr lang="en-US" altLang="zh-CN"/>
          </a:p>
        </p:txBody>
      </p:sp>
    </p:spTree>
    <p:extLst>
      <p:ext uri="{BB962C8B-B14F-4D97-AF65-F5344CB8AC3E}">
        <p14:creationId xmlns:p14="http://schemas.microsoft.com/office/powerpoint/2010/main" val="1125145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vl1pPr>
          </a:lstStyle>
          <a:p>
            <a:r>
              <a:rPr lang="en-US" altLang="zh-CN"/>
              <a:t>Database &amp; Information System Lab</a:t>
            </a:r>
            <a:endParaRPr lang="en-US" altLang="zh-CN" dirty="0"/>
          </a:p>
        </p:txBody>
      </p:sp>
      <p:sp>
        <p:nvSpPr>
          <p:cNvPr id="4" name="灯片编号占位符 3"/>
          <p:cNvSpPr>
            <a:spLocks noGrp="1"/>
          </p:cNvSpPr>
          <p:nvPr>
            <p:ph type="sldNum" sz="quarter" idx="12"/>
          </p:nvPr>
        </p:nvSpPr>
        <p:spPr/>
        <p:txBody>
          <a:bodyPr/>
          <a:lstStyle>
            <a:lvl1pPr>
              <a:defRPr/>
            </a:lvl1pPr>
          </a:lstStyle>
          <a:p>
            <a:fld id="{4C3DCE65-C438-467B-808B-2463479BB94C}" type="slidenum">
              <a:rPr lang="en-US" altLang="zh-CN"/>
              <a:pPr/>
              <a:t>‹#›</a:t>
            </a:fld>
            <a:endParaRPr lang="en-US" altLang="zh-CN"/>
          </a:p>
        </p:txBody>
      </p:sp>
    </p:spTree>
    <p:extLst>
      <p:ext uri="{BB962C8B-B14F-4D97-AF65-F5344CB8AC3E}">
        <p14:creationId xmlns:p14="http://schemas.microsoft.com/office/powerpoint/2010/main" val="1529397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lvl1pPr>
              <a:defRPr/>
            </a:lvl1pPr>
          </a:lstStyle>
          <a:p>
            <a:r>
              <a:rPr lang="en-US" altLang="zh-CN"/>
              <a:t>Database &amp; Information System Lab</a:t>
            </a:r>
            <a:endParaRPr lang="en-US" altLang="zh-CN" dirty="0"/>
          </a:p>
        </p:txBody>
      </p:sp>
      <p:sp>
        <p:nvSpPr>
          <p:cNvPr id="7" name="灯片编号占位符 6"/>
          <p:cNvSpPr>
            <a:spLocks noGrp="1"/>
          </p:cNvSpPr>
          <p:nvPr>
            <p:ph type="sldNum" sz="quarter" idx="12"/>
          </p:nvPr>
        </p:nvSpPr>
        <p:spPr/>
        <p:txBody>
          <a:bodyPr/>
          <a:lstStyle>
            <a:lvl1pPr>
              <a:defRPr/>
            </a:lvl1pPr>
          </a:lstStyle>
          <a:p>
            <a:fld id="{0EEE4E85-E134-4C6A-94D1-DAD0BEFDD172}" type="slidenum">
              <a:rPr lang="en-US" altLang="zh-CN"/>
              <a:pPr/>
              <a:t>‹#›</a:t>
            </a:fld>
            <a:endParaRPr lang="en-US" altLang="zh-CN"/>
          </a:p>
        </p:txBody>
      </p:sp>
    </p:spTree>
    <p:extLst>
      <p:ext uri="{BB962C8B-B14F-4D97-AF65-F5344CB8AC3E}">
        <p14:creationId xmlns:p14="http://schemas.microsoft.com/office/powerpoint/2010/main" val="21001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dirty="0"/>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 name="页脚占位符 5"/>
          <p:cNvSpPr>
            <a:spLocks noGrp="1"/>
          </p:cNvSpPr>
          <p:nvPr>
            <p:ph type="ftr" sz="quarter" idx="11"/>
          </p:nvPr>
        </p:nvSpPr>
        <p:spPr/>
        <p:txBody>
          <a:bodyPr/>
          <a:lstStyle>
            <a:lvl1pPr>
              <a:defRPr/>
            </a:lvl1pPr>
          </a:lstStyle>
          <a:p>
            <a:r>
              <a:rPr lang="en-US" altLang="zh-CN"/>
              <a:t>Database &amp; Information System Lab</a:t>
            </a:r>
            <a:endParaRPr lang="en-US" altLang="zh-CN" dirty="0"/>
          </a:p>
        </p:txBody>
      </p:sp>
      <p:sp>
        <p:nvSpPr>
          <p:cNvPr id="7" name="灯片编号占位符 6"/>
          <p:cNvSpPr>
            <a:spLocks noGrp="1"/>
          </p:cNvSpPr>
          <p:nvPr>
            <p:ph type="sldNum" sz="quarter" idx="12"/>
          </p:nvPr>
        </p:nvSpPr>
        <p:spPr/>
        <p:txBody>
          <a:bodyPr/>
          <a:lstStyle>
            <a:lvl1pPr>
              <a:defRPr/>
            </a:lvl1pPr>
          </a:lstStyle>
          <a:p>
            <a:fld id="{E218A697-B4F1-4FE4-813C-D5798309C9EF}" type="slidenum">
              <a:rPr lang="en-US" altLang="zh-CN"/>
              <a:pPr/>
              <a:t>‹#›</a:t>
            </a:fld>
            <a:endParaRPr lang="en-US" altLang="zh-CN"/>
          </a:p>
        </p:txBody>
      </p:sp>
    </p:spTree>
    <p:extLst>
      <p:ext uri="{BB962C8B-B14F-4D97-AF65-F5344CB8AC3E}">
        <p14:creationId xmlns:p14="http://schemas.microsoft.com/office/powerpoint/2010/main" val="1685596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userDrawn="1"/>
        </p:nvSpPr>
        <p:spPr bwMode="gray">
          <a:xfrm>
            <a:off x="0" y="798513"/>
            <a:ext cx="9144000" cy="312737"/>
          </a:xfrm>
          <a:prstGeom prst="rect">
            <a:avLst/>
          </a:prstGeom>
          <a:solidFill>
            <a:schemeClr val="tx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0" name="Rectangle 16"/>
          <p:cNvSpPr>
            <a:spLocks noChangeArrowheads="1"/>
          </p:cNvSpPr>
          <p:nvPr/>
        </p:nvSpPr>
        <p:spPr bwMode="white">
          <a:xfrm>
            <a:off x="0" y="0"/>
            <a:ext cx="9144000" cy="836613"/>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p>
        </p:txBody>
      </p:sp>
      <p:sp>
        <p:nvSpPr>
          <p:cNvPr id="1027" name="Rectangle 3"/>
          <p:cNvSpPr>
            <a:spLocks noGrp="1" noChangeArrowheads="1"/>
          </p:cNvSpPr>
          <p:nvPr>
            <p:ph type="body" idx="1"/>
          </p:nvPr>
        </p:nvSpPr>
        <p:spPr bwMode="auto">
          <a:xfrm>
            <a:off x="457200" y="1484784"/>
            <a:ext cx="8229600" cy="50049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29" name="Rectangle 5"/>
          <p:cNvSpPr>
            <a:spLocks noGrp="1" noChangeArrowheads="1"/>
          </p:cNvSpPr>
          <p:nvPr>
            <p:ph type="ftr" sz="quarter" idx="3"/>
          </p:nvPr>
        </p:nvSpPr>
        <p:spPr bwMode="auto">
          <a:xfrm>
            <a:off x="6324600" y="6564313"/>
            <a:ext cx="2362200"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1" i="1">
                <a:latin typeface="Comic Sans MS" panose="030F0702030302020204" pitchFamily="66" charset="0"/>
                <a:ea typeface="宋体" panose="02010600030101010101" pitchFamily="2" charset="-122"/>
              </a:defRPr>
            </a:lvl1pPr>
          </a:lstStyle>
          <a:p>
            <a:r>
              <a:rPr lang="en-US" altLang="zh-CN"/>
              <a:t>Database &amp; Information System Lab</a:t>
            </a:r>
            <a:endParaRPr lang="en-US" altLang="zh-CN" dirty="0"/>
          </a:p>
        </p:txBody>
      </p:sp>
      <p:sp>
        <p:nvSpPr>
          <p:cNvPr id="1030" name="Rectangle 6"/>
          <p:cNvSpPr>
            <a:spLocks noGrp="1" noChangeArrowheads="1"/>
          </p:cNvSpPr>
          <p:nvPr>
            <p:ph type="sldNum" sz="quarter" idx="4"/>
          </p:nvPr>
        </p:nvSpPr>
        <p:spPr bwMode="auto">
          <a:xfrm>
            <a:off x="3124200" y="6553200"/>
            <a:ext cx="2133600" cy="234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panose="02010600030101010101" pitchFamily="2" charset="-122"/>
              </a:defRPr>
            </a:lvl1pPr>
          </a:lstStyle>
          <a:p>
            <a:fld id="{40B0C06F-4C5E-4398-9EA9-FF291EBC996B}" type="slidenum">
              <a:rPr lang="en-US" altLang="zh-CN" smtClean="0"/>
              <a:pPr/>
              <a:t>‹#›</a:t>
            </a:fld>
            <a:endParaRPr lang="en-US" altLang="zh-CN"/>
          </a:p>
        </p:txBody>
      </p:sp>
      <p:sp>
        <p:nvSpPr>
          <p:cNvPr id="1026" name="Rectangle 2"/>
          <p:cNvSpPr>
            <a:spLocks noGrp="1" noChangeArrowheads="1"/>
          </p:cNvSpPr>
          <p:nvPr>
            <p:ph type="title"/>
          </p:nvPr>
        </p:nvSpPr>
        <p:spPr bwMode="black">
          <a:xfrm>
            <a:off x="381000" y="152400"/>
            <a:ext cx="7391400" cy="5635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endParaRPr lang="en-US" altLang="zh-CN" dirty="0"/>
          </a:p>
        </p:txBody>
      </p:sp>
      <p:grpSp>
        <p:nvGrpSpPr>
          <p:cNvPr id="1041" name="Group 17"/>
          <p:cNvGrpSpPr>
            <a:grpSpLocks/>
          </p:cNvGrpSpPr>
          <p:nvPr/>
        </p:nvGrpSpPr>
        <p:grpSpPr bwMode="auto">
          <a:xfrm>
            <a:off x="7308850" y="188913"/>
            <a:ext cx="1665288" cy="1512887"/>
            <a:chOff x="4604" y="119"/>
            <a:chExt cx="1049" cy="953"/>
          </a:xfrm>
        </p:grpSpPr>
        <p:sp>
          <p:nvSpPr>
            <p:cNvPr id="1042" name="Oval 18"/>
            <p:cNvSpPr>
              <a:spLocks noChangeArrowheads="1"/>
            </p:cNvSpPr>
            <p:nvPr userDrawn="1"/>
          </p:nvSpPr>
          <p:spPr bwMode="gray">
            <a:xfrm>
              <a:off x="4921" y="845"/>
              <a:ext cx="732" cy="227"/>
            </a:xfrm>
            <a:prstGeom prst="ellipse">
              <a:avLst/>
            </a:prstGeom>
            <a:gradFill rotWithShape="1">
              <a:gsLst>
                <a:gs pos="0">
                  <a:schemeClr val="tx1"/>
                </a:gs>
                <a:gs pos="100000">
                  <a:schemeClr val="tx1">
                    <a:gamma/>
                    <a:tint val="0"/>
                    <a:invGamma/>
                  </a:schemeClr>
                </a:gs>
              </a:gsLst>
              <a:lin ang="189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 name="Oval 19"/>
            <p:cNvSpPr>
              <a:spLocks noChangeArrowheads="1"/>
            </p:cNvSpPr>
            <p:nvPr userDrawn="1"/>
          </p:nvSpPr>
          <p:spPr bwMode="gray">
            <a:xfrm>
              <a:off x="4604" y="119"/>
              <a:ext cx="932" cy="911"/>
            </a:xfrm>
            <a:prstGeom prst="ellipse">
              <a:avLst/>
            </a:prstGeom>
            <a:solidFill>
              <a:schemeClr val="bg1"/>
            </a:solidFill>
            <a:ln>
              <a:noFill/>
            </a:ln>
            <a:effectLst>
              <a:outerShdw dist="63500" dir="2212194" algn="ctr" rotWithShape="0">
                <a:schemeClr val="tx1"/>
              </a:outerShdw>
            </a:effectLst>
            <a:extLst>
              <a:ext uri="{91240B29-F687-4f45-9708-019B960494DF}">
                <a14:hiddenLine xmlns="" xmlns:a14="http://schemas.microsoft.com/office/drawing/2010/main" w="9525">
                  <a:solidFill>
                    <a:schemeClr val="tx1"/>
                  </a:solidFill>
                  <a:round/>
                  <a:headEnd/>
                  <a:tailEnd/>
                </a14:hiddenLine>
              </a:ext>
            </a:extLst>
          </p:spPr>
          <p:txBody>
            <a:bodyPr wrap="none" anchor="ctr"/>
            <a:lstStyle/>
            <a:p>
              <a:endParaRPr lang="zh-CN" altLang="en-US"/>
            </a:p>
          </p:txBody>
        </p:sp>
        <p:sp>
          <p:nvSpPr>
            <p:cNvPr id="1044" name="Freeform 20" descr="4"/>
            <p:cNvSpPr>
              <a:spLocks/>
            </p:cNvSpPr>
            <p:nvPr userDrawn="1"/>
          </p:nvSpPr>
          <p:spPr bwMode="gray">
            <a:xfrm>
              <a:off x="5077" y="281"/>
              <a:ext cx="426" cy="588"/>
            </a:xfrm>
            <a:custGeom>
              <a:avLst/>
              <a:gdLst>
                <a:gd name="T0" fmla="*/ 951 w 1348"/>
                <a:gd name="T1" fmla="*/ 1963 h 1963"/>
                <a:gd name="T2" fmla="*/ 1338 w 1348"/>
                <a:gd name="T3" fmla="*/ 977 h 1963"/>
                <a:gd name="T4" fmla="*/ 905 w 1348"/>
                <a:gd name="T5" fmla="*/ 0 h 1963"/>
                <a:gd name="T6" fmla="*/ 0 w 1348"/>
                <a:gd name="T7" fmla="*/ 987 h 1963"/>
                <a:gd name="T8" fmla="*/ 951 w 1348"/>
                <a:gd name="T9" fmla="*/ 1963 h 1963"/>
              </a:gdLst>
              <a:ahLst/>
              <a:cxnLst>
                <a:cxn ang="0">
                  <a:pos x="T0" y="T1"/>
                </a:cxn>
                <a:cxn ang="0">
                  <a:pos x="T2" y="T3"/>
                </a:cxn>
                <a:cxn ang="0">
                  <a:pos x="T4" y="T5"/>
                </a:cxn>
                <a:cxn ang="0">
                  <a:pos x="T6" y="T7"/>
                </a:cxn>
                <a:cxn ang="0">
                  <a:pos x="T8" y="T9"/>
                </a:cxn>
              </a:cxnLst>
              <a:rect l="0" t="0" r="r" b="b"/>
              <a:pathLst>
                <a:path w="1348" h="1963">
                  <a:moveTo>
                    <a:pt x="951" y="1963"/>
                  </a:moveTo>
                  <a:cubicBezTo>
                    <a:pt x="1244" y="1689"/>
                    <a:pt x="1348" y="1323"/>
                    <a:pt x="1338" y="977"/>
                  </a:cubicBezTo>
                  <a:cubicBezTo>
                    <a:pt x="1329" y="629"/>
                    <a:pt x="1132" y="226"/>
                    <a:pt x="905" y="0"/>
                  </a:cubicBezTo>
                  <a:lnTo>
                    <a:pt x="0" y="987"/>
                  </a:lnTo>
                  <a:lnTo>
                    <a:pt x="951" y="1963"/>
                  </a:lnTo>
                  <a:close/>
                </a:path>
              </a:pathLst>
            </a:custGeom>
            <a:blipFill dpi="0" rotWithShape="1">
              <a:blip r:embed="rId15"/>
              <a:srcRect/>
              <a:stretch>
                <a:fillRect/>
              </a:stretch>
            </a:blipFill>
            <a:ln>
              <a:noFill/>
            </a:ln>
            <a:effectLst/>
            <a:extLst>
              <a:ext uri="{91240B29-F687-4f45-9708-019B960494DF}">
                <a14:hiddenLine xmlns="" xmlns:a14="http://schemas.microsoft.com/office/drawing/2010/main" w="76200" cmpd="sng">
                  <a:solidFill>
                    <a:schemeClr val="bg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 name="Freeform 21" descr="1"/>
            <p:cNvSpPr>
              <a:spLocks/>
            </p:cNvSpPr>
            <p:nvPr userDrawn="1"/>
          </p:nvSpPr>
          <p:spPr bwMode="gray">
            <a:xfrm>
              <a:off x="4779" y="144"/>
              <a:ext cx="572" cy="416"/>
            </a:xfrm>
            <a:custGeom>
              <a:avLst/>
              <a:gdLst>
                <a:gd name="T0" fmla="*/ 905 w 1810"/>
                <a:gd name="T1" fmla="*/ 1388 h 1388"/>
                <a:gd name="T2" fmla="*/ 1810 w 1810"/>
                <a:gd name="T3" fmla="*/ 408 h 1388"/>
                <a:gd name="T4" fmla="*/ 874 w 1810"/>
                <a:gd name="T5" fmla="*/ 40 h 1388"/>
                <a:gd name="T6" fmla="*/ 0 w 1810"/>
                <a:gd name="T7" fmla="*/ 409 h 1388"/>
                <a:gd name="T8" fmla="*/ 905 w 1810"/>
                <a:gd name="T9" fmla="*/ 1388 h 1388"/>
              </a:gdLst>
              <a:ahLst/>
              <a:cxnLst>
                <a:cxn ang="0">
                  <a:pos x="T0" y="T1"/>
                </a:cxn>
                <a:cxn ang="0">
                  <a:pos x="T2" y="T3"/>
                </a:cxn>
                <a:cxn ang="0">
                  <a:pos x="T4" y="T5"/>
                </a:cxn>
                <a:cxn ang="0">
                  <a:pos x="T6" y="T7"/>
                </a:cxn>
                <a:cxn ang="0">
                  <a:pos x="T8" y="T9"/>
                </a:cxn>
              </a:cxnLst>
              <a:rect l="0" t="0" r="r" b="b"/>
              <a:pathLst>
                <a:path w="1810" h="1388">
                  <a:moveTo>
                    <a:pt x="905" y="1388"/>
                  </a:moveTo>
                  <a:lnTo>
                    <a:pt x="1810" y="408"/>
                  </a:lnTo>
                  <a:cubicBezTo>
                    <a:pt x="1612" y="189"/>
                    <a:pt x="1272" y="0"/>
                    <a:pt x="874" y="40"/>
                  </a:cubicBezTo>
                  <a:cubicBezTo>
                    <a:pt x="541" y="52"/>
                    <a:pt x="252" y="162"/>
                    <a:pt x="0" y="409"/>
                  </a:cubicBezTo>
                  <a:lnTo>
                    <a:pt x="905" y="1388"/>
                  </a:lnTo>
                  <a:close/>
                </a:path>
              </a:pathLst>
            </a:custGeom>
            <a:blipFill dpi="0" rotWithShape="1">
              <a:blip r:embed="rId16"/>
              <a:srcRect/>
              <a:stretch>
                <a:fillRect/>
              </a:stretch>
            </a:blipFill>
            <a:ln>
              <a:noFill/>
            </a:ln>
            <a:effectLst/>
            <a:extLst>
              <a:ext uri="{91240B29-F687-4f45-9708-019B960494DF}">
                <a14:hiddenLine xmlns="" xmlns:a14="http://schemas.microsoft.com/office/drawing/2010/main" w="76200" cmpd="sng">
                  <a:solidFill>
                    <a:schemeClr val="bg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6" name="Freeform 22" descr="2"/>
            <p:cNvSpPr>
              <a:spLocks/>
            </p:cNvSpPr>
            <p:nvPr userDrawn="1"/>
          </p:nvSpPr>
          <p:spPr bwMode="gray">
            <a:xfrm>
              <a:off x="4629" y="286"/>
              <a:ext cx="419" cy="572"/>
            </a:xfrm>
            <a:custGeom>
              <a:avLst/>
              <a:gdLst>
                <a:gd name="T0" fmla="*/ 1325 w 1325"/>
                <a:gd name="T1" fmla="*/ 960 h 1910"/>
                <a:gd name="T2" fmla="*/ 414 w 1325"/>
                <a:gd name="T3" fmla="*/ 0 h 1910"/>
                <a:gd name="T4" fmla="*/ 27 w 1325"/>
                <a:gd name="T5" fmla="*/ 1014 h 1910"/>
                <a:gd name="T6" fmla="*/ 402 w 1325"/>
                <a:gd name="T7" fmla="*/ 1910 h 1910"/>
                <a:gd name="T8" fmla="*/ 1325 w 1325"/>
                <a:gd name="T9" fmla="*/ 960 h 1910"/>
              </a:gdLst>
              <a:ahLst/>
              <a:cxnLst>
                <a:cxn ang="0">
                  <a:pos x="T0" y="T1"/>
                </a:cxn>
                <a:cxn ang="0">
                  <a:pos x="T2" y="T3"/>
                </a:cxn>
                <a:cxn ang="0">
                  <a:pos x="T4" y="T5"/>
                </a:cxn>
                <a:cxn ang="0">
                  <a:pos x="T6" y="T7"/>
                </a:cxn>
                <a:cxn ang="0">
                  <a:pos x="T8" y="T9"/>
                </a:cxn>
              </a:cxnLst>
              <a:rect l="0" t="0" r="r" b="b"/>
              <a:pathLst>
                <a:path w="1325" h="1910">
                  <a:moveTo>
                    <a:pt x="1325" y="960"/>
                  </a:moveTo>
                  <a:lnTo>
                    <a:pt x="414" y="0"/>
                  </a:lnTo>
                  <a:cubicBezTo>
                    <a:pt x="238" y="162"/>
                    <a:pt x="0" y="570"/>
                    <a:pt x="27" y="1014"/>
                  </a:cubicBezTo>
                  <a:cubicBezTo>
                    <a:pt x="53" y="1458"/>
                    <a:pt x="233" y="1748"/>
                    <a:pt x="402" y="1910"/>
                  </a:cubicBezTo>
                  <a:lnTo>
                    <a:pt x="1325" y="960"/>
                  </a:lnTo>
                  <a:close/>
                </a:path>
              </a:pathLst>
            </a:custGeom>
            <a:blipFill dpi="0" rotWithShape="1">
              <a:blip r:embed="rId17"/>
              <a:srcRect/>
              <a:stretch>
                <a:fillRect/>
              </a:stretch>
            </a:blipFill>
            <a:ln>
              <a:noFill/>
            </a:ln>
            <a:effectLst/>
            <a:extLst>
              <a:ext uri="{91240B29-F687-4f45-9708-019B960494DF}">
                <a14:hiddenLine xmlns="" xmlns:a14="http://schemas.microsoft.com/office/drawing/2010/main" w="76200" cmpd="sng">
                  <a:solidFill>
                    <a:schemeClr val="bg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7" name="Freeform 23" descr="55282"/>
            <p:cNvSpPr>
              <a:spLocks/>
            </p:cNvSpPr>
            <p:nvPr userDrawn="1"/>
          </p:nvSpPr>
          <p:spPr bwMode="gray">
            <a:xfrm>
              <a:off x="4770" y="585"/>
              <a:ext cx="590" cy="418"/>
            </a:xfrm>
            <a:custGeom>
              <a:avLst/>
              <a:gdLst>
                <a:gd name="T0" fmla="*/ 927 w 1866"/>
                <a:gd name="T1" fmla="*/ 0 h 1398"/>
                <a:gd name="T2" fmla="*/ 0 w 1866"/>
                <a:gd name="T3" fmla="*/ 975 h 1398"/>
                <a:gd name="T4" fmla="*/ 996 w 1866"/>
                <a:gd name="T5" fmla="*/ 1387 h 1398"/>
                <a:gd name="T6" fmla="*/ 1866 w 1866"/>
                <a:gd name="T7" fmla="*/ 996 h 1398"/>
                <a:gd name="T8" fmla="*/ 927 w 1866"/>
                <a:gd name="T9" fmla="*/ 0 h 1398"/>
              </a:gdLst>
              <a:ahLst/>
              <a:cxnLst>
                <a:cxn ang="0">
                  <a:pos x="T0" y="T1"/>
                </a:cxn>
                <a:cxn ang="0">
                  <a:pos x="T2" y="T3"/>
                </a:cxn>
                <a:cxn ang="0">
                  <a:pos x="T4" y="T5"/>
                </a:cxn>
                <a:cxn ang="0">
                  <a:pos x="T6" y="T7"/>
                </a:cxn>
                <a:cxn ang="0">
                  <a:pos x="T8" y="T9"/>
                </a:cxn>
              </a:cxnLst>
              <a:rect l="0" t="0" r="r" b="b"/>
              <a:pathLst>
                <a:path w="1866" h="1398">
                  <a:moveTo>
                    <a:pt x="927" y="0"/>
                  </a:moveTo>
                  <a:lnTo>
                    <a:pt x="0" y="975"/>
                  </a:lnTo>
                  <a:cubicBezTo>
                    <a:pt x="203" y="1204"/>
                    <a:pt x="607" y="1398"/>
                    <a:pt x="996" y="1387"/>
                  </a:cubicBezTo>
                  <a:cubicBezTo>
                    <a:pt x="1385" y="1375"/>
                    <a:pt x="1707" y="1159"/>
                    <a:pt x="1866" y="996"/>
                  </a:cubicBezTo>
                  <a:lnTo>
                    <a:pt x="927" y="0"/>
                  </a:lnTo>
                  <a:close/>
                </a:path>
              </a:pathLst>
            </a:custGeom>
            <a:blipFill dpi="0" rotWithShape="1">
              <a:blip r:embed="rId18"/>
              <a:srcRect/>
              <a:stretch>
                <a:fillRect/>
              </a:stretch>
            </a:blipFill>
            <a:ln>
              <a:noFill/>
            </a:ln>
            <a:effectLst/>
            <a:extLst>
              <a:ext uri="{91240B29-F687-4f45-9708-019B960494DF}">
                <a14:hiddenLine xmlns="" xmlns:a14="http://schemas.microsoft.com/office/drawing/2010/main" w="76200" cmpd="sng">
                  <a:solidFill>
                    <a:schemeClr val="bg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8" name="Oval 24"/>
            <p:cNvSpPr>
              <a:spLocks noChangeArrowheads="1"/>
            </p:cNvSpPr>
            <p:nvPr userDrawn="1"/>
          </p:nvSpPr>
          <p:spPr bwMode="gray">
            <a:xfrm>
              <a:off x="4921" y="391"/>
              <a:ext cx="331" cy="340"/>
            </a:xfrm>
            <a:prstGeom prst="ellipse">
              <a:avLst/>
            </a:prstGeom>
            <a:solidFill>
              <a:schemeClr val="bg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p>
          </p:txBody>
        </p:sp>
      </p:grpSp>
      <p:pic>
        <p:nvPicPr>
          <p:cNvPr id="16" name="图片 3"/>
          <p:cNvPicPr>
            <a:picLocks noChangeAspect="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7839885" y="656744"/>
            <a:ext cx="476531" cy="46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rtl="0" eaLnBrk="1" fontAlgn="base" hangingPunct="1">
        <a:spcBef>
          <a:spcPct val="0"/>
        </a:spcBef>
        <a:spcAft>
          <a:spcPct val="0"/>
        </a:spcAft>
        <a:defRPr sz="3200" b="1" kern="1200">
          <a:solidFill>
            <a:schemeClr val="bg1"/>
          </a:solidFill>
          <a:latin typeface="Comic Sans MS" panose="030F0702030302020204" pitchFamily="66" charset="0"/>
          <a:ea typeface="华文新魏" panose="02010800040101010101" pitchFamily="2" charset="-122"/>
          <a:cs typeface="+mj-cs"/>
        </a:defRPr>
      </a:lvl1pPr>
      <a:lvl2pPr algn="l" rtl="0" eaLnBrk="1" fontAlgn="base" hangingPunct="1">
        <a:spcBef>
          <a:spcPct val="0"/>
        </a:spcBef>
        <a:spcAft>
          <a:spcPct val="0"/>
        </a:spcAft>
        <a:defRPr sz="3200" b="1">
          <a:solidFill>
            <a:schemeClr val="bg1"/>
          </a:solidFill>
          <a:latin typeface="Verdana" panose="020B0604030504040204" pitchFamily="34" charset="0"/>
        </a:defRPr>
      </a:lvl2pPr>
      <a:lvl3pPr algn="l" rtl="0" eaLnBrk="1" fontAlgn="base" hangingPunct="1">
        <a:spcBef>
          <a:spcPct val="0"/>
        </a:spcBef>
        <a:spcAft>
          <a:spcPct val="0"/>
        </a:spcAft>
        <a:defRPr sz="3200" b="1">
          <a:solidFill>
            <a:schemeClr val="bg1"/>
          </a:solidFill>
          <a:latin typeface="Verdana" panose="020B0604030504040204" pitchFamily="34" charset="0"/>
        </a:defRPr>
      </a:lvl3pPr>
      <a:lvl4pPr algn="l" rtl="0" eaLnBrk="1" fontAlgn="base" hangingPunct="1">
        <a:spcBef>
          <a:spcPct val="0"/>
        </a:spcBef>
        <a:spcAft>
          <a:spcPct val="0"/>
        </a:spcAft>
        <a:defRPr sz="3200" b="1">
          <a:solidFill>
            <a:schemeClr val="bg1"/>
          </a:solidFill>
          <a:latin typeface="Verdana" panose="020B0604030504040204" pitchFamily="34" charset="0"/>
        </a:defRPr>
      </a:lvl4pPr>
      <a:lvl5pPr algn="l" rtl="0" eaLnBrk="1" fontAlgn="base" hangingPunct="1">
        <a:spcBef>
          <a:spcPct val="0"/>
        </a:spcBef>
        <a:spcAft>
          <a:spcPct val="0"/>
        </a:spcAft>
        <a:defRPr sz="3200" b="1">
          <a:solidFill>
            <a:schemeClr val="bg1"/>
          </a:solidFill>
          <a:latin typeface="Verdana" panose="020B0604030504040204" pitchFamily="34" charset="0"/>
        </a:defRPr>
      </a:lvl5pPr>
      <a:lvl6pPr marL="457200" algn="l" rtl="0" eaLnBrk="1" fontAlgn="base" hangingPunct="1">
        <a:spcBef>
          <a:spcPct val="0"/>
        </a:spcBef>
        <a:spcAft>
          <a:spcPct val="0"/>
        </a:spcAft>
        <a:defRPr sz="3200" b="1">
          <a:solidFill>
            <a:schemeClr val="bg1"/>
          </a:solidFill>
          <a:latin typeface="Verdana" panose="020B0604030504040204" pitchFamily="34" charset="0"/>
        </a:defRPr>
      </a:lvl6pPr>
      <a:lvl7pPr marL="914400" algn="l" rtl="0" eaLnBrk="1" fontAlgn="base" hangingPunct="1">
        <a:spcBef>
          <a:spcPct val="0"/>
        </a:spcBef>
        <a:spcAft>
          <a:spcPct val="0"/>
        </a:spcAft>
        <a:defRPr sz="3200" b="1">
          <a:solidFill>
            <a:schemeClr val="bg1"/>
          </a:solidFill>
          <a:latin typeface="Verdana" panose="020B0604030504040204" pitchFamily="34" charset="0"/>
        </a:defRPr>
      </a:lvl7pPr>
      <a:lvl8pPr marL="1371600" algn="l" rtl="0" eaLnBrk="1" fontAlgn="base" hangingPunct="1">
        <a:spcBef>
          <a:spcPct val="0"/>
        </a:spcBef>
        <a:spcAft>
          <a:spcPct val="0"/>
        </a:spcAft>
        <a:defRPr sz="3200" b="1">
          <a:solidFill>
            <a:schemeClr val="bg1"/>
          </a:solidFill>
          <a:latin typeface="Verdana" panose="020B0604030504040204" pitchFamily="34" charset="0"/>
        </a:defRPr>
      </a:lvl8pPr>
      <a:lvl9pPr marL="1828800" algn="l" rtl="0" eaLnBrk="1" fontAlgn="base" hangingPunct="1">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800" b="1" kern="1200">
          <a:solidFill>
            <a:schemeClr val="tx2"/>
          </a:solidFill>
          <a:latin typeface="Comic Sans MS" panose="030F0702030302020204" pitchFamily="66" charset="0"/>
          <a:ea typeface="华文新魏" panose="02010800040101010101" pitchFamily="2" charset="-122"/>
          <a:cs typeface="Times New Roman" panose="02020603050405020304" pitchFamily="18" charset="0"/>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Comic Sans MS" panose="030F0702030302020204" pitchFamily="66" charset="0"/>
          <a:ea typeface="华文新魏" panose="02010800040101010101" pitchFamily="2" charset="-122"/>
          <a:cs typeface="Times New Roman" panose="02020603050405020304" pitchFamily="18" charset="0"/>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Comic Sans MS" panose="030F0702030302020204" pitchFamily="66" charset="0"/>
          <a:ea typeface="华文新魏" panose="02010800040101010101" pitchFamily="2" charset="-122"/>
          <a:cs typeface="Times New Roman" panose="02020603050405020304" pitchFamily="18" charset="0"/>
        </a:defRPr>
      </a:lvl3pPr>
      <a:lvl4pPr marL="1600200" indent="-228600" algn="l" rtl="0" eaLnBrk="1" fontAlgn="base" hangingPunct="1">
        <a:spcBef>
          <a:spcPct val="20000"/>
        </a:spcBef>
        <a:spcAft>
          <a:spcPct val="0"/>
        </a:spcAft>
        <a:buChar char="–"/>
        <a:defRPr sz="2000" kern="1200">
          <a:solidFill>
            <a:schemeClr val="tx1"/>
          </a:solidFill>
          <a:latin typeface="Comic Sans MS" panose="030F0702030302020204" pitchFamily="66" charset="0"/>
          <a:ea typeface="华文新魏" panose="02010800040101010101" pitchFamily="2" charset="-122"/>
          <a:cs typeface="Times New Roman" panose="02020603050405020304" pitchFamily="18" charset="0"/>
        </a:defRPr>
      </a:lvl4pPr>
      <a:lvl5pPr marL="2057400" indent="-228600" algn="l" rtl="0" eaLnBrk="1" fontAlgn="base" hangingPunct="1">
        <a:spcBef>
          <a:spcPct val="20000"/>
        </a:spcBef>
        <a:spcAft>
          <a:spcPct val="0"/>
        </a:spcAft>
        <a:buChar char="»"/>
        <a:defRPr sz="2000" kern="1200">
          <a:solidFill>
            <a:schemeClr val="tx1"/>
          </a:solidFill>
          <a:latin typeface="Comic Sans MS" panose="030F0702030302020204" pitchFamily="66" charset="0"/>
          <a:ea typeface="华文新魏" panose="02010800040101010101" pitchFamily="2"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华文新魏" panose="02010800040101010101" pitchFamily="2" charset="-122"/>
                <a:ea typeface="华文新魏" panose="02010800040101010101" pitchFamily="2" charset="-122"/>
              </a:rPr>
              <a:t>高级语言程序设计</a:t>
            </a:r>
            <a:endParaRPr lang="en-US" altLang="zh-CN" dirty="0">
              <a:latin typeface="华文新魏" panose="02010800040101010101" pitchFamily="2" charset="-122"/>
              <a:ea typeface="华文新魏" panose="02010800040101010101" pitchFamily="2" charset="-122"/>
            </a:endParaRPr>
          </a:p>
        </p:txBody>
      </p:sp>
      <p:sp>
        <p:nvSpPr>
          <p:cNvPr id="2052" name="Oval 4"/>
          <p:cNvSpPr>
            <a:spLocks noChangeArrowheads="1"/>
          </p:cNvSpPr>
          <p:nvPr/>
        </p:nvSpPr>
        <p:spPr bwMode="ltGray">
          <a:xfrm>
            <a:off x="5724376" y="5661248"/>
            <a:ext cx="431800" cy="431800"/>
          </a:xfrm>
          <a:prstGeom prst="ellipse">
            <a:avLst/>
          </a:prstGeom>
          <a:gradFill rotWithShape="1">
            <a:gsLst>
              <a:gs pos="0">
                <a:schemeClr val="accent2"/>
              </a:gs>
              <a:gs pos="100000">
                <a:schemeClr val="accent2">
                  <a:gamma/>
                  <a:shade val="57255"/>
                  <a:invGamma/>
                </a:schemeClr>
              </a:gs>
            </a:gsLst>
            <a:path path="shape">
              <a:fillToRect l="50000" t="50000" r="50000" b="50000"/>
            </a:path>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bg1"/>
              </a:solidFill>
              <a:latin typeface="华文新魏" panose="02010800040101010101" pitchFamily="2" charset="-122"/>
              <a:ea typeface="华文新魏" panose="02010800040101010101" pitchFamily="2" charset="-122"/>
            </a:endParaRPr>
          </a:p>
        </p:txBody>
      </p:sp>
      <p:sp>
        <p:nvSpPr>
          <p:cNvPr id="2054" name="Text Box 6"/>
          <p:cNvSpPr txBox="1">
            <a:spLocks noChangeArrowheads="1"/>
          </p:cNvSpPr>
          <p:nvPr/>
        </p:nvSpPr>
        <p:spPr bwMode="auto">
          <a:xfrm>
            <a:off x="6012160" y="5590981"/>
            <a:ext cx="2775119"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b="1" dirty="0">
                <a:solidFill>
                  <a:schemeClr val="bg1"/>
                </a:solidFill>
                <a:latin typeface="华文新魏" panose="02010800040101010101" pitchFamily="2" charset="-122"/>
                <a:ea typeface="华文新魏" panose="02010800040101010101" pitchFamily="2" charset="-122"/>
              </a:rPr>
              <a:t>张莹</a:t>
            </a:r>
            <a:endParaRPr lang="en-US" altLang="zh-CN" b="1" dirty="0">
              <a:solidFill>
                <a:schemeClr val="bg1"/>
              </a:solidFill>
              <a:latin typeface="华文新魏" panose="02010800040101010101" pitchFamily="2" charset="-122"/>
              <a:ea typeface="华文新魏" panose="02010800040101010101" pitchFamily="2" charset="-122"/>
            </a:endParaRPr>
          </a:p>
          <a:p>
            <a:pPr algn="ctr"/>
            <a:r>
              <a:rPr lang="zh-CN" altLang="en-US" b="1">
                <a:solidFill>
                  <a:schemeClr val="bg1"/>
                </a:solidFill>
                <a:latin typeface="华文新魏" panose="02010800040101010101" pitchFamily="2" charset="-122"/>
                <a:ea typeface="华文新魏" panose="02010800040101010101" pitchFamily="2" charset="-122"/>
              </a:rPr>
              <a:t>计算机学院</a:t>
            </a:r>
            <a:endParaRPr lang="en-US" altLang="zh-CN" b="1" dirty="0">
              <a:solidFill>
                <a:schemeClr val="bg1"/>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590075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p:txBody>
          <a:bodyPr/>
          <a:lstStyle/>
          <a:p>
            <a:pPr algn="just">
              <a:lnSpc>
                <a:spcPct val="85000"/>
              </a:lnSpc>
              <a:buNone/>
            </a:pPr>
            <a:r>
              <a:rPr lang="zh-CN" altLang="en-US" sz="2800" dirty="0">
                <a:solidFill>
                  <a:schemeClr val="accent6"/>
                </a:solidFill>
              </a:rPr>
              <a:t>程序执行后的显示结果如下：</a:t>
            </a:r>
          </a:p>
          <a:p>
            <a:pPr algn="just">
              <a:lnSpc>
                <a:spcPct val="85000"/>
              </a:lnSpc>
              <a:buNone/>
            </a:pPr>
            <a:r>
              <a:rPr lang="en-US" altLang="zh-CN" sz="2400" dirty="0" err="1">
                <a:solidFill>
                  <a:schemeClr val="tx2"/>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i1=-11, i2=0; =&gt; max(i1,i2) = 0</a:t>
            </a:r>
          </a:p>
          <a:p>
            <a:pPr algn="just">
              <a:lnSpc>
                <a:spcPct val="85000"/>
              </a:lnSpc>
              <a:buNone/>
            </a:pPr>
            <a:r>
              <a:rPr lang="en-US" altLang="zh-CN" sz="2400" dirty="0">
                <a:solidFill>
                  <a:schemeClr val="tx2"/>
                </a:solidFill>
                <a:latin typeface="Courier New" pitchFamily="49" charset="0"/>
                <a:cs typeface="Courier New" pitchFamily="49" charset="0"/>
              </a:rPr>
              <a:t>max(23,-56) = 23</a:t>
            </a:r>
          </a:p>
          <a:p>
            <a:pPr algn="just">
              <a:lnSpc>
                <a:spcPct val="85000"/>
              </a:lnSpc>
              <a:buNone/>
            </a:pPr>
            <a:r>
              <a:rPr lang="en-US" altLang="zh-CN" sz="2400" dirty="0">
                <a:solidFill>
                  <a:schemeClr val="tx2"/>
                </a:solidFill>
                <a:latin typeface="Courier New" pitchFamily="49" charset="0"/>
                <a:cs typeface="Courier New" pitchFamily="49" charset="0"/>
              </a:rPr>
              <a:t>char c1='T', c2='F'; =&gt; max(c1,c2) = T</a:t>
            </a:r>
          </a:p>
          <a:p>
            <a:pPr algn="just">
              <a:lnSpc>
                <a:spcPct val="85000"/>
              </a:lnSpc>
              <a:buNone/>
            </a:pPr>
            <a:r>
              <a:rPr lang="en-US" altLang="zh-CN" sz="2400" dirty="0">
                <a:solidFill>
                  <a:schemeClr val="tx2"/>
                </a:solidFill>
                <a:latin typeface="Courier New" pitchFamily="49" charset="0"/>
                <a:cs typeface="Courier New" pitchFamily="49" charset="0"/>
              </a:rPr>
              <a:t>max('f', 'k') = k</a:t>
            </a:r>
          </a:p>
          <a:p>
            <a:pPr algn="just">
              <a:lnSpc>
                <a:spcPct val="85000"/>
              </a:lnSpc>
              <a:buNone/>
            </a:pPr>
            <a:r>
              <a:rPr lang="en-US" altLang="zh-CN" sz="2400" dirty="0">
                <a:solidFill>
                  <a:schemeClr val="tx2"/>
                </a:solidFill>
                <a:latin typeface="Courier New" pitchFamily="49" charset="0"/>
                <a:cs typeface="Courier New" pitchFamily="49" charset="0"/>
              </a:rPr>
              <a:t>input double d1, d2 : </a:t>
            </a:r>
            <a:r>
              <a:rPr lang="en-US" altLang="zh-CN" sz="2400" dirty="0">
                <a:solidFill>
                  <a:schemeClr val="accent6"/>
                </a:solidFill>
                <a:latin typeface="Courier New" pitchFamily="49" charset="0"/>
                <a:cs typeface="Courier New" pitchFamily="49" charset="0"/>
              </a:rPr>
              <a:t>123.45 99.67</a:t>
            </a:r>
          </a:p>
          <a:p>
            <a:pPr algn="just">
              <a:lnSpc>
                <a:spcPct val="85000"/>
              </a:lnSpc>
              <a:buNone/>
            </a:pPr>
            <a:r>
              <a:rPr lang="en-US" altLang="zh-CN" sz="2400" dirty="0">
                <a:solidFill>
                  <a:schemeClr val="tx2"/>
                </a:solidFill>
                <a:latin typeface="Courier New" pitchFamily="49" charset="0"/>
                <a:cs typeface="Courier New" pitchFamily="49" charset="0"/>
              </a:rPr>
              <a:t>d1=123.45, d2=99.67 =&gt; max(d1,d2) = 123.45</a:t>
            </a: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a:t>
            </a:fld>
            <a:endParaRPr lang="en-US" altLang="zh-CN" dirty="0"/>
          </a:p>
        </p:txBody>
      </p:sp>
    </p:spTree>
    <p:extLst>
      <p:ext uri="{BB962C8B-B14F-4D97-AF65-F5344CB8AC3E}">
        <p14:creationId xmlns:p14="http://schemas.microsoft.com/office/powerpoint/2010/main" val="108802346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a:t>
            </a:r>
          </a:p>
        </p:txBody>
      </p:sp>
      <p:sp>
        <p:nvSpPr>
          <p:cNvPr id="3" name="内容占位符 2"/>
          <p:cNvSpPr>
            <a:spLocks noGrp="1"/>
          </p:cNvSpPr>
          <p:nvPr>
            <p:ph idx="1"/>
          </p:nvPr>
        </p:nvSpPr>
        <p:spPr>
          <a:xfrm>
            <a:off x="457200" y="1295400"/>
            <a:ext cx="8258204" cy="5029200"/>
          </a:xfrm>
        </p:spPr>
        <p:txBody>
          <a:bodyPr/>
          <a:lstStyle/>
          <a:p>
            <a:pPr>
              <a:spcBef>
                <a:spcPts val="0"/>
              </a:spcBef>
              <a:buNone/>
            </a:pPr>
            <a:r>
              <a:rPr lang="en-US" altLang="zh-CN" sz="2200" dirty="0">
                <a:latin typeface="Courier New" pitchFamily="49" charset="0"/>
                <a:cs typeface="Courier New" pitchFamily="49" charset="0"/>
              </a:rPr>
              <a:t>	</a:t>
            </a:r>
            <a:r>
              <a:rPr lang="en-US" altLang="zh-CN" sz="2200" dirty="0">
                <a:solidFill>
                  <a:schemeClr val="tx2"/>
                </a:solidFill>
                <a:latin typeface="Courier New" pitchFamily="49" charset="0"/>
                <a:cs typeface="Courier New" pitchFamily="49" charset="0"/>
              </a:rPr>
              <a:t>sort( v1.begin(), v1.end() );</a:t>
            </a:r>
            <a:r>
              <a:rPr lang="en-US" altLang="zh-CN" sz="2200" dirty="0">
                <a:solidFill>
                  <a:srgbClr val="00B050"/>
                </a:solidFill>
                <a:latin typeface="Courier New" pitchFamily="49" charset="0"/>
                <a:cs typeface="Courier New" pitchFamily="49" charset="0"/>
              </a:rPr>
              <a:t>//</a:t>
            </a:r>
            <a:r>
              <a:rPr lang="zh-CN" altLang="en-US" sz="2200" dirty="0">
                <a:solidFill>
                  <a:srgbClr val="00B050"/>
                </a:solidFill>
                <a:latin typeface="Courier New" pitchFamily="49" charset="0"/>
                <a:cs typeface="Courier New" pitchFamily="49" charset="0"/>
              </a:rPr>
              <a:t>由小到大排序</a:t>
            </a:r>
            <a:endParaRPr lang="en-US" altLang="zh-CN" sz="2200" dirty="0">
              <a:solidFill>
                <a:srgbClr val="00B050"/>
              </a:solidFill>
              <a:latin typeface="Courier New" pitchFamily="49" charset="0"/>
              <a:cs typeface="Courier New" pitchFamily="49" charset="0"/>
            </a:endParaRPr>
          </a:p>
          <a:p>
            <a:pPr>
              <a:spcBef>
                <a:spcPts val="0"/>
              </a:spcBef>
              <a:buNone/>
            </a:pPr>
            <a:r>
              <a:rPr lang="en-US" altLang="zh-CN" sz="2200" dirty="0">
                <a:solidFill>
                  <a:srgbClr val="00B050"/>
                </a:solidFill>
                <a:latin typeface="Courier New" pitchFamily="49" charset="0"/>
                <a:cs typeface="Courier New" pitchFamily="49" charset="0"/>
              </a:rPr>
              <a:t>	//</a:t>
            </a:r>
            <a:r>
              <a:rPr lang="zh-CN" altLang="en-US" sz="2200" dirty="0">
                <a:solidFill>
                  <a:srgbClr val="00B050"/>
                </a:solidFill>
                <a:latin typeface="Courier New" pitchFamily="49" charset="0"/>
                <a:cs typeface="Courier New" pitchFamily="49" charset="0"/>
              </a:rPr>
              <a:t>输出排序结果</a:t>
            </a:r>
            <a:endParaRPr lang="en-US" altLang="zh-CN" sz="2200" dirty="0">
              <a:solidFill>
                <a:srgbClr val="00B050"/>
              </a:solidFill>
              <a:latin typeface="Courier New" pitchFamily="49" charset="0"/>
              <a:cs typeface="Courier New" pitchFamily="49" charset="0"/>
            </a:endParaRPr>
          </a:p>
          <a:p>
            <a:pPr>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 &lt;&lt; "Sorted vector v1 = ( " ;</a:t>
            </a:r>
          </a:p>
          <a:p>
            <a:pPr>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a:solidFill>
                  <a:srgbClr val="0000FF"/>
                </a:solidFill>
                <a:latin typeface="Courier New" pitchFamily="49" charset="0"/>
                <a:cs typeface="Courier New" pitchFamily="49" charset="0"/>
              </a:rPr>
              <a:t>for</a:t>
            </a:r>
            <a:r>
              <a:rPr lang="en-US" altLang="zh-CN" sz="2200" dirty="0">
                <a:solidFill>
                  <a:schemeClr val="tx2"/>
                </a:solidFill>
                <a:latin typeface="Courier New" pitchFamily="49" charset="0"/>
                <a:cs typeface="Courier New" pitchFamily="49" charset="0"/>
              </a:rPr>
              <a:t>(Iter1=v1.begin();Iter1!=v1.end(); Iter1++)</a:t>
            </a:r>
          </a:p>
          <a:p>
            <a:pPr>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 &lt;&lt; *Iter1 &lt;&lt; " ";</a:t>
            </a:r>
          </a:p>
          <a:p>
            <a:pPr>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 &lt;&lt; ")" &lt;&lt; </a:t>
            </a:r>
            <a:r>
              <a:rPr lang="en-US" altLang="zh-CN" sz="2200" dirty="0" err="1">
                <a:solidFill>
                  <a:schemeClr val="tx2"/>
                </a:solidFill>
                <a:latin typeface="Courier New" pitchFamily="49" charset="0"/>
                <a:cs typeface="Courier New" pitchFamily="49" charset="0"/>
              </a:rPr>
              <a:t>endl</a:t>
            </a:r>
            <a:r>
              <a:rPr lang="en-US" altLang="zh-CN" sz="2200" dirty="0">
                <a:solidFill>
                  <a:schemeClr val="tx2"/>
                </a:solidFill>
                <a:latin typeface="Courier New" pitchFamily="49" charset="0"/>
                <a:cs typeface="Courier New" pitchFamily="49" charset="0"/>
              </a:rPr>
              <a:t>;</a:t>
            </a:r>
          </a:p>
          <a:p>
            <a:pPr>
              <a:spcBef>
                <a:spcPts val="0"/>
              </a:spcBef>
              <a:buNone/>
            </a:pPr>
            <a:r>
              <a:rPr lang="en-US" altLang="zh-CN" sz="2200" dirty="0">
                <a:solidFill>
                  <a:srgbClr val="00B050"/>
                </a:solidFill>
                <a:latin typeface="Courier New" pitchFamily="49" charset="0"/>
                <a:cs typeface="Courier New" pitchFamily="49" charset="0"/>
              </a:rPr>
              <a:t>	//</a:t>
            </a:r>
            <a:r>
              <a:rPr lang="zh-CN" altLang="en-US" sz="2200" dirty="0">
                <a:solidFill>
                  <a:srgbClr val="00B050"/>
                </a:solidFill>
                <a:latin typeface="Courier New" pitchFamily="49" charset="0"/>
                <a:cs typeface="Courier New" pitchFamily="49" charset="0"/>
              </a:rPr>
              <a:t>由大到小排序</a:t>
            </a:r>
            <a:endParaRPr lang="en-US" altLang="zh-CN" sz="2200" dirty="0">
              <a:solidFill>
                <a:srgbClr val="00B050"/>
              </a:solidFill>
              <a:latin typeface="Courier New" pitchFamily="49" charset="0"/>
              <a:cs typeface="Courier New" pitchFamily="49" charset="0"/>
            </a:endParaRPr>
          </a:p>
          <a:p>
            <a:pPr>
              <a:spcBef>
                <a:spcPts val="0"/>
              </a:spcBef>
              <a:buNone/>
            </a:pPr>
            <a:r>
              <a:rPr lang="en-US" altLang="zh-CN" sz="2200" dirty="0">
                <a:solidFill>
                  <a:schemeClr val="tx2"/>
                </a:solidFill>
                <a:latin typeface="Courier New" pitchFamily="49" charset="0"/>
                <a:cs typeface="Courier New" pitchFamily="49" charset="0"/>
              </a:rPr>
              <a:t>  sort(v1.begin(),v1.end(),greater&lt;</a:t>
            </a:r>
            <a:r>
              <a:rPr lang="en-US" altLang="zh-CN" sz="2200" dirty="0" err="1">
                <a:solidFill>
                  <a:srgbClr val="0000FF"/>
                </a:solidFill>
                <a:latin typeface="Courier New" pitchFamily="49" charset="0"/>
                <a:cs typeface="Courier New" pitchFamily="49" charset="0"/>
              </a:rPr>
              <a:t>int</a:t>
            </a:r>
            <a:r>
              <a:rPr lang="en-US" altLang="zh-CN" sz="2200" dirty="0">
                <a:solidFill>
                  <a:schemeClr val="tx2"/>
                </a:solidFill>
                <a:latin typeface="Courier New" pitchFamily="49" charset="0"/>
                <a:cs typeface="Courier New" pitchFamily="49" charset="0"/>
              </a:rPr>
              <a:t>&gt;());</a:t>
            </a:r>
          </a:p>
          <a:p>
            <a:pPr>
              <a:spcBef>
                <a:spcPts val="0"/>
              </a:spcBef>
              <a:buNone/>
            </a:pPr>
            <a:r>
              <a:rPr lang="en-US" altLang="zh-CN" sz="2200" dirty="0">
                <a:solidFill>
                  <a:srgbClr val="00B050"/>
                </a:solidFill>
                <a:latin typeface="Courier New" pitchFamily="49" charset="0"/>
                <a:cs typeface="Courier New" pitchFamily="49" charset="0"/>
              </a:rPr>
              <a:t>	//</a:t>
            </a:r>
            <a:r>
              <a:rPr lang="zh-CN" altLang="en-US" sz="2200" dirty="0">
                <a:solidFill>
                  <a:srgbClr val="00B050"/>
                </a:solidFill>
                <a:latin typeface="Courier New" pitchFamily="49" charset="0"/>
                <a:cs typeface="Courier New" pitchFamily="49" charset="0"/>
              </a:rPr>
              <a:t>输出排序结果</a:t>
            </a:r>
            <a:endParaRPr lang="en-US" altLang="zh-CN" sz="2200" dirty="0">
              <a:solidFill>
                <a:srgbClr val="00B050"/>
              </a:solidFill>
              <a:latin typeface="Courier New" pitchFamily="49" charset="0"/>
              <a:cs typeface="Courier New" pitchFamily="49" charset="0"/>
            </a:endParaRPr>
          </a:p>
          <a:p>
            <a:pPr>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 &lt;&lt; "Resorted (greater) vector v1 = ( " ;</a:t>
            </a:r>
          </a:p>
          <a:p>
            <a:pPr>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a:solidFill>
                  <a:srgbClr val="0000FF"/>
                </a:solidFill>
                <a:latin typeface="Courier New" pitchFamily="49" charset="0"/>
                <a:cs typeface="Courier New" pitchFamily="49" charset="0"/>
              </a:rPr>
              <a:t>for</a:t>
            </a:r>
            <a:r>
              <a:rPr lang="en-US" altLang="zh-CN" sz="2200" dirty="0">
                <a:solidFill>
                  <a:schemeClr val="tx2"/>
                </a:solidFill>
                <a:latin typeface="Courier New" pitchFamily="49" charset="0"/>
                <a:cs typeface="Courier New" pitchFamily="49" charset="0"/>
              </a:rPr>
              <a:t>(Iter1=v1.begin();Iter1!=v1.end(); Iter1++)</a:t>
            </a:r>
          </a:p>
          <a:p>
            <a:pPr>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 &lt;&lt; *Iter1 &lt;&lt; " ";</a:t>
            </a:r>
          </a:p>
          <a:p>
            <a:pPr>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 &lt;&lt; ")" &lt;&lt; </a:t>
            </a:r>
            <a:r>
              <a:rPr lang="en-US" altLang="zh-CN" sz="2200" dirty="0" err="1">
                <a:solidFill>
                  <a:schemeClr val="tx2"/>
                </a:solidFill>
                <a:latin typeface="Courier New" pitchFamily="49" charset="0"/>
                <a:cs typeface="Courier New" pitchFamily="49" charset="0"/>
              </a:rPr>
              <a:t>endl</a:t>
            </a:r>
            <a:r>
              <a:rPr lang="en-US" altLang="zh-CN" sz="2200" dirty="0">
                <a:solidFill>
                  <a:schemeClr val="tx2"/>
                </a:solidFill>
                <a:latin typeface="Courier New" pitchFamily="49" charset="0"/>
                <a:cs typeface="Courier New" pitchFamily="49" charset="0"/>
              </a:rPr>
              <a:t>;</a:t>
            </a:r>
          </a:p>
          <a:p>
            <a:pPr>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a:solidFill>
                  <a:srgbClr val="0000FF"/>
                </a:solidFill>
                <a:latin typeface="Courier New" pitchFamily="49" charset="0"/>
                <a:cs typeface="Courier New" pitchFamily="49" charset="0"/>
              </a:rPr>
              <a:t>return</a:t>
            </a:r>
            <a:r>
              <a:rPr lang="en-US" altLang="zh-CN" sz="2200" dirty="0">
                <a:solidFill>
                  <a:schemeClr val="tx2"/>
                </a:solidFill>
                <a:latin typeface="Courier New" pitchFamily="49" charset="0"/>
                <a:cs typeface="Courier New" pitchFamily="49" charset="0"/>
              </a:rPr>
              <a:t> 0;</a:t>
            </a:r>
          </a:p>
          <a:p>
            <a:pPr>
              <a:spcBef>
                <a:spcPts val="0"/>
              </a:spcBef>
              <a:buNone/>
            </a:pPr>
            <a:r>
              <a:rPr lang="en-US" altLang="zh-CN" sz="2200" dirty="0">
                <a:solidFill>
                  <a:schemeClr val="tx2"/>
                </a:solidFill>
                <a:latin typeface="Courier New" pitchFamily="49" charset="0"/>
                <a:cs typeface="Courier New" pitchFamily="49" charset="0"/>
              </a:rPr>
              <a:t>}</a:t>
            </a:r>
            <a:endParaRPr lang="zh-CN" altLang="en-US" sz="2200" dirty="0">
              <a:solidFill>
                <a:schemeClr val="tx2"/>
              </a:solidFill>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99</a:t>
            </a:fld>
            <a:endParaRPr lang="en-US" altLang="zh-CN" dirty="0"/>
          </a:p>
        </p:txBody>
      </p:sp>
    </p:spTree>
    <p:extLst>
      <p:ext uri="{BB962C8B-B14F-4D97-AF65-F5344CB8AC3E}">
        <p14:creationId xmlns:p14="http://schemas.microsoft.com/office/powerpoint/2010/main" val="179286984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a:t>
            </a:r>
          </a:p>
        </p:txBody>
      </p:sp>
      <p:sp>
        <p:nvSpPr>
          <p:cNvPr id="3" name="内容占位符 2"/>
          <p:cNvSpPr>
            <a:spLocks noGrp="1"/>
          </p:cNvSpPr>
          <p:nvPr>
            <p:ph idx="1"/>
          </p:nvPr>
        </p:nvSpPr>
        <p:spPr/>
        <p:txBody>
          <a:bodyPr/>
          <a:lstStyle/>
          <a:p>
            <a:pPr marL="0" indent="0">
              <a:buNone/>
            </a:pPr>
            <a:r>
              <a:rPr lang="zh-CN" altLang="en-US" dirty="0">
                <a:solidFill>
                  <a:schemeClr val="accent2"/>
                </a:solidFill>
              </a:rPr>
              <a:t>运行结果：</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100</a:t>
            </a:fld>
            <a:endParaRPr lang="en-US" altLang="zh-CN" dirty="0"/>
          </a:p>
        </p:txBody>
      </p:sp>
      <p:pic>
        <p:nvPicPr>
          <p:cNvPr id="6" name="Picture 1" descr="C:\Users\zhhaiwei\AppData\Roaming\Tencent\Users\27291477\QQ\WinTemp\RichOle\6GI4%_}1J70P_O86G1B3}J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852936"/>
            <a:ext cx="8566469" cy="144016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5691479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Effective STL</a:t>
            </a:r>
            <a:endParaRPr lang="zh-CN" altLang="en-US" dirty="0"/>
          </a:p>
        </p:txBody>
      </p:sp>
      <p:pic>
        <p:nvPicPr>
          <p:cNvPr id="5" name="内容占位符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323528" y="1700808"/>
            <a:ext cx="3816424" cy="3816424"/>
          </a:xfrm>
        </p:spPr>
      </p:pic>
      <p:pic>
        <p:nvPicPr>
          <p:cNvPr id="7" name="内容占位符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1846262"/>
            <a:ext cx="4038600" cy="4038600"/>
          </a:xfrm>
        </p:spPr>
      </p:pic>
      <p:sp>
        <p:nvSpPr>
          <p:cNvPr id="4" name="灯片编号占位符 3"/>
          <p:cNvSpPr>
            <a:spLocks noGrp="1"/>
          </p:cNvSpPr>
          <p:nvPr>
            <p:ph type="sldNum" sz="quarter" idx="12"/>
          </p:nvPr>
        </p:nvSpPr>
        <p:spPr/>
        <p:txBody>
          <a:bodyPr/>
          <a:lstStyle/>
          <a:p>
            <a:fld id="{81622E5D-7BC3-44E6-BA65-C8AAD10FCEE5}" type="slidenum">
              <a:rPr lang="en-US" altLang="zh-CN" smtClean="0"/>
              <a:pPr/>
              <a:t>101</a:t>
            </a:fld>
            <a:endParaRPr lang="en-US" altLang="zh-CN"/>
          </a:p>
        </p:txBody>
      </p:sp>
    </p:spTree>
    <p:extLst>
      <p:ext uri="{BB962C8B-B14F-4D97-AF65-F5344CB8AC3E}">
        <p14:creationId xmlns:p14="http://schemas.microsoft.com/office/powerpoint/2010/main" val="188878792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第</a:t>
            </a:r>
            <a:r>
              <a:rPr lang="en-US" altLang="zh-CN" b="0" dirty="0"/>
              <a:t>1</a:t>
            </a:r>
            <a:r>
              <a:rPr lang="zh-CN" altLang="en-US" b="0" dirty="0"/>
              <a:t>章 容器</a:t>
            </a:r>
            <a:endParaRPr lang="zh-CN" altLang="en-US" dirty="0"/>
          </a:p>
        </p:txBody>
      </p:sp>
      <p:sp>
        <p:nvSpPr>
          <p:cNvPr id="3" name="内容占位符 2"/>
          <p:cNvSpPr>
            <a:spLocks noGrp="1"/>
          </p:cNvSpPr>
          <p:nvPr>
            <p:ph idx="1"/>
          </p:nvPr>
        </p:nvSpPr>
        <p:spPr>
          <a:xfrm>
            <a:off x="457200" y="1304404"/>
            <a:ext cx="8507288" cy="5004916"/>
          </a:xfrm>
        </p:spPr>
        <p:txBody>
          <a:bodyPr/>
          <a:lstStyle/>
          <a:p>
            <a:pPr marL="0" indent="0">
              <a:buNone/>
            </a:pPr>
            <a:r>
              <a:rPr lang="zh-CN" altLang="en-US" sz="2600" b="0" dirty="0"/>
              <a:t>第</a:t>
            </a:r>
            <a:r>
              <a:rPr lang="en-US" altLang="zh-CN" sz="2600" b="0" dirty="0"/>
              <a:t>1</a:t>
            </a:r>
            <a:r>
              <a:rPr lang="zh-CN" altLang="en-US" sz="2600" b="0" dirty="0"/>
              <a:t>条：慎重选择容器类型。</a:t>
            </a:r>
            <a:r>
              <a:rPr lang="zh-CN" altLang="en-US" sz="2600" dirty="0"/>
              <a:t/>
            </a:r>
            <a:br>
              <a:rPr lang="zh-CN" altLang="en-US" sz="2600" dirty="0"/>
            </a:br>
            <a:r>
              <a:rPr lang="zh-CN" altLang="en-US" sz="2600" b="0" dirty="0"/>
              <a:t>第</a:t>
            </a:r>
            <a:r>
              <a:rPr lang="en-US" altLang="zh-CN" sz="2600" b="0" dirty="0"/>
              <a:t>2</a:t>
            </a:r>
            <a:r>
              <a:rPr lang="zh-CN" altLang="en-US" sz="2600" b="0" dirty="0"/>
              <a:t>条：不要试图编写独立于容器类型的代码。</a:t>
            </a:r>
            <a:r>
              <a:rPr lang="zh-CN" altLang="en-US" sz="2600" dirty="0"/>
              <a:t/>
            </a:r>
            <a:br>
              <a:rPr lang="zh-CN" altLang="en-US" sz="2600" dirty="0"/>
            </a:br>
            <a:r>
              <a:rPr lang="zh-CN" altLang="en-US" sz="2600" b="0" dirty="0"/>
              <a:t>第</a:t>
            </a:r>
            <a:r>
              <a:rPr lang="en-US" altLang="zh-CN" sz="2600" b="0" dirty="0"/>
              <a:t>3</a:t>
            </a:r>
            <a:r>
              <a:rPr lang="zh-CN" altLang="en-US" sz="2600" b="0" dirty="0"/>
              <a:t>条：确保容器中的对象副本正确而高效。</a:t>
            </a:r>
            <a:r>
              <a:rPr lang="zh-CN" altLang="en-US" sz="2600" dirty="0"/>
              <a:t/>
            </a:r>
            <a:br>
              <a:rPr lang="zh-CN" altLang="en-US" sz="2600" dirty="0"/>
            </a:br>
            <a:r>
              <a:rPr lang="zh-CN" altLang="en-US" sz="2600" b="0" dirty="0"/>
              <a:t>第</a:t>
            </a:r>
            <a:r>
              <a:rPr lang="en-US" altLang="zh-CN" sz="2600" b="0" dirty="0"/>
              <a:t>4</a:t>
            </a:r>
            <a:r>
              <a:rPr lang="zh-CN" altLang="en-US" sz="2600" b="0" dirty="0"/>
              <a:t>条：调用</a:t>
            </a:r>
            <a:r>
              <a:rPr lang="en-US" altLang="zh-CN" sz="2600" b="0" dirty="0"/>
              <a:t>empty</a:t>
            </a:r>
            <a:r>
              <a:rPr lang="zh-CN" altLang="en-US" sz="2600" b="0" dirty="0"/>
              <a:t>而不是检查</a:t>
            </a:r>
            <a:r>
              <a:rPr lang="en-US" altLang="zh-CN" sz="2600" b="0" dirty="0"/>
              <a:t>size()</a:t>
            </a:r>
            <a:r>
              <a:rPr lang="zh-CN" altLang="en-US" sz="2600" b="0" dirty="0"/>
              <a:t>是否为</a:t>
            </a:r>
            <a:r>
              <a:rPr lang="en-US" altLang="zh-CN" sz="2600" b="0" dirty="0"/>
              <a:t>0</a:t>
            </a:r>
            <a:r>
              <a:rPr lang="zh-CN" altLang="en-US" sz="2600" b="0" dirty="0"/>
              <a:t>。</a:t>
            </a:r>
            <a:r>
              <a:rPr lang="zh-CN" altLang="en-US" sz="2600" dirty="0"/>
              <a:t/>
            </a:r>
            <a:br>
              <a:rPr lang="zh-CN" altLang="en-US" sz="2600" dirty="0"/>
            </a:br>
            <a:r>
              <a:rPr lang="zh-CN" altLang="en-US" sz="2600" b="0" dirty="0"/>
              <a:t>第</a:t>
            </a:r>
            <a:r>
              <a:rPr lang="en-US" altLang="zh-CN" sz="2600" b="0" dirty="0"/>
              <a:t>5</a:t>
            </a:r>
            <a:r>
              <a:rPr lang="zh-CN" altLang="en-US" sz="2600" b="0" dirty="0"/>
              <a:t>条：区间成员函数优先于与之对应的单元素成员函数。</a:t>
            </a:r>
            <a:r>
              <a:rPr lang="zh-CN" altLang="en-US" sz="2600" dirty="0"/>
              <a:t/>
            </a:r>
            <a:br>
              <a:rPr lang="zh-CN" altLang="en-US" sz="2600" dirty="0"/>
            </a:br>
            <a:r>
              <a:rPr lang="zh-CN" altLang="en-US" sz="2600" b="0" dirty="0"/>
              <a:t>第</a:t>
            </a:r>
            <a:r>
              <a:rPr lang="en-US" altLang="zh-CN" sz="2600" b="0" dirty="0"/>
              <a:t>6</a:t>
            </a:r>
            <a:r>
              <a:rPr lang="zh-CN" altLang="en-US" sz="2600" b="0" dirty="0"/>
              <a:t>条：当心</a:t>
            </a:r>
            <a:r>
              <a:rPr lang="en-US" altLang="zh-CN" sz="2600" b="0" dirty="0"/>
              <a:t>C++</a:t>
            </a:r>
            <a:r>
              <a:rPr lang="zh-CN" altLang="en-US" sz="2600" b="0" dirty="0"/>
              <a:t>编译器最烦人的分析机制。</a:t>
            </a:r>
            <a:r>
              <a:rPr lang="zh-CN" altLang="en-US" sz="2600" dirty="0"/>
              <a:t/>
            </a:r>
            <a:br>
              <a:rPr lang="zh-CN" altLang="en-US" sz="2600" dirty="0"/>
            </a:br>
            <a:r>
              <a:rPr lang="zh-CN" altLang="en-US" sz="2600" b="0" dirty="0"/>
              <a:t>第</a:t>
            </a:r>
            <a:r>
              <a:rPr lang="en-US" altLang="zh-CN" sz="2600" b="0" dirty="0"/>
              <a:t>7</a:t>
            </a:r>
            <a:r>
              <a:rPr lang="zh-CN" altLang="en-US" sz="2600" b="0" dirty="0"/>
              <a:t>条：如果容器中包含了通过</a:t>
            </a:r>
            <a:r>
              <a:rPr lang="en-US" altLang="zh-CN" sz="2600" b="0" dirty="0"/>
              <a:t>new</a:t>
            </a:r>
            <a:r>
              <a:rPr lang="zh-CN" altLang="en-US" sz="2600" b="0" dirty="0"/>
              <a:t>操作创建的指针，切记在容器对象析构前将指针</a:t>
            </a:r>
            <a:r>
              <a:rPr lang="en-US" altLang="zh-CN" sz="2600" b="0" dirty="0"/>
              <a:t>delete</a:t>
            </a:r>
            <a:r>
              <a:rPr lang="zh-CN" altLang="en-US" sz="2600" b="0" dirty="0"/>
              <a:t>掉。</a:t>
            </a:r>
            <a:r>
              <a:rPr lang="zh-CN" altLang="en-US" sz="2600" dirty="0"/>
              <a:t/>
            </a:r>
            <a:br>
              <a:rPr lang="zh-CN" altLang="en-US" sz="2600" dirty="0"/>
            </a:br>
            <a:r>
              <a:rPr lang="zh-CN" altLang="en-US" sz="2600" b="0" dirty="0"/>
              <a:t>第</a:t>
            </a:r>
            <a:r>
              <a:rPr lang="en-US" altLang="zh-CN" sz="2600" b="0" dirty="0"/>
              <a:t>8</a:t>
            </a:r>
            <a:r>
              <a:rPr lang="zh-CN" altLang="en-US" sz="2600" b="0" dirty="0"/>
              <a:t>条：切勿创建包含</a:t>
            </a:r>
            <a:r>
              <a:rPr lang="en-US" altLang="zh-CN" sz="2600" b="0" dirty="0" err="1"/>
              <a:t>auto_ptr</a:t>
            </a:r>
            <a:r>
              <a:rPr lang="zh-CN" altLang="en-US" sz="2600" b="0" dirty="0"/>
              <a:t>的容器对象。</a:t>
            </a:r>
            <a:r>
              <a:rPr lang="zh-CN" altLang="en-US" sz="2600" dirty="0"/>
              <a:t/>
            </a:r>
            <a:br>
              <a:rPr lang="zh-CN" altLang="en-US" sz="2600" dirty="0"/>
            </a:br>
            <a:r>
              <a:rPr lang="zh-CN" altLang="en-US" sz="2600" b="0" dirty="0"/>
              <a:t>第</a:t>
            </a:r>
            <a:r>
              <a:rPr lang="en-US" altLang="zh-CN" sz="2600" b="0" dirty="0"/>
              <a:t>9</a:t>
            </a:r>
            <a:r>
              <a:rPr lang="zh-CN" altLang="en-US" sz="2600" b="0" dirty="0"/>
              <a:t>条：慎重选择删除元素的方法。</a:t>
            </a:r>
            <a:r>
              <a:rPr lang="zh-CN" altLang="en-US" sz="2600" dirty="0"/>
              <a:t/>
            </a:r>
            <a:br>
              <a:rPr lang="zh-CN" altLang="en-US" sz="2600" dirty="0"/>
            </a:br>
            <a:r>
              <a:rPr lang="zh-CN" altLang="en-US" sz="2600" b="0" dirty="0"/>
              <a:t>第</a:t>
            </a:r>
            <a:r>
              <a:rPr lang="en-US" altLang="zh-CN" sz="2600" b="0" dirty="0"/>
              <a:t>10</a:t>
            </a:r>
            <a:r>
              <a:rPr lang="zh-CN" altLang="en-US" sz="2600" b="0" dirty="0"/>
              <a:t>条：了解分配子（</a:t>
            </a:r>
            <a:r>
              <a:rPr lang="en-US" altLang="zh-CN" sz="2600" b="0" dirty="0"/>
              <a:t>allocator</a:t>
            </a:r>
            <a:r>
              <a:rPr lang="zh-CN" altLang="en-US" sz="2600" b="0" dirty="0"/>
              <a:t>）的约定和限制。</a:t>
            </a:r>
            <a:r>
              <a:rPr lang="zh-CN" altLang="en-US" sz="2600" dirty="0"/>
              <a:t/>
            </a:r>
            <a:br>
              <a:rPr lang="zh-CN" altLang="en-US" sz="2600" dirty="0"/>
            </a:br>
            <a:r>
              <a:rPr lang="zh-CN" altLang="en-US" sz="2600" b="0" dirty="0"/>
              <a:t>第</a:t>
            </a:r>
            <a:r>
              <a:rPr lang="en-US" altLang="zh-CN" sz="2600" b="0" dirty="0"/>
              <a:t>11</a:t>
            </a:r>
            <a:r>
              <a:rPr lang="zh-CN" altLang="en-US" sz="2600" b="0" dirty="0"/>
              <a:t>条：理解自定义分配子的合理用法。</a:t>
            </a:r>
            <a:r>
              <a:rPr lang="zh-CN" altLang="en-US" sz="2600" dirty="0"/>
              <a:t/>
            </a:r>
            <a:br>
              <a:rPr lang="zh-CN" altLang="en-US" sz="2600" dirty="0"/>
            </a:br>
            <a:r>
              <a:rPr lang="zh-CN" altLang="en-US" sz="2600" b="0" dirty="0"/>
              <a:t>第</a:t>
            </a:r>
            <a:r>
              <a:rPr lang="en-US" altLang="zh-CN" sz="2600" b="0" dirty="0"/>
              <a:t>12</a:t>
            </a:r>
            <a:r>
              <a:rPr lang="zh-CN" altLang="en-US" sz="2600" b="0" dirty="0"/>
              <a:t>条：切勿对</a:t>
            </a:r>
            <a:r>
              <a:rPr lang="en-US" altLang="zh-CN" sz="2600" b="0" dirty="0"/>
              <a:t>STL</a:t>
            </a:r>
            <a:r>
              <a:rPr lang="zh-CN" altLang="en-US" sz="2600" b="0" dirty="0"/>
              <a:t>容器的线程安全性有不切实际的依赖。</a:t>
            </a:r>
            <a:endParaRPr lang="zh-CN" altLang="en-US" sz="2600" dirty="0"/>
          </a:p>
        </p:txBody>
      </p:sp>
      <p:sp>
        <p:nvSpPr>
          <p:cNvPr id="4" name="灯片编号占位符 3"/>
          <p:cNvSpPr>
            <a:spLocks noGrp="1"/>
          </p:cNvSpPr>
          <p:nvPr>
            <p:ph type="sldNum" sz="quarter" idx="12"/>
          </p:nvPr>
        </p:nvSpPr>
        <p:spPr/>
        <p:txBody>
          <a:bodyPr/>
          <a:lstStyle/>
          <a:p>
            <a:fld id="{81622E5D-7BC3-44E6-BA65-C8AAD10FCEE5}" type="slidenum">
              <a:rPr lang="en-US" altLang="zh-CN" smtClean="0"/>
              <a:pPr/>
              <a:t>102</a:t>
            </a:fld>
            <a:endParaRPr lang="en-US" altLang="zh-CN"/>
          </a:p>
        </p:txBody>
      </p:sp>
    </p:spTree>
    <p:extLst>
      <p:ext uri="{BB962C8B-B14F-4D97-AF65-F5344CB8AC3E}">
        <p14:creationId xmlns:p14="http://schemas.microsoft.com/office/powerpoint/2010/main" val="253823818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第</a:t>
            </a:r>
            <a:r>
              <a:rPr lang="en-US" altLang="zh-CN" b="0" dirty="0"/>
              <a:t>2</a:t>
            </a:r>
            <a:r>
              <a:rPr lang="zh-CN" altLang="en-US" b="0" dirty="0"/>
              <a:t>章 </a:t>
            </a:r>
            <a:r>
              <a:rPr lang="en-US" altLang="zh-CN" b="0" dirty="0"/>
              <a:t>vector</a:t>
            </a:r>
            <a:r>
              <a:rPr lang="zh-CN" altLang="en-US" b="0" dirty="0"/>
              <a:t>和</a:t>
            </a:r>
            <a:r>
              <a:rPr lang="en-US" altLang="zh-CN" b="0" dirty="0"/>
              <a:t>string</a:t>
            </a:r>
            <a:endParaRPr lang="zh-CN" altLang="en-US" dirty="0"/>
          </a:p>
        </p:txBody>
      </p:sp>
      <p:sp>
        <p:nvSpPr>
          <p:cNvPr id="3" name="内容占位符 2"/>
          <p:cNvSpPr>
            <a:spLocks noGrp="1"/>
          </p:cNvSpPr>
          <p:nvPr>
            <p:ph idx="1"/>
          </p:nvPr>
        </p:nvSpPr>
        <p:spPr/>
        <p:txBody>
          <a:bodyPr/>
          <a:lstStyle/>
          <a:p>
            <a:pPr marL="0" indent="0">
              <a:buNone/>
            </a:pPr>
            <a:r>
              <a:rPr lang="zh-CN" altLang="en-US" b="0" dirty="0"/>
              <a:t>第</a:t>
            </a:r>
            <a:r>
              <a:rPr lang="en-US" altLang="zh-CN" b="0" dirty="0"/>
              <a:t>13</a:t>
            </a:r>
            <a:r>
              <a:rPr lang="zh-CN" altLang="en-US" b="0" dirty="0"/>
              <a:t>条：</a:t>
            </a:r>
            <a:r>
              <a:rPr lang="en-US" altLang="zh-CN" b="0" dirty="0"/>
              <a:t>vector</a:t>
            </a:r>
            <a:r>
              <a:rPr lang="zh-CN" altLang="en-US" b="0" dirty="0"/>
              <a:t>和</a:t>
            </a:r>
            <a:r>
              <a:rPr lang="en-US" altLang="zh-CN" b="0" dirty="0"/>
              <a:t>string</a:t>
            </a:r>
            <a:r>
              <a:rPr lang="zh-CN" altLang="en-US" b="0" dirty="0"/>
              <a:t>优先于动态分配的数组。</a:t>
            </a:r>
            <a:r>
              <a:rPr lang="zh-CN" altLang="en-US" dirty="0"/>
              <a:t/>
            </a:r>
            <a:br>
              <a:rPr lang="zh-CN" altLang="en-US" dirty="0"/>
            </a:br>
            <a:r>
              <a:rPr lang="zh-CN" altLang="en-US" b="0" dirty="0"/>
              <a:t>第</a:t>
            </a:r>
            <a:r>
              <a:rPr lang="en-US" altLang="zh-CN" b="0" dirty="0"/>
              <a:t>14</a:t>
            </a:r>
            <a:r>
              <a:rPr lang="zh-CN" altLang="en-US" b="0" dirty="0"/>
              <a:t>条：使用</a:t>
            </a:r>
            <a:r>
              <a:rPr lang="en-US" altLang="zh-CN" b="0" dirty="0"/>
              <a:t>reserve</a:t>
            </a:r>
            <a:r>
              <a:rPr lang="zh-CN" altLang="en-US" b="0" dirty="0"/>
              <a:t>来避免不必要的重新分配。</a:t>
            </a:r>
            <a:r>
              <a:rPr lang="zh-CN" altLang="en-US" dirty="0"/>
              <a:t/>
            </a:r>
            <a:br>
              <a:rPr lang="zh-CN" altLang="en-US" dirty="0"/>
            </a:br>
            <a:r>
              <a:rPr lang="zh-CN" altLang="en-US" b="0" dirty="0"/>
              <a:t>第</a:t>
            </a:r>
            <a:r>
              <a:rPr lang="en-US" altLang="zh-CN" b="0" dirty="0"/>
              <a:t>15</a:t>
            </a:r>
            <a:r>
              <a:rPr lang="zh-CN" altLang="en-US" b="0" dirty="0"/>
              <a:t>条：注意</a:t>
            </a:r>
            <a:r>
              <a:rPr lang="en-US" altLang="zh-CN" b="0" dirty="0"/>
              <a:t>string</a:t>
            </a:r>
            <a:r>
              <a:rPr lang="zh-CN" altLang="en-US" b="0" dirty="0"/>
              <a:t>实现的多样性。</a:t>
            </a:r>
            <a:r>
              <a:rPr lang="zh-CN" altLang="en-US" dirty="0"/>
              <a:t/>
            </a:r>
            <a:br>
              <a:rPr lang="zh-CN" altLang="en-US" dirty="0"/>
            </a:br>
            <a:r>
              <a:rPr lang="zh-CN" altLang="en-US" b="0" dirty="0"/>
              <a:t>第</a:t>
            </a:r>
            <a:r>
              <a:rPr lang="en-US" altLang="zh-CN" b="0" dirty="0"/>
              <a:t>16</a:t>
            </a:r>
            <a:r>
              <a:rPr lang="zh-CN" altLang="en-US" b="0" dirty="0"/>
              <a:t>条：了解如何把</a:t>
            </a:r>
            <a:r>
              <a:rPr lang="en-US" altLang="zh-CN" b="0" dirty="0"/>
              <a:t>vector</a:t>
            </a:r>
            <a:r>
              <a:rPr lang="zh-CN" altLang="en-US" b="0" dirty="0"/>
              <a:t>和</a:t>
            </a:r>
            <a:r>
              <a:rPr lang="en-US" altLang="zh-CN" b="0" dirty="0"/>
              <a:t>string</a:t>
            </a:r>
            <a:r>
              <a:rPr lang="zh-CN" altLang="en-US" b="0" dirty="0"/>
              <a:t>数据传给旧的</a:t>
            </a:r>
            <a:r>
              <a:rPr lang="en-US" altLang="zh-CN" b="0" dirty="0"/>
              <a:t>API</a:t>
            </a:r>
            <a:r>
              <a:rPr lang="zh-CN" altLang="en-US" b="0" dirty="0"/>
              <a:t>。</a:t>
            </a:r>
            <a:r>
              <a:rPr lang="zh-CN" altLang="en-US" dirty="0"/>
              <a:t/>
            </a:r>
            <a:br>
              <a:rPr lang="zh-CN" altLang="en-US" dirty="0"/>
            </a:br>
            <a:r>
              <a:rPr lang="zh-CN" altLang="en-US" b="0" dirty="0"/>
              <a:t>第</a:t>
            </a:r>
            <a:r>
              <a:rPr lang="en-US" altLang="zh-CN" b="0" dirty="0"/>
              <a:t>17</a:t>
            </a:r>
            <a:r>
              <a:rPr lang="zh-CN" altLang="en-US" b="0" dirty="0"/>
              <a:t>条：使用“</a:t>
            </a:r>
            <a:r>
              <a:rPr lang="en-US" altLang="zh-CN" b="0" dirty="0"/>
              <a:t>swap</a:t>
            </a:r>
            <a:r>
              <a:rPr lang="zh-CN" altLang="en-US" b="0" dirty="0"/>
              <a:t>技巧”除去多余的容量。</a:t>
            </a:r>
            <a:r>
              <a:rPr lang="zh-CN" altLang="en-US" dirty="0"/>
              <a:t/>
            </a:r>
            <a:br>
              <a:rPr lang="zh-CN" altLang="en-US" dirty="0"/>
            </a:br>
            <a:r>
              <a:rPr lang="zh-CN" altLang="en-US" b="0" dirty="0"/>
              <a:t>第</a:t>
            </a:r>
            <a:r>
              <a:rPr lang="en-US" altLang="zh-CN" b="0" dirty="0"/>
              <a:t>18</a:t>
            </a:r>
            <a:r>
              <a:rPr lang="zh-CN" altLang="en-US" b="0" dirty="0"/>
              <a:t>条：避免使用</a:t>
            </a:r>
            <a:r>
              <a:rPr lang="en-US" altLang="zh-CN" b="0" dirty="0"/>
              <a:t>vector</a:t>
            </a:r>
            <a:r>
              <a:rPr lang="zh-CN" altLang="en-US" dirty="0"/>
              <a:t>。</a:t>
            </a:r>
          </a:p>
        </p:txBody>
      </p:sp>
      <p:sp>
        <p:nvSpPr>
          <p:cNvPr id="4" name="灯片编号占位符 3"/>
          <p:cNvSpPr>
            <a:spLocks noGrp="1"/>
          </p:cNvSpPr>
          <p:nvPr>
            <p:ph type="sldNum" sz="quarter" idx="12"/>
          </p:nvPr>
        </p:nvSpPr>
        <p:spPr/>
        <p:txBody>
          <a:bodyPr/>
          <a:lstStyle/>
          <a:p>
            <a:fld id="{81622E5D-7BC3-44E6-BA65-C8AAD10FCEE5}" type="slidenum">
              <a:rPr lang="en-US" altLang="zh-CN" smtClean="0"/>
              <a:pPr/>
              <a:t>103</a:t>
            </a:fld>
            <a:endParaRPr lang="en-US" altLang="zh-CN"/>
          </a:p>
        </p:txBody>
      </p:sp>
    </p:spTree>
    <p:extLst>
      <p:ext uri="{BB962C8B-B14F-4D97-AF65-F5344CB8AC3E}">
        <p14:creationId xmlns:p14="http://schemas.microsoft.com/office/powerpoint/2010/main" val="107951365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第</a:t>
            </a:r>
            <a:r>
              <a:rPr lang="en-US" altLang="zh-CN" b="0" dirty="0"/>
              <a:t>3</a:t>
            </a:r>
            <a:r>
              <a:rPr lang="zh-CN" altLang="en-US" b="0" dirty="0"/>
              <a:t>章 关联容器</a:t>
            </a:r>
            <a:endParaRPr lang="zh-CN" altLang="en-US" dirty="0"/>
          </a:p>
        </p:txBody>
      </p:sp>
      <p:sp>
        <p:nvSpPr>
          <p:cNvPr id="3" name="内容占位符 2"/>
          <p:cNvSpPr>
            <a:spLocks noGrp="1"/>
          </p:cNvSpPr>
          <p:nvPr>
            <p:ph idx="1"/>
          </p:nvPr>
        </p:nvSpPr>
        <p:spPr/>
        <p:txBody>
          <a:bodyPr/>
          <a:lstStyle/>
          <a:p>
            <a:pPr marL="0" indent="0">
              <a:buNone/>
            </a:pPr>
            <a:r>
              <a:rPr lang="zh-CN" altLang="en-US" b="0" dirty="0"/>
              <a:t>第</a:t>
            </a:r>
            <a:r>
              <a:rPr lang="en-US" altLang="zh-CN" b="0" dirty="0"/>
              <a:t>19</a:t>
            </a:r>
            <a:r>
              <a:rPr lang="zh-CN" altLang="en-US" b="0" dirty="0"/>
              <a:t>条：理解相等（</a:t>
            </a:r>
            <a:r>
              <a:rPr lang="en-US" altLang="zh-CN" b="0" dirty="0"/>
              <a:t>equality</a:t>
            </a:r>
            <a:r>
              <a:rPr lang="zh-CN" altLang="en-US" b="0" dirty="0"/>
              <a:t>）和等价（</a:t>
            </a:r>
            <a:r>
              <a:rPr lang="en-US" altLang="zh-CN" b="0" dirty="0"/>
              <a:t>equivalence</a:t>
            </a:r>
            <a:r>
              <a:rPr lang="zh-CN" altLang="en-US" b="0" dirty="0"/>
              <a:t>）的区别。</a:t>
            </a:r>
            <a:r>
              <a:rPr lang="zh-CN" altLang="en-US" dirty="0"/>
              <a:t/>
            </a:r>
            <a:br>
              <a:rPr lang="zh-CN" altLang="en-US" dirty="0"/>
            </a:br>
            <a:r>
              <a:rPr lang="zh-CN" altLang="en-US" b="0" dirty="0"/>
              <a:t>第</a:t>
            </a:r>
            <a:r>
              <a:rPr lang="en-US" altLang="zh-CN" b="0" dirty="0"/>
              <a:t>20</a:t>
            </a:r>
            <a:r>
              <a:rPr lang="zh-CN" altLang="en-US" b="0" dirty="0"/>
              <a:t>条：为包含指针的关联容器指定比较类型。</a:t>
            </a:r>
            <a:r>
              <a:rPr lang="zh-CN" altLang="en-US" dirty="0"/>
              <a:t/>
            </a:r>
            <a:br>
              <a:rPr lang="zh-CN" altLang="en-US" dirty="0"/>
            </a:br>
            <a:r>
              <a:rPr lang="zh-CN" altLang="en-US" b="0" dirty="0"/>
              <a:t>第</a:t>
            </a:r>
            <a:r>
              <a:rPr lang="en-US" altLang="zh-CN" b="0" dirty="0"/>
              <a:t>21</a:t>
            </a:r>
            <a:r>
              <a:rPr lang="zh-CN" altLang="en-US" b="0" dirty="0"/>
              <a:t>条：总是让比较函数在等值情况下返回</a:t>
            </a:r>
            <a:r>
              <a:rPr lang="en-US" altLang="zh-CN" b="0" dirty="0"/>
              <a:t>false</a:t>
            </a:r>
            <a:r>
              <a:rPr lang="zh-CN" altLang="en-US" b="0" dirty="0"/>
              <a:t>。</a:t>
            </a:r>
            <a:r>
              <a:rPr lang="zh-CN" altLang="en-US" dirty="0"/>
              <a:t/>
            </a:r>
            <a:br>
              <a:rPr lang="zh-CN" altLang="en-US" dirty="0"/>
            </a:br>
            <a:r>
              <a:rPr lang="zh-CN" altLang="en-US" b="0" dirty="0"/>
              <a:t>第</a:t>
            </a:r>
            <a:r>
              <a:rPr lang="en-US" altLang="zh-CN" b="0" dirty="0"/>
              <a:t>22</a:t>
            </a:r>
            <a:r>
              <a:rPr lang="zh-CN" altLang="en-US" b="0" dirty="0"/>
              <a:t>条：切勿直接修改</a:t>
            </a:r>
            <a:r>
              <a:rPr lang="en-US" altLang="zh-CN" b="0" dirty="0"/>
              <a:t>set</a:t>
            </a:r>
            <a:r>
              <a:rPr lang="zh-CN" altLang="en-US" b="0" dirty="0"/>
              <a:t>或</a:t>
            </a:r>
            <a:r>
              <a:rPr lang="en-US" altLang="zh-CN" b="0" dirty="0"/>
              <a:t>multiset</a:t>
            </a:r>
            <a:r>
              <a:rPr lang="zh-CN" altLang="en-US" b="0" dirty="0"/>
              <a:t>中的键。</a:t>
            </a:r>
            <a:r>
              <a:rPr lang="zh-CN" altLang="en-US" dirty="0"/>
              <a:t/>
            </a:r>
            <a:br>
              <a:rPr lang="zh-CN" altLang="en-US" dirty="0"/>
            </a:br>
            <a:r>
              <a:rPr lang="zh-CN" altLang="en-US" b="0" dirty="0"/>
              <a:t>第</a:t>
            </a:r>
            <a:r>
              <a:rPr lang="en-US" altLang="zh-CN" b="0" dirty="0"/>
              <a:t>23</a:t>
            </a:r>
            <a:r>
              <a:rPr lang="zh-CN" altLang="en-US" b="0" dirty="0"/>
              <a:t>条：考虑用排序的</a:t>
            </a:r>
            <a:r>
              <a:rPr lang="en-US" altLang="zh-CN" b="0" dirty="0"/>
              <a:t>vector</a:t>
            </a:r>
            <a:r>
              <a:rPr lang="zh-CN" altLang="en-US" b="0" dirty="0"/>
              <a:t>替代关联容器。</a:t>
            </a:r>
            <a:r>
              <a:rPr lang="zh-CN" altLang="en-US" dirty="0"/>
              <a:t/>
            </a:r>
            <a:br>
              <a:rPr lang="zh-CN" altLang="en-US" dirty="0"/>
            </a:br>
            <a:r>
              <a:rPr lang="zh-CN" altLang="en-US" b="0" dirty="0"/>
              <a:t>第</a:t>
            </a:r>
            <a:r>
              <a:rPr lang="en-US" altLang="zh-CN" b="0" dirty="0"/>
              <a:t>24</a:t>
            </a:r>
            <a:r>
              <a:rPr lang="zh-CN" altLang="en-US" b="0" dirty="0"/>
              <a:t>条：当效率至关重要时，请在</a:t>
            </a:r>
            <a:r>
              <a:rPr lang="en-US" altLang="zh-CN" b="0" dirty="0"/>
              <a:t>map::operator[]</a:t>
            </a:r>
            <a:r>
              <a:rPr lang="zh-CN" altLang="en-US" b="0" dirty="0"/>
              <a:t>与</a:t>
            </a:r>
            <a:r>
              <a:rPr lang="en-US" altLang="zh-CN" b="0" dirty="0"/>
              <a:t>map::insert</a:t>
            </a:r>
            <a:r>
              <a:rPr lang="zh-CN" altLang="en-US" b="0" dirty="0"/>
              <a:t>之间谨慎做出选择。</a:t>
            </a:r>
            <a:r>
              <a:rPr lang="zh-CN" altLang="en-US" dirty="0"/>
              <a:t/>
            </a:r>
            <a:br>
              <a:rPr lang="zh-CN" altLang="en-US" dirty="0"/>
            </a:br>
            <a:r>
              <a:rPr lang="zh-CN" altLang="en-US" b="0" dirty="0"/>
              <a:t>第</a:t>
            </a:r>
            <a:r>
              <a:rPr lang="en-US" altLang="zh-CN" b="0" dirty="0"/>
              <a:t>25</a:t>
            </a:r>
            <a:r>
              <a:rPr lang="zh-CN" altLang="en-US" b="0" dirty="0"/>
              <a:t>条：熟悉非标准的散列容器。</a:t>
            </a:r>
            <a:endParaRPr lang="zh-CN" altLang="en-US" dirty="0"/>
          </a:p>
        </p:txBody>
      </p:sp>
      <p:sp>
        <p:nvSpPr>
          <p:cNvPr id="4" name="灯片编号占位符 3"/>
          <p:cNvSpPr>
            <a:spLocks noGrp="1"/>
          </p:cNvSpPr>
          <p:nvPr>
            <p:ph type="sldNum" sz="quarter" idx="12"/>
          </p:nvPr>
        </p:nvSpPr>
        <p:spPr/>
        <p:txBody>
          <a:bodyPr/>
          <a:lstStyle/>
          <a:p>
            <a:fld id="{81622E5D-7BC3-44E6-BA65-C8AAD10FCEE5}" type="slidenum">
              <a:rPr lang="en-US" altLang="zh-CN" smtClean="0"/>
              <a:pPr/>
              <a:t>104</a:t>
            </a:fld>
            <a:endParaRPr lang="en-US" altLang="zh-CN"/>
          </a:p>
        </p:txBody>
      </p:sp>
    </p:spTree>
    <p:extLst>
      <p:ext uri="{BB962C8B-B14F-4D97-AF65-F5344CB8AC3E}">
        <p14:creationId xmlns:p14="http://schemas.microsoft.com/office/powerpoint/2010/main" val="29169819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第</a:t>
            </a:r>
            <a:r>
              <a:rPr lang="en-US" altLang="zh-CN" b="0" dirty="0"/>
              <a:t>4</a:t>
            </a:r>
            <a:r>
              <a:rPr lang="zh-CN" altLang="en-US" b="0" dirty="0"/>
              <a:t>章 迭代器</a:t>
            </a:r>
            <a:endParaRPr lang="zh-CN" altLang="en-US" dirty="0"/>
          </a:p>
        </p:txBody>
      </p:sp>
      <p:sp>
        <p:nvSpPr>
          <p:cNvPr id="3" name="内容占位符 2"/>
          <p:cNvSpPr>
            <a:spLocks noGrp="1"/>
          </p:cNvSpPr>
          <p:nvPr>
            <p:ph idx="1"/>
          </p:nvPr>
        </p:nvSpPr>
        <p:spPr/>
        <p:txBody>
          <a:bodyPr/>
          <a:lstStyle/>
          <a:p>
            <a:pPr marL="0" indent="0">
              <a:buNone/>
            </a:pPr>
            <a:r>
              <a:rPr lang="zh-CN" altLang="en-US" b="0" dirty="0"/>
              <a:t>第</a:t>
            </a:r>
            <a:r>
              <a:rPr lang="en-US" altLang="zh-CN" b="0" dirty="0"/>
              <a:t>26</a:t>
            </a:r>
            <a:r>
              <a:rPr lang="zh-CN" altLang="en-US" b="0" dirty="0"/>
              <a:t>条：</a:t>
            </a:r>
            <a:r>
              <a:rPr lang="en-US" altLang="zh-CN" b="0" dirty="0"/>
              <a:t>iterator</a:t>
            </a:r>
            <a:r>
              <a:rPr lang="zh-CN" altLang="en-US" b="0" dirty="0"/>
              <a:t>优先于</a:t>
            </a:r>
            <a:r>
              <a:rPr lang="en-US" altLang="zh-CN" b="0" dirty="0" err="1"/>
              <a:t>const_iterator</a:t>
            </a:r>
            <a:r>
              <a:rPr lang="zh-CN" altLang="en-US" b="0" dirty="0"/>
              <a:t>、</a:t>
            </a:r>
            <a:r>
              <a:rPr lang="en-US" altLang="zh-CN" b="0" dirty="0" err="1"/>
              <a:t>reverse_iterator</a:t>
            </a:r>
            <a:r>
              <a:rPr lang="zh-CN" altLang="en-US" b="0" dirty="0"/>
              <a:t>以及</a:t>
            </a:r>
            <a:r>
              <a:rPr lang="zh-CN" altLang="en-US" dirty="0"/>
              <a:t/>
            </a:r>
            <a:br>
              <a:rPr lang="zh-CN" altLang="en-US" dirty="0"/>
            </a:br>
            <a:r>
              <a:rPr lang="zh-CN" altLang="en-US" b="0" dirty="0"/>
              <a:t>第</a:t>
            </a:r>
            <a:r>
              <a:rPr lang="en-US" altLang="zh-CN" b="0" dirty="0"/>
              <a:t>27</a:t>
            </a:r>
            <a:r>
              <a:rPr lang="zh-CN" altLang="en-US" b="0" dirty="0"/>
              <a:t>条：使用</a:t>
            </a:r>
            <a:r>
              <a:rPr lang="en-US" altLang="zh-CN" b="0" dirty="0"/>
              <a:t>distance</a:t>
            </a:r>
            <a:r>
              <a:rPr lang="zh-CN" altLang="en-US" b="0" dirty="0"/>
              <a:t>和</a:t>
            </a:r>
            <a:r>
              <a:rPr lang="en-US" altLang="zh-CN" b="0" dirty="0"/>
              <a:t>advance</a:t>
            </a:r>
            <a:r>
              <a:rPr lang="zh-CN" altLang="en-US" b="0" dirty="0"/>
              <a:t>将容器的</a:t>
            </a:r>
            <a:r>
              <a:rPr lang="en-US" altLang="zh-CN" b="0" dirty="0" err="1"/>
              <a:t>const_iterator</a:t>
            </a:r>
            <a:r>
              <a:rPr lang="zh-CN" altLang="en-US" b="0" dirty="0"/>
              <a:t>转换成</a:t>
            </a:r>
            <a:r>
              <a:rPr lang="en-US" altLang="zh-CN" b="0" dirty="0"/>
              <a:t>iterator</a:t>
            </a:r>
            <a:r>
              <a:rPr lang="zh-CN" altLang="en-US" b="0" dirty="0"/>
              <a:t>。</a:t>
            </a:r>
            <a:r>
              <a:rPr lang="en-US" altLang="zh-CN" dirty="0"/>
              <a:t/>
            </a:r>
            <a:br>
              <a:rPr lang="en-US" altLang="zh-CN" dirty="0"/>
            </a:br>
            <a:r>
              <a:rPr lang="zh-CN" altLang="en-US" b="0" dirty="0"/>
              <a:t>第</a:t>
            </a:r>
            <a:r>
              <a:rPr lang="en-US" altLang="zh-CN" b="0" dirty="0"/>
              <a:t>28</a:t>
            </a:r>
            <a:r>
              <a:rPr lang="zh-CN" altLang="en-US" b="0" dirty="0"/>
              <a:t>条：正确理解由</a:t>
            </a:r>
            <a:r>
              <a:rPr lang="en-US" altLang="zh-CN" b="0" dirty="0" err="1"/>
              <a:t>reverse_iterator</a:t>
            </a:r>
            <a:r>
              <a:rPr lang="zh-CN" altLang="en-US" b="0" dirty="0"/>
              <a:t>的</a:t>
            </a:r>
            <a:r>
              <a:rPr lang="en-US" altLang="zh-CN" b="0" dirty="0"/>
              <a:t>base()</a:t>
            </a:r>
            <a:r>
              <a:rPr lang="zh-CN" altLang="en-US" b="0" dirty="0"/>
              <a:t>成员函数所产生的</a:t>
            </a:r>
            <a:r>
              <a:rPr lang="en-US" altLang="zh-CN" b="0" dirty="0"/>
              <a:t>iterator</a:t>
            </a:r>
            <a:r>
              <a:rPr lang="zh-CN" altLang="en-US" b="0" dirty="0"/>
              <a:t>的用法。</a:t>
            </a:r>
            <a:r>
              <a:rPr lang="zh-CN" altLang="en-US" dirty="0"/>
              <a:t/>
            </a:r>
            <a:br>
              <a:rPr lang="zh-CN" altLang="en-US" dirty="0"/>
            </a:br>
            <a:r>
              <a:rPr lang="zh-CN" altLang="en-US" b="0" dirty="0"/>
              <a:t>第</a:t>
            </a:r>
            <a:r>
              <a:rPr lang="en-US" altLang="zh-CN" b="0" dirty="0"/>
              <a:t>29</a:t>
            </a:r>
            <a:r>
              <a:rPr lang="zh-CN" altLang="en-US" b="0" dirty="0"/>
              <a:t>条：对于逐个字符的输入请考虑使用</a:t>
            </a:r>
            <a:r>
              <a:rPr lang="en-US" altLang="zh-CN" b="0" dirty="0" err="1"/>
              <a:t>istreambuf_iterator</a:t>
            </a:r>
            <a:r>
              <a:rPr lang="zh-CN" altLang="en-US" b="0" dirty="0"/>
              <a:t>。</a:t>
            </a:r>
            <a:endParaRPr lang="zh-CN" altLang="en-US" dirty="0"/>
          </a:p>
        </p:txBody>
      </p:sp>
      <p:sp>
        <p:nvSpPr>
          <p:cNvPr id="4" name="灯片编号占位符 3"/>
          <p:cNvSpPr>
            <a:spLocks noGrp="1"/>
          </p:cNvSpPr>
          <p:nvPr>
            <p:ph type="sldNum" sz="quarter" idx="12"/>
          </p:nvPr>
        </p:nvSpPr>
        <p:spPr/>
        <p:txBody>
          <a:bodyPr/>
          <a:lstStyle/>
          <a:p>
            <a:fld id="{81622E5D-7BC3-44E6-BA65-C8AAD10FCEE5}" type="slidenum">
              <a:rPr lang="en-US" altLang="zh-CN" smtClean="0"/>
              <a:pPr/>
              <a:t>105</a:t>
            </a:fld>
            <a:endParaRPr lang="en-US" altLang="zh-CN"/>
          </a:p>
        </p:txBody>
      </p:sp>
    </p:spTree>
    <p:extLst>
      <p:ext uri="{BB962C8B-B14F-4D97-AF65-F5344CB8AC3E}">
        <p14:creationId xmlns:p14="http://schemas.microsoft.com/office/powerpoint/2010/main" val="64748404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第</a:t>
            </a:r>
            <a:r>
              <a:rPr lang="en-US" altLang="zh-CN" b="0" dirty="0"/>
              <a:t>5</a:t>
            </a:r>
            <a:r>
              <a:rPr lang="zh-CN" altLang="en-US" b="0" dirty="0"/>
              <a:t>章 算法</a:t>
            </a:r>
            <a:endParaRPr lang="zh-CN" altLang="en-US" dirty="0"/>
          </a:p>
        </p:txBody>
      </p:sp>
      <p:sp>
        <p:nvSpPr>
          <p:cNvPr id="3" name="内容占位符 2"/>
          <p:cNvSpPr>
            <a:spLocks noGrp="1"/>
          </p:cNvSpPr>
          <p:nvPr>
            <p:ph idx="1"/>
          </p:nvPr>
        </p:nvSpPr>
        <p:spPr>
          <a:xfrm>
            <a:off x="457200" y="1268760"/>
            <a:ext cx="8229600" cy="5004916"/>
          </a:xfrm>
        </p:spPr>
        <p:txBody>
          <a:bodyPr/>
          <a:lstStyle/>
          <a:p>
            <a:pPr marL="0" indent="0">
              <a:buNone/>
            </a:pPr>
            <a:r>
              <a:rPr lang="zh-CN" altLang="en-US" sz="2600" b="0" dirty="0"/>
              <a:t>第</a:t>
            </a:r>
            <a:r>
              <a:rPr lang="en-US" altLang="zh-CN" sz="2600" b="0" dirty="0"/>
              <a:t>30</a:t>
            </a:r>
            <a:r>
              <a:rPr lang="zh-CN" altLang="en-US" sz="2600" b="0" dirty="0"/>
              <a:t>条：确保目标区间足够大。</a:t>
            </a:r>
            <a:r>
              <a:rPr lang="zh-CN" altLang="en-US" sz="2600" dirty="0"/>
              <a:t/>
            </a:r>
            <a:br>
              <a:rPr lang="zh-CN" altLang="en-US" sz="2600" dirty="0"/>
            </a:br>
            <a:r>
              <a:rPr lang="zh-CN" altLang="en-US" sz="2600" b="0" dirty="0"/>
              <a:t>第</a:t>
            </a:r>
            <a:r>
              <a:rPr lang="en-US" altLang="zh-CN" sz="2600" b="0" dirty="0"/>
              <a:t>31</a:t>
            </a:r>
            <a:r>
              <a:rPr lang="zh-CN" altLang="en-US" sz="2600" b="0" dirty="0"/>
              <a:t>条：了解各种与排序有关的选择。</a:t>
            </a:r>
            <a:r>
              <a:rPr lang="zh-CN" altLang="en-US" sz="2600" dirty="0"/>
              <a:t/>
            </a:r>
            <a:br>
              <a:rPr lang="zh-CN" altLang="en-US" sz="2600" dirty="0"/>
            </a:br>
            <a:r>
              <a:rPr lang="zh-CN" altLang="en-US" sz="2600" b="0" dirty="0"/>
              <a:t>第</a:t>
            </a:r>
            <a:r>
              <a:rPr lang="en-US" altLang="zh-CN" sz="2600" b="0" dirty="0"/>
              <a:t>32</a:t>
            </a:r>
            <a:r>
              <a:rPr lang="zh-CN" altLang="en-US" sz="2600" b="0" dirty="0"/>
              <a:t>条：如果确实需要删除元素，则需要在</a:t>
            </a:r>
            <a:r>
              <a:rPr lang="en-US" altLang="zh-CN" sz="2600" b="0" dirty="0"/>
              <a:t>remove</a:t>
            </a:r>
            <a:r>
              <a:rPr lang="zh-CN" altLang="en-US" sz="2600" b="0" dirty="0"/>
              <a:t>这一类算法之后调用</a:t>
            </a:r>
            <a:r>
              <a:rPr lang="en-US" altLang="zh-CN" sz="2600" b="0" dirty="0"/>
              <a:t>erase</a:t>
            </a:r>
            <a:r>
              <a:rPr lang="zh-CN" altLang="en-US" sz="2600" b="0" dirty="0"/>
              <a:t>。</a:t>
            </a:r>
            <a:r>
              <a:rPr lang="zh-CN" altLang="en-US" sz="2600" dirty="0"/>
              <a:t/>
            </a:r>
            <a:br>
              <a:rPr lang="zh-CN" altLang="en-US" sz="2600" dirty="0"/>
            </a:br>
            <a:r>
              <a:rPr lang="zh-CN" altLang="en-US" sz="2600" b="0" dirty="0"/>
              <a:t>第</a:t>
            </a:r>
            <a:r>
              <a:rPr lang="en-US" altLang="zh-CN" sz="2600" b="0" dirty="0"/>
              <a:t>33</a:t>
            </a:r>
            <a:r>
              <a:rPr lang="zh-CN" altLang="en-US" sz="2600" b="0" dirty="0"/>
              <a:t>条：对包含指针的容器使用</a:t>
            </a:r>
            <a:r>
              <a:rPr lang="en-US" altLang="zh-CN" sz="2600" b="0" dirty="0"/>
              <a:t>remove</a:t>
            </a:r>
            <a:r>
              <a:rPr lang="zh-CN" altLang="en-US" sz="2600" b="0" dirty="0"/>
              <a:t>这一类算法时要特别小心。</a:t>
            </a:r>
            <a:r>
              <a:rPr lang="zh-CN" altLang="en-US" sz="2600" dirty="0"/>
              <a:t/>
            </a:r>
            <a:br>
              <a:rPr lang="zh-CN" altLang="en-US" sz="2600" dirty="0"/>
            </a:br>
            <a:r>
              <a:rPr lang="zh-CN" altLang="en-US" sz="2600" b="0" dirty="0"/>
              <a:t>第</a:t>
            </a:r>
            <a:r>
              <a:rPr lang="en-US" altLang="zh-CN" sz="2600" b="0" dirty="0"/>
              <a:t>34</a:t>
            </a:r>
            <a:r>
              <a:rPr lang="zh-CN" altLang="en-US" sz="2600" b="0" dirty="0"/>
              <a:t>条：了解哪些算法要求使用排序的区间作为参数。</a:t>
            </a:r>
            <a:r>
              <a:rPr lang="zh-CN" altLang="en-US" sz="2600" dirty="0"/>
              <a:t/>
            </a:r>
            <a:br>
              <a:rPr lang="zh-CN" altLang="en-US" sz="2600" dirty="0"/>
            </a:br>
            <a:r>
              <a:rPr lang="zh-CN" altLang="en-US" sz="2600" b="0" dirty="0"/>
              <a:t>第</a:t>
            </a:r>
            <a:r>
              <a:rPr lang="en-US" altLang="zh-CN" sz="2600" b="0" dirty="0"/>
              <a:t>35</a:t>
            </a:r>
            <a:r>
              <a:rPr lang="zh-CN" altLang="en-US" sz="2600" b="0" dirty="0"/>
              <a:t>条：通过</a:t>
            </a:r>
            <a:r>
              <a:rPr lang="en-US" altLang="zh-CN" sz="2600" b="0" dirty="0"/>
              <a:t>mismatch</a:t>
            </a:r>
            <a:r>
              <a:rPr lang="zh-CN" altLang="en-US" sz="2600" b="0" dirty="0"/>
              <a:t>或</a:t>
            </a:r>
            <a:r>
              <a:rPr lang="en-US" altLang="zh-CN" sz="2600" b="0" dirty="0" err="1"/>
              <a:t>lexicographical_compare</a:t>
            </a:r>
            <a:r>
              <a:rPr lang="zh-CN" altLang="en-US" sz="2600" b="0" dirty="0"/>
              <a:t>实现简单的忽略大小写的字符串比较。</a:t>
            </a:r>
            <a:r>
              <a:rPr lang="zh-CN" altLang="en-US" sz="2600" dirty="0"/>
              <a:t/>
            </a:r>
            <a:br>
              <a:rPr lang="zh-CN" altLang="en-US" sz="2600" dirty="0"/>
            </a:br>
            <a:r>
              <a:rPr lang="zh-CN" altLang="en-US" sz="2600" b="0" dirty="0"/>
              <a:t>第</a:t>
            </a:r>
            <a:r>
              <a:rPr lang="en-US" altLang="zh-CN" sz="2600" b="0" dirty="0"/>
              <a:t>36</a:t>
            </a:r>
            <a:r>
              <a:rPr lang="zh-CN" altLang="en-US" sz="2600" b="0" dirty="0"/>
              <a:t>条：理解</a:t>
            </a:r>
            <a:r>
              <a:rPr lang="en-US" altLang="zh-CN" sz="2600" b="0" dirty="0" err="1"/>
              <a:t>copy_if</a:t>
            </a:r>
            <a:r>
              <a:rPr lang="zh-CN" altLang="en-US" sz="2600" b="0" dirty="0"/>
              <a:t>算法的正确实现。</a:t>
            </a:r>
            <a:r>
              <a:rPr lang="zh-CN" altLang="en-US" sz="2600" dirty="0"/>
              <a:t/>
            </a:r>
            <a:br>
              <a:rPr lang="zh-CN" altLang="en-US" sz="2600" dirty="0"/>
            </a:br>
            <a:r>
              <a:rPr lang="zh-CN" altLang="en-US" sz="2600" b="0" dirty="0"/>
              <a:t>第</a:t>
            </a:r>
            <a:r>
              <a:rPr lang="en-US" altLang="zh-CN" sz="2600" b="0" dirty="0"/>
              <a:t>37</a:t>
            </a:r>
            <a:r>
              <a:rPr lang="zh-CN" altLang="en-US" sz="2600" b="0" dirty="0"/>
              <a:t>条：使用</a:t>
            </a:r>
            <a:r>
              <a:rPr lang="en-US" altLang="zh-CN" sz="2600" b="0" dirty="0"/>
              <a:t>accumulate</a:t>
            </a:r>
            <a:r>
              <a:rPr lang="zh-CN" altLang="en-US" sz="2600" b="0" dirty="0"/>
              <a:t>或者</a:t>
            </a:r>
            <a:r>
              <a:rPr lang="en-US" altLang="zh-CN" sz="2600" b="0" dirty="0" err="1"/>
              <a:t>for_each</a:t>
            </a:r>
            <a:r>
              <a:rPr lang="zh-CN" altLang="en-US" sz="2600" b="0" dirty="0"/>
              <a:t>进行区间统计。</a:t>
            </a:r>
            <a:endParaRPr lang="zh-CN" altLang="en-US" sz="2600" dirty="0"/>
          </a:p>
        </p:txBody>
      </p:sp>
      <p:sp>
        <p:nvSpPr>
          <p:cNvPr id="4" name="灯片编号占位符 3"/>
          <p:cNvSpPr>
            <a:spLocks noGrp="1"/>
          </p:cNvSpPr>
          <p:nvPr>
            <p:ph type="sldNum" sz="quarter" idx="12"/>
          </p:nvPr>
        </p:nvSpPr>
        <p:spPr/>
        <p:txBody>
          <a:bodyPr/>
          <a:lstStyle/>
          <a:p>
            <a:fld id="{81622E5D-7BC3-44E6-BA65-C8AAD10FCEE5}" type="slidenum">
              <a:rPr lang="en-US" altLang="zh-CN" smtClean="0"/>
              <a:pPr/>
              <a:t>106</a:t>
            </a:fld>
            <a:endParaRPr lang="en-US" altLang="zh-CN"/>
          </a:p>
        </p:txBody>
      </p:sp>
    </p:spTree>
    <p:extLst>
      <p:ext uri="{BB962C8B-B14F-4D97-AF65-F5344CB8AC3E}">
        <p14:creationId xmlns:p14="http://schemas.microsoft.com/office/powerpoint/2010/main" val="425149046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第</a:t>
            </a:r>
            <a:r>
              <a:rPr lang="en-US" altLang="zh-CN" b="0" dirty="0"/>
              <a:t>6</a:t>
            </a:r>
            <a:r>
              <a:rPr lang="zh-CN" altLang="en-US" b="0" dirty="0"/>
              <a:t>章 函数子、函数子类、函数及其他</a:t>
            </a:r>
            <a:endParaRPr lang="zh-CN" altLang="en-US" dirty="0"/>
          </a:p>
        </p:txBody>
      </p:sp>
      <p:sp>
        <p:nvSpPr>
          <p:cNvPr id="3" name="内容占位符 2"/>
          <p:cNvSpPr>
            <a:spLocks noGrp="1"/>
          </p:cNvSpPr>
          <p:nvPr>
            <p:ph idx="1"/>
          </p:nvPr>
        </p:nvSpPr>
        <p:spPr/>
        <p:txBody>
          <a:bodyPr/>
          <a:lstStyle/>
          <a:p>
            <a:pPr marL="0" indent="0">
              <a:buNone/>
            </a:pPr>
            <a:r>
              <a:rPr lang="zh-CN" altLang="en-US" b="0" dirty="0"/>
              <a:t>第</a:t>
            </a:r>
            <a:r>
              <a:rPr lang="en-US" altLang="zh-CN" b="0" dirty="0"/>
              <a:t>38</a:t>
            </a:r>
            <a:r>
              <a:rPr lang="zh-CN" altLang="en-US" b="0" dirty="0"/>
              <a:t>条：遵循按值传递的原则来设计函数子类。</a:t>
            </a:r>
            <a:r>
              <a:rPr lang="zh-CN" altLang="en-US" dirty="0"/>
              <a:t/>
            </a:r>
            <a:br>
              <a:rPr lang="zh-CN" altLang="en-US" dirty="0"/>
            </a:br>
            <a:r>
              <a:rPr lang="zh-CN" altLang="en-US" b="0" dirty="0"/>
              <a:t>第</a:t>
            </a:r>
            <a:r>
              <a:rPr lang="en-US" altLang="zh-CN" b="0" dirty="0"/>
              <a:t>39</a:t>
            </a:r>
            <a:r>
              <a:rPr lang="zh-CN" altLang="en-US" b="0" dirty="0"/>
              <a:t>条：确保判别式是“纯函数”。</a:t>
            </a:r>
            <a:r>
              <a:rPr lang="zh-CN" altLang="en-US" dirty="0"/>
              <a:t/>
            </a:r>
            <a:br>
              <a:rPr lang="zh-CN" altLang="en-US" dirty="0"/>
            </a:br>
            <a:r>
              <a:rPr lang="zh-CN" altLang="en-US" b="0" dirty="0"/>
              <a:t>第</a:t>
            </a:r>
            <a:r>
              <a:rPr lang="en-US" altLang="zh-CN" b="0" dirty="0"/>
              <a:t>40</a:t>
            </a:r>
            <a:r>
              <a:rPr lang="zh-CN" altLang="en-US" b="0" dirty="0"/>
              <a:t>条：若一个类是函数子，则应使它可配接。</a:t>
            </a:r>
            <a:r>
              <a:rPr lang="zh-CN" altLang="en-US" dirty="0"/>
              <a:t/>
            </a:r>
            <a:br>
              <a:rPr lang="zh-CN" altLang="en-US" dirty="0"/>
            </a:br>
            <a:r>
              <a:rPr lang="zh-CN" altLang="en-US" b="0" dirty="0"/>
              <a:t>第</a:t>
            </a:r>
            <a:r>
              <a:rPr lang="en-US" altLang="zh-CN" b="0" dirty="0"/>
              <a:t>41</a:t>
            </a:r>
            <a:r>
              <a:rPr lang="zh-CN" altLang="en-US" b="0" dirty="0"/>
              <a:t>条：理解</a:t>
            </a:r>
            <a:r>
              <a:rPr lang="en-US" altLang="zh-CN" b="0" dirty="0" err="1"/>
              <a:t>ptr_fun</a:t>
            </a:r>
            <a:r>
              <a:rPr lang="zh-CN" altLang="en-US" b="0" dirty="0"/>
              <a:t>、</a:t>
            </a:r>
            <a:r>
              <a:rPr lang="en-US" altLang="zh-CN" b="0" dirty="0" err="1"/>
              <a:t>mem_fun</a:t>
            </a:r>
            <a:r>
              <a:rPr lang="zh-CN" altLang="en-US" b="0" dirty="0"/>
              <a:t>和</a:t>
            </a:r>
            <a:r>
              <a:rPr lang="en-US" altLang="zh-CN" b="0" dirty="0" err="1"/>
              <a:t>mem_fun_ref</a:t>
            </a:r>
            <a:r>
              <a:rPr lang="zh-CN" altLang="en-US" b="0" dirty="0"/>
              <a:t>的来由。</a:t>
            </a:r>
            <a:r>
              <a:rPr lang="zh-CN" altLang="en-US" dirty="0"/>
              <a:t/>
            </a:r>
            <a:br>
              <a:rPr lang="zh-CN" altLang="en-US" dirty="0"/>
            </a:br>
            <a:r>
              <a:rPr lang="zh-CN" altLang="en-US" b="0" dirty="0"/>
              <a:t>第</a:t>
            </a:r>
            <a:r>
              <a:rPr lang="en-US" altLang="zh-CN" b="0" dirty="0"/>
              <a:t>42</a:t>
            </a:r>
            <a:r>
              <a:rPr lang="zh-CN" altLang="en-US" b="0" dirty="0"/>
              <a:t>条：确保</a:t>
            </a:r>
            <a:r>
              <a:rPr lang="en-US" altLang="zh-CN" b="0" dirty="0"/>
              <a:t>less</a:t>
            </a:r>
            <a:r>
              <a:rPr lang="zh-CN" altLang="en-US" dirty="0"/>
              <a:t>与</a:t>
            </a:r>
            <a:r>
              <a:rPr lang="en-US" altLang="zh-CN" dirty="0"/>
              <a:t>operator&lt;</a:t>
            </a:r>
            <a:r>
              <a:rPr lang="zh-CN" altLang="en-US" dirty="0"/>
              <a:t>具有相同的语义。</a:t>
            </a:r>
          </a:p>
        </p:txBody>
      </p:sp>
      <p:sp>
        <p:nvSpPr>
          <p:cNvPr id="4" name="灯片编号占位符 3"/>
          <p:cNvSpPr>
            <a:spLocks noGrp="1"/>
          </p:cNvSpPr>
          <p:nvPr>
            <p:ph type="sldNum" sz="quarter" idx="12"/>
          </p:nvPr>
        </p:nvSpPr>
        <p:spPr/>
        <p:txBody>
          <a:bodyPr/>
          <a:lstStyle/>
          <a:p>
            <a:fld id="{81622E5D-7BC3-44E6-BA65-C8AAD10FCEE5}" type="slidenum">
              <a:rPr lang="en-US" altLang="zh-CN" smtClean="0"/>
              <a:pPr/>
              <a:t>107</a:t>
            </a:fld>
            <a:endParaRPr lang="en-US" altLang="zh-CN"/>
          </a:p>
        </p:txBody>
      </p:sp>
    </p:spTree>
    <p:extLst>
      <p:ext uri="{BB962C8B-B14F-4D97-AF65-F5344CB8AC3E}">
        <p14:creationId xmlns:p14="http://schemas.microsoft.com/office/powerpoint/2010/main" val="319666928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第</a:t>
            </a:r>
            <a:r>
              <a:rPr lang="en-US" altLang="zh-CN" b="0" dirty="0"/>
              <a:t>7</a:t>
            </a:r>
            <a:r>
              <a:rPr lang="zh-CN" altLang="en-US" b="0" dirty="0"/>
              <a:t>章 在程序中使用</a:t>
            </a:r>
            <a:r>
              <a:rPr lang="en-US" altLang="zh-CN" b="0" dirty="0"/>
              <a:t>STL</a:t>
            </a:r>
            <a:endParaRPr lang="zh-CN" altLang="en-US" dirty="0"/>
          </a:p>
        </p:txBody>
      </p:sp>
      <p:sp>
        <p:nvSpPr>
          <p:cNvPr id="3" name="内容占位符 2"/>
          <p:cNvSpPr>
            <a:spLocks noGrp="1"/>
          </p:cNvSpPr>
          <p:nvPr>
            <p:ph idx="1"/>
          </p:nvPr>
        </p:nvSpPr>
        <p:spPr>
          <a:xfrm>
            <a:off x="457200" y="1484784"/>
            <a:ext cx="8435280" cy="5004916"/>
          </a:xfrm>
        </p:spPr>
        <p:txBody>
          <a:bodyPr/>
          <a:lstStyle/>
          <a:p>
            <a:pPr marL="0" indent="0">
              <a:buNone/>
            </a:pPr>
            <a:r>
              <a:rPr lang="zh-CN" altLang="en-US" b="0" dirty="0"/>
              <a:t>第</a:t>
            </a:r>
            <a:r>
              <a:rPr lang="en-US" altLang="zh-CN" b="0" dirty="0"/>
              <a:t>43</a:t>
            </a:r>
            <a:r>
              <a:rPr lang="zh-CN" altLang="en-US" b="0" dirty="0"/>
              <a:t>条：算法调用优先于手写的循环。</a:t>
            </a:r>
            <a:r>
              <a:rPr lang="zh-CN" altLang="en-US" dirty="0"/>
              <a:t/>
            </a:r>
            <a:br>
              <a:rPr lang="zh-CN" altLang="en-US" dirty="0"/>
            </a:br>
            <a:r>
              <a:rPr lang="zh-CN" altLang="en-US" b="0" dirty="0"/>
              <a:t>第</a:t>
            </a:r>
            <a:r>
              <a:rPr lang="en-US" altLang="zh-CN" b="0" dirty="0"/>
              <a:t>44</a:t>
            </a:r>
            <a:r>
              <a:rPr lang="zh-CN" altLang="en-US" b="0" dirty="0"/>
              <a:t>条：容器的成员函数优先于同名的算法。</a:t>
            </a:r>
            <a:r>
              <a:rPr lang="zh-CN" altLang="en-US" dirty="0"/>
              <a:t/>
            </a:r>
            <a:br>
              <a:rPr lang="zh-CN" altLang="en-US" dirty="0"/>
            </a:br>
            <a:r>
              <a:rPr lang="zh-CN" altLang="en-US" b="0" dirty="0"/>
              <a:t>第</a:t>
            </a:r>
            <a:r>
              <a:rPr lang="en-US" altLang="zh-CN" b="0" dirty="0"/>
              <a:t>45</a:t>
            </a:r>
            <a:r>
              <a:rPr lang="zh-CN" altLang="en-US" b="0" dirty="0"/>
              <a:t>条：正确区分</a:t>
            </a:r>
            <a:r>
              <a:rPr lang="en-US" altLang="zh-CN" b="0" dirty="0"/>
              <a:t>count</a:t>
            </a:r>
            <a:r>
              <a:rPr lang="zh-CN" altLang="en-US" b="0" dirty="0"/>
              <a:t>、</a:t>
            </a:r>
            <a:r>
              <a:rPr lang="en-US" altLang="zh-CN" b="0" dirty="0"/>
              <a:t>find</a:t>
            </a:r>
            <a:r>
              <a:rPr lang="zh-CN" altLang="en-US" b="0" dirty="0"/>
              <a:t>、</a:t>
            </a:r>
            <a:r>
              <a:rPr lang="en-US" altLang="zh-CN" b="0" dirty="0" err="1"/>
              <a:t>binary_search</a:t>
            </a:r>
            <a:r>
              <a:rPr lang="zh-CN" altLang="en-US" b="0" dirty="0"/>
              <a:t>、</a:t>
            </a:r>
            <a:r>
              <a:rPr lang="en-US" altLang="zh-CN" b="0" dirty="0" err="1"/>
              <a:t>lower_bound</a:t>
            </a:r>
            <a:r>
              <a:rPr lang="zh-CN" altLang="en-US" b="0" dirty="0"/>
              <a:t>、</a:t>
            </a:r>
            <a:r>
              <a:rPr lang="en-US" altLang="zh-CN" b="0" dirty="0" err="1"/>
              <a:t>upper_bound</a:t>
            </a:r>
            <a:r>
              <a:rPr lang="zh-CN" altLang="en-US" b="0" dirty="0"/>
              <a:t>和</a:t>
            </a:r>
            <a:r>
              <a:rPr lang="en-US" altLang="zh-CN" b="0" dirty="0" err="1"/>
              <a:t>equal_range</a:t>
            </a:r>
            <a:r>
              <a:rPr lang="zh-CN" altLang="en-US" b="0" dirty="0"/>
              <a:t>。</a:t>
            </a:r>
            <a:r>
              <a:rPr lang="en-US" altLang="zh-CN" dirty="0"/>
              <a:t/>
            </a:r>
            <a:br>
              <a:rPr lang="en-US" altLang="zh-CN" dirty="0"/>
            </a:br>
            <a:r>
              <a:rPr lang="zh-CN" altLang="en-US" b="0" dirty="0"/>
              <a:t>第</a:t>
            </a:r>
            <a:r>
              <a:rPr lang="en-US" altLang="zh-CN" b="0" dirty="0"/>
              <a:t>46</a:t>
            </a:r>
            <a:r>
              <a:rPr lang="zh-CN" altLang="en-US" b="0" dirty="0"/>
              <a:t>条：考虑使用函数对象而不是函数作为</a:t>
            </a:r>
            <a:r>
              <a:rPr lang="en-US" altLang="zh-CN" b="0" dirty="0"/>
              <a:t>STL</a:t>
            </a:r>
            <a:r>
              <a:rPr lang="zh-CN" altLang="en-US" b="0" dirty="0"/>
              <a:t>算法的参数。</a:t>
            </a:r>
            <a:r>
              <a:rPr lang="zh-CN" altLang="en-US" dirty="0"/>
              <a:t/>
            </a:r>
            <a:br>
              <a:rPr lang="zh-CN" altLang="en-US" dirty="0"/>
            </a:br>
            <a:r>
              <a:rPr lang="zh-CN" altLang="en-US" b="0" dirty="0"/>
              <a:t>第</a:t>
            </a:r>
            <a:r>
              <a:rPr lang="en-US" altLang="zh-CN" b="0" dirty="0"/>
              <a:t>47</a:t>
            </a:r>
            <a:r>
              <a:rPr lang="zh-CN" altLang="en-US" b="0" dirty="0"/>
              <a:t>条：避免产生“直写型”（</a:t>
            </a:r>
            <a:r>
              <a:rPr lang="en-US" altLang="zh-CN" b="0" dirty="0"/>
              <a:t>write-only</a:t>
            </a:r>
            <a:r>
              <a:rPr lang="zh-CN" altLang="en-US" b="0" dirty="0"/>
              <a:t>）的代码。</a:t>
            </a:r>
            <a:r>
              <a:rPr lang="zh-CN" altLang="en-US" dirty="0"/>
              <a:t/>
            </a:r>
            <a:br>
              <a:rPr lang="zh-CN" altLang="en-US" dirty="0"/>
            </a:br>
            <a:r>
              <a:rPr lang="zh-CN" altLang="en-US" b="0" dirty="0"/>
              <a:t>第</a:t>
            </a:r>
            <a:r>
              <a:rPr lang="en-US" altLang="zh-CN" b="0" dirty="0"/>
              <a:t>48</a:t>
            </a:r>
            <a:r>
              <a:rPr lang="zh-CN" altLang="en-US" b="0" dirty="0"/>
              <a:t>条：总是包含（</a:t>
            </a:r>
            <a:r>
              <a:rPr lang="en-US" altLang="zh-CN" b="0" dirty="0"/>
              <a:t>#include</a:t>
            </a:r>
            <a:r>
              <a:rPr lang="zh-CN" altLang="en-US" b="0" dirty="0"/>
              <a:t>）正确的头文件。</a:t>
            </a:r>
            <a:r>
              <a:rPr lang="zh-CN" altLang="en-US" dirty="0"/>
              <a:t/>
            </a:r>
            <a:br>
              <a:rPr lang="zh-CN" altLang="en-US" dirty="0"/>
            </a:br>
            <a:r>
              <a:rPr lang="zh-CN" altLang="en-US" b="0" dirty="0"/>
              <a:t>第</a:t>
            </a:r>
            <a:r>
              <a:rPr lang="en-US" altLang="zh-CN" b="0" dirty="0"/>
              <a:t>49</a:t>
            </a:r>
            <a:r>
              <a:rPr lang="zh-CN" altLang="en-US" b="0" dirty="0"/>
              <a:t>条：学会分析与</a:t>
            </a:r>
            <a:r>
              <a:rPr lang="en-US" altLang="zh-CN" b="0" dirty="0"/>
              <a:t>STL</a:t>
            </a:r>
            <a:r>
              <a:rPr lang="zh-CN" altLang="en-US" b="0" dirty="0"/>
              <a:t>相关的编译器诊断信息。</a:t>
            </a:r>
            <a:r>
              <a:rPr lang="zh-CN" altLang="en-US" dirty="0"/>
              <a:t/>
            </a:r>
            <a:br>
              <a:rPr lang="zh-CN" altLang="en-US" dirty="0"/>
            </a:br>
            <a:r>
              <a:rPr lang="zh-CN" altLang="en-US" b="0" dirty="0"/>
              <a:t>第</a:t>
            </a:r>
            <a:r>
              <a:rPr lang="en-US" altLang="zh-CN" b="0" dirty="0"/>
              <a:t>50</a:t>
            </a:r>
            <a:r>
              <a:rPr lang="zh-CN" altLang="en-US" b="0" dirty="0"/>
              <a:t>条：熟悉与</a:t>
            </a:r>
            <a:r>
              <a:rPr lang="en-US" altLang="zh-CN" b="0" dirty="0"/>
              <a:t>STL</a:t>
            </a:r>
            <a:r>
              <a:rPr lang="zh-CN" altLang="en-US" b="0" dirty="0"/>
              <a:t>相关的</a:t>
            </a:r>
            <a:r>
              <a:rPr lang="en-US" altLang="zh-CN" b="0" dirty="0"/>
              <a:t>Web</a:t>
            </a:r>
            <a:r>
              <a:rPr lang="zh-CN" altLang="en-US" b="0" dirty="0"/>
              <a:t>站点</a:t>
            </a:r>
            <a:endParaRPr lang="zh-CN" altLang="en-US" dirty="0"/>
          </a:p>
        </p:txBody>
      </p:sp>
      <p:sp>
        <p:nvSpPr>
          <p:cNvPr id="4" name="灯片编号占位符 3"/>
          <p:cNvSpPr>
            <a:spLocks noGrp="1"/>
          </p:cNvSpPr>
          <p:nvPr>
            <p:ph type="sldNum" sz="quarter" idx="12"/>
          </p:nvPr>
        </p:nvSpPr>
        <p:spPr/>
        <p:txBody>
          <a:bodyPr/>
          <a:lstStyle/>
          <a:p>
            <a:fld id="{81622E5D-7BC3-44E6-BA65-C8AAD10FCEE5}" type="slidenum">
              <a:rPr lang="en-US" altLang="zh-CN" smtClean="0"/>
              <a:pPr/>
              <a:t>108</a:t>
            </a:fld>
            <a:endParaRPr lang="en-US" altLang="zh-CN"/>
          </a:p>
        </p:txBody>
      </p:sp>
    </p:spTree>
    <p:extLst>
      <p:ext uri="{BB962C8B-B14F-4D97-AF65-F5344CB8AC3E}">
        <p14:creationId xmlns:p14="http://schemas.microsoft.com/office/powerpoint/2010/main" val="3245760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9.2】</a:t>
            </a:r>
            <a:r>
              <a:rPr lang="zh-CN" altLang="en-US" dirty="0">
                <a:solidFill>
                  <a:srgbClr val="C00000"/>
                </a:solidFill>
              </a:rPr>
              <a:t>定义一个函数模板与一个函数，它们都叫做</a:t>
            </a:r>
            <a:r>
              <a:rPr lang="en-US" altLang="zh-CN" dirty="0" err="1">
                <a:solidFill>
                  <a:srgbClr val="C00000"/>
                </a:solidFill>
              </a:rPr>
              <a:t>min，C</a:t>
            </a:r>
            <a:r>
              <a:rPr lang="en-US" altLang="zh-CN" dirty="0">
                <a:solidFill>
                  <a:srgbClr val="C00000"/>
                </a:solidFill>
              </a:rPr>
              <a:t>++</a:t>
            </a:r>
            <a:r>
              <a:rPr lang="zh-CN" altLang="en-US" dirty="0">
                <a:solidFill>
                  <a:srgbClr val="C00000"/>
                </a:solidFill>
              </a:rPr>
              <a:t>允许这种函数模板与函数同名的所谓重载使用方法。但注意，在这种情况下，每当遇见函数调用时，</a:t>
            </a:r>
            <a:r>
              <a:rPr lang="en-US" altLang="zh-CN" dirty="0">
                <a:solidFill>
                  <a:srgbClr val="C00000"/>
                </a:solidFill>
              </a:rPr>
              <a:t>C++</a:t>
            </a:r>
            <a:r>
              <a:rPr lang="zh-CN" altLang="en-US" dirty="0">
                <a:solidFill>
                  <a:srgbClr val="C00000"/>
                </a:solidFill>
              </a:rPr>
              <a:t>编译器都将</a:t>
            </a:r>
            <a:r>
              <a:rPr lang="zh-CN" altLang="en-US" dirty="0">
                <a:solidFill>
                  <a:srgbClr val="0000FF"/>
                </a:solidFill>
              </a:rPr>
              <a:t>首先检查是否存在重载函数</a:t>
            </a:r>
            <a:r>
              <a:rPr lang="zh-CN" altLang="en-US" dirty="0">
                <a:solidFill>
                  <a:srgbClr val="800080"/>
                </a:solidFill>
              </a:rPr>
              <a:t>，</a:t>
            </a:r>
            <a:r>
              <a:rPr lang="zh-CN" altLang="en-US" dirty="0">
                <a:solidFill>
                  <a:srgbClr val="C00000"/>
                </a:solidFill>
              </a:rPr>
              <a:t>若匹配成功则调用该函数，否则</a:t>
            </a:r>
            <a:r>
              <a:rPr lang="zh-CN" altLang="en-US" dirty="0">
                <a:solidFill>
                  <a:srgbClr val="0000FF"/>
                </a:solidFill>
              </a:rPr>
              <a:t>再去匹配函数模板</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10</a:t>
            </a:fld>
            <a:endParaRPr lang="en-US" altLang="zh-CN" dirty="0"/>
          </a:p>
        </p:txBody>
      </p:sp>
    </p:spTree>
    <p:extLst>
      <p:ext uri="{BB962C8B-B14F-4D97-AF65-F5344CB8AC3E}">
        <p14:creationId xmlns:p14="http://schemas.microsoft.com/office/powerpoint/2010/main" val="297368089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WordArt 3"/>
          <p:cNvSpPr>
            <a:spLocks noChangeArrowheads="1" noChangeShapeType="1" noTextEdit="1"/>
          </p:cNvSpPr>
          <p:nvPr/>
        </p:nvSpPr>
        <p:spPr bwMode="gray">
          <a:xfrm>
            <a:off x="2133600" y="2743200"/>
            <a:ext cx="4795854" cy="900114"/>
          </a:xfrm>
          <a:prstGeom prst="rect">
            <a:avLst/>
          </a:prstGeom>
        </p:spPr>
        <p:txBody>
          <a:bodyPr wrap="none" fromWordArt="1">
            <a:prstTxWarp prst="textDeflate">
              <a:avLst>
                <a:gd name="adj" fmla="val 0"/>
              </a:avLst>
            </a:prstTxWarp>
          </a:bodyPr>
          <a:lstStyle/>
          <a:p>
            <a:pPr algn="ctr"/>
            <a:r>
              <a:rPr lang="zh-CN" altLang="en-US" sz="5400" b="1" kern="10" dirty="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ea typeface="Verdana"/>
                <a:cs typeface="Verdana"/>
              </a:rPr>
              <a:t>第九章结束</a:t>
            </a:r>
            <a:r>
              <a:rPr lang="en-US" altLang="zh-CN" sz="5400" b="1" kern="10" dirty="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ea typeface="Verdana"/>
                <a:cs typeface="Verdana"/>
              </a:rPr>
              <a:t>!</a:t>
            </a:r>
            <a:endParaRPr lang="zh-CN" altLang="en-US" sz="5400" b="1" kern="10" dirty="0">
              <a:ln w="28575">
                <a:solidFill>
                  <a:schemeClr val="bg1"/>
                </a:solidFill>
                <a:round/>
                <a:headEnd/>
                <a:tailEnd/>
              </a:ln>
              <a:gradFill rotWithShape="1">
                <a:gsLst>
                  <a:gs pos="0">
                    <a:schemeClr val="tx2"/>
                  </a:gs>
                  <a:gs pos="100000">
                    <a:schemeClr val="hlink"/>
                  </a:gs>
                </a:gsLst>
                <a:lin ang="5400000" scaled="1"/>
              </a:gradFill>
              <a:effectLst>
                <a:outerShdw dist="107763" dir="2700000" algn="ctr" rotWithShape="0">
                  <a:srgbClr val="000000">
                    <a:alpha val="50000"/>
                  </a:srgbClr>
                </a:outerShdw>
              </a:effectLst>
              <a:latin typeface="Verdana"/>
              <a:cs typeface="Verdana"/>
            </a:endParaRPr>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362425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p:txBody>
          <a:bodyPr/>
          <a:lstStyle/>
          <a:p>
            <a:pPr algn="just">
              <a:spcBef>
                <a:spcPts val="0"/>
              </a:spcBef>
              <a:buNone/>
            </a:pPr>
            <a:r>
              <a:rPr lang="en-US" altLang="zh-CN" sz="2400" dirty="0">
                <a:solidFill>
                  <a:srgbClr val="0000FF"/>
                </a:solidFill>
                <a:latin typeface="Courier New" pitchFamily="49" charset="0"/>
                <a:cs typeface="Courier New" pitchFamily="49" charset="0"/>
              </a:rPr>
              <a:t>#include</a:t>
            </a:r>
            <a:r>
              <a:rPr lang="en-US" altLang="zh-CN" sz="2400" dirty="0">
                <a:solidFill>
                  <a:schemeClr val="tx2"/>
                </a:solidFill>
                <a:latin typeface="Courier New" pitchFamily="49" charset="0"/>
                <a:cs typeface="Courier New" pitchFamily="49" charset="0"/>
              </a:rPr>
              <a:t> &lt;</a:t>
            </a:r>
            <a:r>
              <a:rPr lang="en-US" altLang="zh-CN" sz="2400" dirty="0" err="1">
                <a:solidFill>
                  <a:schemeClr val="tx2"/>
                </a:solidFill>
                <a:latin typeface="Courier New" pitchFamily="49" charset="0"/>
                <a:cs typeface="Courier New" pitchFamily="49" charset="0"/>
              </a:rPr>
              <a:t>iostream</a:t>
            </a:r>
            <a:r>
              <a:rPr lang="en-US" altLang="zh-CN" sz="2400" dirty="0">
                <a:solidFill>
                  <a:schemeClr val="tx2"/>
                </a:solidFill>
                <a:latin typeface="Courier New" pitchFamily="49" charset="0"/>
                <a:cs typeface="Courier New" pitchFamily="49" charset="0"/>
              </a:rPr>
              <a:t>&gt;</a:t>
            </a:r>
          </a:p>
          <a:p>
            <a:pPr algn="just">
              <a:spcBef>
                <a:spcPts val="0"/>
              </a:spcBef>
              <a:buNone/>
            </a:pPr>
            <a:r>
              <a:rPr lang="en-US" altLang="zh-CN" sz="2400" dirty="0">
                <a:solidFill>
                  <a:srgbClr val="0000FF"/>
                </a:solidFill>
                <a:latin typeface="Courier New" pitchFamily="49" charset="0"/>
                <a:cs typeface="Courier New" pitchFamily="49" charset="0"/>
              </a:rPr>
              <a:t>#include </a:t>
            </a:r>
            <a:r>
              <a:rPr lang="en-US" altLang="zh-CN" sz="2400" dirty="0">
                <a:solidFill>
                  <a:schemeClr val="tx2"/>
                </a:solidFill>
                <a:latin typeface="Courier New" pitchFamily="49" charset="0"/>
                <a:cs typeface="Courier New" pitchFamily="49" charset="0"/>
              </a:rPr>
              <a:t>&lt;</a:t>
            </a:r>
            <a:r>
              <a:rPr lang="en-US" altLang="zh-CN" sz="2400" dirty="0" err="1">
                <a:solidFill>
                  <a:schemeClr val="tx2"/>
                </a:solidFill>
                <a:latin typeface="Courier New" pitchFamily="49" charset="0"/>
                <a:cs typeface="Courier New" pitchFamily="49" charset="0"/>
              </a:rPr>
              <a:t>string.h</a:t>
            </a:r>
            <a:r>
              <a:rPr lang="en-US" altLang="zh-CN" sz="2400" dirty="0">
                <a:solidFill>
                  <a:schemeClr val="tx2"/>
                </a:solidFill>
                <a:latin typeface="Courier New" pitchFamily="49" charset="0"/>
                <a:cs typeface="Courier New" pitchFamily="49" charset="0"/>
              </a:rPr>
              <a:t>&gt;</a:t>
            </a:r>
          </a:p>
          <a:p>
            <a:pPr algn="just">
              <a:spcBef>
                <a:spcPts val="0"/>
              </a:spcBef>
              <a:buNone/>
            </a:pPr>
            <a:r>
              <a:rPr lang="en-US" altLang="zh-CN" sz="2400" dirty="0">
                <a:solidFill>
                  <a:srgbClr val="0000FF"/>
                </a:solidFill>
                <a:latin typeface="Courier New" pitchFamily="49" charset="0"/>
                <a:cs typeface="Courier New" pitchFamily="49" charset="0"/>
              </a:rPr>
              <a:t>using namespace </a:t>
            </a:r>
            <a:r>
              <a:rPr lang="en-US" altLang="zh-CN" sz="2400" dirty="0" err="1">
                <a:solidFill>
                  <a:schemeClr val="tx2"/>
                </a:solidFill>
                <a:latin typeface="Courier New" pitchFamily="49" charset="0"/>
                <a:cs typeface="Courier New" pitchFamily="49" charset="0"/>
              </a:rPr>
              <a:t>std</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rgbClr val="0000FF"/>
                </a:solidFill>
                <a:latin typeface="Courier New" pitchFamily="49" charset="0"/>
                <a:cs typeface="Courier New" pitchFamily="49" charset="0"/>
              </a:rPr>
              <a:t>template </a:t>
            </a:r>
            <a:r>
              <a:rPr lang="en-US" altLang="zh-CN" sz="2400" dirty="0">
                <a:solidFill>
                  <a:schemeClr val="tx2"/>
                </a:solidFill>
                <a:latin typeface="Courier New" pitchFamily="49" charset="0"/>
                <a:cs typeface="Courier New" pitchFamily="49" charset="0"/>
              </a:rPr>
              <a:t>&lt;</a:t>
            </a:r>
            <a:r>
              <a:rPr lang="en-US" altLang="zh-CN" sz="2400" dirty="0">
                <a:solidFill>
                  <a:srgbClr val="0000FF"/>
                </a:solidFill>
                <a:latin typeface="Courier New" pitchFamily="49" charset="0"/>
                <a:cs typeface="Courier New" pitchFamily="49" charset="0"/>
              </a:rPr>
              <a:t>class </a:t>
            </a:r>
            <a:r>
              <a:rPr lang="en-US" altLang="zh-CN" sz="2400" dirty="0">
                <a:solidFill>
                  <a:srgbClr val="FF0000"/>
                </a:solidFill>
                <a:latin typeface="Courier New" pitchFamily="49" charset="0"/>
                <a:cs typeface="Courier New" pitchFamily="49" charset="0"/>
              </a:rPr>
              <a:t>type</a:t>
            </a:r>
            <a:r>
              <a:rPr lang="en-US" altLang="zh-CN" sz="2400" dirty="0">
                <a:solidFill>
                  <a:schemeClr val="tx2"/>
                </a:solidFill>
                <a:latin typeface="Courier New" pitchFamily="49" charset="0"/>
                <a:cs typeface="Courier New" pitchFamily="49" charset="0"/>
              </a:rPr>
              <a:t>&gt;</a:t>
            </a:r>
            <a:endParaRPr lang="en-US" altLang="zh-CN" sz="2400" dirty="0">
              <a:solidFill>
                <a:srgbClr val="0000FF"/>
              </a:solidFill>
              <a:latin typeface="Courier New" pitchFamily="49" charset="0"/>
              <a:cs typeface="Courier New" pitchFamily="49" charset="0"/>
            </a:endParaRPr>
          </a:p>
          <a:p>
            <a:pPr algn="just">
              <a:spcBef>
                <a:spcPts val="0"/>
              </a:spcBef>
              <a:buNone/>
            </a:pPr>
            <a:r>
              <a:rPr lang="en-US" altLang="zh-CN" sz="2400" dirty="0">
                <a:solidFill>
                  <a:srgbClr val="FF0000"/>
                </a:solidFill>
                <a:latin typeface="Courier New" pitchFamily="49" charset="0"/>
                <a:cs typeface="Courier New" pitchFamily="49" charset="0"/>
              </a:rPr>
              <a:t>type</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min (</a:t>
            </a:r>
            <a:r>
              <a:rPr lang="en-US" altLang="zh-CN" sz="2400" dirty="0">
                <a:solidFill>
                  <a:srgbClr val="FF0000"/>
                </a:solidFill>
                <a:latin typeface="Courier New" pitchFamily="49" charset="0"/>
                <a:cs typeface="Courier New" pitchFamily="49" charset="0"/>
              </a:rPr>
              <a:t>type</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a,</a:t>
            </a:r>
            <a:r>
              <a:rPr lang="en-US" altLang="zh-CN" sz="2400" dirty="0">
                <a:solidFill>
                  <a:srgbClr val="0000FF"/>
                </a:solidFill>
                <a:latin typeface="Courier New" pitchFamily="49" charset="0"/>
                <a:cs typeface="Courier New" pitchFamily="49" charset="0"/>
              </a:rPr>
              <a:t> </a:t>
            </a:r>
            <a:r>
              <a:rPr lang="en-US" altLang="zh-CN" sz="2400" dirty="0">
                <a:solidFill>
                  <a:srgbClr val="FF0000"/>
                </a:solidFill>
                <a:latin typeface="Courier New" pitchFamily="49" charset="0"/>
                <a:cs typeface="Courier New" pitchFamily="49" charset="0"/>
              </a:rPr>
              <a:t>type</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b){</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//type</a:t>
            </a:r>
            <a:r>
              <a:rPr lang="zh-CN" altLang="en-US" sz="2400" dirty="0">
                <a:solidFill>
                  <a:srgbClr val="00B050"/>
                </a:solidFill>
                <a:latin typeface="Courier New" pitchFamily="49" charset="0"/>
                <a:cs typeface="Courier New" pitchFamily="49" charset="0"/>
              </a:rPr>
              <a:t>型的</a:t>
            </a:r>
            <a:r>
              <a:rPr lang="en-US" altLang="zh-CN" sz="2400" dirty="0">
                <a:solidFill>
                  <a:srgbClr val="00B050"/>
                </a:solidFill>
                <a:latin typeface="Courier New" pitchFamily="49" charset="0"/>
                <a:cs typeface="Courier New" pitchFamily="49" charset="0"/>
              </a:rPr>
              <a:t>a</a:t>
            </a:r>
            <a:r>
              <a:rPr lang="zh-CN" altLang="en-US" sz="2400" dirty="0">
                <a:solidFill>
                  <a:srgbClr val="00B050"/>
                </a:solidFill>
                <a:latin typeface="Courier New" pitchFamily="49" charset="0"/>
                <a:cs typeface="Courier New" pitchFamily="49" charset="0"/>
              </a:rPr>
              <a:t>与</a:t>
            </a:r>
            <a:r>
              <a:rPr lang="en-US" altLang="zh-CN" sz="2400" dirty="0">
                <a:solidFill>
                  <a:srgbClr val="00B050"/>
                </a:solidFill>
                <a:latin typeface="Courier New" pitchFamily="49" charset="0"/>
                <a:cs typeface="Courier New" pitchFamily="49" charset="0"/>
              </a:rPr>
              <a:t>b</a:t>
            </a:r>
            <a:r>
              <a:rPr lang="zh-CN" altLang="en-US" sz="2400" dirty="0">
                <a:solidFill>
                  <a:srgbClr val="00B050"/>
                </a:solidFill>
                <a:latin typeface="Courier New" pitchFamily="49" charset="0"/>
                <a:cs typeface="Courier New" pitchFamily="49" charset="0"/>
              </a:rPr>
              <a:t>要能够进行“&lt;”比较运算!</a:t>
            </a:r>
          </a:p>
          <a:p>
            <a:pPr algn="just">
              <a:spcBef>
                <a:spcPts val="0"/>
              </a:spcBef>
              <a:buNone/>
            </a:pPr>
            <a:r>
              <a:rPr lang="zh-CN" altLang="en-US" sz="2400" dirty="0">
                <a:solidFill>
                  <a:srgbClr val="0000FF"/>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return </a:t>
            </a:r>
            <a:r>
              <a:rPr lang="en-US" altLang="zh-CN" sz="2400" dirty="0">
                <a:solidFill>
                  <a:schemeClr val="tx2"/>
                </a:solidFill>
                <a:latin typeface="Courier New" pitchFamily="49" charset="0"/>
                <a:cs typeface="Courier New" pitchFamily="49" charset="0"/>
              </a:rPr>
              <a:t>(a&lt;</a:t>
            </a:r>
            <a:r>
              <a:rPr lang="en-US" altLang="zh-CN" sz="2400" dirty="0" err="1">
                <a:solidFill>
                  <a:schemeClr val="tx2"/>
                </a:solidFill>
                <a:latin typeface="Courier New" pitchFamily="49" charset="0"/>
                <a:cs typeface="Courier New" pitchFamily="49" charset="0"/>
              </a:rPr>
              <a:t>b?a:b</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rgbClr val="0000FF"/>
                </a:solidFill>
                <a:latin typeface="Courier New" pitchFamily="49" charset="0"/>
                <a:cs typeface="Courier New" pitchFamily="49" charset="0"/>
              </a:rPr>
              <a:t>char</a:t>
            </a:r>
            <a:r>
              <a:rPr lang="en-US" altLang="zh-CN" sz="2400" dirty="0">
                <a:solidFill>
                  <a:schemeClr val="tx2"/>
                </a:solidFill>
                <a:latin typeface="Courier New" pitchFamily="49" charset="0"/>
                <a:cs typeface="Courier New" pitchFamily="49" charset="0"/>
              </a:rPr>
              <a:t>* min (</a:t>
            </a:r>
            <a:r>
              <a:rPr lang="en-US" altLang="zh-CN" sz="2400" dirty="0">
                <a:solidFill>
                  <a:srgbClr val="0000FF"/>
                </a:solidFill>
                <a:latin typeface="Courier New" pitchFamily="49" charset="0"/>
                <a:cs typeface="Courier New" pitchFamily="49" charset="0"/>
              </a:rPr>
              <a:t>char</a:t>
            </a:r>
            <a:r>
              <a:rPr lang="en-US" altLang="zh-CN" sz="2400" dirty="0">
                <a:solidFill>
                  <a:schemeClr val="tx2"/>
                </a:solidFill>
                <a:latin typeface="Courier New" pitchFamily="49" charset="0"/>
                <a:cs typeface="Courier New" pitchFamily="49" charset="0"/>
              </a:rPr>
              <a:t>* a,</a:t>
            </a:r>
            <a:r>
              <a:rPr lang="en-US" altLang="zh-CN" sz="2400" dirty="0">
                <a:solidFill>
                  <a:srgbClr val="0000FF"/>
                </a:solidFill>
                <a:latin typeface="Courier New" pitchFamily="49" charset="0"/>
                <a:cs typeface="Courier New" pitchFamily="49" charset="0"/>
              </a:rPr>
              <a:t> char</a:t>
            </a:r>
            <a:r>
              <a:rPr lang="en-US" altLang="zh-CN" sz="2400" dirty="0">
                <a:solidFill>
                  <a:schemeClr val="tx2"/>
                </a:solidFill>
                <a:latin typeface="Courier New" pitchFamily="49" charset="0"/>
                <a:cs typeface="Courier New" pitchFamily="49" charset="0"/>
              </a:rPr>
              <a:t>* b){  </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函数</a:t>
            </a:r>
            <a:r>
              <a:rPr lang="en-US" altLang="zh-CN" sz="2400" dirty="0">
                <a:solidFill>
                  <a:srgbClr val="00B050"/>
                </a:solidFill>
                <a:latin typeface="Courier New" pitchFamily="49" charset="0"/>
                <a:cs typeface="Courier New" pitchFamily="49" charset="0"/>
              </a:rPr>
              <a:t>min，</a:t>
            </a:r>
            <a:r>
              <a:rPr lang="zh-CN" altLang="en-US" sz="2400" dirty="0">
                <a:solidFill>
                  <a:srgbClr val="00B050"/>
                </a:solidFill>
                <a:latin typeface="Courier New" pitchFamily="49" charset="0"/>
                <a:cs typeface="Courier New" pitchFamily="49" charset="0"/>
              </a:rPr>
              <a:t>字符串型参数，不能直接使用“&lt;”来进行</a:t>
            </a:r>
            <a:endParaRPr lang="en-US" altLang="zh-CN" sz="2400" dirty="0">
              <a:solidFill>
                <a:srgbClr val="00B050"/>
              </a:solidFill>
              <a:latin typeface="Courier New" pitchFamily="49" charset="0"/>
              <a:cs typeface="Courier New" pitchFamily="49" charset="0"/>
            </a:endParaRPr>
          </a:p>
          <a:p>
            <a:pPr algn="just">
              <a:spcBef>
                <a:spcPts val="0"/>
              </a:spcBef>
              <a:buNone/>
            </a:pPr>
            <a:r>
              <a:rPr lang="en-US" altLang="zh-CN" sz="2400" dirty="0">
                <a:solidFill>
                  <a:srgbClr val="00B050"/>
                </a:solidFill>
                <a:latin typeface="Courier New" pitchFamily="49" charset="0"/>
                <a:cs typeface="Courier New" pitchFamily="49" charset="0"/>
              </a:rPr>
              <a:t>	//</a:t>
            </a:r>
            <a:r>
              <a:rPr lang="zh-CN" altLang="en-US" sz="2400" dirty="0">
                <a:solidFill>
                  <a:srgbClr val="00B050"/>
                </a:solidFill>
                <a:latin typeface="Courier New" pitchFamily="49" charset="0"/>
                <a:cs typeface="Courier New" pitchFamily="49" charset="0"/>
              </a:rPr>
              <a:t>比较</a:t>
            </a:r>
          </a:p>
          <a:p>
            <a:pPr algn="just">
              <a:spcBef>
                <a:spcPts val="0"/>
              </a:spcBef>
              <a:buNone/>
            </a:pPr>
            <a:r>
              <a:rPr lang="zh-CN" altLang="en-US" sz="2400" dirty="0">
                <a:solidFill>
                  <a:srgbClr val="0000FF"/>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return</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strcmp</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a,b</a:t>
            </a:r>
            <a:r>
              <a:rPr lang="en-US" altLang="zh-CN" sz="2400" dirty="0">
                <a:solidFill>
                  <a:schemeClr val="tx2"/>
                </a:solidFill>
                <a:latin typeface="Courier New" pitchFamily="49" charset="0"/>
                <a:cs typeface="Courier New" pitchFamily="49" charset="0"/>
              </a:rPr>
              <a:t>)&lt;0?a:b);  </a:t>
            </a:r>
          </a:p>
          <a:p>
            <a:pPr algn="just">
              <a:spcBef>
                <a:spcPts val="0"/>
              </a:spcBef>
              <a:buNone/>
            </a:pPr>
            <a:r>
              <a:rPr lang="en-US" altLang="zh-CN" sz="2400" dirty="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11</a:t>
            </a:fld>
            <a:endParaRPr lang="en-US" altLang="zh-CN" dirty="0"/>
          </a:p>
        </p:txBody>
      </p:sp>
    </p:spTree>
    <p:extLst>
      <p:ext uri="{BB962C8B-B14F-4D97-AF65-F5344CB8AC3E}">
        <p14:creationId xmlns:p14="http://schemas.microsoft.com/office/powerpoint/2010/main" val="3328614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p:txBody>
          <a:bodyPr/>
          <a:lstStyle/>
          <a:p>
            <a:pPr algn="just">
              <a:spcBef>
                <a:spcPts val="0"/>
              </a:spcBef>
              <a:buNone/>
            </a:pPr>
            <a:r>
              <a:rPr lang="en-US" altLang="zh-CN" sz="2400" dirty="0">
                <a:solidFill>
                  <a:srgbClr val="0000FF"/>
                </a:solidFill>
                <a:latin typeface="Courier New" pitchFamily="49" charset="0"/>
                <a:cs typeface="Courier New" pitchFamily="49" charset="0"/>
              </a:rPr>
              <a:t>void </a:t>
            </a:r>
            <a:r>
              <a:rPr lang="en-US" altLang="zh-CN" sz="2400" dirty="0">
                <a:solidFill>
                  <a:schemeClr val="tx2"/>
                </a:solidFill>
                <a:latin typeface="Courier New" pitchFamily="49" charset="0"/>
                <a:cs typeface="Courier New" pitchFamily="49" charset="0"/>
              </a:rPr>
              <a:t>main() {</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&lt;&lt;min(3,-10)&lt;&lt;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使用函数模板</a:t>
            </a:r>
          </a:p>
          <a:p>
            <a:pPr algn="just">
              <a:spcBef>
                <a:spcPts val="0"/>
              </a:spcBef>
              <a:buNone/>
            </a:pPr>
            <a:r>
              <a:rPr lang="zh-CN" altLang="en-US"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&lt;&lt;min(2.5,99.5)&lt;&lt;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&lt;&lt;min('</a:t>
            </a:r>
            <a:r>
              <a:rPr lang="en-US" altLang="zh-CN" sz="2400" dirty="0" err="1">
                <a:solidFill>
                  <a:schemeClr val="tx2"/>
                </a:solidFill>
                <a:latin typeface="Courier New" pitchFamily="49" charset="0"/>
                <a:cs typeface="Courier New" pitchFamily="49" charset="0"/>
              </a:rPr>
              <a:t>m','c</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char</a:t>
            </a:r>
            <a:r>
              <a:rPr lang="en-US" altLang="zh-CN" sz="2400" dirty="0">
                <a:solidFill>
                  <a:schemeClr val="tx2"/>
                </a:solidFill>
                <a:latin typeface="Courier New" pitchFamily="49" charset="0"/>
                <a:cs typeface="Courier New" pitchFamily="49" charset="0"/>
              </a:rPr>
              <a:t>* str1="The C program", * str2="The C++ program";</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&lt;&lt;min(str1, str2)&lt;&lt;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使用重载函数!</a:t>
            </a:r>
          </a:p>
          <a:p>
            <a:pPr algn="just">
              <a:spcBef>
                <a:spcPts val="0"/>
              </a:spcBef>
              <a:buNone/>
            </a:pPr>
            <a:r>
              <a:rPr lang="zh-CN" altLang="en-US" sz="2400" dirty="0">
                <a:solidFill>
                  <a:schemeClr val="tx2"/>
                </a:solidFill>
                <a:latin typeface="Courier New" pitchFamily="49" charset="0"/>
                <a:cs typeface="Courier New" pitchFamily="49" charset="0"/>
              </a:rPr>
              <a:t>} </a:t>
            </a:r>
            <a:endParaRPr lang="en-US" altLang="zh-CN" sz="2400" dirty="0">
              <a:solidFill>
                <a:schemeClr val="tx2"/>
              </a:solidFill>
              <a:latin typeface="Courier New" pitchFamily="49" charset="0"/>
              <a:cs typeface="Courier New" pitchFamily="49" charset="0"/>
            </a:endParaRPr>
          </a:p>
          <a:p>
            <a:endParaRPr lang="zh-CN" altLang="en-US" sz="2400" dirty="0">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12</a:t>
            </a:fld>
            <a:endParaRPr lang="en-US" altLang="zh-CN" dirty="0"/>
          </a:p>
        </p:txBody>
      </p:sp>
    </p:spTree>
    <p:extLst>
      <p:ext uri="{BB962C8B-B14F-4D97-AF65-F5344CB8AC3E}">
        <p14:creationId xmlns:p14="http://schemas.microsoft.com/office/powerpoint/2010/main" val="967828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9.3】</a:t>
            </a:r>
            <a:r>
              <a:rPr lang="zh-CN" altLang="en-US" dirty="0">
                <a:solidFill>
                  <a:srgbClr val="C00000"/>
                </a:solidFill>
              </a:rPr>
              <a:t>定义两个函数模板，它们都叫做</a:t>
            </a:r>
            <a:r>
              <a:rPr lang="en-US" altLang="zh-CN" dirty="0">
                <a:solidFill>
                  <a:srgbClr val="C00000"/>
                </a:solidFill>
              </a:rPr>
              <a:t>sum，</a:t>
            </a:r>
            <a:r>
              <a:rPr lang="zh-CN" altLang="en-US" dirty="0">
                <a:solidFill>
                  <a:srgbClr val="C00000"/>
                </a:solidFill>
              </a:rPr>
              <a:t>都使用了一个类型参数</a:t>
            </a:r>
            <a:r>
              <a:rPr lang="en-US" altLang="zh-CN" dirty="0">
                <a:solidFill>
                  <a:srgbClr val="C00000"/>
                </a:solidFill>
              </a:rPr>
              <a:t>Type，</a:t>
            </a:r>
            <a:r>
              <a:rPr lang="zh-CN" altLang="en-US" dirty="0">
                <a:solidFill>
                  <a:srgbClr val="C00000"/>
                </a:solidFill>
              </a:rPr>
              <a:t>但两者的形参个数不同，</a:t>
            </a:r>
            <a:r>
              <a:rPr lang="en-US" altLang="zh-CN" dirty="0">
                <a:solidFill>
                  <a:srgbClr val="C00000"/>
                </a:solidFill>
              </a:rPr>
              <a:t>C++</a:t>
            </a:r>
            <a:r>
              <a:rPr lang="zh-CN" altLang="en-US" dirty="0">
                <a:solidFill>
                  <a:srgbClr val="C00000"/>
                </a:solidFill>
              </a:rPr>
              <a:t>允许使用这种函数模板重载的方法。</a:t>
            </a:r>
            <a:endParaRPr lang="en-US" altLang="zh-CN" dirty="0">
              <a:solidFill>
                <a:srgbClr val="C00000"/>
              </a:solidFill>
            </a:endParaRPr>
          </a:p>
          <a:p>
            <a:pPr lvl="1"/>
            <a:r>
              <a:rPr lang="zh-CN" altLang="en-US" dirty="0"/>
              <a:t>注意，参数表中允许出现与类型形参</a:t>
            </a:r>
            <a:r>
              <a:rPr lang="en-US" altLang="zh-CN" dirty="0"/>
              <a:t>Type</a:t>
            </a:r>
            <a:r>
              <a:rPr lang="zh-CN" altLang="en-US" dirty="0"/>
              <a:t>无关的其它类型的参数，如“</a:t>
            </a:r>
            <a:r>
              <a:rPr lang="en-US" altLang="zh-CN" dirty="0" err="1"/>
              <a:t>int</a:t>
            </a:r>
            <a:r>
              <a:rPr lang="en-US" altLang="zh-CN" dirty="0"/>
              <a:t> size”。</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13</a:t>
            </a:fld>
            <a:endParaRPr lang="en-US" altLang="zh-CN" dirty="0"/>
          </a:p>
        </p:txBody>
      </p:sp>
    </p:spTree>
    <p:extLst>
      <p:ext uri="{BB962C8B-B14F-4D97-AF65-F5344CB8AC3E}">
        <p14:creationId xmlns:p14="http://schemas.microsoft.com/office/powerpoint/2010/main" val="3095080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a:xfrm>
            <a:off x="457200" y="1295400"/>
            <a:ext cx="8543956" cy="5029200"/>
          </a:xfrm>
        </p:spPr>
        <p:txBody>
          <a:bodyPr/>
          <a:lstStyle/>
          <a:p>
            <a:pPr algn="just">
              <a:spcBef>
                <a:spcPts val="0"/>
              </a:spcBef>
              <a:buNone/>
            </a:pPr>
            <a:r>
              <a:rPr lang="en-US" altLang="zh-CN" sz="2400" dirty="0">
                <a:solidFill>
                  <a:srgbClr val="0000FF"/>
                </a:solidFill>
                <a:latin typeface="Courier New" pitchFamily="49" charset="0"/>
                <a:cs typeface="Courier New" pitchFamily="49" charset="0"/>
              </a:rPr>
              <a:t>#include </a:t>
            </a:r>
            <a:r>
              <a:rPr lang="en-US" altLang="zh-CN" sz="2400" dirty="0">
                <a:solidFill>
                  <a:schemeClr val="tx2"/>
                </a:solidFill>
                <a:latin typeface="Courier New" pitchFamily="49" charset="0"/>
                <a:cs typeface="Courier New" pitchFamily="49" charset="0"/>
              </a:rPr>
              <a:t>&lt;</a:t>
            </a:r>
            <a:r>
              <a:rPr lang="en-US" altLang="zh-CN" sz="2400" dirty="0" err="1">
                <a:solidFill>
                  <a:schemeClr val="tx2"/>
                </a:solidFill>
                <a:latin typeface="Courier New" pitchFamily="49" charset="0"/>
                <a:cs typeface="Courier New" pitchFamily="49" charset="0"/>
              </a:rPr>
              <a:t>iostream</a:t>
            </a:r>
            <a:r>
              <a:rPr lang="en-US" altLang="zh-CN" sz="2400" dirty="0">
                <a:solidFill>
                  <a:schemeClr val="tx2"/>
                </a:solidFill>
                <a:latin typeface="Courier New" pitchFamily="49" charset="0"/>
                <a:cs typeface="Courier New" pitchFamily="49" charset="0"/>
              </a:rPr>
              <a:t>&gt;</a:t>
            </a:r>
          </a:p>
          <a:p>
            <a:pPr algn="just">
              <a:spcBef>
                <a:spcPts val="0"/>
              </a:spcBef>
              <a:buNone/>
            </a:pPr>
            <a:r>
              <a:rPr lang="en-US" altLang="zh-CN" sz="2400" dirty="0">
                <a:solidFill>
                  <a:srgbClr val="0000FF"/>
                </a:solidFill>
                <a:latin typeface="Courier New" pitchFamily="49" charset="0"/>
                <a:cs typeface="Courier New" pitchFamily="49" charset="0"/>
              </a:rPr>
              <a:t>using namespace </a:t>
            </a:r>
            <a:r>
              <a:rPr lang="en-US" altLang="zh-CN" sz="2400" dirty="0" err="1">
                <a:solidFill>
                  <a:schemeClr val="tx2"/>
                </a:solidFill>
                <a:latin typeface="Courier New" pitchFamily="49" charset="0"/>
                <a:cs typeface="Courier New" pitchFamily="49" charset="0"/>
              </a:rPr>
              <a:t>std</a:t>
            </a:r>
            <a:r>
              <a:rPr lang="en-US" altLang="zh-CN" sz="2400" dirty="0">
                <a:solidFill>
                  <a:schemeClr val="tx2"/>
                </a:solidFill>
                <a:latin typeface="Courier New" pitchFamily="49" charset="0"/>
                <a:cs typeface="Courier New" pitchFamily="49" charset="0"/>
              </a:rPr>
              <a:t>;</a:t>
            </a:r>
          </a:p>
          <a:p>
            <a:pPr algn="just">
              <a:spcBef>
                <a:spcPts val="0"/>
              </a:spcBef>
              <a:buNone/>
            </a:pPr>
            <a:endParaRPr lang="en-US" altLang="zh-CN" sz="2400" dirty="0">
              <a:solidFill>
                <a:schemeClr val="tx2"/>
              </a:solidFill>
              <a:latin typeface="Courier New" pitchFamily="49" charset="0"/>
              <a:cs typeface="Courier New" pitchFamily="49" charset="0"/>
            </a:endParaRPr>
          </a:p>
          <a:p>
            <a:pPr algn="just">
              <a:spcBef>
                <a:spcPts val="0"/>
              </a:spcBef>
              <a:buNone/>
            </a:pPr>
            <a:r>
              <a:rPr lang="en-US" altLang="zh-CN" sz="2400" dirty="0">
                <a:solidFill>
                  <a:srgbClr val="0000FF"/>
                </a:solidFill>
                <a:latin typeface="Courier New" pitchFamily="49" charset="0"/>
                <a:cs typeface="Courier New" pitchFamily="49" charset="0"/>
              </a:rPr>
              <a:t>template </a:t>
            </a:r>
            <a:r>
              <a:rPr lang="en-US" altLang="zh-CN" sz="2400" dirty="0">
                <a:solidFill>
                  <a:schemeClr val="tx2"/>
                </a:solidFill>
                <a:latin typeface="Courier New" pitchFamily="49" charset="0"/>
                <a:cs typeface="Courier New" pitchFamily="49" charset="0"/>
              </a:rPr>
              <a:t>&lt;</a:t>
            </a:r>
            <a:r>
              <a:rPr lang="en-US" altLang="zh-CN" sz="2400" dirty="0">
                <a:solidFill>
                  <a:srgbClr val="0000FF"/>
                </a:solidFill>
                <a:latin typeface="Courier New" pitchFamily="49" charset="0"/>
                <a:cs typeface="Courier New" pitchFamily="49" charset="0"/>
              </a:rPr>
              <a:t>class </a:t>
            </a:r>
            <a:r>
              <a:rPr lang="en-US" altLang="zh-CN" sz="2400" dirty="0">
                <a:solidFill>
                  <a:srgbClr val="FF0000"/>
                </a:solidFill>
                <a:latin typeface="Courier New" pitchFamily="49" charset="0"/>
                <a:cs typeface="Courier New" pitchFamily="49" charset="0"/>
              </a:rPr>
              <a:t>Type</a:t>
            </a:r>
            <a:r>
              <a:rPr lang="en-US" altLang="zh-CN" sz="2400" dirty="0">
                <a:solidFill>
                  <a:schemeClr val="tx2"/>
                </a:solidFill>
                <a:latin typeface="Courier New" pitchFamily="49" charset="0"/>
                <a:cs typeface="Courier New" pitchFamily="49" charset="0"/>
              </a:rPr>
              <a:t>&gt;</a:t>
            </a:r>
          </a:p>
          <a:p>
            <a:pPr algn="just">
              <a:spcBef>
                <a:spcPts val="0"/>
              </a:spcBef>
              <a:buNone/>
            </a:pPr>
            <a:r>
              <a:rPr lang="en-US" altLang="zh-CN" sz="2400" dirty="0">
                <a:solidFill>
                  <a:srgbClr val="FF0000"/>
                </a:solidFill>
                <a:latin typeface="Courier New" pitchFamily="49" charset="0"/>
                <a:cs typeface="Courier New" pitchFamily="49" charset="0"/>
              </a:rPr>
              <a:t>Type</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sum (</a:t>
            </a:r>
            <a:r>
              <a:rPr lang="en-US" altLang="zh-CN" sz="2400" dirty="0">
                <a:solidFill>
                  <a:srgbClr val="FF0000"/>
                </a:solidFill>
                <a:latin typeface="Courier New" pitchFamily="49" charset="0"/>
                <a:cs typeface="Courier New" pitchFamily="49" charset="0"/>
              </a:rPr>
              <a:t>Type</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 array,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size ){</a:t>
            </a:r>
            <a:r>
              <a:rPr lang="en-US" altLang="zh-CN" sz="2400" dirty="0">
                <a:solidFill>
                  <a:srgbClr val="0000FF"/>
                </a:solidFill>
                <a:latin typeface="Courier New" pitchFamily="49" charset="0"/>
                <a:cs typeface="Courier New" pitchFamily="49" charset="0"/>
              </a:rPr>
              <a:t>	</a:t>
            </a:r>
          </a:p>
          <a:p>
            <a:pPr algn="just">
              <a:spcBef>
                <a:spcPts val="0"/>
              </a:spcBef>
              <a:buNone/>
            </a:pP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求</a:t>
            </a:r>
            <a:r>
              <a:rPr lang="en-US" altLang="zh-CN" sz="2400" dirty="0">
                <a:solidFill>
                  <a:srgbClr val="00B050"/>
                </a:solidFill>
                <a:latin typeface="Courier New" pitchFamily="49" charset="0"/>
                <a:cs typeface="Courier New" pitchFamily="49" charset="0"/>
              </a:rPr>
              <a:t>array</a:t>
            </a:r>
            <a:r>
              <a:rPr lang="zh-CN" altLang="en-US" sz="2400" dirty="0">
                <a:solidFill>
                  <a:srgbClr val="00B050"/>
                </a:solidFill>
                <a:latin typeface="Courier New" pitchFamily="49" charset="0"/>
                <a:cs typeface="Courier New" pitchFamily="49" charset="0"/>
              </a:rPr>
              <a:t>数组前</a:t>
            </a:r>
            <a:r>
              <a:rPr lang="en-US" altLang="zh-CN" sz="2400" dirty="0">
                <a:solidFill>
                  <a:srgbClr val="00B050"/>
                </a:solidFill>
                <a:latin typeface="Courier New" pitchFamily="49" charset="0"/>
                <a:cs typeface="Courier New" pitchFamily="49" charset="0"/>
              </a:rPr>
              <a:t>size</a:t>
            </a:r>
            <a:r>
              <a:rPr lang="zh-CN" altLang="en-US" sz="2400" dirty="0">
                <a:solidFill>
                  <a:srgbClr val="00B050"/>
                </a:solidFill>
                <a:latin typeface="Courier New" pitchFamily="49" charset="0"/>
                <a:cs typeface="Courier New" pitchFamily="49" charset="0"/>
              </a:rPr>
              <a:t>个元素之和</a:t>
            </a:r>
          </a:p>
          <a:p>
            <a:pPr algn="just">
              <a:spcBef>
                <a:spcPts val="0"/>
              </a:spcBef>
              <a:buNone/>
            </a:pPr>
            <a:r>
              <a:rPr lang="zh-CN" altLang="en-US" sz="2400" dirty="0">
                <a:solidFill>
                  <a:srgbClr val="0000FF"/>
                </a:solidFill>
                <a:latin typeface="Courier New" pitchFamily="49" charset="0"/>
                <a:cs typeface="Courier New" pitchFamily="49" charset="0"/>
              </a:rPr>
              <a:t>    </a:t>
            </a:r>
            <a:r>
              <a:rPr lang="en-US" altLang="zh-CN" sz="2400" dirty="0">
                <a:solidFill>
                  <a:srgbClr val="FF0000"/>
                </a:solidFill>
                <a:latin typeface="Courier New" pitchFamily="49" charset="0"/>
                <a:cs typeface="Courier New" pitchFamily="49" charset="0"/>
              </a:rPr>
              <a:t>Type</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total=0;</a:t>
            </a:r>
          </a:p>
          <a:p>
            <a:pPr algn="just">
              <a:spcBef>
                <a:spcPts val="0"/>
              </a:spcBef>
              <a:buNone/>
            </a:pPr>
            <a:r>
              <a:rPr lang="en-US" altLang="zh-CN" sz="2400" dirty="0">
                <a:solidFill>
                  <a:srgbClr val="0000FF"/>
                </a:solidFill>
                <a:latin typeface="Courier New" pitchFamily="49" charset="0"/>
                <a:cs typeface="Courier New" pitchFamily="49" charset="0"/>
              </a:rPr>
              <a:t>    for </a:t>
            </a:r>
            <a:r>
              <a:rPr lang="en-US" altLang="zh-CN" sz="2400" dirty="0">
                <a:solidFill>
                  <a:schemeClr val="tx2"/>
                </a:solidFill>
                <a:latin typeface="Courier New" pitchFamily="49" charset="0"/>
                <a:cs typeface="Courier New" pitchFamily="49" charset="0"/>
              </a:rPr>
              <a:t>(</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=0;i&lt;</a:t>
            </a:r>
            <a:r>
              <a:rPr lang="en-US" altLang="zh-CN" sz="2400" dirty="0" err="1">
                <a:solidFill>
                  <a:schemeClr val="tx2"/>
                </a:solidFill>
                <a:latin typeface="Courier New" pitchFamily="49" charset="0"/>
                <a:cs typeface="Courier New" pitchFamily="49" charset="0"/>
              </a:rPr>
              <a:t>size;i</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         total+=*(</a:t>
            </a:r>
            <a:r>
              <a:rPr lang="en-US" altLang="zh-CN" sz="2400" dirty="0" err="1">
                <a:solidFill>
                  <a:schemeClr val="tx2"/>
                </a:solidFill>
                <a:latin typeface="Courier New" pitchFamily="49" charset="0"/>
                <a:cs typeface="Courier New" pitchFamily="49" charset="0"/>
              </a:rPr>
              <a:t>array+i</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rgbClr val="0000FF"/>
                </a:solidFill>
                <a:latin typeface="Courier New" pitchFamily="49" charset="0"/>
                <a:cs typeface="Courier New" pitchFamily="49" charset="0"/>
              </a:rPr>
              <a:t>    return </a:t>
            </a:r>
            <a:r>
              <a:rPr lang="en-US" altLang="zh-CN" sz="2400" dirty="0">
                <a:solidFill>
                  <a:schemeClr val="tx2"/>
                </a:solidFill>
                <a:latin typeface="Courier New" pitchFamily="49" charset="0"/>
                <a:cs typeface="Courier New" pitchFamily="49" charset="0"/>
              </a:rPr>
              <a:t>total;</a:t>
            </a:r>
          </a:p>
          <a:p>
            <a:pPr algn="just">
              <a:spcBef>
                <a:spcPts val="0"/>
              </a:spcBef>
              <a:buNone/>
            </a:pPr>
            <a:r>
              <a:rPr lang="en-US" altLang="zh-CN" sz="2400" dirty="0">
                <a:solidFill>
                  <a:schemeClr val="tx2"/>
                </a:solidFill>
                <a:latin typeface="Courier New" pitchFamily="49" charset="0"/>
                <a:cs typeface="Courier New" pitchFamily="49" charset="0"/>
              </a:rPr>
              <a:t>} </a:t>
            </a:r>
          </a:p>
          <a:p>
            <a:pPr algn="just">
              <a:spcBef>
                <a:spcPts val="0"/>
              </a:spcBef>
              <a:buNone/>
            </a:pPr>
            <a:endParaRPr lang="en-US" altLang="zh-CN" sz="2400" dirty="0">
              <a:solidFill>
                <a:srgbClr val="0000FF"/>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14</a:t>
            </a:fld>
            <a:endParaRPr lang="en-US" altLang="zh-CN" dirty="0"/>
          </a:p>
        </p:txBody>
      </p:sp>
    </p:spTree>
    <p:extLst>
      <p:ext uri="{BB962C8B-B14F-4D97-AF65-F5344CB8AC3E}">
        <p14:creationId xmlns:p14="http://schemas.microsoft.com/office/powerpoint/2010/main" val="1837303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p:txBody>
          <a:bodyPr/>
          <a:lstStyle/>
          <a:p>
            <a:pPr algn="just">
              <a:spcBef>
                <a:spcPts val="0"/>
              </a:spcBef>
              <a:buNone/>
            </a:pPr>
            <a:r>
              <a:rPr lang="en-US" altLang="zh-CN" sz="2400" dirty="0">
                <a:solidFill>
                  <a:srgbClr val="0000FF"/>
                </a:solidFill>
                <a:latin typeface="Courier New" pitchFamily="49" charset="0"/>
                <a:cs typeface="Courier New" pitchFamily="49" charset="0"/>
              </a:rPr>
              <a:t>template </a:t>
            </a:r>
            <a:r>
              <a:rPr lang="en-US" altLang="zh-CN" sz="2400" dirty="0">
                <a:solidFill>
                  <a:schemeClr val="tx2"/>
                </a:solidFill>
                <a:latin typeface="Courier New" pitchFamily="49" charset="0"/>
                <a:cs typeface="Courier New" pitchFamily="49" charset="0"/>
              </a:rPr>
              <a:t>&lt;</a:t>
            </a:r>
            <a:r>
              <a:rPr lang="en-US" altLang="zh-CN" sz="2400" dirty="0">
                <a:solidFill>
                  <a:srgbClr val="0000FF"/>
                </a:solidFill>
                <a:latin typeface="Courier New" pitchFamily="49" charset="0"/>
                <a:cs typeface="Courier New" pitchFamily="49" charset="0"/>
              </a:rPr>
              <a:t>class </a:t>
            </a:r>
            <a:r>
              <a:rPr lang="en-US" altLang="zh-CN" sz="2400" dirty="0">
                <a:solidFill>
                  <a:srgbClr val="FF0000"/>
                </a:solidFill>
                <a:latin typeface="Courier New" pitchFamily="49" charset="0"/>
                <a:cs typeface="Courier New" pitchFamily="49" charset="0"/>
              </a:rPr>
              <a:t>Type</a:t>
            </a:r>
            <a:r>
              <a:rPr lang="en-US" altLang="zh-CN" sz="2400" dirty="0">
                <a:solidFill>
                  <a:schemeClr val="tx2"/>
                </a:solidFill>
                <a:latin typeface="Courier New" pitchFamily="49" charset="0"/>
                <a:cs typeface="Courier New" pitchFamily="49" charset="0"/>
              </a:rPr>
              <a:t>&gt;</a:t>
            </a:r>
            <a:r>
              <a:rPr lang="en-US" altLang="zh-CN" sz="2400" dirty="0">
                <a:solidFill>
                  <a:srgbClr val="0000FF"/>
                </a:solidFill>
                <a:latin typeface="Courier New" pitchFamily="49" charset="0"/>
                <a:cs typeface="Courier New" pitchFamily="49" charset="0"/>
              </a:rPr>
              <a:t> </a:t>
            </a:r>
          </a:p>
          <a:p>
            <a:pPr algn="just">
              <a:spcBef>
                <a:spcPts val="0"/>
              </a:spcBef>
              <a:buNone/>
            </a:pPr>
            <a:r>
              <a:rPr lang="en-US" altLang="zh-CN" sz="2400" dirty="0">
                <a:solidFill>
                  <a:srgbClr val="FF0000"/>
                </a:solidFill>
                <a:latin typeface="Courier New" pitchFamily="49" charset="0"/>
                <a:cs typeface="Courier New" pitchFamily="49" charset="0"/>
              </a:rPr>
              <a:t>Type</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sum (</a:t>
            </a:r>
            <a:r>
              <a:rPr lang="en-US" altLang="zh-CN" sz="2400" dirty="0">
                <a:solidFill>
                  <a:srgbClr val="FF0000"/>
                </a:solidFill>
                <a:latin typeface="Courier New" pitchFamily="49" charset="0"/>
                <a:cs typeface="Courier New" pitchFamily="49" charset="0"/>
              </a:rPr>
              <a:t>Type</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 a1, </a:t>
            </a:r>
            <a:r>
              <a:rPr lang="en-US" altLang="zh-CN" sz="2400" dirty="0">
                <a:solidFill>
                  <a:srgbClr val="FF0000"/>
                </a:solidFill>
                <a:latin typeface="Courier New" pitchFamily="49" charset="0"/>
                <a:cs typeface="Courier New" pitchFamily="49" charset="0"/>
              </a:rPr>
              <a:t>Type</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 a2,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size ){</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求</a:t>
            </a:r>
            <a:r>
              <a:rPr lang="en-US" altLang="zh-CN" sz="2400" dirty="0">
                <a:solidFill>
                  <a:srgbClr val="00B050"/>
                </a:solidFill>
                <a:latin typeface="Courier New" pitchFamily="49" charset="0"/>
                <a:cs typeface="Courier New" pitchFamily="49" charset="0"/>
              </a:rPr>
              <a:t>a1</a:t>
            </a:r>
            <a:r>
              <a:rPr lang="zh-CN" altLang="en-US" sz="2400" dirty="0">
                <a:solidFill>
                  <a:srgbClr val="00B050"/>
                </a:solidFill>
                <a:latin typeface="Courier New" pitchFamily="49" charset="0"/>
                <a:cs typeface="Courier New" pitchFamily="49" charset="0"/>
              </a:rPr>
              <a:t>数组与</a:t>
            </a:r>
            <a:r>
              <a:rPr lang="en-US" altLang="zh-CN" sz="2400" dirty="0">
                <a:solidFill>
                  <a:srgbClr val="00B050"/>
                </a:solidFill>
                <a:latin typeface="Courier New" pitchFamily="49" charset="0"/>
                <a:cs typeface="Courier New" pitchFamily="49" charset="0"/>
              </a:rPr>
              <a:t>a2</a:t>
            </a:r>
            <a:r>
              <a:rPr lang="zh-CN" altLang="en-US" sz="2400" dirty="0">
                <a:solidFill>
                  <a:srgbClr val="00B050"/>
                </a:solidFill>
                <a:latin typeface="Courier New" pitchFamily="49" charset="0"/>
                <a:cs typeface="Courier New" pitchFamily="49" charset="0"/>
              </a:rPr>
              <a:t>数组前</a:t>
            </a:r>
            <a:r>
              <a:rPr lang="en-US" altLang="zh-CN" sz="2400" dirty="0">
                <a:solidFill>
                  <a:srgbClr val="00B050"/>
                </a:solidFill>
                <a:latin typeface="Courier New" pitchFamily="49" charset="0"/>
                <a:cs typeface="Courier New" pitchFamily="49" charset="0"/>
              </a:rPr>
              <a:t>size</a:t>
            </a:r>
            <a:r>
              <a:rPr lang="zh-CN" altLang="en-US" sz="2400" dirty="0">
                <a:solidFill>
                  <a:srgbClr val="00B050"/>
                </a:solidFill>
                <a:latin typeface="Courier New" pitchFamily="49" charset="0"/>
                <a:cs typeface="Courier New" pitchFamily="49" charset="0"/>
              </a:rPr>
              <a:t>个元素之和</a:t>
            </a:r>
          </a:p>
          <a:p>
            <a:pPr algn="just">
              <a:spcBef>
                <a:spcPts val="0"/>
              </a:spcBef>
              <a:buNone/>
            </a:pPr>
            <a:r>
              <a:rPr lang="zh-CN" altLang="en-US" sz="2400" dirty="0">
                <a:solidFill>
                  <a:srgbClr val="0000FF"/>
                </a:solidFill>
                <a:latin typeface="Courier New" pitchFamily="49" charset="0"/>
                <a:cs typeface="Courier New" pitchFamily="49" charset="0"/>
              </a:rPr>
              <a:t>    </a:t>
            </a:r>
            <a:r>
              <a:rPr lang="en-US" altLang="zh-CN" sz="2400" dirty="0">
                <a:solidFill>
                  <a:srgbClr val="FF0000"/>
                </a:solidFill>
                <a:latin typeface="Courier New" pitchFamily="49" charset="0"/>
                <a:cs typeface="Courier New" pitchFamily="49" charset="0"/>
              </a:rPr>
              <a:t>Type</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total=0;</a:t>
            </a:r>
          </a:p>
          <a:p>
            <a:pPr algn="just">
              <a:spcBef>
                <a:spcPts val="0"/>
              </a:spcBef>
              <a:buNone/>
            </a:pPr>
            <a:r>
              <a:rPr lang="en-US" altLang="zh-CN" sz="2400" dirty="0">
                <a:solidFill>
                  <a:srgbClr val="0000FF"/>
                </a:solidFill>
                <a:latin typeface="Courier New" pitchFamily="49" charset="0"/>
                <a:cs typeface="Courier New" pitchFamily="49" charset="0"/>
              </a:rPr>
              <a:t>    for </a:t>
            </a:r>
            <a:r>
              <a:rPr lang="en-US" altLang="zh-CN" sz="2400" dirty="0">
                <a:solidFill>
                  <a:schemeClr val="tx2"/>
                </a:solidFill>
                <a:latin typeface="Courier New" pitchFamily="49" charset="0"/>
                <a:cs typeface="Courier New" pitchFamily="49" charset="0"/>
              </a:rPr>
              <a:t>(</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=0;i&lt;</a:t>
            </a:r>
            <a:r>
              <a:rPr lang="en-US" altLang="zh-CN" sz="2400" dirty="0" err="1">
                <a:solidFill>
                  <a:schemeClr val="tx2"/>
                </a:solidFill>
                <a:latin typeface="Courier New" pitchFamily="49" charset="0"/>
                <a:cs typeface="Courier New" pitchFamily="49" charset="0"/>
              </a:rPr>
              <a:t>size;i</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         total+=a1[</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]+a2[</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rgbClr val="0000FF"/>
                </a:solidFill>
                <a:latin typeface="Courier New" pitchFamily="49" charset="0"/>
                <a:cs typeface="Courier New" pitchFamily="49" charset="0"/>
              </a:rPr>
              <a:t>    return </a:t>
            </a:r>
            <a:r>
              <a:rPr lang="en-US" altLang="zh-CN" sz="2400" dirty="0">
                <a:solidFill>
                  <a:schemeClr val="tx2"/>
                </a:solidFill>
                <a:latin typeface="Courier New" pitchFamily="49" charset="0"/>
                <a:cs typeface="Courier New" pitchFamily="49" charset="0"/>
              </a:rPr>
              <a:t>total;</a:t>
            </a:r>
          </a:p>
          <a:p>
            <a:pPr algn="just">
              <a:spcBef>
                <a:spcPts val="0"/>
              </a:spcBef>
              <a:buNone/>
            </a:pPr>
            <a:r>
              <a:rPr lang="en-US" altLang="zh-CN" sz="2400" dirty="0">
                <a:solidFill>
                  <a:schemeClr val="tx2"/>
                </a:solidFill>
                <a:latin typeface="Courier New" pitchFamily="49" charset="0"/>
                <a:cs typeface="Courier New" pitchFamily="49" charset="0"/>
              </a:rPr>
              <a:t>}</a:t>
            </a:r>
          </a:p>
          <a:p>
            <a:pPr>
              <a:buNone/>
            </a:pPr>
            <a:endParaRPr lang="zh-CN" altLang="en-US" sz="2400"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15</a:t>
            </a:fld>
            <a:endParaRPr lang="en-US" altLang="zh-CN" dirty="0"/>
          </a:p>
        </p:txBody>
      </p:sp>
    </p:spTree>
    <p:extLst>
      <p:ext uri="{BB962C8B-B14F-4D97-AF65-F5344CB8AC3E}">
        <p14:creationId xmlns:p14="http://schemas.microsoft.com/office/powerpoint/2010/main" val="2604716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p:txBody>
          <a:bodyPr/>
          <a:lstStyle/>
          <a:p>
            <a:pPr algn="just">
              <a:spcBef>
                <a:spcPts val="0"/>
              </a:spcBef>
              <a:buNone/>
            </a:pPr>
            <a:r>
              <a:rPr lang="en-US" altLang="zh-CN" sz="2400" dirty="0">
                <a:solidFill>
                  <a:srgbClr val="0000FF"/>
                </a:solidFill>
                <a:latin typeface="Courier New" pitchFamily="49" charset="0"/>
                <a:cs typeface="Courier New" pitchFamily="49" charset="0"/>
              </a:rPr>
              <a:t>void </a:t>
            </a:r>
            <a:r>
              <a:rPr lang="en-US" altLang="zh-CN" sz="2400" dirty="0">
                <a:solidFill>
                  <a:schemeClr val="tx2"/>
                </a:solidFill>
                <a:latin typeface="Courier New" pitchFamily="49" charset="0"/>
                <a:cs typeface="Courier New" pitchFamily="49" charset="0"/>
              </a:rPr>
              <a:t>main() {</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a1[10],a2[8];</a:t>
            </a:r>
          </a:p>
          <a:p>
            <a:pPr algn="just">
              <a:spcBef>
                <a:spcPts val="0"/>
              </a:spcBef>
              <a:buNone/>
            </a:pPr>
            <a:r>
              <a:rPr lang="en-US" altLang="zh-CN" sz="2400" dirty="0">
                <a:solidFill>
                  <a:srgbClr val="0000FF"/>
                </a:solidFill>
                <a:latin typeface="Courier New" pitchFamily="49" charset="0"/>
                <a:cs typeface="Courier New" pitchFamily="49" charset="0"/>
              </a:rPr>
              <a:t>    float </a:t>
            </a:r>
            <a:r>
              <a:rPr lang="en-US" altLang="zh-CN" sz="2400" dirty="0" err="1">
                <a:solidFill>
                  <a:schemeClr val="tx2"/>
                </a:solidFill>
                <a:latin typeface="Courier New" pitchFamily="49" charset="0"/>
                <a:cs typeface="Courier New" pitchFamily="49" charset="0"/>
              </a:rPr>
              <a:t>af</a:t>
            </a:r>
            <a:r>
              <a:rPr lang="en-US" altLang="zh-CN" sz="2400" dirty="0">
                <a:solidFill>
                  <a:schemeClr val="tx2"/>
                </a:solidFill>
                <a:latin typeface="Courier New" pitchFamily="49" charset="0"/>
                <a:cs typeface="Courier New" pitchFamily="49" charset="0"/>
              </a:rPr>
              <a:t>[10];</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为数组分量定值</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&lt;&lt;sum(a1,10)&lt;&lt;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求出</a:t>
            </a:r>
            <a:r>
              <a:rPr lang="en-US" altLang="zh-CN" sz="2400" dirty="0">
                <a:solidFill>
                  <a:srgbClr val="00B050"/>
                </a:solidFill>
                <a:latin typeface="Courier New" pitchFamily="49" charset="0"/>
                <a:cs typeface="Courier New" pitchFamily="49" charset="0"/>
              </a:rPr>
              <a:t>a1</a:t>
            </a:r>
            <a:r>
              <a:rPr lang="zh-CN" altLang="en-US" sz="2400" dirty="0">
                <a:solidFill>
                  <a:srgbClr val="00B050"/>
                </a:solidFill>
                <a:latin typeface="Courier New" pitchFamily="49" charset="0"/>
                <a:cs typeface="Courier New" pitchFamily="49" charset="0"/>
              </a:rPr>
              <a:t>数组前10个元素之和并输出</a:t>
            </a:r>
          </a:p>
          <a:p>
            <a:pPr algn="just">
              <a:spcBef>
                <a:spcPts val="0"/>
              </a:spcBef>
              <a:buNone/>
            </a:pPr>
            <a:r>
              <a:rPr lang="zh-CN" altLang="en-US"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&lt;&lt;sum(af,10)&lt;&lt;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&lt;&lt;sum(a1,a2,8)&lt;&lt;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求</a:t>
            </a:r>
            <a:r>
              <a:rPr lang="en-US" altLang="zh-CN" sz="2400" dirty="0">
                <a:solidFill>
                  <a:srgbClr val="00B050"/>
                </a:solidFill>
                <a:latin typeface="Courier New" pitchFamily="49" charset="0"/>
                <a:cs typeface="Courier New" pitchFamily="49" charset="0"/>
              </a:rPr>
              <a:t>a1</a:t>
            </a:r>
            <a:r>
              <a:rPr lang="zh-CN" altLang="en-US" sz="2400" dirty="0">
                <a:solidFill>
                  <a:srgbClr val="00B050"/>
                </a:solidFill>
                <a:latin typeface="Courier New" pitchFamily="49" charset="0"/>
                <a:cs typeface="Courier New" pitchFamily="49" charset="0"/>
              </a:rPr>
              <a:t>与</a:t>
            </a:r>
            <a:r>
              <a:rPr lang="en-US" altLang="zh-CN" sz="2400" dirty="0">
                <a:solidFill>
                  <a:srgbClr val="00B050"/>
                </a:solidFill>
                <a:latin typeface="Courier New" pitchFamily="49" charset="0"/>
                <a:cs typeface="Courier New" pitchFamily="49" charset="0"/>
              </a:rPr>
              <a:t>a2</a:t>
            </a:r>
            <a:r>
              <a:rPr lang="zh-CN" altLang="en-US" sz="2400" dirty="0">
                <a:solidFill>
                  <a:srgbClr val="00B050"/>
                </a:solidFill>
                <a:latin typeface="Courier New" pitchFamily="49" charset="0"/>
                <a:cs typeface="Courier New" pitchFamily="49" charset="0"/>
              </a:rPr>
              <a:t>数组前8个元素之和并输出</a:t>
            </a:r>
          </a:p>
          <a:p>
            <a:pPr algn="just">
              <a:spcBef>
                <a:spcPts val="0"/>
              </a:spcBef>
              <a:buNone/>
            </a:pPr>
            <a:r>
              <a:rPr lang="zh-CN" altLang="en-US" sz="2400" dirty="0">
                <a:solidFill>
                  <a:schemeClr val="tx2"/>
                </a:solidFill>
                <a:latin typeface="Courier New" pitchFamily="49" charset="0"/>
                <a:cs typeface="Courier New" pitchFamily="49" charset="0"/>
              </a:rPr>
              <a:t>}</a:t>
            </a:r>
            <a:r>
              <a:rPr lang="zh-CN" altLang="en-US" sz="2400" dirty="0">
                <a:solidFill>
                  <a:schemeClr val="hlink"/>
                </a:solidFill>
                <a:latin typeface="Courier New" pitchFamily="49" charset="0"/>
                <a:cs typeface="Courier New" pitchFamily="49" charset="0"/>
              </a:rPr>
              <a:t> </a:t>
            </a:r>
            <a:endParaRPr lang="en-US" altLang="zh-CN" sz="2400" dirty="0">
              <a:solidFill>
                <a:schemeClr val="hlink"/>
              </a:solidFill>
              <a:latin typeface="Courier New" pitchFamily="49" charset="0"/>
              <a:cs typeface="Courier New" pitchFamily="49" charset="0"/>
            </a:endParaRPr>
          </a:p>
          <a:p>
            <a:pPr>
              <a:spcBef>
                <a:spcPts val="0"/>
              </a:spcBef>
              <a:buNone/>
            </a:pPr>
            <a:endParaRPr lang="zh-CN" altLang="en-US" sz="2400" dirty="0">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16</a:t>
            </a:fld>
            <a:endParaRPr lang="en-US" altLang="zh-CN" dirty="0"/>
          </a:p>
        </p:txBody>
      </p:sp>
    </p:spTree>
    <p:extLst>
      <p:ext uri="{BB962C8B-B14F-4D97-AF65-F5344CB8AC3E}">
        <p14:creationId xmlns:p14="http://schemas.microsoft.com/office/powerpoint/2010/main" val="2536317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p:txBody>
          <a:bodyPr/>
          <a:lstStyle/>
          <a:p>
            <a:r>
              <a:rPr lang="en-US" altLang="zh-CN" dirty="0"/>
              <a:t>【</a:t>
            </a:r>
            <a:r>
              <a:rPr lang="zh-CN" altLang="en-US" dirty="0"/>
              <a:t>作业</a:t>
            </a:r>
            <a:r>
              <a:rPr lang="en-US" altLang="zh-CN" dirty="0"/>
              <a:t>9.1】</a:t>
            </a:r>
            <a:r>
              <a:rPr lang="zh-CN" altLang="en-US" dirty="0"/>
              <a:t>编写函数模板，实现将</a:t>
            </a:r>
            <a:r>
              <a:rPr lang="en-US" altLang="zh-CN" dirty="0"/>
              <a:t>n</a:t>
            </a:r>
            <a:r>
              <a:rPr lang="zh-CN" altLang="en-US" dirty="0"/>
              <a:t>个数据进行由小到大排序的功能</a:t>
            </a:r>
            <a:endParaRPr lang="en-US" altLang="zh-CN" dirty="0"/>
          </a:p>
          <a:p>
            <a:pPr lvl="1"/>
            <a:r>
              <a:rPr lang="zh-CN" altLang="en-US" dirty="0"/>
              <a:t>排序算法自行选择</a:t>
            </a:r>
            <a:endParaRPr lang="en-US" altLang="zh-CN" dirty="0"/>
          </a:p>
          <a:p>
            <a:pPr lvl="1"/>
            <a:r>
              <a:rPr lang="zh-CN" altLang="en-US" dirty="0"/>
              <a:t>能够处理的数据类型包括：</a:t>
            </a:r>
            <a:endParaRPr lang="en-US" altLang="zh-CN" dirty="0"/>
          </a:p>
          <a:p>
            <a:pPr lvl="2"/>
            <a:r>
              <a:rPr lang="zh-CN" altLang="en-US" dirty="0"/>
              <a:t>整型</a:t>
            </a:r>
            <a:endParaRPr lang="en-US" altLang="zh-CN" dirty="0"/>
          </a:p>
          <a:p>
            <a:pPr lvl="2"/>
            <a:r>
              <a:rPr lang="zh-CN" altLang="en-US" dirty="0"/>
              <a:t>浮点型</a:t>
            </a:r>
            <a:endParaRPr lang="en-US" altLang="zh-CN" dirty="0"/>
          </a:p>
          <a:p>
            <a:pPr lvl="2"/>
            <a:r>
              <a:rPr lang="zh-CN" altLang="en-US" dirty="0"/>
              <a:t>字符型</a:t>
            </a:r>
            <a:endParaRPr lang="en-US" altLang="zh-CN" dirty="0"/>
          </a:p>
          <a:p>
            <a:pPr lvl="2"/>
            <a:r>
              <a:rPr lang="zh-CN" altLang="en-US" dirty="0"/>
              <a:t>自定义类型，如复数类型（</a:t>
            </a:r>
            <a:r>
              <a:rPr lang="zh-CN" altLang="en-US" dirty="0">
                <a:solidFill>
                  <a:srgbClr val="C00000"/>
                </a:solidFill>
              </a:rPr>
              <a:t>选做</a:t>
            </a:r>
            <a:r>
              <a:rPr lang="zh-CN" altLang="en-US" dirty="0"/>
              <a:t>）</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17</a:t>
            </a:fld>
            <a:endParaRPr lang="en-US" altLang="zh-CN" dirty="0"/>
          </a:p>
        </p:txBody>
      </p:sp>
    </p:spTree>
    <p:extLst>
      <p:ext uri="{BB962C8B-B14F-4D97-AF65-F5344CB8AC3E}">
        <p14:creationId xmlns:p14="http://schemas.microsoft.com/office/powerpoint/2010/main" val="4127239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a:t>第</a:t>
            </a:r>
            <a:r>
              <a:rPr lang="en-US" altLang="zh-CN" dirty="0"/>
              <a:t>9</a:t>
            </a:r>
            <a:r>
              <a:rPr lang="zh-CN" altLang="en-US" dirty="0"/>
              <a:t>章 模板</a:t>
            </a:r>
            <a:endParaRPr lang="en-US" altLang="zh-CN" dirty="0"/>
          </a:p>
        </p:txBody>
      </p:sp>
      <p:grpSp>
        <p:nvGrpSpPr>
          <p:cNvPr id="2" name="Group 3"/>
          <p:cNvGrpSpPr>
            <a:grpSpLocks/>
          </p:cNvGrpSpPr>
          <p:nvPr/>
        </p:nvGrpSpPr>
        <p:grpSpPr bwMode="auto">
          <a:xfrm>
            <a:off x="1828800" y="1900251"/>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814651"/>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50985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1976451"/>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函数模板</a:t>
            </a:r>
            <a:endParaRPr lang="en-US" altLang="zh-CN" sz="3200" b="1" dirty="0">
              <a:ea typeface="宋体" pitchFamily="2" charset="-122"/>
            </a:endParaRPr>
          </a:p>
        </p:txBody>
      </p:sp>
      <p:sp>
        <p:nvSpPr>
          <p:cNvPr id="40973" name="Text Box 13"/>
          <p:cNvSpPr txBox="1">
            <a:spLocks noChangeArrowheads="1"/>
          </p:cNvSpPr>
          <p:nvPr/>
        </p:nvSpPr>
        <p:spPr bwMode="gray">
          <a:xfrm>
            <a:off x="2025650" y="199867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42425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2890851"/>
            <a:ext cx="1420582" cy="584775"/>
          </a:xfrm>
          <a:prstGeom prst="rect">
            <a:avLst/>
          </a:prstGeom>
          <a:noFill/>
          <a:ln w="9525" algn="ctr">
            <a:noFill/>
            <a:miter lim="800000"/>
            <a:headEnd/>
            <a:tailEnd/>
          </a:ln>
          <a:effectLst/>
        </p:spPr>
        <p:txBody>
          <a:bodyPr wrap="none">
            <a:spAutoFit/>
          </a:bodyPr>
          <a:lstStyle/>
          <a:p>
            <a:pPr eaLnBrk="0" hangingPunct="0"/>
            <a:r>
              <a:rPr lang="zh-CN" altLang="en-US" sz="3200" b="1" dirty="0">
                <a:solidFill>
                  <a:srgbClr val="C00000"/>
                </a:solidFill>
                <a:ea typeface="宋体" pitchFamily="2" charset="-122"/>
              </a:rPr>
              <a:t>类模板</a:t>
            </a:r>
            <a:endParaRPr lang="en-US" altLang="zh-CN" sz="3200" b="1" dirty="0">
              <a:solidFill>
                <a:srgbClr val="C00000"/>
              </a:solidFill>
              <a:ea typeface="宋体" pitchFamily="2" charset="-122"/>
            </a:endParaRPr>
          </a:p>
        </p:txBody>
      </p:sp>
      <p:sp>
        <p:nvSpPr>
          <p:cNvPr id="40976" name="Text Box 16"/>
          <p:cNvSpPr txBox="1">
            <a:spLocks noChangeArrowheads="1"/>
          </p:cNvSpPr>
          <p:nvPr/>
        </p:nvSpPr>
        <p:spPr bwMode="gray">
          <a:xfrm>
            <a:off x="2025650" y="291307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 name="Group 17"/>
          <p:cNvGrpSpPr>
            <a:grpSpLocks/>
          </p:cNvGrpSpPr>
          <p:nvPr/>
        </p:nvGrpSpPr>
        <p:grpSpPr bwMode="auto">
          <a:xfrm>
            <a:off x="1828800" y="3706826"/>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621226"/>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31642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783026"/>
            <a:ext cx="4304383"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类模板若干问题的说明</a:t>
            </a:r>
            <a:endParaRPr lang="en-US" altLang="zh-CN" sz="3200" b="1" dirty="0">
              <a:ea typeface="宋体" pitchFamily="2" charset="-122"/>
            </a:endParaRPr>
          </a:p>
        </p:txBody>
      </p:sp>
      <p:sp>
        <p:nvSpPr>
          <p:cNvPr id="40987" name="Text Box 27"/>
          <p:cNvSpPr txBox="1">
            <a:spLocks noChangeArrowheads="1"/>
          </p:cNvSpPr>
          <p:nvPr/>
        </p:nvSpPr>
        <p:spPr bwMode="gray">
          <a:xfrm>
            <a:off x="2025650" y="380525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3</a:t>
            </a:r>
          </a:p>
        </p:txBody>
      </p:sp>
      <p:sp>
        <p:nvSpPr>
          <p:cNvPr id="40988" name="Line 28"/>
          <p:cNvSpPr>
            <a:spLocks noChangeShapeType="1"/>
          </p:cNvSpPr>
          <p:nvPr/>
        </p:nvSpPr>
        <p:spPr bwMode="auto">
          <a:xfrm>
            <a:off x="2438400" y="523082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697426"/>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综合示例</a:t>
            </a:r>
            <a:endParaRPr lang="en-US" altLang="zh-CN" sz="3200" b="1" dirty="0">
              <a:ea typeface="宋体" pitchFamily="2" charset="-122"/>
            </a:endParaRPr>
          </a:p>
        </p:txBody>
      </p:sp>
      <p:sp>
        <p:nvSpPr>
          <p:cNvPr id="40990" name="Text Box 30"/>
          <p:cNvSpPr txBox="1">
            <a:spLocks noChangeArrowheads="1"/>
          </p:cNvSpPr>
          <p:nvPr/>
        </p:nvSpPr>
        <p:spPr bwMode="gray">
          <a:xfrm>
            <a:off x="2025650" y="471965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18</a:t>
            </a:fld>
            <a:endParaRPr lang="en-US" altLang="zh-CN" dirty="0"/>
          </a:p>
        </p:txBody>
      </p:sp>
      <p:grpSp>
        <p:nvGrpSpPr>
          <p:cNvPr id="33" name="Group 17"/>
          <p:cNvGrpSpPr>
            <a:grpSpLocks/>
          </p:cNvGrpSpPr>
          <p:nvPr/>
        </p:nvGrpSpPr>
        <p:grpSpPr bwMode="auto">
          <a:xfrm>
            <a:off x="1835696" y="5517232"/>
            <a:ext cx="762000" cy="665162"/>
            <a:chOff x="1110" y="2656"/>
            <a:chExt cx="1549" cy="1351"/>
          </a:xfrm>
        </p:grpSpPr>
        <p:sp>
          <p:nvSpPr>
            <p:cNvPr id="3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3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3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sp>
        <p:nvSpPr>
          <p:cNvPr id="37" name="Line 25"/>
          <p:cNvSpPr>
            <a:spLocks noChangeShapeType="1"/>
          </p:cNvSpPr>
          <p:nvPr/>
        </p:nvSpPr>
        <p:spPr bwMode="auto">
          <a:xfrm>
            <a:off x="2445296" y="6126832"/>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38" name="Text Box 26"/>
          <p:cNvSpPr txBox="1">
            <a:spLocks noChangeArrowheads="1"/>
          </p:cNvSpPr>
          <p:nvPr/>
        </p:nvSpPr>
        <p:spPr bwMode="auto">
          <a:xfrm>
            <a:off x="2673896" y="5593432"/>
            <a:ext cx="3892412"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标准模板库程序设计</a:t>
            </a:r>
            <a:endParaRPr lang="en-US" altLang="zh-CN" sz="3200" b="1" dirty="0">
              <a:ea typeface="宋体" pitchFamily="2" charset="-122"/>
            </a:endParaRPr>
          </a:p>
        </p:txBody>
      </p:sp>
      <p:sp>
        <p:nvSpPr>
          <p:cNvPr id="39" name="Text Box 27"/>
          <p:cNvSpPr txBox="1">
            <a:spLocks noChangeArrowheads="1"/>
          </p:cNvSpPr>
          <p:nvPr/>
        </p:nvSpPr>
        <p:spPr bwMode="gray">
          <a:xfrm>
            <a:off x="2032546" y="5615657"/>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5</a:t>
            </a:r>
          </a:p>
        </p:txBody>
      </p:sp>
    </p:spTree>
    <p:extLst>
      <p:ext uri="{BB962C8B-B14F-4D97-AF65-F5344CB8AC3E}">
        <p14:creationId xmlns:p14="http://schemas.microsoft.com/office/powerpoint/2010/main" val="2186003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a:t>第</a:t>
            </a:r>
            <a:r>
              <a:rPr lang="en-US" altLang="zh-CN" dirty="0"/>
              <a:t>9</a:t>
            </a:r>
            <a:r>
              <a:rPr lang="zh-CN" altLang="en-US" dirty="0"/>
              <a:t>章 模板</a:t>
            </a:r>
            <a:endParaRPr lang="en-US" altLang="zh-CN" dirty="0"/>
          </a:p>
        </p:txBody>
      </p:sp>
      <p:grpSp>
        <p:nvGrpSpPr>
          <p:cNvPr id="2" name="Group 3"/>
          <p:cNvGrpSpPr>
            <a:grpSpLocks/>
          </p:cNvGrpSpPr>
          <p:nvPr/>
        </p:nvGrpSpPr>
        <p:grpSpPr bwMode="auto">
          <a:xfrm>
            <a:off x="1828800" y="1900251"/>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814651"/>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50985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1976451"/>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函数模板</a:t>
            </a:r>
            <a:endParaRPr lang="en-US" altLang="zh-CN" sz="3200" b="1" dirty="0">
              <a:ea typeface="宋体" pitchFamily="2" charset="-122"/>
            </a:endParaRPr>
          </a:p>
        </p:txBody>
      </p:sp>
      <p:sp>
        <p:nvSpPr>
          <p:cNvPr id="40973" name="Text Box 13"/>
          <p:cNvSpPr txBox="1">
            <a:spLocks noChangeArrowheads="1"/>
          </p:cNvSpPr>
          <p:nvPr/>
        </p:nvSpPr>
        <p:spPr bwMode="gray">
          <a:xfrm>
            <a:off x="2025650" y="199867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42425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2890851"/>
            <a:ext cx="1420582"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类模板</a:t>
            </a:r>
            <a:endParaRPr lang="en-US" altLang="zh-CN" sz="3200" b="1" dirty="0">
              <a:ea typeface="宋体" pitchFamily="2" charset="-122"/>
            </a:endParaRPr>
          </a:p>
        </p:txBody>
      </p:sp>
      <p:sp>
        <p:nvSpPr>
          <p:cNvPr id="40976" name="Text Box 16"/>
          <p:cNvSpPr txBox="1">
            <a:spLocks noChangeArrowheads="1"/>
          </p:cNvSpPr>
          <p:nvPr/>
        </p:nvSpPr>
        <p:spPr bwMode="gray">
          <a:xfrm>
            <a:off x="2025650" y="291307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 name="Group 17"/>
          <p:cNvGrpSpPr>
            <a:grpSpLocks/>
          </p:cNvGrpSpPr>
          <p:nvPr/>
        </p:nvGrpSpPr>
        <p:grpSpPr bwMode="auto">
          <a:xfrm>
            <a:off x="1828800" y="3706826"/>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621226"/>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31642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783026"/>
            <a:ext cx="4304383"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类模板若干问题的说明</a:t>
            </a:r>
            <a:endParaRPr lang="en-US" altLang="zh-CN" sz="3200" b="1" dirty="0">
              <a:ea typeface="宋体" pitchFamily="2" charset="-122"/>
            </a:endParaRPr>
          </a:p>
        </p:txBody>
      </p:sp>
      <p:sp>
        <p:nvSpPr>
          <p:cNvPr id="40987" name="Text Box 27"/>
          <p:cNvSpPr txBox="1">
            <a:spLocks noChangeArrowheads="1"/>
          </p:cNvSpPr>
          <p:nvPr/>
        </p:nvSpPr>
        <p:spPr bwMode="gray">
          <a:xfrm>
            <a:off x="2025650" y="380525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3</a:t>
            </a:r>
          </a:p>
        </p:txBody>
      </p:sp>
      <p:sp>
        <p:nvSpPr>
          <p:cNvPr id="40988" name="Line 28"/>
          <p:cNvSpPr>
            <a:spLocks noChangeShapeType="1"/>
          </p:cNvSpPr>
          <p:nvPr/>
        </p:nvSpPr>
        <p:spPr bwMode="auto">
          <a:xfrm>
            <a:off x="2438400" y="523082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697426"/>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综合示例</a:t>
            </a:r>
            <a:endParaRPr lang="en-US" altLang="zh-CN" sz="3200" b="1" dirty="0">
              <a:ea typeface="宋体" pitchFamily="2" charset="-122"/>
            </a:endParaRPr>
          </a:p>
        </p:txBody>
      </p:sp>
      <p:sp>
        <p:nvSpPr>
          <p:cNvPr id="40990" name="Text Box 30"/>
          <p:cNvSpPr txBox="1">
            <a:spLocks noChangeArrowheads="1"/>
          </p:cNvSpPr>
          <p:nvPr/>
        </p:nvSpPr>
        <p:spPr bwMode="gray">
          <a:xfrm>
            <a:off x="2025650" y="471965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a:t>
            </a:fld>
            <a:endParaRPr lang="en-US" altLang="zh-CN" dirty="0"/>
          </a:p>
        </p:txBody>
      </p:sp>
      <p:grpSp>
        <p:nvGrpSpPr>
          <p:cNvPr id="33" name="Group 17"/>
          <p:cNvGrpSpPr>
            <a:grpSpLocks/>
          </p:cNvGrpSpPr>
          <p:nvPr/>
        </p:nvGrpSpPr>
        <p:grpSpPr bwMode="auto">
          <a:xfrm>
            <a:off x="1835696" y="5517232"/>
            <a:ext cx="762000" cy="665162"/>
            <a:chOff x="1110" y="2656"/>
            <a:chExt cx="1549" cy="1351"/>
          </a:xfrm>
        </p:grpSpPr>
        <p:sp>
          <p:nvSpPr>
            <p:cNvPr id="3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3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3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sp>
        <p:nvSpPr>
          <p:cNvPr id="37" name="Line 25"/>
          <p:cNvSpPr>
            <a:spLocks noChangeShapeType="1"/>
          </p:cNvSpPr>
          <p:nvPr/>
        </p:nvSpPr>
        <p:spPr bwMode="auto">
          <a:xfrm>
            <a:off x="2445296" y="6126832"/>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38" name="Text Box 26"/>
          <p:cNvSpPr txBox="1">
            <a:spLocks noChangeArrowheads="1"/>
          </p:cNvSpPr>
          <p:nvPr/>
        </p:nvSpPr>
        <p:spPr bwMode="auto">
          <a:xfrm>
            <a:off x="2673896" y="5593432"/>
            <a:ext cx="3892412"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标准模板库程序设计</a:t>
            </a:r>
            <a:endParaRPr lang="en-US" altLang="zh-CN" sz="3200" b="1" dirty="0">
              <a:ea typeface="宋体" pitchFamily="2" charset="-122"/>
            </a:endParaRPr>
          </a:p>
        </p:txBody>
      </p:sp>
      <p:sp>
        <p:nvSpPr>
          <p:cNvPr id="39" name="Text Box 27"/>
          <p:cNvSpPr txBox="1">
            <a:spLocks noChangeArrowheads="1"/>
          </p:cNvSpPr>
          <p:nvPr/>
        </p:nvSpPr>
        <p:spPr bwMode="gray">
          <a:xfrm>
            <a:off x="2032546" y="5615657"/>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5</a:t>
            </a:r>
          </a:p>
        </p:txBody>
      </p:sp>
    </p:spTree>
    <p:extLst>
      <p:ext uri="{BB962C8B-B14F-4D97-AF65-F5344CB8AC3E}">
        <p14:creationId xmlns:p14="http://schemas.microsoft.com/office/powerpoint/2010/main" val="521569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a:t>
            </a:r>
          </a:p>
        </p:txBody>
      </p:sp>
      <p:sp>
        <p:nvSpPr>
          <p:cNvPr id="3" name="内容占位符 2"/>
          <p:cNvSpPr>
            <a:spLocks noGrp="1"/>
          </p:cNvSpPr>
          <p:nvPr>
            <p:ph idx="1"/>
          </p:nvPr>
        </p:nvSpPr>
        <p:spPr/>
        <p:txBody>
          <a:bodyPr/>
          <a:lstStyle/>
          <a:p>
            <a:pPr>
              <a:lnSpc>
                <a:spcPct val="90000"/>
              </a:lnSpc>
            </a:pPr>
            <a:r>
              <a:rPr lang="zh-CN" altLang="en-US" dirty="0"/>
              <a:t>类模板（带</a:t>
            </a:r>
            <a:r>
              <a:rPr lang="zh-CN" altLang="en-US" dirty="0">
                <a:solidFill>
                  <a:srgbClr val="FF0000"/>
                </a:solidFill>
              </a:rPr>
              <a:t>类型参数</a:t>
            </a:r>
            <a:r>
              <a:rPr lang="zh-CN" altLang="en-US" dirty="0"/>
              <a:t>或</a:t>
            </a:r>
            <a:r>
              <a:rPr lang="zh-CN" altLang="en-US" dirty="0">
                <a:solidFill>
                  <a:srgbClr val="FF0000"/>
                </a:solidFill>
              </a:rPr>
              <a:t>普通参数</a:t>
            </a:r>
            <a:r>
              <a:rPr lang="zh-CN" altLang="en-US" dirty="0"/>
              <a:t>的类）用来定义具有共性的一组类</a:t>
            </a:r>
            <a:endParaRPr lang="en-US" altLang="zh-CN" dirty="0"/>
          </a:p>
          <a:p>
            <a:pPr lvl="1">
              <a:lnSpc>
                <a:spcPct val="90000"/>
              </a:lnSpc>
            </a:pPr>
            <a:r>
              <a:rPr lang="zh-CN" altLang="en-US" dirty="0"/>
              <a:t>“共性”通过类模板参数体现</a:t>
            </a:r>
          </a:p>
          <a:p>
            <a:pPr lvl="1">
              <a:lnSpc>
                <a:spcPct val="90000"/>
              </a:lnSpc>
            </a:pPr>
            <a:r>
              <a:rPr lang="zh-CN" altLang="en-US" dirty="0"/>
              <a:t>通过类模板的定义，类中的某些数据成员、某些成员函数的参数、某些成员函数的返回值都可以是任意类型的</a:t>
            </a:r>
            <a:endParaRPr lang="en-US" altLang="zh-CN" dirty="0"/>
          </a:p>
          <a:p>
            <a:pPr lvl="1">
              <a:lnSpc>
                <a:spcPct val="90000"/>
              </a:lnSpc>
            </a:pPr>
            <a:r>
              <a:rPr lang="zh-CN" altLang="en-US" dirty="0"/>
              <a:t>可将程序所处理的对象（数据）的类型参数化，从而使同一段程序可用于处理多种不同类型的对象（数据）</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19</a:t>
            </a:fld>
            <a:endParaRPr lang="en-US" altLang="zh-CN" dirty="0"/>
          </a:p>
        </p:txBody>
      </p:sp>
    </p:spTree>
    <p:extLst>
      <p:ext uri="{BB962C8B-B14F-4D97-AF65-F5344CB8AC3E}">
        <p14:creationId xmlns:p14="http://schemas.microsoft.com/office/powerpoint/2010/main" val="1837488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a:t>
            </a:r>
          </a:p>
        </p:txBody>
      </p:sp>
      <p:sp>
        <p:nvSpPr>
          <p:cNvPr id="3" name="内容占位符 2"/>
          <p:cNvSpPr>
            <a:spLocks noGrp="1"/>
          </p:cNvSpPr>
          <p:nvPr>
            <p:ph idx="1"/>
          </p:nvPr>
        </p:nvSpPr>
        <p:spPr/>
        <p:txBody>
          <a:bodyPr/>
          <a:lstStyle/>
          <a:p>
            <a:r>
              <a:rPr lang="zh-CN" altLang="en-US" dirty="0"/>
              <a:t>类模板的定义方式</a:t>
            </a:r>
            <a:endParaRPr lang="en-US" altLang="zh-CN" dirty="0"/>
          </a:p>
          <a:p>
            <a:pPr lvl="1">
              <a:buNone/>
            </a:pPr>
            <a:r>
              <a:rPr lang="en-US" altLang="zh-CN" dirty="0">
                <a:solidFill>
                  <a:srgbClr val="FF00FF"/>
                </a:solidFill>
                <a:latin typeface="Courier New" pitchFamily="49" charset="0"/>
                <a:cs typeface="Courier New" pitchFamily="49" charset="0"/>
              </a:rPr>
              <a:t>	</a:t>
            </a:r>
            <a:r>
              <a:rPr lang="en-US" altLang="zh-CN" dirty="0">
                <a:latin typeface="Courier New" pitchFamily="49" charset="0"/>
                <a:cs typeface="Courier New" pitchFamily="49" charset="0"/>
              </a:rPr>
              <a:t>template</a:t>
            </a:r>
            <a:r>
              <a:rPr lang="en-US" altLang="zh-CN" dirty="0">
                <a:solidFill>
                  <a:schemeClr val="tx2"/>
                </a:solidFill>
                <a:latin typeface="Courier New" pitchFamily="49" charset="0"/>
                <a:cs typeface="Courier New" pitchFamily="49" charset="0"/>
              </a:rPr>
              <a:t> &lt;</a:t>
            </a:r>
            <a:r>
              <a:rPr lang="zh-CN" altLang="en-US" dirty="0">
                <a:solidFill>
                  <a:schemeClr val="tx2"/>
                </a:solidFill>
                <a:latin typeface="Courier New" pitchFamily="49" charset="0"/>
                <a:cs typeface="Courier New" pitchFamily="49" charset="0"/>
              </a:rPr>
              <a:t>类型形参或普通形参1的说明</a:t>
            </a:r>
            <a:r>
              <a:rPr lang="en-US" altLang="zh-CN" dirty="0">
                <a:solidFill>
                  <a:schemeClr val="tx2"/>
                </a:solidFill>
                <a:latin typeface="Courier New" pitchFamily="49" charset="0"/>
                <a:cs typeface="Courier New" pitchFamily="49" charset="0"/>
              </a:rPr>
              <a:t>,</a:t>
            </a:r>
            <a:r>
              <a:rPr lang="zh-CN" altLang="en-US" dirty="0">
                <a:solidFill>
                  <a:schemeClr val="tx2"/>
                </a:solidFill>
                <a:latin typeface="Courier New" pitchFamily="49" charset="0"/>
                <a:cs typeface="Courier New" pitchFamily="49" charset="0"/>
              </a:rPr>
              <a:t>...</a:t>
            </a:r>
            <a:r>
              <a:rPr lang="en-US" altLang="zh-CN" dirty="0">
                <a:solidFill>
                  <a:schemeClr val="tx2"/>
                </a:solidFill>
                <a:latin typeface="Courier New" pitchFamily="49" charset="0"/>
                <a:cs typeface="Courier New" pitchFamily="49" charset="0"/>
              </a:rPr>
              <a:t>,</a:t>
            </a:r>
            <a:r>
              <a:rPr lang="zh-CN" altLang="en-US" dirty="0">
                <a:solidFill>
                  <a:schemeClr val="tx2"/>
                </a:solidFill>
                <a:latin typeface="Courier New" pitchFamily="49" charset="0"/>
                <a:cs typeface="Courier New" pitchFamily="49" charset="0"/>
              </a:rPr>
              <a:t>类型形参或普通形参</a:t>
            </a:r>
            <a:r>
              <a:rPr lang="en-US" altLang="zh-CN" dirty="0">
                <a:solidFill>
                  <a:schemeClr val="tx2"/>
                </a:solidFill>
                <a:latin typeface="Courier New" pitchFamily="49" charset="0"/>
                <a:cs typeface="Courier New" pitchFamily="49" charset="0"/>
              </a:rPr>
              <a:t>n</a:t>
            </a:r>
            <a:r>
              <a:rPr lang="zh-CN" altLang="en-US" dirty="0">
                <a:solidFill>
                  <a:schemeClr val="tx2"/>
                </a:solidFill>
                <a:latin typeface="Courier New" pitchFamily="49" charset="0"/>
                <a:cs typeface="Courier New" pitchFamily="49" charset="0"/>
              </a:rPr>
              <a:t>的说明 &gt;  </a:t>
            </a:r>
            <a:r>
              <a:rPr lang="en-US" altLang="zh-CN" dirty="0">
                <a:latin typeface="Courier New" pitchFamily="49" charset="0"/>
                <a:cs typeface="Courier New" pitchFamily="49" charset="0"/>
              </a:rPr>
              <a:t>class</a:t>
            </a:r>
            <a:r>
              <a:rPr lang="en-US" altLang="zh-CN" dirty="0">
                <a:solidFill>
                  <a:schemeClr val="tx2"/>
                </a:solidFill>
                <a:latin typeface="Courier New" pitchFamily="49" charset="0"/>
                <a:cs typeface="Courier New" pitchFamily="49" charset="0"/>
              </a:rPr>
              <a:t>  </a:t>
            </a:r>
            <a:r>
              <a:rPr lang="zh-CN" altLang="en-US" dirty="0">
                <a:solidFill>
                  <a:schemeClr val="tx2"/>
                </a:solidFill>
                <a:latin typeface="Courier New" pitchFamily="49" charset="0"/>
                <a:cs typeface="Courier New" pitchFamily="49" charset="0"/>
              </a:rPr>
              <a:t>类模板名  { 带上述</a:t>
            </a:r>
            <a:r>
              <a:rPr lang="zh-CN" altLang="en-US" dirty="0">
                <a:solidFill>
                  <a:srgbClr val="FF0000"/>
                </a:solidFill>
                <a:latin typeface="Courier New" pitchFamily="49" charset="0"/>
                <a:cs typeface="Courier New" pitchFamily="49" charset="0"/>
              </a:rPr>
              <a:t>类型形参</a:t>
            </a:r>
            <a:r>
              <a:rPr lang="zh-CN" altLang="en-US" dirty="0">
                <a:solidFill>
                  <a:schemeClr val="tx2"/>
                </a:solidFill>
                <a:latin typeface="Courier New" pitchFamily="49" charset="0"/>
                <a:cs typeface="Courier New" pitchFamily="49" charset="0"/>
              </a:rPr>
              <a:t>或</a:t>
            </a:r>
            <a:r>
              <a:rPr lang="zh-CN" altLang="en-US" dirty="0">
                <a:solidFill>
                  <a:srgbClr val="FF0000"/>
                </a:solidFill>
                <a:latin typeface="Courier New" pitchFamily="49" charset="0"/>
                <a:cs typeface="Courier New" pitchFamily="49" charset="0"/>
              </a:rPr>
              <a:t>普通形参名</a:t>
            </a:r>
            <a:r>
              <a:rPr lang="zh-CN" altLang="en-US" dirty="0">
                <a:solidFill>
                  <a:schemeClr val="tx2"/>
                </a:solidFill>
                <a:latin typeface="Courier New" pitchFamily="49" charset="0"/>
                <a:cs typeface="Courier New" pitchFamily="49" charset="0"/>
              </a:rPr>
              <a:t>的类定义体 }</a:t>
            </a:r>
            <a:r>
              <a:rPr lang="en-US" altLang="zh-CN" dirty="0">
                <a:solidFill>
                  <a:schemeClr val="tx2"/>
                </a:solidFill>
                <a:latin typeface="Courier New" pitchFamily="49" charset="0"/>
                <a:cs typeface="Courier New" pitchFamily="49" charset="0"/>
              </a:rPr>
              <a:t>;</a:t>
            </a:r>
          </a:p>
          <a:p>
            <a:pPr lvl="1"/>
            <a:r>
              <a:rPr lang="zh-CN" altLang="en-US" dirty="0"/>
              <a:t>类型形参</a:t>
            </a:r>
            <a:endParaRPr lang="en-US" altLang="zh-CN" dirty="0"/>
          </a:p>
          <a:p>
            <a:pPr lvl="2"/>
            <a:r>
              <a:rPr lang="en-US" altLang="zh-CN" dirty="0">
                <a:latin typeface="Courier New" pitchFamily="49" charset="0"/>
                <a:cs typeface="Courier New" pitchFamily="49" charset="0"/>
              </a:rPr>
              <a:t>class </a:t>
            </a:r>
            <a:r>
              <a:rPr lang="zh-CN" altLang="en-US" dirty="0">
                <a:latin typeface="Courier New" pitchFamily="49" charset="0"/>
                <a:cs typeface="Courier New" pitchFamily="49" charset="0"/>
              </a:rPr>
              <a:t>类型形参名</a:t>
            </a:r>
            <a:endParaRPr lang="en-US" altLang="zh-CN" dirty="0">
              <a:latin typeface="Courier New" pitchFamily="49" charset="0"/>
              <a:cs typeface="Courier New" pitchFamily="49" charset="0"/>
            </a:endParaRPr>
          </a:p>
          <a:p>
            <a:pPr lvl="1"/>
            <a:r>
              <a:rPr lang="zh-CN" altLang="en-US" dirty="0"/>
              <a:t>普通形参</a:t>
            </a:r>
            <a:endParaRPr lang="en-US" altLang="zh-CN" dirty="0"/>
          </a:p>
          <a:p>
            <a:pPr lvl="2"/>
            <a:r>
              <a:rPr lang="zh-CN" altLang="en-US" dirty="0">
                <a:latin typeface="Courier New" pitchFamily="49" charset="0"/>
                <a:cs typeface="Courier New" pitchFamily="49" charset="0"/>
              </a:rPr>
              <a:t>数据类型 普通形参名</a:t>
            </a:r>
            <a:endParaRPr lang="en-US" altLang="zh-CN" dirty="0">
              <a:latin typeface="Courier New" pitchFamily="49" charset="0"/>
              <a:cs typeface="Courier New" pitchFamily="49" charset="0"/>
            </a:endParaRPr>
          </a:p>
          <a:p>
            <a:pPr lvl="1"/>
            <a:r>
              <a:rPr lang="zh-CN" altLang="en-US" dirty="0">
                <a:latin typeface="Courier New" pitchFamily="49" charset="0"/>
                <a:cs typeface="Courier New" pitchFamily="49" charset="0"/>
              </a:rPr>
              <a:t>类模板名</a:t>
            </a:r>
            <a:endParaRPr lang="en-US" altLang="zh-CN" dirty="0">
              <a:latin typeface="Courier New" pitchFamily="49" charset="0"/>
              <a:cs typeface="Courier New" pitchFamily="49" charset="0"/>
            </a:endParaRPr>
          </a:p>
          <a:p>
            <a:pPr lvl="2"/>
            <a:r>
              <a:rPr lang="zh-CN" altLang="en-US" dirty="0">
                <a:latin typeface="Courier New" pitchFamily="49" charset="0"/>
                <a:cs typeface="Courier New" pitchFamily="49" charset="0"/>
              </a:rPr>
              <a:t>标识符</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20</a:t>
            </a:fld>
            <a:endParaRPr lang="en-US" altLang="zh-CN" dirty="0"/>
          </a:p>
        </p:txBody>
      </p:sp>
    </p:spTree>
    <p:extLst>
      <p:ext uri="{BB962C8B-B14F-4D97-AF65-F5344CB8AC3E}">
        <p14:creationId xmlns:p14="http://schemas.microsoft.com/office/powerpoint/2010/main" val="472590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a:t>
            </a:r>
          </a:p>
        </p:txBody>
      </p:sp>
      <p:sp>
        <p:nvSpPr>
          <p:cNvPr id="3" name="内容占位符 2"/>
          <p:cNvSpPr>
            <a:spLocks noGrp="1"/>
          </p:cNvSpPr>
          <p:nvPr>
            <p:ph idx="1"/>
          </p:nvPr>
        </p:nvSpPr>
        <p:spPr/>
        <p:txBody>
          <a:bodyPr/>
          <a:lstStyle/>
          <a:p>
            <a:r>
              <a:rPr lang="zh-CN" altLang="en-US" dirty="0"/>
              <a:t>类模板的说明</a:t>
            </a:r>
            <a:endParaRPr lang="en-US" altLang="zh-CN" dirty="0"/>
          </a:p>
          <a:p>
            <a:pPr lvl="1">
              <a:lnSpc>
                <a:spcPct val="90000"/>
              </a:lnSpc>
            </a:pPr>
            <a:r>
              <a:rPr lang="zh-CN" altLang="en-US" dirty="0"/>
              <a:t>类定义体中应使用上述的“类型形参名”及“普通形参名”。</a:t>
            </a:r>
          </a:p>
          <a:p>
            <a:pPr lvl="1">
              <a:lnSpc>
                <a:spcPct val="90000"/>
              </a:lnSpc>
            </a:pPr>
            <a:r>
              <a:rPr lang="zh-CN" altLang="en-US" dirty="0"/>
              <a:t>利用类模板说明类对象时，要随类模板名同时给出对应于类型形参或普通形参的具体实参（从而</a:t>
            </a:r>
            <a:r>
              <a:rPr lang="zh-CN" altLang="en-US" dirty="0">
                <a:solidFill>
                  <a:srgbClr val="FF0000"/>
                </a:solidFill>
              </a:rPr>
              <a:t>实例化</a:t>
            </a:r>
            <a:r>
              <a:rPr lang="zh-CN" altLang="en-US" dirty="0"/>
              <a:t>为一个具体的类）。说明格式为：</a:t>
            </a:r>
          </a:p>
          <a:p>
            <a:pPr lvl="2">
              <a:lnSpc>
                <a:spcPct val="90000"/>
              </a:lnSpc>
            </a:pPr>
            <a:r>
              <a:rPr lang="zh-CN" altLang="en-US" dirty="0"/>
              <a:t>类模板名 &lt; 形参1的相应实参，... ，形参</a:t>
            </a:r>
            <a:r>
              <a:rPr lang="en-US" altLang="zh-CN" dirty="0"/>
              <a:t>n</a:t>
            </a:r>
            <a:r>
              <a:rPr lang="zh-CN" altLang="en-US" dirty="0"/>
              <a:t>的相应实参  &gt;</a:t>
            </a:r>
          </a:p>
          <a:p>
            <a:pPr lvl="1">
              <a:lnSpc>
                <a:spcPct val="90000"/>
              </a:lnSpc>
            </a:pPr>
            <a:r>
              <a:rPr lang="zh-CN" altLang="en-US" dirty="0"/>
              <a:t>注意：类型形参的相应实参为</a:t>
            </a:r>
            <a:r>
              <a:rPr lang="zh-CN" altLang="en-US" dirty="0">
                <a:solidFill>
                  <a:srgbClr val="FF0000"/>
                </a:solidFill>
              </a:rPr>
              <a:t>类型名</a:t>
            </a:r>
            <a:r>
              <a:rPr lang="zh-CN" altLang="en-US" dirty="0"/>
              <a:t>，而普通形参的相应实参必须为一个</a:t>
            </a:r>
            <a:r>
              <a:rPr lang="zh-CN" altLang="en-US" dirty="0">
                <a:solidFill>
                  <a:srgbClr val="FF0000"/>
                </a:solidFill>
              </a:rPr>
              <a:t>常量</a:t>
            </a:r>
            <a:r>
              <a:rPr lang="zh-CN" altLang="en-US" dirty="0"/>
              <a:t>。  </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21</a:t>
            </a:fld>
            <a:endParaRPr lang="en-US" altLang="zh-CN" dirty="0"/>
          </a:p>
        </p:txBody>
      </p:sp>
    </p:spTree>
    <p:extLst>
      <p:ext uri="{BB962C8B-B14F-4D97-AF65-F5344CB8AC3E}">
        <p14:creationId xmlns:p14="http://schemas.microsoft.com/office/powerpoint/2010/main" val="793724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a:t>
            </a:r>
          </a:p>
        </p:txBody>
      </p:sp>
      <p:sp>
        <p:nvSpPr>
          <p:cNvPr id="3" name="内容占位符 2"/>
          <p:cNvSpPr>
            <a:spLocks noGrp="1"/>
          </p:cNvSpPr>
          <p:nvPr>
            <p:ph idx="1"/>
          </p:nvPr>
        </p:nvSpPr>
        <p:spPr/>
        <p:txBody>
          <a:bodyPr/>
          <a:lstStyle/>
          <a:p>
            <a:r>
              <a:rPr lang="zh-CN" altLang="en-US" dirty="0"/>
              <a:t>类模板的成员函数</a:t>
            </a:r>
            <a:endParaRPr lang="en-US" altLang="zh-CN" dirty="0"/>
          </a:p>
          <a:p>
            <a:pPr lvl="1">
              <a:lnSpc>
                <a:spcPct val="115000"/>
              </a:lnSpc>
            </a:pPr>
            <a:r>
              <a:rPr lang="zh-CN" altLang="en-US" dirty="0"/>
              <a:t>类模板的成员函数既可以在类体内进行说明（自动按内联函数处理），也可以在类体外进行说明。</a:t>
            </a:r>
            <a:endParaRPr lang="en-US" altLang="zh-CN" dirty="0"/>
          </a:p>
          <a:p>
            <a:pPr lvl="1">
              <a:lnSpc>
                <a:spcPct val="115000"/>
              </a:lnSpc>
            </a:pPr>
            <a:r>
              <a:rPr lang="zh-CN" altLang="en-US" dirty="0"/>
              <a:t>在类体外说明（定义）时使用如下格式：</a:t>
            </a:r>
          </a:p>
          <a:p>
            <a:pPr eaLnBrk="0" hangingPunct="0">
              <a:lnSpc>
                <a:spcPct val="125000"/>
              </a:lnSpc>
              <a:spcBef>
                <a:spcPct val="0"/>
              </a:spcBef>
              <a:buClrTx/>
              <a:buSzTx/>
              <a:buFontTx/>
              <a:buNone/>
            </a:pPr>
            <a:r>
              <a:rPr lang="en-US" altLang="zh-CN" sz="2400" dirty="0">
                <a:solidFill>
                  <a:srgbClr val="0000FF"/>
                </a:solidFill>
                <a:latin typeface="Courier New" pitchFamily="49" charset="0"/>
                <a:cs typeface="Courier New" pitchFamily="49" charset="0"/>
              </a:rPr>
              <a:t>template</a:t>
            </a:r>
            <a:r>
              <a:rPr lang="en-US" altLang="zh-CN" sz="2400" dirty="0">
                <a:solidFill>
                  <a:schemeClr val="tx2"/>
                </a:solidFill>
                <a:latin typeface="Courier New" pitchFamily="49" charset="0"/>
                <a:cs typeface="Courier New" pitchFamily="49" charset="0"/>
              </a:rPr>
              <a:t> &lt; </a:t>
            </a:r>
            <a:r>
              <a:rPr lang="zh-CN" altLang="en-US" sz="2400" dirty="0">
                <a:solidFill>
                  <a:schemeClr val="tx2"/>
                </a:solidFill>
                <a:latin typeface="Courier New" pitchFamily="49" charset="0"/>
                <a:cs typeface="Courier New" pitchFamily="49" charset="0"/>
              </a:rPr>
              <a:t>形参1的说明，... ，形参</a:t>
            </a:r>
            <a:r>
              <a:rPr lang="en-US" altLang="zh-CN" sz="2400" dirty="0">
                <a:solidFill>
                  <a:schemeClr val="tx2"/>
                </a:solidFill>
                <a:latin typeface="Courier New" pitchFamily="49" charset="0"/>
                <a:cs typeface="Courier New" pitchFamily="49" charset="0"/>
              </a:rPr>
              <a:t>n</a:t>
            </a:r>
            <a:r>
              <a:rPr lang="zh-CN" altLang="en-US" sz="2400" dirty="0">
                <a:solidFill>
                  <a:schemeClr val="tx2"/>
                </a:solidFill>
                <a:latin typeface="Courier New" pitchFamily="49" charset="0"/>
                <a:cs typeface="Courier New" pitchFamily="49" charset="0"/>
              </a:rPr>
              <a:t>的说明 &gt;</a:t>
            </a:r>
            <a:endParaRPr lang="en-US" altLang="zh-CN" sz="2400" dirty="0">
              <a:solidFill>
                <a:schemeClr val="tx2"/>
              </a:solidFill>
              <a:latin typeface="Courier New" pitchFamily="49" charset="0"/>
              <a:cs typeface="Courier New" pitchFamily="49" charset="0"/>
            </a:endParaRPr>
          </a:p>
          <a:p>
            <a:pPr eaLnBrk="0" hangingPunct="0">
              <a:lnSpc>
                <a:spcPct val="125000"/>
              </a:lnSpc>
              <a:spcBef>
                <a:spcPct val="0"/>
              </a:spcBef>
              <a:buClrTx/>
              <a:buSzTx/>
              <a:buFontTx/>
              <a:buNone/>
            </a:pPr>
            <a:r>
              <a:rPr lang="zh-CN" altLang="en-US" sz="2400" dirty="0">
                <a:solidFill>
                  <a:schemeClr val="tx2"/>
                </a:solidFill>
                <a:latin typeface="Courier New" pitchFamily="49" charset="0"/>
                <a:cs typeface="Courier New" pitchFamily="49" charset="0"/>
              </a:rPr>
              <a:t>返回类型  类模板名 &lt; 形参1的名字，... ，形参</a:t>
            </a:r>
            <a:r>
              <a:rPr lang="en-US" altLang="zh-CN" sz="2400" dirty="0">
                <a:solidFill>
                  <a:schemeClr val="tx2"/>
                </a:solidFill>
                <a:latin typeface="Courier New" pitchFamily="49" charset="0"/>
                <a:cs typeface="Courier New" pitchFamily="49" charset="0"/>
              </a:rPr>
              <a:t>n</a:t>
            </a:r>
            <a:r>
              <a:rPr lang="zh-CN" altLang="en-US" sz="2400" dirty="0">
                <a:solidFill>
                  <a:schemeClr val="tx2"/>
                </a:solidFill>
                <a:latin typeface="Courier New" pitchFamily="49" charset="0"/>
                <a:cs typeface="Courier New" pitchFamily="49" charset="0"/>
              </a:rPr>
              <a:t>的名字 &gt;::函数名( 形参表 ) {</a:t>
            </a:r>
          </a:p>
          <a:p>
            <a:pPr eaLnBrk="0" hangingPunct="0">
              <a:lnSpc>
                <a:spcPct val="125000"/>
              </a:lnSpc>
              <a:spcBef>
                <a:spcPct val="0"/>
              </a:spcBef>
              <a:buClrTx/>
              <a:buSzTx/>
              <a:buFontTx/>
              <a:buNone/>
            </a:pPr>
            <a:r>
              <a:rPr lang="zh-CN" altLang="en-US" sz="2400" dirty="0">
                <a:solidFill>
                  <a:schemeClr val="tx2"/>
                </a:solidFill>
                <a:latin typeface="Courier New" pitchFamily="49" charset="0"/>
                <a:cs typeface="Courier New" pitchFamily="49" charset="0"/>
              </a:rPr>
              <a:t>    ...   //函数体</a:t>
            </a:r>
          </a:p>
          <a:p>
            <a:pPr eaLnBrk="0" hangingPunct="0">
              <a:lnSpc>
                <a:spcPct val="125000"/>
              </a:lnSpc>
              <a:spcBef>
                <a:spcPct val="0"/>
              </a:spcBef>
              <a:buClrTx/>
              <a:buSzTx/>
              <a:buFontTx/>
              <a:buNone/>
            </a:pPr>
            <a:r>
              <a:rPr lang="zh-CN" altLang="en-US" sz="2400" dirty="0">
                <a:solidFill>
                  <a:schemeClr val="tx2"/>
                </a:solidFill>
                <a:latin typeface="Courier New" pitchFamily="49" charset="0"/>
                <a:cs typeface="Courier New" pitchFamily="49" charset="0"/>
              </a:rPr>
              <a:t>}</a:t>
            </a:r>
            <a:r>
              <a:rPr lang="en-US" altLang="zh-CN" sz="2400" dirty="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22</a:t>
            </a:fld>
            <a:endParaRPr lang="en-US" altLang="zh-CN" dirty="0"/>
          </a:p>
        </p:txBody>
      </p:sp>
    </p:spTree>
    <p:extLst>
      <p:ext uri="{BB962C8B-B14F-4D97-AF65-F5344CB8AC3E}">
        <p14:creationId xmlns:p14="http://schemas.microsoft.com/office/powerpoint/2010/main" val="530737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a:t>
            </a:r>
          </a:p>
        </p:txBody>
      </p:sp>
      <p:sp>
        <p:nvSpPr>
          <p:cNvPr id="3" name="内容占位符 2"/>
          <p:cNvSpPr>
            <a:spLocks noGrp="1"/>
          </p:cNvSpPr>
          <p:nvPr>
            <p:ph idx="1"/>
          </p:nvPr>
        </p:nvSpPr>
        <p:spPr/>
        <p:txBody>
          <a:bodyPr/>
          <a:lstStyle/>
          <a:p>
            <a:r>
              <a:rPr lang="zh-CN" altLang="en-US" dirty="0"/>
              <a:t>类模板的成员函数</a:t>
            </a:r>
            <a:endParaRPr lang="en-US" altLang="zh-CN" dirty="0"/>
          </a:p>
          <a:p>
            <a:pPr lvl="1">
              <a:lnSpc>
                <a:spcPct val="115000"/>
              </a:lnSpc>
            </a:pPr>
            <a:r>
              <a:rPr lang="zh-CN" altLang="en-US" dirty="0"/>
              <a:t>上述的“形参1的名字”来自于“形参1的说明”，由“甩掉”说明部分的“类型”而得，是对类型形参或普通形参的使用。而 “类模板名 &lt; 形参1的名字，... ，形参</a:t>
            </a:r>
            <a:r>
              <a:rPr lang="en-US" altLang="zh-CN" dirty="0"/>
              <a:t>n</a:t>
            </a:r>
            <a:r>
              <a:rPr lang="zh-CN" altLang="en-US" dirty="0"/>
              <a:t>的名字 &gt;::”所起的作用正是在类体外定义成员函数时在函数名前所加的类限定符!</a:t>
            </a:r>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23</a:t>
            </a:fld>
            <a:endParaRPr lang="en-US" altLang="zh-CN" dirty="0"/>
          </a:p>
        </p:txBody>
      </p:sp>
    </p:spTree>
    <p:extLst>
      <p:ext uri="{BB962C8B-B14F-4D97-AF65-F5344CB8AC3E}">
        <p14:creationId xmlns:p14="http://schemas.microsoft.com/office/powerpoint/2010/main" val="3526889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a:t>
            </a:r>
          </a:p>
        </p:txBody>
      </p:sp>
      <p:sp>
        <p:nvSpPr>
          <p:cNvPr id="3" name="内容占位符 2"/>
          <p:cNvSpPr>
            <a:spLocks noGrp="1"/>
          </p:cNvSpPr>
          <p:nvPr>
            <p:ph idx="1"/>
          </p:nvPr>
        </p:nvSpPr>
        <p:spPr/>
        <p:txBody>
          <a:bodyPr/>
          <a:lstStyle/>
          <a:p>
            <a:r>
              <a:rPr lang="zh-CN" altLang="en-US" dirty="0"/>
              <a:t>类模板的实例化</a:t>
            </a:r>
            <a:endParaRPr lang="en-US" altLang="zh-CN" dirty="0"/>
          </a:p>
          <a:p>
            <a:pPr lvl="1"/>
            <a:r>
              <a:rPr lang="zh-CN" altLang="en-US" dirty="0"/>
              <a:t>不能使用类模板来直接生成对象</a:t>
            </a:r>
            <a:endParaRPr lang="en-US" altLang="zh-CN" dirty="0"/>
          </a:p>
          <a:p>
            <a:pPr lvl="2"/>
            <a:r>
              <a:rPr lang="zh-CN" altLang="en-US" dirty="0"/>
              <a:t>类型参数是不确定的</a:t>
            </a:r>
            <a:endParaRPr lang="en-US" altLang="zh-CN" dirty="0"/>
          </a:p>
          <a:p>
            <a:pPr lvl="1"/>
            <a:r>
              <a:rPr lang="zh-CN" altLang="en-US" dirty="0"/>
              <a:t>必须先为模板参数指定“实参”</a:t>
            </a:r>
            <a:endParaRPr lang="en-US" altLang="zh-CN" dirty="0"/>
          </a:p>
          <a:p>
            <a:pPr lvl="2"/>
            <a:r>
              <a:rPr lang="zh-CN" altLang="en-US" dirty="0"/>
              <a:t>即为模板“实例化”</a:t>
            </a:r>
            <a:endParaRPr lang="en-US" altLang="zh-CN" dirty="0"/>
          </a:p>
          <a:p>
            <a:pPr lvl="1"/>
            <a:r>
              <a:rPr lang="zh-CN" altLang="en-US" dirty="0"/>
              <a:t>实例化格式</a:t>
            </a:r>
            <a:endParaRPr lang="en-US" altLang="zh-CN" dirty="0"/>
          </a:p>
          <a:p>
            <a:pPr lvl="2">
              <a:buNone/>
            </a:pPr>
            <a:r>
              <a:rPr lang="zh-CN" altLang="en-US" dirty="0">
                <a:solidFill>
                  <a:schemeClr val="tx2"/>
                </a:solidFill>
              </a:rPr>
              <a:t>类模板名 </a:t>
            </a:r>
            <a:r>
              <a:rPr lang="en-US" altLang="zh-CN" dirty="0">
                <a:solidFill>
                  <a:srgbClr val="FF0000"/>
                </a:solidFill>
              </a:rPr>
              <a:t>&lt;</a:t>
            </a:r>
            <a:r>
              <a:rPr lang="zh-CN" altLang="en-US" dirty="0">
                <a:solidFill>
                  <a:schemeClr val="tx2"/>
                </a:solidFill>
              </a:rPr>
              <a:t>具体的实参表</a:t>
            </a:r>
            <a:r>
              <a:rPr lang="en-US" altLang="zh-CN" dirty="0">
                <a:solidFill>
                  <a:srgbClr val="FF0000"/>
                </a:solidFill>
              </a:rPr>
              <a:t>&gt;</a:t>
            </a:r>
          </a:p>
          <a:p>
            <a:pPr lvl="1"/>
            <a:r>
              <a:rPr lang="zh-CN" altLang="en-US" dirty="0"/>
              <a:t>利用类模板生成对象</a:t>
            </a:r>
            <a:endParaRPr lang="en-US" altLang="zh-CN" dirty="0"/>
          </a:p>
          <a:p>
            <a:pPr lvl="2">
              <a:buNone/>
            </a:pPr>
            <a:r>
              <a:rPr lang="zh-CN" altLang="en-US" dirty="0">
                <a:solidFill>
                  <a:schemeClr val="tx2"/>
                </a:solidFill>
              </a:rPr>
              <a:t>类模板名 </a:t>
            </a:r>
            <a:r>
              <a:rPr lang="en-US" altLang="zh-CN" dirty="0">
                <a:solidFill>
                  <a:srgbClr val="FF0000"/>
                </a:solidFill>
              </a:rPr>
              <a:t>&lt;</a:t>
            </a:r>
            <a:r>
              <a:rPr lang="zh-CN" altLang="en-US" dirty="0">
                <a:solidFill>
                  <a:schemeClr val="tx2"/>
                </a:solidFill>
              </a:rPr>
              <a:t>具体的实参表</a:t>
            </a:r>
            <a:r>
              <a:rPr lang="en-US" altLang="zh-CN" dirty="0">
                <a:solidFill>
                  <a:srgbClr val="FF0000"/>
                </a:solidFill>
              </a:rPr>
              <a:t>&gt; </a:t>
            </a:r>
            <a:r>
              <a:rPr lang="zh-CN" altLang="en-US" dirty="0">
                <a:solidFill>
                  <a:schemeClr val="tx2"/>
                </a:solidFill>
              </a:rPr>
              <a:t>对象名称</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24</a:t>
            </a:fld>
            <a:endParaRPr lang="en-US" altLang="zh-CN" dirty="0"/>
          </a:p>
        </p:txBody>
      </p:sp>
    </p:spTree>
    <p:extLst>
      <p:ext uri="{BB962C8B-B14F-4D97-AF65-F5344CB8AC3E}">
        <p14:creationId xmlns:p14="http://schemas.microsoft.com/office/powerpoint/2010/main" val="1102325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对具有一个类型参数</a:t>
            </a:r>
            <a:r>
              <a:rPr lang="en-US" altLang="zh-CN" dirty="0"/>
              <a:t>T</a:t>
            </a:r>
            <a:r>
              <a:rPr lang="zh-CN" altLang="en-US" dirty="0"/>
              <a:t>的类模板</a:t>
            </a:r>
            <a:r>
              <a:rPr lang="en-US" altLang="zh-CN" dirty="0" err="1"/>
              <a:t>TestClass</a:t>
            </a:r>
            <a:r>
              <a:rPr lang="en-US" altLang="zh-CN" dirty="0"/>
              <a:t>，</a:t>
            </a:r>
            <a:r>
              <a:rPr lang="zh-CN" altLang="en-US" dirty="0"/>
              <a:t>在类体外定义其成员函数</a:t>
            </a:r>
            <a:r>
              <a:rPr lang="en-US" altLang="zh-CN" dirty="0" err="1"/>
              <a:t>getData</a:t>
            </a:r>
            <a:r>
              <a:rPr lang="zh-CN" altLang="en-US" dirty="0"/>
              <a:t>时的大致样式如下：</a:t>
            </a:r>
          </a:p>
          <a:p>
            <a:pPr algn="just" eaLnBrk="0" hangingPunct="0">
              <a:lnSpc>
                <a:spcPct val="95000"/>
              </a:lnSpc>
              <a:spcBef>
                <a:spcPct val="0"/>
              </a:spcBef>
              <a:buClrTx/>
              <a:buSzTx/>
              <a:buFontTx/>
              <a:buNone/>
            </a:pPr>
            <a:r>
              <a:rPr lang="en-US" altLang="zh-CN" sz="2400" dirty="0">
                <a:solidFill>
                  <a:schemeClr val="tx2"/>
                </a:solidFill>
                <a:latin typeface="Courier New" pitchFamily="49" charset="0"/>
                <a:cs typeface="Courier New" pitchFamily="49" charset="0"/>
              </a:rPr>
              <a:t>	</a:t>
            </a:r>
          </a:p>
          <a:p>
            <a:pPr algn="just" eaLnBrk="0" hangingPunct="0">
              <a:lnSpc>
                <a:spcPct val="95000"/>
              </a:lnSpc>
              <a:spcBef>
                <a:spcPct val="0"/>
              </a:spcBef>
              <a:buClrTx/>
              <a:buSzTx/>
              <a:buFontTx/>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template</a:t>
            </a:r>
            <a:r>
              <a:rPr lang="en-US" altLang="zh-CN" sz="2400" dirty="0">
                <a:solidFill>
                  <a:schemeClr val="tx2"/>
                </a:solidFill>
                <a:latin typeface="Courier New" pitchFamily="49" charset="0"/>
                <a:cs typeface="Courier New" pitchFamily="49" charset="0"/>
              </a:rPr>
              <a:t> &lt;</a:t>
            </a:r>
            <a:r>
              <a:rPr lang="en-US" altLang="zh-CN" sz="2400" dirty="0">
                <a:solidFill>
                  <a:srgbClr val="0000FF"/>
                </a:solidFill>
                <a:latin typeface="Courier New" pitchFamily="49" charset="0"/>
                <a:cs typeface="Courier New" pitchFamily="49" charset="0"/>
              </a:rPr>
              <a:t>class</a:t>
            </a:r>
            <a:r>
              <a:rPr lang="en-US" altLang="zh-CN" sz="2400" dirty="0">
                <a:solidFill>
                  <a:schemeClr val="tx2"/>
                </a:solidFill>
                <a:latin typeface="Courier New" pitchFamily="49" charset="0"/>
                <a:cs typeface="Courier New" pitchFamily="49" charset="0"/>
              </a:rPr>
              <a:t> </a:t>
            </a:r>
            <a:r>
              <a:rPr lang="en-US" altLang="zh-CN" sz="2400" dirty="0">
                <a:solidFill>
                  <a:srgbClr val="FF0000"/>
                </a:solidFill>
                <a:latin typeface="Courier New" pitchFamily="49" charset="0"/>
                <a:cs typeface="Courier New" pitchFamily="49" charset="0"/>
              </a:rPr>
              <a:t>T</a:t>
            </a:r>
            <a:r>
              <a:rPr lang="en-US" altLang="zh-CN" sz="2400" dirty="0">
                <a:solidFill>
                  <a:schemeClr val="tx2"/>
                </a:solidFill>
                <a:latin typeface="Courier New" pitchFamily="49" charset="0"/>
                <a:cs typeface="Courier New" pitchFamily="49" charset="0"/>
              </a:rPr>
              <a:t>&gt;</a:t>
            </a:r>
          </a:p>
          <a:p>
            <a:pPr algn="just" eaLnBrk="0" hangingPunct="0">
              <a:lnSpc>
                <a:spcPct val="95000"/>
              </a:lnSpc>
              <a:spcBef>
                <a:spcPct val="0"/>
              </a:spcBef>
              <a:buClrTx/>
              <a:buSzTx/>
              <a:buFontTx/>
              <a:buNone/>
            </a:pPr>
            <a:r>
              <a:rPr lang="en-US" altLang="zh-CN" sz="2400" dirty="0">
                <a:solidFill>
                  <a:schemeClr val="tx2"/>
                </a:solidFill>
                <a:latin typeface="Courier New" pitchFamily="49" charset="0"/>
                <a:cs typeface="Courier New" pitchFamily="49" charset="0"/>
              </a:rPr>
              <a:t>	</a:t>
            </a:r>
            <a:r>
              <a:rPr lang="en-US" altLang="zh-CN" sz="2400" dirty="0">
                <a:solidFill>
                  <a:srgbClr val="FF0000"/>
                </a:solidFill>
                <a:latin typeface="Courier New" pitchFamily="49" charset="0"/>
                <a:cs typeface="Courier New" pitchFamily="49" charset="0"/>
              </a:rPr>
              <a:t>T</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TestClass</a:t>
            </a:r>
            <a:r>
              <a:rPr lang="en-US" altLang="zh-CN" sz="2400" dirty="0">
                <a:solidFill>
                  <a:schemeClr val="tx2"/>
                </a:solidFill>
                <a:latin typeface="Courier New" pitchFamily="49" charset="0"/>
                <a:cs typeface="Courier New" pitchFamily="49" charset="0"/>
              </a:rPr>
              <a:t>&lt;</a:t>
            </a:r>
            <a:r>
              <a:rPr lang="en-US" altLang="zh-CN" sz="2400" dirty="0">
                <a:solidFill>
                  <a:srgbClr val="FF0000"/>
                </a:solidFill>
                <a:latin typeface="Courier New" pitchFamily="49" charset="0"/>
                <a:cs typeface="Courier New" pitchFamily="49" charset="0"/>
              </a:rPr>
              <a:t>T</a:t>
            </a:r>
            <a:r>
              <a:rPr lang="en-US" altLang="zh-CN" sz="2400" dirty="0">
                <a:solidFill>
                  <a:schemeClr val="tx2"/>
                </a:solidFill>
                <a:latin typeface="Courier New" pitchFamily="49" charset="0"/>
                <a:cs typeface="Courier New" pitchFamily="49" charset="0"/>
              </a:rPr>
              <a:t>&gt; ::</a:t>
            </a:r>
            <a:r>
              <a:rPr lang="en-US" altLang="zh-CN" sz="2400" dirty="0" err="1">
                <a:solidFill>
                  <a:schemeClr val="tx2"/>
                </a:solidFill>
                <a:latin typeface="Courier New" pitchFamily="49" charset="0"/>
                <a:cs typeface="Courier New" pitchFamily="49" charset="0"/>
              </a:rPr>
              <a:t>getData</a:t>
            </a:r>
            <a:r>
              <a:rPr lang="en-US" altLang="zh-CN" sz="2400" dirty="0">
                <a:solidFill>
                  <a:schemeClr val="tx2"/>
                </a:solidFill>
                <a:latin typeface="Courier New" pitchFamily="49" charset="0"/>
                <a:cs typeface="Courier New" pitchFamily="49" charset="0"/>
              </a:rPr>
              <a:t>( </a:t>
            </a:r>
            <a:r>
              <a:rPr lang="zh-CN" altLang="en-US" sz="2400" dirty="0">
                <a:solidFill>
                  <a:schemeClr val="tx2"/>
                </a:solidFill>
                <a:latin typeface="Courier New" pitchFamily="49" charset="0"/>
                <a:cs typeface="Courier New" pitchFamily="49" charset="0"/>
              </a:rPr>
              <a:t>形参表 ) {</a:t>
            </a:r>
          </a:p>
          <a:p>
            <a:pPr algn="just" eaLnBrk="0" hangingPunct="0">
              <a:lnSpc>
                <a:spcPct val="95000"/>
              </a:lnSpc>
              <a:spcBef>
                <a:spcPct val="0"/>
              </a:spcBef>
              <a:buClrTx/>
              <a:buSzTx/>
              <a:buFontTx/>
              <a:buNone/>
            </a:pPr>
            <a:r>
              <a:rPr lang="zh-CN" altLang="en-US" sz="2400" dirty="0">
                <a:solidFill>
                  <a:schemeClr val="tx2"/>
                </a:solidFill>
                <a:latin typeface="Courier New" pitchFamily="49" charset="0"/>
                <a:cs typeface="Courier New" pitchFamily="49" charset="0"/>
              </a:rPr>
              <a:t>          ...      </a:t>
            </a:r>
            <a:r>
              <a:rPr lang="zh-CN" altLang="en-US" sz="2400" dirty="0">
                <a:solidFill>
                  <a:srgbClr val="00B050"/>
                </a:solidFill>
                <a:latin typeface="Courier New" pitchFamily="49" charset="0"/>
                <a:cs typeface="Courier New" pitchFamily="49" charset="0"/>
              </a:rPr>
              <a:t>//函数体</a:t>
            </a:r>
          </a:p>
          <a:p>
            <a:pPr algn="just" eaLnBrk="0" hangingPunct="0">
              <a:lnSpc>
                <a:spcPct val="95000"/>
              </a:lnSpc>
              <a:spcBef>
                <a:spcPct val="0"/>
              </a:spcBef>
              <a:buClrTx/>
              <a:buSzTx/>
              <a:buFontTx/>
              <a:buNone/>
            </a:pPr>
            <a:r>
              <a:rPr lang="en-US" altLang="zh-CN" sz="2400" dirty="0">
                <a:solidFill>
                  <a:schemeClr val="tx2"/>
                </a:solidFill>
                <a:latin typeface="Courier New" pitchFamily="49" charset="0"/>
                <a:cs typeface="Courier New" pitchFamily="49" charset="0"/>
              </a:rPr>
              <a:t>	</a:t>
            </a:r>
            <a:r>
              <a:rPr lang="zh-CN" altLang="en-US" sz="2400" dirty="0">
                <a:solidFill>
                  <a:schemeClr val="tx2"/>
                </a:solidFill>
                <a:latin typeface="Courier New" pitchFamily="49" charset="0"/>
                <a:cs typeface="Courier New" pitchFamily="49" charset="0"/>
              </a:rPr>
              <a:t>};</a:t>
            </a:r>
          </a:p>
          <a:p>
            <a:pPr lvl="1">
              <a:lnSpc>
                <a:spcPct val="95000"/>
              </a:lnSpc>
            </a:pPr>
            <a:r>
              <a:rPr lang="zh-CN" altLang="en-US" dirty="0"/>
              <a:t>其中的“</a:t>
            </a:r>
            <a:r>
              <a:rPr lang="en-US" altLang="zh-CN" dirty="0" err="1"/>
              <a:t>TestClass</a:t>
            </a:r>
            <a:r>
              <a:rPr lang="en-US" altLang="zh-CN" dirty="0"/>
              <a:t>&lt;T&gt;::”</a:t>
            </a:r>
            <a:r>
              <a:rPr lang="zh-CN" altLang="en-US" dirty="0"/>
              <a:t>所起的作用正是在类体外定义成员函数时在函数名前所加的类限定符! </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25</a:t>
            </a:fld>
            <a:endParaRPr lang="en-US" altLang="zh-CN" dirty="0"/>
          </a:p>
        </p:txBody>
      </p:sp>
    </p:spTree>
    <p:extLst>
      <p:ext uri="{BB962C8B-B14F-4D97-AF65-F5344CB8AC3E}">
        <p14:creationId xmlns:p14="http://schemas.microsoft.com/office/powerpoint/2010/main" val="2574352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a:t>
            </a:r>
          </a:p>
        </p:txBody>
      </p:sp>
      <p:sp>
        <p:nvSpPr>
          <p:cNvPr id="3" name="内容占位符 2"/>
          <p:cNvSpPr>
            <a:spLocks noGrp="1"/>
          </p:cNvSpPr>
          <p:nvPr>
            <p:ph idx="1"/>
          </p:nvPr>
        </p:nvSpPr>
        <p:spPr>
          <a:xfrm>
            <a:off x="457200" y="1295400"/>
            <a:ext cx="8401080" cy="5348310"/>
          </a:xfrm>
        </p:spPr>
        <p:txBody>
          <a:bodyPr/>
          <a:lstStyle/>
          <a:p>
            <a:pPr>
              <a:lnSpc>
                <a:spcPct val="105000"/>
              </a:lnSpc>
              <a:buSzTx/>
            </a:pPr>
            <a:r>
              <a:rPr lang="en-US" altLang="zh-CN" dirty="0">
                <a:solidFill>
                  <a:srgbClr val="C00000"/>
                </a:solidFill>
              </a:rPr>
              <a:t>【</a:t>
            </a:r>
            <a:r>
              <a:rPr lang="zh-CN" altLang="en-US" dirty="0">
                <a:solidFill>
                  <a:srgbClr val="C00000"/>
                </a:solidFill>
              </a:rPr>
              <a:t>例</a:t>
            </a:r>
            <a:r>
              <a:rPr lang="en-US" altLang="zh-CN" dirty="0">
                <a:solidFill>
                  <a:srgbClr val="C00000"/>
                </a:solidFill>
              </a:rPr>
              <a:t>9.4】</a:t>
            </a:r>
            <a:r>
              <a:rPr lang="zh-CN" altLang="en-US" dirty="0">
                <a:solidFill>
                  <a:srgbClr val="C00000"/>
                </a:solidFill>
              </a:rPr>
              <a:t>仅使用类型参数的类模板示例</a:t>
            </a:r>
            <a:endParaRPr lang="en-US" altLang="zh-CN" dirty="0">
              <a:solidFill>
                <a:srgbClr val="C00000"/>
              </a:solidFill>
            </a:endParaRPr>
          </a:p>
          <a:p>
            <a:pPr algn="just" eaLnBrk="0" hangingPunct="0">
              <a:spcBef>
                <a:spcPct val="0"/>
              </a:spcBef>
              <a:buClrTx/>
              <a:buSzTx/>
              <a:buFontTx/>
              <a:buNone/>
            </a:pPr>
            <a:r>
              <a:rPr lang="zh-CN" altLang="en-US" sz="2000" dirty="0">
                <a:solidFill>
                  <a:srgbClr val="0000FF"/>
                </a:solidFill>
                <a:latin typeface="Courier New" pitchFamily="49" charset="0"/>
                <a:cs typeface="Courier New" pitchFamily="49" charset="0"/>
              </a:rPr>
              <a:t>#</a:t>
            </a:r>
            <a:r>
              <a:rPr lang="en-US" altLang="zh-CN" sz="2000" dirty="0">
                <a:solidFill>
                  <a:srgbClr val="0000FF"/>
                </a:solidFill>
                <a:latin typeface="Courier New" pitchFamily="49" charset="0"/>
                <a:cs typeface="Courier New" pitchFamily="49" charset="0"/>
              </a:rPr>
              <a:t>include </a:t>
            </a:r>
            <a:r>
              <a:rPr lang="en-US" altLang="zh-CN" sz="2000" dirty="0">
                <a:solidFill>
                  <a:schemeClr val="tx2"/>
                </a:solidFill>
                <a:latin typeface="Courier New" pitchFamily="49" charset="0"/>
                <a:cs typeface="Courier New" pitchFamily="49" charset="0"/>
              </a:rPr>
              <a:t>&lt;</a:t>
            </a:r>
            <a:r>
              <a:rPr lang="en-US" altLang="zh-CN" sz="2000" dirty="0" err="1">
                <a:solidFill>
                  <a:schemeClr val="tx2"/>
                </a:solidFill>
                <a:latin typeface="Courier New" pitchFamily="49" charset="0"/>
                <a:cs typeface="Courier New" pitchFamily="49" charset="0"/>
              </a:rPr>
              <a:t>iostream</a:t>
            </a:r>
            <a:r>
              <a:rPr lang="en-US" altLang="zh-CN" sz="2000" dirty="0">
                <a:solidFill>
                  <a:schemeClr val="tx2"/>
                </a:solidFill>
                <a:latin typeface="Courier New" pitchFamily="49" charset="0"/>
                <a:cs typeface="Courier New" pitchFamily="49" charset="0"/>
              </a:rPr>
              <a:t>&gt;</a:t>
            </a:r>
          </a:p>
          <a:p>
            <a:pPr algn="just" eaLnBrk="0" hangingPunct="0">
              <a:spcBef>
                <a:spcPct val="0"/>
              </a:spcBef>
              <a:buClrTx/>
              <a:buNone/>
            </a:pPr>
            <a:r>
              <a:rPr lang="en-US" altLang="zh-CN" sz="2000" dirty="0">
                <a:solidFill>
                  <a:srgbClr val="0000FF"/>
                </a:solidFill>
                <a:latin typeface="Courier New" pitchFamily="49" charset="0"/>
                <a:cs typeface="Courier New" pitchFamily="49" charset="0"/>
              </a:rPr>
              <a:t>using namespace </a:t>
            </a:r>
            <a:r>
              <a:rPr lang="en-US" altLang="zh-CN" sz="2000" dirty="0" err="1">
                <a:solidFill>
                  <a:schemeClr val="tx2"/>
                </a:solidFill>
                <a:latin typeface="Courier New" pitchFamily="49" charset="0"/>
                <a:cs typeface="Courier New" pitchFamily="49" charset="0"/>
              </a:rPr>
              <a:t>std</a:t>
            </a:r>
            <a:r>
              <a:rPr lang="en-US" altLang="zh-CN" sz="2000" dirty="0">
                <a:solidFill>
                  <a:schemeClr val="tx2"/>
                </a:solidFill>
                <a:latin typeface="Courier New" pitchFamily="49" charset="0"/>
                <a:cs typeface="Courier New" pitchFamily="49" charset="0"/>
              </a:rPr>
              <a:t>;</a:t>
            </a:r>
          </a:p>
          <a:p>
            <a:pPr algn="just" eaLnBrk="0" hangingPunct="0">
              <a:spcBef>
                <a:spcPct val="0"/>
              </a:spcBef>
              <a:buClrTx/>
              <a:buSzTx/>
              <a:buFontTx/>
              <a:buNone/>
            </a:pPr>
            <a:r>
              <a:rPr lang="en-US" altLang="zh-CN" sz="2000" dirty="0">
                <a:solidFill>
                  <a:srgbClr val="0000FF"/>
                </a:solidFill>
                <a:latin typeface="Courier New" pitchFamily="49" charset="0"/>
                <a:cs typeface="Courier New" pitchFamily="49" charset="0"/>
              </a:rPr>
              <a:t>template </a:t>
            </a:r>
            <a:r>
              <a:rPr lang="en-US" altLang="zh-CN" sz="2000" dirty="0">
                <a:solidFill>
                  <a:schemeClr val="tx2"/>
                </a:solidFill>
                <a:latin typeface="Courier New" pitchFamily="49" charset="0"/>
                <a:cs typeface="Courier New" pitchFamily="49" charset="0"/>
              </a:rPr>
              <a:t>&lt;</a:t>
            </a:r>
            <a:r>
              <a:rPr lang="en-US" altLang="zh-CN" sz="2000" dirty="0">
                <a:solidFill>
                  <a:srgbClr val="0000FF"/>
                </a:solidFill>
                <a:latin typeface="Courier New" pitchFamily="49" charset="0"/>
                <a:cs typeface="Courier New" pitchFamily="49" charset="0"/>
              </a:rPr>
              <a:t>class </a:t>
            </a:r>
            <a:r>
              <a:rPr lang="en-US" altLang="zh-CN" sz="2000" dirty="0">
                <a:solidFill>
                  <a:srgbClr val="FF0000"/>
                </a:solidFill>
                <a:latin typeface="Courier New" pitchFamily="49" charset="0"/>
                <a:cs typeface="Courier New" pitchFamily="49" charset="0"/>
              </a:rPr>
              <a:t>T</a:t>
            </a:r>
            <a:r>
              <a:rPr lang="en-US" altLang="zh-CN" sz="2000" dirty="0">
                <a:solidFill>
                  <a:schemeClr val="tx2"/>
                </a:solidFill>
                <a:latin typeface="Courier New" pitchFamily="49" charset="0"/>
                <a:cs typeface="Courier New" pitchFamily="49" charset="0"/>
              </a:rPr>
              <a:t>&gt;</a:t>
            </a:r>
            <a:endParaRPr lang="en-US" altLang="zh-CN" sz="2000" dirty="0">
              <a:solidFill>
                <a:srgbClr val="0000FF"/>
              </a:solidFill>
              <a:latin typeface="Courier New" pitchFamily="49" charset="0"/>
              <a:cs typeface="Courier New" pitchFamily="49" charset="0"/>
            </a:endParaRPr>
          </a:p>
          <a:p>
            <a:pPr algn="just" eaLnBrk="0" hangingPunct="0">
              <a:spcBef>
                <a:spcPct val="0"/>
              </a:spcBef>
              <a:buClrTx/>
              <a:buSzTx/>
              <a:buFontTx/>
              <a:buNone/>
            </a:pPr>
            <a:r>
              <a:rPr lang="en-US" altLang="zh-CN" sz="2000" dirty="0">
                <a:solidFill>
                  <a:srgbClr val="0000FF"/>
                </a:solidFill>
                <a:latin typeface="Courier New" pitchFamily="49" charset="0"/>
                <a:cs typeface="Courier New" pitchFamily="49" charset="0"/>
              </a:rPr>
              <a:t>class </a:t>
            </a:r>
            <a:r>
              <a:rPr lang="en-US" altLang="zh-CN" sz="2000" dirty="0" err="1">
                <a:solidFill>
                  <a:schemeClr val="tx2"/>
                </a:solidFill>
                <a:latin typeface="Courier New" pitchFamily="49" charset="0"/>
                <a:cs typeface="Courier New" pitchFamily="49" charset="0"/>
              </a:rPr>
              <a:t>TestClass</a:t>
            </a:r>
            <a:r>
              <a:rPr lang="en-US" altLang="zh-CN" sz="2000" dirty="0">
                <a:solidFill>
                  <a:schemeClr val="tx2"/>
                </a:solidFill>
                <a:latin typeface="Courier New" pitchFamily="49" charset="0"/>
                <a:cs typeface="Courier New" pitchFamily="49" charset="0"/>
              </a:rPr>
              <a:t> {  </a:t>
            </a:r>
          </a:p>
          <a:p>
            <a:pPr algn="just" eaLnBrk="0" hangingPunct="0">
              <a:spcBef>
                <a:spcPct val="0"/>
              </a:spcBef>
              <a:buClrTx/>
              <a:buSzTx/>
              <a:buFontTx/>
              <a:buNone/>
            </a:pPr>
            <a:r>
              <a:rPr lang="en-US" altLang="zh-CN" sz="2000" dirty="0">
                <a:solidFill>
                  <a:srgbClr val="0000FF"/>
                </a:solidFill>
                <a:latin typeface="Courier New" pitchFamily="49" charset="0"/>
                <a:cs typeface="Courier New" pitchFamily="49" charset="0"/>
              </a:rPr>
              <a:t>public</a:t>
            </a:r>
            <a:r>
              <a:rPr lang="en-US" altLang="zh-CN" sz="2000" dirty="0">
                <a:solidFill>
                  <a:schemeClr val="tx2"/>
                </a:solidFill>
                <a:latin typeface="Courier New" pitchFamily="49" charset="0"/>
                <a:cs typeface="Courier New" pitchFamily="49" charset="0"/>
              </a:rPr>
              <a:t>:</a:t>
            </a:r>
          </a:p>
          <a:p>
            <a:pPr algn="just" eaLnBrk="0" hangingPunct="0">
              <a:spcBef>
                <a:spcPct val="0"/>
              </a:spcBef>
              <a:buClrTx/>
              <a:buSzTx/>
              <a:buFontTx/>
              <a:buNone/>
            </a:pPr>
            <a:r>
              <a:rPr lang="en-US" altLang="zh-CN" sz="2000" dirty="0">
                <a:solidFill>
                  <a:srgbClr val="0000FF"/>
                </a:solidFill>
                <a:latin typeface="Courier New" pitchFamily="49" charset="0"/>
                <a:cs typeface="Courier New" pitchFamily="49" charset="0"/>
              </a:rPr>
              <a:t>	</a:t>
            </a:r>
            <a:r>
              <a:rPr lang="en-US" altLang="zh-CN" sz="2000" dirty="0">
                <a:solidFill>
                  <a:srgbClr val="FF0000"/>
                </a:solidFill>
                <a:latin typeface="Courier New" pitchFamily="49" charset="0"/>
                <a:cs typeface="Courier New" pitchFamily="49" charset="0"/>
              </a:rPr>
              <a:t>T</a:t>
            </a:r>
            <a:r>
              <a:rPr lang="en-US" altLang="zh-CN" sz="2000" dirty="0">
                <a:solidFill>
                  <a:srgbClr val="0000FF"/>
                </a:solidFill>
                <a:latin typeface="Courier New" pitchFamily="49" charset="0"/>
                <a:cs typeface="Courier New" pitchFamily="49" charset="0"/>
              </a:rPr>
              <a:t> </a:t>
            </a:r>
            <a:r>
              <a:rPr lang="en-US" altLang="zh-CN" sz="2000" dirty="0">
                <a:solidFill>
                  <a:schemeClr val="tx2"/>
                </a:solidFill>
                <a:latin typeface="Courier New" pitchFamily="49" charset="0"/>
                <a:cs typeface="Courier New" pitchFamily="49" charset="0"/>
              </a:rPr>
              <a:t>buffer[10];  </a:t>
            </a:r>
          </a:p>
          <a:p>
            <a:pPr algn="just" eaLnBrk="0" hangingPunct="0">
              <a:spcBef>
                <a:spcPct val="0"/>
              </a:spcBef>
              <a:buClrTx/>
              <a:buSzTx/>
              <a:buFontTx/>
              <a:buNone/>
            </a:pPr>
            <a:r>
              <a:rPr lang="en-US" altLang="zh-CN" sz="2000" dirty="0">
                <a:solidFill>
                  <a:srgbClr val="0000FF"/>
                </a:solidFill>
                <a:latin typeface="Courier New" pitchFamily="49" charset="0"/>
                <a:cs typeface="Courier New" pitchFamily="49" charset="0"/>
              </a:rPr>
              <a:t>	</a:t>
            </a:r>
            <a:r>
              <a:rPr lang="en-US" altLang="zh-CN" sz="2000" dirty="0">
                <a:solidFill>
                  <a:srgbClr val="00B050"/>
                </a:solidFill>
                <a:latin typeface="Courier New" pitchFamily="49" charset="0"/>
                <a:cs typeface="Courier New" pitchFamily="49" charset="0"/>
              </a:rPr>
              <a:t>//T</a:t>
            </a:r>
            <a:r>
              <a:rPr lang="zh-CN" altLang="en-US" sz="2000" dirty="0">
                <a:solidFill>
                  <a:srgbClr val="00B050"/>
                </a:solidFill>
                <a:latin typeface="Courier New" pitchFamily="49" charset="0"/>
                <a:cs typeface="Courier New" pitchFamily="49" charset="0"/>
              </a:rPr>
              <a:t>类型的数据成员</a:t>
            </a:r>
            <a:r>
              <a:rPr lang="en-US" altLang="zh-CN" sz="2000" dirty="0">
                <a:solidFill>
                  <a:srgbClr val="00B050"/>
                </a:solidFill>
                <a:latin typeface="Courier New" pitchFamily="49" charset="0"/>
                <a:cs typeface="Courier New" pitchFamily="49" charset="0"/>
              </a:rPr>
              <a:t>buffer</a:t>
            </a:r>
            <a:r>
              <a:rPr lang="zh-CN" altLang="en-US" sz="2000" dirty="0">
                <a:solidFill>
                  <a:srgbClr val="00B050"/>
                </a:solidFill>
                <a:latin typeface="Courier New" pitchFamily="49" charset="0"/>
                <a:cs typeface="Courier New" pitchFamily="49" charset="0"/>
              </a:rPr>
              <a:t>数组大小固定为</a:t>
            </a:r>
            <a:r>
              <a:rPr lang="en-US" altLang="zh-CN" sz="2000" dirty="0">
                <a:solidFill>
                  <a:srgbClr val="00B050"/>
                </a:solidFill>
                <a:latin typeface="Courier New" pitchFamily="49" charset="0"/>
                <a:cs typeface="Courier New" pitchFamily="49" charset="0"/>
              </a:rPr>
              <a:t>10</a:t>
            </a:r>
            <a:endParaRPr lang="zh-CN" altLang="en-US" sz="2000" dirty="0">
              <a:solidFill>
                <a:srgbClr val="00B050"/>
              </a:solidFill>
              <a:latin typeface="Courier New" pitchFamily="49" charset="0"/>
              <a:cs typeface="Courier New" pitchFamily="49" charset="0"/>
            </a:endParaRPr>
          </a:p>
          <a:p>
            <a:pPr algn="just" eaLnBrk="0" hangingPunct="0">
              <a:spcBef>
                <a:spcPct val="0"/>
              </a:spcBef>
              <a:buClrTx/>
              <a:buSzTx/>
              <a:buFontTx/>
              <a:buNone/>
            </a:pPr>
            <a:r>
              <a:rPr lang="zh-CN" altLang="en-US" sz="2000" dirty="0">
                <a:solidFill>
                  <a:srgbClr val="0000FF"/>
                </a:solidFill>
                <a:latin typeface="Courier New" pitchFamily="49" charset="0"/>
                <a:cs typeface="Courier New" pitchFamily="49" charset="0"/>
              </a:rPr>
              <a:t>  </a:t>
            </a:r>
            <a:r>
              <a:rPr lang="en-US" altLang="zh-CN" sz="2000" dirty="0">
                <a:solidFill>
                  <a:srgbClr val="FF0000"/>
                </a:solidFill>
                <a:latin typeface="Courier New" pitchFamily="49" charset="0"/>
                <a:cs typeface="Courier New" pitchFamily="49" charset="0"/>
              </a:rPr>
              <a:t>T</a:t>
            </a:r>
            <a:r>
              <a:rPr lang="en-US" altLang="zh-CN" sz="2000" dirty="0">
                <a:solidFill>
                  <a:srgbClr val="0000FF"/>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getData</a:t>
            </a:r>
            <a:r>
              <a:rPr lang="en-US" altLang="zh-CN" sz="2000" dirty="0">
                <a:solidFill>
                  <a:schemeClr val="tx2"/>
                </a:solidFill>
                <a:latin typeface="Courier New" pitchFamily="49" charset="0"/>
                <a:cs typeface="Courier New" pitchFamily="49" charset="0"/>
              </a:rPr>
              <a:t>(</a:t>
            </a:r>
            <a:r>
              <a:rPr lang="en-US" altLang="zh-CN" sz="2000" dirty="0" err="1">
                <a:solidFill>
                  <a:srgbClr val="0000FF"/>
                </a:solidFill>
                <a:latin typeface="Courier New" pitchFamily="49" charset="0"/>
                <a:cs typeface="Courier New" pitchFamily="49" charset="0"/>
              </a:rPr>
              <a:t>int</a:t>
            </a:r>
            <a:r>
              <a:rPr lang="en-US" altLang="zh-CN" sz="2000" dirty="0">
                <a:solidFill>
                  <a:srgbClr val="0000FF"/>
                </a:solidFill>
                <a:latin typeface="Courier New" pitchFamily="49" charset="0"/>
                <a:cs typeface="Courier New" pitchFamily="49" charset="0"/>
              </a:rPr>
              <a:t> </a:t>
            </a:r>
            <a:r>
              <a:rPr lang="en-US" altLang="zh-CN" sz="2000" dirty="0">
                <a:solidFill>
                  <a:schemeClr val="tx2"/>
                </a:solidFill>
                <a:latin typeface="Courier New" pitchFamily="49" charset="0"/>
                <a:cs typeface="Courier New" pitchFamily="49" charset="0"/>
              </a:rPr>
              <a:t>j);</a:t>
            </a:r>
          </a:p>
          <a:p>
            <a:pPr algn="just" eaLnBrk="0" hangingPunct="0">
              <a:spcBef>
                <a:spcPct val="0"/>
              </a:spcBef>
              <a:buClrTx/>
              <a:buSzTx/>
              <a:buFontTx/>
              <a:buNone/>
            </a:pPr>
            <a:r>
              <a:rPr lang="en-US" altLang="zh-CN" sz="2000" dirty="0">
                <a:solidFill>
                  <a:srgbClr val="0000FF"/>
                </a:solidFill>
                <a:latin typeface="Courier New" pitchFamily="49" charset="0"/>
                <a:cs typeface="Courier New" pitchFamily="49" charset="0"/>
              </a:rPr>
              <a:t>	</a:t>
            </a: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获取</a:t>
            </a:r>
            <a:r>
              <a:rPr lang="en-US" altLang="zh-CN" sz="2000" dirty="0">
                <a:solidFill>
                  <a:srgbClr val="00B050"/>
                </a:solidFill>
                <a:latin typeface="Courier New" pitchFamily="49" charset="0"/>
                <a:cs typeface="Courier New" pitchFamily="49" charset="0"/>
              </a:rPr>
              <a:t>T</a:t>
            </a:r>
            <a:r>
              <a:rPr lang="zh-CN" altLang="en-US" sz="2000" dirty="0">
                <a:solidFill>
                  <a:srgbClr val="00B050"/>
                </a:solidFill>
                <a:latin typeface="Courier New" pitchFamily="49" charset="0"/>
                <a:cs typeface="Courier New" pitchFamily="49" charset="0"/>
              </a:rPr>
              <a:t>类型</a:t>
            </a:r>
            <a:r>
              <a:rPr lang="en-US" altLang="zh-CN" sz="2000" dirty="0">
                <a:solidFill>
                  <a:srgbClr val="00B050"/>
                </a:solidFill>
                <a:latin typeface="Courier New" pitchFamily="49" charset="0"/>
                <a:cs typeface="Courier New" pitchFamily="49" charset="0"/>
              </a:rPr>
              <a:t>buffer(</a:t>
            </a:r>
            <a:r>
              <a:rPr lang="zh-CN" altLang="en-US" sz="2000" dirty="0">
                <a:solidFill>
                  <a:srgbClr val="00B050"/>
                </a:solidFill>
                <a:latin typeface="Courier New" pitchFamily="49" charset="0"/>
                <a:cs typeface="Courier New" pitchFamily="49" charset="0"/>
              </a:rPr>
              <a:t>数组)的第</a:t>
            </a:r>
            <a:r>
              <a:rPr lang="en-US" altLang="zh-CN" sz="2000" dirty="0">
                <a:solidFill>
                  <a:srgbClr val="00B050"/>
                </a:solidFill>
                <a:latin typeface="Courier New" pitchFamily="49" charset="0"/>
                <a:cs typeface="Courier New" pitchFamily="49" charset="0"/>
              </a:rPr>
              <a:t>j</a:t>
            </a:r>
            <a:r>
              <a:rPr lang="zh-CN" altLang="en-US" sz="2000" dirty="0">
                <a:solidFill>
                  <a:srgbClr val="00B050"/>
                </a:solidFill>
                <a:latin typeface="Courier New" pitchFamily="49" charset="0"/>
                <a:cs typeface="Courier New" pitchFamily="49" charset="0"/>
              </a:rPr>
              <a:t>个分量 </a:t>
            </a:r>
          </a:p>
          <a:p>
            <a:pPr algn="just" eaLnBrk="0" hangingPunct="0">
              <a:spcBef>
                <a:spcPct val="0"/>
              </a:spcBef>
              <a:buClrTx/>
              <a:buSzTx/>
              <a:buFontTx/>
              <a:buNone/>
            </a:pPr>
            <a:r>
              <a:rPr lang="zh-CN" altLang="en-US" sz="2000" dirty="0">
                <a:solidFill>
                  <a:schemeClr val="tx2"/>
                </a:solidFill>
                <a:latin typeface="Courier New" pitchFamily="49" charset="0"/>
                <a:cs typeface="Courier New" pitchFamily="49" charset="0"/>
              </a:rPr>
              <a:t>}; </a:t>
            </a:r>
          </a:p>
          <a:p>
            <a:pPr algn="just" eaLnBrk="0" hangingPunct="0">
              <a:spcBef>
                <a:spcPct val="0"/>
              </a:spcBef>
              <a:buClrTx/>
              <a:buSzTx/>
              <a:buFontTx/>
              <a:buNone/>
            </a:pPr>
            <a:r>
              <a:rPr lang="en-US" altLang="zh-CN" sz="2000" dirty="0">
                <a:solidFill>
                  <a:srgbClr val="0000FF"/>
                </a:solidFill>
                <a:latin typeface="Courier New" pitchFamily="49" charset="0"/>
                <a:cs typeface="Courier New" pitchFamily="49" charset="0"/>
              </a:rPr>
              <a:t>template </a:t>
            </a:r>
            <a:r>
              <a:rPr lang="en-US" altLang="zh-CN" sz="2000" dirty="0">
                <a:solidFill>
                  <a:schemeClr val="tx2"/>
                </a:solidFill>
                <a:latin typeface="Courier New" pitchFamily="49" charset="0"/>
                <a:cs typeface="Courier New" pitchFamily="49" charset="0"/>
              </a:rPr>
              <a:t>&lt;</a:t>
            </a:r>
            <a:r>
              <a:rPr lang="en-US" altLang="zh-CN" sz="2000" dirty="0">
                <a:solidFill>
                  <a:srgbClr val="0000FF"/>
                </a:solidFill>
                <a:latin typeface="Courier New" pitchFamily="49" charset="0"/>
                <a:cs typeface="Courier New" pitchFamily="49" charset="0"/>
              </a:rPr>
              <a:t>class </a:t>
            </a:r>
            <a:r>
              <a:rPr lang="en-US" altLang="zh-CN" sz="2000" dirty="0">
                <a:solidFill>
                  <a:srgbClr val="FF0000"/>
                </a:solidFill>
                <a:latin typeface="Courier New" pitchFamily="49" charset="0"/>
                <a:cs typeface="Courier New" pitchFamily="49" charset="0"/>
              </a:rPr>
              <a:t>T</a:t>
            </a:r>
            <a:r>
              <a:rPr lang="en-US" altLang="zh-CN" sz="2000" dirty="0">
                <a:solidFill>
                  <a:schemeClr val="tx2"/>
                </a:solidFill>
                <a:latin typeface="Courier New" pitchFamily="49" charset="0"/>
                <a:cs typeface="Courier New" pitchFamily="49" charset="0"/>
              </a:rPr>
              <a:t>&gt;</a:t>
            </a:r>
            <a:r>
              <a:rPr lang="en-US" altLang="zh-CN" sz="2000" dirty="0">
                <a:solidFill>
                  <a:srgbClr val="0000FF"/>
                </a:solidFill>
                <a:latin typeface="Courier New" pitchFamily="49" charset="0"/>
                <a:cs typeface="Courier New" pitchFamily="49" charset="0"/>
              </a:rPr>
              <a:t>	</a:t>
            </a:r>
          </a:p>
          <a:p>
            <a:pPr algn="just" eaLnBrk="0" hangingPunct="0">
              <a:spcBef>
                <a:spcPct val="0"/>
              </a:spcBef>
              <a:buClrTx/>
              <a:buSzTx/>
              <a:buFontTx/>
              <a:buNone/>
            </a:pPr>
            <a:r>
              <a:rPr lang="en-US" altLang="zh-CN" sz="2000" dirty="0">
                <a:solidFill>
                  <a:srgbClr val="FF0000"/>
                </a:solidFill>
                <a:latin typeface="Courier New" pitchFamily="49" charset="0"/>
                <a:cs typeface="Courier New" pitchFamily="49" charset="0"/>
              </a:rPr>
              <a:t>T</a:t>
            </a:r>
            <a:r>
              <a:rPr lang="en-US" altLang="zh-CN" sz="2000" dirty="0">
                <a:solidFill>
                  <a:srgbClr val="0000FF"/>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TestClass</a:t>
            </a:r>
            <a:r>
              <a:rPr lang="en-US" altLang="zh-CN" sz="2000" dirty="0">
                <a:solidFill>
                  <a:schemeClr val="tx2"/>
                </a:solidFill>
                <a:latin typeface="Courier New" pitchFamily="49" charset="0"/>
                <a:cs typeface="Courier New" pitchFamily="49" charset="0"/>
              </a:rPr>
              <a:t>&lt;</a:t>
            </a:r>
            <a:r>
              <a:rPr lang="en-US" altLang="zh-CN" sz="2000" dirty="0">
                <a:solidFill>
                  <a:srgbClr val="FF0000"/>
                </a:solidFill>
                <a:latin typeface="Courier New" pitchFamily="49" charset="0"/>
                <a:cs typeface="Courier New" pitchFamily="49" charset="0"/>
              </a:rPr>
              <a:t>T</a:t>
            </a:r>
            <a:r>
              <a:rPr lang="en-US" altLang="zh-CN" sz="2000" dirty="0">
                <a:solidFill>
                  <a:schemeClr val="tx2"/>
                </a:solidFill>
                <a:latin typeface="Courier New" pitchFamily="49" charset="0"/>
                <a:cs typeface="Courier New" pitchFamily="49" charset="0"/>
              </a:rPr>
              <a:t>&gt;::</a:t>
            </a:r>
            <a:r>
              <a:rPr lang="en-US" altLang="zh-CN" sz="2000" dirty="0" err="1">
                <a:solidFill>
                  <a:schemeClr val="tx2"/>
                </a:solidFill>
                <a:latin typeface="Courier New" pitchFamily="49" charset="0"/>
                <a:cs typeface="Courier New" pitchFamily="49" charset="0"/>
              </a:rPr>
              <a:t>getData</a:t>
            </a:r>
            <a:r>
              <a:rPr lang="en-US" altLang="zh-CN" sz="2000" dirty="0">
                <a:solidFill>
                  <a:schemeClr val="tx2"/>
                </a:solidFill>
                <a:latin typeface="Courier New" pitchFamily="49" charset="0"/>
                <a:cs typeface="Courier New" pitchFamily="49" charset="0"/>
              </a:rPr>
              <a:t>(</a:t>
            </a:r>
            <a:r>
              <a:rPr lang="en-US" altLang="zh-CN" sz="2000" dirty="0" err="1">
                <a:solidFill>
                  <a:srgbClr val="0000FF"/>
                </a:solidFill>
                <a:latin typeface="Courier New" pitchFamily="49" charset="0"/>
                <a:cs typeface="Courier New" pitchFamily="49" charset="0"/>
              </a:rPr>
              <a:t>int</a:t>
            </a:r>
            <a:r>
              <a:rPr lang="en-US" altLang="zh-CN" sz="2000" dirty="0">
                <a:solidFill>
                  <a:srgbClr val="0000FF"/>
                </a:solidFill>
                <a:latin typeface="Courier New" pitchFamily="49" charset="0"/>
                <a:cs typeface="Courier New" pitchFamily="49" charset="0"/>
              </a:rPr>
              <a:t> </a:t>
            </a:r>
            <a:r>
              <a:rPr lang="en-US" altLang="zh-CN" sz="2000" dirty="0">
                <a:solidFill>
                  <a:schemeClr val="tx2"/>
                </a:solidFill>
                <a:latin typeface="Courier New" pitchFamily="49" charset="0"/>
                <a:cs typeface="Courier New" pitchFamily="49" charset="0"/>
              </a:rPr>
              <a:t>j) {</a:t>
            </a:r>
          </a:p>
          <a:p>
            <a:pPr algn="just" eaLnBrk="0" hangingPunct="0">
              <a:spcBef>
                <a:spcPct val="0"/>
              </a:spcBef>
              <a:buClrTx/>
              <a:buSzTx/>
              <a:buFontTx/>
              <a:buNone/>
            </a:pPr>
            <a:r>
              <a:rPr lang="en-US" altLang="zh-CN" sz="2000" dirty="0">
                <a:solidFill>
                  <a:srgbClr val="0000FF"/>
                </a:solidFill>
                <a:latin typeface="Courier New" pitchFamily="49" charset="0"/>
                <a:cs typeface="Courier New" pitchFamily="49" charset="0"/>
              </a:rPr>
              <a:t>    return </a:t>
            </a:r>
            <a:r>
              <a:rPr lang="en-US" altLang="zh-CN" sz="2000" dirty="0">
                <a:solidFill>
                  <a:schemeClr val="tx2"/>
                </a:solidFill>
                <a:latin typeface="Courier New" pitchFamily="49" charset="0"/>
                <a:cs typeface="Courier New" pitchFamily="49" charset="0"/>
              </a:rPr>
              <a:t>*(</a:t>
            </a:r>
            <a:r>
              <a:rPr lang="en-US" altLang="zh-CN" sz="2000" dirty="0" err="1">
                <a:solidFill>
                  <a:schemeClr val="tx2"/>
                </a:solidFill>
                <a:latin typeface="Courier New" pitchFamily="49" charset="0"/>
                <a:cs typeface="Courier New" pitchFamily="49" charset="0"/>
              </a:rPr>
              <a:t>buffer+j</a:t>
            </a:r>
            <a:r>
              <a:rPr lang="en-US" altLang="zh-CN" sz="2000" dirty="0">
                <a:solidFill>
                  <a:schemeClr val="tx2"/>
                </a:solidFill>
                <a:latin typeface="Courier New" pitchFamily="49" charset="0"/>
                <a:cs typeface="Courier New" pitchFamily="49" charset="0"/>
              </a:rPr>
              <a:t>);   </a:t>
            </a:r>
          </a:p>
          <a:p>
            <a:pPr algn="just" eaLnBrk="0" hangingPunct="0">
              <a:spcBef>
                <a:spcPct val="0"/>
              </a:spcBef>
              <a:buClrTx/>
              <a:buSzTx/>
              <a:buFontTx/>
              <a:buNone/>
            </a:pPr>
            <a:r>
              <a:rPr lang="en-US" altLang="zh-CN" sz="2000" dirty="0">
                <a:solidFill>
                  <a:schemeClr val="tx2"/>
                </a:solidFill>
                <a:latin typeface="Courier New" pitchFamily="49" charset="0"/>
                <a:cs typeface="Courier New" pitchFamily="49" charset="0"/>
              </a:rPr>
              <a:t>}; </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26</a:t>
            </a:fld>
            <a:endParaRPr lang="en-US" altLang="zh-CN" dirty="0"/>
          </a:p>
        </p:txBody>
      </p:sp>
    </p:spTree>
    <p:extLst>
      <p:ext uri="{BB962C8B-B14F-4D97-AF65-F5344CB8AC3E}">
        <p14:creationId xmlns:p14="http://schemas.microsoft.com/office/powerpoint/2010/main" val="2955132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a:t>
            </a:r>
          </a:p>
        </p:txBody>
      </p:sp>
      <p:sp>
        <p:nvSpPr>
          <p:cNvPr id="3" name="内容占位符 2"/>
          <p:cNvSpPr>
            <a:spLocks noGrp="1"/>
          </p:cNvSpPr>
          <p:nvPr>
            <p:ph idx="1"/>
          </p:nvPr>
        </p:nvSpPr>
        <p:spPr/>
        <p:txBody>
          <a:bodyPr/>
          <a:lstStyle/>
          <a:p>
            <a:pPr algn="just" eaLnBrk="0" hangingPunct="0">
              <a:spcBef>
                <a:spcPct val="0"/>
              </a:spcBef>
              <a:buClrTx/>
              <a:buSzTx/>
              <a:buFontTx/>
              <a:buNone/>
            </a:pPr>
            <a:r>
              <a:rPr lang="en-US" altLang="zh-CN" sz="2400" dirty="0">
                <a:solidFill>
                  <a:srgbClr val="0000FF"/>
                </a:solidFill>
                <a:latin typeface="Courier New" pitchFamily="49" charset="0"/>
                <a:cs typeface="Courier New" pitchFamily="49" charset="0"/>
              </a:rPr>
              <a:t>void </a:t>
            </a:r>
            <a:r>
              <a:rPr lang="en-US" altLang="zh-CN" sz="2400" dirty="0">
                <a:solidFill>
                  <a:schemeClr val="tx2"/>
                </a:solidFill>
                <a:latin typeface="Courier New" pitchFamily="49" charset="0"/>
                <a:cs typeface="Courier New" pitchFamily="49" charset="0"/>
              </a:rPr>
              <a:t>main() {</a:t>
            </a:r>
          </a:p>
          <a:p>
            <a:pPr algn="just" eaLnBrk="0" hangingPunct="0">
              <a:spcBef>
                <a:spcPct val="0"/>
              </a:spcBef>
              <a:buClrTx/>
              <a:buSzTx/>
              <a:buFontTx/>
              <a:buNone/>
            </a:pP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TestClass</a:t>
            </a:r>
            <a:r>
              <a:rPr lang="en-US" altLang="zh-CN" sz="2400" dirty="0">
                <a:solidFill>
                  <a:schemeClr val="tx2"/>
                </a:solidFill>
                <a:latin typeface="Courier New" pitchFamily="49" charset="0"/>
                <a:cs typeface="Courier New" pitchFamily="49" charset="0"/>
              </a:rPr>
              <a:t>&lt;</a:t>
            </a:r>
            <a:r>
              <a:rPr lang="en-US" altLang="zh-CN" sz="2400" dirty="0">
                <a:solidFill>
                  <a:srgbClr val="0000FF"/>
                </a:solidFill>
                <a:latin typeface="Courier New" pitchFamily="49" charset="0"/>
                <a:cs typeface="Courier New" pitchFamily="49" charset="0"/>
              </a:rPr>
              <a:t>char</a:t>
            </a:r>
            <a:r>
              <a:rPr lang="en-US" altLang="zh-CN" sz="2400" dirty="0">
                <a:solidFill>
                  <a:schemeClr val="tx2"/>
                </a:solidFill>
                <a:latin typeface="Courier New" pitchFamily="49" charset="0"/>
                <a:cs typeface="Courier New" pitchFamily="49" charset="0"/>
              </a:rPr>
              <a:t>&gt; </a:t>
            </a:r>
            <a:r>
              <a:rPr lang="en-US" altLang="zh-CN" sz="2400" dirty="0" err="1">
                <a:solidFill>
                  <a:schemeClr val="tx2"/>
                </a:solidFill>
                <a:latin typeface="Courier New" pitchFamily="49" charset="0"/>
                <a:cs typeface="Courier New" pitchFamily="49" charset="0"/>
              </a:rPr>
              <a:t>ClassInstA</a:t>
            </a: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	</a:t>
            </a:r>
          </a:p>
          <a:p>
            <a:pPr algn="just" eaLnBrk="0" hangingPunct="0">
              <a:spcBef>
                <a:spcPct val="0"/>
              </a:spcBef>
              <a:buClrTx/>
              <a:buSzTx/>
              <a:buFontTx/>
              <a:buNone/>
            </a:pP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//char</a:t>
            </a:r>
            <a:r>
              <a:rPr lang="zh-CN" altLang="en-US" sz="2400" dirty="0">
                <a:solidFill>
                  <a:srgbClr val="00B050"/>
                </a:solidFill>
                <a:latin typeface="Courier New" pitchFamily="49" charset="0"/>
                <a:cs typeface="Courier New" pitchFamily="49" charset="0"/>
              </a:rPr>
              <a:t>取代</a:t>
            </a:r>
            <a:r>
              <a:rPr lang="en-US" altLang="zh-CN" sz="2400" dirty="0">
                <a:solidFill>
                  <a:srgbClr val="FF0000"/>
                </a:solidFill>
                <a:latin typeface="Courier New" pitchFamily="49" charset="0"/>
                <a:cs typeface="Courier New" pitchFamily="49" charset="0"/>
              </a:rPr>
              <a:t>T</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从而实例化为一个具体的类 </a:t>
            </a:r>
          </a:p>
          <a:p>
            <a:pPr algn="just" eaLnBrk="0" hangingPunct="0">
              <a:spcBef>
                <a:spcPct val="0"/>
              </a:spcBef>
              <a:buClrTx/>
              <a:buSzTx/>
              <a:buFontTx/>
              <a:buNone/>
            </a:pPr>
            <a:r>
              <a:rPr lang="zh-CN" altLang="en-US" sz="2400" dirty="0">
                <a:solidFill>
                  <a:srgbClr val="0000FF"/>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char </a:t>
            </a:r>
            <a:r>
              <a:rPr lang="en-US" altLang="zh-CN" sz="2400" dirty="0" err="1">
                <a:solidFill>
                  <a:schemeClr val="tx2"/>
                </a:solidFill>
                <a:latin typeface="Courier New" pitchFamily="49" charset="0"/>
                <a:cs typeface="Courier New" pitchFamily="49" charset="0"/>
              </a:rPr>
              <a:t>cArr</a:t>
            </a:r>
            <a:r>
              <a:rPr lang="en-US" altLang="zh-CN" sz="2400" dirty="0">
                <a:solidFill>
                  <a:schemeClr val="tx2"/>
                </a:solidFill>
                <a:latin typeface="Courier New" pitchFamily="49" charset="0"/>
                <a:cs typeface="Courier New" pitchFamily="49" charset="0"/>
              </a:rPr>
              <a:t>[6]="</a:t>
            </a:r>
            <a:r>
              <a:rPr lang="en-US" altLang="zh-CN" sz="2400" dirty="0" err="1">
                <a:solidFill>
                  <a:schemeClr val="tx2"/>
                </a:solidFill>
                <a:latin typeface="Courier New" pitchFamily="49" charset="0"/>
                <a:cs typeface="Courier New" pitchFamily="49" charset="0"/>
              </a:rPr>
              <a:t>abcde</a:t>
            </a:r>
            <a:r>
              <a:rPr lang="en-US" altLang="zh-CN" sz="2400" dirty="0">
                <a:solidFill>
                  <a:schemeClr val="tx2"/>
                </a:solidFill>
                <a:latin typeface="Courier New" pitchFamily="49" charset="0"/>
                <a:cs typeface="Courier New" pitchFamily="49" charset="0"/>
              </a:rPr>
              <a:t>";</a:t>
            </a:r>
          </a:p>
          <a:p>
            <a:pPr algn="just" eaLnBrk="0" hangingPunct="0">
              <a:spcBef>
                <a:spcPct val="0"/>
              </a:spcBef>
              <a:buClrTx/>
              <a:buSzTx/>
              <a:buFontTx/>
              <a:buNone/>
            </a:pPr>
            <a:r>
              <a:rPr lang="en-US" altLang="zh-CN" sz="2400" dirty="0">
                <a:solidFill>
                  <a:srgbClr val="0000FF"/>
                </a:solidFill>
                <a:latin typeface="Courier New" pitchFamily="49" charset="0"/>
                <a:cs typeface="Courier New" pitchFamily="49" charset="0"/>
              </a:rPr>
              <a:t> </a:t>
            </a:r>
          </a:p>
          <a:p>
            <a:pPr algn="just" eaLnBrk="0" hangingPunct="0">
              <a:spcBef>
                <a:spcPct val="0"/>
              </a:spcBef>
              <a:buClrTx/>
              <a:buSzTx/>
              <a:buFontTx/>
              <a:buNone/>
            </a:pPr>
            <a:r>
              <a:rPr lang="en-US" altLang="zh-CN" sz="2400" dirty="0">
                <a:solidFill>
                  <a:srgbClr val="0000FF"/>
                </a:solidFill>
                <a:latin typeface="Courier New" pitchFamily="49" charset="0"/>
                <a:cs typeface="Courier New" pitchFamily="49" charset="0"/>
              </a:rPr>
              <a:t>	for</a:t>
            </a:r>
            <a:r>
              <a:rPr lang="en-US" altLang="zh-CN" sz="2400" dirty="0">
                <a:solidFill>
                  <a:schemeClr val="tx2"/>
                </a:solidFill>
                <a:latin typeface="Courier New" pitchFamily="49" charset="0"/>
                <a:cs typeface="Courier New" pitchFamily="49" charset="0"/>
              </a:rPr>
              <a:t>(</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=0;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&lt;5;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a:t>
            </a:r>
          </a:p>
          <a:p>
            <a:pPr algn="just" eaLnBrk="0" hangingPunct="0">
              <a:spcBef>
                <a:spcPct val="0"/>
              </a:spcBef>
              <a:buClrTx/>
              <a:buSzTx/>
              <a:buFontTx/>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ClassInstA.buffer</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cArr</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a:t>
            </a:r>
          </a:p>
          <a:p>
            <a:pPr algn="just" eaLnBrk="0" hangingPunct="0">
              <a:spcBef>
                <a:spcPct val="0"/>
              </a:spcBef>
              <a:buClrTx/>
              <a:buSzTx/>
              <a:buFontTx/>
              <a:buNone/>
            </a:pPr>
            <a:r>
              <a:rPr lang="en-US" altLang="zh-CN" sz="2400" dirty="0">
                <a:solidFill>
                  <a:schemeClr val="tx2"/>
                </a:solidFill>
                <a:latin typeface="Courier New" pitchFamily="49" charset="0"/>
                <a:cs typeface="Courier New" pitchFamily="49" charset="0"/>
              </a:rPr>
              <a:t> </a:t>
            </a:r>
          </a:p>
          <a:p>
            <a:pPr algn="just" eaLnBrk="0" hangingPunct="0">
              <a:spcBef>
                <a:spcPct val="0"/>
              </a:spcBef>
              <a:buClrTx/>
              <a:buSzTx/>
              <a:buFontTx/>
              <a:buNone/>
            </a:pPr>
            <a:r>
              <a:rPr lang="en-US" altLang="zh-CN" sz="2400" dirty="0">
                <a:solidFill>
                  <a:srgbClr val="0000FF"/>
                </a:solidFill>
                <a:latin typeface="Courier New" pitchFamily="49" charset="0"/>
                <a:cs typeface="Courier New" pitchFamily="49" charset="0"/>
              </a:rPr>
              <a:t>	for</a:t>
            </a:r>
            <a:r>
              <a:rPr lang="en-US" altLang="zh-CN" sz="2400" dirty="0">
                <a:solidFill>
                  <a:schemeClr val="tx2"/>
                </a:solidFill>
                <a:latin typeface="Courier New" pitchFamily="49" charset="0"/>
                <a:cs typeface="Courier New" pitchFamily="49" charset="0"/>
              </a:rPr>
              <a:t>(</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=0;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&lt;5;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 {</a:t>
            </a:r>
          </a:p>
          <a:p>
            <a:pPr algn="just" eaLnBrk="0" hangingPunct="0">
              <a:spcBef>
                <a:spcPct val="0"/>
              </a:spcBef>
              <a:buClrTx/>
              <a:buSzTx/>
              <a:buFontTx/>
              <a:buNone/>
            </a:pPr>
            <a:r>
              <a:rPr lang="en-US" altLang="zh-CN" sz="2400" dirty="0">
                <a:solidFill>
                  <a:srgbClr val="0000FF"/>
                </a:solidFill>
                <a:latin typeface="Courier New" pitchFamily="49" charset="0"/>
                <a:cs typeface="Courier New" pitchFamily="49" charset="0"/>
              </a:rPr>
              <a:t>		char </a:t>
            </a:r>
            <a:r>
              <a:rPr lang="en-US" altLang="zh-CN" sz="2400" dirty="0">
                <a:solidFill>
                  <a:schemeClr val="tx2"/>
                </a:solidFill>
                <a:latin typeface="Courier New" pitchFamily="49" charset="0"/>
                <a:cs typeface="Courier New" pitchFamily="49" charset="0"/>
              </a:rPr>
              <a:t>res=</a:t>
            </a:r>
            <a:r>
              <a:rPr lang="en-US" altLang="zh-CN" sz="2400" dirty="0" err="1">
                <a:solidFill>
                  <a:schemeClr val="tx2"/>
                </a:solidFill>
                <a:latin typeface="Courier New" pitchFamily="49" charset="0"/>
                <a:cs typeface="Courier New" pitchFamily="49" charset="0"/>
              </a:rPr>
              <a:t>ClassInstA.getData</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a:t>
            </a:r>
          </a:p>
          <a:p>
            <a:pPr algn="just" eaLnBrk="0" hangingPunct="0">
              <a:spcBef>
                <a:spcPct val="0"/>
              </a:spcBef>
              <a:buClrTx/>
              <a:buSzTx/>
              <a:buFontTx/>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&lt;&lt;res&lt;&lt;"  ";</a:t>
            </a:r>
          </a:p>
          <a:p>
            <a:pPr algn="just" eaLnBrk="0" hangingPunct="0">
              <a:spcBef>
                <a:spcPct val="0"/>
              </a:spcBef>
              <a:buClrTx/>
              <a:buSzTx/>
              <a:buFontTx/>
              <a:buNone/>
            </a:pPr>
            <a:r>
              <a:rPr lang="en-US" altLang="zh-CN" sz="2400" dirty="0">
                <a:solidFill>
                  <a:schemeClr val="tx2"/>
                </a:solidFill>
                <a:latin typeface="Courier New" pitchFamily="49" charset="0"/>
                <a:cs typeface="Courier New" pitchFamily="49" charset="0"/>
              </a:rPr>
              <a:t>	}</a:t>
            </a:r>
          </a:p>
          <a:p>
            <a:pPr algn="just" eaLnBrk="0" hangingPunct="0">
              <a:spcBef>
                <a:spcPct val="0"/>
              </a:spcBef>
              <a:buClrTx/>
              <a:buSzTx/>
              <a:buFontTx/>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p>
          <a:p>
            <a:pPr>
              <a:buNone/>
            </a:pPr>
            <a:endParaRPr lang="zh-CN" altLang="en-US" sz="2400" dirty="0">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27</a:t>
            </a:fld>
            <a:endParaRPr lang="en-US" altLang="zh-CN" dirty="0"/>
          </a:p>
        </p:txBody>
      </p:sp>
    </p:spTree>
    <p:extLst>
      <p:ext uri="{BB962C8B-B14F-4D97-AF65-F5344CB8AC3E}">
        <p14:creationId xmlns:p14="http://schemas.microsoft.com/office/powerpoint/2010/main" val="339502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a:t>
            </a:r>
          </a:p>
        </p:txBody>
      </p:sp>
      <p:sp>
        <p:nvSpPr>
          <p:cNvPr id="3" name="内容占位符 2"/>
          <p:cNvSpPr>
            <a:spLocks noGrp="1"/>
          </p:cNvSpPr>
          <p:nvPr>
            <p:ph idx="1"/>
          </p:nvPr>
        </p:nvSpPr>
        <p:spPr>
          <a:xfrm>
            <a:off x="457200" y="1071546"/>
            <a:ext cx="8153400" cy="5572164"/>
          </a:xfrm>
        </p:spPr>
        <p:txBody>
          <a:bodyPr/>
          <a:lstStyle/>
          <a:p>
            <a:pPr algn="just" eaLnBrk="0" hangingPunct="0">
              <a:spcBef>
                <a:spcPct val="0"/>
              </a:spcBef>
              <a:buClrTx/>
              <a:buSzTx/>
              <a:buFontTx/>
              <a:buNone/>
            </a:pP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TestClass</a:t>
            </a:r>
            <a:r>
              <a:rPr lang="en-US" altLang="zh-CN" sz="2400" dirty="0">
                <a:solidFill>
                  <a:schemeClr val="tx2"/>
                </a:solidFill>
                <a:latin typeface="Courier New" pitchFamily="49" charset="0"/>
                <a:cs typeface="Courier New" pitchFamily="49" charset="0"/>
              </a:rPr>
              <a:t>&lt;</a:t>
            </a:r>
            <a:r>
              <a:rPr lang="en-US" altLang="zh-CN" sz="2400" dirty="0">
                <a:solidFill>
                  <a:srgbClr val="0000FF"/>
                </a:solidFill>
                <a:latin typeface="Courier New" pitchFamily="49" charset="0"/>
                <a:cs typeface="Courier New" pitchFamily="49" charset="0"/>
              </a:rPr>
              <a:t>double</a:t>
            </a:r>
            <a:r>
              <a:rPr lang="en-US" altLang="zh-CN" sz="2400" dirty="0">
                <a:solidFill>
                  <a:schemeClr val="tx2"/>
                </a:solidFill>
                <a:latin typeface="Courier New" pitchFamily="49" charset="0"/>
                <a:cs typeface="Courier New" pitchFamily="49" charset="0"/>
              </a:rPr>
              <a:t>&gt; </a:t>
            </a:r>
            <a:r>
              <a:rPr lang="en-US" altLang="zh-CN" sz="2400" dirty="0" err="1">
                <a:solidFill>
                  <a:schemeClr val="tx2"/>
                </a:solidFill>
                <a:latin typeface="Courier New" pitchFamily="49" charset="0"/>
                <a:cs typeface="Courier New" pitchFamily="49" charset="0"/>
              </a:rPr>
              <a:t>ClassInstF</a:t>
            </a:r>
            <a:r>
              <a:rPr lang="en-US" altLang="zh-CN" sz="2400" dirty="0">
                <a:solidFill>
                  <a:schemeClr val="tx2"/>
                </a:solidFill>
                <a:latin typeface="Courier New" pitchFamily="49" charset="0"/>
                <a:cs typeface="Courier New" pitchFamily="49" charset="0"/>
              </a:rPr>
              <a:t>;</a:t>
            </a:r>
          </a:p>
          <a:p>
            <a:pPr algn="just" eaLnBrk="0" hangingPunct="0">
              <a:spcBef>
                <a:spcPct val="0"/>
              </a:spcBef>
              <a:buClrTx/>
              <a:buSzTx/>
              <a:buFontTx/>
              <a:buNone/>
            </a:pP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实例化为另外一个具体的类</a:t>
            </a:r>
          </a:p>
          <a:p>
            <a:pPr algn="just" eaLnBrk="0" hangingPunct="0">
              <a:spcBef>
                <a:spcPct val="0"/>
              </a:spcBef>
              <a:buClrTx/>
              <a:buSzTx/>
              <a:buFontTx/>
              <a:buNone/>
            </a:pPr>
            <a:r>
              <a:rPr lang="zh-CN" altLang="en-US" sz="2400" dirty="0">
                <a:solidFill>
                  <a:srgbClr val="0000FF"/>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double </a:t>
            </a:r>
            <a:r>
              <a:rPr lang="en-US" altLang="zh-CN" sz="2400" dirty="0" err="1">
                <a:solidFill>
                  <a:schemeClr val="tx2"/>
                </a:solidFill>
                <a:latin typeface="Courier New" pitchFamily="49" charset="0"/>
                <a:cs typeface="Courier New" pitchFamily="49" charset="0"/>
              </a:rPr>
              <a:t>fArr</a:t>
            </a:r>
            <a:r>
              <a:rPr lang="en-US" altLang="zh-CN" sz="2400" dirty="0">
                <a:solidFill>
                  <a:schemeClr val="tx2"/>
                </a:solidFill>
                <a:latin typeface="Courier New" pitchFamily="49" charset="0"/>
                <a:cs typeface="Courier New" pitchFamily="49" charset="0"/>
              </a:rPr>
              <a:t>[6]={12.1, 23.2, 34.3, 45.4, 56.5, 67.6}; </a:t>
            </a:r>
          </a:p>
          <a:p>
            <a:pPr algn="just" eaLnBrk="0" hangingPunct="0">
              <a:spcBef>
                <a:spcPct val="0"/>
              </a:spcBef>
              <a:buClrTx/>
              <a:buSzTx/>
              <a:buFontTx/>
              <a:buNone/>
            </a:pPr>
            <a:r>
              <a:rPr lang="en-US" altLang="zh-CN" sz="2400" dirty="0">
                <a:solidFill>
                  <a:srgbClr val="0000FF"/>
                </a:solidFill>
                <a:latin typeface="Courier New" pitchFamily="49" charset="0"/>
                <a:cs typeface="Courier New" pitchFamily="49" charset="0"/>
              </a:rPr>
              <a:t>	for</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=0;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&lt;6;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a:t>
            </a:r>
          </a:p>
          <a:p>
            <a:pPr algn="just" eaLnBrk="0" hangingPunct="0">
              <a:spcBef>
                <a:spcPct val="0"/>
              </a:spcBef>
              <a:buClrTx/>
              <a:buSzTx/>
              <a:buFontTx/>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ClassInstF.buffer</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fArr</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]-10;</a:t>
            </a:r>
            <a:r>
              <a:rPr lang="en-US" altLang="zh-CN" sz="2400" dirty="0">
                <a:solidFill>
                  <a:srgbClr val="0000FF"/>
                </a:solidFill>
                <a:latin typeface="Courier New" pitchFamily="49" charset="0"/>
                <a:cs typeface="Courier New" pitchFamily="49" charset="0"/>
              </a:rPr>
              <a:t> </a:t>
            </a:r>
          </a:p>
          <a:p>
            <a:pPr algn="just" eaLnBrk="0" hangingPunct="0">
              <a:spcBef>
                <a:spcPct val="0"/>
              </a:spcBef>
              <a:buClrTx/>
              <a:buSzTx/>
              <a:buFontTx/>
              <a:buNone/>
            </a:pPr>
            <a:r>
              <a:rPr lang="en-US" altLang="zh-CN" sz="2400" dirty="0">
                <a:solidFill>
                  <a:srgbClr val="0000FF"/>
                </a:solidFill>
                <a:latin typeface="Courier New" pitchFamily="49" charset="0"/>
                <a:cs typeface="Courier New" pitchFamily="49" charset="0"/>
              </a:rPr>
              <a:t>	for</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=0;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&lt;6;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 {</a:t>
            </a:r>
          </a:p>
          <a:p>
            <a:pPr algn="just" eaLnBrk="0" hangingPunct="0">
              <a:spcBef>
                <a:spcPct val="0"/>
              </a:spcBef>
              <a:buClrTx/>
              <a:buSzTx/>
              <a:buFontTx/>
              <a:buNone/>
            </a:pPr>
            <a:r>
              <a:rPr lang="en-US" altLang="zh-CN" sz="2400" dirty="0">
                <a:solidFill>
                  <a:srgbClr val="0000FF"/>
                </a:solidFill>
                <a:latin typeface="Courier New" pitchFamily="49" charset="0"/>
                <a:cs typeface="Courier New" pitchFamily="49" charset="0"/>
              </a:rPr>
              <a:t>		double </a:t>
            </a:r>
            <a:r>
              <a:rPr lang="en-US" altLang="zh-CN" sz="2400" dirty="0">
                <a:solidFill>
                  <a:schemeClr val="tx2"/>
                </a:solidFill>
                <a:latin typeface="Courier New" pitchFamily="49" charset="0"/>
                <a:cs typeface="Courier New" pitchFamily="49" charset="0"/>
              </a:rPr>
              <a:t>res=</a:t>
            </a:r>
            <a:r>
              <a:rPr lang="en-US" altLang="zh-CN" sz="2400" dirty="0" err="1">
                <a:solidFill>
                  <a:schemeClr val="tx2"/>
                </a:solidFill>
                <a:latin typeface="Courier New" pitchFamily="49" charset="0"/>
                <a:cs typeface="Courier New" pitchFamily="49" charset="0"/>
              </a:rPr>
              <a:t>ClassInstF.getData</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a:t>
            </a:r>
          </a:p>
          <a:p>
            <a:pPr algn="just" eaLnBrk="0" hangingPunct="0">
              <a:spcBef>
                <a:spcPct val="0"/>
              </a:spcBef>
              <a:buClrTx/>
              <a:buSzTx/>
              <a:buFontTx/>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&lt;&lt;res&lt;&lt;"  ";</a:t>
            </a:r>
          </a:p>
          <a:p>
            <a:pPr algn="just" eaLnBrk="0" hangingPunct="0">
              <a:spcBef>
                <a:spcPct val="0"/>
              </a:spcBef>
              <a:buClrTx/>
              <a:buSzTx/>
              <a:buFontTx/>
              <a:buNone/>
            </a:pPr>
            <a:r>
              <a:rPr lang="en-US" altLang="zh-CN" sz="2400" dirty="0">
                <a:solidFill>
                  <a:schemeClr val="tx2"/>
                </a:solidFill>
                <a:latin typeface="Courier New" pitchFamily="49" charset="0"/>
                <a:cs typeface="Courier New" pitchFamily="49" charset="0"/>
              </a:rPr>
              <a:t>	}</a:t>
            </a:r>
          </a:p>
          <a:p>
            <a:pPr algn="just" eaLnBrk="0" hangingPunct="0">
              <a:spcBef>
                <a:spcPct val="0"/>
              </a:spcBef>
              <a:buClrTx/>
              <a:buSzTx/>
              <a:buFontTx/>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eaLnBrk="0" hangingPunct="0">
              <a:spcBef>
                <a:spcPct val="0"/>
              </a:spcBef>
              <a:buClrTx/>
              <a:buSzTx/>
              <a:buFontTx/>
              <a:buNone/>
            </a:pPr>
            <a:r>
              <a:rPr lang="en-US" altLang="zh-CN" sz="2400" dirty="0">
                <a:solidFill>
                  <a:schemeClr val="tx2"/>
                </a:solidFill>
                <a:latin typeface="Courier New" pitchFamily="49" charset="0"/>
                <a:cs typeface="Courier New" pitchFamily="49" charset="0"/>
              </a:rPr>
              <a:t>}</a:t>
            </a:r>
          </a:p>
          <a:p>
            <a:pPr algn="just" eaLnBrk="0" hangingPunct="0">
              <a:spcBef>
                <a:spcPct val="0"/>
              </a:spcBef>
              <a:buClrTx/>
              <a:buSzTx/>
              <a:buFontTx/>
              <a:buNone/>
            </a:pPr>
            <a:r>
              <a:rPr lang="zh-CN" altLang="en-US" sz="2400" dirty="0">
                <a:solidFill>
                  <a:schemeClr val="accent6"/>
                </a:solidFill>
                <a:latin typeface="Courier New" pitchFamily="49" charset="0"/>
                <a:cs typeface="Courier New" pitchFamily="49" charset="0"/>
              </a:rPr>
              <a:t>程序执行后的显示结果如下：</a:t>
            </a:r>
          </a:p>
          <a:p>
            <a:pPr algn="just" eaLnBrk="0" hangingPunct="0">
              <a:spcBef>
                <a:spcPct val="0"/>
              </a:spcBef>
              <a:buClrTx/>
              <a:buSzTx/>
              <a:buFontTx/>
              <a:buNone/>
            </a:pPr>
            <a:r>
              <a:rPr lang="en-US" altLang="zh-CN" sz="2400" dirty="0">
                <a:solidFill>
                  <a:schemeClr val="tx2"/>
                </a:solidFill>
                <a:latin typeface="Courier New" pitchFamily="49" charset="0"/>
                <a:cs typeface="Courier New" pitchFamily="49" charset="0"/>
              </a:rPr>
              <a:t>a  b  c  d  e</a:t>
            </a:r>
          </a:p>
          <a:p>
            <a:pPr algn="just" eaLnBrk="0" hangingPunct="0">
              <a:spcBef>
                <a:spcPct val="0"/>
              </a:spcBef>
              <a:buClrTx/>
              <a:buSzTx/>
              <a:buFontTx/>
              <a:buNone/>
            </a:pPr>
            <a:r>
              <a:rPr lang="en-US" altLang="zh-CN" sz="2400" dirty="0">
                <a:solidFill>
                  <a:schemeClr val="tx2"/>
                </a:solidFill>
                <a:latin typeface="Courier New" pitchFamily="49" charset="0"/>
                <a:cs typeface="Courier New" pitchFamily="49" charset="0"/>
              </a:rPr>
              <a:t>2.1  13.2  24.3  35.4  46.5  57.6 </a:t>
            </a: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28</a:t>
            </a:fld>
            <a:endParaRPr lang="en-US" altLang="zh-CN" dirty="0"/>
          </a:p>
        </p:txBody>
      </p:sp>
    </p:spTree>
    <p:extLst>
      <p:ext uri="{BB962C8B-B14F-4D97-AF65-F5344CB8AC3E}">
        <p14:creationId xmlns:p14="http://schemas.microsoft.com/office/powerpoint/2010/main" val="1767535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a:t>第</a:t>
            </a:r>
            <a:r>
              <a:rPr lang="en-US" altLang="zh-CN" dirty="0"/>
              <a:t>9</a:t>
            </a:r>
            <a:r>
              <a:rPr lang="zh-CN" altLang="en-US" dirty="0"/>
              <a:t>章 模板</a:t>
            </a:r>
            <a:endParaRPr lang="en-US" altLang="zh-CN" dirty="0"/>
          </a:p>
        </p:txBody>
      </p:sp>
      <p:grpSp>
        <p:nvGrpSpPr>
          <p:cNvPr id="2" name="Group 3"/>
          <p:cNvGrpSpPr>
            <a:grpSpLocks/>
          </p:cNvGrpSpPr>
          <p:nvPr/>
        </p:nvGrpSpPr>
        <p:grpSpPr bwMode="auto">
          <a:xfrm>
            <a:off x="1828800" y="1900251"/>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814651"/>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50985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1976451"/>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a:solidFill>
                  <a:srgbClr val="C00000"/>
                </a:solidFill>
                <a:ea typeface="宋体" pitchFamily="2" charset="-122"/>
              </a:rPr>
              <a:t>函数模板</a:t>
            </a:r>
            <a:endParaRPr lang="en-US" altLang="zh-CN" sz="3200" b="1" dirty="0">
              <a:solidFill>
                <a:srgbClr val="C00000"/>
              </a:solidFill>
              <a:ea typeface="宋体" pitchFamily="2" charset="-122"/>
            </a:endParaRPr>
          </a:p>
        </p:txBody>
      </p:sp>
      <p:sp>
        <p:nvSpPr>
          <p:cNvPr id="40973" name="Text Box 13"/>
          <p:cNvSpPr txBox="1">
            <a:spLocks noChangeArrowheads="1"/>
          </p:cNvSpPr>
          <p:nvPr/>
        </p:nvSpPr>
        <p:spPr bwMode="gray">
          <a:xfrm>
            <a:off x="2025650" y="199867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42425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2890851"/>
            <a:ext cx="1420582"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类模板</a:t>
            </a:r>
            <a:endParaRPr lang="en-US" altLang="zh-CN" sz="3200" b="1" dirty="0">
              <a:ea typeface="宋体" pitchFamily="2" charset="-122"/>
            </a:endParaRPr>
          </a:p>
        </p:txBody>
      </p:sp>
      <p:sp>
        <p:nvSpPr>
          <p:cNvPr id="40976" name="Text Box 16"/>
          <p:cNvSpPr txBox="1">
            <a:spLocks noChangeArrowheads="1"/>
          </p:cNvSpPr>
          <p:nvPr/>
        </p:nvSpPr>
        <p:spPr bwMode="gray">
          <a:xfrm>
            <a:off x="2025650" y="291307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 name="Group 17"/>
          <p:cNvGrpSpPr>
            <a:grpSpLocks/>
          </p:cNvGrpSpPr>
          <p:nvPr/>
        </p:nvGrpSpPr>
        <p:grpSpPr bwMode="auto">
          <a:xfrm>
            <a:off x="1828800" y="3706826"/>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621226"/>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31642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783026"/>
            <a:ext cx="4304383"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类模板若干问题的说明</a:t>
            </a:r>
            <a:endParaRPr lang="en-US" altLang="zh-CN" sz="3200" b="1" dirty="0">
              <a:ea typeface="宋体" pitchFamily="2" charset="-122"/>
            </a:endParaRPr>
          </a:p>
        </p:txBody>
      </p:sp>
      <p:sp>
        <p:nvSpPr>
          <p:cNvPr id="40987" name="Text Box 27"/>
          <p:cNvSpPr txBox="1">
            <a:spLocks noChangeArrowheads="1"/>
          </p:cNvSpPr>
          <p:nvPr/>
        </p:nvSpPr>
        <p:spPr bwMode="gray">
          <a:xfrm>
            <a:off x="2025650" y="380525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3</a:t>
            </a:r>
          </a:p>
        </p:txBody>
      </p:sp>
      <p:sp>
        <p:nvSpPr>
          <p:cNvPr id="40988" name="Line 28"/>
          <p:cNvSpPr>
            <a:spLocks noChangeShapeType="1"/>
          </p:cNvSpPr>
          <p:nvPr/>
        </p:nvSpPr>
        <p:spPr bwMode="auto">
          <a:xfrm>
            <a:off x="2438400" y="523082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697426"/>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综合示例</a:t>
            </a:r>
            <a:endParaRPr lang="en-US" altLang="zh-CN" sz="3200" b="1" dirty="0">
              <a:ea typeface="宋体" pitchFamily="2" charset="-122"/>
            </a:endParaRPr>
          </a:p>
        </p:txBody>
      </p:sp>
      <p:sp>
        <p:nvSpPr>
          <p:cNvPr id="40990" name="Text Box 30"/>
          <p:cNvSpPr txBox="1">
            <a:spLocks noChangeArrowheads="1"/>
          </p:cNvSpPr>
          <p:nvPr/>
        </p:nvSpPr>
        <p:spPr bwMode="gray">
          <a:xfrm>
            <a:off x="2025650" y="471965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a:t>
            </a:fld>
            <a:endParaRPr lang="en-US" altLang="zh-CN" dirty="0"/>
          </a:p>
        </p:txBody>
      </p:sp>
      <p:grpSp>
        <p:nvGrpSpPr>
          <p:cNvPr id="33" name="Group 17"/>
          <p:cNvGrpSpPr>
            <a:grpSpLocks/>
          </p:cNvGrpSpPr>
          <p:nvPr/>
        </p:nvGrpSpPr>
        <p:grpSpPr bwMode="auto">
          <a:xfrm>
            <a:off x="1835696" y="5517232"/>
            <a:ext cx="762000" cy="665162"/>
            <a:chOff x="1110" y="2656"/>
            <a:chExt cx="1549" cy="1351"/>
          </a:xfrm>
        </p:grpSpPr>
        <p:sp>
          <p:nvSpPr>
            <p:cNvPr id="3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3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3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sp>
        <p:nvSpPr>
          <p:cNvPr id="37" name="Line 25"/>
          <p:cNvSpPr>
            <a:spLocks noChangeShapeType="1"/>
          </p:cNvSpPr>
          <p:nvPr/>
        </p:nvSpPr>
        <p:spPr bwMode="auto">
          <a:xfrm>
            <a:off x="2445296" y="6126832"/>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38" name="Text Box 26"/>
          <p:cNvSpPr txBox="1">
            <a:spLocks noChangeArrowheads="1"/>
          </p:cNvSpPr>
          <p:nvPr/>
        </p:nvSpPr>
        <p:spPr bwMode="auto">
          <a:xfrm>
            <a:off x="2673896" y="5593432"/>
            <a:ext cx="3892412"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标准模板库程序设计</a:t>
            </a:r>
            <a:endParaRPr lang="en-US" altLang="zh-CN" sz="3200" b="1" dirty="0">
              <a:ea typeface="宋体" pitchFamily="2" charset="-122"/>
            </a:endParaRPr>
          </a:p>
        </p:txBody>
      </p:sp>
      <p:sp>
        <p:nvSpPr>
          <p:cNvPr id="39" name="Text Box 27"/>
          <p:cNvSpPr txBox="1">
            <a:spLocks noChangeArrowheads="1"/>
          </p:cNvSpPr>
          <p:nvPr/>
        </p:nvSpPr>
        <p:spPr bwMode="gray">
          <a:xfrm>
            <a:off x="2032546" y="5615657"/>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5</a:t>
            </a:r>
          </a:p>
        </p:txBody>
      </p:sp>
    </p:spTree>
    <p:extLst>
      <p:ext uri="{BB962C8B-B14F-4D97-AF65-F5344CB8AC3E}">
        <p14:creationId xmlns:p14="http://schemas.microsoft.com/office/powerpoint/2010/main" val="40472467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9.5】</a:t>
            </a:r>
            <a:r>
              <a:rPr lang="zh-CN" altLang="en-US" dirty="0">
                <a:solidFill>
                  <a:srgbClr val="C00000"/>
                </a:solidFill>
              </a:rPr>
              <a:t>仅使用普通参数(非类型参数)的类模板示例</a:t>
            </a:r>
            <a:endParaRPr lang="en-US" altLang="zh-CN" dirty="0">
              <a:solidFill>
                <a:srgbClr val="C00000"/>
              </a:solidFill>
            </a:endParaRPr>
          </a:p>
          <a:p>
            <a:pPr>
              <a:spcBef>
                <a:spcPts val="0"/>
              </a:spcBef>
              <a:buNone/>
            </a:pPr>
            <a:r>
              <a:rPr lang="zh-CN" altLang="en-US" sz="2400" dirty="0">
                <a:solidFill>
                  <a:srgbClr val="0000FF"/>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include </a:t>
            </a:r>
            <a:r>
              <a:rPr lang="en-US" altLang="zh-CN" sz="2400" dirty="0">
                <a:solidFill>
                  <a:schemeClr val="tx2"/>
                </a:solidFill>
                <a:latin typeface="Courier New" pitchFamily="49" charset="0"/>
                <a:cs typeface="Courier New" pitchFamily="49" charset="0"/>
              </a:rPr>
              <a:t>&lt;</a:t>
            </a:r>
            <a:r>
              <a:rPr lang="en-US" altLang="zh-CN" sz="2400" dirty="0" err="1">
                <a:solidFill>
                  <a:schemeClr val="tx2"/>
                </a:solidFill>
                <a:latin typeface="Courier New" pitchFamily="49" charset="0"/>
                <a:cs typeface="Courier New" pitchFamily="49" charset="0"/>
              </a:rPr>
              <a:t>iostream</a:t>
            </a:r>
            <a:r>
              <a:rPr lang="en-US" altLang="zh-CN" sz="2400" dirty="0">
                <a:solidFill>
                  <a:schemeClr val="tx2"/>
                </a:solidFill>
                <a:latin typeface="Courier New" pitchFamily="49" charset="0"/>
                <a:cs typeface="Courier New" pitchFamily="49" charset="0"/>
              </a:rPr>
              <a:t>&gt;</a:t>
            </a:r>
          </a:p>
          <a:p>
            <a:pPr marL="0" indent="0">
              <a:buNone/>
            </a:pPr>
            <a:r>
              <a:rPr lang="en-US" altLang="zh-CN" sz="2400" dirty="0">
                <a:solidFill>
                  <a:srgbClr val="0000FF"/>
                </a:solidFill>
                <a:latin typeface="Courier New" pitchFamily="49" charset="0"/>
                <a:cs typeface="Courier New" pitchFamily="49" charset="0"/>
              </a:rPr>
              <a:t>using namespace </a:t>
            </a:r>
            <a:r>
              <a:rPr lang="en-US" altLang="zh-CN" sz="2400" dirty="0" err="1">
                <a:solidFill>
                  <a:schemeClr val="tx2"/>
                </a:solidFill>
                <a:latin typeface="Courier New" pitchFamily="49" charset="0"/>
                <a:cs typeface="Courier New" pitchFamily="49" charset="0"/>
              </a:rPr>
              <a:t>std</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rgbClr val="0000FF"/>
                </a:solidFill>
                <a:latin typeface="Courier New" pitchFamily="49" charset="0"/>
                <a:cs typeface="Courier New" pitchFamily="49" charset="0"/>
              </a:rPr>
              <a:t>template </a:t>
            </a:r>
            <a:r>
              <a:rPr lang="en-US" altLang="zh-CN" sz="2400" dirty="0">
                <a:solidFill>
                  <a:schemeClr val="tx2"/>
                </a:solidFill>
                <a:latin typeface="Courier New" pitchFamily="49" charset="0"/>
                <a:cs typeface="Courier New" pitchFamily="49" charset="0"/>
              </a:rPr>
              <a:t>&lt;</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&gt; </a:t>
            </a:r>
            <a:r>
              <a:rPr lang="en-US" altLang="zh-CN" sz="2400" dirty="0">
                <a:solidFill>
                  <a:srgbClr val="0000FF"/>
                </a:solidFill>
                <a:latin typeface="Courier New" pitchFamily="49" charset="0"/>
                <a:cs typeface="Courier New" pitchFamily="49" charset="0"/>
              </a:rPr>
              <a:t>class </a:t>
            </a:r>
            <a:r>
              <a:rPr lang="en-US" altLang="zh-CN" sz="2400" dirty="0" err="1">
                <a:solidFill>
                  <a:schemeClr val="tx2"/>
                </a:solidFill>
                <a:latin typeface="Courier New" pitchFamily="49" charset="0"/>
                <a:cs typeface="Courier New" pitchFamily="49" charset="0"/>
              </a:rPr>
              <a:t>TestClass</a:t>
            </a: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rgbClr val="0000FF"/>
                </a:solidFill>
                <a:latin typeface="Courier New" pitchFamily="49" charset="0"/>
                <a:cs typeface="Courier New" pitchFamily="49" charset="0"/>
              </a:rPr>
              <a:t>  public</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buffer[</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 </a:t>
            </a:r>
          </a:p>
          <a:p>
            <a:pPr>
              <a:spcBef>
                <a:spcPts val="0"/>
              </a:spcBef>
              <a:buNone/>
            </a:pPr>
            <a:r>
              <a:rPr lang="en-US" altLang="zh-CN" sz="2400" dirty="0">
                <a:solidFill>
                  <a:srgbClr val="00B050"/>
                </a:solidFill>
                <a:latin typeface="Courier New" pitchFamily="49" charset="0"/>
                <a:cs typeface="Courier New" pitchFamily="49" charset="0"/>
              </a:rPr>
              <a:t>		//</a:t>
            </a:r>
            <a:r>
              <a:rPr lang="zh-CN" altLang="en-US" sz="2400" dirty="0">
                <a:solidFill>
                  <a:srgbClr val="00B050"/>
                </a:solidFill>
                <a:latin typeface="Courier New" pitchFamily="49" charset="0"/>
                <a:cs typeface="Courier New" pitchFamily="49" charset="0"/>
              </a:rPr>
              <a:t>使</a:t>
            </a:r>
            <a:r>
              <a:rPr lang="en-US" altLang="zh-CN" sz="2400" dirty="0">
                <a:solidFill>
                  <a:srgbClr val="00B050"/>
                </a:solidFill>
                <a:latin typeface="Courier New" pitchFamily="49" charset="0"/>
                <a:cs typeface="Courier New" pitchFamily="49" charset="0"/>
              </a:rPr>
              <a:t>buffer</a:t>
            </a:r>
            <a:r>
              <a:rPr lang="zh-CN" altLang="en-US" sz="2400" dirty="0">
                <a:solidFill>
                  <a:srgbClr val="00B050"/>
                </a:solidFill>
                <a:latin typeface="Courier New" pitchFamily="49" charset="0"/>
                <a:cs typeface="Courier New" pitchFamily="49" charset="0"/>
              </a:rPr>
              <a:t>的大小可变化，但其类型则固定为</a:t>
            </a:r>
            <a:r>
              <a:rPr lang="en-US" altLang="zh-CN" sz="2400" dirty="0" err="1">
                <a:solidFill>
                  <a:srgbClr val="00B050"/>
                </a:solidFill>
                <a:latin typeface="Courier New" pitchFamily="49" charset="0"/>
                <a:cs typeface="Courier New" pitchFamily="49" charset="0"/>
              </a:rPr>
              <a:t>int</a:t>
            </a:r>
            <a:endParaRPr lang="zh-CN" altLang="en-US" sz="2400" dirty="0">
              <a:solidFill>
                <a:srgbClr val="00B050"/>
              </a:solidFill>
              <a:latin typeface="Courier New" pitchFamily="49" charset="0"/>
              <a:cs typeface="Courier New" pitchFamily="49" charset="0"/>
            </a:endParaRPr>
          </a:p>
          <a:p>
            <a:pPr>
              <a:spcBef>
                <a:spcPts val="0"/>
              </a:spcBef>
              <a:buNone/>
            </a:pPr>
            <a:r>
              <a:rPr lang="zh-CN" altLang="en-US"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getData</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j);   </a:t>
            </a:r>
          </a:p>
          <a:p>
            <a:pPr>
              <a:spcBef>
                <a:spcPts val="0"/>
              </a:spcBef>
              <a:buNone/>
            </a:pP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rgbClr val="0000FF"/>
                </a:solidFill>
                <a:latin typeface="Courier New" pitchFamily="49" charset="0"/>
                <a:cs typeface="Courier New" pitchFamily="49" charset="0"/>
              </a:rPr>
              <a:t>template </a:t>
            </a:r>
            <a:r>
              <a:rPr lang="en-US" altLang="zh-CN" sz="2400" dirty="0">
                <a:solidFill>
                  <a:schemeClr val="tx2"/>
                </a:solidFill>
                <a:latin typeface="Courier New" pitchFamily="49" charset="0"/>
                <a:cs typeface="Courier New" pitchFamily="49" charset="0"/>
              </a:rPr>
              <a:t>&lt;</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&gt;	</a:t>
            </a:r>
          </a:p>
          <a:p>
            <a:pPr>
              <a:spcBef>
                <a:spcPts val="0"/>
              </a:spcBef>
              <a:buNone/>
            </a:pP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TestClass</a:t>
            </a:r>
            <a:r>
              <a:rPr lang="en-US" altLang="zh-CN" sz="2400" dirty="0">
                <a:solidFill>
                  <a:schemeClr val="tx2"/>
                </a:solidFill>
                <a:latin typeface="Courier New" pitchFamily="49" charset="0"/>
                <a:cs typeface="Courier New" pitchFamily="49" charset="0"/>
              </a:rPr>
              <a:t>&lt;</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&gt;::</a:t>
            </a:r>
            <a:r>
              <a:rPr lang="en-US" altLang="zh-CN" sz="2400" dirty="0" err="1">
                <a:solidFill>
                  <a:schemeClr val="tx2"/>
                </a:solidFill>
                <a:latin typeface="Courier New" pitchFamily="49" charset="0"/>
                <a:cs typeface="Courier New" pitchFamily="49" charset="0"/>
              </a:rPr>
              <a:t>getData</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j) {</a:t>
            </a:r>
          </a:p>
          <a:p>
            <a:pPr>
              <a:spcBef>
                <a:spcPts val="0"/>
              </a:spcBef>
              <a:buNone/>
            </a:pPr>
            <a:r>
              <a:rPr lang="en-US" altLang="zh-CN" sz="2400" dirty="0">
                <a:solidFill>
                  <a:srgbClr val="0000FF"/>
                </a:solidFill>
                <a:latin typeface="Courier New" pitchFamily="49" charset="0"/>
                <a:cs typeface="Courier New" pitchFamily="49" charset="0"/>
              </a:rPr>
              <a:t>    return </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buffer+j</a:t>
            </a: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chemeClr val="tx2"/>
                </a:solidFill>
                <a:latin typeface="Courier New" pitchFamily="49" charset="0"/>
                <a:cs typeface="Courier New" pitchFamily="49" charset="0"/>
              </a:rPr>
              <a:t>}; </a:t>
            </a:r>
            <a:endParaRPr lang="zh-CN" altLang="en-US" dirty="0">
              <a:solidFill>
                <a:schemeClr val="tx2"/>
              </a:solidFill>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29</a:t>
            </a:fld>
            <a:endParaRPr lang="en-US" altLang="zh-CN" dirty="0"/>
          </a:p>
        </p:txBody>
      </p:sp>
    </p:spTree>
    <p:extLst>
      <p:ext uri="{BB962C8B-B14F-4D97-AF65-F5344CB8AC3E}">
        <p14:creationId xmlns:p14="http://schemas.microsoft.com/office/powerpoint/2010/main" val="11835323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a:t>
            </a:r>
          </a:p>
        </p:txBody>
      </p:sp>
      <p:sp>
        <p:nvSpPr>
          <p:cNvPr id="3" name="内容占位符 2"/>
          <p:cNvSpPr>
            <a:spLocks noGrp="1"/>
          </p:cNvSpPr>
          <p:nvPr>
            <p:ph idx="1"/>
          </p:nvPr>
        </p:nvSpPr>
        <p:spPr>
          <a:xfrm>
            <a:off x="457200" y="1295400"/>
            <a:ext cx="8153400" cy="5205434"/>
          </a:xfrm>
        </p:spPr>
        <p:txBody>
          <a:bodyPr/>
          <a:lstStyle/>
          <a:p>
            <a:pPr>
              <a:spcBef>
                <a:spcPts val="0"/>
              </a:spcBef>
              <a:buNone/>
            </a:pPr>
            <a:r>
              <a:rPr lang="en-US" altLang="zh-CN" sz="2400" dirty="0">
                <a:solidFill>
                  <a:srgbClr val="0000FF"/>
                </a:solidFill>
                <a:latin typeface="Courier New" pitchFamily="49" charset="0"/>
                <a:cs typeface="Courier New" pitchFamily="49" charset="0"/>
              </a:rPr>
              <a:t>void </a:t>
            </a:r>
            <a:r>
              <a:rPr lang="en-US" altLang="zh-CN" sz="2400" dirty="0">
                <a:solidFill>
                  <a:schemeClr val="tx2"/>
                </a:solidFill>
                <a:latin typeface="Courier New" pitchFamily="49" charset="0"/>
                <a:cs typeface="Courier New" pitchFamily="49" charset="0"/>
              </a:rPr>
              <a:t>main()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TestClass</a:t>
            </a:r>
            <a:r>
              <a:rPr lang="en-US" altLang="zh-CN" sz="2400" dirty="0">
                <a:solidFill>
                  <a:schemeClr val="tx2"/>
                </a:solidFill>
                <a:latin typeface="Courier New" pitchFamily="49" charset="0"/>
                <a:cs typeface="Courier New" pitchFamily="49" charset="0"/>
              </a:rPr>
              <a:t>&lt;6&gt; </a:t>
            </a:r>
            <a:r>
              <a:rPr lang="en-US" altLang="zh-CN" sz="2400" dirty="0" err="1">
                <a:solidFill>
                  <a:schemeClr val="tx2"/>
                </a:solidFill>
                <a:latin typeface="Courier New" pitchFamily="49" charset="0"/>
                <a:cs typeface="Courier New" pitchFamily="49" charset="0"/>
              </a:rPr>
              <a:t>ClassInstF</a:t>
            </a: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double</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fArr</a:t>
            </a:r>
            <a:r>
              <a:rPr lang="en-US" altLang="zh-CN" sz="2400" dirty="0">
                <a:solidFill>
                  <a:schemeClr val="tx2"/>
                </a:solidFill>
                <a:latin typeface="Courier New" pitchFamily="49" charset="0"/>
                <a:cs typeface="Courier New" pitchFamily="49" charset="0"/>
              </a:rPr>
              <a:t>[6]={12.1, 23.2, 34.3, 45.4, 56.5, 67.6};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for</a:t>
            </a:r>
            <a:r>
              <a:rPr lang="en-US" altLang="zh-CN" sz="2400" dirty="0">
                <a:solidFill>
                  <a:schemeClr val="tx2"/>
                </a:solidFill>
                <a:latin typeface="Courier New" pitchFamily="49" charset="0"/>
                <a:cs typeface="Courier New" pitchFamily="49" charset="0"/>
              </a:rPr>
              <a:t>(</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=0;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&lt;6;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ClassInstF.buffer</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fArr</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]-10;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for</a:t>
            </a:r>
            <a:r>
              <a:rPr lang="en-US" altLang="zh-CN" sz="2400" dirty="0">
                <a:solidFill>
                  <a:schemeClr val="tx2"/>
                </a:solidFill>
                <a:latin typeface="Courier New" pitchFamily="49" charset="0"/>
                <a:cs typeface="Courier New" pitchFamily="49" charset="0"/>
              </a:rPr>
              <a:t>(</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=0;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&lt;6;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double</a:t>
            </a:r>
            <a:r>
              <a:rPr lang="en-US" altLang="zh-CN" sz="2400" dirty="0">
                <a:solidFill>
                  <a:schemeClr val="tx2"/>
                </a:solidFill>
                <a:latin typeface="Courier New" pitchFamily="49" charset="0"/>
                <a:cs typeface="Courier New" pitchFamily="49" charset="0"/>
              </a:rPr>
              <a:t> res=</a:t>
            </a:r>
            <a:r>
              <a:rPr lang="en-US" altLang="zh-CN" sz="2400" dirty="0" err="1">
                <a:solidFill>
                  <a:schemeClr val="tx2"/>
                </a:solidFill>
                <a:latin typeface="Courier New" pitchFamily="49" charset="0"/>
                <a:cs typeface="Courier New" pitchFamily="49" charset="0"/>
              </a:rPr>
              <a:t>ClassInstF.getData</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&lt;&lt;res&lt;&lt;"  ";</a:t>
            </a:r>
          </a:p>
          <a:p>
            <a:pPr>
              <a:spcBef>
                <a:spcPts val="0"/>
              </a:spcBef>
              <a:buNone/>
            </a:pP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p>
          <a:p>
            <a:pPr>
              <a:spcBef>
                <a:spcPts val="0"/>
              </a:spcBef>
              <a:buNone/>
            </a:pPr>
            <a:r>
              <a:rPr lang="zh-CN" altLang="en-US" sz="2400" dirty="0">
                <a:solidFill>
                  <a:schemeClr val="accent6"/>
                </a:solidFill>
                <a:latin typeface="Courier New" pitchFamily="49" charset="0"/>
                <a:cs typeface="Courier New" pitchFamily="49" charset="0"/>
              </a:rPr>
              <a:t>程序执行后的显示结果如下：</a:t>
            </a:r>
          </a:p>
          <a:p>
            <a:pPr>
              <a:spcBef>
                <a:spcPts val="0"/>
              </a:spcBef>
              <a:buNone/>
            </a:pPr>
            <a:r>
              <a:rPr lang="zh-CN" altLang="en-US" sz="2400" dirty="0">
                <a:solidFill>
                  <a:schemeClr val="tx2"/>
                </a:solidFill>
                <a:latin typeface="Courier New" pitchFamily="49" charset="0"/>
                <a:cs typeface="Courier New" pitchFamily="49" charset="0"/>
              </a:rPr>
              <a:t>2  13  24  35  46  57</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30</a:t>
            </a:fld>
            <a:endParaRPr lang="en-US" altLang="zh-CN" dirty="0"/>
          </a:p>
        </p:txBody>
      </p:sp>
    </p:spTree>
    <p:extLst>
      <p:ext uri="{BB962C8B-B14F-4D97-AF65-F5344CB8AC3E}">
        <p14:creationId xmlns:p14="http://schemas.microsoft.com/office/powerpoint/2010/main" val="19208895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a:t>
            </a:r>
          </a:p>
        </p:txBody>
      </p:sp>
      <p:sp>
        <p:nvSpPr>
          <p:cNvPr id="3" name="内容占位符 2"/>
          <p:cNvSpPr>
            <a:spLocks noGrp="1"/>
          </p:cNvSpPr>
          <p:nvPr>
            <p:ph idx="1"/>
          </p:nvPr>
        </p:nvSpPr>
        <p:spPr>
          <a:xfrm>
            <a:off x="457200" y="1295400"/>
            <a:ext cx="8153400" cy="5419748"/>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9.6】</a:t>
            </a:r>
            <a:r>
              <a:rPr lang="zh-CN" altLang="en-US" dirty="0">
                <a:solidFill>
                  <a:srgbClr val="C00000"/>
                </a:solidFill>
                <a:latin typeface="宋体" charset="-122"/>
              </a:rPr>
              <a:t>既使用类型参数又使用普通参数的类模板示例</a:t>
            </a:r>
            <a:endParaRPr lang="en-US" altLang="zh-CN" dirty="0">
              <a:solidFill>
                <a:srgbClr val="C00000"/>
              </a:solidFill>
              <a:latin typeface="宋体" charset="-122"/>
            </a:endParaRPr>
          </a:p>
          <a:p>
            <a:pPr>
              <a:spcBef>
                <a:spcPts val="0"/>
              </a:spcBef>
              <a:buNone/>
            </a:pPr>
            <a:r>
              <a:rPr lang="zh-CN" altLang="en-US" sz="2000" dirty="0">
                <a:solidFill>
                  <a:srgbClr val="0000FF"/>
                </a:solidFill>
                <a:latin typeface="Courier New" pitchFamily="49" charset="0"/>
                <a:cs typeface="Courier New" pitchFamily="49" charset="0"/>
              </a:rPr>
              <a:t>#</a:t>
            </a:r>
            <a:r>
              <a:rPr lang="en-US" altLang="zh-CN" sz="2000" dirty="0">
                <a:solidFill>
                  <a:srgbClr val="0000FF"/>
                </a:solidFill>
                <a:latin typeface="Courier New" pitchFamily="49" charset="0"/>
                <a:cs typeface="Courier New" pitchFamily="49" charset="0"/>
              </a:rPr>
              <a:t>include </a:t>
            </a:r>
            <a:r>
              <a:rPr lang="en-US" altLang="zh-CN" sz="2000" dirty="0">
                <a:solidFill>
                  <a:schemeClr val="tx2"/>
                </a:solidFill>
                <a:latin typeface="Courier New" pitchFamily="49" charset="0"/>
                <a:cs typeface="Courier New" pitchFamily="49" charset="0"/>
              </a:rPr>
              <a:t>&lt;</a:t>
            </a:r>
            <a:r>
              <a:rPr lang="en-US" altLang="zh-CN" sz="2000" dirty="0" err="1">
                <a:solidFill>
                  <a:schemeClr val="tx2"/>
                </a:solidFill>
                <a:latin typeface="Courier New" pitchFamily="49" charset="0"/>
                <a:cs typeface="Courier New" pitchFamily="49" charset="0"/>
              </a:rPr>
              <a:t>iostream.h</a:t>
            </a:r>
            <a:r>
              <a:rPr lang="en-US" altLang="zh-CN" sz="2000" dirty="0">
                <a:solidFill>
                  <a:schemeClr val="tx2"/>
                </a:solidFill>
                <a:latin typeface="Courier New" pitchFamily="49" charset="0"/>
                <a:cs typeface="Courier New" pitchFamily="49" charset="0"/>
              </a:rPr>
              <a:t>&gt;</a:t>
            </a:r>
          </a:p>
          <a:p>
            <a:pPr marL="0" indent="0">
              <a:buNone/>
            </a:pPr>
            <a:r>
              <a:rPr lang="en-US" altLang="zh-CN" sz="2000" dirty="0">
                <a:solidFill>
                  <a:srgbClr val="0000FF"/>
                </a:solidFill>
                <a:latin typeface="Courier New" pitchFamily="49" charset="0"/>
                <a:cs typeface="Courier New" pitchFamily="49" charset="0"/>
              </a:rPr>
              <a:t>#include &lt;</a:t>
            </a:r>
            <a:r>
              <a:rPr lang="en-US" altLang="zh-CN" sz="2000" dirty="0" err="1">
                <a:solidFill>
                  <a:schemeClr val="tx2"/>
                </a:solidFill>
                <a:latin typeface="Courier New" pitchFamily="49" charset="0"/>
                <a:cs typeface="Courier New" pitchFamily="49" charset="0"/>
              </a:rPr>
              <a:t>string.h</a:t>
            </a:r>
            <a:r>
              <a:rPr lang="en-US" altLang="zh-CN" sz="2000" dirty="0">
                <a:solidFill>
                  <a:schemeClr val="tx2"/>
                </a:solidFill>
                <a:latin typeface="Courier New" pitchFamily="49" charset="0"/>
                <a:cs typeface="Courier New" pitchFamily="49" charset="0"/>
              </a:rPr>
              <a:t>&gt;</a:t>
            </a:r>
            <a:endParaRPr lang="en-US" altLang="zh-CN" sz="2000" dirty="0">
              <a:solidFill>
                <a:srgbClr val="0000FF"/>
              </a:solidFill>
              <a:latin typeface="Courier New" pitchFamily="49" charset="0"/>
              <a:cs typeface="Courier New" pitchFamily="49" charset="0"/>
            </a:endParaRPr>
          </a:p>
          <a:p>
            <a:pPr marL="0" indent="0">
              <a:buNone/>
            </a:pPr>
            <a:r>
              <a:rPr lang="en-US" altLang="zh-CN" sz="2000" dirty="0">
                <a:solidFill>
                  <a:srgbClr val="0000FF"/>
                </a:solidFill>
                <a:latin typeface="Courier New" pitchFamily="49" charset="0"/>
                <a:cs typeface="Courier New" pitchFamily="49" charset="0"/>
              </a:rPr>
              <a:t>using namespace </a:t>
            </a:r>
            <a:r>
              <a:rPr lang="en-US" altLang="zh-CN" sz="2000" dirty="0" err="1">
                <a:solidFill>
                  <a:schemeClr val="tx2"/>
                </a:solidFill>
                <a:latin typeface="Courier New" pitchFamily="49" charset="0"/>
                <a:cs typeface="Courier New" pitchFamily="49" charset="0"/>
              </a:rPr>
              <a:t>std</a:t>
            </a:r>
            <a:r>
              <a:rPr lang="en-US" altLang="zh-CN" sz="2000" dirty="0">
                <a:solidFill>
                  <a:schemeClr val="tx2"/>
                </a:solidFill>
                <a:latin typeface="Courier New" pitchFamily="49" charset="0"/>
                <a:cs typeface="Courier New" pitchFamily="49" charset="0"/>
              </a:rPr>
              <a:t>;</a:t>
            </a:r>
          </a:p>
          <a:p>
            <a:pPr>
              <a:spcBef>
                <a:spcPts val="0"/>
              </a:spcBef>
              <a:buNone/>
            </a:pPr>
            <a:r>
              <a:rPr lang="en-US" altLang="zh-CN" sz="2000" dirty="0">
                <a:solidFill>
                  <a:srgbClr val="0000FF"/>
                </a:solidFill>
                <a:latin typeface="Courier New" pitchFamily="49" charset="0"/>
                <a:cs typeface="Courier New" pitchFamily="49" charset="0"/>
              </a:rPr>
              <a:t>template </a:t>
            </a:r>
            <a:r>
              <a:rPr lang="en-US" altLang="zh-CN" sz="2000" dirty="0">
                <a:solidFill>
                  <a:schemeClr val="tx2"/>
                </a:solidFill>
                <a:latin typeface="Courier New" pitchFamily="49" charset="0"/>
                <a:cs typeface="Courier New" pitchFamily="49" charset="0"/>
              </a:rPr>
              <a:t>&lt;</a:t>
            </a:r>
            <a:r>
              <a:rPr lang="en-US" altLang="zh-CN" sz="2000" dirty="0">
                <a:solidFill>
                  <a:srgbClr val="0000FF"/>
                </a:solidFill>
                <a:latin typeface="Courier New" pitchFamily="49" charset="0"/>
                <a:cs typeface="Courier New" pitchFamily="49" charset="0"/>
              </a:rPr>
              <a:t>class </a:t>
            </a:r>
            <a:r>
              <a:rPr lang="en-US" altLang="zh-CN" sz="2000" dirty="0">
                <a:solidFill>
                  <a:srgbClr val="FF0000"/>
                </a:solidFill>
                <a:latin typeface="Courier New" pitchFamily="49" charset="0"/>
                <a:cs typeface="Courier New" pitchFamily="49" charset="0"/>
              </a:rPr>
              <a:t>T</a:t>
            </a:r>
            <a:r>
              <a:rPr lang="en-US" altLang="zh-CN" sz="2000" dirty="0">
                <a:solidFill>
                  <a:schemeClr val="tx2"/>
                </a:solidFill>
                <a:latin typeface="Courier New" pitchFamily="49" charset="0"/>
                <a:cs typeface="Courier New" pitchFamily="49" charset="0"/>
              </a:rPr>
              <a:t>,</a:t>
            </a:r>
            <a:r>
              <a:rPr lang="en-US" altLang="zh-CN" sz="2000" dirty="0">
                <a:solidFill>
                  <a:srgbClr val="0000FF"/>
                </a:solidFill>
                <a:latin typeface="Courier New" pitchFamily="49" charset="0"/>
                <a:cs typeface="Courier New" pitchFamily="49" charset="0"/>
              </a:rPr>
              <a:t> </a:t>
            </a:r>
            <a:r>
              <a:rPr lang="en-US" altLang="zh-CN" sz="2000" dirty="0" err="1">
                <a:solidFill>
                  <a:srgbClr val="0000FF"/>
                </a:solidFill>
                <a:latin typeface="Courier New" pitchFamily="49" charset="0"/>
                <a:cs typeface="Courier New" pitchFamily="49" charset="0"/>
              </a:rPr>
              <a:t>int</a:t>
            </a:r>
            <a:r>
              <a:rPr lang="en-US" altLang="zh-CN" sz="2000" dirty="0">
                <a:solidFill>
                  <a:srgbClr val="0000FF"/>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i</a:t>
            </a:r>
            <a:r>
              <a:rPr lang="en-US" altLang="zh-CN" sz="2000" dirty="0">
                <a:solidFill>
                  <a:schemeClr val="tx2"/>
                </a:solidFill>
                <a:latin typeface="Courier New" pitchFamily="49" charset="0"/>
                <a:cs typeface="Courier New" pitchFamily="49" charset="0"/>
              </a:rPr>
              <a:t>&gt;</a:t>
            </a:r>
            <a:r>
              <a:rPr lang="en-US" altLang="zh-CN" sz="2000" dirty="0">
                <a:solidFill>
                  <a:srgbClr val="0000FF"/>
                </a:solidFill>
                <a:latin typeface="Courier New" pitchFamily="49" charset="0"/>
                <a:cs typeface="Courier New" pitchFamily="49" charset="0"/>
              </a:rPr>
              <a:t> class </a:t>
            </a:r>
            <a:r>
              <a:rPr lang="en-US" altLang="zh-CN" sz="2000" dirty="0" err="1">
                <a:solidFill>
                  <a:schemeClr val="tx2"/>
                </a:solidFill>
                <a:latin typeface="Courier New" pitchFamily="49" charset="0"/>
                <a:cs typeface="Courier New" pitchFamily="49" charset="0"/>
              </a:rPr>
              <a:t>TestClass</a:t>
            </a:r>
            <a:r>
              <a:rPr lang="en-US" altLang="zh-CN" sz="2000" dirty="0">
                <a:solidFill>
                  <a:schemeClr val="tx2"/>
                </a:solidFill>
                <a:latin typeface="Courier New" pitchFamily="49" charset="0"/>
                <a:cs typeface="Courier New" pitchFamily="49" charset="0"/>
              </a:rPr>
              <a:t> {</a:t>
            </a:r>
          </a:p>
          <a:p>
            <a:pPr>
              <a:spcBef>
                <a:spcPts val="0"/>
              </a:spcBef>
              <a:buNone/>
            </a:pPr>
            <a:r>
              <a:rPr lang="en-US" altLang="zh-CN" sz="2000" dirty="0">
                <a:solidFill>
                  <a:srgbClr val="0000FF"/>
                </a:solidFill>
                <a:latin typeface="Courier New" pitchFamily="49" charset="0"/>
                <a:cs typeface="Courier New" pitchFamily="49" charset="0"/>
              </a:rPr>
              <a:t>  public</a:t>
            </a:r>
            <a:r>
              <a:rPr lang="en-US" altLang="zh-CN" sz="2000" dirty="0">
                <a:solidFill>
                  <a:schemeClr val="tx2"/>
                </a:solidFill>
                <a:latin typeface="Courier New" pitchFamily="49" charset="0"/>
                <a:cs typeface="Courier New" pitchFamily="49" charset="0"/>
              </a:rPr>
              <a:t>:</a:t>
            </a:r>
          </a:p>
          <a:p>
            <a:pPr>
              <a:spcBef>
                <a:spcPts val="0"/>
              </a:spcBef>
              <a:buNone/>
            </a:pPr>
            <a:r>
              <a:rPr lang="en-US" altLang="zh-CN" sz="2000" dirty="0">
                <a:solidFill>
                  <a:srgbClr val="0000FF"/>
                </a:solidFill>
                <a:latin typeface="Courier New" pitchFamily="49" charset="0"/>
                <a:cs typeface="Courier New" pitchFamily="49" charset="0"/>
              </a:rPr>
              <a:t>     </a:t>
            </a:r>
            <a:r>
              <a:rPr lang="en-US" altLang="zh-CN" sz="2000" dirty="0">
                <a:solidFill>
                  <a:srgbClr val="FF0000"/>
                </a:solidFill>
                <a:latin typeface="Courier New" pitchFamily="49" charset="0"/>
                <a:cs typeface="Courier New" pitchFamily="49" charset="0"/>
              </a:rPr>
              <a:t>T</a:t>
            </a:r>
            <a:r>
              <a:rPr lang="en-US" altLang="zh-CN" sz="2000" dirty="0">
                <a:solidFill>
                  <a:srgbClr val="0000FF"/>
                </a:solidFill>
                <a:latin typeface="Courier New" pitchFamily="49" charset="0"/>
                <a:cs typeface="Courier New" pitchFamily="49" charset="0"/>
              </a:rPr>
              <a:t> </a:t>
            </a:r>
            <a:r>
              <a:rPr lang="en-US" altLang="zh-CN" sz="2000" dirty="0">
                <a:solidFill>
                  <a:schemeClr val="tx2"/>
                </a:solidFill>
                <a:latin typeface="Courier New" pitchFamily="49" charset="0"/>
                <a:cs typeface="Courier New" pitchFamily="49" charset="0"/>
              </a:rPr>
              <a:t>buffer[</a:t>
            </a:r>
            <a:r>
              <a:rPr lang="en-US" altLang="zh-CN" sz="2000" dirty="0" err="1">
                <a:solidFill>
                  <a:schemeClr val="tx2"/>
                </a:solidFill>
                <a:latin typeface="Courier New" pitchFamily="49" charset="0"/>
                <a:cs typeface="Courier New" pitchFamily="49" charset="0"/>
              </a:rPr>
              <a:t>i</a:t>
            </a:r>
            <a:r>
              <a:rPr lang="en-US" altLang="zh-CN" sz="2000" dirty="0">
                <a:solidFill>
                  <a:schemeClr val="tx2"/>
                </a:solidFill>
                <a:latin typeface="Courier New" pitchFamily="49" charset="0"/>
                <a:cs typeface="Courier New" pitchFamily="49" charset="0"/>
              </a:rPr>
              <a:t>];  </a:t>
            </a:r>
          </a:p>
          <a:p>
            <a:pPr>
              <a:spcBef>
                <a:spcPts val="0"/>
              </a:spcBef>
              <a:buNone/>
            </a:pPr>
            <a:r>
              <a:rPr lang="en-US" altLang="zh-CN" sz="2000" dirty="0">
                <a:solidFill>
                  <a:srgbClr val="00B050"/>
                </a:solidFill>
                <a:latin typeface="Courier New" pitchFamily="49" charset="0"/>
                <a:cs typeface="Courier New" pitchFamily="49" charset="0"/>
              </a:rPr>
              <a:t>//T</a:t>
            </a:r>
            <a:r>
              <a:rPr lang="zh-CN" altLang="en-US" sz="2000" dirty="0">
                <a:solidFill>
                  <a:srgbClr val="00B050"/>
                </a:solidFill>
                <a:latin typeface="Courier New" pitchFamily="49" charset="0"/>
                <a:cs typeface="Courier New" pitchFamily="49" charset="0"/>
              </a:rPr>
              <a:t>类型的</a:t>
            </a:r>
            <a:r>
              <a:rPr lang="en-US" altLang="zh-CN" sz="2000" dirty="0">
                <a:solidFill>
                  <a:srgbClr val="00B050"/>
                </a:solidFill>
                <a:latin typeface="Courier New" pitchFamily="49" charset="0"/>
                <a:cs typeface="Courier New" pitchFamily="49" charset="0"/>
              </a:rPr>
              <a:t>buffer，</a:t>
            </a:r>
            <a:r>
              <a:rPr lang="zh-CN" altLang="en-US" sz="2000" dirty="0">
                <a:solidFill>
                  <a:srgbClr val="00B050"/>
                </a:solidFill>
                <a:latin typeface="Courier New" pitchFamily="49" charset="0"/>
                <a:cs typeface="Courier New" pitchFamily="49" charset="0"/>
              </a:rPr>
              <a:t>其大小随普通形参</a:t>
            </a:r>
            <a:r>
              <a:rPr lang="en-US" altLang="zh-CN" sz="2000" dirty="0" err="1">
                <a:solidFill>
                  <a:srgbClr val="00B050"/>
                </a:solidFill>
                <a:latin typeface="Courier New" pitchFamily="49" charset="0"/>
                <a:cs typeface="Courier New" pitchFamily="49" charset="0"/>
              </a:rPr>
              <a:t>i</a:t>
            </a:r>
            <a:r>
              <a:rPr lang="zh-CN" altLang="en-US" sz="2000" dirty="0">
                <a:solidFill>
                  <a:srgbClr val="00B050"/>
                </a:solidFill>
                <a:latin typeface="Courier New" pitchFamily="49" charset="0"/>
                <a:cs typeface="Courier New" pitchFamily="49" charset="0"/>
              </a:rPr>
              <a:t>的值变化</a:t>
            </a:r>
          </a:p>
          <a:p>
            <a:pPr>
              <a:spcBef>
                <a:spcPts val="0"/>
              </a:spcBef>
              <a:buNone/>
            </a:pPr>
            <a:r>
              <a:rPr lang="zh-CN" altLang="en-US" sz="2000" dirty="0">
                <a:solidFill>
                  <a:srgbClr val="0000FF"/>
                </a:solidFill>
                <a:latin typeface="Courier New" pitchFamily="49" charset="0"/>
                <a:cs typeface="Courier New" pitchFamily="49" charset="0"/>
              </a:rPr>
              <a:t>     </a:t>
            </a:r>
            <a:r>
              <a:rPr lang="en-US" altLang="zh-CN" sz="2000" dirty="0">
                <a:solidFill>
                  <a:srgbClr val="FF0000"/>
                </a:solidFill>
                <a:latin typeface="Courier New" pitchFamily="49" charset="0"/>
                <a:cs typeface="Courier New" pitchFamily="49" charset="0"/>
              </a:rPr>
              <a:t>T</a:t>
            </a:r>
            <a:r>
              <a:rPr lang="en-US" altLang="zh-CN" sz="2000" dirty="0">
                <a:solidFill>
                  <a:srgbClr val="0000FF"/>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getData</a:t>
            </a:r>
            <a:r>
              <a:rPr lang="en-US" altLang="zh-CN" sz="2000" dirty="0">
                <a:solidFill>
                  <a:schemeClr val="tx2"/>
                </a:solidFill>
                <a:latin typeface="Courier New" pitchFamily="49" charset="0"/>
                <a:cs typeface="Courier New" pitchFamily="49" charset="0"/>
              </a:rPr>
              <a:t>(</a:t>
            </a:r>
            <a:r>
              <a:rPr lang="en-US" altLang="zh-CN" sz="2000" dirty="0" err="1">
                <a:solidFill>
                  <a:srgbClr val="0000FF"/>
                </a:solidFill>
                <a:latin typeface="Courier New" pitchFamily="49" charset="0"/>
                <a:cs typeface="Courier New" pitchFamily="49" charset="0"/>
              </a:rPr>
              <a:t>int</a:t>
            </a:r>
            <a:r>
              <a:rPr lang="en-US" altLang="zh-CN" sz="2000" dirty="0">
                <a:solidFill>
                  <a:srgbClr val="0000FF"/>
                </a:solidFill>
                <a:latin typeface="Courier New" pitchFamily="49" charset="0"/>
                <a:cs typeface="Courier New" pitchFamily="49" charset="0"/>
              </a:rPr>
              <a:t> </a:t>
            </a:r>
            <a:r>
              <a:rPr lang="en-US" altLang="zh-CN" sz="2000" dirty="0">
                <a:solidFill>
                  <a:schemeClr val="tx2"/>
                </a:solidFill>
                <a:latin typeface="Courier New" pitchFamily="49" charset="0"/>
                <a:cs typeface="Courier New" pitchFamily="49" charset="0"/>
              </a:rPr>
              <a:t>j);  </a:t>
            </a:r>
          </a:p>
          <a:p>
            <a:pPr>
              <a:spcBef>
                <a:spcPts val="0"/>
              </a:spcBef>
              <a:buNone/>
            </a:pPr>
            <a:r>
              <a:rPr lang="en-US" altLang="zh-CN" sz="2000" dirty="0">
                <a:solidFill>
                  <a:srgbClr val="0000FF"/>
                </a:solidFill>
                <a:latin typeface="Courier New" pitchFamily="49" charset="0"/>
                <a:cs typeface="Courier New" pitchFamily="49" charset="0"/>
              </a:rPr>
              <a:t>}; </a:t>
            </a:r>
            <a:endParaRPr lang="en-US" altLang="zh-CN" sz="2000" dirty="0">
              <a:solidFill>
                <a:schemeClr val="hlink"/>
              </a:solidFill>
              <a:latin typeface="Courier New" pitchFamily="49" charset="0"/>
              <a:cs typeface="Courier New" pitchFamily="49" charset="0"/>
            </a:endParaRPr>
          </a:p>
          <a:p>
            <a:pPr>
              <a:spcBef>
                <a:spcPts val="0"/>
              </a:spcBef>
              <a:buNone/>
            </a:pPr>
            <a:r>
              <a:rPr lang="en-US" altLang="zh-CN" sz="2000" dirty="0">
                <a:solidFill>
                  <a:srgbClr val="0000FF"/>
                </a:solidFill>
                <a:latin typeface="Courier New" pitchFamily="49" charset="0"/>
                <a:cs typeface="Courier New" pitchFamily="49" charset="0"/>
              </a:rPr>
              <a:t>template </a:t>
            </a:r>
            <a:r>
              <a:rPr lang="en-US" altLang="zh-CN" sz="2000" dirty="0">
                <a:solidFill>
                  <a:schemeClr val="tx2"/>
                </a:solidFill>
                <a:latin typeface="Courier New" pitchFamily="49" charset="0"/>
                <a:cs typeface="Courier New" pitchFamily="49" charset="0"/>
              </a:rPr>
              <a:t>&lt;</a:t>
            </a:r>
            <a:r>
              <a:rPr lang="en-US" altLang="zh-CN" sz="2000" dirty="0">
                <a:solidFill>
                  <a:srgbClr val="0000FF"/>
                </a:solidFill>
                <a:latin typeface="Courier New" pitchFamily="49" charset="0"/>
                <a:cs typeface="Courier New" pitchFamily="49" charset="0"/>
              </a:rPr>
              <a:t>class </a:t>
            </a:r>
            <a:r>
              <a:rPr lang="en-US" altLang="zh-CN" sz="2000" dirty="0">
                <a:solidFill>
                  <a:srgbClr val="FF0000"/>
                </a:solidFill>
                <a:latin typeface="Courier New" pitchFamily="49" charset="0"/>
                <a:cs typeface="Courier New" pitchFamily="49" charset="0"/>
              </a:rPr>
              <a:t>T</a:t>
            </a:r>
            <a:r>
              <a:rPr lang="en-US" altLang="zh-CN" sz="2000" dirty="0">
                <a:solidFill>
                  <a:schemeClr val="tx2"/>
                </a:solidFill>
                <a:latin typeface="Courier New" pitchFamily="49" charset="0"/>
                <a:cs typeface="Courier New" pitchFamily="49" charset="0"/>
              </a:rPr>
              <a:t>,</a:t>
            </a:r>
            <a:r>
              <a:rPr lang="en-US" altLang="zh-CN" sz="2000" dirty="0">
                <a:solidFill>
                  <a:srgbClr val="0000FF"/>
                </a:solidFill>
                <a:latin typeface="Courier New" pitchFamily="49" charset="0"/>
                <a:cs typeface="Courier New" pitchFamily="49" charset="0"/>
              </a:rPr>
              <a:t> </a:t>
            </a:r>
            <a:r>
              <a:rPr lang="en-US" altLang="zh-CN" sz="2000" dirty="0" err="1">
                <a:solidFill>
                  <a:srgbClr val="0000FF"/>
                </a:solidFill>
                <a:latin typeface="Courier New" pitchFamily="49" charset="0"/>
                <a:cs typeface="Courier New" pitchFamily="49" charset="0"/>
              </a:rPr>
              <a:t>int</a:t>
            </a:r>
            <a:r>
              <a:rPr lang="en-US" altLang="zh-CN" sz="2000" dirty="0">
                <a:solidFill>
                  <a:srgbClr val="0000FF"/>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i</a:t>
            </a:r>
            <a:r>
              <a:rPr lang="en-US" altLang="zh-CN" sz="2000" dirty="0">
                <a:solidFill>
                  <a:schemeClr val="tx2"/>
                </a:solidFill>
                <a:latin typeface="Courier New" pitchFamily="49" charset="0"/>
                <a:cs typeface="Courier New" pitchFamily="49" charset="0"/>
              </a:rPr>
              <a:t>&gt;</a:t>
            </a:r>
            <a:r>
              <a:rPr lang="en-US" altLang="zh-CN" sz="2000" dirty="0">
                <a:solidFill>
                  <a:srgbClr val="0000FF"/>
                </a:solidFill>
                <a:latin typeface="Courier New" pitchFamily="49" charset="0"/>
                <a:cs typeface="Courier New" pitchFamily="49" charset="0"/>
              </a:rPr>
              <a:t>  </a:t>
            </a:r>
            <a:endParaRPr lang="en-US" altLang="zh-CN" sz="2000" dirty="0">
              <a:solidFill>
                <a:schemeClr val="hlink"/>
              </a:solidFill>
              <a:latin typeface="Courier New" pitchFamily="49" charset="0"/>
              <a:cs typeface="Courier New" pitchFamily="49" charset="0"/>
            </a:endParaRPr>
          </a:p>
          <a:p>
            <a:pPr>
              <a:spcBef>
                <a:spcPts val="0"/>
              </a:spcBef>
              <a:buNone/>
            </a:pPr>
            <a:r>
              <a:rPr lang="en-US" altLang="zh-CN" sz="2000" dirty="0">
                <a:solidFill>
                  <a:srgbClr val="FF0000"/>
                </a:solidFill>
                <a:latin typeface="Courier New" pitchFamily="49" charset="0"/>
                <a:cs typeface="Courier New" pitchFamily="49" charset="0"/>
              </a:rPr>
              <a:t>T</a:t>
            </a:r>
            <a:r>
              <a:rPr lang="en-US" altLang="zh-CN" sz="2000" dirty="0">
                <a:solidFill>
                  <a:srgbClr val="0000FF"/>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TestClass</a:t>
            </a:r>
            <a:r>
              <a:rPr lang="en-US" altLang="zh-CN" sz="2000" dirty="0">
                <a:solidFill>
                  <a:schemeClr val="tx2"/>
                </a:solidFill>
                <a:latin typeface="Courier New" pitchFamily="49" charset="0"/>
                <a:cs typeface="Courier New" pitchFamily="49" charset="0"/>
              </a:rPr>
              <a:t>&lt;</a:t>
            </a:r>
            <a:r>
              <a:rPr lang="en-US" altLang="zh-CN" sz="2000" dirty="0" err="1">
                <a:solidFill>
                  <a:srgbClr val="FF0000"/>
                </a:solidFill>
                <a:latin typeface="Courier New" pitchFamily="49" charset="0"/>
                <a:cs typeface="Courier New" pitchFamily="49" charset="0"/>
              </a:rPr>
              <a:t>T</a:t>
            </a:r>
            <a:r>
              <a:rPr lang="en-US" altLang="zh-CN" sz="2000" dirty="0" err="1">
                <a:solidFill>
                  <a:schemeClr val="tx2"/>
                </a:solidFill>
                <a:latin typeface="Courier New" pitchFamily="49" charset="0"/>
                <a:cs typeface="Courier New" pitchFamily="49" charset="0"/>
              </a:rPr>
              <a:t>,i</a:t>
            </a:r>
            <a:r>
              <a:rPr lang="en-US" altLang="zh-CN" sz="2000" dirty="0">
                <a:solidFill>
                  <a:schemeClr val="tx2"/>
                </a:solidFill>
                <a:latin typeface="Courier New" pitchFamily="49" charset="0"/>
                <a:cs typeface="Courier New" pitchFamily="49" charset="0"/>
              </a:rPr>
              <a:t>&gt;::</a:t>
            </a:r>
            <a:r>
              <a:rPr lang="en-US" altLang="zh-CN" sz="2000" dirty="0" err="1">
                <a:solidFill>
                  <a:schemeClr val="tx2"/>
                </a:solidFill>
                <a:latin typeface="Courier New" pitchFamily="49" charset="0"/>
                <a:cs typeface="Courier New" pitchFamily="49" charset="0"/>
              </a:rPr>
              <a:t>getData</a:t>
            </a:r>
            <a:r>
              <a:rPr lang="en-US" altLang="zh-CN" sz="2000" dirty="0">
                <a:solidFill>
                  <a:schemeClr val="tx2"/>
                </a:solidFill>
                <a:latin typeface="Courier New" pitchFamily="49" charset="0"/>
                <a:cs typeface="Courier New" pitchFamily="49" charset="0"/>
              </a:rPr>
              <a:t>(</a:t>
            </a:r>
            <a:r>
              <a:rPr lang="en-US" altLang="zh-CN" sz="2000" dirty="0" err="1">
                <a:solidFill>
                  <a:srgbClr val="0000FF"/>
                </a:solidFill>
                <a:latin typeface="Courier New" pitchFamily="49" charset="0"/>
                <a:cs typeface="Courier New" pitchFamily="49" charset="0"/>
              </a:rPr>
              <a:t>int</a:t>
            </a:r>
            <a:r>
              <a:rPr lang="en-US" altLang="zh-CN" sz="2000" dirty="0">
                <a:solidFill>
                  <a:srgbClr val="0000FF"/>
                </a:solidFill>
                <a:latin typeface="Courier New" pitchFamily="49" charset="0"/>
                <a:cs typeface="Courier New" pitchFamily="49" charset="0"/>
              </a:rPr>
              <a:t> </a:t>
            </a:r>
            <a:r>
              <a:rPr lang="en-US" altLang="zh-CN" sz="2000" dirty="0">
                <a:solidFill>
                  <a:schemeClr val="tx2"/>
                </a:solidFill>
                <a:latin typeface="Courier New" pitchFamily="49" charset="0"/>
                <a:cs typeface="Courier New" pitchFamily="49" charset="0"/>
              </a:rPr>
              <a:t>j) {</a:t>
            </a:r>
          </a:p>
          <a:p>
            <a:pPr>
              <a:spcBef>
                <a:spcPts val="0"/>
              </a:spcBef>
              <a:buNone/>
            </a:pPr>
            <a:r>
              <a:rPr lang="en-US" altLang="zh-CN" sz="2000" dirty="0">
                <a:solidFill>
                  <a:srgbClr val="0000FF"/>
                </a:solidFill>
                <a:latin typeface="Courier New" pitchFamily="49" charset="0"/>
                <a:cs typeface="Courier New" pitchFamily="49" charset="0"/>
              </a:rPr>
              <a:t>    return </a:t>
            </a:r>
            <a:r>
              <a:rPr lang="en-US" altLang="zh-CN" sz="2000" dirty="0">
                <a:solidFill>
                  <a:schemeClr val="tx2"/>
                </a:solidFill>
                <a:latin typeface="Courier New" pitchFamily="49" charset="0"/>
                <a:cs typeface="Courier New" pitchFamily="49" charset="0"/>
              </a:rPr>
              <a:t>*(</a:t>
            </a:r>
            <a:r>
              <a:rPr lang="en-US" altLang="zh-CN" sz="2000" dirty="0" err="1">
                <a:solidFill>
                  <a:schemeClr val="tx2"/>
                </a:solidFill>
                <a:latin typeface="Courier New" pitchFamily="49" charset="0"/>
                <a:cs typeface="Courier New" pitchFamily="49" charset="0"/>
              </a:rPr>
              <a:t>buffer+j</a:t>
            </a:r>
            <a:r>
              <a:rPr lang="en-US" altLang="zh-CN" sz="2000" dirty="0">
                <a:solidFill>
                  <a:schemeClr val="tx2"/>
                </a:solidFill>
                <a:latin typeface="Courier New" pitchFamily="49" charset="0"/>
                <a:cs typeface="Courier New" pitchFamily="49" charset="0"/>
              </a:rPr>
              <a:t>);    </a:t>
            </a:r>
          </a:p>
          <a:p>
            <a:pPr>
              <a:spcBef>
                <a:spcPts val="0"/>
              </a:spcBef>
              <a:buNone/>
            </a:pPr>
            <a:r>
              <a:rPr lang="en-US" altLang="zh-CN" sz="2000" dirty="0">
                <a:solidFill>
                  <a:schemeClr val="tx2"/>
                </a:solidFill>
                <a:latin typeface="Courier New" pitchFamily="49" charset="0"/>
                <a:cs typeface="Courier New" pitchFamily="49" charset="0"/>
              </a:rPr>
              <a:t>}; </a:t>
            </a:r>
            <a:endParaRPr lang="zh-CN" altLang="en-US" sz="2000" dirty="0">
              <a:solidFill>
                <a:schemeClr val="tx2"/>
              </a:solidFill>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31</a:t>
            </a:fld>
            <a:endParaRPr lang="en-US" altLang="zh-CN" dirty="0"/>
          </a:p>
        </p:txBody>
      </p:sp>
    </p:spTree>
    <p:extLst>
      <p:ext uri="{BB962C8B-B14F-4D97-AF65-F5344CB8AC3E}">
        <p14:creationId xmlns:p14="http://schemas.microsoft.com/office/powerpoint/2010/main" val="1876722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a:t>
            </a:r>
          </a:p>
        </p:txBody>
      </p:sp>
      <p:sp>
        <p:nvSpPr>
          <p:cNvPr id="3" name="内容占位符 2"/>
          <p:cNvSpPr>
            <a:spLocks noGrp="1"/>
          </p:cNvSpPr>
          <p:nvPr>
            <p:ph idx="1"/>
          </p:nvPr>
        </p:nvSpPr>
        <p:spPr/>
        <p:txBody>
          <a:bodyPr/>
          <a:lstStyle/>
          <a:p>
            <a:pPr>
              <a:spcBef>
                <a:spcPts val="0"/>
              </a:spcBef>
              <a:buNone/>
            </a:pPr>
            <a:r>
              <a:rPr lang="en-US" altLang="zh-CN" sz="2400" dirty="0">
                <a:solidFill>
                  <a:srgbClr val="0000FF"/>
                </a:solidFill>
                <a:latin typeface="Courier New" pitchFamily="49" charset="0"/>
                <a:cs typeface="Courier New" pitchFamily="49" charset="0"/>
              </a:rPr>
              <a:t>void </a:t>
            </a:r>
            <a:r>
              <a:rPr lang="en-US" altLang="zh-CN" sz="2400" dirty="0">
                <a:solidFill>
                  <a:schemeClr val="tx2"/>
                </a:solidFill>
                <a:latin typeface="Courier New" pitchFamily="49" charset="0"/>
                <a:cs typeface="Courier New" pitchFamily="49" charset="0"/>
              </a:rPr>
              <a:t>main()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TestClass</a:t>
            </a:r>
            <a:r>
              <a:rPr lang="en-US" altLang="zh-CN" sz="2400" dirty="0">
                <a:solidFill>
                  <a:schemeClr val="tx2"/>
                </a:solidFill>
                <a:latin typeface="Courier New" pitchFamily="49" charset="0"/>
                <a:cs typeface="Courier New" pitchFamily="49" charset="0"/>
              </a:rPr>
              <a:t>&lt;</a:t>
            </a:r>
            <a:r>
              <a:rPr lang="en-US" altLang="zh-CN" sz="2400" dirty="0">
                <a:solidFill>
                  <a:srgbClr val="0000FF"/>
                </a:solidFill>
                <a:latin typeface="Courier New" pitchFamily="49" charset="0"/>
                <a:cs typeface="Courier New" pitchFamily="49" charset="0"/>
              </a:rPr>
              <a:t>char</a:t>
            </a:r>
            <a:r>
              <a:rPr lang="en-US" altLang="zh-CN" sz="2400" dirty="0">
                <a:solidFill>
                  <a:schemeClr val="tx2"/>
                </a:solidFill>
                <a:latin typeface="Courier New" pitchFamily="49" charset="0"/>
                <a:cs typeface="Courier New" pitchFamily="49" charset="0"/>
              </a:rPr>
              <a:t>, 5&gt; </a:t>
            </a:r>
            <a:r>
              <a:rPr lang="en-US" altLang="zh-CN" sz="2400" dirty="0" err="1">
                <a:solidFill>
                  <a:schemeClr val="tx2"/>
                </a:solidFill>
                <a:latin typeface="Courier New" pitchFamily="49" charset="0"/>
                <a:cs typeface="Courier New" pitchFamily="49" charset="0"/>
              </a:rPr>
              <a:t>ClassInstA</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rgbClr val="0000FF"/>
                </a:solidFill>
                <a:latin typeface="Courier New" pitchFamily="49" charset="0"/>
                <a:cs typeface="Courier New" pitchFamily="49" charset="0"/>
              </a:rPr>
              <a:t>	char </a:t>
            </a:r>
            <a:r>
              <a:rPr lang="en-US" altLang="zh-CN" sz="2400" dirty="0" err="1">
                <a:solidFill>
                  <a:schemeClr val="tx2"/>
                </a:solidFill>
                <a:latin typeface="Courier New" pitchFamily="49" charset="0"/>
                <a:cs typeface="Courier New" pitchFamily="49" charset="0"/>
              </a:rPr>
              <a:t>cArr</a:t>
            </a:r>
            <a:r>
              <a:rPr lang="en-US" altLang="zh-CN" sz="2400" dirty="0">
                <a:solidFill>
                  <a:schemeClr val="tx2"/>
                </a:solidFill>
                <a:latin typeface="Courier New" pitchFamily="49" charset="0"/>
                <a:cs typeface="Courier New" pitchFamily="49" charset="0"/>
              </a:rPr>
              <a:t>[6]="</a:t>
            </a:r>
            <a:r>
              <a:rPr lang="en-US" altLang="zh-CN" sz="2400" dirty="0" err="1">
                <a:solidFill>
                  <a:schemeClr val="tx2"/>
                </a:solidFill>
                <a:latin typeface="Courier New" pitchFamily="49" charset="0"/>
                <a:cs typeface="Courier New" pitchFamily="49" charset="0"/>
              </a:rPr>
              <a:t>abcde</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strcpy</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ClassInstA.buffer</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cArr</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rgbClr val="0000FF"/>
                </a:solidFill>
                <a:latin typeface="Courier New" pitchFamily="49" charset="0"/>
                <a:cs typeface="Courier New" pitchFamily="49" charset="0"/>
              </a:rPr>
              <a:t> </a:t>
            </a:r>
          </a:p>
          <a:p>
            <a:pPr>
              <a:spcBef>
                <a:spcPts val="0"/>
              </a:spcBef>
              <a:buNone/>
            </a:pPr>
            <a:r>
              <a:rPr lang="en-US" altLang="zh-CN" sz="2400" dirty="0">
                <a:solidFill>
                  <a:srgbClr val="0000FF"/>
                </a:solidFill>
                <a:latin typeface="Courier New" pitchFamily="49" charset="0"/>
                <a:cs typeface="Courier New" pitchFamily="49" charset="0"/>
              </a:rPr>
              <a:t>	for</a:t>
            </a:r>
            <a:r>
              <a:rPr lang="en-US" altLang="zh-CN" sz="2400" dirty="0">
                <a:solidFill>
                  <a:schemeClr val="tx2"/>
                </a:solidFill>
                <a:latin typeface="Courier New" pitchFamily="49" charset="0"/>
                <a:cs typeface="Courier New" pitchFamily="49" charset="0"/>
              </a:rPr>
              <a:t>(</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=0;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&lt;5;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char</a:t>
            </a:r>
            <a:r>
              <a:rPr lang="en-US" altLang="zh-CN" sz="2400" dirty="0">
                <a:solidFill>
                  <a:schemeClr val="tx2"/>
                </a:solidFill>
                <a:latin typeface="Courier New" pitchFamily="49" charset="0"/>
                <a:cs typeface="Courier New" pitchFamily="49" charset="0"/>
              </a:rPr>
              <a:t> res=</a:t>
            </a:r>
            <a:r>
              <a:rPr lang="en-US" altLang="zh-CN" sz="2400" dirty="0" err="1">
                <a:solidFill>
                  <a:schemeClr val="tx2"/>
                </a:solidFill>
                <a:latin typeface="Courier New" pitchFamily="49" charset="0"/>
                <a:cs typeface="Courier New" pitchFamily="49" charset="0"/>
              </a:rPr>
              <a:t>ClassInstA.getData</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&lt;&lt;res&lt;&lt;"  ";</a:t>
            </a:r>
          </a:p>
          <a:p>
            <a:pPr>
              <a:spcBef>
                <a:spcPts val="0"/>
              </a:spcBef>
              <a:buNone/>
            </a:pP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spcBef>
                <a:spcPts val="0"/>
              </a:spcBef>
              <a:buNone/>
            </a:pPr>
            <a:endParaRPr lang="zh-CN" altLang="en-US" sz="2400" dirty="0">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32</a:t>
            </a:fld>
            <a:endParaRPr lang="en-US" altLang="zh-CN" dirty="0"/>
          </a:p>
        </p:txBody>
      </p:sp>
    </p:spTree>
    <p:extLst>
      <p:ext uri="{BB962C8B-B14F-4D97-AF65-F5344CB8AC3E}">
        <p14:creationId xmlns:p14="http://schemas.microsoft.com/office/powerpoint/2010/main" val="38355750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a:t>
            </a:r>
          </a:p>
        </p:txBody>
      </p:sp>
      <p:sp>
        <p:nvSpPr>
          <p:cNvPr id="3" name="内容占位符 2"/>
          <p:cNvSpPr>
            <a:spLocks noGrp="1"/>
          </p:cNvSpPr>
          <p:nvPr>
            <p:ph idx="1"/>
          </p:nvPr>
        </p:nvSpPr>
        <p:spPr>
          <a:xfrm>
            <a:off x="457200" y="1295400"/>
            <a:ext cx="8153400" cy="5205434"/>
          </a:xfrm>
        </p:spPr>
        <p:txBody>
          <a:bodyPr/>
          <a:lstStyle/>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TestClass</a:t>
            </a:r>
            <a:r>
              <a:rPr lang="en-US" altLang="zh-CN" sz="2400" dirty="0">
                <a:solidFill>
                  <a:schemeClr val="tx2"/>
                </a:solidFill>
                <a:latin typeface="Courier New" pitchFamily="49" charset="0"/>
                <a:cs typeface="Courier New" pitchFamily="49" charset="0"/>
              </a:rPr>
              <a:t>&lt;</a:t>
            </a:r>
            <a:r>
              <a:rPr lang="en-US" altLang="zh-CN" sz="2400" dirty="0">
                <a:solidFill>
                  <a:srgbClr val="0000FF"/>
                </a:solidFill>
                <a:latin typeface="Courier New" pitchFamily="49" charset="0"/>
                <a:cs typeface="Courier New" pitchFamily="49" charset="0"/>
              </a:rPr>
              <a:t>double</a:t>
            </a:r>
            <a:r>
              <a:rPr lang="en-US" altLang="zh-CN" sz="2400" dirty="0">
                <a:solidFill>
                  <a:schemeClr val="tx2"/>
                </a:solidFill>
                <a:latin typeface="Courier New" pitchFamily="49" charset="0"/>
                <a:cs typeface="Courier New" pitchFamily="49" charset="0"/>
              </a:rPr>
              <a:t>, 6&gt; </a:t>
            </a:r>
            <a:r>
              <a:rPr lang="en-US" altLang="zh-CN" sz="2400" dirty="0" err="1">
                <a:solidFill>
                  <a:schemeClr val="tx2"/>
                </a:solidFill>
                <a:latin typeface="Courier New" pitchFamily="49" charset="0"/>
                <a:cs typeface="Courier New" pitchFamily="49" charset="0"/>
              </a:rPr>
              <a:t>ClassInstF</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rgbClr val="0000FF"/>
                </a:solidFill>
                <a:latin typeface="Courier New" pitchFamily="49" charset="0"/>
                <a:cs typeface="Courier New" pitchFamily="49" charset="0"/>
              </a:rPr>
              <a:t>	double </a:t>
            </a:r>
            <a:r>
              <a:rPr lang="en-US" altLang="zh-CN" sz="2400" dirty="0" err="1">
                <a:solidFill>
                  <a:schemeClr val="tx2"/>
                </a:solidFill>
                <a:latin typeface="Courier New" pitchFamily="49" charset="0"/>
                <a:cs typeface="Courier New" pitchFamily="49" charset="0"/>
              </a:rPr>
              <a:t>fArr</a:t>
            </a:r>
            <a:r>
              <a:rPr lang="en-US" altLang="zh-CN" sz="2400" dirty="0">
                <a:solidFill>
                  <a:schemeClr val="tx2"/>
                </a:solidFill>
                <a:latin typeface="Courier New" pitchFamily="49" charset="0"/>
                <a:cs typeface="Courier New" pitchFamily="49" charset="0"/>
              </a:rPr>
              <a:t>[6]={12.1, 23.2, 34.3, 45.4, 56.5, 67.6};</a:t>
            </a:r>
          </a:p>
          <a:p>
            <a:pPr>
              <a:spcBef>
                <a:spcPts val="0"/>
              </a:spcBef>
              <a:buNone/>
            </a:pPr>
            <a:r>
              <a:rPr lang="en-US" altLang="zh-CN" sz="2400" dirty="0">
                <a:solidFill>
                  <a:srgbClr val="0000FF"/>
                </a:solidFill>
                <a:latin typeface="Courier New" pitchFamily="49" charset="0"/>
                <a:cs typeface="Courier New" pitchFamily="49" charset="0"/>
              </a:rPr>
              <a:t>	for</a:t>
            </a:r>
            <a:r>
              <a:rPr lang="en-US" altLang="zh-CN" sz="2400" dirty="0">
                <a:solidFill>
                  <a:schemeClr val="tx2"/>
                </a:solidFill>
                <a:latin typeface="Courier New" pitchFamily="49" charset="0"/>
                <a:cs typeface="Courier New" pitchFamily="49" charset="0"/>
              </a:rPr>
              <a:t>(</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=0;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&lt;6;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ClassInstF.buffer</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fArr</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]-10;</a:t>
            </a:r>
          </a:p>
          <a:p>
            <a:pPr>
              <a:spcBef>
                <a:spcPts val="0"/>
              </a:spcBef>
              <a:buNone/>
            </a:pPr>
            <a:r>
              <a:rPr lang="en-US" altLang="zh-CN" sz="2400" dirty="0">
                <a:solidFill>
                  <a:srgbClr val="0000FF"/>
                </a:solidFill>
                <a:latin typeface="Courier New" pitchFamily="49" charset="0"/>
                <a:cs typeface="Courier New" pitchFamily="49" charset="0"/>
              </a:rPr>
              <a:t>	for</a:t>
            </a:r>
            <a:r>
              <a:rPr lang="en-US" altLang="zh-CN" sz="2400" dirty="0">
                <a:solidFill>
                  <a:schemeClr val="tx2"/>
                </a:solidFill>
                <a:latin typeface="Courier New" pitchFamily="49" charset="0"/>
                <a:cs typeface="Courier New" pitchFamily="49" charset="0"/>
              </a:rPr>
              <a:t>(</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=0;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&lt;6;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rgbClr val="0000FF"/>
                </a:solidFill>
                <a:latin typeface="Courier New" pitchFamily="49" charset="0"/>
                <a:cs typeface="Courier New" pitchFamily="49" charset="0"/>
              </a:rPr>
              <a:t>		double </a:t>
            </a:r>
            <a:r>
              <a:rPr lang="en-US" altLang="zh-CN" sz="2400" dirty="0">
                <a:solidFill>
                  <a:schemeClr val="tx2"/>
                </a:solidFill>
                <a:latin typeface="Courier New" pitchFamily="49" charset="0"/>
                <a:cs typeface="Courier New" pitchFamily="49" charset="0"/>
              </a:rPr>
              <a:t>res=</a:t>
            </a:r>
            <a:r>
              <a:rPr lang="en-US" altLang="zh-CN" sz="2400" dirty="0" err="1">
                <a:solidFill>
                  <a:schemeClr val="tx2"/>
                </a:solidFill>
                <a:latin typeface="Courier New" pitchFamily="49" charset="0"/>
                <a:cs typeface="Courier New" pitchFamily="49" charset="0"/>
              </a:rPr>
              <a:t>ClassInstF.getData</a:t>
            </a:r>
            <a:r>
              <a:rPr lang="en-US" altLang="zh-CN" sz="2400" dirty="0">
                <a:solidFill>
                  <a:schemeClr val="tx2"/>
                </a:solidFill>
                <a:latin typeface="Courier New" pitchFamily="49" charset="0"/>
                <a:cs typeface="Courier New" pitchFamily="49" charset="0"/>
              </a:rPr>
              <a:t>(</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&lt;&lt;res&lt;&lt;"  ";</a:t>
            </a:r>
          </a:p>
          <a:p>
            <a:pPr>
              <a:spcBef>
                <a:spcPts val="0"/>
              </a:spcBef>
              <a:buNone/>
            </a:pP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a:t>
            </a:r>
          </a:p>
          <a:p>
            <a:pPr>
              <a:spcBef>
                <a:spcPts val="0"/>
              </a:spcBef>
              <a:buNone/>
            </a:pPr>
            <a:r>
              <a:rPr lang="zh-CN" altLang="en-US" sz="2400" dirty="0">
                <a:solidFill>
                  <a:schemeClr val="accent6"/>
                </a:solidFill>
                <a:latin typeface="Courier New" pitchFamily="49" charset="0"/>
                <a:cs typeface="Courier New" pitchFamily="49" charset="0"/>
              </a:rPr>
              <a:t>程序执行后的显示结果如下：</a:t>
            </a:r>
          </a:p>
          <a:p>
            <a:pPr>
              <a:spcBef>
                <a:spcPts val="0"/>
              </a:spcBef>
              <a:buNone/>
            </a:pPr>
            <a:r>
              <a:rPr lang="en-US" altLang="zh-CN" sz="2400" dirty="0">
                <a:solidFill>
                  <a:schemeClr val="tx2"/>
                </a:solidFill>
                <a:latin typeface="Courier New" pitchFamily="49" charset="0"/>
                <a:cs typeface="Courier New" pitchFamily="49" charset="0"/>
              </a:rPr>
              <a:t>a  b  c  d  e</a:t>
            </a:r>
          </a:p>
          <a:p>
            <a:pPr>
              <a:spcBef>
                <a:spcPts val="0"/>
              </a:spcBef>
              <a:buNone/>
            </a:pPr>
            <a:r>
              <a:rPr lang="en-US" altLang="zh-CN" sz="2400" dirty="0">
                <a:solidFill>
                  <a:schemeClr val="tx2"/>
                </a:solidFill>
                <a:latin typeface="Courier New" pitchFamily="49" charset="0"/>
                <a:cs typeface="Courier New" pitchFamily="49" charset="0"/>
              </a:rPr>
              <a:t>2.1  13.2  24.3  35.4  46.5  57.6</a:t>
            </a: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33</a:t>
            </a:fld>
            <a:endParaRPr lang="en-US" altLang="zh-CN" dirty="0"/>
          </a:p>
        </p:txBody>
      </p:sp>
    </p:spTree>
    <p:extLst>
      <p:ext uri="{BB962C8B-B14F-4D97-AF65-F5344CB8AC3E}">
        <p14:creationId xmlns:p14="http://schemas.microsoft.com/office/powerpoint/2010/main" val="34286188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a:t>第</a:t>
            </a:r>
            <a:r>
              <a:rPr lang="en-US" altLang="zh-CN" dirty="0"/>
              <a:t>9</a:t>
            </a:r>
            <a:r>
              <a:rPr lang="zh-CN" altLang="en-US" dirty="0"/>
              <a:t>章 模板</a:t>
            </a:r>
            <a:endParaRPr lang="en-US" altLang="zh-CN" dirty="0"/>
          </a:p>
        </p:txBody>
      </p:sp>
      <p:grpSp>
        <p:nvGrpSpPr>
          <p:cNvPr id="2" name="Group 3"/>
          <p:cNvGrpSpPr>
            <a:grpSpLocks/>
          </p:cNvGrpSpPr>
          <p:nvPr/>
        </p:nvGrpSpPr>
        <p:grpSpPr bwMode="auto">
          <a:xfrm>
            <a:off x="1828800" y="1900251"/>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814651"/>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50985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1976451"/>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函数模板</a:t>
            </a:r>
            <a:endParaRPr lang="en-US" altLang="zh-CN" sz="3200" b="1" dirty="0">
              <a:ea typeface="宋体" pitchFamily="2" charset="-122"/>
            </a:endParaRPr>
          </a:p>
        </p:txBody>
      </p:sp>
      <p:sp>
        <p:nvSpPr>
          <p:cNvPr id="40973" name="Text Box 13"/>
          <p:cNvSpPr txBox="1">
            <a:spLocks noChangeArrowheads="1"/>
          </p:cNvSpPr>
          <p:nvPr/>
        </p:nvSpPr>
        <p:spPr bwMode="gray">
          <a:xfrm>
            <a:off x="2025650" y="199867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42425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2890851"/>
            <a:ext cx="1420582"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类模板</a:t>
            </a:r>
            <a:endParaRPr lang="en-US" altLang="zh-CN" sz="3200" b="1" dirty="0">
              <a:ea typeface="宋体" pitchFamily="2" charset="-122"/>
            </a:endParaRPr>
          </a:p>
        </p:txBody>
      </p:sp>
      <p:sp>
        <p:nvSpPr>
          <p:cNvPr id="40976" name="Text Box 16"/>
          <p:cNvSpPr txBox="1">
            <a:spLocks noChangeArrowheads="1"/>
          </p:cNvSpPr>
          <p:nvPr/>
        </p:nvSpPr>
        <p:spPr bwMode="gray">
          <a:xfrm>
            <a:off x="2025650" y="291307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 name="Group 17"/>
          <p:cNvGrpSpPr>
            <a:grpSpLocks/>
          </p:cNvGrpSpPr>
          <p:nvPr/>
        </p:nvGrpSpPr>
        <p:grpSpPr bwMode="auto">
          <a:xfrm>
            <a:off x="1828800" y="3706826"/>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621226"/>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31642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783026"/>
            <a:ext cx="4304383" cy="584775"/>
          </a:xfrm>
          <a:prstGeom prst="rect">
            <a:avLst/>
          </a:prstGeom>
          <a:noFill/>
          <a:ln w="9525" algn="ctr">
            <a:noFill/>
            <a:miter lim="800000"/>
            <a:headEnd/>
            <a:tailEnd/>
          </a:ln>
          <a:effectLst/>
        </p:spPr>
        <p:txBody>
          <a:bodyPr wrap="none">
            <a:spAutoFit/>
          </a:bodyPr>
          <a:lstStyle/>
          <a:p>
            <a:pPr eaLnBrk="0" hangingPunct="0"/>
            <a:r>
              <a:rPr lang="zh-CN" altLang="en-US" sz="3200" b="1" dirty="0">
                <a:solidFill>
                  <a:srgbClr val="C00000"/>
                </a:solidFill>
                <a:ea typeface="宋体" pitchFamily="2" charset="-122"/>
              </a:rPr>
              <a:t>类模板若干问题的说明</a:t>
            </a:r>
            <a:endParaRPr lang="en-US" altLang="zh-CN" sz="3200" b="1" dirty="0">
              <a:solidFill>
                <a:srgbClr val="C00000"/>
              </a:solidFill>
              <a:ea typeface="宋体" pitchFamily="2" charset="-122"/>
            </a:endParaRPr>
          </a:p>
        </p:txBody>
      </p:sp>
      <p:sp>
        <p:nvSpPr>
          <p:cNvPr id="40987" name="Text Box 27"/>
          <p:cNvSpPr txBox="1">
            <a:spLocks noChangeArrowheads="1"/>
          </p:cNvSpPr>
          <p:nvPr/>
        </p:nvSpPr>
        <p:spPr bwMode="gray">
          <a:xfrm>
            <a:off x="2025650" y="380525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3</a:t>
            </a:r>
          </a:p>
        </p:txBody>
      </p:sp>
      <p:sp>
        <p:nvSpPr>
          <p:cNvPr id="40988" name="Line 28"/>
          <p:cNvSpPr>
            <a:spLocks noChangeShapeType="1"/>
          </p:cNvSpPr>
          <p:nvPr/>
        </p:nvSpPr>
        <p:spPr bwMode="auto">
          <a:xfrm>
            <a:off x="2438400" y="523082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697426"/>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综合示例</a:t>
            </a:r>
            <a:endParaRPr lang="en-US" altLang="zh-CN" sz="3200" b="1" dirty="0">
              <a:ea typeface="宋体" pitchFamily="2" charset="-122"/>
            </a:endParaRPr>
          </a:p>
        </p:txBody>
      </p:sp>
      <p:sp>
        <p:nvSpPr>
          <p:cNvPr id="40990" name="Text Box 30"/>
          <p:cNvSpPr txBox="1">
            <a:spLocks noChangeArrowheads="1"/>
          </p:cNvSpPr>
          <p:nvPr/>
        </p:nvSpPr>
        <p:spPr bwMode="gray">
          <a:xfrm>
            <a:off x="2025650" y="471965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34</a:t>
            </a:fld>
            <a:endParaRPr lang="en-US" altLang="zh-CN" dirty="0"/>
          </a:p>
        </p:txBody>
      </p:sp>
      <p:grpSp>
        <p:nvGrpSpPr>
          <p:cNvPr id="33" name="Group 17"/>
          <p:cNvGrpSpPr>
            <a:grpSpLocks/>
          </p:cNvGrpSpPr>
          <p:nvPr/>
        </p:nvGrpSpPr>
        <p:grpSpPr bwMode="auto">
          <a:xfrm>
            <a:off x="1835696" y="5517232"/>
            <a:ext cx="762000" cy="665162"/>
            <a:chOff x="1110" y="2656"/>
            <a:chExt cx="1549" cy="1351"/>
          </a:xfrm>
        </p:grpSpPr>
        <p:sp>
          <p:nvSpPr>
            <p:cNvPr id="3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3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3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sp>
        <p:nvSpPr>
          <p:cNvPr id="37" name="Line 25"/>
          <p:cNvSpPr>
            <a:spLocks noChangeShapeType="1"/>
          </p:cNvSpPr>
          <p:nvPr/>
        </p:nvSpPr>
        <p:spPr bwMode="auto">
          <a:xfrm>
            <a:off x="2445296" y="6126832"/>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38" name="Text Box 26"/>
          <p:cNvSpPr txBox="1">
            <a:spLocks noChangeArrowheads="1"/>
          </p:cNvSpPr>
          <p:nvPr/>
        </p:nvSpPr>
        <p:spPr bwMode="auto">
          <a:xfrm>
            <a:off x="2673896" y="5593432"/>
            <a:ext cx="3892412"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标准模板库程序设计</a:t>
            </a:r>
            <a:endParaRPr lang="en-US" altLang="zh-CN" sz="3200" b="1" dirty="0">
              <a:ea typeface="宋体" pitchFamily="2" charset="-122"/>
            </a:endParaRPr>
          </a:p>
        </p:txBody>
      </p:sp>
      <p:sp>
        <p:nvSpPr>
          <p:cNvPr id="39" name="Text Box 27"/>
          <p:cNvSpPr txBox="1">
            <a:spLocks noChangeArrowheads="1"/>
          </p:cNvSpPr>
          <p:nvPr/>
        </p:nvSpPr>
        <p:spPr bwMode="gray">
          <a:xfrm>
            <a:off x="2032546" y="5615657"/>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5</a:t>
            </a:r>
          </a:p>
        </p:txBody>
      </p:sp>
    </p:spTree>
    <p:extLst>
      <p:ext uri="{BB962C8B-B14F-4D97-AF65-F5344CB8AC3E}">
        <p14:creationId xmlns:p14="http://schemas.microsoft.com/office/powerpoint/2010/main" val="13484443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sz="4000" dirty="0"/>
              <a:t>类模板的若干问题说明</a:t>
            </a:r>
            <a:endParaRPr lang="en-US" altLang="zh-CN" sz="2400" dirty="0">
              <a:ea typeface="宋体" pitchFamily="2" charset="-122"/>
            </a:endParaRPr>
          </a:p>
        </p:txBody>
      </p:sp>
      <p:sp>
        <p:nvSpPr>
          <p:cNvPr id="48131" name="AutoShape 3"/>
          <p:cNvSpPr>
            <a:spLocks noChangeArrowheads="1"/>
          </p:cNvSpPr>
          <p:nvPr/>
        </p:nvSpPr>
        <p:spPr bwMode="auto">
          <a:xfrm>
            <a:off x="457200" y="1571612"/>
            <a:ext cx="5715000" cy="4495800"/>
          </a:xfrm>
          <a:prstGeom prst="rightArrow">
            <a:avLst>
              <a:gd name="adj1" fmla="val 79306"/>
              <a:gd name="adj2" fmla="val 31485"/>
            </a:avLst>
          </a:prstGeom>
          <a:gradFill rotWithShape="1">
            <a:gsLst>
              <a:gs pos="0">
                <a:schemeClr val="bg2">
                  <a:alpha val="14999"/>
                </a:schemeClr>
              </a:gs>
              <a:gs pos="100000">
                <a:schemeClr val="bg2">
                  <a:gamma/>
                  <a:tint val="57647"/>
                  <a:invGamma/>
                </a:schemeClr>
              </a:gs>
            </a:gsLst>
            <a:lin ang="0" scaled="1"/>
          </a:gradFill>
          <a:ln w="9525">
            <a:noFill/>
            <a:miter lim="800000"/>
            <a:headEnd/>
            <a:tailEnd/>
          </a:ln>
          <a:effectLst/>
        </p:spPr>
        <p:txBody>
          <a:bodyPr wrap="none" anchor="ctr"/>
          <a:lstStyle/>
          <a:p>
            <a:endParaRPr lang="zh-CN" altLang="en-US"/>
          </a:p>
        </p:txBody>
      </p:sp>
      <p:sp>
        <p:nvSpPr>
          <p:cNvPr id="48132" name="AutoShape 4"/>
          <p:cNvSpPr>
            <a:spLocks noChangeArrowheads="1"/>
          </p:cNvSpPr>
          <p:nvPr/>
        </p:nvSpPr>
        <p:spPr bwMode="gray">
          <a:xfrm>
            <a:off x="838200" y="2181212"/>
            <a:ext cx="4038600" cy="990600"/>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tx1"/>
            </a:solidFill>
            <a:round/>
            <a:headEnd/>
            <a:tailEnd/>
          </a:ln>
          <a:effectLst/>
        </p:spPr>
        <p:txBody>
          <a:bodyPr wrap="none" anchor="ctr"/>
          <a:lstStyle/>
          <a:p>
            <a:pPr algn="ctr"/>
            <a:r>
              <a:rPr lang="zh-CN" altLang="en-US" sz="3200" b="1" dirty="0">
                <a:solidFill>
                  <a:srgbClr val="EDFAD2"/>
                </a:solidFill>
                <a:latin typeface="楷体_GB2312" pitchFamily="49" charset="-122"/>
                <a:ea typeface="楷体_GB2312" pitchFamily="49" charset="-122"/>
              </a:rPr>
              <a:t>静态成员与友元</a:t>
            </a:r>
            <a:endParaRPr lang="en-US" altLang="zh-CN" sz="3200" b="1" dirty="0">
              <a:solidFill>
                <a:srgbClr val="EDFAD2"/>
              </a:solidFill>
              <a:latin typeface="楷体_GB2312" pitchFamily="49" charset="-122"/>
              <a:ea typeface="楷体_GB2312" pitchFamily="49" charset="-122"/>
            </a:endParaRPr>
          </a:p>
        </p:txBody>
      </p:sp>
      <p:sp>
        <p:nvSpPr>
          <p:cNvPr id="48133" name="AutoShape 5"/>
          <p:cNvSpPr>
            <a:spLocks noChangeArrowheads="1"/>
          </p:cNvSpPr>
          <p:nvPr/>
        </p:nvSpPr>
        <p:spPr bwMode="gray">
          <a:xfrm>
            <a:off x="838200" y="3324212"/>
            <a:ext cx="4038600" cy="990600"/>
          </a:xfrm>
          <a:prstGeom prst="roundRect">
            <a:avLst>
              <a:gd name="adj" fmla="val 9106"/>
            </a:avLst>
          </a:prstGeom>
          <a:gradFill rotWithShape="1">
            <a:gsLst>
              <a:gs pos="0">
                <a:srgbClr val="699D5F"/>
              </a:gs>
              <a:gs pos="100000">
                <a:srgbClr val="699D5F">
                  <a:gamma/>
                  <a:shade val="46275"/>
                  <a:invGamma/>
                </a:srgbClr>
              </a:gs>
            </a:gsLst>
            <a:lin ang="5400000" scaled="1"/>
          </a:gradFill>
          <a:ln w="25400">
            <a:solidFill>
              <a:schemeClr val="tx1"/>
            </a:solidFill>
            <a:round/>
            <a:headEnd/>
            <a:tailEnd/>
          </a:ln>
          <a:effectLst/>
        </p:spPr>
        <p:txBody>
          <a:bodyPr wrap="none" anchor="ctr"/>
          <a:lstStyle/>
          <a:p>
            <a:pPr algn="ctr"/>
            <a:r>
              <a:rPr lang="zh-CN" altLang="en-US" sz="3200" b="1" dirty="0">
                <a:solidFill>
                  <a:srgbClr val="EDFAD2"/>
                </a:solidFill>
                <a:latin typeface="楷体_GB2312" pitchFamily="49" charset="-122"/>
                <a:ea typeface="楷体_GB2312" pitchFamily="49" charset="-122"/>
              </a:rPr>
              <a:t>特例版本</a:t>
            </a:r>
            <a:endParaRPr lang="en-US" altLang="zh-CN" sz="3200" b="1" dirty="0">
              <a:solidFill>
                <a:srgbClr val="EDFAD2"/>
              </a:solidFill>
              <a:latin typeface="楷体_GB2312" pitchFamily="49" charset="-122"/>
              <a:ea typeface="楷体_GB2312" pitchFamily="49" charset="-122"/>
            </a:endParaRPr>
          </a:p>
        </p:txBody>
      </p:sp>
      <p:sp>
        <p:nvSpPr>
          <p:cNvPr id="48134" name="AutoShape 6"/>
          <p:cNvSpPr>
            <a:spLocks noChangeArrowheads="1"/>
          </p:cNvSpPr>
          <p:nvPr/>
        </p:nvSpPr>
        <p:spPr bwMode="gray">
          <a:xfrm>
            <a:off x="838200" y="4467212"/>
            <a:ext cx="4038600" cy="990600"/>
          </a:xfrm>
          <a:prstGeom prst="roundRect">
            <a:avLst>
              <a:gd name="adj" fmla="val 9106"/>
            </a:avLst>
          </a:prstGeom>
          <a:gradFill rotWithShape="1">
            <a:gsLst>
              <a:gs pos="0">
                <a:schemeClr val="accent2"/>
              </a:gs>
              <a:gs pos="100000">
                <a:schemeClr val="accent2">
                  <a:gamma/>
                  <a:shade val="46275"/>
                  <a:invGamma/>
                </a:schemeClr>
              </a:gs>
            </a:gsLst>
            <a:lin ang="5400000" scaled="1"/>
          </a:gradFill>
          <a:ln w="25400">
            <a:solidFill>
              <a:schemeClr val="tx1"/>
            </a:solidFill>
            <a:round/>
            <a:headEnd/>
            <a:tailEnd/>
          </a:ln>
          <a:effectLst/>
        </p:spPr>
        <p:txBody>
          <a:bodyPr wrap="none" anchor="ctr"/>
          <a:lstStyle/>
          <a:p>
            <a:pPr algn="ctr" eaLnBrk="0" hangingPunct="0"/>
            <a:r>
              <a:rPr lang="zh-CN" altLang="en-US" sz="3200" b="1" dirty="0">
                <a:solidFill>
                  <a:srgbClr val="EDFAD2"/>
                </a:solidFill>
                <a:latin typeface="楷体_GB2312" pitchFamily="49" charset="-122"/>
                <a:ea typeface="楷体_GB2312" pitchFamily="49" charset="-122"/>
              </a:rPr>
              <a:t>不同方法派生类模板</a:t>
            </a:r>
            <a:endParaRPr lang="en-US" altLang="zh-CN" sz="3200" b="1" dirty="0">
              <a:solidFill>
                <a:srgbClr val="EDFAD2"/>
              </a:solidFill>
              <a:latin typeface="楷体_GB2312" pitchFamily="49" charset="-122"/>
              <a:ea typeface="楷体_GB2312" pitchFamily="49" charset="-122"/>
            </a:endParaRPr>
          </a:p>
        </p:txBody>
      </p:sp>
      <p:sp>
        <p:nvSpPr>
          <p:cNvPr id="48135" name="AutoShape 7"/>
          <p:cNvSpPr>
            <a:spLocks noChangeArrowheads="1"/>
          </p:cNvSpPr>
          <p:nvPr/>
        </p:nvSpPr>
        <p:spPr bwMode="auto">
          <a:xfrm>
            <a:off x="5943600" y="3095612"/>
            <a:ext cx="2514600" cy="1295400"/>
          </a:xfrm>
          <a:prstGeom prst="roundRect">
            <a:avLst>
              <a:gd name="adj" fmla="val 9106"/>
            </a:avLst>
          </a:prstGeom>
          <a:noFill/>
          <a:ln w="25400">
            <a:noFill/>
            <a:round/>
            <a:headEnd/>
            <a:tailEnd/>
          </a:ln>
          <a:effectLst/>
        </p:spPr>
        <p:txBody>
          <a:bodyPr anchor="ctr"/>
          <a:lstStyle/>
          <a:p>
            <a:pPr algn="ctr"/>
            <a:r>
              <a:rPr lang="zh-CN" altLang="en-US" sz="3600" b="1" dirty="0">
                <a:solidFill>
                  <a:srgbClr val="7030A0"/>
                </a:solidFill>
                <a:effectLst>
                  <a:outerShdw blurRad="38100" dist="38100" dir="2700000" algn="tl">
                    <a:srgbClr val="C0C0C0"/>
                  </a:outerShdw>
                </a:effectLst>
                <a:latin typeface="楷体_GB2312" pitchFamily="49" charset="-122"/>
                <a:ea typeface="楷体_GB2312" pitchFamily="49" charset="-122"/>
              </a:rPr>
              <a:t>类模板的</a:t>
            </a:r>
            <a:endParaRPr lang="en-US" altLang="zh-CN" sz="3600" b="1" dirty="0">
              <a:solidFill>
                <a:srgbClr val="7030A0"/>
              </a:solidFill>
              <a:effectLst>
                <a:outerShdw blurRad="38100" dist="38100" dir="2700000" algn="tl">
                  <a:srgbClr val="C0C0C0"/>
                </a:outerShdw>
              </a:effectLst>
              <a:latin typeface="楷体_GB2312" pitchFamily="49" charset="-122"/>
              <a:ea typeface="楷体_GB2312" pitchFamily="49" charset="-122"/>
            </a:endParaRPr>
          </a:p>
          <a:p>
            <a:pPr algn="ctr"/>
            <a:r>
              <a:rPr lang="zh-CN" altLang="en-US" sz="3600" b="1" dirty="0">
                <a:solidFill>
                  <a:srgbClr val="7030A0"/>
                </a:solidFill>
                <a:effectLst>
                  <a:outerShdw blurRad="38100" dist="38100" dir="2700000" algn="tl">
                    <a:srgbClr val="C0C0C0"/>
                  </a:outerShdw>
                </a:effectLst>
                <a:latin typeface="楷体_GB2312" pitchFamily="49" charset="-122"/>
                <a:ea typeface="楷体_GB2312" pitchFamily="49" charset="-122"/>
              </a:rPr>
              <a:t>若干问题</a:t>
            </a:r>
            <a:endParaRPr lang="en-US" altLang="zh-CN" sz="3600" b="1" dirty="0">
              <a:solidFill>
                <a:srgbClr val="7030A0"/>
              </a:solidFill>
              <a:effectLst>
                <a:outerShdw blurRad="38100" dist="38100" dir="2700000" algn="tl">
                  <a:srgbClr val="C0C0C0"/>
                </a:outerShdw>
              </a:effectLst>
              <a:latin typeface="楷体_GB2312" pitchFamily="49" charset="-122"/>
              <a:ea typeface="楷体_GB2312" pitchFamily="49" charset="-122"/>
            </a:endParaRPr>
          </a:p>
        </p:txBody>
      </p:sp>
      <p:sp>
        <p:nvSpPr>
          <p:cNvPr id="8" name="灯片编号占位符 7"/>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35</a:t>
            </a:fld>
            <a:endParaRPr lang="en-US" altLang="zh-CN" dirty="0"/>
          </a:p>
        </p:txBody>
      </p:sp>
    </p:spTree>
    <p:extLst>
      <p:ext uri="{BB962C8B-B14F-4D97-AF65-F5344CB8AC3E}">
        <p14:creationId xmlns:p14="http://schemas.microsoft.com/office/powerpoint/2010/main" val="3838003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类模板的静态成员</a:t>
            </a:r>
          </a:p>
        </p:txBody>
      </p:sp>
      <p:sp>
        <p:nvSpPr>
          <p:cNvPr id="3" name="内容占位符 2"/>
          <p:cNvSpPr>
            <a:spLocks noGrp="1"/>
          </p:cNvSpPr>
          <p:nvPr>
            <p:ph idx="1"/>
          </p:nvPr>
        </p:nvSpPr>
        <p:spPr/>
        <p:txBody>
          <a:bodyPr/>
          <a:lstStyle/>
          <a:p>
            <a:r>
              <a:rPr lang="zh-CN" altLang="en-US" dirty="0"/>
              <a:t>类模板也允许有静态成员。实际上，它们是类模板之实例化类的静态成员。也就是说，对于一个类模板的每一个实例化类，其所有的对象共享其静态成员。</a:t>
            </a:r>
          </a:p>
          <a:p>
            <a:pPr lvl="1"/>
            <a:r>
              <a:rPr lang="en-US" altLang="zh-CN" dirty="0">
                <a:solidFill>
                  <a:srgbClr val="C00000"/>
                </a:solidFill>
              </a:rPr>
              <a:t>【</a:t>
            </a:r>
            <a:r>
              <a:rPr lang="zh-CN" altLang="zh-CN" dirty="0">
                <a:solidFill>
                  <a:srgbClr val="C00000"/>
                </a:solidFill>
              </a:rPr>
              <a:t>例如</a:t>
            </a:r>
            <a:r>
              <a:rPr lang="en-US" altLang="zh-CN" dirty="0">
                <a:solidFill>
                  <a:srgbClr val="C00000"/>
                </a:solidFill>
              </a:rPr>
              <a:t>】</a:t>
            </a:r>
            <a:endParaRPr lang="zh-CN" altLang="en-US" dirty="0">
              <a:solidFill>
                <a:srgbClr val="C00000"/>
              </a:solidFill>
            </a:endParaRPr>
          </a:p>
          <a:p>
            <a:pPr>
              <a:buNone/>
            </a:pPr>
            <a:r>
              <a:rPr lang="en-US" altLang="zh-CN" dirty="0">
                <a:solidFill>
                  <a:srgbClr val="0000FF"/>
                </a:solidFill>
              </a:rPr>
              <a:t>	</a:t>
            </a:r>
            <a:r>
              <a:rPr lang="en-US" altLang="zh-CN" sz="2800" dirty="0">
                <a:solidFill>
                  <a:srgbClr val="0000FF"/>
                </a:solidFill>
                <a:latin typeface="Courier New" pitchFamily="49" charset="0"/>
                <a:cs typeface="Courier New" pitchFamily="49" charset="0"/>
              </a:rPr>
              <a:t>template </a:t>
            </a:r>
            <a:r>
              <a:rPr lang="en-US" altLang="zh-CN" sz="2800" dirty="0">
                <a:solidFill>
                  <a:schemeClr val="tx2"/>
                </a:solidFill>
                <a:latin typeface="Courier New" pitchFamily="49" charset="0"/>
                <a:cs typeface="Courier New" pitchFamily="49" charset="0"/>
              </a:rPr>
              <a:t>&lt;</a:t>
            </a:r>
            <a:r>
              <a:rPr lang="en-US" altLang="zh-CN" sz="2800" dirty="0">
                <a:solidFill>
                  <a:srgbClr val="0000FF"/>
                </a:solidFill>
                <a:latin typeface="Courier New" pitchFamily="49" charset="0"/>
                <a:cs typeface="Courier New" pitchFamily="49" charset="0"/>
              </a:rPr>
              <a:t>class</a:t>
            </a:r>
            <a:r>
              <a:rPr lang="en-US" altLang="zh-CN" sz="2800" dirty="0">
                <a:solidFill>
                  <a:schemeClr val="tx2"/>
                </a:solidFill>
                <a:latin typeface="Courier New" pitchFamily="49" charset="0"/>
                <a:cs typeface="Courier New" pitchFamily="49" charset="0"/>
              </a:rPr>
              <a:t> </a:t>
            </a:r>
            <a:r>
              <a:rPr lang="en-US" altLang="zh-CN" sz="2800" dirty="0">
                <a:solidFill>
                  <a:srgbClr val="FF0000"/>
                </a:solidFill>
                <a:latin typeface="Courier New" pitchFamily="49" charset="0"/>
                <a:cs typeface="Courier New" pitchFamily="49" charset="0"/>
              </a:rPr>
              <a:t>T</a:t>
            </a:r>
            <a:r>
              <a:rPr lang="en-US" altLang="zh-CN" sz="2800" dirty="0">
                <a:solidFill>
                  <a:schemeClr val="tx2"/>
                </a:solidFill>
                <a:latin typeface="Courier New" pitchFamily="49" charset="0"/>
                <a:cs typeface="Courier New" pitchFamily="49" charset="0"/>
              </a:rPr>
              <a:t>&gt; </a:t>
            </a:r>
            <a:r>
              <a:rPr lang="en-US" altLang="zh-CN" sz="2800" dirty="0">
                <a:solidFill>
                  <a:srgbClr val="0000FF"/>
                </a:solidFill>
                <a:latin typeface="Courier New" pitchFamily="49" charset="0"/>
                <a:cs typeface="Courier New" pitchFamily="49" charset="0"/>
              </a:rPr>
              <a:t>class</a:t>
            </a:r>
            <a:r>
              <a:rPr lang="en-US" altLang="zh-CN" sz="2800" dirty="0">
                <a:solidFill>
                  <a:schemeClr val="tx2"/>
                </a:solidFill>
                <a:latin typeface="Courier New" pitchFamily="49" charset="0"/>
                <a:cs typeface="Courier New" pitchFamily="49" charset="0"/>
              </a:rPr>
              <a:t> C{</a:t>
            </a:r>
          </a:p>
          <a:p>
            <a:pPr>
              <a:buNone/>
            </a:pPr>
            <a:r>
              <a:rPr lang="en-US" altLang="zh-CN" sz="2800" dirty="0">
                <a:solidFill>
                  <a:schemeClr val="tx2"/>
                </a:solidFill>
                <a:latin typeface="Courier New" pitchFamily="49" charset="0"/>
                <a:cs typeface="Courier New" pitchFamily="49" charset="0"/>
              </a:rPr>
              <a:t>  </a:t>
            </a:r>
            <a:r>
              <a:rPr lang="en-US" altLang="zh-CN" sz="2800" dirty="0">
                <a:solidFill>
                  <a:srgbClr val="0000FF"/>
                </a:solidFill>
                <a:latin typeface="Courier New" pitchFamily="49" charset="0"/>
                <a:cs typeface="Courier New" pitchFamily="49" charset="0"/>
              </a:rPr>
              <a:t>static</a:t>
            </a:r>
            <a:r>
              <a:rPr lang="en-US" altLang="zh-CN" sz="2800" dirty="0">
                <a:solidFill>
                  <a:schemeClr val="tx2"/>
                </a:solidFill>
                <a:latin typeface="Courier New" pitchFamily="49" charset="0"/>
                <a:cs typeface="Courier New" pitchFamily="49" charset="0"/>
              </a:rPr>
              <a:t> </a:t>
            </a:r>
            <a:r>
              <a:rPr lang="en-US" altLang="zh-CN" sz="2800" dirty="0">
                <a:solidFill>
                  <a:srgbClr val="FF0000"/>
                </a:solidFill>
                <a:latin typeface="Courier New" pitchFamily="49" charset="0"/>
                <a:cs typeface="Courier New" pitchFamily="49" charset="0"/>
              </a:rPr>
              <a:t>T</a:t>
            </a:r>
            <a:r>
              <a:rPr lang="en-US" altLang="zh-CN" sz="2800" dirty="0">
                <a:solidFill>
                  <a:schemeClr val="tx2"/>
                </a:solidFill>
                <a:latin typeface="Courier New" pitchFamily="49" charset="0"/>
                <a:cs typeface="Courier New" pitchFamily="49" charset="0"/>
              </a:rPr>
              <a:t> </a:t>
            </a:r>
            <a:r>
              <a:rPr lang="en-US" altLang="zh-CN" sz="2800" dirty="0" err="1">
                <a:solidFill>
                  <a:schemeClr val="tx2"/>
                </a:solidFill>
                <a:latin typeface="Courier New" pitchFamily="49" charset="0"/>
                <a:cs typeface="Courier New" pitchFamily="49" charset="0"/>
              </a:rPr>
              <a:t>t</a:t>
            </a:r>
            <a:r>
              <a:rPr lang="zh-CN" altLang="en-US" sz="2800" dirty="0">
                <a:solidFill>
                  <a:schemeClr val="tx2"/>
                </a:solidFill>
                <a:latin typeface="Courier New" pitchFamily="49" charset="0"/>
                <a:cs typeface="Courier New" pitchFamily="49" charset="0"/>
              </a:rPr>
              <a:t>； </a:t>
            </a:r>
            <a:r>
              <a:rPr lang="en-US" altLang="zh-CN" sz="2800" dirty="0">
                <a:solidFill>
                  <a:srgbClr val="00B050"/>
                </a:solidFill>
                <a:latin typeface="Courier New" pitchFamily="49" charset="0"/>
                <a:cs typeface="Courier New" pitchFamily="49" charset="0"/>
              </a:rPr>
              <a:t>//</a:t>
            </a:r>
            <a:r>
              <a:rPr lang="zh-CN" altLang="en-US" sz="2800" dirty="0">
                <a:solidFill>
                  <a:srgbClr val="00B050"/>
                </a:solidFill>
                <a:latin typeface="Courier New" pitchFamily="49" charset="0"/>
                <a:cs typeface="Courier New" pitchFamily="49" charset="0"/>
              </a:rPr>
              <a:t>类模板的静态成员</a:t>
            </a:r>
            <a:r>
              <a:rPr lang="en-US" altLang="zh-CN" sz="2800" dirty="0">
                <a:solidFill>
                  <a:srgbClr val="00B050"/>
                </a:solidFill>
                <a:latin typeface="Courier New" pitchFamily="49" charset="0"/>
                <a:cs typeface="Courier New" pitchFamily="49" charset="0"/>
              </a:rPr>
              <a:t>t  </a:t>
            </a:r>
          </a:p>
          <a:p>
            <a:pPr>
              <a:buNone/>
            </a:pPr>
            <a:r>
              <a:rPr lang="en-US" altLang="zh-CN" sz="2800" dirty="0">
                <a:solidFill>
                  <a:schemeClr val="tx2"/>
                </a:solidFill>
                <a:latin typeface="Courier New" pitchFamily="49" charset="0"/>
                <a:cs typeface="Courier New" pitchFamily="49" charset="0"/>
              </a:rPr>
              <a:t> 	};</a:t>
            </a:r>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36</a:t>
            </a:fld>
            <a:endParaRPr lang="en-US" altLang="zh-CN" dirty="0"/>
          </a:p>
        </p:txBody>
      </p:sp>
    </p:spTree>
    <p:extLst>
      <p:ext uri="{BB962C8B-B14F-4D97-AF65-F5344CB8AC3E}">
        <p14:creationId xmlns:p14="http://schemas.microsoft.com/office/powerpoint/2010/main" val="23374486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类模板的静态成员</a:t>
            </a:r>
          </a:p>
        </p:txBody>
      </p:sp>
      <p:sp>
        <p:nvSpPr>
          <p:cNvPr id="3" name="内容占位符 2"/>
          <p:cNvSpPr>
            <a:spLocks noGrp="1"/>
          </p:cNvSpPr>
          <p:nvPr>
            <p:ph idx="1"/>
          </p:nvPr>
        </p:nvSpPr>
        <p:spPr/>
        <p:txBody>
          <a:bodyPr/>
          <a:lstStyle/>
          <a:p>
            <a:r>
              <a:rPr lang="zh-CN" altLang="en-US" dirty="0"/>
              <a:t>类模板的静态成员在模板定义时是不会被创建的，其创建是在</a:t>
            </a:r>
            <a:r>
              <a:rPr lang="zh-CN" altLang="en-US" dirty="0">
                <a:solidFill>
                  <a:srgbClr val="FF0000"/>
                </a:solidFill>
              </a:rPr>
              <a:t>类的实例化之后</a:t>
            </a:r>
            <a:endParaRPr lang="en-US" altLang="zh-CN" dirty="0">
              <a:solidFill>
                <a:srgbClr val="FF0000"/>
              </a:solidFill>
            </a:endParaRPr>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pPr lvl="1">
              <a:buNone/>
            </a:pPr>
            <a:r>
              <a:rPr lang="en-US" altLang="zh-CN" dirty="0">
                <a:solidFill>
                  <a:schemeClr val="tx2"/>
                </a:solidFill>
                <a:latin typeface="Courier New" pitchFamily="49" charset="0"/>
                <a:cs typeface="Courier New" pitchFamily="49" charset="0"/>
              </a:rPr>
              <a:t>CA&lt;</a:t>
            </a:r>
            <a:r>
              <a:rPr lang="en-US" altLang="zh-CN" dirty="0" err="1">
                <a:latin typeface="Courier New" pitchFamily="49" charset="0"/>
                <a:cs typeface="Courier New" pitchFamily="49" charset="0"/>
              </a:rPr>
              <a:t>int</a:t>
            </a:r>
            <a:r>
              <a:rPr lang="en-US" altLang="zh-CN" dirty="0">
                <a:solidFill>
                  <a:schemeClr val="tx2"/>
                </a:solidFill>
                <a:latin typeface="Courier New" pitchFamily="49" charset="0"/>
                <a:cs typeface="Courier New" pitchFamily="49" charset="0"/>
              </a:rPr>
              <a:t>&gt;aiobj1, aiobj2</a:t>
            </a:r>
            <a:r>
              <a:rPr lang="zh-CN" altLang="en-US" dirty="0">
                <a:solidFill>
                  <a:schemeClr val="tx2"/>
                </a:solidFill>
                <a:latin typeface="Courier New" pitchFamily="49" charset="0"/>
                <a:cs typeface="Courier New" pitchFamily="49" charset="0"/>
              </a:rPr>
              <a:t>； </a:t>
            </a:r>
            <a:endParaRPr lang="en-US" altLang="zh-CN" dirty="0">
              <a:solidFill>
                <a:schemeClr val="tx2"/>
              </a:solidFill>
              <a:latin typeface="Courier New" pitchFamily="49" charset="0"/>
              <a:cs typeface="Courier New" pitchFamily="49" charset="0"/>
            </a:endParaRPr>
          </a:p>
          <a:p>
            <a:pPr lvl="1">
              <a:buNone/>
            </a:pPr>
            <a:r>
              <a:rPr lang="en-US" altLang="zh-CN" dirty="0">
                <a:solidFill>
                  <a:schemeClr val="tx2"/>
                </a:solidFill>
                <a:latin typeface="Courier New" pitchFamily="49" charset="0"/>
                <a:cs typeface="Courier New" pitchFamily="49" charset="0"/>
              </a:rPr>
              <a:t>CA&lt;</a:t>
            </a:r>
            <a:r>
              <a:rPr lang="en-US" altLang="zh-CN" dirty="0">
                <a:latin typeface="Courier New" pitchFamily="49" charset="0"/>
                <a:cs typeface="Courier New" pitchFamily="49" charset="0"/>
              </a:rPr>
              <a:t>char</a:t>
            </a:r>
            <a:r>
              <a:rPr lang="en-US" altLang="zh-CN" dirty="0">
                <a:solidFill>
                  <a:schemeClr val="tx2"/>
                </a:solidFill>
                <a:latin typeface="Courier New" pitchFamily="49" charset="0"/>
                <a:cs typeface="Courier New" pitchFamily="49" charset="0"/>
              </a:rPr>
              <a:t>&gt;acobj1, acobj2</a:t>
            </a:r>
            <a:r>
              <a:rPr lang="zh-CN" altLang="en-US" dirty="0">
                <a:solidFill>
                  <a:schemeClr val="tx2"/>
                </a:solidFill>
                <a:latin typeface="Courier New" pitchFamily="49" charset="0"/>
                <a:cs typeface="Courier New" pitchFamily="49" charset="0"/>
              </a:rPr>
              <a:t>；</a:t>
            </a:r>
            <a:endParaRPr lang="en-US" altLang="zh-CN" dirty="0">
              <a:solidFill>
                <a:schemeClr val="tx2"/>
              </a:solidFill>
              <a:latin typeface="Courier New" pitchFamily="49" charset="0"/>
              <a:cs typeface="Courier New" pitchFamily="49" charset="0"/>
            </a:endParaRPr>
          </a:p>
          <a:p>
            <a:pPr lvl="2"/>
            <a:r>
              <a:rPr lang="zh-CN" altLang="en-US" dirty="0"/>
              <a:t>对象 </a:t>
            </a:r>
            <a:r>
              <a:rPr lang="en-US" altLang="zh-CN" dirty="0"/>
              <a:t>aiobj1 </a:t>
            </a:r>
            <a:r>
              <a:rPr lang="zh-CN" altLang="en-US" dirty="0"/>
              <a:t>和 </a:t>
            </a:r>
            <a:r>
              <a:rPr lang="en-US" altLang="zh-CN" dirty="0"/>
              <a:t>aiobj2 </a:t>
            </a:r>
            <a:r>
              <a:rPr lang="zh-CN" altLang="en-US" dirty="0"/>
              <a:t>将共享实例化类 </a:t>
            </a:r>
            <a:r>
              <a:rPr lang="en-US" altLang="zh-CN" dirty="0"/>
              <a:t>CA&lt;</a:t>
            </a:r>
            <a:r>
              <a:rPr lang="en-US" altLang="zh-CN" dirty="0" err="1"/>
              <a:t>int</a:t>
            </a:r>
            <a:r>
              <a:rPr lang="en-US" altLang="zh-CN" dirty="0"/>
              <a:t>&gt;</a:t>
            </a:r>
            <a:r>
              <a:rPr lang="zh-CN" altLang="en-US" dirty="0"/>
              <a:t>的静态成员 </a:t>
            </a:r>
            <a:r>
              <a:rPr lang="en-US" altLang="zh-CN" dirty="0" err="1"/>
              <a:t>int</a:t>
            </a:r>
            <a:r>
              <a:rPr lang="en-US" altLang="zh-CN" dirty="0"/>
              <a:t> t </a:t>
            </a:r>
            <a:r>
              <a:rPr lang="zh-CN" altLang="en-US" dirty="0"/>
              <a:t>，而对象</a:t>
            </a:r>
            <a:r>
              <a:rPr lang="en-US" altLang="zh-CN" dirty="0"/>
              <a:t>acobj1</a:t>
            </a:r>
            <a:r>
              <a:rPr lang="zh-CN" altLang="en-US" dirty="0"/>
              <a:t>，</a:t>
            </a:r>
            <a:r>
              <a:rPr lang="en-US" altLang="zh-CN" dirty="0"/>
              <a:t>acobj2 </a:t>
            </a:r>
            <a:r>
              <a:rPr lang="zh-CN" altLang="en-US" dirty="0"/>
              <a:t>将共享实例化类</a:t>
            </a:r>
            <a:r>
              <a:rPr lang="en-US" altLang="zh-CN" dirty="0"/>
              <a:t>CA&lt;char&gt;</a:t>
            </a:r>
            <a:r>
              <a:rPr lang="zh-CN" altLang="en-US" dirty="0"/>
              <a:t>的静态成员 </a:t>
            </a:r>
            <a:r>
              <a:rPr lang="en-US" altLang="zh-CN" dirty="0"/>
              <a:t>char t</a:t>
            </a:r>
            <a:r>
              <a:rPr lang="zh-CN" altLang="en-US" dirty="0"/>
              <a:t>。</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37</a:t>
            </a:fld>
            <a:endParaRPr lang="en-US" altLang="zh-CN" dirty="0"/>
          </a:p>
        </p:txBody>
      </p:sp>
    </p:spTree>
    <p:extLst>
      <p:ext uri="{BB962C8B-B14F-4D97-AF65-F5344CB8AC3E}">
        <p14:creationId xmlns:p14="http://schemas.microsoft.com/office/powerpoint/2010/main" val="15839073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类模板的友元</a:t>
            </a:r>
          </a:p>
        </p:txBody>
      </p:sp>
      <p:sp>
        <p:nvSpPr>
          <p:cNvPr id="3" name="内容占位符 2"/>
          <p:cNvSpPr>
            <a:spLocks noGrp="1"/>
          </p:cNvSpPr>
          <p:nvPr>
            <p:ph idx="1"/>
          </p:nvPr>
        </p:nvSpPr>
        <p:spPr/>
        <p:txBody>
          <a:bodyPr/>
          <a:lstStyle/>
          <a:p>
            <a:r>
              <a:rPr lang="zh-CN" altLang="en-US" dirty="0"/>
              <a:t>类模板定义中允许包含友元。讨论类模板中的友元函数，因为说明一个友元类，实际上相当于说明该类的成员函数都是友元函数。</a:t>
            </a:r>
          </a:p>
          <a:p>
            <a:pPr lvl="1"/>
            <a:r>
              <a:rPr lang="zh-CN" altLang="en-US" dirty="0"/>
              <a:t>该友元函数为一般函数，则它将是该类模板的所有实例化类的友元函数。</a:t>
            </a:r>
          </a:p>
          <a:p>
            <a:pPr lvl="1"/>
            <a:r>
              <a:rPr lang="zh-CN" altLang="en-US" dirty="0"/>
              <a:t>该友元函数为一函数模板，但其类型参数与类模板的类型参数无关。则该函数模板的所有实例化（函数）都是类模板的所有实例化类的友元。</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38</a:t>
            </a:fld>
            <a:endParaRPr lang="en-US" altLang="zh-CN" dirty="0"/>
          </a:p>
        </p:txBody>
      </p:sp>
    </p:spTree>
    <p:extLst>
      <p:ext uri="{BB962C8B-B14F-4D97-AF65-F5344CB8AC3E}">
        <p14:creationId xmlns:p14="http://schemas.microsoft.com/office/powerpoint/2010/main" val="3538737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a:xfrm>
            <a:off x="457200" y="1295400"/>
            <a:ext cx="8153400" cy="2062162"/>
          </a:xfrm>
        </p:spPr>
        <p:txBody>
          <a:bodyPr/>
          <a:lstStyle/>
          <a:p>
            <a:r>
              <a:rPr lang="zh-CN" altLang="en-US" dirty="0"/>
              <a:t>通常设计的算法（处理语句）是可以处理多种数据类型的，但目前处理相同的问题，仍要分别定义多个类似的函数</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dirty="0">
              <a:solidFill>
                <a:srgbClr val="C00000"/>
              </a:solidFill>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a:t>
            </a:fld>
            <a:endParaRPr lang="en-US" altLang="zh-CN" dirty="0"/>
          </a:p>
        </p:txBody>
      </p:sp>
      <p:sp>
        <p:nvSpPr>
          <p:cNvPr id="6" name="矩形 5"/>
          <p:cNvSpPr/>
          <p:nvPr/>
        </p:nvSpPr>
        <p:spPr>
          <a:xfrm>
            <a:off x="928662" y="3286124"/>
            <a:ext cx="3429024" cy="2031325"/>
          </a:xfrm>
          <a:prstGeom prst="rect">
            <a:avLst/>
          </a:prstGeom>
        </p:spPr>
        <p:txBody>
          <a:bodyPr wrap="square">
            <a:spAutoFit/>
          </a:bodyPr>
          <a:lstStyle/>
          <a:p>
            <a:pPr algn="just">
              <a:buFont typeface="Wingdings" pitchFamily="2" charset="2"/>
              <a:buNone/>
            </a:pPr>
            <a:r>
              <a:rPr lang="en-US" altLang="zh-CN" b="1" dirty="0" err="1">
                <a:solidFill>
                  <a:srgbClr val="0000FF"/>
                </a:solidFill>
                <a:latin typeface="Courier New" pitchFamily="49" charset="0"/>
                <a:cs typeface="Courier New" pitchFamily="49" charset="0"/>
              </a:rPr>
              <a:t>int</a:t>
            </a:r>
            <a:r>
              <a:rPr lang="en-US" altLang="zh-CN" b="1" dirty="0">
                <a:solidFill>
                  <a:srgbClr val="0000FF"/>
                </a:solidFill>
                <a:latin typeface="Courier New" pitchFamily="49" charset="0"/>
                <a:cs typeface="Courier New" pitchFamily="49" charset="0"/>
              </a:rPr>
              <a:t> </a:t>
            </a:r>
            <a:r>
              <a:rPr lang="en-US" altLang="zh-CN" b="1" dirty="0">
                <a:solidFill>
                  <a:srgbClr val="FF00FF"/>
                </a:solidFill>
                <a:latin typeface="Courier New" pitchFamily="49" charset="0"/>
                <a:cs typeface="Courier New" pitchFamily="49" charset="0"/>
              </a:rPr>
              <a:t>max</a:t>
            </a:r>
            <a:r>
              <a:rPr lang="en-US" altLang="zh-CN" b="1" dirty="0">
                <a:solidFill>
                  <a:srgbClr val="0000FF"/>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a:t>
            </a:r>
            <a:r>
              <a:rPr lang="en-US" altLang="zh-CN" b="1" dirty="0" err="1">
                <a:solidFill>
                  <a:srgbClr val="0000FF"/>
                </a:solidFill>
                <a:latin typeface="Courier New" pitchFamily="49" charset="0"/>
                <a:cs typeface="Courier New" pitchFamily="49" charset="0"/>
              </a:rPr>
              <a:t>int</a:t>
            </a:r>
            <a:r>
              <a:rPr lang="en-US" altLang="zh-CN" b="1" dirty="0">
                <a:solidFill>
                  <a:srgbClr val="0000FF"/>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a, </a:t>
            </a:r>
            <a:r>
              <a:rPr lang="en-US" altLang="zh-CN" b="1" dirty="0" err="1">
                <a:solidFill>
                  <a:srgbClr val="0000FF"/>
                </a:solidFill>
                <a:latin typeface="Courier New" pitchFamily="49" charset="0"/>
                <a:cs typeface="Courier New" pitchFamily="49" charset="0"/>
              </a:rPr>
              <a:t>int</a:t>
            </a:r>
            <a:r>
              <a:rPr lang="en-US" altLang="zh-CN" b="1" dirty="0">
                <a:solidFill>
                  <a:srgbClr val="0000FF"/>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b)</a:t>
            </a:r>
            <a:r>
              <a:rPr lang="en-US" altLang="zh-CN" b="1" dirty="0">
                <a:solidFill>
                  <a:srgbClr val="0000FF"/>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a:t>
            </a:r>
          </a:p>
          <a:p>
            <a:pPr algn="just">
              <a:buFont typeface="Wingdings" pitchFamily="2" charset="2"/>
              <a:buNone/>
            </a:pPr>
            <a:r>
              <a:rPr lang="en-US" altLang="zh-CN" b="1" dirty="0">
                <a:solidFill>
                  <a:srgbClr val="0000FF"/>
                </a:solidFill>
                <a:latin typeface="Courier New" pitchFamily="49" charset="0"/>
                <a:cs typeface="Courier New" pitchFamily="49" charset="0"/>
              </a:rPr>
              <a:t>	if</a:t>
            </a:r>
            <a:r>
              <a:rPr lang="en-US" altLang="zh-CN" b="1" dirty="0">
                <a:solidFill>
                  <a:schemeClr val="tx2"/>
                </a:solidFill>
                <a:latin typeface="Courier New" pitchFamily="49" charset="0"/>
                <a:cs typeface="Courier New" pitchFamily="49" charset="0"/>
              </a:rPr>
              <a:t>(a&gt;b)</a:t>
            </a:r>
          </a:p>
          <a:p>
            <a:pPr algn="just">
              <a:buFont typeface="Wingdings" pitchFamily="2" charset="2"/>
              <a:buNone/>
            </a:pPr>
            <a:r>
              <a:rPr lang="en-US" altLang="zh-CN" b="1" dirty="0">
                <a:solidFill>
                  <a:srgbClr val="0000FF"/>
                </a:solidFill>
                <a:latin typeface="Courier New" pitchFamily="49" charset="0"/>
                <a:cs typeface="Courier New" pitchFamily="49" charset="0"/>
              </a:rPr>
              <a:t>		return </a:t>
            </a:r>
            <a:r>
              <a:rPr lang="en-US" altLang="zh-CN" b="1" dirty="0">
                <a:solidFill>
                  <a:schemeClr val="tx2"/>
                </a:solidFill>
                <a:latin typeface="Courier New" pitchFamily="49" charset="0"/>
                <a:cs typeface="Courier New" pitchFamily="49" charset="0"/>
              </a:rPr>
              <a:t>a;</a:t>
            </a:r>
          </a:p>
          <a:p>
            <a:pPr algn="just">
              <a:buFont typeface="Wingdings" pitchFamily="2" charset="2"/>
              <a:buNone/>
            </a:pPr>
            <a:r>
              <a:rPr lang="en-US" altLang="zh-CN" b="1" dirty="0">
                <a:solidFill>
                  <a:srgbClr val="0000FF"/>
                </a:solidFill>
                <a:latin typeface="Courier New" pitchFamily="49" charset="0"/>
                <a:cs typeface="Courier New" pitchFamily="49" charset="0"/>
              </a:rPr>
              <a:t>	else</a:t>
            </a:r>
          </a:p>
          <a:p>
            <a:pPr algn="just">
              <a:buFont typeface="Wingdings" pitchFamily="2" charset="2"/>
              <a:buNone/>
            </a:pPr>
            <a:r>
              <a:rPr lang="en-US" altLang="zh-CN" b="1" dirty="0">
                <a:solidFill>
                  <a:srgbClr val="0000FF"/>
                </a:solidFill>
                <a:latin typeface="Courier New" pitchFamily="49" charset="0"/>
                <a:cs typeface="Courier New" pitchFamily="49" charset="0"/>
              </a:rPr>
              <a:t>		return </a:t>
            </a:r>
            <a:r>
              <a:rPr lang="en-US" altLang="zh-CN" b="1" dirty="0">
                <a:solidFill>
                  <a:schemeClr val="tx2"/>
                </a:solidFill>
                <a:latin typeface="Courier New" pitchFamily="49" charset="0"/>
                <a:cs typeface="Courier New" pitchFamily="49" charset="0"/>
              </a:rPr>
              <a:t>b;</a:t>
            </a:r>
          </a:p>
          <a:p>
            <a:pPr algn="just">
              <a:buFont typeface="Wingdings" pitchFamily="2" charset="2"/>
              <a:buNone/>
            </a:pPr>
            <a:r>
              <a:rPr lang="en-US" altLang="zh-CN" b="1" dirty="0">
                <a:solidFill>
                  <a:schemeClr val="tx2"/>
                </a:solidFill>
                <a:latin typeface="Courier New" pitchFamily="49" charset="0"/>
                <a:cs typeface="Courier New" pitchFamily="49" charset="0"/>
              </a:rPr>
              <a:t>}</a:t>
            </a:r>
          </a:p>
        </p:txBody>
      </p:sp>
      <p:sp>
        <p:nvSpPr>
          <p:cNvPr id="7" name="矩形 6"/>
          <p:cNvSpPr/>
          <p:nvPr/>
        </p:nvSpPr>
        <p:spPr>
          <a:xfrm>
            <a:off x="4572000" y="3286124"/>
            <a:ext cx="4429156" cy="2031325"/>
          </a:xfrm>
          <a:prstGeom prst="rect">
            <a:avLst/>
          </a:prstGeom>
        </p:spPr>
        <p:txBody>
          <a:bodyPr wrap="square">
            <a:spAutoFit/>
          </a:bodyPr>
          <a:lstStyle/>
          <a:p>
            <a:pPr algn="just">
              <a:buFont typeface="Wingdings" pitchFamily="2" charset="2"/>
              <a:buNone/>
            </a:pPr>
            <a:r>
              <a:rPr lang="en-US" altLang="zh-CN" b="1" dirty="0">
                <a:solidFill>
                  <a:srgbClr val="0000FF"/>
                </a:solidFill>
                <a:latin typeface="Courier New" pitchFamily="49" charset="0"/>
                <a:cs typeface="Courier New" pitchFamily="49" charset="0"/>
              </a:rPr>
              <a:t>double </a:t>
            </a:r>
            <a:r>
              <a:rPr lang="en-US" altLang="zh-CN" b="1" dirty="0">
                <a:solidFill>
                  <a:srgbClr val="FF00FF"/>
                </a:solidFill>
                <a:latin typeface="Courier New" pitchFamily="49" charset="0"/>
                <a:cs typeface="Courier New" pitchFamily="49" charset="0"/>
              </a:rPr>
              <a:t>max</a:t>
            </a:r>
            <a:r>
              <a:rPr lang="en-US" altLang="zh-CN" b="1" dirty="0">
                <a:solidFill>
                  <a:srgbClr val="0000FF"/>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a:t>
            </a:r>
            <a:r>
              <a:rPr lang="en-US" altLang="zh-CN" b="1" dirty="0">
                <a:solidFill>
                  <a:srgbClr val="0000FF"/>
                </a:solidFill>
                <a:latin typeface="Courier New" pitchFamily="49" charset="0"/>
                <a:cs typeface="Courier New" pitchFamily="49" charset="0"/>
              </a:rPr>
              <a:t>double </a:t>
            </a:r>
            <a:r>
              <a:rPr lang="en-US" altLang="zh-CN" b="1" dirty="0">
                <a:solidFill>
                  <a:schemeClr val="tx2"/>
                </a:solidFill>
                <a:latin typeface="Courier New" pitchFamily="49" charset="0"/>
                <a:cs typeface="Courier New" pitchFamily="49" charset="0"/>
              </a:rPr>
              <a:t>a, </a:t>
            </a:r>
            <a:r>
              <a:rPr lang="en-US" altLang="zh-CN" b="1" dirty="0">
                <a:solidFill>
                  <a:srgbClr val="0000FF"/>
                </a:solidFill>
                <a:latin typeface="Courier New" pitchFamily="49" charset="0"/>
                <a:cs typeface="Courier New" pitchFamily="49" charset="0"/>
              </a:rPr>
              <a:t>double b</a:t>
            </a:r>
            <a:r>
              <a:rPr lang="en-US" altLang="zh-CN" b="1" dirty="0">
                <a:solidFill>
                  <a:schemeClr val="tx2"/>
                </a:solidFill>
                <a:latin typeface="Courier New" pitchFamily="49" charset="0"/>
                <a:cs typeface="Courier New" pitchFamily="49" charset="0"/>
              </a:rPr>
              <a:t>) { </a:t>
            </a:r>
          </a:p>
          <a:p>
            <a:pPr algn="just">
              <a:buFont typeface="Wingdings" pitchFamily="2" charset="2"/>
              <a:buNone/>
            </a:pPr>
            <a:r>
              <a:rPr lang="en-US" altLang="zh-CN" b="1" dirty="0">
                <a:solidFill>
                  <a:srgbClr val="0000FF"/>
                </a:solidFill>
                <a:latin typeface="Courier New" pitchFamily="49" charset="0"/>
                <a:cs typeface="Courier New" pitchFamily="49" charset="0"/>
              </a:rPr>
              <a:t>	if</a:t>
            </a:r>
            <a:r>
              <a:rPr lang="en-US" altLang="zh-CN" b="1" dirty="0">
                <a:solidFill>
                  <a:schemeClr val="tx2"/>
                </a:solidFill>
                <a:latin typeface="Courier New" pitchFamily="49" charset="0"/>
                <a:cs typeface="Courier New" pitchFamily="49" charset="0"/>
              </a:rPr>
              <a:t>(a&gt;b)</a:t>
            </a:r>
          </a:p>
          <a:p>
            <a:pPr algn="just">
              <a:buFont typeface="Wingdings" pitchFamily="2" charset="2"/>
              <a:buNone/>
            </a:pPr>
            <a:r>
              <a:rPr lang="en-US" altLang="zh-CN" b="1" dirty="0">
                <a:solidFill>
                  <a:srgbClr val="0000FF"/>
                </a:solidFill>
                <a:latin typeface="Courier New" pitchFamily="49" charset="0"/>
                <a:cs typeface="Courier New" pitchFamily="49" charset="0"/>
              </a:rPr>
              <a:t>	        return </a:t>
            </a:r>
            <a:r>
              <a:rPr lang="en-US" altLang="zh-CN" b="1" dirty="0">
                <a:solidFill>
                  <a:schemeClr val="tx2"/>
                </a:solidFill>
                <a:latin typeface="Courier New" pitchFamily="49" charset="0"/>
                <a:cs typeface="Courier New" pitchFamily="49" charset="0"/>
              </a:rPr>
              <a:t>a;</a:t>
            </a:r>
          </a:p>
          <a:p>
            <a:pPr algn="just">
              <a:buFont typeface="Wingdings" pitchFamily="2" charset="2"/>
              <a:buNone/>
            </a:pPr>
            <a:r>
              <a:rPr lang="en-US" altLang="zh-CN" b="1" dirty="0">
                <a:solidFill>
                  <a:srgbClr val="0000FF"/>
                </a:solidFill>
                <a:latin typeface="Courier New" pitchFamily="49" charset="0"/>
                <a:cs typeface="Courier New" pitchFamily="49" charset="0"/>
              </a:rPr>
              <a:t>	else</a:t>
            </a:r>
          </a:p>
          <a:p>
            <a:pPr algn="just">
              <a:buFont typeface="Wingdings" pitchFamily="2" charset="2"/>
              <a:buNone/>
            </a:pPr>
            <a:r>
              <a:rPr lang="en-US" altLang="zh-CN" b="1" dirty="0">
                <a:solidFill>
                  <a:srgbClr val="0000FF"/>
                </a:solidFill>
                <a:latin typeface="Courier New" pitchFamily="49" charset="0"/>
                <a:cs typeface="Courier New" pitchFamily="49" charset="0"/>
              </a:rPr>
              <a:t>	        return </a:t>
            </a:r>
            <a:r>
              <a:rPr lang="en-US" altLang="zh-CN" b="1" dirty="0">
                <a:solidFill>
                  <a:schemeClr val="tx2"/>
                </a:solidFill>
                <a:latin typeface="Courier New" pitchFamily="49" charset="0"/>
                <a:cs typeface="Courier New" pitchFamily="49" charset="0"/>
              </a:rPr>
              <a:t>b;</a:t>
            </a:r>
          </a:p>
          <a:p>
            <a:pPr algn="just">
              <a:buFont typeface="Wingdings" pitchFamily="2" charset="2"/>
              <a:buNone/>
            </a:pPr>
            <a:r>
              <a:rPr lang="en-US" altLang="zh-CN" b="1" dirty="0">
                <a:solidFill>
                  <a:schemeClr val="tx2"/>
                </a:solidFill>
                <a:latin typeface="Courier New" pitchFamily="49" charset="0"/>
                <a:cs typeface="Courier New" pitchFamily="49" charset="0"/>
              </a:rPr>
              <a:t>}</a:t>
            </a:r>
            <a:endParaRPr lang="zh-CN" altLang="en-US" dirty="0">
              <a:solidFill>
                <a:schemeClr val="tx2"/>
              </a:solidFill>
              <a:latin typeface="Courier New" pitchFamily="49" charset="0"/>
              <a:cs typeface="Courier New" pitchFamily="49" charset="0"/>
            </a:endParaRPr>
          </a:p>
        </p:txBody>
      </p:sp>
      <p:sp>
        <p:nvSpPr>
          <p:cNvPr id="8" name="矩形 7"/>
          <p:cNvSpPr/>
          <p:nvPr/>
        </p:nvSpPr>
        <p:spPr>
          <a:xfrm>
            <a:off x="928662" y="5357826"/>
            <a:ext cx="3786214" cy="1477328"/>
          </a:xfrm>
          <a:prstGeom prst="rect">
            <a:avLst/>
          </a:prstGeom>
        </p:spPr>
        <p:txBody>
          <a:bodyPr wrap="square">
            <a:spAutoFit/>
          </a:bodyPr>
          <a:lstStyle/>
          <a:p>
            <a:pPr algn="just">
              <a:buFont typeface="Wingdings" pitchFamily="2" charset="2"/>
              <a:buNone/>
            </a:pPr>
            <a:r>
              <a:rPr lang="en-US" altLang="zh-CN" b="1" dirty="0">
                <a:solidFill>
                  <a:srgbClr val="0000FF"/>
                </a:solidFill>
                <a:latin typeface="Courier New" pitchFamily="49" charset="0"/>
                <a:cs typeface="Courier New" pitchFamily="49" charset="0"/>
              </a:rPr>
              <a:t>char </a:t>
            </a:r>
            <a:r>
              <a:rPr lang="en-US" altLang="zh-CN" b="1" dirty="0">
                <a:solidFill>
                  <a:srgbClr val="FF00FF"/>
                </a:solidFill>
                <a:latin typeface="Courier New" pitchFamily="49" charset="0"/>
                <a:cs typeface="Courier New" pitchFamily="49" charset="0"/>
              </a:rPr>
              <a:t>max</a:t>
            </a:r>
            <a:r>
              <a:rPr lang="en-US" altLang="zh-CN" b="1" dirty="0">
                <a:solidFill>
                  <a:srgbClr val="0000FF"/>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a:t>
            </a:r>
            <a:r>
              <a:rPr lang="en-US" altLang="zh-CN" b="1" dirty="0">
                <a:solidFill>
                  <a:srgbClr val="0000FF"/>
                </a:solidFill>
                <a:latin typeface="Courier New" pitchFamily="49" charset="0"/>
                <a:cs typeface="Courier New" pitchFamily="49" charset="0"/>
              </a:rPr>
              <a:t>char </a:t>
            </a:r>
            <a:r>
              <a:rPr lang="en-US" altLang="zh-CN" b="1" dirty="0">
                <a:solidFill>
                  <a:schemeClr val="tx2"/>
                </a:solidFill>
                <a:latin typeface="Courier New" pitchFamily="49" charset="0"/>
                <a:cs typeface="Courier New" pitchFamily="49" charset="0"/>
              </a:rPr>
              <a:t>a,</a:t>
            </a:r>
            <a:r>
              <a:rPr lang="en-US" altLang="zh-CN" b="1" dirty="0">
                <a:solidFill>
                  <a:srgbClr val="0000FF"/>
                </a:solidFill>
                <a:latin typeface="Courier New" pitchFamily="49" charset="0"/>
                <a:cs typeface="Courier New" pitchFamily="49" charset="0"/>
              </a:rPr>
              <a:t> char </a:t>
            </a:r>
            <a:r>
              <a:rPr lang="en-US" altLang="zh-CN" b="1" dirty="0">
                <a:solidFill>
                  <a:schemeClr val="tx2"/>
                </a:solidFill>
                <a:latin typeface="Courier New" pitchFamily="49" charset="0"/>
                <a:cs typeface="Courier New" pitchFamily="49" charset="0"/>
              </a:rPr>
              <a:t>b)</a:t>
            </a:r>
          </a:p>
          <a:p>
            <a:pPr algn="just">
              <a:buFont typeface="Wingdings" pitchFamily="2" charset="2"/>
              <a:buNone/>
            </a:pPr>
            <a:r>
              <a:rPr lang="en-US" altLang="zh-CN" b="1" dirty="0">
                <a:solidFill>
                  <a:schemeClr val="tx2"/>
                </a:solidFill>
                <a:latin typeface="Courier New" pitchFamily="49" charset="0"/>
                <a:cs typeface="Courier New" pitchFamily="49" charset="0"/>
              </a:rPr>
              <a:t>{     </a:t>
            </a:r>
          </a:p>
          <a:p>
            <a:pPr algn="just">
              <a:buFont typeface="Wingdings" pitchFamily="2" charset="2"/>
              <a:buNone/>
            </a:pPr>
            <a:r>
              <a:rPr lang="en-US" altLang="zh-CN" b="1" dirty="0">
                <a:solidFill>
                  <a:schemeClr val="tx2"/>
                </a:solidFill>
                <a:latin typeface="Courier New" pitchFamily="49" charset="0"/>
                <a:cs typeface="Courier New" pitchFamily="49" charset="0"/>
              </a:rPr>
              <a:t>	...</a:t>
            </a:r>
          </a:p>
          <a:p>
            <a:pPr algn="just">
              <a:buFont typeface="Wingdings" pitchFamily="2" charset="2"/>
              <a:buNone/>
            </a:pPr>
            <a:r>
              <a:rPr lang="en-US" altLang="zh-CN" b="1" dirty="0">
                <a:solidFill>
                  <a:schemeClr val="tx2"/>
                </a:solidFill>
                <a:latin typeface="Courier New" pitchFamily="49" charset="0"/>
                <a:cs typeface="Courier New" pitchFamily="49" charset="0"/>
              </a:rPr>
              <a:t>} </a:t>
            </a:r>
          </a:p>
          <a:p>
            <a:pPr algn="just">
              <a:buFont typeface="Wingdings" pitchFamily="2" charset="2"/>
              <a:buNone/>
            </a:pPr>
            <a:r>
              <a:rPr lang="en-US" altLang="zh-CN" b="1" dirty="0">
                <a:solidFill>
                  <a:schemeClr val="tx2"/>
                </a:solidFill>
                <a:latin typeface="Courier New" pitchFamily="49" charset="0"/>
                <a:cs typeface="Courier New" pitchFamily="49" charset="0"/>
              </a:rPr>
              <a:t>...</a:t>
            </a:r>
            <a:r>
              <a:rPr lang="en-US" altLang="zh-CN" b="1" dirty="0">
                <a:solidFill>
                  <a:schemeClr val="tx2"/>
                </a:solidFill>
                <a:latin typeface="Courier New" pitchFamily="49" charset="0"/>
                <a:ea typeface="楷体_GB2312" pitchFamily="49" charset="-122"/>
                <a:cs typeface="Courier New" pitchFamily="49" charset="0"/>
              </a:rPr>
              <a:t> </a:t>
            </a:r>
            <a:endParaRPr lang="zh-CN" altLang="en-US" dirty="0">
              <a:solidFill>
                <a:schemeClr val="tx2"/>
              </a:solidFill>
              <a:latin typeface="Courier New" pitchFamily="49" charset="0"/>
              <a:cs typeface="Courier New" pitchFamily="49" charset="0"/>
            </a:endParaRPr>
          </a:p>
        </p:txBody>
      </p:sp>
      <p:cxnSp>
        <p:nvCxnSpPr>
          <p:cNvPr id="10" name="直接连接符 9"/>
          <p:cNvCxnSpPr/>
          <p:nvPr/>
        </p:nvCxnSpPr>
        <p:spPr>
          <a:xfrm rot="16200000" flipH="1">
            <a:off x="3438930" y="4204881"/>
            <a:ext cx="2143141" cy="19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0800000">
            <a:off x="785786" y="5286388"/>
            <a:ext cx="371477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500562" y="5284800"/>
            <a:ext cx="4357718"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50723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类模板的友元</a:t>
            </a:r>
          </a:p>
        </p:txBody>
      </p:sp>
      <p:sp>
        <p:nvSpPr>
          <p:cNvPr id="3" name="内容占位符 2"/>
          <p:cNvSpPr>
            <a:spLocks noGrp="1"/>
          </p:cNvSpPr>
          <p:nvPr>
            <p:ph idx="1"/>
          </p:nvPr>
        </p:nvSpPr>
        <p:spPr/>
        <p:txBody>
          <a:bodyPr/>
          <a:lstStyle/>
          <a:p>
            <a:pPr lvl="1"/>
            <a:r>
              <a:rPr lang="zh-CN" altLang="en-US" dirty="0"/>
              <a:t>更复杂的情形是，该友元函数为一函数模板，且它与类模板的类型参数有关。例如，函数模板可以用该类模板作为其函数参数的类型。在友元函数模板定义与相应类模板的类型参数有关时，该友元函数模板的实例有可能只是该类模板的</a:t>
            </a:r>
            <a:r>
              <a:rPr lang="zh-CN" altLang="en-US" dirty="0">
                <a:solidFill>
                  <a:srgbClr val="FF0000"/>
                </a:solidFill>
              </a:rPr>
              <a:t>某些特定实例化</a:t>
            </a:r>
            <a:r>
              <a:rPr lang="zh-CN" altLang="en-US" dirty="0"/>
              <a:t>（而不是所有实例化）类的友元</a:t>
            </a:r>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39</a:t>
            </a:fld>
            <a:endParaRPr lang="en-US" altLang="zh-CN" dirty="0"/>
          </a:p>
        </p:txBody>
      </p:sp>
    </p:spTree>
    <p:extLst>
      <p:ext uri="{BB962C8B-B14F-4D97-AF65-F5344CB8AC3E}">
        <p14:creationId xmlns:p14="http://schemas.microsoft.com/office/powerpoint/2010/main" val="26364511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类型参数检测与特例版本</a:t>
            </a:r>
          </a:p>
        </p:txBody>
      </p:sp>
      <p:sp>
        <p:nvSpPr>
          <p:cNvPr id="3" name="内容占位符 2"/>
          <p:cNvSpPr>
            <a:spLocks noGrp="1"/>
          </p:cNvSpPr>
          <p:nvPr>
            <p:ph idx="1"/>
          </p:nvPr>
        </p:nvSpPr>
        <p:spPr/>
        <p:txBody>
          <a:bodyPr/>
          <a:lstStyle/>
          <a:p>
            <a:r>
              <a:rPr lang="zh-CN" altLang="en-US" dirty="0">
                <a:solidFill>
                  <a:srgbClr val="7030A0"/>
                </a:solidFill>
              </a:rPr>
              <a:t>大多数类模板不能任意进行实例化。也就是说类模板的类型参数往往在实例化时</a:t>
            </a:r>
            <a:r>
              <a:rPr lang="zh-CN" altLang="en-US" dirty="0">
                <a:solidFill>
                  <a:srgbClr val="FF0000"/>
                </a:solidFill>
              </a:rPr>
              <a:t>不允许用任意的类（类型）作为</a:t>
            </a:r>
            <a:r>
              <a:rPr lang="zh-CN" altLang="en-US" dirty="0">
                <a:solidFill>
                  <a:srgbClr val="FF0000"/>
                </a:solidFill>
                <a:latin typeface="Times New Roman"/>
              </a:rPr>
              <a:t>“</a:t>
            </a:r>
            <a:r>
              <a:rPr lang="zh-CN" altLang="en-US" dirty="0">
                <a:solidFill>
                  <a:srgbClr val="FF0000"/>
                </a:solidFill>
              </a:rPr>
              <a:t>实参</a:t>
            </a:r>
            <a:r>
              <a:rPr lang="zh-CN" altLang="en-US" dirty="0">
                <a:solidFill>
                  <a:srgbClr val="7030A0"/>
                </a:solidFill>
                <a:latin typeface="Times New Roman"/>
              </a:rPr>
              <a:t>”</a:t>
            </a:r>
            <a:r>
              <a:rPr lang="zh-CN" altLang="en-US" dirty="0">
                <a:solidFill>
                  <a:srgbClr val="7030A0"/>
                </a:solidFill>
              </a:rPr>
              <a:t>。模板的</a:t>
            </a:r>
            <a:r>
              <a:rPr lang="zh-CN" altLang="en-US" dirty="0">
                <a:solidFill>
                  <a:srgbClr val="7030A0"/>
                </a:solidFill>
                <a:latin typeface="Times New Roman"/>
              </a:rPr>
              <a:t>“</a:t>
            </a:r>
            <a:r>
              <a:rPr lang="zh-CN" altLang="en-US" dirty="0">
                <a:solidFill>
                  <a:srgbClr val="7030A0"/>
                </a:solidFill>
              </a:rPr>
              <a:t>实参</a:t>
            </a:r>
            <a:r>
              <a:rPr lang="zh-CN" altLang="en-US" dirty="0">
                <a:solidFill>
                  <a:srgbClr val="7030A0"/>
                </a:solidFill>
                <a:latin typeface="Times New Roman"/>
              </a:rPr>
              <a:t>”</a:t>
            </a:r>
            <a:r>
              <a:rPr lang="zh-CN" altLang="en-US" dirty="0">
                <a:solidFill>
                  <a:srgbClr val="7030A0"/>
                </a:solidFill>
              </a:rPr>
              <a:t>不当，主要会在实例化后的函数成员调用中体现出来</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40</a:t>
            </a:fld>
            <a:endParaRPr lang="en-US" altLang="zh-CN" dirty="0"/>
          </a:p>
        </p:txBody>
      </p:sp>
    </p:spTree>
    <p:extLst>
      <p:ext uri="{BB962C8B-B14F-4D97-AF65-F5344CB8AC3E}">
        <p14:creationId xmlns:p14="http://schemas.microsoft.com/office/powerpoint/2010/main" val="1143415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类型参数检测与特例版本</a:t>
            </a:r>
          </a:p>
        </p:txBody>
      </p:sp>
      <p:sp>
        <p:nvSpPr>
          <p:cNvPr id="3" name="内容占位符 2"/>
          <p:cNvSpPr>
            <a:spLocks noGrp="1"/>
          </p:cNvSpPr>
          <p:nvPr>
            <p:ph idx="1"/>
          </p:nvPr>
        </p:nvSpPr>
        <p:spPr>
          <a:xfrm>
            <a:off x="457200" y="1295400"/>
            <a:ext cx="8153400" cy="5133996"/>
          </a:xfrm>
        </p:spPr>
        <p:txBody>
          <a:bodyPr/>
          <a:lstStyle/>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pPr marL="609600" indent="-609600">
              <a:spcBef>
                <a:spcPts val="0"/>
              </a:spcBef>
              <a:buNone/>
            </a:pPr>
            <a:r>
              <a:rPr lang="en-US" altLang="zh-CN" sz="2000" dirty="0">
                <a:solidFill>
                  <a:srgbClr val="0000FF"/>
                </a:solidFill>
                <a:latin typeface="Courier New" pitchFamily="49" charset="0"/>
                <a:cs typeface="Courier New" pitchFamily="49" charset="0"/>
              </a:rPr>
              <a:t>template </a:t>
            </a:r>
            <a:r>
              <a:rPr lang="en-US" altLang="zh-CN" sz="2000" dirty="0">
                <a:solidFill>
                  <a:schemeClr val="tx2"/>
                </a:solidFill>
                <a:latin typeface="Courier New" pitchFamily="49" charset="0"/>
                <a:cs typeface="Courier New" pitchFamily="49" charset="0"/>
              </a:rPr>
              <a:t>&lt;</a:t>
            </a:r>
            <a:r>
              <a:rPr lang="en-US" altLang="zh-CN" sz="2000" dirty="0">
                <a:solidFill>
                  <a:srgbClr val="0000FF"/>
                </a:solidFill>
                <a:latin typeface="Courier New" pitchFamily="49" charset="0"/>
                <a:cs typeface="Courier New" pitchFamily="49" charset="0"/>
              </a:rPr>
              <a:t>class </a:t>
            </a:r>
            <a:r>
              <a:rPr lang="en-US" altLang="zh-CN" sz="2000" dirty="0">
                <a:solidFill>
                  <a:srgbClr val="FF0000"/>
                </a:solidFill>
                <a:latin typeface="Courier New" pitchFamily="49" charset="0"/>
                <a:cs typeface="Courier New" pitchFamily="49" charset="0"/>
              </a:rPr>
              <a:t>T</a:t>
            </a:r>
            <a:r>
              <a:rPr lang="en-US" altLang="zh-CN" sz="2000" dirty="0">
                <a:solidFill>
                  <a:schemeClr val="tx2"/>
                </a:solidFill>
                <a:latin typeface="Courier New" pitchFamily="49" charset="0"/>
                <a:cs typeface="Courier New" pitchFamily="49" charset="0"/>
              </a:rPr>
              <a:t>&gt;</a:t>
            </a:r>
            <a:r>
              <a:rPr lang="en-US" altLang="zh-CN" sz="2000" dirty="0">
                <a:solidFill>
                  <a:srgbClr val="0000FF"/>
                </a:solidFill>
                <a:latin typeface="Courier New" pitchFamily="49" charset="0"/>
                <a:cs typeface="Courier New" pitchFamily="49" charset="0"/>
              </a:rPr>
              <a:t> class </a:t>
            </a:r>
            <a:r>
              <a:rPr lang="en-US" altLang="zh-CN" sz="2000" dirty="0">
                <a:solidFill>
                  <a:schemeClr val="tx2"/>
                </a:solidFill>
                <a:latin typeface="Courier New" pitchFamily="49" charset="0"/>
                <a:cs typeface="Courier New" pitchFamily="49" charset="0"/>
              </a:rPr>
              <a:t>stack { </a:t>
            </a:r>
          </a:p>
          <a:p>
            <a:pPr marL="609600" indent="-609600">
              <a:spcBef>
                <a:spcPts val="0"/>
              </a:spcBef>
              <a:buNone/>
            </a:pPr>
            <a:r>
              <a:rPr lang="en-US" altLang="zh-CN" sz="2000" dirty="0">
                <a:solidFill>
                  <a:srgbClr val="0000FF"/>
                </a:solidFill>
                <a:latin typeface="Courier New" pitchFamily="49" charset="0"/>
                <a:cs typeface="Courier New" pitchFamily="49" charset="0"/>
              </a:rPr>
              <a:t>	</a:t>
            </a: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栈中元素类型为</a:t>
            </a:r>
            <a:r>
              <a:rPr lang="en-US" altLang="zh-CN" sz="2000" dirty="0">
                <a:solidFill>
                  <a:srgbClr val="00B050"/>
                </a:solidFill>
                <a:latin typeface="Courier New" pitchFamily="49" charset="0"/>
                <a:cs typeface="Courier New" pitchFamily="49" charset="0"/>
              </a:rPr>
              <a:t>T </a:t>
            </a:r>
            <a:r>
              <a:rPr lang="zh-CN" altLang="en-US" sz="2000" dirty="0">
                <a:solidFill>
                  <a:srgbClr val="00B050"/>
                </a:solidFill>
                <a:latin typeface="Courier New" pitchFamily="49" charset="0"/>
                <a:cs typeface="Courier New" pitchFamily="49" charset="0"/>
              </a:rPr>
              <a:t>的</a:t>
            </a:r>
            <a:r>
              <a:rPr lang="en-US" altLang="zh-CN" sz="2000" dirty="0">
                <a:solidFill>
                  <a:srgbClr val="00B050"/>
                </a:solidFill>
                <a:latin typeface="Courier New" pitchFamily="49" charset="0"/>
                <a:cs typeface="Courier New" pitchFamily="49" charset="0"/>
              </a:rPr>
              <a:t>stack </a:t>
            </a:r>
            <a:r>
              <a:rPr lang="zh-CN" altLang="en-US" sz="2000" dirty="0">
                <a:solidFill>
                  <a:srgbClr val="00B050"/>
                </a:solidFill>
                <a:latin typeface="Courier New" pitchFamily="49" charset="0"/>
                <a:cs typeface="Courier New" pitchFamily="49" charset="0"/>
              </a:rPr>
              <a:t>类模板</a:t>
            </a:r>
          </a:p>
          <a:p>
            <a:pPr marL="609600" indent="-609600">
              <a:spcBef>
                <a:spcPts val="0"/>
              </a:spcBef>
              <a:buNone/>
            </a:pPr>
            <a:r>
              <a:rPr lang="en-US" altLang="zh-CN" sz="2000" dirty="0">
                <a:solidFill>
                  <a:srgbClr val="0000FF"/>
                </a:solidFill>
                <a:latin typeface="Courier New" pitchFamily="49" charset="0"/>
                <a:cs typeface="Courier New" pitchFamily="49" charset="0"/>
              </a:rPr>
              <a:t>	</a:t>
            </a:r>
            <a:r>
              <a:rPr lang="en-US" altLang="zh-CN" sz="2000" dirty="0">
                <a:solidFill>
                  <a:srgbClr val="FF0000"/>
                </a:solidFill>
                <a:latin typeface="Courier New" pitchFamily="49" charset="0"/>
                <a:cs typeface="Courier New" pitchFamily="49" charset="0"/>
              </a:rPr>
              <a:t>T</a:t>
            </a:r>
            <a:r>
              <a:rPr lang="en-US" altLang="zh-CN" sz="2000" dirty="0">
                <a:solidFill>
                  <a:srgbClr val="0000FF"/>
                </a:solidFill>
                <a:latin typeface="Courier New" pitchFamily="49" charset="0"/>
                <a:cs typeface="Courier New" pitchFamily="49" charset="0"/>
              </a:rPr>
              <a:t> </a:t>
            </a:r>
            <a:r>
              <a:rPr lang="en-US" altLang="zh-CN" sz="2000" dirty="0">
                <a:solidFill>
                  <a:schemeClr val="tx2"/>
                </a:solidFill>
                <a:latin typeface="Courier New" pitchFamily="49" charset="0"/>
                <a:cs typeface="Courier New" pitchFamily="49" charset="0"/>
              </a:rPr>
              <a:t>num [MAX]; </a:t>
            </a:r>
            <a:r>
              <a:rPr lang="en-US" altLang="zh-CN" sz="2000" dirty="0">
                <a:solidFill>
                  <a:srgbClr val="00B050"/>
                </a:solidFill>
                <a:latin typeface="Courier New" pitchFamily="49" charset="0"/>
                <a:cs typeface="Courier New" pitchFamily="49" charset="0"/>
              </a:rPr>
              <a:t>//num </a:t>
            </a:r>
            <a:r>
              <a:rPr lang="zh-CN" altLang="en-US" sz="2000" dirty="0">
                <a:solidFill>
                  <a:srgbClr val="00B050"/>
                </a:solidFill>
                <a:latin typeface="Courier New" pitchFamily="49" charset="0"/>
                <a:cs typeface="Courier New" pitchFamily="49" charset="0"/>
              </a:rPr>
              <a:t>中存放栈的实际数据</a:t>
            </a:r>
          </a:p>
          <a:p>
            <a:pPr marL="609600" indent="-609600">
              <a:spcBef>
                <a:spcPts val="0"/>
              </a:spcBef>
              <a:buNone/>
            </a:pPr>
            <a:r>
              <a:rPr lang="en-US" altLang="zh-CN" sz="2000" dirty="0">
                <a:solidFill>
                  <a:srgbClr val="0000FF"/>
                </a:solidFill>
                <a:latin typeface="Courier New" pitchFamily="49" charset="0"/>
                <a:cs typeface="Courier New" pitchFamily="49" charset="0"/>
              </a:rPr>
              <a:t>	</a:t>
            </a:r>
            <a:r>
              <a:rPr lang="en-US" altLang="zh-CN" sz="2000" dirty="0" err="1">
                <a:solidFill>
                  <a:srgbClr val="0000FF"/>
                </a:solidFill>
                <a:latin typeface="Courier New" pitchFamily="49" charset="0"/>
                <a:cs typeface="Courier New" pitchFamily="49" charset="0"/>
              </a:rPr>
              <a:t>int</a:t>
            </a:r>
            <a:r>
              <a:rPr lang="en-US" altLang="zh-CN" sz="2000" dirty="0">
                <a:solidFill>
                  <a:srgbClr val="0000FF"/>
                </a:solidFill>
                <a:latin typeface="Courier New" pitchFamily="49" charset="0"/>
                <a:cs typeface="Courier New" pitchFamily="49" charset="0"/>
              </a:rPr>
              <a:t> </a:t>
            </a:r>
            <a:r>
              <a:rPr lang="en-US" altLang="zh-CN" sz="2000" dirty="0">
                <a:solidFill>
                  <a:schemeClr val="tx2"/>
                </a:solidFill>
                <a:latin typeface="Courier New" pitchFamily="49" charset="0"/>
                <a:cs typeface="Courier New" pitchFamily="49" charset="0"/>
              </a:rPr>
              <a:t>top;</a:t>
            </a:r>
            <a:r>
              <a:rPr lang="en-US" altLang="zh-CN" sz="2000" dirty="0">
                <a:solidFill>
                  <a:srgbClr val="0000FF"/>
                </a:solidFill>
                <a:latin typeface="Courier New" pitchFamily="49" charset="0"/>
                <a:cs typeface="Courier New" pitchFamily="49" charset="0"/>
              </a:rPr>
              <a:t> </a:t>
            </a:r>
            <a:r>
              <a:rPr lang="en-US" altLang="zh-CN" sz="2000" dirty="0">
                <a:solidFill>
                  <a:srgbClr val="00B050"/>
                </a:solidFill>
                <a:latin typeface="Courier New" pitchFamily="49" charset="0"/>
                <a:cs typeface="Courier New" pitchFamily="49" charset="0"/>
              </a:rPr>
              <a:t>//top </a:t>
            </a:r>
            <a:r>
              <a:rPr lang="zh-CN" altLang="en-US" sz="2000" dirty="0">
                <a:solidFill>
                  <a:srgbClr val="00B050"/>
                </a:solidFill>
                <a:latin typeface="Courier New" pitchFamily="49" charset="0"/>
                <a:cs typeface="Courier New" pitchFamily="49" charset="0"/>
              </a:rPr>
              <a:t>为栈顶位置</a:t>
            </a:r>
          </a:p>
          <a:p>
            <a:pPr marL="609600" indent="-609600">
              <a:spcBef>
                <a:spcPts val="0"/>
              </a:spcBef>
              <a:buNone/>
            </a:pPr>
            <a:r>
              <a:rPr lang="en-US" altLang="zh-CN" sz="2000" dirty="0">
                <a:solidFill>
                  <a:srgbClr val="0000FF"/>
                </a:solidFill>
                <a:latin typeface="Courier New" pitchFamily="49" charset="0"/>
                <a:cs typeface="Courier New" pitchFamily="49" charset="0"/>
              </a:rPr>
              <a:t>  public</a:t>
            </a:r>
            <a:r>
              <a:rPr lang="en-US" altLang="zh-CN" sz="2000" dirty="0">
                <a:solidFill>
                  <a:schemeClr val="tx2"/>
                </a:solidFill>
                <a:latin typeface="Courier New" pitchFamily="49" charset="0"/>
                <a:cs typeface="Courier New" pitchFamily="49" charset="0"/>
              </a:rPr>
              <a:t>: </a:t>
            </a:r>
          </a:p>
          <a:p>
            <a:pPr marL="609600" indent="-609600">
              <a:spcBef>
                <a:spcPts val="0"/>
              </a:spcBef>
              <a:buNone/>
            </a:pPr>
            <a:r>
              <a:rPr lang="en-US" altLang="zh-CN" sz="2000" dirty="0">
                <a:solidFill>
                  <a:schemeClr val="tx2"/>
                </a:solidFill>
                <a:latin typeface="Courier New" pitchFamily="49" charset="0"/>
                <a:cs typeface="Courier New" pitchFamily="49" charset="0"/>
              </a:rPr>
              <a:t>	stack () { top=0; } </a:t>
            </a: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构造函数</a:t>
            </a:r>
          </a:p>
          <a:p>
            <a:pPr marL="609600" indent="-609600">
              <a:spcBef>
                <a:spcPts val="0"/>
              </a:spcBef>
              <a:buNone/>
            </a:pPr>
            <a:r>
              <a:rPr lang="en-US" altLang="zh-CN" sz="2000" dirty="0">
                <a:solidFill>
                  <a:srgbClr val="0000FF"/>
                </a:solidFill>
                <a:latin typeface="Courier New" pitchFamily="49" charset="0"/>
                <a:cs typeface="Courier New" pitchFamily="49" charset="0"/>
              </a:rPr>
              <a:t>	void </a:t>
            </a:r>
            <a:r>
              <a:rPr lang="en-US" altLang="zh-CN" sz="2000" dirty="0">
                <a:solidFill>
                  <a:schemeClr val="tx2"/>
                </a:solidFill>
                <a:latin typeface="Courier New" pitchFamily="49" charset="0"/>
                <a:cs typeface="Courier New" pitchFamily="49" charset="0"/>
              </a:rPr>
              <a:t>push (</a:t>
            </a:r>
            <a:r>
              <a:rPr lang="en-US" altLang="zh-CN" sz="2000" dirty="0">
                <a:solidFill>
                  <a:srgbClr val="FF0000"/>
                </a:solidFill>
                <a:latin typeface="Courier New" pitchFamily="49" charset="0"/>
                <a:cs typeface="Courier New" pitchFamily="49" charset="0"/>
              </a:rPr>
              <a:t>T</a:t>
            </a:r>
            <a:r>
              <a:rPr lang="en-US" altLang="zh-CN" sz="2000" dirty="0">
                <a:solidFill>
                  <a:srgbClr val="0000FF"/>
                </a:solidFill>
                <a:latin typeface="Courier New" pitchFamily="49" charset="0"/>
                <a:cs typeface="Courier New" pitchFamily="49" charset="0"/>
              </a:rPr>
              <a:t> </a:t>
            </a:r>
            <a:r>
              <a:rPr lang="en-US" altLang="zh-CN" sz="2000" dirty="0">
                <a:solidFill>
                  <a:schemeClr val="tx2"/>
                </a:solidFill>
                <a:latin typeface="Courier New" pitchFamily="49" charset="0"/>
                <a:cs typeface="Courier New" pitchFamily="49" charset="0"/>
              </a:rPr>
              <a:t>a) { num[top++]=a; } </a:t>
            </a:r>
          </a:p>
          <a:p>
            <a:pPr marL="609600" indent="-609600">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将数据</a:t>
            </a:r>
            <a:r>
              <a:rPr lang="en-US" altLang="zh-CN" sz="2000" dirty="0">
                <a:solidFill>
                  <a:srgbClr val="00B050"/>
                </a:solidFill>
                <a:latin typeface="Courier New" pitchFamily="49" charset="0"/>
                <a:cs typeface="Courier New" pitchFamily="49" charset="0"/>
              </a:rPr>
              <a:t>a“</a:t>
            </a:r>
            <a:r>
              <a:rPr lang="zh-CN" altLang="en-US" sz="2000" dirty="0">
                <a:solidFill>
                  <a:srgbClr val="00B050"/>
                </a:solidFill>
                <a:latin typeface="Courier New" pitchFamily="49" charset="0"/>
                <a:cs typeface="Courier New" pitchFamily="49" charset="0"/>
              </a:rPr>
              <a:t>压入”栈顶</a:t>
            </a:r>
          </a:p>
          <a:p>
            <a:pPr marL="609600" indent="-609600">
              <a:spcBef>
                <a:spcPts val="0"/>
              </a:spcBef>
              <a:buNone/>
            </a:pPr>
            <a:r>
              <a:rPr lang="en-US" altLang="zh-CN" sz="2000" dirty="0">
                <a:solidFill>
                  <a:srgbClr val="0000FF"/>
                </a:solidFill>
                <a:latin typeface="Courier New" pitchFamily="49" charset="0"/>
                <a:cs typeface="Courier New" pitchFamily="49" charset="0"/>
              </a:rPr>
              <a:t>	void</a:t>
            </a: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showtop</a:t>
            </a:r>
            <a:r>
              <a:rPr lang="en-US" altLang="zh-CN" sz="2000" dirty="0">
                <a:solidFill>
                  <a:schemeClr val="tx2"/>
                </a:solidFill>
                <a:latin typeface="Courier New" pitchFamily="49" charset="0"/>
                <a:cs typeface="Courier New" pitchFamily="49" charset="0"/>
              </a:rPr>
              <a:t>(){ </a:t>
            </a:r>
            <a:r>
              <a:rPr lang="en-US" altLang="zh-CN" sz="2000" dirty="0">
                <a:solidFill>
                  <a:srgbClr val="00B050"/>
                </a:solidFill>
                <a:latin typeface="Courier New" pitchFamily="49" charset="0"/>
                <a:cs typeface="Courier New" pitchFamily="49" charset="0"/>
              </a:rPr>
              <a:t>// </a:t>
            </a:r>
            <a:r>
              <a:rPr lang="zh-CN" altLang="en-US" sz="2000" dirty="0">
                <a:solidFill>
                  <a:srgbClr val="00B050"/>
                </a:solidFill>
                <a:latin typeface="Courier New" pitchFamily="49" charset="0"/>
                <a:cs typeface="Courier New" pitchFamily="49" charset="0"/>
              </a:rPr>
              <a:t>显示栈顶数据</a:t>
            </a:r>
          </a:p>
          <a:p>
            <a:pPr marL="609600" indent="-609600">
              <a:spcBef>
                <a:spcPts val="0"/>
              </a:spcBef>
              <a:buNone/>
            </a:pPr>
            <a:r>
              <a:rPr lang="en-US" altLang="zh-CN" sz="2000" dirty="0">
                <a:solidFill>
                  <a:srgbClr val="00B050"/>
                </a:solidFill>
                <a:latin typeface="Courier New" pitchFamily="49" charset="0"/>
                <a:cs typeface="Courier New" pitchFamily="49" charset="0"/>
              </a:rPr>
              <a:t>	//</a:t>
            </a:r>
            <a:r>
              <a:rPr lang="zh-CN" altLang="en-US" sz="2000" dirty="0">
                <a:solidFill>
                  <a:srgbClr val="00B050"/>
                </a:solidFill>
                <a:latin typeface="Courier New" pitchFamily="49" charset="0"/>
                <a:cs typeface="Courier New" pitchFamily="49" charset="0"/>
              </a:rPr>
              <a:t>模板中通用的</a:t>
            </a:r>
            <a:r>
              <a:rPr lang="en-US" altLang="zh-CN" sz="2000" dirty="0" err="1">
                <a:solidFill>
                  <a:srgbClr val="00B050"/>
                </a:solidFill>
                <a:latin typeface="Courier New" pitchFamily="49" charset="0"/>
                <a:cs typeface="Courier New" pitchFamily="49" charset="0"/>
              </a:rPr>
              <a:t>showtop</a:t>
            </a:r>
            <a:r>
              <a:rPr lang="zh-CN" altLang="en-US" sz="2000" dirty="0">
                <a:solidFill>
                  <a:srgbClr val="00B050"/>
                </a:solidFill>
                <a:latin typeface="Courier New" pitchFamily="49" charset="0"/>
                <a:cs typeface="Courier New" pitchFamily="49" charset="0"/>
              </a:rPr>
              <a:t>，显示栈顶的那一个</a:t>
            </a:r>
            <a:r>
              <a:rPr lang="en-US" altLang="zh-CN" sz="2000" dirty="0">
                <a:solidFill>
                  <a:srgbClr val="00B050"/>
                </a:solidFill>
                <a:latin typeface="Courier New" pitchFamily="49" charset="0"/>
                <a:cs typeface="Courier New" pitchFamily="49" charset="0"/>
              </a:rPr>
              <a:t>T </a:t>
            </a:r>
            <a:r>
              <a:rPr lang="zh-CN" altLang="en-US" sz="2000" dirty="0">
                <a:solidFill>
                  <a:srgbClr val="00B050"/>
                </a:solidFill>
                <a:latin typeface="Courier New" pitchFamily="49" charset="0"/>
                <a:cs typeface="Courier New" pitchFamily="49" charset="0"/>
              </a:rPr>
              <a:t>类型的数据</a:t>
            </a:r>
            <a:endParaRPr lang="en-US" altLang="zh-CN" sz="2000" dirty="0">
              <a:solidFill>
                <a:srgbClr val="00B050"/>
              </a:solidFill>
              <a:latin typeface="Courier New" pitchFamily="49" charset="0"/>
              <a:cs typeface="Courier New" pitchFamily="49" charset="0"/>
            </a:endParaRPr>
          </a:p>
          <a:p>
            <a:pPr marL="609600" indent="-609600">
              <a:spcBef>
                <a:spcPts val="0"/>
              </a:spcBef>
              <a:buNone/>
            </a:pPr>
            <a:r>
              <a:rPr lang="en-US" altLang="zh-CN" sz="2000" dirty="0">
                <a:solidFill>
                  <a:srgbClr val="00B050"/>
                </a:solidFill>
                <a:latin typeface="Courier New" pitchFamily="49" charset="0"/>
                <a:cs typeface="Courier New" pitchFamily="49" charset="0"/>
              </a:rPr>
              <a:t>	//</a:t>
            </a:r>
            <a:r>
              <a:rPr lang="zh-CN" altLang="en-US" sz="2000" dirty="0">
                <a:solidFill>
                  <a:srgbClr val="00B050"/>
                </a:solidFill>
                <a:latin typeface="Courier New" pitchFamily="49" charset="0"/>
                <a:cs typeface="Courier New" pitchFamily="49" charset="0"/>
              </a:rPr>
              <a:t>（必须为可直接通过运算符“</a:t>
            </a:r>
            <a:r>
              <a:rPr lang="en-US" altLang="zh-CN" sz="2000" dirty="0">
                <a:solidFill>
                  <a:srgbClr val="00B050"/>
                </a:solidFill>
                <a:latin typeface="Courier New" pitchFamily="49" charset="0"/>
                <a:cs typeface="Courier New" pitchFamily="49" charset="0"/>
              </a:rPr>
              <a:t>&lt;&lt;”</a:t>
            </a:r>
            <a:r>
              <a:rPr lang="zh-CN" altLang="en-US" sz="2000" dirty="0">
                <a:solidFill>
                  <a:srgbClr val="00B050"/>
                </a:solidFill>
                <a:latin typeface="Courier New" pitchFamily="49" charset="0"/>
                <a:cs typeface="Courier New" pitchFamily="49" charset="0"/>
              </a:rPr>
              <a:t>来显示的数据）</a:t>
            </a:r>
          </a:p>
          <a:p>
            <a:pPr marL="609600" indent="-609600">
              <a:spcBef>
                <a:spcPts val="0"/>
              </a:spcBef>
              <a:buNone/>
            </a:pPr>
            <a:r>
              <a:rPr lang="en-US" altLang="zh-CN" sz="2000" dirty="0">
                <a:solidFill>
                  <a:srgbClr val="0000FF"/>
                </a:solidFill>
                <a:latin typeface="Courier New" pitchFamily="49" charset="0"/>
                <a:cs typeface="Courier New" pitchFamily="49" charset="0"/>
              </a:rPr>
              <a:t>	if </a:t>
            </a:r>
            <a:r>
              <a:rPr lang="en-US" altLang="zh-CN" sz="2000" dirty="0">
                <a:solidFill>
                  <a:schemeClr val="tx2"/>
                </a:solidFill>
                <a:latin typeface="Courier New" pitchFamily="49" charset="0"/>
                <a:cs typeface="Courier New" pitchFamily="49" charset="0"/>
              </a:rPr>
              <a:t>(top==0)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 &lt;&lt; "stack is empty!"&lt;&lt; </a:t>
            </a:r>
            <a:r>
              <a:rPr lang="en-US" altLang="zh-CN" sz="2000" dirty="0" err="1">
                <a:solidFill>
                  <a:schemeClr val="tx2"/>
                </a:solidFill>
                <a:latin typeface="Courier New" pitchFamily="49" charset="0"/>
                <a:cs typeface="Courier New" pitchFamily="49" charset="0"/>
              </a:rPr>
              <a:t>endl</a:t>
            </a:r>
            <a:r>
              <a:rPr lang="en-US" altLang="zh-CN" sz="2000" dirty="0">
                <a:solidFill>
                  <a:schemeClr val="tx2"/>
                </a:solidFill>
                <a:latin typeface="Courier New" pitchFamily="49" charset="0"/>
                <a:cs typeface="Courier New" pitchFamily="49" charset="0"/>
              </a:rPr>
              <a:t>; </a:t>
            </a:r>
          </a:p>
          <a:p>
            <a:pPr marL="609600" indent="-609600">
              <a:spcBef>
                <a:spcPts val="0"/>
              </a:spcBef>
              <a:buNone/>
            </a:pPr>
            <a:r>
              <a:rPr lang="en-US" altLang="zh-CN" sz="2000" dirty="0">
                <a:solidFill>
                  <a:schemeClr val="tx2"/>
                </a:solidFill>
                <a:latin typeface="Courier New" pitchFamily="49" charset="0"/>
                <a:cs typeface="Courier New" pitchFamily="49" charset="0"/>
              </a:rPr>
              <a:t>	else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a:t>
            </a:r>
            <a:r>
              <a:rPr lang="en-US" altLang="zh-CN" sz="2000" dirty="0" err="1">
                <a:solidFill>
                  <a:schemeClr val="tx2"/>
                </a:solidFill>
                <a:latin typeface="Courier New" pitchFamily="49" charset="0"/>
                <a:cs typeface="Courier New" pitchFamily="49" charset="0"/>
              </a:rPr>
              <a:t>Top_Member</a:t>
            </a:r>
            <a:r>
              <a:rPr lang="en-US" altLang="zh-CN" sz="2000" dirty="0">
                <a:solidFill>
                  <a:schemeClr val="tx2"/>
                </a:solidFill>
                <a:latin typeface="Courier New" pitchFamily="49" charset="0"/>
                <a:cs typeface="Courier New" pitchFamily="49" charset="0"/>
              </a:rPr>
              <a:t>:"&lt;&lt;num[top-1]&lt;&lt;</a:t>
            </a:r>
            <a:r>
              <a:rPr lang="en-US" altLang="zh-CN" sz="2000" dirty="0" err="1">
                <a:solidFill>
                  <a:schemeClr val="tx2"/>
                </a:solidFill>
                <a:latin typeface="Courier New" pitchFamily="49" charset="0"/>
                <a:cs typeface="Courier New" pitchFamily="49" charset="0"/>
              </a:rPr>
              <a:t>endl</a:t>
            </a:r>
            <a:r>
              <a:rPr lang="en-US" altLang="zh-CN" sz="2000" dirty="0">
                <a:solidFill>
                  <a:schemeClr val="tx2"/>
                </a:solidFill>
                <a:latin typeface="Courier New" pitchFamily="49" charset="0"/>
                <a:cs typeface="Courier New" pitchFamily="49" charset="0"/>
              </a:rPr>
              <a:t>; </a:t>
            </a:r>
          </a:p>
          <a:p>
            <a:pPr marL="609600" indent="-609600">
              <a:spcBef>
                <a:spcPts val="0"/>
              </a:spcBef>
              <a:buNone/>
            </a:pPr>
            <a:r>
              <a:rPr lang="en-US" altLang="zh-CN" sz="2000" dirty="0">
                <a:solidFill>
                  <a:schemeClr val="tx2"/>
                </a:solidFill>
                <a:latin typeface="Courier New" pitchFamily="49" charset="0"/>
                <a:cs typeface="Courier New" pitchFamily="49" charset="0"/>
              </a:rPr>
              <a:t>	} </a:t>
            </a:r>
          </a:p>
          <a:p>
            <a:pPr marL="609600" indent="-609600">
              <a:spcBef>
                <a:spcPts val="0"/>
              </a:spcBef>
              <a:buNone/>
            </a:pPr>
            <a:r>
              <a:rPr lang="en-US" altLang="zh-CN" sz="2000" dirty="0">
                <a:solidFill>
                  <a:schemeClr val="tx2"/>
                </a:solidFill>
                <a:latin typeface="Courier New" pitchFamily="49" charset="0"/>
                <a:cs typeface="Courier New" pitchFamily="49" charset="0"/>
              </a:rPr>
              <a:t>}; </a:t>
            </a:r>
            <a:endParaRPr lang="zh-CN" altLang="en-US" sz="20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41</a:t>
            </a:fld>
            <a:endParaRPr lang="en-US" altLang="zh-CN" dirty="0"/>
          </a:p>
        </p:txBody>
      </p:sp>
    </p:spTree>
    <p:extLst>
      <p:ext uri="{BB962C8B-B14F-4D97-AF65-F5344CB8AC3E}">
        <p14:creationId xmlns:p14="http://schemas.microsoft.com/office/powerpoint/2010/main" val="26724459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类型参数检测与特例版本</a:t>
            </a:r>
          </a:p>
        </p:txBody>
      </p:sp>
      <p:sp>
        <p:nvSpPr>
          <p:cNvPr id="3" name="内容占位符 2"/>
          <p:cNvSpPr>
            <a:spLocks noGrp="1"/>
          </p:cNvSpPr>
          <p:nvPr>
            <p:ph idx="1"/>
          </p:nvPr>
        </p:nvSpPr>
        <p:spPr>
          <a:xfrm>
            <a:off x="500034" y="1285860"/>
            <a:ext cx="8153400" cy="5029200"/>
          </a:xfrm>
        </p:spPr>
        <p:txBody>
          <a:bodyPr/>
          <a:lstStyle/>
          <a:p>
            <a:pPr lvl="1"/>
            <a:r>
              <a:rPr lang="zh-CN" altLang="en-US" dirty="0"/>
              <a:t>在类模板</a:t>
            </a:r>
            <a:r>
              <a:rPr lang="en-US" altLang="zh-CN" dirty="0"/>
              <a:t>stack </a:t>
            </a:r>
            <a:r>
              <a:rPr lang="zh-CN" altLang="en-US" dirty="0"/>
              <a:t>中，以下实例化都是可行的：</a:t>
            </a:r>
          </a:p>
          <a:p>
            <a:pPr marL="609600" indent="-609600">
              <a:spcBef>
                <a:spcPts val="0"/>
              </a:spcBef>
              <a:buNone/>
            </a:pPr>
            <a:r>
              <a:rPr lang="en-US" altLang="zh-CN" dirty="0">
                <a:solidFill>
                  <a:srgbClr val="0000FF"/>
                </a:solidFill>
              </a:rPr>
              <a:t>   </a:t>
            </a:r>
            <a:r>
              <a:rPr lang="en-US" altLang="zh-CN" sz="2400" dirty="0">
                <a:solidFill>
                  <a:schemeClr val="tx2"/>
                </a:solidFill>
                <a:latin typeface="Courier New" pitchFamily="49" charset="0"/>
                <a:cs typeface="Courier New" pitchFamily="49" charset="0"/>
              </a:rPr>
              <a:t>stack&lt;</a:t>
            </a:r>
            <a:r>
              <a:rPr lang="en-US" altLang="zh-CN" sz="2400" dirty="0" err="1">
                <a:solidFill>
                  <a:schemeClr val="tx2"/>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&gt;i1,i2; </a:t>
            </a:r>
          </a:p>
          <a:p>
            <a:pPr marL="609600" indent="-609600">
              <a:spcBef>
                <a:spcPts val="0"/>
              </a:spcBef>
              <a:buNone/>
            </a:pPr>
            <a:r>
              <a:rPr lang="en-US" altLang="zh-CN" sz="2400" dirty="0">
                <a:solidFill>
                  <a:schemeClr val="tx2"/>
                </a:solidFill>
                <a:latin typeface="Courier New" pitchFamily="49" charset="0"/>
                <a:cs typeface="Courier New" pitchFamily="49" charset="0"/>
              </a:rPr>
              <a:t>	stack&lt;char&gt;c1,c2; </a:t>
            </a:r>
          </a:p>
          <a:p>
            <a:pPr marL="609600" indent="-609600">
              <a:spcBef>
                <a:spcPts val="0"/>
              </a:spcBef>
              <a:buNone/>
            </a:pPr>
            <a:r>
              <a:rPr lang="en-US" altLang="zh-CN" sz="2400" dirty="0">
                <a:solidFill>
                  <a:schemeClr val="tx2"/>
                </a:solidFill>
                <a:latin typeface="Courier New" pitchFamily="49" charset="0"/>
                <a:cs typeface="Courier New" pitchFamily="49" charset="0"/>
              </a:rPr>
              <a:t>	stack&lt;float&gt;f1,f2</a:t>
            </a:r>
            <a:r>
              <a:rPr lang="zh-CN" altLang="en-US" sz="2400" dirty="0">
                <a:solidFill>
                  <a:schemeClr val="tx2"/>
                </a:solidFill>
                <a:latin typeface="Courier New" pitchFamily="49" charset="0"/>
                <a:cs typeface="Courier New" pitchFamily="49" charset="0"/>
              </a:rPr>
              <a:t>；</a:t>
            </a:r>
          </a:p>
          <a:p>
            <a:pPr lvl="1"/>
            <a:r>
              <a:rPr lang="zh-CN" altLang="en-US" dirty="0"/>
              <a:t>但如果采用用户定义类型而又未在该类中对运算符“</a:t>
            </a:r>
            <a:r>
              <a:rPr lang="en-US" altLang="zh-CN" dirty="0"/>
              <a:t>&lt;&lt;”</a:t>
            </a:r>
            <a:r>
              <a:rPr lang="zh-CN" altLang="en-US" dirty="0"/>
              <a:t>进行重载时，就会产生问题，例如：</a:t>
            </a:r>
            <a:r>
              <a:rPr lang="en-US" altLang="zh-CN" dirty="0">
                <a:solidFill>
                  <a:schemeClr val="tx2"/>
                </a:solidFill>
                <a:latin typeface="Courier New" pitchFamily="49" charset="0"/>
                <a:cs typeface="Courier New" pitchFamily="49" charset="0"/>
              </a:rPr>
              <a:t>stack&lt;complex&gt;com1,com2; </a:t>
            </a:r>
          </a:p>
          <a:p>
            <a:pPr lvl="2"/>
            <a:r>
              <a:rPr lang="zh-CN" altLang="en-US" dirty="0"/>
              <a:t>由于在执行</a:t>
            </a:r>
            <a:r>
              <a:rPr lang="en-US" altLang="zh-CN" dirty="0"/>
              <a:t>com1.showtop() </a:t>
            </a:r>
            <a:r>
              <a:rPr lang="zh-CN" altLang="en-US" dirty="0"/>
              <a:t>函数时，将需要对</a:t>
            </a:r>
            <a:r>
              <a:rPr lang="en-US" altLang="zh-CN" dirty="0"/>
              <a:t>complex </a:t>
            </a:r>
            <a:r>
              <a:rPr lang="zh-CN" altLang="en-US" dirty="0"/>
              <a:t>类型的数据</a:t>
            </a:r>
            <a:r>
              <a:rPr lang="en-US" altLang="zh-CN" dirty="0"/>
              <a:t>num[top-1] </a:t>
            </a:r>
            <a:r>
              <a:rPr lang="zh-CN" altLang="en-US" dirty="0"/>
              <a:t>通过使用运算符“</a:t>
            </a:r>
            <a:r>
              <a:rPr lang="en-US" altLang="zh-CN" dirty="0"/>
              <a:t>&lt;&lt;”</a:t>
            </a:r>
            <a:r>
              <a:rPr lang="zh-CN" altLang="en-US" dirty="0"/>
              <a:t>来进行输出，而系统和用户都没有定义过这种操作，因此，类模板</a:t>
            </a:r>
            <a:r>
              <a:rPr lang="en-US" altLang="zh-CN" dirty="0"/>
              <a:t>stack </a:t>
            </a:r>
            <a:r>
              <a:rPr lang="zh-CN" altLang="en-US" dirty="0"/>
              <a:t>的实例化</a:t>
            </a:r>
            <a:r>
              <a:rPr lang="en-US" altLang="zh-CN" dirty="0"/>
              <a:t>stack&lt;complex&gt;</a:t>
            </a:r>
            <a:r>
              <a:rPr lang="zh-CN" altLang="en-US" dirty="0"/>
              <a:t>就是不可行的了</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42</a:t>
            </a:fld>
            <a:endParaRPr lang="en-US" altLang="zh-CN" dirty="0"/>
          </a:p>
        </p:txBody>
      </p:sp>
    </p:spTree>
    <p:extLst>
      <p:ext uri="{BB962C8B-B14F-4D97-AF65-F5344CB8AC3E}">
        <p14:creationId xmlns:p14="http://schemas.microsoft.com/office/powerpoint/2010/main" val="35313650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类型参数检测与特例版本</a:t>
            </a:r>
          </a:p>
        </p:txBody>
      </p:sp>
      <p:sp>
        <p:nvSpPr>
          <p:cNvPr id="3" name="内容占位符 2"/>
          <p:cNvSpPr>
            <a:spLocks noGrp="1"/>
          </p:cNvSpPr>
          <p:nvPr>
            <p:ph idx="1"/>
          </p:nvPr>
        </p:nvSpPr>
        <p:spPr/>
        <p:txBody>
          <a:bodyPr/>
          <a:lstStyle/>
          <a:p>
            <a:r>
              <a:rPr lang="zh-CN" altLang="en-US" dirty="0"/>
              <a:t>如果用户在上述情况下，需要使</a:t>
            </a:r>
            <a:r>
              <a:rPr lang="en-US" altLang="zh-CN" dirty="0">
                <a:solidFill>
                  <a:schemeClr val="tx2"/>
                </a:solidFill>
                <a:latin typeface="Courier New" pitchFamily="49" charset="0"/>
                <a:cs typeface="Courier New" pitchFamily="49" charset="0"/>
              </a:rPr>
              <a:t>stack&lt;complex&gt;</a:t>
            </a:r>
            <a:r>
              <a:rPr lang="zh-CN" altLang="en-US" dirty="0"/>
              <a:t>可行，可有几个办法</a:t>
            </a:r>
            <a:r>
              <a:rPr lang="en-US" altLang="zh-CN" dirty="0"/>
              <a:t>:</a:t>
            </a:r>
            <a:endParaRPr lang="zh-CN" altLang="en-US" dirty="0"/>
          </a:p>
          <a:p>
            <a:pPr lvl="1"/>
            <a:r>
              <a:rPr lang="zh-CN" altLang="en-US" dirty="0"/>
              <a:t>对于类</a:t>
            </a:r>
            <a:r>
              <a:rPr lang="en-US" altLang="zh-CN" dirty="0"/>
              <a:t>complex </a:t>
            </a:r>
            <a:r>
              <a:rPr lang="zh-CN" altLang="en-US" dirty="0"/>
              <a:t>追加插入运算符“</a:t>
            </a:r>
            <a:r>
              <a:rPr lang="en-US" altLang="zh-CN" dirty="0"/>
              <a:t>&lt;&lt;”</a:t>
            </a:r>
            <a:r>
              <a:rPr lang="zh-CN" altLang="en-US" dirty="0"/>
              <a:t>的重载定义；</a:t>
            </a:r>
          </a:p>
          <a:p>
            <a:pPr lvl="1"/>
            <a:r>
              <a:rPr lang="zh-CN" altLang="en-US" dirty="0"/>
              <a:t>也可在类模板</a:t>
            </a:r>
            <a:r>
              <a:rPr lang="en-US" altLang="zh-CN" dirty="0"/>
              <a:t>stack </a:t>
            </a:r>
            <a:r>
              <a:rPr lang="zh-CN" altLang="en-US" dirty="0"/>
              <a:t>的定义中增加一个“特例版本”（也称“特殊版本”）的定义。例如在上例中，可以在类模板定义之后给出如下形式的特例版本：</a:t>
            </a:r>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43</a:t>
            </a:fld>
            <a:endParaRPr lang="en-US" altLang="zh-CN" dirty="0"/>
          </a:p>
        </p:txBody>
      </p:sp>
    </p:spTree>
    <p:extLst>
      <p:ext uri="{BB962C8B-B14F-4D97-AF65-F5344CB8AC3E}">
        <p14:creationId xmlns:p14="http://schemas.microsoft.com/office/powerpoint/2010/main" val="39960146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类型参数检测与特例版本</a:t>
            </a:r>
          </a:p>
        </p:txBody>
      </p:sp>
      <p:sp>
        <p:nvSpPr>
          <p:cNvPr id="3" name="内容占位符 2"/>
          <p:cNvSpPr>
            <a:spLocks noGrp="1"/>
          </p:cNvSpPr>
          <p:nvPr>
            <p:ph idx="1"/>
          </p:nvPr>
        </p:nvSpPr>
        <p:spPr/>
        <p:txBody>
          <a:bodyPr/>
          <a:lstStyle/>
          <a:p>
            <a:pPr marL="609600" indent="-609600">
              <a:buNone/>
            </a:pPr>
            <a:r>
              <a:rPr lang="en-US" altLang="zh-CN" sz="2400" dirty="0">
                <a:solidFill>
                  <a:srgbClr val="0000FF"/>
                </a:solidFill>
                <a:latin typeface="Courier New" pitchFamily="49" charset="0"/>
                <a:cs typeface="Courier New" pitchFamily="49" charset="0"/>
              </a:rPr>
              <a:t>void </a:t>
            </a:r>
            <a:r>
              <a:rPr lang="en-US" altLang="zh-CN" sz="2400" dirty="0">
                <a:solidFill>
                  <a:schemeClr val="tx2"/>
                </a:solidFill>
                <a:latin typeface="Courier New" pitchFamily="49" charset="0"/>
                <a:cs typeface="Courier New" pitchFamily="49" charset="0"/>
              </a:rPr>
              <a:t>stack&lt;</a:t>
            </a:r>
            <a:r>
              <a:rPr lang="en-US" altLang="zh-CN" sz="2400" dirty="0">
                <a:solidFill>
                  <a:srgbClr val="FF0000"/>
                </a:solidFill>
                <a:latin typeface="Courier New" pitchFamily="49" charset="0"/>
                <a:cs typeface="Courier New" pitchFamily="49" charset="0"/>
              </a:rPr>
              <a:t>complex</a:t>
            </a:r>
            <a:r>
              <a:rPr lang="en-US" altLang="zh-CN" sz="2400" dirty="0">
                <a:solidFill>
                  <a:schemeClr val="tx2"/>
                </a:solidFill>
                <a:latin typeface="Courier New" pitchFamily="49" charset="0"/>
                <a:cs typeface="Courier New" pitchFamily="49" charset="0"/>
              </a:rPr>
              <a:t>&gt;::</a:t>
            </a:r>
            <a:r>
              <a:rPr lang="en-US" altLang="zh-CN" sz="2400" dirty="0" err="1">
                <a:solidFill>
                  <a:schemeClr val="tx2"/>
                </a:solidFill>
                <a:latin typeface="Courier New" pitchFamily="49" charset="0"/>
                <a:cs typeface="Courier New" pitchFamily="49" charset="0"/>
              </a:rPr>
              <a:t>showtop</a:t>
            </a:r>
            <a:r>
              <a:rPr lang="en-US" altLang="zh-CN"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专用于</a:t>
            </a:r>
            <a:r>
              <a:rPr lang="en-US" altLang="zh-CN" sz="2400" dirty="0">
                <a:solidFill>
                  <a:srgbClr val="00B050"/>
                </a:solidFill>
                <a:latin typeface="Courier New" pitchFamily="49" charset="0"/>
                <a:cs typeface="Courier New" pitchFamily="49" charset="0"/>
              </a:rPr>
              <a:t>complex </a:t>
            </a:r>
            <a:r>
              <a:rPr lang="zh-CN" altLang="en-US" sz="2400" dirty="0">
                <a:solidFill>
                  <a:srgbClr val="00B050"/>
                </a:solidFill>
                <a:latin typeface="Courier New" pitchFamily="49" charset="0"/>
                <a:cs typeface="Courier New" pitchFamily="49" charset="0"/>
              </a:rPr>
              <a:t>类型的</a:t>
            </a:r>
            <a:r>
              <a:rPr lang="en-US" altLang="zh-CN" sz="2400" dirty="0" err="1">
                <a:solidFill>
                  <a:srgbClr val="00B050"/>
                </a:solidFill>
                <a:latin typeface="Courier New" pitchFamily="49" charset="0"/>
                <a:cs typeface="Courier New" pitchFamily="49" charset="0"/>
              </a:rPr>
              <a:t>showtop</a:t>
            </a:r>
            <a:r>
              <a:rPr lang="zh-CN" altLang="en-US" sz="2400" dirty="0">
                <a:solidFill>
                  <a:srgbClr val="00B050"/>
                </a:solidFill>
                <a:latin typeface="Courier New" pitchFamily="49" charset="0"/>
                <a:cs typeface="Courier New" pitchFamily="49" charset="0"/>
              </a:rPr>
              <a:t>（专门补充的“特例版本”），显示栈顶的</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那一个</a:t>
            </a:r>
            <a:r>
              <a:rPr lang="en-US" altLang="zh-CN" sz="2400" dirty="0">
                <a:solidFill>
                  <a:srgbClr val="00B050"/>
                </a:solidFill>
                <a:latin typeface="Courier New" pitchFamily="49" charset="0"/>
                <a:cs typeface="Courier New" pitchFamily="49" charset="0"/>
              </a:rPr>
              <a:t>complex </a:t>
            </a:r>
            <a:r>
              <a:rPr lang="zh-CN" altLang="en-US" sz="2400" dirty="0">
                <a:solidFill>
                  <a:srgbClr val="00B050"/>
                </a:solidFill>
                <a:latin typeface="Courier New" pitchFamily="49" charset="0"/>
                <a:cs typeface="Courier New" pitchFamily="49" charset="0"/>
              </a:rPr>
              <a:t>型数据。其中的</a:t>
            </a:r>
            <a:r>
              <a:rPr lang="en-US" altLang="zh-CN" sz="2400" dirty="0">
                <a:solidFill>
                  <a:srgbClr val="00B050"/>
                </a:solidFill>
                <a:latin typeface="Courier New" pitchFamily="49" charset="0"/>
                <a:cs typeface="Courier New" pitchFamily="49" charset="0"/>
              </a:rPr>
              <a:t>stack&lt;complex&gt;</a:t>
            </a:r>
            <a:r>
              <a:rPr lang="zh-CN" altLang="en-US" sz="2400" dirty="0">
                <a:solidFill>
                  <a:srgbClr val="00B050"/>
                </a:solidFill>
                <a:latin typeface="Courier New" pitchFamily="49" charset="0"/>
                <a:cs typeface="Courier New" pitchFamily="49" charset="0"/>
              </a:rPr>
              <a:t>为一个实例化后的模板类</a:t>
            </a:r>
            <a:r>
              <a:rPr lang="en-US" altLang="zh-CN" sz="2400" dirty="0">
                <a:solidFill>
                  <a:srgbClr val="00B050"/>
                </a:solidFill>
                <a:latin typeface="Courier New" pitchFamily="49" charset="0"/>
                <a:cs typeface="Courier New" pitchFamily="49" charset="0"/>
              </a:rPr>
              <a:t>*/</a:t>
            </a:r>
            <a:endParaRPr lang="zh-CN" altLang="en-US" sz="2400" dirty="0">
              <a:solidFill>
                <a:srgbClr val="00B050"/>
              </a:solidFill>
              <a:latin typeface="Courier New" pitchFamily="49" charset="0"/>
              <a:cs typeface="Courier New" pitchFamily="49" charset="0"/>
            </a:endParaRPr>
          </a:p>
          <a:p>
            <a:pPr marL="609600" indent="-609600">
              <a:buNone/>
            </a:pPr>
            <a:r>
              <a:rPr lang="en-US" altLang="zh-CN" sz="2400" dirty="0">
                <a:solidFill>
                  <a:srgbClr val="0000FF"/>
                </a:solidFill>
                <a:latin typeface="Courier New" pitchFamily="49" charset="0"/>
                <a:cs typeface="Courier New" pitchFamily="49" charset="0"/>
              </a:rPr>
              <a:t>	if </a:t>
            </a:r>
            <a:r>
              <a:rPr lang="en-US" altLang="zh-CN" sz="2400" dirty="0">
                <a:solidFill>
                  <a:schemeClr val="tx2"/>
                </a:solidFill>
                <a:latin typeface="Courier New" pitchFamily="49" charset="0"/>
                <a:cs typeface="Courier New" pitchFamily="49" charset="0"/>
              </a:rPr>
              <a:t>(top==0) </a:t>
            </a:r>
          </a:p>
          <a:p>
            <a:pPr marL="609600" indent="-609600">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 &lt;&lt; "stack is empty!"&lt;&lt; </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p>
          <a:p>
            <a:pPr marL="609600" indent="-609600">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else </a:t>
            </a:r>
          </a:p>
          <a:p>
            <a:pPr marL="609600" indent="-609600">
              <a:buNone/>
            </a:pP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Top_Member</a:t>
            </a:r>
            <a:r>
              <a:rPr lang="en-US" altLang="zh-CN" sz="2400" dirty="0">
                <a:solidFill>
                  <a:schemeClr val="tx2"/>
                </a:solidFill>
                <a:latin typeface="Courier New" pitchFamily="49" charset="0"/>
                <a:cs typeface="Courier New" pitchFamily="49" charset="0"/>
              </a:rPr>
              <a:t>:"&lt;&lt;num[top-1].</a:t>
            </a:r>
            <a:r>
              <a:rPr lang="en-US" altLang="zh-CN" sz="2400" dirty="0" err="1">
                <a:solidFill>
                  <a:schemeClr val="tx2"/>
                </a:solidFill>
                <a:latin typeface="Courier New" pitchFamily="49" charset="0"/>
                <a:cs typeface="Courier New" pitchFamily="49" charset="0"/>
              </a:rPr>
              <a:t>get_r</a:t>
            </a:r>
            <a:r>
              <a:rPr lang="en-US" altLang="zh-CN" sz="2400" dirty="0">
                <a:solidFill>
                  <a:schemeClr val="tx2"/>
                </a:solidFill>
                <a:latin typeface="Courier New" pitchFamily="49" charset="0"/>
                <a:cs typeface="Courier New" pitchFamily="49" charset="0"/>
              </a:rPr>
              <a:t>()</a:t>
            </a:r>
          </a:p>
          <a:p>
            <a:pPr marL="609600" indent="-609600">
              <a:buNone/>
            </a:pPr>
            <a:r>
              <a:rPr lang="en-US" altLang="zh-CN" sz="2400" dirty="0">
                <a:solidFill>
                  <a:schemeClr val="tx2"/>
                </a:solidFill>
                <a:latin typeface="Courier New" pitchFamily="49" charset="0"/>
                <a:cs typeface="Courier New" pitchFamily="49" charset="0"/>
              </a:rPr>
              <a:t>		&lt;&lt;", "&lt;&lt;num[top-1].</a:t>
            </a:r>
            <a:r>
              <a:rPr lang="en-US" altLang="zh-CN" sz="2400" dirty="0" err="1">
                <a:solidFill>
                  <a:schemeClr val="tx2"/>
                </a:solidFill>
                <a:latin typeface="Courier New" pitchFamily="49" charset="0"/>
                <a:cs typeface="Courier New" pitchFamily="49" charset="0"/>
              </a:rPr>
              <a:t>get_i</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p>
          <a:p>
            <a:pPr marL="609600" indent="-609600">
              <a:buNone/>
            </a:pPr>
            <a:r>
              <a:rPr lang="en-US" altLang="zh-CN" sz="2400" dirty="0">
                <a:solidFill>
                  <a:schemeClr val="tx2"/>
                </a:solidFill>
                <a:latin typeface="Courier New" pitchFamily="49" charset="0"/>
                <a:cs typeface="Courier New" pitchFamily="49" charset="0"/>
              </a:rPr>
              <a:t>} </a:t>
            </a:r>
            <a:endParaRPr lang="zh-CN" altLang="en-US" sz="2400" dirty="0">
              <a:solidFill>
                <a:schemeClr val="tx2"/>
              </a:solidFill>
              <a:latin typeface="Courier New" pitchFamily="49" charset="0"/>
              <a:cs typeface="Courier New" pitchFamily="49" charset="0"/>
            </a:endParaRPr>
          </a:p>
          <a:p>
            <a:endParaRPr lang="zh-CN" altLang="en-US" sz="2400" dirty="0">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44</a:t>
            </a:fld>
            <a:endParaRPr lang="en-US" altLang="zh-CN" dirty="0"/>
          </a:p>
        </p:txBody>
      </p:sp>
    </p:spTree>
    <p:extLst>
      <p:ext uri="{BB962C8B-B14F-4D97-AF65-F5344CB8AC3E}">
        <p14:creationId xmlns:p14="http://schemas.microsoft.com/office/powerpoint/2010/main" val="19979335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类型参数检测与特例版本</a:t>
            </a:r>
          </a:p>
        </p:txBody>
      </p:sp>
      <p:sp>
        <p:nvSpPr>
          <p:cNvPr id="3" name="内容占位符 2"/>
          <p:cNvSpPr>
            <a:spLocks noGrp="1"/>
          </p:cNvSpPr>
          <p:nvPr>
            <p:ph idx="1"/>
          </p:nvPr>
        </p:nvSpPr>
        <p:spPr/>
        <p:txBody>
          <a:bodyPr/>
          <a:lstStyle/>
          <a:p>
            <a:r>
              <a:rPr lang="zh-CN" altLang="en-US" dirty="0"/>
              <a:t>假设自定义的复数类型</a:t>
            </a:r>
            <a:r>
              <a:rPr lang="en-US" altLang="zh-CN" dirty="0"/>
              <a:t>complex </a:t>
            </a:r>
            <a:r>
              <a:rPr lang="zh-CN" altLang="en-US" dirty="0"/>
              <a:t>中具有公有的成员函数</a:t>
            </a:r>
            <a:r>
              <a:rPr lang="en-US" altLang="zh-CN" dirty="0" err="1"/>
              <a:t>get_r</a:t>
            </a:r>
            <a:r>
              <a:rPr lang="en-US" altLang="zh-CN" dirty="0"/>
              <a:t>()</a:t>
            </a:r>
            <a:r>
              <a:rPr lang="zh-CN" altLang="en-US" dirty="0"/>
              <a:t>以及</a:t>
            </a:r>
            <a:r>
              <a:rPr lang="en-US" altLang="zh-CN" dirty="0" err="1"/>
              <a:t>get_i</a:t>
            </a:r>
            <a:r>
              <a:rPr lang="en-US" altLang="zh-CN" dirty="0"/>
              <a:t>()</a:t>
            </a:r>
            <a:r>
              <a:rPr lang="zh-CN" altLang="en-US" dirty="0"/>
              <a:t>，用于获取复数的实部和虚部。如此，当实例化</a:t>
            </a:r>
            <a:r>
              <a:rPr lang="en-US" altLang="zh-CN" dirty="0"/>
              <a:t>stack&lt;complex&gt;</a:t>
            </a:r>
            <a:r>
              <a:rPr lang="zh-CN" altLang="en-US" dirty="0"/>
              <a:t>时将按该特例版本的定义进行。</a:t>
            </a:r>
          </a:p>
          <a:p>
            <a:r>
              <a:rPr lang="zh-CN" altLang="en-US" dirty="0"/>
              <a:t>概括地说，当处理某一类模板中的可变类型</a:t>
            </a:r>
            <a:r>
              <a:rPr lang="en-US" altLang="zh-CN" dirty="0">
                <a:solidFill>
                  <a:srgbClr val="FF0000"/>
                </a:solidFill>
              </a:rPr>
              <a:t>T</a:t>
            </a:r>
            <a:r>
              <a:rPr lang="zh-CN" altLang="en-US" dirty="0"/>
              <a:t>型数据时，如果处理算法并不能对所有的</a:t>
            </a:r>
            <a:r>
              <a:rPr lang="en-US" altLang="zh-CN" dirty="0">
                <a:solidFill>
                  <a:srgbClr val="FF0000"/>
                </a:solidFill>
              </a:rPr>
              <a:t>T</a:t>
            </a:r>
            <a:r>
              <a:rPr lang="zh-CN" altLang="en-US" dirty="0"/>
              <a:t>类型取值做统一的处理，此时可通过使用专门补充的所谓特例版本来对具有特殊性的那些</a:t>
            </a:r>
            <a:r>
              <a:rPr lang="en-US" altLang="zh-CN" dirty="0"/>
              <a:t>T</a:t>
            </a:r>
            <a:r>
              <a:rPr lang="zh-CN" altLang="en-US" dirty="0"/>
              <a:t>类型取值做特殊处理。</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45</a:t>
            </a:fld>
            <a:endParaRPr lang="en-US" altLang="zh-CN" dirty="0"/>
          </a:p>
        </p:txBody>
      </p:sp>
    </p:spTree>
    <p:extLst>
      <p:ext uri="{BB962C8B-B14F-4D97-AF65-F5344CB8AC3E}">
        <p14:creationId xmlns:p14="http://schemas.microsoft.com/office/powerpoint/2010/main" val="2557201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类型参数检测与特例版本</a:t>
            </a:r>
          </a:p>
        </p:txBody>
      </p:sp>
      <p:sp>
        <p:nvSpPr>
          <p:cNvPr id="3" name="内容占位符 2"/>
          <p:cNvSpPr>
            <a:spLocks noGrp="1"/>
          </p:cNvSpPr>
          <p:nvPr>
            <p:ph idx="1"/>
          </p:nvPr>
        </p:nvSpPr>
        <p:spPr/>
        <p:txBody>
          <a:bodyPr/>
          <a:lstStyle/>
          <a:p>
            <a:r>
              <a:rPr lang="zh-CN" altLang="en-US" dirty="0"/>
              <a:t>也可以对函数模板，或类模板的个别函数成员补充其“特例版本”定义。</a:t>
            </a:r>
          </a:p>
          <a:p>
            <a:r>
              <a:rPr lang="zh-CN" altLang="en-US" dirty="0"/>
              <a:t>例如，可将该例的</a:t>
            </a:r>
            <a:r>
              <a:rPr lang="en-US" altLang="zh-CN" dirty="0" err="1"/>
              <a:t>showtop</a:t>
            </a:r>
            <a:r>
              <a:rPr lang="zh-CN" altLang="en-US" dirty="0"/>
              <a:t>功能进一步划分，让</a:t>
            </a:r>
            <a:r>
              <a:rPr lang="en-US" altLang="zh-CN" dirty="0" err="1"/>
              <a:t>showtop</a:t>
            </a:r>
            <a:r>
              <a:rPr lang="zh-CN" altLang="en-US" dirty="0"/>
              <a:t>调用另一个新增加的</a:t>
            </a:r>
            <a:r>
              <a:rPr lang="en-US" altLang="zh-CN" dirty="0"/>
              <a:t>show</a:t>
            </a:r>
            <a:r>
              <a:rPr lang="zh-CN" altLang="en-US" dirty="0"/>
              <a:t>函数，而由</a:t>
            </a:r>
            <a:r>
              <a:rPr lang="en-US" altLang="zh-CN" dirty="0"/>
              <a:t>show</a:t>
            </a:r>
            <a:r>
              <a:rPr lang="zh-CN" altLang="en-US" dirty="0"/>
              <a:t>函数具体考虑对两种情况的处理：一种处理可直接通过运算符“</a:t>
            </a:r>
            <a:r>
              <a:rPr lang="en-US" altLang="zh-CN" dirty="0"/>
              <a:t>&lt;&lt;”</a:t>
            </a:r>
            <a:r>
              <a:rPr lang="zh-CN" altLang="en-US" dirty="0"/>
              <a:t>来显示的数据，另一种“特例版本”专用于处理</a:t>
            </a:r>
            <a:r>
              <a:rPr lang="en-US" altLang="zh-CN" dirty="0"/>
              <a:t>complex</a:t>
            </a:r>
            <a:r>
              <a:rPr lang="zh-CN" altLang="en-US" dirty="0"/>
              <a:t>类型的数据。</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46</a:t>
            </a:fld>
            <a:endParaRPr lang="en-US" altLang="zh-CN" dirty="0"/>
          </a:p>
        </p:txBody>
      </p:sp>
    </p:spTree>
    <p:extLst>
      <p:ext uri="{BB962C8B-B14F-4D97-AF65-F5344CB8AC3E}">
        <p14:creationId xmlns:p14="http://schemas.microsoft.com/office/powerpoint/2010/main" val="16034430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类型参数检测与特例版本</a:t>
            </a:r>
          </a:p>
        </p:txBody>
      </p:sp>
      <p:sp>
        <p:nvSpPr>
          <p:cNvPr id="3" name="内容占位符 2"/>
          <p:cNvSpPr>
            <a:spLocks noGrp="1"/>
          </p:cNvSpPr>
          <p:nvPr>
            <p:ph idx="1"/>
          </p:nvPr>
        </p:nvSpPr>
        <p:spPr/>
        <p:txBody>
          <a:bodyPr/>
          <a:lstStyle/>
          <a:p>
            <a:pPr>
              <a:spcBef>
                <a:spcPts val="0"/>
              </a:spcBef>
              <a:buNone/>
            </a:pPr>
            <a:r>
              <a:rPr lang="en-US" altLang="zh-CN" sz="2400" dirty="0">
                <a:solidFill>
                  <a:srgbClr val="0000FF"/>
                </a:solidFill>
                <a:latin typeface="Courier New" pitchFamily="49" charset="0"/>
                <a:cs typeface="Courier New" pitchFamily="49" charset="0"/>
              </a:rPr>
              <a:t>class </a:t>
            </a:r>
            <a:r>
              <a:rPr lang="en-US" altLang="zh-CN" sz="2400" dirty="0">
                <a:solidFill>
                  <a:schemeClr val="tx2"/>
                </a:solidFill>
                <a:latin typeface="Courier New" pitchFamily="49" charset="0"/>
                <a:cs typeface="Courier New" pitchFamily="49" charset="0"/>
              </a:rPr>
              <a:t>complex {  </a:t>
            </a: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复数类型</a:t>
            </a:r>
            <a:r>
              <a:rPr lang="en-US" altLang="zh-CN" sz="2400" dirty="0">
                <a:solidFill>
                  <a:srgbClr val="00B050"/>
                </a:solidFill>
                <a:latin typeface="Courier New" pitchFamily="49" charset="0"/>
                <a:cs typeface="Courier New" pitchFamily="49" charset="0"/>
              </a:rPr>
              <a:t>complex</a:t>
            </a:r>
          </a:p>
          <a:p>
            <a:pPr>
              <a:spcBef>
                <a:spcPts val="0"/>
              </a:spcBef>
              <a:buNone/>
            </a:pPr>
            <a:r>
              <a:rPr lang="en-US" altLang="zh-CN" sz="2400" dirty="0">
                <a:solidFill>
                  <a:srgbClr val="0000FF"/>
                </a:solidFill>
                <a:latin typeface="Courier New" pitchFamily="49" charset="0"/>
                <a:cs typeface="Courier New" pitchFamily="49" charset="0"/>
              </a:rPr>
              <a:t>	double </a:t>
            </a:r>
            <a:r>
              <a:rPr lang="en-US" altLang="zh-CN" sz="2400" dirty="0">
                <a:solidFill>
                  <a:schemeClr val="tx2"/>
                </a:solidFill>
                <a:latin typeface="Courier New" pitchFamily="49" charset="0"/>
                <a:cs typeface="Courier New" pitchFamily="49" charset="0"/>
              </a:rPr>
              <a:t>real, image;</a:t>
            </a:r>
          </a:p>
          <a:p>
            <a:pPr>
              <a:spcBef>
                <a:spcPts val="0"/>
              </a:spcBef>
              <a:buNone/>
            </a:pPr>
            <a:r>
              <a:rPr lang="en-US" altLang="zh-CN" sz="2400" dirty="0">
                <a:solidFill>
                  <a:srgbClr val="0000FF"/>
                </a:solidFill>
                <a:latin typeface="Courier New" pitchFamily="49" charset="0"/>
                <a:cs typeface="Courier New" pitchFamily="49" charset="0"/>
              </a:rPr>
              <a:t>public</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p>
          <a:p>
            <a:pPr>
              <a:spcBef>
                <a:spcPts val="0"/>
              </a:spcBef>
              <a:buNone/>
            </a:pPr>
            <a:r>
              <a:rPr lang="en-US" altLang="zh-CN" sz="2400" dirty="0">
                <a:solidFill>
                  <a:srgbClr val="0000FF"/>
                </a:solidFill>
                <a:latin typeface="Courier New" pitchFamily="49" charset="0"/>
                <a:cs typeface="Courier New" pitchFamily="49" charset="0"/>
              </a:rPr>
              <a:t>template </a:t>
            </a:r>
            <a:r>
              <a:rPr lang="en-US" altLang="zh-CN" sz="2400" dirty="0">
                <a:solidFill>
                  <a:schemeClr val="tx2"/>
                </a:solidFill>
                <a:latin typeface="Courier New" pitchFamily="49" charset="0"/>
                <a:cs typeface="Courier New" pitchFamily="49" charset="0"/>
              </a:rPr>
              <a:t>&lt;</a:t>
            </a:r>
            <a:r>
              <a:rPr lang="en-US" altLang="zh-CN" sz="2400" dirty="0">
                <a:solidFill>
                  <a:srgbClr val="0000FF"/>
                </a:solidFill>
                <a:latin typeface="Courier New" pitchFamily="49" charset="0"/>
                <a:cs typeface="Courier New" pitchFamily="49" charset="0"/>
              </a:rPr>
              <a:t>class </a:t>
            </a:r>
            <a:r>
              <a:rPr lang="en-US" altLang="zh-CN" sz="2400" dirty="0">
                <a:solidFill>
                  <a:srgbClr val="FF0000"/>
                </a:solidFill>
                <a:latin typeface="Courier New" pitchFamily="49" charset="0"/>
                <a:cs typeface="Courier New" pitchFamily="49" charset="0"/>
              </a:rPr>
              <a:t>T</a:t>
            </a:r>
            <a:r>
              <a:rPr lang="en-US" altLang="zh-CN" sz="2400" dirty="0">
                <a:solidFill>
                  <a:schemeClr val="tx2"/>
                </a:solidFill>
                <a:latin typeface="Courier New" pitchFamily="49" charset="0"/>
                <a:cs typeface="Courier New" pitchFamily="49" charset="0"/>
              </a:rPr>
              <a:t>&gt;</a:t>
            </a:r>
          </a:p>
          <a:p>
            <a:pPr>
              <a:spcBef>
                <a:spcPts val="0"/>
              </a:spcBef>
              <a:buNone/>
            </a:pPr>
            <a:r>
              <a:rPr lang="en-US" altLang="zh-CN" sz="2400" dirty="0">
                <a:solidFill>
                  <a:srgbClr val="0000FF"/>
                </a:solidFill>
                <a:latin typeface="Courier New" pitchFamily="49" charset="0"/>
                <a:cs typeface="Courier New" pitchFamily="49" charset="0"/>
              </a:rPr>
              <a:t>class </a:t>
            </a:r>
            <a:r>
              <a:rPr lang="en-US" altLang="zh-CN" sz="2400" dirty="0">
                <a:solidFill>
                  <a:schemeClr val="tx2"/>
                </a:solidFill>
                <a:latin typeface="Courier New" pitchFamily="49" charset="0"/>
                <a:cs typeface="Courier New" pitchFamily="49" charset="0"/>
              </a:rPr>
              <a:t>stack {</a:t>
            </a:r>
          </a:p>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rgbClr val="FF0000"/>
                </a:solidFill>
                <a:latin typeface="Courier New" pitchFamily="49" charset="0"/>
                <a:cs typeface="Courier New" pitchFamily="49" charset="0"/>
              </a:rPr>
              <a:t>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data [20];</a:t>
            </a:r>
          </a:p>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top;</a:t>
            </a:r>
          </a:p>
          <a:p>
            <a:pPr>
              <a:spcBef>
                <a:spcPts val="0"/>
              </a:spcBef>
              <a:buNone/>
            </a:pPr>
            <a:r>
              <a:rPr lang="en-US" altLang="zh-CN" sz="2400" dirty="0">
                <a:solidFill>
                  <a:srgbClr val="0000FF"/>
                </a:solidFill>
                <a:latin typeface="Courier New" pitchFamily="49" charset="0"/>
                <a:cs typeface="Courier New" pitchFamily="49" charset="0"/>
              </a:rPr>
              <a:t>public</a:t>
            </a:r>
            <a:r>
              <a:rPr lang="en-US" altLang="zh-CN" sz="2400" dirty="0">
                <a:solidFill>
                  <a:schemeClr val="tx2"/>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 </a:t>
            </a:r>
            <a:endParaRPr lang="en-US" altLang="zh-CN" sz="2400" dirty="0">
              <a:solidFill>
                <a:srgbClr val="669900"/>
              </a:solidFill>
              <a:latin typeface="Courier New" pitchFamily="49" charset="0"/>
              <a:cs typeface="Courier New" pitchFamily="49" charset="0"/>
            </a:endParaRPr>
          </a:p>
          <a:p>
            <a:pPr>
              <a:spcBef>
                <a:spcPts val="0"/>
              </a:spcBef>
              <a:buNone/>
            </a:pPr>
            <a:r>
              <a:rPr lang="en-US" altLang="zh-CN" sz="2400" dirty="0">
                <a:solidFill>
                  <a:srgbClr val="0000FF"/>
                </a:solidFill>
                <a:latin typeface="Courier New" pitchFamily="49" charset="0"/>
                <a:cs typeface="Courier New" pitchFamily="49" charset="0"/>
              </a:rPr>
              <a:t>    void </a:t>
            </a:r>
            <a:r>
              <a:rPr lang="en-US" altLang="zh-CN" sz="2400" dirty="0" err="1">
                <a:solidFill>
                  <a:schemeClr val="tx2"/>
                </a:solidFill>
                <a:latin typeface="Courier New" pitchFamily="49" charset="0"/>
                <a:cs typeface="Courier New" pitchFamily="49" charset="0"/>
              </a:rPr>
              <a:t>showtop</a:t>
            </a:r>
            <a:r>
              <a:rPr lang="en-US" altLang="zh-CN" sz="2400" dirty="0">
                <a:solidFill>
                  <a:schemeClr val="tx2"/>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void</a:t>
            </a:r>
            <a:r>
              <a:rPr lang="en-US" altLang="zh-CN" sz="2400" dirty="0">
                <a:solidFill>
                  <a:schemeClr val="tx2"/>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显示栈顶数据</a:t>
            </a:r>
          </a:p>
          <a:p>
            <a:pPr>
              <a:spcBef>
                <a:spcPts val="0"/>
              </a:spcBef>
              <a:buNone/>
            </a:pPr>
            <a:r>
              <a:rPr lang="zh-CN" altLang="en-US" sz="2400" dirty="0">
                <a:solidFill>
                  <a:srgbClr val="0000FF"/>
                </a:solidFill>
                <a:latin typeface="Courier New" pitchFamily="49" charset="0"/>
                <a:cs typeface="Courier New" pitchFamily="49" charset="0"/>
              </a:rPr>
              <a:t>    </a:t>
            </a:r>
            <a:r>
              <a:rPr lang="zh-CN" altLang="en-US" sz="2400" dirty="0">
                <a:solidFill>
                  <a:schemeClr val="tx2"/>
                </a:solidFill>
                <a:latin typeface="Courier New" pitchFamily="49" charset="0"/>
                <a:cs typeface="Courier New" pitchFamily="49" charset="0"/>
              </a:rPr>
              <a:t>...</a:t>
            </a:r>
          </a:p>
          <a:p>
            <a:pPr>
              <a:spcBef>
                <a:spcPts val="0"/>
              </a:spcBef>
              <a:buNone/>
            </a:pPr>
            <a:r>
              <a:rPr lang="zh-CN" altLang="en-US" sz="2400" dirty="0">
                <a:solidFill>
                  <a:schemeClr val="tx2"/>
                </a:solidFill>
                <a:latin typeface="Courier New" pitchFamily="49" charset="0"/>
                <a:cs typeface="Courier New" pitchFamily="49" charset="0"/>
              </a:rPr>
              <a:t>}; </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47</a:t>
            </a:fld>
            <a:endParaRPr lang="en-US" altLang="zh-CN" dirty="0"/>
          </a:p>
        </p:txBody>
      </p:sp>
    </p:spTree>
    <p:extLst>
      <p:ext uri="{BB962C8B-B14F-4D97-AF65-F5344CB8AC3E}">
        <p14:creationId xmlns:p14="http://schemas.microsoft.com/office/powerpoint/2010/main" val="2399950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类型参数检测与特例版本</a:t>
            </a:r>
          </a:p>
        </p:txBody>
      </p:sp>
      <p:sp>
        <p:nvSpPr>
          <p:cNvPr id="3" name="内容占位符 2"/>
          <p:cNvSpPr>
            <a:spLocks noGrp="1"/>
          </p:cNvSpPr>
          <p:nvPr>
            <p:ph idx="1"/>
          </p:nvPr>
        </p:nvSpPr>
        <p:spPr/>
        <p:txBody>
          <a:bodyPr/>
          <a:lstStyle/>
          <a:p>
            <a:pPr>
              <a:spcBef>
                <a:spcPts val="0"/>
              </a:spcBef>
              <a:buNone/>
            </a:pPr>
            <a:r>
              <a:rPr lang="en-US" altLang="zh-CN" sz="2400" dirty="0">
                <a:solidFill>
                  <a:srgbClr val="0000FF"/>
                </a:solidFill>
                <a:latin typeface="Courier New" pitchFamily="49" charset="0"/>
                <a:cs typeface="Courier New" pitchFamily="49" charset="0"/>
              </a:rPr>
              <a:t>template </a:t>
            </a:r>
            <a:r>
              <a:rPr lang="en-US" altLang="zh-CN" sz="2400" dirty="0">
                <a:solidFill>
                  <a:schemeClr val="tx2"/>
                </a:solidFill>
                <a:latin typeface="Courier New" pitchFamily="49" charset="0"/>
                <a:cs typeface="Courier New" pitchFamily="49" charset="0"/>
              </a:rPr>
              <a:t>&lt;</a:t>
            </a:r>
            <a:r>
              <a:rPr lang="en-US" altLang="zh-CN" sz="2400" dirty="0">
                <a:solidFill>
                  <a:srgbClr val="0000FF"/>
                </a:solidFill>
                <a:latin typeface="Courier New" pitchFamily="49" charset="0"/>
                <a:cs typeface="Courier New" pitchFamily="49" charset="0"/>
              </a:rPr>
              <a:t>class </a:t>
            </a:r>
            <a:r>
              <a:rPr lang="en-US" altLang="zh-CN" sz="2400" dirty="0">
                <a:solidFill>
                  <a:srgbClr val="FF0000"/>
                </a:solidFill>
                <a:latin typeface="Courier New" pitchFamily="49" charset="0"/>
                <a:cs typeface="Courier New" pitchFamily="49" charset="0"/>
              </a:rPr>
              <a:t>T</a:t>
            </a:r>
            <a:r>
              <a:rPr lang="en-US" altLang="zh-CN" sz="2400" dirty="0">
                <a:solidFill>
                  <a:schemeClr val="tx2"/>
                </a:solidFill>
                <a:latin typeface="Courier New" pitchFamily="49" charset="0"/>
                <a:cs typeface="Courier New" pitchFamily="49" charset="0"/>
              </a:rPr>
              <a:t>&gt;</a:t>
            </a:r>
            <a:r>
              <a:rPr lang="en-US" altLang="zh-CN" sz="2400" dirty="0">
                <a:solidFill>
                  <a:srgbClr val="0000FF"/>
                </a:solidFill>
                <a:latin typeface="Courier New" pitchFamily="49" charset="0"/>
                <a:cs typeface="Courier New" pitchFamily="49" charset="0"/>
              </a:rPr>
              <a:t> </a:t>
            </a:r>
          </a:p>
          <a:p>
            <a:pPr>
              <a:spcBef>
                <a:spcPts val="0"/>
              </a:spcBef>
              <a:buNone/>
            </a:pPr>
            <a:r>
              <a:rPr lang="en-US" altLang="zh-CN" sz="2400" dirty="0">
                <a:solidFill>
                  <a:srgbClr val="0000FF"/>
                </a:solidFill>
                <a:latin typeface="Courier New" pitchFamily="49" charset="0"/>
                <a:cs typeface="Courier New" pitchFamily="49" charset="0"/>
              </a:rPr>
              <a:t>void </a:t>
            </a:r>
            <a:r>
              <a:rPr lang="en-US" altLang="zh-CN" sz="2400" dirty="0">
                <a:solidFill>
                  <a:schemeClr val="tx2"/>
                </a:solidFill>
                <a:latin typeface="Courier New" pitchFamily="49" charset="0"/>
                <a:cs typeface="Courier New" pitchFamily="49" charset="0"/>
              </a:rPr>
              <a:t>stack&lt;</a:t>
            </a:r>
            <a:r>
              <a:rPr lang="en-US" altLang="zh-CN" sz="2400" dirty="0">
                <a:solidFill>
                  <a:srgbClr val="FF0000"/>
                </a:solidFill>
                <a:latin typeface="Courier New" pitchFamily="49" charset="0"/>
                <a:cs typeface="Courier New" pitchFamily="49" charset="0"/>
              </a:rPr>
              <a:t>T</a:t>
            </a:r>
            <a:r>
              <a:rPr lang="en-US" altLang="zh-CN" sz="2400" dirty="0">
                <a:solidFill>
                  <a:schemeClr val="tx2"/>
                </a:solidFill>
                <a:latin typeface="Courier New" pitchFamily="49" charset="0"/>
                <a:cs typeface="Courier New" pitchFamily="49" charset="0"/>
              </a:rPr>
              <a:t>&gt;::</a:t>
            </a:r>
            <a:r>
              <a:rPr lang="en-US" altLang="zh-CN" sz="2400" dirty="0" err="1">
                <a:solidFill>
                  <a:schemeClr val="tx2"/>
                </a:solidFill>
                <a:latin typeface="Courier New" pitchFamily="49" charset="0"/>
                <a:cs typeface="Courier New" pitchFamily="49" charset="0"/>
              </a:rPr>
              <a:t>showtop</a:t>
            </a:r>
            <a:r>
              <a:rPr lang="en-US" altLang="zh-CN" sz="2400" dirty="0">
                <a:solidFill>
                  <a:schemeClr val="tx2"/>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void</a:t>
            </a:r>
            <a:r>
              <a:rPr lang="en-US" altLang="zh-CN" sz="2400" dirty="0">
                <a:solidFill>
                  <a:schemeClr val="tx2"/>
                </a:solidFill>
                <a:latin typeface="Courier New" pitchFamily="49" charset="0"/>
                <a:cs typeface="Courier New" pitchFamily="49" charset="0"/>
              </a:rPr>
              <a:t>)</a:t>
            </a:r>
            <a:endParaRPr lang="en-US" altLang="zh-CN" sz="2400" dirty="0">
              <a:solidFill>
                <a:srgbClr val="0000FF"/>
              </a:solidFill>
              <a:latin typeface="Courier New" pitchFamily="49" charset="0"/>
              <a:cs typeface="Courier New" pitchFamily="49" charset="0"/>
            </a:endParaRPr>
          </a:p>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通用的</a:t>
            </a:r>
            <a:r>
              <a:rPr lang="en-US" altLang="zh-CN" sz="2400" dirty="0" err="1">
                <a:solidFill>
                  <a:srgbClr val="00B050"/>
                </a:solidFill>
                <a:latin typeface="Courier New" pitchFamily="49" charset="0"/>
                <a:cs typeface="Courier New" pitchFamily="49" charset="0"/>
              </a:rPr>
              <a:t>showtop</a:t>
            </a:r>
            <a:endParaRPr lang="en-US" altLang="zh-CN" sz="2400" dirty="0">
              <a:solidFill>
                <a:srgbClr val="00B050"/>
              </a:solidFill>
              <a:latin typeface="Courier New" pitchFamily="49" charset="0"/>
              <a:cs typeface="Courier New" pitchFamily="49" charset="0"/>
            </a:endParaRPr>
          </a:p>
          <a:p>
            <a:pPr>
              <a:spcBef>
                <a:spcPts val="0"/>
              </a:spcBef>
              <a:buNone/>
            </a:pPr>
            <a:r>
              <a:rPr lang="en-US" altLang="zh-CN" sz="2400" dirty="0">
                <a:solidFill>
                  <a:srgbClr val="00B050"/>
                </a:solidFill>
                <a:latin typeface="Courier New" pitchFamily="49" charset="0"/>
                <a:cs typeface="Courier New" pitchFamily="49" charset="0"/>
              </a:rPr>
              <a:t>	//T</a:t>
            </a:r>
            <a:r>
              <a:rPr lang="zh-CN" altLang="en-US" sz="2400" dirty="0">
                <a:solidFill>
                  <a:srgbClr val="00B050"/>
                </a:solidFill>
                <a:latin typeface="Courier New" pitchFamily="49" charset="0"/>
                <a:cs typeface="Courier New" pitchFamily="49" charset="0"/>
              </a:rPr>
              <a:t>类型数据，可直接通过“&lt;&lt;”来一次性输出的数据</a:t>
            </a:r>
          </a:p>
          <a:p>
            <a:pPr>
              <a:spcBef>
                <a:spcPts val="0"/>
              </a:spcBef>
              <a:buNone/>
            </a:pPr>
            <a:r>
              <a:rPr lang="zh-CN" altLang="en-US" sz="2400" dirty="0">
                <a:solidFill>
                  <a:schemeClr val="tx2"/>
                </a:solidFill>
                <a:latin typeface="Courier New" pitchFamily="49" charset="0"/>
                <a:cs typeface="Courier New" pitchFamily="49" charset="0"/>
              </a:rPr>
              <a:t>{</a:t>
            </a:r>
          </a:p>
          <a:p>
            <a:pPr>
              <a:spcBef>
                <a:spcPts val="0"/>
              </a:spcBef>
              <a:buNone/>
            </a:pPr>
            <a:r>
              <a:rPr lang="zh-CN" altLang="en-US" sz="2400" dirty="0">
                <a:solidFill>
                  <a:srgbClr val="0000FF"/>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if </a:t>
            </a:r>
            <a:r>
              <a:rPr lang="en-US" altLang="zh-CN" sz="2400" dirty="0">
                <a:solidFill>
                  <a:schemeClr val="tx2"/>
                </a:solidFill>
                <a:latin typeface="Courier New" pitchFamily="49" charset="0"/>
                <a:cs typeface="Courier New" pitchFamily="49" charset="0"/>
              </a:rPr>
              <a:t>(top==0)</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 &lt;&lt; "stack is empty!"&lt;&lt; </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rgbClr val="0000FF"/>
                </a:solidFill>
                <a:latin typeface="Courier New" pitchFamily="49" charset="0"/>
                <a:cs typeface="Courier New" pitchFamily="49" charset="0"/>
              </a:rPr>
              <a:t>	else</a:t>
            </a:r>
            <a:endParaRPr lang="en-US" altLang="zh-CN" sz="2400" dirty="0">
              <a:solidFill>
                <a:srgbClr val="FF0000"/>
              </a:solidFill>
              <a:latin typeface="Courier New" pitchFamily="49" charset="0"/>
              <a:cs typeface="Courier New" pitchFamily="49" charset="0"/>
            </a:endParaRPr>
          </a:p>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Top_Member</a:t>
            </a:r>
            <a:r>
              <a:rPr lang="en-US" altLang="zh-CN" sz="2400" dirty="0">
                <a:solidFill>
                  <a:schemeClr val="tx2"/>
                </a:solidFill>
                <a:latin typeface="Courier New" pitchFamily="49" charset="0"/>
                <a:cs typeface="Courier New" pitchFamily="49" charset="0"/>
              </a:rPr>
              <a:t>:"&lt;&lt;data[top-1]&lt;&lt;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rgbClr val="0000FF"/>
                </a:solidFill>
                <a:latin typeface="Courier New" pitchFamily="49" charset="0"/>
                <a:cs typeface="Courier New" pitchFamily="49" charset="0"/>
              </a:rPr>
              <a:t> </a:t>
            </a:r>
            <a:endParaRPr lang="en-US" altLang="zh-CN" sz="2400" dirty="0">
              <a:solidFill>
                <a:srgbClr val="FF0000"/>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48</a:t>
            </a:fld>
            <a:endParaRPr lang="en-US" altLang="zh-CN" dirty="0"/>
          </a:p>
        </p:txBody>
      </p:sp>
    </p:spTree>
    <p:extLst>
      <p:ext uri="{BB962C8B-B14F-4D97-AF65-F5344CB8AC3E}">
        <p14:creationId xmlns:p14="http://schemas.microsoft.com/office/powerpoint/2010/main" val="3054044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p:txBody>
          <a:bodyPr/>
          <a:lstStyle/>
          <a:p>
            <a:r>
              <a:rPr lang="zh-CN" altLang="en-US" dirty="0"/>
              <a:t>实际上，若“提取”出一个可变化的类型参数</a:t>
            </a:r>
            <a:r>
              <a:rPr lang="en-US" altLang="zh-CN" dirty="0"/>
              <a:t>T，</a:t>
            </a:r>
            <a:r>
              <a:rPr lang="zh-CN" altLang="en-US" dirty="0"/>
              <a:t>则可“综合”成为如下的同一个</a:t>
            </a:r>
            <a:r>
              <a:rPr lang="zh-CN" altLang="en-US" dirty="0">
                <a:solidFill>
                  <a:srgbClr val="FF0000"/>
                </a:solidFill>
              </a:rPr>
              <a:t>函数（即函数模板）</a:t>
            </a:r>
            <a:r>
              <a:rPr lang="zh-CN" altLang="en-US" dirty="0"/>
              <a:t>，它实际上代表着一组函数</a:t>
            </a:r>
            <a:endParaRPr lang="en-US" altLang="zh-CN" dirty="0">
              <a:solidFill>
                <a:srgbClr val="0000FF"/>
              </a:solidFill>
            </a:endParaRPr>
          </a:p>
          <a:p>
            <a:pPr>
              <a:lnSpc>
                <a:spcPct val="70000"/>
              </a:lnSpc>
              <a:buNone/>
            </a:pPr>
            <a:r>
              <a:rPr lang="en-US" altLang="zh-CN" dirty="0">
                <a:solidFill>
                  <a:srgbClr val="0000FF"/>
                </a:solidFill>
                <a:latin typeface="宋体" charset="-122"/>
              </a:rPr>
              <a:t>	</a:t>
            </a:r>
          </a:p>
          <a:p>
            <a:pPr>
              <a:lnSpc>
                <a:spcPct val="70000"/>
              </a:lnSpc>
              <a:buNone/>
            </a:pPr>
            <a:r>
              <a:rPr lang="en-US" altLang="zh-CN" sz="2800" dirty="0">
                <a:solidFill>
                  <a:srgbClr val="0000FF"/>
                </a:solidFill>
                <a:latin typeface="宋体" charset="-122"/>
                <a:cs typeface="Courier New" pitchFamily="49" charset="0"/>
              </a:rPr>
              <a:t>	</a:t>
            </a:r>
            <a:r>
              <a:rPr lang="en-US" altLang="zh-CN" sz="2800" dirty="0">
                <a:solidFill>
                  <a:srgbClr val="FF0000"/>
                </a:solidFill>
                <a:latin typeface="Courier New" pitchFamily="49" charset="0"/>
                <a:cs typeface="Courier New" pitchFamily="49" charset="0"/>
              </a:rPr>
              <a:t>T</a:t>
            </a:r>
            <a:r>
              <a:rPr lang="en-US" altLang="zh-CN" sz="2800" dirty="0">
                <a:solidFill>
                  <a:srgbClr val="0000FF"/>
                </a:solidFill>
                <a:latin typeface="Courier New" pitchFamily="49" charset="0"/>
                <a:cs typeface="Courier New" pitchFamily="49" charset="0"/>
              </a:rPr>
              <a:t> </a:t>
            </a:r>
            <a:r>
              <a:rPr lang="en-US" altLang="zh-CN" sz="2800" dirty="0">
                <a:solidFill>
                  <a:schemeClr val="tx2"/>
                </a:solidFill>
                <a:latin typeface="Courier New" pitchFamily="49" charset="0"/>
                <a:cs typeface="Courier New" pitchFamily="49" charset="0"/>
              </a:rPr>
              <a:t>max</a:t>
            </a:r>
            <a:r>
              <a:rPr lang="en-US" altLang="zh-CN" sz="2800" dirty="0">
                <a:solidFill>
                  <a:srgbClr val="0000FF"/>
                </a:solidFill>
                <a:latin typeface="Courier New" pitchFamily="49" charset="0"/>
                <a:cs typeface="Courier New" pitchFamily="49" charset="0"/>
              </a:rPr>
              <a:t> </a:t>
            </a:r>
            <a:r>
              <a:rPr lang="en-US" altLang="zh-CN" sz="2800" dirty="0">
                <a:solidFill>
                  <a:schemeClr val="tx2"/>
                </a:solidFill>
                <a:latin typeface="Courier New" pitchFamily="49" charset="0"/>
                <a:cs typeface="Courier New" pitchFamily="49" charset="0"/>
              </a:rPr>
              <a:t>(</a:t>
            </a:r>
            <a:r>
              <a:rPr lang="en-US" altLang="zh-CN" sz="2800" dirty="0">
                <a:solidFill>
                  <a:srgbClr val="FF0000"/>
                </a:solidFill>
                <a:latin typeface="Courier New" pitchFamily="49" charset="0"/>
                <a:cs typeface="Courier New" pitchFamily="49" charset="0"/>
              </a:rPr>
              <a:t>T</a:t>
            </a:r>
            <a:r>
              <a:rPr lang="en-US" altLang="zh-CN" sz="2800" dirty="0">
                <a:solidFill>
                  <a:srgbClr val="0000FF"/>
                </a:solidFill>
                <a:latin typeface="Courier New" pitchFamily="49" charset="0"/>
                <a:cs typeface="Courier New" pitchFamily="49" charset="0"/>
              </a:rPr>
              <a:t> </a:t>
            </a:r>
            <a:r>
              <a:rPr lang="en-US" altLang="zh-CN" sz="2800" dirty="0">
                <a:solidFill>
                  <a:schemeClr val="tx2"/>
                </a:solidFill>
                <a:latin typeface="Courier New" pitchFamily="49" charset="0"/>
                <a:cs typeface="Courier New" pitchFamily="49" charset="0"/>
              </a:rPr>
              <a:t>a,</a:t>
            </a:r>
            <a:r>
              <a:rPr lang="en-US" altLang="zh-CN" sz="2800" dirty="0">
                <a:solidFill>
                  <a:srgbClr val="0000FF"/>
                </a:solidFill>
                <a:latin typeface="Courier New" pitchFamily="49" charset="0"/>
                <a:cs typeface="Courier New" pitchFamily="49" charset="0"/>
              </a:rPr>
              <a:t> </a:t>
            </a:r>
            <a:r>
              <a:rPr lang="en-US" altLang="zh-CN" sz="2800" dirty="0">
                <a:solidFill>
                  <a:srgbClr val="FF0000"/>
                </a:solidFill>
                <a:latin typeface="Courier New" pitchFamily="49" charset="0"/>
                <a:cs typeface="Courier New" pitchFamily="49" charset="0"/>
              </a:rPr>
              <a:t>T</a:t>
            </a:r>
            <a:r>
              <a:rPr lang="en-US" altLang="zh-CN" sz="2800" dirty="0">
                <a:solidFill>
                  <a:srgbClr val="0000FF"/>
                </a:solidFill>
                <a:latin typeface="Courier New" pitchFamily="49" charset="0"/>
                <a:cs typeface="Courier New" pitchFamily="49" charset="0"/>
              </a:rPr>
              <a:t> </a:t>
            </a:r>
            <a:r>
              <a:rPr lang="en-US" altLang="zh-CN" sz="2800" dirty="0">
                <a:solidFill>
                  <a:schemeClr val="tx2"/>
                </a:solidFill>
                <a:latin typeface="Courier New" pitchFamily="49" charset="0"/>
                <a:cs typeface="Courier New" pitchFamily="49" charset="0"/>
              </a:rPr>
              <a:t>b){    </a:t>
            </a:r>
          </a:p>
          <a:p>
            <a:pPr>
              <a:lnSpc>
                <a:spcPct val="70000"/>
              </a:lnSpc>
              <a:buNone/>
            </a:pPr>
            <a:r>
              <a:rPr lang="en-US" altLang="zh-CN" sz="2800" dirty="0">
                <a:solidFill>
                  <a:srgbClr val="0000FF"/>
                </a:solidFill>
                <a:latin typeface="Courier New" pitchFamily="49" charset="0"/>
                <a:cs typeface="Courier New" pitchFamily="49" charset="0"/>
              </a:rPr>
              <a:t>		if</a:t>
            </a:r>
            <a:r>
              <a:rPr lang="en-US" altLang="zh-CN" sz="2800" dirty="0">
                <a:solidFill>
                  <a:schemeClr val="tx2"/>
                </a:solidFill>
                <a:latin typeface="Courier New" pitchFamily="49" charset="0"/>
                <a:cs typeface="Courier New" pitchFamily="49" charset="0"/>
              </a:rPr>
              <a:t>(a&gt;b)</a:t>
            </a:r>
          </a:p>
          <a:p>
            <a:pPr>
              <a:lnSpc>
                <a:spcPct val="70000"/>
              </a:lnSpc>
              <a:buNone/>
            </a:pPr>
            <a:r>
              <a:rPr lang="en-US" altLang="zh-CN" sz="2800" dirty="0">
                <a:solidFill>
                  <a:srgbClr val="0000FF"/>
                </a:solidFill>
                <a:latin typeface="Courier New" pitchFamily="49" charset="0"/>
                <a:cs typeface="Courier New" pitchFamily="49" charset="0"/>
              </a:rPr>
              <a:t>	        return </a:t>
            </a:r>
            <a:r>
              <a:rPr lang="en-US" altLang="zh-CN" sz="2800" dirty="0">
                <a:solidFill>
                  <a:schemeClr val="tx2"/>
                </a:solidFill>
                <a:latin typeface="Courier New" pitchFamily="49" charset="0"/>
                <a:cs typeface="Courier New" pitchFamily="49" charset="0"/>
              </a:rPr>
              <a:t>a;</a:t>
            </a:r>
          </a:p>
          <a:p>
            <a:pPr>
              <a:lnSpc>
                <a:spcPct val="70000"/>
              </a:lnSpc>
              <a:buNone/>
            </a:pPr>
            <a:r>
              <a:rPr lang="en-US" altLang="zh-CN" sz="2800" dirty="0">
                <a:solidFill>
                  <a:srgbClr val="0000FF"/>
                </a:solidFill>
                <a:latin typeface="Courier New" pitchFamily="49" charset="0"/>
                <a:cs typeface="Courier New" pitchFamily="49" charset="0"/>
              </a:rPr>
              <a:t>		else</a:t>
            </a:r>
            <a:endParaRPr lang="en-US" altLang="zh-CN" sz="2800" dirty="0">
              <a:solidFill>
                <a:srgbClr val="FF0000"/>
              </a:solidFill>
              <a:latin typeface="Courier New" pitchFamily="49" charset="0"/>
              <a:cs typeface="Courier New" pitchFamily="49" charset="0"/>
            </a:endParaRPr>
          </a:p>
          <a:p>
            <a:pPr>
              <a:lnSpc>
                <a:spcPct val="70000"/>
              </a:lnSpc>
              <a:buNone/>
            </a:pPr>
            <a:r>
              <a:rPr lang="en-US" altLang="zh-CN" sz="2800" dirty="0">
                <a:solidFill>
                  <a:srgbClr val="0000FF"/>
                </a:solidFill>
                <a:latin typeface="Courier New" pitchFamily="49" charset="0"/>
                <a:cs typeface="Courier New" pitchFamily="49" charset="0"/>
              </a:rPr>
              <a:t>	        return </a:t>
            </a:r>
            <a:r>
              <a:rPr lang="en-US" altLang="zh-CN" sz="2800" dirty="0">
                <a:solidFill>
                  <a:schemeClr val="tx2"/>
                </a:solidFill>
                <a:latin typeface="Courier New" pitchFamily="49" charset="0"/>
                <a:cs typeface="Courier New" pitchFamily="49" charset="0"/>
              </a:rPr>
              <a:t>b;</a:t>
            </a:r>
          </a:p>
          <a:p>
            <a:pPr>
              <a:lnSpc>
                <a:spcPct val="70000"/>
              </a:lnSpc>
              <a:buNone/>
            </a:pPr>
            <a:r>
              <a:rPr lang="en-US" altLang="zh-CN" sz="2800" dirty="0">
                <a:solidFill>
                  <a:schemeClr val="tx2"/>
                </a:solidFill>
                <a:latin typeface="Courier New" pitchFamily="49" charset="0"/>
                <a:cs typeface="Courier New" pitchFamily="49" charset="0"/>
              </a:rPr>
              <a:t>  }</a:t>
            </a:r>
          </a:p>
          <a:p>
            <a:pPr>
              <a:buNone/>
            </a:pP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a:t>
            </a:fld>
            <a:endParaRPr lang="en-US" altLang="zh-CN" dirty="0"/>
          </a:p>
        </p:txBody>
      </p:sp>
    </p:spTree>
    <p:extLst>
      <p:ext uri="{BB962C8B-B14F-4D97-AF65-F5344CB8AC3E}">
        <p14:creationId xmlns:p14="http://schemas.microsoft.com/office/powerpoint/2010/main" val="16167503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类型参数检测与特例版本</a:t>
            </a:r>
          </a:p>
        </p:txBody>
      </p:sp>
      <p:sp>
        <p:nvSpPr>
          <p:cNvPr id="3" name="内容占位符 2"/>
          <p:cNvSpPr>
            <a:spLocks noGrp="1"/>
          </p:cNvSpPr>
          <p:nvPr>
            <p:ph idx="1"/>
          </p:nvPr>
        </p:nvSpPr>
        <p:spPr>
          <a:xfrm>
            <a:off x="457200" y="1295400"/>
            <a:ext cx="8401080" cy="5029200"/>
          </a:xfrm>
        </p:spPr>
        <p:txBody>
          <a:bodyPr/>
          <a:lstStyle/>
          <a:p>
            <a:pPr>
              <a:spcBef>
                <a:spcPts val="0"/>
              </a:spcBef>
              <a:buNone/>
            </a:pPr>
            <a:r>
              <a:rPr lang="en-US" altLang="zh-CN" sz="2400" dirty="0">
                <a:solidFill>
                  <a:srgbClr val="0000FF"/>
                </a:solidFill>
                <a:latin typeface="Courier New" pitchFamily="49" charset="0"/>
                <a:cs typeface="Courier New" pitchFamily="49" charset="0"/>
              </a:rPr>
              <a:t>void </a:t>
            </a:r>
            <a:r>
              <a:rPr lang="en-US" altLang="zh-CN" sz="2400" dirty="0">
                <a:solidFill>
                  <a:schemeClr val="tx2"/>
                </a:solidFill>
                <a:latin typeface="Courier New" pitchFamily="49" charset="0"/>
                <a:cs typeface="Courier New" pitchFamily="49" charset="0"/>
              </a:rPr>
              <a:t>stack&lt;</a:t>
            </a:r>
            <a:r>
              <a:rPr lang="en-US" altLang="zh-CN" sz="2400" dirty="0">
                <a:solidFill>
                  <a:srgbClr val="FF0000"/>
                </a:solidFill>
                <a:latin typeface="Courier New" pitchFamily="49" charset="0"/>
                <a:cs typeface="Courier New" pitchFamily="49" charset="0"/>
              </a:rPr>
              <a:t>complex</a:t>
            </a:r>
            <a:r>
              <a:rPr lang="en-US" altLang="zh-CN" sz="2400" dirty="0">
                <a:solidFill>
                  <a:schemeClr val="tx2"/>
                </a:solidFill>
                <a:latin typeface="Courier New" pitchFamily="49" charset="0"/>
                <a:cs typeface="Courier New" pitchFamily="49" charset="0"/>
              </a:rPr>
              <a:t>&gt;::</a:t>
            </a:r>
            <a:r>
              <a:rPr lang="en-US" altLang="zh-CN" sz="2400" dirty="0" err="1">
                <a:solidFill>
                  <a:schemeClr val="tx2"/>
                </a:solidFill>
                <a:latin typeface="Courier New" pitchFamily="49" charset="0"/>
                <a:cs typeface="Courier New" pitchFamily="49" charset="0"/>
              </a:rPr>
              <a:t>showtop</a:t>
            </a:r>
            <a:r>
              <a:rPr lang="en-US" altLang="zh-CN" sz="2400" dirty="0">
                <a:solidFill>
                  <a:schemeClr val="tx2"/>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void</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专用于</a:t>
            </a:r>
            <a:r>
              <a:rPr lang="en-US" altLang="zh-CN" sz="2400" dirty="0">
                <a:solidFill>
                  <a:srgbClr val="00B050"/>
                </a:solidFill>
                <a:latin typeface="Courier New" pitchFamily="49" charset="0"/>
                <a:cs typeface="Courier New" pitchFamily="49" charset="0"/>
              </a:rPr>
              <a:t>complex</a:t>
            </a:r>
            <a:r>
              <a:rPr lang="zh-CN" altLang="en-US" sz="2400" dirty="0">
                <a:solidFill>
                  <a:srgbClr val="00B050"/>
                </a:solidFill>
                <a:latin typeface="Courier New" pitchFamily="49" charset="0"/>
                <a:cs typeface="Courier New" pitchFamily="49" charset="0"/>
              </a:rPr>
              <a:t>类型的</a:t>
            </a:r>
            <a:r>
              <a:rPr lang="en-US" altLang="zh-CN" sz="2400" dirty="0" err="1">
                <a:solidFill>
                  <a:srgbClr val="00B050"/>
                </a:solidFill>
                <a:latin typeface="Courier New" pitchFamily="49" charset="0"/>
                <a:cs typeface="Courier New" pitchFamily="49" charset="0"/>
              </a:rPr>
              <a:t>showtop</a:t>
            </a:r>
            <a:endParaRPr lang="en-US" altLang="zh-CN" sz="2400" dirty="0">
              <a:solidFill>
                <a:srgbClr val="00B050"/>
              </a:solidFill>
              <a:latin typeface="Courier New" pitchFamily="49" charset="0"/>
              <a:cs typeface="Courier New" pitchFamily="49" charset="0"/>
            </a:endParaRPr>
          </a:p>
          <a:p>
            <a:pPr>
              <a:spcBef>
                <a:spcPts val="0"/>
              </a:spcBef>
              <a:buNone/>
            </a:pP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显示栈顶的那一个</a:t>
            </a:r>
            <a:r>
              <a:rPr lang="en-US" altLang="zh-CN" sz="2400" dirty="0">
                <a:solidFill>
                  <a:srgbClr val="00B050"/>
                </a:solidFill>
                <a:latin typeface="Courier New" pitchFamily="49" charset="0"/>
                <a:cs typeface="Courier New" pitchFamily="49" charset="0"/>
              </a:rPr>
              <a:t>complex</a:t>
            </a:r>
            <a:r>
              <a:rPr lang="zh-CN" altLang="en-US" sz="2400" dirty="0">
                <a:solidFill>
                  <a:srgbClr val="00B050"/>
                </a:solidFill>
                <a:latin typeface="Courier New" pitchFamily="49" charset="0"/>
                <a:cs typeface="Courier New" pitchFamily="49" charset="0"/>
              </a:rPr>
              <a:t>型数据，它不可直接通过</a:t>
            </a:r>
            <a:endParaRPr lang="en-US" altLang="zh-CN" sz="2400" dirty="0">
              <a:solidFill>
                <a:srgbClr val="00B050"/>
              </a:solidFill>
              <a:latin typeface="Courier New" pitchFamily="49" charset="0"/>
              <a:cs typeface="Courier New" pitchFamily="49" charset="0"/>
            </a:endParaRPr>
          </a:p>
          <a:p>
            <a:pPr>
              <a:spcBef>
                <a:spcPts val="0"/>
              </a:spcBef>
              <a:buNone/>
            </a:pP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“&lt;&lt;”一次性输出!</a:t>
            </a:r>
          </a:p>
          <a:p>
            <a:pPr>
              <a:spcBef>
                <a:spcPts val="0"/>
              </a:spcBef>
              <a:buNone/>
            </a:pPr>
            <a:r>
              <a:rPr lang="zh-CN" altLang="en-US" sz="2400" dirty="0">
                <a:solidFill>
                  <a:schemeClr val="tx2"/>
                </a:solidFill>
                <a:latin typeface="Courier New" pitchFamily="49" charset="0"/>
                <a:cs typeface="Courier New" pitchFamily="49" charset="0"/>
              </a:rPr>
              <a:t>{</a:t>
            </a:r>
          </a:p>
          <a:p>
            <a:pPr>
              <a:spcBef>
                <a:spcPts val="0"/>
              </a:spcBef>
              <a:buNone/>
            </a:pPr>
            <a:r>
              <a:rPr lang="zh-CN" altLang="en-US" sz="2400" dirty="0">
                <a:solidFill>
                  <a:srgbClr val="0000FF"/>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if </a:t>
            </a:r>
            <a:r>
              <a:rPr lang="en-US" altLang="zh-CN" sz="2400" dirty="0">
                <a:solidFill>
                  <a:schemeClr val="tx2"/>
                </a:solidFill>
                <a:latin typeface="Courier New" pitchFamily="49" charset="0"/>
                <a:cs typeface="Courier New" pitchFamily="49" charset="0"/>
              </a:rPr>
              <a:t>(top==0)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 &lt;&lt; "stack is empty!"&lt;&lt; </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rgbClr val="0000FF"/>
                </a:solidFill>
                <a:latin typeface="Courier New" pitchFamily="49" charset="0"/>
                <a:cs typeface="Courier New" pitchFamily="49" charset="0"/>
              </a:rPr>
              <a:t>	else</a:t>
            </a:r>
            <a:endParaRPr lang="en-US" altLang="zh-CN" sz="2400" dirty="0">
              <a:solidFill>
                <a:srgbClr val="FF0000"/>
              </a:solidFill>
              <a:latin typeface="Courier New" pitchFamily="49" charset="0"/>
              <a:cs typeface="Courier New" pitchFamily="49" charset="0"/>
            </a:endParaRPr>
          </a:p>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Top_Member</a:t>
            </a:r>
            <a:r>
              <a:rPr lang="en-US" altLang="zh-CN" sz="2400" dirty="0">
                <a:solidFill>
                  <a:schemeClr val="tx2"/>
                </a:solidFill>
                <a:latin typeface="Courier New" pitchFamily="49" charset="0"/>
                <a:cs typeface="Courier New" pitchFamily="49" charset="0"/>
              </a:rPr>
              <a:t>:"&lt;&lt;data[top-1].</a:t>
            </a:r>
            <a:r>
              <a:rPr lang="en-US" altLang="zh-CN" sz="2400" dirty="0" err="1">
                <a:solidFill>
                  <a:schemeClr val="tx2"/>
                </a:solidFill>
                <a:latin typeface="Courier New" pitchFamily="49" charset="0"/>
                <a:cs typeface="Courier New" pitchFamily="49" charset="0"/>
              </a:rPr>
              <a:t>get_r</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&lt;&lt;","&lt;&lt;data[top-1].</a:t>
            </a:r>
            <a:r>
              <a:rPr lang="en-US" altLang="zh-CN" sz="2400" dirty="0" err="1">
                <a:solidFill>
                  <a:schemeClr val="tx2"/>
                </a:solidFill>
                <a:latin typeface="Courier New" pitchFamily="49" charset="0"/>
                <a:cs typeface="Courier New" pitchFamily="49" charset="0"/>
              </a:rPr>
              <a:t>get_i</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49</a:t>
            </a:fld>
            <a:endParaRPr lang="en-US" altLang="zh-CN" dirty="0"/>
          </a:p>
        </p:txBody>
      </p:sp>
    </p:spTree>
    <p:extLst>
      <p:ext uri="{BB962C8B-B14F-4D97-AF65-F5344CB8AC3E}">
        <p14:creationId xmlns:p14="http://schemas.microsoft.com/office/powerpoint/2010/main" val="4977448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类型参数检测与特例版本</a:t>
            </a:r>
          </a:p>
        </p:txBody>
      </p:sp>
      <p:sp>
        <p:nvSpPr>
          <p:cNvPr id="3" name="内容占位符 2"/>
          <p:cNvSpPr>
            <a:spLocks noGrp="1"/>
          </p:cNvSpPr>
          <p:nvPr>
            <p:ph idx="1"/>
          </p:nvPr>
        </p:nvSpPr>
        <p:spPr>
          <a:xfrm>
            <a:off x="457200" y="1295400"/>
            <a:ext cx="8153400" cy="5205434"/>
          </a:xfrm>
        </p:spPr>
        <p:txBody>
          <a:bodyPr/>
          <a:lstStyle/>
          <a:p>
            <a:pPr>
              <a:spcBef>
                <a:spcPts val="0"/>
              </a:spcBef>
              <a:buNone/>
            </a:pPr>
            <a:r>
              <a:rPr lang="en-US" altLang="zh-CN" sz="2400" dirty="0">
                <a:solidFill>
                  <a:srgbClr val="0000FF"/>
                </a:solidFill>
                <a:latin typeface="Courier New" pitchFamily="49" charset="0"/>
                <a:cs typeface="Courier New" pitchFamily="49" charset="0"/>
              </a:rPr>
              <a:t>void </a:t>
            </a:r>
            <a:r>
              <a:rPr lang="en-US" altLang="zh-CN" sz="2400" dirty="0">
                <a:solidFill>
                  <a:schemeClr val="tx2"/>
                </a:solidFill>
                <a:latin typeface="Courier New" pitchFamily="49" charset="0"/>
                <a:cs typeface="Courier New" pitchFamily="49" charset="0"/>
              </a:rPr>
              <a:t>main() {</a:t>
            </a:r>
          </a:p>
          <a:p>
            <a:pPr>
              <a:spcBef>
                <a:spcPts val="0"/>
              </a:spcBef>
              <a:buNone/>
            </a:pPr>
            <a:r>
              <a:rPr lang="en-US" altLang="zh-CN" sz="2400" dirty="0">
                <a:solidFill>
                  <a:schemeClr val="tx2"/>
                </a:solidFill>
                <a:latin typeface="Courier New" pitchFamily="49" charset="0"/>
                <a:cs typeface="Courier New" pitchFamily="49" charset="0"/>
              </a:rPr>
              <a:t>	stack&lt;</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&gt;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s1;</a:t>
            </a:r>
          </a:p>
          <a:p>
            <a:pPr>
              <a:spcBef>
                <a:spcPts val="0"/>
              </a:spcBef>
              <a:buNone/>
            </a:pPr>
            <a:r>
              <a:rPr lang="en-US" altLang="zh-CN" sz="2400" dirty="0">
                <a:solidFill>
                  <a:srgbClr val="0000FF"/>
                </a:solidFill>
                <a:latin typeface="Courier New" pitchFamily="49" charset="0"/>
                <a:cs typeface="Courier New" pitchFamily="49" charset="0"/>
              </a:rPr>
              <a:t>	for </a:t>
            </a:r>
            <a:r>
              <a:rPr lang="en-US" altLang="zh-CN" sz="2400" dirty="0">
                <a:solidFill>
                  <a:schemeClr val="tx2"/>
                </a:solidFill>
                <a:latin typeface="Courier New" pitchFamily="49" charset="0"/>
                <a:cs typeface="Courier New" pitchFamily="49" charset="0"/>
              </a:rPr>
              <a:t>(</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=1;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&lt;=6; </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s1.push(2*</a:t>
            </a:r>
            <a:r>
              <a:rPr lang="en-US" altLang="zh-CN" sz="2400" dirty="0" err="1">
                <a:solidFill>
                  <a:schemeClr val="tx2"/>
                </a:solidFill>
                <a:latin typeface="Courier New" pitchFamily="49" charset="0"/>
                <a:cs typeface="Courier New" pitchFamily="49" charset="0"/>
              </a:rPr>
              <a:t>i</a:t>
            </a:r>
            <a:r>
              <a:rPr lang="en-US" altLang="zh-CN" sz="2400" dirty="0">
                <a:solidFill>
                  <a:schemeClr val="tx2"/>
                </a:solidFill>
                <a:latin typeface="Courier New" pitchFamily="49" charset="0"/>
                <a:cs typeface="Courier New" pitchFamily="49" charset="0"/>
              </a:rPr>
              <a:t>);</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压入”：2,4,6,8,10,12 (栈顶为12)</a:t>
            </a:r>
          </a:p>
          <a:p>
            <a:pPr>
              <a:spcBef>
                <a:spcPts val="0"/>
              </a:spcBef>
              <a:buNone/>
            </a:pPr>
            <a:r>
              <a:rPr lang="zh-CN" altLang="en-US"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s1.showtop();  </a:t>
            </a: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调用模板中通用的</a:t>
            </a:r>
            <a:r>
              <a:rPr lang="en-US" altLang="zh-CN" sz="2400" dirty="0" err="1">
                <a:solidFill>
                  <a:srgbClr val="00B050"/>
                </a:solidFill>
                <a:latin typeface="Courier New" pitchFamily="49" charset="0"/>
                <a:cs typeface="Courier New" pitchFamily="49" charset="0"/>
              </a:rPr>
              <a:t>showtop</a:t>
            </a:r>
            <a:r>
              <a:rPr lang="en-US" altLang="zh-CN" sz="2400" dirty="0">
                <a:solidFill>
                  <a:srgbClr val="0000FF"/>
                </a:solidFill>
                <a:latin typeface="Courier New" pitchFamily="49" charset="0"/>
                <a:cs typeface="Courier New" pitchFamily="49" charset="0"/>
              </a:rPr>
              <a:t> </a:t>
            </a:r>
            <a:endParaRPr lang="en-US" altLang="zh-CN" sz="2400" dirty="0">
              <a:solidFill>
                <a:schemeClr val="hlink"/>
              </a:solidFill>
              <a:latin typeface="Courier New" pitchFamily="49" charset="0"/>
              <a:cs typeface="Courier New" pitchFamily="49" charset="0"/>
            </a:endParaRPr>
          </a:p>
          <a:p>
            <a:pPr>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stack&lt;</a:t>
            </a:r>
            <a:r>
              <a:rPr lang="en-US" altLang="zh-CN" sz="2400" dirty="0">
                <a:solidFill>
                  <a:srgbClr val="FF0000"/>
                </a:solidFill>
                <a:latin typeface="Courier New" pitchFamily="49" charset="0"/>
                <a:cs typeface="Courier New" pitchFamily="49" charset="0"/>
              </a:rPr>
              <a:t>complex</a:t>
            </a:r>
            <a:r>
              <a:rPr lang="en-US" altLang="zh-CN" sz="2400" dirty="0">
                <a:solidFill>
                  <a:schemeClr val="tx2"/>
                </a:solidFill>
                <a:latin typeface="Courier New" pitchFamily="49" charset="0"/>
                <a:cs typeface="Courier New" pitchFamily="49" charset="0"/>
              </a:rPr>
              <a:t>&gt; s1c;</a:t>
            </a:r>
          </a:p>
          <a:p>
            <a:pPr>
              <a:spcBef>
                <a:spcPts val="0"/>
              </a:spcBef>
              <a:buNone/>
            </a:pPr>
            <a:r>
              <a:rPr lang="en-US" altLang="zh-CN" sz="2400" dirty="0">
                <a:solidFill>
                  <a:schemeClr val="tx2"/>
                </a:solidFill>
                <a:latin typeface="Courier New" pitchFamily="49" charset="0"/>
                <a:cs typeface="Courier New" pitchFamily="49" charset="0"/>
              </a:rPr>
              <a:t>	complex c1(1.1, 1.111), c2(2.2, 2.222);</a:t>
            </a:r>
          </a:p>
          <a:p>
            <a:pPr>
              <a:spcBef>
                <a:spcPts val="0"/>
              </a:spcBef>
              <a:buNone/>
            </a:pPr>
            <a:r>
              <a:rPr lang="en-US" altLang="zh-CN" sz="2400" dirty="0">
                <a:solidFill>
                  <a:schemeClr val="tx2"/>
                </a:solidFill>
                <a:latin typeface="Courier New" pitchFamily="49" charset="0"/>
                <a:cs typeface="Courier New" pitchFamily="49" charset="0"/>
              </a:rPr>
              <a:t>	s1c.push(c1);</a:t>
            </a:r>
          </a:p>
          <a:p>
            <a:pPr>
              <a:spcBef>
                <a:spcPts val="0"/>
              </a:spcBef>
              <a:buNone/>
            </a:pPr>
            <a:r>
              <a:rPr lang="en-US" altLang="zh-CN" sz="2400" dirty="0">
                <a:solidFill>
                  <a:schemeClr val="tx2"/>
                </a:solidFill>
                <a:latin typeface="Courier New" pitchFamily="49" charset="0"/>
                <a:cs typeface="Courier New" pitchFamily="49" charset="0"/>
              </a:rPr>
              <a:t>	s1c.push(c2);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压入”复数</a:t>
            </a:r>
            <a:r>
              <a:rPr lang="en-US" altLang="zh-CN" sz="2400" dirty="0">
                <a:solidFill>
                  <a:srgbClr val="00B050"/>
                </a:solidFill>
                <a:latin typeface="Courier New" pitchFamily="49" charset="0"/>
                <a:cs typeface="Courier New" pitchFamily="49" charset="0"/>
              </a:rPr>
              <a:t>c2 (</a:t>
            </a:r>
            <a:r>
              <a:rPr lang="zh-CN" altLang="en-US" sz="2400" dirty="0">
                <a:solidFill>
                  <a:srgbClr val="00B050"/>
                </a:solidFill>
                <a:latin typeface="Courier New" pitchFamily="49" charset="0"/>
                <a:cs typeface="Courier New" pitchFamily="49" charset="0"/>
              </a:rPr>
              <a:t>处于栈顶)</a:t>
            </a:r>
          </a:p>
          <a:p>
            <a:pPr>
              <a:spcBef>
                <a:spcPts val="0"/>
              </a:spcBef>
              <a:buNone/>
            </a:pPr>
            <a:r>
              <a:rPr lang="zh-CN" altLang="en-US" sz="2400" dirty="0">
                <a:solidFill>
                  <a:schemeClr val="tx2"/>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s1c.showtop(); </a:t>
            </a:r>
          </a:p>
          <a:p>
            <a:pPr>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调用专门补充的“特例函数”</a:t>
            </a:r>
            <a:r>
              <a:rPr lang="en-US" altLang="zh-CN" sz="2400" dirty="0" err="1">
                <a:solidFill>
                  <a:srgbClr val="00B050"/>
                </a:solidFill>
                <a:latin typeface="Courier New" pitchFamily="49" charset="0"/>
                <a:cs typeface="Courier New" pitchFamily="49" charset="0"/>
              </a:rPr>
              <a:t>showtop</a:t>
            </a:r>
            <a:endParaRPr lang="en-US" altLang="zh-CN" sz="2400" dirty="0">
              <a:solidFill>
                <a:srgbClr val="00B050"/>
              </a:solidFill>
              <a:latin typeface="Courier New" pitchFamily="49" charset="0"/>
              <a:cs typeface="Courier New" pitchFamily="49" charset="0"/>
            </a:endParaRPr>
          </a:p>
          <a:p>
            <a:pPr>
              <a:spcBef>
                <a:spcPts val="0"/>
              </a:spcBef>
              <a:buNone/>
            </a:pPr>
            <a:r>
              <a:rPr lang="en-US" altLang="zh-CN" sz="2400" dirty="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50</a:t>
            </a:fld>
            <a:endParaRPr lang="en-US" altLang="zh-CN" dirty="0"/>
          </a:p>
        </p:txBody>
      </p:sp>
    </p:spTree>
    <p:extLst>
      <p:ext uri="{BB962C8B-B14F-4D97-AF65-F5344CB8AC3E}">
        <p14:creationId xmlns:p14="http://schemas.microsoft.com/office/powerpoint/2010/main" val="1773912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按照不同的方法派生类模板</a:t>
            </a:r>
          </a:p>
        </p:txBody>
      </p:sp>
      <p:sp>
        <p:nvSpPr>
          <p:cNvPr id="9" name="内容占位符 8"/>
          <p:cNvSpPr>
            <a:spLocks noGrp="1"/>
          </p:cNvSpPr>
          <p:nvPr>
            <p:ph idx="1"/>
          </p:nvPr>
        </p:nvSpPr>
        <p:spPr/>
        <p:txBody>
          <a:bodyPr/>
          <a:lstStyle/>
          <a:p>
            <a:r>
              <a:rPr lang="zh-CN" altLang="en-US" dirty="0"/>
              <a:t>通过继承可以产生派生类。通过继承同样可产生派生的类模板</a:t>
            </a:r>
            <a:endParaRPr lang="en-US" altLang="zh-CN" dirty="0"/>
          </a:p>
          <a:p>
            <a:pPr lvl="1"/>
            <a:r>
              <a:rPr lang="zh-CN" altLang="en-US" dirty="0"/>
              <a:t>一般类（其中不使用类型参数的类）作基类，派生出类模板（其中要使用类型参数）</a:t>
            </a:r>
            <a:endParaRPr lang="zh-CN" altLang="en-US" dirty="0">
              <a:solidFill>
                <a:srgbClr val="0000FF"/>
              </a:solidFill>
            </a:endParaRPr>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51</a:t>
            </a:fld>
            <a:endParaRPr lang="en-US" altLang="zh-CN" dirty="0"/>
          </a:p>
        </p:txBody>
      </p:sp>
      <p:sp>
        <p:nvSpPr>
          <p:cNvPr id="6" name="矩形 5"/>
          <p:cNvSpPr/>
          <p:nvPr/>
        </p:nvSpPr>
        <p:spPr>
          <a:xfrm>
            <a:off x="785786" y="3286124"/>
            <a:ext cx="8001056" cy="3170099"/>
          </a:xfrm>
          <a:prstGeom prst="rect">
            <a:avLst/>
          </a:prstGeom>
        </p:spPr>
        <p:txBody>
          <a:bodyPr wrap="square">
            <a:spAutoFit/>
          </a:bodyPr>
          <a:lstStyle/>
          <a:p>
            <a:pPr marL="609600" indent="-609600">
              <a:spcBef>
                <a:spcPts val="0"/>
              </a:spcBef>
              <a:buNone/>
            </a:pPr>
            <a:r>
              <a:rPr lang="en-US" altLang="zh-CN" sz="2000" b="1" dirty="0">
                <a:solidFill>
                  <a:srgbClr val="0000FF"/>
                </a:solidFill>
                <a:latin typeface="Courier New" pitchFamily="49" charset="0"/>
                <a:cs typeface="Courier New" pitchFamily="49" charset="0"/>
              </a:rPr>
              <a:t>class </a:t>
            </a:r>
            <a:r>
              <a:rPr lang="en-US" altLang="zh-CN" sz="2000" b="1" dirty="0">
                <a:solidFill>
                  <a:schemeClr val="tx2"/>
                </a:solidFill>
                <a:latin typeface="Courier New" pitchFamily="49" charset="0"/>
                <a:cs typeface="Courier New" pitchFamily="49" charset="0"/>
              </a:rPr>
              <a:t>CB {</a:t>
            </a:r>
            <a:r>
              <a:rPr lang="en-US" altLang="zh-CN" sz="2000" b="1" dirty="0">
                <a:solidFill>
                  <a:srgbClr val="0000FF"/>
                </a:solidFill>
                <a:latin typeface="Courier New" pitchFamily="49" charset="0"/>
                <a:cs typeface="Courier New" pitchFamily="49" charset="0"/>
              </a:rPr>
              <a:t> </a:t>
            </a:r>
          </a:p>
          <a:p>
            <a:pPr marL="609600" indent="-609600">
              <a:spcBef>
                <a:spcPts val="0"/>
              </a:spcBef>
              <a:buNone/>
            </a:pPr>
            <a:r>
              <a:rPr lang="en-US" altLang="zh-CN" sz="2000" b="1" dirty="0">
                <a:solidFill>
                  <a:srgbClr val="00B050"/>
                </a:solidFill>
                <a:latin typeface="Courier New" pitchFamily="49" charset="0"/>
                <a:cs typeface="Courier New" pitchFamily="49" charset="0"/>
              </a:rPr>
              <a:t>//CB </a:t>
            </a:r>
            <a:r>
              <a:rPr lang="zh-CN" altLang="en-US" sz="2000" b="1" dirty="0">
                <a:solidFill>
                  <a:srgbClr val="00B050"/>
                </a:solidFill>
                <a:latin typeface="Courier New" pitchFamily="49" charset="0"/>
                <a:cs typeface="Courier New" pitchFamily="49" charset="0"/>
              </a:rPr>
              <a:t>为一般类（其中不使用类型参数），它将作为类模板</a:t>
            </a:r>
            <a:r>
              <a:rPr lang="en-US" altLang="zh-CN" sz="2000" b="1" dirty="0">
                <a:solidFill>
                  <a:srgbClr val="00B050"/>
                </a:solidFill>
                <a:latin typeface="Courier New" pitchFamily="49" charset="0"/>
                <a:cs typeface="Courier New" pitchFamily="49" charset="0"/>
              </a:rPr>
              <a:t>CA</a:t>
            </a:r>
            <a:r>
              <a:rPr lang="zh-CN" altLang="en-US" sz="2000" b="1" dirty="0">
                <a:solidFill>
                  <a:srgbClr val="00B050"/>
                </a:solidFill>
                <a:latin typeface="Courier New" pitchFamily="49" charset="0"/>
                <a:cs typeface="Courier New" pitchFamily="49" charset="0"/>
              </a:rPr>
              <a:t>的基类</a:t>
            </a:r>
          </a:p>
          <a:p>
            <a:pPr marL="609600" indent="-609600">
              <a:spcBef>
                <a:spcPts val="0"/>
              </a:spcBef>
              <a:buNone/>
            </a:pPr>
            <a:r>
              <a:rPr lang="en-US" altLang="zh-CN" sz="2000" b="1" dirty="0">
                <a:solidFill>
                  <a:srgbClr val="0000FF"/>
                </a:solidFill>
                <a:latin typeface="Courier New" pitchFamily="49" charset="0"/>
                <a:cs typeface="Courier New" pitchFamily="49" charset="0"/>
              </a:rPr>
              <a:t>	</a:t>
            </a:r>
            <a:r>
              <a:rPr lang="en-US" altLang="zh-CN" sz="2000" b="1" dirty="0">
                <a:solidFill>
                  <a:schemeClr val="tx2"/>
                </a:solidFill>
                <a:latin typeface="Courier New" pitchFamily="49" charset="0"/>
                <a:cs typeface="Courier New" pitchFamily="49" charset="0"/>
              </a:rPr>
              <a:t>... </a:t>
            </a:r>
          </a:p>
          <a:p>
            <a:pPr marL="609600" indent="-609600">
              <a:spcBef>
                <a:spcPts val="0"/>
              </a:spcBef>
              <a:buNone/>
            </a:pPr>
            <a:r>
              <a:rPr lang="en-US" altLang="zh-CN" sz="2000" b="1" dirty="0">
                <a:solidFill>
                  <a:schemeClr val="tx2"/>
                </a:solidFill>
                <a:latin typeface="Courier New" pitchFamily="49" charset="0"/>
                <a:cs typeface="Courier New" pitchFamily="49" charset="0"/>
              </a:rPr>
              <a:t>};</a:t>
            </a:r>
          </a:p>
          <a:p>
            <a:pPr marL="609600" indent="-609600">
              <a:spcBef>
                <a:spcPts val="0"/>
              </a:spcBef>
              <a:buNone/>
            </a:pPr>
            <a:r>
              <a:rPr lang="en-US" altLang="zh-CN" sz="2000" b="1" dirty="0">
                <a:solidFill>
                  <a:srgbClr val="0000FF"/>
                </a:solidFill>
                <a:latin typeface="Courier New" pitchFamily="49" charset="0"/>
                <a:cs typeface="Courier New" pitchFamily="49" charset="0"/>
              </a:rPr>
              <a:t>template </a:t>
            </a:r>
            <a:r>
              <a:rPr lang="en-US" altLang="zh-CN" sz="2000" b="1" dirty="0">
                <a:solidFill>
                  <a:schemeClr val="tx2"/>
                </a:solidFill>
                <a:latin typeface="Courier New" pitchFamily="49" charset="0"/>
                <a:cs typeface="Courier New" pitchFamily="49" charset="0"/>
              </a:rPr>
              <a:t>&lt;</a:t>
            </a:r>
            <a:r>
              <a:rPr lang="en-US" altLang="zh-CN" sz="2000" b="1" dirty="0">
                <a:solidFill>
                  <a:srgbClr val="0000FF"/>
                </a:solidFill>
                <a:latin typeface="Courier New" pitchFamily="49" charset="0"/>
                <a:cs typeface="Courier New" pitchFamily="49" charset="0"/>
              </a:rPr>
              <a:t>class </a:t>
            </a:r>
            <a:r>
              <a:rPr lang="en-US" altLang="zh-CN" sz="2000" b="1" dirty="0">
                <a:solidFill>
                  <a:srgbClr val="FF0000"/>
                </a:solidFill>
                <a:latin typeface="Courier New" pitchFamily="49" charset="0"/>
                <a:cs typeface="Courier New" pitchFamily="49" charset="0"/>
              </a:rPr>
              <a:t>T</a:t>
            </a:r>
            <a:r>
              <a:rPr lang="en-US" altLang="zh-CN" sz="2000" b="1" dirty="0">
                <a:solidFill>
                  <a:schemeClr val="tx2"/>
                </a:solidFill>
                <a:latin typeface="Courier New" pitchFamily="49" charset="0"/>
                <a:cs typeface="Courier New" pitchFamily="49" charset="0"/>
              </a:rPr>
              <a:t>&gt; </a:t>
            </a:r>
            <a:r>
              <a:rPr lang="en-US" altLang="zh-CN" sz="2000" b="1" dirty="0">
                <a:solidFill>
                  <a:srgbClr val="0000FF"/>
                </a:solidFill>
                <a:latin typeface="Courier New" pitchFamily="49" charset="0"/>
                <a:cs typeface="Courier New" pitchFamily="49" charset="0"/>
              </a:rPr>
              <a:t>class </a:t>
            </a:r>
            <a:r>
              <a:rPr lang="en-US" altLang="zh-CN" sz="2000" b="1" dirty="0" err="1">
                <a:solidFill>
                  <a:schemeClr val="tx2"/>
                </a:solidFill>
                <a:latin typeface="Courier New" pitchFamily="49" charset="0"/>
                <a:cs typeface="Courier New" pitchFamily="49" charset="0"/>
              </a:rPr>
              <a:t>CA:</a:t>
            </a:r>
            <a:r>
              <a:rPr lang="en-US" altLang="zh-CN" sz="2000" b="1" dirty="0" err="1">
                <a:solidFill>
                  <a:srgbClr val="0000FF"/>
                </a:solidFill>
                <a:latin typeface="Courier New" pitchFamily="49" charset="0"/>
                <a:cs typeface="Courier New" pitchFamily="49" charset="0"/>
              </a:rPr>
              <a:t>public</a:t>
            </a:r>
            <a:r>
              <a:rPr lang="en-US" altLang="zh-CN" sz="2000" b="1" dirty="0">
                <a:solidFill>
                  <a:srgbClr val="0000FF"/>
                </a:solidFill>
                <a:latin typeface="Courier New" pitchFamily="49" charset="0"/>
                <a:cs typeface="Courier New" pitchFamily="49" charset="0"/>
              </a:rPr>
              <a:t> </a:t>
            </a:r>
            <a:r>
              <a:rPr lang="en-US" altLang="zh-CN" sz="2000" b="1" dirty="0">
                <a:solidFill>
                  <a:schemeClr val="tx2"/>
                </a:solidFill>
                <a:latin typeface="Courier New" pitchFamily="49" charset="0"/>
                <a:cs typeface="Courier New" pitchFamily="49" charset="0"/>
              </a:rPr>
              <a:t>CB { </a:t>
            </a:r>
          </a:p>
          <a:p>
            <a:pPr marL="609600" indent="-609600">
              <a:spcBef>
                <a:spcPts val="0"/>
              </a:spcBef>
              <a:buNone/>
            </a:pP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被派生出的</a:t>
            </a:r>
            <a:r>
              <a:rPr lang="en-US" altLang="zh-CN" sz="2000" b="1" dirty="0">
                <a:solidFill>
                  <a:srgbClr val="00B050"/>
                </a:solidFill>
                <a:latin typeface="Courier New" pitchFamily="49" charset="0"/>
                <a:cs typeface="Courier New" pitchFamily="49" charset="0"/>
              </a:rPr>
              <a:t>CA </a:t>
            </a:r>
            <a:r>
              <a:rPr lang="zh-CN" altLang="en-US" sz="2000" b="1" dirty="0">
                <a:solidFill>
                  <a:srgbClr val="00B050"/>
                </a:solidFill>
                <a:latin typeface="Courier New" pitchFamily="49" charset="0"/>
                <a:cs typeface="Courier New" pitchFamily="49" charset="0"/>
              </a:rPr>
              <a:t>为类模板，使用了类型参数</a:t>
            </a:r>
            <a:r>
              <a:rPr lang="en-US" altLang="zh-CN" sz="2000" b="1" dirty="0">
                <a:solidFill>
                  <a:srgbClr val="00B050"/>
                </a:solidFill>
                <a:latin typeface="Courier New" pitchFamily="49" charset="0"/>
                <a:cs typeface="Courier New" pitchFamily="49" charset="0"/>
              </a:rPr>
              <a:t>T</a:t>
            </a:r>
            <a:r>
              <a:rPr lang="zh-CN" altLang="en-US" sz="2000" b="1" dirty="0">
                <a:solidFill>
                  <a:srgbClr val="00B050"/>
                </a:solidFill>
                <a:latin typeface="Courier New" pitchFamily="49" charset="0"/>
                <a:cs typeface="Courier New" pitchFamily="49" charset="0"/>
              </a:rPr>
              <a:t>，其基类</a:t>
            </a:r>
            <a:r>
              <a:rPr lang="en-US" altLang="zh-CN" sz="2000" b="1" dirty="0">
                <a:solidFill>
                  <a:srgbClr val="00B050"/>
                </a:solidFill>
                <a:latin typeface="Courier New" pitchFamily="49" charset="0"/>
                <a:cs typeface="Courier New" pitchFamily="49" charset="0"/>
              </a:rPr>
              <a:t>CB</a:t>
            </a:r>
            <a:r>
              <a:rPr lang="zh-CN" altLang="en-US" sz="2000" b="1" dirty="0">
                <a:solidFill>
                  <a:srgbClr val="00B050"/>
                </a:solidFill>
                <a:latin typeface="Courier New" pitchFamily="49" charset="0"/>
                <a:cs typeface="Courier New" pitchFamily="49" charset="0"/>
              </a:rPr>
              <a:t>为一般类</a:t>
            </a:r>
          </a:p>
          <a:p>
            <a:pPr marL="609600" indent="-609600">
              <a:spcBef>
                <a:spcPts val="0"/>
              </a:spcBef>
              <a:buNone/>
            </a:pPr>
            <a:r>
              <a:rPr lang="en-US" altLang="zh-CN" sz="2000" b="1" dirty="0">
                <a:solidFill>
                  <a:srgbClr val="0000FF"/>
                </a:solidFill>
                <a:latin typeface="Courier New" pitchFamily="49" charset="0"/>
                <a:cs typeface="Courier New" pitchFamily="49" charset="0"/>
              </a:rPr>
              <a:t>	</a:t>
            </a:r>
            <a:r>
              <a:rPr lang="en-US" altLang="zh-CN" sz="2000" b="1" dirty="0">
                <a:solidFill>
                  <a:srgbClr val="FF0000"/>
                </a:solidFill>
                <a:latin typeface="Courier New" pitchFamily="49" charset="0"/>
                <a:cs typeface="Courier New" pitchFamily="49" charset="0"/>
              </a:rPr>
              <a:t>T</a:t>
            </a:r>
            <a:r>
              <a:rPr lang="en-US" altLang="zh-CN" sz="2000" b="1" dirty="0">
                <a:solidFill>
                  <a:srgbClr val="0000FF"/>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t</a:t>
            </a:r>
            <a:r>
              <a:rPr lang="en-US" altLang="zh-CN" sz="2000" b="1" dirty="0">
                <a:solidFill>
                  <a:schemeClr val="tx2"/>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私有数据为</a:t>
            </a:r>
            <a:r>
              <a:rPr lang="en-US" altLang="zh-CN" sz="2000" b="1" dirty="0">
                <a:solidFill>
                  <a:srgbClr val="00B050"/>
                </a:solidFill>
                <a:latin typeface="Courier New" pitchFamily="49" charset="0"/>
                <a:cs typeface="Courier New" pitchFamily="49" charset="0"/>
              </a:rPr>
              <a:t>T</a:t>
            </a:r>
            <a:r>
              <a:rPr lang="zh-CN" altLang="en-US" sz="2000" b="1" dirty="0">
                <a:solidFill>
                  <a:srgbClr val="00B050"/>
                </a:solidFill>
                <a:latin typeface="Courier New" pitchFamily="49" charset="0"/>
                <a:cs typeface="Courier New" pitchFamily="49" charset="0"/>
              </a:rPr>
              <a:t>类型的</a:t>
            </a:r>
            <a:endParaRPr lang="en-US" altLang="zh-CN" sz="2000" b="1" dirty="0">
              <a:solidFill>
                <a:srgbClr val="00B050"/>
              </a:solidFill>
              <a:latin typeface="Courier New" pitchFamily="49" charset="0"/>
              <a:cs typeface="Courier New" pitchFamily="49" charset="0"/>
            </a:endParaRPr>
          </a:p>
          <a:p>
            <a:pPr marL="609600" indent="-609600">
              <a:spcBef>
                <a:spcPts val="0"/>
              </a:spcBef>
              <a:buNone/>
            </a:pPr>
            <a:r>
              <a:rPr lang="en-US" altLang="zh-CN" sz="2000" b="1" dirty="0">
                <a:solidFill>
                  <a:srgbClr val="0000FF"/>
                </a:solidFill>
                <a:latin typeface="Courier New" pitchFamily="49" charset="0"/>
                <a:cs typeface="Courier New" pitchFamily="49" charset="0"/>
              </a:rPr>
              <a:t>public</a:t>
            </a:r>
            <a:r>
              <a:rPr lang="en-US" altLang="zh-CN" sz="2000" b="1" dirty="0">
                <a:solidFill>
                  <a:schemeClr val="tx2"/>
                </a:solidFill>
                <a:latin typeface="Courier New" pitchFamily="49" charset="0"/>
                <a:cs typeface="Courier New" pitchFamily="49" charset="0"/>
              </a:rPr>
              <a:t>:</a:t>
            </a:r>
          </a:p>
          <a:p>
            <a:pPr marL="609600" indent="-609600">
              <a:spcBef>
                <a:spcPts val="0"/>
              </a:spcBef>
              <a:buNone/>
            </a:pPr>
            <a:r>
              <a:rPr lang="en-US" altLang="zh-CN" sz="2000" b="1" dirty="0">
                <a:solidFill>
                  <a:schemeClr val="tx2"/>
                </a:solidFill>
                <a:latin typeface="Courier New" pitchFamily="49" charset="0"/>
                <a:cs typeface="Courier New" pitchFamily="49" charset="0"/>
              </a:rPr>
              <a:t>	... </a:t>
            </a:r>
          </a:p>
          <a:p>
            <a:pPr marL="609600" indent="-609600">
              <a:spcBef>
                <a:spcPts val="0"/>
              </a:spcBef>
              <a:buNone/>
            </a:pPr>
            <a:r>
              <a:rPr lang="en-US" altLang="zh-CN" sz="2000" b="1" dirty="0">
                <a:solidFill>
                  <a:schemeClr val="tx2"/>
                </a:solidFill>
                <a:latin typeface="Courier New" pitchFamily="49" charset="0"/>
                <a:cs typeface="Courier New" pitchFamily="49" charset="0"/>
              </a:rPr>
              <a:t>}; </a:t>
            </a:r>
            <a:endParaRPr lang="zh-CN" altLang="en-US" sz="2000"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32489446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按照不同的方法派生类模板</a:t>
            </a:r>
          </a:p>
        </p:txBody>
      </p:sp>
      <p:sp>
        <p:nvSpPr>
          <p:cNvPr id="3" name="内容占位符 2"/>
          <p:cNvSpPr>
            <a:spLocks noGrp="1"/>
          </p:cNvSpPr>
          <p:nvPr>
            <p:ph idx="1"/>
          </p:nvPr>
        </p:nvSpPr>
        <p:spPr>
          <a:xfrm>
            <a:off x="457200" y="1295400"/>
            <a:ext cx="8258204" cy="5029200"/>
          </a:xfrm>
        </p:spPr>
        <p:txBody>
          <a:bodyPr/>
          <a:lstStyle/>
          <a:p>
            <a:pPr lvl="1"/>
            <a:r>
              <a:rPr lang="zh-CN" altLang="en-US" dirty="0">
                <a:solidFill>
                  <a:srgbClr val="0000FF"/>
                </a:solidFill>
              </a:rPr>
              <a:t>类模板作基类，派生出新的类模板。但仅基类中用到类型参数</a:t>
            </a:r>
            <a:r>
              <a:rPr lang="en-US" altLang="zh-CN" dirty="0">
                <a:solidFill>
                  <a:srgbClr val="0000FF"/>
                </a:solidFill>
              </a:rPr>
              <a:t>T</a:t>
            </a:r>
            <a:r>
              <a:rPr lang="zh-CN" altLang="en-US" dirty="0">
                <a:solidFill>
                  <a:srgbClr val="0000FF"/>
                </a:solidFill>
              </a:rPr>
              <a:t>，而派生的类模板中不使用</a:t>
            </a:r>
            <a:r>
              <a:rPr lang="en-US" altLang="zh-CN" dirty="0">
                <a:solidFill>
                  <a:srgbClr val="0000FF"/>
                </a:solidFill>
              </a:rPr>
              <a:t>T</a:t>
            </a:r>
            <a:endParaRPr lang="zh-CN" altLang="en-US" dirty="0">
              <a:solidFill>
                <a:srgbClr val="0000FF"/>
              </a:solidFill>
            </a:endParaRPr>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52</a:t>
            </a:fld>
            <a:endParaRPr lang="en-US" altLang="zh-CN" dirty="0"/>
          </a:p>
        </p:txBody>
      </p:sp>
      <p:sp>
        <p:nvSpPr>
          <p:cNvPr id="6" name="矩形 5"/>
          <p:cNvSpPr/>
          <p:nvPr/>
        </p:nvSpPr>
        <p:spPr>
          <a:xfrm>
            <a:off x="500034" y="2214554"/>
            <a:ext cx="8143932" cy="4401205"/>
          </a:xfrm>
          <a:prstGeom prst="rect">
            <a:avLst/>
          </a:prstGeom>
        </p:spPr>
        <p:txBody>
          <a:bodyPr wrap="square">
            <a:spAutoFit/>
          </a:bodyPr>
          <a:lstStyle/>
          <a:p>
            <a:pPr marL="609600" indent="-609600">
              <a:spcBef>
                <a:spcPts val="0"/>
              </a:spcBef>
              <a:buNone/>
            </a:pPr>
            <a:r>
              <a:rPr lang="en-US" altLang="zh-CN" sz="2000" b="1" dirty="0">
                <a:solidFill>
                  <a:srgbClr val="0000FF"/>
                </a:solidFill>
                <a:latin typeface="Courier New" pitchFamily="49" charset="0"/>
                <a:cs typeface="Courier New" pitchFamily="49" charset="0"/>
              </a:rPr>
              <a:t>template </a:t>
            </a:r>
            <a:r>
              <a:rPr lang="en-US" altLang="zh-CN" sz="2000" b="1" dirty="0">
                <a:solidFill>
                  <a:schemeClr val="tx2"/>
                </a:solidFill>
                <a:latin typeface="Courier New" pitchFamily="49" charset="0"/>
                <a:cs typeface="Courier New" pitchFamily="49" charset="0"/>
              </a:rPr>
              <a:t>&lt;</a:t>
            </a:r>
            <a:r>
              <a:rPr lang="en-US" altLang="zh-CN" sz="2000" b="1" dirty="0">
                <a:solidFill>
                  <a:srgbClr val="0000FF"/>
                </a:solidFill>
                <a:latin typeface="Courier New" pitchFamily="49" charset="0"/>
                <a:cs typeface="Courier New" pitchFamily="49" charset="0"/>
              </a:rPr>
              <a:t>class </a:t>
            </a:r>
            <a:r>
              <a:rPr lang="en-US" altLang="zh-CN" sz="2000" b="1" dirty="0">
                <a:solidFill>
                  <a:srgbClr val="FF0000"/>
                </a:solidFill>
                <a:latin typeface="Courier New" pitchFamily="49" charset="0"/>
                <a:cs typeface="Courier New" pitchFamily="49" charset="0"/>
              </a:rPr>
              <a:t>T</a:t>
            </a:r>
            <a:r>
              <a:rPr lang="en-US" altLang="zh-CN" sz="2000" b="1" dirty="0">
                <a:solidFill>
                  <a:schemeClr val="tx2"/>
                </a:solidFill>
                <a:latin typeface="Courier New" pitchFamily="49" charset="0"/>
                <a:cs typeface="Courier New" pitchFamily="49" charset="0"/>
              </a:rPr>
              <a:t>&gt;</a:t>
            </a:r>
            <a:r>
              <a:rPr lang="en-US" altLang="zh-CN" sz="2000" b="1" dirty="0">
                <a:solidFill>
                  <a:srgbClr val="0000FF"/>
                </a:solidFill>
                <a:latin typeface="Courier New" pitchFamily="49" charset="0"/>
                <a:cs typeface="Courier New" pitchFamily="49" charset="0"/>
              </a:rPr>
              <a:t> class </a:t>
            </a:r>
            <a:r>
              <a:rPr lang="en-US" altLang="zh-CN" sz="2000" b="1" dirty="0">
                <a:solidFill>
                  <a:schemeClr val="tx2"/>
                </a:solidFill>
                <a:latin typeface="Courier New" pitchFamily="49" charset="0"/>
                <a:cs typeface="Courier New" pitchFamily="49" charset="0"/>
              </a:rPr>
              <a:t>CB {</a:t>
            </a:r>
            <a:r>
              <a:rPr lang="en-US" altLang="zh-CN" sz="2000" b="1" dirty="0">
                <a:solidFill>
                  <a:srgbClr val="0000FF"/>
                </a:solidFill>
                <a:latin typeface="Courier New" pitchFamily="49" charset="0"/>
                <a:cs typeface="Courier New" pitchFamily="49" charset="0"/>
              </a:rPr>
              <a:t> </a:t>
            </a:r>
          </a:p>
          <a:p>
            <a:pPr marL="609600" indent="-609600">
              <a:spcBef>
                <a:spcPts val="0"/>
              </a:spcBef>
              <a:buNone/>
            </a:pPr>
            <a:r>
              <a:rPr lang="en-US" altLang="zh-CN" sz="2000" b="1" dirty="0">
                <a:solidFill>
                  <a:srgbClr val="00B050"/>
                </a:solidFill>
                <a:latin typeface="Courier New" pitchFamily="49" charset="0"/>
                <a:cs typeface="Courier New" pitchFamily="49" charset="0"/>
              </a:rPr>
              <a:t>//CB </a:t>
            </a:r>
            <a:r>
              <a:rPr lang="zh-CN" altLang="en-US" sz="2000" b="1" dirty="0">
                <a:solidFill>
                  <a:srgbClr val="00B050"/>
                </a:solidFill>
                <a:latin typeface="Courier New" pitchFamily="49" charset="0"/>
                <a:cs typeface="Courier New" pitchFamily="49" charset="0"/>
              </a:rPr>
              <a:t>为类模板（其中使用了类型参数</a:t>
            </a:r>
            <a:r>
              <a:rPr lang="en-US" altLang="zh-CN" sz="2000" b="1" dirty="0">
                <a:solidFill>
                  <a:srgbClr val="00B050"/>
                </a:solidFill>
                <a:latin typeface="Courier New" pitchFamily="49" charset="0"/>
                <a:cs typeface="Courier New" pitchFamily="49" charset="0"/>
              </a:rPr>
              <a:t>T</a:t>
            </a:r>
            <a:r>
              <a:rPr lang="zh-CN" altLang="en-US" sz="2000" b="1" dirty="0">
                <a:solidFill>
                  <a:srgbClr val="00B050"/>
                </a:solidFill>
                <a:latin typeface="Courier New" pitchFamily="49" charset="0"/>
                <a:cs typeface="Courier New" pitchFamily="49" charset="0"/>
              </a:rPr>
              <a:t>），它将作为类模板</a:t>
            </a:r>
            <a:r>
              <a:rPr lang="en-US" altLang="zh-CN" sz="2000" b="1" dirty="0">
                <a:solidFill>
                  <a:srgbClr val="00B050"/>
                </a:solidFill>
                <a:latin typeface="Courier New" pitchFamily="49" charset="0"/>
                <a:cs typeface="Courier New" pitchFamily="49" charset="0"/>
              </a:rPr>
              <a:t>CA</a:t>
            </a:r>
            <a:r>
              <a:rPr lang="zh-CN" altLang="en-US" sz="2000" b="1" dirty="0">
                <a:solidFill>
                  <a:srgbClr val="00B050"/>
                </a:solidFill>
                <a:latin typeface="Courier New" pitchFamily="49" charset="0"/>
                <a:cs typeface="Courier New" pitchFamily="49" charset="0"/>
              </a:rPr>
              <a:t>的基类</a:t>
            </a:r>
          </a:p>
          <a:p>
            <a:pPr marL="609600" indent="-609600">
              <a:spcBef>
                <a:spcPts val="0"/>
              </a:spcBef>
              <a:buNone/>
            </a:pPr>
            <a:r>
              <a:rPr lang="en-US" altLang="zh-CN" sz="2000" b="1" dirty="0">
                <a:solidFill>
                  <a:srgbClr val="0000FF"/>
                </a:solidFill>
                <a:latin typeface="Courier New" pitchFamily="49" charset="0"/>
                <a:cs typeface="Courier New" pitchFamily="49" charset="0"/>
              </a:rPr>
              <a:t>	</a:t>
            </a:r>
            <a:r>
              <a:rPr lang="en-US" altLang="zh-CN" sz="2000" b="1" dirty="0">
                <a:solidFill>
                  <a:srgbClr val="FF0000"/>
                </a:solidFill>
                <a:latin typeface="Courier New" pitchFamily="49" charset="0"/>
                <a:cs typeface="Courier New" pitchFamily="49" charset="0"/>
              </a:rPr>
              <a:t>T</a:t>
            </a:r>
            <a:r>
              <a:rPr lang="en-US" altLang="zh-CN" sz="2000" b="1" dirty="0">
                <a:solidFill>
                  <a:srgbClr val="0000FF"/>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t</a:t>
            </a:r>
            <a:r>
              <a:rPr lang="en-US" altLang="zh-CN" sz="2000" b="1" dirty="0">
                <a:solidFill>
                  <a:schemeClr val="tx2"/>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私有数据为</a:t>
            </a:r>
            <a:r>
              <a:rPr lang="en-US" altLang="zh-CN" sz="2000" b="1" dirty="0">
                <a:solidFill>
                  <a:srgbClr val="00B050"/>
                </a:solidFill>
                <a:latin typeface="Courier New" pitchFamily="49" charset="0"/>
                <a:cs typeface="Courier New" pitchFamily="49" charset="0"/>
              </a:rPr>
              <a:t>T</a:t>
            </a:r>
            <a:r>
              <a:rPr lang="zh-CN" altLang="en-US" sz="2000" b="1" dirty="0">
                <a:solidFill>
                  <a:srgbClr val="00B050"/>
                </a:solidFill>
                <a:latin typeface="Courier New" pitchFamily="49" charset="0"/>
                <a:cs typeface="Courier New" pitchFamily="49" charset="0"/>
              </a:rPr>
              <a:t>类型的 </a:t>
            </a:r>
          </a:p>
          <a:p>
            <a:pPr marL="609600" indent="-609600">
              <a:spcBef>
                <a:spcPts val="0"/>
              </a:spcBef>
              <a:buNone/>
            </a:pPr>
            <a:r>
              <a:rPr lang="en-US" altLang="zh-CN" sz="2000" b="1" dirty="0">
                <a:solidFill>
                  <a:srgbClr val="0000FF"/>
                </a:solidFill>
                <a:latin typeface="Courier New" pitchFamily="49" charset="0"/>
                <a:cs typeface="Courier New" pitchFamily="49" charset="0"/>
              </a:rPr>
              <a:t>public</a:t>
            </a:r>
            <a:r>
              <a:rPr lang="en-US" altLang="zh-CN" sz="2000" b="1" dirty="0">
                <a:solidFill>
                  <a:schemeClr val="tx2"/>
                </a:solidFill>
                <a:latin typeface="Courier New" pitchFamily="49" charset="0"/>
                <a:cs typeface="Courier New" pitchFamily="49" charset="0"/>
              </a:rPr>
              <a:t>:</a:t>
            </a:r>
          </a:p>
          <a:p>
            <a:pPr marL="609600" indent="-609600">
              <a:spcBef>
                <a:spcPts val="0"/>
              </a:spcBef>
              <a:buNone/>
            </a:pPr>
            <a:r>
              <a:rPr lang="en-US" altLang="zh-CN" sz="2000" b="1" dirty="0">
                <a:solidFill>
                  <a:srgbClr val="0000FF"/>
                </a:solidFill>
                <a:latin typeface="Courier New" pitchFamily="49" charset="0"/>
                <a:cs typeface="Courier New" pitchFamily="49" charset="0"/>
              </a:rPr>
              <a:t>	</a:t>
            </a:r>
            <a:r>
              <a:rPr lang="en-US" altLang="zh-CN" sz="2000" b="1" dirty="0">
                <a:solidFill>
                  <a:srgbClr val="FF0000"/>
                </a:solidFill>
                <a:latin typeface="Courier New" pitchFamily="49" charset="0"/>
                <a:cs typeface="Courier New" pitchFamily="49" charset="0"/>
              </a:rPr>
              <a:t>T</a:t>
            </a:r>
            <a:r>
              <a:rPr lang="en-US" altLang="zh-CN" sz="2000" b="1" dirty="0">
                <a:solidFill>
                  <a:srgbClr val="0000FF"/>
                </a:solidFill>
                <a:latin typeface="Courier New" pitchFamily="49" charset="0"/>
                <a:cs typeface="Courier New" pitchFamily="49" charset="0"/>
              </a:rPr>
              <a:t> </a:t>
            </a:r>
            <a:r>
              <a:rPr lang="en-US" altLang="zh-CN" sz="2000" b="1" dirty="0" err="1">
                <a:solidFill>
                  <a:schemeClr val="tx2"/>
                </a:solidFill>
                <a:latin typeface="Courier New" pitchFamily="49" charset="0"/>
                <a:cs typeface="Courier New" pitchFamily="49" charset="0"/>
              </a:rPr>
              <a:t>gett</a:t>
            </a:r>
            <a:r>
              <a:rPr lang="en-US" altLang="zh-CN" sz="2000" b="1" dirty="0">
                <a:solidFill>
                  <a:schemeClr val="tx2"/>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return</a:t>
            </a:r>
            <a:r>
              <a:rPr lang="en-US" altLang="zh-CN" sz="2000" b="1" dirty="0">
                <a:solidFill>
                  <a:schemeClr val="tx2"/>
                </a:solidFill>
                <a:latin typeface="Courier New" pitchFamily="49" charset="0"/>
                <a:cs typeface="Courier New" pitchFamily="49" charset="0"/>
              </a:rPr>
              <a:t> t; }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用到类型参数</a:t>
            </a:r>
            <a:r>
              <a:rPr lang="en-US" altLang="zh-CN" sz="2000" b="1" dirty="0">
                <a:solidFill>
                  <a:srgbClr val="00B050"/>
                </a:solidFill>
                <a:latin typeface="Courier New" pitchFamily="49" charset="0"/>
                <a:cs typeface="Courier New" pitchFamily="49" charset="0"/>
              </a:rPr>
              <a:t>T</a:t>
            </a:r>
          </a:p>
          <a:p>
            <a:pPr marL="609600" indent="-609600">
              <a:spcBef>
                <a:spcPts val="0"/>
              </a:spcBef>
              <a:buNone/>
            </a:pPr>
            <a:r>
              <a:rPr lang="en-US" altLang="zh-CN" sz="2000" b="1" dirty="0">
                <a:solidFill>
                  <a:schemeClr val="tx2"/>
                </a:solidFill>
                <a:latin typeface="Courier New" pitchFamily="49" charset="0"/>
                <a:cs typeface="Courier New" pitchFamily="49" charset="0"/>
              </a:rPr>
              <a:t>}; </a:t>
            </a:r>
          </a:p>
          <a:p>
            <a:pPr marL="609600" indent="-609600">
              <a:spcBef>
                <a:spcPts val="0"/>
              </a:spcBef>
              <a:buNone/>
            </a:pPr>
            <a:r>
              <a:rPr lang="en-US" altLang="zh-CN" sz="2000" b="1" dirty="0">
                <a:solidFill>
                  <a:srgbClr val="0000FF"/>
                </a:solidFill>
                <a:latin typeface="Courier New" pitchFamily="49" charset="0"/>
                <a:cs typeface="Courier New" pitchFamily="49" charset="0"/>
              </a:rPr>
              <a:t>template </a:t>
            </a:r>
            <a:r>
              <a:rPr lang="en-US" altLang="zh-CN" sz="2000" b="1" dirty="0">
                <a:solidFill>
                  <a:schemeClr val="tx2"/>
                </a:solidFill>
                <a:latin typeface="Courier New" pitchFamily="49" charset="0"/>
                <a:cs typeface="Courier New" pitchFamily="49" charset="0"/>
              </a:rPr>
              <a:t>&lt;</a:t>
            </a:r>
            <a:r>
              <a:rPr lang="en-US" altLang="zh-CN" sz="2000" b="1" dirty="0">
                <a:solidFill>
                  <a:srgbClr val="0000FF"/>
                </a:solidFill>
                <a:latin typeface="Courier New" pitchFamily="49" charset="0"/>
                <a:cs typeface="Courier New" pitchFamily="49" charset="0"/>
              </a:rPr>
              <a:t>class </a:t>
            </a:r>
            <a:r>
              <a:rPr lang="en-US" altLang="zh-CN" sz="2000" b="1" dirty="0">
                <a:solidFill>
                  <a:srgbClr val="FF0000"/>
                </a:solidFill>
                <a:latin typeface="Courier New" pitchFamily="49" charset="0"/>
                <a:cs typeface="Courier New" pitchFamily="49" charset="0"/>
              </a:rPr>
              <a:t>T</a:t>
            </a:r>
            <a:r>
              <a:rPr lang="en-US" altLang="zh-CN" sz="2000" b="1" dirty="0">
                <a:solidFill>
                  <a:schemeClr val="tx2"/>
                </a:solidFill>
                <a:latin typeface="Courier New" pitchFamily="49" charset="0"/>
                <a:cs typeface="Courier New" pitchFamily="49" charset="0"/>
              </a:rPr>
              <a:t>&gt;</a:t>
            </a:r>
            <a:r>
              <a:rPr lang="en-US" altLang="zh-CN" sz="2000" b="1" dirty="0">
                <a:solidFill>
                  <a:srgbClr val="0000FF"/>
                </a:solidFill>
                <a:latin typeface="Courier New" pitchFamily="49" charset="0"/>
                <a:cs typeface="Courier New" pitchFamily="49" charset="0"/>
              </a:rPr>
              <a:t> class </a:t>
            </a:r>
            <a:r>
              <a:rPr lang="en-US" altLang="zh-CN" sz="2000" b="1" dirty="0">
                <a:solidFill>
                  <a:schemeClr val="tx2"/>
                </a:solidFill>
                <a:latin typeface="Courier New" pitchFamily="49" charset="0"/>
                <a:cs typeface="Courier New" pitchFamily="49" charset="0"/>
              </a:rPr>
              <a:t>CA :</a:t>
            </a:r>
            <a:r>
              <a:rPr lang="en-US" altLang="zh-CN" sz="2000" b="1" dirty="0">
                <a:solidFill>
                  <a:srgbClr val="0000FF"/>
                </a:solidFill>
                <a:latin typeface="Courier New" pitchFamily="49" charset="0"/>
                <a:cs typeface="Courier New" pitchFamily="49" charset="0"/>
              </a:rPr>
              <a:t> public </a:t>
            </a:r>
            <a:r>
              <a:rPr lang="en-US" altLang="zh-CN" sz="2000" b="1" dirty="0">
                <a:solidFill>
                  <a:schemeClr val="tx2"/>
                </a:solidFill>
                <a:latin typeface="Courier New" pitchFamily="49" charset="0"/>
                <a:cs typeface="Courier New" pitchFamily="49" charset="0"/>
              </a:rPr>
              <a:t>CB&lt;</a:t>
            </a:r>
            <a:r>
              <a:rPr lang="en-US" altLang="zh-CN" sz="2000" b="1" dirty="0">
                <a:solidFill>
                  <a:srgbClr val="FF0000"/>
                </a:solidFill>
                <a:latin typeface="Courier New" pitchFamily="49" charset="0"/>
                <a:cs typeface="Courier New" pitchFamily="49" charset="0"/>
              </a:rPr>
              <a:t>T</a:t>
            </a:r>
            <a:r>
              <a:rPr lang="en-US" altLang="zh-CN" sz="2000" b="1" dirty="0">
                <a:solidFill>
                  <a:schemeClr val="tx2"/>
                </a:solidFill>
                <a:latin typeface="Courier New" pitchFamily="49" charset="0"/>
                <a:cs typeface="Courier New" pitchFamily="49" charset="0"/>
              </a:rPr>
              <a:t>&gt;</a:t>
            </a:r>
            <a:r>
              <a:rPr lang="en-US" altLang="zh-CN" sz="2000" b="1" dirty="0">
                <a:solidFill>
                  <a:srgbClr val="0000FF"/>
                </a:solidFill>
                <a:latin typeface="Courier New" pitchFamily="49" charset="0"/>
                <a:cs typeface="Courier New" pitchFamily="49" charset="0"/>
              </a:rPr>
              <a:t> </a:t>
            </a:r>
            <a:r>
              <a:rPr lang="en-US" altLang="zh-CN" sz="2000" b="1" dirty="0">
                <a:solidFill>
                  <a:schemeClr val="tx2"/>
                </a:solidFill>
                <a:latin typeface="Courier New" pitchFamily="49" charset="0"/>
                <a:cs typeface="Courier New" pitchFamily="49" charset="0"/>
              </a:rPr>
              <a:t>{</a:t>
            </a:r>
          </a:p>
          <a:p>
            <a:pPr marL="609600" indent="-609600">
              <a:spcBef>
                <a:spcPts val="0"/>
              </a:spcBef>
              <a:buNone/>
            </a:pPr>
            <a:r>
              <a:rPr lang="en-US" altLang="zh-CN" sz="2000" b="1" dirty="0">
                <a:solidFill>
                  <a:srgbClr val="00B050"/>
                </a:solidFill>
                <a:latin typeface="Courier New" pitchFamily="49" charset="0"/>
                <a:cs typeface="Courier New" pitchFamily="49" charset="0"/>
              </a:rPr>
              <a:t>//CA </a:t>
            </a:r>
            <a:r>
              <a:rPr lang="zh-CN" altLang="en-US" sz="2000" b="1" dirty="0">
                <a:solidFill>
                  <a:srgbClr val="00B050"/>
                </a:solidFill>
                <a:latin typeface="Courier New" pitchFamily="49" charset="0"/>
                <a:cs typeface="Courier New" pitchFamily="49" charset="0"/>
              </a:rPr>
              <a:t>为类模板，其基类</a:t>
            </a:r>
            <a:r>
              <a:rPr lang="en-US" altLang="zh-CN" sz="2000" b="1" dirty="0">
                <a:solidFill>
                  <a:srgbClr val="00B050"/>
                </a:solidFill>
                <a:latin typeface="Courier New" pitchFamily="49" charset="0"/>
                <a:cs typeface="Courier New" pitchFamily="49" charset="0"/>
              </a:rPr>
              <a:t>CB </a:t>
            </a:r>
            <a:r>
              <a:rPr lang="zh-CN" altLang="en-US" sz="2000" b="1" dirty="0">
                <a:solidFill>
                  <a:srgbClr val="00B050"/>
                </a:solidFill>
                <a:latin typeface="Courier New" pitchFamily="49" charset="0"/>
                <a:cs typeface="Courier New" pitchFamily="49" charset="0"/>
              </a:rPr>
              <a:t>也为类模板。注意，类型参数</a:t>
            </a:r>
            <a:r>
              <a:rPr lang="en-US" altLang="zh-CN" sz="2000" b="1" dirty="0">
                <a:solidFill>
                  <a:srgbClr val="00B050"/>
                </a:solidFill>
                <a:latin typeface="Courier New" pitchFamily="49" charset="0"/>
                <a:cs typeface="Courier New" pitchFamily="49" charset="0"/>
              </a:rPr>
              <a:t>T</a:t>
            </a:r>
          </a:p>
          <a:p>
            <a:pPr marL="609600" indent="-609600">
              <a:spcBef>
                <a:spcPts val="0"/>
              </a:spcBef>
              <a:buNone/>
            </a:pP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将被“传递”给基类</a:t>
            </a:r>
            <a:r>
              <a:rPr lang="en-US" altLang="zh-CN" sz="2000" b="1" dirty="0">
                <a:solidFill>
                  <a:srgbClr val="00B050"/>
                </a:solidFill>
                <a:latin typeface="Courier New" pitchFamily="49" charset="0"/>
                <a:cs typeface="Courier New" pitchFamily="49" charset="0"/>
              </a:rPr>
              <a:t>CB</a:t>
            </a:r>
            <a:r>
              <a:rPr lang="zh-CN" altLang="en-US" sz="2000" b="1" dirty="0">
                <a:solidFill>
                  <a:srgbClr val="00B050"/>
                </a:solidFill>
                <a:latin typeface="Courier New" pitchFamily="49" charset="0"/>
                <a:cs typeface="Courier New" pitchFamily="49" charset="0"/>
              </a:rPr>
              <a:t>，本派生类中并不使用该类型参数</a:t>
            </a:r>
            <a:r>
              <a:rPr lang="en-US" altLang="zh-CN" sz="2000" b="1" dirty="0">
                <a:solidFill>
                  <a:srgbClr val="00B050"/>
                </a:solidFill>
                <a:latin typeface="Courier New" pitchFamily="49" charset="0"/>
                <a:cs typeface="Courier New" pitchFamily="49" charset="0"/>
              </a:rPr>
              <a:t>T </a:t>
            </a:r>
          </a:p>
          <a:p>
            <a:pPr marL="609600" indent="-609600">
              <a:spcBef>
                <a:spcPts val="0"/>
              </a:spcBef>
              <a:buNone/>
            </a:pPr>
            <a:r>
              <a:rPr lang="en-US" altLang="zh-CN" sz="2000" b="1" dirty="0">
                <a:solidFill>
                  <a:srgbClr val="0000FF"/>
                </a:solidFill>
                <a:latin typeface="Courier New" pitchFamily="49" charset="0"/>
                <a:cs typeface="Courier New" pitchFamily="49" charset="0"/>
              </a:rPr>
              <a:t>	double </a:t>
            </a:r>
            <a:r>
              <a:rPr lang="en-US" altLang="zh-CN" sz="2000" b="1" dirty="0">
                <a:solidFill>
                  <a:schemeClr val="tx2"/>
                </a:solidFill>
                <a:latin typeface="Courier New" pitchFamily="49" charset="0"/>
                <a:cs typeface="Courier New" pitchFamily="49" charset="0"/>
              </a:rPr>
              <a:t>t1;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私有数据成员</a:t>
            </a:r>
            <a:endParaRPr lang="en-US" altLang="zh-CN" sz="2000" b="1" dirty="0">
              <a:solidFill>
                <a:srgbClr val="00B050"/>
              </a:solidFill>
              <a:latin typeface="Courier New" pitchFamily="49" charset="0"/>
              <a:cs typeface="Courier New" pitchFamily="49" charset="0"/>
            </a:endParaRPr>
          </a:p>
          <a:p>
            <a:pPr marL="609600" indent="-609600">
              <a:spcBef>
                <a:spcPts val="0"/>
              </a:spcBef>
            </a:pPr>
            <a:r>
              <a:rPr lang="en-US" altLang="zh-CN" sz="2000" b="1" dirty="0">
                <a:solidFill>
                  <a:schemeClr val="tx2"/>
                </a:solidFill>
                <a:latin typeface="Courier New" pitchFamily="49" charset="0"/>
                <a:cs typeface="Courier New" pitchFamily="49" charset="0"/>
              </a:rPr>
              <a:t>public:... };</a:t>
            </a:r>
            <a:endParaRPr lang="zh-CN" altLang="en-US" sz="2000" b="1" dirty="0">
              <a:solidFill>
                <a:schemeClr val="tx2"/>
              </a:solidFill>
              <a:latin typeface="Courier New" pitchFamily="49" charset="0"/>
              <a:cs typeface="Courier New" pitchFamily="49" charset="0"/>
            </a:endParaRPr>
          </a:p>
          <a:p>
            <a:pPr marL="609600" indent="-609600">
              <a:spcBef>
                <a:spcPts val="0"/>
              </a:spcBef>
              <a:buNone/>
            </a:pP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基类的名字应为实例化后的“</a:t>
            </a:r>
            <a:r>
              <a:rPr lang="en-US" altLang="zh-CN" sz="2000" b="1" dirty="0">
                <a:solidFill>
                  <a:srgbClr val="00B050"/>
                </a:solidFill>
                <a:latin typeface="Courier New" pitchFamily="49" charset="0"/>
                <a:cs typeface="Courier New" pitchFamily="49" charset="0"/>
              </a:rPr>
              <a:t>CB&lt;T&gt;”</a:t>
            </a:r>
            <a:r>
              <a:rPr lang="zh-CN" altLang="en-US" sz="2000" b="1" dirty="0">
                <a:solidFill>
                  <a:srgbClr val="00B050"/>
                </a:solidFill>
                <a:latin typeface="Courier New" pitchFamily="49" charset="0"/>
                <a:cs typeface="Courier New" pitchFamily="49" charset="0"/>
              </a:rPr>
              <a:t>而并非仅使用“</a:t>
            </a:r>
            <a:r>
              <a:rPr lang="en-US" altLang="zh-CN" sz="2000" b="1" dirty="0">
                <a:solidFill>
                  <a:srgbClr val="00B050"/>
                </a:solidFill>
                <a:latin typeface="Courier New" pitchFamily="49" charset="0"/>
                <a:cs typeface="Courier New" pitchFamily="49" charset="0"/>
              </a:rPr>
              <a:t>CB”</a:t>
            </a:r>
            <a:r>
              <a:rPr lang="zh-CN" altLang="en-US" sz="2000" b="1" dirty="0">
                <a:solidFill>
                  <a:srgbClr val="00B050"/>
                </a:solidFill>
                <a:latin typeface="Courier New" pitchFamily="49" charset="0"/>
                <a:cs typeface="Courier New" pitchFamily="49" charset="0"/>
              </a:rPr>
              <a:t>。例如，在</a:t>
            </a:r>
            <a:endParaRPr lang="en-US" altLang="zh-CN" sz="2000" b="1" dirty="0">
              <a:solidFill>
                <a:srgbClr val="00B050"/>
              </a:solidFill>
              <a:latin typeface="Courier New" pitchFamily="49" charset="0"/>
              <a:cs typeface="Courier New" pitchFamily="49" charset="0"/>
            </a:endParaRPr>
          </a:p>
          <a:p>
            <a:pPr marL="609600" indent="-609600">
              <a:spcBef>
                <a:spcPts val="0"/>
              </a:spcBef>
              <a:buNone/>
            </a:pPr>
            <a:r>
              <a:rPr lang="zh-CN" altLang="en-US" sz="2000" b="1" dirty="0">
                <a:solidFill>
                  <a:srgbClr val="00B050"/>
                </a:solidFill>
                <a:latin typeface="Courier New" pitchFamily="49" charset="0"/>
                <a:cs typeface="Courier New" pitchFamily="49" charset="0"/>
              </a:rPr>
              <a:t>本例的派生类说明中，要对基类进行指定时必须使用“</a:t>
            </a:r>
            <a:r>
              <a:rPr lang="en-US" altLang="zh-CN" sz="2000" b="1" dirty="0">
                <a:solidFill>
                  <a:srgbClr val="00B050"/>
                </a:solidFill>
                <a:latin typeface="Courier New" pitchFamily="49" charset="0"/>
                <a:cs typeface="Courier New" pitchFamily="49" charset="0"/>
              </a:rPr>
              <a:t>CB&lt;T&gt;”</a:t>
            </a:r>
            <a:r>
              <a:rPr lang="zh-CN" altLang="en-US" sz="2000" b="1" dirty="0">
                <a:solidFill>
                  <a:srgbClr val="00B050"/>
                </a:solidFill>
                <a:latin typeface="Courier New" pitchFamily="49" charset="0"/>
                <a:cs typeface="Courier New" pitchFamily="49" charset="0"/>
              </a:rPr>
              <a:t>而不可</a:t>
            </a:r>
            <a:endParaRPr lang="en-US" altLang="zh-CN" sz="2000" b="1" dirty="0">
              <a:solidFill>
                <a:srgbClr val="00B050"/>
              </a:solidFill>
              <a:latin typeface="Courier New" pitchFamily="49" charset="0"/>
              <a:cs typeface="Courier New" pitchFamily="49" charset="0"/>
            </a:endParaRPr>
          </a:p>
          <a:p>
            <a:pPr marL="609600" indent="-609600">
              <a:spcBef>
                <a:spcPts val="0"/>
              </a:spcBef>
              <a:buNone/>
            </a:pPr>
            <a:r>
              <a:rPr lang="zh-CN" altLang="en-US" sz="2000" b="1" dirty="0">
                <a:solidFill>
                  <a:srgbClr val="00B050"/>
                </a:solidFill>
                <a:latin typeface="Courier New" pitchFamily="49" charset="0"/>
                <a:cs typeface="Courier New" pitchFamily="49" charset="0"/>
              </a:rPr>
              <a:t>只使用“</a:t>
            </a:r>
            <a:r>
              <a:rPr lang="en-US" altLang="zh-CN" sz="2000" b="1" dirty="0">
                <a:solidFill>
                  <a:srgbClr val="00B050"/>
                </a:solidFill>
                <a:latin typeface="Courier New" pitchFamily="49" charset="0"/>
                <a:cs typeface="Courier New" pitchFamily="49" charset="0"/>
              </a:rPr>
              <a:t>CB”*/</a:t>
            </a:r>
          </a:p>
        </p:txBody>
      </p:sp>
    </p:spTree>
    <p:extLst>
      <p:ext uri="{BB962C8B-B14F-4D97-AF65-F5344CB8AC3E}">
        <p14:creationId xmlns:p14="http://schemas.microsoft.com/office/powerpoint/2010/main" val="40568403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按照不同的方法派生类模板</a:t>
            </a:r>
          </a:p>
        </p:txBody>
      </p:sp>
      <p:sp>
        <p:nvSpPr>
          <p:cNvPr id="3" name="内容占位符 2"/>
          <p:cNvSpPr>
            <a:spLocks noGrp="1"/>
          </p:cNvSpPr>
          <p:nvPr>
            <p:ph idx="1"/>
          </p:nvPr>
        </p:nvSpPr>
        <p:spPr>
          <a:xfrm>
            <a:off x="457200" y="1295400"/>
            <a:ext cx="8153400" cy="5205434"/>
          </a:xfrm>
        </p:spPr>
        <p:txBody>
          <a:bodyPr/>
          <a:lstStyle/>
          <a:p>
            <a:pPr lvl="1"/>
            <a:r>
              <a:rPr lang="zh-CN" altLang="en-US" dirty="0"/>
              <a:t>类模板作基类，派生出新的类模板，且基类与派生类中均使用同一个类型参数</a:t>
            </a:r>
            <a:r>
              <a:rPr lang="en-US" altLang="zh-CN" dirty="0"/>
              <a:t>T</a:t>
            </a:r>
            <a:r>
              <a:rPr lang="zh-CN" altLang="en-US" dirty="0"/>
              <a:t>。</a:t>
            </a:r>
          </a:p>
          <a:p>
            <a:pPr marL="609600" indent="-609600">
              <a:spcBef>
                <a:spcPts val="0"/>
              </a:spcBef>
              <a:buNone/>
            </a:pPr>
            <a:r>
              <a:rPr lang="en-US" altLang="zh-CN" sz="2000" dirty="0">
                <a:solidFill>
                  <a:srgbClr val="0000FF"/>
                </a:solidFill>
                <a:latin typeface="Courier New" pitchFamily="49" charset="0"/>
                <a:cs typeface="Courier New" pitchFamily="49" charset="0"/>
              </a:rPr>
              <a:t>template </a:t>
            </a:r>
            <a:r>
              <a:rPr lang="en-US" altLang="zh-CN" sz="2000" dirty="0">
                <a:solidFill>
                  <a:schemeClr val="tx2"/>
                </a:solidFill>
                <a:latin typeface="Courier New" pitchFamily="49" charset="0"/>
                <a:cs typeface="Courier New" pitchFamily="49" charset="0"/>
              </a:rPr>
              <a:t>&lt;</a:t>
            </a:r>
            <a:r>
              <a:rPr lang="en-US" altLang="zh-CN" sz="2000" dirty="0">
                <a:solidFill>
                  <a:srgbClr val="0000FF"/>
                </a:solidFill>
                <a:latin typeface="Courier New" pitchFamily="49" charset="0"/>
                <a:cs typeface="Courier New" pitchFamily="49" charset="0"/>
              </a:rPr>
              <a:t>class </a:t>
            </a:r>
            <a:r>
              <a:rPr lang="en-US" altLang="zh-CN" sz="2000" dirty="0">
                <a:solidFill>
                  <a:srgbClr val="FF0000"/>
                </a:solidFill>
                <a:latin typeface="Courier New" pitchFamily="49" charset="0"/>
                <a:cs typeface="Courier New" pitchFamily="49" charset="0"/>
              </a:rPr>
              <a:t>T</a:t>
            </a:r>
            <a:r>
              <a:rPr lang="en-US" altLang="zh-CN" sz="2000" dirty="0">
                <a:solidFill>
                  <a:schemeClr val="tx2"/>
                </a:solidFill>
                <a:latin typeface="Courier New" pitchFamily="49" charset="0"/>
                <a:cs typeface="Courier New" pitchFamily="49" charset="0"/>
              </a:rPr>
              <a:t>&gt;</a:t>
            </a:r>
            <a:r>
              <a:rPr lang="en-US" altLang="zh-CN" sz="2000" dirty="0">
                <a:solidFill>
                  <a:srgbClr val="0000FF"/>
                </a:solidFill>
                <a:latin typeface="Courier New" pitchFamily="49" charset="0"/>
                <a:cs typeface="Courier New" pitchFamily="49" charset="0"/>
              </a:rPr>
              <a:t> class </a:t>
            </a:r>
            <a:r>
              <a:rPr lang="en-US" altLang="zh-CN" sz="2000" dirty="0">
                <a:solidFill>
                  <a:schemeClr val="tx2"/>
                </a:solidFill>
                <a:latin typeface="Courier New" pitchFamily="49" charset="0"/>
                <a:cs typeface="Courier New" pitchFamily="49" charset="0"/>
              </a:rPr>
              <a:t>CB { </a:t>
            </a:r>
          </a:p>
          <a:p>
            <a:pPr marL="609600" indent="-609600">
              <a:spcBef>
                <a:spcPts val="0"/>
              </a:spcBef>
              <a:buNone/>
            </a:pPr>
            <a:r>
              <a:rPr lang="en-US" altLang="zh-CN" sz="2000" dirty="0">
                <a:solidFill>
                  <a:srgbClr val="00B050"/>
                </a:solidFill>
                <a:latin typeface="Courier New" pitchFamily="49" charset="0"/>
                <a:cs typeface="Courier New" pitchFamily="49" charset="0"/>
              </a:rPr>
              <a:t>//CB </a:t>
            </a:r>
            <a:r>
              <a:rPr lang="zh-CN" altLang="en-US" sz="2000" dirty="0">
                <a:solidFill>
                  <a:srgbClr val="00B050"/>
                </a:solidFill>
                <a:latin typeface="Courier New" pitchFamily="49" charset="0"/>
                <a:cs typeface="Courier New" pitchFamily="49" charset="0"/>
              </a:rPr>
              <a:t>为类模板（其中使用了类型参数</a:t>
            </a:r>
            <a:r>
              <a:rPr lang="en-US" altLang="zh-CN" sz="2000" dirty="0">
                <a:solidFill>
                  <a:srgbClr val="00B050"/>
                </a:solidFill>
                <a:latin typeface="Courier New" pitchFamily="49" charset="0"/>
                <a:cs typeface="Courier New" pitchFamily="49" charset="0"/>
              </a:rPr>
              <a:t>T</a:t>
            </a:r>
            <a:r>
              <a:rPr lang="zh-CN" altLang="en-US" sz="2000" dirty="0">
                <a:solidFill>
                  <a:srgbClr val="00B050"/>
                </a:solidFill>
                <a:latin typeface="Courier New" pitchFamily="49" charset="0"/>
                <a:cs typeface="Courier New" pitchFamily="49" charset="0"/>
              </a:rPr>
              <a:t>），它将作为类模板</a:t>
            </a:r>
            <a:r>
              <a:rPr lang="en-US" altLang="zh-CN" sz="2000" dirty="0">
                <a:solidFill>
                  <a:srgbClr val="00B050"/>
                </a:solidFill>
                <a:latin typeface="Courier New" pitchFamily="49" charset="0"/>
                <a:cs typeface="Courier New" pitchFamily="49" charset="0"/>
              </a:rPr>
              <a:t>CA</a:t>
            </a:r>
            <a:r>
              <a:rPr lang="zh-CN" altLang="en-US" sz="2000" dirty="0">
                <a:solidFill>
                  <a:srgbClr val="00B050"/>
                </a:solidFill>
                <a:latin typeface="Courier New" pitchFamily="49" charset="0"/>
                <a:cs typeface="Courier New" pitchFamily="49" charset="0"/>
              </a:rPr>
              <a:t>的基类</a:t>
            </a:r>
            <a:r>
              <a:rPr lang="en-US" altLang="zh-CN" sz="2000" dirty="0">
                <a:solidFill>
                  <a:srgbClr val="FF0000"/>
                </a:solidFill>
                <a:latin typeface="Courier New" pitchFamily="49" charset="0"/>
                <a:cs typeface="Courier New" pitchFamily="49" charset="0"/>
              </a:rPr>
              <a:t>T </a:t>
            </a:r>
            <a:r>
              <a:rPr lang="en-US" altLang="zh-CN" sz="2000" dirty="0" err="1">
                <a:solidFill>
                  <a:schemeClr val="tx2"/>
                </a:solidFill>
                <a:latin typeface="Courier New" pitchFamily="49" charset="0"/>
                <a:cs typeface="Courier New" pitchFamily="49" charset="0"/>
              </a:rPr>
              <a:t>t</a:t>
            </a:r>
            <a:r>
              <a:rPr lang="en-US" altLang="zh-CN" sz="2000" dirty="0">
                <a:solidFill>
                  <a:schemeClr val="tx2"/>
                </a:solidFill>
                <a:latin typeface="Courier New" pitchFamily="49" charset="0"/>
                <a:cs typeface="Courier New" pitchFamily="49" charset="0"/>
              </a:rPr>
              <a:t>;</a:t>
            </a:r>
            <a:r>
              <a:rPr lang="en-US" altLang="zh-CN" sz="2000" dirty="0">
                <a:solidFill>
                  <a:srgbClr val="00B050"/>
                </a:solidFill>
                <a:latin typeface="Courier New" pitchFamily="49" charset="0"/>
                <a:cs typeface="Courier New" pitchFamily="49" charset="0"/>
              </a:rPr>
              <a:t> //</a:t>
            </a:r>
            <a:r>
              <a:rPr lang="zh-CN" altLang="en-US" sz="2000" dirty="0">
                <a:solidFill>
                  <a:srgbClr val="00B050"/>
                </a:solidFill>
                <a:latin typeface="Courier New" pitchFamily="49" charset="0"/>
                <a:cs typeface="Courier New" pitchFamily="49" charset="0"/>
              </a:rPr>
              <a:t>数据成员为</a:t>
            </a:r>
            <a:r>
              <a:rPr lang="en-US" altLang="zh-CN" sz="2000" dirty="0">
                <a:solidFill>
                  <a:srgbClr val="00B050"/>
                </a:solidFill>
                <a:latin typeface="Courier New" pitchFamily="49" charset="0"/>
                <a:cs typeface="Courier New" pitchFamily="49" charset="0"/>
              </a:rPr>
              <a:t>T </a:t>
            </a:r>
            <a:r>
              <a:rPr lang="zh-CN" altLang="en-US" sz="2000" dirty="0">
                <a:solidFill>
                  <a:srgbClr val="00B050"/>
                </a:solidFill>
                <a:latin typeface="Courier New" pitchFamily="49" charset="0"/>
                <a:cs typeface="Courier New" pitchFamily="49" charset="0"/>
              </a:rPr>
              <a:t>类型的 </a:t>
            </a:r>
          </a:p>
          <a:p>
            <a:pPr marL="609600" indent="-609600">
              <a:spcBef>
                <a:spcPts val="0"/>
              </a:spcBef>
              <a:buNone/>
            </a:pPr>
            <a:r>
              <a:rPr lang="en-US" altLang="zh-CN" sz="2000" dirty="0">
                <a:solidFill>
                  <a:srgbClr val="0000FF"/>
                </a:solidFill>
                <a:latin typeface="Courier New" pitchFamily="49" charset="0"/>
                <a:cs typeface="Courier New" pitchFamily="49" charset="0"/>
              </a:rPr>
              <a:t>public</a:t>
            </a:r>
            <a:r>
              <a:rPr lang="en-US" altLang="zh-CN" sz="2000" dirty="0">
                <a:solidFill>
                  <a:schemeClr val="tx2"/>
                </a:solidFill>
                <a:latin typeface="Courier New" pitchFamily="49" charset="0"/>
                <a:cs typeface="Courier New" pitchFamily="49" charset="0"/>
              </a:rPr>
              <a:t>:</a:t>
            </a:r>
          </a:p>
          <a:p>
            <a:pPr marL="609600" indent="-609600">
              <a:spcBef>
                <a:spcPts val="0"/>
              </a:spcBef>
              <a:buNone/>
            </a:pPr>
            <a:r>
              <a:rPr lang="en-US" altLang="zh-CN" sz="2000" dirty="0">
                <a:solidFill>
                  <a:srgbClr val="0000FF"/>
                </a:solidFill>
                <a:latin typeface="Courier New" pitchFamily="49" charset="0"/>
                <a:cs typeface="Courier New" pitchFamily="49" charset="0"/>
              </a:rPr>
              <a:t>	</a:t>
            </a:r>
            <a:r>
              <a:rPr lang="en-US" altLang="zh-CN" sz="2000" dirty="0">
                <a:solidFill>
                  <a:srgbClr val="FF0000"/>
                </a:solidFill>
                <a:latin typeface="Courier New" pitchFamily="49" charset="0"/>
                <a:cs typeface="Courier New" pitchFamily="49" charset="0"/>
              </a:rPr>
              <a:t>T</a:t>
            </a:r>
            <a:r>
              <a:rPr lang="en-US" altLang="zh-CN" sz="2000" dirty="0">
                <a:solidFill>
                  <a:srgbClr val="0000FF"/>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gett</a:t>
            </a:r>
            <a:r>
              <a:rPr lang="en-US" altLang="zh-CN" sz="2000" dirty="0">
                <a:solidFill>
                  <a:schemeClr val="tx2"/>
                </a:solidFill>
                <a:latin typeface="Courier New" pitchFamily="49" charset="0"/>
                <a:cs typeface="Courier New" pitchFamily="49" charset="0"/>
              </a:rPr>
              <a:t>(){ </a:t>
            </a: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用到类型参数</a:t>
            </a:r>
            <a:r>
              <a:rPr lang="en-US" altLang="zh-CN" sz="2000" dirty="0">
                <a:solidFill>
                  <a:srgbClr val="00B050"/>
                </a:solidFill>
                <a:latin typeface="Courier New" pitchFamily="49" charset="0"/>
                <a:cs typeface="Courier New" pitchFamily="49" charset="0"/>
              </a:rPr>
              <a:t>T</a:t>
            </a:r>
          </a:p>
          <a:p>
            <a:pPr marL="609600" indent="-609600">
              <a:spcBef>
                <a:spcPts val="0"/>
              </a:spcBef>
              <a:buNone/>
            </a:pPr>
            <a:r>
              <a:rPr lang="en-US" altLang="zh-CN" sz="2000" dirty="0">
                <a:solidFill>
                  <a:srgbClr val="0000FF"/>
                </a:solidFill>
                <a:latin typeface="Courier New" pitchFamily="49" charset="0"/>
                <a:cs typeface="Courier New" pitchFamily="49" charset="0"/>
              </a:rPr>
              <a:t>		return </a:t>
            </a:r>
            <a:r>
              <a:rPr lang="en-US" altLang="zh-CN" sz="2000" dirty="0">
                <a:solidFill>
                  <a:schemeClr val="tx2"/>
                </a:solidFill>
                <a:latin typeface="Courier New" pitchFamily="49" charset="0"/>
                <a:cs typeface="Courier New" pitchFamily="49" charset="0"/>
              </a:rPr>
              <a:t>t;</a:t>
            </a:r>
          </a:p>
          <a:p>
            <a:pPr marL="609600" indent="-609600">
              <a:spcBef>
                <a:spcPts val="0"/>
              </a:spcBef>
              <a:buNone/>
            </a:pPr>
            <a:r>
              <a:rPr lang="en-US" altLang="zh-CN" sz="2000" dirty="0">
                <a:solidFill>
                  <a:schemeClr val="tx2"/>
                </a:solidFill>
                <a:latin typeface="Courier New" pitchFamily="49" charset="0"/>
                <a:cs typeface="Courier New" pitchFamily="49" charset="0"/>
              </a:rPr>
              <a:t>	} </a:t>
            </a:r>
          </a:p>
          <a:p>
            <a:pPr marL="609600" indent="-609600">
              <a:spcBef>
                <a:spcPts val="0"/>
              </a:spcBef>
              <a:buNone/>
            </a:pPr>
            <a:r>
              <a:rPr lang="en-US" altLang="zh-CN" sz="2000" dirty="0">
                <a:solidFill>
                  <a:srgbClr val="0000FF"/>
                </a:solidFill>
                <a:latin typeface="Courier New" pitchFamily="49" charset="0"/>
                <a:cs typeface="Courier New" pitchFamily="49" charset="0"/>
              </a:rPr>
              <a:t>	</a:t>
            </a:r>
            <a:r>
              <a:rPr lang="en-US" altLang="zh-CN" sz="2000" dirty="0">
                <a:solidFill>
                  <a:schemeClr val="tx2"/>
                </a:solidFill>
                <a:latin typeface="Courier New" pitchFamily="49" charset="0"/>
                <a:cs typeface="Courier New" pitchFamily="49" charset="0"/>
              </a:rPr>
              <a:t>... </a:t>
            </a:r>
          </a:p>
          <a:p>
            <a:pPr marL="609600" indent="-609600">
              <a:spcBef>
                <a:spcPts val="0"/>
              </a:spcBef>
              <a:buNone/>
            </a:pPr>
            <a:r>
              <a:rPr lang="en-US" altLang="zh-CN" sz="2000" dirty="0">
                <a:solidFill>
                  <a:schemeClr val="tx2"/>
                </a:solidFill>
                <a:latin typeface="Courier New" pitchFamily="49" charset="0"/>
                <a:cs typeface="Courier New" pitchFamily="49" charset="0"/>
              </a:rPr>
              <a:t>}; </a:t>
            </a:r>
          </a:p>
          <a:p>
            <a:pPr marL="609600" indent="-609600">
              <a:spcBef>
                <a:spcPts val="0"/>
              </a:spcBef>
              <a:buNone/>
            </a:pPr>
            <a:r>
              <a:rPr lang="en-US" altLang="zh-CN" sz="2000" dirty="0">
                <a:solidFill>
                  <a:srgbClr val="0000FF"/>
                </a:solidFill>
                <a:latin typeface="Courier New" pitchFamily="49" charset="0"/>
                <a:cs typeface="Courier New" pitchFamily="49" charset="0"/>
              </a:rPr>
              <a:t>template </a:t>
            </a:r>
            <a:r>
              <a:rPr lang="en-US" altLang="zh-CN" sz="2000" dirty="0">
                <a:solidFill>
                  <a:schemeClr val="tx2"/>
                </a:solidFill>
                <a:latin typeface="Courier New" pitchFamily="49" charset="0"/>
                <a:cs typeface="Courier New" pitchFamily="49" charset="0"/>
              </a:rPr>
              <a:t>&lt;</a:t>
            </a:r>
            <a:r>
              <a:rPr lang="en-US" altLang="zh-CN" sz="2000" dirty="0">
                <a:solidFill>
                  <a:srgbClr val="0000FF"/>
                </a:solidFill>
                <a:latin typeface="Courier New" pitchFamily="49" charset="0"/>
                <a:cs typeface="Courier New" pitchFamily="49" charset="0"/>
              </a:rPr>
              <a:t>class</a:t>
            </a:r>
            <a:r>
              <a:rPr lang="en-US" altLang="zh-CN" sz="2000" dirty="0">
                <a:solidFill>
                  <a:srgbClr val="FF0000"/>
                </a:solidFill>
                <a:latin typeface="Courier New" pitchFamily="49" charset="0"/>
                <a:cs typeface="Courier New" pitchFamily="49" charset="0"/>
              </a:rPr>
              <a:t> T</a:t>
            </a:r>
            <a:r>
              <a:rPr lang="en-US" altLang="zh-CN" sz="2000" dirty="0">
                <a:solidFill>
                  <a:schemeClr val="tx2"/>
                </a:solidFill>
                <a:latin typeface="Courier New" pitchFamily="49" charset="0"/>
                <a:cs typeface="Courier New" pitchFamily="49" charset="0"/>
              </a:rPr>
              <a:t>&gt;</a:t>
            </a:r>
            <a:r>
              <a:rPr lang="en-US" altLang="zh-CN" sz="2000" dirty="0">
                <a:solidFill>
                  <a:srgbClr val="0000FF"/>
                </a:solidFill>
                <a:latin typeface="Courier New" pitchFamily="49" charset="0"/>
                <a:cs typeface="Courier New" pitchFamily="49" charset="0"/>
              </a:rPr>
              <a:t> class </a:t>
            </a:r>
            <a:r>
              <a:rPr lang="en-US" altLang="zh-CN" sz="2000" dirty="0">
                <a:solidFill>
                  <a:schemeClr val="tx2"/>
                </a:solidFill>
                <a:latin typeface="Courier New" pitchFamily="49" charset="0"/>
                <a:cs typeface="Courier New" pitchFamily="49" charset="0"/>
              </a:rPr>
              <a:t>CA : </a:t>
            </a:r>
            <a:r>
              <a:rPr lang="en-US" altLang="zh-CN" sz="2000" dirty="0">
                <a:solidFill>
                  <a:srgbClr val="0000FF"/>
                </a:solidFill>
                <a:latin typeface="Courier New" pitchFamily="49" charset="0"/>
                <a:cs typeface="Courier New" pitchFamily="49" charset="0"/>
              </a:rPr>
              <a:t>public </a:t>
            </a:r>
            <a:r>
              <a:rPr lang="en-US" altLang="zh-CN" sz="2000" dirty="0">
                <a:solidFill>
                  <a:schemeClr val="tx2"/>
                </a:solidFill>
                <a:latin typeface="Courier New" pitchFamily="49" charset="0"/>
                <a:cs typeface="Courier New" pitchFamily="49" charset="0"/>
              </a:rPr>
              <a:t>CB&lt;</a:t>
            </a:r>
            <a:r>
              <a:rPr lang="en-US" altLang="zh-CN" sz="2000" dirty="0">
                <a:solidFill>
                  <a:srgbClr val="FF0000"/>
                </a:solidFill>
                <a:latin typeface="Courier New" pitchFamily="49" charset="0"/>
                <a:cs typeface="Courier New" pitchFamily="49" charset="0"/>
              </a:rPr>
              <a:t>T</a:t>
            </a:r>
            <a:r>
              <a:rPr lang="en-US" altLang="zh-CN" sz="2000" dirty="0">
                <a:solidFill>
                  <a:schemeClr val="tx2"/>
                </a:solidFill>
                <a:latin typeface="Courier New" pitchFamily="49" charset="0"/>
                <a:cs typeface="Courier New" pitchFamily="49" charset="0"/>
              </a:rPr>
              <a:t>&gt; {</a:t>
            </a:r>
          </a:p>
          <a:p>
            <a:pPr marL="609600" indent="-609600">
              <a:spcBef>
                <a:spcPts val="0"/>
              </a:spcBef>
              <a:buNone/>
            </a:pPr>
            <a:r>
              <a:rPr lang="en-US" altLang="zh-CN" sz="2000" dirty="0">
                <a:solidFill>
                  <a:srgbClr val="00B050"/>
                </a:solidFill>
                <a:latin typeface="Courier New" pitchFamily="49" charset="0"/>
                <a:cs typeface="Courier New" pitchFamily="49" charset="0"/>
              </a:rPr>
              <a:t> /*CA </a:t>
            </a:r>
            <a:r>
              <a:rPr lang="zh-CN" altLang="en-US" sz="2000" dirty="0">
                <a:solidFill>
                  <a:srgbClr val="00B050"/>
                </a:solidFill>
                <a:latin typeface="Courier New" pitchFamily="49" charset="0"/>
                <a:cs typeface="Courier New" pitchFamily="49" charset="0"/>
              </a:rPr>
              <a:t>为类模板，其基类</a:t>
            </a:r>
            <a:r>
              <a:rPr lang="en-US" altLang="zh-CN" sz="2000" dirty="0">
                <a:solidFill>
                  <a:srgbClr val="00B050"/>
                </a:solidFill>
                <a:latin typeface="Courier New" pitchFamily="49" charset="0"/>
                <a:cs typeface="Courier New" pitchFamily="49" charset="0"/>
              </a:rPr>
              <a:t>CB </a:t>
            </a:r>
            <a:r>
              <a:rPr lang="zh-CN" altLang="en-US" sz="2000" dirty="0">
                <a:solidFill>
                  <a:srgbClr val="00B050"/>
                </a:solidFill>
                <a:latin typeface="Courier New" pitchFamily="49" charset="0"/>
                <a:cs typeface="Courier New" pitchFamily="49" charset="0"/>
              </a:rPr>
              <a:t>也为类模板。注意，类型参数</a:t>
            </a:r>
            <a:r>
              <a:rPr lang="en-US" altLang="zh-CN" sz="2000" dirty="0">
                <a:solidFill>
                  <a:srgbClr val="00B050"/>
                </a:solidFill>
                <a:latin typeface="Courier New" pitchFamily="49" charset="0"/>
                <a:cs typeface="Courier New" pitchFamily="49" charset="0"/>
              </a:rPr>
              <a:t>T </a:t>
            </a:r>
            <a:r>
              <a:rPr lang="zh-CN" altLang="en-US" sz="2000" dirty="0">
                <a:solidFill>
                  <a:srgbClr val="00B050"/>
                </a:solidFill>
                <a:latin typeface="Courier New" pitchFamily="49" charset="0"/>
                <a:cs typeface="Courier New" pitchFamily="49" charset="0"/>
              </a:rPr>
              <a:t>将被</a:t>
            </a:r>
            <a:endParaRPr lang="en-US" altLang="zh-CN" sz="2000" dirty="0">
              <a:solidFill>
                <a:srgbClr val="00B050"/>
              </a:solidFill>
              <a:latin typeface="Courier New" pitchFamily="49" charset="0"/>
              <a:cs typeface="Courier New" pitchFamily="49" charset="0"/>
            </a:endParaRPr>
          </a:p>
          <a:p>
            <a:pPr marL="609600" indent="-609600">
              <a:spcBef>
                <a:spcPts val="0"/>
              </a:spcBef>
              <a:buNone/>
            </a:pPr>
            <a:r>
              <a:rPr lang="zh-CN" altLang="en-US" sz="2000" dirty="0">
                <a:solidFill>
                  <a:srgbClr val="00B050"/>
                </a:solidFill>
                <a:latin typeface="Courier New" pitchFamily="49" charset="0"/>
                <a:cs typeface="Courier New" pitchFamily="49" charset="0"/>
              </a:rPr>
              <a:t>“传递”给基类</a:t>
            </a:r>
            <a:r>
              <a:rPr lang="en-US" altLang="zh-CN" sz="2000" dirty="0">
                <a:solidFill>
                  <a:srgbClr val="00B050"/>
                </a:solidFill>
                <a:latin typeface="Courier New" pitchFamily="49" charset="0"/>
                <a:cs typeface="Courier New" pitchFamily="49" charset="0"/>
              </a:rPr>
              <a:t>CB</a:t>
            </a:r>
            <a:r>
              <a:rPr lang="zh-CN" altLang="en-US" sz="2000" dirty="0">
                <a:solidFill>
                  <a:srgbClr val="00B050"/>
                </a:solidFill>
                <a:latin typeface="Courier New" pitchFamily="49" charset="0"/>
                <a:cs typeface="Courier New" pitchFamily="49" charset="0"/>
              </a:rPr>
              <a:t>；本派生类中也将使用这同一个类型参数</a:t>
            </a:r>
            <a:r>
              <a:rPr lang="en-US" altLang="zh-CN" sz="2000" dirty="0">
                <a:solidFill>
                  <a:srgbClr val="00B050"/>
                </a:solidFill>
                <a:latin typeface="Courier New" pitchFamily="49" charset="0"/>
                <a:cs typeface="Courier New" pitchFamily="49" charset="0"/>
              </a:rPr>
              <a:t>T */</a:t>
            </a:r>
          </a:p>
          <a:p>
            <a:pPr marL="609600" indent="-609600">
              <a:spcBef>
                <a:spcPts val="0"/>
              </a:spcBef>
              <a:buNone/>
            </a:pPr>
            <a:r>
              <a:rPr lang="en-US" altLang="zh-CN" sz="2000" dirty="0">
                <a:solidFill>
                  <a:srgbClr val="0000FF"/>
                </a:solidFill>
                <a:latin typeface="Courier New" pitchFamily="49" charset="0"/>
                <a:cs typeface="Courier New" pitchFamily="49" charset="0"/>
              </a:rPr>
              <a:t>	</a:t>
            </a:r>
            <a:r>
              <a:rPr lang="en-US" altLang="zh-CN" sz="2000" dirty="0">
                <a:solidFill>
                  <a:srgbClr val="FF0000"/>
                </a:solidFill>
                <a:latin typeface="Courier New" pitchFamily="49" charset="0"/>
                <a:cs typeface="Courier New" pitchFamily="49" charset="0"/>
              </a:rPr>
              <a:t>T</a:t>
            </a:r>
            <a:r>
              <a:rPr lang="en-US" altLang="zh-CN" sz="2000" dirty="0">
                <a:solidFill>
                  <a:srgbClr val="0000FF"/>
                </a:solidFill>
                <a:latin typeface="Courier New" pitchFamily="49" charset="0"/>
                <a:cs typeface="Courier New" pitchFamily="49" charset="0"/>
              </a:rPr>
              <a:t> </a:t>
            </a:r>
            <a:r>
              <a:rPr lang="en-US" altLang="zh-CN" sz="2000" dirty="0">
                <a:solidFill>
                  <a:schemeClr val="tx2"/>
                </a:solidFill>
                <a:latin typeface="Courier New" pitchFamily="49" charset="0"/>
                <a:cs typeface="Courier New" pitchFamily="49" charset="0"/>
              </a:rPr>
              <a:t>t1;</a:t>
            </a:r>
            <a:r>
              <a:rPr lang="en-US" altLang="zh-CN" sz="2000" dirty="0">
                <a:solidFill>
                  <a:srgbClr val="0000FF"/>
                </a:solidFill>
                <a:latin typeface="Courier New" pitchFamily="49" charset="0"/>
                <a:cs typeface="Courier New" pitchFamily="49" charset="0"/>
              </a:rPr>
              <a:t> </a:t>
            </a: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数据为</a:t>
            </a:r>
            <a:r>
              <a:rPr lang="en-US" altLang="zh-CN" sz="2000" dirty="0">
                <a:solidFill>
                  <a:srgbClr val="00B050"/>
                </a:solidFill>
                <a:latin typeface="Courier New" pitchFamily="49" charset="0"/>
                <a:cs typeface="Courier New" pitchFamily="49" charset="0"/>
              </a:rPr>
              <a:t>T </a:t>
            </a:r>
            <a:r>
              <a:rPr lang="zh-CN" altLang="en-US" sz="2000" dirty="0">
                <a:solidFill>
                  <a:srgbClr val="00B050"/>
                </a:solidFill>
                <a:latin typeface="Courier New" pitchFamily="49" charset="0"/>
                <a:cs typeface="Courier New" pitchFamily="49" charset="0"/>
              </a:rPr>
              <a:t>类型的 </a:t>
            </a:r>
          </a:p>
          <a:p>
            <a:pPr marL="609600" indent="-609600">
              <a:spcBef>
                <a:spcPts val="0"/>
              </a:spcBef>
              <a:buNone/>
            </a:pPr>
            <a:r>
              <a:rPr lang="en-US" altLang="zh-CN" sz="2000" dirty="0">
                <a:solidFill>
                  <a:srgbClr val="0000FF"/>
                </a:solidFill>
                <a:latin typeface="Courier New" pitchFamily="49" charset="0"/>
                <a:cs typeface="Courier New" pitchFamily="49" charset="0"/>
              </a:rPr>
              <a:t>public</a:t>
            </a:r>
            <a:r>
              <a:rPr lang="en-US" altLang="zh-CN" sz="2000" dirty="0">
                <a:solidFill>
                  <a:schemeClr val="tx2"/>
                </a:solidFill>
                <a:latin typeface="Courier New" pitchFamily="49" charset="0"/>
                <a:cs typeface="Courier New" pitchFamily="49" charset="0"/>
              </a:rPr>
              <a:t>: ...}; </a:t>
            </a:r>
            <a:endParaRPr lang="zh-CN" altLang="en-US" sz="20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53</a:t>
            </a:fld>
            <a:endParaRPr lang="en-US" altLang="zh-CN" dirty="0"/>
          </a:p>
        </p:txBody>
      </p:sp>
    </p:spTree>
    <p:extLst>
      <p:ext uri="{BB962C8B-B14F-4D97-AF65-F5344CB8AC3E}">
        <p14:creationId xmlns:p14="http://schemas.microsoft.com/office/powerpoint/2010/main" val="994034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按照不同的方法派生类模板</a:t>
            </a:r>
          </a:p>
        </p:txBody>
      </p:sp>
      <p:sp>
        <p:nvSpPr>
          <p:cNvPr id="3" name="内容占位符 2"/>
          <p:cNvSpPr>
            <a:spLocks noGrp="1"/>
          </p:cNvSpPr>
          <p:nvPr>
            <p:ph idx="1"/>
          </p:nvPr>
        </p:nvSpPr>
        <p:spPr>
          <a:xfrm>
            <a:off x="457200" y="1295400"/>
            <a:ext cx="8579296" cy="5276872"/>
          </a:xfrm>
        </p:spPr>
        <p:txBody>
          <a:bodyPr/>
          <a:lstStyle/>
          <a:p>
            <a:pPr lvl="1"/>
            <a:r>
              <a:rPr lang="zh-CN" altLang="en-US" dirty="0"/>
              <a:t>类模板作基类，派生出新的类模板，但基类中使用类型参数</a:t>
            </a:r>
            <a:r>
              <a:rPr lang="en-US" altLang="zh-CN" dirty="0"/>
              <a:t>T2</a:t>
            </a:r>
            <a:r>
              <a:rPr lang="zh-CN" altLang="en-US" dirty="0"/>
              <a:t>，而派生类中使用另一个类型参数</a:t>
            </a:r>
            <a:r>
              <a:rPr lang="en-US" altLang="zh-CN" dirty="0"/>
              <a:t>T1</a:t>
            </a:r>
            <a:r>
              <a:rPr lang="zh-CN" altLang="en-US" dirty="0"/>
              <a:t>（而不使用</a:t>
            </a:r>
            <a:r>
              <a:rPr lang="en-US" altLang="zh-CN" dirty="0"/>
              <a:t>T2</a:t>
            </a:r>
            <a:r>
              <a:rPr lang="zh-CN" altLang="en-US" dirty="0"/>
              <a:t>）。</a:t>
            </a:r>
          </a:p>
          <a:p>
            <a:pPr marL="609600" indent="-609600">
              <a:spcBef>
                <a:spcPts val="0"/>
              </a:spcBef>
              <a:buNone/>
            </a:pPr>
            <a:r>
              <a:rPr lang="en-US" altLang="zh-CN" sz="2000" dirty="0">
                <a:solidFill>
                  <a:srgbClr val="0000FF"/>
                </a:solidFill>
                <a:latin typeface="Courier New" pitchFamily="49" charset="0"/>
                <a:cs typeface="Courier New" pitchFamily="49" charset="0"/>
              </a:rPr>
              <a:t>template </a:t>
            </a:r>
            <a:r>
              <a:rPr lang="en-US" altLang="zh-CN" sz="2000" dirty="0">
                <a:solidFill>
                  <a:schemeClr val="tx2"/>
                </a:solidFill>
                <a:latin typeface="Courier New" pitchFamily="49" charset="0"/>
                <a:cs typeface="Courier New" pitchFamily="49" charset="0"/>
              </a:rPr>
              <a:t>&lt;</a:t>
            </a:r>
            <a:r>
              <a:rPr lang="en-US" altLang="zh-CN" sz="2000" dirty="0">
                <a:solidFill>
                  <a:srgbClr val="0000FF"/>
                </a:solidFill>
                <a:latin typeface="Courier New" pitchFamily="49" charset="0"/>
                <a:cs typeface="Courier New" pitchFamily="49" charset="0"/>
              </a:rPr>
              <a:t>class </a:t>
            </a:r>
            <a:r>
              <a:rPr lang="en-US" altLang="zh-CN" sz="2000" dirty="0">
                <a:solidFill>
                  <a:srgbClr val="FF0000"/>
                </a:solidFill>
                <a:latin typeface="Courier New" pitchFamily="49" charset="0"/>
                <a:cs typeface="Courier New" pitchFamily="49" charset="0"/>
              </a:rPr>
              <a:t>T2</a:t>
            </a:r>
            <a:r>
              <a:rPr lang="en-US" altLang="zh-CN" sz="2000" dirty="0">
                <a:solidFill>
                  <a:schemeClr val="tx2"/>
                </a:solidFill>
                <a:latin typeface="Courier New" pitchFamily="49" charset="0"/>
                <a:cs typeface="Courier New" pitchFamily="49" charset="0"/>
              </a:rPr>
              <a:t>&gt; </a:t>
            </a:r>
            <a:r>
              <a:rPr lang="en-US" altLang="zh-CN" sz="2000" dirty="0">
                <a:solidFill>
                  <a:srgbClr val="0000FF"/>
                </a:solidFill>
                <a:latin typeface="Courier New" pitchFamily="49" charset="0"/>
                <a:cs typeface="Courier New" pitchFamily="49" charset="0"/>
              </a:rPr>
              <a:t>class </a:t>
            </a:r>
            <a:r>
              <a:rPr lang="en-US" altLang="zh-CN" sz="2000" dirty="0">
                <a:solidFill>
                  <a:schemeClr val="tx2"/>
                </a:solidFill>
                <a:latin typeface="Courier New" pitchFamily="49" charset="0"/>
                <a:cs typeface="Courier New" pitchFamily="49" charset="0"/>
              </a:rPr>
              <a:t>CB { </a:t>
            </a:r>
          </a:p>
          <a:p>
            <a:pPr marL="609600" indent="-609600">
              <a:spcBef>
                <a:spcPts val="0"/>
              </a:spcBef>
              <a:buNone/>
            </a:pPr>
            <a:r>
              <a:rPr lang="en-US" altLang="zh-CN" sz="2000" dirty="0">
                <a:solidFill>
                  <a:srgbClr val="00B050"/>
                </a:solidFill>
                <a:latin typeface="Courier New" pitchFamily="49" charset="0"/>
                <a:cs typeface="Courier New" pitchFamily="49" charset="0"/>
              </a:rPr>
              <a:t>//CB </a:t>
            </a:r>
            <a:r>
              <a:rPr lang="zh-CN" altLang="en-US" sz="2000" dirty="0">
                <a:solidFill>
                  <a:srgbClr val="00B050"/>
                </a:solidFill>
                <a:latin typeface="Courier New" pitchFamily="49" charset="0"/>
                <a:cs typeface="Courier New" pitchFamily="49" charset="0"/>
              </a:rPr>
              <a:t>为类模板（其中使用了类型参数</a:t>
            </a:r>
            <a:r>
              <a:rPr lang="en-US" altLang="zh-CN" sz="2000" dirty="0">
                <a:solidFill>
                  <a:srgbClr val="00B050"/>
                </a:solidFill>
                <a:latin typeface="Courier New" pitchFamily="49" charset="0"/>
                <a:cs typeface="Courier New" pitchFamily="49" charset="0"/>
              </a:rPr>
              <a:t>T2</a:t>
            </a:r>
            <a:r>
              <a:rPr lang="zh-CN" altLang="en-US" sz="2000" dirty="0">
                <a:solidFill>
                  <a:srgbClr val="00B050"/>
                </a:solidFill>
                <a:latin typeface="Courier New" pitchFamily="49" charset="0"/>
                <a:cs typeface="Courier New" pitchFamily="49" charset="0"/>
              </a:rPr>
              <a:t>），它将作为类模板</a:t>
            </a:r>
            <a:r>
              <a:rPr lang="en-US" altLang="zh-CN" sz="2000" dirty="0">
                <a:solidFill>
                  <a:srgbClr val="00B050"/>
                </a:solidFill>
                <a:latin typeface="Courier New" pitchFamily="49" charset="0"/>
                <a:cs typeface="Courier New" pitchFamily="49" charset="0"/>
              </a:rPr>
              <a:t>CA</a:t>
            </a:r>
            <a:r>
              <a:rPr lang="zh-CN" altLang="en-US" sz="2000" dirty="0">
                <a:solidFill>
                  <a:srgbClr val="00B050"/>
                </a:solidFill>
                <a:latin typeface="Courier New" pitchFamily="49" charset="0"/>
                <a:cs typeface="Courier New" pitchFamily="49" charset="0"/>
              </a:rPr>
              <a:t>的基类</a:t>
            </a:r>
            <a:endParaRPr lang="en-US" altLang="zh-CN" sz="2000" dirty="0">
              <a:solidFill>
                <a:srgbClr val="00B050"/>
              </a:solidFill>
              <a:latin typeface="Courier New" pitchFamily="49" charset="0"/>
              <a:cs typeface="Courier New" pitchFamily="49" charset="0"/>
            </a:endParaRPr>
          </a:p>
          <a:p>
            <a:pPr marL="609600" indent="-609600">
              <a:spcBef>
                <a:spcPts val="0"/>
              </a:spcBef>
              <a:buNone/>
            </a:pPr>
            <a:r>
              <a:rPr lang="en-US" altLang="zh-CN" sz="2000" dirty="0">
                <a:solidFill>
                  <a:srgbClr val="00B050"/>
                </a:solidFill>
                <a:latin typeface="Courier New" pitchFamily="49" charset="0"/>
                <a:cs typeface="Courier New" pitchFamily="49" charset="0"/>
              </a:rPr>
              <a:t>	</a:t>
            </a:r>
            <a:r>
              <a:rPr lang="en-US" altLang="zh-CN" sz="2000" dirty="0">
                <a:solidFill>
                  <a:srgbClr val="FF0000"/>
                </a:solidFill>
                <a:latin typeface="Courier New" pitchFamily="49" charset="0"/>
                <a:cs typeface="Courier New" pitchFamily="49" charset="0"/>
              </a:rPr>
              <a:t>T2</a:t>
            </a:r>
            <a:r>
              <a:rPr lang="en-US" altLang="zh-CN" sz="2000" dirty="0">
                <a:solidFill>
                  <a:srgbClr val="0000FF"/>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t2</a:t>
            </a:r>
            <a:r>
              <a:rPr lang="en-US" altLang="zh-CN" sz="2000" dirty="0">
                <a:solidFill>
                  <a:schemeClr val="tx2"/>
                </a:solidFill>
                <a:latin typeface="Courier New" pitchFamily="49" charset="0"/>
                <a:cs typeface="Courier New" pitchFamily="49" charset="0"/>
              </a:rPr>
              <a:t>;</a:t>
            </a:r>
            <a:r>
              <a:rPr lang="en-US" altLang="zh-CN" sz="2000" dirty="0">
                <a:solidFill>
                  <a:srgbClr val="0000FF"/>
                </a:solidFill>
                <a:latin typeface="Courier New" pitchFamily="49" charset="0"/>
                <a:cs typeface="Courier New" pitchFamily="49" charset="0"/>
              </a:rPr>
              <a:t> </a:t>
            </a: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数据为</a:t>
            </a:r>
            <a:r>
              <a:rPr lang="en-US" altLang="zh-CN" sz="2000" dirty="0">
                <a:solidFill>
                  <a:srgbClr val="00B050"/>
                </a:solidFill>
                <a:latin typeface="Courier New" pitchFamily="49" charset="0"/>
                <a:cs typeface="Courier New" pitchFamily="49" charset="0"/>
              </a:rPr>
              <a:t>T2 </a:t>
            </a:r>
            <a:r>
              <a:rPr lang="zh-CN" altLang="en-US" sz="2000" dirty="0">
                <a:solidFill>
                  <a:srgbClr val="00B050"/>
                </a:solidFill>
                <a:latin typeface="Courier New" pitchFamily="49" charset="0"/>
                <a:cs typeface="Courier New" pitchFamily="49" charset="0"/>
              </a:rPr>
              <a:t>类型的</a:t>
            </a:r>
            <a:r>
              <a:rPr lang="zh-CN" altLang="en-US" sz="2000" dirty="0">
                <a:solidFill>
                  <a:srgbClr val="0000FF"/>
                </a:solidFill>
                <a:latin typeface="Courier New" pitchFamily="49" charset="0"/>
                <a:cs typeface="Courier New" pitchFamily="49" charset="0"/>
              </a:rPr>
              <a:t> </a:t>
            </a:r>
            <a:endParaRPr lang="en-US" altLang="zh-CN" sz="2000" dirty="0">
              <a:solidFill>
                <a:srgbClr val="0000FF"/>
              </a:solidFill>
              <a:latin typeface="Courier New" pitchFamily="49" charset="0"/>
              <a:cs typeface="Courier New" pitchFamily="49" charset="0"/>
            </a:endParaRPr>
          </a:p>
          <a:p>
            <a:pPr marL="609600" indent="-609600">
              <a:spcBef>
                <a:spcPts val="0"/>
              </a:spcBef>
              <a:buNone/>
            </a:pPr>
            <a:r>
              <a:rPr lang="en-US" altLang="zh-CN" sz="2000" dirty="0">
                <a:solidFill>
                  <a:srgbClr val="0000FF"/>
                </a:solidFill>
                <a:latin typeface="Courier New" pitchFamily="49" charset="0"/>
                <a:cs typeface="Courier New" pitchFamily="49" charset="0"/>
              </a:rPr>
              <a:t>public</a:t>
            </a:r>
            <a:r>
              <a:rPr lang="en-US" altLang="zh-CN" sz="2000" dirty="0">
                <a:solidFill>
                  <a:schemeClr val="tx2"/>
                </a:solidFill>
                <a:latin typeface="Courier New" pitchFamily="49" charset="0"/>
                <a:cs typeface="Courier New" pitchFamily="49" charset="0"/>
              </a:rPr>
              <a:t>:</a:t>
            </a:r>
          </a:p>
          <a:p>
            <a:pPr marL="609600" indent="-609600">
              <a:spcBef>
                <a:spcPts val="0"/>
              </a:spcBef>
              <a:buNone/>
            </a:pPr>
            <a:r>
              <a:rPr lang="en-US" altLang="zh-CN" sz="2000" dirty="0">
                <a:solidFill>
                  <a:srgbClr val="0000FF"/>
                </a:solidFill>
                <a:latin typeface="Courier New" pitchFamily="49" charset="0"/>
                <a:cs typeface="Courier New" pitchFamily="49" charset="0"/>
              </a:rPr>
              <a:t>	</a:t>
            </a:r>
            <a:r>
              <a:rPr lang="en-US" altLang="zh-CN" sz="2000" dirty="0">
                <a:solidFill>
                  <a:schemeClr val="tx2"/>
                </a:solidFill>
                <a:latin typeface="Courier New" pitchFamily="49" charset="0"/>
                <a:cs typeface="Courier New" pitchFamily="49" charset="0"/>
              </a:rPr>
              <a:t>... </a:t>
            </a:r>
          </a:p>
          <a:p>
            <a:pPr marL="609600" indent="-609600">
              <a:spcBef>
                <a:spcPts val="0"/>
              </a:spcBef>
              <a:buNone/>
            </a:pPr>
            <a:r>
              <a:rPr lang="en-US" altLang="zh-CN" sz="2000" dirty="0">
                <a:solidFill>
                  <a:schemeClr val="tx2"/>
                </a:solidFill>
                <a:latin typeface="Courier New" pitchFamily="49" charset="0"/>
                <a:cs typeface="Courier New" pitchFamily="49" charset="0"/>
              </a:rPr>
              <a:t>}; </a:t>
            </a:r>
          </a:p>
          <a:p>
            <a:pPr marL="609600" indent="-609600">
              <a:spcBef>
                <a:spcPts val="0"/>
              </a:spcBef>
              <a:buNone/>
            </a:pPr>
            <a:r>
              <a:rPr lang="en-US" altLang="zh-CN" sz="2000" dirty="0">
                <a:solidFill>
                  <a:srgbClr val="0000FF"/>
                </a:solidFill>
                <a:latin typeface="Courier New" pitchFamily="49" charset="0"/>
                <a:cs typeface="Courier New" pitchFamily="49" charset="0"/>
              </a:rPr>
              <a:t>template </a:t>
            </a:r>
            <a:r>
              <a:rPr lang="en-US" altLang="zh-CN" sz="2000" dirty="0">
                <a:solidFill>
                  <a:schemeClr val="tx2"/>
                </a:solidFill>
                <a:latin typeface="Courier New" pitchFamily="49" charset="0"/>
                <a:cs typeface="Courier New" pitchFamily="49" charset="0"/>
              </a:rPr>
              <a:t>&lt;</a:t>
            </a:r>
            <a:r>
              <a:rPr lang="en-US" altLang="zh-CN" sz="2000" dirty="0">
                <a:solidFill>
                  <a:srgbClr val="0000FF"/>
                </a:solidFill>
                <a:latin typeface="Courier New" pitchFamily="49" charset="0"/>
                <a:cs typeface="Courier New" pitchFamily="49" charset="0"/>
              </a:rPr>
              <a:t>class </a:t>
            </a:r>
            <a:r>
              <a:rPr lang="en-US" altLang="zh-CN" sz="2000" dirty="0">
                <a:solidFill>
                  <a:srgbClr val="FF0000"/>
                </a:solidFill>
                <a:latin typeface="Courier New" pitchFamily="49" charset="0"/>
                <a:cs typeface="Courier New" pitchFamily="49" charset="0"/>
              </a:rPr>
              <a:t>T1</a:t>
            </a:r>
            <a:r>
              <a:rPr lang="en-US" altLang="zh-CN" sz="2000" dirty="0">
                <a:solidFill>
                  <a:schemeClr val="tx2"/>
                </a:solidFill>
                <a:latin typeface="Courier New" pitchFamily="49" charset="0"/>
                <a:cs typeface="Courier New" pitchFamily="49" charset="0"/>
              </a:rPr>
              <a:t>,</a:t>
            </a:r>
            <a:r>
              <a:rPr lang="en-US" altLang="zh-CN" sz="2000" dirty="0">
                <a:solidFill>
                  <a:srgbClr val="0000FF"/>
                </a:solidFill>
                <a:latin typeface="Courier New" pitchFamily="49" charset="0"/>
                <a:cs typeface="Courier New" pitchFamily="49" charset="0"/>
              </a:rPr>
              <a:t> class </a:t>
            </a:r>
            <a:r>
              <a:rPr lang="en-US" altLang="zh-CN" sz="2000" dirty="0">
                <a:solidFill>
                  <a:srgbClr val="FF0000"/>
                </a:solidFill>
                <a:latin typeface="Courier New" pitchFamily="49" charset="0"/>
                <a:cs typeface="Courier New" pitchFamily="49" charset="0"/>
              </a:rPr>
              <a:t>T2</a:t>
            </a:r>
            <a:r>
              <a:rPr lang="en-US" altLang="zh-CN" sz="2000" dirty="0">
                <a:solidFill>
                  <a:schemeClr val="tx2"/>
                </a:solidFill>
                <a:latin typeface="Courier New" pitchFamily="49" charset="0"/>
                <a:cs typeface="Courier New" pitchFamily="49" charset="0"/>
              </a:rPr>
              <a:t>&gt;</a:t>
            </a:r>
            <a:r>
              <a:rPr lang="en-US" altLang="zh-CN" sz="2000" dirty="0">
                <a:solidFill>
                  <a:srgbClr val="0000FF"/>
                </a:solidFill>
                <a:latin typeface="Courier New" pitchFamily="49" charset="0"/>
                <a:cs typeface="Courier New" pitchFamily="49" charset="0"/>
              </a:rPr>
              <a:t> class </a:t>
            </a:r>
            <a:r>
              <a:rPr lang="en-US" altLang="zh-CN" sz="2000" dirty="0">
                <a:solidFill>
                  <a:schemeClr val="tx2"/>
                </a:solidFill>
                <a:latin typeface="Courier New" pitchFamily="49" charset="0"/>
                <a:cs typeface="Courier New" pitchFamily="49" charset="0"/>
              </a:rPr>
              <a:t>CA : </a:t>
            </a:r>
            <a:r>
              <a:rPr lang="en-US" altLang="zh-CN" sz="2000" dirty="0">
                <a:solidFill>
                  <a:srgbClr val="0000FF"/>
                </a:solidFill>
                <a:latin typeface="Courier New" pitchFamily="49" charset="0"/>
                <a:cs typeface="Courier New" pitchFamily="49" charset="0"/>
              </a:rPr>
              <a:t>public </a:t>
            </a:r>
            <a:r>
              <a:rPr lang="en-US" altLang="zh-CN" sz="2000" dirty="0">
                <a:solidFill>
                  <a:schemeClr val="tx2"/>
                </a:solidFill>
                <a:latin typeface="Courier New" pitchFamily="49" charset="0"/>
                <a:cs typeface="Courier New" pitchFamily="49" charset="0"/>
              </a:rPr>
              <a:t>CB&lt;</a:t>
            </a:r>
            <a:r>
              <a:rPr lang="en-US" altLang="zh-CN" sz="2000" dirty="0">
                <a:solidFill>
                  <a:srgbClr val="FF0000"/>
                </a:solidFill>
                <a:latin typeface="Courier New" pitchFamily="49" charset="0"/>
                <a:cs typeface="Courier New" pitchFamily="49" charset="0"/>
              </a:rPr>
              <a:t>T2</a:t>
            </a:r>
            <a:r>
              <a:rPr lang="en-US" altLang="zh-CN" sz="2000" dirty="0">
                <a:solidFill>
                  <a:schemeClr val="tx2"/>
                </a:solidFill>
                <a:latin typeface="Courier New" pitchFamily="49" charset="0"/>
                <a:cs typeface="Courier New" pitchFamily="49" charset="0"/>
              </a:rPr>
              <a:t>&gt;</a:t>
            </a:r>
          </a:p>
          <a:p>
            <a:pPr marL="609600" indent="-609600">
              <a:spcBef>
                <a:spcPts val="0"/>
              </a:spcBef>
              <a:buNone/>
            </a:pPr>
            <a:r>
              <a:rPr lang="en-US" altLang="zh-CN" sz="2000" dirty="0">
                <a:solidFill>
                  <a:schemeClr val="tx2"/>
                </a:solidFill>
                <a:latin typeface="Courier New" pitchFamily="49" charset="0"/>
                <a:cs typeface="Courier New" pitchFamily="49" charset="0"/>
              </a:rPr>
              <a:t>{</a:t>
            </a:r>
            <a:r>
              <a:rPr lang="en-US" altLang="zh-CN" sz="2000" dirty="0">
                <a:solidFill>
                  <a:srgbClr val="0000FF"/>
                </a:solidFill>
                <a:latin typeface="Courier New" pitchFamily="49" charset="0"/>
                <a:cs typeface="Courier New" pitchFamily="49" charset="0"/>
              </a:rPr>
              <a:t> </a:t>
            </a:r>
            <a:r>
              <a:rPr lang="en-US" altLang="zh-CN" sz="2000" dirty="0">
                <a:solidFill>
                  <a:srgbClr val="00B050"/>
                </a:solidFill>
                <a:latin typeface="Courier New" pitchFamily="49" charset="0"/>
                <a:cs typeface="Courier New" pitchFamily="49" charset="0"/>
              </a:rPr>
              <a:t>/*CA </a:t>
            </a:r>
            <a:r>
              <a:rPr lang="zh-CN" altLang="en-US" sz="2000" dirty="0">
                <a:solidFill>
                  <a:srgbClr val="00B050"/>
                </a:solidFill>
                <a:latin typeface="Courier New" pitchFamily="49" charset="0"/>
                <a:cs typeface="Courier New" pitchFamily="49" charset="0"/>
              </a:rPr>
              <a:t>为类模板，其基类</a:t>
            </a:r>
            <a:r>
              <a:rPr lang="en-US" altLang="zh-CN" sz="2000" dirty="0">
                <a:solidFill>
                  <a:srgbClr val="00B050"/>
                </a:solidFill>
                <a:latin typeface="Courier New" pitchFamily="49" charset="0"/>
                <a:cs typeface="Courier New" pitchFamily="49" charset="0"/>
              </a:rPr>
              <a:t>CB </a:t>
            </a:r>
            <a:r>
              <a:rPr lang="zh-CN" altLang="en-US" sz="2000" dirty="0">
                <a:solidFill>
                  <a:srgbClr val="00B050"/>
                </a:solidFill>
                <a:latin typeface="Courier New" pitchFamily="49" charset="0"/>
                <a:cs typeface="Courier New" pitchFamily="49" charset="0"/>
              </a:rPr>
              <a:t>也为类模板。注意，类型参数</a:t>
            </a:r>
            <a:r>
              <a:rPr lang="en-US" altLang="zh-CN" sz="2000" dirty="0">
                <a:solidFill>
                  <a:srgbClr val="00B050"/>
                </a:solidFill>
                <a:latin typeface="Courier New" pitchFamily="49" charset="0"/>
                <a:cs typeface="Courier New" pitchFamily="49" charset="0"/>
              </a:rPr>
              <a:t>T2 </a:t>
            </a:r>
            <a:r>
              <a:rPr lang="zh-CN" altLang="en-US" sz="2000" dirty="0">
                <a:solidFill>
                  <a:srgbClr val="00B050"/>
                </a:solidFill>
                <a:latin typeface="Courier New" pitchFamily="49" charset="0"/>
                <a:cs typeface="Courier New" pitchFamily="49" charset="0"/>
              </a:rPr>
              <a:t>将被</a:t>
            </a:r>
            <a:endParaRPr lang="en-US" altLang="zh-CN" sz="2000" dirty="0">
              <a:solidFill>
                <a:srgbClr val="00B050"/>
              </a:solidFill>
              <a:latin typeface="Courier New" pitchFamily="49" charset="0"/>
              <a:cs typeface="Courier New" pitchFamily="49" charset="0"/>
            </a:endParaRPr>
          </a:p>
          <a:p>
            <a:pPr marL="609600" indent="-609600">
              <a:spcBef>
                <a:spcPts val="0"/>
              </a:spcBef>
              <a:buNone/>
            </a:pP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传递”给基类</a:t>
            </a:r>
            <a:r>
              <a:rPr lang="en-US" altLang="zh-CN" sz="2000" dirty="0">
                <a:solidFill>
                  <a:srgbClr val="00B050"/>
                </a:solidFill>
                <a:latin typeface="Courier New" pitchFamily="49" charset="0"/>
                <a:cs typeface="Courier New" pitchFamily="49" charset="0"/>
              </a:rPr>
              <a:t>CB</a:t>
            </a:r>
            <a:r>
              <a:rPr lang="zh-CN" altLang="en-US" sz="2000" dirty="0">
                <a:solidFill>
                  <a:srgbClr val="00B050"/>
                </a:solidFill>
                <a:latin typeface="Courier New" pitchFamily="49" charset="0"/>
                <a:cs typeface="Courier New" pitchFamily="49" charset="0"/>
              </a:rPr>
              <a:t>；本派生类中还将使用另一个类型参数</a:t>
            </a:r>
            <a:r>
              <a:rPr lang="en-US" altLang="zh-CN" sz="2000" dirty="0">
                <a:solidFill>
                  <a:srgbClr val="00B050"/>
                </a:solidFill>
                <a:latin typeface="Courier New" pitchFamily="49" charset="0"/>
                <a:cs typeface="Courier New" pitchFamily="49" charset="0"/>
              </a:rPr>
              <a:t>T1*/</a:t>
            </a:r>
          </a:p>
          <a:p>
            <a:pPr marL="609600" indent="-609600">
              <a:spcBef>
                <a:spcPts val="0"/>
              </a:spcBef>
              <a:buNone/>
            </a:pPr>
            <a:r>
              <a:rPr lang="en-US" altLang="zh-CN" sz="2000" dirty="0">
                <a:solidFill>
                  <a:srgbClr val="0000FF"/>
                </a:solidFill>
                <a:latin typeface="Courier New" pitchFamily="49" charset="0"/>
                <a:cs typeface="Courier New" pitchFamily="49" charset="0"/>
              </a:rPr>
              <a:t>	</a:t>
            </a:r>
            <a:r>
              <a:rPr lang="en-US" altLang="zh-CN" sz="2000" dirty="0">
                <a:solidFill>
                  <a:srgbClr val="FF0000"/>
                </a:solidFill>
                <a:latin typeface="Courier New" pitchFamily="49" charset="0"/>
                <a:cs typeface="Courier New" pitchFamily="49" charset="0"/>
              </a:rPr>
              <a:t>T1</a:t>
            </a:r>
            <a:r>
              <a:rPr lang="en-US" altLang="zh-CN" sz="2000" dirty="0">
                <a:solidFill>
                  <a:srgbClr val="0000FF"/>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t1</a:t>
            </a:r>
            <a:r>
              <a:rPr lang="en-US" altLang="zh-CN" sz="2000" dirty="0">
                <a:solidFill>
                  <a:schemeClr val="tx2"/>
                </a:solidFill>
                <a:latin typeface="Courier New" pitchFamily="49" charset="0"/>
                <a:cs typeface="Courier New" pitchFamily="49" charset="0"/>
              </a:rPr>
              <a:t>;</a:t>
            </a:r>
            <a:r>
              <a:rPr lang="en-US" altLang="zh-CN" sz="2000" dirty="0">
                <a:solidFill>
                  <a:srgbClr val="0000FF"/>
                </a:solidFill>
                <a:latin typeface="Courier New" pitchFamily="49" charset="0"/>
                <a:cs typeface="Courier New" pitchFamily="49" charset="0"/>
              </a:rPr>
              <a:t> </a:t>
            </a: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数据为</a:t>
            </a:r>
            <a:r>
              <a:rPr lang="en-US" altLang="zh-CN" sz="2000" dirty="0">
                <a:solidFill>
                  <a:srgbClr val="00B050"/>
                </a:solidFill>
                <a:latin typeface="Courier New" pitchFamily="49" charset="0"/>
                <a:cs typeface="Courier New" pitchFamily="49" charset="0"/>
              </a:rPr>
              <a:t>T1 </a:t>
            </a:r>
            <a:r>
              <a:rPr lang="zh-CN" altLang="en-US" sz="2000" dirty="0">
                <a:solidFill>
                  <a:srgbClr val="00B050"/>
                </a:solidFill>
                <a:latin typeface="Courier New" pitchFamily="49" charset="0"/>
                <a:cs typeface="Courier New" pitchFamily="49" charset="0"/>
              </a:rPr>
              <a:t>类型的 </a:t>
            </a:r>
            <a:endParaRPr lang="en-US" altLang="zh-CN" sz="2000" dirty="0">
              <a:solidFill>
                <a:srgbClr val="00B050"/>
              </a:solidFill>
              <a:latin typeface="Courier New" pitchFamily="49" charset="0"/>
              <a:cs typeface="Courier New" pitchFamily="49" charset="0"/>
            </a:endParaRPr>
          </a:p>
          <a:p>
            <a:pPr marL="609600" indent="-609600">
              <a:spcBef>
                <a:spcPts val="0"/>
              </a:spcBef>
              <a:buNone/>
            </a:pPr>
            <a:r>
              <a:rPr lang="en-US" altLang="zh-CN" sz="2000" dirty="0">
                <a:solidFill>
                  <a:srgbClr val="0000FF"/>
                </a:solidFill>
                <a:latin typeface="Courier New" pitchFamily="49" charset="0"/>
                <a:cs typeface="Courier New" pitchFamily="49" charset="0"/>
              </a:rPr>
              <a:t>public</a:t>
            </a:r>
            <a:r>
              <a:rPr lang="en-US" altLang="zh-CN" sz="2000" dirty="0">
                <a:solidFill>
                  <a:schemeClr val="tx2"/>
                </a:solidFill>
                <a:latin typeface="Courier New" pitchFamily="49" charset="0"/>
                <a:cs typeface="Courier New" pitchFamily="49" charset="0"/>
              </a:rPr>
              <a:t>: </a:t>
            </a:r>
          </a:p>
          <a:p>
            <a:pPr marL="609600" indent="-609600">
              <a:spcBef>
                <a:spcPts val="0"/>
              </a:spcBef>
              <a:buNone/>
            </a:pPr>
            <a:r>
              <a:rPr lang="en-US" altLang="zh-CN" sz="2000" dirty="0">
                <a:solidFill>
                  <a:schemeClr val="tx2"/>
                </a:solidFill>
                <a:latin typeface="Courier New" pitchFamily="49" charset="0"/>
                <a:cs typeface="Courier New" pitchFamily="49" charset="0"/>
              </a:rPr>
              <a:t>	... </a:t>
            </a:r>
          </a:p>
          <a:p>
            <a:pPr marL="609600" indent="-609600">
              <a:spcBef>
                <a:spcPts val="0"/>
              </a:spcBef>
              <a:buNone/>
            </a:pPr>
            <a:r>
              <a:rPr lang="en-US" altLang="zh-CN" sz="2000" dirty="0">
                <a:solidFill>
                  <a:schemeClr val="tx2"/>
                </a:solidFill>
                <a:latin typeface="Courier New" pitchFamily="49" charset="0"/>
                <a:cs typeface="Courier New" pitchFamily="49" charset="0"/>
              </a:rPr>
              <a:t>}; </a:t>
            </a:r>
            <a:endParaRPr lang="zh-CN" altLang="en-US" sz="20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54</a:t>
            </a:fld>
            <a:endParaRPr lang="en-US" altLang="zh-CN" dirty="0"/>
          </a:p>
        </p:txBody>
      </p:sp>
    </p:spTree>
    <p:extLst>
      <p:ext uri="{BB962C8B-B14F-4D97-AF65-F5344CB8AC3E}">
        <p14:creationId xmlns:p14="http://schemas.microsoft.com/office/powerpoint/2010/main" val="16644986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标准模板库</a:t>
            </a:r>
          </a:p>
        </p:txBody>
      </p:sp>
      <p:sp>
        <p:nvSpPr>
          <p:cNvPr id="3" name="内容占位符 2"/>
          <p:cNvSpPr>
            <a:spLocks noGrp="1"/>
          </p:cNvSpPr>
          <p:nvPr>
            <p:ph idx="1"/>
          </p:nvPr>
        </p:nvSpPr>
        <p:spPr/>
        <p:txBody>
          <a:bodyPr/>
          <a:lstStyle/>
          <a:p>
            <a:r>
              <a:rPr lang="zh-CN" altLang="en-US" dirty="0"/>
              <a:t>模板机制的主要目标是程序的通用性和可重用性</a:t>
            </a:r>
            <a:endParaRPr lang="en-US" altLang="zh-CN" dirty="0"/>
          </a:p>
          <a:p>
            <a:r>
              <a:rPr lang="en-US" altLang="zh-CN" dirty="0"/>
              <a:t>C++</a:t>
            </a:r>
            <a:r>
              <a:rPr lang="zh-CN" altLang="en-US" dirty="0"/>
              <a:t>编译系统为用户提供一个标准模板库（</a:t>
            </a:r>
            <a:r>
              <a:rPr lang="en-US" altLang="zh-CN" dirty="0"/>
              <a:t>Standard Template Library, STL</a:t>
            </a:r>
            <a:r>
              <a:rPr lang="zh-CN" altLang="en-US" dirty="0"/>
              <a:t>）</a:t>
            </a:r>
            <a:endParaRPr lang="en-US" altLang="zh-CN" dirty="0"/>
          </a:p>
          <a:p>
            <a:pPr lvl="1"/>
            <a:r>
              <a:rPr lang="zh-CN" altLang="en-US" dirty="0"/>
              <a:t>系统已经编好的类模板和函数模板</a:t>
            </a:r>
            <a:endParaRPr lang="en-US" altLang="zh-CN" dirty="0"/>
          </a:p>
          <a:p>
            <a:pPr lvl="1"/>
            <a:r>
              <a:rPr lang="zh-CN" altLang="en-US" dirty="0"/>
              <a:t>编写程序时可直接调用</a:t>
            </a:r>
            <a:endParaRPr lang="en-US" altLang="zh-CN" dirty="0"/>
          </a:p>
          <a:p>
            <a:pPr lvl="1"/>
            <a:r>
              <a:rPr lang="zh-CN" altLang="en-US" dirty="0"/>
              <a:t>主要类模板：</a:t>
            </a:r>
            <a:r>
              <a:rPr lang="en-US" altLang="zh-CN" dirty="0"/>
              <a:t>vector</a:t>
            </a:r>
            <a:r>
              <a:rPr lang="zh-CN" altLang="en-US" dirty="0"/>
              <a:t>、</a:t>
            </a:r>
            <a:r>
              <a:rPr lang="en-US" altLang="zh-CN" dirty="0"/>
              <a:t>list</a:t>
            </a:r>
            <a:r>
              <a:rPr lang="zh-CN" altLang="en-US" dirty="0"/>
              <a:t>、</a:t>
            </a:r>
            <a:r>
              <a:rPr lang="en-US" altLang="zh-CN" dirty="0" err="1"/>
              <a:t>deque</a:t>
            </a:r>
            <a:r>
              <a:rPr lang="zh-CN" altLang="en-US" dirty="0"/>
              <a:t>、</a:t>
            </a:r>
            <a:r>
              <a:rPr lang="en-US" altLang="zh-CN" dirty="0"/>
              <a:t>map</a:t>
            </a:r>
            <a:r>
              <a:rPr lang="zh-CN" altLang="en-US" dirty="0"/>
              <a:t>、</a:t>
            </a:r>
            <a:r>
              <a:rPr lang="en-US" altLang="zh-CN" dirty="0" err="1"/>
              <a:t>multimap</a:t>
            </a:r>
            <a:r>
              <a:rPr lang="zh-CN" altLang="en-US" dirty="0"/>
              <a:t>、</a:t>
            </a:r>
            <a:r>
              <a:rPr lang="en-US" altLang="zh-CN" dirty="0"/>
              <a:t>set</a:t>
            </a:r>
            <a:r>
              <a:rPr lang="zh-CN" altLang="en-US" dirty="0"/>
              <a:t>、</a:t>
            </a:r>
            <a:r>
              <a:rPr lang="en-US" altLang="zh-CN" dirty="0"/>
              <a:t>multiset</a:t>
            </a:r>
          </a:p>
          <a:p>
            <a:pPr lvl="1"/>
            <a:r>
              <a:rPr lang="zh-CN" altLang="en-US" dirty="0"/>
              <a:t>主要函数模板：</a:t>
            </a:r>
            <a:r>
              <a:rPr lang="en-US" altLang="zh-CN" dirty="0"/>
              <a:t>sort</a:t>
            </a:r>
            <a:r>
              <a:rPr lang="zh-CN" altLang="en-US" dirty="0"/>
              <a:t>、</a:t>
            </a:r>
            <a:r>
              <a:rPr lang="en-US" altLang="zh-CN" dirty="0"/>
              <a:t>copy</a:t>
            </a:r>
            <a:r>
              <a:rPr lang="zh-CN" altLang="en-US" dirty="0"/>
              <a:t>、</a:t>
            </a:r>
            <a:r>
              <a:rPr lang="en-US" altLang="zh-CN" dirty="0"/>
              <a:t>search</a:t>
            </a:r>
            <a:r>
              <a:rPr lang="zh-CN" altLang="en-US" dirty="0"/>
              <a:t>、</a:t>
            </a:r>
            <a:r>
              <a:rPr lang="en-US" altLang="zh-CN" dirty="0"/>
              <a:t>reverse</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55</a:t>
            </a:fld>
            <a:endParaRPr lang="en-US" altLang="zh-CN" dirty="0"/>
          </a:p>
        </p:txBody>
      </p:sp>
    </p:spTree>
    <p:extLst>
      <p:ext uri="{BB962C8B-B14F-4D97-AF65-F5344CB8AC3E}">
        <p14:creationId xmlns:p14="http://schemas.microsoft.com/office/powerpoint/2010/main" val="35122491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a:t>第</a:t>
            </a:r>
            <a:r>
              <a:rPr lang="en-US" altLang="zh-CN" dirty="0"/>
              <a:t>9</a:t>
            </a:r>
            <a:r>
              <a:rPr lang="zh-CN" altLang="en-US" dirty="0"/>
              <a:t>章 模板</a:t>
            </a:r>
            <a:endParaRPr lang="en-US" altLang="zh-CN" dirty="0"/>
          </a:p>
        </p:txBody>
      </p:sp>
      <p:grpSp>
        <p:nvGrpSpPr>
          <p:cNvPr id="2" name="Group 3"/>
          <p:cNvGrpSpPr>
            <a:grpSpLocks/>
          </p:cNvGrpSpPr>
          <p:nvPr/>
        </p:nvGrpSpPr>
        <p:grpSpPr bwMode="auto">
          <a:xfrm>
            <a:off x="1828800" y="1900251"/>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814651"/>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50985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1976451"/>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函数模板</a:t>
            </a:r>
            <a:endParaRPr lang="en-US" altLang="zh-CN" sz="3200" b="1" dirty="0">
              <a:ea typeface="宋体" pitchFamily="2" charset="-122"/>
            </a:endParaRPr>
          </a:p>
        </p:txBody>
      </p:sp>
      <p:sp>
        <p:nvSpPr>
          <p:cNvPr id="40973" name="Text Box 13"/>
          <p:cNvSpPr txBox="1">
            <a:spLocks noChangeArrowheads="1"/>
          </p:cNvSpPr>
          <p:nvPr/>
        </p:nvSpPr>
        <p:spPr bwMode="gray">
          <a:xfrm>
            <a:off x="2025650" y="199867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42425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2890851"/>
            <a:ext cx="1420582"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类模板</a:t>
            </a:r>
            <a:endParaRPr lang="en-US" altLang="zh-CN" sz="3200" b="1" dirty="0">
              <a:ea typeface="宋体" pitchFamily="2" charset="-122"/>
            </a:endParaRPr>
          </a:p>
        </p:txBody>
      </p:sp>
      <p:sp>
        <p:nvSpPr>
          <p:cNvPr id="40976" name="Text Box 16"/>
          <p:cNvSpPr txBox="1">
            <a:spLocks noChangeArrowheads="1"/>
          </p:cNvSpPr>
          <p:nvPr/>
        </p:nvSpPr>
        <p:spPr bwMode="gray">
          <a:xfrm>
            <a:off x="2025650" y="291307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 name="Group 17"/>
          <p:cNvGrpSpPr>
            <a:grpSpLocks/>
          </p:cNvGrpSpPr>
          <p:nvPr/>
        </p:nvGrpSpPr>
        <p:grpSpPr bwMode="auto">
          <a:xfrm>
            <a:off x="1828800" y="3706826"/>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621226"/>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31642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783026"/>
            <a:ext cx="4304383"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类模板若干问题的说明</a:t>
            </a:r>
            <a:endParaRPr lang="en-US" altLang="zh-CN" sz="3200" b="1" dirty="0">
              <a:ea typeface="宋体" pitchFamily="2" charset="-122"/>
            </a:endParaRPr>
          </a:p>
        </p:txBody>
      </p:sp>
      <p:sp>
        <p:nvSpPr>
          <p:cNvPr id="40987" name="Text Box 27"/>
          <p:cNvSpPr txBox="1">
            <a:spLocks noChangeArrowheads="1"/>
          </p:cNvSpPr>
          <p:nvPr/>
        </p:nvSpPr>
        <p:spPr bwMode="gray">
          <a:xfrm>
            <a:off x="2025650" y="380525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3</a:t>
            </a:r>
          </a:p>
        </p:txBody>
      </p:sp>
      <p:sp>
        <p:nvSpPr>
          <p:cNvPr id="40988" name="Line 28"/>
          <p:cNvSpPr>
            <a:spLocks noChangeShapeType="1"/>
          </p:cNvSpPr>
          <p:nvPr/>
        </p:nvSpPr>
        <p:spPr bwMode="auto">
          <a:xfrm>
            <a:off x="2438400" y="523082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697426"/>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a:solidFill>
                  <a:srgbClr val="C00000"/>
                </a:solidFill>
                <a:ea typeface="宋体" pitchFamily="2" charset="-122"/>
              </a:rPr>
              <a:t>综合示例</a:t>
            </a:r>
            <a:endParaRPr lang="en-US" altLang="zh-CN" sz="3200" b="1" dirty="0">
              <a:solidFill>
                <a:srgbClr val="C00000"/>
              </a:solidFill>
              <a:ea typeface="宋体" pitchFamily="2" charset="-122"/>
            </a:endParaRPr>
          </a:p>
        </p:txBody>
      </p:sp>
      <p:sp>
        <p:nvSpPr>
          <p:cNvPr id="40990" name="Text Box 30"/>
          <p:cNvSpPr txBox="1">
            <a:spLocks noChangeArrowheads="1"/>
          </p:cNvSpPr>
          <p:nvPr/>
        </p:nvSpPr>
        <p:spPr bwMode="gray">
          <a:xfrm>
            <a:off x="2025650" y="471965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56</a:t>
            </a:fld>
            <a:endParaRPr lang="en-US" altLang="zh-CN" dirty="0"/>
          </a:p>
        </p:txBody>
      </p:sp>
      <p:grpSp>
        <p:nvGrpSpPr>
          <p:cNvPr id="33" name="Group 17"/>
          <p:cNvGrpSpPr>
            <a:grpSpLocks/>
          </p:cNvGrpSpPr>
          <p:nvPr/>
        </p:nvGrpSpPr>
        <p:grpSpPr bwMode="auto">
          <a:xfrm>
            <a:off x="1835696" y="5517232"/>
            <a:ext cx="762000" cy="665162"/>
            <a:chOff x="1110" y="2656"/>
            <a:chExt cx="1549" cy="1351"/>
          </a:xfrm>
        </p:grpSpPr>
        <p:sp>
          <p:nvSpPr>
            <p:cNvPr id="3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3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3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sp>
        <p:nvSpPr>
          <p:cNvPr id="37" name="Line 25"/>
          <p:cNvSpPr>
            <a:spLocks noChangeShapeType="1"/>
          </p:cNvSpPr>
          <p:nvPr/>
        </p:nvSpPr>
        <p:spPr bwMode="auto">
          <a:xfrm>
            <a:off x="2445296" y="6126832"/>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38" name="Text Box 26"/>
          <p:cNvSpPr txBox="1">
            <a:spLocks noChangeArrowheads="1"/>
          </p:cNvSpPr>
          <p:nvPr/>
        </p:nvSpPr>
        <p:spPr bwMode="auto">
          <a:xfrm>
            <a:off x="2673896" y="5593432"/>
            <a:ext cx="3892412"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标准模板库程序设计</a:t>
            </a:r>
            <a:endParaRPr lang="en-US" altLang="zh-CN" sz="3200" b="1" dirty="0">
              <a:ea typeface="宋体" pitchFamily="2" charset="-122"/>
            </a:endParaRPr>
          </a:p>
        </p:txBody>
      </p:sp>
      <p:sp>
        <p:nvSpPr>
          <p:cNvPr id="39" name="Text Box 27"/>
          <p:cNvSpPr txBox="1">
            <a:spLocks noChangeArrowheads="1"/>
          </p:cNvSpPr>
          <p:nvPr/>
        </p:nvSpPr>
        <p:spPr bwMode="gray">
          <a:xfrm>
            <a:off x="2032546" y="5615657"/>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5</a:t>
            </a:r>
          </a:p>
        </p:txBody>
      </p:sp>
    </p:spTree>
    <p:extLst>
      <p:ext uri="{BB962C8B-B14F-4D97-AF65-F5344CB8AC3E}">
        <p14:creationId xmlns:p14="http://schemas.microsoft.com/office/powerpoint/2010/main" val="9476876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9.7】</a:t>
            </a:r>
            <a:r>
              <a:rPr lang="zh-CN" altLang="en-US" dirty="0">
                <a:solidFill>
                  <a:srgbClr val="C00000"/>
                </a:solidFill>
              </a:rPr>
              <a:t>队列类模板</a:t>
            </a:r>
            <a:endParaRPr lang="en-US" altLang="zh-CN" dirty="0">
              <a:solidFill>
                <a:srgbClr val="C00000"/>
              </a:solidFill>
            </a:endParaRPr>
          </a:p>
          <a:p>
            <a:pPr lvl="1"/>
            <a:r>
              <a:rPr lang="zh-CN" altLang="en-US" dirty="0"/>
              <a:t>队列与栈不同，对数据采用“先进先出” 的管理方式（而栈则使用“先进后出” 方式）。队列数据放于作为类成员的动态数组</a:t>
            </a:r>
            <a:r>
              <a:rPr lang="en-US" altLang="zh-CN" dirty="0"/>
              <a:t>queue</a:t>
            </a:r>
            <a:r>
              <a:rPr lang="zh-CN" altLang="en-US" dirty="0"/>
              <a:t>之中，在构造函数中，将通过</a:t>
            </a:r>
            <a:r>
              <a:rPr lang="en-US" altLang="zh-CN" dirty="0"/>
              <a:t>new</a:t>
            </a:r>
            <a:r>
              <a:rPr lang="zh-CN" altLang="en-US" dirty="0"/>
              <a:t>来生成该动态数组，动态数组</a:t>
            </a:r>
            <a:r>
              <a:rPr lang="en-US" altLang="zh-CN" dirty="0"/>
              <a:t>queue</a:t>
            </a:r>
            <a:r>
              <a:rPr lang="zh-CN" altLang="en-US" dirty="0"/>
              <a:t>的大小由类的私有数据成员</a:t>
            </a:r>
            <a:r>
              <a:rPr lang="en-US" altLang="zh-CN" dirty="0" err="1"/>
              <a:t>Maxsize</a:t>
            </a:r>
            <a:r>
              <a:rPr lang="zh-CN" altLang="en-US" dirty="0"/>
              <a:t>之值来确定。</a:t>
            </a:r>
            <a:endParaRPr lang="en-US" altLang="zh-CN" dirty="0"/>
          </a:p>
          <a:p>
            <a:pPr lvl="1"/>
            <a:r>
              <a:rPr lang="zh-CN" altLang="en-US" dirty="0"/>
              <a:t>主要成员函数为：</a:t>
            </a:r>
            <a:endParaRPr lang="en-US" altLang="zh-CN" dirty="0"/>
          </a:p>
          <a:p>
            <a:pPr lvl="2"/>
            <a:r>
              <a:rPr lang="zh-CN" altLang="en-US" dirty="0"/>
              <a:t>队尾增加数据</a:t>
            </a:r>
            <a:r>
              <a:rPr lang="en-US" altLang="zh-CN" dirty="0"/>
              <a:t>Add</a:t>
            </a:r>
          </a:p>
          <a:p>
            <a:pPr lvl="2"/>
            <a:r>
              <a:rPr lang="zh-CN" altLang="en-US" dirty="0"/>
              <a:t>队首删除数据</a:t>
            </a:r>
            <a:r>
              <a:rPr lang="en-US" altLang="zh-CN" dirty="0"/>
              <a:t>Delete</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57</a:t>
            </a:fld>
            <a:endParaRPr lang="en-US" altLang="zh-CN" dirty="0"/>
          </a:p>
        </p:txBody>
      </p:sp>
    </p:spTree>
    <p:extLst>
      <p:ext uri="{BB962C8B-B14F-4D97-AF65-F5344CB8AC3E}">
        <p14:creationId xmlns:p14="http://schemas.microsoft.com/office/powerpoint/2010/main" val="30912144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a:xfrm>
            <a:off x="457200" y="1295400"/>
            <a:ext cx="8579296" cy="5029200"/>
          </a:xfrm>
        </p:spPr>
        <p:txBody>
          <a:bodyPr/>
          <a:lstStyle/>
          <a:p>
            <a:pPr marL="0" indent="0">
              <a:spcBef>
                <a:spcPts val="0"/>
              </a:spcBef>
              <a:buNone/>
            </a:pPr>
            <a:r>
              <a:rPr lang="en-US" altLang="zh-CN" sz="2000" dirty="0">
                <a:solidFill>
                  <a:srgbClr val="0000FF"/>
                </a:solidFill>
                <a:latin typeface="Courier New" panose="02070309020205020404" pitchFamily="49" charset="0"/>
                <a:cs typeface="Courier New" panose="02070309020205020404" pitchFamily="49" charset="0"/>
              </a:rPr>
              <a:t>#include </a:t>
            </a:r>
            <a:r>
              <a:rPr lang="en-US" altLang="zh-CN" sz="2000" dirty="0">
                <a:solidFill>
                  <a:schemeClr val="tx2"/>
                </a:solidFill>
                <a:latin typeface="Courier New" panose="02070309020205020404" pitchFamily="49" charset="0"/>
                <a:cs typeface="Courier New" panose="02070309020205020404" pitchFamily="49" charset="0"/>
              </a:rPr>
              <a:t>&lt;</a:t>
            </a:r>
            <a:r>
              <a:rPr lang="en-US" altLang="zh-CN" sz="2000" dirty="0" err="1">
                <a:solidFill>
                  <a:schemeClr val="tx2"/>
                </a:solidFill>
                <a:latin typeface="Courier New" panose="02070309020205020404" pitchFamily="49" charset="0"/>
                <a:cs typeface="Courier New" panose="02070309020205020404" pitchFamily="49" charset="0"/>
              </a:rPr>
              <a:t>iostream</a:t>
            </a:r>
            <a:r>
              <a:rPr lang="en-US" altLang="zh-CN" sz="2000" dirty="0">
                <a:solidFill>
                  <a:schemeClr val="tx2"/>
                </a:solidFill>
                <a:latin typeface="Courier New" panose="02070309020205020404" pitchFamily="49" charset="0"/>
                <a:cs typeface="Courier New" panose="02070309020205020404" pitchFamily="49" charset="0"/>
              </a:rPr>
              <a:t>&gt;</a:t>
            </a:r>
          </a:p>
          <a:p>
            <a:pPr marL="0" indent="0">
              <a:spcBef>
                <a:spcPts val="0"/>
              </a:spcBef>
              <a:buNone/>
            </a:pPr>
            <a:r>
              <a:rPr lang="en-US" altLang="zh-CN" sz="2000" dirty="0">
                <a:solidFill>
                  <a:srgbClr val="0000FF"/>
                </a:solidFill>
                <a:latin typeface="Courier New" panose="02070309020205020404" pitchFamily="49" charset="0"/>
                <a:cs typeface="Courier New" panose="02070309020205020404" pitchFamily="49" charset="0"/>
              </a:rPr>
              <a:t>using namespace </a:t>
            </a:r>
            <a:r>
              <a:rPr lang="en-US" altLang="zh-CN" sz="2000" dirty="0" err="1">
                <a:solidFill>
                  <a:schemeClr val="tx2"/>
                </a:solidFill>
                <a:latin typeface="Courier New" panose="02070309020205020404" pitchFamily="49" charset="0"/>
                <a:cs typeface="Courier New" panose="02070309020205020404" pitchFamily="49" charset="0"/>
              </a:rPr>
              <a:t>std</a:t>
            </a:r>
            <a:r>
              <a:rPr lang="en-US" altLang="zh-CN" sz="2000" dirty="0">
                <a:solidFill>
                  <a:schemeClr val="tx2"/>
                </a:solidFill>
                <a:latin typeface="Courier New" panose="02070309020205020404" pitchFamily="49" charset="0"/>
                <a:cs typeface="Courier New" panose="02070309020205020404" pitchFamily="49" charset="0"/>
              </a:rPr>
              <a:t>;</a:t>
            </a:r>
          </a:p>
          <a:p>
            <a:pPr marL="0" indent="0">
              <a:spcBef>
                <a:spcPts val="0"/>
              </a:spcBef>
              <a:buNone/>
            </a:pPr>
            <a:r>
              <a:rPr lang="en-US" altLang="zh-CN" sz="2000" dirty="0">
                <a:solidFill>
                  <a:srgbClr val="0000FF"/>
                </a:solidFill>
                <a:latin typeface="Courier New" panose="02070309020205020404" pitchFamily="49" charset="0"/>
                <a:cs typeface="Courier New" panose="02070309020205020404" pitchFamily="49" charset="0"/>
              </a:rPr>
              <a:t>#include </a:t>
            </a:r>
            <a:r>
              <a:rPr lang="en-US" altLang="zh-CN" sz="2000" dirty="0">
                <a:solidFill>
                  <a:schemeClr val="tx2"/>
                </a:solidFill>
                <a:latin typeface="Courier New" panose="02070309020205020404" pitchFamily="49" charset="0"/>
                <a:cs typeface="Courier New" panose="02070309020205020404" pitchFamily="49" charset="0"/>
              </a:rPr>
              <a:t>&lt;</a:t>
            </a:r>
            <a:r>
              <a:rPr lang="en-US" altLang="zh-CN" sz="2000" dirty="0" err="1">
                <a:solidFill>
                  <a:schemeClr val="tx2"/>
                </a:solidFill>
                <a:latin typeface="Courier New" panose="02070309020205020404" pitchFamily="49" charset="0"/>
                <a:cs typeface="Courier New" panose="02070309020205020404" pitchFamily="49" charset="0"/>
              </a:rPr>
              <a:t>process.h</a:t>
            </a:r>
            <a:r>
              <a:rPr lang="en-US" altLang="zh-CN" sz="2000" dirty="0">
                <a:solidFill>
                  <a:schemeClr val="tx2"/>
                </a:solidFill>
                <a:latin typeface="Courier New" panose="02070309020205020404" pitchFamily="49" charset="0"/>
                <a:cs typeface="Courier New" panose="02070309020205020404" pitchFamily="49" charset="0"/>
              </a:rPr>
              <a:t>&gt; </a:t>
            </a:r>
            <a:r>
              <a:rPr lang="en-US" altLang="zh-CN" sz="2000" dirty="0">
                <a:solidFill>
                  <a:srgbClr val="008000"/>
                </a:solidFill>
                <a:latin typeface="Courier New" panose="02070309020205020404" pitchFamily="49" charset="0"/>
                <a:cs typeface="Courier New" panose="02070309020205020404" pitchFamily="49" charset="0"/>
              </a:rPr>
              <a:t>//exit(0)</a:t>
            </a:r>
          </a:p>
          <a:p>
            <a:pPr marL="0" indent="0">
              <a:spcBef>
                <a:spcPts val="0"/>
              </a:spcBef>
              <a:buNone/>
            </a:pPr>
            <a:r>
              <a:rPr lang="en-US" altLang="zh-CN" sz="2000" dirty="0">
                <a:solidFill>
                  <a:srgbClr val="0000FF"/>
                </a:solidFill>
                <a:latin typeface="Courier New" panose="02070309020205020404" pitchFamily="49" charset="0"/>
                <a:cs typeface="Courier New" panose="02070309020205020404" pitchFamily="49" charset="0"/>
              </a:rPr>
              <a:t>template</a:t>
            </a:r>
            <a:r>
              <a:rPr lang="en-US" altLang="zh-CN" sz="2000" dirty="0">
                <a:solidFill>
                  <a:schemeClr val="tx2"/>
                </a:solidFill>
                <a:latin typeface="Courier New" panose="02070309020205020404" pitchFamily="49" charset="0"/>
                <a:cs typeface="Courier New" panose="02070309020205020404" pitchFamily="49" charset="0"/>
              </a:rPr>
              <a:t> &lt;</a:t>
            </a:r>
            <a:r>
              <a:rPr lang="en-US" altLang="zh-CN" sz="2000" dirty="0">
                <a:solidFill>
                  <a:srgbClr val="0000FF"/>
                </a:solidFill>
                <a:latin typeface="Courier New" panose="02070309020205020404" pitchFamily="49" charset="0"/>
                <a:cs typeface="Courier New" panose="02070309020205020404" pitchFamily="49" charset="0"/>
              </a:rPr>
              <a:t>class</a:t>
            </a: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err="1">
                <a:solidFill>
                  <a:schemeClr val="tx2"/>
                </a:solidFill>
                <a:latin typeface="Courier New" panose="02070309020205020404" pitchFamily="49" charset="0"/>
                <a:cs typeface="Courier New" panose="02070309020205020404" pitchFamily="49" charset="0"/>
              </a:rPr>
              <a:t>keytype</a:t>
            </a:r>
            <a:r>
              <a:rPr lang="en-US" altLang="zh-CN" sz="2000" dirty="0">
                <a:solidFill>
                  <a:schemeClr val="tx2"/>
                </a:solidFill>
                <a:latin typeface="Courier New" panose="02070309020205020404" pitchFamily="49" charset="0"/>
                <a:cs typeface="Courier New" panose="02070309020205020404" pitchFamily="49" charset="0"/>
              </a:rPr>
              <a:t>&gt; </a:t>
            </a:r>
          </a:p>
          <a:p>
            <a:pPr marL="0" indent="0">
              <a:spcBef>
                <a:spcPts val="0"/>
              </a:spcBef>
              <a:buNone/>
            </a:pPr>
            <a:r>
              <a:rPr lang="en-US" altLang="zh-CN" sz="2000" dirty="0">
                <a:solidFill>
                  <a:srgbClr val="0000FF"/>
                </a:solidFill>
                <a:latin typeface="Courier New" panose="02070309020205020404" pitchFamily="49" charset="0"/>
                <a:cs typeface="Courier New" panose="02070309020205020404" pitchFamily="49" charset="0"/>
              </a:rPr>
              <a:t>class</a:t>
            </a:r>
            <a:r>
              <a:rPr lang="en-US" altLang="zh-CN" sz="2000" dirty="0">
                <a:solidFill>
                  <a:schemeClr val="tx2"/>
                </a:solidFill>
                <a:latin typeface="Courier New" panose="02070309020205020404" pitchFamily="49" charset="0"/>
                <a:cs typeface="Courier New" panose="02070309020205020404" pitchFamily="49" charset="0"/>
              </a:rPr>
              <a:t> Queue {</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err="1">
                <a:solidFill>
                  <a:srgbClr val="0000FF"/>
                </a:solidFill>
                <a:latin typeface="Courier New" panose="02070309020205020404" pitchFamily="49" charset="0"/>
                <a:cs typeface="Courier New" panose="02070309020205020404" pitchFamily="49" charset="0"/>
              </a:rPr>
              <a:t>int</a:t>
            </a: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err="1">
                <a:solidFill>
                  <a:schemeClr val="tx2"/>
                </a:solidFill>
                <a:latin typeface="Courier New" panose="02070309020205020404" pitchFamily="49" charset="0"/>
                <a:cs typeface="Courier New" panose="02070309020205020404" pitchFamily="49" charset="0"/>
              </a:rPr>
              <a:t>Maxsize</a:t>
            </a: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a:solidFill>
                  <a:srgbClr val="008000"/>
                </a:solidFill>
                <a:latin typeface="Courier New" panose="02070309020205020404" pitchFamily="49" charset="0"/>
                <a:cs typeface="Courier New" panose="02070309020205020404" pitchFamily="49" charset="0"/>
              </a:rPr>
              <a:t>//</a:t>
            </a:r>
            <a:r>
              <a:rPr lang="zh-CN" altLang="en-US" sz="2000" dirty="0">
                <a:solidFill>
                  <a:srgbClr val="008000"/>
                </a:solidFill>
                <a:latin typeface="Courier New" panose="02070309020205020404" pitchFamily="49" charset="0"/>
                <a:cs typeface="Courier New" panose="02070309020205020404" pitchFamily="49" charset="0"/>
              </a:rPr>
              <a:t>队列的大小</a:t>
            </a:r>
          </a:p>
          <a:p>
            <a:pPr marL="0" indent="0">
              <a:spcBef>
                <a:spcPts val="0"/>
              </a:spcBef>
              <a:buNone/>
            </a:pPr>
            <a:r>
              <a:rPr lang="zh-CN" altLang="en-US" sz="2000" dirty="0">
                <a:solidFill>
                  <a:schemeClr val="tx2"/>
                </a:solidFill>
                <a:latin typeface="Courier New" panose="02070309020205020404" pitchFamily="49" charset="0"/>
                <a:cs typeface="Courier New" panose="02070309020205020404" pitchFamily="49" charset="0"/>
              </a:rPr>
              <a:t>	</a:t>
            </a:r>
            <a:r>
              <a:rPr lang="en-US" altLang="zh-CN" sz="2000" dirty="0" err="1">
                <a:solidFill>
                  <a:srgbClr val="0000FF"/>
                </a:solidFill>
                <a:latin typeface="Courier New" panose="02070309020205020404" pitchFamily="49" charset="0"/>
                <a:cs typeface="Courier New" panose="02070309020205020404" pitchFamily="49" charset="0"/>
              </a:rPr>
              <a:t>int</a:t>
            </a: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err="1">
                <a:solidFill>
                  <a:schemeClr val="tx2"/>
                </a:solidFill>
                <a:latin typeface="Courier New" panose="02070309020205020404" pitchFamily="49" charset="0"/>
                <a:cs typeface="Courier New" panose="02070309020205020404" pitchFamily="49" charset="0"/>
              </a:rPr>
              <a:t>front,rear</a:t>
            </a:r>
            <a:r>
              <a:rPr lang="en-US" altLang="zh-CN" sz="2000" dirty="0">
                <a:solidFill>
                  <a:schemeClr val="tx2"/>
                </a:solidFill>
                <a:latin typeface="Courier New" panose="02070309020205020404" pitchFamily="49" charset="0"/>
                <a:cs typeface="Courier New" panose="02070309020205020404" pitchFamily="49" charset="0"/>
              </a:rPr>
              <a:t>;</a:t>
            </a:r>
            <a:r>
              <a:rPr lang="en-US" altLang="zh-CN" sz="2000" dirty="0">
                <a:solidFill>
                  <a:srgbClr val="008000"/>
                </a:solidFill>
                <a:latin typeface="Courier New" panose="02070309020205020404" pitchFamily="49" charset="0"/>
                <a:cs typeface="Courier New" panose="02070309020205020404" pitchFamily="49" charset="0"/>
              </a:rPr>
              <a:t>//</a:t>
            </a:r>
            <a:r>
              <a:rPr lang="zh-CN" altLang="en-US" sz="2000" dirty="0">
                <a:solidFill>
                  <a:srgbClr val="008000"/>
                </a:solidFill>
                <a:latin typeface="Courier New" panose="02070309020205020404" pitchFamily="49" charset="0"/>
                <a:cs typeface="Courier New" panose="02070309020205020404" pitchFamily="49" charset="0"/>
              </a:rPr>
              <a:t>元素从</a:t>
            </a:r>
            <a:r>
              <a:rPr lang="en-US" altLang="zh-CN" sz="2000" dirty="0">
                <a:solidFill>
                  <a:srgbClr val="008000"/>
                </a:solidFill>
                <a:latin typeface="Courier New" panose="02070309020205020404" pitchFamily="49" charset="0"/>
                <a:cs typeface="Courier New" panose="02070309020205020404" pitchFamily="49" charset="0"/>
              </a:rPr>
              <a:t>queue[front+1]</a:t>
            </a:r>
            <a:r>
              <a:rPr lang="zh-CN" altLang="en-US" sz="2000" dirty="0">
                <a:solidFill>
                  <a:srgbClr val="008000"/>
                </a:solidFill>
                <a:latin typeface="Courier New" panose="02070309020205020404" pitchFamily="49" charset="0"/>
                <a:cs typeface="Courier New" panose="02070309020205020404" pitchFamily="49" charset="0"/>
              </a:rPr>
              <a:t>到</a:t>
            </a:r>
            <a:r>
              <a:rPr lang="en-US" altLang="zh-CN" sz="2000" dirty="0">
                <a:solidFill>
                  <a:srgbClr val="008000"/>
                </a:solidFill>
                <a:latin typeface="Courier New" panose="02070309020205020404" pitchFamily="49" charset="0"/>
                <a:cs typeface="Courier New" panose="02070309020205020404" pitchFamily="49" charset="0"/>
              </a:rPr>
              <a:t>queue[rear]</a:t>
            </a:r>
            <a:endParaRPr lang="zh-CN" altLang="en-US" sz="2000" dirty="0">
              <a:solidFill>
                <a:srgbClr val="008000"/>
              </a:solidFill>
              <a:latin typeface="Courier New" panose="02070309020205020404" pitchFamily="49" charset="0"/>
              <a:cs typeface="Courier New" panose="02070309020205020404" pitchFamily="49" charset="0"/>
            </a:endParaRPr>
          </a:p>
          <a:p>
            <a:pPr marL="0" indent="0">
              <a:spcBef>
                <a:spcPts val="0"/>
              </a:spcBef>
              <a:buNone/>
            </a:pPr>
            <a:r>
              <a:rPr lang="zh-CN" altLang="en-US" sz="2000" dirty="0">
                <a:solidFill>
                  <a:schemeClr val="tx2"/>
                </a:solidFill>
                <a:latin typeface="Courier New" panose="02070309020205020404" pitchFamily="49" charset="0"/>
                <a:cs typeface="Courier New" panose="02070309020205020404" pitchFamily="49" charset="0"/>
              </a:rPr>
              <a:t>	</a:t>
            </a:r>
            <a:r>
              <a:rPr lang="en-US" altLang="zh-CN" sz="2000" dirty="0" err="1">
                <a:solidFill>
                  <a:schemeClr val="tx2"/>
                </a:solidFill>
                <a:latin typeface="Courier New" panose="02070309020205020404" pitchFamily="49" charset="0"/>
                <a:cs typeface="Courier New" panose="02070309020205020404" pitchFamily="49" charset="0"/>
              </a:rPr>
              <a:t>keytype</a:t>
            </a:r>
            <a:r>
              <a:rPr lang="en-US" altLang="zh-CN" sz="2000" dirty="0">
                <a:solidFill>
                  <a:schemeClr val="tx2"/>
                </a:solidFill>
                <a:latin typeface="Courier New" panose="02070309020205020404" pitchFamily="49" charset="0"/>
                <a:cs typeface="Courier New" panose="02070309020205020404" pitchFamily="49" charset="0"/>
              </a:rPr>
              <a:t> *queue; </a:t>
            </a:r>
            <a:r>
              <a:rPr lang="en-US" altLang="zh-CN" sz="2000" dirty="0">
                <a:solidFill>
                  <a:srgbClr val="008000"/>
                </a:solidFill>
                <a:latin typeface="Courier New" panose="02070309020205020404" pitchFamily="49" charset="0"/>
                <a:cs typeface="Courier New" panose="02070309020205020404" pitchFamily="49" charset="0"/>
              </a:rPr>
              <a:t>//</a:t>
            </a:r>
            <a:r>
              <a:rPr lang="zh-CN" altLang="en-US" sz="2000" dirty="0">
                <a:solidFill>
                  <a:srgbClr val="008000"/>
                </a:solidFill>
                <a:latin typeface="Courier New" panose="02070309020205020404" pitchFamily="49" charset="0"/>
                <a:cs typeface="Courier New" panose="02070309020205020404" pitchFamily="49" charset="0"/>
              </a:rPr>
              <a:t>动态数组</a:t>
            </a:r>
            <a:r>
              <a:rPr lang="en-US" altLang="zh-CN" sz="2000" dirty="0">
                <a:solidFill>
                  <a:srgbClr val="008000"/>
                </a:solidFill>
                <a:latin typeface="Courier New" panose="02070309020205020404" pitchFamily="49" charset="0"/>
                <a:cs typeface="Courier New" panose="02070309020205020404" pitchFamily="49" charset="0"/>
              </a:rPr>
              <a:t>queue</a:t>
            </a:r>
            <a:r>
              <a:rPr lang="zh-CN" altLang="en-US" sz="2000" dirty="0">
                <a:solidFill>
                  <a:srgbClr val="008000"/>
                </a:solidFill>
                <a:latin typeface="Courier New" panose="02070309020205020404" pitchFamily="49" charset="0"/>
                <a:cs typeface="Courier New" panose="02070309020205020404" pitchFamily="49" charset="0"/>
              </a:rPr>
              <a:t>，用来存放队列数据</a:t>
            </a:r>
          </a:p>
          <a:p>
            <a:pPr marL="0" indent="0">
              <a:spcBef>
                <a:spcPts val="0"/>
              </a:spcBef>
              <a:buNone/>
            </a:pPr>
            <a:r>
              <a:rPr lang="en-US" altLang="zh-CN" sz="2000" dirty="0">
                <a:solidFill>
                  <a:srgbClr val="0000FF"/>
                </a:solidFill>
                <a:latin typeface="Courier New" panose="02070309020205020404" pitchFamily="49" charset="0"/>
                <a:cs typeface="Courier New" panose="02070309020205020404" pitchFamily="49" charset="0"/>
              </a:rPr>
              <a:t>public</a:t>
            </a:r>
            <a:r>
              <a:rPr lang="en-US" altLang="zh-CN" sz="2000" dirty="0">
                <a:solidFill>
                  <a:schemeClr val="tx2"/>
                </a:solidFill>
                <a:latin typeface="Courier New" panose="02070309020205020404" pitchFamily="49" charset="0"/>
                <a:cs typeface="Courier New" panose="02070309020205020404" pitchFamily="49" charset="0"/>
              </a:rPr>
              <a:t>:</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Queue(</a:t>
            </a:r>
            <a:r>
              <a:rPr lang="en-US" altLang="zh-CN" sz="2000" dirty="0" err="1">
                <a:solidFill>
                  <a:srgbClr val="0000FF"/>
                </a:solidFill>
                <a:latin typeface="Courier New" panose="02070309020205020404" pitchFamily="49" charset="0"/>
                <a:cs typeface="Courier New" panose="02070309020205020404" pitchFamily="49" charset="0"/>
              </a:rPr>
              <a:t>int</a:t>
            </a:r>
            <a:r>
              <a:rPr lang="en-US" altLang="zh-CN" sz="2000" dirty="0">
                <a:solidFill>
                  <a:schemeClr val="tx2"/>
                </a:solidFill>
                <a:latin typeface="Courier New" panose="02070309020205020404" pitchFamily="49" charset="0"/>
                <a:cs typeface="Courier New" panose="02070309020205020404" pitchFamily="49" charset="0"/>
              </a:rPr>
              <a:t> size){</a:t>
            </a:r>
            <a:r>
              <a:rPr lang="en-US" altLang="zh-CN" sz="2000" dirty="0">
                <a:solidFill>
                  <a:srgbClr val="008000"/>
                </a:solidFill>
                <a:latin typeface="Courier New" panose="02070309020205020404" pitchFamily="49" charset="0"/>
                <a:cs typeface="Courier New" panose="02070309020205020404" pitchFamily="49" charset="0"/>
              </a:rPr>
              <a:t>//</a:t>
            </a:r>
            <a:r>
              <a:rPr lang="zh-CN" altLang="en-US" sz="2000" dirty="0">
                <a:solidFill>
                  <a:srgbClr val="008000"/>
                </a:solidFill>
                <a:latin typeface="Courier New" panose="02070309020205020404" pitchFamily="49" charset="0"/>
                <a:cs typeface="Courier New" panose="02070309020205020404" pitchFamily="49" charset="0"/>
              </a:rPr>
              <a:t>构造函数，生成动态数组来存放队列数据</a:t>
            </a:r>
          </a:p>
          <a:p>
            <a:pPr marL="0" indent="0">
              <a:spcBef>
                <a:spcPts val="0"/>
              </a:spcBef>
              <a:buNone/>
            </a:pPr>
            <a:r>
              <a:rPr lang="zh-CN" altLang="en-US" sz="2000" dirty="0">
                <a:solidFill>
                  <a:schemeClr val="tx2"/>
                </a:solidFill>
                <a:latin typeface="Courier New" panose="02070309020205020404" pitchFamily="49" charset="0"/>
                <a:cs typeface="Courier New" panose="02070309020205020404" pitchFamily="49" charset="0"/>
              </a:rPr>
              <a:t>		</a:t>
            </a:r>
            <a:r>
              <a:rPr lang="en-US" altLang="zh-CN" sz="2000" dirty="0" err="1">
                <a:solidFill>
                  <a:schemeClr val="tx2"/>
                </a:solidFill>
                <a:latin typeface="Courier New" panose="02070309020205020404" pitchFamily="49" charset="0"/>
                <a:cs typeface="Courier New" panose="02070309020205020404" pitchFamily="49" charset="0"/>
              </a:rPr>
              <a:t>Maxsize</a:t>
            </a:r>
            <a:r>
              <a:rPr lang="en-US" altLang="zh-CN" sz="2000" dirty="0">
                <a:solidFill>
                  <a:schemeClr val="tx2"/>
                </a:solidFill>
                <a:latin typeface="Courier New" panose="02070309020205020404" pitchFamily="49" charset="0"/>
                <a:cs typeface="Courier New" panose="02070309020205020404" pitchFamily="49" charset="0"/>
              </a:rPr>
              <a:t>=size;</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queue=</a:t>
            </a:r>
            <a:r>
              <a:rPr lang="en-US" altLang="zh-CN" sz="2000" dirty="0">
                <a:solidFill>
                  <a:srgbClr val="0000FF"/>
                </a:solidFill>
                <a:latin typeface="Courier New" panose="02070309020205020404" pitchFamily="49" charset="0"/>
                <a:cs typeface="Courier New" panose="02070309020205020404" pitchFamily="49" charset="0"/>
              </a:rPr>
              <a:t>new</a:t>
            </a: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err="1">
                <a:solidFill>
                  <a:schemeClr val="tx2"/>
                </a:solidFill>
                <a:latin typeface="Courier New" panose="02070309020205020404" pitchFamily="49" charset="0"/>
                <a:cs typeface="Courier New" panose="02070309020205020404" pitchFamily="49" charset="0"/>
              </a:rPr>
              <a:t>keytype</a:t>
            </a:r>
            <a:r>
              <a:rPr lang="en-US" altLang="zh-CN" sz="2000" dirty="0">
                <a:solidFill>
                  <a:schemeClr val="tx2"/>
                </a:solidFill>
                <a:latin typeface="Courier New" panose="02070309020205020404" pitchFamily="49" charset="0"/>
                <a:cs typeface="Courier New" panose="02070309020205020404" pitchFamily="49" charset="0"/>
              </a:rPr>
              <a:t>[</a:t>
            </a:r>
            <a:r>
              <a:rPr lang="en-US" altLang="zh-CN" sz="2000" dirty="0" err="1">
                <a:solidFill>
                  <a:schemeClr val="tx2"/>
                </a:solidFill>
                <a:latin typeface="Courier New" panose="02070309020205020404" pitchFamily="49" charset="0"/>
                <a:cs typeface="Courier New" panose="02070309020205020404" pitchFamily="49" charset="0"/>
              </a:rPr>
              <a:t>Maxsize</a:t>
            </a:r>
            <a:r>
              <a:rPr lang="en-US" altLang="zh-CN" sz="2000" dirty="0">
                <a:solidFill>
                  <a:schemeClr val="tx2"/>
                </a:solidFill>
                <a:latin typeface="Courier New" panose="02070309020205020404" pitchFamily="49" charset="0"/>
                <a:cs typeface="Courier New" panose="02070309020205020404" pitchFamily="49" charset="0"/>
              </a:rPr>
              <a:t>];</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front=rear=-1;   </a:t>
            </a:r>
            <a:r>
              <a:rPr lang="en-US" altLang="zh-CN" sz="2000" dirty="0">
                <a:solidFill>
                  <a:srgbClr val="008000"/>
                </a:solidFill>
                <a:latin typeface="Courier New" panose="02070309020205020404" pitchFamily="49" charset="0"/>
                <a:cs typeface="Courier New" panose="02070309020205020404" pitchFamily="49" charset="0"/>
              </a:rPr>
              <a:t> //</a:t>
            </a:r>
            <a:r>
              <a:rPr lang="zh-CN" altLang="en-US" sz="2000" dirty="0">
                <a:solidFill>
                  <a:srgbClr val="008000"/>
                </a:solidFill>
                <a:latin typeface="Courier New" panose="02070309020205020404" pitchFamily="49" charset="0"/>
                <a:cs typeface="Courier New" panose="02070309020205020404" pitchFamily="49" charset="0"/>
              </a:rPr>
              <a:t>意味着队列为空</a:t>
            </a:r>
          </a:p>
          <a:p>
            <a:pPr marL="0" indent="0">
              <a:spcBef>
                <a:spcPts val="0"/>
              </a:spcBef>
              <a:buNone/>
            </a:pPr>
            <a:r>
              <a:rPr lang="zh-CN" altLang="en-US" sz="2000" dirty="0">
                <a:solidFill>
                  <a:schemeClr val="tx2"/>
                </a:solidFill>
                <a:latin typeface="Courier New" panose="02070309020205020404" pitchFamily="49" charset="0"/>
                <a:cs typeface="Courier New" panose="02070309020205020404" pitchFamily="49" charset="0"/>
              </a:rPr>
              <a:t>	</a:t>
            </a:r>
            <a:r>
              <a:rPr lang="en-US" altLang="zh-CN" sz="2000" dirty="0">
                <a:solidFill>
                  <a:schemeClr val="tx2"/>
                </a:solidFill>
                <a:latin typeface="Courier New" panose="02070309020205020404" pitchFamily="49" charset="0"/>
                <a:cs typeface="Courier New" panose="02070309020205020404" pitchFamily="49" charset="0"/>
              </a:rPr>
              <a:t>}; </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58</a:t>
            </a:fld>
            <a:endParaRPr lang="en-US" altLang="zh-CN" dirty="0"/>
          </a:p>
        </p:txBody>
      </p:sp>
    </p:spTree>
    <p:extLst>
      <p:ext uri="{BB962C8B-B14F-4D97-AF65-F5344CB8AC3E}">
        <p14:creationId xmlns:p14="http://schemas.microsoft.com/office/powerpoint/2010/main" val="2803493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p:txBody>
          <a:bodyPr/>
          <a:lstStyle/>
          <a:p>
            <a:r>
              <a:rPr lang="zh-CN" altLang="en-US" dirty="0"/>
              <a:t>在</a:t>
            </a:r>
            <a:r>
              <a:rPr lang="en-US" altLang="zh-CN" dirty="0"/>
              <a:t>C++</a:t>
            </a:r>
            <a:r>
              <a:rPr lang="zh-CN" altLang="en-US" dirty="0"/>
              <a:t>中定义完整的函数模板</a:t>
            </a:r>
            <a:r>
              <a:rPr lang="en-US" altLang="zh-CN" dirty="0"/>
              <a:t>max</a:t>
            </a:r>
            <a:r>
              <a:rPr lang="zh-CN" altLang="en-US" dirty="0"/>
              <a:t>时，格式如下</a:t>
            </a:r>
            <a:endParaRPr lang="en-US" altLang="zh-CN" dirty="0"/>
          </a:p>
          <a:p>
            <a:pPr>
              <a:lnSpc>
                <a:spcPct val="80000"/>
              </a:lnSpc>
              <a:buNone/>
            </a:pPr>
            <a:r>
              <a:rPr lang="en-US" altLang="zh-CN" dirty="0">
                <a:solidFill>
                  <a:schemeClr val="tx2"/>
                </a:solidFill>
                <a:latin typeface="宋体" charset="-122"/>
              </a:rPr>
              <a:t>	</a:t>
            </a:r>
          </a:p>
          <a:p>
            <a:pPr>
              <a:lnSpc>
                <a:spcPct val="80000"/>
              </a:lnSpc>
              <a:buNone/>
            </a:pPr>
            <a:r>
              <a:rPr lang="en-US" altLang="zh-CN" sz="2800" dirty="0">
                <a:solidFill>
                  <a:schemeClr val="tx2"/>
                </a:solidFill>
                <a:latin typeface="宋体" charset="-122"/>
                <a:cs typeface="Courier New" pitchFamily="49" charset="0"/>
              </a:rPr>
              <a:t>	</a:t>
            </a:r>
            <a:r>
              <a:rPr lang="en-US" altLang="zh-CN" sz="2800" dirty="0">
                <a:solidFill>
                  <a:srgbClr val="0000FF"/>
                </a:solidFill>
                <a:latin typeface="Courier New" pitchFamily="49" charset="0"/>
                <a:cs typeface="Courier New" pitchFamily="49" charset="0"/>
              </a:rPr>
              <a:t>template</a:t>
            </a:r>
            <a:r>
              <a:rPr lang="en-US" altLang="zh-CN" sz="2800" dirty="0">
                <a:solidFill>
                  <a:schemeClr val="tx2"/>
                </a:solidFill>
                <a:latin typeface="Courier New" pitchFamily="49" charset="0"/>
                <a:cs typeface="Courier New" pitchFamily="49" charset="0"/>
              </a:rPr>
              <a:t> &lt;</a:t>
            </a:r>
            <a:r>
              <a:rPr lang="en-US" altLang="zh-CN" sz="2800" dirty="0">
                <a:solidFill>
                  <a:srgbClr val="0000FF"/>
                </a:solidFill>
                <a:latin typeface="Courier New" pitchFamily="49" charset="0"/>
                <a:cs typeface="Courier New" pitchFamily="49" charset="0"/>
              </a:rPr>
              <a:t>class</a:t>
            </a:r>
            <a:r>
              <a:rPr lang="en-US" altLang="zh-CN" sz="2800" dirty="0">
                <a:solidFill>
                  <a:schemeClr val="tx2"/>
                </a:solidFill>
                <a:latin typeface="Courier New" pitchFamily="49" charset="0"/>
                <a:cs typeface="Courier New" pitchFamily="49" charset="0"/>
              </a:rPr>
              <a:t> </a:t>
            </a:r>
            <a:r>
              <a:rPr lang="en-US" altLang="zh-CN" sz="2800" dirty="0">
                <a:solidFill>
                  <a:srgbClr val="FF0000"/>
                </a:solidFill>
                <a:latin typeface="Courier New" pitchFamily="49" charset="0"/>
                <a:cs typeface="Courier New" pitchFamily="49" charset="0"/>
              </a:rPr>
              <a:t>T</a:t>
            </a:r>
            <a:r>
              <a:rPr lang="en-US" altLang="zh-CN" sz="2800" dirty="0">
                <a:solidFill>
                  <a:schemeClr val="tx2"/>
                </a:solidFill>
                <a:latin typeface="Courier New" pitchFamily="49" charset="0"/>
                <a:cs typeface="Courier New" pitchFamily="49" charset="0"/>
              </a:rPr>
              <a:t>&gt; </a:t>
            </a:r>
          </a:p>
          <a:p>
            <a:pPr>
              <a:lnSpc>
                <a:spcPct val="80000"/>
              </a:lnSpc>
              <a:buNone/>
            </a:pPr>
            <a:r>
              <a:rPr lang="en-US" altLang="zh-CN" sz="2800" dirty="0">
                <a:solidFill>
                  <a:schemeClr val="tx2"/>
                </a:solidFill>
                <a:latin typeface="Courier New" pitchFamily="49" charset="0"/>
                <a:cs typeface="Courier New" pitchFamily="49" charset="0"/>
              </a:rPr>
              <a:t>	</a:t>
            </a:r>
            <a:r>
              <a:rPr lang="en-US" altLang="zh-CN" sz="2800" dirty="0">
                <a:solidFill>
                  <a:srgbClr val="FF0000"/>
                </a:solidFill>
                <a:latin typeface="Courier New" pitchFamily="49" charset="0"/>
                <a:cs typeface="Courier New" pitchFamily="49" charset="0"/>
              </a:rPr>
              <a:t>T</a:t>
            </a:r>
            <a:r>
              <a:rPr lang="en-US" altLang="zh-CN" sz="2800" dirty="0">
                <a:solidFill>
                  <a:schemeClr val="tx2"/>
                </a:solidFill>
                <a:latin typeface="Courier New" pitchFamily="49" charset="0"/>
                <a:cs typeface="Courier New" pitchFamily="49" charset="0"/>
              </a:rPr>
              <a:t> max (</a:t>
            </a:r>
            <a:r>
              <a:rPr lang="en-US" altLang="zh-CN" sz="2800" dirty="0">
                <a:solidFill>
                  <a:srgbClr val="FF0000"/>
                </a:solidFill>
                <a:latin typeface="Courier New" pitchFamily="49" charset="0"/>
                <a:cs typeface="Courier New" pitchFamily="49" charset="0"/>
              </a:rPr>
              <a:t>T </a:t>
            </a:r>
            <a:r>
              <a:rPr lang="en-US" altLang="zh-CN" sz="2800" dirty="0">
                <a:solidFill>
                  <a:schemeClr val="tx2"/>
                </a:solidFill>
                <a:latin typeface="Courier New" pitchFamily="49" charset="0"/>
                <a:cs typeface="Courier New" pitchFamily="49" charset="0"/>
              </a:rPr>
              <a:t>a, </a:t>
            </a:r>
            <a:r>
              <a:rPr lang="en-US" altLang="zh-CN" sz="2800" dirty="0">
                <a:solidFill>
                  <a:srgbClr val="FF0000"/>
                </a:solidFill>
                <a:latin typeface="Courier New" pitchFamily="49" charset="0"/>
                <a:cs typeface="Courier New" pitchFamily="49" charset="0"/>
              </a:rPr>
              <a:t>T</a:t>
            </a:r>
            <a:r>
              <a:rPr lang="en-US" altLang="zh-CN" sz="2800" dirty="0">
                <a:solidFill>
                  <a:schemeClr val="tx2"/>
                </a:solidFill>
                <a:latin typeface="Courier New" pitchFamily="49" charset="0"/>
                <a:cs typeface="Courier New" pitchFamily="49" charset="0"/>
              </a:rPr>
              <a:t> b) {</a:t>
            </a:r>
          </a:p>
          <a:p>
            <a:pPr>
              <a:lnSpc>
                <a:spcPct val="80000"/>
              </a:lnSpc>
              <a:buNone/>
            </a:pPr>
            <a:r>
              <a:rPr lang="en-US" altLang="zh-CN" sz="2800" dirty="0">
                <a:solidFill>
                  <a:schemeClr val="tx2"/>
                </a:solidFill>
                <a:latin typeface="Courier New" pitchFamily="49" charset="0"/>
                <a:cs typeface="Courier New" pitchFamily="49" charset="0"/>
              </a:rPr>
              <a:t>	    </a:t>
            </a:r>
            <a:r>
              <a:rPr lang="en-US" altLang="zh-CN" sz="2800" dirty="0">
                <a:solidFill>
                  <a:srgbClr val="0000FF"/>
                </a:solidFill>
                <a:latin typeface="Courier New" pitchFamily="49" charset="0"/>
                <a:cs typeface="Courier New" pitchFamily="49" charset="0"/>
              </a:rPr>
              <a:t>if</a:t>
            </a:r>
            <a:r>
              <a:rPr lang="en-US" altLang="zh-CN" sz="2800" dirty="0">
                <a:solidFill>
                  <a:schemeClr val="tx2"/>
                </a:solidFill>
                <a:latin typeface="Courier New" pitchFamily="49" charset="0"/>
                <a:cs typeface="Courier New" pitchFamily="49" charset="0"/>
              </a:rPr>
              <a:t>(a&gt;b)</a:t>
            </a:r>
          </a:p>
          <a:p>
            <a:pPr>
              <a:lnSpc>
                <a:spcPct val="80000"/>
              </a:lnSpc>
              <a:buNone/>
            </a:pPr>
            <a:r>
              <a:rPr lang="en-US" altLang="zh-CN" sz="2800" dirty="0">
                <a:solidFill>
                  <a:schemeClr val="tx2"/>
                </a:solidFill>
                <a:latin typeface="Courier New" pitchFamily="49" charset="0"/>
                <a:cs typeface="Courier New" pitchFamily="49" charset="0"/>
              </a:rPr>
              <a:t>		    </a:t>
            </a:r>
            <a:r>
              <a:rPr lang="en-US" altLang="zh-CN" sz="2800" dirty="0">
                <a:solidFill>
                  <a:srgbClr val="0000FF"/>
                </a:solidFill>
                <a:latin typeface="Courier New" pitchFamily="49" charset="0"/>
                <a:cs typeface="Courier New" pitchFamily="49" charset="0"/>
              </a:rPr>
              <a:t>return</a:t>
            </a:r>
            <a:r>
              <a:rPr lang="en-US" altLang="zh-CN" sz="2800" dirty="0">
                <a:solidFill>
                  <a:schemeClr val="tx2"/>
                </a:solidFill>
                <a:latin typeface="Courier New" pitchFamily="49" charset="0"/>
                <a:cs typeface="Courier New" pitchFamily="49" charset="0"/>
              </a:rPr>
              <a:t> a;</a:t>
            </a:r>
          </a:p>
          <a:p>
            <a:pPr>
              <a:lnSpc>
                <a:spcPct val="80000"/>
              </a:lnSpc>
              <a:buNone/>
            </a:pPr>
            <a:r>
              <a:rPr lang="en-US" altLang="zh-CN" sz="2800" dirty="0">
                <a:solidFill>
                  <a:schemeClr val="tx2"/>
                </a:solidFill>
                <a:latin typeface="Courier New" pitchFamily="49" charset="0"/>
                <a:cs typeface="Courier New" pitchFamily="49" charset="0"/>
              </a:rPr>
              <a:t>	    </a:t>
            </a:r>
            <a:r>
              <a:rPr lang="en-US" altLang="zh-CN" sz="2800" dirty="0">
                <a:solidFill>
                  <a:srgbClr val="0000FF"/>
                </a:solidFill>
                <a:latin typeface="Courier New" pitchFamily="49" charset="0"/>
                <a:cs typeface="Courier New" pitchFamily="49" charset="0"/>
              </a:rPr>
              <a:t>else</a:t>
            </a:r>
          </a:p>
          <a:p>
            <a:pPr>
              <a:lnSpc>
                <a:spcPct val="80000"/>
              </a:lnSpc>
              <a:buNone/>
            </a:pPr>
            <a:r>
              <a:rPr lang="en-US" altLang="zh-CN" sz="2800" dirty="0">
                <a:solidFill>
                  <a:srgbClr val="0000FF"/>
                </a:solidFill>
                <a:latin typeface="Courier New" pitchFamily="49" charset="0"/>
                <a:cs typeface="Courier New" pitchFamily="49" charset="0"/>
              </a:rPr>
              <a:t>		    return </a:t>
            </a:r>
            <a:r>
              <a:rPr lang="en-US" altLang="zh-CN" sz="2800" dirty="0">
                <a:solidFill>
                  <a:schemeClr val="tx2"/>
                </a:solidFill>
                <a:latin typeface="Courier New" pitchFamily="49" charset="0"/>
                <a:cs typeface="Courier New" pitchFamily="49" charset="0"/>
              </a:rPr>
              <a:t>b;</a:t>
            </a:r>
          </a:p>
          <a:p>
            <a:pPr>
              <a:lnSpc>
                <a:spcPct val="80000"/>
              </a:lnSpc>
              <a:buNone/>
            </a:pPr>
            <a:r>
              <a:rPr lang="en-US" altLang="zh-CN" sz="2800" dirty="0">
                <a:solidFill>
                  <a:schemeClr val="tx2"/>
                </a:solidFill>
                <a:latin typeface="Courier New" pitchFamily="49" charset="0"/>
                <a:cs typeface="Courier New" pitchFamily="49" charset="0"/>
              </a:rPr>
              <a:t>	} </a:t>
            </a:r>
          </a:p>
          <a:p>
            <a:pPr>
              <a:buNone/>
            </a:pP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a:t>
            </a:fld>
            <a:endParaRPr lang="en-US" altLang="zh-CN" dirty="0"/>
          </a:p>
        </p:txBody>
      </p:sp>
    </p:spTree>
    <p:extLst>
      <p:ext uri="{BB962C8B-B14F-4D97-AF65-F5344CB8AC3E}">
        <p14:creationId xmlns:p14="http://schemas.microsoft.com/office/powerpoint/2010/main" val="37378671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a:xfrm>
            <a:off x="457200" y="1295400"/>
            <a:ext cx="8579296" cy="5029200"/>
          </a:xfrm>
        </p:spPr>
        <p:txBody>
          <a:bodyPr/>
          <a:lstStyle/>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err="1">
                <a:solidFill>
                  <a:srgbClr val="0000FF"/>
                </a:solidFill>
                <a:latin typeface="Courier New" panose="02070309020205020404" pitchFamily="49" charset="0"/>
                <a:cs typeface="Courier New" panose="02070309020205020404" pitchFamily="49" charset="0"/>
              </a:rPr>
              <a:t>int</a:t>
            </a:r>
            <a:r>
              <a:rPr lang="en-US" altLang="zh-CN" sz="2000" dirty="0">
                <a:solidFill>
                  <a:srgbClr val="0000FF"/>
                </a:solidFill>
                <a:latin typeface="Courier New" panose="02070309020205020404" pitchFamily="49" charset="0"/>
                <a:cs typeface="Courier New" panose="02070309020205020404" pitchFamily="49" charset="0"/>
              </a:rPr>
              <a:t> </a:t>
            </a:r>
            <a:r>
              <a:rPr lang="en-US" altLang="zh-CN" sz="2000" dirty="0" err="1">
                <a:solidFill>
                  <a:schemeClr val="tx2"/>
                </a:solidFill>
                <a:latin typeface="Courier New" panose="02070309020205020404" pitchFamily="49" charset="0"/>
                <a:cs typeface="Courier New" panose="02070309020205020404" pitchFamily="49" charset="0"/>
              </a:rPr>
              <a:t>IsFull</a:t>
            </a:r>
            <a:r>
              <a:rPr lang="en-US" altLang="zh-CN" sz="2000" dirty="0">
                <a:solidFill>
                  <a:schemeClr val="tx2"/>
                </a:solidFill>
                <a:latin typeface="Courier New" panose="02070309020205020404" pitchFamily="49" charset="0"/>
                <a:cs typeface="Courier New" panose="02070309020205020404" pitchFamily="49" charset="0"/>
              </a:rPr>
              <a:t> () {</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a:solidFill>
                  <a:srgbClr val="0000FF"/>
                </a:solidFill>
                <a:latin typeface="Courier New" panose="02070309020205020404" pitchFamily="49" charset="0"/>
                <a:cs typeface="Courier New" panose="02070309020205020404" pitchFamily="49" charset="0"/>
              </a:rPr>
              <a:t>if</a:t>
            </a:r>
            <a:r>
              <a:rPr lang="en-US" altLang="zh-CN" sz="2000" dirty="0">
                <a:solidFill>
                  <a:schemeClr val="tx2"/>
                </a:solidFill>
                <a:latin typeface="Courier New" panose="02070309020205020404" pitchFamily="49" charset="0"/>
                <a:cs typeface="Courier New" panose="02070309020205020404" pitchFamily="49" charset="0"/>
              </a:rPr>
              <a:t> (rear==Maxsize-1)</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a:solidFill>
                  <a:srgbClr val="0000FF"/>
                </a:solidFill>
                <a:latin typeface="Courier New" panose="02070309020205020404" pitchFamily="49" charset="0"/>
                <a:cs typeface="Courier New" panose="02070309020205020404" pitchFamily="49" charset="0"/>
              </a:rPr>
              <a:t>return</a:t>
            </a:r>
            <a:r>
              <a:rPr lang="en-US" altLang="zh-CN" sz="2000" dirty="0">
                <a:solidFill>
                  <a:schemeClr val="tx2"/>
                </a:solidFill>
                <a:latin typeface="Courier New" panose="02070309020205020404" pitchFamily="49" charset="0"/>
                <a:cs typeface="Courier New" panose="02070309020205020404" pitchFamily="49" charset="0"/>
              </a:rPr>
              <a:t> 1;</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a:solidFill>
                  <a:srgbClr val="0000FF"/>
                </a:solidFill>
                <a:latin typeface="Courier New" panose="02070309020205020404" pitchFamily="49" charset="0"/>
                <a:cs typeface="Courier New" panose="02070309020205020404" pitchFamily="49" charset="0"/>
              </a:rPr>
              <a:t>else</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a:solidFill>
                  <a:srgbClr val="0000FF"/>
                </a:solidFill>
                <a:latin typeface="Courier New" panose="02070309020205020404" pitchFamily="49" charset="0"/>
                <a:cs typeface="Courier New" panose="02070309020205020404" pitchFamily="49" charset="0"/>
              </a:rPr>
              <a:t>return</a:t>
            </a:r>
            <a:r>
              <a:rPr lang="en-US" altLang="zh-CN" sz="2000" dirty="0">
                <a:solidFill>
                  <a:schemeClr val="tx2"/>
                </a:solidFill>
                <a:latin typeface="Courier New" panose="02070309020205020404" pitchFamily="49" charset="0"/>
                <a:cs typeface="Courier New" panose="02070309020205020404" pitchFamily="49" charset="0"/>
              </a:rPr>
              <a:t> 0;</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err="1">
                <a:solidFill>
                  <a:srgbClr val="0000FF"/>
                </a:solidFill>
                <a:latin typeface="Courier New" panose="02070309020205020404" pitchFamily="49" charset="0"/>
                <a:cs typeface="Courier New" panose="02070309020205020404" pitchFamily="49" charset="0"/>
              </a:rPr>
              <a:t>int</a:t>
            </a: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err="1">
                <a:solidFill>
                  <a:schemeClr val="tx2"/>
                </a:solidFill>
                <a:latin typeface="Courier New" panose="02070309020205020404" pitchFamily="49" charset="0"/>
                <a:cs typeface="Courier New" panose="02070309020205020404" pitchFamily="49" charset="0"/>
              </a:rPr>
              <a:t>IsEmpty</a:t>
            </a:r>
            <a:r>
              <a:rPr lang="en-US" altLang="zh-CN" sz="2000" dirty="0">
                <a:solidFill>
                  <a:schemeClr val="tx2"/>
                </a:solidFill>
                <a:latin typeface="Courier New" panose="02070309020205020404" pitchFamily="49" charset="0"/>
                <a:cs typeface="Courier New" panose="02070309020205020404" pitchFamily="49" charset="0"/>
              </a:rPr>
              <a:t> () { </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a:solidFill>
                  <a:srgbClr val="0000FF"/>
                </a:solidFill>
                <a:latin typeface="Courier New" panose="02070309020205020404" pitchFamily="49" charset="0"/>
                <a:cs typeface="Courier New" panose="02070309020205020404" pitchFamily="49" charset="0"/>
              </a:rPr>
              <a:t>if</a:t>
            </a:r>
            <a:r>
              <a:rPr lang="en-US" altLang="zh-CN" sz="2000" dirty="0">
                <a:solidFill>
                  <a:schemeClr val="tx2"/>
                </a:solidFill>
                <a:latin typeface="Courier New" panose="02070309020205020404" pitchFamily="49" charset="0"/>
                <a:cs typeface="Courier New" panose="02070309020205020404" pitchFamily="49" charset="0"/>
              </a:rPr>
              <a:t> (front==rear)</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a:solidFill>
                  <a:srgbClr val="0000FF"/>
                </a:solidFill>
                <a:latin typeface="Courier New" panose="02070309020205020404" pitchFamily="49" charset="0"/>
                <a:cs typeface="Courier New" panose="02070309020205020404" pitchFamily="49" charset="0"/>
              </a:rPr>
              <a:t>return</a:t>
            </a:r>
            <a:r>
              <a:rPr lang="en-US" altLang="zh-CN" sz="2000" dirty="0">
                <a:solidFill>
                  <a:schemeClr val="tx2"/>
                </a:solidFill>
                <a:latin typeface="Courier New" panose="02070309020205020404" pitchFamily="49" charset="0"/>
                <a:cs typeface="Courier New" panose="02070309020205020404" pitchFamily="49" charset="0"/>
              </a:rPr>
              <a:t> 1;</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a:solidFill>
                  <a:srgbClr val="0000FF"/>
                </a:solidFill>
                <a:latin typeface="Courier New" panose="02070309020205020404" pitchFamily="49" charset="0"/>
                <a:cs typeface="Courier New" panose="02070309020205020404" pitchFamily="49" charset="0"/>
              </a:rPr>
              <a:t>else</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a:solidFill>
                  <a:srgbClr val="0000FF"/>
                </a:solidFill>
                <a:latin typeface="Courier New" panose="02070309020205020404" pitchFamily="49" charset="0"/>
                <a:cs typeface="Courier New" panose="02070309020205020404" pitchFamily="49" charset="0"/>
              </a:rPr>
              <a:t>return</a:t>
            </a:r>
            <a:r>
              <a:rPr lang="en-US" altLang="zh-CN" sz="2000" dirty="0">
                <a:solidFill>
                  <a:schemeClr val="tx2"/>
                </a:solidFill>
                <a:latin typeface="Courier New" panose="02070309020205020404" pitchFamily="49" charset="0"/>
                <a:cs typeface="Courier New" panose="02070309020205020404" pitchFamily="49" charset="0"/>
              </a:rPr>
              <a:t> 0;</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a:solidFill>
                  <a:srgbClr val="0000FF"/>
                </a:solidFill>
                <a:latin typeface="Courier New" panose="02070309020205020404" pitchFamily="49" charset="0"/>
                <a:cs typeface="Courier New" panose="02070309020205020404" pitchFamily="49" charset="0"/>
              </a:rPr>
              <a:t>void</a:t>
            </a:r>
            <a:r>
              <a:rPr lang="en-US" altLang="zh-CN" sz="2000" dirty="0">
                <a:solidFill>
                  <a:schemeClr val="tx2"/>
                </a:solidFill>
                <a:latin typeface="Courier New" panose="02070309020205020404" pitchFamily="49" charset="0"/>
                <a:cs typeface="Courier New" panose="02070309020205020404" pitchFamily="49" charset="0"/>
              </a:rPr>
              <a:t> Add(</a:t>
            </a:r>
            <a:r>
              <a:rPr lang="en-US" altLang="zh-CN" sz="2000" dirty="0" err="1">
                <a:solidFill>
                  <a:srgbClr val="0000FF"/>
                </a:solidFill>
                <a:latin typeface="Courier New" panose="02070309020205020404" pitchFamily="49" charset="0"/>
                <a:cs typeface="Courier New" panose="02070309020205020404" pitchFamily="49" charset="0"/>
              </a:rPr>
              <a:t>const</a:t>
            </a: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err="1">
                <a:solidFill>
                  <a:schemeClr val="tx2"/>
                </a:solidFill>
                <a:latin typeface="Courier New" panose="02070309020205020404" pitchFamily="49" charset="0"/>
                <a:cs typeface="Courier New" panose="02070309020205020404" pitchFamily="49" charset="0"/>
              </a:rPr>
              <a:t>keytype</a:t>
            </a:r>
            <a:r>
              <a:rPr lang="en-US" altLang="zh-CN" sz="2000" dirty="0">
                <a:solidFill>
                  <a:schemeClr val="tx2"/>
                </a:solidFill>
                <a:latin typeface="Courier New" panose="02070309020205020404" pitchFamily="49" charset="0"/>
                <a:cs typeface="Courier New" panose="02070309020205020404" pitchFamily="49" charset="0"/>
              </a:rPr>
              <a:t> &amp;);</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err="1">
                <a:solidFill>
                  <a:schemeClr val="tx2"/>
                </a:solidFill>
                <a:latin typeface="Courier New" panose="02070309020205020404" pitchFamily="49" charset="0"/>
                <a:cs typeface="Courier New" panose="02070309020205020404" pitchFamily="49" charset="0"/>
              </a:rPr>
              <a:t>keytype</a:t>
            </a:r>
            <a:r>
              <a:rPr lang="en-US" altLang="zh-CN" sz="2000" dirty="0">
                <a:solidFill>
                  <a:schemeClr val="tx2"/>
                </a:solidFill>
                <a:latin typeface="Courier New" panose="02070309020205020404" pitchFamily="49" charset="0"/>
                <a:cs typeface="Courier New" panose="02070309020205020404" pitchFamily="49" charset="0"/>
              </a:rPr>
              <a:t> Delete(</a:t>
            </a:r>
            <a:r>
              <a:rPr lang="en-US" altLang="zh-CN" sz="2000" dirty="0">
                <a:solidFill>
                  <a:srgbClr val="0000FF"/>
                </a:solidFill>
                <a:latin typeface="Courier New" panose="02070309020205020404" pitchFamily="49" charset="0"/>
                <a:cs typeface="Courier New" panose="02070309020205020404" pitchFamily="49" charset="0"/>
              </a:rPr>
              <a:t>void</a:t>
            </a:r>
            <a:r>
              <a:rPr lang="en-US" altLang="zh-CN" sz="2000" dirty="0">
                <a:solidFill>
                  <a:schemeClr val="tx2"/>
                </a:solidFill>
                <a:latin typeface="Courier New" panose="02070309020205020404" pitchFamily="49" charset="0"/>
                <a:cs typeface="Courier New" panose="02070309020205020404" pitchFamily="49" charset="0"/>
              </a:rPr>
              <a:t>); </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59</a:t>
            </a:fld>
            <a:endParaRPr lang="en-US" altLang="zh-CN" dirty="0"/>
          </a:p>
        </p:txBody>
      </p:sp>
    </p:spTree>
    <p:extLst>
      <p:ext uri="{BB962C8B-B14F-4D97-AF65-F5344CB8AC3E}">
        <p14:creationId xmlns:p14="http://schemas.microsoft.com/office/powerpoint/2010/main" val="23050731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a:xfrm>
            <a:off x="457200" y="1295400"/>
            <a:ext cx="8579296" cy="5029200"/>
          </a:xfrm>
        </p:spPr>
        <p:txBody>
          <a:bodyPr/>
          <a:lstStyle/>
          <a:p>
            <a:pPr marL="0" indent="0">
              <a:spcBef>
                <a:spcPts val="0"/>
              </a:spcBef>
              <a:buNone/>
            </a:pPr>
            <a:r>
              <a:rPr lang="en-US" altLang="zh-CN" sz="2000" dirty="0">
                <a:solidFill>
                  <a:srgbClr val="008000"/>
                </a:solidFill>
                <a:latin typeface="Courier New" panose="02070309020205020404" pitchFamily="49" charset="0"/>
                <a:cs typeface="Courier New" panose="02070309020205020404" pitchFamily="49" charset="0"/>
              </a:rPr>
              <a:t>//Delete</a:t>
            </a:r>
            <a:r>
              <a:rPr lang="zh-CN" altLang="en-US" sz="2000" dirty="0">
                <a:solidFill>
                  <a:srgbClr val="008000"/>
                </a:solidFill>
                <a:latin typeface="Courier New" panose="02070309020205020404" pitchFamily="49" charset="0"/>
                <a:cs typeface="Courier New" panose="02070309020205020404" pitchFamily="49" charset="0"/>
              </a:rPr>
              <a:t>在类体外定义，函数名前要加类限定符“</a:t>
            </a:r>
            <a:r>
              <a:rPr lang="en-US" altLang="zh-CN" sz="2000" dirty="0">
                <a:solidFill>
                  <a:srgbClr val="008000"/>
                </a:solidFill>
                <a:latin typeface="Courier New" panose="02070309020205020404" pitchFamily="49" charset="0"/>
                <a:cs typeface="Courier New" panose="02070309020205020404" pitchFamily="49" charset="0"/>
              </a:rPr>
              <a:t>Queue&lt;</a:t>
            </a:r>
            <a:r>
              <a:rPr lang="en-US" altLang="zh-CN" sz="2000" dirty="0" err="1">
                <a:solidFill>
                  <a:srgbClr val="008000"/>
                </a:solidFill>
                <a:latin typeface="Courier New" panose="02070309020205020404" pitchFamily="49" charset="0"/>
                <a:cs typeface="Courier New" panose="02070309020205020404" pitchFamily="49" charset="0"/>
              </a:rPr>
              <a:t>keytype</a:t>
            </a:r>
            <a:r>
              <a:rPr lang="en-US" altLang="zh-CN" sz="2000" dirty="0">
                <a:solidFill>
                  <a:srgbClr val="008000"/>
                </a:solidFill>
                <a:latin typeface="Courier New" panose="02070309020205020404" pitchFamily="49" charset="0"/>
                <a:cs typeface="Courier New" panose="02070309020205020404" pitchFamily="49" charset="0"/>
              </a:rPr>
              <a:t>&gt;::”</a:t>
            </a:r>
          </a:p>
          <a:p>
            <a:pPr marL="0" indent="0">
              <a:spcBef>
                <a:spcPts val="0"/>
              </a:spcBef>
              <a:buNone/>
            </a:pPr>
            <a:r>
              <a:rPr lang="en-US" altLang="zh-CN" sz="2000" dirty="0">
                <a:solidFill>
                  <a:srgbClr val="0000FF"/>
                </a:solidFill>
                <a:latin typeface="Courier New" panose="02070309020205020404" pitchFamily="49" charset="0"/>
                <a:cs typeface="Courier New" panose="02070309020205020404" pitchFamily="49" charset="0"/>
              </a:rPr>
              <a:t>template</a:t>
            </a:r>
            <a:r>
              <a:rPr lang="en-US" altLang="zh-CN" sz="2000" dirty="0">
                <a:solidFill>
                  <a:schemeClr val="tx2"/>
                </a:solidFill>
                <a:latin typeface="Courier New" panose="02070309020205020404" pitchFamily="49" charset="0"/>
                <a:cs typeface="Courier New" panose="02070309020205020404" pitchFamily="49" charset="0"/>
              </a:rPr>
              <a:t> &lt;</a:t>
            </a:r>
            <a:r>
              <a:rPr lang="en-US" altLang="zh-CN" sz="2000" dirty="0">
                <a:solidFill>
                  <a:srgbClr val="0000FF"/>
                </a:solidFill>
                <a:latin typeface="Courier New" panose="02070309020205020404" pitchFamily="49" charset="0"/>
                <a:cs typeface="Courier New" panose="02070309020205020404" pitchFamily="49" charset="0"/>
              </a:rPr>
              <a:t>class</a:t>
            </a: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err="1">
                <a:solidFill>
                  <a:schemeClr val="tx2"/>
                </a:solidFill>
                <a:latin typeface="Courier New" panose="02070309020205020404" pitchFamily="49" charset="0"/>
                <a:cs typeface="Courier New" panose="02070309020205020404" pitchFamily="49" charset="0"/>
              </a:rPr>
              <a:t>keytype</a:t>
            </a:r>
            <a:r>
              <a:rPr lang="en-US" altLang="zh-CN" sz="2000" dirty="0">
                <a:solidFill>
                  <a:schemeClr val="tx2"/>
                </a:solidFill>
                <a:latin typeface="Courier New" panose="02070309020205020404" pitchFamily="49" charset="0"/>
                <a:cs typeface="Courier New" panose="02070309020205020404" pitchFamily="49" charset="0"/>
              </a:rPr>
              <a:t>&gt; </a:t>
            </a:r>
          </a:p>
          <a:p>
            <a:pPr marL="0" indent="0">
              <a:spcBef>
                <a:spcPts val="0"/>
              </a:spcBef>
              <a:buNone/>
            </a:pPr>
            <a:r>
              <a:rPr lang="en-US" altLang="zh-CN" sz="2000" dirty="0" err="1">
                <a:solidFill>
                  <a:schemeClr val="tx2"/>
                </a:solidFill>
                <a:latin typeface="Courier New" panose="02070309020205020404" pitchFamily="49" charset="0"/>
                <a:cs typeface="Courier New" panose="02070309020205020404" pitchFamily="49" charset="0"/>
              </a:rPr>
              <a:t>keytype</a:t>
            </a:r>
            <a:r>
              <a:rPr lang="en-US" altLang="zh-CN" sz="2000" dirty="0">
                <a:solidFill>
                  <a:schemeClr val="tx2"/>
                </a:solidFill>
                <a:latin typeface="Courier New" panose="02070309020205020404" pitchFamily="49" charset="0"/>
                <a:cs typeface="Courier New" panose="02070309020205020404" pitchFamily="49" charset="0"/>
              </a:rPr>
              <a:t> Queue&lt;</a:t>
            </a:r>
            <a:r>
              <a:rPr lang="en-US" altLang="zh-CN" sz="2000" dirty="0" err="1">
                <a:solidFill>
                  <a:schemeClr val="tx2"/>
                </a:solidFill>
                <a:latin typeface="Courier New" panose="02070309020205020404" pitchFamily="49" charset="0"/>
                <a:cs typeface="Courier New" panose="02070309020205020404" pitchFamily="49" charset="0"/>
              </a:rPr>
              <a:t>keytype</a:t>
            </a:r>
            <a:r>
              <a:rPr lang="en-US" altLang="zh-CN" sz="2000" dirty="0">
                <a:solidFill>
                  <a:schemeClr val="tx2"/>
                </a:solidFill>
                <a:latin typeface="Courier New" panose="02070309020205020404" pitchFamily="49" charset="0"/>
                <a:cs typeface="Courier New" panose="02070309020205020404" pitchFamily="49" charset="0"/>
              </a:rPr>
              <a:t>&gt;::Delete(</a:t>
            </a:r>
            <a:r>
              <a:rPr lang="en-US" altLang="zh-CN" sz="2000" dirty="0">
                <a:solidFill>
                  <a:srgbClr val="0000FF"/>
                </a:solidFill>
                <a:latin typeface="Courier New" panose="02070309020205020404" pitchFamily="49" charset="0"/>
                <a:cs typeface="Courier New" panose="02070309020205020404" pitchFamily="49" charset="0"/>
              </a:rPr>
              <a:t>void</a:t>
            </a:r>
            <a:r>
              <a:rPr lang="en-US" altLang="zh-CN" sz="2000" dirty="0">
                <a:solidFill>
                  <a:schemeClr val="tx2"/>
                </a:solidFill>
                <a:latin typeface="Courier New" panose="02070309020205020404" pitchFamily="49" charset="0"/>
                <a:cs typeface="Courier New" panose="02070309020205020404" pitchFamily="49" charset="0"/>
              </a:rPr>
              <a:t>){</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a:solidFill>
                  <a:srgbClr val="0000FF"/>
                </a:solidFill>
                <a:latin typeface="Courier New" panose="02070309020205020404" pitchFamily="49" charset="0"/>
                <a:cs typeface="Courier New" panose="02070309020205020404" pitchFamily="49" charset="0"/>
              </a:rPr>
              <a:t>if</a:t>
            </a: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err="1">
                <a:solidFill>
                  <a:schemeClr val="tx2"/>
                </a:solidFill>
                <a:latin typeface="Courier New" panose="02070309020205020404" pitchFamily="49" charset="0"/>
                <a:cs typeface="Courier New" panose="02070309020205020404" pitchFamily="49" charset="0"/>
              </a:rPr>
              <a:t>IsEmpty</a:t>
            </a:r>
            <a:r>
              <a:rPr lang="en-US" altLang="zh-CN" sz="2000" dirty="0">
                <a:solidFill>
                  <a:schemeClr val="tx2"/>
                </a:solidFill>
                <a:latin typeface="Courier New" panose="02070309020205020404" pitchFamily="49" charset="0"/>
                <a:cs typeface="Courier New" panose="02070309020205020404" pitchFamily="49" charset="0"/>
              </a:rPr>
              <a:t>()){</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err="1">
                <a:solidFill>
                  <a:schemeClr val="tx2"/>
                </a:solidFill>
                <a:latin typeface="Courier New" panose="02070309020205020404" pitchFamily="49" charset="0"/>
                <a:cs typeface="Courier New" panose="02070309020205020404" pitchFamily="49" charset="0"/>
              </a:rPr>
              <a:t>cout</a:t>
            </a:r>
            <a:r>
              <a:rPr lang="en-US" altLang="zh-CN" sz="2000" dirty="0">
                <a:solidFill>
                  <a:schemeClr val="tx2"/>
                </a:solidFill>
                <a:latin typeface="Courier New" panose="02070309020205020404" pitchFamily="49" charset="0"/>
                <a:cs typeface="Courier New" panose="02070309020205020404" pitchFamily="49" charset="0"/>
              </a:rPr>
              <a:t> &lt;&lt; "the queue is empty"&lt;&lt;</a:t>
            </a:r>
            <a:r>
              <a:rPr lang="en-US" altLang="zh-CN" sz="2000" dirty="0" err="1">
                <a:solidFill>
                  <a:schemeClr val="tx2"/>
                </a:solidFill>
                <a:latin typeface="Courier New" panose="02070309020205020404" pitchFamily="49" charset="0"/>
                <a:cs typeface="Courier New" panose="02070309020205020404" pitchFamily="49" charset="0"/>
              </a:rPr>
              <a:t>endl</a:t>
            </a:r>
            <a:r>
              <a:rPr lang="en-US" altLang="zh-CN" sz="2000" dirty="0">
                <a:solidFill>
                  <a:schemeClr val="tx2"/>
                </a:solidFill>
                <a:latin typeface="Courier New" panose="02070309020205020404" pitchFamily="49" charset="0"/>
                <a:cs typeface="Courier New" panose="02070309020205020404" pitchFamily="49" charset="0"/>
              </a:rPr>
              <a:t>;</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exit (0);</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a:solidFill>
                  <a:srgbClr val="0000FF"/>
                </a:solidFill>
                <a:latin typeface="Courier New" panose="02070309020205020404" pitchFamily="49" charset="0"/>
                <a:cs typeface="Courier New" panose="02070309020205020404" pitchFamily="49" charset="0"/>
              </a:rPr>
              <a:t>return</a:t>
            </a:r>
            <a:r>
              <a:rPr lang="en-US" altLang="zh-CN" sz="2000" dirty="0">
                <a:solidFill>
                  <a:schemeClr val="tx2"/>
                </a:solidFill>
                <a:latin typeface="Courier New" panose="02070309020205020404" pitchFamily="49" charset="0"/>
                <a:cs typeface="Courier New" panose="02070309020205020404" pitchFamily="49" charset="0"/>
              </a:rPr>
              <a:t> queue[++front];  </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a:t>
            </a:r>
          </a:p>
          <a:p>
            <a:pPr marL="0" indent="0">
              <a:spcBef>
                <a:spcPts val="0"/>
              </a:spcBef>
              <a:buNone/>
            </a:pPr>
            <a:r>
              <a:rPr lang="en-US" altLang="zh-CN" sz="2000" dirty="0">
                <a:solidFill>
                  <a:srgbClr val="008000"/>
                </a:solidFill>
                <a:latin typeface="Courier New" panose="02070309020205020404" pitchFamily="49" charset="0"/>
                <a:cs typeface="Courier New" panose="02070309020205020404" pitchFamily="49" charset="0"/>
              </a:rPr>
              <a:t>//Add</a:t>
            </a:r>
            <a:r>
              <a:rPr lang="zh-CN" altLang="en-US" sz="2000" dirty="0">
                <a:solidFill>
                  <a:srgbClr val="008000"/>
                </a:solidFill>
                <a:latin typeface="Courier New" panose="02070309020205020404" pitchFamily="49" charset="0"/>
                <a:cs typeface="Courier New" panose="02070309020205020404" pitchFamily="49" charset="0"/>
              </a:rPr>
              <a:t>在类体外定义</a:t>
            </a:r>
          </a:p>
          <a:p>
            <a:pPr marL="0" indent="0">
              <a:spcBef>
                <a:spcPts val="0"/>
              </a:spcBef>
              <a:buNone/>
            </a:pPr>
            <a:r>
              <a:rPr lang="en-US" altLang="zh-CN" sz="2000" dirty="0">
                <a:solidFill>
                  <a:srgbClr val="0000FF"/>
                </a:solidFill>
                <a:latin typeface="Courier New" panose="02070309020205020404" pitchFamily="49" charset="0"/>
                <a:cs typeface="Courier New" panose="02070309020205020404" pitchFamily="49" charset="0"/>
              </a:rPr>
              <a:t>template</a:t>
            </a:r>
            <a:r>
              <a:rPr lang="en-US" altLang="zh-CN" sz="2000" dirty="0">
                <a:solidFill>
                  <a:schemeClr val="tx2"/>
                </a:solidFill>
                <a:latin typeface="Courier New" panose="02070309020205020404" pitchFamily="49" charset="0"/>
                <a:cs typeface="Courier New" panose="02070309020205020404" pitchFamily="49" charset="0"/>
              </a:rPr>
              <a:t> &lt;</a:t>
            </a:r>
            <a:r>
              <a:rPr lang="en-US" altLang="zh-CN" sz="2000" dirty="0">
                <a:solidFill>
                  <a:srgbClr val="0000FF"/>
                </a:solidFill>
                <a:latin typeface="Courier New" panose="02070309020205020404" pitchFamily="49" charset="0"/>
                <a:cs typeface="Courier New" panose="02070309020205020404" pitchFamily="49" charset="0"/>
              </a:rPr>
              <a:t>class</a:t>
            </a: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err="1">
                <a:solidFill>
                  <a:schemeClr val="tx2"/>
                </a:solidFill>
                <a:latin typeface="Courier New" panose="02070309020205020404" pitchFamily="49" charset="0"/>
                <a:cs typeface="Courier New" panose="02070309020205020404" pitchFamily="49" charset="0"/>
              </a:rPr>
              <a:t>keytype</a:t>
            </a:r>
            <a:r>
              <a:rPr lang="en-US" altLang="zh-CN" sz="2000" dirty="0">
                <a:solidFill>
                  <a:schemeClr val="tx2"/>
                </a:solidFill>
                <a:latin typeface="Courier New" panose="02070309020205020404" pitchFamily="49" charset="0"/>
                <a:cs typeface="Courier New" panose="02070309020205020404" pitchFamily="49" charset="0"/>
              </a:rPr>
              <a:t>&gt; </a:t>
            </a:r>
          </a:p>
          <a:p>
            <a:pPr marL="0" indent="0">
              <a:spcBef>
                <a:spcPts val="0"/>
              </a:spcBef>
              <a:buNone/>
            </a:pPr>
            <a:r>
              <a:rPr lang="en-US" altLang="zh-CN" sz="2000" dirty="0">
                <a:solidFill>
                  <a:srgbClr val="0000FF"/>
                </a:solidFill>
                <a:latin typeface="Courier New" panose="02070309020205020404" pitchFamily="49" charset="0"/>
                <a:cs typeface="Courier New" panose="02070309020205020404" pitchFamily="49" charset="0"/>
              </a:rPr>
              <a:t>void</a:t>
            </a:r>
            <a:r>
              <a:rPr lang="en-US" altLang="zh-CN" sz="2000" dirty="0">
                <a:solidFill>
                  <a:schemeClr val="tx2"/>
                </a:solidFill>
                <a:latin typeface="Courier New" panose="02070309020205020404" pitchFamily="49" charset="0"/>
                <a:cs typeface="Courier New" panose="02070309020205020404" pitchFamily="49" charset="0"/>
              </a:rPr>
              <a:t> Queue&lt;</a:t>
            </a:r>
            <a:r>
              <a:rPr lang="en-US" altLang="zh-CN" sz="2000" dirty="0" err="1">
                <a:solidFill>
                  <a:schemeClr val="tx2"/>
                </a:solidFill>
                <a:latin typeface="Courier New" panose="02070309020205020404" pitchFamily="49" charset="0"/>
                <a:cs typeface="Courier New" panose="02070309020205020404" pitchFamily="49" charset="0"/>
              </a:rPr>
              <a:t>keytype</a:t>
            </a:r>
            <a:r>
              <a:rPr lang="en-US" altLang="zh-CN" sz="2000" dirty="0">
                <a:solidFill>
                  <a:schemeClr val="tx2"/>
                </a:solidFill>
                <a:latin typeface="Courier New" panose="02070309020205020404" pitchFamily="49" charset="0"/>
                <a:cs typeface="Courier New" panose="02070309020205020404" pitchFamily="49" charset="0"/>
              </a:rPr>
              <a:t>&gt;::Add(</a:t>
            </a:r>
            <a:r>
              <a:rPr lang="en-US" altLang="zh-CN" sz="2000" dirty="0" err="1">
                <a:solidFill>
                  <a:srgbClr val="0000FF"/>
                </a:solidFill>
                <a:latin typeface="Courier New" panose="02070309020205020404" pitchFamily="49" charset="0"/>
                <a:cs typeface="Courier New" panose="02070309020205020404" pitchFamily="49" charset="0"/>
              </a:rPr>
              <a:t>const</a:t>
            </a: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err="1">
                <a:solidFill>
                  <a:schemeClr val="tx2"/>
                </a:solidFill>
                <a:latin typeface="Courier New" panose="02070309020205020404" pitchFamily="49" charset="0"/>
                <a:cs typeface="Courier New" panose="02070309020205020404" pitchFamily="49" charset="0"/>
              </a:rPr>
              <a:t>keytype</a:t>
            </a:r>
            <a:r>
              <a:rPr lang="en-US" altLang="zh-CN" sz="2000" dirty="0">
                <a:solidFill>
                  <a:schemeClr val="tx2"/>
                </a:solidFill>
                <a:latin typeface="Courier New" panose="02070309020205020404" pitchFamily="49" charset="0"/>
                <a:cs typeface="Courier New" panose="02070309020205020404" pitchFamily="49" charset="0"/>
              </a:rPr>
              <a:t> &amp; item){</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a:solidFill>
                  <a:srgbClr val="0000FF"/>
                </a:solidFill>
                <a:latin typeface="Courier New" panose="02070309020205020404" pitchFamily="49" charset="0"/>
                <a:cs typeface="Courier New" panose="02070309020205020404" pitchFamily="49" charset="0"/>
              </a:rPr>
              <a:t>if</a:t>
            </a: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err="1">
                <a:solidFill>
                  <a:schemeClr val="tx2"/>
                </a:solidFill>
                <a:latin typeface="Courier New" panose="02070309020205020404" pitchFamily="49" charset="0"/>
                <a:cs typeface="Courier New" panose="02070309020205020404" pitchFamily="49" charset="0"/>
              </a:rPr>
              <a:t>IsFull</a:t>
            </a:r>
            <a:r>
              <a:rPr lang="en-US" altLang="zh-CN" sz="2000" dirty="0">
                <a:solidFill>
                  <a:schemeClr val="tx2"/>
                </a:solidFill>
                <a:latin typeface="Courier New" panose="02070309020205020404" pitchFamily="49" charset="0"/>
                <a:cs typeface="Courier New" panose="02070309020205020404" pitchFamily="49" charset="0"/>
              </a:rPr>
              <a:t>())</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err="1">
                <a:solidFill>
                  <a:schemeClr val="tx2"/>
                </a:solidFill>
                <a:latin typeface="Courier New" panose="02070309020205020404" pitchFamily="49" charset="0"/>
                <a:cs typeface="Courier New" panose="02070309020205020404" pitchFamily="49" charset="0"/>
              </a:rPr>
              <a:t>cout</a:t>
            </a:r>
            <a:r>
              <a:rPr lang="en-US" altLang="zh-CN" sz="2000" dirty="0">
                <a:solidFill>
                  <a:schemeClr val="tx2"/>
                </a:solidFill>
                <a:latin typeface="Courier New" panose="02070309020205020404" pitchFamily="49" charset="0"/>
                <a:cs typeface="Courier New" panose="02070309020205020404" pitchFamily="49" charset="0"/>
              </a:rPr>
              <a:t> &lt;&lt; "the queue is full"&lt;&lt;</a:t>
            </a:r>
            <a:r>
              <a:rPr lang="en-US" altLang="zh-CN" sz="2000" dirty="0" err="1">
                <a:solidFill>
                  <a:schemeClr val="tx2"/>
                </a:solidFill>
                <a:latin typeface="Courier New" panose="02070309020205020404" pitchFamily="49" charset="0"/>
                <a:cs typeface="Courier New" panose="02070309020205020404" pitchFamily="49" charset="0"/>
              </a:rPr>
              <a:t>endl</a:t>
            </a:r>
            <a:r>
              <a:rPr lang="en-US" altLang="zh-CN" sz="2000" dirty="0">
                <a:solidFill>
                  <a:schemeClr val="tx2"/>
                </a:solidFill>
                <a:latin typeface="Courier New" panose="02070309020205020404" pitchFamily="49" charset="0"/>
                <a:cs typeface="Courier New" panose="02070309020205020404" pitchFamily="49" charset="0"/>
              </a:rPr>
              <a:t>;</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a:solidFill>
                  <a:srgbClr val="0000FF"/>
                </a:solidFill>
                <a:latin typeface="Courier New" panose="02070309020205020404" pitchFamily="49" charset="0"/>
                <a:cs typeface="Courier New" panose="02070309020205020404" pitchFamily="49" charset="0"/>
              </a:rPr>
              <a:t>else</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queue[++rear]=item;</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60</a:t>
            </a:fld>
            <a:endParaRPr lang="en-US" altLang="zh-CN" dirty="0"/>
          </a:p>
        </p:txBody>
      </p:sp>
    </p:spTree>
    <p:extLst>
      <p:ext uri="{BB962C8B-B14F-4D97-AF65-F5344CB8AC3E}">
        <p14:creationId xmlns:p14="http://schemas.microsoft.com/office/powerpoint/2010/main" val="506434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a:xfrm>
            <a:off x="457200" y="1196752"/>
            <a:ext cx="8579296" cy="5029200"/>
          </a:xfrm>
        </p:spPr>
        <p:txBody>
          <a:bodyPr/>
          <a:lstStyle/>
          <a:p>
            <a:pPr marL="0" indent="0">
              <a:spcBef>
                <a:spcPts val="0"/>
              </a:spcBef>
              <a:buNone/>
            </a:pPr>
            <a:r>
              <a:rPr lang="en-US" altLang="zh-CN" sz="2000" dirty="0">
                <a:solidFill>
                  <a:srgbClr val="0000FF"/>
                </a:solidFill>
                <a:latin typeface="Courier New" panose="02070309020205020404" pitchFamily="49" charset="0"/>
                <a:cs typeface="Courier New" panose="02070309020205020404" pitchFamily="49" charset="0"/>
              </a:rPr>
              <a:t>void</a:t>
            </a:r>
            <a:r>
              <a:rPr lang="en-US" altLang="zh-CN" sz="2000" dirty="0">
                <a:solidFill>
                  <a:schemeClr val="tx2"/>
                </a:solidFill>
                <a:latin typeface="Courier New" panose="02070309020205020404" pitchFamily="49" charset="0"/>
                <a:cs typeface="Courier New" panose="02070309020205020404" pitchFamily="49" charset="0"/>
              </a:rPr>
              <a:t> main() {</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err="1">
                <a:solidFill>
                  <a:srgbClr val="0000FF"/>
                </a:solidFill>
                <a:latin typeface="Courier New" panose="02070309020205020404" pitchFamily="49" charset="0"/>
                <a:cs typeface="Courier New" panose="02070309020205020404" pitchFamily="49" charset="0"/>
              </a:rPr>
              <a:t>int</a:t>
            </a: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err="1">
                <a:solidFill>
                  <a:schemeClr val="tx2"/>
                </a:solidFill>
                <a:latin typeface="Courier New" panose="02070309020205020404" pitchFamily="49" charset="0"/>
                <a:cs typeface="Courier New" panose="02070309020205020404" pitchFamily="49" charset="0"/>
              </a:rPr>
              <a:t>i</a:t>
            </a:r>
            <a:r>
              <a:rPr lang="en-US" altLang="zh-CN" sz="2000" dirty="0">
                <a:solidFill>
                  <a:schemeClr val="tx2"/>
                </a:solidFill>
                <a:latin typeface="Courier New" panose="02070309020205020404" pitchFamily="49" charset="0"/>
                <a:cs typeface="Courier New" panose="02070309020205020404" pitchFamily="49" charset="0"/>
              </a:rPr>
              <a:t>=0;    </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Queue&lt;</a:t>
            </a:r>
            <a:r>
              <a:rPr lang="en-US" altLang="zh-CN" sz="2000" dirty="0" err="1">
                <a:solidFill>
                  <a:srgbClr val="0000FF"/>
                </a:solidFill>
                <a:latin typeface="Courier New" panose="02070309020205020404" pitchFamily="49" charset="0"/>
                <a:cs typeface="Courier New" panose="02070309020205020404" pitchFamily="49" charset="0"/>
              </a:rPr>
              <a:t>int</a:t>
            </a:r>
            <a:r>
              <a:rPr lang="en-US" altLang="zh-CN" sz="2000" dirty="0">
                <a:solidFill>
                  <a:schemeClr val="tx2"/>
                </a:solidFill>
                <a:latin typeface="Courier New" panose="02070309020205020404" pitchFamily="49" charset="0"/>
                <a:cs typeface="Courier New" panose="02070309020205020404" pitchFamily="49" charset="0"/>
              </a:rPr>
              <a:t>&gt; Qi(10);</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Queue&lt;</a:t>
            </a:r>
            <a:r>
              <a:rPr lang="en-US" altLang="zh-CN" sz="2000" dirty="0">
                <a:solidFill>
                  <a:srgbClr val="0000FF"/>
                </a:solidFill>
                <a:latin typeface="Courier New" panose="02070309020205020404" pitchFamily="49" charset="0"/>
                <a:cs typeface="Courier New" panose="02070309020205020404" pitchFamily="49" charset="0"/>
              </a:rPr>
              <a:t>double</a:t>
            </a:r>
            <a:r>
              <a:rPr lang="en-US" altLang="zh-CN" sz="2000" dirty="0">
                <a:solidFill>
                  <a:schemeClr val="tx2"/>
                </a:solidFill>
                <a:latin typeface="Courier New" panose="02070309020205020404" pitchFamily="49" charset="0"/>
                <a:cs typeface="Courier New" panose="02070309020205020404" pitchFamily="49" charset="0"/>
              </a:rPr>
              <a:t>&gt; Qf1(10),Qf2(10);</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a:solidFill>
                  <a:srgbClr val="0000FF"/>
                </a:solidFill>
                <a:latin typeface="Courier New" panose="02070309020205020404" pitchFamily="49" charset="0"/>
                <a:cs typeface="Courier New" panose="02070309020205020404" pitchFamily="49" charset="0"/>
              </a:rPr>
              <a:t>while</a:t>
            </a: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err="1">
                <a:solidFill>
                  <a:schemeClr val="tx2"/>
                </a:solidFill>
                <a:latin typeface="Courier New" panose="02070309020205020404" pitchFamily="49" charset="0"/>
                <a:cs typeface="Courier New" panose="02070309020205020404" pitchFamily="49" charset="0"/>
              </a:rPr>
              <a:t>Qi.IsFull</a:t>
            </a: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a:solidFill>
                  <a:srgbClr val="008000"/>
                </a:solidFill>
                <a:latin typeface="Courier New" panose="02070309020205020404" pitchFamily="49" charset="0"/>
                <a:cs typeface="Courier New" panose="02070309020205020404" pitchFamily="49" charset="0"/>
              </a:rPr>
              <a:t>{//Qi</a:t>
            </a:r>
            <a:r>
              <a:rPr lang="zh-CN" altLang="en-US" sz="2000" dirty="0">
                <a:solidFill>
                  <a:srgbClr val="008000"/>
                </a:solidFill>
                <a:latin typeface="Courier New" panose="02070309020205020404" pitchFamily="49" charset="0"/>
                <a:cs typeface="Courier New" panose="02070309020205020404" pitchFamily="49" charset="0"/>
              </a:rPr>
              <a:t>中只能存</a:t>
            </a:r>
            <a:r>
              <a:rPr lang="en-US" altLang="zh-CN" sz="2000" dirty="0">
                <a:solidFill>
                  <a:srgbClr val="008000"/>
                </a:solidFill>
                <a:latin typeface="Courier New" panose="02070309020205020404" pitchFamily="49" charset="0"/>
                <a:cs typeface="Courier New" panose="02070309020205020404" pitchFamily="49" charset="0"/>
              </a:rPr>
              <a:t>10</a:t>
            </a:r>
            <a:r>
              <a:rPr lang="zh-CN" altLang="en-US" sz="2000" dirty="0">
                <a:solidFill>
                  <a:srgbClr val="008000"/>
                </a:solidFill>
                <a:latin typeface="Courier New" panose="02070309020205020404" pitchFamily="49" charset="0"/>
                <a:cs typeface="Courier New" panose="02070309020205020404" pitchFamily="49" charset="0"/>
              </a:rPr>
              <a:t>个数</a:t>
            </a:r>
          </a:p>
          <a:p>
            <a:pPr marL="0" indent="0">
              <a:spcBef>
                <a:spcPts val="0"/>
              </a:spcBef>
              <a:buNone/>
            </a:pPr>
            <a:r>
              <a:rPr lang="zh-CN" altLang="en-US" sz="2000" dirty="0">
                <a:solidFill>
                  <a:schemeClr val="tx2"/>
                </a:solidFill>
                <a:latin typeface="Courier New" panose="02070309020205020404" pitchFamily="49" charset="0"/>
                <a:cs typeface="Courier New" panose="02070309020205020404" pitchFamily="49" charset="0"/>
              </a:rPr>
              <a:t>		</a:t>
            </a:r>
            <a:r>
              <a:rPr lang="en-US" altLang="zh-CN" sz="2000" dirty="0" err="1">
                <a:solidFill>
                  <a:schemeClr val="tx2"/>
                </a:solidFill>
                <a:latin typeface="Courier New" panose="02070309020205020404" pitchFamily="49" charset="0"/>
                <a:cs typeface="Courier New" panose="02070309020205020404" pitchFamily="49" charset="0"/>
              </a:rPr>
              <a:t>Qi.Add</a:t>
            </a:r>
            <a:r>
              <a:rPr lang="en-US" altLang="zh-CN" sz="2000" dirty="0">
                <a:solidFill>
                  <a:schemeClr val="tx2"/>
                </a:solidFill>
                <a:latin typeface="Courier New" panose="02070309020205020404" pitchFamily="49" charset="0"/>
                <a:cs typeface="Courier New" panose="02070309020205020404" pitchFamily="49" charset="0"/>
              </a:rPr>
              <a:t>(2*</a:t>
            </a:r>
            <a:r>
              <a:rPr lang="en-US" altLang="zh-CN" sz="2000" dirty="0" err="1">
                <a:solidFill>
                  <a:schemeClr val="tx2"/>
                </a:solidFill>
                <a:latin typeface="Courier New" panose="02070309020205020404" pitchFamily="49" charset="0"/>
                <a:cs typeface="Courier New" panose="02070309020205020404" pitchFamily="49" charset="0"/>
              </a:rPr>
              <a:t>i</a:t>
            </a:r>
            <a:r>
              <a:rPr lang="en-US" altLang="zh-CN" sz="2000" dirty="0">
                <a:solidFill>
                  <a:schemeClr val="tx2"/>
                </a:solidFill>
                <a:latin typeface="Courier New" panose="02070309020205020404" pitchFamily="49" charset="0"/>
                <a:cs typeface="Courier New" panose="02070309020205020404" pitchFamily="49" charset="0"/>
              </a:rPr>
              <a:t>++);</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Qf1.Add(3.0*</a:t>
            </a:r>
            <a:r>
              <a:rPr lang="en-US" altLang="zh-CN" sz="2000" dirty="0" err="1">
                <a:solidFill>
                  <a:schemeClr val="tx2"/>
                </a:solidFill>
                <a:latin typeface="Courier New" panose="02070309020205020404" pitchFamily="49" charset="0"/>
                <a:cs typeface="Courier New" panose="02070309020205020404" pitchFamily="49" charset="0"/>
              </a:rPr>
              <a:t>i</a:t>
            </a:r>
            <a:r>
              <a:rPr lang="en-US" altLang="zh-CN" sz="2000" dirty="0">
                <a:solidFill>
                  <a:schemeClr val="tx2"/>
                </a:solidFill>
                <a:latin typeface="Courier New" panose="02070309020205020404" pitchFamily="49" charset="0"/>
                <a:cs typeface="Courier New" panose="02070309020205020404" pitchFamily="49" charset="0"/>
              </a:rPr>
              <a:t>);</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a:solidFill>
                  <a:srgbClr val="0000FF"/>
                </a:solidFill>
                <a:latin typeface="Courier New" panose="02070309020205020404" pitchFamily="49" charset="0"/>
                <a:cs typeface="Courier New" panose="02070309020205020404" pitchFamily="49" charset="0"/>
              </a:rPr>
              <a:t>for</a:t>
            </a: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err="1">
                <a:solidFill>
                  <a:schemeClr val="tx2"/>
                </a:solidFill>
                <a:latin typeface="Courier New" panose="02070309020205020404" pitchFamily="49" charset="0"/>
                <a:cs typeface="Courier New" panose="02070309020205020404" pitchFamily="49" charset="0"/>
              </a:rPr>
              <a:t>i</a:t>
            </a:r>
            <a:r>
              <a:rPr lang="en-US" altLang="zh-CN" sz="2000" dirty="0">
                <a:solidFill>
                  <a:schemeClr val="tx2"/>
                </a:solidFill>
                <a:latin typeface="Courier New" panose="02070309020205020404" pitchFamily="49" charset="0"/>
                <a:cs typeface="Courier New" panose="02070309020205020404" pitchFamily="49" charset="0"/>
              </a:rPr>
              <a:t>=0; </a:t>
            </a:r>
            <a:r>
              <a:rPr lang="en-US" altLang="zh-CN" sz="2000" dirty="0" err="1">
                <a:solidFill>
                  <a:schemeClr val="tx2"/>
                </a:solidFill>
                <a:latin typeface="Courier New" panose="02070309020205020404" pitchFamily="49" charset="0"/>
                <a:cs typeface="Courier New" panose="02070309020205020404" pitchFamily="49" charset="0"/>
              </a:rPr>
              <a:t>i</a:t>
            </a:r>
            <a:r>
              <a:rPr lang="en-US" altLang="zh-CN" sz="2000" dirty="0">
                <a:solidFill>
                  <a:schemeClr val="tx2"/>
                </a:solidFill>
                <a:latin typeface="Courier New" panose="02070309020205020404" pitchFamily="49" charset="0"/>
                <a:cs typeface="Courier New" panose="02070309020205020404" pitchFamily="49" charset="0"/>
              </a:rPr>
              <a:t>&lt;4; </a:t>
            </a:r>
            <a:r>
              <a:rPr lang="en-US" altLang="zh-CN" sz="2000" dirty="0" err="1">
                <a:solidFill>
                  <a:schemeClr val="tx2"/>
                </a:solidFill>
                <a:latin typeface="Courier New" panose="02070309020205020404" pitchFamily="49" charset="0"/>
                <a:cs typeface="Courier New" panose="02070309020205020404" pitchFamily="49" charset="0"/>
              </a:rPr>
              <a:t>i</a:t>
            </a:r>
            <a:r>
              <a:rPr lang="en-US" altLang="zh-CN" sz="2000" dirty="0">
                <a:solidFill>
                  <a:schemeClr val="tx2"/>
                </a:solidFill>
                <a:latin typeface="Courier New" panose="02070309020205020404" pitchFamily="49" charset="0"/>
                <a:cs typeface="Courier New" panose="02070309020205020404" pitchFamily="49" charset="0"/>
              </a:rPr>
              <a:t>++){ </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a:solidFill>
                  <a:srgbClr val="008000"/>
                </a:solidFill>
                <a:latin typeface="Courier New" panose="02070309020205020404" pitchFamily="49" charset="0"/>
                <a:cs typeface="Courier New" panose="02070309020205020404" pitchFamily="49" charset="0"/>
              </a:rPr>
              <a:t>//</a:t>
            </a:r>
            <a:r>
              <a:rPr lang="zh-CN" altLang="en-US" sz="2000" dirty="0">
                <a:solidFill>
                  <a:srgbClr val="008000"/>
                </a:solidFill>
                <a:latin typeface="Courier New" panose="02070309020205020404" pitchFamily="49" charset="0"/>
                <a:cs typeface="Courier New" panose="02070309020205020404" pitchFamily="49" charset="0"/>
              </a:rPr>
              <a:t>四次循环，每次总先往</a:t>
            </a:r>
            <a:r>
              <a:rPr lang="en-US" altLang="zh-CN" sz="2000" dirty="0">
                <a:solidFill>
                  <a:srgbClr val="008000"/>
                </a:solidFill>
                <a:latin typeface="Courier New" panose="02070309020205020404" pitchFamily="49" charset="0"/>
                <a:cs typeface="Courier New" panose="02070309020205020404" pitchFamily="49" charset="0"/>
              </a:rPr>
              <a:t>Qf2</a:t>
            </a:r>
            <a:r>
              <a:rPr lang="zh-CN" altLang="en-US" sz="2000" dirty="0">
                <a:solidFill>
                  <a:srgbClr val="008000"/>
                </a:solidFill>
                <a:latin typeface="Courier New" panose="02070309020205020404" pitchFamily="49" charset="0"/>
                <a:cs typeface="Courier New" panose="02070309020205020404" pitchFamily="49" charset="0"/>
              </a:rPr>
              <a:t>的队列尾部加入两个数</a:t>
            </a:r>
          </a:p>
          <a:p>
            <a:pPr marL="0" indent="0">
              <a:spcBef>
                <a:spcPts val="0"/>
              </a:spcBef>
              <a:buNone/>
            </a:pPr>
            <a:r>
              <a:rPr lang="zh-CN" altLang="en-US" sz="2000" dirty="0">
                <a:solidFill>
                  <a:srgbClr val="008000"/>
                </a:solidFill>
                <a:latin typeface="Courier New" panose="02070309020205020404" pitchFamily="49" charset="0"/>
                <a:cs typeface="Courier New" panose="02070309020205020404" pitchFamily="49" charset="0"/>
              </a:rPr>
              <a:t>	</a:t>
            </a:r>
            <a:r>
              <a:rPr lang="en-US" altLang="zh-CN" sz="2000" dirty="0">
                <a:solidFill>
                  <a:srgbClr val="008000"/>
                </a:solidFill>
                <a:latin typeface="Courier New" panose="02070309020205020404" pitchFamily="49" charset="0"/>
                <a:cs typeface="Courier New" panose="02070309020205020404" pitchFamily="49" charset="0"/>
              </a:rPr>
              <a:t>//</a:t>
            </a:r>
            <a:r>
              <a:rPr lang="zh-CN" altLang="en-US" sz="2000" dirty="0">
                <a:solidFill>
                  <a:srgbClr val="008000"/>
                </a:solidFill>
                <a:latin typeface="Courier New" panose="02070309020205020404" pitchFamily="49" charset="0"/>
                <a:cs typeface="Courier New" panose="02070309020205020404" pitchFamily="49" charset="0"/>
              </a:rPr>
              <a:t>而后又从首部删取一个数并输出</a:t>
            </a:r>
          </a:p>
          <a:p>
            <a:pPr marL="0" indent="0">
              <a:spcBef>
                <a:spcPts val="0"/>
              </a:spcBef>
              <a:buNone/>
            </a:pPr>
            <a:r>
              <a:rPr lang="zh-CN" altLang="en-US" sz="2000" dirty="0">
                <a:solidFill>
                  <a:schemeClr val="tx2"/>
                </a:solidFill>
                <a:latin typeface="Courier New" panose="02070309020205020404" pitchFamily="49" charset="0"/>
                <a:cs typeface="Courier New" panose="02070309020205020404" pitchFamily="49" charset="0"/>
              </a:rPr>
              <a:t>	</a:t>
            </a:r>
            <a:r>
              <a:rPr lang="en-US" altLang="zh-CN" sz="2000" dirty="0">
                <a:solidFill>
                  <a:schemeClr val="tx2"/>
                </a:solidFill>
                <a:latin typeface="Courier New" panose="02070309020205020404" pitchFamily="49" charset="0"/>
                <a:cs typeface="Courier New" panose="02070309020205020404" pitchFamily="49" charset="0"/>
              </a:rPr>
              <a:t>Qf2.Add(4.5*</a:t>
            </a:r>
            <a:r>
              <a:rPr lang="en-US" altLang="zh-CN" sz="2000" dirty="0" err="1">
                <a:solidFill>
                  <a:schemeClr val="tx2"/>
                </a:solidFill>
                <a:latin typeface="Courier New" panose="02070309020205020404" pitchFamily="49" charset="0"/>
                <a:cs typeface="Courier New" panose="02070309020205020404" pitchFamily="49" charset="0"/>
              </a:rPr>
              <a:t>Qi.Delete</a:t>
            </a:r>
            <a:r>
              <a:rPr lang="en-US" altLang="zh-CN" sz="2000" dirty="0">
                <a:solidFill>
                  <a:schemeClr val="tx2"/>
                </a:solidFill>
                <a:latin typeface="Courier New" panose="02070309020205020404" pitchFamily="49" charset="0"/>
                <a:cs typeface="Courier New" panose="02070309020205020404" pitchFamily="49" charset="0"/>
              </a:rPr>
              <a:t>());</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a:solidFill>
                  <a:srgbClr val="008000"/>
                </a:solidFill>
                <a:latin typeface="Courier New" panose="02070309020205020404" pitchFamily="49" charset="0"/>
                <a:cs typeface="Courier New" panose="02070309020205020404" pitchFamily="49" charset="0"/>
              </a:rPr>
              <a:t>//</a:t>
            </a:r>
            <a:r>
              <a:rPr lang="zh-CN" altLang="en-US" sz="2000" dirty="0">
                <a:solidFill>
                  <a:srgbClr val="008000"/>
                </a:solidFill>
                <a:latin typeface="Courier New" panose="02070309020205020404" pitchFamily="49" charset="0"/>
                <a:cs typeface="Courier New" panose="02070309020205020404" pitchFamily="49" charset="0"/>
              </a:rPr>
              <a:t>从</a:t>
            </a:r>
            <a:r>
              <a:rPr lang="en-US" altLang="zh-CN" sz="2000" dirty="0">
                <a:solidFill>
                  <a:srgbClr val="008000"/>
                </a:solidFill>
                <a:latin typeface="Courier New" panose="02070309020205020404" pitchFamily="49" charset="0"/>
                <a:cs typeface="Courier New" panose="02070309020205020404" pitchFamily="49" charset="0"/>
              </a:rPr>
              <a:t>Qi</a:t>
            </a:r>
            <a:r>
              <a:rPr lang="zh-CN" altLang="en-US" sz="2000" dirty="0">
                <a:solidFill>
                  <a:srgbClr val="008000"/>
                </a:solidFill>
                <a:latin typeface="Courier New" panose="02070309020205020404" pitchFamily="49" charset="0"/>
                <a:cs typeface="Courier New" panose="02070309020205020404" pitchFamily="49" charset="0"/>
              </a:rPr>
              <a:t>首删取一元素，乘以</a:t>
            </a:r>
            <a:r>
              <a:rPr lang="en-US" altLang="zh-CN" sz="2000" dirty="0">
                <a:solidFill>
                  <a:srgbClr val="008000"/>
                </a:solidFill>
                <a:latin typeface="Courier New" panose="02070309020205020404" pitchFamily="49" charset="0"/>
                <a:cs typeface="Courier New" panose="02070309020205020404" pitchFamily="49" charset="0"/>
              </a:rPr>
              <a:t>4.5</a:t>
            </a:r>
            <a:r>
              <a:rPr lang="zh-CN" altLang="en-US" sz="2000" dirty="0">
                <a:solidFill>
                  <a:srgbClr val="008000"/>
                </a:solidFill>
                <a:latin typeface="Courier New" panose="02070309020205020404" pitchFamily="49" charset="0"/>
                <a:cs typeface="Courier New" panose="02070309020205020404" pitchFamily="49" charset="0"/>
              </a:rPr>
              <a:t>，而后将其加入到</a:t>
            </a:r>
            <a:r>
              <a:rPr lang="en-US" altLang="zh-CN" sz="2000" dirty="0">
                <a:solidFill>
                  <a:srgbClr val="008000"/>
                </a:solidFill>
                <a:latin typeface="Courier New" panose="02070309020205020404" pitchFamily="49" charset="0"/>
                <a:cs typeface="Courier New" panose="02070309020205020404" pitchFamily="49" charset="0"/>
              </a:rPr>
              <a:t>Qf2</a:t>
            </a:r>
            <a:r>
              <a:rPr lang="zh-CN" altLang="en-US" sz="2000" dirty="0">
                <a:solidFill>
                  <a:srgbClr val="008000"/>
                </a:solidFill>
                <a:latin typeface="Courier New" panose="02070309020205020404" pitchFamily="49" charset="0"/>
                <a:cs typeface="Courier New" panose="02070309020205020404" pitchFamily="49" charset="0"/>
              </a:rPr>
              <a:t>尾部</a:t>
            </a:r>
          </a:p>
          <a:p>
            <a:pPr marL="0" indent="0">
              <a:spcBef>
                <a:spcPts val="0"/>
              </a:spcBef>
              <a:buNone/>
            </a:pPr>
            <a:r>
              <a:rPr lang="zh-CN" altLang="en-US" sz="2000" dirty="0">
                <a:solidFill>
                  <a:schemeClr val="tx2"/>
                </a:solidFill>
                <a:latin typeface="Courier New" panose="02070309020205020404" pitchFamily="49" charset="0"/>
                <a:cs typeface="Courier New" panose="02070309020205020404" pitchFamily="49" charset="0"/>
              </a:rPr>
              <a:t>	</a:t>
            </a:r>
            <a:r>
              <a:rPr lang="en-US" altLang="zh-CN" sz="2000" dirty="0">
                <a:solidFill>
                  <a:schemeClr val="tx2"/>
                </a:solidFill>
                <a:latin typeface="Courier New" panose="02070309020205020404" pitchFamily="49" charset="0"/>
                <a:cs typeface="Courier New" panose="02070309020205020404" pitchFamily="49" charset="0"/>
              </a:rPr>
              <a:t>Qf2.Add(Qf1.Delete()/2.0);</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err="1">
                <a:solidFill>
                  <a:schemeClr val="tx2"/>
                </a:solidFill>
                <a:latin typeface="Courier New" panose="02070309020205020404" pitchFamily="49" charset="0"/>
                <a:cs typeface="Courier New" panose="02070309020205020404" pitchFamily="49" charset="0"/>
              </a:rPr>
              <a:t>cout</a:t>
            </a:r>
            <a:r>
              <a:rPr lang="en-US" altLang="zh-CN" sz="2000" dirty="0">
                <a:solidFill>
                  <a:schemeClr val="tx2"/>
                </a:solidFill>
                <a:latin typeface="Courier New" panose="02070309020205020404" pitchFamily="49" charset="0"/>
                <a:cs typeface="Courier New" panose="02070309020205020404" pitchFamily="49" charset="0"/>
              </a:rPr>
              <a:t>&lt;&lt;Qf2.Delete()&lt;&lt;</a:t>
            </a:r>
            <a:r>
              <a:rPr lang="en-US" altLang="zh-CN" sz="2000" dirty="0" err="1">
                <a:solidFill>
                  <a:schemeClr val="tx2"/>
                </a:solidFill>
                <a:latin typeface="Courier New" panose="02070309020205020404" pitchFamily="49" charset="0"/>
                <a:cs typeface="Courier New" panose="02070309020205020404" pitchFamily="49" charset="0"/>
              </a:rPr>
              <a:t>endl</a:t>
            </a:r>
            <a:r>
              <a:rPr lang="en-US" altLang="zh-CN" sz="2000" dirty="0">
                <a:solidFill>
                  <a:schemeClr val="tx2"/>
                </a:solidFill>
                <a:latin typeface="Courier New" panose="02070309020205020404" pitchFamily="49" charset="0"/>
                <a:cs typeface="Courier New" panose="02070309020205020404" pitchFamily="49" charset="0"/>
              </a:rPr>
              <a:t>;</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r>
              <a:rPr lang="en-US" altLang="zh-CN" sz="2000" dirty="0">
                <a:solidFill>
                  <a:srgbClr val="008000"/>
                </a:solidFill>
                <a:latin typeface="Courier New" panose="02070309020205020404" pitchFamily="49" charset="0"/>
                <a:cs typeface="Courier New" panose="02070309020205020404" pitchFamily="49" charset="0"/>
              </a:rPr>
              <a:t>//</a:t>
            </a:r>
            <a:r>
              <a:rPr lang="zh-CN" altLang="en-US" sz="2000" dirty="0">
                <a:solidFill>
                  <a:srgbClr val="008000"/>
                </a:solidFill>
                <a:latin typeface="Courier New" panose="02070309020205020404" pitchFamily="49" charset="0"/>
                <a:cs typeface="Courier New" panose="02070309020205020404" pitchFamily="49" charset="0"/>
              </a:rPr>
              <a:t>四次循环往</a:t>
            </a:r>
            <a:r>
              <a:rPr lang="en-US" altLang="zh-CN" sz="2000" dirty="0">
                <a:solidFill>
                  <a:srgbClr val="008000"/>
                </a:solidFill>
                <a:latin typeface="Courier New" panose="02070309020205020404" pitchFamily="49" charset="0"/>
                <a:cs typeface="Courier New" panose="02070309020205020404" pitchFamily="49" charset="0"/>
              </a:rPr>
              <a:t>Qf2</a:t>
            </a:r>
            <a:r>
              <a:rPr lang="zh-CN" altLang="en-US" sz="2000" dirty="0">
                <a:solidFill>
                  <a:srgbClr val="008000"/>
                </a:solidFill>
                <a:latin typeface="Courier New" panose="02070309020205020404" pitchFamily="49" charset="0"/>
                <a:cs typeface="Courier New" panose="02070309020205020404" pitchFamily="49" charset="0"/>
              </a:rPr>
              <a:t>队列尾加入：</a:t>
            </a:r>
            <a:r>
              <a:rPr lang="en-US" altLang="zh-CN" sz="2000" dirty="0">
                <a:solidFill>
                  <a:srgbClr val="008000"/>
                </a:solidFill>
                <a:latin typeface="Courier New" panose="02070309020205020404" pitchFamily="49" charset="0"/>
                <a:cs typeface="Courier New" panose="02070309020205020404" pitchFamily="49" charset="0"/>
              </a:rPr>
              <a:t>0*4.5</a:t>
            </a:r>
            <a:r>
              <a:rPr lang="zh-CN" altLang="en-US" sz="2000" dirty="0">
                <a:solidFill>
                  <a:srgbClr val="008000"/>
                </a:solidFill>
                <a:latin typeface="Courier New" panose="02070309020205020404" pitchFamily="49" charset="0"/>
                <a:cs typeface="Courier New" panose="02070309020205020404" pitchFamily="49" charset="0"/>
              </a:rPr>
              <a:t>，</a:t>
            </a:r>
            <a:r>
              <a:rPr lang="en-US" altLang="zh-CN" sz="2000" dirty="0">
                <a:solidFill>
                  <a:srgbClr val="008000"/>
                </a:solidFill>
                <a:latin typeface="Courier New" panose="02070309020205020404" pitchFamily="49" charset="0"/>
                <a:cs typeface="Courier New" panose="02070309020205020404" pitchFamily="49" charset="0"/>
              </a:rPr>
              <a:t>2*4.5</a:t>
            </a:r>
            <a:r>
              <a:rPr lang="zh-CN" altLang="en-US" sz="2000" dirty="0">
                <a:solidFill>
                  <a:srgbClr val="008000"/>
                </a:solidFill>
                <a:latin typeface="Courier New" panose="02070309020205020404" pitchFamily="49" charset="0"/>
                <a:cs typeface="Courier New" panose="02070309020205020404" pitchFamily="49" charset="0"/>
              </a:rPr>
              <a:t>，</a:t>
            </a:r>
            <a:r>
              <a:rPr lang="en-US" altLang="zh-CN" sz="2000" dirty="0">
                <a:solidFill>
                  <a:srgbClr val="008000"/>
                </a:solidFill>
                <a:latin typeface="Courier New" panose="02070309020205020404" pitchFamily="49" charset="0"/>
                <a:cs typeface="Courier New" panose="02070309020205020404" pitchFamily="49" charset="0"/>
              </a:rPr>
              <a:t>4*4.5</a:t>
            </a:r>
            <a:r>
              <a:rPr lang="zh-CN" altLang="en-US" sz="2000" dirty="0">
                <a:solidFill>
                  <a:srgbClr val="008000"/>
                </a:solidFill>
                <a:latin typeface="Courier New" panose="02070309020205020404" pitchFamily="49" charset="0"/>
                <a:cs typeface="Courier New" panose="02070309020205020404" pitchFamily="49" charset="0"/>
              </a:rPr>
              <a:t>，</a:t>
            </a:r>
            <a:r>
              <a:rPr lang="en-US" altLang="zh-CN" sz="2000" dirty="0">
                <a:solidFill>
                  <a:srgbClr val="008000"/>
                </a:solidFill>
                <a:latin typeface="Courier New" panose="02070309020205020404" pitchFamily="49" charset="0"/>
                <a:cs typeface="Courier New" panose="02070309020205020404" pitchFamily="49" charset="0"/>
              </a:rPr>
              <a:t>6*4.5  </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	}</a:t>
            </a:r>
          </a:p>
          <a:p>
            <a:pPr marL="0" indent="0">
              <a:spcBef>
                <a:spcPts val="0"/>
              </a:spcBef>
              <a:buNone/>
            </a:pPr>
            <a:r>
              <a:rPr lang="en-US" altLang="zh-CN" sz="2000" dirty="0">
                <a:solidFill>
                  <a:schemeClr val="tx2"/>
                </a:solidFill>
                <a:latin typeface="Courier New" panose="02070309020205020404" pitchFamily="49" charset="0"/>
                <a:cs typeface="Courier New" panose="02070309020205020404" pitchFamily="49" charset="0"/>
              </a:rPr>
              <a:t>}</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61</a:t>
            </a:fld>
            <a:endParaRPr lang="en-US" altLang="zh-CN" dirty="0"/>
          </a:p>
        </p:txBody>
      </p:sp>
    </p:spTree>
    <p:extLst>
      <p:ext uri="{BB962C8B-B14F-4D97-AF65-F5344CB8AC3E}">
        <p14:creationId xmlns:p14="http://schemas.microsoft.com/office/powerpoint/2010/main" val="42614679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9.8】</a:t>
            </a:r>
            <a:r>
              <a:rPr lang="zh-CN" altLang="en-US" dirty="0">
                <a:solidFill>
                  <a:srgbClr val="C00000"/>
                </a:solidFill>
              </a:rPr>
              <a:t>用类模板实现有序单向链表，能够处理整型、浮点型和字符型数据并按照由小到大顺序排列链表节点</a:t>
            </a:r>
            <a:endParaRPr lang="en-US" altLang="zh-CN" dirty="0">
              <a:solidFill>
                <a:srgbClr val="C00000"/>
              </a:solidFill>
            </a:endParaRPr>
          </a:p>
          <a:p>
            <a:pPr lvl="1"/>
            <a:r>
              <a:rPr lang="zh-CN" altLang="en-US" dirty="0"/>
              <a:t>链表的结构</a:t>
            </a:r>
            <a:endParaRPr lang="en-US" altLang="zh-CN" dirty="0"/>
          </a:p>
          <a:p>
            <a:pPr lvl="1"/>
            <a:r>
              <a:rPr lang="zh-CN" altLang="en-US" dirty="0"/>
              <a:t>链表类模板的设计</a:t>
            </a:r>
            <a:endParaRPr lang="en-US" altLang="zh-CN" dirty="0"/>
          </a:p>
          <a:p>
            <a:pPr lvl="1"/>
            <a:r>
              <a:rPr lang="zh-CN" altLang="en-US" dirty="0"/>
              <a:t>链表的操作与相应成员函数</a:t>
            </a:r>
            <a:endParaRPr lang="en-US" altLang="zh-CN" dirty="0"/>
          </a:p>
          <a:p>
            <a:pPr lvl="2"/>
            <a:r>
              <a:rPr lang="zh-CN" altLang="en-US" dirty="0"/>
              <a:t>插入节点</a:t>
            </a:r>
            <a:endParaRPr lang="en-US" altLang="zh-CN" dirty="0"/>
          </a:p>
          <a:p>
            <a:pPr lvl="2"/>
            <a:r>
              <a:rPr lang="zh-CN" altLang="en-US" dirty="0"/>
              <a:t>删除节点</a:t>
            </a:r>
            <a:endParaRPr lang="en-US" altLang="zh-CN" dirty="0"/>
          </a:p>
          <a:p>
            <a:pPr lvl="2"/>
            <a:r>
              <a:rPr lang="zh-CN" altLang="en-US" dirty="0"/>
              <a:t>查找节点</a:t>
            </a:r>
            <a:endParaRPr lang="en-US" altLang="zh-CN" dirty="0"/>
          </a:p>
          <a:p>
            <a:pPr lvl="1"/>
            <a:r>
              <a:rPr lang="zh-CN" altLang="en-US" dirty="0"/>
              <a:t>链表的创建与使用</a:t>
            </a:r>
            <a:endParaRPr lang="en-US" altLang="zh-CN"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62</a:t>
            </a:fld>
            <a:endParaRPr lang="en-US" altLang="zh-CN" dirty="0"/>
          </a:p>
        </p:txBody>
      </p:sp>
    </p:spTree>
    <p:extLst>
      <p:ext uri="{BB962C8B-B14F-4D97-AF65-F5344CB8AC3E}">
        <p14:creationId xmlns:p14="http://schemas.microsoft.com/office/powerpoint/2010/main" val="23170759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p:txBody>
          <a:bodyPr/>
          <a:lstStyle/>
          <a:p>
            <a:r>
              <a:rPr lang="zh-CN" altLang="en-US" dirty="0"/>
              <a:t>链表的结构</a:t>
            </a:r>
            <a:endParaRPr lang="en-US" altLang="zh-CN" dirty="0"/>
          </a:p>
          <a:p>
            <a:pPr lvl="1"/>
            <a:r>
              <a:rPr lang="zh-CN" altLang="en-US" dirty="0"/>
              <a:t>数据域</a:t>
            </a:r>
            <a:endParaRPr lang="en-US" altLang="zh-CN" dirty="0"/>
          </a:p>
          <a:p>
            <a:pPr lvl="1"/>
            <a:r>
              <a:rPr lang="zh-CN" altLang="en-US" dirty="0"/>
              <a:t>指针域</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63</a:t>
            </a:fld>
            <a:endParaRPr lang="en-US" altLang="zh-CN" dirty="0"/>
          </a:p>
        </p:txBody>
      </p:sp>
      <p:pic>
        <p:nvPicPr>
          <p:cNvPr id="1030" name="Picture 6"/>
          <p:cNvPicPr>
            <a:picLocks noChangeAspect="1" noChangeArrowheads="1"/>
          </p:cNvPicPr>
          <p:nvPr/>
        </p:nvPicPr>
        <p:blipFill>
          <a:blip r:embed="rId2" cstate="print"/>
          <a:srcRect/>
          <a:stretch>
            <a:fillRect/>
          </a:stretch>
        </p:blipFill>
        <p:spPr bwMode="auto">
          <a:xfrm>
            <a:off x="928662" y="3643314"/>
            <a:ext cx="1590675" cy="1076325"/>
          </a:xfrm>
          <a:prstGeom prst="rect">
            <a:avLst/>
          </a:prstGeom>
          <a:noFill/>
          <a:ln w="9525">
            <a:noFill/>
            <a:miter lim="800000"/>
            <a:headEnd/>
            <a:tailEnd/>
          </a:ln>
          <a:effectLst/>
        </p:spPr>
      </p:pic>
      <p:pic>
        <p:nvPicPr>
          <p:cNvPr id="1031" name="Picture 7"/>
          <p:cNvPicPr>
            <a:picLocks noChangeAspect="1" noChangeArrowheads="1"/>
          </p:cNvPicPr>
          <p:nvPr/>
        </p:nvPicPr>
        <p:blipFill>
          <a:blip r:embed="rId3" cstate="print"/>
          <a:srcRect/>
          <a:stretch>
            <a:fillRect/>
          </a:stretch>
        </p:blipFill>
        <p:spPr bwMode="auto">
          <a:xfrm>
            <a:off x="2571736" y="3629032"/>
            <a:ext cx="1028700" cy="8001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4" cstate="print"/>
          <a:srcRect/>
          <a:stretch>
            <a:fillRect/>
          </a:stretch>
        </p:blipFill>
        <p:spPr bwMode="auto">
          <a:xfrm>
            <a:off x="3619501" y="3638559"/>
            <a:ext cx="1095375" cy="1076325"/>
          </a:xfrm>
          <a:prstGeom prst="rect">
            <a:avLst/>
          </a:prstGeom>
          <a:noFill/>
          <a:ln w="9525">
            <a:noFill/>
            <a:miter lim="800000"/>
            <a:headEnd/>
            <a:tailEnd/>
          </a:ln>
          <a:effectLst/>
        </p:spPr>
      </p:pic>
      <p:pic>
        <p:nvPicPr>
          <p:cNvPr id="14" name="Picture 7"/>
          <p:cNvPicPr>
            <a:picLocks noChangeAspect="1" noChangeArrowheads="1"/>
          </p:cNvPicPr>
          <p:nvPr/>
        </p:nvPicPr>
        <p:blipFill>
          <a:blip r:embed="rId3" cstate="print"/>
          <a:srcRect/>
          <a:stretch>
            <a:fillRect/>
          </a:stretch>
        </p:blipFill>
        <p:spPr bwMode="auto">
          <a:xfrm>
            <a:off x="4714876" y="3643314"/>
            <a:ext cx="1028700" cy="800100"/>
          </a:xfrm>
          <a:prstGeom prst="rect">
            <a:avLst/>
          </a:prstGeom>
          <a:noFill/>
          <a:ln w="9525">
            <a:noFill/>
            <a:miter lim="800000"/>
            <a:headEnd/>
            <a:tailEnd/>
          </a:ln>
          <a:effectLst/>
        </p:spPr>
      </p:pic>
      <p:pic>
        <p:nvPicPr>
          <p:cNvPr id="15" name="Picture 8"/>
          <p:cNvPicPr>
            <a:picLocks noChangeAspect="1" noChangeArrowheads="1"/>
          </p:cNvPicPr>
          <p:nvPr/>
        </p:nvPicPr>
        <p:blipFill>
          <a:blip r:embed="rId4" cstate="print"/>
          <a:srcRect/>
          <a:stretch>
            <a:fillRect/>
          </a:stretch>
        </p:blipFill>
        <p:spPr bwMode="auto">
          <a:xfrm>
            <a:off x="5762641" y="3652841"/>
            <a:ext cx="1095375" cy="1076325"/>
          </a:xfrm>
          <a:prstGeom prst="rect">
            <a:avLst/>
          </a:prstGeom>
          <a:noFill/>
          <a:ln w="9525">
            <a:noFill/>
            <a:miter lim="800000"/>
            <a:headEnd/>
            <a:tailEnd/>
          </a:ln>
          <a:effectLst/>
        </p:spPr>
      </p:pic>
    </p:spTree>
    <p:extLst>
      <p:ext uri="{BB962C8B-B14F-4D97-AF65-F5344CB8AC3E}">
        <p14:creationId xmlns:p14="http://schemas.microsoft.com/office/powerpoint/2010/main" val="33480201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p:txBody>
          <a:bodyPr/>
          <a:lstStyle/>
          <a:p>
            <a:r>
              <a:rPr lang="zh-CN" altLang="en-US" dirty="0"/>
              <a:t>链表相关类模板的设计</a:t>
            </a:r>
            <a:endParaRPr lang="en-US" altLang="zh-CN" dirty="0"/>
          </a:p>
          <a:p>
            <a:pPr lvl="1"/>
            <a:r>
              <a:rPr lang="zh-CN" altLang="en-US" dirty="0"/>
              <a:t>链表节点类模板</a:t>
            </a:r>
            <a:endParaRPr lang="en-US" altLang="zh-CN" dirty="0"/>
          </a:p>
          <a:p>
            <a:pPr lvl="1">
              <a:spcBef>
                <a:spcPts val="0"/>
              </a:spcBef>
              <a:buNone/>
            </a:pPr>
            <a:r>
              <a:rPr lang="en-US" altLang="zh-CN" sz="2000" dirty="0">
                <a:latin typeface="Courier New" pitchFamily="49" charset="0"/>
                <a:cs typeface="Courier New" pitchFamily="49" charset="0"/>
              </a:rPr>
              <a:t>template</a:t>
            </a:r>
            <a:r>
              <a:rPr lang="en-US" altLang="zh-CN" sz="2000" dirty="0">
                <a:solidFill>
                  <a:schemeClr val="tx2"/>
                </a:solidFill>
                <a:latin typeface="Courier New" pitchFamily="49" charset="0"/>
                <a:cs typeface="Courier New" pitchFamily="49" charset="0"/>
              </a:rPr>
              <a:t> &lt;</a:t>
            </a:r>
            <a:r>
              <a:rPr lang="en-US" altLang="zh-CN" sz="2000" dirty="0">
                <a:latin typeface="Courier New" pitchFamily="49" charset="0"/>
                <a:cs typeface="Courier New" pitchFamily="49" charset="0"/>
              </a:rPr>
              <a:t>class</a:t>
            </a:r>
            <a:r>
              <a:rPr lang="en-US" altLang="zh-CN" sz="2000" dirty="0">
                <a:solidFill>
                  <a:schemeClr val="tx2"/>
                </a:solidFill>
                <a:latin typeface="Courier New" pitchFamily="49" charset="0"/>
                <a:cs typeface="Courier New" pitchFamily="49" charset="0"/>
              </a:rPr>
              <a:t> T&gt; </a:t>
            </a:r>
          </a:p>
          <a:p>
            <a:pPr lvl="1">
              <a:spcBef>
                <a:spcPts val="0"/>
              </a:spcBef>
              <a:buNone/>
            </a:pPr>
            <a:r>
              <a:rPr lang="en-US" altLang="zh-CN" sz="2000" dirty="0">
                <a:latin typeface="Courier New" pitchFamily="49" charset="0"/>
                <a:cs typeface="Courier New" pitchFamily="49" charset="0"/>
              </a:rPr>
              <a:t>class</a:t>
            </a:r>
            <a:r>
              <a:rPr lang="en-US" altLang="zh-CN" sz="2000" dirty="0">
                <a:solidFill>
                  <a:schemeClr val="tx2"/>
                </a:solidFill>
                <a:latin typeface="Courier New" pitchFamily="49" charset="0"/>
                <a:cs typeface="Courier New" pitchFamily="49" charset="0"/>
              </a:rPr>
              <a:t> Node</a:t>
            </a:r>
          </a:p>
          <a:p>
            <a:pPr lvl="1">
              <a:spcBef>
                <a:spcPts val="0"/>
              </a:spcBef>
              <a:buNone/>
            </a:pP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latin typeface="Courier New" pitchFamily="49" charset="0"/>
                <a:cs typeface="Courier New" pitchFamily="49" charset="0"/>
              </a:rPr>
              <a:t>public</a:t>
            </a: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solidFill>
                  <a:schemeClr val="tx2"/>
                </a:solidFill>
                <a:latin typeface="Courier New" pitchFamily="49" charset="0"/>
                <a:cs typeface="Courier New" pitchFamily="49" charset="0"/>
              </a:rPr>
              <a:t>	T num;</a:t>
            </a:r>
          </a:p>
          <a:p>
            <a:pPr lvl="1">
              <a:spcBef>
                <a:spcPts val="0"/>
              </a:spcBef>
              <a:buNone/>
            </a:pPr>
            <a:r>
              <a:rPr lang="en-US" altLang="zh-CN" sz="2000" dirty="0">
                <a:solidFill>
                  <a:schemeClr val="tx2"/>
                </a:solidFill>
                <a:latin typeface="Courier New" pitchFamily="49" charset="0"/>
                <a:cs typeface="Courier New" pitchFamily="49" charset="0"/>
              </a:rPr>
              <a:t>	Node* next;</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latin typeface="Courier New" pitchFamily="49" charset="0"/>
                <a:cs typeface="Courier New" pitchFamily="49" charset="0"/>
              </a:rPr>
              <a:t>static </a:t>
            </a:r>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TotalCount</a:t>
            </a:r>
            <a:r>
              <a:rPr lang="en-US" altLang="zh-CN" sz="2000" dirty="0">
                <a:solidFill>
                  <a:schemeClr val="tx2"/>
                </a:solidFill>
                <a:latin typeface="Courier New" pitchFamily="49" charset="0"/>
                <a:cs typeface="Courier New" pitchFamily="49" charset="0"/>
              </a:rPr>
              <a:t>;</a:t>
            </a: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统计链表节点的数量</a:t>
            </a:r>
            <a:endParaRPr lang="en-US" altLang="zh-CN" sz="2000" dirty="0">
              <a:solidFill>
                <a:srgbClr val="00B050"/>
              </a:solidFill>
              <a:latin typeface="Courier New" pitchFamily="49" charset="0"/>
              <a:cs typeface="Courier New" pitchFamily="49" charset="0"/>
            </a:endParaRPr>
          </a:p>
          <a:p>
            <a:pPr lvl="1">
              <a:spcBef>
                <a:spcPts val="0"/>
              </a:spcBef>
              <a:buNone/>
            </a:pPr>
            <a:r>
              <a:rPr lang="en-US" altLang="zh-CN" sz="2000" dirty="0">
                <a:latin typeface="Courier New" pitchFamily="49" charset="0"/>
                <a:cs typeface="Courier New" pitchFamily="49" charset="0"/>
              </a:rPr>
              <a:t>public</a:t>
            </a: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solidFill>
                  <a:schemeClr val="tx2"/>
                </a:solidFill>
                <a:latin typeface="Courier New" pitchFamily="49" charset="0"/>
                <a:cs typeface="Courier New" pitchFamily="49" charset="0"/>
              </a:rPr>
              <a:t>	Node(T n);</a:t>
            </a:r>
          </a:p>
          <a:p>
            <a:pPr lvl="1">
              <a:spcBef>
                <a:spcPts val="0"/>
              </a:spcBef>
              <a:buNone/>
            </a:pPr>
            <a:r>
              <a:rPr lang="en-US" altLang="zh-CN" sz="2000" dirty="0">
                <a:solidFill>
                  <a:schemeClr val="tx2"/>
                </a:solidFill>
                <a:latin typeface="Courier New" pitchFamily="49" charset="0"/>
                <a:cs typeface="Courier New" pitchFamily="49" charset="0"/>
              </a:rPr>
              <a:t>	~Node();	</a:t>
            </a:r>
          </a:p>
          <a:p>
            <a:pPr lvl="1">
              <a:spcBef>
                <a:spcPts val="0"/>
              </a:spcBef>
              <a:buNone/>
            </a:pPr>
            <a:r>
              <a:rPr lang="en-US" altLang="zh-CN" sz="2000" dirty="0">
                <a:solidFill>
                  <a:schemeClr val="tx2"/>
                </a:solidFill>
                <a:latin typeface="Courier New" pitchFamily="49" charset="0"/>
                <a:cs typeface="Courier New" pitchFamily="49" charset="0"/>
              </a:rPr>
              <a:t>};</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64</a:t>
            </a:fld>
            <a:endParaRPr lang="en-US" altLang="zh-CN" dirty="0"/>
          </a:p>
        </p:txBody>
      </p:sp>
    </p:spTree>
    <p:extLst>
      <p:ext uri="{BB962C8B-B14F-4D97-AF65-F5344CB8AC3E}">
        <p14:creationId xmlns:p14="http://schemas.microsoft.com/office/powerpoint/2010/main" val="33982686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a:xfrm>
            <a:off x="457200" y="1295400"/>
            <a:ext cx="8153400" cy="5348310"/>
          </a:xfrm>
        </p:spPr>
        <p:txBody>
          <a:bodyPr/>
          <a:lstStyle/>
          <a:p>
            <a:r>
              <a:rPr lang="zh-CN" altLang="en-US" dirty="0"/>
              <a:t>链表类的设计</a:t>
            </a:r>
            <a:endParaRPr lang="en-US" altLang="zh-CN" dirty="0"/>
          </a:p>
          <a:p>
            <a:pPr lvl="1"/>
            <a:r>
              <a:rPr lang="zh-CN" altLang="en-US" dirty="0"/>
              <a:t>链表类模板</a:t>
            </a:r>
            <a:endParaRPr lang="en-US" altLang="zh-CN" dirty="0"/>
          </a:p>
          <a:p>
            <a:pPr lvl="1">
              <a:spcBef>
                <a:spcPts val="0"/>
              </a:spcBef>
              <a:buNone/>
            </a:pPr>
            <a:r>
              <a:rPr lang="en-US" altLang="zh-CN" sz="2000" dirty="0">
                <a:latin typeface="Courier New" pitchFamily="49" charset="0"/>
                <a:cs typeface="Courier New" pitchFamily="49" charset="0"/>
              </a:rPr>
              <a:t>template</a:t>
            </a:r>
            <a:r>
              <a:rPr lang="en-US" altLang="zh-CN" sz="2000" dirty="0">
                <a:solidFill>
                  <a:schemeClr val="tx2"/>
                </a:solidFill>
                <a:latin typeface="Courier New" pitchFamily="49" charset="0"/>
                <a:cs typeface="Courier New" pitchFamily="49" charset="0"/>
              </a:rPr>
              <a:t> &lt;</a:t>
            </a:r>
            <a:r>
              <a:rPr lang="en-US" altLang="zh-CN" sz="2000" dirty="0">
                <a:latin typeface="Courier New" pitchFamily="49" charset="0"/>
                <a:cs typeface="Courier New" pitchFamily="49" charset="0"/>
              </a:rPr>
              <a:t>class</a:t>
            </a:r>
            <a:r>
              <a:rPr lang="en-US" altLang="zh-CN" sz="2000" dirty="0">
                <a:solidFill>
                  <a:schemeClr val="tx2"/>
                </a:solidFill>
                <a:latin typeface="Courier New" pitchFamily="49" charset="0"/>
                <a:cs typeface="Courier New" pitchFamily="49" charset="0"/>
              </a:rPr>
              <a:t> T&gt; </a:t>
            </a:r>
          </a:p>
          <a:p>
            <a:pPr lvl="1">
              <a:spcBef>
                <a:spcPts val="0"/>
              </a:spcBef>
              <a:buNone/>
            </a:pPr>
            <a:r>
              <a:rPr lang="en-US" altLang="zh-CN" sz="2000" dirty="0">
                <a:latin typeface="Courier New" pitchFamily="49" charset="0"/>
                <a:cs typeface="Courier New" pitchFamily="49" charset="0"/>
              </a:rPr>
              <a:t>class</a:t>
            </a:r>
            <a:r>
              <a:rPr lang="en-US" altLang="zh-CN" sz="2000" dirty="0">
                <a:solidFill>
                  <a:schemeClr val="tx2"/>
                </a:solidFill>
                <a:latin typeface="Courier New" pitchFamily="49" charset="0"/>
                <a:cs typeface="Courier New" pitchFamily="49" charset="0"/>
              </a:rPr>
              <a:t> List</a:t>
            </a:r>
          </a:p>
          <a:p>
            <a:pPr lvl="1">
              <a:spcBef>
                <a:spcPts val="0"/>
              </a:spcBef>
              <a:buNone/>
            </a:pP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latin typeface="Courier New" pitchFamily="49" charset="0"/>
                <a:cs typeface="Courier New" pitchFamily="49" charset="0"/>
              </a:rPr>
              <a:t>private</a:t>
            </a: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solidFill>
                  <a:schemeClr val="tx2"/>
                </a:solidFill>
                <a:latin typeface="Courier New" pitchFamily="49" charset="0"/>
                <a:cs typeface="Courier New" pitchFamily="49" charset="0"/>
              </a:rPr>
              <a:t>	Node&lt;T&gt;* head;</a:t>
            </a:r>
          </a:p>
          <a:p>
            <a:pPr lvl="1">
              <a:spcBef>
                <a:spcPts val="0"/>
              </a:spcBef>
              <a:buNone/>
            </a:pPr>
            <a:r>
              <a:rPr lang="en-US" altLang="zh-CN" sz="2000" dirty="0">
                <a:solidFill>
                  <a:schemeClr val="tx2"/>
                </a:solidFill>
                <a:latin typeface="Courier New" pitchFamily="49" charset="0"/>
                <a:cs typeface="Courier New" pitchFamily="49" charset="0"/>
              </a:rPr>
              <a:t>	Node&lt;T&gt;* tail;</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nodeCount</a:t>
            </a:r>
            <a:r>
              <a:rPr lang="en-US" altLang="zh-CN" sz="2000" dirty="0">
                <a:solidFill>
                  <a:schemeClr val="tx2"/>
                </a:solidFill>
                <a:latin typeface="Courier New" pitchFamily="49" charset="0"/>
                <a:cs typeface="Courier New" pitchFamily="49" charset="0"/>
              </a:rPr>
              <a:t>;</a:t>
            </a: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链表节点的数量</a:t>
            </a:r>
            <a:endParaRPr lang="en-US" altLang="zh-CN" sz="2000" dirty="0">
              <a:solidFill>
                <a:srgbClr val="00B050"/>
              </a:solidFill>
              <a:latin typeface="Courier New" pitchFamily="49" charset="0"/>
              <a:cs typeface="Courier New" pitchFamily="49" charset="0"/>
            </a:endParaRPr>
          </a:p>
          <a:p>
            <a:pPr lvl="1">
              <a:spcBef>
                <a:spcPts val="0"/>
              </a:spcBef>
              <a:buNone/>
            </a:pPr>
            <a:r>
              <a:rPr lang="en-US" altLang="zh-CN" sz="2000" dirty="0">
                <a:latin typeface="Courier New" pitchFamily="49" charset="0"/>
                <a:cs typeface="Courier New" pitchFamily="49" charset="0"/>
              </a:rPr>
              <a:t>public</a:t>
            </a: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latin typeface="Courier New" pitchFamily="49" charset="0"/>
                <a:cs typeface="Courier New" pitchFamily="49" charset="0"/>
              </a:rPr>
              <a:t>void</a:t>
            </a:r>
            <a:r>
              <a:rPr lang="en-US" altLang="zh-CN" sz="2000" dirty="0">
                <a:solidFill>
                  <a:schemeClr val="tx2"/>
                </a:solidFill>
                <a:latin typeface="Courier New" pitchFamily="49" charset="0"/>
                <a:cs typeface="Courier New" pitchFamily="49" charset="0"/>
              </a:rPr>
              <a:t> Insert(T n);</a:t>
            </a: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插入节点</a:t>
            </a:r>
            <a:endParaRPr lang="en-US" altLang="zh-CN" sz="2000" dirty="0">
              <a:solidFill>
                <a:srgbClr val="00B050"/>
              </a:solidFill>
              <a:latin typeface="Courier New" pitchFamily="49" charset="0"/>
              <a:cs typeface="Courier New" pitchFamily="49" charset="0"/>
            </a:endParaRP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latin typeface="Courier New" pitchFamily="49" charset="0"/>
                <a:cs typeface="Courier New" pitchFamily="49" charset="0"/>
              </a:rPr>
              <a:t>void</a:t>
            </a:r>
            <a:r>
              <a:rPr lang="en-US" altLang="zh-CN" sz="2000" dirty="0">
                <a:solidFill>
                  <a:schemeClr val="tx2"/>
                </a:solidFill>
                <a:latin typeface="Courier New" pitchFamily="49" charset="0"/>
                <a:cs typeface="Courier New" pitchFamily="49" charset="0"/>
              </a:rPr>
              <a:t> Remove(T n);</a:t>
            </a: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删除节点</a:t>
            </a:r>
            <a:endParaRPr lang="en-US" altLang="zh-CN" sz="2000" dirty="0">
              <a:solidFill>
                <a:srgbClr val="00B050"/>
              </a:solidFill>
              <a:latin typeface="Courier New" pitchFamily="49" charset="0"/>
              <a:cs typeface="Courier New" pitchFamily="49" charset="0"/>
            </a:endParaRP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latin typeface="Courier New" pitchFamily="49" charset="0"/>
                <a:cs typeface="Courier New" pitchFamily="49" charset="0"/>
              </a:rPr>
              <a:t>void</a:t>
            </a:r>
            <a:r>
              <a:rPr lang="en-US" altLang="zh-CN" sz="2000" dirty="0">
                <a:solidFill>
                  <a:schemeClr val="tx2"/>
                </a:solidFill>
                <a:latin typeface="Courier New" pitchFamily="49" charset="0"/>
                <a:cs typeface="Courier New" pitchFamily="49" charset="0"/>
              </a:rPr>
              <a:t> Find(T n);</a:t>
            </a: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查找节点</a:t>
            </a:r>
            <a:endParaRPr lang="en-US" altLang="zh-CN" sz="2000" dirty="0">
              <a:solidFill>
                <a:srgbClr val="00B050"/>
              </a:solidFill>
              <a:latin typeface="Courier New" pitchFamily="49" charset="0"/>
              <a:cs typeface="Courier New" pitchFamily="49" charset="0"/>
            </a:endParaRPr>
          </a:p>
          <a:p>
            <a:pPr lvl="1">
              <a:spcBef>
                <a:spcPts val="0"/>
              </a:spcBef>
              <a:buNone/>
            </a:pPr>
            <a:r>
              <a:rPr lang="en-US" altLang="zh-CN" sz="2000" dirty="0">
                <a:solidFill>
                  <a:schemeClr val="tx2"/>
                </a:solidFill>
                <a:latin typeface="Courier New" pitchFamily="49" charset="0"/>
                <a:cs typeface="Courier New" pitchFamily="49" charset="0"/>
              </a:rPr>
              <a:t>	List();</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a:latin typeface="Courier New" pitchFamily="49" charset="0"/>
                <a:cs typeface="Courier New" pitchFamily="49" charset="0"/>
              </a:rPr>
              <a:t>void</a:t>
            </a:r>
            <a:r>
              <a:rPr lang="en-US" altLang="zh-CN" sz="2000" dirty="0">
                <a:solidFill>
                  <a:schemeClr val="tx2"/>
                </a:solidFill>
                <a:latin typeface="Courier New" pitchFamily="49" charset="0"/>
                <a:cs typeface="Courier New" pitchFamily="49" charset="0"/>
              </a:rPr>
              <a:t> Print();</a:t>
            </a:r>
            <a:r>
              <a:rPr lang="en-US" altLang="zh-CN" sz="2000" dirty="0">
                <a:solidFill>
                  <a:srgbClr val="00B050"/>
                </a:solidFill>
                <a:latin typeface="Courier New" pitchFamily="49" charset="0"/>
                <a:cs typeface="Courier New" pitchFamily="49" charset="0"/>
              </a:rPr>
              <a:t>//</a:t>
            </a:r>
            <a:r>
              <a:rPr lang="zh-CN" altLang="en-US" sz="2000" dirty="0">
                <a:solidFill>
                  <a:srgbClr val="00B050"/>
                </a:solidFill>
                <a:latin typeface="Courier New" pitchFamily="49" charset="0"/>
                <a:cs typeface="Courier New" pitchFamily="49" charset="0"/>
              </a:rPr>
              <a:t>打印链表的数据项</a:t>
            </a:r>
            <a:endParaRPr lang="en-US" altLang="zh-CN" sz="2000" dirty="0">
              <a:solidFill>
                <a:srgbClr val="00B050"/>
              </a:solidFill>
              <a:latin typeface="Courier New" pitchFamily="49" charset="0"/>
              <a:cs typeface="Courier New" pitchFamily="49" charset="0"/>
            </a:endParaRPr>
          </a:p>
          <a:p>
            <a:pPr lvl="1">
              <a:spcBef>
                <a:spcPts val="0"/>
              </a:spcBef>
              <a:buNone/>
            </a:pPr>
            <a:r>
              <a:rPr lang="en-US" altLang="zh-CN" sz="2000" dirty="0">
                <a:solidFill>
                  <a:schemeClr val="tx2"/>
                </a:solidFill>
                <a:latin typeface="Courier New" pitchFamily="49" charset="0"/>
                <a:cs typeface="Courier New" pitchFamily="49" charset="0"/>
              </a:rPr>
              <a:t>};</a:t>
            </a:r>
            <a:endParaRPr lang="zh-CN" altLang="en-US" sz="20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65</a:t>
            </a:fld>
            <a:endParaRPr lang="en-US" altLang="zh-CN" dirty="0"/>
          </a:p>
        </p:txBody>
      </p:sp>
    </p:spTree>
    <p:extLst>
      <p:ext uri="{BB962C8B-B14F-4D97-AF65-F5344CB8AC3E}">
        <p14:creationId xmlns:p14="http://schemas.microsoft.com/office/powerpoint/2010/main" val="27930656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p:txBody>
          <a:bodyPr/>
          <a:lstStyle/>
          <a:p>
            <a:r>
              <a:rPr lang="zh-CN" altLang="en-US" dirty="0"/>
              <a:t>链表的访问</a:t>
            </a:r>
            <a:endParaRPr lang="en-US" altLang="zh-CN" dirty="0"/>
          </a:p>
          <a:p>
            <a:pPr lvl="1"/>
            <a:r>
              <a:rPr lang="zh-CN" altLang="en-US" dirty="0"/>
              <a:t>根据链表的头指针（</a:t>
            </a:r>
            <a:r>
              <a:rPr lang="en-US" altLang="zh-CN" dirty="0"/>
              <a:t>*head</a:t>
            </a:r>
            <a:r>
              <a:rPr lang="zh-CN" altLang="en-US" dirty="0"/>
              <a:t>）确定链表的入口地址</a:t>
            </a:r>
            <a:endParaRPr lang="en-US" altLang="zh-CN" dirty="0"/>
          </a:p>
          <a:p>
            <a:pPr lvl="1"/>
            <a:r>
              <a:rPr lang="zh-CN" altLang="en-US" dirty="0"/>
              <a:t>建立临时指针，通过该指针的移动，访问链表的每一个节点，直到链表的尾节点</a:t>
            </a:r>
            <a:endParaRPr lang="en-US" altLang="zh-CN" dirty="0"/>
          </a:p>
          <a:p>
            <a:pPr lvl="2"/>
            <a:r>
              <a:rPr lang="zh-CN" altLang="en-US" dirty="0"/>
              <a:t>临时指针根据当前节点的指针域所指地址进行移动</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66</a:t>
            </a:fld>
            <a:endParaRPr lang="en-US" altLang="zh-CN" dirty="0"/>
          </a:p>
        </p:txBody>
      </p:sp>
      <p:pic>
        <p:nvPicPr>
          <p:cNvPr id="2050" name="Picture 2"/>
          <p:cNvPicPr>
            <a:picLocks noChangeAspect="1" noChangeArrowheads="1"/>
          </p:cNvPicPr>
          <p:nvPr/>
        </p:nvPicPr>
        <p:blipFill>
          <a:blip r:embed="rId2" cstate="print"/>
          <a:srcRect/>
          <a:stretch>
            <a:fillRect/>
          </a:stretch>
        </p:blipFill>
        <p:spPr bwMode="auto">
          <a:xfrm>
            <a:off x="1500166" y="4367227"/>
            <a:ext cx="6972300" cy="11334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300016" y="4429132"/>
            <a:ext cx="1200150" cy="371475"/>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cstate="print"/>
          <a:srcRect/>
          <a:stretch>
            <a:fillRect/>
          </a:stretch>
        </p:blipFill>
        <p:spPr bwMode="auto">
          <a:xfrm>
            <a:off x="1500166" y="5500702"/>
            <a:ext cx="1095375" cy="800100"/>
          </a:xfrm>
          <a:prstGeom prst="rect">
            <a:avLst/>
          </a:prstGeom>
          <a:noFill/>
          <a:ln w="9525">
            <a:noFill/>
            <a:miter lim="800000"/>
            <a:headEnd/>
            <a:tailEnd/>
          </a:ln>
          <a:effectLst/>
        </p:spPr>
      </p:pic>
      <p:pic>
        <p:nvPicPr>
          <p:cNvPr id="9" name="Picture 4"/>
          <p:cNvPicPr>
            <a:picLocks noChangeAspect="1" noChangeArrowheads="1"/>
          </p:cNvPicPr>
          <p:nvPr/>
        </p:nvPicPr>
        <p:blipFill>
          <a:blip r:embed="rId4" cstate="print"/>
          <a:srcRect/>
          <a:stretch>
            <a:fillRect/>
          </a:stretch>
        </p:blipFill>
        <p:spPr bwMode="auto">
          <a:xfrm>
            <a:off x="3571868" y="5500702"/>
            <a:ext cx="1095375" cy="800100"/>
          </a:xfrm>
          <a:prstGeom prst="rect">
            <a:avLst/>
          </a:prstGeom>
          <a:noFill/>
          <a:ln w="9525">
            <a:noFill/>
            <a:miter lim="800000"/>
            <a:headEnd/>
            <a:tailEnd/>
          </a:ln>
          <a:effectLst/>
        </p:spPr>
      </p:pic>
      <p:pic>
        <p:nvPicPr>
          <p:cNvPr id="10" name="Picture 4"/>
          <p:cNvPicPr>
            <a:picLocks noChangeAspect="1" noChangeArrowheads="1"/>
          </p:cNvPicPr>
          <p:nvPr/>
        </p:nvPicPr>
        <p:blipFill>
          <a:blip r:embed="rId4" cstate="print"/>
          <a:srcRect/>
          <a:stretch>
            <a:fillRect/>
          </a:stretch>
        </p:blipFill>
        <p:spPr bwMode="auto">
          <a:xfrm>
            <a:off x="5643570" y="5500702"/>
            <a:ext cx="1095375" cy="800100"/>
          </a:xfrm>
          <a:prstGeom prst="rect">
            <a:avLst/>
          </a:prstGeom>
          <a:noFill/>
          <a:ln w="9525">
            <a:noFill/>
            <a:miter lim="800000"/>
            <a:headEnd/>
            <a:tailEnd/>
          </a:ln>
          <a:effectLst/>
        </p:spPr>
      </p:pic>
    </p:spTree>
    <p:extLst>
      <p:ext uri="{BB962C8B-B14F-4D97-AF65-F5344CB8AC3E}">
        <p14:creationId xmlns:p14="http://schemas.microsoft.com/office/powerpoint/2010/main" val="12242080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p:txBody>
          <a:bodyPr/>
          <a:lstStyle/>
          <a:p>
            <a:r>
              <a:rPr lang="zh-CN" altLang="en-US" dirty="0"/>
              <a:t>链表的操作</a:t>
            </a:r>
            <a:endParaRPr lang="en-US" altLang="zh-CN" dirty="0"/>
          </a:p>
          <a:p>
            <a:pPr lvl="1"/>
            <a:r>
              <a:rPr lang="zh-CN" altLang="en-US" dirty="0"/>
              <a:t>链表节点的插入</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67</a:t>
            </a:fld>
            <a:endParaRPr lang="en-US" altLang="zh-CN" dirty="0"/>
          </a:p>
        </p:txBody>
      </p:sp>
      <p:pic>
        <p:nvPicPr>
          <p:cNvPr id="3074" name="Picture 2"/>
          <p:cNvPicPr>
            <a:picLocks noChangeAspect="1" noChangeArrowheads="1"/>
          </p:cNvPicPr>
          <p:nvPr/>
        </p:nvPicPr>
        <p:blipFill>
          <a:blip r:embed="rId2" cstate="print"/>
          <a:srcRect/>
          <a:stretch>
            <a:fillRect/>
          </a:stretch>
        </p:blipFill>
        <p:spPr bwMode="auto">
          <a:xfrm>
            <a:off x="1071538" y="2357430"/>
            <a:ext cx="6972300" cy="11334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3162310" y="3643314"/>
            <a:ext cx="2838450" cy="1133475"/>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cstate="print"/>
          <a:srcRect/>
          <a:stretch>
            <a:fillRect/>
          </a:stretch>
        </p:blipFill>
        <p:spPr bwMode="auto">
          <a:xfrm>
            <a:off x="5286380" y="3857628"/>
            <a:ext cx="876300" cy="28575"/>
          </a:xfrm>
          <a:prstGeom prst="rect">
            <a:avLst/>
          </a:prstGeom>
          <a:noFill/>
          <a:ln w="9525">
            <a:noFill/>
            <a:miter lim="800000"/>
            <a:headEnd/>
            <a:tailEnd/>
          </a:ln>
          <a:effectLst/>
        </p:spPr>
      </p:pic>
      <p:pic>
        <p:nvPicPr>
          <p:cNvPr id="3079" name="Picture 7"/>
          <p:cNvPicPr>
            <a:picLocks noChangeAspect="1" noChangeArrowheads="1"/>
          </p:cNvPicPr>
          <p:nvPr/>
        </p:nvPicPr>
        <p:blipFill>
          <a:blip r:embed="rId5" cstate="print"/>
          <a:srcRect/>
          <a:stretch>
            <a:fillRect/>
          </a:stretch>
        </p:blipFill>
        <p:spPr bwMode="auto">
          <a:xfrm>
            <a:off x="4538665" y="2571744"/>
            <a:ext cx="390525" cy="752475"/>
          </a:xfrm>
          <a:prstGeom prst="rect">
            <a:avLst/>
          </a:prstGeom>
          <a:noFill/>
          <a:ln w="9525">
            <a:noFill/>
            <a:miter lim="800000"/>
            <a:headEnd/>
            <a:tailEnd/>
          </a:ln>
          <a:effectLst/>
        </p:spPr>
      </p:pic>
      <p:pic>
        <p:nvPicPr>
          <p:cNvPr id="3080" name="Picture 8"/>
          <p:cNvPicPr>
            <a:picLocks noChangeAspect="1" noChangeArrowheads="1"/>
          </p:cNvPicPr>
          <p:nvPr/>
        </p:nvPicPr>
        <p:blipFill>
          <a:blip r:embed="rId6" cstate="print"/>
          <a:srcRect/>
          <a:stretch>
            <a:fillRect/>
          </a:stretch>
        </p:blipFill>
        <p:spPr bwMode="auto">
          <a:xfrm>
            <a:off x="138113" y="5357834"/>
            <a:ext cx="8867775" cy="1143000"/>
          </a:xfrm>
          <a:prstGeom prst="rect">
            <a:avLst/>
          </a:prstGeom>
          <a:noFill/>
          <a:ln w="9525">
            <a:noFill/>
            <a:miter lim="800000"/>
            <a:headEnd/>
            <a:tailEnd/>
          </a:ln>
          <a:effectLst/>
        </p:spPr>
      </p:pic>
      <p:pic>
        <p:nvPicPr>
          <p:cNvPr id="3081" name="Picture 9"/>
          <p:cNvPicPr>
            <a:picLocks noChangeAspect="1" noChangeArrowheads="1"/>
          </p:cNvPicPr>
          <p:nvPr/>
        </p:nvPicPr>
        <p:blipFill>
          <a:blip r:embed="rId7" cstate="print"/>
          <a:srcRect/>
          <a:stretch>
            <a:fillRect/>
          </a:stretch>
        </p:blipFill>
        <p:spPr bwMode="auto">
          <a:xfrm>
            <a:off x="2571736" y="4857760"/>
            <a:ext cx="2524125" cy="361950"/>
          </a:xfrm>
          <a:prstGeom prst="rect">
            <a:avLst/>
          </a:prstGeom>
          <a:noFill/>
          <a:ln w="9525">
            <a:noFill/>
            <a:miter lim="800000"/>
            <a:headEnd/>
            <a:tailEnd/>
          </a:ln>
          <a:effectLst/>
        </p:spPr>
      </p:pic>
    </p:spTree>
    <p:extLst>
      <p:ext uri="{BB962C8B-B14F-4D97-AF65-F5344CB8AC3E}">
        <p14:creationId xmlns:p14="http://schemas.microsoft.com/office/powerpoint/2010/main" val="9179011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p:txBody>
          <a:bodyPr/>
          <a:lstStyle/>
          <a:p>
            <a:r>
              <a:rPr lang="zh-CN" altLang="en-US" dirty="0"/>
              <a:t>链表的操作</a:t>
            </a:r>
            <a:endParaRPr lang="en-US" altLang="zh-CN" dirty="0"/>
          </a:p>
          <a:p>
            <a:pPr lvl="1"/>
            <a:r>
              <a:rPr lang="zh-CN" altLang="en-US" dirty="0"/>
              <a:t>链表节点的插入的成员函数</a:t>
            </a:r>
            <a:endParaRPr lang="en-US" altLang="zh-CN" dirty="0"/>
          </a:p>
          <a:p>
            <a:pPr lvl="1">
              <a:spcBef>
                <a:spcPts val="0"/>
              </a:spcBef>
              <a:buNone/>
            </a:pPr>
            <a:endParaRPr lang="en-US" altLang="zh-CN" sz="2000" dirty="0">
              <a:latin typeface="Courier New" pitchFamily="49" charset="0"/>
              <a:cs typeface="Courier New" pitchFamily="49" charset="0"/>
            </a:endParaRPr>
          </a:p>
          <a:p>
            <a:pPr lvl="1">
              <a:spcBef>
                <a:spcPts val="0"/>
              </a:spcBef>
              <a:buNone/>
            </a:pPr>
            <a:r>
              <a:rPr lang="en-US" altLang="zh-CN" sz="2000" dirty="0">
                <a:latin typeface="Courier New" pitchFamily="49" charset="0"/>
                <a:cs typeface="Courier New" pitchFamily="49" charset="0"/>
              </a:rPr>
              <a:t>template </a:t>
            </a:r>
            <a:r>
              <a:rPr lang="en-US" altLang="zh-CN" sz="2000" dirty="0">
                <a:solidFill>
                  <a:schemeClr val="tx2"/>
                </a:solidFill>
                <a:latin typeface="Courier New" pitchFamily="49" charset="0"/>
                <a:cs typeface="Courier New" pitchFamily="49" charset="0"/>
              </a:rPr>
              <a:t>&lt;</a:t>
            </a:r>
            <a:r>
              <a:rPr lang="en-US" altLang="zh-CN" sz="2000" dirty="0">
                <a:latin typeface="Courier New" pitchFamily="49" charset="0"/>
                <a:cs typeface="Courier New" pitchFamily="49" charset="0"/>
              </a:rPr>
              <a:t>class </a:t>
            </a:r>
            <a:r>
              <a:rPr lang="en-US" altLang="zh-CN" sz="2000" dirty="0">
                <a:solidFill>
                  <a:schemeClr val="tx2"/>
                </a:solidFill>
                <a:latin typeface="Courier New" pitchFamily="49" charset="0"/>
                <a:cs typeface="Courier New" pitchFamily="49" charset="0"/>
              </a:rPr>
              <a:t>T&gt;</a:t>
            </a:r>
            <a:r>
              <a:rPr lang="en-US" altLang="zh-CN" sz="2000" dirty="0">
                <a:latin typeface="Courier New" pitchFamily="49" charset="0"/>
                <a:cs typeface="Courier New" pitchFamily="49" charset="0"/>
              </a:rPr>
              <a:t> void </a:t>
            </a:r>
            <a:r>
              <a:rPr lang="en-US" altLang="zh-CN" sz="2000" dirty="0">
                <a:solidFill>
                  <a:schemeClr val="tx2"/>
                </a:solidFill>
                <a:latin typeface="Courier New" pitchFamily="49" charset="0"/>
                <a:cs typeface="Courier New" pitchFamily="49" charset="0"/>
              </a:rPr>
              <a:t>List&lt;T&gt;::Insert(T n)</a:t>
            </a:r>
          </a:p>
          <a:p>
            <a:pPr lvl="1">
              <a:spcBef>
                <a:spcPts val="0"/>
              </a:spcBef>
              <a:buNone/>
            </a:pP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solidFill>
                  <a:schemeClr val="tx2"/>
                </a:solidFill>
                <a:latin typeface="Courier New" pitchFamily="49" charset="0"/>
                <a:cs typeface="Courier New" pitchFamily="49" charset="0"/>
              </a:rPr>
              <a:t>		Node&lt;T&gt;* </a:t>
            </a:r>
            <a:r>
              <a:rPr lang="en-US" altLang="zh-CN" sz="2000" dirty="0" err="1">
                <a:solidFill>
                  <a:schemeClr val="tx2"/>
                </a:solidFill>
                <a:latin typeface="Courier New" pitchFamily="49" charset="0"/>
                <a:cs typeface="Courier New" pitchFamily="49" charset="0"/>
              </a:rPr>
              <a:t>tmp</a:t>
            </a:r>
            <a:r>
              <a:rPr lang="en-US" altLang="zh-CN" sz="2000" dirty="0">
                <a:solidFill>
                  <a:schemeClr val="tx2"/>
                </a:solidFill>
                <a:latin typeface="Courier New" pitchFamily="49" charset="0"/>
                <a:cs typeface="Courier New" pitchFamily="49" charset="0"/>
              </a:rPr>
              <a:t>=</a:t>
            </a:r>
            <a:r>
              <a:rPr lang="en-US" altLang="zh-CN" sz="2000" dirty="0">
                <a:latin typeface="Courier New" pitchFamily="49" charset="0"/>
                <a:cs typeface="Courier New" pitchFamily="49" charset="0"/>
              </a:rPr>
              <a:t>new </a:t>
            </a:r>
            <a:r>
              <a:rPr lang="en-US" altLang="zh-CN" sz="2000" dirty="0">
                <a:solidFill>
                  <a:schemeClr val="tx2"/>
                </a:solidFill>
                <a:latin typeface="Courier New" pitchFamily="49" charset="0"/>
                <a:cs typeface="Courier New" pitchFamily="49" charset="0"/>
              </a:rPr>
              <a:t>Node&lt;T&gt;(n);</a:t>
            </a:r>
          </a:p>
          <a:p>
            <a:pPr lvl="1">
              <a:spcBef>
                <a:spcPts val="0"/>
              </a:spcBef>
              <a:buNone/>
            </a:pPr>
            <a:r>
              <a:rPr lang="en-US" altLang="zh-CN" sz="2000" dirty="0">
                <a:latin typeface="Courier New" pitchFamily="49" charset="0"/>
                <a:cs typeface="Courier New" pitchFamily="49" charset="0"/>
              </a:rPr>
              <a:t>		if</a:t>
            </a:r>
            <a:r>
              <a:rPr lang="en-US" altLang="zh-CN" sz="2000" dirty="0">
                <a:solidFill>
                  <a:schemeClr val="tx2"/>
                </a:solidFill>
                <a:latin typeface="Courier New" pitchFamily="49" charset="0"/>
                <a:cs typeface="Courier New" pitchFamily="49" charset="0"/>
              </a:rPr>
              <a:t>(head==NULL)</a:t>
            </a:r>
          </a:p>
          <a:p>
            <a:pPr lvl="1">
              <a:spcBef>
                <a:spcPts val="0"/>
              </a:spcBef>
              <a:buNone/>
            </a:pPr>
            <a:r>
              <a:rPr lang="en-US" altLang="zh-CN" sz="2000" dirty="0">
                <a:latin typeface="Courier New" pitchFamily="49" charset="0"/>
                <a:cs typeface="Courier New" pitchFamily="49" charset="0"/>
              </a:rPr>
              <a:t>		</a:t>
            </a: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solidFill>
                  <a:schemeClr val="tx2"/>
                </a:solidFill>
                <a:latin typeface="Courier New" pitchFamily="49" charset="0"/>
                <a:cs typeface="Courier New" pitchFamily="49" charset="0"/>
              </a:rPr>
              <a:t>			head=tail=</a:t>
            </a:r>
            <a:r>
              <a:rPr lang="en-US" altLang="zh-CN" sz="2000" dirty="0" err="1">
                <a:solidFill>
                  <a:schemeClr val="tx2"/>
                </a:solidFill>
                <a:latin typeface="Courier New" pitchFamily="49" charset="0"/>
                <a:cs typeface="Courier New" pitchFamily="49" charset="0"/>
              </a:rPr>
              <a:t>tmp</a:t>
            </a: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nodeCount</a:t>
            </a: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solidFill>
                  <a:schemeClr val="tx2"/>
                </a:solidFill>
                <a:latin typeface="Courier New" pitchFamily="49" charset="0"/>
                <a:cs typeface="Courier New" pitchFamily="49" charset="0"/>
              </a:rPr>
              <a:t>		}</a:t>
            </a:r>
          </a:p>
          <a:p>
            <a:pPr lvl="1">
              <a:spcBef>
                <a:spcPts val="0"/>
              </a:spcBef>
              <a:buNone/>
            </a:pPr>
            <a:r>
              <a:rPr lang="en-US" altLang="zh-CN" sz="2000" dirty="0">
                <a:latin typeface="Courier New" pitchFamily="49" charset="0"/>
                <a:cs typeface="Courier New" pitchFamily="49" charset="0"/>
              </a:rPr>
              <a:t>	</a:t>
            </a:r>
            <a:endParaRPr lang="zh-CN" altLang="en-US" sz="2000" dirty="0">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68</a:t>
            </a:fld>
            <a:endParaRPr lang="en-US" altLang="zh-CN" dirty="0"/>
          </a:p>
        </p:txBody>
      </p:sp>
    </p:spTree>
    <p:extLst>
      <p:ext uri="{BB962C8B-B14F-4D97-AF65-F5344CB8AC3E}">
        <p14:creationId xmlns:p14="http://schemas.microsoft.com/office/powerpoint/2010/main" val="39029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p:txBody>
          <a:bodyPr/>
          <a:lstStyle/>
          <a:p>
            <a:pPr>
              <a:lnSpc>
                <a:spcPct val="90000"/>
              </a:lnSpc>
            </a:pPr>
            <a:r>
              <a:rPr lang="zh-CN" altLang="en-US" dirty="0"/>
              <a:t>函数模板定义的一般格式为：</a:t>
            </a:r>
          </a:p>
          <a:p>
            <a:pPr lvl="1">
              <a:lnSpc>
                <a:spcPct val="90000"/>
              </a:lnSpc>
              <a:buNone/>
            </a:pPr>
            <a:r>
              <a:rPr lang="en-US" altLang="zh-CN" dirty="0">
                <a:latin typeface="Courier New" pitchFamily="49" charset="0"/>
                <a:cs typeface="Courier New" pitchFamily="49" charset="0"/>
              </a:rPr>
              <a:t>template </a:t>
            </a:r>
            <a:r>
              <a:rPr lang="en-US" altLang="zh-CN" dirty="0">
                <a:solidFill>
                  <a:schemeClr val="tx2"/>
                </a:solidFill>
                <a:latin typeface="Courier New" pitchFamily="49" charset="0"/>
                <a:cs typeface="Courier New" pitchFamily="49" charset="0"/>
              </a:rPr>
              <a:t>&lt; </a:t>
            </a:r>
            <a:r>
              <a:rPr lang="en-US" altLang="zh-CN" dirty="0">
                <a:latin typeface="Courier New" pitchFamily="49" charset="0"/>
                <a:cs typeface="Courier New" pitchFamily="49" charset="0"/>
              </a:rPr>
              <a:t>class</a:t>
            </a:r>
            <a:r>
              <a:rPr lang="en-US" altLang="zh-CN" dirty="0">
                <a:solidFill>
                  <a:schemeClr val="tx2"/>
                </a:solidFill>
                <a:latin typeface="Courier New" pitchFamily="49" charset="0"/>
                <a:cs typeface="Courier New" pitchFamily="49" charset="0"/>
              </a:rPr>
              <a:t> </a:t>
            </a:r>
            <a:r>
              <a:rPr lang="zh-CN" altLang="en-US" dirty="0">
                <a:solidFill>
                  <a:schemeClr val="tx2"/>
                </a:solidFill>
                <a:latin typeface="Courier New" pitchFamily="49" charset="0"/>
                <a:cs typeface="Courier New" pitchFamily="49" charset="0"/>
              </a:rPr>
              <a:t>类型形参名1，... ，</a:t>
            </a:r>
            <a:r>
              <a:rPr lang="en-US" altLang="zh-CN" dirty="0">
                <a:latin typeface="Courier New" pitchFamily="49" charset="0"/>
                <a:cs typeface="Courier New" pitchFamily="49" charset="0"/>
              </a:rPr>
              <a:t>class</a:t>
            </a:r>
            <a:r>
              <a:rPr lang="en-US" altLang="zh-CN" dirty="0">
                <a:solidFill>
                  <a:schemeClr val="tx2"/>
                </a:solidFill>
                <a:latin typeface="Courier New" pitchFamily="49" charset="0"/>
                <a:cs typeface="Courier New" pitchFamily="49" charset="0"/>
              </a:rPr>
              <a:t> </a:t>
            </a:r>
            <a:r>
              <a:rPr lang="zh-CN" altLang="en-US" dirty="0">
                <a:solidFill>
                  <a:schemeClr val="tx2"/>
                </a:solidFill>
                <a:latin typeface="Courier New" pitchFamily="49" charset="0"/>
                <a:cs typeface="Courier New" pitchFamily="49" charset="0"/>
              </a:rPr>
              <a:t>类型形参名</a:t>
            </a:r>
            <a:r>
              <a:rPr lang="en-US" altLang="zh-CN" dirty="0">
                <a:solidFill>
                  <a:schemeClr val="tx2"/>
                </a:solidFill>
                <a:latin typeface="Courier New" pitchFamily="49" charset="0"/>
                <a:cs typeface="Courier New" pitchFamily="49" charset="0"/>
              </a:rPr>
              <a:t>n &gt; </a:t>
            </a:r>
          </a:p>
          <a:p>
            <a:pPr lvl="1">
              <a:lnSpc>
                <a:spcPct val="90000"/>
              </a:lnSpc>
              <a:buNone/>
            </a:pPr>
            <a:r>
              <a:rPr lang="zh-CN" altLang="en-US" dirty="0">
                <a:solidFill>
                  <a:schemeClr val="tx2"/>
                </a:solidFill>
                <a:latin typeface="Courier New" pitchFamily="49" charset="0"/>
                <a:cs typeface="Courier New" pitchFamily="49" charset="0"/>
              </a:rPr>
              <a:t>返回类型  函数模板名(形参表) {函数体 }</a:t>
            </a:r>
          </a:p>
          <a:p>
            <a:pPr lvl="1">
              <a:lnSpc>
                <a:spcPct val="90000"/>
              </a:lnSpc>
            </a:pPr>
            <a:r>
              <a:rPr lang="zh-CN" altLang="en-US" dirty="0"/>
              <a:t>注意:</a:t>
            </a:r>
          </a:p>
          <a:p>
            <a:pPr lvl="2">
              <a:lnSpc>
                <a:spcPct val="90000"/>
              </a:lnSpc>
            </a:pPr>
            <a:r>
              <a:rPr lang="zh-CN" altLang="en-US" dirty="0"/>
              <a:t>应在“返回类型”或“形参表”或“函数体”中使用上述的“类型形参名” 。</a:t>
            </a:r>
          </a:p>
          <a:p>
            <a:pPr lvl="2">
              <a:lnSpc>
                <a:spcPct val="90000"/>
              </a:lnSpc>
            </a:pPr>
            <a:r>
              <a:rPr lang="zh-CN" altLang="en-US" dirty="0"/>
              <a:t>调用处则类似于一般函数，用户只需给出具体的实参。</a:t>
            </a:r>
          </a:p>
          <a:p>
            <a:pPr lvl="2">
              <a:lnSpc>
                <a:spcPct val="90000"/>
              </a:lnSpc>
            </a:pPr>
            <a:r>
              <a:rPr lang="zh-CN" altLang="en-US" dirty="0"/>
              <a:t>模板函数调用时，不进行实参到形参类型的自动转换。</a:t>
            </a:r>
          </a:p>
          <a:p>
            <a:pPr lvl="2">
              <a:lnSpc>
                <a:spcPct val="90000"/>
              </a:lnSpc>
            </a:pPr>
            <a:r>
              <a:rPr lang="zh-CN" altLang="en-US" dirty="0"/>
              <a:t>从物理意义上，函数模板类似于重载</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a:t>
            </a:fld>
            <a:endParaRPr lang="en-US" altLang="zh-CN" dirty="0"/>
          </a:p>
        </p:txBody>
      </p:sp>
    </p:spTree>
    <p:extLst>
      <p:ext uri="{BB962C8B-B14F-4D97-AF65-F5344CB8AC3E}">
        <p14:creationId xmlns:p14="http://schemas.microsoft.com/office/powerpoint/2010/main" val="9456152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p:txBody>
          <a:bodyPr/>
          <a:lstStyle/>
          <a:p>
            <a:pPr lvl="1">
              <a:spcBef>
                <a:spcPts val="0"/>
              </a:spcBef>
              <a:buNone/>
            </a:pPr>
            <a:r>
              <a:rPr lang="en-US" altLang="zh-CN" sz="2000" dirty="0">
                <a:latin typeface="Courier New" pitchFamily="49" charset="0"/>
                <a:cs typeface="Courier New" pitchFamily="49" charset="0"/>
              </a:rPr>
              <a:t>else</a:t>
            </a:r>
          </a:p>
          <a:p>
            <a:pPr lvl="1">
              <a:spcBef>
                <a:spcPts val="0"/>
              </a:spcBef>
              <a:buNone/>
            </a:pP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latin typeface="Courier New" pitchFamily="49" charset="0"/>
                <a:cs typeface="Courier New" pitchFamily="49" charset="0"/>
              </a:rPr>
              <a:t>		if</a:t>
            </a:r>
            <a:r>
              <a:rPr lang="en-US" altLang="zh-CN" sz="2000" dirty="0">
                <a:solidFill>
                  <a:schemeClr val="tx2"/>
                </a:solidFill>
                <a:latin typeface="Courier New" pitchFamily="49" charset="0"/>
                <a:cs typeface="Courier New" pitchFamily="49" charset="0"/>
              </a:rPr>
              <a:t>(n&lt;head-&gt;num)</a:t>
            </a:r>
          </a:p>
          <a:p>
            <a:pPr lvl="1">
              <a:spcBef>
                <a:spcPts val="0"/>
              </a:spcBef>
              <a:buNone/>
            </a:pPr>
            <a:r>
              <a:rPr lang="en-US" altLang="zh-CN" sz="2000" dirty="0">
                <a:solidFill>
                  <a:schemeClr val="tx2"/>
                </a:solidFill>
                <a:latin typeface="Courier New" pitchFamily="49" charset="0"/>
                <a:cs typeface="Courier New" pitchFamily="49" charset="0"/>
              </a:rPr>
              <a:t>		{</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tmp</a:t>
            </a:r>
            <a:r>
              <a:rPr lang="en-US" altLang="zh-CN" sz="2000" dirty="0">
                <a:solidFill>
                  <a:schemeClr val="tx2"/>
                </a:solidFill>
                <a:latin typeface="Courier New" pitchFamily="49" charset="0"/>
                <a:cs typeface="Courier New" pitchFamily="49" charset="0"/>
              </a:rPr>
              <a:t>-&gt;next=head;</a:t>
            </a:r>
          </a:p>
          <a:p>
            <a:pPr lvl="1">
              <a:spcBef>
                <a:spcPts val="0"/>
              </a:spcBef>
              <a:buNone/>
            </a:pPr>
            <a:r>
              <a:rPr lang="en-US" altLang="zh-CN" sz="2000" dirty="0">
                <a:solidFill>
                  <a:schemeClr val="tx2"/>
                </a:solidFill>
                <a:latin typeface="Courier New" pitchFamily="49" charset="0"/>
                <a:cs typeface="Courier New" pitchFamily="49" charset="0"/>
              </a:rPr>
              <a:t>			head=</a:t>
            </a:r>
            <a:r>
              <a:rPr lang="en-US" altLang="zh-CN" sz="2000" dirty="0" err="1">
                <a:solidFill>
                  <a:schemeClr val="tx2"/>
                </a:solidFill>
                <a:latin typeface="Courier New" pitchFamily="49" charset="0"/>
                <a:cs typeface="Courier New" pitchFamily="49" charset="0"/>
              </a:rPr>
              <a:t>tmp</a:t>
            </a: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nodeCount</a:t>
            </a: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latin typeface="Courier New" pitchFamily="49" charset="0"/>
                <a:cs typeface="Courier New" pitchFamily="49" charset="0"/>
              </a:rPr>
              <a:t>			return</a:t>
            </a: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latin typeface="Courier New" pitchFamily="49" charset="0"/>
                <a:cs typeface="Courier New" pitchFamily="49" charset="0"/>
              </a:rPr>
              <a:t>	</a:t>
            </a:r>
            <a:r>
              <a:rPr lang="en-US" altLang="zh-CN" sz="2000" dirty="0">
                <a:solidFill>
                  <a:schemeClr val="tx2"/>
                </a:solidFill>
                <a:latin typeface="Courier New" pitchFamily="49" charset="0"/>
                <a:cs typeface="Courier New" pitchFamily="49" charset="0"/>
              </a:rPr>
              <a:t>	}</a:t>
            </a:r>
          </a:p>
          <a:p>
            <a:pPr lvl="1">
              <a:spcBef>
                <a:spcPts val="0"/>
              </a:spcBef>
              <a:buNone/>
            </a:pPr>
            <a:r>
              <a:rPr lang="en-US" altLang="zh-CN" sz="2000" dirty="0">
                <a:latin typeface="Courier New" pitchFamily="49" charset="0"/>
                <a:cs typeface="Courier New" pitchFamily="49" charset="0"/>
              </a:rPr>
              <a:t>		if</a:t>
            </a:r>
            <a:r>
              <a:rPr lang="en-US" altLang="zh-CN" sz="2000" dirty="0">
                <a:solidFill>
                  <a:schemeClr val="tx2"/>
                </a:solidFill>
                <a:latin typeface="Courier New" pitchFamily="49" charset="0"/>
                <a:cs typeface="Courier New" pitchFamily="49" charset="0"/>
              </a:rPr>
              <a:t>(n&gt;tail-&gt;num)</a:t>
            </a:r>
          </a:p>
          <a:p>
            <a:pPr lvl="1">
              <a:spcBef>
                <a:spcPts val="0"/>
              </a:spcBef>
              <a:buNone/>
            </a:pPr>
            <a:r>
              <a:rPr lang="en-US" altLang="zh-CN" sz="2000" dirty="0">
                <a:solidFill>
                  <a:schemeClr val="tx2"/>
                </a:solidFill>
                <a:latin typeface="Courier New" pitchFamily="49" charset="0"/>
                <a:cs typeface="Courier New" pitchFamily="49" charset="0"/>
              </a:rPr>
              <a:t>		{</a:t>
            </a:r>
          </a:p>
          <a:p>
            <a:pPr lvl="1">
              <a:spcBef>
                <a:spcPts val="0"/>
              </a:spcBef>
              <a:buNone/>
            </a:pPr>
            <a:r>
              <a:rPr lang="en-US" altLang="zh-CN" sz="2000" dirty="0">
                <a:solidFill>
                  <a:schemeClr val="tx2"/>
                </a:solidFill>
                <a:latin typeface="Courier New" pitchFamily="49" charset="0"/>
                <a:cs typeface="Courier New" pitchFamily="49" charset="0"/>
              </a:rPr>
              <a:t>			tail-&gt;next=</a:t>
            </a:r>
            <a:r>
              <a:rPr lang="en-US" altLang="zh-CN" sz="2000" dirty="0" err="1">
                <a:solidFill>
                  <a:schemeClr val="tx2"/>
                </a:solidFill>
                <a:latin typeface="Courier New" pitchFamily="49" charset="0"/>
                <a:cs typeface="Courier New" pitchFamily="49" charset="0"/>
              </a:rPr>
              <a:t>tmp</a:t>
            </a: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solidFill>
                  <a:schemeClr val="tx2"/>
                </a:solidFill>
                <a:latin typeface="Courier New" pitchFamily="49" charset="0"/>
                <a:cs typeface="Courier New" pitchFamily="49" charset="0"/>
              </a:rPr>
              <a:t>			tail=</a:t>
            </a:r>
            <a:r>
              <a:rPr lang="en-US" altLang="zh-CN" sz="2000" dirty="0" err="1">
                <a:solidFill>
                  <a:schemeClr val="tx2"/>
                </a:solidFill>
                <a:latin typeface="Courier New" pitchFamily="49" charset="0"/>
                <a:cs typeface="Courier New" pitchFamily="49" charset="0"/>
              </a:rPr>
              <a:t>tmp</a:t>
            </a: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nodeCount</a:t>
            </a: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latin typeface="Courier New" pitchFamily="49" charset="0"/>
                <a:cs typeface="Courier New" pitchFamily="49" charset="0"/>
              </a:rPr>
              <a:t>			return</a:t>
            </a: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solidFill>
                  <a:schemeClr val="tx2"/>
                </a:solidFill>
                <a:latin typeface="Courier New" pitchFamily="49" charset="0"/>
                <a:cs typeface="Courier New" pitchFamily="49" charset="0"/>
              </a:rPr>
              <a:t>		}</a:t>
            </a:r>
          </a:p>
          <a:p>
            <a:pPr>
              <a:buNone/>
            </a:pP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69</a:t>
            </a:fld>
            <a:endParaRPr lang="en-US" altLang="zh-CN" dirty="0"/>
          </a:p>
        </p:txBody>
      </p:sp>
    </p:spTree>
    <p:extLst>
      <p:ext uri="{BB962C8B-B14F-4D97-AF65-F5344CB8AC3E}">
        <p14:creationId xmlns:p14="http://schemas.microsoft.com/office/powerpoint/2010/main" val="16705136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p:txBody>
          <a:bodyPr/>
          <a:lstStyle/>
          <a:p>
            <a:pPr lvl="1">
              <a:spcBef>
                <a:spcPts val="0"/>
              </a:spcBef>
              <a:buNone/>
            </a:pPr>
            <a:r>
              <a:rPr lang="en-US" altLang="zh-CN" sz="2000" dirty="0">
                <a:latin typeface="Courier New" pitchFamily="49" charset="0"/>
                <a:cs typeface="Courier New" pitchFamily="49" charset="0"/>
              </a:rPr>
              <a:t>		</a:t>
            </a:r>
            <a:r>
              <a:rPr lang="en-US" altLang="zh-CN" sz="2000" dirty="0">
                <a:solidFill>
                  <a:schemeClr val="tx2"/>
                </a:solidFill>
                <a:latin typeface="Courier New" pitchFamily="49" charset="0"/>
                <a:cs typeface="Courier New" pitchFamily="49" charset="0"/>
              </a:rPr>
              <a:t>Node&lt;T&gt;* </a:t>
            </a:r>
            <a:r>
              <a:rPr lang="en-US" altLang="zh-CN" sz="2000" dirty="0" err="1">
                <a:solidFill>
                  <a:schemeClr val="tx2"/>
                </a:solidFill>
                <a:latin typeface="Courier New" pitchFamily="49" charset="0"/>
                <a:cs typeface="Courier New" pitchFamily="49" charset="0"/>
              </a:rPr>
              <a:t>curr</a:t>
            </a:r>
            <a:r>
              <a:rPr lang="en-US" altLang="zh-CN" sz="2000" dirty="0">
                <a:solidFill>
                  <a:schemeClr val="tx2"/>
                </a:solidFill>
                <a:latin typeface="Courier New" pitchFamily="49" charset="0"/>
                <a:cs typeface="Courier New" pitchFamily="49" charset="0"/>
              </a:rPr>
              <a:t>=head;</a:t>
            </a:r>
          </a:p>
          <a:p>
            <a:pPr lvl="1">
              <a:spcBef>
                <a:spcPts val="0"/>
              </a:spcBef>
              <a:buNone/>
            </a:pPr>
            <a:r>
              <a:rPr lang="en-US" altLang="zh-CN" sz="2000" dirty="0">
                <a:latin typeface="Courier New" pitchFamily="49" charset="0"/>
                <a:cs typeface="Courier New" pitchFamily="49" charset="0"/>
              </a:rPr>
              <a:t>		while</a:t>
            </a:r>
            <a:r>
              <a:rPr lang="en-US" altLang="zh-CN" sz="2000" dirty="0">
                <a:solidFill>
                  <a:schemeClr val="tx2"/>
                </a:solidFill>
                <a:latin typeface="Courier New" pitchFamily="49" charset="0"/>
                <a:cs typeface="Courier New" pitchFamily="49" charset="0"/>
              </a:rPr>
              <a:t>(</a:t>
            </a:r>
            <a:r>
              <a:rPr lang="en-US" altLang="zh-CN" sz="2000" dirty="0" err="1">
                <a:solidFill>
                  <a:schemeClr val="tx2"/>
                </a:solidFill>
                <a:latin typeface="Courier New" pitchFamily="49" charset="0"/>
                <a:cs typeface="Courier New" pitchFamily="49" charset="0"/>
              </a:rPr>
              <a:t>curr</a:t>
            </a:r>
            <a:r>
              <a:rPr lang="en-US" altLang="zh-CN" sz="2000" dirty="0">
                <a:solidFill>
                  <a:schemeClr val="tx2"/>
                </a:solidFill>
                <a:latin typeface="Courier New" pitchFamily="49" charset="0"/>
                <a:cs typeface="Courier New" pitchFamily="49" charset="0"/>
              </a:rPr>
              <a:t>-&gt;next!=NULL)</a:t>
            </a:r>
          </a:p>
          <a:p>
            <a:pPr lvl="1">
              <a:spcBef>
                <a:spcPts val="0"/>
              </a:spcBef>
              <a:buNone/>
            </a:pPr>
            <a:r>
              <a:rPr lang="en-US" altLang="zh-CN" sz="2000" dirty="0">
                <a:solidFill>
                  <a:schemeClr val="tx2"/>
                </a:solidFill>
                <a:latin typeface="Courier New" pitchFamily="49" charset="0"/>
                <a:cs typeface="Courier New" pitchFamily="49" charset="0"/>
              </a:rPr>
              <a:t>		{</a:t>
            </a:r>
          </a:p>
          <a:p>
            <a:pPr lvl="1">
              <a:spcBef>
                <a:spcPts val="0"/>
              </a:spcBef>
              <a:buNone/>
            </a:pPr>
            <a:r>
              <a:rPr lang="en-US" altLang="zh-CN" sz="2000" dirty="0">
                <a:latin typeface="Courier New" pitchFamily="49" charset="0"/>
                <a:cs typeface="Courier New" pitchFamily="49" charset="0"/>
              </a:rPr>
              <a:t>			if</a:t>
            </a:r>
            <a:r>
              <a:rPr lang="en-US" altLang="zh-CN" sz="2000" dirty="0">
                <a:solidFill>
                  <a:schemeClr val="tx2"/>
                </a:solidFill>
                <a:latin typeface="Courier New" pitchFamily="49" charset="0"/>
                <a:cs typeface="Courier New" pitchFamily="49" charset="0"/>
              </a:rPr>
              <a:t>((</a:t>
            </a:r>
            <a:r>
              <a:rPr lang="en-US" altLang="zh-CN" sz="2000" dirty="0" err="1">
                <a:solidFill>
                  <a:schemeClr val="tx2"/>
                </a:solidFill>
                <a:latin typeface="Courier New" pitchFamily="49" charset="0"/>
                <a:cs typeface="Courier New" pitchFamily="49" charset="0"/>
              </a:rPr>
              <a:t>curr</a:t>
            </a:r>
            <a:r>
              <a:rPr lang="en-US" altLang="zh-CN" sz="2000" dirty="0">
                <a:solidFill>
                  <a:schemeClr val="tx2"/>
                </a:solidFill>
                <a:latin typeface="Courier New" pitchFamily="49" charset="0"/>
                <a:cs typeface="Courier New" pitchFamily="49" charset="0"/>
              </a:rPr>
              <a:t>-&gt;num&lt;=n)&amp;&amp;(</a:t>
            </a:r>
            <a:r>
              <a:rPr lang="en-US" altLang="zh-CN" sz="2000" dirty="0" err="1">
                <a:solidFill>
                  <a:schemeClr val="tx2"/>
                </a:solidFill>
                <a:latin typeface="Courier New" pitchFamily="49" charset="0"/>
                <a:cs typeface="Courier New" pitchFamily="49" charset="0"/>
              </a:rPr>
              <a:t>curr</a:t>
            </a:r>
            <a:r>
              <a:rPr lang="en-US" altLang="zh-CN" sz="2000" dirty="0">
                <a:solidFill>
                  <a:schemeClr val="tx2"/>
                </a:solidFill>
                <a:latin typeface="Courier New" pitchFamily="49" charset="0"/>
                <a:cs typeface="Courier New" pitchFamily="49" charset="0"/>
              </a:rPr>
              <a:t>-&gt;next-&gt;num&gt;n))</a:t>
            </a:r>
          </a:p>
          <a:p>
            <a:pPr lvl="1">
              <a:spcBef>
                <a:spcPts val="0"/>
              </a:spcBef>
              <a:buNone/>
            </a:pPr>
            <a:r>
              <a:rPr lang="en-US" altLang="zh-CN" sz="2000" dirty="0">
                <a:solidFill>
                  <a:schemeClr val="tx2"/>
                </a:solidFill>
                <a:latin typeface="Courier New" pitchFamily="49" charset="0"/>
                <a:cs typeface="Courier New" pitchFamily="49" charset="0"/>
              </a:rPr>
              <a:t>			{</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tmp</a:t>
            </a:r>
            <a:r>
              <a:rPr lang="en-US" altLang="zh-CN" sz="2000" dirty="0">
                <a:solidFill>
                  <a:schemeClr val="tx2"/>
                </a:solidFill>
                <a:latin typeface="Courier New" pitchFamily="49" charset="0"/>
                <a:cs typeface="Courier New" pitchFamily="49" charset="0"/>
              </a:rPr>
              <a:t>-&gt;next=</a:t>
            </a:r>
            <a:r>
              <a:rPr lang="en-US" altLang="zh-CN" sz="2000" dirty="0" err="1">
                <a:solidFill>
                  <a:schemeClr val="tx2"/>
                </a:solidFill>
                <a:latin typeface="Courier New" pitchFamily="49" charset="0"/>
                <a:cs typeface="Courier New" pitchFamily="49" charset="0"/>
              </a:rPr>
              <a:t>curr</a:t>
            </a:r>
            <a:r>
              <a:rPr lang="en-US" altLang="zh-CN" sz="2000" dirty="0">
                <a:solidFill>
                  <a:schemeClr val="tx2"/>
                </a:solidFill>
                <a:latin typeface="Courier New" pitchFamily="49" charset="0"/>
                <a:cs typeface="Courier New" pitchFamily="49" charset="0"/>
              </a:rPr>
              <a:t>-&gt;next;</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curr</a:t>
            </a:r>
            <a:r>
              <a:rPr lang="en-US" altLang="zh-CN" sz="2000" dirty="0">
                <a:solidFill>
                  <a:schemeClr val="tx2"/>
                </a:solidFill>
                <a:latin typeface="Courier New" pitchFamily="49" charset="0"/>
                <a:cs typeface="Courier New" pitchFamily="49" charset="0"/>
              </a:rPr>
              <a:t>-&gt;next=</a:t>
            </a:r>
            <a:r>
              <a:rPr lang="en-US" altLang="zh-CN" sz="2000" dirty="0" err="1">
                <a:solidFill>
                  <a:schemeClr val="tx2"/>
                </a:solidFill>
                <a:latin typeface="Courier New" pitchFamily="49" charset="0"/>
                <a:cs typeface="Courier New" pitchFamily="49" charset="0"/>
              </a:rPr>
              <a:t>tmp</a:t>
            </a: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nodeCount</a:t>
            </a: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latin typeface="Courier New" pitchFamily="49" charset="0"/>
                <a:cs typeface="Courier New" pitchFamily="49" charset="0"/>
              </a:rPr>
              <a:t>				return</a:t>
            </a: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solidFill>
                  <a:schemeClr val="tx2"/>
                </a:solidFill>
                <a:latin typeface="Courier New" pitchFamily="49" charset="0"/>
                <a:cs typeface="Courier New" pitchFamily="49" charset="0"/>
              </a:rPr>
              <a:t>			}</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curr</a:t>
            </a:r>
            <a:r>
              <a:rPr lang="en-US" altLang="zh-CN" sz="2000" dirty="0">
                <a:solidFill>
                  <a:schemeClr val="tx2"/>
                </a:solidFill>
                <a:latin typeface="Courier New" pitchFamily="49" charset="0"/>
                <a:cs typeface="Courier New" pitchFamily="49" charset="0"/>
              </a:rPr>
              <a:t>=</a:t>
            </a:r>
            <a:r>
              <a:rPr lang="en-US" altLang="zh-CN" sz="2000" dirty="0" err="1">
                <a:solidFill>
                  <a:schemeClr val="tx2"/>
                </a:solidFill>
                <a:latin typeface="Courier New" pitchFamily="49" charset="0"/>
                <a:cs typeface="Courier New" pitchFamily="49" charset="0"/>
              </a:rPr>
              <a:t>curr</a:t>
            </a:r>
            <a:r>
              <a:rPr lang="en-US" altLang="zh-CN" sz="2000" dirty="0">
                <a:solidFill>
                  <a:schemeClr val="tx2"/>
                </a:solidFill>
                <a:latin typeface="Courier New" pitchFamily="49" charset="0"/>
                <a:cs typeface="Courier New" pitchFamily="49" charset="0"/>
              </a:rPr>
              <a:t>-&gt;next;</a:t>
            </a:r>
          </a:p>
          <a:p>
            <a:pPr lvl="1">
              <a:spcBef>
                <a:spcPts val="0"/>
              </a:spcBef>
              <a:buNone/>
            </a:pPr>
            <a:r>
              <a:rPr lang="en-US" altLang="zh-CN" sz="2000" dirty="0">
                <a:solidFill>
                  <a:schemeClr val="tx2"/>
                </a:solidFill>
                <a:latin typeface="Courier New" pitchFamily="49" charset="0"/>
                <a:cs typeface="Courier New" pitchFamily="49" charset="0"/>
              </a:rPr>
              <a:t>		}</a:t>
            </a:r>
          </a:p>
          <a:p>
            <a:pPr lvl="1">
              <a:spcBef>
                <a:spcPts val="0"/>
              </a:spcBef>
              <a:buNone/>
            </a:pPr>
            <a:r>
              <a:rPr lang="en-US" altLang="zh-CN" sz="2000" dirty="0">
                <a:solidFill>
                  <a:schemeClr val="tx2"/>
                </a:solidFill>
                <a:latin typeface="Courier New" pitchFamily="49" charset="0"/>
                <a:cs typeface="Courier New" pitchFamily="49" charset="0"/>
              </a:rPr>
              <a:t>	}</a:t>
            </a:r>
          </a:p>
          <a:p>
            <a:pPr lvl="1">
              <a:spcBef>
                <a:spcPts val="0"/>
              </a:spcBef>
              <a:buNone/>
            </a:pPr>
            <a:r>
              <a:rPr lang="en-US" altLang="zh-CN" sz="2000" dirty="0">
                <a:solidFill>
                  <a:schemeClr val="tx2"/>
                </a:solidFill>
                <a:latin typeface="Courier New" pitchFamily="49" charset="0"/>
                <a:cs typeface="Courier New" pitchFamily="49" charset="0"/>
              </a:rPr>
              <a:t>}</a:t>
            </a:r>
            <a:endParaRPr lang="zh-CN" altLang="en-US" sz="2000" dirty="0">
              <a:solidFill>
                <a:schemeClr val="tx2"/>
              </a:solidFill>
              <a:latin typeface="Courier New" pitchFamily="49" charset="0"/>
              <a:cs typeface="Courier New" pitchFamily="49" charset="0"/>
            </a:endParaRPr>
          </a:p>
          <a:p>
            <a:pPr>
              <a:buNone/>
            </a:pP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70</a:t>
            </a:fld>
            <a:endParaRPr lang="en-US" altLang="zh-CN" dirty="0"/>
          </a:p>
        </p:txBody>
      </p:sp>
    </p:spTree>
    <p:extLst>
      <p:ext uri="{BB962C8B-B14F-4D97-AF65-F5344CB8AC3E}">
        <p14:creationId xmlns:p14="http://schemas.microsoft.com/office/powerpoint/2010/main" val="6538897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p:txBody>
          <a:bodyPr/>
          <a:lstStyle/>
          <a:p>
            <a:r>
              <a:rPr lang="zh-CN" altLang="en-US" dirty="0"/>
              <a:t>链表的操作</a:t>
            </a:r>
            <a:endParaRPr lang="en-US" altLang="zh-CN" dirty="0"/>
          </a:p>
          <a:p>
            <a:pPr lvl="1"/>
            <a:r>
              <a:rPr lang="zh-CN" altLang="en-US" dirty="0"/>
              <a:t>链表节点的删除</a:t>
            </a:r>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71</a:t>
            </a:fld>
            <a:endParaRPr lang="en-US" altLang="zh-CN" dirty="0"/>
          </a:p>
        </p:txBody>
      </p:sp>
      <p:pic>
        <p:nvPicPr>
          <p:cNvPr id="4098" name="Picture 2"/>
          <p:cNvPicPr>
            <a:picLocks noChangeAspect="1" noChangeArrowheads="1"/>
          </p:cNvPicPr>
          <p:nvPr/>
        </p:nvPicPr>
        <p:blipFill>
          <a:blip r:embed="rId2" cstate="print"/>
          <a:srcRect/>
          <a:stretch>
            <a:fillRect/>
          </a:stretch>
        </p:blipFill>
        <p:spPr bwMode="auto">
          <a:xfrm>
            <a:off x="138113" y="2509839"/>
            <a:ext cx="8867775" cy="158115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2928926" y="4224351"/>
            <a:ext cx="2524125" cy="7239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cstate="print"/>
          <a:srcRect/>
          <a:stretch>
            <a:fillRect/>
          </a:stretch>
        </p:blipFill>
        <p:spPr bwMode="auto">
          <a:xfrm>
            <a:off x="1071538" y="5010169"/>
            <a:ext cx="6972300" cy="1133475"/>
          </a:xfrm>
          <a:prstGeom prst="rect">
            <a:avLst/>
          </a:prstGeom>
          <a:noFill/>
          <a:ln w="9525">
            <a:noFill/>
            <a:miter lim="800000"/>
            <a:headEnd/>
            <a:tailEnd/>
          </a:ln>
          <a:effectLst/>
        </p:spPr>
      </p:pic>
    </p:spTree>
    <p:extLst>
      <p:ext uri="{BB962C8B-B14F-4D97-AF65-F5344CB8AC3E}">
        <p14:creationId xmlns:p14="http://schemas.microsoft.com/office/powerpoint/2010/main" val="10501674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p:txBody>
          <a:bodyPr/>
          <a:lstStyle/>
          <a:p>
            <a:r>
              <a:rPr lang="zh-CN" altLang="en-US" dirty="0"/>
              <a:t>链表的操作</a:t>
            </a:r>
            <a:endParaRPr lang="en-US" altLang="zh-CN" dirty="0"/>
          </a:p>
          <a:p>
            <a:pPr lvl="1"/>
            <a:r>
              <a:rPr lang="zh-CN" altLang="en-US" dirty="0"/>
              <a:t>链表节点的查找</a:t>
            </a:r>
            <a:endParaRPr lang="en-US" altLang="zh-CN" dirty="0"/>
          </a:p>
          <a:p>
            <a:pPr lvl="2"/>
            <a:r>
              <a:rPr lang="zh-CN" altLang="en-US" dirty="0"/>
              <a:t>输入数据值</a:t>
            </a:r>
            <a:endParaRPr lang="en-US" altLang="zh-CN" dirty="0"/>
          </a:p>
          <a:p>
            <a:pPr lvl="2"/>
            <a:r>
              <a:rPr lang="zh-CN" altLang="en-US" dirty="0"/>
              <a:t>返回该数据值所属链表节点的位置</a:t>
            </a:r>
            <a:endParaRPr lang="en-US" altLang="zh-CN" dirty="0"/>
          </a:p>
          <a:p>
            <a:pPr lvl="1"/>
            <a:r>
              <a:rPr lang="zh-CN" altLang="en-US" dirty="0"/>
              <a:t>链表全部节点数据项的输出</a:t>
            </a:r>
            <a:endParaRPr lang="en-US" altLang="zh-CN" dirty="0"/>
          </a:p>
          <a:p>
            <a:pPr lvl="2"/>
            <a:r>
              <a:rPr lang="zh-CN" altLang="en-US" dirty="0"/>
              <a:t>从第一个节点开始，逐项输出节点存储的数据</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72</a:t>
            </a:fld>
            <a:endParaRPr lang="en-US" altLang="zh-CN" dirty="0"/>
          </a:p>
        </p:txBody>
      </p:sp>
    </p:spTree>
    <p:extLst>
      <p:ext uri="{BB962C8B-B14F-4D97-AF65-F5344CB8AC3E}">
        <p14:creationId xmlns:p14="http://schemas.microsoft.com/office/powerpoint/2010/main" val="34192107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a:xfrm>
            <a:off x="457200" y="1295400"/>
            <a:ext cx="8153400" cy="5419748"/>
          </a:xfrm>
        </p:spPr>
        <p:txBody>
          <a:bodyPr/>
          <a:lstStyle/>
          <a:p>
            <a:r>
              <a:rPr lang="zh-CN" altLang="en-US" dirty="0"/>
              <a:t>链表的创建与使用</a:t>
            </a:r>
            <a:endParaRPr lang="en-US" altLang="zh-CN" dirty="0"/>
          </a:p>
          <a:p>
            <a:pPr lvl="1"/>
            <a:r>
              <a:rPr lang="zh-CN" altLang="en-US" dirty="0"/>
              <a:t>主函数中进行链表的创建以及对链表进行各类操作</a:t>
            </a:r>
            <a:endParaRPr lang="en-US" altLang="zh-CN" dirty="0"/>
          </a:p>
          <a:p>
            <a:pPr lvl="1">
              <a:spcBef>
                <a:spcPts val="0"/>
              </a:spcBef>
              <a:buNone/>
            </a:pPr>
            <a:r>
              <a:rPr lang="en-US" altLang="zh-CN" sz="2000" dirty="0">
                <a:latin typeface="Courier New" pitchFamily="49" charset="0"/>
                <a:cs typeface="Courier New" pitchFamily="49" charset="0"/>
              </a:rPr>
              <a:t>void </a:t>
            </a:r>
            <a:r>
              <a:rPr lang="en-US" altLang="zh-CN" sz="2000" dirty="0">
                <a:solidFill>
                  <a:schemeClr val="tx2"/>
                </a:solidFill>
                <a:latin typeface="Courier New" pitchFamily="49" charset="0"/>
                <a:cs typeface="Courier New" pitchFamily="49" charset="0"/>
              </a:rPr>
              <a:t>main(){</a:t>
            </a:r>
          </a:p>
          <a:p>
            <a:pPr lvl="1">
              <a:spcBef>
                <a:spcPts val="0"/>
              </a:spcBef>
              <a:buNone/>
            </a:pPr>
            <a:r>
              <a:rPr lang="en-US" altLang="zh-CN" sz="2000" dirty="0">
                <a:solidFill>
                  <a:schemeClr val="tx2"/>
                </a:solidFill>
                <a:latin typeface="Courier New" pitchFamily="49" charset="0"/>
                <a:cs typeface="Courier New" pitchFamily="49" charset="0"/>
              </a:rPr>
              <a:t>	List&lt;</a:t>
            </a:r>
            <a:r>
              <a:rPr lang="en-US" altLang="zh-CN" sz="2000" dirty="0" err="1">
                <a:latin typeface="Courier New" pitchFamily="49" charset="0"/>
                <a:cs typeface="Courier New" pitchFamily="49" charset="0"/>
              </a:rPr>
              <a:t>int</a:t>
            </a:r>
            <a:r>
              <a:rPr lang="en-US" altLang="zh-CN" sz="2000" dirty="0">
                <a:solidFill>
                  <a:schemeClr val="tx2"/>
                </a:solidFill>
                <a:latin typeface="Courier New" pitchFamily="49" charset="0"/>
                <a:cs typeface="Courier New" pitchFamily="49" charset="0"/>
              </a:rPr>
              <a:t>&gt; list;</a:t>
            </a:r>
          </a:p>
          <a:p>
            <a:pPr lvl="1">
              <a:spcBef>
                <a:spcPts val="0"/>
              </a:spcBef>
              <a:buNone/>
            </a:pPr>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a:t>
            </a:r>
            <a:r>
              <a:rPr lang="en-US" altLang="zh-CN" sz="2000" dirty="0">
                <a:solidFill>
                  <a:schemeClr val="tx2"/>
                </a:solidFill>
                <a:latin typeface="Courier New" pitchFamily="49" charset="0"/>
                <a:cs typeface="Courier New" pitchFamily="49" charset="0"/>
              </a:rPr>
              <a:t>count;</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a:t>
            </a:r>
            <a:r>
              <a:rPr lang="en-US" altLang="zh-CN" sz="2000" dirty="0" err="1">
                <a:solidFill>
                  <a:schemeClr val="tx2"/>
                </a:solidFill>
                <a:latin typeface="Courier New" pitchFamily="49" charset="0"/>
                <a:cs typeface="Courier New" pitchFamily="49" charset="0"/>
              </a:rPr>
              <a:t>endl</a:t>
            </a:r>
            <a:r>
              <a:rPr lang="en-US" altLang="zh-CN" sz="2000" dirty="0">
                <a:solidFill>
                  <a:schemeClr val="tx2"/>
                </a:solidFill>
                <a:latin typeface="Courier New" pitchFamily="49" charset="0"/>
                <a:cs typeface="Courier New" pitchFamily="49" charset="0"/>
              </a:rPr>
              <a:t>&lt;&lt;"Please input the count of the node of the list: ";</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cin</a:t>
            </a:r>
            <a:r>
              <a:rPr lang="en-US" altLang="zh-CN" sz="2000" dirty="0">
                <a:solidFill>
                  <a:schemeClr val="tx2"/>
                </a:solidFill>
                <a:latin typeface="Courier New" pitchFamily="49" charset="0"/>
                <a:cs typeface="Courier New" pitchFamily="49" charset="0"/>
              </a:rPr>
              <a:t>&gt;&gt;count;</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srand</a:t>
            </a:r>
            <a:r>
              <a:rPr lang="en-US" altLang="zh-CN" sz="2000" dirty="0">
                <a:solidFill>
                  <a:schemeClr val="tx2"/>
                </a:solidFill>
                <a:latin typeface="Courier New" pitchFamily="49" charset="0"/>
                <a:cs typeface="Courier New" pitchFamily="49" charset="0"/>
              </a:rPr>
              <a:t>(time(0));</a:t>
            </a:r>
          </a:p>
          <a:p>
            <a:pPr lvl="1">
              <a:spcBef>
                <a:spcPts val="0"/>
              </a:spcBef>
              <a:buNone/>
            </a:pPr>
            <a:r>
              <a:rPr lang="en-US" altLang="zh-CN" sz="2000" dirty="0">
                <a:latin typeface="Courier New" pitchFamily="49" charset="0"/>
                <a:cs typeface="Courier New" pitchFamily="49" charset="0"/>
              </a:rPr>
              <a:t>	for</a:t>
            </a:r>
            <a:r>
              <a:rPr lang="en-US" altLang="zh-CN" sz="2000" dirty="0">
                <a:solidFill>
                  <a:schemeClr val="tx2"/>
                </a:solidFill>
                <a:latin typeface="Courier New" pitchFamily="49" charset="0"/>
                <a:cs typeface="Courier New" pitchFamily="49" charset="0"/>
              </a:rPr>
              <a:t>(</a:t>
            </a:r>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i</a:t>
            </a:r>
            <a:r>
              <a:rPr lang="en-US" altLang="zh-CN" sz="2000" dirty="0">
                <a:solidFill>
                  <a:schemeClr val="tx2"/>
                </a:solidFill>
                <a:latin typeface="Courier New" pitchFamily="49" charset="0"/>
                <a:cs typeface="Courier New" pitchFamily="49" charset="0"/>
              </a:rPr>
              <a:t>=1;i&lt;=</a:t>
            </a:r>
            <a:r>
              <a:rPr lang="en-US" altLang="zh-CN" sz="2000" dirty="0" err="1">
                <a:solidFill>
                  <a:schemeClr val="tx2"/>
                </a:solidFill>
                <a:latin typeface="Courier New" pitchFamily="49" charset="0"/>
                <a:cs typeface="Courier New" pitchFamily="49" charset="0"/>
              </a:rPr>
              <a:t>count;i</a:t>
            </a:r>
            <a:r>
              <a:rPr lang="en-US" altLang="zh-CN" sz="2000" dirty="0">
                <a:solidFill>
                  <a:schemeClr val="tx2"/>
                </a:solidFill>
                <a:latin typeface="Courier New" pitchFamily="49" charset="0"/>
                <a:cs typeface="Courier New" pitchFamily="49" charset="0"/>
              </a:rPr>
              <a:t>++)	{</a:t>
            </a:r>
          </a:p>
          <a:p>
            <a:pPr lvl="1">
              <a:spcBef>
                <a:spcPts val="0"/>
              </a:spcBef>
              <a:buNone/>
            </a:pPr>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tmp</a:t>
            </a:r>
            <a:r>
              <a:rPr lang="en-US" altLang="zh-CN" sz="2000" dirty="0">
                <a:solidFill>
                  <a:schemeClr val="tx2"/>
                </a:solidFill>
                <a:latin typeface="Courier New" pitchFamily="49" charset="0"/>
                <a:cs typeface="Courier New" pitchFamily="49" charset="0"/>
              </a:rPr>
              <a:t> = rand()%100;</a:t>
            </a:r>
          </a:p>
          <a:p>
            <a:pPr lvl="1">
              <a:spcBef>
                <a:spcPts val="0"/>
              </a:spcBef>
              <a:buNone/>
            </a:pPr>
            <a:r>
              <a:rPr lang="en-US" altLang="zh-CN" sz="2000" dirty="0">
                <a:latin typeface="Courier New" pitchFamily="49" charset="0"/>
                <a:cs typeface="Courier New" pitchFamily="49" charset="0"/>
              </a:rPr>
              <a:t>		</a:t>
            </a:r>
            <a:r>
              <a:rPr lang="en-US" altLang="zh-CN" sz="2000" dirty="0">
                <a:solidFill>
                  <a:srgbClr val="00B050"/>
                </a:solidFill>
                <a:latin typeface="Courier New" pitchFamily="49" charset="0"/>
                <a:cs typeface="Courier New" pitchFamily="49" charset="0"/>
              </a:rPr>
              <a:t>//double </a:t>
            </a:r>
            <a:r>
              <a:rPr lang="en-US" altLang="zh-CN" sz="2000" dirty="0" err="1">
                <a:solidFill>
                  <a:srgbClr val="00B050"/>
                </a:solidFill>
                <a:latin typeface="Courier New" pitchFamily="49" charset="0"/>
                <a:cs typeface="Courier New" pitchFamily="49" charset="0"/>
              </a:rPr>
              <a:t>tmp_double</a:t>
            </a:r>
            <a:r>
              <a:rPr lang="en-US" altLang="zh-CN" sz="2000" dirty="0">
                <a:solidFill>
                  <a:srgbClr val="00B050"/>
                </a:solidFill>
                <a:latin typeface="Courier New" pitchFamily="49" charset="0"/>
                <a:cs typeface="Courier New" pitchFamily="49" charset="0"/>
              </a:rPr>
              <a:t> = </a:t>
            </a:r>
            <a:r>
              <a:rPr lang="en-US" altLang="zh-CN" sz="2000" dirty="0" err="1">
                <a:solidFill>
                  <a:srgbClr val="00B050"/>
                </a:solidFill>
                <a:latin typeface="Courier New" pitchFamily="49" charset="0"/>
                <a:cs typeface="Courier New" pitchFamily="49" charset="0"/>
              </a:rPr>
              <a:t>tmp</a:t>
            </a:r>
            <a:r>
              <a:rPr lang="en-US" altLang="zh-CN" sz="2000" dirty="0">
                <a:solidFill>
                  <a:srgbClr val="00B050"/>
                </a:solidFill>
                <a:latin typeface="Courier New" pitchFamily="49" charset="0"/>
                <a:cs typeface="Courier New" pitchFamily="49" charset="0"/>
              </a:rPr>
              <a:t>/7.0;</a:t>
            </a:r>
          </a:p>
          <a:p>
            <a:pPr lvl="1">
              <a:spcBef>
                <a:spcPts val="0"/>
              </a:spcBef>
              <a:buNone/>
            </a:pPr>
            <a:r>
              <a:rPr lang="en-US" altLang="zh-CN" sz="2000" dirty="0">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list.Insert</a:t>
            </a:r>
            <a:r>
              <a:rPr lang="en-US" altLang="zh-CN" sz="2000" dirty="0">
                <a:solidFill>
                  <a:schemeClr val="tx2"/>
                </a:solidFill>
                <a:latin typeface="Courier New" pitchFamily="49" charset="0"/>
                <a:cs typeface="Courier New" pitchFamily="49" charset="0"/>
              </a:rPr>
              <a:t>(</a:t>
            </a:r>
            <a:r>
              <a:rPr lang="en-US" altLang="zh-CN" sz="2000" dirty="0" err="1">
                <a:solidFill>
                  <a:schemeClr val="tx2"/>
                </a:solidFill>
                <a:latin typeface="Courier New" pitchFamily="49" charset="0"/>
                <a:cs typeface="Courier New" pitchFamily="49" charset="0"/>
              </a:rPr>
              <a:t>tmp</a:t>
            </a: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solidFill>
                  <a:schemeClr val="tx2"/>
                </a:solidFill>
                <a:latin typeface="Courier New" pitchFamily="49" charset="0"/>
                <a:cs typeface="Courier New" pitchFamily="49" charset="0"/>
              </a:rPr>
              <a:t>	}</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list.Print</a:t>
            </a:r>
            <a:r>
              <a:rPr lang="en-US" altLang="zh-CN" sz="2000" dirty="0">
                <a:solidFill>
                  <a:schemeClr val="tx2"/>
                </a:solidFill>
                <a:latin typeface="Courier New" pitchFamily="49" charset="0"/>
                <a:cs typeface="Courier New" pitchFamily="49" charset="0"/>
              </a:rPr>
              <a:t>();</a:t>
            </a:r>
          </a:p>
          <a:p>
            <a:pPr lvl="1">
              <a:spcBef>
                <a:spcPts val="0"/>
              </a:spcBef>
              <a:buNone/>
            </a:pPr>
            <a:endParaRPr lang="en-US" altLang="zh-CN" sz="2000" dirty="0">
              <a:latin typeface="Courier New" pitchFamily="49" charset="0"/>
              <a:cs typeface="Courier New" pitchFamily="49" charset="0"/>
            </a:endParaRPr>
          </a:p>
          <a:p>
            <a:pPr lvl="1">
              <a:spcBef>
                <a:spcPts val="0"/>
              </a:spcBef>
              <a:buNone/>
            </a:pPr>
            <a:r>
              <a:rPr lang="en-US" altLang="zh-CN" sz="2000" dirty="0">
                <a:latin typeface="Courier New" pitchFamily="49" charset="0"/>
                <a:cs typeface="Courier New" pitchFamily="49" charset="0"/>
              </a:rPr>
              <a:t>	</a:t>
            </a:r>
            <a:endParaRPr lang="zh-CN" altLang="en-US" sz="2000" dirty="0">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73</a:t>
            </a:fld>
            <a:endParaRPr lang="en-US" altLang="zh-CN" dirty="0"/>
          </a:p>
        </p:txBody>
      </p:sp>
    </p:spTree>
    <p:extLst>
      <p:ext uri="{BB962C8B-B14F-4D97-AF65-F5344CB8AC3E}">
        <p14:creationId xmlns:p14="http://schemas.microsoft.com/office/powerpoint/2010/main" val="28668880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a:xfrm>
            <a:off x="457200" y="1295400"/>
            <a:ext cx="8153400" cy="5205434"/>
          </a:xfrm>
        </p:spPr>
        <p:txBody>
          <a:bodyPr/>
          <a:lstStyle/>
          <a:p>
            <a:pPr lvl="1">
              <a:spcBef>
                <a:spcPts val="0"/>
              </a:spcBef>
              <a:buNone/>
            </a:pPr>
            <a:r>
              <a:rPr lang="en-US" altLang="zh-CN" sz="2000" dirty="0">
                <a:latin typeface="Courier New" pitchFamily="49" charset="0"/>
                <a:cs typeface="Courier New" pitchFamily="49" charset="0"/>
              </a:rPr>
              <a:t>	</a:t>
            </a:r>
            <a:r>
              <a:rPr lang="en-US" altLang="zh-CN" sz="2000" dirty="0" err="1">
                <a:latin typeface="Courier New" pitchFamily="49" charset="0"/>
                <a:cs typeface="Courier New" pitchFamily="49" charset="0"/>
              </a:rPr>
              <a:t>int</a:t>
            </a:r>
            <a:r>
              <a:rPr lang="en-US" altLang="zh-CN" sz="2000" dirty="0">
                <a:latin typeface="Courier New" pitchFamily="49" charset="0"/>
                <a:cs typeface="Courier New" pitchFamily="49" charset="0"/>
              </a:rPr>
              <a:t> </a:t>
            </a:r>
            <a:r>
              <a:rPr lang="en-US" altLang="zh-CN" sz="2000" dirty="0">
                <a:solidFill>
                  <a:schemeClr val="tx2"/>
                </a:solidFill>
                <a:latin typeface="Courier New" pitchFamily="49" charset="0"/>
                <a:cs typeface="Courier New" pitchFamily="49" charset="0"/>
              </a:rPr>
              <a:t>number;</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a:t>
            </a:r>
            <a:r>
              <a:rPr lang="en-US" altLang="zh-CN" sz="2000" dirty="0" err="1">
                <a:solidFill>
                  <a:schemeClr val="tx2"/>
                </a:solidFill>
                <a:latin typeface="Courier New" pitchFamily="49" charset="0"/>
                <a:cs typeface="Courier New" pitchFamily="49" charset="0"/>
              </a:rPr>
              <a:t>endl</a:t>
            </a:r>
            <a:r>
              <a:rPr lang="en-US" altLang="zh-CN" sz="2000" dirty="0">
                <a:solidFill>
                  <a:schemeClr val="tx2"/>
                </a:solidFill>
                <a:latin typeface="Courier New" pitchFamily="49" charset="0"/>
                <a:cs typeface="Courier New" pitchFamily="49" charset="0"/>
              </a:rPr>
              <a:t>&lt;&lt;"Please input the number of the node you want to insert: ";</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cin</a:t>
            </a:r>
            <a:r>
              <a:rPr lang="en-US" altLang="zh-CN" sz="2000" dirty="0">
                <a:solidFill>
                  <a:schemeClr val="tx2"/>
                </a:solidFill>
                <a:latin typeface="Courier New" pitchFamily="49" charset="0"/>
                <a:cs typeface="Courier New" pitchFamily="49" charset="0"/>
              </a:rPr>
              <a:t>&gt;&gt;number;</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list.Insert</a:t>
            </a:r>
            <a:r>
              <a:rPr lang="en-US" altLang="zh-CN" sz="2000" dirty="0">
                <a:solidFill>
                  <a:schemeClr val="tx2"/>
                </a:solidFill>
                <a:latin typeface="Courier New" pitchFamily="49" charset="0"/>
                <a:cs typeface="Courier New" pitchFamily="49" charset="0"/>
              </a:rPr>
              <a:t>(number);</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list.Print</a:t>
            </a: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a:t>
            </a:r>
            <a:r>
              <a:rPr lang="en-US" altLang="zh-CN" sz="2000" dirty="0" err="1">
                <a:solidFill>
                  <a:schemeClr val="tx2"/>
                </a:solidFill>
                <a:latin typeface="Courier New" pitchFamily="49" charset="0"/>
                <a:cs typeface="Courier New" pitchFamily="49" charset="0"/>
              </a:rPr>
              <a:t>endl</a:t>
            </a:r>
            <a:r>
              <a:rPr lang="en-US" altLang="zh-CN" sz="2000" dirty="0">
                <a:solidFill>
                  <a:schemeClr val="tx2"/>
                </a:solidFill>
                <a:latin typeface="Courier New" pitchFamily="49" charset="0"/>
                <a:cs typeface="Courier New" pitchFamily="49" charset="0"/>
              </a:rPr>
              <a:t>&lt;&lt;"Please input the number of the node you want to delete: ";</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cin</a:t>
            </a:r>
            <a:r>
              <a:rPr lang="en-US" altLang="zh-CN" sz="2000" dirty="0">
                <a:solidFill>
                  <a:schemeClr val="tx2"/>
                </a:solidFill>
                <a:latin typeface="Courier New" pitchFamily="49" charset="0"/>
                <a:cs typeface="Courier New" pitchFamily="49" charset="0"/>
              </a:rPr>
              <a:t>&gt;&gt;number;</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list.Remove</a:t>
            </a:r>
            <a:r>
              <a:rPr lang="en-US" altLang="zh-CN" sz="2000" dirty="0">
                <a:solidFill>
                  <a:schemeClr val="tx2"/>
                </a:solidFill>
                <a:latin typeface="Courier New" pitchFamily="49" charset="0"/>
                <a:cs typeface="Courier New" pitchFamily="49" charset="0"/>
              </a:rPr>
              <a:t>(number);</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list.Print</a:t>
            </a: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cout</a:t>
            </a:r>
            <a:r>
              <a:rPr lang="en-US" altLang="zh-CN" sz="2000" dirty="0">
                <a:solidFill>
                  <a:schemeClr val="tx2"/>
                </a:solidFill>
                <a:latin typeface="Courier New" pitchFamily="49" charset="0"/>
                <a:cs typeface="Courier New" pitchFamily="49" charset="0"/>
              </a:rPr>
              <a:t>&lt;&lt;</a:t>
            </a:r>
            <a:r>
              <a:rPr lang="en-US" altLang="zh-CN" sz="2000" dirty="0" err="1">
                <a:solidFill>
                  <a:schemeClr val="tx2"/>
                </a:solidFill>
                <a:latin typeface="Courier New" pitchFamily="49" charset="0"/>
                <a:cs typeface="Courier New" pitchFamily="49" charset="0"/>
              </a:rPr>
              <a:t>endl</a:t>
            </a:r>
            <a:r>
              <a:rPr lang="en-US" altLang="zh-CN" sz="2000" dirty="0">
                <a:solidFill>
                  <a:schemeClr val="tx2"/>
                </a:solidFill>
                <a:latin typeface="Courier New" pitchFamily="49" charset="0"/>
                <a:cs typeface="Courier New" pitchFamily="49" charset="0"/>
              </a:rPr>
              <a:t>&lt;&lt;"Please input the number of the node you want to search: ";</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cin</a:t>
            </a:r>
            <a:r>
              <a:rPr lang="en-US" altLang="zh-CN" sz="2000" dirty="0">
                <a:solidFill>
                  <a:schemeClr val="tx2"/>
                </a:solidFill>
                <a:latin typeface="Courier New" pitchFamily="49" charset="0"/>
                <a:cs typeface="Courier New" pitchFamily="49" charset="0"/>
              </a:rPr>
              <a:t>&gt;&gt;number;</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list.Find</a:t>
            </a:r>
            <a:r>
              <a:rPr lang="en-US" altLang="zh-CN" sz="2000" dirty="0">
                <a:solidFill>
                  <a:schemeClr val="tx2"/>
                </a:solidFill>
                <a:latin typeface="Courier New" pitchFamily="49" charset="0"/>
                <a:cs typeface="Courier New" pitchFamily="49" charset="0"/>
              </a:rPr>
              <a:t>(number);</a:t>
            </a:r>
          </a:p>
          <a:p>
            <a:pPr lvl="1">
              <a:spcBef>
                <a:spcPts val="0"/>
              </a:spcBef>
              <a:buNone/>
            </a:pPr>
            <a:r>
              <a:rPr lang="en-US" altLang="zh-CN" sz="2000" dirty="0">
                <a:solidFill>
                  <a:schemeClr val="tx2"/>
                </a:solidFill>
                <a:latin typeface="Courier New" pitchFamily="49" charset="0"/>
                <a:cs typeface="Courier New" pitchFamily="49" charset="0"/>
              </a:rPr>
              <a:t>	</a:t>
            </a:r>
            <a:r>
              <a:rPr lang="en-US" altLang="zh-CN" sz="2000" dirty="0" err="1">
                <a:solidFill>
                  <a:schemeClr val="tx2"/>
                </a:solidFill>
                <a:latin typeface="Courier New" pitchFamily="49" charset="0"/>
                <a:cs typeface="Courier New" pitchFamily="49" charset="0"/>
              </a:rPr>
              <a:t>list.Print</a:t>
            </a:r>
            <a:r>
              <a:rPr lang="en-US" altLang="zh-CN" sz="2000" dirty="0">
                <a:solidFill>
                  <a:schemeClr val="tx2"/>
                </a:solidFill>
                <a:latin typeface="Courier New" pitchFamily="49" charset="0"/>
                <a:cs typeface="Courier New" pitchFamily="49" charset="0"/>
              </a:rPr>
              <a:t>();</a:t>
            </a:r>
          </a:p>
          <a:p>
            <a:pPr lvl="1">
              <a:spcBef>
                <a:spcPts val="0"/>
              </a:spcBef>
              <a:buNone/>
            </a:pPr>
            <a:r>
              <a:rPr lang="en-US" altLang="zh-CN" sz="2000" dirty="0">
                <a:solidFill>
                  <a:schemeClr val="tx2"/>
                </a:solidFill>
                <a:latin typeface="Courier New" pitchFamily="49" charset="0"/>
                <a:cs typeface="Courier New" pitchFamily="49" charset="0"/>
              </a:rPr>
              <a:t>}</a:t>
            </a:r>
            <a:endParaRPr lang="zh-CN" altLang="en-US" sz="2000" dirty="0">
              <a:solidFill>
                <a:schemeClr val="tx2"/>
              </a:solidFill>
              <a:latin typeface="Courier New" pitchFamily="49" charset="0"/>
              <a:cs typeface="Courier New" pitchFamily="49" charset="0"/>
            </a:endParaRPr>
          </a:p>
          <a:p>
            <a:pPr>
              <a:buNone/>
            </a:pP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74</a:t>
            </a:fld>
            <a:endParaRPr lang="en-US" altLang="zh-CN" dirty="0"/>
          </a:p>
        </p:txBody>
      </p:sp>
    </p:spTree>
    <p:extLst>
      <p:ext uri="{BB962C8B-B14F-4D97-AF65-F5344CB8AC3E}">
        <p14:creationId xmlns:p14="http://schemas.microsoft.com/office/powerpoint/2010/main" val="5291727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综合示例</a:t>
            </a:r>
          </a:p>
        </p:txBody>
      </p:sp>
      <p:sp>
        <p:nvSpPr>
          <p:cNvPr id="3" name="内容占位符 2"/>
          <p:cNvSpPr>
            <a:spLocks noGrp="1"/>
          </p:cNvSpPr>
          <p:nvPr>
            <p:ph idx="1"/>
          </p:nvPr>
        </p:nvSpPr>
        <p:spPr/>
        <p:txBody>
          <a:bodyPr/>
          <a:lstStyle/>
          <a:p>
            <a:r>
              <a:rPr lang="en-US" altLang="zh-CN" dirty="0"/>
              <a:t>【</a:t>
            </a:r>
            <a:r>
              <a:rPr lang="zh-CN" altLang="en-US" dirty="0"/>
              <a:t>作业</a:t>
            </a:r>
            <a:r>
              <a:rPr lang="en-US" altLang="zh-CN" dirty="0"/>
              <a:t>9.2】</a:t>
            </a:r>
            <a:r>
              <a:rPr lang="zh-CN" altLang="en-US" dirty="0"/>
              <a:t>上机实现</a:t>
            </a:r>
            <a:r>
              <a:rPr lang="en-US" altLang="zh-CN" dirty="0">
                <a:solidFill>
                  <a:srgbClr val="C00000"/>
                </a:solidFill>
              </a:rPr>
              <a:t>【</a:t>
            </a:r>
            <a:r>
              <a:rPr lang="zh-CN" altLang="en-US" dirty="0">
                <a:solidFill>
                  <a:srgbClr val="C00000"/>
                </a:solidFill>
              </a:rPr>
              <a:t>例</a:t>
            </a:r>
            <a:r>
              <a:rPr lang="en-US" altLang="zh-CN" dirty="0">
                <a:solidFill>
                  <a:srgbClr val="C00000"/>
                </a:solidFill>
              </a:rPr>
              <a:t>9.8】</a:t>
            </a:r>
            <a:r>
              <a:rPr lang="zh-CN" altLang="en-US" dirty="0"/>
              <a:t>链表类模板</a:t>
            </a:r>
            <a:r>
              <a:rPr lang="zh-CN" altLang="en-US"/>
              <a:t>程序，观察链表类模板的程序与普通链表类程序之间的区别，并</a:t>
            </a:r>
            <a:r>
              <a:rPr lang="zh-CN" altLang="en-US" dirty="0"/>
              <a:t>完善：</a:t>
            </a:r>
            <a:endParaRPr lang="en-US" altLang="zh-CN" dirty="0"/>
          </a:p>
          <a:p>
            <a:pPr lvl="1"/>
            <a:r>
              <a:rPr lang="zh-CN" altLang="en-US" dirty="0"/>
              <a:t>成员函数：</a:t>
            </a:r>
            <a:r>
              <a:rPr lang="en-US" altLang="zh-CN" dirty="0"/>
              <a:t>Remove( ),</a:t>
            </a:r>
            <a:r>
              <a:rPr lang="zh-CN" altLang="en-US" dirty="0"/>
              <a:t>链表节点删除</a:t>
            </a:r>
            <a:endParaRPr lang="en-US" altLang="zh-CN" dirty="0"/>
          </a:p>
          <a:p>
            <a:pPr lvl="1"/>
            <a:r>
              <a:rPr lang="zh-CN" altLang="en-US" dirty="0"/>
              <a:t>成员函数：</a:t>
            </a:r>
            <a:r>
              <a:rPr lang="en-US" altLang="zh-CN" dirty="0"/>
              <a:t>Find( ),</a:t>
            </a:r>
            <a:r>
              <a:rPr lang="zh-CN" altLang="en-US" dirty="0"/>
              <a:t>链表节点查找</a:t>
            </a:r>
            <a:endParaRPr lang="en-US" altLang="zh-CN" dirty="0"/>
          </a:p>
          <a:p>
            <a:pPr lvl="1"/>
            <a:r>
              <a:rPr lang="zh-CN" altLang="en-US" dirty="0"/>
              <a:t>成员函数：</a:t>
            </a:r>
            <a:r>
              <a:rPr lang="en-US" altLang="zh-CN" dirty="0"/>
              <a:t>Print( ),</a:t>
            </a:r>
            <a:r>
              <a:rPr lang="zh-CN" altLang="en-US" dirty="0"/>
              <a:t>按顺序输出链表全部节点的数据项</a:t>
            </a:r>
            <a:endParaRPr lang="en-US" altLang="zh-CN" dirty="0"/>
          </a:p>
          <a:p>
            <a:pPr lvl="1"/>
            <a:r>
              <a:rPr lang="zh-CN" altLang="en-US" dirty="0"/>
              <a:t>两个类模板中的其它未定义成员函数</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75</a:t>
            </a:fld>
            <a:endParaRPr lang="en-US" altLang="zh-CN" dirty="0"/>
          </a:p>
        </p:txBody>
      </p:sp>
    </p:spTree>
    <p:extLst>
      <p:ext uri="{BB962C8B-B14F-4D97-AF65-F5344CB8AC3E}">
        <p14:creationId xmlns:p14="http://schemas.microsoft.com/office/powerpoint/2010/main" val="17281568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dirty="0"/>
              <a:t>第</a:t>
            </a:r>
            <a:r>
              <a:rPr lang="en-US" altLang="zh-CN" dirty="0"/>
              <a:t>9</a:t>
            </a:r>
            <a:r>
              <a:rPr lang="zh-CN" altLang="en-US" dirty="0"/>
              <a:t>章 模板</a:t>
            </a:r>
            <a:endParaRPr lang="en-US" altLang="zh-CN" dirty="0"/>
          </a:p>
        </p:txBody>
      </p:sp>
      <p:grpSp>
        <p:nvGrpSpPr>
          <p:cNvPr id="2" name="Group 3"/>
          <p:cNvGrpSpPr>
            <a:grpSpLocks/>
          </p:cNvGrpSpPr>
          <p:nvPr/>
        </p:nvGrpSpPr>
        <p:grpSpPr bwMode="auto">
          <a:xfrm>
            <a:off x="1828800" y="1900251"/>
            <a:ext cx="762000" cy="665162"/>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3" name="Group 7"/>
          <p:cNvGrpSpPr>
            <a:grpSpLocks/>
          </p:cNvGrpSpPr>
          <p:nvPr/>
        </p:nvGrpSpPr>
        <p:grpSpPr bwMode="auto">
          <a:xfrm>
            <a:off x="1828800" y="2814651"/>
            <a:ext cx="762000" cy="665162"/>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71" name="Line 11"/>
          <p:cNvSpPr>
            <a:spLocks noChangeShapeType="1"/>
          </p:cNvSpPr>
          <p:nvPr/>
        </p:nvSpPr>
        <p:spPr bwMode="auto">
          <a:xfrm>
            <a:off x="2438400" y="250985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2" name="Text Box 12"/>
          <p:cNvSpPr txBox="1">
            <a:spLocks noChangeArrowheads="1"/>
          </p:cNvSpPr>
          <p:nvPr/>
        </p:nvSpPr>
        <p:spPr bwMode="auto">
          <a:xfrm>
            <a:off x="2667000" y="1976451"/>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函数模板</a:t>
            </a:r>
            <a:endParaRPr lang="en-US" altLang="zh-CN" sz="3200" b="1" dirty="0">
              <a:ea typeface="宋体" pitchFamily="2" charset="-122"/>
            </a:endParaRPr>
          </a:p>
        </p:txBody>
      </p:sp>
      <p:sp>
        <p:nvSpPr>
          <p:cNvPr id="40973" name="Text Box 13"/>
          <p:cNvSpPr txBox="1">
            <a:spLocks noChangeArrowheads="1"/>
          </p:cNvSpPr>
          <p:nvPr/>
        </p:nvSpPr>
        <p:spPr bwMode="gray">
          <a:xfrm>
            <a:off x="2025650" y="199867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1</a:t>
            </a:r>
          </a:p>
        </p:txBody>
      </p:sp>
      <p:sp>
        <p:nvSpPr>
          <p:cNvPr id="40974" name="Line 14"/>
          <p:cNvSpPr>
            <a:spLocks noChangeShapeType="1"/>
          </p:cNvSpPr>
          <p:nvPr/>
        </p:nvSpPr>
        <p:spPr bwMode="auto">
          <a:xfrm>
            <a:off x="2438400" y="3424251"/>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75" name="Text Box 15"/>
          <p:cNvSpPr txBox="1">
            <a:spLocks noChangeArrowheads="1"/>
          </p:cNvSpPr>
          <p:nvPr/>
        </p:nvSpPr>
        <p:spPr bwMode="auto">
          <a:xfrm>
            <a:off x="2667000" y="2890851"/>
            <a:ext cx="1420582"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类模板</a:t>
            </a:r>
            <a:endParaRPr lang="en-US" altLang="zh-CN" sz="3200" b="1" dirty="0">
              <a:ea typeface="宋体" pitchFamily="2" charset="-122"/>
            </a:endParaRPr>
          </a:p>
        </p:txBody>
      </p:sp>
      <p:sp>
        <p:nvSpPr>
          <p:cNvPr id="40976" name="Text Box 16"/>
          <p:cNvSpPr txBox="1">
            <a:spLocks noChangeArrowheads="1"/>
          </p:cNvSpPr>
          <p:nvPr/>
        </p:nvSpPr>
        <p:spPr bwMode="gray">
          <a:xfrm>
            <a:off x="2025650" y="2913076"/>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2</a:t>
            </a:r>
          </a:p>
        </p:txBody>
      </p:sp>
      <p:grpSp>
        <p:nvGrpSpPr>
          <p:cNvPr id="4" name="Group 17"/>
          <p:cNvGrpSpPr>
            <a:grpSpLocks/>
          </p:cNvGrpSpPr>
          <p:nvPr/>
        </p:nvGrpSpPr>
        <p:grpSpPr bwMode="auto">
          <a:xfrm>
            <a:off x="1828800" y="3706826"/>
            <a:ext cx="762000" cy="665162"/>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grpSp>
        <p:nvGrpSpPr>
          <p:cNvPr id="5" name="Group 21"/>
          <p:cNvGrpSpPr>
            <a:grpSpLocks/>
          </p:cNvGrpSpPr>
          <p:nvPr/>
        </p:nvGrpSpPr>
        <p:grpSpPr bwMode="auto">
          <a:xfrm>
            <a:off x="1828800" y="4621226"/>
            <a:ext cx="762000" cy="665162"/>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zh-CN" altLang="en-US"/>
            </a:p>
          </p:txBody>
        </p:sp>
      </p:grpSp>
      <p:sp>
        <p:nvSpPr>
          <p:cNvPr id="40985" name="Line 25"/>
          <p:cNvSpPr>
            <a:spLocks noChangeShapeType="1"/>
          </p:cNvSpPr>
          <p:nvPr/>
        </p:nvSpPr>
        <p:spPr bwMode="auto">
          <a:xfrm>
            <a:off x="2438400" y="431642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6" name="Text Box 26"/>
          <p:cNvSpPr txBox="1">
            <a:spLocks noChangeArrowheads="1"/>
          </p:cNvSpPr>
          <p:nvPr/>
        </p:nvSpPr>
        <p:spPr bwMode="auto">
          <a:xfrm>
            <a:off x="2667000" y="3783026"/>
            <a:ext cx="4304383"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类模板若干问题的说明</a:t>
            </a:r>
            <a:endParaRPr lang="en-US" altLang="zh-CN" sz="3200" b="1" dirty="0">
              <a:ea typeface="宋体" pitchFamily="2" charset="-122"/>
            </a:endParaRPr>
          </a:p>
        </p:txBody>
      </p:sp>
      <p:sp>
        <p:nvSpPr>
          <p:cNvPr id="40987" name="Text Box 27"/>
          <p:cNvSpPr txBox="1">
            <a:spLocks noChangeArrowheads="1"/>
          </p:cNvSpPr>
          <p:nvPr/>
        </p:nvSpPr>
        <p:spPr bwMode="gray">
          <a:xfrm>
            <a:off x="2025650" y="380525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3</a:t>
            </a:r>
          </a:p>
        </p:txBody>
      </p:sp>
      <p:sp>
        <p:nvSpPr>
          <p:cNvPr id="40988" name="Line 28"/>
          <p:cNvSpPr>
            <a:spLocks noChangeShapeType="1"/>
          </p:cNvSpPr>
          <p:nvPr/>
        </p:nvSpPr>
        <p:spPr bwMode="auto">
          <a:xfrm>
            <a:off x="2438400" y="5230826"/>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40989" name="Text Box 29"/>
          <p:cNvSpPr txBox="1">
            <a:spLocks noChangeArrowheads="1"/>
          </p:cNvSpPr>
          <p:nvPr/>
        </p:nvSpPr>
        <p:spPr bwMode="auto">
          <a:xfrm>
            <a:off x="2667000" y="4697426"/>
            <a:ext cx="1832553" cy="584775"/>
          </a:xfrm>
          <a:prstGeom prst="rect">
            <a:avLst/>
          </a:prstGeom>
          <a:noFill/>
          <a:ln w="9525" algn="ctr">
            <a:noFill/>
            <a:miter lim="800000"/>
            <a:headEnd/>
            <a:tailEnd/>
          </a:ln>
          <a:effectLst/>
        </p:spPr>
        <p:txBody>
          <a:bodyPr wrap="none">
            <a:spAutoFit/>
          </a:bodyPr>
          <a:lstStyle/>
          <a:p>
            <a:pPr eaLnBrk="0" hangingPunct="0"/>
            <a:r>
              <a:rPr lang="zh-CN" altLang="en-US" sz="3200" b="1" dirty="0">
                <a:ea typeface="宋体" pitchFamily="2" charset="-122"/>
              </a:rPr>
              <a:t>综合示例</a:t>
            </a:r>
            <a:endParaRPr lang="en-US" altLang="zh-CN" sz="3200" b="1" dirty="0">
              <a:ea typeface="宋体" pitchFamily="2" charset="-122"/>
            </a:endParaRPr>
          </a:p>
        </p:txBody>
      </p:sp>
      <p:sp>
        <p:nvSpPr>
          <p:cNvPr id="40990" name="Text Box 30"/>
          <p:cNvSpPr txBox="1">
            <a:spLocks noChangeArrowheads="1"/>
          </p:cNvSpPr>
          <p:nvPr/>
        </p:nvSpPr>
        <p:spPr bwMode="gray">
          <a:xfrm>
            <a:off x="2025650" y="4719651"/>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a:solidFill>
                  <a:schemeClr val="bg1"/>
                </a:solidFill>
                <a:ea typeface="宋体" pitchFamily="2" charset="-122"/>
              </a:rPr>
              <a:t>4</a:t>
            </a:r>
          </a:p>
        </p:txBody>
      </p:sp>
      <p:sp>
        <p:nvSpPr>
          <p:cNvPr id="31" name="灯片编号占位符 30"/>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76</a:t>
            </a:fld>
            <a:endParaRPr lang="en-US" altLang="zh-CN" dirty="0"/>
          </a:p>
        </p:txBody>
      </p:sp>
      <p:grpSp>
        <p:nvGrpSpPr>
          <p:cNvPr id="33" name="Group 17"/>
          <p:cNvGrpSpPr>
            <a:grpSpLocks/>
          </p:cNvGrpSpPr>
          <p:nvPr/>
        </p:nvGrpSpPr>
        <p:grpSpPr bwMode="auto">
          <a:xfrm>
            <a:off x="1835696" y="5517232"/>
            <a:ext cx="762000" cy="665162"/>
            <a:chOff x="1110" y="2656"/>
            <a:chExt cx="1549" cy="1351"/>
          </a:xfrm>
        </p:grpSpPr>
        <p:sp>
          <p:nvSpPr>
            <p:cNvPr id="3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3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3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folHlink">
                    <a:gamma/>
                    <a:shade val="46275"/>
                    <a:invGamma/>
                  </a:schemeClr>
                </a:gs>
                <a:gs pos="100000">
                  <a:schemeClr val="folHlink"/>
                </a:gs>
              </a:gsLst>
              <a:lin ang="2700000" scaled="1"/>
            </a:gradFill>
            <a:ln w="9525">
              <a:solidFill>
                <a:schemeClr val="tx1"/>
              </a:solidFill>
              <a:miter lim="800000"/>
              <a:headEnd/>
              <a:tailEnd/>
            </a:ln>
            <a:effectLst/>
          </p:spPr>
          <p:txBody>
            <a:bodyPr wrap="none" anchor="ctr"/>
            <a:lstStyle/>
            <a:p>
              <a:endParaRPr lang="zh-CN" altLang="en-US"/>
            </a:p>
          </p:txBody>
        </p:sp>
      </p:grpSp>
      <p:sp>
        <p:nvSpPr>
          <p:cNvPr id="37" name="Line 25"/>
          <p:cNvSpPr>
            <a:spLocks noChangeShapeType="1"/>
          </p:cNvSpPr>
          <p:nvPr/>
        </p:nvSpPr>
        <p:spPr bwMode="auto">
          <a:xfrm>
            <a:off x="2445296" y="6126832"/>
            <a:ext cx="4800600"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38" name="Text Box 26"/>
          <p:cNvSpPr txBox="1">
            <a:spLocks noChangeArrowheads="1"/>
          </p:cNvSpPr>
          <p:nvPr/>
        </p:nvSpPr>
        <p:spPr bwMode="auto">
          <a:xfrm>
            <a:off x="2673896" y="5593432"/>
            <a:ext cx="3892412" cy="584775"/>
          </a:xfrm>
          <a:prstGeom prst="rect">
            <a:avLst/>
          </a:prstGeom>
          <a:noFill/>
          <a:ln w="9525" algn="ctr">
            <a:noFill/>
            <a:miter lim="800000"/>
            <a:headEnd/>
            <a:tailEnd/>
          </a:ln>
          <a:effectLst/>
        </p:spPr>
        <p:txBody>
          <a:bodyPr wrap="none">
            <a:spAutoFit/>
          </a:bodyPr>
          <a:lstStyle/>
          <a:p>
            <a:pPr eaLnBrk="0" hangingPunct="0"/>
            <a:r>
              <a:rPr lang="zh-CN" altLang="en-US" sz="3200" b="1" dirty="0">
                <a:solidFill>
                  <a:srgbClr val="C00000"/>
                </a:solidFill>
                <a:ea typeface="宋体" pitchFamily="2" charset="-122"/>
              </a:rPr>
              <a:t>标准模板库程序设计</a:t>
            </a:r>
            <a:endParaRPr lang="en-US" altLang="zh-CN" sz="3200" b="1" dirty="0">
              <a:solidFill>
                <a:srgbClr val="C00000"/>
              </a:solidFill>
              <a:ea typeface="宋体" pitchFamily="2" charset="-122"/>
            </a:endParaRPr>
          </a:p>
        </p:txBody>
      </p:sp>
      <p:sp>
        <p:nvSpPr>
          <p:cNvPr id="39" name="Text Box 27"/>
          <p:cNvSpPr txBox="1">
            <a:spLocks noChangeArrowheads="1"/>
          </p:cNvSpPr>
          <p:nvPr/>
        </p:nvSpPr>
        <p:spPr bwMode="gray">
          <a:xfrm>
            <a:off x="2032546" y="5615657"/>
            <a:ext cx="354013" cy="457200"/>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5</a:t>
            </a:r>
          </a:p>
        </p:txBody>
      </p:sp>
    </p:spTree>
    <p:extLst>
      <p:ext uri="{BB962C8B-B14F-4D97-AF65-F5344CB8AC3E}">
        <p14:creationId xmlns:p14="http://schemas.microsoft.com/office/powerpoint/2010/main" val="22173734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标准模板库程序设计</a:t>
            </a:r>
          </a:p>
        </p:txBody>
      </p:sp>
      <p:sp>
        <p:nvSpPr>
          <p:cNvPr id="3" name="内容占位符 2"/>
          <p:cNvSpPr>
            <a:spLocks noGrp="1"/>
          </p:cNvSpPr>
          <p:nvPr>
            <p:ph idx="1"/>
          </p:nvPr>
        </p:nvSpPr>
        <p:spPr/>
        <p:txBody>
          <a:bodyPr/>
          <a:lstStyle/>
          <a:p>
            <a:r>
              <a:rPr kumimoji="1" lang="en-US" altLang="zh-CN" dirty="0">
                <a:solidFill>
                  <a:srgbClr val="FF0000"/>
                </a:solidFill>
              </a:rPr>
              <a:t>STL</a:t>
            </a:r>
            <a:r>
              <a:rPr kumimoji="1" lang="zh-CN" altLang="en-US" dirty="0">
                <a:solidFill>
                  <a:srgbClr val="FF0000"/>
                </a:solidFill>
              </a:rPr>
              <a:t>（</a:t>
            </a:r>
            <a:r>
              <a:rPr kumimoji="1" lang="en-US" altLang="zh-CN" dirty="0">
                <a:solidFill>
                  <a:srgbClr val="FF0000"/>
                </a:solidFill>
              </a:rPr>
              <a:t>Standard Template Library</a:t>
            </a:r>
            <a:r>
              <a:rPr kumimoji="1" lang="zh-CN" altLang="en-US" dirty="0">
                <a:solidFill>
                  <a:srgbClr val="FF0000"/>
                </a:solidFill>
              </a:rPr>
              <a:t>）</a:t>
            </a:r>
            <a:r>
              <a:rPr kumimoji="1" lang="zh-CN" altLang="en-US" dirty="0"/>
              <a:t>，即标准模板库，是一个高效的</a:t>
            </a:r>
            <a:r>
              <a:rPr kumimoji="1" lang="en-US" altLang="zh-CN" dirty="0"/>
              <a:t>C++</a:t>
            </a:r>
            <a:r>
              <a:rPr kumimoji="1" lang="zh-CN" altLang="en-US" dirty="0"/>
              <a:t>程序库。</a:t>
            </a:r>
            <a:r>
              <a:rPr kumimoji="1" lang="en-US" altLang="zh-CN" dirty="0"/>
              <a:t>STL</a:t>
            </a:r>
            <a:r>
              <a:rPr kumimoji="1" lang="zh-CN" altLang="en-US" dirty="0"/>
              <a:t>是</a:t>
            </a:r>
            <a:r>
              <a:rPr kumimoji="1" lang="en-US" altLang="zh-CN" dirty="0"/>
              <a:t>ANSI/ISO C++</a:t>
            </a:r>
            <a:r>
              <a:rPr kumimoji="1" lang="zh-CN" altLang="en-US" dirty="0"/>
              <a:t>标准函数库的一个子集，它提供了大量可扩展的类模板，包含了诸多在计算机科学领域里所常用的基本数据结构和基本算法，类似于</a:t>
            </a:r>
            <a:r>
              <a:rPr kumimoji="1" lang="en-US" altLang="zh-CN" dirty="0"/>
              <a:t>Microsoft Visual C++</a:t>
            </a:r>
            <a:r>
              <a:rPr kumimoji="1" lang="zh-CN" altLang="en-US" dirty="0"/>
              <a:t>中的</a:t>
            </a:r>
            <a:r>
              <a:rPr kumimoji="1" lang="en-US" altLang="zh-CN" dirty="0">
                <a:solidFill>
                  <a:srgbClr val="FF0000"/>
                </a:solidFill>
              </a:rPr>
              <a:t>MFC</a:t>
            </a:r>
            <a:r>
              <a:rPr kumimoji="1" lang="zh-CN" altLang="en-US" dirty="0"/>
              <a:t>（</a:t>
            </a:r>
            <a:r>
              <a:rPr kumimoji="1" lang="en-US" altLang="zh-CN" dirty="0"/>
              <a:t>Microsoft Foundation Class Library</a:t>
            </a:r>
            <a:r>
              <a:rPr kumimoji="1" lang="zh-CN" altLang="en-US" dirty="0"/>
              <a:t>）。     </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77</a:t>
            </a:fld>
            <a:endParaRPr lang="en-US" altLang="zh-CN" dirty="0"/>
          </a:p>
        </p:txBody>
      </p:sp>
    </p:spTree>
    <p:extLst>
      <p:ext uri="{BB962C8B-B14F-4D97-AF65-F5344CB8AC3E}">
        <p14:creationId xmlns:p14="http://schemas.microsoft.com/office/powerpoint/2010/main" val="38615675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标准模板库程序设计</a:t>
            </a:r>
          </a:p>
        </p:txBody>
      </p:sp>
      <p:sp>
        <p:nvSpPr>
          <p:cNvPr id="3" name="内容占位符 2"/>
          <p:cNvSpPr>
            <a:spLocks noGrp="1"/>
          </p:cNvSpPr>
          <p:nvPr>
            <p:ph idx="1"/>
          </p:nvPr>
        </p:nvSpPr>
        <p:spPr/>
        <p:txBody>
          <a:bodyPr/>
          <a:lstStyle/>
          <a:p>
            <a:r>
              <a:rPr kumimoji="1" lang="zh-CN" altLang="en-US" dirty="0"/>
              <a:t>从逻辑结构和存储结构来看，基本数据结构的数量是有限的。对于其中的数据结构，用户可能需要反复的编写一些类似的的代码，只是为了适应不同数据的类型变化而在细节上有所出入。如果能够将这些经典的数据结构，采用</a:t>
            </a:r>
            <a:r>
              <a:rPr kumimoji="1" lang="zh-CN" altLang="en-US" dirty="0">
                <a:solidFill>
                  <a:srgbClr val="FF0000"/>
                </a:solidFill>
              </a:rPr>
              <a:t>类型参数</a:t>
            </a:r>
            <a:r>
              <a:rPr kumimoji="1" lang="zh-CN" altLang="en-US" dirty="0"/>
              <a:t>的形式，设计为</a:t>
            </a:r>
            <a:r>
              <a:rPr kumimoji="1" lang="zh-CN" altLang="en-US" dirty="0">
                <a:solidFill>
                  <a:srgbClr val="FF0000"/>
                </a:solidFill>
              </a:rPr>
              <a:t>通用的类模板和函数模板</a:t>
            </a:r>
            <a:r>
              <a:rPr kumimoji="1" lang="zh-CN" altLang="en-US" dirty="0"/>
              <a:t>的形式，允许用户</a:t>
            </a:r>
            <a:r>
              <a:rPr kumimoji="1" lang="zh-CN" altLang="en-US" dirty="0">
                <a:solidFill>
                  <a:srgbClr val="FF0000"/>
                </a:solidFill>
              </a:rPr>
              <a:t>重复利用已有的数据结构</a:t>
            </a:r>
            <a:r>
              <a:rPr kumimoji="1" lang="zh-CN" altLang="en-US" dirty="0"/>
              <a:t>构造自己特定类型下的、符合实际需要的数据结构，无疑将简化程序开发，提高软件的开发效率，这就是</a:t>
            </a:r>
            <a:r>
              <a:rPr kumimoji="1" lang="en-US" altLang="zh-CN" dirty="0"/>
              <a:t>STL</a:t>
            </a:r>
            <a:r>
              <a:rPr kumimoji="1" lang="zh-CN" altLang="en-US" dirty="0"/>
              <a:t>编程的基本设计思想。</a:t>
            </a:r>
            <a:endParaRPr lang="zh-CN" altLang="en-US" sz="2800"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78</a:t>
            </a:fld>
            <a:endParaRPr lang="en-US" altLang="zh-CN" dirty="0"/>
          </a:p>
        </p:txBody>
      </p:sp>
    </p:spTree>
    <p:extLst>
      <p:ext uri="{BB962C8B-B14F-4D97-AF65-F5344CB8AC3E}">
        <p14:creationId xmlns:p14="http://schemas.microsoft.com/office/powerpoint/2010/main" val="851691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9.1】</a:t>
            </a:r>
            <a:r>
              <a:rPr lang="zh-CN" altLang="en-US" dirty="0">
                <a:solidFill>
                  <a:srgbClr val="C00000"/>
                </a:solidFill>
              </a:rPr>
              <a:t>定义一个函数模板</a:t>
            </a:r>
            <a:r>
              <a:rPr lang="en-US" altLang="zh-CN" dirty="0">
                <a:solidFill>
                  <a:srgbClr val="C00000"/>
                </a:solidFill>
              </a:rPr>
              <a:t>max，</a:t>
            </a:r>
            <a:r>
              <a:rPr lang="zh-CN" altLang="en-US" dirty="0">
                <a:solidFill>
                  <a:srgbClr val="C00000"/>
                </a:solidFill>
              </a:rPr>
              <a:t>而后对它进行不同的调用</a:t>
            </a:r>
            <a:endParaRPr lang="en-US" altLang="zh-CN" dirty="0">
              <a:solidFill>
                <a:srgbClr val="C00000"/>
              </a:solidFill>
            </a:endParaRPr>
          </a:p>
          <a:p>
            <a:pPr algn="just">
              <a:lnSpc>
                <a:spcPct val="80000"/>
              </a:lnSpc>
              <a:buNone/>
            </a:pPr>
            <a:r>
              <a:rPr lang="zh-CN" altLang="en-US" sz="2400" dirty="0">
                <a:solidFill>
                  <a:srgbClr val="0000FF"/>
                </a:solidFill>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include </a:t>
            </a:r>
            <a:r>
              <a:rPr lang="en-US" altLang="zh-CN" sz="2400" dirty="0">
                <a:solidFill>
                  <a:schemeClr val="tx2"/>
                </a:solidFill>
                <a:latin typeface="Courier New" pitchFamily="49" charset="0"/>
                <a:cs typeface="Courier New" pitchFamily="49" charset="0"/>
              </a:rPr>
              <a:t>&lt;</a:t>
            </a:r>
            <a:r>
              <a:rPr lang="en-US" altLang="zh-CN" sz="2400" dirty="0" err="1" smtClean="0">
                <a:solidFill>
                  <a:schemeClr val="tx2"/>
                </a:solidFill>
                <a:latin typeface="Courier New" pitchFamily="49" charset="0"/>
                <a:cs typeface="Courier New" pitchFamily="49" charset="0"/>
              </a:rPr>
              <a:t>iostream</a:t>
            </a:r>
            <a:r>
              <a:rPr lang="en-US" altLang="zh-CN" sz="2400" dirty="0" smtClean="0">
                <a:solidFill>
                  <a:schemeClr val="tx2"/>
                </a:solidFill>
                <a:latin typeface="Courier New" pitchFamily="49" charset="0"/>
                <a:cs typeface="Courier New" pitchFamily="49" charset="0"/>
              </a:rPr>
              <a:t>&gt;</a:t>
            </a:r>
            <a:endParaRPr lang="en-US" altLang="zh-CN" sz="2400" dirty="0">
              <a:solidFill>
                <a:schemeClr val="tx2"/>
              </a:solidFill>
              <a:latin typeface="Courier New" pitchFamily="49" charset="0"/>
              <a:cs typeface="Courier New" pitchFamily="49" charset="0"/>
            </a:endParaRPr>
          </a:p>
          <a:p>
            <a:pPr algn="just">
              <a:lnSpc>
                <a:spcPct val="80000"/>
              </a:lnSpc>
              <a:buNone/>
            </a:pPr>
            <a:r>
              <a:rPr lang="en-US" altLang="zh-CN" sz="2400" dirty="0">
                <a:solidFill>
                  <a:srgbClr val="0000FF"/>
                </a:solidFill>
                <a:latin typeface="Courier New" pitchFamily="49" charset="0"/>
                <a:cs typeface="Courier New" pitchFamily="49" charset="0"/>
              </a:rPr>
              <a:t>u</a:t>
            </a:r>
            <a:r>
              <a:rPr lang="en-US" altLang="zh-CN" sz="2400" dirty="0" smtClean="0">
                <a:solidFill>
                  <a:srgbClr val="0000FF"/>
                </a:solidFill>
                <a:latin typeface="Courier New" pitchFamily="49" charset="0"/>
                <a:cs typeface="Courier New" pitchFamily="49" charset="0"/>
              </a:rPr>
              <a:t>sing namespace </a:t>
            </a:r>
            <a:r>
              <a:rPr lang="en-US" altLang="zh-CN" sz="2400" dirty="0" err="1">
                <a:latin typeface="Courier New" pitchFamily="49" charset="0"/>
                <a:cs typeface="Courier New" pitchFamily="49" charset="0"/>
              </a:rPr>
              <a:t>std</a:t>
            </a:r>
            <a:r>
              <a:rPr lang="en-US" altLang="zh-CN" sz="2400" dirty="0" smtClean="0">
                <a:latin typeface="Courier New" pitchFamily="49" charset="0"/>
                <a:cs typeface="Courier New" pitchFamily="49" charset="0"/>
              </a:rPr>
              <a:t>;</a:t>
            </a:r>
            <a:r>
              <a:rPr lang="en-US" altLang="zh-CN" sz="2400" dirty="0">
                <a:solidFill>
                  <a:srgbClr val="0000FF"/>
                </a:solidFill>
                <a:latin typeface="Courier New" pitchFamily="49" charset="0"/>
                <a:cs typeface="Courier New" pitchFamily="49" charset="0"/>
              </a:rPr>
              <a:t> </a:t>
            </a:r>
          </a:p>
          <a:p>
            <a:pPr algn="just">
              <a:lnSpc>
                <a:spcPct val="80000"/>
              </a:lnSpc>
              <a:buNone/>
            </a:pPr>
            <a:r>
              <a:rPr lang="en-US" altLang="zh-CN" sz="2400" dirty="0">
                <a:solidFill>
                  <a:srgbClr val="0000FF"/>
                </a:solidFill>
                <a:latin typeface="Courier New" pitchFamily="49" charset="0"/>
                <a:cs typeface="Courier New" pitchFamily="49" charset="0"/>
              </a:rPr>
              <a:t>template </a:t>
            </a:r>
            <a:r>
              <a:rPr lang="en-US" altLang="zh-CN" sz="2400" dirty="0">
                <a:solidFill>
                  <a:schemeClr val="tx2"/>
                </a:solidFill>
                <a:latin typeface="Courier New" pitchFamily="49" charset="0"/>
                <a:cs typeface="Courier New" pitchFamily="49" charset="0"/>
              </a:rPr>
              <a:t>&lt;class </a:t>
            </a:r>
            <a:r>
              <a:rPr lang="en-US" altLang="zh-CN" sz="2400" dirty="0">
                <a:solidFill>
                  <a:srgbClr val="FF0000"/>
                </a:solidFill>
                <a:latin typeface="Courier New" pitchFamily="49" charset="0"/>
                <a:cs typeface="Courier New" pitchFamily="49" charset="0"/>
              </a:rPr>
              <a:t>T</a:t>
            </a:r>
            <a:r>
              <a:rPr lang="en-US" altLang="zh-CN" sz="2400" dirty="0">
                <a:solidFill>
                  <a:schemeClr val="tx2"/>
                </a:solidFill>
                <a:latin typeface="Courier New" pitchFamily="49" charset="0"/>
                <a:cs typeface="Courier New" pitchFamily="49" charset="0"/>
              </a:rPr>
              <a:t>&gt;</a:t>
            </a:r>
            <a:endParaRPr lang="en-US" altLang="zh-CN" sz="2400" dirty="0">
              <a:solidFill>
                <a:srgbClr val="0000FF"/>
              </a:solidFill>
              <a:latin typeface="Courier New" pitchFamily="49" charset="0"/>
              <a:cs typeface="Courier New" pitchFamily="49" charset="0"/>
            </a:endParaRPr>
          </a:p>
          <a:p>
            <a:pPr algn="just">
              <a:lnSpc>
                <a:spcPct val="80000"/>
              </a:lnSpc>
              <a:buNone/>
            </a:pPr>
            <a:r>
              <a:rPr lang="en-US" altLang="zh-CN" sz="2400" dirty="0">
                <a:solidFill>
                  <a:srgbClr val="FF0000"/>
                </a:solidFill>
                <a:latin typeface="Courier New" pitchFamily="49" charset="0"/>
                <a:cs typeface="Courier New" pitchFamily="49" charset="0"/>
              </a:rPr>
              <a:t>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max (</a:t>
            </a:r>
            <a:r>
              <a:rPr lang="en-US" altLang="zh-CN" sz="2400" dirty="0">
                <a:solidFill>
                  <a:srgbClr val="FF0000"/>
                </a:solidFill>
                <a:latin typeface="Courier New" pitchFamily="49" charset="0"/>
                <a:cs typeface="Courier New" pitchFamily="49" charset="0"/>
              </a:rPr>
              <a:t>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a, </a:t>
            </a:r>
            <a:r>
              <a:rPr lang="en-US" altLang="zh-CN" sz="2400" dirty="0">
                <a:solidFill>
                  <a:srgbClr val="FF0000"/>
                </a:solidFill>
                <a:latin typeface="Courier New" pitchFamily="49" charset="0"/>
                <a:cs typeface="Courier New" pitchFamily="49" charset="0"/>
              </a:rPr>
              <a:t>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b){  </a:t>
            </a:r>
          </a:p>
          <a:p>
            <a:pPr algn="just">
              <a:lnSpc>
                <a:spcPct val="80000"/>
              </a:lnSpc>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if</a:t>
            </a:r>
            <a:r>
              <a:rPr lang="en-US" altLang="zh-CN" sz="2400" dirty="0">
                <a:solidFill>
                  <a:schemeClr val="tx2"/>
                </a:solidFill>
                <a:latin typeface="Courier New" pitchFamily="49" charset="0"/>
                <a:cs typeface="Courier New" pitchFamily="49" charset="0"/>
              </a:rPr>
              <a:t>(a&gt;b)</a:t>
            </a:r>
          </a:p>
          <a:p>
            <a:pPr algn="just">
              <a:lnSpc>
                <a:spcPct val="80000"/>
              </a:lnSpc>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return</a:t>
            </a:r>
            <a:r>
              <a:rPr lang="en-US" altLang="zh-CN" sz="2400" dirty="0">
                <a:solidFill>
                  <a:schemeClr val="tx2"/>
                </a:solidFill>
                <a:latin typeface="Courier New" pitchFamily="49" charset="0"/>
                <a:cs typeface="Courier New" pitchFamily="49" charset="0"/>
              </a:rPr>
              <a:t> a;</a:t>
            </a:r>
          </a:p>
          <a:p>
            <a:pPr algn="just">
              <a:lnSpc>
                <a:spcPct val="80000"/>
              </a:lnSpc>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else</a:t>
            </a:r>
          </a:p>
          <a:p>
            <a:pPr algn="just">
              <a:lnSpc>
                <a:spcPct val="80000"/>
              </a:lnSpc>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return</a:t>
            </a:r>
            <a:r>
              <a:rPr lang="en-US" altLang="zh-CN" sz="2400" dirty="0">
                <a:solidFill>
                  <a:schemeClr val="tx2"/>
                </a:solidFill>
                <a:latin typeface="Courier New" pitchFamily="49" charset="0"/>
                <a:cs typeface="Courier New" pitchFamily="49" charset="0"/>
              </a:rPr>
              <a:t> b;</a:t>
            </a:r>
          </a:p>
          <a:p>
            <a:pPr algn="just">
              <a:lnSpc>
                <a:spcPct val="80000"/>
              </a:lnSpc>
              <a:buNone/>
            </a:pPr>
            <a:r>
              <a:rPr lang="en-US" altLang="zh-CN" sz="2400" dirty="0">
                <a:solidFill>
                  <a:schemeClr val="tx2"/>
                </a:solidFill>
                <a:latin typeface="Courier New" pitchFamily="49" charset="0"/>
                <a:cs typeface="Courier New" pitchFamily="49" charset="0"/>
              </a:rPr>
              <a:t>}</a:t>
            </a:r>
            <a:endParaRPr lang="zh-CN" altLang="en-US" sz="2400" dirty="0">
              <a:solidFill>
                <a:schemeClr val="tx2"/>
              </a:solidFill>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a:t>
            </a:fld>
            <a:endParaRPr lang="en-US" altLang="zh-CN" dirty="0"/>
          </a:p>
        </p:txBody>
      </p:sp>
    </p:spTree>
    <p:extLst>
      <p:ext uri="{BB962C8B-B14F-4D97-AF65-F5344CB8AC3E}">
        <p14:creationId xmlns:p14="http://schemas.microsoft.com/office/powerpoint/2010/main" val="41041133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标准模板库程序设计</a:t>
            </a:r>
          </a:p>
        </p:txBody>
      </p:sp>
      <p:sp>
        <p:nvSpPr>
          <p:cNvPr id="3" name="内容占位符 2"/>
          <p:cNvSpPr>
            <a:spLocks noGrp="1"/>
          </p:cNvSpPr>
          <p:nvPr>
            <p:ph idx="1"/>
          </p:nvPr>
        </p:nvSpPr>
        <p:spPr/>
        <p:txBody>
          <a:bodyPr/>
          <a:lstStyle/>
          <a:p>
            <a:r>
              <a:rPr kumimoji="1" lang="zh-CN" altLang="en-US" dirty="0"/>
              <a:t>从</a:t>
            </a:r>
            <a:r>
              <a:rPr kumimoji="1" lang="zh-CN" altLang="en-US" dirty="0">
                <a:solidFill>
                  <a:srgbClr val="FF0000"/>
                </a:solidFill>
              </a:rPr>
              <a:t>逻辑层次</a:t>
            </a:r>
            <a:r>
              <a:rPr kumimoji="1" lang="zh-CN" altLang="en-US" dirty="0"/>
              <a:t>来看，</a:t>
            </a:r>
            <a:r>
              <a:rPr kumimoji="1" lang="en-US" altLang="zh-CN" dirty="0"/>
              <a:t>STL</a:t>
            </a:r>
            <a:r>
              <a:rPr kumimoji="1" lang="zh-CN" altLang="en-US" dirty="0"/>
              <a:t>中体现了</a:t>
            </a:r>
            <a:r>
              <a:rPr kumimoji="1" lang="zh-CN" altLang="en-US" dirty="0">
                <a:solidFill>
                  <a:srgbClr val="FF0000"/>
                </a:solidFill>
              </a:rPr>
              <a:t>泛型化程序设计</a:t>
            </a:r>
            <a:r>
              <a:rPr kumimoji="1" lang="zh-CN" altLang="en-US" dirty="0"/>
              <a:t>（</a:t>
            </a:r>
            <a:r>
              <a:rPr kumimoji="1" lang="en-US" altLang="zh-CN" dirty="0"/>
              <a:t>generic programming</a:t>
            </a:r>
            <a:r>
              <a:rPr kumimoji="1" lang="zh-CN" altLang="en-US" dirty="0"/>
              <a:t>）的思想，它提倡使用现有的模板程序代码开发应用程序，是一种代码的重用技术（</a:t>
            </a:r>
            <a:r>
              <a:rPr kumimoji="1" lang="en-US" altLang="zh-CN" dirty="0"/>
              <a:t>reusability</a:t>
            </a:r>
            <a:r>
              <a:rPr kumimoji="1" lang="zh-CN" altLang="en-US" dirty="0"/>
              <a:t>）。许多程序设计语言通过提供标准库来实现代码重用的机制。</a:t>
            </a:r>
            <a:r>
              <a:rPr kumimoji="1" lang="en-US" altLang="zh-CN" dirty="0"/>
              <a:t>STL</a:t>
            </a:r>
            <a:r>
              <a:rPr kumimoji="1" lang="zh-CN" altLang="en-US" dirty="0"/>
              <a:t>是一个通用组件库</a:t>
            </a:r>
            <a:r>
              <a:rPr kumimoji="1" lang="en-US" altLang="zh-CN" dirty="0"/>
              <a:t>, </a:t>
            </a:r>
            <a:r>
              <a:rPr kumimoji="1" lang="zh-CN" altLang="en-US" dirty="0"/>
              <a:t>它的目标是将常用的数据结构和算法标准化、通用化，这样用户可以直接套用而不用重复开发它们，从而提高程序设计的效率。</a:t>
            </a:r>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79</a:t>
            </a:fld>
            <a:endParaRPr lang="en-US" altLang="zh-CN" dirty="0"/>
          </a:p>
        </p:txBody>
      </p:sp>
    </p:spTree>
    <p:extLst>
      <p:ext uri="{BB962C8B-B14F-4D97-AF65-F5344CB8AC3E}">
        <p14:creationId xmlns:p14="http://schemas.microsoft.com/office/powerpoint/2010/main" val="33115686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标准模板库程序设计</a:t>
            </a:r>
          </a:p>
        </p:txBody>
      </p:sp>
      <p:sp>
        <p:nvSpPr>
          <p:cNvPr id="3" name="内容占位符 2"/>
          <p:cNvSpPr>
            <a:spLocks noGrp="1"/>
          </p:cNvSpPr>
          <p:nvPr>
            <p:ph idx="1"/>
          </p:nvPr>
        </p:nvSpPr>
        <p:spPr/>
        <p:txBody>
          <a:bodyPr/>
          <a:lstStyle/>
          <a:p>
            <a:r>
              <a:rPr kumimoji="1" lang="zh-CN" altLang="en-US" dirty="0"/>
              <a:t>从</a:t>
            </a:r>
            <a:r>
              <a:rPr kumimoji="1" lang="zh-CN" altLang="en-US" dirty="0">
                <a:solidFill>
                  <a:srgbClr val="FF0000"/>
                </a:solidFill>
              </a:rPr>
              <a:t>实现层次</a:t>
            </a:r>
            <a:r>
              <a:rPr kumimoji="1" lang="zh-CN" altLang="en-US" dirty="0"/>
              <a:t>看，</a:t>
            </a:r>
            <a:r>
              <a:rPr kumimoji="1" lang="en-US" altLang="zh-CN" dirty="0"/>
              <a:t>STL</a:t>
            </a:r>
            <a:r>
              <a:rPr kumimoji="1" lang="zh-CN" altLang="en-US" dirty="0"/>
              <a:t>是一种</a:t>
            </a:r>
            <a:r>
              <a:rPr kumimoji="1" lang="zh-CN" altLang="en-US" dirty="0">
                <a:solidFill>
                  <a:srgbClr val="FF0000"/>
                </a:solidFill>
              </a:rPr>
              <a:t>类型参数化</a:t>
            </a:r>
            <a:r>
              <a:rPr kumimoji="1" lang="zh-CN" altLang="en-US" dirty="0"/>
              <a:t>（</a:t>
            </a:r>
            <a:r>
              <a:rPr kumimoji="1" lang="en-US" altLang="zh-CN" dirty="0"/>
              <a:t>type parameterized</a:t>
            </a:r>
            <a:r>
              <a:rPr kumimoji="1" lang="zh-CN" altLang="en-US" dirty="0"/>
              <a:t>）的程序设计方法，是一个基于模板的标准类库，称之为</a:t>
            </a:r>
            <a:r>
              <a:rPr kumimoji="1" lang="zh-CN" altLang="en-US" dirty="0">
                <a:solidFill>
                  <a:srgbClr val="FF0000"/>
                </a:solidFill>
              </a:rPr>
              <a:t>容器类</a:t>
            </a:r>
            <a:r>
              <a:rPr kumimoji="1" lang="zh-CN" altLang="en-US" dirty="0"/>
              <a:t>。每种容器都是一种已经建立完成的标准数据结构。在容器中，放入任何类型的数据，很容易建立一个存储该类型（或类）的数据结构。</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80</a:t>
            </a:fld>
            <a:endParaRPr lang="en-US" altLang="zh-CN" dirty="0"/>
          </a:p>
        </p:txBody>
      </p:sp>
    </p:spTree>
    <p:extLst>
      <p:ext uri="{BB962C8B-B14F-4D97-AF65-F5344CB8AC3E}">
        <p14:creationId xmlns:p14="http://schemas.microsoft.com/office/powerpoint/2010/main" val="40113323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标准模板库程序设计</a:t>
            </a:r>
          </a:p>
        </p:txBody>
      </p:sp>
      <p:sp>
        <p:nvSpPr>
          <p:cNvPr id="3" name="内容占位符 2"/>
          <p:cNvSpPr>
            <a:spLocks noGrp="1"/>
          </p:cNvSpPr>
          <p:nvPr>
            <p:ph idx="1"/>
          </p:nvPr>
        </p:nvSpPr>
        <p:spPr/>
        <p:txBody>
          <a:bodyPr/>
          <a:lstStyle/>
          <a:p>
            <a:r>
              <a:rPr kumimoji="1" lang="en-US" altLang="zh-CN" dirty="0"/>
              <a:t>STL</a:t>
            </a:r>
            <a:r>
              <a:rPr kumimoji="1" lang="zh-CN" altLang="en-US" dirty="0"/>
              <a:t>的主要概念</a:t>
            </a:r>
            <a:endParaRPr kumimoji="1" lang="en-US" altLang="zh-CN" dirty="0"/>
          </a:p>
          <a:p>
            <a:pPr lvl="1"/>
            <a:r>
              <a:rPr kumimoji="1" lang="zh-CN" altLang="en-US" dirty="0"/>
              <a:t>容器（</a:t>
            </a:r>
            <a:r>
              <a:rPr kumimoji="1" lang="en-US" altLang="zh-CN" dirty="0"/>
              <a:t>container</a:t>
            </a:r>
            <a:r>
              <a:rPr kumimoji="1" lang="zh-CN" altLang="en-US" dirty="0"/>
              <a:t>）</a:t>
            </a:r>
            <a:endParaRPr kumimoji="1" lang="en-US" altLang="zh-CN" dirty="0"/>
          </a:p>
          <a:p>
            <a:pPr lvl="1"/>
            <a:r>
              <a:rPr kumimoji="1" lang="zh-CN" altLang="en-US" dirty="0"/>
              <a:t>迭代器（</a:t>
            </a:r>
            <a:r>
              <a:rPr kumimoji="1" lang="en-US" altLang="zh-CN" dirty="0"/>
              <a:t>iterator</a:t>
            </a:r>
            <a:r>
              <a:rPr kumimoji="1" lang="zh-CN" altLang="en-US" dirty="0"/>
              <a:t>）</a:t>
            </a:r>
            <a:endParaRPr kumimoji="1" lang="en-US" altLang="zh-CN" dirty="0"/>
          </a:p>
          <a:p>
            <a:pPr lvl="1"/>
            <a:r>
              <a:rPr kumimoji="1" lang="zh-CN" altLang="en-US" dirty="0"/>
              <a:t>算法（</a:t>
            </a:r>
            <a:r>
              <a:rPr kumimoji="1" lang="en-US" altLang="zh-CN" dirty="0"/>
              <a:t>algorithm</a:t>
            </a:r>
            <a:r>
              <a:rPr kumimoji="1" lang="zh-CN" altLang="en-US" dirty="0"/>
              <a:t>）</a:t>
            </a:r>
            <a:endParaRPr kumimoji="1" lang="en-US" altLang="zh-CN"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81</a:t>
            </a:fld>
            <a:endParaRPr lang="en-US" altLang="zh-CN" dirty="0"/>
          </a:p>
        </p:txBody>
      </p:sp>
    </p:spTree>
    <p:extLst>
      <p:ext uri="{BB962C8B-B14F-4D97-AF65-F5344CB8AC3E}">
        <p14:creationId xmlns:p14="http://schemas.microsoft.com/office/powerpoint/2010/main" val="2953032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a:t>
            </a:r>
            <a:r>
              <a:rPr lang="zh-CN" altLang="en-US" dirty="0"/>
              <a:t>容器</a:t>
            </a:r>
          </a:p>
        </p:txBody>
      </p:sp>
      <p:sp>
        <p:nvSpPr>
          <p:cNvPr id="3" name="内容占位符 2"/>
          <p:cNvSpPr>
            <a:spLocks noGrp="1"/>
          </p:cNvSpPr>
          <p:nvPr>
            <p:ph idx="1"/>
          </p:nvPr>
        </p:nvSpPr>
        <p:spPr/>
        <p:txBody>
          <a:bodyPr/>
          <a:lstStyle/>
          <a:p>
            <a:r>
              <a:rPr kumimoji="1" lang="zh-CN" altLang="en-US" dirty="0">
                <a:solidFill>
                  <a:srgbClr val="FF0000"/>
                </a:solidFill>
              </a:rPr>
              <a:t>容器</a:t>
            </a:r>
            <a:r>
              <a:rPr kumimoji="1" lang="zh-CN" altLang="en-US" dirty="0"/>
              <a:t>（</a:t>
            </a:r>
            <a:r>
              <a:rPr kumimoji="1" lang="en-US" altLang="zh-CN" dirty="0"/>
              <a:t>container</a:t>
            </a:r>
            <a:r>
              <a:rPr kumimoji="1" lang="zh-CN" altLang="en-US" dirty="0"/>
              <a:t>）就是</a:t>
            </a:r>
            <a:r>
              <a:rPr kumimoji="1" lang="zh-CN" altLang="en-US" dirty="0">
                <a:solidFill>
                  <a:srgbClr val="FF0000"/>
                </a:solidFill>
              </a:rPr>
              <a:t>通用的数据结构</a:t>
            </a:r>
            <a:endParaRPr kumimoji="1" lang="en-US" altLang="zh-CN" dirty="0">
              <a:solidFill>
                <a:srgbClr val="FF0000"/>
              </a:solidFill>
            </a:endParaRPr>
          </a:p>
          <a:p>
            <a:pPr lvl="1"/>
            <a:r>
              <a:rPr kumimoji="1" lang="zh-CN" altLang="en-US" dirty="0"/>
              <a:t>向量（</a:t>
            </a:r>
            <a:r>
              <a:rPr kumimoji="1" lang="en-US" altLang="zh-CN" dirty="0"/>
              <a:t>vector</a:t>
            </a:r>
            <a:r>
              <a:rPr kumimoji="1" lang="zh-CN" altLang="en-US" dirty="0"/>
              <a:t>）</a:t>
            </a:r>
            <a:endParaRPr kumimoji="1" lang="en-US" altLang="zh-CN" dirty="0"/>
          </a:p>
          <a:p>
            <a:pPr lvl="1"/>
            <a:r>
              <a:rPr kumimoji="1" lang="zh-CN" altLang="en-US" dirty="0"/>
              <a:t>列表（</a:t>
            </a:r>
            <a:r>
              <a:rPr kumimoji="1" lang="en-US" altLang="zh-CN" dirty="0"/>
              <a:t>list</a:t>
            </a:r>
            <a:r>
              <a:rPr kumimoji="1" lang="zh-CN" altLang="en-US" dirty="0"/>
              <a:t>）</a:t>
            </a:r>
            <a:endParaRPr kumimoji="1" lang="en-US" altLang="zh-CN" dirty="0"/>
          </a:p>
          <a:p>
            <a:pPr lvl="1"/>
            <a:r>
              <a:rPr kumimoji="1" lang="zh-CN" altLang="en-US" dirty="0"/>
              <a:t>队列（</a:t>
            </a:r>
            <a:r>
              <a:rPr kumimoji="1" lang="en-US" altLang="zh-CN" dirty="0"/>
              <a:t>queue/</a:t>
            </a:r>
            <a:r>
              <a:rPr kumimoji="1" lang="en-US" altLang="zh-CN" dirty="0" err="1"/>
              <a:t>deque</a:t>
            </a:r>
            <a:r>
              <a:rPr kumimoji="1" lang="en-US" altLang="zh-CN" dirty="0"/>
              <a:t>/</a:t>
            </a:r>
            <a:r>
              <a:rPr kumimoji="1" lang="en-US" altLang="zh-CN" dirty="0" err="1"/>
              <a:t>priority_queue</a:t>
            </a:r>
            <a:r>
              <a:rPr kumimoji="1" lang="zh-CN" altLang="en-US" dirty="0"/>
              <a:t>）</a:t>
            </a:r>
            <a:endParaRPr kumimoji="1" lang="en-US" altLang="zh-CN" dirty="0"/>
          </a:p>
          <a:p>
            <a:pPr lvl="1"/>
            <a:r>
              <a:rPr kumimoji="1" lang="zh-CN" altLang="en-US" dirty="0"/>
              <a:t>栈     </a:t>
            </a:r>
            <a:r>
              <a:rPr kumimoji="1" lang="en-US" altLang="zh-CN" dirty="0"/>
              <a:t>s(stack)</a:t>
            </a:r>
          </a:p>
          <a:p>
            <a:pPr lvl="1"/>
            <a:r>
              <a:rPr kumimoji="1" lang="zh-CN" altLang="en-US" dirty="0"/>
              <a:t>集合（</a:t>
            </a:r>
            <a:r>
              <a:rPr kumimoji="1" lang="en-US" altLang="zh-CN" dirty="0"/>
              <a:t>set/ multiset</a:t>
            </a:r>
            <a:r>
              <a:rPr kumimoji="1" lang="zh-CN" altLang="en-US" dirty="0"/>
              <a:t>）</a:t>
            </a:r>
            <a:endParaRPr kumimoji="1" lang="en-US" altLang="zh-CN" dirty="0"/>
          </a:p>
          <a:p>
            <a:pPr lvl="1"/>
            <a:r>
              <a:rPr kumimoji="1" lang="zh-CN" altLang="en-US" dirty="0"/>
              <a:t>映射（</a:t>
            </a:r>
            <a:r>
              <a:rPr kumimoji="1" lang="en-US" altLang="zh-CN" dirty="0"/>
              <a:t>map/</a:t>
            </a:r>
            <a:r>
              <a:rPr kumimoji="1" lang="en-US" altLang="zh-CN" dirty="0" err="1"/>
              <a:t>multimap</a:t>
            </a:r>
            <a:r>
              <a:rPr kumimoji="1" lang="zh-CN" altLang="en-US" dirty="0"/>
              <a:t>）</a:t>
            </a:r>
            <a:endParaRPr kumimoji="1" lang="en-US" altLang="zh-CN" dirty="0"/>
          </a:p>
          <a:p>
            <a:r>
              <a:rPr kumimoji="1" lang="zh-CN" altLang="en-US" dirty="0"/>
              <a:t>容器用来承载不同类型的数据对象</a:t>
            </a:r>
            <a:endParaRPr kumimoji="1" lang="en-US" altLang="zh-CN" dirty="0"/>
          </a:p>
          <a:p>
            <a:r>
              <a:rPr kumimoji="1" lang="zh-CN" altLang="en-US" dirty="0"/>
              <a:t>不同类型的数据放到容器中进行加工处理，形成具有一定共同特性的数据结构</a:t>
            </a:r>
            <a:endParaRPr kumimoji="1" lang="en-US" altLang="zh-CN"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82</a:t>
            </a:fld>
            <a:endParaRPr lang="en-US" altLang="zh-CN" dirty="0"/>
          </a:p>
        </p:txBody>
      </p:sp>
    </p:spTree>
    <p:extLst>
      <p:ext uri="{BB962C8B-B14F-4D97-AF65-F5344CB8AC3E}">
        <p14:creationId xmlns:p14="http://schemas.microsoft.com/office/powerpoint/2010/main" val="11010155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a:t>
            </a:r>
            <a:r>
              <a:rPr lang="zh-CN" altLang="en-US" dirty="0"/>
              <a:t>容器</a:t>
            </a:r>
          </a:p>
        </p:txBody>
      </p:sp>
      <p:sp>
        <p:nvSpPr>
          <p:cNvPr id="3" name="内容占位符 2"/>
          <p:cNvSpPr>
            <a:spLocks noGrp="1"/>
          </p:cNvSpPr>
          <p:nvPr>
            <p:ph idx="1"/>
          </p:nvPr>
        </p:nvSpPr>
        <p:spPr/>
        <p:txBody>
          <a:bodyPr/>
          <a:lstStyle/>
          <a:p>
            <a:r>
              <a:rPr kumimoji="1" lang="en-US" altLang="zh-CN" dirty="0"/>
              <a:t>STL</a:t>
            </a:r>
            <a:r>
              <a:rPr kumimoji="1" lang="zh-CN" altLang="en-US" dirty="0"/>
              <a:t>的所有容器都是类模板</a:t>
            </a:r>
            <a:endParaRPr lang="zh-CN" altLang="en-US" dirty="0"/>
          </a:p>
          <a:p>
            <a:pPr lvl="1"/>
            <a:r>
              <a:rPr kumimoji="1" lang="zh-CN" altLang="en-US" dirty="0"/>
              <a:t>每个容器只允许存储</a:t>
            </a:r>
            <a:r>
              <a:rPr kumimoji="1" lang="zh-CN" altLang="en-US" dirty="0">
                <a:solidFill>
                  <a:srgbClr val="FF0000"/>
                </a:solidFill>
              </a:rPr>
              <a:t>相同类型的数据</a:t>
            </a:r>
            <a:endParaRPr kumimoji="1" lang="en-US" altLang="zh-CN" dirty="0">
              <a:solidFill>
                <a:srgbClr val="FF0000"/>
              </a:solidFill>
            </a:endParaRPr>
          </a:p>
          <a:p>
            <a:pPr lvl="1"/>
            <a:r>
              <a:rPr kumimoji="1" lang="zh-CN" altLang="en-US" dirty="0"/>
              <a:t>可创建不同的容器存储不同类型的数据</a:t>
            </a:r>
            <a:endParaRPr lang="en-US" altLang="zh-CN" dirty="0"/>
          </a:p>
          <a:p>
            <a:r>
              <a:rPr kumimoji="1" lang="zh-CN" altLang="en-US" dirty="0"/>
              <a:t>不同的容器有不同的插入、删除和存取行为和性能特征，用户需要分析数据之间逻辑关系，为给定的任务选择最合适的容器</a:t>
            </a:r>
            <a:endParaRPr kumimoji="1" lang="en-US" altLang="zh-CN" dirty="0"/>
          </a:p>
          <a:p>
            <a:r>
              <a:rPr kumimoji="1" lang="zh-CN" altLang="en-US" dirty="0"/>
              <a:t>容器的分类</a:t>
            </a:r>
            <a:endParaRPr kumimoji="1" lang="en-US" altLang="zh-CN" dirty="0"/>
          </a:p>
          <a:p>
            <a:pPr lvl="1"/>
            <a:r>
              <a:rPr kumimoji="1" lang="zh-CN" altLang="en-US" dirty="0"/>
              <a:t>顺序容器</a:t>
            </a:r>
            <a:endParaRPr kumimoji="1" lang="en-US" altLang="zh-CN" dirty="0"/>
          </a:p>
          <a:p>
            <a:pPr lvl="1"/>
            <a:r>
              <a:rPr kumimoji="1" lang="zh-CN" altLang="en-US" dirty="0"/>
              <a:t>关联容器</a:t>
            </a:r>
            <a:endParaRPr kumimoji="1" lang="en-US" altLang="zh-CN"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83</a:t>
            </a:fld>
            <a:endParaRPr lang="en-US" altLang="zh-CN" dirty="0"/>
          </a:p>
        </p:txBody>
      </p:sp>
    </p:spTree>
    <p:extLst>
      <p:ext uri="{BB962C8B-B14F-4D97-AF65-F5344CB8AC3E}">
        <p14:creationId xmlns:p14="http://schemas.microsoft.com/office/powerpoint/2010/main" val="38615079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a:t>
            </a:r>
            <a:r>
              <a:rPr lang="zh-CN" altLang="en-US" dirty="0"/>
              <a:t>容器</a:t>
            </a:r>
          </a:p>
        </p:txBody>
      </p:sp>
      <p:sp>
        <p:nvSpPr>
          <p:cNvPr id="3" name="内容占位符 2"/>
          <p:cNvSpPr>
            <a:spLocks noGrp="1"/>
          </p:cNvSpPr>
          <p:nvPr>
            <p:ph idx="1"/>
          </p:nvPr>
        </p:nvSpPr>
        <p:spPr/>
        <p:txBody>
          <a:bodyPr/>
          <a:lstStyle/>
          <a:p>
            <a:r>
              <a:rPr lang="zh-CN" altLang="en-US" dirty="0"/>
              <a:t>顺序容器</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84</a:t>
            </a:fld>
            <a:endParaRPr lang="en-US" altLang="zh-CN" dirty="0"/>
          </a:p>
        </p:txBody>
      </p:sp>
      <p:graphicFrame>
        <p:nvGraphicFramePr>
          <p:cNvPr id="6" name="Group 122"/>
          <p:cNvGraphicFramePr>
            <a:graphicFrameLocks noGrp="1"/>
          </p:cNvGraphicFramePr>
          <p:nvPr>
            <p:extLst>
              <p:ext uri="{D42A27DB-BD31-4B8C-83A1-F6EECF244321}">
                <p14:modId xmlns:p14="http://schemas.microsoft.com/office/powerpoint/2010/main" val="579197898"/>
              </p:ext>
            </p:extLst>
          </p:nvPr>
        </p:nvGraphicFramePr>
        <p:xfrm>
          <a:off x="179512" y="2276872"/>
          <a:ext cx="8856984" cy="4106640"/>
        </p:xfrm>
        <a:graphic>
          <a:graphicData uri="http://schemas.openxmlformats.org/drawingml/2006/table">
            <a:tbl>
              <a:tblPr/>
              <a:tblGrid>
                <a:gridCol w="1584176">
                  <a:extLst>
                    <a:ext uri="{9D8B030D-6E8A-4147-A177-3AD203B41FA5}">
                      <a16:colId xmlns:a16="http://schemas.microsoft.com/office/drawing/2014/main" val="20000"/>
                    </a:ext>
                  </a:extLst>
                </a:gridCol>
                <a:gridCol w="3528392">
                  <a:extLst>
                    <a:ext uri="{9D8B030D-6E8A-4147-A177-3AD203B41FA5}">
                      <a16:colId xmlns:a16="http://schemas.microsoft.com/office/drawing/2014/main" val="20001"/>
                    </a:ext>
                  </a:extLst>
                </a:gridCol>
                <a:gridCol w="2448272">
                  <a:extLst>
                    <a:ext uri="{9D8B030D-6E8A-4147-A177-3AD203B41FA5}">
                      <a16:colId xmlns:a16="http://schemas.microsoft.com/office/drawing/2014/main" val="20002"/>
                    </a:ext>
                  </a:extLst>
                </a:gridCol>
                <a:gridCol w="1296144">
                  <a:extLst>
                    <a:ext uri="{9D8B030D-6E8A-4147-A177-3AD203B41FA5}">
                      <a16:colId xmlns:a16="http://schemas.microsoft.com/office/drawing/2014/main" val="20003"/>
                    </a:ext>
                  </a:extLst>
                </a:gridCol>
              </a:tblGrid>
              <a:tr h="431800">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2"/>
                          </a:solidFill>
                          <a:effectLst/>
                          <a:latin typeface="Times New Roman" pitchFamily="18" charset="0"/>
                          <a:ea typeface="黑体" pitchFamily="49" charset="-122"/>
                          <a:cs typeface="Times New Roman" pitchFamily="18" charset="0"/>
                        </a:rPr>
                        <a:t>容器类名</a:t>
                      </a:r>
                    </a:p>
                  </a:txBody>
                  <a:tcPr marL="180000" marR="162000" marT="82800" marB="82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2"/>
                          </a:solidFill>
                          <a:effectLst/>
                          <a:latin typeface="Times New Roman" pitchFamily="18" charset="0"/>
                          <a:ea typeface="黑体" pitchFamily="49" charset="-122"/>
                          <a:cs typeface="Times New Roman" pitchFamily="18" charset="0"/>
                        </a:rPr>
                        <a:t>特性</a:t>
                      </a:r>
                    </a:p>
                  </a:txBody>
                  <a:tcPr marL="180000" marR="162000" marT="82800" marB="82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2"/>
                          </a:solidFill>
                          <a:effectLst/>
                          <a:latin typeface="Times New Roman" pitchFamily="18" charset="0"/>
                          <a:ea typeface="黑体" pitchFamily="49" charset="-122"/>
                          <a:cs typeface="Times New Roman" pitchFamily="18" charset="0"/>
                        </a:rPr>
                        <a:t>何时使用</a:t>
                      </a:r>
                    </a:p>
                  </a:txBody>
                  <a:tcPr marL="180000" marR="162000" marT="82800" marB="82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2"/>
                          </a:solidFill>
                          <a:effectLst/>
                          <a:latin typeface="Times New Roman" pitchFamily="18" charset="0"/>
                          <a:ea typeface="黑体" pitchFamily="49" charset="-122"/>
                          <a:cs typeface="Times New Roman" pitchFamily="18" charset="0"/>
                        </a:rPr>
                        <a:t>头文件</a:t>
                      </a:r>
                    </a:p>
                  </a:txBody>
                  <a:tcPr marL="180000" marR="162000" marT="82800" marB="8280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0"/>
                  </a:ext>
                </a:extLst>
              </a:tr>
              <a:tr h="438150">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vector</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（向量）</a:t>
                      </a:r>
                      <a:endParaRPr kumimoji="1" lang="zh-CN" altLang="en-US" sz="1600" b="1" i="0" u="none" strike="noStrike" cap="none" normalizeH="0" baseline="0" dirty="0">
                        <a:ln>
                          <a:noFill/>
                        </a:ln>
                        <a:solidFill>
                          <a:schemeClr val="tx1"/>
                        </a:solidFill>
                        <a:effectLst/>
                        <a:latin typeface="Times New Roman" pitchFamily="18" charset="0"/>
                        <a:ea typeface="宋体" pitchFamily="2" charset="-122"/>
                      </a:endParaRPr>
                    </a:p>
                  </a:txBody>
                  <a:tcPr marL="180000" marR="162000" marT="82800" marB="8280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在内存中占有一块连续的空间，存储一个元素序列。可以看作一个可自动扩充的动态数组，而且提供越界检查。可用</a:t>
                      </a:r>
                      <a:r>
                        <a:rPr kumimoji="1" lang="en-US" alt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1" lang="zh-CN" alt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运算符直接存取数据。</a:t>
                      </a: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需要快速查找，不在意插入</a:t>
                      </a:r>
                      <a:r>
                        <a:rPr kumimoji="1" lang="en-US" alt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1" lang="zh-CN" alt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删除的速度快慢。能使用数组的地方都能使用向量。</a:t>
                      </a:r>
                      <a:endParaRPr kumimoji="1" lang="zh-CN" altLang="en-US" sz="1600" b="1" i="0" u="none" strike="noStrike" cap="none" normalizeH="0" baseline="0" dirty="0">
                        <a:ln>
                          <a:noFill/>
                        </a:ln>
                        <a:solidFill>
                          <a:schemeClr val="tx1"/>
                        </a:solidFill>
                        <a:effectLst/>
                        <a:latin typeface="Times New Roman" pitchFamily="18" charset="0"/>
                        <a:ea typeface="宋体" pitchFamily="2" charset="-122"/>
                      </a:endParaRPr>
                    </a:p>
                  </a:txBody>
                  <a:tcPr marL="180000" marR="162000" marT="82800" marB="82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&lt;vector&gt;</a:t>
                      </a:r>
                      <a:endParaRPr kumimoji="1"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150">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list</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（列表）</a:t>
                      </a:r>
                      <a:endParaRPr kumimoji="1" lang="zh-CN" altLang="en-US" sz="1600" b="1" i="0" u="none" strike="noStrike" cap="none" normalizeH="0" baseline="0" dirty="0">
                        <a:ln>
                          <a:noFill/>
                        </a:ln>
                        <a:solidFill>
                          <a:schemeClr val="tx1"/>
                        </a:solidFill>
                        <a:effectLst/>
                        <a:latin typeface="Times New Roman" pitchFamily="18" charset="0"/>
                        <a:ea typeface="宋体" pitchFamily="2" charset="-122"/>
                      </a:endParaRPr>
                    </a:p>
                  </a:txBody>
                  <a:tcPr marL="180000" marR="162000" marT="82800" marB="8280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双向链接列表，每个节点包含一个元素。列表中的每个元素均有指针指向前一个元素和下一个元素。</a:t>
                      </a:r>
                      <a:endParaRPr kumimoji="1" lang="zh-CN" altLang="en-US" sz="1600" b="1" i="0" u="none" strike="noStrike" cap="none" normalizeH="0" baseline="0" dirty="0">
                        <a:ln>
                          <a:noFill/>
                        </a:ln>
                        <a:solidFill>
                          <a:schemeClr val="tx1"/>
                        </a:solidFill>
                        <a:effectLst/>
                        <a:latin typeface="Times New Roman" pitchFamily="18" charset="0"/>
                        <a:ea typeface="宋体"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需要快速的插入</a:t>
                      </a:r>
                      <a:r>
                        <a:rPr kumimoji="1" lang="en-US" alt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1" lang="zh-CN" alt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删除，不在意查找的速度慢，就可以使用列表。</a:t>
                      </a:r>
                      <a:endParaRPr kumimoji="1" lang="zh-CN" altLang="en-US" sz="1600" b="1" i="0" u="none" strike="noStrike" cap="none" normalizeH="0" baseline="0" dirty="0">
                        <a:ln>
                          <a:noFill/>
                        </a:ln>
                        <a:solidFill>
                          <a:schemeClr val="tx1"/>
                        </a:solidFill>
                        <a:effectLst/>
                        <a:latin typeface="Times New Roman" pitchFamily="18" charset="0"/>
                        <a:ea typeface="宋体" pitchFamily="2" charset="-122"/>
                      </a:endParaRPr>
                    </a:p>
                  </a:txBody>
                  <a:tcPr marL="180000" marR="162000" marT="82800" marB="82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&lt; list &gt;</a:t>
                      </a:r>
                      <a:endParaRPr kumimoji="1" lang="en-US" altLang="zh-CN" sz="1600" b="1" i="0" u="none" strike="noStrike" cap="none" normalizeH="0" baseline="0">
                        <a:ln>
                          <a:noFill/>
                        </a:ln>
                        <a:solidFill>
                          <a:schemeClr val="tx1"/>
                        </a:solidFill>
                        <a:effectLst/>
                        <a:latin typeface="Times New Roman" pitchFamily="18" charset="0"/>
                        <a:ea typeface="宋体"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150">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deque</a:t>
                      </a:r>
                      <a:endParaRPr kumimoji="1" lang="en-US" alt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（双端队列）</a:t>
                      </a:r>
                      <a:endParaRPr kumimoji="1" lang="zh-CN" altLang="en-US" sz="1600" b="1" i="0" u="none" strike="noStrike" cap="none" normalizeH="0" baseline="0" dirty="0">
                        <a:ln>
                          <a:noFill/>
                        </a:ln>
                        <a:solidFill>
                          <a:schemeClr val="tx1"/>
                        </a:solidFill>
                        <a:effectLst/>
                        <a:latin typeface="Times New Roman" pitchFamily="18" charset="0"/>
                        <a:ea typeface="宋体" pitchFamily="2" charset="-122"/>
                      </a:endParaRPr>
                    </a:p>
                  </a:txBody>
                  <a:tcPr marL="180000" marR="162000" marT="82800" marB="8280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在内存中不占有一块连续的空间，介于向量和列表之间，更接近向量，适用于由两端存取数据。可用</a:t>
                      </a:r>
                      <a:r>
                        <a:rPr kumimoji="1" lang="en-US" altLang="zh-CN"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1" lang="zh-CN" alt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运算符直接存取数据。</a:t>
                      </a:r>
                      <a:endParaRPr kumimoji="1" lang="zh-CN" altLang="en-US" sz="1600" b="1" i="0" u="none" strike="noStrike" cap="none" normalizeH="0" baseline="0">
                        <a:ln>
                          <a:noFill/>
                        </a:ln>
                        <a:solidFill>
                          <a:schemeClr val="tx1"/>
                        </a:solidFill>
                        <a:effectLst/>
                        <a:latin typeface="Times New Roman" pitchFamily="18" charset="0"/>
                        <a:ea typeface="宋体"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可以提供快速的元素存取。在序列中插入</a:t>
                      </a:r>
                      <a:r>
                        <a:rPr kumimoji="1" lang="en-US" alt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1" lang="zh-CN" alt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删的速度除较慢。一般不需要使用双端队列，可以转而使用</a:t>
                      </a:r>
                      <a:r>
                        <a:rPr kumimoji="1" lang="en-US" alt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vector</a:t>
                      </a:r>
                      <a:r>
                        <a:rPr kumimoji="1" lang="zh-CN" alt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或</a:t>
                      </a:r>
                      <a:r>
                        <a:rPr kumimoji="1" lang="en-US" alt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list</a:t>
                      </a:r>
                      <a:r>
                        <a:rPr kumimoji="1" lang="zh-CN" alt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endParaRPr kumimoji="1" lang="zh-CN" altLang="en-US" sz="1600" b="1" i="0" u="none" strike="noStrike" cap="none" normalizeH="0" baseline="0" dirty="0">
                        <a:ln>
                          <a:noFill/>
                        </a:ln>
                        <a:solidFill>
                          <a:schemeClr val="tx1"/>
                        </a:solidFill>
                        <a:effectLst/>
                        <a:latin typeface="Times New Roman" pitchFamily="18" charset="0"/>
                        <a:ea typeface="宋体" pitchFamily="2" charset="-122"/>
                      </a:endParaRPr>
                    </a:p>
                  </a:txBody>
                  <a:tcPr marL="180000" marR="162000" marT="82800" marB="82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&lt; </a:t>
                      </a:r>
                      <a:r>
                        <a:rPr kumimoji="1" lang="en-US" altLang="zh-CN" sz="16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deque</a:t>
                      </a:r>
                      <a:r>
                        <a:rPr kumimoji="1" lang="en-US" alt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&gt;</a:t>
                      </a:r>
                      <a:endParaRPr kumimoji="1" lang="en-US" altLang="zh-CN" sz="1600" b="1" i="0" u="none" strike="noStrike" cap="none" normalizeH="0" baseline="0" dirty="0">
                        <a:ln>
                          <a:noFill/>
                        </a:ln>
                        <a:solidFill>
                          <a:schemeClr val="tx1"/>
                        </a:solidFill>
                        <a:effectLst/>
                        <a:latin typeface="Times New Roman" pitchFamily="18" charset="0"/>
                        <a:ea typeface="宋体"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8667566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a:t>
            </a:r>
            <a:r>
              <a:rPr lang="zh-CN" altLang="en-US" dirty="0"/>
              <a:t>容器</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9.9】</a:t>
            </a:r>
            <a:r>
              <a:rPr kumimoji="1" lang="zh-CN" altLang="en-US" dirty="0">
                <a:solidFill>
                  <a:srgbClr val="C00000"/>
                </a:solidFill>
              </a:rPr>
              <a:t>将学生成绩转换为标准分</a:t>
            </a:r>
            <a:endParaRPr kumimoji="1" lang="en-US" altLang="zh-CN" dirty="0">
              <a:solidFill>
                <a:srgbClr val="C00000"/>
              </a:solidFill>
            </a:endParaRPr>
          </a:p>
          <a:p>
            <a:pPr lvl="1"/>
            <a:r>
              <a:rPr kumimoji="1" lang="zh-CN" altLang="en-US" dirty="0"/>
              <a:t>学生的成绩一般是原始成绩，要将学生的成绩转换为标准分，必须首先比较所有学生的成绩，取得最高分，将学生原始成绩除以最高分，然后乘上</a:t>
            </a:r>
            <a:r>
              <a:rPr kumimoji="1" lang="en-US" altLang="zh-CN" dirty="0"/>
              <a:t>100</a:t>
            </a:r>
            <a:r>
              <a:rPr kumimoji="1" lang="zh-CN" altLang="en-US" dirty="0"/>
              <a:t>。</a:t>
            </a:r>
          </a:p>
          <a:p>
            <a:pPr lvl="1"/>
            <a:r>
              <a:rPr kumimoji="1" lang="zh-CN" altLang="en-US" dirty="0"/>
              <a:t>由于程序没有给出学生人数，所以采用向量作为数据存储结构，因为向量的元素个数可以自动的动态增长</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85</a:t>
            </a:fld>
            <a:endParaRPr lang="en-US" altLang="zh-CN" dirty="0"/>
          </a:p>
        </p:txBody>
      </p:sp>
    </p:spTree>
    <p:extLst>
      <p:ext uri="{BB962C8B-B14F-4D97-AF65-F5344CB8AC3E}">
        <p14:creationId xmlns:p14="http://schemas.microsoft.com/office/powerpoint/2010/main" val="58637934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a:t>
            </a:r>
            <a:r>
              <a:rPr lang="zh-CN" altLang="en-US" dirty="0"/>
              <a:t>容器</a:t>
            </a:r>
          </a:p>
        </p:txBody>
      </p:sp>
      <p:sp>
        <p:nvSpPr>
          <p:cNvPr id="3" name="内容占位符 2"/>
          <p:cNvSpPr>
            <a:spLocks noGrp="1"/>
          </p:cNvSpPr>
          <p:nvPr>
            <p:ph idx="1"/>
          </p:nvPr>
        </p:nvSpPr>
        <p:spPr/>
        <p:txBody>
          <a:bodyPr/>
          <a:lstStyle/>
          <a:p>
            <a:pPr marL="0" indent="0">
              <a:buNone/>
            </a:pPr>
            <a:r>
              <a:rPr lang="en-US" altLang="zh-CN" sz="2400" dirty="0">
                <a:solidFill>
                  <a:srgbClr val="0000FF"/>
                </a:solidFill>
                <a:latin typeface="Courier New" panose="02070309020205020404" pitchFamily="49" charset="0"/>
                <a:cs typeface="Courier New" panose="02070309020205020404" pitchFamily="49" charset="0"/>
              </a:rPr>
              <a:t>#include</a:t>
            </a:r>
            <a:r>
              <a:rPr lang="en-US" altLang="zh-CN" sz="2400" dirty="0">
                <a:solidFill>
                  <a:schemeClr val="tx2"/>
                </a:solidFill>
                <a:latin typeface="Courier New" panose="02070309020205020404" pitchFamily="49" charset="0"/>
                <a:cs typeface="Courier New" panose="02070309020205020404" pitchFamily="49" charset="0"/>
              </a:rPr>
              <a:t>&lt;</a:t>
            </a:r>
            <a:r>
              <a:rPr lang="en-US" altLang="zh-CN" sz="2400" dirty="0" err="1">
                <a:solidFill>
                  <a:schemeClr val="tx2"/>
                </a:solidFill>
                <a:latin typeface="Courier New" panose="02070309020205020404" pitchFamily="49" charset="0"/>
                <a:cs typeface="Courier New" panose="02070309020205020404" pitchFamily="49" charset="0"/>
              </a:rPr>
              <a:t>iostream</a:t>
            </a:r>
            <a:r>
              <a:rPr lang="en-US" altLang="zh-CN" sz="2400" dirty="0">
                <a:solidFill>
                  <a:schemeClr val="tx2"/>
                </a:solidFill>
                <a:latin typeface="Courier New" panose="02070309020205020404" pitchFamily="49" charset="0"/>
                <a:cs typeface="Courier New" panose="02070309020205020404" pitchFamily="49" charset="0"/>
              </a:rPr>
              <a:t>&gt;</a:t>
            </a:r>
          </a:p>
          <a:p>
            <a:pPr marL="0" indent="0">
              <a:buNone/>
            </a:pPr>
            <a:r>
              <a:rPr lang="en-US" altLang="zh-CN" sz="2400" dirty="0">
                <a:solidFill>
                  <a:srgbClr val="0000FF"/>
                </a:solidFill>
                <a:latin typeface="Courier New" panose="02070309020205020404" pitchFamily="49" charset="0"/>
                <a:cs typeface="Courier New" panose="02070309020205020404" pitchFamily="49" charset="0"/>
              </a:rPr>
              <a:t>#include</a:t>
            </a:r>
            <a:r>
              <a:rPr lang="en-US" altLang="zh-CN" sz="2400" dirty="0">
                <a:solidFill>
                  <a:schemeClr val="tx2"/>
                </a:solidFill>
                <a:latin typeface="Courier New" panose="02070309020205020404" pitchFamily="49" charset="0"/>
                <a:cs typeface="Courier New" panose="02070309020205020404" pitchFamily="49" charset="0"/>
              </a:rPr>
              <a:t>&lt;vector&gt;</a:t>
            </a:r>
          </a:p>
          <a:p>
            <a:pPr marL="0" indent="0">
              <a:buNone/>
            </a:pPr>
            <a:r>
              <a:rPr lang="en-US" altLang="zh-CN" sz="2400" dirty="0">
                <a:solidFill>
                  <a:srgbClr val="0000FF"/>
                </a:solidFill>
                <a:latin typeface="Courier New" panose="02070309020205020404" pitchFamily="49" charset="0"/>
                <a:cs typeface="Courier New" panose="02070309020205020404" pitchFamily="49" charset="0"/>
              </a:rPr>
              <a:t>using namespace </a:t>
            </a:r>
            <a:r>
              <a:rPr lang="en-US" altLang="zh-CN" sz="2400" dirty="0" err="1">
                <a:solidFill>
                  <a:schemeClr val="tx2"/>
                </a:solidFill>
                <a:latin typeface="Courier New" panose="02070309020205020404" pitchFamily="49" charset="0"/>
                <a:cs typeface="Courier New" panose="02070309020205020404" pitchFamily="49" charset="0"/>
              </a:rPr>
              <a:t>std</a:t>
            </a:r>
            <a:r>
              <a:rPr lang="en-US" altLang="zh-CN" sz="2400" dirty="0">
                <a:solidFill>
                  <a:schemeClr val="tx2"/>
                </a:solidFill>
                <a:latin typeface="Courier New" panose="02070309020205020404" pitchFamily="49" charset="0"/>
                <a:cs typeface="Courier New" panose="02070309020205020404" pitchFamily="49" charset="0"/>
              </a:rPr>
              <a:t>;</a:t>
            </a:r>
          </a:p>
          <a:p>
            <a:pPr marL="0" indent="0">
              <a:buNone/>
            </a:pPr>
            <a:r>
              <a:rPr lang="en-US" altLang="zh-CN" sz="2400" dirty="0" err="1">
                <a:solidFill>
                  <a:srgbClr val="0000FF"/>
                </a:solidFill>
                <a:latin typeface="Courier New" panose="02070309020205020404" pitchFamily="49" charset="0"/>
                <a:cs typeface="Courier New" panose="02070309020205020404" pitchFamily="49" charset="0"/>
              </a:rPr>
              <a:t>int</a:t>
            </a:r>
            <a:r>
              <a:rPr lang="en-US" altLang="zh-CN" sz="2400" dirty="0">
                <a:solidFill>
                  <a:schemeClr val="tx2"/>
                </a:solidFill>
                <a:latin typeface="Courier New" panose="02070309020205020404" pitchFamily="49" charset="0"/>
                <a:cs typeface="Courier New" panose="02070309020205020404" pitchFamily="49" charset="0"/>
              </a:rPr>
              <a:t> main(){</a:t>
            </a:r>
          </a:p>
          <a:p>
            <a:pPr marL="0" indent="0">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a:solidFill>
                  <a:srgbClr val="0000FF"/>
                </a:solidFill>
                <a:latin typeface="Courier New" panose="02070309020205020404" pitchFamily="49" charset="0"/>
                <a:cs typeface="Courier New" panose="02070309020205020404" pitchFamily="49" charset="0"/>
              </a:rPr>
              <a:t>vector</a:t>
            </a:r>
            <a:r>
              <a:rPr lang="en-US" altLang="zh-CN" sz="2400" dirty="0">
                <a:solidFill>
                  <a:schemeClr val="tx2"/>
                </a:solidFill>
                <a:latin typeface="Courier New" panose="02070309020205020404" pitchFamily="49" charset="0"/>
                <a:cs typeface="Courier New" panose="02070309020205020404" pitchFamily="49" charset="0"/>
              </a:rPr>
              <a:t>&lt;</a:t>
            </a:r>
            <a:r>
              <a:rPr lang="en-US" altLang="zh-CN" sz="2400" dirty="0">
                <a:solidFill>
                  <a:srgbClr val="0000FF"/>
                </a:solidFill>
                <a:latin typeface="Courier New" panose="02070309020205020404" pitchFamily="49" charset="0"/>
                <a:cs typeface="Courier New" panose="02070309020205020404" pitchFamily="49" charset="0"/>
              </a:rPr>
              <a:t>double</a:t>
            </a:r>
            <a:r>
              <a:rPr lang="en-US" altLang="zh-CN" sz="2400" dirty="0">
                <a:solidFill>
                  <a:schemeClr val="tx2"/>
                </a:solidFill>
                <a:latin typeface="Courier New" panose="02070309020205020404" pitchFamily="49" charset="0"/>
                <a:cs typeface="Courier New" panose="02070309020205020404" pitchFamily="49" charset="0"/>
              </a:rPr>
              <a:t>&gt;  </a:t>
            </a:r>
            <a:r>
              <a:rPr lang="en-US" altLang="zh-CN" sz="2400" dirty="0" err="1">
                <a:solidFill>
                  <a:schemeClr val="tx2"/>
                </a:solidFill>
                <a:latin typeface="Courier New" panose="02070309020205020404" pitchFamily="49" charset="0"/>
                <a:cs typeface="Courier New" panose="02070309020205020404" pitchFamily="49" charset="0"/>
              </a:rPr>
              <a:t>scorevector</a:t>
            </a: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a:solidFill>
                  <a:srgbClr val="00B050"/>
                </a:solidFill>
                <a:latin typeface="Courier New" panose="02070309020205020404" pitchFamily="49" charset="0"/>
                <a:cs typeface="Courier New" panose="02070309020205020404" pitchFamily="49" charset="0"/>
              </a:rPr>
              <a:t>//</a:t>
            </a:r>
            <a:r>
              <a:rPr lang="zh-CN" altLang="en-US" sz="2400" dirty="0">
                <a:solidFill>
                  <a:srgbClr val="00B050"/>
                </a:solidFill>
                <a:latin typeface="Courier New" panose="02070309020205020404" pitchFamily="49" charset="0"/>
                <a:cs typeface="Courier New" panose="02070309020205020404" pitchFamily="49" charset="0"/>
              </a:rPr>
              <a:t>创建向量</a:t>
            </a:r>
          </a:p>
          <a:p>
            <a:pPr marL="0" indent="0">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a:solidFill>
                  <a:srgbClr val="0000FF"/>
                </a:solidFill>
                <a:latin typeface="Courier New" panose="02070309020205020404" pitchFamily="49" charset="0"/>
                <a:cs typeface="Courier New" panose="02070309020205020404" pitchFamily="49" charset="0"/>
              </a:rPr>
              <a:t>double</a:t>
            </a: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err="1">
                <a:solidFill>
                  <a:schemeClr val="tx2"/>
                </a:solidFill>
                <a:latin typeface="Courier New" panose="02070309020205020404" pitchFamily="49" charset="0"/>
                <a:cs typeface="Courier New" panose="02070309020205020404" pitchFamily="49" charset="0"/>
              </a:rPr>
              <a:t>max,temp</a:t>
            </a:r>
            <a:r>
              <a:rPr lang="en-US" altLang="zh-CN" sz="2400" dirty="0">
                <a:solidFill>
                  <a:schemeClr val="tx2"/>
                </a:solidFill>
                <a:latin typeface="Courier New" panose="02070309020205020404" pitchFamily="49" charset="0"/>
                <a:cs typeface="Courier New" panose="02070309020205020404" pitchFamily="49" charset="0"/>
              </a:rPr>
              <a:t>;</a:t>
            </a:r>
          </a:p>
          <a:p>
            <a:pPr marL="0" indent="0">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err="1">
                <a:solidFill>
                  <a:srgbClr val="0000FF"/>
                </a:solidFill>
                <a:latin typeface="Courier New" panose="02070309020205020404" pitchFamily="49" charset="0"/>
                <a:cs typeface="Courier New" panose="02070309020205020404" pitchFamily="49" charset="0"/>
              </a:rPr>
              <a:t>int</a:t>
            </a: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err="1">
                <a:solidFill>
                  <a:schemeClr val="tx2"/>
                </a:solidFill>
                <a:latin typeface="Courier New" panose="02070309020205020404" pitchFamily="49" charset="0"/>
                <a:cs typeface="Courier New" panose="02070309020205020404" pitchFamily="49" charset="0"/>
              </a:rPr>
              <a:t>i</a:t>
            </a:r>
            <a:r>
              <a:rPr lang="en-US" altLang="zh-CN" sz="2400" dirty="0">
                <a:solidFill>
                  <a:schemeClr val="tx2"/>
                </a:solidFill>
                <a:latin typeface="Courier New" panose="02070309020205020404" pitchFamily="49" charset="0"/>
                <a:cs typeface="Courier New" panose="02070309020205020404" pitchFamily="49" charset="0"/>
              </a:rPr>
              <a:t>;</a:t>
            </a:r>
          </a:p>
          <a:p>
            <a:pPr marL="0" indent="0">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err="1">
                <a:solidFill>
                  <a:schemeClr val="tx2"/>
                </a:solidFill>
                <a:latin typeface="Courier New" panose="02070309020205020404" pitchFamily="49" charset="0"/>
                <a:cs typeface="Courier New" panose="02070309020205020404" pitchFamily="49" charset="0"/>
              </a:rPr>
              <a:t>cout</a:t>
            </a:r>
            <a:r>
              <a:rPr lang="en-US" altLang="zh-CN" sz="2400" dirty="0">
                <a:solidFill>
                  <a:schemeClr val="tx2"/>
                </a:solidFill>
                <a:latin typeface="Courier New" panose="02070309020205020404" pitchFamily="49" charset="0"/>
                <a:cs typeface="Courier New" panose="02070309020205020404" pitchFamily="49" charset="0"/>
              </a:rPr>
              <a:t>&lt;&lt;"Input -1 to stop:"&lt;&lt;</a:t>
            </a:r>
            <a:r>
              <a:rPr lang="en-US" altLang="zh-CN" sz="2400" dirty="0" err="1">
                <a:solidFill>
                  <a:schemeClr val="tx2"/>
                </a:solidFill>
                <a:latin typeface="Courier New" panose="02070309020205020404" pitchFamily="49" charset="0"/>
                <a:cs typeface="Courier New" panose="02070309020205020404" pitchFamily="49" charset="0"/>
              </a:rPr>
              <a:t>endl</a:t>
            </a:r>
            <a:r>
              <a:rPr lang="en-US" altLang="zh-CN" sz="2400" dirty="0">
                <a:solidFill>
                  <a:schemeClr val="tx2"/>
                </a:solidFill>
                <a:latin typeface="Courier New" panose="02070309020205020404" pitchFamily="49" charset="0"/>
                <a:cs typeface="Courier New" panose="02070309020205020404" pitchFamily="49" charset="0"/>
              </a:rPr>
              <a:t>;</a:t>
            </a:r>
          </a:p>
          <a:p>
            <a:pPr marL="0" indent="0">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err="1">
                <a:solidFill>
                  <a:schemeClr val="tx2"/>
                </a:solidFill>
                <a:latin typeface="Courier New" panose="02070309020205020404" pitchFamily="49" charset="0"/>
                <a:cs typeface="Courier New" panose="02070309020205020404" pitchFamily="49" charset="0"/>
              </a:rPr>
              <a:t>cout</a:t>
            </a:r>
            <a:r>
              <a:rPr lang="en-US" altLang="zh-CN" sz="2400" dirty="0">
                <a:solidFill>
                  <a:schemeClr val="tx2"/>
                </a:solidFill>
                <a:latin typeface="Courier New" panose="02070309020205020404" pitchFamily="49" charset="0"/>
                <a:cs typeface="Courier New" panose="02070309020205020404" pitchFamily="49" charset="0"/>
              </a:rPr>
              <a:t>&lt;&lt;"Enter the original score 1: ";</a:t>
            </a:r>
          </a:p>
          <a:p>
            <a:pPr marL="0" indent="0">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err="1">
                <a:solidFill>
                  <a:schemeClr val="tx2"/>
                </a:solidFill>
                <a:latin typeface="Courier New" panose="02070309020205020404" pitchFamily="49" charset="0"/>
                <a:cs typeface="Courier New" panose="02070309020205020404" pitchFamily="49" charset="0"/>
              </a:rPr>
              <a:t>cin</a:t>
            </a:r>
            <a:r>
              <a:rPr lang="en-US" altLang="zh-CN" sz="2400" dirty="0">
                <a:solidFill>
                  <a:schemeClr val="tx2"/>
                </a:solidFill>
                <a:latin typeface="Courier New" panose="02070309020205020404" pitchFamily="49" charset="0"/>
                <a:cs typeface="Courier New" panose="02070309020205020404" pitchFamily="49" charset="0"/>
              </a:rPr>
              <a:t>&gt;&gt;max;</a:t>
            </a:r>
          </a:p>
          <a:p>
            <a:pPr marL="0" indent="0">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err="1">
                <a:solidFill>
                  <a:schemeClr val="tx2"/>
                </a:solidFill>
                <a:latin typeface="Courier New" panose="02070309020205020404" pitchFamily="49" charset="0"/>
                <a:cs typeface="Courier New" panose="02070309020205020404" pitchFamily="49" charset="0"/>
              </a:rPr>
              <a:t>scorevector.push_back</a:t>
            </a:r>
            <a:r>
              <a:rPr lang="en-US" altLang="zh-CN" sz="2400" dirty="0">
                <a:solidFill>
                  <a:schemeClr val="tx2"/>
                </a:solidFill>
                <a:latin typeface="Courier New" panose="02070309020205020404" pitchFamily="49" charset="0"/>
                <a:cs typeface="Courier New" panose="02070309020205020404" pitchFamily="49" charset="0"/>
              </a:rPr>
              <a:t>(max);</a:t>
            </a:r>
            <a:endParaRPr lang="zh-CN" altLang="en-US" sz="2400" dirty="0">
              <a:solidFill>
                <a:schemeClr val="tx2"/>
              </a:solidFill>
              <a:latin typeface="Courier New" panose="02070309020205020404" pitchFamily="49" charset="0"/>
              <a:cs typeface="Courier New" panose="02070309020205020404"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86</a:t>
            </a:fld>
            <a:endParaRPr lang="en-US" altLang="zh-CN" dirty="0"/>
          </a:p>
        </p:txBody>
      </p:sp>
    </p:spTree>
    <p:extLst>
      <p:ext uri="{BB962C8B-B14F-4D97-AF65-F5344CB8AC3E}">
        <p14:creationId xmlns:p14="http://schemas.microsoft.com/office/powerpoint/2010/main" val="12296298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a:t>
            </a:r>
            <a:r>
              <a:rPr lang="zh-CN" altLang="en-US" dirty="0"/>
              <a:t>容器</a:t>
            </a:r>
          </a:p>
        </p:txBody>
      </p:sp>
      <p:sp>
        <p:nvSpPr>
          <p:cNvPr id="3" name="内容占位符 2"/>
          <p:cNvSpPr>
            <a:spLocks noGrp="1"/>
          </p:cNvSpPr>
          <p:nvPr>
            <p:ph idx="1"/>
          </p:nvPr>
        </p:nvSpPr>
        <p:spPr/>
        <p:txBody>
          <a:bodyPr/>
          <a:lstStyle/>
          <a:p>
            <a:pPr marL="0" indent="0">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a:solidFill>
                  <a:srgbClr val="0000FF"/>
                </a:solidFill>
                <a:latin typeface="Courier New" panose="02070309020205020404" pitchFamily="49" charset="0"/>
                <a:cs typeface="Courier New" panose="02070309020205020404" pitchFamily="49" charset="0"/>
              </a:rPr>
              <a:t>for</a:t>
            </a:r>
            <a:r>
              <a:rPr lang="en-US" altLang="zh-CN" sz="2400" dirty="0">
                <a:solidFill>
                  <a:schemeClr val="tx2"/>
                </a:solidFill>
                <a:latin typeface="Courier New" panose="02070309020205020404" pitchFamily="49" charset="0"/>
                <a:cs typeface="Courier New" panose="02070309020205020404" pitchFamily="49" charset="0"/>
              </a:rPr>
              <a:t>(</a:t>
            </a:r>
            <a:r>
              <a:rPr lang="en-US" altLang="zh-CN" sz="2400" dirty="0" err="1">
                <a:solidFill>
                  <a:schemeClr val="tx2"/>
                </a:solidFill>
                <a:latin typeface="Courier New" panose="02070309020205020404" pitchFamily="49" charset="0"/>
                <a:cs typeface="Courier New" panose="02070309020205020404" pitchFamily="49" charset="0"/>
              </a:rPr>
              <a:t>i</a:t>
            </a:r>
            <a:r>
              <a:rPr lang="en-US" altLang="zh-CN" sz="2400" dirty="0">
                <a:solidFill>
                  <a:schemeClr val="tx2"/>
                </a:solidFill>
                <a:latin typeface="Courier New" panose="02070309020205020404" pitchFamily="49" charset="0"/>
                <a:cs typeface="Courier New" panose="02070309020205020404" pitchFamily="49" charset="0"/>
              </a:rPr>
              <a:t>=1;true;i++) {</a:t>
            </a:r>
          </a:p>
          <a:p>
            <a:pPr marL="0" indent="0">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err="1">
                <a:solidFill>
                  <a:schemeClr val="tx2"/>
                </a:solidFill>
                <a:latin typeface="Courier New" panose="02070309020205020404" pitchFamily="49" charset="0"/>
                <a:cs typeface="Courier New" panose="02070309020205020404" pitchFamily="49" charset="0"/>
              </a:rPr>
              <a:t>cout</a:t>
            </a:r>
            <a:r>
              <a:rPr lang="en-US" altLang="zh-CN" sz="2400" dirty="0">
                <a:solidFill>
                  <a:schemeClr val="tx2"/>
                </a:solidFill>
                <a:latin typeface="Courier New" panose="02070309020205020404" pitchFamily="49" charset="0"/>
                <a:cs typeface="Courier New" panose="02070309020205020404" pitchFamily="49" charset="0"/>
              </a:rPr>
              <a:t>&lt;&lt;"Enter the original"</a:t>
            </a:r>
          </a:p>
          <a:p>
            <a:pPr marL="0" indent="0">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err="1">
                <a:solidFill>
                  <a:schemeClr val="tx2"/>
                </a:solidFill>
                <a:latin typeface="Courier New" panose="02070309020205020404" pitchFamily="49" charset="0"/>
                <a:cs typeface="Courier New" panose="02070309020205020404" pitchFamily="49" charset="0"/>
              </a:rPr>
              <a:t>cout</a:t>
            </a:r>
            <a:r>
              <a:rPr lang="en-US" altLang="zh-CN" sz="2400" dirty="0">
                <a:solidFill>
                  <a:schemeClr val="tx2"/>
                </a:solidFill>
                <a:latin typeface="Courier New" panose="02070309020205020404" pitchFamily="49" charset="0"/>
                <a:cs typeface="Courier New" panose="02070309020205020404" pitchFamily="49" charset="0"/>
              </a:rPr>
              <a:t>&lt;&lt;" score "&lt;&lt;i+1&lt;&lt;": ";</a:t>
            </a:r>
          </a:p>
          <a:p>
            <a:pPr marL="0" indent="0">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err="1">
                <a:solidFill>
                  <a:schemeClr val="tx2"/>
                </a:solidFill>
                <a:latin typeface="Courier New" panose="02070309020205020404" pitchFamily="49" charset="0"/>
                <a:cs typeface="Courier New" panose="02070309020205020404" pitchFamily="49" charset="0"/>
              </a:rPr>
              <a:t>cin</a:t>
            </a:r>
            <a:r>
              <a:rPr lang="en-US" altLang="zh-CN" sz="2400" dirty="0">
                <a:solidFill>
                  <a:schemeClr val="tx2"/>
                </a:solidFill>
                <a:latin typeface="Courier New" panose="02070309020205020404" pitchFamily="49" charset="0"/>
                <a:cs typeface="Courier New" panose="02070309020205020404" pitchFamily="49" charset="0"/>
              </a:rPr>
              <a:t>&gt;&gt;temp;</a:t>
            </a:r>
          </a:p>
          <a:p>
            <a:pPr marL="0" indent="0">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a:solidFill>
                  <a:srgbClr val="0000FF"/>
                </a:solidFill>
                <a:latin typeface="Courier New" panose="02070309020205020404" pitchFamily="49" charset="0"/>
                <a:cs typeface="Courier New" panose="02070309020205020404" pitchFamily="49" charset="0"/>
              </a:rPr>
              <a:t>if</a:t>
            </a:r>
            <a:r>
              <a:rPr lang="en-US" altLang="zh-CN" sz="2400" dirty="0">
                <a:solidFill>
                  <a:schemeClr val="tx2"/>
                </a:solidFill>
                <a:latin typeface="Courier New" panose="02070309020205020404" pitchFamily="49" charset="0"/>
                <a:cs typeface="Courier New" panose="02070309020205020404" pitchFamily="49" charset="0"/>
              </a:rPr>
              <a:t>(temp==-1){</a:t>
            </a:r>
          </a:p>
          <a:p>
            <a:pPr marL="0" indent="0">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a:solidFill>
                  <a:srgbClr val="0000FF"/>
                </a:solidFill>
                <a:latin typeface="Courier New" panose="02070309020205020404" pitchFamily="49" charset="0"/>
                <a:cs typeface="Courier New" panose="02070309020205020404" pitchFamily="49" charset="0"/>
              </a:rPr>
              <a:t>break</a:t>
            </a:r>
            <a:r>
              <a:rPr lang="en-US" altLang="zh-CN" sz="2400" dirty="0">
                <a:solidFill>
                  <a:schemeClr val="tx2"/>
                </a:solidFill>
                <a:latin typeface="Courier New" panose="02070309020205020404" pitchFamily="49" charset="0"/>
                <a:cs typeface="Courier New" panose="02070309020205020404" pitchFamily="49" charset="0"/>
              </a:rPr>
              <a:t>;</a:t>
            </a:r>
          </a:p>
          <a:p>
            <a:pPr marL="0" indent="0">
              <a:buNone/>
            </a:pPr>
            <a:r>
              <a:rPr lang="en-US" altLang="zh-CN" sz="2400" dirty="0">
                <a:solidFill>
                  <a:schemeClr val="tx2"/>
                </a:solidFill>
                <a:latin typeface="Courier New" panose="02070309020205020404" pitchFamily="49" charset="0"/>
                <a:cs typeface="Courier New" panose="02070309020205020404" pitchFamily="49" charset="0"/>
              </a:rPr>
              <a:t>		}</a:t>
            </a:r>
          </a:p>
          <a:p>
            <a:pPr marL="0" indent="0">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err="1">
                <a:solidFill>
                  <a:schemeClr val="tx2"/>
                </a:solidFill>
                <a:latin typeface="Courier New" panose="02070309020205020404" pitchFamily="49" charset="0"/>
                <a:cs typeface="Courier New" panose="02070309020205020404" pitchFamily="49" charset="0"/>
              </a:rPr>
              <a:t>scorevector.push_back</a:t>
            </a:r>
            <a:r>
              <a:rPr lang="en-US" altLang="zh-CN" sz="2400" dirty="0">
                <a:solidFill>
                  <a:schemeClr val="tx2"/>
                </a:solidFill>
                <a:latin typeface="Courier New" panose="02070309020205020404" pitchFamily="49" charset="0"/>
                <a:cs typeface="Courier New" panose="02070309020205020404" pitchFamily="49" charset="0"/>
              </a:rPr>
              <a:t>(temp);</a:t>
            </a:r>
          </a:p>
          <a:p>
            <a:pPr marL="0" indent="0">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a:solidFill>
                  <a:srgbClr val="0000FF"/>
                </a:solidFill>
                <a:latin typeface="Courier New" panose="02070309020205020404" pitchFamily="49" charset="0"/>
                <a:cs typeface="Courier New" panose="02070309020205020404" pitchFamily="49" charset="0"/>
              </a:rPr>
              <a:t>if</a:t>
            </a:r>
            <a:r>
              <a:rPr lang="en-US" altLang="zh-CN" sz="2400" dirty="0">
                <a:solidFill>
                  <a:schemeClr val="tx2"/>
                </a:solidFill>
                <a:latin typeface="Courier New" panose="02070309020205020404" pitchFamily="49" charset="0"/>
                <a:cs typeface="Courier New" panose="02070309020205020404" pitchFamily="49" charset="0"/>
              </a:rPr>
              <a:t>(temp&gt;max)</a:t>
            </a:r>
          </a:p>
          <a:p>
            <a:pPr marL="0" indent="0">
              <a:buNone/>
            </a:pPr>
            <a:r>
              <a:rPr lang="en-US" altLang="zh-CN" sz="2400" dirty="0">
                <a:solidFill>
                  <a:schemeClr val="tx2"/>
                </a:solidFill>
                <a:latin typeface="Courier New" panose="02070309020205020404" pitchFamily="49" charset="0"/>
                <a:cs typeface="Courier New" panose="02070309020205020404" pitchFamily="49" charset="0"/>
              </a:rPr>
              <a:t>			max=temp;</a:t>
            </a:r>
          </a:p>
          <a:p>
            <a:pPr marL="0" indent="0">
              <a:buNone/>
            </a:pPr>
            <a:r>
              <a:rPr lang="en-US" altLang="zh-CN" sz="2400" dirty="0">
                <a:solidFill>
                  <a:schemeClr val="tx2"/>
                </a:solidFill>
                <a:latin typeface="Courier New" panose="02070309020205020404" pitchFamily="49" charset="0"/>
                <a:cs typeface="Courier New" panose="02070309020205020404" pitchFamily="49" charset="0"/>
              </a:rPr>
              <a:t>	}</a:t>
            </a:r>
            <a:endParaRPr lang="zh-CN" altLang="en-US" sz="2400" dirty="0">
              <a:solidFill>
                <a:schemeClr val="tx2"/>
              </a:solidFill>
              <a:latin typeface="Courier New" panose="02070309020205020404" pitchFamily="49" charset="0"/>
              <a:cs typeface="Courier New" panose="02070309020205020404"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87</a:t>
            </a:fld>
            <a:endParaRPr lang="en-US" altLang="zh-CN" dirty="0"/>
          </a:p>
        </p:txBody>
      </p:sp>
    </p:spTree>
    <p:extLst>
      <p:ext uri="{BB962C8B-B14F-4D97-AF65-F5344CB8AC3E}">
        <p14:creationId xmlns:p14="http://schemas.microsoft.com/office/powerpoint/2010/main" val="686244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a:t>
            </a:r>
            <a:r>
              <a:rPr lang="zh-CN" altLang="en-US" dirty="0"/>
              <a:t>容器</a:t>
            </a:r>
          </a:p>
        </p:txBody>
      </p:sp>
      <p:sp>
        <p:nvSpPr>
          <p:cNvPr id="3" name="内容占位符 2"/>
          <p:cNvSpPr>
            <a:spLocks noGrp="1"/>
          </p:cNvSpPr>
          <p:nvPr>
            <p:ph idx="1"/>
          </p:nvPr>
        </p:nvSpPr>
        <p:spPr/>
        <p:txBody>
          <a:bodyPr/>
          <a:lstStyle/>
          <a:p>
            <a:pPr marL="0" indent="0">
              <a:buNone/>
            </a:pPr>
            <a:r>
              <a:rPr lang="en-US" altLang="zh-CN" sz="2400" dirty="0">
                <a:solidFill>
                  <a:schemeClr val="tx2"/>
                </a:solidFill>
                <a:latin typeface="Courier New" panose="02070309020205020404" pitchFamily="49" charset="0"/>
                <a:cs typeface="Courier New" panose="02070309020205020404" pitchFamily="49" charset="0"/>
              </a:rPr>
              <a:t>	max/=100; </a:t>
            </a:r>
          </a:p>
          <a:p>
            <a:pPr marL="0" indent="0">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err="1">
                <a:solidFill>
                  <a:schemeClr val="tx2"/>
                </a:solidFill>
                <a:latin typeface="Courier New" panose="02070309020205020404" pitchFamily="49" charset="0"/>
                <a:cs typeface="Courier New" panose="02070309020205020404" pitchFamily="49" charset="0"/>
              </a:rPr>
              <a:t>cout</a:t>
            </a:r>
            <a:r>
              <a:rPr lang="en-US" altLang="zh-CN" sz="2400" dirty="0">
                <a:solidFill>
                  <a:schemeClr val="tx2"/>
                </a:solidFill>
                <a:latin typeface="Courier New" panose="02070309020205020404" pitchFamily="49" charset="0"/>
                <a:cs typeface="Courier New" panose="02070309020205020404" pitchFamily="49" charset="0"/>
              </a:rPr>
              <a:t>&lt;&lt;"Output the standard scores: "</a:t>
            </a:r>
          </a:p>
          <a:p>
            <a:pPr marL="0" indent="0">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err="1">
                <a:solidFill>
                  <a:schemeClr val="tx2"/>
                </a:solidFill>
                <a:latin typeface="Courier New" panose="02070309020205020404" pitchFamily="49" charset="0"/>
                <a:cs typeface="Courier New" panose="02070309020205020404" pitchFamily="49" charset="0"/>
              </a:rPr>
              <a:t>cout</a:t>
            </a:r>
            <a:r>
              <a:rPr lang="en-US" altLang="zh-CN" sz="2400" dirty="0">
                <a:solidFill>
                  <a:schemeClr val="tx2"/>
                </a:solidFill>
                <a:latin typeface="Courier New" panose="02070309020205020404" pitchFamily="49" charset="0"/>
                <a:cs typeface="Courier New" panose="02070309020205020404" pitchFamily="49" charset="0"/>
              </a:rPr>
              <a:t>&lt;&lt;</a:t>
            </a:r>
            <a:r>
              <a:rPr lang="en-US" altLang="zh-CN" sz="2400" dirty="0" err="1">
                <a:solidFill>
                  <a:schemeClr val="tx2"/>
                </a:solidFill>
                <a:latin typeface="Courier New" panose="02070309020205020404" pitchFamily="49" charset="0"/>
                <a:cs typeface="Courier New" panose="02070309020205020404" pitchFamily="49" charset="0"/>
              </a:rPr>
              <a:t>endl</a:t>
            </a:r>
            <a:r>
              <a:rPr lang="en-US" altLang="zh-CN" sz="2400" dirty="0">
                <a:solidFill>
                  <a:schemeClr val="tx2"/>
                </a:solidFill>
                <a:latin typeface="Courier New" panose="02070309020205020404" pitchFamily="49" charset="0"/>
                <a:cs typeface="Courier New" panose="02070309020205020404" pitchFamily="49" charset="0"/>
              </a:rPr>
              <a:t>;</a:t>
            </a:r>
          </a:p>
          <a:p>
            <a:pPr marL="0" indent="0">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a:solidFill>
                  <a:srgbClr val="0000FF"/>
                </a:solidFill>
                <a:latin typeface="Courier New" panose="02070309020205020404" pitchFamily="49" charset="0"/>
                <a:cs typeface="Courier New" panose="02070309020205020404" pitchFamily="49" charset="0"/>
              </a:rPr>
              <a:t>for</a:t>
            </a:r>
            <a:r>
              <a:rPr lang="en-US" altLang="zh-CN" sz="2400" dirty="0">
                <a:solidFill>
                  <a:schemeClr val="tx2"/>
                </a:solidFill>
                <a:latin typeface="Courier New" panose="02070309020205020404" pitchFamily="49" charset="0"/>
                <a:cs typeface="Courier New" panose="02070309020205020404" pitchFamily="49" charset="0"/>
              </a:rPr>
              <a:t>(</a:t>
            </a:r>
            <a:r>
              <a:rPr lang="en-US" altLang="zh-CN" sz="2400" dirty="0" err="1">
                <a:solidFill>
                  <a:schemeClr val="tx2"/>
                </a:solidFill>
                <a:latin typeface="Courier New" panose="02070309020205020404" pitchFamily="49" charset="0"/>
                <a:cs typeface="Courier New" panose="02070309020205020404" pitchFamily="49" charset="0"/>
              </a:rPr>
              <a:t>i</a:t>
            </a:r>
            <a:r>
              <a:rPr lang="en-US" altLang="zh-CN" sz="2400" dirty="0">
                <a:solidFill>
                  <a:schemeClr val="tx2"/>
                </a:solidFill>
                <a:latin typeface="Courier New" panose="02070309020205020404" pitchFamily="49" charset="0"/>
                <a:cs typeface="Courier New" panose="02070309020205020404" pitchFamily="49" charset="0"/>
              </a:rPr>
              <a:t>=0;i&lt;</a:t>
            </a:r>
            <a:r>
              <a:rPr lang="en-US" altLang="zh-CN" sz="2400" dirty="0" err="1">
                <a:solidFill>
                  <a:schemeClr val="tx2"/>
                </a:solidFill>
                <a:latin typeface="Courier New" panose="02070309020205020404" pitchFamily="49" charset="0"/>
                <a:cs typeface="Courier New" panose="02070309020205020404" pitchFamily="49" charset="0"/>
              </a:rPr>
              <a:t>scorevector.size</a:t>
            </a:r>
            <a:r>
              <a:rPr lang="en-US" altLang="zh-CN" sz="2400" dirty="0">
                <a:solidFill>
                  <a:schemeClr val="tx2"/>
                </a:solidFill>
                <a:latin typeface="Courier New" panose="02070309020205020404" pitchFamily="49" charset="0"/>
                <a:cs typeface="Courier New" panose="02070309020205020404" pitchFamily="49" charset="0"/>
              </a:rPr>
              <a:t>();</a:t>
            </a:r>
            <a:r>
              <a:rPr lang="en-US" altLang="zh-CN" sz="2400" dirty="0" err="1">
                <a:solidFill>
                  <a:schemeClr val="tx2"/>
                </a:solidFill>
                <a:latin typeface="Courier New" panose="02070309020205020404" pitchFamily="49" charset="0"/>
                <a:cs typeface="Courier New" panose="02070309020205020404" pitchFamily="49" charset="0"/>
              </a:rPr>
              <a:t>i</a:t>
            </a:r>
            <a:r>
              <a:rPr lang="en-US" altLang="zh-CN" sz="2400" dirty="0">
                <a:solidFill>
                  <a:schemeClr val="tx2"/>
                </a:solidFill>
                <a:latin typeface="Courier New" panose="02070309020205020404" pitchFamily="49" charset="0"/>
                <a:cs typeface="Courier New" panose="02070309020205020404" pitchFamily="49" charset="0"/>
              </a:rPr>
              <a:t>++) {</a:t>
            </a:r>
          </a:p>
          <a:p>
            <a:pPr marL="0" indent="0">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err="1">
                <a:solidFill>
                  <a:schemeClr val="tx2"/>
                </a:solidFill>
                <a:latin typeface="Courier New" panose="02070309020205020404" pitchFamily="49" charset="0"/>
                <a:cs typeface="Courier New" panose="02070309020205020404" pitchFamily="49" charset="0"/>
              </a:rPr>
              <a:t>scorevector</a:t>
            </a:r>
            <a:r>
              <a:rPr lang="en-US" altLang="zh-CN" sz="2400" dirty="0">
                <a:solidFill>
                  <a:schemeClr val="tx2"/>
                </a:solidFill>
                <a:latin typeface="Courier New" panose="02070309020205020404" pitchFamily="49" charset="0"/>
                <a:cs typeface="Courier New" panose="02070309020205020404" pitchFamily="49" charset="0"/>
              </a:rPr>
              <a:t>[</a:t>
            </a:r>
            <a:r>
              <a:rPr lang="en-US" altLang="zh-CN" sz="2400" dirty="0" err="1">
                <a:solidFill>
                  <a:schemeClr val="tx2"/>
                </a:solidFill>
                <a:latin typeface="Courier New" panose="02070309020205020404" pitchFamily="49" charset="0"/>
                <a:cs typeface="Courier New" panose="02070309020205020404" pitchFamily="49" charset="0"/>
              </a:rPr>
              <a:t>i</a:t>
            </a:r>
            <a:r>
              <a:rPr lang="en-US" altLang="zh-CN" sz="2400" dirty="0">
                <a:solidFill>
                  <a:schemeClr val="tx2"/>
                </a:solidFill>
                <a:latin typeface="Courier New" panose="02070309020205020404" pitchFamily="49" charset="0"/>
                <a:cs typeface="Courier New" panose="02070309020205020404" pitchFamily="49" charset="0"/>
              </a:rPr>
              <a:t>]/=max;</a:t>
            </a:r>
          </a:p>
          <a:p>
            <a:pPr marL="0" indent="0">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err="1">
                <a:solidFill>
                  <a:schemeClr val="tx2"/>
                </a:solidFill>
                <a:latin typeface="Courier New" panose="02070309020205020404" pitchFamily="49" charset="0"/>
                <a:cs typeface="Courier New" panose="02070309020205020404" pitchFamily="49" charset="0"/>
              </a:rPr>
              <a:t>cout</a:t>
            </a:r>
            <a:r>
              <a:rPr lang="en-US" altLang="zh-CN" sz="2400" dirty="0">
                <a:solidFill>
                  <a:schemeClr val="tx2"/>
                </a:solidFill>
                <a:latin typeface="Courier New" panose="02070309020205020404" pitchFamily="49" charset="0"/>
                <a:cs typeface="Courier New" panose="02070309020205020404" pitchFamily="49" charset="0"/>
              </a:rPr>
              <a:t>&lt;&lt;</a:t>
            </a:r>
            <a:r>
              <a:rPr lang="en-US" altLang="zh-CN" sz="2400" dirty="0" err="1">
                <a:solidFill>
                  <a:schemeClr val="tx2"/>
                </a:solidFill>
                <a:latin typeface="Courier New" panose="02070309020205020404" pitchFamily="49" charset="0"/>
                <a:cs typeface="Courier New" panose="02070309020205020404" pitchFamily="49" charset="0"/>
              </a:rPr>
              <a:t>scorevector</a:t>
            </a:r>
            <a:r>
              <a:rPr lang="en-US" altLang="zh-CN" sz="2400" dirty="0">
                <a:solidFill>
                  <a:schemeClr val="tx2"/>
                </a:solidFill>
                <a:latin typeface="Courier New" panose="02070309020205020404" pitchFamily="49" charset="0"/>
                <a:cs typeface="Courier New" panose="02070309020205020404" pitchFamily="49" charset="0"/>
              </a:rPr>
              <a:t>[</a:t>
            </a:r>
            <a:r>
              <a:rPr lang="en-US" altLang="zh-CN" sz="2400" dirty="0" err="1">
                <a:solidFill>
                  <a:schemeClr val="tx2"/>
                </a:solidFill>
                <a:latin typeface="Courier New" panose="02070309020205020404" pitchFamily="49" charset="0"/>
                <a:cs typeface="Courier New" panose="02070309020205020404" pitchFamily="49" charset="0"/>
              </a:rPr>
              <a:t>i</a:t>
            </a:r>
            <a:r>
              <a:rPr lang="en-US" altLang="zh-CN" sz="2400" dirty="0">
                <a:solidFill>
                  <a:schemeClr val="tx2"/>
                </a:solidFill>
                <a:latin typeface="Courier New" panose="02070309020205020404" pitchFamily="49" charset="0"/>
                <a:cs typeface="Courier New" panose="02070309020205020404" pitchFamily="49" charset="0"/>
              </a:rPr>
              <a:t>]&lt;&lt;" ";</a:t>
            </a:r>
          </a:p>
          <a:p>
            <a:pPr marL="0" indent="0">
              <a:buNone/>
            </a:pPr>
            <a:r>
              <a:rPr lang="en-US" altLang="zh-CN" sz="2400" dirty="0">
                <a:solidFill>
                  <a:schemeClr val="tx2"/>
                </a:solidFill>
                <a:latin typeface="Courier New" panose="02070309020205020404" pitchFamily="49" charset="0"/>
                <a:cs typeface="Courier New" panose="02070309020205020404" pitchFamily="49" charset="0"/>
              </a:rPr>
              <a:t>	}</a:t>
            </a:r>
          </a:p>
          <a:p>
            <a:pPr marL="0" indent="0">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err="1">
                <a:solidFill>
                  <a:schemeClr val="tx2"/>
                </a:solidFill>
                <a:latin typeface="Courier New" panose="02070309020205020404" pitchFamily="49" charset="0"/>
                <a:cs typeface="Courier New" panose="02070309020205020404" pitchFamily="49" charset="0"/>
              </a:rPr>
              <a:t>cout</a:t>
            </a:r>
            <a:r>
              <a:rPr lang="en-US" altLang="zh-CN" sz="2400" dirty="0">
                <a:solidFill>
                  <a:schemeClr val="tx2"/>
                </a:solidFill>
                <a:latin typeface="Courier New" panose="02070309020205020404" pitchFamily="49" charset="0"/>
                <a:cs typeface="Courier New" panose="02070309020205020404" pitchFamily="49" charset="0"/>
              </a:rPr>
              <a:t>&lt;&lt;</a:t>
            </a:r>
            <a:r>
              <a:rPr lang="en-US" altLang="zh-CN" sz="2400" dirty="0" err="1">
                <a:solidFill>
                  <a:schemeClr val="tx2"/>
                </a:solidFill>
                <a:latin typeface="Courier New" panose="02070309020205020404" pitchFamily="49" charset="0"/>
                <a:cs typeface="Courier New" panose="02070309020205020404" pitchFamily="49" charset="0"/>
              </a:rPr>
              <a:t>endl</a:t>
            </a:r>
            <a:r>
              <a:rPr lang="en-US" altLang="zh-CN" sz="2400" dirty="0">
                <a:solidFill>
                  <a:schemeClr val="tx2"/>
                </a:solidFill>
                <a:latin typeface="Courier New" panose="02070309020205020404" pitchFamily="49" charset="0"/>
                <a:cs typeface="Courier New" panose="02070309020205020404" pitchFamily="49" charset="0"/>
              </a:rPr>
              <a:t>;</a:t>
            </a:r>
          </a:p>
          <a:p>
            <a:pPr marL="0" indent="0">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dirty="0">
                <a:solidFill>
                  <a:srgbClr val="0000FF"/>
                </a:solidFill>
                <a:latin typeface="Courier New" panose="02070309020205020404" pitchFamily="49" charset="0"/>
                <a:cs typeface="Courier New" panose="02070309020205020404" pitchFamily="49" charset="0"/>
              </a:rPr>
              <a:t>return</a:t>
            </a:r>
            <a:r>
              <a:rPr lang="en-US" altLang="zh-CN" sz="2400" dirty="0">
                <a:solidFill>
                  <a:schemeClr val="tx2"/>
                </a:solidFill>
                <a:latin typeface="Courier New" panose="02070309020205020404" pitchFamily="49" charset="0"/>
                <a:cs typeface="Courier New" panose="02070309020205020404" pitchFamily="49" charset="0"/>
              </a:rPr>
              <a:t> 0;</a:t>
            </a:r>
          </a:p>
          <a:p>
            <a:pPr marL="0" indent="0">
              <a:buNone/>
            </a:pPr>
            <a:r>
              <a:rPr lang="en-US" altLang="zh-CN" sz="2400" dirty="0">
                <a:solidFill>
                  <a:schemeClr val="tx2"/>
                </a:solidFill>
                <a:latin typeface="Courier New" panose="02070309020205020404" pitchFamily="49" charset="0"/>
                <a:cs typeface="Courier New" panose="02070309020205020404" pitchFamily="49" charset="0"/>
              </a:rPr>
              <a:t>} </a:t>
            </a:r>
            <a:endParaRPr lang="zh-CN" altLang="en-US" sz="2400" dirty="0">
              <a:solidFill>
                <a:schemeClr val="tx2"/>
              </a:solidFill>
              <a:latin typeface="Courier New" panose="02070309020205020404" pitchFamily="49" charset="0"/>
              <a:cs typeface="Courier New" panose="02070309020205020404"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88</a:t>
            </a:fld>
            <a:endParaRPr lang="en-US" altLang="zh-CN" dirty="0"/>
          </a:p>
        </p:txBody>
      </p:sp>
      <p:sp>
        <p:nvSpPr>
          <p:cNvPr id="6" name="Rectangle 46"/>
          <p:cNvSpPr>
            <a:spLocks noChangeArrowheads="1"/>
          </p:cNvSpPr>
          <p:nvPr/>
        </p:nvSpPr>
        <p:spPr bwMode="auto">
          <a:xfrm>
            <a:off x="3779912" y="4113212"/>
            <a:ext cx="5112568" cy="2412131"/>
          </a:xfrm>
          <a:prstGeom prst="rect">
            <a:avLst/>
          </a:prstGeom>
          <a:solidFill>
            <a:schemeClr val="bg1"/>
          </a:solidFill>
          <a:ln w="25400">
            <a:solidFill>
              <a:srgbClr val="00CCFF"/>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charset="0"/>
                <a:ea typeface="宋体" pitchFamily="2" charset="-122"/>
              </a:defRPr>
            </a:lvl1pPr>
            <a:lvl2pPr algn="ctr">
              <a:defRPr sz="4400">
                <a:solidFill>
                  <a:schemeClr val="tx2"/>
                </a:solidFill>
                <a:latin typeface="Arial" charset="0"/>
                <a:ea typeface="宋体" pitchFamily="2" charset="-122"/>
              </a:defRPr>
            </a:lvl2pPr>
            <a:lvl3pPr algn="ctr">
              <a:defRPr sz="4400">
                <a:solidFill>
                  <a:schemeClr val="tx2"/>
                </a:solidFill>
                <a:latin typeface="Arial" charset="0"/>
                <a:ea typeface="宋体" pitchFamily="2" charset="-122"/>
              </a:defRPr>
            </a:lvl3pPr>
            <a:lvl4pPr algn="ctr">
              <a:defRPr sz="4400">
                <a:solidFill>
                  <a:schemeClr val="tx2"/>
                </a:solidFill>
                <a:latin typeface="Arial" charset="0"/>
                <a:ea typeface="宋体" pitchFamily="2" charset="-122"/>
              </a:defRPr>
            </a:lvl4pPr>
            <a:lvl5pPr algn="ctr">
              <a:defRPr sz="4400">
                <a:solidFill>
                  <a:schemeClr val="tx2"/>
                </a:solidFill>
                <a:latin typeface="Arial" charset="0"/>
                <a:ea typeface="宋体" pitchFamily="2" charset="-122"/>
              </a:defRPr>
            </a:lvl5pPr>
            <a:lvl6pPr marL="457200" algn="ctr" fontAlgn="base">
              <a:spcBef>
                <a:spcPct val="0"/>
              </a:spcBef>
              <a:spcAft>
                <a:spcPct val="0"/>
              </a:spcAft>
              <a:defRPr sz="4400">
                <a:solidFill>
                  <a:schemeClr val="tx2"/>
                </a:solidFill>
                <a:latin typeface="Arial" charset="0"/>
                <a:ea typeface="宋体" pitchFamily="2" charset="-122"/>
              </a:defRPr>
            </a:lvl6pPr>
            <a:lvl7pPr marL="914400" algn="ctr" fontAlgn="base">
              <a:spcBef>
                <a:spcPct val="0"/>
              </a:spcBef>
              <a:spcAft>
                <a:spcPct val="0"/>
              </a:spcAft>
              <a:defRPr sz="4400">
                <a:solidFill>
                  <a:schemeClr val="tx2"/>
                </a:solidFill>
                <a:latin typeface="Arial" charset="0"/>
                <a:ea typeface="宋体" pitchFamily="2" charset="-122"/>
              </a:defRPr>
            </a:lvl7pPr>
            <a:lvl8pPr marL="1371600" algn="ctr" fontAlgn="base">
              <a:spcBef>
                <a:spcPct val="0"/>
              </a:spcBef>
              <a:spcAft>
                <a:spcPct val="0"/>
              </a:spcAft>
              <a:defRPr sz="4400">
                <a:solidFill>
                  <a:schemeClr val="tx2"/>
                </a:solidFill>
                <a:latin typeface="Arial" charset="0"/>
                <a:ea typeface="宋体" pitchFamily="2" charset="-122"/>
              </a:defRPr>
            </a:lvl8pPr>
            <a:lvl9pPr marL="1828800" algn="ctr" fontAlgn="base">
              <a:spcBef>
                <a:spcPct val="0"/>
              </a:spcBef>
              <a:spcAft>
                <a:spcPct val="0"/>
              </a:spcAft>
              <a:defRPr sz="4400">
                <a:solidFill>
                  <a:schemeClr val="tx2"/>
                </a:solidFill>
                <a:latin typeface="Arial" charset="0"/>
                <a:ea typeface="宋体" pitchFamily="2" charset="-122"/>
              </a:defRPr>
            </a:lvl9pPr>
          </a:lstStyle>
          <a:p>
            <a:pPr algn="l" eaLnBrk="1" hangingPunct="1"/>
            <a:r>
              <a:rPr lang="zh-CN" altLang="en-US" sz="1800" b="1" dirty="0">
                <a:solidFill>
                  <a:schemeClr val="accent2"/>
                </a:solidFill>
              </a:rPr>
              <a:t>程序运行结果：</a:t>
            </a:r>
            <a:endParaRPr lang="en-US" altLang="zh-CN" sz="1800" b="1" dirty="0">
              <a:solidFill>
                <a:schemeClr val="accent2"/>
              </a:solidFill>
            </a:endParaRPr>
          </a:p>
          <a:p>
            <a:pPr algn="l" eaLnBrk="1" hangingPunct="1"/>
            <a:r>
              <a:rPr lang="en-US" altLang="zh-CN" sz="1800" dirty="0"/>
              <a:t>Input -1 to stop:</a:t>
            </a:r>
            <a:br>
              <a:rPr lang="en-US" altLang="zh-CN" sz="1800" dirty="0"/>
            </a:br>
            <a:r>
              <a:rPr lang="en-US" altLang="zh-CN" sz="1800" dirty="0"/>
              <a:t>Enter the original score 1: 76</a:t>
            </a:r>
            <a:br>
              <a:rPr lang="en-US" altLang="zh-CN" sz="1800" dirty="0"/>
            </a:br>
            <a:r>
              <a:rPr lang="en-US" altLang="zh-CN" sz="1800" dirty="0"/>
              <a:t>Enter the original score 2: 92</a:t>
            </a:r>
            <a:br>
              <a:rPr lang="en-US" altLang="zh-CN" sz="1800" dirty="0"/>
            </a:br>
            <a:r>
              <a:rPr lang="en-US" altLang="zh-CN" sz="1800" dirty="0"/>
              <a:t>Enter the original score 3: 84</a:t>
            </a:r>
            <a:br>
              <a:rPr lang="en-US" altLang="zh-CN" sz="1800" dirty="0"/>
            </a:br>
            <a:r>
              <a:rPr lang="en-US" altLang="zh-CN" sz="1800" dirty="0"/>
              <a:t>Enter the original score 4: -1</a:t>
            </a:r>
            <a:br>
              <a:rPr lang="en-US" altLang="zh-CN" sz="1800" dirty="0"/>
            </a:br>
            <a:r>
              <a:rPr lang="en-US" altLang="zh-CN" sz="1800" dirty="0"/>
              <a:t>Output the standard scores:</a:t>
            </a:r>
            <a:br>
              <a:rPr lang="en-US" altLang="zh-CN" sz="1800" dirty="0"/>
            </a:br>
            <a:r>
              <a:rPr lang="en-US" altLang="zh-CN" sz="1800" dirty="0"/>
              <a:t>82.6087 100 91.3043</a:t>
            </a:r>
          </a:p>
        </p:txBody>
      </p:sp>
    </p:spTree>
    <p:extLst>
      <p:ext uri="{BB962C8B-B14F-4D97-AF65-F5344CB8AC3E}">
        <p14:creationId xmlns:p14="http://schemas.microsoft.com/office/powerpoint/2010/main" val="320976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a:xfrm>
            <a:off x="457200" y="1295400"/>
            <a:ext cx="8472518" cy="5029200"/>
          </a:xfrm>
        </p:spPr>
        <p:txBody>
          <a:bodyPr/>
          <a:lstStyle/>
          <a:p>
            <a:pPr algn="just">
              <a:spcBef>
                <a:spcPts val="0"/>
              </a:spcBef>
              <a:buNone/>
            </a:pPr>
            <a:r>
              <a:rPr lang="en-US" altLang="zh-CN" sz="2400" dirty="0">
                <a:solidFill>
                  <a:srgbClr val="0000FF"/>
                </a:solidFill>
                <a:latin typeface="Courier New" pitchFamily="49" charset="0"/>
                <a:cs typeface="Courier New" pitchFamily="49" charset="0"/>
              </a:rPr>
              <a:t>void </a:t>
            </a:r>
            <a:r>
              <a:rPr lang="en-US" altLang="zh-CN" sz="2400" dirty="0">
                <a:solidFill>
                  <a:schemeClr val="tx2"/>
                </a:solidFill>
                <a:latin typeface="Courier New" pitchFamily="49" charset="0"/>
                <a:cs typeface="Courier New" pitchFamily="49" charset="0"/>
              </a:rPr>
              <a:t>main() {</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rgbClr val="0000FF"/>
                </a:solidFill>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i1=-11, i2=0;</a:t>
            </a:r>
          </a:p>
          <a:p>
            <a:pPr algn="just">
              <a:spcBef>
                <a:spcPts val="0"/>
              </a:spcBef>
              <a:buNone/>
            </a:pPr>
            <a:r>
              <a:rPr lang="en-US" altLang="zh-CN" sz="2400" dirty="0">
                <a:solidFill>
                  <a:srgbClr val="0000FF"/>
                </a:solidFill>
                <a:latin typeface="Courier New" pitchFamily="49" charset="0"/>
                <a:cs typeface="Courier New" pitchFamily="49" charset="0"/>
              </a:rPr>
              <a:t>  double </a:t>
            </a:r>
            <a:r>
              <a:rPr lang="en-US" altLang="zh-CN" sz="2400" dirty="0">
                <a:solidFill>
                  <a:schemeClr val="tx2"/>
                </a:solidFill>
                <a:latin typeface="Courier New" pitchFamily="49" charset="0"/>
                <a:cs typeface="Courier New" pitchFamily="49" charset="0"/>
              </a:rPr>
              <a:t>d1, d2;</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a:solidFill>
                  <a:srgbClr val="FF0000"/>
                </a:solidFill>
                <a:latin typeface="Courier New" pitchFamily="49" charset="0"/>
                <a:cs typeface="Courier New" pitchFamily="49" charset="0"/>
              </a:rPr>
              <a:t>max(i1,i2)</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	</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由实参</a:t>
            </a:r>
            <a:r>
              <a:rPr lang="en-US" altLang="zh-CN" sz="2400" dirty="0">
                <a:solidFill>
                  <a:srgbClr val="00B050"/>
                </a:solidFill>
                <a:latin typeface="Courier New" pitchFamily="49" charset="0"/>
                <a:cs typeface="Courier New" pitchFamily="49" charset="0"/>
              </a:rPr>
              <a:t>i1，i2，</a:t>
            </a:r>
            <a:r>
              <a:rPr lang="zh-CN" altLang="en-US" sz="2400" dirty="0">
                <a:solidFill>
                  <a:srgbClr val="00B050"/>
                </a:solidFill>
                <a:latin typeface="Courier New" pitchFamily="49" charset="0"/>
                <a:cs typeface="Courier New" pitchFamily="49" charset="0"/>
              </a:rPr>
              <a:t>系统可确定“类型形参</a:t>
            </a:r>
            <a:r>
              <a:rPr lang="en-US" altLang="zh-CN" sz="2400" dirty="0">
                <a:solidFill>
                  <a:srgbClr val="00B050"/>
                </a:solidFill>
                <a:latin typeface="Courier New" pitchFamily="49" charset="0"/>
                <a:cs typeface="Courier New" pitchFamily="49" charset="0"/>
              </a:rPr>
              <a:t>T”</a:t>
            </a:r>
            <a:r>
              <a:rPr lang="zh-CN" altLang="en-US" sz="2400" dirty="0">
                <a:solidFill>
                  <a:srgbClr val="00B050"/>
                </a:solidFill>
                <a:latin typeface="Courier New" pitchFamily="49" charset="0"/>
                <a:cs typeface="Courier New" pitchFamily="49" charset="0"/>
              </a:rPr>
              <a:t>对应于</a:t>
            </a:r>
            <a:r>
              <a:rPr lang="en-US" altLang="zh-CN" sz="2400" dirty="0" err="1">
                <a:solidFill>
                  <a:srgbClr val="00B050"/>
                </a:solidFill>
                <a:latin typeface="Courier New" pitchFamily="49" charset="0"/>
                <a:cs typeface="Courier New" pitchFamily="49" charset="0"/>
              </a:rPr>
              <a:t>int</a:t>
            </a:r>
            <a:endParaRPr lang="en-US" altLang="zh-CN" sz="2400" dirty="0">
              <a:solidFill>
                <a:srgbClr val="00B050"/>
              </a:solidFill>
              <a:latin typeface="Courier New" pitchFamily="49" charset="0"/>
              <a:cs typeface="Courier New" pitchFamily="49" charset="0"/>
            </a:endParaRP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a:solidFill>
                  <a:srgbClr val="FF0000"/>
                </a:solidFill>
                <a:latin typeface="Courier New" pitchFamily="49" charset="0"/>
                <a:cs typeface="Courier New" pitchFamily="49" charset="0"/>
              </a:rPr>
              <a:t>max(23,-56)</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a:solidFill>
                  <a:srgbClr val="FF0000"/>
                </a:solidFill>
                <a:latin typeface="Courier New" pitchFamily="49" charset="0"/>
                <a:cs typeface="Courier New" pitchFamily="49" charset="0"/>
              </a:rPr>
              <a:t>max('f', 'k')</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cin</a:t>
            </a:r>
            <a:r>
              <a:rPr lang="en-US" altLang="zh-CN" sz="2400" dirty="0">
                <a:solidFill>
                  <a:schemeClr val="tx2"/>
                </a:solidFill>
                <a:latin typeface="Courier New" pitchFamily="49" charset="0"/>
                <a:cs typeface="Courier New" pitchFamily="49" charset="0"/>
              </a:rPr>
              <a:t>&gt;&gt;d1&gt;&gt;d2;</a:t>
            </a:r>
          </a:p>
          <a:p>
            <a:pPr algn="just">
              <a:spcBef>
                <a:spcPts val="0"/>
              </a:spcBef>
              <a:buNone/>
            </a:pPr>
            <a:r>
              <a:rPr lang="en-US" altLang="zh-CN" sz="2400" dirty="0">
                <a:solidFill>
                  <a:schemeClr val="tx2"/>
                </a:solidFill>
                <a:latin typeface="Courier New" pitchFamily="49" charset="0"/>
                <a:cs typeface="Courier New" pitchFamily="49" charset="0"/>
              </a:rPr>
              <a:t>  </a:t>
            </a:r>
            <a:r>
              <a:rPr lang="en-US" altLang="zh-CN" sz="2400" dirty="0" err="1">
                <a:solidFill>
                  <a:schemeClr val="tx2"/>
                </a:solidFill>
                <a:latin typeface="Courier New" pitchFamily="49" charset="0"/>
                <a:cs typeface="Courier New" pitchFamily="49" charset="0"/>
              </a:rPr>
              <a:t>cout</a:t>
            </a:r>
            <a:r>
              <a:rPr lang="en-US" altLang="zh-CN" sz="2400" dirty="0">
                <a:solidFill>
                  <a:schemeClr val="tx2"/>
                </a:solidFill>
                <a:latin typeface="Courier New" pitchFamily="49" charset="0"/>
                <a:cs typeface="Courier New" pitchFamily="49" charset="0"/>
              </a:rPr>
              <a:t>&lt;&lt;</a:t>
            </a:r>
            <a:r>
              <a:rPr lang="en-US" altLang="zh-CN" sz="2400" dirty="0">
                <a:solidFill>
                  <a:srgbClr val="FF0000"/>
                </a:solidFill>
                <a:latin typeface="Courier New" pitchFamily="49" charset="0"/>
                <a:cs typeface="Courier New" pitchFamily="49" charset="0"/>
              </a:rPr>
              <a:t>max(d1,d2)</a:t>
            </a:r>
            <a:r>
              <a:rPr lang="en-US" altLang="zh-CN" sz="2400" dirty="0">
                <a:solidFill>
                  <a:schemeClr val="tx2"/>
                </a:solidFill>
                <a:latin typeface="Courier New" pitchFamily="49" charset="0"/>
                <a:cs typeface="Courier New" pitchFamily="49" charset="0"/>
              </a:rPr>
              <a:t>&lt;&lt;</a:t>
            </a:r>
            <a:r>
              <a:rPr lang="en-US" altLang="zh-CN" sz="2400" dirty="0" err="1">
                <a:solidFill>
                  <a:schemeClr val="tx2"/>
                </a:solidFill>
                <a:latin typeface="Courier New" pitchFamily="49" charset="0"/>
                <a:cs typeface="Courier New" pitchFamily="49" charset="0"/>
              </a:rPr>
              <a:t>endl</a:t>
            </a:r>
            <a:r>
              <a:rPr lang="en-US" altLang="zh-CN" sz="2400" dirty="0">
                <a:solidFill>
                  <a:schemeClr val="tx2"/>
                </a:solidFill>
                <a:latin typeface="Courier New" pitchFamily="49" charset="0"/>
                <a:cs typeface="Courier New" pitchFamily="49" charset="0"/>
              </a:rPr>
              <a:t>;</a:t>
            </a:r>
          </a:p>
          <a:p>
            <a:pPr algn="just">
              <a:spcBef>
                <a:spcPts val="0"/>
              </a:spcBef>
              <a:buNone/>
            </a:pPr>
            <a:r>
              <a:rPr lang="en-US" altLang="zh-CN" sz="2400" dirty="0">
                <a:solidFill>
                  <a:srgbClr val="0000FF"/>
                </a:solidFill>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en-US" altLang="zh-CN" sz="2400" dirty="0" err="1">
                <a:solidFill>
                  <a:srgbClr val="00B050"/>
                </a:solidFill>
                <a:latin typeface="Courier New" pitchFamily="49" charset="0"/>
                <a:cs typeface="Courier New" pitchFamily="49" charset="0"/>
              </a:rPr>
              <a:t>cout</a:t>
            </a:r>
            <a:r>
              <a:rPr lang="en-US" altLang="zh-CN" sz="2400" dirty="0">
                <a:solidFill>
                  <a:srgbClr val="00B050"/>
                </a:solidFill>
                <a:latin typeface="Courier New" pitchFamily="49" charset="0"/>
                <a:cs typeface="Courier New" pitchFamily="49" charset="0"/>
              </a:rPr>
              <a:t>&lt;&lt;"max(23,-5.6) = "&lt;&lt;</a:t>
            </a:r>
            <a:r>
              <a:rPr lang="en-US" altLang="zh-CN" sz="2400" dirty="0">
                <a:solidFill>
                  <a:srgbClr val="FF0000"/>
                </a:solidFill>
                <a:latin typeface="Courier New" pitchFamily="49" charset="0"/>
                <a:cs typeface="Courier New" pitchFamily="49" charset="0"/>
              </a:rPr>
              <a:t>max(23,-5.6</a:t>
            </a:r>
            <a:r>
              <a:rPr lang="en-US" altLang="zh-CN" sz="2400" dirty="0">
                <a:solidFill>
                  <a:srgbClr val="00B050"/>
                </a:solidFill>
                <a:latin typeface="Courier New" pitchFamily="49" charset="0"/>
                <a:cs typeface="Courier New" pitchFamily="49" charset="0"/>
              </a:rPr>
              <a:t>)&lt;&lt;</a:t>
            </a:r>
            <a:r>
              <a:rPr lang="en-US" altLang="zh-CN" sz="2400" dirty="0" err="1">
                <a:solidFill>
                  <a:srgbClr val="00B050"/>
                </a:solidFill>
                <a:latin typeface="Courier New" pitchFamily="49" charset="0"/>
                <a:cs typeface="Courier New" pitchFamily="49" charset="0"/>
              </a:rPr>
              <a:t>endl</a:t>
            </a:r>
            <a:r>
              <a:rPr lang="en-US" altLang="zh-CN" sz="2400" dirty="0">
                <a:solidFill>
                  <a:srgbClr val="00B050"/>
                </a:solidFill>
                <a:latin typeface="Courier New" pitchFamily="49" charset="0"/>
                <a:cs typeface="Courier New" pitchFamily="49" charset="0"/>
              </a:rPr>
              <a:t>; 	</a:t>
            </a:r>
          </a:p>
          <a:p>
            <a:pPr algn="just">
              <a:spcBef>
                <a:spcPts val="0"/>
              </a:spcBef>
              <a:buNone/>
            </a:pPr>
            <a:r>
              <a:rPr lang="en-US" altLang="zh-CN" sz="2400" dirty="0">
                <a:solidFill>
                  <a:srgbClr val="00B050"/>
                </a:solidFill>
                <a:latin typeface="Courier New" pitchFamily="49" charset="0"/>
                <a:cs typeface="Courier New" pitchFamily="49" charset="0"/>
              </a:rPr>
              <a:t>	//</a:t>
            </a:r>
            <a:r>
              <a:rPr lang="zh-CN" altLang="en-US" sz="2400" dirty="0">
                <a:solidFill>
                  <a:srgbClr val="00B050"/>
                </a:solidFill>
                <a:latin typeface="Courier New" pitchFamily="49" charset="0"/>
                <a:cs typeface="Courier New" pitchFamily="49" charset="0"/>
              </a:rPr>
              <a:t>出错! 不进行实参到形参类型的自动转换</a:t>
            </a:r>
          </a:p>
          <a:p>
            <a:pPr algn="just">
              <a:spcBef>
                <a:spcPts val="0"/>
              </a:spcBef>
              <a:buNone/>
            </a:pPr>
            <a:r>
              <a:rPr lang="zh-CN" altLang="en-US" sz="2400" dirty="0">
                <a:solidFill>
                  <a:schemeClr val="tx2"/>
                </a:solidFill>
                <a:latin typeface="Courier New" pitchFamily="49" charset="0"/>
                <a:cs typeface="Courier New" pitchFamily="49" charset="0"/>
              </a:rPr>
              <a:t>} </a:t>
            </a:r>
          </a:p>
          <a:p>
            <a:pPr>
              <a:spcBef>
                <a:spcPts val="0"/>
              </a:spcBef>
              <a:buNone/>
            </a:pPr>
            <a:endParaRPr lang="zh-CN" altLang="en-US" sz="2400" dirty="0">
              <a:latin typeface="Courier New" pitchFamily="49" charset="0"/>
              <a:cs typeface="Courier New" pitchFamily="49" charset="0"/>
            </a:endParaRP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a:t>
            </a:fld>
            <a:endParaRPr lang="en-US" altLang="zh-CN" dirty="0"/>
          </a:p>
        </p:txBody>
      </p:sp>
    </p:spTree>
    <p:extLst>
      <p:ext uri="{BB962C8B-B14F-4D97-AF65-F5344CB8AC3E}">
        <p14:creationId xmlns:p14="http://schemas.microsoft.com/office/powerpoint/2010/main" val="413715786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a:t>
            </a:r>
            <a:r>
              <a:rPr lang="zh-CN" altLang="en-US" dirty="0"/>
              <a:t>容器</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89</a:t>
            </a:fld>
            <a:endParaRPr lang="en-US" altLang="zh-CN" dirty="0"/>
          </a:p>
        </p:txBody>
      </p:sp>
      <p:graphicFrame>
        <p:nvGraphicFramePr>
          <p:cNvPr id="6" name="Group 273"/>
          <p:cNvGraphicFramePr>
            <a:graphicFrameLocks noGrp="1"/>
          </p:cNvGraphicFramePr>
          <p:nvPr>
            <p:extLst>
              <p:ext uri="{D42A27DB-BD31-4B8C-83A1-F6EECF244321}">
                <p14:modId xmlns:p14="http://schemas.microsoft.com/office/powerpoint/2010/main" val="3440814537"/>
              </p:ext>
            </p:extLst>
          </p:nvPr>
        </p:nvGraphicFramePr>
        <p:xfrm>
          <a:off x="1331640" y="1514894"/>
          <a:ext cx="6481762" cy="5010450"/>
        </p:xfrm>
        <a:graphic>
          <a:graphicData uri="http://schemas.openxmlformats.org/drawingml/2006/table">
            <a:tbl>
              <a:tblPr/>
              <a:tblGrid>
                <a:gridCol w="1519237">
                  <a:extLst>
                    <a:ext uri="{9D8B030D-6E8A-4147-A177-3AD203B41FA5}">
                      <a16:colId xmlns:a16="http://schemas.microsoft.com/office/drawing/2014/main" val="20000"/>
                    </a:ext>
                  </a:extLst>
                </a:gridCol>
                <a:gridCol w="4962525">
                  <a:extLst>
                    <a:ext uri="{9D8B030D-6E8A-4147-A177-3AD203B41FA5}">
                      <a16:colId xmlns:a16="http://schemas.microsoft.com/office/drawing/2014/main" val="20001"/>
                    </a:ext>
                  </a:extLst>
                </a:gridCol>
              </a:tblGrid>
              <a:tr h="247650">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dirty="0">
                          <a:ln>
                            <a:noFill/>
                          </a:ln>
                          <a:solidFill>
                            <a:schemeClr val="tx1"/>
                          </a:solidFill>
                          <a:effectLst/>
                          <a:latin typeface="Times New Roman" pitchFamily="18" charset="0"/>
                          <a:ea typeface="黑体" pitchFamily="49" charset="-122"/>
                          <a:cs typeface="Times New Roman" pitchFamily="18" charset="0"/>
                        </a:rPr>
                        <a:t>函 数 名</a:t>
                      </a:r>
                    </a:p>
                  </a:txBody>
                  <a:tcPr marL="180000" marR="162000" marT="18000" marB="18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spcBef>
                          <a:spcPct val="20000"/>
                        </a:spcBef>
                        <a:buClr>
                          <a:srgbClr val="FFFF00"/>
                        </a:buClr>
                        <a:buSzPct val="80000"/>
                        <a:buFont typeface="Wingdings" pitchFamily="2" charset="2"/>
                        <a:tabLst>
                          <a:tab pos="1349375" algn="ctr"/>
                          <a:tab pos="2133600" algn="l"/>
                        </a:tabLst>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tabLst>
                          <a:tab pos="1349375" algn="ctr"/>
                          <a:tab pos="2133600" algn="l"/>
                        </a:tabLst>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tabLst>
                          <a:tab pos="1349375" algn="ctr"/>
                          <a:tab pos="2133600" algn="l"/>
                        </a:tabLst>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tabLst>
                          <a:tab pos="1349375" algn="ctr"/>
                          <a:tab pos="2133600" algn="l"/>
                        </a:tabLst>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tabLst>
                          <a:tab pos="1349375" algn="ctr"/>
                          <a:tab pos="2133600" algn="l"/>
                        </a:tabLst>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tabLst>
                          <a:tab pos="1349375" algn="ctr"/>
                          <a:tab pos="2133600" algn="l"/>
                        </a:tabLst>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tabLst>
                          <a:tab pos="1349375" algn="ctr"/>
                          <a:tab pos="2133600" algn="l"/>
                        </a:tabLst>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tabLst>
                          <a:tab pos="1349375" algn="ctr"/>
                          <a:tab pos="2133600" algn="l"/>
                        </a:tabLst>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tabLst>
                          <a:tab pos="1349375" algn="ctr"/>
                          <a:tab pos="2133600" algn="l"/>
                        </a:tabLs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1349375" algn="ctr"/>
                          <a:tab pos="2133600" algn="l"/>
                        </a:tabLst>
                      </a:pPr>
                      <a:r>
                        <a:rPr kumimoji="1" lang="en-US" altLang="zh-CN" sz="1200" b="0" i="0" u="none" strike="noStrike" cap="none" normalizeH="0" baseline="0">
                          <a:ln>
                            <a:noFill/>
                          </a:ln>
                          <a:solidFill>
                            <a:schemeClr val="tx1"/>
                          </a:solidFill>
                          <a:effectLst/>
                          <a:latin typeface="Times New Roman" pitchFamily="18" charset="0"/>
                          <a:ea typeface="黑体" pitchFamily="49" charset="-122"/>
                          <a:cs typeface="Times New Roman" pitchFamily="18" charset="0"/>
                        </a:rPr>
                        <a:t>	</a:t>
                      </a:r>
                      <a:r>
                        <a:rPr kumimoji="1" lang="zh-CN" altLang="en-US" sz="1200" b="0" i="0" u="none" strike="noStrike" cap="none" normalizeH="0" baseline="0">
                          <a:ln>
                            <a:noFill/>
                          </a:ln>
                          <a:solidFill>
                            <a:schemeClr val="tx1"/>
                          </a:solidFill>
                          <a:effectLst/>
                          <a:latin typeface="Times New Roman" pitchFamily="18" charset="0"/>
                          <a:ea typeface="黑体" pitchFamily="49" charset="-122"/>
                          <a:cs typeface="Times New Roman" pitchFamily="18" charset="0"/>
                        </a:rPr>
                        <a:t>功 能 说 明	</a:t>
                      </a:r>
                    </a:p>
                  </a:txBody>
                  <a:tcPr marL="180000" marR="162000" marT="18000" marB="1800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0"/>
                  </a:ext>
                </a:extLst>
              </a:tr>
              <a:tr h="249238">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push_back</a:t>
                      </a:r>
                      <a:endParaRPr kumimoji="1" lang="en-US" altLang="zh-CN" sz="1500" b="0" i="0" u="none" strike="noStrike" cap="none" normalizeH="0" baseline="0">
                        <a:ln>
                          <a:noFill/>
                        </a:ln>
                        <a:solidFill>
                          <a:schemeClr val="tx1"/>
                        </a:solidFill>
                        <a:effectLst/>
                        <a:latin typeface="Times New Roman" pitchFamily="18" charset="0"/>
                        <a:ea typeface="宋体" pitchFamily="2" charset="-122"/>
                      </a:endParaRPr>
                    </a:p>
                  </a:txBody>
                  <a:tcPr marL="180000" marR="162000" marT="18000" marB="18000"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5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在容器后端增加元素</a:t>
                      </a:r>
                      <a:endParaRPr kumimoji="1" lang="zh-CN" altLang="en-US" sz="1500" b="0" i="0" u="none" strike="noStrike" cap="none" normalizeH="0" baseline="0">
                        <a:ln>
                          <a:noFill/>
                        </a:ln>
                        <a:solidFill>
                          <a:schemeClr val="tx1"/>
                        </a:solidFill>
                        <a:effectLst/>
                        <a:latin typeface="Times New Roman" pitchFamily="18" charset="0"/>
                        <a:ea typeface="宋体" pitchFamily="2" charset="-122"/>
                      </a:endParaRPr>
                    </a:p>
                  </a:txBody>
                  <a:tcPr marL="180000" marR="162000" marT="18000" marB="1800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7650">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pop_back</a:t>
                      </a:r>
                      <a:endParaRPr kumimoji="1" lang="en-US" altLang="zh-CN" sz="1500" b="0" i="0" u="none" strike="noStrike" cap="none" normalizeH="0" baseline="0">
                        <a:ln>
                          <a:noFill/>
                        </a:ln>
                        <a:solidFill>
                          <a:schemeClr val="tx1"/>
                        </a:solidFill>
                        <a:effectLst/>
                        <a:latin typeface="Times New Roman" pitchFamily="18" charset="0"/>
                        <a:ea typeface="宋体" pitchFamily="2" charset="-122"/>
                      </a:endParaRPr>
                    </a:p>
                  </a:txBody>
                  <a:tcPr marL="180000" marR="162000" marT="18000" marB="18000"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5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在容器后端删除元素</a:t>
                      </a:r>
                      <a:endParaRPr kumimoji="1" lang="zh-CN" altLang="en-US" sz="1500" b="0" i="0" u="none" strike="noStrike" cap="none" normalizeH="0" baseline="0">
                        <a:ln>
                          <a:noFill/>
                        </a:ln>
                        <a:solidFill>
                          <a:schemeClr val="tx1"/>
                        </a:solidFill>
                        <a:effectLst/>
                        <a:latin typeface="Times New Roman" pitchFamily="18" charset="0"/>
                        <a:ea typeface="宋体" pitchFamily="2" charset="-122"/>
                      </a:endParaRPr>
                    </a:p>
                  </a:txBody>
                  <a:tcPr marL="180000" marR="162000" marT="18000" marB="1800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7650">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insert</a:t>
                      </a:r>
                      <a:endParaRPr kumimoji="1" lang="en-US" altLang="zh-CN" sz="1500" b="0" i="0" u="none" strike="noStrike" cap="none" normalizeH="0" baseline="0">
                        <a:ln>
                          <a:noFill/>
                        </a:ln>
                        <a:solidFill>
                          <a:schemeClr val="tx1"/>
                        </a:solidFill>
                        <a:effectLst/>
                        <a:latin typeface="Times New Roman" pitchFamily="18" charset="0"/>
                        <a:ea typeface="宋体" pitchFamily="2" charset="-122"/>
                      </a:endParaRPr>
                    </a:p>
                  </a:txBody>
                  <a:tcPr marL="180000" marR="162000" marT="18000" marB="18000"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5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在容器中间插入元素</a:t>
                      </a:r>
                      <a:endParaRPr kumimoji="1" lang="zh-CN" altLang="en-US" sz="1500" b="0" i="0" u="none" strike="noStrike" cap="none" normalizeH="0" baseline="0">
                        <a:ln>
                          <a:noFill/>
                        </a:ln>
                        <a:solidFill>
                          <a:schemeClr val="tx1"/>
                        </a:solidFill>
                        <a:effectLst/>
                        <a:latin typeface="Times New Roman" pitchFamily="18" charset="0"/>
                        <a:ea typeface="宋体" pitchFamily="2" charset="-122"/>
                      </a:endParaRPr>
                    </a:p>
                  </a:txBody>
                  <a:tcPr marL="180000" marR="162000" marT="18000" marB="1800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9238">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erase</a:t>
                      </a:r>
                      <a:endParaRPr kumimoji="1" lang="en-US" altLang="zh-CN" sz="1500" b="0" i="0" u="none" strike="noStrike" cap="none" normalizeH="0" baseline="0">
                        <a:ln>
                          <a:noFill/>
                        </a:ln>
                        <a:solidFill>
                          <a:schemeClr val="tx1"/>
                        </a:solidFill>
                        <a:effectLst/>
                        <a:latin typeface="Times New Roman" pitchFamily="18" charset="0"/>
                        <a:ea typeface="宋体" pitchFamily="2" charset="-122"/>
                      </a:endParaRPr>
                    </a:p>
                  </a:txBody>
                  <a:tcPr marL="180000" marR="162000" marT="18000" marB="18000"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5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删除容器中间的元素</a:t>
                      </a:r>
                      <a:endParaRPr kumimoji="1" lang="zh-CN" altLang="en-US" sz="1500" b="0" i="0" u="none" strike="noStrike" cap="none" normalizeH="0" baseline="0">
                        <a:ln>
                          <a:noFill/>
                        </a:ln>
                        <a:solidFill>
                          <a:schemeClr val="tx1"/>
                        </a:solidFill>
                        <a:effectLst/>
                        <a:latin typeface="Times New Roman" pitchFamily="18" charset="0"/>
                        <a:ea typeface="宋体" pitchFamily="2" charset="-122"/>
                      </a:endParaRPr>
                    </a:p>
                  </a:txBody>
                  <a:tcPr marL="180000" marR="162000" marT="18000" marB="1800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7650">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clear</a:t>
                      </a:r>
                      <a:endParaRPr kumimoji="1" lang="en-US" altLang="zh-CN" sz="1500" b="0" i="0" u="none" strike="noStrike" cap="none" normalizeH="0" baseline="0">
                        <a:ln>
                          <a:noFill/>
                        </a:ln>
                        <a:solidFill>
                          <a:schemeClr val="tx1"/>
                        </a:solidFill>
                        <a:effectLst/>
                        <a:latin typeface="Times New Roman" pitchFamily="18" charset="0"/>
                        <a:ea typeface="宋体" pitchFamily="2" charset="-122"/>
                      </a:endParaRPr>
                    </a:p>
                  </a:txBody>
                  <a:tcPr marL="180000" marR="162000" marT="18000" marB="18000"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5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清除容器内的元素</a:t>
                      </a:r>
                      <a:endParaRPr kumimoji="1" lang="zh-CN" altLang="en-US" sz="1500" b="0" i="0" u="none" strike="noStrike" cap="none" normalizeH="0" baseline="0">
                        <a:ln>
                          <a:noFill/>
                        </a:ln>
                        <a:solidFill>
                          <a:schemeClr val="tx1"/>
                        </a:solidFill>
                        <a:effectLst/>
                        <a:latin typeface="Times New Roman" pitchFamily="18" charset="0"/>
                        <a:ea typeface="宋体" pitchFamily="2" charset="-122"/>
                      </a:endParaRPr>
                    </a:p>
                  </a:txBody>
                  <a:tcPr marL="180000" marR="162000" marT="18000" marB="1800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9238">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front</a:t>
                      </a:r>
                      <a:endParaRPr kumimoji="1" lang="en-US" altLang="zh-CN" sz="1500" b="0" i="0" u="none" strike="noStrike" cap="none" normalizeH="0" baseline="0">
                        <a:ln>
                          <a:noFill/>
                        </a:ln>
                        <a:solidFill>
                          <a:schemeClr val="tx1"/>
                        </a:solidFill>
                        <a:effectLst/>
                        <a:latin typeface="Times New Roman" pitchFamily="18" charset="0"/>
                        <a:ea typeface="宋体" pitchFamily="2" charset="-122"/>
                      </a:endParaRPr>
                    </a:p>
                  </a:txBody>
                  <a:tcPr marL="180000" marR="162000" marT="18000" marB="18000"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5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返回容器前端元素的引用</a:t>
                      </a:r>
                      <a:endParaRPr kumimoji="1" lang="zh-CN" altLang="en-US" sz="1500" b="0" i="0" u="none" strike="noStrike" cap="none" normalizeH="0" baseline="0">
                        <a:ln>
                          <a:noFill/>
                        </a:ln>
                        <a:solidFill>
                          <a:schemeClr val="tx1"/>
                        </a:solidFill>
                        <a:effectLst/>
                        <a:latin typeface="Times New Roman" pitchFamily="18" charset="0"/>
                        <a:ea typeface="宋体" pitchFamily="2" charset="-122"/>
                      </a:endParaRPr>
                    </a:p>
                  </a:txBody>
                  <a:tcPr marL="180000" marR="162000" marT="18000" marB="1800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7650">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back</a:t>
                      </a:r>
                      <a:endParaRPr kumimoji="1" lang="en-US" altLang="zh-CN" sz="1500" b="0" i="0" u="none" strike="noStrike" cap="none" normalizeH="0" baseline="0">
                        <a:ln>
                          <a:noFill/>
                        </a:ln>
                        <a:solidFill>
                          <a:schemeClr val="tx1"/>
                        </a:solidFill>
                        <a:effectLst/>
                        <a:latin typeface="Times New Roman" pitchFamily="18" charset="0"/>
                        <a:ea typeface="宋体" pitchFamily="2" charset="-122"/>
                      </a:endParaRPr>
                    </a:p>
                  </a:txBody>
                  <a:tcPr marL="180000" marR="162000" marT="18000" marB="18000"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5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返回容器末端元素的引用</a:t>
                      </a:r>
                      <a:endParaRPr kumimoji="1" lang="zh-CN" altLang="en-US" sz="1500" b="0" i="0" u="none" strike="noStrike" cap="none" normalizeH="0" baseline="0">
                        <a:ln>
                          <a:noFill/>
                        </a:ln>
                        <a:solidFill>
                          <a:schemeClr val="tx1"/>
                        </a:solidFill>
                        <a:effectLst/>
                        <a:latin typeface="Times New Roman" pitchFamily="18" charset="0"/>
                        <a:ea typeface="宋体" pitchFamily="2" charset="-122"/>
                      </a:endParaRPr>
                    </a:p>
                  </a:txBody>
                  <a:tcPr marL="180000" marR="162000" marT="18000" marB="1800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7650">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begin</a:t>
                      </a:r>
                      <a:endParaRPr kumimoji="1" lang="en-US" altLang="zh-CN" sz="1500" b="0" i="0" u="none" strike="noStrike" cap="none" normalizeH="0" baseline="0">
                        <a:ln>
                          <a:noFill/>
                        </a:ln>
                        <a:solidFill>
                          <a:schemeClr val="tx1"/>
                        </a:solidFill>
                        <a:effectLst/>
                        <a:latin typeface="Times New Roman" pitchFamily="18" charset="0"/>
                        <a:ea typeface="宋体" pitchFamily="2" charset="-122"/>
                      </a:endParaRPr>
                    </a:p>
                  </a:txBody>
                  <a:tcPr marL="180000" marR="162000" marT="18000" marB="18000"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5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返回容器前端的迭代器</a:t>
                      </a:r>
                      <a:endParaRPr kumimoji="1" lang="zh-CN" altLang="en-US" sz="1500" b="0" i="0" u="none" strike="noStrike" cap="none" normalizeH="0" baseline="0">
                        <a:ln>
                          <a:noFill/>
                        </a:ln>
                        <a:solidFill>
                          <a:schemeClr val="tx1"/>
                        </a:solidFill>
                        <a:effectLst/>
                        <a:latin typeface="Times New Roman" pitchFamily="18" charset="0"/>
                        <a:ea typeface="宋体" pitchFamily="2" charset="-122"/>
                      </a:endParaRPr>
                    </a:p>
                  </a:txBody>
                  <a:tcPr marL="180000" marR="162000" marT="18000" marB="1800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9238">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end</a:t>
                      </a:r>
                      <a:endParaRPr kumimoji="1" lang="en-US" altLang="zh-CN" sz="1500" b="0" i="0" u="none" strike="noStrike" cap="none" normalizeH="0" baseline="0">
                        <a:ln>
                          <a:noFill/>
                        </a:ln>
                        <a:solidFill>
                          <a:schemeClr val="tx1"/>
                        </a:solidFill>
                        <a:effectLst/>
                        <a:latin typeface="Times New Roman" pitchFamily="18" charset="0"/>
                        <a:ea typeface="宋体" pitchFamily="2" charset="-122"/>
                      </a:endParaRPr>
                    </a:p>
                  </a:txBody>
                  <a:tcPr marL="180000" marR="162000" marT="18000" marB="18000"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5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返回容器末端的迭代器</a:t>
                      </a:r>
                      <a:endParaRPr kumimoji="1" lang="zh-CN" altLang="en-US" sz="1500" b="0" i="0" u="none" strike="noStrike" cap="none" normalizeH="0" baseline="0">
                        <a:ln>
                          <a:noFill/>
                        </a:ln>
                        <a:solidFill>
                          <a:schemeClr val="tx1"/>
                        </a:solidFill>
                        <a:effectLst/>
                        <a:latin typeface="Times New Roman" pitchFamily="18" charset="0"/>
                        <a:ea typeface="宋体" pitchFamily="2" charset="-122"/>
                      </a:endParaRPr>
                    </a:p>
                  </a:txBody>
                  <a:tcPr marL="180000" marR="162000" marT="18000" marB="1800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7650">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rbegin</a:t>
                      </a:r>
                      <a:endParaRPr kumimoji="1" lang="en-US" altLang="zh-CN" sz="1500" b="0" i="0" u="none" strike="noStrike" cap="none" normalizeH="0" baseline="0">
                        <a:ln>
                          <a:noFill/>
                        </a:ln>
                        <a:solidFill>
                          <a:schemeClr val="tx1"/>
                        </a:solidFill>
                        <a:effectLst/>
                        <a:latin typeface="Times New Roman" pitchFamily="18" charset="0"/>
                        <a:ea typeface="宋体" pitchFamily="2" charset="-122"/>
                      </a:endParaRPr>
                    </a:p>
                  </a:txBody>
                  <a:tcPr marL="180000" marR="162000" marT="18000" marB="18000"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5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返回容器前端的倒转迭代器</a:t>
                      </a:r>
                      <a:endParaRPr kumimoji="1" lang="zh-CN" altLang="en-US" sz="1500" b="0" i="0" u="none" strike="noStrike" cap="none" normalizeH="0" baseline="0">
                        <a:ln>
                          <a:noFill/>
                        </a:ln>
                        <a:solidFill>
                          <a:schemeClr val="tx1"/>
                        </a:solidFill>
                        <a:effectLst/>
                        <a:latin typeface="Times New Roman" pitchFamily="18" charset="0"/>
                        <a:ea typeface="宋体" pitchFamily="2" charset="-122"/>
                      </a:endParaRPr>
                    </a:p>
                  </a:txBody>
                  <a:tcPr marL="180000" marR="162000" marT="18000" marB="1800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47650">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rend</a:t>
                      </a:r>
                      <a:endParaRPr kumimoji="1" lang="en-US" altLang="zh-CN" sz="1500" b="0" i="0" u="none" strike="noStrike" cap="none" normalizeH="0" baseline="0">
                        <a:ln>
                          <a:noFill/>
                        </a:ln>
                        <a:solidFill>
                          <a:schemeClr val="tx1"/>
                        </a:solidFill>
                        <a:effectLst/>
                        <a:latin typeface="Times New Roman" pitchFamily="18" charset="0"/>
                        <a:ea typeface="宋体" pitchFamily="2" charset="-122"/>
                      </a:endParaRPr>
                    </a:p>
                  </a:txBody>
                  <a:tcPr marL="180000" marR="162000" marT="18000" marB="18000"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5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返回容器末端的倒转迭代器</a:t>
                      </a:r>
                      <a:endParaRPr kumimoji="1" lang="zh-CN" altLang="en-US" sz="1500" b="0" i="0" u="none" strike="noStrike" cap="none" normalizeH="0" baseline="0">
                        <a:ln>
                          <a:noFill/>
                        </a:ln>
                        <a:solidFill>
                          <a:schemeClr val="tx1"/>
                        </a:solidFill>
                        <a:effectLst/>
                        <a:latin typeface="Times New Roman" pitchFamily="18" charset="0"/>
                        <a:ea typeface="宋体" pitchFamily="2" charset="-122"/>
                      </a:endParaRPr>
                    </a:p>
                  </a:txBody>
                  <a:tcPr marL="180000" marR="162000" marT="18000" marB="1800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49238">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max_size</a:t>
                      </a:r>
                      <a:endParaRPr kumimoji="1" lang="en-US" altLang="zh-CN" sz="1500" b="0" i="0" u="none" strike="noStrike" cap="none" normalizeH="0" baseline="0">
                        <a:ln>
                          <a:noFill/>
                        </a:ln>
                        <a:solidFill>
                          <a:schemeClr val="tx1"/>
                        </a:solidFill>
                        <a:effectLst/>
                        <a:latin typeface="Times New Roman" pitchFamily="18" charset="0"/>
                        <a:ea typeface="宋体" pitchFamily="2" charset="-122"/>
                      </a:endParaRPr>
                    </a:p>
                  </a:txBody>
                  <a:tcPr marL="180000" marR="162000" marT="18000" marB="18000"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5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返回容器可存储元素的最大个数</a:t>
                      </a:r>
                      <a:endParaRPr kumimoji="1" lang="zh-CN" altLang="en-US" sz="1500" b="0" i="0" u="none" strike="noStrike" cap="none" normalizeH="0" baseline="0">
                        <a:ln>
                          <a:noFill/>
                        </a:ln>
                        <a:solidFill>
                          <a:schemeClr val="tx1"/>
                        </a:solidFill>
                        <a:effectLst/>
                        <a:latin typeface="Times New Roman" pitchFamily="18" charset="0"/>
                        <a:ea typeface="宋体" pitchFamily="2" charset="-122"/>
                      </a:endParaRPr>
                    </a:p>
                  </a:txBody>
                  <a:tcPr marL="180000" marR="162000" marT="18000" marB="1800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47650">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size</a:t>
                      </a:r>
                      <a:endParaRPr kumimoji="1" lang="en-US" altLang="zh-CN" sz="1500" b="0" i="0" u="none" strike="noStrike" cap="none" normalizeH="0" baseline="0">
                        <a:ln>
                          <a:noFill/>
                        </a:ln>
                        <a:solidFill>
                          <a:schemeClr val="tx1"/>
                        </a:solidFill>
                        <a:effectLst/>
                        <a:latin typeface="Times New Roman" pitchFamily="18" charset="0"/>
                        <a:ea typeface="宋体" pitchFamily="2" charset="-122"/>
                      </a:endParaRPr>
                    </a:p>
                  </a:txBody>
                  <a:tcPr marL="180000" marR="162000" marT="18000" marB="18000"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5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返回当前容器中的元素个数</a:t>
                      </a:r>
                      <a:endParaRPr kumimoji="1" lang="zh-CN" altLang="en-US" sz="1500" b="0" i="0" u="none" strike="noStrike" cap="none" normalizeH="0" baseline="0">
                        <a:ln>
                          <a:noFill/>
                        </a:ln>
                        <a:solidFill>
                          <a:schemeClr val="tx1"/>
                        </a:solidFill>
                        <a:effectLst/>
                        <a:latin typeface="Times New Roman" pitchFamily="18" charset="0"/>
                        <a:ea typeface="宋体" pitchFamily="2" charset="-122"/>
                      </a:endParaRPr>
                    </a:p>
                  </a:txBody>
                  <a:tcPr marL="180000" marR="162000" marT="18000" marB="1800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49238">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empty</a:t>
                      </a:r>
                      <a:endParaRPr kumimoji="1" lang="en-US" altLang="zh-CN" sz="1500" b="0" i="0" u="none" strike="noStrike" cap="none" normalizeH="0" baseline="0">
                        <a:ln>
                          <a:noFill/>
                        </a:ln>
                        <a:solidFill>
                          <a:schemeClr val="tx1"/>
                        </a:solidFill>
                        <a:effectLst/>
                        <a:latin typeface="Times New Roman" pitchFamily="18" charset="0"/>
                        <a:ea typeface="宋体" pitchFamily="2" charset="-122"/>
                      </a:endParaRPr>
                    </a:p>
                  </a:txBody>
                  <a:tcPr marL="180000" marR="162000" marT="18000" marB="18000"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5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若容器为空（无元素）则返回</a:t>
                      </a:r>
                      <a:r>
                        <a:rPr kumimoji="1" lang="en-US" altLang="zh-CN" sz="15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true</a:t>
                      </a:r>
                      <a:r>
                        <a:rPr kumimoji="1" lang="zh-CN" altLang="en-US" sz="15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，否则返回</a:t>
                      </a:r>
                      <a:r>
                        <a:rPr kumimoji="1" lang="en-US" altLang="zh-CN" sz="15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false</a:t>
                      </a:r>
                      <a:endParaRPr kumimoji="1" lang="en-US" altLang="zh-CN" sz="1500" b="0" i="0" u="none" strike="noStrike" cap="none" normalizeH="0" baseline="0">
                        <a:ln>
                          <a:noFill/>
                        </a:ln>
                        <a:solidFill>
                          <a:schemeClr val="tx1"/>
                        </a:solidFill>
                        <a:effectLst/>
                        <a:latin typeface="Times New Roman" pitchFamily="18" charset="0"/>
                        <a:ea typeface="宋体" pitchFamily="2" charset="-122"/>
                      </a:endParaRPr>
                    </a:p>
                  </a:txBody>
                  <a:tcPr marL="180000" marR="162000" marT="18000" marB="1800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47650">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capacity</a:t>
                      </a:r>
                      <a:endParaRPr kumimoji="1" lang="en-US" altLang="zh-CN" sz="1500" b="0" i="0" u="none" strike="noStrike" cap="none" normalizeH="0" baseline="0">
                        <a:ln>
                          <a:noFill/>
                        </a:ln>
                        <a:solidFill>
                          <a:schemeClr val="tx1"/>
                        </a:solidFill>
                        <a:effectLst/>
                        <a:latin typeface="Times New Roman" pitchFamily="18" charset="0"/>
                        <a:ea typeface="宋体" pitchFamily="2" charset="-122"/>
                      </a:endParaRPr>
                    </a:p>
                  </a:txBody>
                  <a:tcPr marL="180000" marR="162000" marT="18000" marB="18000"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5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返回当前容器可以存储的最大元素个数</a:t>
                      </a:r>
                      <a:endParaRPr kumimoji="1" lang="zh-CN" altLang="en-US" sz="1500" b="0" i="0" u="none" strike="noStrike" cap="none" normalizeH="0" baseline="0">
                        <a:ln>
                          <a:noFill/>
                        </a:ln>
                        <a:solidFill>
                          <a:schemeClr val="tx1"/>
                        </a:solidFill>
                        <a:effectLst/>
                        <a:latin typeface="Times New Roman" pitchFamily="18" charset="0"/>
                        <a:ea typeface="宋体" pitchFamily="2" charset="-122"/>
                      </a:endParaRPr>
                    </a:p>
                  </a:txBody>
                  <a:tcPr marL="180000" marR="162000" marT="18000" marB="1800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47650">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at(n)</a:t>
                      </a:r>
                      <a:endParaRPr kumimoji="1" lang="en-US" altLang="zh-CN" sz="1500" b="0" i="0" u="none" strike="noStrike" cap="none" normalizeH="0" baseline="0">
                        <a:ln>
                          <a:noFill/>
                        </a:ln>
                        <a:solidFill>
                          <a:schemeClr val="tx1"/>
                        </a:solidFill>
                        <a:effectLst/>
                        <a:latin typeface="Times New Roman" pitchFamily="18" charset="0"/>
                        <a:ea typeface="宋体" pitchFamily="2" charset="-122"/>
                      </a:endParaRPr>
                    </a:p>
                  </a:txBody>
                  <a:tcPr marL="180000" marR="162000" marT="18000" marB="18000"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5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返回第</a:t>
                      </a:r>
                      <a:r>
                        <a:rPr kumimoji="1" lang="en-US" altLang="zh-CN" sz="15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n</a:t>
                      </a:r>
                      <a:r>
                        <a:rPr kumimoji="1" lang="zh-CN" altLang="en-US" sz="15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个元素的引用</a:t>
                      </a:r>
                      <a:endParaRPr kumimoji="1" lang="zh-CN" altLang="en-US" sz="1500" b="0" i="0" u="none" strike="noStrike" cap="none" normalizeH="0" baseline="0">
                        <a:ln>
                          <a:noFill/>
                        </a:ln>
                        <a:solidFill>
                          <a:schemeClr val="tx1"/>
                        </a:solidFill>
                        <a:effectLst/>
                        <a:latin typeface="Times New Roman" pitchFamily="18" charset="0"/>
                        <a:ea typeface="宋体" pitchFamily="2" charset="-122"/>
                      </a:endParaRPr>
                    </a:p>
                  </a:txBody>
                  <a:tcPr marL="180000" marR="162000" marT="18000" marB="1800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49238">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swap(x)</a:t>
                      </a:r>
                      <a:endParaRPr kumimoji="1" lang="en-US" altLang="zh-CN" sz="1500" b="0" i="0" u="none" strike="noStrike" cap="none" normalizeH="0" baseline="0">
                        <a:ln>
                          <a:noFill/>
                        </a:ln>
                        <a:solidFill>
                          <a:schemeClr val="tx1"/>
                        </a:solidFill>
                        <a:effectLst/>
                        <a:latin typeface="Times New Roman" pitchFamily="18" charset="0"/>
                        <a:ea typeface="宋体" pitchFamily="2" charset="-122"/>
                      </a:endParaRPr>
                    </a:p>
                  </a:txBody>
                  <a:tcPr marL="180000" marR="162000" marT="18000" marB="18000"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5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与容器</a:t>
                      </a:r>
                      <a:r>
                        <a:rPr kumimoji="1" lang="en-US" altLang="zh-CN" sz="15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x</a:t>
                      </a:r>
                      <a:r>
                        <a:rPr kumimoji="1" lang="zh-CN" altLang="en-US" sz="15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1" lang="en-US" altLang="zh-CN" sz="15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vector</a:t>
                      </a:r>
                      <a:r>
                        <a:rPr kumimoji="1" lang="zh-CN" altLang="en-US" sz="15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容器）互换元素</a:t>
                      </a:r>
                      <a:endParaRPr kumimoji="1" lang="zh-CN" altLang="en-US" sz="1500" b="0" i="0" u="none" strike="noStrike" cap="none" normalizeH="0" baseline="0">
                        <a:ln>
                          <a:noFill/>
                        </a:ln>
                        <a:solidFill>
                          <a:schemeClr val="tx1"/>
                        </a:solidFill>
                        <a:effectLst/>
                        <a:latin typeface="Times New Roman" pitchFamily="18" charset="0"/>
                        <a:ea typeface="宋体" pitchFamily="2" charset="-122"/>
                      </a:endParaRPr>
                    </a:p>
                  </a:txBody>
                  <a:tcPr marL="180000" marR="162000" marT="18000" marB="1800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47650">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5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operator[]</a:t>
                      </a:r>
                      <a:endParaRPr kumimoji="1" lang="en-US" altLang="zh-CN" sz="1500" b="0" i="0" u="none" strike="noStrike" cap="none" normalizeH="0" baseline="0">
                        <a:ln>
                          <a:noFill/>
                        </a:ln>
                        <a:solidFill>
                          <a:schemeClr val="tx1"/>
                        </a:solidFill>
                        <a:effectLst/>
                        <a:latin typeface="Times New Roman" pitchFamily="18" charset="0"/>
                        <a:ea typeface="宋体" pitchFamily="2" charset="-122"/>
                      </a:endParaRPr>
                    </a:p>
                  </a:txBody>
                  <a:tcPr marL="180000" marR="162000" marT="18000" marB="18000"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itchFamily="2" charset="2"/>
                        <a:defRPr sz="2800">
                          <a:solidFill>
                            <a:schemeClr val="tx1"/>
                          </a:solidFill>
                          <a:latin typeface="Arial" charset="0"/>
                          <a:ea typeface="宋体" pitchFamily="2" charset="-122"/>
                        </a:defRPr>
                      </a:lvl1pPr>
                      <a:lvl2pPr>
                        <a:spcBef>
                          <a:spcPct val="20000"/>
                        </a:spcBef>
                        <a:buClr>
                          <a:srgbClr val="CC0000"/>
                        </a:buClr>
                        <a:buSzPct val="70000"/>
                        <a:buFont typeface="Wingdings" pitchFamily="2" charset="2"/>
                        <a:defRPr sz="2400">
                          <a:solidFill>
                            <a:schemeClr val="tx1"/>
                          </a:solidFill>
                          <a:latin typeface="Arial" charset="0"/>
                          <a:ea typeface="宋体" pitchFamily="2" charset="-122"/>
                        </a:defRPr>
                      </a:lvl2pPr>
                      <a:lvl3pPr>
                        <a:spcBef>
                          <a:spcPct val="20000"/>
                        </a:spcBef>
                        <a:buClr>
                          <a:srgbClr val="009900"/>
                        </a:buClr>
                        <a:buSzPct val="60000"/>
                        <a:buFont typeface="Wingdings" pitchFamily="2" charset="2"/>
                        <a:defRPr sz="2000">
                          <a:solidFill>
                            <a:schemeClr val="tx1"/>
                          </a:solidFill>
                          <a:latin typeface="Arial" charset="0"/>
                          <a:ea typeface="宋体" pitchFamily="2" charset="-122"/>
                        </a:defRPr>
                      </a:lvl3pPr>
                      <a:lvl4pPr>
                        <a:spcBef>
                          <a:spcPct val="20000"/>
                        </a:spcBef>
                        <a:buClr>
                          <a:schemeClr val="hlink"/>
                        </a:buClr>
                        <a:buSzPct val="60000"/>
                        <a:buFont typeface="Wingdings" pitchFamily="2" charset="2"/>
                        <a:defRPr>
                          <a:solidFill>
                            <a:schemeClr val="tx1"/>
                          </a:solidFill>
                          <a:latin typeface="Arial" charset="0"/>
                          <a:ea typeface="宋体" pitchFamily="2" charset="-122"/>
                        </a:defRPr>
                      </a:lvl4pPr>
                      <a:lvl5pPr>
                        <a:spcBef>
                          <a:spcPct val="20000"/>
                        </a:spcBef>
                        <a:buClr>
                          <a:schemeClr val="accent2"/>
                        </a:buClr>
                        <a:buSzPct val="55000"/>
                        <a:buFont typeface="Wingdings" pitchFamily="2" charset="2"/>
                        <a:defRPr>
                          <a:solidFill>
                            <a:schemeClr val="tx1"/>
                          </a:solidFill>
                          <a:latin typeface="Arial" charset="0"/>
                          <a:ea typeface="宋体" pitchFamily="2" charset="-122"/>
                        </a:defRPr>
                      </a:lvl5pPr>
                      <a:lvl6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6pPr>
                      <a:lvl7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7pPr>
                      <a:lvl8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8pPr>
                      <a:lvl9pPr fontAlgn="base">
                        <a:spcBef>
                          <a:spcPct val="20000"/>
                        </a:spcBef>
                        <a:spcAft>
                          <a:spcPct val="0"/>
                        </a:spcAft>
                        <a:buClr>
                          <a:schemeClr val="accent2"/>
                        </a:buClr>
                        <a:buSzPct val="55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5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利用</a:t>
                      </a:r>
                      <a:r>
                        <a:rPr kumimoji="1" lang="en-US" altLang="zh-CN" sz="15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1" lang="zh-CN" altLang="en-US" sz="15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运算符取出容器中的元素</a:t>
                      </a:r>
                      <a:endParaRPr kumimoji="1" lang="zh-CN" altLang="en-US" sz="1500" b="0" i="0" u="none" strike="noStrike" cap="none" normalizeH="0" baseline="0" dirty="0">
                        <a:ln>
                          <a:noFill/>
                        </a:ln>
                        <a:solidFill>
                          <a:schemeClr val="tx1"/>
                        </a:solidFill>
                        <a:effectLst/>
                        <a:latin typeface="Times New Roman" pitchFamily="18" charset="0"/>
                        <a:ea typeface="宋体" pitchFamily="2" charset="-122"/>
                      </a:endParaRPr>
                    </a:p>
                  </a:txBody>
                  <a:tcPr marL="180000" marR="162000" marT="18000" marB="1800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bl>
          </a:graphicData>
        </a:graphic>
      </p:graphicFrame>
      <p:sp>
        <p:nvSpPr>
          <p:cNvPr id="7" name="矩形 6"/>
          <p:cNvSpPr/>
          <p:nvPr/>
        </p:nvSpPr>
        <p:spPr>
          <a:xfrm>
            <a:off x="2550702" y="1124744"/>
            <a:ext cx="3703258" cy="369332"/>
          </a:xfrm>
          <a:prstGeom prst="rect">
            <a:avLst/>
          </a:prstGeom>
        </p:spPr>
        <p:txBody>
          <a:bodyPr wrap="none">
            <a:spAutoFit/>
          </a:bodyPr>
          <a:lstStyle/>
          <a:p>
            <a:r>
              <a:rPr kumimoji="1" lang="en-US" altLang="zh-CN" dirty="0">
                <a:solidFill>
                  <a:srgbClr val="FF0000"/>
                </a:solidFill>
                <a:latin typeface="Courier New" panose="02070309020205020404" pitchFamily="49" charset="0"/>
                <a:ea typeface="楷体" panose="02010609060101010101" pitchFamily="49" charset="-122"/>
                <a:cs typeface="Courier New" panose="02070309020205020404" pitchFamily="49" charset="0"/>
              </a:rPr>
              <a:t>vector</a:t>
            </a:r>
            <a:r>
              <a:rPr kumimoji="1" lang="zh-CN" altLang="en-US" dirty="0">
                <a:solidFill>
                  <a:srgbClr val="FF0000"/>
                </a:solidFill>
                <a:latin typeface="Courier New" panose="02070309020205020404" pitchFamily="49" charset="0"/>
                <a:ea typeface="楷体" panose="02010609060101010101" pitchFamily="49" charset="-122"/>
                <a:cs typeface="Courier New" panose="02070309020205020404" pitchFamily="49" charset="0"/>
              </a:rPr>
              <a:t>容器</a:t>
            </a:r>
            <a:r>
              <a:rPr kumimoji="1" lang="zh-CN" altLang="en-US" b="1" dirty="0">
                <a:latin typeface="Courier New" panose="02070309020205020404" pitchFamily="49" charset="0"/>
                <a:ea typeface="楷体" panose="02010609060101010101" pitchFamily="49" charset="-122"/>
                <a:cs typeface="Courier New" panose="02070309020205020404" pitchFamily="49" charset="0"/>
              </a:rPr>
              <a:t>较为重要的成员函数</a:t>
            </a:r>
            <a:r>
              <a:rPr kumimoji="1" lang="zh-CN" altLang="en-US" b="1" dirty="0">
                <a:solidFill>
                  <a:srgbClr val="0000FF"/>
                </a:solidFill>
                <a:latin typeface="Courier New" panose="02070309020205020404" pitchFamily="49" charset="0"/>
                <a:ea typeface="楷体" panose="02010609060101010101" pitchFamily="49" charset="-122"/>
                <a:cs typeface="Courier New" panose="02070309020205020404" pitchFamily="49" charset="0"/>
              </a:rPr>
              <a:t> </a:t>
            </a:r>
            <a:endParaRPr lang="zh-CN" altLang="en-US" dirty="0">
              <a:latin typeface="Courier New" panose="02070309020205020404" pitchFamily="49" charset="0"/>
              <a:ea typeface="楷体" panose="02010609060101010101" pitchFamily="49" charset="-122"/>
              <a:cs typeface="Courier New" panose="02070309020205020404" pitchFamily="49" charset="0"/>
            </a:endParaRPr>
          </a:p>
        </p:txBody>
      </p:sp>
    </p:spTree>
    <p:extLst>
      <p:ext uri="{BB962C8B-B14F-4D97-AF65-F5344CB8AC3E}">
        <p14:creationId xmlns:p14="http://schemas.microsoft.com/office/powerpoint/2010/main" val="14042481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迭代器</a:t>
            </a:r>
          </a:p>
        </p:txBody>
      </p:sp>
      <p:sp>
        <p:nvSpPr>
          <p:cNvPr id="3" name="内容占位符 2"/>
          <p:cNvSpPr>
            <a:spLocks noGrp="1"/>
          </p:cNvSpPr>
          <p:nvPr>
            <p:ph idx="1"/>
          </p:nvPr>
        </p:nvSpPr>
        <p:spPr/>
        <p:txBody>
          <a:bodyPr/>
          <a:lstStyle/>
          <a:p>
            <a:r>
              <a:rPr kumimoji="1" lang="zh-CN" altLang="en-US" dirty="0">
                <a:solidFill>
                  <a:srgbClr val="FF0000"/>
                </a:solidFill>
              </a:rPr>
              <a:t>迭代器</a:t>
            </a:r>
            <a:r>
              <a:rPr kumimoji="1" lang="zh-CN" altLang="en-US" dirty="0"/>
              <a:t>（</a:t>
            </a:r>
            <a:r>
              <a:rPr kumimoji="1" lang="en-US" altLang="zh-CN" dirty="0"/>
              <a:t>iterator</a:t>
            </a:r>
            <a:r>
              <a:rPr kumimoji="1" lang="zh-CN" altLang="en-US" dirty="0"/>
              <a:t>）是</a:t>
            </a:r>
            <a:r>
              <a:rPr kumimoji="1" lang="en-US" altLang="zh-CN" dirty="0"/>
              <a:t>STL</a:t>
            </a:r>
            <a:r>
              <a:rPr kumimoji="1" lang="zh-CN" altLang="en-US" dirty="0"/>
              <a:t>的一个重要组成部分。在</a:t>
            </a:r>
            <a:r>
              <a:rPr kumimoji="1" lang="en-US" altLang="zh-CN" dirty="0"/>
              <a:t>STL</a:t>
            </a:r>
            <a:r>
              <a:rPr kumimoji="1" lang="zh-CN" altLang="en-US" dirty="0"/>
              <a:t>中，迭代器如同一个特殊的</a:t>
            </a:r>
            <a:r>
              <a:rPr kumimoji="1" lang="zh-CN" altLang="en-US" dirty="0">
                <a:solidFill>
                  <a:srgbClr val="FF0000"/>
                </a:solidFill>
              </a:rPr>
              <a:t>指针</a:t>
            </a:r>
            <a:r>
              <a:rPr kumimoji="1" lang="zh-CN" altLang="en-US" dirty="0"/>
              <a:t>（用以指向容器中某个位置的数据元素，也有人据此将之意译为“</a:t>
            </a:r>
            <a:r>
              <a:rPr kumimoji="1" lang="zh-CN" altLang="en-US" dirty="0">
                <a:solidFill>
                  <a:srgbClr val="FF0000"/>
                </a:solidFill>
              </a:rPr>
              <a:t>泛型指针</a:t>
            </a:r>
            <a:r>
              <a:rPr kumimoji="1" lang="zh-CN" altLang="en-US" dirty="0"/>
              <a:t>”、“指位器”或“游标”），可以用来存取容器内存储的数据。每种容器都定义了自己的迭代器。迭代器和指针很像，功能很像指针，但是实际上，迭代器是通过重载一元的”*”和”</a:t>
            </a:r>
            <a:r>
              <a:rPr kumimoji="1" lang="en-US" altLang="zh-CN" dirty="0"/>
              <a:t>-&gt;”</a:t>
            </a:r>
            <a:r>
              <a:rPr kumimoji="1" lang="zh-CN" altLang="en-US" dirty="0"/>
              <a:t>来从容器中间接地返回一个值。</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90</a:t>
            </a:fld>
            <a:endParaRPr lang="en-US" altLang="zh-CN" dirty="0"/>
          </a:p>
        </p:txBody>
      </p:sp>
    </p:spTree>
    <p:extLst>
      <p:ext uri="{BB962C8B-B14F-4D97-AF65-F5344CB8AC3E}">
        <p14:creationId xmlns:p14="http://schemas.microsoft.com/office/powerpoint/2010/main" val="317854697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迭代器</a:t>
            </a:r>
          </a:p>
        </p:txBody>
      </p:sp>
      <p:sp>
        <p:nvSpPr>
          <p:cNvPr id="3" name="内容占位符 2"/>
          <p:cNvSpPr>
            <a:spLocks noGrp="1"/>
          </p:cNvSpPr>
          <p:nvPr>
            <p:ph idx="1"/>
          </p:nvPr>
        </p:nvSpPr>
        <p:spPr/>
        <p:txBody>
          <a:bodyPr/>
          <a:lstStyle/>
          <a:p>
            <a:r>
              <a:rPr kumimoji="1" lang="zh-CN" altLang="en-US" dirty="0"/>
              <a:t>不同的容器，</a:t>
            </a:r>
            <a:r>
              <a:rPr kumimoji="1" lang="en-US" altLang="zh-CN" dirty="0"/>
              <a:t>STL</a:t>
            </a:r>
            <a:r>
              <a:rPr kumimoji="1" lang="zh-CN" altLang="en-US" dirty="0"/>
              <a:t>提供的</a:t>
            </a:r>
            <a:r>
              <a:rPr kumimoji="1" lang="zh-CN" altLang="en-US" dirty="0">
                <a:solidFill>
                  <a:srgbClr val="FF0000"/>
                </a:solidFill>
              </a:rPr>
              <a:t>迭代器功能</a:t>
            </a:r>
            <a:r>
              <a:rPr kumimoji="1" lang="zh-CN" altLang="en-US" dirty="0"/>
              <a:t>各不相同。对于</a:t>
            </a:r>
            <a:r>
              <a:rPr kumimoji="1" lang="en-US" altLang="zh-CN" dirty="0"/>
              <a:t>vector</a:t>
            </a:r>
            <a:r>
              <a:rPr kumimoji="1" lang="zh-CN" altLang="en-US" dirty="0"/>
              <a:t>容器，可以使用“</a:t>
            </a:r>
            <a:r>
              <a:rPr kumimoji="1" lang="en-US" altLang="zh-CN" dirty="0"/>
              <a:t>+=”</a:t>
            </a:r>
            <a:r>
              <a:rPr kumimoji="1" lang="zh-CN" altLang="en-US" dirty="0"/>
              <a:t>、“</a:t>
            </a:r>
            <a:r>
              <a:rPr kumimoji="1" lang="en-US" altLang="zh-CN" dirty="0"/>
              <a:t>--”</a:t>
            </a:r>
            <a:r>
              <a:rPr kumimoji="1" lang="zh-CN" altLang="en-US" dirty="0"/>
              <a:t>、“</a:t>
            </a:r>
            <a:r>
              <a:rPr kumimoji="1" lang="en-US" altLang="zh-CN" dirty="0"/>
              <a:t>++”</a:t>
            </a:r>
            <a:r>
              <a:rPr kumimoji="1" lang="zh-CN" altLang="en-US" dirty="0"/>
              <a:t>、“</a:t>
            </a:r>
            <a:r>
              <a:rPr kumimoji="1" lang="en-US" altLang="zh-CN" dirty="0"/>
              <a:t>-=”</a:t>
            </a:r>
            <a:r>
              <a:rPr kumimoji="1" lang="zh-CN" altLang="en-US" dirty="0"/>
              <a:t>中的任何一种操作符和“</a:t>
            </a:r>
            <a:r>
              <a:rPr kumimoji="1" lang="en-US" altLang="zh-CN" dirty="0"/>
              <a:t>&lt;”</a:t>
            </a:r>
            <a:r>
              <a:rPr kumimoji="1" lang="zh-CN" altLang="en-US" dirty="0"/>
              <a:t>、“</a:t>
            </a:r>
            <a:r>
              <a:rPr kumimoji="1" lang="en-US" altLang="zh-CN" dirty="0"/>
              <a:t>&lt;=”</a:t>
            </a:r>
            <a:r>
              <a:rPr kumimoji="1" lang="zh-CN" altLang="en-US" dirty="0"/>
              <a:t>、“</a:t>
            </a:r>
            <a:r>
              <a:rPr kumimoji="1" lang="en-US" altLang="zh-CN" dirty="0"/>
              <a:t>&gt;”</a:t>
            </a:r>
            <a:r>
              <a:rPr kumimoji="1" lang="zh-CN" altLang="en-US" dirty="0"/>
              <a:t>、“</a:t>
            </a:r>
            <a:r>
              <a:rPr kumimoji="1" lang="en-US" altLang="zh-CN" dirty="0"/>
              <a:t>&gt;=”</a:t>
            </a:r>
            <a:r>
              <a:rPr kumimoji="1" lang="zh-CN" altLang="en-US" dirty="0"/>
              <a:t>、“</a:t>
            </a:r>
            <a:r>
              <a:rPr kumimoji="1" lang="en-US" altLang="zh-CN" dirty="0"/>
              <a:t>==”</a:t>
            </a:r>
            <a:r>
              <a:rPr kumimoji="1" lang="zh-CN" altLang="en-US" dirty="0"/>
              <a:t>、“</a:t>
            </a:r>
            <a:r>
              <a:rPr kumimoji="1" lang="en-US" altLang="zh-CN" dirty="0"/>
              <a:t>!=”</a:t>
            </a:r>
            <a:r>
              <a:rPr kumimoji="1" lang="zh-CN" altLang="en-US" dirty="0"/>
              <a:t>等比较运算符。</a:t>
            </a:r>
            <a:r>
              <a:rPr kumimoji="1" lang="en-US" altLang="zh-CN" dirty="0"/>
              <a:t>list</a:t>
            </a:r>
            <a:r>
              <a:rPr kumimoji="1" lang="zh-CN" altLang="en-US" dirty="0"/>
              <a:t>容器是一个标准双向链表，其迭代器也是双向的，但不能进行加、减运算，不像</a:t>
            </a:r>
            <a:r>
              <a:rPr kumimoji="1" lang="en-US" altLang="zh-CN" dirty="0"/>
              <a:t>vector</a:t>
            </a:r>
            <a:r>
              <a:rPr kumimoji="1" lang="zh-CN" altLang="en-US" dirty="0"/>
              <a:t>迭代器那样能够随机访问容器中的数据元素。</a:t>
            </a:r>
            <a:r>
              <a:rPr kumimoji="1" lang="en-US" altLang="zh-CN" dirty="0" err="1"/>
              <a:t>deque</a:t>
            </a:r>
            <a:r>
              <a:rPr kumimoji="1" lang="zh-CN" altLang="en-US" dirty="0"/>
              <a:t>容器的迭代器与</a:t>
            </a:r>
            <a:r>
              <a:rPr kumimoji="1" lang="en-US" altLang="zh-CN" dirty="0"/>
              <a:t>vector</a:t>
            </a:r>
            <a:r>
              <a:rPr kumimoji="1" lang="zh-CN" altLang="en-US" dirty="0"/>
              <a:t>容器类似，但应用相对较少。</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91</a:t>
            </a:fld>
            <a:endParaRPr lang="en-US" altLang="zh-CN" dirty="0"/>
          </a:p>
        </p:txBody>
      </p:sp>
    </p:spTree>
    <p:extLst>
      <p:ext uri="{BB962C8B-B14F-4D97-AF65-F5344CB8AC3E}">
        <p14:creationId xmlns:p14="http://schemas.microsoft.com/office/powerpoint/2010/main" val="370004612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迭代器</a:t>
            </a:r>
          </a:p>
        </p:txBody>
      </p:sp>
      <p:sp>
        <p:nvSpPr>
          <p:cNvPr id="3" name="内容占位符 2"/>
          <p:cNvSpPr>
            <a:spLocks noGrp="1"/>
          </p:cNvSpPr>
          <p:nvPr>
            <p:ph idx="1"/>
          </p:nvPr>
        </p:nvSpPr>
        <p:spPr/>
        <p:txBody>
          <a:bodyPr/>
          <a:lstStyle/>
          <a:p>
            <a:r>
              <a:rPr kumimoji="1" lang="zh-CN" altLang="en-US" dirty="0"/>
              <a:t>除了标准的迭代器</a:t>
            </a:r>
            <a:r>
              <a:rPr kumimoji="1" lang="en-US" altLang="zh-CN" dirty="0">
                <a:solidFill>
                  <a:srgbClr val="FF0000"/>
                </a:solidFill>
              </a:rPr>
              <a:t>iterator</a:t>
            </a:r>
            <a:r>
              <a:rPr kumimoji="1" lang="zh-CN" altLang="en-US" dirty="0"/>
              <a:t>外，</a:t>
            </a:r>
            <a:r>
              <a:rPr kumimoji="1" lang="en-US" altLang="zh-CN" dirty="0"/>
              <a:t>STL</a:t>
            </a:r>
            <a:r>
              <a:rPr kumimoji="1" lang="zh-CN" altLang="en-US" dirty="0"/>
              <a:t>中还有三种迭代器：</a:t>
            </a:r>
          </a:p>
          <a:p>
            <a:pPr lvl="1"/>
            <a:r>
              <a:rPr kumimoji="1" lang="en-US" altLang="zh-CN" dirty="0" err="1">
                <a:solidFill>
                  <a:srgbClr val="FF0000"/>
                </a:solidFill>
              </a:rPr>
              <a:t>reverse_iterator</a:t>
            </a:r>
            <a:r>
              <a:rPr kumimoji="1" lang="en-US" altLang="zh-CN" dirty="0"/>
              <a:t> </a:t>
            </a:r>
            <a:r>
              <a:rPr kumimoji="1" lang="zh-CN" altLang="en-US" dirty="0"/>
              <a:t>：如果想用向后的方向而不是向前的方向的迭代器来遍历除</a:t>
            </a:r>
            <a:r>
              <a:rPr kumimoji="1" lang="en-US" altLang="zh-CN" dirty="0"/>
              <a:t>vector</a:t>
            </a:r>
            <a:r>
              <a:rPr kumimoji="1" lang="zh-CN" altLang="en-US" dirty="0"/>
              <a:t>之外的容器中的元素，可以使用</a:t>
            </a:r>
            <a:r>
              <a:rPr kumimoji="1" lang="en-US" altLang="zh-CN" dirty="0" err="1"/>
              <a:t>reverse_iterator</a:t>
            </a:r>
            <a:r>
              <a:rPr kumimoji="1" lang="en-US" altLang="zh-CN" dirty="0"/>
              <a:t> </a:t>
            </a:r>
            <a:r>
              <a:rPr kumimoji="1" lang="zh-CN" altLang="en-US" dirty="0"/>
              <a:t>来反转遍历的方向，也可以用</a:t>
            </a:r>
            <a:r>
              <a:rPr kumimoji="1" lang="en-US" altLang="zh-CN" dirty="0" err="1"/>
              <a:t>rbegin</a:t>
            </a:r>
            <a:r>
              <a:rPr kumimoji="1" lang="en-US" altLang="zh-CN" dirty="0"/>
              <a:t>()</a:t>
            </a:r>
            <a:r>
              <a:rPr kumimoji="1" lang="zh-CN" altLang="en-US" dirty="0"/>
              <a:t>来代替</a:t>
            </a:r>
            <a:r>
              <a:rPr kumimoji="1" lang="en-US" altLang="zh-CN" dirty="0"/>
              <a:t>begin()</a:t>
            </a:r>
            <a:r>
              <a:rPr kumimoji="1" lang="zh-CN" altLang="en-US" dirty="0"/>
              <a:t>，用</a:t>
            </a:r>
            <a:r>
              <a:rPr kumimoji="1" lang="en-US" altLang="zh-CN" dirty="0"/>
              <a:t>rend()</a:t>
            </a:r>
            <a:r>
              <a:rPr kumimoji="1" lang="zh-CN" altLang="en-US" dirty="0"/>
              <a:t>代替</a:t>
            </a:r>
            <a:r>
              <a:rPr kumimoji="1" lang="en-US" altLang="zh-CN" dirty="0"/>
              <a:t>end()</a:t>
            </a:r>
            <a:r>
              <a:rPr kumimoji="1" lang="zh-CN" altLang="en-US" dirty="0"/>
              <a:t>，而此时的“</a:t>
            </a:r>
            <a:r>
              <a:rPr kumimoji="1" lang="en-US" altLang="zh-CN" dirty="0"/>
              <a:t>++”</a:t>
            </a:r>
            <a:r>
              <a:rPr kumimoji="1" lang="zh-CN" altLang="en-US" dirty="0"/>
              <a:t>操作符会朝向后的方向遍历。       </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92</a:t>
            </a:fld>
            <a:endParaRPr lang="en-US" altLang="zh-CN" dirty="0"/>
          </a:p>
        </p:txBody>
      </p:sp>
    </p:spTree>
    <p:extLst>
      <p:ext uri="{BB962C8B-B14F-4D97-AF65-F5344CB8AC3E}">
        <p14:creationId xmlns:p14="http://schemas.microsoft.com/office/powerpoint/2010/main" val="415798122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迭代器</a:t>
            </a:r>
          </a:p>
        </p:txBody>
      </p:sp>
      <p:sp>
        <p:nvSpPr>
          <p:cNvPr id="3" name="内容占位符 2"/>
          <p:cNvSpPr>
            <a:spLocks noGrp="1"/>
          </p:cNvSpPr>
          <p:nvPr>
            <p:ph idx="1"/>
          </p:nvPr>
        </p:nvSpPr>
        <p:spPr/>
        <p:txBody>
          <a:bodyPr/>
          <a:lstStyle/>
          <a:p>
            <a:pPr lvl="1"/>
            <a:r>
              <a:rPr kumimoji="1" lang="en-US" altLang="zh-CN" dirty="0" err="1">
                <a:solidFill>
                  <a:srgbClr val="FF0000"/>
                </a:solidFill>
              </a:rPr>
              <a:t>const_iterator</a:t>
            </a:r>
            <a:r>
              <a:rPr kumimoji="1" lang="en-US" altLang="zh-CN" dirty="0">
                <a:solidFill>
                  <a:srgbClr val="FF0000"/>
                </a:solidFill>
              </a:rPr>
              <a:t> </a:t>
            </a:r>
            <a:r>
              <a:rPr kumimoji="1" lang="zh-CN" altLang="en-US" dirty="0"/>
              <a:t>：一个向前方向的迭代器，它返回一个常数值。可以使用这种类型的游标来指向一个只读的值。</a:t>
            </a:r>
          </a:p>
          <a:p>
            <a:pPr lvl="1"/>
            <a:r>
              <a:rPr kumimoji="1" lang="en-US" altLang="zh-CN" dirty="0" err="1">
                <a:solidFill>
                  <a:srgbClr val="FF0000"/>
                </a:solidFill>
              </a:rPr>
              <a:t>const_reverse_iterator</a:t>
            </a:r>
            <a:r>
              <a:rPr kumimoji="1" lang="zh-CN" altLang="en-US" dirty="0"/>
              <a:t>：一个朝反方向遍历的迭代器，它返回一个常数值。</a:t>
            </a:r>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93</a:t>
            </a:fld>
            <a:endParaRPr lang="en-US" altLang="zh-CN" dirty="0"/>
          </a:p>
        </p:txBody>
      </p:sp>
    </p:spTree>
    <p:extLst>
      <p:ext uri="{BB962C8B-B14F-4D97-AF65-F5344CB8AC3E}">
        <p14:creationId xmlns:p14="http://schemas.microsoft.com/office/powerpoint/2010/main" val="242917547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迭代器</a:t>
            </a:r>
          </a:p>
        </p:txBody>
      </p:sp>
      <p:sp>
        <p:nvSpPr>
          <p:cNvPr id="3" name="内容占位符 2"/>
          <p:cNvSpPr>
            <a:spLocks noGrp="1"/>
          </p:cNvSpPr>
          <p:nvPr>
            <p:ph idx="1"/>
          </p:nvPr>
        </p:nvSpPr>
        <p:spPr/>
        <p:txBody>
          <a:bodyPr/>
          <a:lstStyle/>
          <a:p>
            <a:r>
              <a:rPr lang="zh-CN" altLang="en-US" dirty="0"/>
              <a:t>用标准迭代器改写</a:t>
            </a:r>
            <a:r>
              <a:rPr lang="en-US" altLang="zh-CN" dirty="0"/>
              <a:t>【</a:t>
            </a:r>
            <a:r>
              <a:rPr lang="zh-CN" altLang="en-US" dirty="0"/>
              <a:t>例</a:t>
            </a:r>
            <a:r>
              <a:rPr lang="en-US" altLang="zh-CN" dirty="0"/>
              <a:t>9.9】</a:t>
            </a:r>
            <a:r>
              <a:rPr lang="zh-CN" altLang="en-US" dirty="0"/>
              <a:t>的循环语句</a:t>
            </a:r>
            <a:endParaRPr lang="en-US" altLang="zh-CN" dirty="0"/>
          </a:p>
          <a:p>
            <a:pPr marL="0" indent="0">
              <a:buNone/>
            </a:pPr>
            <a:r>
              <a:rPr kumimoji="1" lang="en-US" altLang="zh-CN" sz="2400" dirty="0">
                <a:solidFill>
                  <a:schemeClr val="tx2"/>
                </a:solidFill>
                <a:latin typeface="Courier New" panose="02070309020205020404" pitchFamily="49" charset="0"/>
                <a:ea typeface="宋体" pitchFamily="2" charset="-122"/>
                <a:cs typeface="Courier New" panose="02070309020205020404" pitchFamily="49" charset="0"/>
              </a:rPr>
              <a:t>for(</a:t>
            </a:r>
            <a:r>
              <a:rPr kumimoji="1" lang="en-US" altLang="zh-CN" sz="2400" dirty="0" err="1">
                <a:solidFill>
                  <a:schemeClr val="tx2"/>
                </a:solidFill>
                <a:latin typeface="Courier New" panose="02070309020205020404" pitchFamily="49" charset="0"/>
                <a:ea typeface="宋体" pitchFamily="2" charset="-122"/>
                <a:cs typeface="Courier New" panose="02070309020205020404" pitchFamily="49" charset="0"/>
              </a:rPr>
              <a:t>i</a:t>
            </a:r>
            <a:r>
              <a:rPr kumimoji="1" lang="en-US" altLang="zh-CN" sz="2400" dirty="0">
                <a:solidFill>
                  <a:schemeClr val="tx2"/>
                </a:solidFill>
                <a:latin typeface="Courier New" panose="02070309020205020404" pitchFamily="49" charset="0"/>
                <a:ea typeface="宋体" pitchFamily="2" charset="-122"/>
                <a:cs typeface="Courier New" panose="02070309020205020404" pitchFamily="49" charset="0"/>
              </a:rPr>
              <a:t>=0;i&lt;</a:t>
            </a:r>
            <a:r>
              <a:rPr kumimoji="1" lang="en-US" altLang="zh-CN" sz="2400" dirty="0" err="1">
                <a:solidFill>
                  <a:schemeClr val="tx2"/>
                </a:solidFill>
                <a:latin typeface="Courier New" panose="02070309020205020404" pitchFamily="49" charset="0"/>
                <a:ea typeface="宋体" pitchFamily="2" charset="-122"/>
                <a:cs typeface="Courier New" panose="02070309020205020404" pitchFamily="49" charset="0"/>
              </a:rPr>
              <a:t>scorevector.size</a:t>
            </a:r>
            <a:r>
              <a:rPr kumimoji="1" lang="en-US" altLang="zh-CN" sz="2400" dirty="0">
                <a:solidFill>
                  <a:schemeClr val="tx2"/>
                </a:solidFill>
                <a:latin typeface="Courier New" panose="02070309020205020404" pitchFamily="49" charset="0"/>
                <a:ea typeface="宋体" pitchFamily="2" charset="-122"/>
                <a:cs typeface="Courier New" panose="02070309020205020404" pitchFamily="49" charset="0"/>
              </a:rPr>
              <a:t>();</a:t>
            </a:r>
            <a:r>
              <a:rPr kumimoji="1" lang="en-US" altLang="zh-CN" sz="2400" dirty="0" err="1">
                <a:solidFill>
                  <a:schemeClr val="tx2"/>
                </a:solidFill>
                <a:latin typeface="Courier New" panose="02070309020205020404" pitchFamily="49" charset="0"/>
                <a:ea typeface="宋体" pitchFamily="2" charset="-122"/>
                <a:cs typeface="Courier New" panose="02070309020205020404" pitchFamily="49" charset="0"/>
              </a:rPr>
              <a:t>i</a:t>
            </a:r>
            <a:r>
              <a:rPr kumimoji="1" lang="en-US" altLang="zh-CN" sz="2400" dirty="0">
                <a:solidFill>
                  <a:schemeClr val="tx2"/>
                </a:solidFill>
                <a:latin typeface="Courier New" panose="02070309020205020404" pitchFamily="49" charset="0"/>
                <a:ea typeface="宋体" pitchFamily="2" charset="-122"/>
                <a:cs typeface="Courier New" panose="02070309020205020404" pitchFamily="49" charset="0"/>
              </a:rPr>
              <a:t>++) {</a:t>
            </a:r>
          </a:p>
          <a:p>
            <a:pPr lvl="0">
              <a:buClr>
                <a:srgbClr val="FFFF00"/>
              </a:buClr>
              <a:buSzPct val="80000"/>
              <a:buNone/>
            </a:pPr>
            <a:r>
              <a:rPr kumimoji="1" lang="en-US" altLang="zh-CN" sz="2400" dirty="0">
                <a:solidFill>
                  <a:schemeClr val="tx2"/>
                </a:solidFill>
                <a:latin typeface="Courier New" panose="02070309020205020404" pitchFamily="49" charset="0"/>
                <a:ea typeface="宋体" pitchFamily="2" charset="-122"/>
                <a:cs typeface="Courier New" panose="02070309020205020404" pitchFamily="49" charset="0"/>
              </a:rPr>
              <a:t>		</a:t>
            </a:r>
            <a:r>
              <a:rPr kumimoji="1" lang="en-US" altLang="zh-CN" sz="2400" dirty="0" err="1">
                <a:solidFill>
                  <a:schemeClr val="tx2"/>
                </a:solidFill>
                <a:latin typeface="Courier New" panose="02070309020205020404" pitchFamily="49" charset="0"/>
                <a:ea typeface="宋体" pitchFamily="2" charset="-122"/>
                <a:cs typeface="Courier New" panose="02070309020205020404" pitchFamily="49" charset="0"/>
              </a:rPr>
              <a:t>scorevector</a:t>
            </a:r>
            <a:r>
              <a:rPr kumimoji="1" lang="en-US" altLang="zh-CN" sz="2400" dirty="0">
                <a:solidFill>
                  <a:schemeClr val="tx2"/>
                </a:solidFill>
                <a:latin typeface="Courier New" panose="02070309020205020404" pitchFamily="49" charset="0"/>
                <a:ea typeface="宋体" pitchFamily="2" charset="-122"/>
                <a:cs typeface="Courier New" panose="02070309020205020404" pitchFamily="49" charset="0"/>
              </a:rPr>
              <a:t>[</a:t>
            </a:r>
            <a:r>
              <a:rPr kumimoji="1" lang="en-US" altLang="zh-CN" sz="2400" dirty="0" err="1">
                <a:solidFill>
                  <a:schemeClr val="tx2"/>
                </a:solidFill>
                <a:latin typeface="Courier New" panose="02070309020205020404" pitchFamily="49" charset="0"/>
                <a:ea typeface="宋体" pitchFamily="2" charset="-122"/>
                <a:cs typeface="Courier New" panose="02070309020205020404" pitchFamily="49" charset="0"/>
              </a:rPr>
              <a:t>i</a:t>
            </a:r>
            <a:r>
              <a:rPr kumimoji="1" lang="en-US" altLang="zh-CN" sz="2400" dirty="0">
                <a:solidFill>
                  <a:schemeClr val="tx2"/>
                </a:solidFill>
                <a:latin typeface="Courier New" panose="02070309020205020404" pitchFamily="49" charset="0"/>
                <a:ea typeface="宋体" pitchFamily="2" charset="-122"/>
                <a:cs typeface="Courier New" panose="02070309020205020404" pitchFamily="49" charset="0"/>
              </a:rPr>
              <a:t>]/=max;</a:t>
            </a:r>
          </a:p>
          <a:p>
            <a:pPr lvl="0">
              <a:buClr>
                <a:srgbClr val="FFFF00"/>
              </a:buClr>
              <a:buSzPct val="80000"/>
              <a:buNone/>
            </a:pPr>
            <a:r>
              <a:rPr kumimoji="1" lang="en-US" altLang="zh-CN" sz="2400" dirty="0">
                <a:solidFill>
                  <a:schemeClr val="tx2"/>
                </a:solidFill>
                <a:latin typeface="Courier New" panose="02070309020205020404" pitchFamily="49" charset="0"/>
                <a:ea typeface="宋体" pitchFamily="2" charset="-122"/>
                <a:cs typeface="Courier New" panose="02070309020205020404" pitchFamily="49" charset="0"/>
              </a:rPr>
              <a:t>  	</a:t>
            </a:r>
            <a:r>
              <a:rPr kumimoji="1" lang="en-US" altLang="zh-CN" sz="2400" dirty="0" err="1">
                <a:solidFill>
                  <a:schemeClr val="tx2"/>
                </a:solidFill>
                <a:latin typeface="Courier New" panose="02070309020205020404" pitchFamily="49" charset="0"/>
                <a:ea typeface="宋体" pitchFamily="2" charset="-122"/>
                <a:cs typeface="Courier New" panose="02070309020205020404" pitchFamily="49" charset="0"/>
              </a:rPr>
              <a:t>cout</a:t>
            </a:r>
            <a:r>
              <a:rPr kumimoji="1" lang="en-US" altLang="zh-CN" sz="2400" dirty="0">
                <a:solidFill>
                  <a:schemeClr val="tx2"/>
                </a:solidFill>
                <a:latin typeface="Courier New" panose="02070309020205020404" pitchFamily="49" charset="0"/>
                <a:ea typeface="宋体" pitchFamily="2" charset="-122"/>
                <a:cs typeface="Courier New" panose="02070309020205020404" pitchFamily="49" charset="0"/>
              </a:rPr>
              <a:t>&lt;&lt;</a:t>
            </a:r>
            <a:r>
              <a:rPr kumimoji="1" lang="en-US" altLang="zh-CN" sz="2400" dirty="0" err="1">
                <a:solidFill>
                  <a:schemeClr val="tx2"/>
                </a:solidFill>
                <a:latin typeface="Courier New" panose="02070309020205020404" pitchFamily="49" charset="0"/>
                <a:ea typeface="宋体" pitchFamily="2" charset="-122"/>
                <a:cs typeface="Courier New" panose="02070309020205020404" pitchFamily="49" charset="0"/>
              </a:rPr>
              <a:t>scorevector</a:t>
            </a:r>
            <a:r>
              <a:rPr kumimoji="1" lang="en-US" altLang="zh-CN" sz="2400" dirty="0">
                <a:solidFill>
                  <a:schemeClr val="tx2"/>
                </a:solidFill>
                <a:latin typeface="Courier New" panose="02070309020205020404" pitchFamily="49" charset="0"/>
                <a:ea typeface="宋体" pitchFamily="2" charset="-122"/>
                <a:cs typeface="Courier New" panose="02070309020205020404" pitchFamily="49" charset="0"/>
              </a:rPr>
              <a:t>[</a:t>
            </a:r>
            <a:r>
              <a:rPr kumimoji="1" lang="en-US" altLang="zh-CN" sz="2400" dirty="0" err="1">
                <a:solidFill>
                  <a:schemeClr val="tx2"/>
                </a:solidFill>
                <a:latin typeface="Courier New" panose="02070309020205020404" pitchFamily="49" charset="0"/>
                <a:ea typeface="宋体" pitchFamily="2" charset="-122"/>
                <a:cs typeface="Courier New" panose="02070309020205020404" pitchFamily="49" charset="0"/>
              </a:rPr>
              <a:t>i</a:t>
            </a:r>
            <a:r>
              <a:rPr kumimoji="1" lang="en-US" altLang="zh-CN" sz="2400" dirty="0">
                <a:solidFill>
                  <a:schemeClr val="tx2"/>
                </a:solidFill>
                <a:latin typeface="Courier New" panose="02070309020205020404" pitchFamily="49" charset="0"/>
                <a:ea typeface="宋体" pitchFamily="2" charset="-122"/>
                <a:cs typeface="Courier New" panose="02070309020205020404" pitchFamily="49" charset="0"/>
              </a:rPr>
              <a:t>]&lt;&lt;" ";</a:t>
            </a:r>
          </a:p>
          <a:p>
            <a:pPr lvl="0">
              <a:buClr>
                <a:srgbClr val="FFFF00"/>
              </a:buClr>
              <a:buSzPct val="80000"/>
              <a:buNone/>
            </a:pPr>
            <a:r>
              <a:rPr kumimoji="1" lang="en-US" altLang="zh-CN" sz="2400" dirty="0">
                <a:solidFill>
                  <a:schemeClr val="tx2"/>
                </a:solidFill>
                <a:latin typeface="Courier New" panose="02070309020205020404" pitchFamily="49" charset="0"/>
                <a:ea typeface="宋体" pitchFamily="2" charset="-122"/>
                <a:cs typeface="Courier New" panose="02070309020205020404" pitchFamily="49" charset="0"/>
              </a:rPr>
              <a:t>}</a:t>
            </a:r>
          </a:p>
          <a:p>
            <a:pPr marL="0" indent="0">
              <a:buSzPct val="80000"/>
              <a:buNone/>
            </a:pPr>
            <a:endParaRPr lang="en-US" altLang="zh-CN" sz="2400" dirty="0">
              <a:solidFill>
                <a:schemeClr val="tx2"/>
              </a:solidFill>
              <a:latin typeface="Courier New" panose="02070309020205020404" pitchFamily="49" charset="0"/>
              <a:cs typeface="Courier New" panose="02070309020205020404" pitchFamily="49" charset="0"/>
            </a:endParaRPr>
          </a:p>
          <a:p>
            <a:pPr marL="0" indent="0">
              <a:buNone/>
            </a:pPr>
            <a:r>
              <a:rPr kumimoji="1" lang="en-US" altLang="zh-CN" sz="2400" dirty="0">
                <a:solidFill>
                  <a:srgbClr val="0000FF"/>
                </a:solidFill>
                <a:latin typeface="Courier New" panose="02070309020205020404" pitchFamily="49" charset="0"/>
                <a:cs typeface="Courier New" panose="02070309020205020404" pitchFamily="49" charset="0"/>
              </a:rPr>
              <a:t>for</a:t>
            </a:r>
            <a:r>
              <a:rPr kumimoji="1" lang="en-US" altLang="zh-CN" sz="2400" dirty="0">
                <a:solidFill>
                  <a:schemeClr val="tx2"/>
                </a:solidFill>
                <a:latin typeface="Courier New" panose="02070309020205020404" pitchFamily="49" charset="0"/>
                <a:cs typeface="Courier New" panose="02070309020205020404" pitchFamily="49" charset="0"/>
              </a:rPr>
              <a:t>(</a:t>
            </a:r>
            <a:r>
              <a:rPr kumimoji="1" lang="en-US" altLang="zh-CN" sz="2400" dirty="0">
                <a:solidFill>
                  <a:srgbClr val="FF0000"/>
                </a:solidFill>
                <a:latin typeface="Courier New" panose="02070309020205020404" pitchFamily="49" charset="0"/>
                <a:cs typeface="Courier New" panose="02070309020205020404" pitchFamily="49" charset="0"/>
              </a:rPr>
              <a:t>vector&lt;double&gt;::iterator</a:t>
            </a:r>
            <a:r>
              <a:rPr kumimoji="1" lang="en-US" altLang="zh-CN" sz="2400" dirty="0">
                <a:latin typeface="Courier New" panose="02070309020205020404" pitchFamily="49" charset="0"/>
                <a:cs typeface="Courier New" panose="02070309020205020404" pitchFamily="49" charset="0"/>
              </a:rPr>
              <a:t> it=</a:t>
            </a:r>
            <a:r>
              <a:rPr kumimoji="1" lang="en-US" altLang="zh-CN" sz="2400" dirty="0" err="1">
                <a:latin typeface="Courier New" panose="02070309020205020404" pitchFamily="49" charset="0"/>
                <a:cs typeface="Courier New" panose="02070309020205020404" pitchFamily="49" charset="0"/>
              </a:rPr>
              <a:t>scorevector.begin</a:t>
            </a:r>
            <a:r>
              <a:rPr kumimoji="1" lang="en-US" altLang="zh-CN" sz="2400" dirty="0">
                <a:latin typeface="Courier New" panose="02070309020205020404" pitchFamily="49" charset="0"/>
                <a:cs typeface="Courier New" panose="02070309020205020404" pitchFamily="49" charset="0"/>
              </a:rPr>
              <a:t>(); it!=</a:t>
            </a:r>
            <a:r>
              <a:rPr kumimoji="1" lang="en-US" altLang="zh-CN" sz="2400" dirty="0" err="1">
                <a:latin typeface="Courier New" panose="02070309020205020404" pitchFamily="49" charset="0"/>
                <a:cs typeface="Courier New" panose="02070309020205020404" pitchFamily="49" charset="0"/>
              </a:rPr>
              <a:t>scorevector.end</a:t>
            </a:r>
            <a:r>
              <a:rPr kumimoji="1" lang="en-US" altLang="zh-CN" sz="2400" dirty="0">
                <a:latin typeface="Courier New" panose="02070309020205020404" pitchFamily="49" charset="0"/>
                <a:cs typeface="Courier New" panose="02070309020205020404" pitchFamily="49" charset="0"/>
              </a:rPr>
              <a:t>(); ++it</a:t>
            </a:r>
            <a:r>
              <a:rPr kumimoji="1" lang="en-US" altLang="zh-CN" sz="2400" dirty="0">
                <a:solidFill>
                  <a:schemeClr val="tx2"/>
                </a:solidFill>
                <a:latin typeface="Courier New" panose="02070309020205020404" pitchFamily="49" charset="0"/>
                <a:cs typeface="Courier New" panose="02070309020205020404" pitchFamily="49" charset="0"/>
              </a:rPr>
              <a:t>){ </a:t>
            </a:r>
          </a:p>
          <a:p>
            <a:pPr marL="0" indent="0">
              <a:buNone/>
            </a:pPr>
            <a:r>
              <a:rPr kumimoji="1" lang="en-US" altLang="zh-CN" sz="2400" dirty="0">
                <a:solidFill>
                  <a:schemeClr val="tx2"/>
                </a:solidFill>
                <a:latin typeface="Courier New" panose="02070309020205020404" pitchFamily="49" charset="0"/>
                <a:cs typeface="Courier New" panose="02070309020205020404" pitchFamily="49" charset="0"/>
              </a:rPr>
              <a:t>	*it/=max;</a:t>
            </a:r>
          </a:p>
          <a:p>
            <a:pPr marL="0" indent="0">
              <a:buNone/>
            </a:pPr>
            <a:r>
              <a:rPr kumimoji="1" lang="en-US" altLang="zh-CN" sz="2400" dirty="0">
                <a:solidFill>
                  <a:schemeClr val="tx2"/>
                </a:solidFill>
                <a:latin typeface="Courier New" panose="02070309020205020404" pitchFamily="49" charset="0"/>
                <a:cs typeface="Courier New" panose="02070309020205020404" pitchFamily="49" charset="0"/>
              </a:rPr>
              <a:t>    	</a:t>
            </a:r>
            <a:r>
              <a:rPr kumimoji="1" lang="en-US" altLang="zh-CN" sz="2400" dirty="0" err="1">
                <a:solidFill>
                  <a:schemeClr val="tx2"/>
                </a:solidFill>
                <a:latin typeface="Courier New" panose="02070309020205020404" pitchFamily="49" charset="0"/>
                <a:cs typeface="Courier New" panose="02070309020205020404" pitchFamily="49" charset="0"/>
              </a:rPr>
              <a:t>cout</a:t>
            </a:r>
            <a:r>
              <a:rPr kumimoji="1" lang="en-US" altLang="zh-CN" sz="2400" dirty="0">
                <a:solidFill>
                  <a:schemeClr val="tx2"/>
                </a:solidFill>
                <a:latin typeface="Courier New" panose="02070309020205020404" pitchFamily="49" charset="0"/>
                <a:cs typeface="Courier New" panose="02070309020205020404" pitchFamily="49" charset="0"/>
              </a:rPr>
              <a:t>&lt;&lt;*it&lt;&lt;" ";     </a:t>
            </a:r>
          </a:p>
          <a:p>
            <a:pPr marL="0" indent="0">
              <a:buNone/>
            </a:pPr>
            <a:r>
              <a:rPr kumimoji="1" lang="en-US" altLang="zh-CN" sz="2400" dirty="0">
                <a:solidFill>
                  <a:schemeClr val="tx2"/>
                </a:solidFill>
                <a:latin typeface="Courier New" panose="02070309020205020404" pitchFamily="49" charset="0"/>
                <a:cs typeface="Courier New" panose="02070309020205020404" pitchFamily="49" charset="0"/>
              </a:rPr>
              <a:t>}</a:t>
            </a:r>
          </a:p>
          <a:p>
            <a:pPr marL="0" indent="0">
              <a:buNone/>
            </a:pP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94</a:t>
            </a:fld>
            <a:endParaRPr lang="en-US" altLang="zh-CN" dirty="0"/>
          </a:p>
        </p:txBody>
      </p:sp>
    </p:spTree>
    <p:extLst>
      <p:ext uri="{BB962C8B-B14F-4D97-AF65-F5344CB8AC3E}">
        <p14:creationId xmlns:p14="http://schemas.microsoft.com/office/powerpoint/2010/main" val="7221314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a:t>
            </a:r>
          </a:p>
        </p:txBody>
      </p:sp>
      <p:sp>
        <p:nvSpPr>
          <p:cNvPr id="3" name="内容占位符 2"/>
          <p:cNvSpPr>
            <a:spLocks noGrp="1"/>
          </p:cNvSpPr>
          <p:nvPr>
            <p:ph idx="1"/>
          </p:nvPr>
        </p:nvSpPr>
        <p:spPr/>
        <p:txBody>
          <a:bodyPr/>
          <a:lstStyle/>
          <a:p>
            <a:r>
              <a:rPr kumimoji="1" lang="zh-CN" altLang="en-US" dirty="0">
                <a:solidFill>
                  <a:srgbClr val="FF0000"/>
                </a:solidFill>
              </a:rPr>
              <a:t>算法（</a:t>
            </a:r>
            <a:r>
              <a:rPr kumimoji="1" lang="en-US" altLang="zh-CN" dirty="0">
                <a:solidFill>
                  <a:srgbClr val="FF0000"/>
                </a:solidFill>
              </a:rPr>
              <a:t>algorithm</a:t>
            </a:r>
            <a:r>
              <a:rPr kumimoji="1" lang="zh-CN" altLang="en-US" dirty="0">
                <a:solidFill>
                  <a:srgbClr val="FF0000"/>
                </a:solidFill>
              </a:rPr>
              <a:t>）</a:t>
            </a:r>
            <a:r>
              <a:rPr kumimoji="1" lang="zh-CN" altLang="en-US" dirty="0"/>
              <a:t>就是一些常用的数据处理方法，如向容器中插入、删除容器中的元素、查找容器中的元素、对容器中的元素排序、复制容器中的元素等等，这些数据处理方法是以函数模板的形式实现的。</a:t>
            </a:r>
            <a:endParaRPr kumimoji="1" lang="en-US" altLang="zh-CN" dirty="0"/>
          </a:p>
          <a:p>
            <a:r>
              <a:rPr kumimoji="1" lang="zh-CN" altLang="en-US" dirty="0"/>
              <a:t>算法并非容器的一部分，而是工作在迭代器基础之上，通过迭代器存取容器中的元素，算法并没有和特定的容器进行绑定</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95</a:t>
            </a:fld>
            <a:endParaRPr lang="en-US" altLang="zh-CN" dirty="0"/>
          </a:p>
        </p:txBody>
      </p:sp>
    </p:spTree>
    <p:extLst>
      <p:ext uri="{BB962C8B-B14F-4D97-AF65-F5344CB8AC3E}">
        <p14:creationId xmlns:p14="http://schemas.microsoft.com/office/powerpoint/2010/main" val="30914303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a:t>
            </a:r>
          </a:p>
        </p:txBody>
      </p:sp>
      <p:sp>
        <p:nvSpPr>
          <p:cNvPr id="3" name="内容占位符 2"/>
          <p:cNvSpPr>
            <a:spLocks noGrp="1"/>
          </p:cNvSpPr>
          <p:nvPr>
            <p:ph idx="1"/>
          </p:nvPr>
        </p:nvSpPr>
        <p:spPr/>
        <p:txBody>
          <a:bodyPr/>
          <a:lstStyle/>
          <a:p>
            <a:r>
              <a:rPr kumimoji="1" lang="en-US" altLang="zh-CN" dirty="0"/>
              <a:t>STL</a:t>
            </a:r>
            <a:r>
              <a:rPr kumimoji="1" lang="zh-CN" altLang="en-US" dirty="0"/>
              <a:t>采用</a:t>
            </a:r>
            <a:r>
              <a:rPr kumimoji="1" lang="en-US" altLang="zh-CN" dirty="0"/>
              <a:t>C++</a:t>
            </a:r>
            <a:r>
              <a:rPr kumimoji="1" lang="zh-CN" altLang="en-US" dirty="0"/>
              <a:t>模板机制实现了算法与数据类型的无关性。</a:t>
            </a:r>
            <a:endParaRPr lang="zh-CN" altLang="en-US" dirty="0"/>
          </a:p>
          <a:p>
            <a:r>
              <a:rPr kumimoji="1" lang="en-US" altLang="zh-CN" dirty="0"/>
              <a:t>STL</a:t>
            </a:r>
            <a:r>
              <a:rPr kumimoji="1" lang="zh-CN" altLang="en-US" dirty="0"/>
              <a:t>实现了</a:t>
            </a:r>
            <a:r>
              <a:rPr kumimoji="1" lang="zh-CN" altLang="en-US" dirty="0">
                <a:solidFill>
                  <a:srgbClr val="FF0000"/>
                </a:solidFill>
              </a:rPr>
              <a:t>算法与容器（数据结构）的分离</a:t>
            </a:r>
            <a:r>
              <a:rPr kumimoji="1" lang="zh-CN" altLang="en-US" dirty="0"/>
              <a:t>。这样，同一算法适用于不同的容器和数据类型，成为通用性算法，可以最大限度地节省源代码。因此</a:t>
            </a:r>
            <a:r>
              <a:rPr kumimoji="1" lang="en-US" altLang="zh-CN" dirty="0"/>
              <a:t>STL</a:t>
            </a:r>
            <a:r>
              <a:rPr kumimoji="1" lang="zh-CN" altLang="en-US" dirty="0"/>
              <a:t>比传统的函数库或类库具有更好的代码</a:t>
            </a:r>
            <a:r>
              <a:rPr kumimoji="1" lang="zh-CN" altLang="en-US" dirty="0">
                <a:solidFill>
                  <a:srgbClr val="FF0000"/>
                </a:solidFill>
              </a:rPr>
              <a:t>重用性</a:t>
            </a:r>
            <a:r>
              <a:rPr kumimoji="1" lang="zh-CN" altLang="en-US" dirty="0"/>
              <a:t>。</a:t>
            </a:r>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96</a:t>
            </a:fld>
            <a:endParaRPr lang="en-US" altLang="zh-CN" dirty="0"/>
          </a:p>
        </p:txBody>
      </p:sp>
    </p:spTree>
    <p:extLst>
      <p:ext uri="{BB962C8B-B14F-4D97-AF65-F5344CB8AC3E}">
        <p14:creationId xmlns:p14="http://schemas.microsoft.com/office/powerpoint/2010/main" val="223574433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9.10】</a:t>
            </a:r>
            <a:r>
              <a:rPr lang="zh-CN" altLang="en-US" dirty="0">
                <a:solidFill>
                  <a:srgbClr val="C00000"/>
                </a:solidFill>
              </a:rPr>
              <a:t>随机产生的</a:t>
            </a:r>
            <a:r>
              <a:rPr lang="en-US" altLang="zh-CN" dirty="0">
                <a:solidFill>
                  <a:srgbClr val="C00000"/>
                </a:solidFill>
              </a:rPr>
              <a:t>10</a:t>
            </a:r>
            <a:r>
              <a:rPr lang="zh-CN" altLang="en-US" dirty="0">
                <a:solidFill>
                  <a:srgbClr val="C00000"/>
                </a:solidFill>
              </a:rPr>
              <a:t>个整数，分别按照由小到大的顺序和由大到小的顺序进行排序</a:t>
            </a:r>
          </a:p>
          <a:p>
            <a:pPr lvl="1"/>
            <a:r>
              <a:rPr lang="zh-CN" altLang="en-US" dirty="0"/>
              <a:t>利用</a:t>
            </a:r>
            <a:r>
              <a:rPr lang="en-US" altLang="zh-CN" dirty="0"/>
              <a:t>vector</a:t>
            </a:r>
            <a:r>
              <a:rPr lang="zh-CN" altLang="en-US" dirty="0"/>
              <a:t>（容器）保存随机数</a:t>
            </a:r>
            <a:endParaRPr lang="en-US" altLang="zh-CN" dirty="0"/>
          </a:p>
          <a:p>
            <a:pPr lvl="1"/>
            <a:r>
              <a:rPr lang="zh-CN" altLang="en-US" dirty="0"/>
              <a:t>利用</a:t>
            </a:r>
            <a:r>
              <a:rPr lang="en-US" altLang="zh-CN" dirty="0"/>
              <a:t>iterator</a:t>
            </a:r>
            <a:r>
              <a:rPr lang="zh-CN" altLang="en-US" dirty="0"/>
              <a:t>（迭代器）进行数据遍历</a:t>
            </a:r>
            <a:endParaRPr lang="en-US" altLang="zh-CN" dirty="0"/>
          </a:p>
          <a:p>
            <a:pPr lvl="1"/>
            <a:r>
              <a:rPr lang="zh-CN" altLang="en-US" dirty="0"/>
              <a:t>调用</a:t>
            </a:r>
            <a:r>
              <a:rPr lang="en-US" altLang="zh-CN" dirty="0"/>
              <a:t>sort</a:t>
            </a:r>
            <a:r>
              <a:rPr lang="zh-CN" altLang="en-US" dirty="0"/>
              <a:t>函数（算法）实现排序</a:t>
            </a:r>
          </a:p>
          <a:p>
            <a:endParaRPr lang="zh-CN" altLang="en-US" dirty="0"/>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97</a:t>
            </a:fld>
            <a:endParaRPr lang="en-US" altLang="zh-CN" dirty="0"/>
          </a:p>
        </p:txBody>
      </p:sp>
      <p:sp>
        <p:nvSpPr>
          <p:cNvPr id="6" name="矩形 5"/>
          <p:cNvSpPr/>
          <p:nvPr/>
        </p:nvSpPr>
        <p:spPr>
          <a:xfrm>
            <a:off x="642910" y="4365104"/>
            <a:ext cx="7858180" cy="2246769"/>
          </a:xfrm>
          <a:prstGeom prst="rect">
            <a:avLst/>
          </a:prstGeom>
        </p:spPr>
        <p:txBody>
          <a:bodyPr wrap="square">
            <a:spAutoFit/>
          </a:bodyPr>
          <a:lstStyle/>
          <a:p>
            <a:r>
              <a:rPr lang="en-US" altLang="zh-CN" sz="2000" b="1" dirty="0">
                <a:solidFill>
                  <a:srgbClr val="0000FF"/>
                </a:solidFill>
                <a:latin typeface="Courier New" pitchFamily="49" charset="0"/>
                <a:cs typeface="Courier New" pitchFamily="49" charset="0"/>
              </a:rPr>
              <a:t>#include</a:t>
            </a:r>
            <a:r>
              <a:rPr lang="en-US" altLang="zh-CN" sz="2000" b="1" dirty="0">
                <a:solidFill>
                  <a:schemeClr val="tx2"/>
                </a:solidFill>
                <a:latin typeface="Courier New" pitchFamily="49" charset="0"/>
                <a:cs typeface="Courier New" pitchFamily="49" charset="0"/>
              </a:rPr>
              <a:t> &lt;vector&gt;	</a:t>
            </a:r>
            <a:r>
              <a:rPr lang="en-US" altLang="zh-CN" sz="2000" b="1" dirty="0">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 For vector</a:t>
            </a:r>
          </a:p>
          <a:p>
            <a:r>
              <a:rPr lang="en-US" altLang="zh-CN" sz="2000" b="1" dirty="0">
                <a:solidFill>
                  <a:srgbClr val="0000FF"/>
                </a:solidFill>
                <a:latin typeface="Courier New" pitchFamily="49" charset="0"/>
                <a:cs typeface="Courier New" pitchFamily="49" charset="0"/>
              </a:rPr>
              <a:t>#include </a:t>
            </a:r>
            <a:r>
              <a:rPr lang="en-US" altLang="zh-CN" sz="2000" b="1" dirty="0">
                <a:solidFill>
                  <a:schemeClr val="tx2"/>
                </a:solidFill>
                <a:latin typeface="Courier New" pitchFamily="49" charset="0"/>
                <a:cs typeface="Courier New" pitchFamily="49" charset="0"/>
              </a:rPr>
              <a:t>&lt;algorithm&gt;</a:t>
            </a:r>
            <a:r>
              <a:rPr lang="en-US" altLang="zh-CN" sz="2000" b="1" dirty="0">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 For sort()</a:t>
            </a:r>
          </a:p>
          <a:p>
            <a:r>
              <a:rPr lang="en-US" altLang="zh-CN" sz="2000" b="1" dirty="0">
                <a:solidFill>
                  <a:srgbClr val="0000FF"/>
                </a:solidFill>
                <a:latin typeface="Courier New" pitchFamily="49" charset="0"/>
                <a:cs typeface="Courier New" pitchFamily="49" charset="0"/>
              </a:rPr>
              <a:t>#include </a:t>
            </a:r>
            <a:r>
              <a:rPr lang="en-US" altLang="zh-CN" sz="2000" b="1" dirty="0">
                <a:solidFill>
                  <a:schemeClr val="tx2"/>
                </a:solidFill>
                <a:latin typeface="Courier New" pitchFamily="49" charset="0"/>
                <a:cs typeface="Courier New" pitchFamily="49" charset="0"/>
              </a:rPr>
              <a:t>&lt;functional&gt;   </a:t>
            </a:r>
            <a:r>
              <a:rPr lang="en-US" altLang="zh-CN" sz="2000" b="1" dirty="0">
                <a:solidFill>
                  <a:srgbClr val="00B050"/>
                </a:solidFill>
                <a:latin typeface="Courier New" pitchFamily="49" charset="0"/>
                <a:cs typeface="Courier New" pitchFamily="49" charset="0"/>
              </a:rPr>
              <a:t>// For greater&lt;</a:t>
            </a:r>
            <a:r>
              <a:rPr lang="en-US" altLang="zh-CN" sz="2000" b="1" dirty="0" err="1">
                <a:solidFill>
                  <a:srgbClr val="00B050"/>
                </a:solidFill>
                <a:latin typeface="Courier New" pitchFamily="49" charset="0"/>
                <a:cs typeface="Courier New" pitchFamily="49" charset="0"/>
              </a:rPr>
              <a:t>int</a:t>
            </a:r>
            <a:r>
              <a:rPr lang="en-US" altLang="zh-CN" sz="2000" b="1" dirty="0">
                <a:solidFill>
                  <a:srgbClr val="00B050"/>
                </a:solidFill>
                <a:latin typeface="Courier New" pitchFamily="49" charset="0"/>
                <a:cs typeface="Courier New" pitchFamily="49" charset="0"/>
              </a:rPr>
              <a:t>&gt;()</a:t>
            </a:r>
          </a:p>
          <a:p>
            <a:r>
              <a:rPr lang="en-US" altLang="zh-CN" sz="2000" b="1" dirty="0">
                <a:solidFill>
                  <a:srgbClr val="0000FF"/>
                </a:solidFill>
                <a:latin typeface="Courier New" pitchFamily="49" charset="0"/>
                <a:cs typeface="Courier New" pitchFamily="49" charset="0"/>
              </a:rPr>
              <a:t>#include </a:t>
            </a:r>
            <a:r>
              <a:rPr lang="en-US" altLang="zh-CN" sz="2000" b="1" dirty="0">
                <a:solidFill>
                  <a:schemeClr val="tx2"/>
                </a:solidFill>
                <a:latin typeface="Courier New" pitchFamily="49" charset="0"/>
                <a:cs typeface="Courier New" pitchFamily="49" charset="0"/>
              </a:rPr>
              <a:t>&lt;</a:t>
            </a:r>
            <a:r>
              <a:rPr lang="en-US" altLang="zh-CN" sz="2000" b="1" dirty="0" err="1">
                <a:solidFill>
                  <a:schemeClr val="tx2"/>
                </a:solidFill>
                <a:latin typeface="Courier New" pitchFamily="49" charset="0"/>
                <a:cs typeface="Courier New" pitchFamily="49" charset="0"/>
              </a:rPr>
              <a:t>iostream</a:t>
            </a:r>
            <a:r>
              <a:rPr lang="en-US" altLang="zh-CN" sz="2000" b="1" dirty="0">
                <a:solidFill>
                  <a:schemeClr val="tx2"/>
                </a:solidFill>
                <a:latin typeface="Courier New" pitchFamily="49" charset="0"/>
                <a:cs typeface="Courier New" pitchFamily="49" charset="0"/>
              </a:rPr>
              <a:t>&gt;</a:t>
            </a:r>
          </a:p>
          <a:p>
            <a:r>
              <a:rPr lang="en-US" altLang="zh-CN" sz="2000" b="1" dirty="0">
                <a:solidFill>
                  <a:srgbClr val="0000FF"/>
                </a:solidFill>
                <a:latin typeface="Courier New" pitchFamily="49" charset="0"/>
                <a:cs typeface="Courier New" pitchFamily="49" charset="0"/>
              </a:rPr>
              <a:t>#include </a:t>
            </a:r>
            <a:r>
              <a:rPr lang="en-US" altLang="zh-CN" sz="2000" b="1" dirty="0">
                <a:solidFill>
                  <a:schemeClr val="tx2"/>
                </a:solidFill>
                <a:latin typeface="Courier New" pitchFamily="49" charset="0"/>
                <a:cs typeface="Courier New" pitchFamily="49" charset="0"/>
              </a:rPr>
              <a:t>&lt;</a:t>
            </a:r>
            <a:r>
              <a:rPr lang="en-US" altLang="zh-CN" sz="2000" b="1" dirty="0" err="1">
                <a:solidFill>
                  <a:schemeClr val="tx2"/>
                </a:solidFill>
                <a:latin typeface="Courier New" pitchFamily="49" charset="0"/>
                <a:cs typeface="Courier New" pitchFamily="49" charset="0"/>
              </a:rPr>
              <a:t>iomanip</a:t>
            </a:r>
            <a:r>
              <a:rPr lang="en-US" altLang="zh-CN" sz="2000" b="1" dirty="0">
                <a:solidFill>
                  <a:schemeClr val="tx2"/>
                </a:solidFill>
                <a:latin typeface="Courier New" pitchFamily="49" charset="0"/>
                <a:cs typeface="Courier New" pitchFamily="49" charset="0"/>
              </a:rPr>
              <a:t>&gt;</a:t>
            </a:r>
            <a:r>
              <a:rPr lang="en-US" altLang="zh-CN" sz="2000" b="1" dirty="0">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 For </a:t>
            </a:r>
            <a:r>
              <a:rPr lang="en-US" altLang="zh-CN" sz="2000" b="1" dirty="0" err="1">
                <a:solidFill>
                  <a:srgbClr val="00B050"/>
                </a:solidFill>
                <a:latin typeface="Courier New" pitchFamily="49" charset="0"/>
                <a:cs typeface="Courier New" pitchFamily="49" charset="0"/>
              </a:rPr>
              <a:t>srand</a:t>
            </a:r>
            <a:r>
              <a:rPr lang="en-US" altLang="zh-CN" sz="2000" b="1" dirty="0">
                <a:solidFill>
                  <a:srgbClr val="00B050"/>
                </a:solidFill>
                <a:latin typeface="Courier New" pitchFamily="49" charset="0"/>
                <a:cs typeface="Courier New" pitchFamily="49" charset="0"/>
              </a:rPr>
              <a:t>() &amp; rand()</a:t>
            </a:r>
          </a:p>
          <a:p>
            <a:r>
              <a:rPr lang="en-US" altLang="zh-CN" sz="2000" b="1" dirty="0">
                <a:solidFill>
                  <a:srgbClr val="0000FF"/>
                </a:solidFill>
                <a:latin typeface="Courier New" pitchFamily="49" charset="0"/>
                <a:cs typeface="Courier New" pitchFamily="49" charset="0"/>
              </a:rPr>
              <a:t>#include </a:t>
            </a:r>
            <a:r>
              <a:rPr lang="en-US" altLang="zh-CN" sz="2000" b="1" dirty="0">
                <a:solidFill>
                  <a:schemeClr val="tx2"/>
                </a:solidFill>
                <a:latin typeface="Courier New" pitchFamily="49" charset="0"/>
                <a:cs typeface="Courier New" pitchFamily="49" charset="0"/>
              </a:rPr>
              <a:t>&lt;</a:t>
            </a:r>
            <a:r>
              <a:rPr lang="en-US" altLang="zh-CN" sz="2000" b="1" dirty="0" err="1">
                <a:solidFill>
                  <a:schemeClr val="tx2"/>
                </a:solidFill>
                <a:latin typeface="Courier New" pitchFamily="49" charset="0"/>
                <a:cs typeface="Courier New" pitchFamily="49" charset="0"/>
              </a:rPr>
              <a:t>ctime</a:t>
            </a:r>
            <a:r>
              <a:rPr lang="en-US" altLang="zh-CN" sz="2000" b="1" dirty="0">
                <a:solidFill>
                  <a:schemeClr val="tx2"/>
                </a:solidFill>
                <a:latin typeface="Courier New" pitchFamily="49" charset="0"/>
                <a:cs typeface="Courier New" pitchFamily="49" charset="0"/>
              </a:rPr>
              <a:t>&gt;</a:t>
            </a:r>
            <a:r>
              <a:rPr lang="en-US" altLang="zh-CN" sz="2000" b="1" dirty="0">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 For time()</a:t>
            </a:r>
          </a:p>
          <a:p>
            <a:r>
              <a:rPr lang="en-US" altLang="zh-CN" sz="2000" b="1" dirty="0">
                <a:solidFill>
                  <a:srgbClr val="0000FF"/>
                </a:solidFill>
                <a:latin typeface="Courier New" pitchFamily="49" charset="0"/>
                <a:cs typeface="Courier New" pitchFamily="49" charset="0"/>
              </a:rPr>
              <a:t>using namespace</a:t>
            </a:r>
            <a:r>
              <a:rPr lang="en-US" altLang="zh-CN" sz="2000" b="1" dirty="0">
                <a:latin typeface="Courier New" pitchFamily="49" charset="0"/>
                <a:cs typeface="Courier New" pitchFamily="49" charset="0"/>
              </a:rPr>
              <a:t> </a:t>
            </a:r>
            <a:r>
              <a:rPr lang="en-US" altLang="zh-CN" sz="2000" b="1" dirty="0">
                <a:solidFill>
                  <a:schemeClr val="tx2"/>
                </a:solidFill>
                <a:latin typeface="Courier New" pitchFamily="49" charset="0"/>
                <a:cs typeface="Courier New" pitchFamily="49" charset="0"/>
              </a:rPr>
              <a:t>std;</a:t>
            </a:r>
            <a:endParaRPr lang="zh-CN" altLang="en-US" sz="2000" b="1" dirty="0">
              <a:solidFill>
                <a:schemeClr val="tx2"/>
              </a:solidFill>
              <a:latin typeface="Courier New" pitchFamily="49" charset="0"/>
              <a:cs typeface="Courier New" pitchFamily="49" charset="0"/>
            </a:endParaRPr>
          </a:p>
        </p:txBody>
      </p:sp>
    </p:spTree>
    <p:extLst>
      <p:ext uri="{BB962C8B-B14F-4D97-AF65-F5344CB8AC3E}">
        <p14:creationId xmlns:p14="http://schemas.microsoft.com/office/powerpoint/2010/main" val="77868594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a:t>
            </a:r>
          </a:p>
        </p:txBody>
      </p:sp>
      <p:sp>
        <p:nvSpPr>
          <p:cNvPr id="3" name="内容占位符 2"/>
          <p:cNvSpPr>
            <a:spLocks noGrp="1"/>
          </p:cNvSpPr>
          <p:nvPr>
            <p:ph idx="1"/>
          </p:nvPr>
        </p:nvSpPr>
        <p:spPr/>
        <p:txBody>
          <a:bodyPr/>
          <a:lstStyle/>
          <a:p>
            <a:pPr>
              <a:spcBef>
                <a:spcPts val="0"/>
              </a:spcBef>
              <a:buNone/>
            </a:pPr>
            <a:endParaRPr lang="en-US" altLang="zh-CN" sz="2200" dirty="0">
              <a:solidFill>
                <a:srgbClr val="0000FF"/>
              </a:solidFill>
              <a:latin typeface="Courier New" pitchFamily="49" charset="0"/>
              <a:cs typeface="Courier New" pitchFamily="49" charset="0"/>
            </a:endParaRPr>
          </a:p>
          <a:p>
            <a:pPr>
              <a:spcBef>
                <a:spcPts val="0"/>
              </a:spcBef>
              <a:buNone/>
            </a:pPr>
            <a:r>
              <a:rPr lang="en-US" altLang="zh-CN" sz="2200" dirty="0" err="1">
                <a:solidFill>
                  <a:srgbClr val="0000FF"/>
                </a:solidFill>
                <a:latin typeface="Courier New" pitchFamily="49" charset="0"/>
                <a:cs typeface="Courier New" pitchFamily="49" charset="0"/>
              </a:rPr>
              <a:t>int</a:t>
            </a:r>
            <a:r>
              <a:rPr lang="en-US" altLang="zh-CN" sz="2200" dirty="0">
                <a:solidFill>
                  <a:schemeClr val="tx2"/>
                </a:solidFill>
                <a:latin typeface="Courier New" pitchFamily="49" charset="0"/>
                <a:cs typeface="Courier New" pitchFamily="49" charset="0"/>
              </a:rPr>
              <a:t> main()</a:t>
            </a:r>
          </a:p>
          <a:p>
            <a:pPr>
              <a:spcBef>
                <a:spcPts val="0"/>
              </a:spcBef>
              <a:buNone/>
            </a:pPr>
            <a:r>
              <a:rPr lang="en-US" altLang="zh-CN" sz="2200" dirty="0">
                <a:solidFill>
                  <a:schemeClr val="tx2"/>
                </a:solidFill>
                <a:latin typeface="Courier New" pitchFamily="49" charset="0"/>
                <a:cs typeface="Courier New" pitchFamily="49" charset="0"/>
              </a:rPr>
              <a:t>{</a:t>
            </a:r>
          </a:p>
          <a:p>
            <a:pPr>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a:solidFill>
                  <a:srgbClr val="0000FF"/>
                </a:solidFill>
                <a:latin typeface="Courier New" pitchFamily="49" charset="0"/>
                <a:cs typeface="Courier New" pitchFamily="49" charset="0"/>
              </a:rPr>
              <a:t>vector</a:t>
            </a:r>
            <a:r>
              <a:rPr lang="en-US" altLang="zh-CN" sz="2200" dirty="0">
                <a:solidFill>
                  <a:schemeClr val="tx2"/>
                </a:solidFill>
                <a:latin typeface="Courier New" pitchFamily="49" charset="0"/>
                <a:cs typeface="Courier New" pitchFamily="49" charset="0"/>
              </a:rPr>
              <a:t> &lt;</a:t>
            </a:r>
            <a:r>
              <a:rPr lang="en-US" altLang="zh-CN" sz="2200" dirty="0" err="1">
                <a:solidFill>
                  <a:srgbClr val="0000FF"/>
                </a:solidFill>
                <a:latin typeface="Courier New" pitchFamily="49" charset="0"/>
                <a:cs typeface="Courier New" pitchFamily="49" charset="0"/>
              </a:rPr>
              <a:t>int</a:t>
            </a:r>
            <a:r>
              <a:rPr lang="en-US" altLang="zh-CN" sz="2200" dirty="0">
                <a:solidFill>
                  <a:schemeClr val="tx2"/>
                </a:solidFill>
                <a:latin typeface="Courier New" pitchFamily="49" charset="0"/>
                <a:cs typeface="Courier New" pitchFamily="49" charset="0"/>
              </a:rPr>
              <a:t>&gt; v1;</a:t>
            </a:r>
            <a:r>
              <a:rPr lang="en-US" altLang="zh-CN" sz="2200" dirty="0">
                <a:solidFill>
                  <a:srgbClr val="00B050"/>
                </a:solidFill>
                <a:latin typeface="Courier New" pitchFamily="49" charset="0"/>
                <a:cs typeface="Courier New" pitchFamily="49" charset="0"/>
              </a:rPr>
              <a:t>//</a:t>
            </a:r>
            <a:r>
              <a:rPr lang="zh-CN" altLang="en-US" sz="2200" dirty="0">
                <a:solidFill>
                  <a:srgbClr val="00B050"/>
                </a:solidFill>
                <a:latin typeface="Courier New" pitchFamily="49" charset="0"/>
                <a:cs typeface="Courier New" pitchFamily="49" charset="0"/>
              </a:rPr>
              <a:t>设置容器，保存随机数</a:t>
            </a:r>
            <a:endParaRPr lang="en-US" altLang="zh-CN" sz="2200" dirty="0">
              <a:solidFill>
                <a:srgbClr val="00B050"/>
              </a:solidFill>
              <a:latin typeface="Courier New" pitchFamily="49" charset="0"/>
              <a:cs typeface="Courier New" pitchFamily="49" charset="0"/>
            </a:endParaRPr>
          </a:p>
          <a:p>
            <a:pPr>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a:solidFill>
                  <a:srgbClr val="0000FF"/>
                </a:solidFill>
                <a:latin typeface="Courier New" pitchFamily="49" charset="0"/>
                <a:cs typeface="Courier New" pitchFamily="49" charset="0"/>
              </a:rPr>
              <a:t>vector</a:t>
            </a:r>
            <a:r>
              <a:rPr lang="en-US" altLang="zh-CN" sz="2200" dirty="0">
                <a:solidFill>
                  <a:schemeClr val="tx2"/>
                </a:solidFill>
                <a:latin typeface="Courier New" pitchFamily="49" charset="0"/>
                <a:cs typeface="Courier New" pitchFamily="49" charset="0"/>
              </a:rPr>
              <a:t> &lt;</a:t>
            </a:r>
            <a:r>
              <a:rPr lang="en-US" altLang="zh-CN" sz="2200" dirty="0" err="1">
                <a:solidFill>
                  <a:srgbClr val="0000FF"/>
                </a:solidFill>
                <a:latin typeface="Courier New" pitchFamily="49" charset="0"/>
                <a:cs typeface="Courier New" pitchFamily="49" charset="0"/>
              </a:rPr>
              <a:t>int</a:t>
            </a:r>
            <a:r>
              <a:rPr lang="en-US" altLang="zh-CN" sz="2200" dirty="0">
                <a:solidFill>
                  <a:schemeClr val="tx2"/>
                </a:solidFill>
                <a:latin typeface="Courier New" pitchFamily="49" charset="0"/>
                <a:cs typeface="Courier New" pitchFamily="49" charset="0"/>
              </a:rPr>
              <a:t>&gt;::</a:t>
            </a:r>
            <a:r>
              <a:rPr lang="en-US" altLang="zh-CN" sz="2200" dirty="0" err="1">
                <a:solidFill>
                  <a:schemeClr val="tx2"/>
                </a:solidFill>
                <a:latin typeface="Courier New" pitchFamily="49" charset="0"/>
                <a:cs typeface="Courier New" pitchFamily="49" charset="0"/>
              </a:rPr>
              <a:t>iterator</a:t>
            </a:r>
            <a:r>
              <a:rPr lang="en-US" altLang="zh-CN" sz="2200" dirty="0">
                <a:solidFill>
                  <a:schemeClr val="tx2"/>
                </a:solidFill>
                <a:latin typeface="Courier New" pitchFamily="49" charset="0"/>
                <a:cs typeface="Courier New" pitchFamily="49" charset="0"/>
              </a:rPr>
              <a:t> Iter1;</a:t>
            </a:r>
            <a:r>
              <a:rPr lang="en-US" altLang="zh-CN" sz="2200" dirty="0">
                <a:solidFill>
                  <a:srgbClr val="00B050"/>
                </a:solidFill>
                <a:latin typeface="Courier New" pitchFamily="49" charset="0"/>
                <a:cs typeface="Courier New" pitchFamily="49" charset="0"/>
              </a:rPr>
              <a:t>//</a:t>
            </a:r>
            <a:r>
              <a:rPr lang="zh-CN" altLang="en-US" sz="2200" dirty="0">
                <a:solidFill>
                  <a:srgbClr val="00B050"/>
                </a:solidFill>
                <a:latin typeface="Courier New" pitchFamily="49" charset="0"/>
                <a:cs typeface="Courier New" pitchFamily="49" charset="0"/>
              </a:rPr>
              <a:t>设置迭代器</a:t>
            </a:r>
            <a:endParaRPr lang="en-US" altLang="zh-CN" sz="2200" dirty="0">
              <a:solidFill>
                <a:srgbClr val="00B050"/>
              </a:solidFill>
              <a:latin typeface="Courier New" pitchFamily="49" charset="0"/>
              <a:cs typeface="Courier New" pitchFamily="49" charset="0"/>
            </a:endParaRPr>
          </a:p>
          <a:p>
            <a:pPr>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srand</a:t>
            </a:r>
            <a:r>
              <a:rPr lang="en-US" altLang="zh-CN" sz="2200" dirty="0">
                <a:solidFill>
                  <a:schemeClr val="tx2"/>
                </a:solidFill>
                <a:latin typeface="Courier New" pitchFamily="49" charset="0"/>
                <a:cs typeface="Courier New" pitchFamily="49" charset="0"/>
              </a:rPr>
              <a:t>((</a:t>
            </a:r>
            <a:r>
              <a:rPr lang="en-US" altLang="zh-CN" sz="2200" dirty="0">
                <a:solidFill>
                  <a:srgbClr val="0000FF"/>
                </a:solidFill>
                <a:latin typeface="Courier New" pitchFamily="49" charset="0"/>
                <a:cs typeface="Courier New" pitchFamily="49" charset="0"/>
              </a:rPr>
              <a:t>unsigned</a:t>
            </a:r>
            <a:r>
              <a:rPr lang="en-US" altLang="zh-CN" sz="2200" dirty="0">
                <a:solidFill>
                  <a:schemeClr val="tx2"/>
                </a:solidFill>
                <a:latin typeface="Courier New" pitchFamily="49" charset="0"/>
                <a:cs typeface="Courier New" pitchFamily="49" charset="0"/>
              </a:rPr>
              <a:t>)time(NULL));   </a:t>
            </a:r>
          </a:p>
          <a:p>
            <a:pPr>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a:solidFill>
                  <a:srgbClr val="0000FF"/>
                </a:solidFill>
                <a:latin typeface="Courier New" pitchFamily="49" charset="0"/>
                <a:cs typeface="Courier New" pitchFamily="49" charset="0"/>
              </a:rPr>
              <a:t>for</a:t>
            </a:r>
            <a:r>
              <a:rPr lang="en-US" altLang="zh-CN" sz="2200" dirty="0">
                <a:solidFill>
                  <a:schemeClr val="tx2"/>
                </a:solidFill>
                <a:latin typeface="Courier New" pitchFamily="49" charset="0"/>
                <a:cs typeface="Courier New" pitchFamily="49" charset="0"/>
              </a:rPr>
              <a:t>( </a:t>
            </a:r>
            <a:r>
              <a:rPr lang="en-US" altLang="zh-CN" sz="2200" dirty="0" err="1">
                <a:solidFill>
                  <a:srgbClr val="0000FF"/>
                </a:solidFill>
                <a:latin typeface="Courier New" pitchFamily="49" charset="0"/>
                <a:cs typeface="Courier New" pitchFamily="49" charset="0"/>
              </a:rPr>
              <a:t>int</a:t>
            </a: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i</a:t>
            </a:r>
            <a:r>
              <a:rPr lang="en-US" altLang="zh-CN" sz="2200" dirty="0">
                <a:solidFill>
                  <a:schemeClr val="tx2"/>
                </a:solidFill>
                <a:latin typeface="Courier New" pitchFamily="49" charset="0"/>
                <a:cs typeface="Courier New" pitchFamily="49" charset="0"/>
              </a:rPr>
              <a:t>=0;i&lt;=10;i++)</a:t>
            </a:r>
          </a:p>
          <a:p>
            <a:pPr>
              <a:spcBef>
                <a:spcPts val="0"/>
              </a:spcBef>
              <a:buNone/>
            </a:pPr>
            <a:r>
              <a:rPr lang="en-US" altLang="zh-CN" sz="2200" dirty="0">
                <a:solidFill>
                  <a:schemeClr val="tx2"/>
                </a:solidFill>
                <a:latin typeface="Courier New" pitchFamily="49" charset="0"/>
                <a:cs typeface="Courier New" pitchFamily="49" charset="0"/>
              </a:rPr>
              <a:t>		v1.push_back(rand()%100);</a:t>
            </a:r>
            <a:r>
              <a:rPr lang="en-US" altLang="zh-CN" sz="2200" dirty="0">
                <a:solidFill>
                  <a:srgbClr val="00B050"/>
                </a:solidFill>
                <a:latin typeface="Courier New" pitchFamily="49" charset="0"/>
                <a:cs typeface="Courier New" pitchFamily="49" charset="0"/>
              </a:rPr>
              <a:t>//</a:t>
            </a:r>
            <a:r>
              <a:rPr lang="zh-CN" altLang="en-US" sz="2200" dirty="0">
                <a:solidFill>
                  <a:srgbClr val="00B050"/>
                </a:solidFill>
                <a:latin typeface="Courier New" pitchFamily="49" charset="0"/>
                <a:cs typeface="Courier New" pitchFamily="49" charset="0"/>
              </a:rPr>
              <a:t>产生随机数并保存</a:t>
            </a:r>
            <a:endParaRPr lang="en-US" altLang="zh-CN" sz="2200" dirty="0">
              <a:solidFill>
                <a:srgbClr val="00B050"/>
              </a:solidFill>
              <a:latin typeface="Courier New" pitchFamily="49" charset="0"/>
              <a:cs typeface="Courier New" pitchFamily="49" charset="0"/>
            </a:endParaRPr>
          </a:p>
          <a:p>
            <a:pPr>
              <a:spcBef>
                <a:spcPts val="0"/>
              </a:spcBef>
              <a:buNone/>
            </a:pPr>
            <a:r>
              <a:rPr lang="en-US" altLang="zh-CN" sz="2200" dirty="0">
                <a:solidFill>
                  <a:srgbClr val="00B050"/>
                </a:solidFill>
                <a:latin typeface="Courier New" pitchFamily="49" charset="0"/>
                <a:cs typeface="Courier New" pitchFamily="49" charset="0"/>
              </a:rPr>
              <a:t>	//</a:t>
            </a:r>
            <a:r>
              <a:rPr lang="zh-CN" altLang="en-US" sz="2200" dirty="0">
                <a:solidFill>
                  <a:srgbClr val="00B050"/>
                </a:solidFill>
                <a:latin typeface="Courier New" pitchFamily="49" charset="0"/>
                <a:cs typeface="Courier New" pitchFamily="49" charset="0"/>
              </a:rPr>
              <a:t>开始输出随机数</a:t>
            </a:r>
            <a:endParaRPr lang="en-US" altLang="zh-CN" sz="2200" dirty="0">
              <a:solidFill>
                <a:srgbClr val="00B050"/>
              </a:solidFill>
              <a:latin typeface="Courier New" pitchFamily="49" charset="0"/>
              <a:cs typeface="Courier New" pitchFamily="49" charset="0"/>
            </a:endParaRPr>
          </a:p>
          <a:p>
            <a:pPr>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 &lt;&lt; “Original vector v1 = ( ”;</a:t>
            </a:r>
          </a:p>
          <a:p>
            <a:pPr>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a:solidFill>
                  <a:srgbClr val="0000FF"/>
                </a:solidFill>
                <a:latin typeface="Courier New" pitchFamily="49" charset="0"/>
                <a:cs typeface="Courier New" pitchFamily="49" charset="0"/>
              </a:rPr>
              <a:t>for</a:t>
            </a:r>
            <a:r>
              <a:rPr lang="en-US" altLang="zh-CN" sz="2200" dirty="0">
                <a:solidFill>
                  <a:schemeClr val="tx2"/>
                </a:solidFill>
                <a:latin typeface="Courier New" pitchFamily="49" charset="0"/>
                <a:cs typeface="Courier New" pitchFamily="49" charset="0"/>
              </a:rPr>
              <a:t>(Iter1=v1.begin();Iter1!=v1.end();Iter1++)</a:t>
            </a:r>
          </a:p>
          <a:p>
            <a:pPr>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 &lt;&lt; *Iter1 &lt;&lt; " ";</a:t>
            </a:r>
          </a:p>
          <a:p>
            <a:pPr>
              <a:spcBef>
                <a:spcPts val="0"/>
              </a:spcBef>
              <a:buNone/>
            </a:pPr>
            <a:r>
              <a:rPr lang="en-US" altLang="zh-CN" sz="2200" dirty="0">
                <a:solidFill>
                  <a:schemeClr val="tx2"/>
                </a:solidFill>
                <a:latin typeface="Courier New" pitchFamily="49" charset="0"/>
                <a:cs typeface="Courier New" pitchFamily="49" charset="0"/>
              </a:rPr>
              <a:t>  </a:t>
            </a:r>
            <a:r>
              <a:rPr lang="en-US" altLang="zh-CN" sz="2200" dirty="0" err="1">
                <a:solidFill>
                  <a:schemeClr val="tx2"/>
                </a:solidFill>
                <a:latin typeface="Courier New" pitchFamily="49" charset="0"/>
                <a:cs typeface="Courier New" pitchFamily="49" charset="0"/>
              </a:rPr>
              <a:t>cout</a:t>
            </a:r>
            <a:r>
              <a:rPr lang="en-US" altLang="zh-CN" sz="2200" dirty="0">
                <a:solidFill>
                  <a:schemeClr val="tx2"/>
                </a:solidFill>
                <a:latin typeface="Courier New" pitchFamily="49" charset="0"/>
                <a:cs typeface="Courier New" pitchFamily="49" charset="0"/>
              </a:rPr>
              <a:t> &lt;&lt; “)” &lt;&lt; </a:t>
            </a:r>
            <a:r>
              <a:rPr lang="en-US" altLang="zh-CN" sz="2200" dirty="0" err="1">
                <a:solidFill>
                  <a:schemeClr val="tx2"/>
                </a:solidFill>
                <a:latin typeface="Courier New" pitchFamily="49" charset="0"/>
                <a:cs typeface="Courier New" pitchFamily="49" charset="0"/>
              </a:rPr>
              <a:t>endl</a:t>
            </a:r>
            <a:r>
              <a:rPr lang="en-US" altLang="zh-CN" sz="2200" dirty="0">
                <a:solidFill>
                  <a:schemeClr val="tx2"/>
                </a:solidFill>
                <a:latin typeface="Courier New" pitchFamily="49" charset="0"/>
                <a:cs typeface="Courier New" pitchFamily="49" charset="0"/>
              </a:rPr>
              <a:t>; </a:t>
            </a:r>
            <a:r>
              <a:rPr lang="en-US" altLang="zh-CN" sz="2200" dirty="0">
                <a:solidFill>
                  <a:srgbClr val="00B050"/>
                </a:solidFill>
                <a:latin typeface="Courier New" pitchFamily="49" charset="0"/>
                <a:cs typeface="Courier New" pitchFamily="49" charset="0"/>
              </a:rPr>
              <a:t>//</a:t>
            </a:r>
            <a:r>
              <a:rPr lang="zh-CN" altLang="en-US" sz="2200" dirty="0">
                <a:solidFill>
                  <a:srgbClr val="00B050"/>
                </a:solidFill>
                <a:latin typeface="Courier New" pitchFamily="49" charset="0"/>
                <a:cs typeface="Courier New" pitchFamily="49" charset="0"/>
              </a:rPr>
              <a:t>随机数输出完毕</a:t>
            </a:r>
          </a:p>
        </p:txBody>
      </p:sp>
      <p:sp>
        <p:nvSpPr>
          <p:cNvPr id="5" name="灯片编号占位符 4"/>
          <p:cNvSpPr>
            <a:spLocks noGrp="1"/>
          </p:cNvSpPr>
          <p:nvPr>
            <p:ph type="sldNum" sz="quarter" idx="4294967295"/>
          </p:nvPr>
        </p:nvSpPr>
        <p:spPr>
          <a:xfrm>
            <a:off x="3705228" y="6481786"/>
            <a:ext cx="1652590" cy="292100"/>
          </a:xfrm>
          <a:prstGeom prst="rect">
            <a:avLst/>
          </a:prstGeom>
        </p:spPr>
        <p:txBody>
          <a:bodyPr/>
          <a:lstStyle/>
          <a:p>
            <a:fld id="{E24BA5DA-9399-4747-BBF5-65A2C2316885}" type="slidenum">
              <a:rPr lang="en-US" altLang="zh-CN" smtClean="0"/>
              <a:pPr/>
              <a:t>98</a:t>
            </a:fld>
            <a:endParaRPr lang="en-US" altLang="zh-CN" dirty="0"/>
          </a:p>
        </p:txBody>
      </p:sp>
    </p:spTree>
    <p:extLst>
      <p:ext uri="{BB962C8B-B14F-4D97-AF65-F5344CB8AC3E}">
        <p14:creationId xmlns:p14="http://schemas.microsoft.com/office/powerpoint/2010/main" val="2505161733"/>
      </p:ext>
    </p:extLst>
  </p:cSld>
  <p:clrMapOvr>
    <a:masterClrMapping/>
  </p:clrMapOvr>
</p:sld>
</file>

<file path=ppt/theme/theme1.xml><?xml version="1.0" encoding="utf-8"?>
<a:theme xmlns:a="http://schemas.openxmlformats.org/drawingml/2006/main" name="sample">
  <a:themeElements>
    <a:clrScheme name="sample 2">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8BBC00"/>
      </a:hlink>
      <a:folHlink>
        <a:srgbClr val="6D50CA"/>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ample 1">
        <a:dk1>
          <a:srgbClr val="000000"/>
        </a:dk1>
        <a:lt1>
          <a:srgbClr val="FFFFFF"/>
        </a:lt1>
        <a:dk2>
          <a:srgbClr val="1640B6"/>
        </a:dk2>
        <a:lt2>
          <a:srgbClr val="B2B2B2"/>
        </a:lt2>
        <a:accent1>
          <a:srgbClr val="48BDEC"/>
        </a:accent1>
        <a:accent2>
          <a:srgbClr val="E68402"/>
        </a:accent2>
        <a:accent3>
          <a:srgbClr val="FFFFFF"/>
        </a:accent3>
        <a:accent4>
          <a:srgbClr val="000000"/>
        </a:accent4>
        <a:accent5>
          <a:srgbClr val="B1DBF4"/>
        </a:accent5>
        <a:accent6>
          <a:srgbClr val="D07702"/>
        </a:accent6>
        <a:hlink>
          <a:srgbClr val="339966"/>
        </a:hlink>
        <a:folHlink>
          <a:srgbClr val="7E88E4"/>
        </a:folHlink>
      </a:clrScheme>
      <a:clrMap bg1="lt1" tx1="dk1" bg2="lt2" tx2="dk2" accent1="accent1" accent2="accent2" accent3="accent3" accent4="accent4" accent5="accent5" accent6="accent6" hlink="hlink" folHlink="folHlink"/>
    </a:extraClrScheme>
    <a:extraClrScheme>
      <a:clrScheme name="sample 2">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8BBC00"/>
        </a:hlink>
        <a:folHlink>
          <a:srgbClr val="6D50CA"/>
        </a:folHlink>
      </a:clrScheme>
      <a:clrMap bg1="lt1" tx1="dk1" bg2="lt2" tx2="dk2" accent1="accent1" accent2="accent2" accent3="accent3" accent4="accent4" accent5="accent5" accent6="accent6" hlink="hlink" folHlink="folHlink"/>
    </a:extraClrScheme>
    <a:extraClrScheme>
      <a:clrScheme name="sample 3">
        <a:dk1>
          <a:srgbClr val="25095D"/>
        </a:dk1>
        <a:lt1>
          <a:srgbClr val="FFFFFF"/>
        </a:lt1>
        <a:dk2>
          <a:srgbClr val="235752"/>
        </a:dk2>
        <a:lt2>
          <a:srgbClr val="B2B2B2"/>
        </a:lt2>
        <a:accent1>
          <a:srgbClr val="DAAF34"/>
        </a:accent1>
        <a:accent2>
          <a:srgbClr val="6F9A3C"/>
        </a:accent2>
        <a:accent3>
          <a:srgbClr val="FFFFFF"/>
        </a:accent3>
        <a:accent4>
          <a:srgbClr val="1E064E"/>
        </a:accent4>
        <a:accent5>
          <a:srgbClr val="EAD4AE"/>
        </a:accent5>
        <a:accent6>
          <a:srgbClr val="648B35"/>
        </a:accent6>
        <a:hlink>
          <a:srgbClr val="8DAED9"/>
        </a:hlink>
        <a:folHlink>
          <a:srgbClr val="A8CB7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123TGp_biz_diagram_v2</Template>
  <TotalTime>4219</TotalTime>
  <Words>4930</Words>
  <Application>Microsoft Office PowerPoint</Application>
  <PresentationFormat>全屏显示(4:3)</PresentationFormat>
  <Paragraphs>1116</Paragraphs>
  <Slides>110</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110</vt:i4>
      </vt:variant>
    </vt:vector>
  </HeadingPairs>
  <TitlesOfParts>
    <vt:vector size="123" baseType="lpstr">
      <vt:lpstr>黑体</vt:lpstr>
      <vt:lpstr>华文新魏</vt:lpstr>
      <vt:lpstr>楷体</vt:lpstr>
      <vt:lpstr>楷体_GB2312</vt:lpstr>
      <vt:lpstr>宋体</vt:lpstr>
      <vt:lpstr>Arial</vt:lpstr>
      <vt:lpstr>Calibri</vt:lpstr>
      <vt:lpstr>Comic Sans MS</vt:lpstr>
      <vt:lpstr>Courier New</vt:lpstr>
      <vt:lpstr>Times New Roman</vt:lpstr>
      <vt:lpstr>Verdana</vt:lpstr>
      <vt:lpstr>Wingdings</vt:lpstr>
      <vt:lpstr>sample</vt:lpstr>
      <vt:lpstr>高级语言程序设计</vt:lpstr>
      <vt:lpstr>第9章 模板</vt:lpstr>
      <vt:lpstr>第9章 模板</vt:lpstr>
      <vt:lpstr>函数模板</vt:lpstr>
      <vt:lpstr>函数模板</vt:lpstr>
      <vt:lpstr>函数模板</vt:lpstr>
      <vt:lpstr>函数模板</vt:lpstr>
      <vt:lpstr>函数模板</vt:lpstr>
      <vt:lpstr>函数模板</vt:lpstr>
      <vt:lpstr>函数模板</vt:lpstr>
      <vt:lpstr>函数模板</vt:lpstr>
      <vt:lpstr>函数模板</vt:lpstr>
      <vt:lpstr>函数模板</vt:lpstr>
      <vt:lpstr>函数模板</vt:lpstr>
      <vt:lpstr>函数模板</vt:lpstr>
      <vt:lpstr>函数模板</vt:lpstr>
      <vt:lpstr>函数模板</vt:lpstr>
      <vt:lpstr>函数模板</vt:lpstr>
      <vt:lpstr>第9章 模板</vt:lpstr>
      <vt:lpstr>类模板</vt:lpstr>
      <vt:lpstr>类模板</vt:lpstr>
      <vt:lpstr>类模板</vt:lpstr>
      <vt:lpstr>类模板</vt:lpstr>
      <vt:lpstr>类模板</vt:lpstr>
      <vt:lpstr>类模板</vt:lpstr>
      <vt:lpstr>类模板</vt:lpstr>
      <vt:lpstr>类模板</vt:lpstr>
      <vt:lpstr>类模板</vt:lpstr>
      <vt:lpstr>类模板</vt:lpstr>
      <vt:lpstr>类模板</vt:lpstr>
      <vt:lpstr>类模板</vt:lpstr>
      <vt:lpstr>类模板</vt:lpstr>
      <vt:lpstr>类模板</vt:lpstr>
      <vt:lpstr>类模板</vt:lpstr>
      <vt:lpstr>第9章 模板</vt:lpstr>
      <vt:lpstr>类模板的若干问题说明</vt:lpstr>
      <vt:lpstr>类模板的静态成员</vt:lpstr>
      <vt:lpstr>类模板的静态成员</vt:lpstr>
      <vt:lpstr>类模板的友元</vt:lpstr>
      <vt:lpstr>类模板的友元</vt:lpstr>
      <vt:lpstr>类型参数检测与特例版本</vt:lpstr>
      <vt:lpstr>类型参数检测与特例版本</vt:lpstr>
      <vt:lpstr>类型参数检测与特例版本</vt:lpstr>
      <vt:lpstr>类型参数检测与特例版本</vt:lpstr>
      <vt:lpstr>类型参数检测与特例版本</vt:lpstr>
      <vt:lpstr>类型参数检测与特例版本</vt:lpstr>
      <vt:lpstr>类型参数检测与特例版本</vt:lpstr>
      <vt:lpstr>类型参数检测与特例版本</vt:lpstr>
      <vt:lpstr>类型参数检测与特例版本</vt:lpstr>
      <vt:lpstr>类型参数检测与特例版本</vt:lpstr>
      <vt:lpstr>类型参数检测与特例版本</vt:lpstr>
      <vt:lpstr>按照不同的方法派生类模板</vt:lpstr>
      <vt:lpstr>按照不同的方法派生类模板</vt:lpstr>
      <vt:lpstr>按照不同的方法派生类模板</vt:lpstr>
      <vt:lpstr>按照不同的方法派生类模板</vt:lpstr>
      <vt:lpstr>标准模板库</vt:lpstr>
      <vt:lpstr>第9章 模板</vt:lpstr>
      <vt:lpstr>综合示例</vt:lpstr>
      <vt:lpstr>综合示例</vt:lpstr>
      <vt:lpstr>综合示例</vt:lpstr>
      <vt:lpstr>综合示例</vt:lpstr>
      <vt:lpstr>综合示例</vt:lpstr>
      <vt:lpstr>综合示例</vt:lpstr>
      <vt:lpstr>综合示例</vt:lpstr>
      <vt:lpstr>综合示例</vt:lpstr>
      <vt:lpstr>综合示例</vt:lpstr>
      <vt:lpstr>综合示例</vt:lpstr>
      <vt:lpstr>综合示例</vt:lpstr>
      <vt:lpstr>综合示例</vt:lpstr>
      <vt:lpstr>综合示例</vt:lpstr>
      <vt:lpstr>综合示例</vt:lpstr>
      <vt:lpstr>综合示例</vt:lpstr>
      <vt:lpstr>综合示例</vt:lpstr>
      <vt:lpstr>综合示例</vt:lpstr>
      <vt:lpstr>综合示例</vt:lpstr>
      <vt:lpstr>综合示例</vt:lpstr>
      <vt:lpstr>第9章 模板</vt:lpstr>
      <vt:lpstr>标准模板库程序设计</vt:lpstr>
      <vt:lpstr>标准模板库程序设计</vt:lpstr>
      <vt:lpstr>标准模板库程序设计</vt:lpstr>
      <vt:lpstr>标准模板库程序设计</vt:lpstr>
      <vt:lpstr>标准模板库程序设计</vt:lpstr>
      <vt:lpstr>STL容器</vt:lpstr>
      <vt:lpstr>STL容器</vt:lpstr>
      <vt:lpstr>STL容器</vt:lpstr>
      <vt:lpstr>STL容器</vt:lpstr>
      <vt:lpstr>STL容器</vt:lpstr>
      <vt:lpstr>STL容器</vt:lpstr>
      <vt:lpstr>STL容器</vt:lpstr>
      <vt:lpstr>STL容器</vt:lpstr>
      <vt:lpstr>迭代器</vt:lpstr>
      <vt:lpstr>迭代器</vt:lpstr>
      <vt:lpstr>迭代器</vt:lpstr>
      <vt:lpstr>迭代器</vt:lpstr>
      <vt:lpstr>迭代器</vt:lpstr>
      <vt:lpstr>算法</vt:lpstr>
      <vt:lpstr>算法</vt:lpstr>
      <vt:lpstr>算法</vt:lpstr>
      <vt:lpstr>算法</vt:lpstr>
      <vt:lpstr>算法</vt:lpstr>
      <vt:lpstr>算法</vt:lpstr>
      <vt:lpstr>Effective STL</vt:lpstr>
      <vt:lpstr>第1章 容器</vt:lpstr>
      <vt:lpstr>第2章 vector和string</vt:lpstr>
      <vt:lpstr>第3章 关联容器</vt:lpstr>
      <vt:lpstr>第4章 迭代器</vt:lpstr>
      <vt:lpstr>第5章 算法</vt:lpstr>
      <vt:lpstr>第6章 函数子、函数子类、函数及其他</vt:lpstr>
      <vt:lpstr>第7章 在程序中使用STL</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高级语言程序设计</dc:title>
  <dc:creator>dell</dc:creator>
  <cp:lastModifiedBy>ZhangYing</cp:lastModifiedBy>
  <cp:revision>257</cp:revision>
  <dcterms:created xsi:type="dcterms:W3CDTF">2015-07-19T02:17:45Z</dcterms:created>
  <dcterms:modified xsi:type="dcterms:W3CDTF">2019-04-27T11:39:33Z</dcterms:modified>
</cp:coreProperties>
</file>

<file path=docProps/custom.xml><?xml version="1.0" encoding="utf-8"?>
<Properties xmlns="http://schemas.openxmlformats.org/officeDocument/2006/custom-properties" xmlns:vt="http://schemas.openxmlformats.org/officeDocument/2006/docPropsVTypes">
  <property fmtid="{64440492-4C8B-11D1-8B70-080036B11A03}" pid="4">
    <vt:lpwstr>ThemeGallery.com</vt:lpwstr>
  </property>
</Properties>
</file>