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914400"/>
            <a:ext cx="12188952" cy="1097280"/>
          </a:xfrm>
          <a:prstGeom prst="rect">
            <a:avLst/>
          </a:prstGeom>
          <a:solidFill>
            <a:srgbClr val="F0F8F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3291840"/>
            <a:ext cx="12188952" cy="3474720"/>
          </a:xfrm>
          <a:prstGeom prst="rect">
            <a:avLst/>
          </a:prstGeom>
          <a:solidFill>
            <a:srgbClr val="F5F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333333"/>
                </a:solidFill>
              </a:rPr>
              <a:t>Predictive Modeling of Customer Bookings: Key Insights for Enhanced Conversion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97280"/>
            <a:ext cx="5029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008080"/>
                </a:solidFill>
              </a:rPr>
              <a:t>🔍 Project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463040"/>
            <a:ext cx="5029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>
                <a:solidFill>
                  <a:srgbClr val="333333"/>
                </a:solidFill>
              </a:rPr>
              <a:t>• Objective: Predict booking completion, identify key factors
• Data: 50,000 records (14 original, 916 engineered features)
• Model: RandomForestClassifier + RandomizedSearchCV
• Training ROC-AUC: **0.7882** (5-fold CV)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109728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008080"/>
                </a:solidFill>
              </a:rPr>
              <a:t>📊 Model Performance (Test Set)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1463040"/>
            <a:ext cx="5029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>
                <a:solidFill>
                  <a:srgbClr val="333333"/>
                </a:solidFill>
              </a:rPr>
              <a:t>• ROC-AUC: **0.793** → strong discriminatory power
• F1-Score (Booking): **0.45** | Recall: **0.57**
• Confusion Matrix:
  → TP: 856 | FP: 1479
  → FN: 640 | TN: 7025</a:t>
            </a:r>
          </a:p>
        </p:txBody>
      </p:sp>
      <p:pic>
        <p:nvPicPr>
          <p:cNvPr id="9" name="Picture 8" descr="Figur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3017520"/>
            <a:ext cx="5029200" cy="3771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329184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008080"/>
                </a:solidFill>
              </a:rPr>
              <a:t>🔎 Key Drivers &amp; Actionable Insights</a:t>
            </a:r>
          </a:p>
        </p:txBody>
      </p:sp>
      <p:pic>
        <p:nvPicPr>
          <p:cNvPr id="11" name="Picture 10" descr="Figure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5029200" cy="24045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" y="585216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200" b="0">
                <a:solidFill>
                  <a:srgbClr val="646464"/>
                </a:solidFill>
              </a:rPr>
              <a:t>Figure 2: Top Feature Importances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0720" y="3749039"/>
            <a:ext cx="5943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>
                <a:solidFill>
                  <a:srgbClr val="333333"/>
                </a:solidFill>
              </a:rPr>
              <a:t>🔍 **Origin-Route Pairs**: Encoded values 500–2200 → higher bookings
🛏️ **Length of Stay**: &lt; 20 days → more conversions
🕒 **Flight Timing**: 5–8 AM, 1–4 PM peaks
📈 **Route Popularity**: U-shaped effect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0720" y="5852160"/>
            <a:ext cx="5943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1">
                <a:solidFill>
                  <a:srgbClr val="008080"/>
                </a:solidFill>
              </a:rPr>
              <a:t>🎯 Strategic Recommendations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60720" y="6217920"/>
            <a:ext cx="5943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0">
                <a:solidFill>
                  <a:srgbClr val="333333"/>
                </a:solidFill>
              </a:rPr>
              <a:t>🎯 Target marketing to high-propensity segments
🕒 Optimize scheduling around peak hours
🎁 Tailor offers based on revealed preferences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58368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000" b="0">
                <a:solidFill>
                  <a:srgbClr val="787878"/>
                </a:solidFill>
              </a:rPr>
              <a:t>by Oluwadarasimi Bamisaye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