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4" r:id="rId10"/>
    <p:sldId id="277" r:id="rId11"/>
    <p:sldId id="263" r:id="rId12"/>
    <p:sldId id="276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0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133A5-E0F7-4A06-910E-4C80547A3ED3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1408-52C6-42EB-8EA3-2B11FB5F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03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r>
              <a:rPr lang="en-US" altLang="zh-TW" dirty="0"/>
              <a:t>. approx., time </a:t>
            </a:r>
            <a:r>
              <a:rPr lang="en-US" altLang="zh-TW"/>
              <a:t>series prediction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B1408-52C6-42EB-8EA3-2B11FB5F6FF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0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2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2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1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4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08A1-B763-4B4D-B290-99AD2325736F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87B8-C0A8-484F-AB98-9F57FABFD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68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hurchforstarvingartists.wordpress.com/2017/03/02/questions-i-wish-would-be-asked-in-church-interview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DA8C4-C8A1-4749-8345-0E2FB001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sz="4800" dirty="0"/>
              <a:t>adial</a:t>
            </a:r>
            <a:r>
              <a:rPr lang="en-US" altLang="zh-TW" dirty="0"/>
              <a:t> B</a:t>
            </a:r>
            <a:r>
              <a:rPr lang="en-US" altLang="zh-TW" sz="4800" dirty="0"/>
              <a:t>asis</a:t>
            </a:r>
            <a:r>
              <a:rPr lang="en-US" altLang="zh-TW" dirty="0"/>
              <a:t> F</a:t>
            </a:r>
            <a:r>
              <a:rPr lang="en-US" altLang="zh-TW" sz="4800" dirty="0"/>
              <a:t>unction</a:t>
            </a:r>
            <a:r>
              <a:rPr lang="en-US" altLang="zh-TW" dirty="0"/>
              <a:t> Network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681662-F4C8-40E7-810C-448308CF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物理二 劉仲楷 </a:t>
            </a:r>
            <a:r>
              <a:rPr lang="en-US" altLang="zh-TW" dirty="0"/>
              <a:t>(B10202012)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98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Learning: Full and Uniform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RBF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b="0" dirty="0">
                    <a:latin typeface="+mj-lt"/>
                  </a:rPr>
                  <a:t>Uniform influ</a:t>
                </a:r>
                <a:r>
                  <a:rPr lang="en-US" altLang="zh-TW" dirty="0">
                    <a:latin typeface="+mj-lt"/>
                  </a:rPr>
                  <a:t>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“Lazy” learning</a:t>
                </a:r>
                <a:endParaRPr lang="en-US" altLang="zh-TW" b="0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807396-544F-46A0-B876-A0927C2DB9BC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807396-544F-46A0-B876-A0927C2D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1798ABDA-94FD-4DF8-9E6E-4F1C13541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413126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485CAA-F2A9-4769-A947-D4E14B992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71" y="1182413"/>
            <a:ext cx="11708058" cy="44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Learning: </a:t>
            </a:r>
            <a:r>
              <a:rPr lang="en-US" altLang="zh-TW" i="1" dirty="0"/>
              <a:t>k</a:t>
            </a:r>
            <a:r>
              <a:rPr lang="en-US" altLang="zh-TW" dirty="0"/>
              <a:t>-Nearest Neighbor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RBF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b="0" dirty="0">
                    <a:latin typeface="+mj-lt"/>
                  </a:rPr>
                  <a:t>kNN</a:t>
                </a:r>
                <a:r>
                  <a:rPr lang="en-US" altLang="zh-TW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argmin</m:t>
                        </m:r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b="0" i="1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“Lazier” learning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992832-C816-4C4F-997E-676C1005120F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992832-C816-4C4F-997E-676C1005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1B49E333-90B2-45FE-B7A0-6D48CDF5B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413126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28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Learning: </a:t>
            </a:r>
            <a:r>
              <a:rPr lang="en-US" altLang="zh-TW" i="1" dirty="0"/>
              <a:t>k</a:t>
            </a:r>
            <a:r>
              <a:rPr lang="en-US" altLang="zh-TW" dirty="0"/>
              <a:t>-Nearest Neighbor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RBF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b="0" dirty="0">
                    <a:latin typeface="+mj-lt"/>
                  </a:rPr>
                  <a:t>kNN</a:t>
                </a:r>
                <a:r>
                  <a:rPr lang="en-US" altLang="zh-TW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argmin</m:t>
                        </m:r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b="0" i="1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“Lazier” learning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992832-C816-4C4F-997E-676C1005120F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992832-C816-4C4F-997E-676C1005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1B49E333-90B2-45FE-B7A0-6D48CDF5B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394905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58AF8B-C0BA-4BC0-B806-4695F808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896" y="-5565"/>
            <a:ext cx="9354208" cy="68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Learning: Overfitting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Strong hypothesis </a:t>
                </a:r>
                <a:r>
                  <a:rPr lang="en-US" altLang="zh-TW" dirty="0">
                    <a:latin typeface="+mj-lt"/>
                    <a:sym typeface="Wingdings" panose="05000000000000000000" pitchFamily="2" charset="2"/>
                  </a:rPr>
                  <a:t> O</a:t>
                </a:r>
                <a:r>
                  <a:rPr lang="en-US" altLang="zh-TW" dirty="0">
                    <a:latin typeface="+mj-lt"/>
                  </a:rPr>
                  <a:t>verfitting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Regularization! (Validation as well)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</a:t>
                </a:r>
                <a:r>
                  <a:rPr lang="en-US" altLang="zh-TW" dirty="0">
                    <a:latin typeface="+mj-lt"/>
                    <a:sym typeface="Wingdings" panose="05000000000000000000" pitchFamily="2" charset="2"/>
                  </a:rPr>
                  <a:t> few </a:t>
                </a:r>
                <a:r>
                  <a:rPr lang="en-US" altLang="zh-TW" dirty="0">
                    <a:solidFill>
                      <a:srgbClr val="92D050"/>
                    </a:solidFill>
                    <a:latin typeface="+mj-lt"/>
                    <a:sym typeface="Wingdings" panose="05000000000000000000" pitchFamily="2" charset="2"/>
                  </a:rPr>
                  <a:t>center</a:t>
                </a:r>
                <a:r>
                  <a:rPr lang="en-US" altLang="zh-TW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A45B41B-4E0E-4F3A-B3B9-114EBF3CAEEC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A45B41B-4E0E-4F3A-B3B9-114EBF3C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7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k-</a:t>
            </a:r>
            <a:r>
              <a:rPr lang="en-US" altLang="zh-TW" dirty="0"/>
              <a:t>Means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</a:t>
                </a:r>
                <a:r>
                  <a:rPr lang="en-US" altLang="zh-TW" dirty="0">
                    <a:latin typeface="+mj-lt"/>
                    <a:sym typeface="Wingdings" panose="05000000000000000000" pitchFamily="2" charset="2"/>
                  </a:rPr>
                  <a:t> few </a:t>
                </a:r>
                <a:r>
                  <a:rPr lang="en-US" altLang="zh-TW" dirty="0">
                    <a:solidFill>
                      <a:srgbClr val="92D050"/>
                    </a:solidFill>
                    <a:latin typeface="+mj-lt"/>
                    <a:sym typeface="Wingdings" panose="05000000000000000000" pitchFamily="2" charset="2"/>
                  </a:rPr>
                  <a:t>center</a:t>
                </a:r>
                <a:r>
                  <a:rPr lang="en-US" altLang="zh-TW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schemeClr val="tx1"/>
                    </a:solidFill>
                    <a:latin typeface="+mj-lt"/>
                  </a:rPr>
                  <a:t>, cluster </a:t>
                </a:r>
                <a:r>
                  <a:rPr lang="en-US" altLang="zh-TW" b="0" dirty="0">
                    <a:solidFill>
                      <a:srgbClr val="92D050"/>
                    </a:solidFill>
                    <a:latin typeface="+mj-lt"/>
                  </a:rPr>
                  <a:t>RBF</a:t>
                </a:r>
                <a:r>
                  <a:rPr lang="en-US" altLang="zh-TW" b="0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altLang="zh-TW" b="1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altLang="zh-TW" b="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en-US" altLang="zh-TW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schemeClr val="tx1"/>
                    </a:solidFill>
                    <a:latin typeface="+mj-lt"/>
                  </a:rPr>
                  <a:t>) and </a:t>
                </a:r>
                <a:r>
                  <a:rPr lang="en-US" altLang="zh-TW" b="0" dirty="0">
                    <a:solidFill>
                      <a:srgbClr val="92D050"/>
                    </a:solidFill>
                    <a:latin typeface="+mj-lt"/>
                  </a:rPr>
                  <a:t>RB</a:t>
                </a:r>
                <a:r>
                  <a:rPr lang="en-US" altLang="zh-TW" dirty="0">
                    <a:solidFill>
                      <a:srgbClr val="92D050"/>
                    </a:solidFill>
                    <a:latin typeface="+mj-lt"/>
                  </a:rPr>
                  <a:t>F</a:t>
                </a:r>
                <a:r>
                  <a:rPr lang="en-US" altLang="zh-TW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altLang="zh-TW" b="1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altLang="zh-TW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) into RBF(</a:t>
                </a:r>
                <a:r>
                  <a:rPr lang="en-US" altLang="zh-TW" b="1" i="1" dirty="0">
                    <a:latin typeface="+mj-lt"/>
                  </a:rPr>
                  <a:t>x</a:t>
                </a:r>
                <a:r>
                  <a:rPr lang="en-US" altLang="zh-TW" b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+mj-lt"/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Cluster into k groups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Cluster error measure: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7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k</a:t>
            </a:r>
            <a:r>
              <a:rPr lang="en-US" altLang="zh-TW" dirty="0"/>
              <a:t>-Means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Hard to optimize </a:t>
                </a:r>
                <a:r>
                  <a:rPr lang="en-US" altLang="zh-TW" dirty="0">
                    <a:latin typeface="+mj-lt"/>
                    <a:sym typeface="Wingdings" panose="05000000000000000000" pitchFamily="2" charset="2"/>
                  </a:rPr>
                  <a:t> alternatingly optimize two set variables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  <a:sym typeface="Wingdings" panose="05000000000000000000" pitchFamily="2" charset="2"/>
                  </a:rPr>
                  <a:t>First of all, choosing number of group (k)</a:t>
                </a:r>
                <a:endParaRPr lang="en-US" altLang="zh-TW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2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k</a:t>
            </a:r>
            <a:r>
              <a:rPr lang="en-US" altLang="zh-TW" dirty="0"/>
              <a:t>-Means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 (can randomly choose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+mj-lt"/>
                  </a:rPr>
                  <a:t>Alternating optimization repeatedly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en-US" altLang="zh-TW" dirty="0">
                    <a:latin typeface="+mj-lt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Fixed</a:t>
                </a:r>
                <a:r>
                  <a:rPr lang="en-US" altLang="zh-TW" dirty="0">
                    <a:solidFill>
                      <a:srgbClr val="FFC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, optimize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92D05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+mj-lt"/>
                  </a:rPr>
                  <a:t>  </a:t>
                </a:r>
              </a:p>
              <a:p>
                <a:pPr>
                  <a:buFontTx/>
                  <a:buChar char="-"/>
                </a:pPr>
                <a:endParaRPr lang="en-US" altLang="zh-TW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A471169-2611-4A6D-8D18-E51B8C04D6F6}"/>
                  </a:ext>
                </a:extLst>
              </p:cNvPr>
              <p:cNvSpPr txBox="1"/>
              <p:nvPr/>
            </p:nvSpPr>
            <p:spPr>
              <a:xfrm flipH="1">
                <a:off x="838200" y="5423338"/>
                <a:ext cx="8646336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</a:rPr>
                  <a:t>- can simply prove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zh-TW" sz="2800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A471169-2611-4A6D-8D18-E51B8C04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5423338"/>
                <a:ext cx="8646336" cy="562398"/>
              </a:xfrm>
              <a:prstGeom prst="rect">
                <a:avLst/>
              </a:prstGeom>
              <a:blipFill>
                <a:blip r:embed="rId3"/>
                <a:stretch>
                  <a:fillRect l="-1481" t="-11957" b="-22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5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k</a:t>
            </a:r>
            <a:r>
              <a:rPr lang="en-US" altLang="zh-TW" dirty="0"/>
              <a:t>-Means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 (can randomly choose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+mj-lt"/>
                  </a:rPr>
                  <a:t>Alternating optimization repeatedly</a:t>
                </a:r>
              </a:p>
              <a:p>
                <a:pPr lvl="1"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en-US" altLang="zh-TW" dirty="0">
                    <a:latin typeface="+mj-lt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+mj-lt"/>
                </a:endParaRPr>
              </a:p>
              <a:p>
                <a:pPr lvl="1">
                  <a:buFontTx/>
                  <a:buChar char="-"/>
                </a:pPr>
                <a:endParaRPr lang="en-US" altLang="zh-TW" dirty="0">
                  <a:latin typeface="+mj-lt"/>
                </a:endParaRPr>
              </a:p>
              <a:p>
                <a:pPr lvl="1"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Fixed</a:t>
                </a:r>
                <a:r>
                  <a:rPr lang="en-US" altLang="zh-TW" dirty="0">
                    <a:solidFill>
                      <a:srgbClr val="FFC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, optimize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92D050"/>
                  </a:solidFill>
                  <a:latin typeface="+mj-lt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TW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2CD1CC47-8219-4061-84F7-89C77594FD37}"/>
              </a:ext>
            </a:extLst>
          </p:cNvPr>
          <p:cNvSpPr txBox="1"/>
          <p:nvPr/>
        </p:nvSpPr>
        <p:spPr>
          <a:xfrm flipH="1">
            <a:off x="838200" y="4771697"/>
            <a:ext cx="79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lt"/>
              </a:rPr>
              <a:t>Until converge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20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191D9-0DD3-476F-BF95-CE34EF4F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BEDF7C-CAEE-4947-A3C0-694915910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5915025"/>
          </a:xfrm>
        </p:spPr>
      </p:pic>
    </p:spTree>
    <p:extLst>
      <p:ext uri="{BB962C8B-B14F-4D97-AF65-F5344CB8AC3E}">
        <p14:creationId xmlns:p14="http://schemas.microsoft.com/office/powerpoint/2010/main" val="240988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7C0-B036-42B5-919C-7FB4AB2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of </a:t>
            </a:r>
            <a:r>
              <a:rPr lang="en-US" altLang="zh-TW" i="1" dirty="0"/>
              <a:t>k</a:t>
            </a:r>
            <a:r>
              <a:rPr lang="en-US" altLang="zh-TW" dirty="0"/>
              <a:t>-Means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E3C2A-79E6-40D9-90F9-69E47D71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i="1" dirty="0"/>
              <a:t>k</a:t>
            </a:r>
            <a:r>
              <a:rPr lang="en-US" altLang="zh-TW" dirty="0"/>
              <a:t>?</a:t>
            </a:r>
          </a:p>
          <a:p>
            <a:pPr>
              <a:buFontTx/>
              <a:buChar char="-"/>
            </a:pPr>
            <a:r>
              <a:rPr lang="en-US" altLang="zh-TW" dirty="0"/>
              <a:t>Local optima</a:t>
            </a:r>
          </a:p>
          <a:p>
            <a:pPr>
              <a:buFontTx/>
              <a:buChar char="-"/>
            </a:pPr>
            <a:r>
              <a:rPr lang="en-US" altLang="zh-TW" dirty="0"/>
              <a:t>Complex cluster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781A9C-C6EB-4756-B1E6-219FF0D35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45" y="2423601"/>
            <a:ext cx="8279355" cy="40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D19C7-54DE-48E5-A560-185CEC89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098EF-DF82-4BC4-AF47-D8BF27F9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- RBF kernel and NN revisited</a:t>
            </a:r>
          </a:p>
          <a:p>
            <a:pPr marL="0" indent="0">
              <a:buNone/>
            </a:pPr>
            <a:r>
              <a:rPr lang="en-US" altLang="zh-TW" sz="3600" dirty="0"/>
              <a:t>- RBF Network hypothesis and learning</a:t>
            </a:r>
          </a:p>
          <a:p>
            <a:pPr marL="0" indent="0">
              <a:buNone/>
            </a:pPr>
            <a:r>
              <a:rPr lang="en-US" altLang="zh-TW" sz="3600" i="1" dirty="0"/>
              <a:t>- k</a:t>
            </a:r>
            <a:r>
              <a:rPr lang="en-US" altLang="zh-TW" sz="3600" dirty="0"/>
              <a:t>-means algorithm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149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with </a:t>
            </a:r>
            <a:r>
              <a:rPr lang="en-US" altLang="zh-TW" i="1" dirty="0"/>
              <a:t>k</a:t>
            </a:r>
            <a:r>
              <a:rPr lang="en-US" altLang="zh-TW" dirty="0"/>
              <a:t>-Means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Run </a:t>
                </a:r>
                <a:r>
                  <a:rPr lang="en-US" altLang="zh-TW" i="1" dirty="0">
                    <a:latin typeface="+mj-lt"/>
                  </a:rPr>
                  <a:t>k </a:t>
                </a:r>
                <a:r>
                  <a:rPr lang="en-US" altLang="zh-TW" dirty="0">
                    <a:latin typeface="+mj-lt"/>
                  </a:rPr>
                  <a:t>–means to get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}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Construct Network with activation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RBF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solidFill>
                    <a:srgbClr val="92D05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Optimize loss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+mj-lt"/>
                  </a:rPr>
                  <a:t> by regression, backpropagation,…</a:t>
                </a: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Finish!!!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5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A680-7325-4CB3-96AF-2C13EB2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417BFC-0584-45FF-9620-8DDC88404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4635"/>
            <a:ext cx="12192000" cy="6852438"/>
          </a:xfrm>
        </p:spPr>
      </p:pic>
    </p:spTree>
    <p:extLst>
      <p:ext uri="{BB962C8B-B14F-4D97-AF65-F5344CB8AC3E}">
        <p14:creationId xmlns:p14="http://schemas.microsoft.com/office/powerpoint/2010/main" val="159027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7C0-B036-42B5-919C-7FB4AB2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E3C2A-79E6-40D9-90F9-69E47D71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dirty="0"/>
              <a:t>Lecture Module L3, L4</a:t>
            </a:r>
          </a:p>
          <a:p>
            <a:pPr>
              <a:buFontTx/>
              <a:buChar char="-"/>
            </a:pPr>
            <a:r>
              <a:rPr lang="en-US" altLang="zh-TW" dirty="0"/>
              <a:t>ML Tech. lecture 14 on MOOCs by prof. H. T. Lin</a:t>
            </a:r>
          </a:p>
          <a:p>
            <a:pPr>
              <a:buFontTx/>
              <a:buChar char="-"/>
            </a:pPr>
            <a:r>
              <a:rPr lang="en-US" altLang="zh-TW" dirty="0"/>
              <a:t>Clustering with Scikit with GIFs by dashee87.github.io</a:t>
            </a:r>
          </a:p>
          <a:p>
            <a:pPr>
              <a:buFontTx/>
              <a:buChar char="-"/>
            </a:pPr>
            <a:r>
              <a:rPr lang="en-US" altLang="zh-TW" dirty="0"/>
              <a:t>Wikipedia: RBF Network</a:t>
            </a:r>
          </a:p>
          <a:p>
            <a:pPr>
              <a:buFontTx/>
              <a:buChar char="-"/>
            </a:pPr>
            <a:r>
              <a:rPr lang="en-US" altLang="zh-TW" dirty="0"/>
              <a:t>https://www.cse.wustl.edu/~m.neumann/sp2016/cse517/lecturenotes/lecturenote13.html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23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A7E9B-6F8D-476C-93F3-D0F1A6A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Revisited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474E-2F3C-4D4F-8D86-8E49C30B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41C41D3-5E12-400E-9387-B2CE237FE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6" r="26085"/>
          <a:stretch/>
        </p:blipFill>
        <p:spPr bwMode="auto">
          <a:xfrm>
            <a:off x="747252" y="1433572"/>
            <a:ext cx="7645940" cy="51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485E03-E2BD-4EEB-A023-713C4FEF6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444598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A7E9B-6F8D-476C-93F3-D0F1A6A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Revisited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474E-2F3C-4D4F-8D86-8E49C30B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41C41D3-5E12-400E-9387-B2CE237FE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6" r="26085"/>
          <a:stretch/>
        </p:blipFill>
        <p:spPr bwMode="auto">
          <a:xfrm>
            <a:off x="747252" y="1433572"/>
            <a:ext cx="7645940" cy="51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485E03-E2BD-4EEB-A023-713C4FEF6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444598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348558-1CFE-4D67-B424-C70600BB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681037"/>
            <a:ext cx="37528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9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A7E9B-6F8D-476C-93F3-D0F1A6A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Revisited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474E-2F3C-4D4F-8D86-8E49C30B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154AA-6943-469B-B9FD-E38EFA4C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76375"/>
            <a:ext cx="106299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2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Revisited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4B4C9D-D1FD-4F66-806F-58D4244A0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6099"/>
            <a:ext cx="10515600" cy="46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3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6D0D8-784A-42AB-A0C0-5FB7D048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2C1FBD-264A-4A09-8553-3B00A4954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838200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5BCF03C1-34C6-4133-840C-541BFC5448CA}"/>
              </a:ext>
            </a:extLst>
          </p:cNvPr>
          <p:cNvGrpSpPr/>
          <p:nvPr/>
        </p:nvGrpSpPr>
        <p:grpSpPr>
          <a:xfrm>
            <a:off x="2658890" y="1976282"/>
            <a:ext cx="1559148" cy="2991498"/>
            <a:chOff x="2658890" y="1976282"/>
            <a:chExt cx="1559148" cy="299149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355AE0D-984A-4BB6-9AFD-5783007028B9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tanh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6F7D748-1251-424F-97F3-F7F3A7A1AA34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tanh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2F09AA-8F31-415E-B92B-E04C191D981A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tanh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862E500-8808-4C0C-90DF-1013FE33CE2F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tanh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95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Hypothesis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+mj-lt"/>
                  </a:rPr>
                  <a:t>New hyperparameters: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eight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centers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Output: sign/sigmoid/none(regression)/…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0EFEF44-EE35-450D-B2A1-B24EAC86760C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0EFEF44-EE35-450D-B2A1-B24EAC86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9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C53F3-3BC8-4465-BB0D-BA53CA54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Network Learning: Full and Uniform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b="0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Full RBF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b="0" dirty="0">
                    <a:latin typeface="+mj-lt"/>
                  </a:rPr>
                  <a:t>Uniform influ</a:t>
                </a:r>
                <a:r>
                  <a:rPr lang="en-US" altLang="zh-TW" dirty="0">
                    <a:latin typeface="+mj-lt"/>
                  </a:rPr>
                  <a:t>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endParaRPr lang="en-US" altLang="zh-TW" b="0" dirty="0">
                  <a:solidFill>
                    <a:srgbClr val="00B0F0"/>
                  </a:solidFill>
                  <a:latin typeface="+mj-lt"/>
                </a:endParaRPr>
              </a:p>
              <a:p>
                <a:pPr>
                  <a:buFontTx/>
                  <a:buChar char="-"/>
                </a:pPr>
                <a:r>
                  <a:rPr lang="en-US" altLang="zh-TW" dirty="0">
                    <a:latin typeface="+mj-lt"/>
                  </a:rPr>
                  <a:t>“Lazy” learning</a:t>
                </a:r>
                <a:endParaRPr lang="en-US" altLang="zh-TW" b="0" dirty="0">
                  <a:latin typeface="+mj-lt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B6D0D8-784A-42AB-A0C0-5FB7D0480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2935E341-FBCB-44DB-95A5-F36251BEC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20562" r="55469"/>
          <a:stretch/>
        </p:blipFill>
        <p:spPr bwMode="auto">
          <a:xfrm>
            <a:off x="7063487" y="1825625"/>
            <a:ext cx="4290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5B57-DD18-4F0B-A6F3-79F2101E7A10}"/>
              </a:ext>
            </a:extLst>
          </p:cNvPr>
          <p:cNvGrpSpPr/>
          <p:nvPr/>
        </p:nvGrpSpPr>
        <p:grpSpPr>
          <a:xfrm>
            <a:off x="8867961" y="1976282"/>
            <a:ext cx="1559148" cy="2991498"/>
            <a:chOff x="2658890" y="1976282"/>
            <a:chExt cx="1559148" cy="299149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5A8810-B2DD-4AA7-A738-F7A061ECB663}"/>
                </a:ext>
              </a:extLst>
            </p:cNvPr>
            <p:cNvSpPr txBox="1"/>
            <p:nvPr/>
          </p:nvSpPr>
          <p:spPr>
            <a:xfrm>
              <a:off x="2658891" y="1976282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3337CC-5E60-43B3-AABC-3C015633C760}"/>
                </a:ext>
              </a:extLst>
            </p:cNvPr>
            <p:cNvSpPr txBox="1"/>
            <p:nvPr/>
          </p:nvSpPr>
          <p:spPr>
            <a:xfrm>
              <a:off x="2658891" y="2816940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8793C6F-04C3-4CE8-852B-0F9133B2B030}"/>
                </a:ext>
              </a:extLst>
            </p:cNvPr>
            <p:cNvSpPr txBox="1"/>
            <p:nvPr/>
          </p:nvSpPr>
          <p:spPr>
            <a:xfrm>
              <a:off x="2658890" y="3646461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D83EAD7-2F1A-4936-8CB9-6354E369BB1A}"/>
                </a:ext>
              </a:extLst>
            </p:cNvPr>
            <p:cNvSpPr txBox="1"/>
            <p:nvPr/>
          </p:nvSpPr>
          <p:spPr>
            <a:xfrm>
              <a:off x="2658890" y="4598448"/>
              <a:ext cx="1559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RBF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807396-544F-46A0-B876-A0927C2DB9BC}"/>
                  </a:ext>
                </a:extLst>
              </p:cNvPr>
              <p:cNvSpPr txBox="1"/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+mj-lt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+mj-lt"/>
                            </a:rPr>
                            <m:t>𝒙</m:t>
                          </m:r>
                        </m:e>
                      </m:d>
                      <m:r>
                        <a:rPr lang="en-US" altLang="zh-TW" sz="2800" b="0" i="1" smtClean="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FF0000"/>
                          </a:solidFill>
                          <a:latin typeface="+mj-lt"/>
                        </a:rPr>
                        <m:t>Output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+mj-lt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+mj-lt"/>
                                </a:rPr>
                                <m:t>𝑚</m:t>
                              </m:r>
                              <m:r>
                                <a:rPr lang="en-US" altLang="zh-TW" sz="2800" i="1">
                                  <a:latin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+mj-lt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F0"/>
                                      </a:solidFill>
                                      <a:latin typeface="+mj-lt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solidFill>
                                    <a:srgbClr val="92D050"/>
                                  </a:solidFill>
                                  <a:latin typeface="+mj-lt"/>
                                </a:rPr>
                                <m:t>RBF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+mj-lt"/>
                                    </a:rPr>
                                    <m:t>𝒙</m:t>
                                  </m:r>
                                  <m:r>
                                    <a:rPr lang="en-US" altLang="zh-TW" sz="28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92D050"/>
                                          </a:solidFill>
                                          <a:latin typeface="+mj-lt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807396-544F-46A0-B876-A0927C2D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6764"/>
                <a:ext cx="7279464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1798ABDA-94FD-4DF8-9E6E-4F1C13541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2" t="17807" b="19803"/>
          <a:stretch/>
        </p:blipFill>
        <p:spPr bwMode="auto">
          <a:xfrm>
            <a:off x="8393192" y="1413126"/>
            <a:ext cx="2960608" cy="51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519</Words>
  <Application>Microsoft Office PowerPoint</Application>
  <PresentationFormat>寬螢幕</PresentationFormat>
  <Paragraphs>141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Radial Basis Function Network</vt:lpstr>
      <vt:lpstr>Outline</vt:lpstr>
      <vt:lpstr>RBF Kernel Revisited</vt:lpstr>
      <vt:lpstr>RBF Kernel Revisited</vt:lpstr>
      <vt:lpstr>RBF Kernel Revisited</vt:lpstr>
      <vt:lpstr>Neural Network Revisited</vt:lpstr>
      <vt:lpstr>RBF Network</vt:lpstr>
      <vt:lpstr>RBF Network Hypothesis</vt:lpstr>
      <vt:lpstr>RBF Network Learning: Full and Uniform</vt:lpstr>
      <vt:lpstr>RBF Network Learning: Full and Uniform</vt:lpstr>
      <vt:lpstr>RBF Network Learning: k-Nearest Neighbor</vt:lpstr>
      <vt:lpstr>RBF Network Learning: k-Nearest Neighbor</vt:lpstr>
      <vt:lpstr>RBF Network Learning: Overfitting</vt:lpstr>
      <vt:lpstr>k-Means Algorithm</vt:lpstr>
      <vt:lpstr>k-Means Algorithm</vt:lpstr>
      <vt:lpstr>k-Means Algorithm</vt:lpstr>
      <vt:lpstr>k-Means Algorithm</vt:lpstr>
      <vt:lpstr>PowerPoint 簡報</vt:lpstr>
      <vt:lpstr>Difficulties of k-Means</vt:lpstr>
      <vt:lpstr>RBF with k-Means</vt:lpstr>
      <vt:lpstr>PowerPoint 簡報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Function Basis Network</dc:title>
  <dc:creator>劉</dc:creator>
  <cp:lastModifiedBy>劉</cp:lastModifiedBy>
  <cp:revision>34</cp:revision>
  <dcterms:created xsi:type="dcterms:W3CDTF">2023-04-27T16:31:01Z</dcterms:created>
  <dcterms:modified xsi:type="dcterms:W3CDTF">2023-04-28T04:23:12Z</dcterms:modified>
</cp:coreProperties>
</file>