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9" r:id="rId11"/>
    <p:sldId id="266" r:id="rId12"/>
    <p:sldId id="268" r:id="rId13"/>
    <p:sldId id="271" r:id="rId14"/>
    <p:sldId id="270"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73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87272E-3B60-452B-B6E9-905CC3027F8F}" type="datetimeFigureOut">
              <a:rPr lang="en-US" smtClean="0"/>
              <a:pPr/>
              <a:t>12/15/2023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56F77-3485-4267-9535-00FD2723EB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C0244-7D66-4E07-B3B5-4026AE8730D5}"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44104-EBC2-4017-8BFF-90EE5237DB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C0244-7D66-4E07-B3B5-4026AE8730D5}" type="datetimeFigureOut">
              <a:rPr lang="en-US" smtClean="0"/>
              <a:pPr/>
              <a:t>12/15/2023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44104-EBC2-4017-8BFF-90EE5237DB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endParaRPr lang="en-US" dirty="0"/>
          </a:p>
        </p:txBody>
      </p:sp>
      <p:sp>
        <p:nvSpPr>
          <p:cNvPr id="3" name="Subtitle 2"/>
          <p:cNvSpPr>
            <a:spLocks noGrp="1"/>
          </p:cNvSpPr>
          <p:nvPr>
            <p:ph type="subTitle" idx="1"/>
          </p:nvPr>
        </p:nvSpPr>
        <p:spPr/>
        <p:txBody>
          <a:bodyPr/>
          <a:lstStyle/>
          <a:p>
            <a:r>
              <a:rPr lang="en-US" dirty="0" smtClean="0"/>
              <a:t>Skrypton Training </a:t>
            </a:r>
          </a:p>
          <a:p>
            <a:r>
              <a:rPr lang="en-US" sz="1800" dirty="0" smtClean="0"/>
              <a:t>                                                (For 6 Months)</a:t>
            </a:r>
          </a:p>
          <a:p>
            <a:pPr>
              <a:buFont typeface="Wingdings" pitchFamily="2" charset="2"/>
              <a:buChar char="Ø"/>
            </a:pPr>
            <a:r>
              <a:rPr lang="en-US" sz="1800" dirty="0" smtClean="0"/>
              <a:t>  {Day-1 (12-12-2023) Pg:  }</a:t>
            </a:r>
          </a:p>
          <a:p>
            <a:pPr>
              <a:buFont typeface="Wingdings" pitchFamily="2" charset="2"/>
              <a:buChar char="Ø"/>
            </a:pPr>
            <a:r>
              <a:rPr lang="en-US" sz="1800" dirty="0"/>
              <a:t> </a:t>
            </a:r>
            <a:r>
              <a:rPr lang="en-US" sz="1800" dirty="0" smtClean="0"/>
              <a:t>{Day-2 (13-12-2023) Pg:   }</a:t>
            </a:r>
          </a:p>
        </p:txBody>
      </p:sp>
    </p:spTree>
  </p:cSld>
  <p:clrMapOvr>
    <a:masterClrMapping/>
  </p:clrMapOvr>
  <p:transition spd="slow" advTm="0">
    <p:wheel spokes="1"/>
    <p:sndAc>
      <p:stSnd>
        <p:snd r:embed="rId2" name="pu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60350"/>
            <a:ext cx="8229600" cy="5865813"/>
          </a:xfrm>
        </p:spPr>
        <p:txBody>
          <a:bodyPr>
            <a:normAutofit fontScale="32500" lnSpcReduction="20000"/>
          </a:bodyPr>
          <a:lstStyle/>
          <a:p>
            <a:pPr>
              <a:buNone/>
            </a:pPr>
            <a:r>
              <a:rPr lang="en-US" b="1" dirty="0" smtClean="0"/>
              <a:t>1.Nested Loops:</a:t>
            </a:r>
            <a:endParaRPr lang="en-US" dirty="0" smtClean="0"/>
          </a:p>
          <a:p>
            <a:r>
              <a:rPr lang="en-US" b="1" dirty="0" smtClean="0"/>
              <a:t>for Loops Inside for Loops:</a:t>
            </a:r>
            <a:r>
              <a:rPr lang="en-US" dirty="0" smtClean="0"/>
              <a:t> You can have one for loop inside another, creating a loop within a loop.</a:t>
            </a:r>
          </a:p>
          <a:p>
            <a:r>
              <a:rPr lang="en-US" b="1" dirty="0" smtClean="0"/>
              <a:t>while Loops Inside for or while Loops:</a:t>
            </a:r>
            <a:r>
              <a:rPr lang="en-US" dirty="0" smtClean="0"/>
              <a:t> Similar to nested for loops, you can have a while loop inside another loop.</a:t>
            </a:r>
          </a:p>
          <a:p>
            <a:r>
              <a:rPr lang="en-US" dirty="0" smtClean="0"/>
              <a:t>Example of Nested Loop:</a:t>
            </a:r>
          </a:p>
          <a:p>
            <a:pPr>
              <a:buNone/>
            </a:pPr>
            <a:r>
              <a:rPr lang="en-US" dirty="0" smtClean="0"/>
              <a:t>                      for </a:t>
            </a:r>
            <a:r>
              <a:rPr lang="en-US" dirty="0" err="1" smtClean="0"/>
              <a:t>i</a:t>
            </a:r>
            <a:r>
              <a:rPr lang="en-US" dirty="0" smtClean="0"/>
              <a:t> in range(3):</a:t>
            </a:r>
          </a:p>
          <a:p>
            <a:pPr>
              <a:buNone/>
            </a:pPr>
            <a:r>
              <a:rPr lang="en-US" dirty="0" smtClean="0"/>
              <a:t>    for j in range(2):</a:t>
            </a:r>
          </a:p>
          <a:p>
            <a:pPr>
              <a:buNone/>
            </a:pPr>
            <a:r>
              <a:rPr lang="en-US" dirty="0" smtClean="0"/>
              <a:t>        print(</a:t>
            </a:r>
            <a:r>
              <a:rPr lang="en-US" dirty="0" err="1" smtClean="0"/>
              <a:t>i</a:t>
            </a:r>
            <a:r>
              <a:rPr lang="en-US" dirty="0" smtClean="0"/>
              <a:t>, j)</a:t>
            </a:r>
          </a:p>
          <a:p>
            <a:pPr>
              <a:buNone/>
            </a:pPr>
            <a:r>
              <a:rPr lang="en-US" dirty="0" smtClean="0"/>
              <a:t>       # This will result in a sequence of output based on the nested loop structure.</a:t>
            </a:r>
          </a:p>
          <a:p>
            <a:pPr>
              <a:buNone/>
            </a:pPr>
            <a:r>
              <a:rPr lang="en-US" b="1" dirty="0" smtClean="0"/>
              <a:t>2.Nested Conditional Statements:</a:t>
            </a:r>
            <a:endParaRPr lang="en-US" dirty="0" smtClean="0"/>
          </a:p>
          <a:p>
            <a:r>
              <a:rPr lang="en-US" b="1" dirty="0" smtClean="0"/>
              <a:t>if, </a:t>
            </a:r>
            <a:r>
              <a:rPr lang="en-US" b="1" dirty="0" err="1" smtClean="0"/>
              <a:t>elif</a:t>
            </a:r>
            <a:r>
              <a:rPr lang="en-US" b="1" dirty="0" smtClean="0"/>
              <a:t>, else Inside Another if or else:</a:t>
            </a:r>
            <a:r>
              <a:rPr lang="en-US" dirty="0" smtClean="0"/>
              <a:t> You can have conditional statements inside other conditional statements to create nested decision-making structures.</a:t>
            </a:r>
          </a:p>
          <a:p>
            <a:r>
              <a:rPr lang="en-US" dirty="0" smtClean="0"/>
              <a:t>Example of Nested Conditional Statements:</a:t>
            </a:r>
          </a:p>
          <a:p>
            <a:pPr>
              <a:buNone/>
            </a:pPr>
            <a:r>
              <a:rPr lang="en-US" dirty="0" smtClean="0"/>
              <a:t>                              x = 10</a:t>
            </a:r>
          </a:p>
          <a:p>
            <a:pPr>
              <a:buNone/>
            </a:pPr>
            <a:r>
              <a:rPr lang="en-US" dirty="0" smtClean="0"/>
              <a:t>                   if x &gt; 5:</a:t>
            </a:r>
          </a:p>
          <a:p>
            <a:pPr>
              <a:buNone/>
            </a:pPr>
            <a:r>
              <a:rPr lang="en-US" dirty="0" smtClean="0"/>
              <a:t>                        print("x is greater than 5")</a:t>
            </a:r>
          </a:p>
          <a:p>
            <a:pPr>
              <a:buNone/>
            </a:pPr>
            <a:r>
              <a:rPr lang="en-US" dirty="0" smtClean="0"/>
              <a:t>                  if x == 10:</a:t>
            </a:r>
          </a:p>
          <a:p>
            <a:pPr>
              <a:buNone/>
            </a:pPr>
            <a:r>
              <a:rPr lang="en-US" dirty="0" smtClean="0"/>
              <a:t>                         print("x is equal to 10")</a:t>
            </a:r>
          </a:p>
          <a:p>
            <a:pPr>
              <a:buNone/>
            </a:pPr>
            <a:r>
              <a:rPr lang="en-US" b="1" dirty="0" smtClean="0"/>
              <a:t>3.Combining Nested Loops and Conditional Statements:</a:t>
            </a:r>
            <a:endParaRPr lang="en-US" dirty="0" smtClean="0"/>
          </a:p>
          <a:p>
            <a:r>
              <a:rPr lang="en-US" b="1" dirty="0" smtClean="0"/>
              <a:t>Nested control flow allows for intricate combinations of loops and conditional statements to handle complex scenarios.</a:t>
            </a:r>
          </a:p>
          <a:p>
            <a:r>
              <a:rPr lang="en-US" b="1" dirty="0" smtClean="0"/>
              <a:t>Example:</a:t>
            </a:r>
          </a:p>
          <a:p>
            <a:pPr>
              <a:buNone/>
            </a:pPr>
            <a:r>
              <a:rPr lang="en-US" b="1" dirty="0" smtClean="0"/>
              <a:t>                   </a:t>
            </a:r>
            <a:r>
              <a:rPr lang="en-US" dirty="0" smtClean="0"/>
              <a:t>for </a:t>
            </a:r>
            <a:r>
              <a:rPr lang="en-US" dirty="0" err="1" smtClean="0"/>
              <a:t>i</a:t>
            </a:r>
            <a:r>
              <a:rPr lang="en-US" dirty="0" smtClean="0"/>
              <a:t> in range(3):</a:t>
            </a:r>
          </a:p>
          <a:p>
            <a:pPr>
              <a:buNone/>
            </a:pPr>
            <a:r>
              <a:rPr lang="en-US" dirty="0" smtClean="0"/>
              <a:t>             if </a:t>
            </a:r>
            <a:r>
              <a:rPr lang="en-US" dirty="0" err="1" smtClean="0"/>
              <a:t>i</a:t>
            </a:r>
            <a:r>
              <a:rPr lang="en-US" dirty="0" smtClean="0"/>
              <a:t> == 0:</a:t>
            </a:r>
          </a:p>
          <a:p>
            <a:pPr>
              <a:buNone/>
            </a:pPr>
            <a:r>
              <a:rPr lang="en-US" dirty="0" smtClean="0"/>
              <a:t>                   print("Zero")</a:t>
            </a:r>
          </a:p>
          <a:p>
            <a:pPr>
              <a:buNone/>
            </a:pPr>
            <a:r>
              <a:rPr lang="en-US" dirty="0" smtClean="0"/>
              <a:t>             else:</a:t>
            </a:r>
          </a:p>
          <a:p>
            <a:pPr>
              <a:buNone/>
            </a:pPr>
            <a:r>
              <a:rPr lang="en-US" dirty="0" smtClean="0"/>
              <a:t>                for j in range(2):</a:t>
            </a:r>
          </a:p>
          <a:p>
            <a:pPr>
              <a:buNone/>
            </a:pPr>
            <a:r>
              <a:rPr lang="en-US" dirty="0" smtClean="0"/>
              <a:t>                   print(</a:t>
            </a:r>
            <a:r>
              <a:rPr lang="en-US" dirty="0" err="1" smtClean="0"/>
              <a:t>i</a:t>
            </a:r>
            <a:r>
              <a:rPr lang="en-US" dirty="0" smtClean="0"/>
              <a:t> * j)</a:t>
            </a:r>
          </a:p>
          <a:p>
            <a:pPr>
              <a:buNone/>
            </a:pPr>
            <a:endParaRPr lang="en-US" i="1" dirty="0" smtClean="0"/>
          </a:p>
          <a:p>
            <a:pPr>
              <a:buNone/>
            </a:pPr>
            <a:r>
              <a:rPr lang="en-US" b="1" dirty="0" smtClean="0"/>
              <a:t>Importance and Usage:</a:t>
            </a:r>
          </a:p>
          <a:p>
            <a:r>
              <a:rPr lang="en-US" b="1" dirty="0" smtClean="0"/>
              <a:t>Logic and Decision Making:</a:t>
            </a:r>
            <a:r>
              <a:rPr lang="en-US" dirty="0" smtClean="0"/>
              <a:t> Control flow helps in making decisions and controlling the flow of program execution based on conditions, improving program flexibility and logic.</a:t>
            </a:r>
          </a:p>
          <a:p>
            <a:r>
              <a:rPr lang="en-US" b="1" dirty="0" smtClean="0"/>
              <a:t>Repetition and Iteration:</a:t>
            </a:r>
            <a:r>
              <a:rPr lang="en-US" dirty="0" smtClean="0"/>
              <a:t> Loops facilitate the execution of a block of code repeatedly, allowing efficient handling of repetitive tasks.</a:t>
            </a:r>
          </a:p>
          <a:p>
            <a:r>
              <a:rPr lang="en-US" b="1" dirty="0" smtClean="0"/>
              <a:t>Handling User Input:</a:t>
            </a:r>
            <a:r>
              <a:rPr lang="en-US" dirty="0" smtClean="0"/>
              <a:t> Control flow structures are vital for handling user input, performing data validation, and creating interactive programs.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Randomisation</a:t>
            </a:r>
            <a:endParaRPr lang="en-US" dirty="0"/>
          </a:p>
        </p:txBody>
      </p:sp>
      <p:sp>
        <p:nvSpPr>
          <p:cNvPr id="3" name="Content Placeholder 2"/>
          <p:cNvSpPr>
            <a:spLocks noGrp="1"/>
          </p:cNvSpPr>
          <p:nvPr>
            <p:ph idx="1"/>
          </p:nvPr>
        </p:nvSpPr>
        <p:spPr/>
        <p:txBody>
          <a:bodyPr>
            <a:normAutofit fontScale="32500" lnSpcReduction="20000"/>
          </a:bodyPr>
          <a:lstStyle/>
          <a:p>
            <a:r>
              <a:rPr lang="en-US" sz="3100" b="1" dirty="0" smtClean="0"/>
              <a:t>Basic Concepts of Randomization in Python:</a:t>
            </a:r>
          </a:p>
          <a:p>
            <a:pPr>
              <a:buNone/>
            </a:pPr>
            <a:r>
              <a:rPr lang="en-US" sz="3100" b="1" dirty="0" smtClean="0"/>
              <a:t>1.Generating Random Numbers:</a:t>
            </a:r>
            <a:endParaRPr lang="en-US" sz="3100" dirty="0" smtClean="0"/>
          </a:p>
          <a:p>
            <a:pPr lvl="1"/>
            <a:r>
              <a:rPr lang="en-US" sz="3100" b="1" dirty="0" smtClean="0"/>
              <a:t>random() Function:</a:t>
            </a:r>
            <a:r>
              <a:rPr lang="en-US" sz="3100" dirty="0" smtClean="0"/>
              <a:t> Generates a random floating-point number between 0 and 1 (0 inclusive, 1 exclusive).</a:t>
            </a:r>
          </a:p>
          <a:p>
            <a:pPr lvl="1"/>
            <a:r>
              <a:rPr lang="en-US" sz="3100" b="1" dirty="0" err="1" smtClean="0"/>
              <a:t>randint</a:t>
            </a:r>
            <a:r>
              <a:rPr lang="en-US" sz="3100" b="1" dirty="0" smtClean="0"/>
              <a:t>() Function:</a:t>
            </a:r>
            <a:r>
              <a:rPr lang="en-US" sz="3100" dirty="0" smtClean="0"/>
              <a:t> Generates a random integer within a specified range.</a:t>
            </a:r>
          </a:p>
          <a:p>
            <a:pPr lvl="1"/>
            <a:r>
              <a:rPr lang="en-US" sz="3100" b="1" dirty="0" smtClean="0"/>
              <a:t>Example:</a:t>
            </a:r>
          </a:p>
          <a:p>
            <a:pPr lvl="1">
              <a:buNone/>
            </a:pPr>
            <a:r>
              <a:rPr lang="en-US" sz="3100" dirty="0" smtClean="0"/>
              <a:t>                          import random (as RD Optional)</a:t>
            </a:r>
          </a:p>
          <a:p>
            <a:pPr lvl="1">
              <a:buNone/>
            </a:pPr>
            <a:endParaRPr lang="en-US" sz="3100" dirty="0" smtClean="0"/>
          </a:p>
          <a:p>
            <a:pPr lvl="1">
              <a:buNone/>
            </a:pPr>
            <a:r>
              <a:rPr lang="en-US" sz="3100" dirty="0" smtClean="0"/>
              <a:t>             # Generating a random float</a:t>
            </a:r>
          </a:p>
          <a:p>
            <a:pPr lvl="1">
              <a:buNone/>
            </a:pPr>
            <a:r>
              <a:rPr lang="en-US" sz="3100" dirty="0" smtClean="0"/>
              <a:t>             </a:t>
            </a:r>
            <a:r>
              <a:rPr lang="en-US" sz="3100" dirty="0" err="1" smtClean="0"/>
              <a:t>random_float</a:t>
            </a:r>
            <a:r>
              <a:rPr lang="en-US" sz="3100" dirty="0" smtClean="0"/>
              <a:t> = </a:t>
            </a:r>
            <a:r>
              <a:rPr lang="en-US" sz="3100" dirty="0" err="1" smtClean="0"/>
              <a:t>random.random</a:t>
            </a:r>
            <a:r>
              <a:rPr lang="en-US" sz="3100" dirty="0" smtClean="0"/>
              <a:t>()</a:t>
            </a:r>
          </a:p>
          <a:p>
            <a:pPr lvl="1">
              <a:buNone/>
            </a:pPr>
            <a:r>
              <a:rPr lang="en-US" sz="3100" dirty="0" smtClean="0"/>
              <a:t>             print(</a:t>
            </a:r>
            <a:r>
              <a:rPr lang="en-US" sz="3100" dirty="0" err="1" smtClean="0"/>
              <a:t>random_float</a:t>
            </a:r>
            <a:r>
              <a:rPr lang="en-US" sz="3100" dirty="0" smtClean="0"/>
              <a:t>)</a:t>
            </a:r>
          </a:p>
          <a:p>
            <a:pPr lvl="1">
              <a:buNone/>
            </a:pPr>
            <a:endParaRPr lang="en-US" sz="3100" dirty="0" smtClean="0"/>
          </a:p>
          <a:p>
            <a:pPr lvl="1">
              <a:buNone/>
            </a:pPr>
            <a:r>
              <a:rPr lang="en-US" sz="3100" dirty="0" smtClean="0"/>
              <a:t>            # Generating a random integer between 1 and 10</a:t>
            </a:r>
          </a:p>
          <a:p>
            <a:pPr lvl="1">
              <a:buNone/>
            </a:pPr>
            <a:r>
              <a:rPr lang="en-US" sz="3100" dirty="0" smtClean="0"/>
              <a:t>            </a:t>
            </a:r>
            <a:r>
              <a:rPr lang="en-US" sz="3100" dirty="0" err="1" smtClean="0"/>
              <a:t>random_integer</a:t>
            </a:r>
            <a:r>
              <a:rPr lang="en-US" sz="3100" dirty="0" smtClean="0"/>
              <a:t> = </a:t>
            </a:r>
            <a:r>
              <a:rPr lang="en-US" sz="3100" dirty="0" err="1" smtClean="0"/>
              <a:t>random.randint</a:t>
            </a:r>
            <a:r>
              <a:rPr lang="en-US" sz="3100" dirty="0" smtClean="0"/>
              <a:t>(1, 10)</a:t>
            </a:r>
          </a:p>
          <a:p>
            <a:pPr lvl="1">
              <a:buNone/>
            </a:pPr>
            <a:r>
              <a:rPr lang="en-US" dirty="0" smtClean="0"/>
              <a:t>            print(</a:t>
            </a:r>
            <a:r>
              <a:rPr lang="en-US" dirty="0" err="1" smtClean="0"/>
              <a:t>random_integer</a:t>
            </a:r>
            <a:r>
              <a:rPr lang="en-US" dirty="0" smtClean="0"/>
              <a:t>)</a:t>
            </a:r>
          </a:p>
          <a:p>
            <a:pPr lvl="1">
              <a:buNone/>
            </a:pPr>
            <a:endParaRPr lang="en-US" dirty="0" smtClean="0"/>
          </a:p>
          <a:p>
            <a:pPr>
              <a:buNone/>
            </a:pPr>
            <a:r>
              <a:rPr lang="en-US" b="1" dirty="0" smtClean="0"/>
              <a:t>2.Random Selection and Shuffling:</a:t>
            </a:r>
            <a:endParaRPr lang="en-US" dirty="0" smtClean="0"/>
          </a:p>
          <a:p>
            <a:r>
              <a:rPr lang="en-US" b="1" dirty="0" smtClean="0"/>
              <a:t>choice() Function:</a:t>
            </a:r>
            <a:r>
              <a:rPr lang="en-US" dirty="0" smtClean="0"/>
              <a:t> Randomly selects an item from a list or sequence.</a:t>
            </a:r>
          </a:p>
          <a:p>
            <a:r>
              <a:rPr lang="en-US" b="1" dirty="0" smtClean="0"/>
              <a:t>shuffle() Function:</a:t>
            </a:r>
            <a:r>
              <a:rPr lang="en-US" dirty="0" smtClean="0"/>
              <a:t> Randomly shuffles the elements of a list.</a:t>
            </a:r>
          </a:p>
          <a:p>
            <a:r>
              <a:rPr lang="en-US" b="1" dirty="0" smtClean="0"/>
              <a:t>Example:</a:t>
            </a:r>
          </a:p>
          <a:p>
            <a:pPr>
              <a:buNone/>
            </a:pPr>
            <a:r>
              <a:rPr lang="en-US" dirty="0" smtClean="0"/>
              <a:t>                                         import random</a:t>
            </a:r>
          </a:p>
          <a:p>
            <a:pPr>
              <a:buNone/>
            </a:pPr>
            <a:endParaRPr lang="en-US" dirty="0" smtClean="0"/>
          </a:p>
          <a:p>
            <a:pPr>
              <a:buNone/>
            </a:pPr>
            <a:r>
              <a:rPr lang="en-US" dirty="0" smtClean="0"/>
              <a:t>                             # Randomly selecting an item from a list</a:t>
            </a:r>
          </a:p>
          <a:p>
            <a:pPr>
              <a:buNone/>
            </a:pPr>
            <a:r>
              <a:rPr lang="en-US" dirty="0" smtClean="0"/>
              <a:t>                             fruits = ['apple', 'banana', 'orange', 'grape']</a:t>
            </a:r>
          </a:p>
          <a:p>
            <a:pPr>
              <a:buNone/>
            </a:pPr>
            <a:r>
              <a:rPr lang="en-US" dirty="0" smtClean="0"/>
              <a:t>                              </a:t>
            </a:r>
            <a:r>
              <a:rPr lang="en-US" dirty="0" err="1" smtClean="0"/>
              <a:t>random_fruit</a:t>
            </a:r>
            <a:r>
              <a:rPr lang="en-US" dirty="0" smtClean="0"/>
              <a:t> = </a:t>
            </a:r>
            <a:r>
              <a:rPr lang="en-US" dirty="0" err="1" smtClean="0"/>
              <a:t>random.choice</a:t>
            </a:r>
            <a:r>
              <a:rPr lang="en-US" dirty="0" smtClean="0"/>
              <a:t>(fruits)</a:t>
            </a:r>
          </a:p>
          <a:p>
            <a:pPr>
              <a:buNone/>
            </a:pPr>
            <a:r>
              <a:rPr lang="en-US" dirty="0" smtClean="0"/>
              <a:t>                              print(</a:t>
            </a:r>
            <a:r>
              <a:rPr lang="en-US" dirty="0" err="1" smtClean="0"/>
              <a:t>random_fruit</a:t>
            </a:r>
            <a:r>
              <a:rPr lang="en-US" dirty="0" smtClean="0"/>
              <a:t>)</a:t>
            </a:r>
          </a:p>
          <a:p>
            <a:pPr>
              <a:buNone/>
            </a:pPr>
            <a:endParaRPr lang="en-US" dirty="0" smtClean="0"/>
          </a:p>
          <a:p>
            <a:pPr>
              <a:buNone/>
            </a:pPr>
            <a:r>
              <a:rPr lang="en-US" dirty="0" smtClean="0"/>
              <a:t>                             # Shuffling a list</a:t>
            </a:r>
          </a:p>
          <a:p>
            <a:pPr>
              <a:buNone/>
            </a:pPr>
            <a:r>
              <a:rPr lang="en-US" dirty="0" smtClean="0"/>
              <a:t>                             </a:t>
            </a:r>
            <a:r>
              <a:rPr lang="en-US" dirty="0" err="1" smtClean="0"/>
              <a:t>random.shuffle</a:t>
            </a:r>
            <a:r>
              <a:rPr lang="en-US" dirty="0" smtClean="0"/>
              <a:t>(fruits)</a:t>
            </a:r>
          </a:p>
          <a:p>
            <a:pPr>
              <a:buNone/>
            </a:pPr>
            <a:r>
              <a:rPr lang="en-US" dirty="0" smtClean="0"/>
              <a:t>                              print(fruits)</a:t>
            </a:r>
          </a:p>
          <a:p>
            <a:pPr lvl="1">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95288" y="260350"/>
            <a:ext cx="8229600" cy="5904954"/>
          </a:xfrm>
        </p:spPr>
        <p:txBody>
          <a:bodyPr>
            <a:normAutofit fontScale="92500" lnSpcReduction="20000"/>
          </a:bodyPr>
          <a:lstStyle/>
          <a:p>
            <a:pPr>
              <a:buNone/>
            </a:pPr>
            <a:r>
              <a:rPr lang="en-US" b="1" dirty="0" smtClean="0"/>
              <a:t>Importance and Usage:</a:t>
            </a:r>
          </a:p>
          <a:p>
            <a:r>
              <a:rPr lang="en-US" b="1" dirty="0" smtClean="0"/>
              <a:t>Simulation and Modeling:</a:t>
            </a:r>
            <a:r>
              <a:rPr lang="en-US" dirty="0" smtClean="0"/>
              <a:t> Randomization is crucial for simulations, games, and modeling scenarios where randomness is needed.</a:t>
            </a:r>
          </a:p>
          <a:p>
            <a:r>
              <a:rPr lang="en-US" b="1" dirty="0" smtClean="0"/>
              <a:t>Data Shuffling and Sampling:</a:t>
            </a:r>
            <a:r>
              <a:rPr lang="en-US" dirty="0" smtClean="0"/>
              <a:t> Randomization is used in machine learning for shuffling datasets and sampling to ensure unbiased training and testing.</a:t>
            </a:r>
          </a:p>
          <a:p>
            <a:r>
              <a:rPr lang="en-US" b="1" dirty="0" smtClean="0"/>
              <a:t>Security and Cryptography:</a:t>
            </a:r>
            <a:r>
              <a:rPr lang="en-US" dirty="0" smtClean="0"/>
              <a:t> Randomization is essential for cryptographic applications and generating secure tokens or keys.</a:t>
            </a:r>
          </a:p>
          <a:p>
            <a:r>
              <a:rPr lang="en-US" b="1" dirty="0" smtClean="0"/>
              <a:t>Statistical Analysis:</a:t>
            </a:r>
            <a:r>
              <a:rPr lang="en-US" dirty="0" smtClean="0"/>
              <a:t> Randomization is used in statistical experiments to ensure randomness in sample selection and hypothesis testing.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18542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r>
                        <a:rPr lang="en-US" smtClean="0"/>
                        <a:t>A</a:t>
                      </a:r>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r>
              <a:rPr lang="en-US" sz="2400" dirty="0" smtClean="0"/>
              <a:t>(14-12-2023)</a:t>
            </a:r>
            <a:endParaRPr lang="en-US" dirty="0"/>
          </a:p>
        </p:txBody>
      </p:sp>
      <p:sp>
        <p:nvSpPr>
          <p:cNvPr id="3" name="Content Placeholder 2"/>
          <p:cNvSpPr>
            <a:spLocks noGrp="1"/>
          </p:cNvSpPr>
          <p:nvPr>
            <p:ph idx="1"/>
          </p:nvPr>
        </p:nvSpPr>
        <p:spPr/>
        <p:txBody>
          <a:bodyPr/>
          <a:lstStyle/>
          <a:p>
            <a:pPr>
              <a:buNone/>
            </a:pPr>
            <a:r>
              <a:rPr lang="en-US" dirty="0" smtClean="0"/>
              <a:t>Python Topics:</a:t>
            </a:r>
          </a:p>
          <a:p>
            <a:r>
              <a:rPr lang="en-US" dirty="0" smtClean="0"/>
              <a:t>For Loop </a:t>
            </a:r>
            <a:r>
              <a:rPr lang="en-US" dirty="0" smtClean="0"/>
              <a:t>( in notes)</a:t>
            </a:r>
            <a:endParaRPr lang="en-US" dirty="0" smtClean="0"/>
          </a:p>
          <a:p>
            <a:r>
              <a:rPr lang="en-US" dirty="0" smtClean="0"/>
              <a:t>While Loop </a:t>
            </a:r>
            <a:r>
              <a:rPr lang="en-US" dirty="0" smtClean="0"/>
              <a:t>(in notes)</a:t>
            </a:r>
            <a:endParaRPr lang="en-US" dirty="0" smtClean="0"/>
          </a:p>
          <a:p>
            <a:r>
              <a:rPr lang="en-US" dirty="0" smtClean="0"/>
              <a:t>Functions (in notes)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Iterations/Loop Statements</a:t>
            </a:r>
            <a:endParaRPr lang="en-US" dirty="0"/>
          </a:p>
        </p:txBody>
      </p:sp>
      <p:sp>
        <p:nvSpPr>
          <p:cNvPr id="3" name="Content Placeholder 2"/>
          <p:cNvSpPr>
            <a:spLocks noGrp="1"/>
          </p:cNvSpPr>
          <p:nvPr>
            <p:ph idx="1"/>
          </p:nvPr>
        </p:nvSpPr>
        <p:spPr>
          <a:xfrm>
            <a:off x="467544" y="1196752"/>
            <a:ext cx="8229600" cy="4525963"/>
          </a:xfrm>
        </p:spPr>
        <p:txBody>
          <a:bodyPr>
            <a:normAutofit fontScale="77500" lnSpcReduction="20000"/>
          </a:bodyPr>
          <a:lstStyle/>
          <a:p>
            <a:r>
              <a:rPr lang="en-US" dirty="0" smtClean="0"/>
              <a:t>While Loop is use to execute a Block of Statement  as long as the given statement is True. </a:t>
            </a:r>
          </a:p>
          <a:p>
            <a:r>
              <a:rPr lang="en-US" dirty="0" smtClean="0"/>
              <a:t>But If the condition is False it Stops the Loop and Comes</a:t>
            </a:r>
          </a:p>
          <a:p>
            <a:pPr>
              <a:buNone/>
            </a:pPr>
            <a:r>
              <a:rPr lang="en-US" dirty="0" smtClean="0"/>
              <a:t>	out of that Statement Block /it Comes out of the Loop with the False statement.</a:t>
            </a:r>
          </a:p>
          <a:p>
            <a:r>
              <a:rPr lang="en-US" dirty="0" smtClean="0"/>
              <a:t>So Loop Statements are used when we need to use that again and again with different values etc..,. </a:t>
            </a:r>
          </a:p>
          <a:p>
            <a:r>
              <a:rPr lang="en-US" dirty="0" smtClean="0"/>
              <a:t>For that we have Three types of Iteration/loop </a:t>
            </a:r>
          </a:p>
          <a:p>
            <a:pPr>
              <a:buNone/>
            </a:pPr>
            <a:r>
              <a:rPr lang="en-US" dirty="0" smtClean="0"/>
              <a:t>Statements of Python:</a:t>
            </a:r>
          </a:p>
          <a:p>
            <a:pPr>
              <a:buFont typeface="Wingdings" pitchFamily="2" charset="2"/>
              <a:buChar char="§"/>
            </a:pPr>
            <a:r>
              <a:rPr lang="en-US" dirty="0" smtClean="0"/>
              <a:t>While Loop</a:t>
            </a:r>
          </a:p>
          <a:p>
            <a:pPr>
              <a:buFont typeface="Wingdings" pitchFamily="2" charset="2"/>
              <a:buChar char="§"/>
            </a:pPr>
            <a:r>
              <a:rPr lang="en-US" dirty="0" smtClean="0"/>
              <a:t>For Loop</a:t>
            </a:r>
          </a:p>
          <a:p>
            <a:pPr>
              <a:buFont typeface="Wingdings" pitchFamily="2" charset="2"/>
              <a:buChar char="§"/>
            </a:pPr>
            <a:r>
              <a:rPr lang="en-US" dirty="0" smtClean="0"/>
              <a:t>Nested Loop</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smtClean="0"/>
              <a:t>While Loop</a:t>
            </a:r>
            <a:endParaRPr lang="en-US" dirty="0"/>
          </a:p>
        </p:txBody>
      </p:sp>
      <p:sp>
        <p:nvSpPr>
          <p:cNvPr id="4" name="Rectangle 3"/>
          <p:cNvSpPr/>
          <p:nvPr/>
        </p:nvSpPr>
        <p:spPr>
          <a:xfrm>
            <a:off x="395536" y="2780928"/>
            <a:ext cx="2520280" cy="720080"/>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1.Condition Check</a:t>
            </a:r>
            <a:endParaRPr lang="en-US" dirty="0">
              <a:solidFill>
                <a:srgbClr val="FF0000"/>
              </a:solidFill>
            </a:endParaRPr>
          </a:p>
        </p:txBody>
      </p:sp>
      <p:sp>
        <p:nvSpPr>
          <p:cNvPr id="9" name="Rectangle 8"/>
          <p:cNvSpPr/>
          <p:nvPr/>
        </p:nvSpPr>
        <p:spPr>
          <a:xfrm>
            <a:off x="3275856" y="2780928"/>
            <a:ext cx="2520280" cy="648072"/>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2.Execute the Statement</a:t>
            </a:r>
            <a:endParaRPr lang="en-US" dirty="0">
              <a:solidFill>
                <a:srgbClr val="FF0000"/>
              </a:solidFill>
            </a:endParaRPr>
          </a:p>
        </p:txBody>
      </p:sp>
      <p:sp>
        <p:nvSpPr>
          <p:cNvPr id="10" name="Rectangle 9"/>
          <p:cNvSpPr/>
          <p:nvPr/>
        </p:nvSpPr>
        <p:spPr>
          <a:xfrm>
            <a:off x="6228184" y="2276872"/>
            <a:ext cx="2664296" cy="1872208"/>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3.Increment/Decrement ( Noting but the True Or False statement) means the statement which Is going to be Executed.</a:t>
            </a:r>
            <a:endParaRPr lang="en-US" dirty="0">
              <a:solidFill>
                <a:srgbClr val="FF0000"/>
              </a:solidFill>
            </a:endParaRPr>
          </a:p>
        </p:txBody>
      </p:sp>
      <p:sp>
        <p:nvSpPr>
          <p:cNvPr id="11" name="Right Arrow 10"/>
          <p:cNvSpPr/>
          <p:nvPr/>
        </p:nvSpPr>
        <p:spPr>
          <a:xfrm>
            <a:off x="2987824" y="2996952"/>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868144" y="2996952"/>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a:stCxn id="10" idx="0"/>
          </p:cNvCxnSpPr>
          <p:nvPr/>
        </p:nvCxnSpPr>
        <p:spPr>
          <a:xfrm rot="16200000" flipV="1">
            <a:off x="4481990" y="-801470"/>
            <a:ext cx="504056" cy="56526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1475656" y="2204864"/>
            <a:ext cx="864096"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r>
              <a:rPr lang="en-US" sz="2400" dirty="0" smtClean="0"/>
              <a:t>(12-12-2023)</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Java Topics.. </a:t>
            </a:r>
            <a:r>
              <a:rPr lang="en-US" b="1" dirty="0"/>
              <a:t> </a:t>
            </a:r>
            <a:r>
              <a:rPr lang="en-US" dirty="0" smtClean="0"/>
              <a:t>(Version.8 Download)</a:t>
            </a:r>
            <a:endParaRPr lang="en-US" dirty="0"/>
          </a:p>
          <a:p>
            <a:r>
              <a:rPr lang="en-US" dirty="0" smtClean="0"/>
              <a:t>What is Java?</a:t>
            </a:r>
          </a:p>
          <a:p>
            <a:r>
              <a:rPr lang="en-US" dirty="0" smtClean="0"/>
              <a:t>Java Features</a:t>
            </a:r>
          </a:p>
          <a:p>
            <a:r>
              <a:rPr lang="en-US" dirty="0" smtClean="0"/>
              <a:t>JDK, JRE, JVM</a:t>
            </a:r>
          </a:p>
          <a:p>
            <a:pPr>
              <a:buNone/>
            </a:pPr>
            <a:r>
              <a:rPr lang="en-US" b="1" dirty="0" smtClean="0"/>
              <a:t>Python Topics..</a:t>
            </a:r>
          </a:p>
          <a:p>
            <a:r>
              <a:rPr lang="en-US" dirty="0" smtClean="0"/>
              <a:t>Syntax</a:t>
            </a:r>
          </a:p>
          <a:p>
            <a:r>
              <a:rPr lang="en-US" dirty="0" smtClean="0"/>
              <a:t>Comments</a:t>
            </a:r>
          </a:p>
          <a:p>
            <a:r>
              <a:rPr lang="en-US" dirty="0" smtClean="0"/>
              <a:t>The print function</a:t>
            </a:r>
          </a:p>
          <a:p>
            <a:r>
              <a:rPr lang="en-US" dirty="0" smtClean="0"/>
              <a:t>Variables</a:t>
            </a:r>
          </a:p>
          <a:p>
            <a:r>
              <a:rPr lang="en-US" dirty="0" smtClean="0"/>
              <a:t>Data types</a:t>
            </a:r>
          </a:p>
          <a:p>
            <a:r>
              <a:rPr lang="en-US" dirty="0" smtClean="0"/>
              <a:t>Type error, checking, conversion</a:t>
            </a:r>
          </a:p>
          <a:p>
            <a:r>
              <a:rPr lang="en-US" dirty="0" smtClean="0"/>
              <a:t>Operators – </a:t>
            </a:r>
            <a:r>
              <a:rPr lang="en-US" dirty="0" err="1" smtClean="0"/>
              <a:t>Arithmetics</a:t>
            </a:r>
            <a:endParaRPr lang="en-US" dirty="0" smtClean="0"/>
          </a:p>
          <a:p>
            <a:pPr>
              <a:buNone/>
            </a:pPr>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a:t>
            </a:r>
            <a:endParaRPr lang="en-US" dirty="0"/>
          </a:p>
        </p:txBody>
      </p:sp>
      <p:sp>
        <p:nvSpPr>
          <p:cNvPr id="3" name="Content Placeholder 2"/>
          <p:cNvSpPr>
            <a:spLocks noGrp="1"/>
          </p:cNvSpPr>
          <p:nvPr>
            <p:ph idx="1"/>
          </p:nvPr>
        </p:nvSpPr>
        <p:spPr/>
        <p:txBody>
          <a:bodyPr/>
          <a:lstStyle/>
          <a:p>
            <a:r>
              <a:rPr lang="en-US" dirty="0"/>
              <a:t>Java is a high-level, object-oriented programming language known for its portability, security, and versatility. </a:t>
            </a:r>
            <a:endParaRPr lang="en-US" dirty="0" smtClean="0"/>
          </a:p>
          <a:p>
            <a:r>
              <a:rPr lang="en-US" dirty="0" smtClean="0"/>
              <a:t>It's </a:t>
            </a:r>
            <a:r>
              <a:rPr lang="en-US" dirty="0"/>
              <a:t>used for building various applications, from simple mobile apps to complex enterprise-level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Java Features</a:t>
            </a:r>
            <a:endParaRPr lang="en-US" dirty="0"/>
          </a:p>
        </p:txBody>
      </p:sp>
      <p:sp>
        <p:nvSpPr>
          <p:cNvPr id="3" name="Content Placeholder 2"/>
          <p:cNvSpPr>
            <a:spLocks noGrp="1"/>
          </p:cNvSpPr>
          <p:nvPr>
            <p:ph idx="1"/>
          </p:nvPr>
        </p:nvSpPr>
        <p:spPr>
          <a:xfrm>
            <a:off x="467544" y="1241376"/>
            <a:ext cx="8229600" cy="4995936"/>
          </a:xfrm>
        </p:spPr>
        <p:txBody>
          <a:bodyPr>
            <a:normAutofit fontScale="62500" lnSpcReduction="20000"/>
          </a:bodyPr>
          <a:lstStyle/>
          <a:p>
            <a:r>
              <a:rPr lang="en-US" b="1" dirty="0"/>
              <a:t>Object-Oriented:</a:t>
            </a:r>
            <a:r>
              <a:rPr lang="en-US" dirty="0"/>
              <a:t> Java is based on the concept of objects and classes. Objects have attributes (variables) and behaviors (methods), promoting code reusability and modularity</a:t>
            </a:r>
            <a:r>
              <a:rPr lang="en-US" dirty="0" smtClean="0"/>
              <a:t>.</a:t>
            </a:r>
          </a:p>
          <a:p>
            <a:endParaRPr lang="en-US" dirty="0" smtClean="0"/>
          </a:p>
          <a:p>
            <a:r>
              <a:rPr lang="en-US" b="1" dirty="0" smtClean="0"/>
              <a:t>Platform-Independence</a:t>
            </a:r>
            <a:r>
              <a:rPr lang="en-US" b="1" dirty="0"/>
              <a:t>:</a:t>
            </a:r>
            <a:r>
              <a:rPr lang="en-US" dirty="0"/>
              <a:t> Java achieves portability by compiling code into </a:t>
            </a:r>
            <a:r>
              <a:rPr lang="en-US" dirty="0" err="1"/>
              <a:t>bytecode</a:t>
            </a:r>
            <a:r>
              <a:rPr lang="en-US" dirty="0"/>
              <a:t>, which is then interpreted by the Java Virtual Machine (JVM) on different platforms. This "write once, run anywhere" approach makes Java programs executable on any device with a JVM</a:t>
            </a:r>
            <a:r>
              <a:rPr lang="en-US" dirty="0" smtClean="0"/>
              <a:t>. </a:t>
            </a:r>
          </a:p>
          <a:p>
            <a:pPr>
              <a:buNone/>
            </a:pPr>
            <a:endParaRPr lang="en-US" dirty="0"/>
          </a:p>
          <a:p>
            <a:r>
              <a:rPr lang="en-US" b="1" dirty="0"/>
              <a:t>Security:</a:t>
            </a:r>
            <a:r>
              <a:rPr lang="en-US" dirty="0"/>
              <a:t> Java has built-in security features, including a sandbox environment that prevents unauthorized access to resources</a:t>
            </a:r>
            <a:r>
              <a:rPr lang="en-US" dirty="0" smtClean="0"/>
              <a:t>.</a:t>
            </a:r>
          </a:p>
          <a:p>
            <a:pPr>
              <a:buNone/>
            </a:pPr>
            <a:endParaRPr lang="en-US" dirty="0"/>
          </a:p>
          <a:p>
            <a:r>
              <a:rPr lang="en-US" b="1" dirty="0"/>
              <a:t>Multi-threading:</a:t>
            </a:r>
            <a:r>
              <a:rPr lang="en-US" dirty="0"/>
              <a:t> Java supports concurrent execution of multiple threads, enabling efficient multitasking within a program</a:t>
            </a:r>
            <a:r>
              <a:rPr lang="en-US" dirty="0" smtClean="0"/>
              <a:t>.</a:t>
            </a:r>
          </a:p>
          <a:p>
            <a:pPr>
              <a:buNone/>
            </a:pPr>
            <a:endParaRPr lang="en-US" dirty="0"/>
          </a:p>
          <a:p>
            <a:r>
              <a:rPr lang="en-US" b="1" dirty="0"/>
              <a:t>Dynamic:</a:t>
            </a:r>
            <a:r>
              <a:rPr lang="en-US" dirty="0"/>
              <a:t> Features like dynamic memory allocation and garbage collection manage memory efficiently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JRE, JVM</a:t>
            </a:r>
            <a:endParaRPr lang="en-US" dirty="0"/>
          </a:p>
        </p:txBody>
      </p:sp>
      <p:sp>
        <p:nvSpPr>
          <p:cNvPr id="3" name="Content Placeholder 2"/>
          <p:cNvSpPr>
            <a:spLocks noGrp="1"/>
          </p:cNvSpPr>
          <p:nvPr>
            <p:ph idx="1"/>
          </p:nvPr>
        </p:nvSpPr>
        <p:spPr/>
        <p:txBody>
          <a:bodyPr>
            <a:noAutofit/>
          </a:bodyPr>
          <a:lstStyle/>
          <a:p>
            <a:r>
              <a:rPr lang="en-US" sz="2000" b="1" dirty="0"/>
              <a:t>JDK (Java Development Kit):</a:t>
            </a:r>
            <a:r>
              <a:rPr lang="en-US" sz="2000" dirty="0"/>
              <a:t> JDK is a software development kit used for developing Java applications. It includes tools such as the Java compiler (</a:t>
            </a:r>
            <a:r>
              <a:rPr lang="en-US" sz="2000" dirty="0" err="1"/>
              <a:t>javac</a:t>
            </a:r>
            <a:r>
              <a:rPr lang="en-US" sz="2000" dirty="0"/>
              <a:t>), Java runtime (JRE), and other development tools necessary for creating Java programs</a:t>
            </a:r>
            <a:r>
              <a:rPr lang="en-US" sz="2000" dirty="0" smtClean="0"/>
              <a:t>.</a:t>
            </a:r>
          </a:p>
          <a:p>
            <a:pPr>
              <a:buNone/>
            </a:pPr>
            <a:endParaRPr lang="en-US" sz="2000" dirty="0"/>
          </a:p>
          <a:p>
            <a:r>
              <a:rPr lang="en-US" sz="2000" b="1" dirty="0"/>
              <a:t>JRE (Java Runtime Environment):</a:t>
            </a:r>
            <a:r>
              <a:rPr lang="en-US" sz="2000" dirty="0"/>
              <a:t> JRE is needed to run Java applications. It includes the JVM, class libraries, and other runtime resources required for executing Java programs. Users who want to run Java applications need JRE installed on their machines</a:t>
            </a:r>
            <a:r>
              <a:rPr lang="en-US" sz="2000" dirty="0" smtClean="0"/>
              <a:t>.</a:t>
            </a:r>
          </a:p>
          <a:p>
            <a:pPr>
              <a:buNone/>
            </a:pPr>
            <a:endParaRPr lang="en-US" sz="2000" dirty="0"/>
          </a:p>
          <a:p>
            <a:r>
              <a:rPr lang="en-US" sz="2000" b="1" dirty="0"/>
              <a:t>JVM (Java Virtual Machine):</a:t>
            </a:r>
            <a:r>
              <a:rPr lang="en-US" sz="2000" dirty="0"/>
              <a:t> JVM is an abstract computing machine that provides the runtime environment in which Java </a:t>
            </a:r>
            <a:r>
              <a:rPr lang="en-US" sz="2000" dirty="0" err="1"/>
              <a:t>bytecode</a:t>
            </a:r>
            <a:r>
              <a:rPr lang="en-US" sz="2000" dirty="0"/>
              <a:t> is executed. It translates </a:t>
            </a:r>
            <a:r>
              <a:rPr lang="en-US" sz="2000" dirty="0" err="1"/>
              <a:t>bytecode</a:t>
            </a:r>
            <a:r>
              <a:rPr lang="en-US" sz="2000" dirty="0"/>
              <a:t> into machine-specific code that can be executed by the underlying hardware.</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115616" y="1916832"/>
            <a:ext cx="2016224"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 Editor for Writing </a:t>
            </a:r>
            <a:r>
              <a:rPr lang="en-US" dirty="0" err="1" smtClean="0"/>
              <a:t>Programm</a:t>
            </a:r>
            <a:r>
              <a:rPr lang="en-US" dirty="0" smtClean="0"/>
              <a:t>.</a:t>
            </a:r>
          </a:p>
          <a:p>
            <a:pPr algn="ctr"/>
            <a:r>
              <a:rPr lang="en-US" dirty="0" smtClean="0"/>
              <a:t>Ex: </a:t>
            </a:r>
            <a:r>
              <a:rPr lang="en-US" dirty="0" err="1" smtClean="0"/>
              <a:t>VScode</a:t>
            </a:r>
            <a:r>
              <a:rPr lang="en-US" dirty="0" smtClean="0"/>
              <a:t> or </a:t>
            </a:r>
            <a:r>
              <a:rPr lang="en-US" dirty="0" err="1" smtClean="0"/>
              <a:t>Ython</a:t>
            </a:r>
            <a:r>
              <a:rPr lang="en-US" dirty="0" smtClean="0"/>
              <a:t> shell, of online code </a:t>
            </a:r>
            <a:r>
              <a:rPr lang="en-US" dirty="0" err="1" smtClean="0"/>
              <a:t>wriyter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r>
              <a:rPr lang="en-US" sz="2400" dirty="0" smtClean="0"/>
              <a:t>(13-12-2023)</a:t>
            </a:r>
            <a:endParaRPr lang="en-US" dirty="0"/>
          </a:p>
        </p:txBody>
      </p:sp>
      <p:sp>
        <p:nvSpPr>
          <p:cNvPr id="3" name="Content Placeholder 2"/>
          <p:cNvSpPr>
            <a:spLocks noGrp="1"/>
          </p:cNvSpPr>
          <p:nvPr>
            <p:ph idx="1"/>
          </p:nvPr>
        </p:nvSpPr>
        <p:spPr/>
        <p:txBody>
          <a:bodyPr/>
          <a:lstStyle/>
          <a:p>
            <a:pPr>
              <a:buNone/>
            </a:pPr>
            <a:r>
              <a:rPr lang="en-US" dirty="0" smtClean="0"/>
              <a:t>Python topics:</a:t>
            </a:r>
          </a:p>
          <a:p>
            <a:r>
              <a:rPr lang="en-US" dirty="0" smtClean="0"/>
              <a:t>Control flow </a:t>
            </a:r>
          </a:p>
          <a:p>
            <a:r>
              <a:rPr lang="en-US" dirty="0" smtClean="0"/>
              <a:t>logical </a:t>
            </a:r>
            <a:r>
              <a:rPr lang="en-US" dirty="0" smtClean="0"/>
              <a:t>operators (In notes) </a:t>
            </a:r>
            <a:endParaRPr lang="en-US" dirty="0" smtClean="0"/>
          </a:p>
          <a:p>
            <a:r>
              <a:rPr lang="en-US" dirty="0" err="1" smtClean="0"/>
              <a:t>Randomisation</a:t>
            </a:r>
            <a:r>
              <a:rPr lang="en-US" dirty="0" smtClean="0"/>
              <a:t> </a:t>
            </a:r>
          </a:p>
          <a:p>
            <a:r>
              <a:rPr lang="en-US" smtClean="0"/>
              <a:t>Lists (In notes)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r>
              <a:rPr lang="en-US" sz="3600" dirty="0" smtClean="0"/>
              <a:t>Control Flow</a:t>
            </a:r>
            <a:endParaRPr lang="en-US" sz="3600" dirty="0"/>
          </a:p>
        </p:txBody>
      </p:sp>
      <p:sp>
        <p:nvSpPr>
          <p:cNvPr id="3" name="Content Placeholder 2"/>
          <p:cNvSpPr>
            <a:spLocks noGrp="1"/>
          </p:cNvSpPr>
          <p:nvPr>
            <p:ph idx="1"/>
          </p:nvPr>
        </p:nvSpPr>
        <p:spPr>
          <a:xfrm>
            <a:off x="467544" y="980728"/>
            <a:ext cx="8229600" cy="5328592"/>
          </a:xfrm>
        </p:spPr>
        <p:txBody>
          <a:bodyPr>
            <a:normAutofit fontScale="32500" lnSpcReduction="20000"/>
          </a:bodyPr>
          <a:lstStyle/>
          <a:p>
            <a:r>
              <a:rPr lang="en-US" sz="4000" b="1" dirty="0" smtClean="0"/>
              <a:t>Basic Concepts of Control Flow in Python:</a:t>
            </a:r>
          </a:p>
          <a:p>
            <a:pPr>
              <a:buNone/>
            </a:pPr>
            <a:r>
              <a:rPr lang="en-US" sz="4000" b="1" dirty="0" smtClean="0"/>
              <a:t>1.Conditional Statements (if, </a:t>
            </a:r>
            <a:r>
              <a:rPr lang="en-US" sz="4000" b="1" dirty="0" err="1" smtClean="0"/>
              <a:t>elif</a:t>
            </a:r>
            <a:r>
              <a:rPr lang="en-US" sz="4000" b="1" dirty="0" smtClean="0"/>
              <a:t>, else):</a:t>
            </a:r>
            <a:endParaRPr lang="en-US" sz="4000" dirty="0" smtClean="0"/>
          </a:p>
          <a:p>
            <a:pPr lvl="1"/>
            <a:r>
              <a:rPr lang="en-US" sz="3500" b="1" dirty="0" smtClean="0"/>
              <a:t>if Statement:</a:t>
            </a:r>
            <a:r>
              <a:rPr lang="en-US" sz="3500" dirty="0" smtClean="0"/>
              <a:t> Executes a block of code if a specified condition is true.</a:t>
            </a:r>
          </a:p>
          <a:p>
            <a:pPr lvl="1"/>
            <a:r>
              <a:rPr lang="en-US" sz="3500" b="1" dirty="0" err="1" smtClean="0"/>
              <a:t>elif</a:t>
            </a:r>
            <a:r>
              <a:rPr lang="en-US" sz="3500" b="1" dirty="0" smtClean="0"/>
              <a:t> Statement:</a:t>
            </a:r>
            <a:r>
              <a:rPr lang="en-US" sz="3500" dirty="0" smtClean="0"/>
              <a:t> Stands for "else if" and is used for checking additional conditions if the previous condition is false.</a:t>
            </a:r>
          </a:p>
          <a:p>
            <a:pPr lvl="1"/>
            <a:r>
              <a:rPr lang="en-US" sz="3500" b="1" dirty="0" smtClean="0"/>
              <a:t>else Statement:</a:t>
            </a:r>
            <a:r>
              <a:rPr lang="en-US" sz="3500" dirty="0" smtClean="0"/>
              <a:t> Executes a block of code if none of the previous conditions are true.</a:t>
            </a:r>
          </a:p>
          <a:p>
            <a:pPr lvl="1">
              <a:buNone/>
            </a:pPr>
            <a:r>
              <a:rPr lang="en-US" sz="3500" dirty="0" smtClean="0"/>
              <a:t>Example:</a:t>
            </a:r>
          </a:p>
          <a:p>
            <a:pPr lvl="1">
              <a:buNone/>
            </a:pPr>
            <a:r>
              <a:rPr lang="en-US" sz="3500" dirty="0" smtClean="0"/>
              <a:t>x = 10</a:t>
            </a:r>
          </a:p>
          <a:p>
            <a:pPr lvl="1">
              <a:buNone/>
            </a:pPr>
            <a:r>
              <a:rPr lang="en-US" sz="3500" dirty="0" smtClean="0"/>
              <a:t>if x &gt; 10:</a:t>
            </a:r>
          </a:p>
          <a:p>
            <a:pPr lvl="1">
              <a:buNone/>
            </a:pPr>
            <a:r>
              <a:rPr lang="en-US" sz="3500" dirty="0" smtClean="0"/>
              <a:t>    print("x is greater than 10")</a:t>
            </a:r>
          </a:p>
          <a:p>
            <a:pPr lvl="1">
              <a:buNone/>
            </a:pPr>
            <a:r>
              <a:rPr lang="en-US" sz="3500" dirty="0" err="1" smtClean="0"/>
              <a:t>elif</a:t>
            </a:r>
            <a:r>
              <a:rPr lang="en-US" sz="3500" dirty="0" smtClean="0"/>
              <a:t> x == 10:</a:t>
            </a:r>
          </a:p>
          <a:p>
            <a:pPr lvl="1">
              <a:buNone/>
            </a:pPr>
            <a:r>
              <a:rPr lang="en-US" sz="3500" dirty="0" smtClean="0"/>
              <a:t>    print("x is equal to 10")</a:t>
            </a:r>
          </a:p>
          <a:p>
            <a:pPr lvl="1">
              <a:buNone/>
            </a:pPr>
            <a:r>
              <a:rPr lang="en-US" sz="3500" dirty="0" smtClean="0"/>
              <a:t>else:</a:t>
            </a:r>
          </a:p>
          <a:p>
            <a:pPr lvl="1">
              <a:buNone/>
            </a:pPr>
            <a:r>
              <a:rPr lang="en-US" sz="3500" dirty="0" smtClean="0"/>
              <a:t>    print("x is less than 10")</a:t>
            </a:r>
          </a:p>
          <a:p>
            <a:pPr>
              <a:buNone/>
            </a:pPr>
            <a:r>
              <a:rPr lang="en-US" sz="3500" b="1" dirty="0" smtClean="0"/>
              <a:t>2.Loops (for and while):</a:t>
            </a:r>
            <a:endParaRPr lang="en-US" sz="3500" dirty="0" smtClean="0"/>
          </a:p>
          <a:p>
            <a:r>
              <a:rPr lang="en-US" sz="3500" b="1" dirty="0" smtClean="0"/>
              <a:t>for Loop:</a:t>
            </a:r>
            <a:r>
              <a:rPr lang="en-US" sz="3500" dirty="0" smtClean="0"/>
              <a:t> Iterates over a sequence (such as a list, </a:t>
            </a:r>
            <a:r>
              <a:rPr lang="en-US" sz="3500" dirty="0" err="1" smtClean="0"/>
              <a:t>tuple</a:t>
            </a:r>
            <a:r>
              <a:rPr lang="en-US" sz="3500" dirty="0" smtClean="0"/>
              <a:t>, string, etc.) or any </a:t>
            </a:r>
            <a:r>
              <a:rPr lang="en-US" sz="3500" dirty="0" err="1" smtClean="0"/>
              <a:t>iterable</a:t>
            </a:r>
            <a:r>
              <a:rPr lang="en-US" sz="3500" dirty="0" smtClean="0"/>
              <a:t> object.</a:t>
            </a:r>
          </a:p>
          <a:p>
            <a:r>
              <a:rPr lang="en-US" sz="3500" b="1" dirty="0" smtClean="0"/>
              <a:t>while Loop:</a:t>
            </a:r>
            <a:r>
              <a:rPr lang="en-US" sz="3500" dirty="0" smtClean="0"/>
              <a:t> Repeats a block of code as long as a specified condition is true.</a:t>
            </a:r>
          </a:p>
          <a:p>
            <a:pPr>
              <a:buNone/>
            </a:pPr>
            <a:r>
              <a:rPr lang="en-US" sz="3500" dirty="0" smtClean="0"/>
              <a:t>     Example:</a:t>
            </a:r>
          </a:p>
          <a:p>
            <a:pPr>
              <a:buNone/>
            </a:pPr>
            <a:r>
              <a:rPr lang="en-US" sz="3500" dirty="0" smtClean="0"/>
              <a:t>                # for loop example</a:t>
            </a:r>
          </a:p>
          <a:p>
            <a:pPr>
              <a:buNone/>
            </a:pPr>
            <a:r>
              <a:rPr lang="en-US" sz="3500" dirty="0" smtClean="0"/>
              <a:t>          for </a:t>
            </a:r>
            <a:r>
              <a:rPr lang="en-US" sz="3500" dirty="0" err="1" smtClean="0"/>
              <a:t>i</a:t>
            </a:r>
            <a:r>
              <a:rPr lang="en-US" sz="3500" dirty="0" smtClean="0"/>
              <a:t> in range(5):  # Looping from 0 to 4</a:t>
            </a:r>
          </a:p>
          <a:p>
            <a:pPr>
              <a:buNone/>
            </a:pPr>
            <a:r>
              <a:rPr lang="en-US" sz="3500" dirty="0" smtClean="0"/>
              <a:t>              print(</a:t>
            </a:r>
            <a:r>
              <a:rPr lang="en-US" sz="3500" dirty="0" err="1" smtClean="0"/>
              <a:t>i</a:t>
            </a:r>
            <a:r>
              <a:rPr lang="en-US" sz="3500" dirty="0" smtClean="0"/>
              <a:t>)</a:t>
            </a:r>
          </a:p>
          <a:p>
            <a:pPr>
              <a:buNone/>
            </a:pPr>
            <a:endParaRPr lang="en-US" sz="3500" dirty="0" smtClean="0"/>
          </a:p>
          <a:p>
            <a:pPr>
              <a:buNone/>
            </a:pPr>
            <a:r>
              <a:rPr lang="en-US" sz="3500" dirty="0" smtClean="0"/>
              <a:t>          # while loop example</a:t>
            </a:r>
          </a:p>
          <a:p>
            <a:pPr>
              <a:buNone/>
            </a:pPr>
            <a:r>
              <a:rPr lang="en-US" sz="3500" dirty="0" smtClean="0"/>
              <a:t>          num = 0</a:t>
            </a:r>
          </a:p>
          <a:p>
            <a:pPr>
              <a:buNone/>
            </a:pPr>
            <a:r>
              <a:rPr lang="en-US" sz="3500" dirty="0" smtClean="0"/>
              <a:t>          while num &lt; 5:</a:t>
            </a:r>
          </a:p>
          <a:p>
            <a:pPr>
              <a:buNone/>
            </a:pPr>
            <a:r>
              <a:rPr lang="en-US" sz="3500" dirty="0" smtClean="0"/>
              <a:t>               print(num)</a:t>
            </a:r>
          </a:p>
          <a:p>
            <a:pPr>
              <a:buNone/>
            </a:pPr>
            <a:r>
              <a:rPr lang="en-US" sz="3500" dirty="0" smtClean="0"/>
              <a:t>               num += 1</a:t>
            </a:r>
          </a:p>
          <a:p>
            <a:pPr>
              <a:buNone/>
            </a:pPr>
            <a:endParaRPr lang="en-US" sz="5100" dirty="0" smtClean="0"/>
          </a:p>
          <a:p>
            <a:pPr lvl="1">
              <a:buNone/>
            </a:pPr>
            <a:endParaRPr lang="en-US"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5865515"/>
          </a:xfrm>
        </p:spPr>
        <p:txBody>
          <a:bodyPr>
            <a:normAutofit fontScale="85000" lnSpcReduction="10000"/>
          </a:bodyPr>
          <a:lstStyle/>
          <a:p>
            <a:pPr>
              <a:buNone/>
            </a:pPr>
            <a:r>
              <a:rPr lang="en-US" b="1" dirty="0" smtClean="0"/>
              <a:t>3.Break and Continue Statements:</a:t>
            </a:r>
            <a:endParaRPr lang="en-US" dirty="0" smtClean="0"/>
          </a:p>
          <a:p>
            <a:r>
              <a:rPr lang="en-US" b="1" dirty="0" smtClean="0"/>
              <a:t>break:</a:t>
            </a:r>
            <a:r>
              <a:rPr lang="en-US" dirty="0" smtClean="0"/>
              <a:t> Terminates the loop and exits its execution.</a:t>
            </a:r>
          </a:p>
          <a:p>
            <a:r>
              <a:rPr lang="en-US" b="1" dirty="0" smtClean="0"/>
              <a:t>continue:</a:t>
            </a:r>
            <a:r>
              <a:rPr lang="en-US" dirty="0" smtClean="0"/>
              <a:t> Skips the current iteration and proceeds to the next iteration of the loop.</a:t>
            </a:r>
          </a:p>
          <a:p>
            <a:r>
              <a:rPr lang="en-US" dirty="0" smtClean="0"/>
              <a:t>Example:</a:t>
            </a:r>
          </a:p>
          <a:p>
            <a:pPr>
              <a:buNone/>
            </a:pPr>
            <a:r>
              <a:rPr lang="en-US" dirty="0" smtClean="0"/>
              <a:t>                for </a:t>
            </a:r>
            <a:r>
              <a:rPr lang="en-US" dirty="0" err="1" smtClean="0"/>
              <a:t>i</a:t>
            </a:r>
            <a:r>
              <a:rPr lang="en-US" dirty="0" smtClean="0"/>
              <a:t> in range(10):</a:t>
            </a:r>
          </a:p>
          <a:p>
            <a:pPr>
              <a:buNone/>
            </a:pPr>
            <a:r>
              <a:rPr lang="en-US" dirty="0" smtClean="0"/>
              <a:t>    if </a:t>
            </a:r>
            <a:r>
              <a:rPr lang="en-US" dirty="0" err="1" smtClean="0"/>
              <a:t>i</a:t>
            </a:r>
            <a:r>
              <a:rPr lang="en-US" dirty="0" smtClean="0"/>
              <a:t> == 5:</a:t>
            </a:r>
          </a:p>
          <a:p>
            <a:pPr>
              <a:buNone/>
            </a:pPr>
            <a:r>
              <a:rPr lang="en-US" dirty="0" smtClean="0"/>
              <a:t>        break  # Exit the loop when </a:t>
            </a:r>
            <a:r>
              <a:rPr lang="en-US" dirty="0" err="1" smtClean="0"/>
              <a:t>i</a:t>
            </a:r>
            <a:r>
              <a:rPr lang="en-US" dirty="0" smtClean="0"/>
              <a:t> reaches 5</a:t>
            </a:r>
          </a:p>
          <a:p>
            <a:pPr>
              <a:buNone/>
            </a:pPr>
            <a:r>
              <a:rPr lang="en-US" dirty="0" smtClean="0"/>
              <a:t>    print(</a:t>
            </a:r>
            <a:r>
              <a:rPr lang="en-US" dirty="0" err="1" smtClean="0"/>
              <a:t>i</a:t>
            </a:r>
            <a:r>
              <a:rPr lang="en-US" dirty="0" smtClean="0"/>
              <a:t>)</a:t>
            </a:r>
          </a:p>
          <a:p>
            <a:pPr>
              <a:buNone/>
            </a:pPr>
            <a:r>
              <a:rPr lang="en-US" b="1" dirty="0" smtClean="0"/>
              <a:t>4.Nested Control Flow:</a:t>
            </a:r>
            <a:endParaRPr lang="en-US" dirty="0" smtClean="0"/>
          </a:p>
          <a:p>
            <a:r>
              <a:rPr lang="en-US" dirty="0" smtClean="0"/>
              <a:t>Using control flow statements inside other control flow statements (loops within loops, if statements inside loops, </a:t>
            </a:r>
            <a:r>
              <a:rPr lang="en-US" smtClean="0"/>
              <a:t>etc.).</a:t>
            </a: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1325</Words>
  <Application>Microsoft Office PowerPoint</Application>
  <PresentationFormat>On-screen Show (4:3)</PresentationFormat>
  <Paragraphs>171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JAVA </vt:lpstr>
      <vt:lpstr>Topics (12-12-2023)</vt:lpstr>
      <vt:lpstr>What is JAVA..?</vt:lpstr>
      <vt:lpstr>Java Features</vt:lpstr>
      <vt:lpstr>JDK, JRE, JVM</vt:lpstr>
      <vt:lpstr>Syntax</vt:lpstr>
      <vt:lpstr>Topics(13-12-2023)</vt:lpstr>
      <vt:lpstr>Control Flow</vt:lpstr>
      <vt:lpstr>Slide 9</vt:lpstr>
      <vt:lpstr>Slide 10</vt:lpstr>
      <vt:lpstr>Randomisation</vt:lpstr>
      <vt:lpstr>Slide 12</vt:lpstr>
      <vt:lpstr>Slide 13</vt:lpstr>
      <vt:lpstr>Topics (14-12-2023)</vt:lpstr>
      <vt:lpstr>Iterations/Loop Statements</vt:lpstr>
      <vt:lpstr>While Loop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user</dc:creator>
  <cp:lastModifiedBy>user</cp:lastModifiedBy>
  <cp:revision>134</cp:revision>
  <dcterms:created xsi:type="dcterms:W3CDTF">2023-12-12T04:59:36Z</dcterms:created>
  <dcterms:modified xsi:type="dcterms:W3CDTF">2023-12-15T12:38:38Z</dcterms:modified>
</cp:coreProperties>
</file>