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467" r:id="rId2"/>
    <p:sldId id="494" r:id="rId3"/>
    <p:sldId id="468" r:id="rId4"/>
    <p:sldId id="469" r:id="rId5"/>
    <p:sldId id="470" r:id="rId6"/>
    <p:sldId id="471" r:id="rId7"/>
    <p:sldId id="472" r:id="rId8"/>
    <p:sldId id="474" r:id="rId9"/>
    <p:sldId id="473" r:id="rId10"/>
    <p:sldId id="475" r:id="rId11"/>
    <p:sldId id="476" r:id="rId12"/>
    <p:sldId id="495" r:id="rId13"/>
    <p:sldId id="497" r:id="rId14"/>
    <p:sldId id="500" r:id="rId15"/>
    <p:sldId id="478" r:id="rId16"/>
    <p:sldId id="493" r:id="rId17"/>
    <p:sldId id="480" r:id="rId18"/>
    <p:sldId id="482" r:id="rId19"/>
    <p:sldId id="479" r:id="rId20"/>
    <p:sldId id="481" r:id="rId21"/>
    <p:sldId id="483" r:id="rId22"/>
    <p:sldId id="492" r:id="rId23"/>
    <p:sldId id="484" r:id="rId24"/>
    <p:sldId id="485" r:id="rId25"/>
    <p:sldId id="436" r:id="rId26"/>
    <p:sldId id="501" r:id="rId27"/>
    <p:sldId id="408" r:id="rId28"/>
    <p:sldId id="502" r:id="rId29"/>
    <p:sldId id="409" r:id="rId30"/>
    <p:sldId id="503" r:id="rId31"/>
    <p:sldId id="410" r:id="rId32"/>
    <p:sldId id="487" r:id="rId33"/>
    <p:sldId id="437" r:id="rId34"/>
    <p:sldId id="438" r:id="rId35"/>
    <p:sldId id="411" r:id="rId36"/>
    <p:sldId id="412" r:id="rId37"/>
    <p:sldId id="486" r:id="rId38"/>
    <p:sldId id="488" r:id="rId39"/>
    <p:sldId id="489" r:id="rId40"/>
    <p:sldId id="491" r:id="rId41"/>
    <p:sldId id="504" r:id="rId42"/>
    <p:sldId id="490" r:id="rId43"/>
  </p:sldIdLst>
  <p:sldSz cx="9144000" cy="6858000" type="screen4x3"/>
  <p:notesSz cx="9926638" cy="6797675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65B2CC71-B425-4E3A-B189-1BC9C23B4D6F}">
          <p14:sldIdLst>
            <p14:sldId id="467"/>
            <p14:sldId id="494"/>
            <p14:sldId id="468"/>
            <p14:sldId id="469"/>
            <p14:sldId id="470"/>
            <p14:sldId id="471"/>
            <p14:sldId id="472"/>
            <p14:sldId id="474"/>
            <p14:sldId id="473"/>
            <p14:sldId id="475"/>
            <p14:sldId id="476"/>
            <p14:sldId id="495"/>
            <p14:sldId id="497"/>
            <p14:sldId id="500"/>
            <p14:sldId id="478"/>
            <p14:sldId id="493"/>
            <p14:sldId id="480"/>
            <p14:sldId id="482"/>
            <p14:sldId id="479"/>
            <p14:sldId id="481"/>
            <p14:sldId id="483"/>
            <p14:sldId id="492"/>
            <p14:sldId id="484"/>
            <p14:sldId id="485"/>
            <p14:sldId id="436"/>
            <p14:sldId id="501"/>
            <p14:sldId id="408"/>
            <p14:sldId id="502"/>
            <p14:sldId id="409"/>
            <p14:sldId id="503"/>
            <p14:sldId id="410"/>
            <p14:sldId id="487"/>
            <p14:sldId id="437"/>
            <p14:sldId id="438"/>
            <p14:sldId id="411"/>
            <p14:sldId id="412"/>
            <p14:sldId id="486"/>
            <p14:sldId id="488"/>
            <p14:sldId id="489"/>
            <p14:sldId id="491"/>
            <p14:sldId id="504"/>
            <p14:sldId id="4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AADA"/>
    <a:srgbClr val="FFFFCC"/>
    <a:srgbClr val="FF6600"/>
    <a:srgbClr val="DCE6F2"/>
    <a:srgbClr val="B4CD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952" autoAdjust="0"/>
  </p:normalViewPr>
  <p:slideViewPr>
    <p:cSldViewPr>
      <p:cViewPr varScale="1">
        <p:scale>
          <a:sx n="133" d="100"/>
          <a:sy n="133" d="100"/>
        </p:scale>
        <p:origin x="2604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3272"/>
    </p:cViewPr>
  </p:sorterViewPr>
  <p:notesViewPr>
    <p:cSldViewPr>
      <p:cViewPr varScale="1">
        <p:scale>
          <a:sx n="76" d="100"/>
          <a:sy n="76" d="100"/>
        </p:scale>
        <p:origin x="21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625" cy="34129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21696" y="1"/>
            <a:ext cx="4302625" cy="3412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093CCF5-1013-41DE-9C7C-9642706224CD}" type="datetimeFigureOut">
              <a:rPr lang="zh-TW" altLang="en-US"/>
              <a:pPr>
                <a:defRPr/>
              </a:pPr>
              <a:t>2021/8/25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56379"/>
            <a:ext cx="4302625" cy="34129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21696" y="6456379"/>
            <a:ext cx="4302625" cy="3412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B0B229B-047F-4FA3-A17F-ACA48AC0CF7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6370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2625" cy="34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1696" y="1"/>
            <a:ext cx="4302625" cy="34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758726F-6810-4E5B-8EC4-1A6D44EDC4AC}" type="datetimeFigureOut">
              <a:rPr lang="zh-TW" altLang="en-US"/>
              <a:pPr>
                <a:defRPr/>
              </a:pPr>
              <a:t>2021/8/25</a:t>
            </a:fld>
            <a:endParaRPr lang="en-US" altLang="zh-TW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201" y="3229277"/>
            <a:ext cx="7942238" cy="3058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378"/>
            <a:ext cx="4302625" cy="34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1696" y="6456378"/>
            <a:ext cx="4302625" cy="34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D5F31EA-0C57-4EDC-958D-0DD3C93FDFB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745689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由於選擇權本身報酬不對稱性的原因</a:t>
            </a:r>
            <a:r>
              <a:rPr lang="en-US" altLang="zh-TW" dirty="0" smtClean="0"/>
              <a:t>,</a:t>
            </a:r>
            <a:r>
              <a:rPr lang="zh-TW" altLang="en-US" dirty="0" smtClean="0"/>
              <a:t>突顯波動率的價值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5F31EA-0C57-4EDC-958D-0DD3C93FDFB1}" type="slidenum">
              <a:rPr lang="zh-TW" altLang="en-US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154000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vega</a:t>
            </a:r>
            <a:r>
              <a:rPr lang="zh-TW" altLang="en-US" dirty="0" smtClean="0"/>
              <a:t>是</a:t>
            </a:r>
            <a:r>
              <a:rPr lang="en-US" altLang="zh-TW" dirty="0" err="1" smtClean="0"/>
              <a:t>vol</a:t>
            </a:r>
            <a:r>
              <a:rPr lang="zh-TW" altLang="en-US" dirty="0" smtClean="0"/>
              <a:t>變動</a:t>
            </a:r>
            <a:r>
              <a:rPr lang="en-US" altLang="zh-TW" dirty="0" smtClean="0"/>
              <a:t>1%</a:t>
            </a:r>
            <a:r>
              <a:rPr lang="zh-TW" altLang="en-US" dirty="0" smtClean="0"/>
              <a:t>帶來的損益</a:t>
            </a:r>
            <a:endParaRPr lang="en-US" altLang="zh-TW" dirty="0" smtClean="0"/>
          </a:p>
          <a:p>
            <a:r>
              <a:rPr lang="zh-TW" altLang="en-US" dirty="0" smtClean="0"/>
              <a:t>在同一條線 同一個</a:t>
            </a:r>
            <a:r>
              <a:rPr lang="en-US" altLang="zh-TW" dirty="0" err="1" smtClean="0"/>
              <a:t>vol</a:t>
            </a:r>
            <a:r>
              <a:rPr lang="zh-TW" altLang="en-US" dirty="0" smtClean="0"/>
              <a:t>下</a:t>
            </a:r>
            <a:endParaRPr lang="en-US" altLang="zh-TW" dirty="0" smtClean="0"/>
          </a:p>
          <a:p>
            <a:r>
              <a:rPr lang="zh-TW" altLang="en-US" dirty="0" smtClean="0"/>
              <a:t>考慮損益不對稱性 在價平多波動</a:t>
            </a:r>
            <a:r>
              <a:rPr lang="en-US" altLang="zh-TW" dirty="0" smtClean="0"/>
              <a:t>1%</a:t>
            </a:r>
            <a:r>
              <a:rPr lang="zh-TW" altLang="en-US" dirty="0" smtClean="0"/>
              <a:t>帶來的損益變化最大，所以價評</a:t>
            </a:r>
            <a:r>
              <a:rPr lang="en-US" altLang="zh-TW" dirty="0" err="1" smtClean="0"/>
              <a:t>vega</a:t>
            </a:r>
            <a:r>
              <a:rPr lang="zh-TW" altLang="en-US" dirty="0" smtClean="0"/>
              <a:t>最大，價內或價外較低</a:t>
            </a:r>
          </a:p>
          <a:p>
            <a:r>
              <a:rPr lang="zh-TW" altLang="en-US" dirty="0" smtClean="0"/>
              <a:t>同一條下</a:t>
            </a:r>
            <a:r>
              <a:rPr lang="en-US" altLang="zh-TW" dirty="0" smtClean="0"/>
              <a:t>S</a:t>
            </a:r>
            <a:r>
              <a:rPr lang="zh-TW" altLang="en-US" dirty="0" smtClean="0"/>
              <a:t>偏離價平</a:t>
            </a:r>
            <a:r>
              <a:rPr lang="en-US" altLang="zh-TW" dirty="0" err="1" smtClean="0"/>
              <a:t>vega</a:t>
            </a:r>
            <a:r>
              <a:rPr lang="zh-TW" altLang="en-US" dirty="0" smtClean="0"/>
              <a:t>會下降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vanna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價外高</a:t>
            </a:r>
            <a:r>
              <a:rPr lang="en-US" altLang="zh-TW" dirty="0" err="1" smtClean="0"/>
              <a:t>vol</a:t>
            </a:r>
            <a:r>
              <a:rPr lang="zh-TW" altLang="en-US" dirty="0" smtClean="0"/>
              <a:t>的時候多波動</a:t>
            </a:r>
            <a:r>
              <a:rPr lang="en-US" altLang="zh-TW" dirty="0" smtClean="0"/>
              <a:t>1%</a:t>
            </a:r>
            <a:r>
              <a:rPr lang="zh-TW" altLang="en-US" dirty="0" smtClean="0"/>
              <a:t>像是</a:t>
            </a:r>
            <a:r>
              <a:rPr lang="en-US" altLang="zh-TW" dirty="0" smtClean="0"/>
              <a:t>+-G</a:t>
            </a:r>
            <a:r>
              <a:rPr lang="zh-TW" altLang="en-US" dirty="0" smtClean="0"/>
              <a:t> 在走出去以後多走</a:t>
            </a:r>
            <a:r>
              <a:rPr lang="en-US" altLang="zh-TW" dirty="0" smtClean="0"/>
              <a:t>1%</a:t>
            </a:r>
            <a:r>
              <a:rPr lang="zh-TW" altLang="en-US" dirty="0" smtClean="0"/>
              <a:t>帶來的效益會更高</a:t>
            </a:r>
            <a:endParaRPr lang="en-US" altLang="zh-TW" dirty="0" smtClean="0"/>
          </a:p>
          <a:p>
            <a:r>
              <a:rPr lang="en-US" altLang="zh-TW" dirty="0" smtClean="0"/>
              <a:t>Vega</a:t>
            </a:r>
            <a:r>
              <a:rPr lang="zh-TW" altLang="en-US" dirty="0" smtClean="0"/>
              <a:t>對</a:t>
            </a:r>
            <a:r>
              <a:rPr lang="en-US" altLang="zh-TW" dirty="0" err="1" smtClean="0"/>
              <a:t>vol</a:t>
            </a:r>
            <a:r>
              <a:rPr lang="zh-TW" altLang="en-US" dirty="0" smtClean="0"/>
              <a:t>微分是 </a:t>
            </a:r>
            <a:r>
              <a:rPr lang="en-US" altLang="zh-TW" dirty="0" err="1" smtClean="0"/>
              <a:t>vomma</a:t>
            </a:r>
            <a:r>
              <a:rPr lang="zh-TW" altLang="en-US" dirty="0" smtClean="0"/>
              <a:t> 但這個很少用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5F31EA-0C57-4EDC-958D-0DD3C93FDFB1}" type="slidenum">
              <a:rPr lang="zh-TW" altLang="en-US" smtClean="0"/>
              <a:pPr>
                <a:defRPr/>
              </a:pPr>
              <a:t>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857745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5F31EA-0C57-4EDC-958D-0DD3C93FDFB1}" type="slidenum">
              <a:rPr lang="zh-TW" altLang="en-US" smtClean="0"/>
              <a:pPr>
                <a:defRPr/>
              </a:pPr>
              <a:t>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753010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57550" y="509588"/>
            <a:ext cx="3402013" cy="2551112"/>
          </a:xfrm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1388" y="3229793"/>
            <a:ext cx="7272271" cy="306020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TW" altLang="en-US" dirty="0" smtClean="0">
                <a:latin typeface="Arial" panose="020B0604020202020204" pitchFamily="34" charset="0"/>
              </a:rPr>
              <a:t>波動的期望值大概就是變異數</a:t>
            </a:r>
            <a:r>
              <a:rPr lang="zh-TW" altLang="en-US" baseline="0" dirty="0" smtClean="0">
                <a:latin typeface="Arial" panose="020B0604020202020204" pitchFamily="34" charset="0"/>
              </a:rPr>
              <a:t> </a:t>
            </a:r>
            <a:r>
              <a:rPr lang="zh-TW" altLang="en-US" dirty="0" smtClean="0">
                <a:latin typeface="Arial" panose="020B0604020202020204" pitchFamily="34" charset="0"/>
              </a:rPr>
              <a:t> </a:t>
            </a:r>
            <a:r>
              <a:rPr lang="en-US" altLang="zh-TW" dirty="0" smtClean="0">
                <a:latin typeface="Arial" panose="020B0604020202020204" pitchFamily="34" charset="0"/>
              </a:rPr>
              <a:t>sigma^2*T</a:t>
            </a:r>
          </a:p>
          <a:p>
            <a:r>
              <a:rPr lang="zh-TW" altLang="en-US" dirty="0" smtClean="0">
                <a:latin typeface="Arial" panose="020B0604020202020204" pitchFamily="34" charset="0"/>
              </a:rPr>
              <a:t>所以</a:t>
            </a:r>
            <a:r>
              <a:rPr lang="en-US" altLang="zh-TW" dirty="0" smtClean="0">
                <a:latin typeface="Arial" panose="020B0604020202020204" pitchFamily="34" charset="0"/>
              </a:rPr>
              <a:t>sigma</a:t>
            </a:r>
            <a:r>
              <a:rPr lang="zh-TW" altLang="en-US" dirty="0" smtClean="0">
                <a:latin typeface="Arial" panose="020B0604020202020204" pitchFamily="34" charset="0"/>
              </a:rPr>
              <a:t>和</a:t>
            </a:r>
            <a:r>
              <a:rPr lang="en-US" altLang="zh-TW" dirty="0" smtClean="0">
                <a:latin typeface="Arial" panose="020B0604020202020204" pitchFamily="34" charset="0"/>
              </a:rPr>
              <a:t>T</a:t>
            </a:r>
            <a:r>
              <a:rPr lang="zh-TW" altLang="en-US" dirty="0" smtClean="0">
                <a:latin typeface="Arial" panose="020B0604020202020204" pitchFamily="34" charset="0"/>
              </a:rPr>
              <a:t>帶來的影響同向</a:t>
            </a:r>
            <a:endParaRPr lang="en-US" altLang="zh-TW" dirty="0" smtClean="0">
              <a:latin typeface="Arial" panose="020B0604020202020204" pitchFamily="34" charset="0"/>
            </a:endParaRPr>
          </a:p>
          <a:p>
            <a:endParaRPr lang="en-US" altLang="zh-TW" dirty="0" smtClean="0">
              <a:latin typeface="Arial" panose="020B0604020202020204" pitchFamily="34" charset="0"/>
            </a:endParaRPr>
          </a:p>
          <a:p>
            <a:endParaRPr lang="zh-TW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9583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rd</a:t>
            </a:r>
            <a:r>
              <a:rPr lang="zh-TW" altLang="en-US" dirty="0" smtClean="0"/>
              <a:t>通常放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5F31EA-0C57-4EDC-958D-0DD3C93FDFB1}" type="slidenum">
              <a:rPr lang="zh-TW" altLang="en-US" smtClean="0"/>
              <a:pPr>
                <a:defRPr/>
              </a:pPr>
              <a:t>33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597833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Wd</a:t>
            </a:r>
            <a:r>
              <a:rPr lang="en-US" altLang="zh-TW" dirty="0" smtClean="0"/>
              <a:t> 1.5~1 </a:t>
            </a:r>
            <a:r>
              <a:rPr lang="zh-TW" altLang="en-US" dirty="0" smtClean="0"/>
              <a:t>越短天期越小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5F31EA-0C57-4EDC-958D-0DD3C93FDFB1}" type="slidenum">
              <a:rPr lang="zh-TW" altLang="en-US" smtClean="0"/>
              <a:pPr>
                <a:defRPr/>
              </a:pPr>
              <a:t>34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683963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但有時候上漲</a:t>
            </a:r>
            <a:r>
              <a:rPr lang="en-US" altLang="zh-TW" dirty="0" err="1" smtClean="0"/>
              <a:t>rr</a:t>
            </a:r>
            <a:r>
              <a:rPr lang="zh-TW" altLang="en-US" dirty="0" smtClean="0"/>
              <a:t>走正下跌</a:t>
            </a:r>
            <a:r>
              <a:rPr lang="en-US" altLang="zh-TW" dirty="0" err="1" smtClean="0"/>
              <a:t>rr</a:t>
            </a:r>
            <a:r>
              <a:rPr lang="zh-TW" altLang="en-US" dirty="0" smtClean="0"/>
              <a:t>走負</a:t>
            </a:r>
            <a:endParaRPr lang="en-US" altLang="zh-TW" dirty="0" smtClean="0"/>
          </a:p>
          <a:p>
            <a:r>
              <a:rPr lang="zh-TW" altLang="en-US" dirty="0" smtClean="0"/>
              <a:t>過高行情或是</a:t>
            </a:r>
            <a:r>
              <a:rPr lang="en-US" altLang="zh-TW" dirty="0" err="1" smtClean="0"/>
              <a:t>adj</a:t>
            </a:r>
            <a:r>
              <a:rPr lang="zh-TW" altLang="en-US" dirty="0" smtClean="0"/>
              <a:t>先拿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5F31EA-0C57-4EDC-958D-0DD3C93FDFB1}" type="slidenum">
              <a:rPr lang="zh-TW" altLang="en-US" smtClean="0"/>
              <a:pPr>
                <a:defRPr/>
              </a:pPr>
              <a:t>36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603125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TW" altLang="en-US" dirty="0" smtClean="0"/>
              <a:t>逆勢</a:t>
            </a:r>
            <a:r>
              <a:rPr lang="en-US" altLang="zh-TW" dirty="0" err="1" smtClean="0"/>
              <a:t>oundong</a:t>
            </a:r>
            <a:r>
              <a:rPr lang="zh-TW" altLang="en-US" dirty="0" smtClean="0"/>
              <a:t>操作</a:t>
            </a:r>
            <a:endParaRPr lang="en-US" altLang="zh-TW" dirty="0" smtClean="0"/>
          </a:p>
          <a:p>
            <a:pPr algn="l"/>
            <a:r>
              <a:rPr lang="zh-TW" altLang="en-US" dirty="0" smtClean="0"/>
              <a:t>順勢或主動建倉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5F31EA-0C57-4EDC-958D-0DD3C93FDFB1}" type="slidenum">
              <a:rPr lang="zh-TW" altLang="en-US" smtClean="0"/>
              <a:pPr>
                <a:defRPr/>
              </a:pPr>
              <a:t>37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32042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57550" y="509588"/>
            <a:ext cx="3402013" cy="2551112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1388" y="3229793"/>
            <a:ext cx="7272271" cy="306020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TW" altLang="en-US" dirty="0" smtClean="0">
                <a:latin typeface="Arial" panose="020B0604020202020204" pitchFamily="34" charset="0"/>
              </a:rPr>
              <a:t>估計交易日一年約</a:t>
            </a:r>
            <a:r>
              <a:rPr lang="en-US" altLang="zh-TW" dirty="0" smtClean="0">
                <a:latin typeface="Arial" panose="020B0604020202020204" pitchFamily="34" charset="0"/>
              </a:rPr>
              <a:t>256</a:t>
            </a:r>
            <a:r>
              <a:rPr lang="zh-TW" altLang="en-US" dirty="0" smtClean="0">
                <a:latin typeface="Arial" panose="020B0604020202020204" pitchFamily="34" charset="0"/>
              </a:rPr>
              <a:t>天</a:t>
            </a:r>
            <a:endParaRPr lang="en-US" altLang="zh-TW" dirty="0" smtClean="0">
              <a:latin typeface="Arial" panose="020B0604020202020204" pitchFamily="34" charset="0"/>
            </a:endParaRPr>
          </a:p>
          <a:p>
            <a:r>
              <a:rPr lang="en-US" altLang="zh-TW" dirty="0" smtClean="0">
                <a:latin typeface="Arial" panose="020B0604020202020204" pitchFamily="34" charset="0"/>
              </a:rPr>
              <a:t>2018~2020</a:t>
            </a:r>
            <a:r>
              <a:rPr lang="zh-TW" altLang="en-US" dirty="0" smtClean="0">
                <a:latin typeface="Arial" panose="020B0604020202020204" pitchFamily="34" charset="0"/>
              </a:rPr>
              <a:t>實際  </a:t>
            </a:r>
            <a:r>
              <a:rPr lang="en-US" altLang="zh-TW" dirty="0" smtClean="0">
                <a:latin typeface="Arial" panose="020B0604020202020204" pitchFamily="34" charset="0"/>
              </a:rPr>
              <a:t>244~246</a:t>
            </a:r>
          </a:p>
          <a:p>
            <a:r>
              <a:rPr lang="en-US" altLang="zh-TW" dirty="0" smtClean="0">
                <a:latin typeface="Arial" panose="020B0604020202020204" pitchFamily="34" charset="0"/>
              </a:rPr>
              <a:t>256</a:t>
            </a:r>
            <a:r>
              <a:rPr lang="zh-TW" altLang="en-US" dirty="0" smtClean="0">
                <a:latin typeface="Arial" panose="020B0604020202020204" pitchFamily="34" charset="0"/>
              </a:rPr>
              <a:t>個常態相加變異數</a:t>
            </a:r>
            <a:r>
              <a:rPr lang="en-US" altLang="zh-TW" dirty="0" smtClean="0">
                <a:latin typeface="Arial" panose="020B0604020202020204" pitchFamily="34" charset="0"/>
              </a:rPr>
              <a:t>256</a:t>
            </a:r>
            <a:r>
              <a:rPr lang="zh-TW" altLang="en-US" dirty="0" smtClean="0">
                <a:latin typeface="Arial" panose="020B0604020202020204" pitchFamily="34" charset="0"/>
              </a:rPr>
              <a:t>倍，標準差 根號</a:t>
            </a:r>
            <a:r>
              <a:rPr lang="en-US" altLang="zh-TW" dirty="0" smtClean="0">
                <a:latin typeface="Arial" panose="020B0604020202020204" pitchFamily="34" charset="0"/>
              </a:rPr>
              <a:t>256</a:t>
            </a:r>
            <a:r>
              <a:rPr lang="zh-TW" altLang="en-US" dirty="0" smtClean="0">
                <a:latin typeface="Arial" panose="020B0604020202020204" pitchFamily="34" charset="0"/>
              </a:rPr>
              <a:t>倍 </a:t>
            </a:r>
            <a:r>
              <a:rPr lang="en-US" altLang="zh-TW" dirty="0" smtClean="0">
                <a:latin typeface="Arial" panose="020B0604020202020204" pitchFamily="34" charset="0"/>
              </a:rPr>
              <a:t>=16</a:t>
            </a:r>
            <a:r>
              <a:rPr lang="zh-TW" altLang="en-US" dirty="0" smtClean="0">
                <a:latin typeface="Arial" panose="020B0604020202020204" pitchFamily="34" charset="0"/>
              </a:rPr>
              <a:t>倍</a:t>
            </a:r>
            <a:endParaRPr lang="en-US" altLang="zh-TW" dirty="0" smtClean="0">
              <a:latin typeface="Arial" panose="020B0604020202020204" pitchFamily="34" charset="0"/>
            </a:endParaRPr>
          </a:p>
          <a:p>
            <a:endParaRPr lang="zh-TW" altLang="en-US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141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資料區間很重要，假設我是每天收盤避險，我要看日</a:t>
            </a:r>
            <a:r>
              <a:rPr lang="en-US" altLang="zh-TW" dirty="0" smtClean="0"/>
              <a:t>K</a:t>
            </a:r>
            <a:r>
              <a:rPr lang="zh-TW" altLang="en-US" dirty="0" smtClean="0"/>
              <a:t>回推</a:t>
            </a:r>
            <a:r>
              <a:rPr lang="en-US" altLang="zh-TW" dirty="0" smtClean="0"/>
              <a:t>256</a:t>
            </a:r>
          </a:p>
          <a:p>
            <a:r>
              <a:rPr lang="zh-TW" altLang="en-US" dirty="0" smtClean="0"/>
              <a:t>如果我是盤中五分鐘避險一次，我要看</a:t>
            </a:r>
            <a:r>
              <a:rPr lang="en-US" altLang="zh-TW" dirty="0" smtClean="0"/>
              <a:t>5</a:t>
            </a:r>
            <a:r>
              <a:rPr lang="zh-TW" altLang="en-US" dirty="0" smtClean="0"/>
              <a:t>分</a:t>
            </a:r>
            <a:r>
              <a:rPr lang="en-US" altLang="zh-TW" dirty="0" smtClean="0"/>
              <a:t>K</a:t>
            </a:r>
            <a:r>
              <a:rPr lang="zh-TW" altLang="en-US" dirty="0" smtClean="0"/>
              <a:t>避險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5F31EA-0C57-4EDC-958D-0DD3C93FDFB1}" type="slidenum">
              <a:rPr lang="zh-TW" altLang="en-US" smtClean="0"/>
              <a:pPr>
                <a:defRPr/>
              </a:pPr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55588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5F31EA-0C57-4EDC-958D-0DD3C93FDFB1}" type="slidenum">
              <a:rPr lang="zh-TW" altLang="en-US" smtClean="0"/>
              <a:pPr>
                <a:defRPr/>
              </a:pPr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45678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美股 最低</a:t>
            </a:r>
            <a:r>
              <a:rPr lang="en-US" altLang="zh-TW" dirty="0" smtClean="0"/>
              <a:t>17.1</a:t>
            </a:r>
            <a:r>
              <a:rPr lang="zh-TW" altLang="en-US" dirty="0" smtClean="0"/>
              <a:t> 最高</a:t>
            </a:r>
            <a:r>
              <a:rPr lang="en-US" altLang="zh-TW" dirty="0" smtClean="0"/>
              <a:t>37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5F31EA-0C57-4EDC-958D-0DD3C93FDFB1}" type="slidenum">
              <a:rPr lang="zh-TW" altLang="en-US" smtClean="0"/>
              <a:pPr>
                <a:defRPr/>
              </a:pPr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72814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Call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的</a:t>
            </a:r>
            <a:r>
              <a:rPr lang="en-US" altLang="zh-TW" baseline="0" dirty="0" smtClean="0"/>
              <a:t>delta</a:t>
            </a:r>
            <a:r>
              <a:rPr lang="zh-TW" altLang="en-US" baseline="0" dirty="0" smtClean="0"/>
              <a:t>與</a:t>
            </a:r>
            <a:r>
              <a:rPr lang="en-US" altLang="zh-TW" baseline="0" dirty="0" smtClean="0"/>
              <a:t>S</a:t>
            </a:r>
            <a:r>
              <a:rPr lang="zh-TW" altLang="en-US" baseline="0" dirty="0" smtClean="0"/>
              <a:t>相關性圖形</a:t>
            </a:r>
            <a:endParaRPr lang="en-US" altLang="zh-TW" baseline="0" dirty="0" smtClean="0"/>
          </a:p>
          <a:p>
            <a:r>
              <a:rPr lang="zh-TW" altLang="en-US" baseline="0" dirty="0" smtClean="0"/>
              <a:t>隨著離到期日越近，時間剩餘越少，</a:t>
            </a:r>
            <a:endParaRPr lang="en-US" altLang="zh-TW" baseline="0" dirty="0" smtClean="0"/>
          </a:p>
          <a:p>
            <a:r>
              <a:rPr lang="en-US" altLang="zh-TW" baseline="0" dirty="0" smtClean="0"/>
              <a:t>Delta</a:t>
            </a:r>
            <a:r>
              <a:rPr lang="zh-TW" altLang="en-US" baseline="0" dirty="0" smtClean="0"/>
              <a:t>隨</a:t>
            </a:r>
            <a:r>
              <a:rPr lang="en-US" altLang="zh-TW" baseline="0" dirty="0" smtClean="0"/>
              <a:t>S</a:t>
            </a:r>
            <a:r>
              <a:rPr lang="zh-TW" altLang="en-US" baseline="0" dirty="0" smtClean="0"/>
              <a:t>變化越敏感</a:t>
            </a:r>
            <a:endParaRPr lang="en-US" altLang="zh-TW" baseline="0" dirty="0" smtClean="0"/>
          </a:p>
          <a:p>
            <a:endParaRPr lang="en-US" altLang="zh-TW" baseline="0" dirty="0" smtClean="0"/>
          </a:p>
          <a:p>
            <a:r>
              <a:rPr lang="en-US" altLang="zh-TW" dirty="0" smtClean="0"/>
              <a:t>T=0</a:t>
            </a:r>
            <a:r>
              <a:rPr lang="zh-TW" altLang="en-US" dirty="0" smtClean="0"/>
              <a:t>就是直接垂直線</a:t>
            </a:r>
            <a:endParaRPr lang="en-US" altLang="zh-TW" dirty="0" smtClean="0"/>
          </a:p>
          <a:p>
            <a:r>
              <a:rPr lang="en-US" altLang="zh-TW" dirty="0" err="1" smtClean="0"/>
              <a:t>Dleta</a:t>
            </a:r>
            <a:r>
              <a:rPr lang="zh-TW" altLang="en-US" dirty="0" smtClean="0"/>
              <a:t>就是價內的機率</a:t>
            </a:r>
            <a:endParaRPr lang="en-US" altLang="zh-TW" dirty="0" smtClean="0"/>
          </a:p>
          <a:p>
            <a:r>
              <a:rPr lang="zh-TW" altLang="en-US" dirty="0" smtClean="0"/>
              <a:t>隨著越接近到期 </a:t>
            </a:r>
            <a:r>
              <a:rPr lang="en-US" altLang="zh-TW" dirty="0" smtClean="0"/>
              <a:t>S</a:t>
            </a:r>
            <a:r>
              <a:rPr lang="zh-TW" altLang="en-US" dirty="0" smtClean="0"/>
              <a:t>影響力越大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找一個垂直線 其他參數不變下，時間過去</a:t>
            </a:r>
            <a:r>
              <a:rPr lang="en-US" altLang="zh-TW" dirty="0" smtClean="0"/>
              <a:t>delta</a:t>
            </a:r>
            <a:r>
              <a:rPr lang="zh-TW" altLang="en-US" dirty="0" smtClean="0"/>
              <a:t>變大</a:t>
            </a:r>
            <a:r>
              <a:rPr lang="en-US" altLang="zh-TW" dirty="0" smtClean="0"/>
              <a:t>=</a:t>
            </a:r>
            <a:r>
              <a:rPr lang="zh-TW" altLang="en-US" dirty="0" smtClean="0"/>
              <a:t>長多單 隨時間長的</a:t>
            </a:r>
            <a:r>
              <a:rPr lang="en-US" altLang="zh-TW" dirty="0" smtClean="0"/>
              <a:t>delta</a:t>
            </a:r>
            <a:r>
              <a:rPr lang="zh-TW" altLang="en-US" dirty="0" smtClean="0"/>
              <a:t>是</a:t>
            </a:r>
            <a:r>
              <a:rPr lang="en-US" altLang="zh-TW" dirty="0" smtClean="0"/>
              <a:t>charm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5F31EA-0C57-4EDC-958D-0DD3C93FDFB1}" type="slidenum">
              <a:rPr lang="zh-TW" altLang="en-US" smtClean="0"/>
              <a:pPr>
                <a:defRPr/>
              </a:pPr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67597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 </a:t>
            </a:r>
            <a:r>
              <a:rPr lang="en-US" altLang="zh-TW" dirty="0" smtClean="0"/>
              <a:t>Gamma</a:t>
            </a:r>
            <a:r>
              <a:rPr lang="zh-TW" altLang="en-US" dirty="0" smtClean="0"/>
              <a:t>是</a:t>
            </a:r>
            <a:r>
              <a:rPr lang="en-US" altLang="zh-TW" dirty="0" smtClean="0"/>
              <a:t>delta</a:t>
            </a:r>
            <a:r>
              <a:rPr lang="zh-TW" altLang="en-US" dirty="0" smtClean="0"/>
              <a:t>對</a:t>
            </a:r>
            <a:r>
              <a:rPr lang="en-US" altLang="zh-TW" dirty="0" smtClean="0"/>
              <a:t>S</a:t>
            </a:r>
            <a:r>
              <a:rPr lang="zh-TW" altLang="en-US" dirty="0" smtClean="0"/>
              <a:t>微分，從剛剛的圖可以看出來</a:t>
            </a:r>
            <a:endParaRPr lang="en-US" altLang="zh-TW" dirty="0" smtClean="0"/>
          </a:p>
          <a:p>
            <a:r>
              <a:rPr lang="zh-TW" altLang="en-US" dirty="0" smtClean="0"/>
              <a:t>短天期斜率變化比較陡 圖形長這樣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Gamma</a:t>
            </a:r>
            <a:r>
              <a:rPr lang="zh-TW" altLang="en-US" dirty="0" smtClean="0"/>
              <a:t>是</a:t>
            </a:r>
            <a:r>
              <a:rPr lang="en-US" altLang="zh-TW" dirty="0" smtClean="0"/>
              <a:t>S</a:t>
            </a:r>
            <a:r>
              <a:rPr lang="zh-TW" altLang="en-US" dirty="0" smtClean="0"/>
              <a:t>變化長出來的</a:t>
            </a:r>
            <a:r>
              <a:rPr lang="en-US" altLang="zh-TW" dirty="0" smtClean="0"/>
              <a:t>delta</a:t>
            </a:r>
            <a:r>
              <a:rPr lang="zh-TW" altLang="en-US" dirty="0" smtClean="0"/>
              <a:t>，天期越短的</a:t>
            </a:r>
            <a:r>
              <a:rPr lang="en-US" altLang="zh-TW" dirty="0" smtClean="0"/>
              <a:t>S</a:t>
            </a:r>
            <a:r>
              <a:rPr lang="zh-TW" altLang="en-US" dirty="0" smtClean="0"/>
              <a:t>變化帶來的多空單變化比較敏感，</a:t>
            </a:r>
            <a:endParaRPr lang="en-US" altLang="zh-TW" dirty="0" smtClean="0"/>
          </a:p>
          <a:p>
            <a:r>
              <a:rPr lang="zh-TW" altLang="en-US" dirty="0" smtClean="0"/>
              <a:t>最極端的就是下一秒就結算，下一刻收哪邊</a:t>
            </a:r>
            <a:r>
              <a:rPr lang="en-US" altLang="zh-TW" dirty="0" smtClean="0"/>
              <a:t>delta</a:t>
            </a:r>
            <a:r>
              <a:rPr lang="zh-TW" altLang="en-US" dirty="0" smtClean="0"/>
              <a:t>不是</a:t>
            </a:r>
            <a:r>
              <a:rPr lang="en-US" altLang="zh-TW" dirty="0" smtClean="0"/>
              <a:t>0</a:t>
            </a:r>
            <a:r>
              <a:rPr lang="zh-TW" altLang="en-US" dirty="0" smtClean="0"/>
              <a:t>就是</a:t>
            </a:r>
            <a:r>
              <a:rPr lang="en-US" altLang="zh-TW" dirty="0" smtClean="0"/>
              <a:t>1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同一條上</a:t>
            </a:r>
            <a:r>
              <a:rPr lang="en-US" altLang="zh-TW" dirty="0" smtClean="0"/>
              <a:t>S</a:t>
            </a:r>
            <a:r>
              <a:rPr lang="zh-TW" altLang="en-US" dirty="0" smtClean="0"/>
              <a:t>走離價平</a:t>
            </a:r>
            <a:r>
              <a:rPr lang="en-US" altLang="zh-TW" dirty="0" smtClean="0"/>
              <a:t>Gamma</a:t>
            </a:r>
            <a:r>
              <a:rPr lang="zh-TW" altLang="en-US" dirty="0" smtClean="0"/>
              <a:t>會變小 </a:t>
            </a:r>
            <a:r>
              <a:rPr lang="en-US" altLang="zh-TW" dirty="0" smtClean="0"/>
              <a:t>(speed)</a:t>
            </a:r>
          </a:p>
          <a:p>
            <a:r>
              <a:rPr lang="zh-TW" altLang="en-US" dirty="0" smtClean="0"/>
              <a:t>同一個</a:t>
            </a:r>
            <a:r>
              <a:rPr lang="en-US" altLang="zh-TW" dirty="0" smtClean="0"/>
              <a:t>S</a:t>
            </a:r>
            <a:r>
              <a:rPr lang="zh-TW" altLang="en-US" dirty="0" smtClean="0"/>
              <a:t>下，</a:t>
            </a:r>
            <a:r>
              <a:rPr lang="en-US" altLang="zh-TW" dirty="0" smtClean="0"/>
              <a:t>t decay</a:t>
            </a:r>
            <a:r>
              <a:rPr lang="zh-TW" altLang="en-US" dirty="0" smtClean="0"/>
              <a:t> </a:t>
            </a:r>
            <a:r>
              <a:rPr lang="en-US" altLang="zh-TW" dirty="0" smtClean="0"/>
              <a:t>G</a:t>
            </a:r>
            <a:r>
              <a:rPr lang="zh-TW" altLang="en-US" dirty="0" smtClean="0"/>
              <a:t>變大是</a:t>
            </a:r>
            <a:r>
              <a:rPr lang="en-US" altLang="zh-TW" dirty="0" smtClean="0"/>
              <a:t>color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5F31EA-0C57-4EDC-958D-0DD3C93FDFB1}" type="slidenum">
              <a:rPr lang="zh-TW" altLang="en-US" smtClean="0"/>
              <a:pPr>
                <a:defRPr/>
              </a:pPr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36744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aseline="0" dirty="0" smtClean="0"/>
              <a:t>隨著</a:t>
            </a:r>
            <a:r>
              <a:rPr lang="en-US" altLang="zh-TW" baseline="0" dirty="0" err="1" smtClean="0"/>
              <a:t>vol</a:t>
            </a:r>
            <a:r>
              <a:rPr lang="zh-TW" altLang="en-US" baseline="0" dirty="0" smtClean="0"/>
              <a:t>越低，</a:t>
            </a:r>
            <a:endParaRPr lang="en-US" altLang="zh-TW" baseline="0" dirty="0" smtClean="0"/>
          </a:p>
          <a:p>
            <a:r>
              <a:rPr lang="en-US" altLang="zh-TW" baseline="0" dirty="0" smtClean="0"/>
              <a:t>Delta</a:t>
            </a:r>
            <a:r>
              <a:rPr lang="zh-TW" altLang="en-US" baseline="0" dirty="0" smtClean="0"/>
              <a:t>隨</a:t>
            </a:r>
            <a:r>
              <a:rPr lang="en-US" altLang="zh-TW" baseline="0" dirty="0" smtClean="0"/>
              <a:t>S</a:t>
            </a:r>
            <a:r>
              <a:rPr lang="zh-TW" altLang="en-US" baseline="0" dirty="0" smtClean="0"/>
              <a:t>變化越敏感</a:t>
            </a:r>
            <a:endParaRPr lang="en-US" altLang="zh-TW" baseline="0" dirty="0" smtClean="0"/>
          </a:p>
          <a:p>
            <a:endParaRPr lang="en-US" altLang="zh-TW" baseline="0" dirty="0" smtClean="0"/>
          </a:p>
          <a:p>
            <a:r>
              <a:rPr lang="en-US" altLang="zh-TW" dirty="0" err="1" smtClean="0"/>
              <a:t>Dleta</a:t>
            </a:r>
            <a:r>
              <a:rPr lang="zh-TW" altLang="en-US" dirty="0" smtClean="0"/>
              <a:t>就是價內的機率</a:t>
            </a:r>
            <a:endParaRPr lang="en-US" altLang="zh-TW" dirty="0" smtClean="0"/>
          </a:p>
          <a:p>
            <a:r>
              <a:rPr lang="zh-TW" altLang="en-US" dirty="0" smtClean="0"/>
              <a:t>隨著波動度降低， </a:t>
            </a:r>
            <a:r>
              <a:rPr lang="en-US" altLang="zh-TW" dirty="0" smtClean="0"/>
              <a:t>S</a:t>
            </a:r>
            <a:r>
              <a:rPr lang="zh-TW" altLang="en-US" dirty="0" smtClean="0"/>
              <a:t>影響力越大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5F31EA-0C57-4EDC-958D-0DD3C93FDFB1}" type="slidenum">
              <a:rPr lang="zh-TW" altLang="en-US" smtClean="0"/>
              <a:pPr>
                <a:defRPr/>
              </a:pPr>
              <a:t>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691545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 </a:t>
            </a:r>
            <a:r>
              <a:rPr lang="en-US" altLang="zh-TW" dirty="0" smtClean="0"/>
              <a:t>Gamma</a:t>
            </a:r>
            <a:r>
              <a:rPr lang="zh-TW" altLang="en-US" dirty="0" smtClean="0"/>
              <a:t>是</a:t>
            </a:r>
            <a:r>
              <a:rPr lang="en-US" altLang="zh-TW" dirty="0" smtClean="0"/>
              <a:t>delta</a:t>
            </a:r>
            <a:r>
              <a:rPr lang="zh-TW" altLang="en-US" dirty="0" smtClean="0"/>
              <a:t>對</a:t>
            </a:r>
            <a:r>
              <a:rPr lang="en-US" altLang="zh-TW" dirty="0" smtClean="0"/>
              <a:t>S</a:t>
            </a:r>
            <a:r>
              <a:rPr lang="zh-TW" altLang="en-US" dirty="0" smtClean="0"/>
              <a:t>微分，從剛剛的圖可以看出來</a:t>
            </a:r>
            <a:endParaRPr lang="en-US" altLang="zh-TW" dirty="0" smtClean="0"/>
          </a:p>
          <a:p>
            <a:r>
              <a:rPr lang="zh-TW" altLang="en-US" dirty="0" smtClean="0"/>
              <a:t>波動率越低斜率變化比較陡 圖形長這樣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Gamma</a:t>
            </a:r>
            <a:r>
              <a:rPr lang="zh-TW" altLang="en-US" dirty="0" smtClean="0"/>
              <a:t>是</a:t>
            </a:r>
            <a:r>
              <a:rPr lang="en-US" altLang="zh-TW" dirty="0" smtClean="0"/>
              <a:t>S</a:t>
            </a:r>
            <a:r>
              <a:rPr lang="zh-TW" altLang="en-US" dirty="0" smtClean="0"/>
              <a:t>變化長出來的</a:t>
            </a:r>
            <a:r>
              <a:rPr lang="en-US" altLang="zh-TW" dirty="0" smtClean="0"/>
              <a:t>delta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r>
              <a:rPr lang="zh-TW" altLang="en-US" dirty="0" smtClean="0"/>
              <a:t>當波度度低時 已實現的</a:t>
            </a:r>
            <a:r>
              <a:rPr lang="en-US" altLang="zh-TW" dirty="0" smtClean="0"/>
              <a:t>S</a:t>
            </a:r>
            <a:r>
              <a:rPr lang="zh-TW" altLang="en-US" dirty="0" smtClean="0"/>
              <a:t>帶來的多空單變化比較敏感，</a:t>
            </a:r>
            <a:endParaRPr lang="en-US" altLang="zh-TW" dirty="0" smtClean="0"/>
          </a:p>
          <a:p>
            <a:r>
              <a:rPr lang="zh-TW" altLang="en-US" dirty="0" smtClean="0"/>
              <a:t>就像是</a:t>
            </a:r>
            <a:r>
              <a:rPr lang="en-US" altLang="zh-TW" dirty="0" smtClean="0"/>
              <a:t>S</a:t>
            </a:r>
            <a:r>
              <a:rPr lang="zh-TW" altLang="en-US" dirty="0" smtClean="0"/>
              <a:t>已經到這邊了波動度低離開這個區間的機率低，所以</a:t>
            </a:r>
            <a:r>
              <a:rPr lang="en-US" altLang="zh-TW" dirty="0" smtClean="0"/>
              <a:t>G</a:t>
            </a:r>
            <a:r>
              <a:rPr lang="zh-TW" altLang="en-US" dirty="0" smtClean="0"/>
              <a:t>比較大 比較敏感</a:t>
            </a:r>
            <a:endParaRPr lang="en-US" altLang="zh-TW" dirty="0" smtClean="0"/>
          </a:p>
          <a:p>
            <a:r>
              <a:rPr lang="zh-TW" altLang="en-US" dirty="0" smtClean="0"/>
              <a:t>所以波動度越低的變化方向其實跟</a:t>
            </a:r>
            <a:r>
              <a:rPr lang="en-US" altLang="zh-TW" dirty="0" smtClean="0"/>
              <a:t>t</a:t>
            </a:r>
            <a:r>
              <a:rPr lang="zh-TW" altLang="en-US" dirty="0" smtClean="0"/>
              <a:t>越短一樣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5F31EA-0C57-4EDC-958D-0DD3C93FDFB1}" type="slidenum">
              <a:rPr lang="zh-TW" altLang="en-US" smtClean="0"/>
              <a:pPr>
                <a:defRPr/>
              </a:pPr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33759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7CB1FF-5CB6-4983-B0D7-5DEF4EECB57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19380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92F9EF-89B1-45B0-9804-BADAF5ACC26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56104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4676C7-D411-44C7-B312-EF529EF1E4A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02670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5B6D7D-502C-45D9-A379-754E683CAF1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88501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E94672-47A9-484D-B1B1-D7F80E9AA6A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251593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5A053F-90E2-4230-A677-4DC4BF640AF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51540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軟正黑體" pitchFamily="34" charset="-120"/>
                <a:ea typeface="微軟正黑體" pitchFamily="34" charset="-120"/>
              </a:defRPr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79B5C5-4BA8-42E0-BB33-482A17BA10D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28551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4BB773-6339-4D5A-B17C-5FAA02223D3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55990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D7282A-6513-4C69-918D-4552EAAC5FD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29886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C9DC8-5B8E-4746-8DA1-4EDCCEA717B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47704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29E602-A999-4176-988E-E0B0D702A72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70339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CE01B6-E397-46D4-9261-92329A915DC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22685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D9561C-D726-4610-A14E-00C006827E5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4837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36EF29-CA0E-419D-BB34-DA2B2BF588F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17759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YTS-4.13.jpg"/>
          <p:cNvPicPr>
            <a:picLocks noChangeAspect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91440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82296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90613"/>
            <a:ext cx="8229600" cy="521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6913" y="6481763"/>
            <a:ext cx="2133600" cy="37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2532F6F-9CCC-431C-BF4C-C98AB2E0F12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19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標楷體" panose="03000509000000000000" pitchFamily="65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" charset="0"/>
          <a:ea typeface="標楷體" panose="03000509000000000000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" charset="0"/>
          <a:ea typeface="標楷體" panose="03000509000000000000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" charset="0"/>
          <a:ea typeface="標楷體" panose="03000509000000000000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" charset="0"/>
          <a:ea typeface="標楷體" panose="03000509000000000000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6.png"/><Relationship Id="rId5" Type="http://schemas.openxmlformats.org/officeDocument/2006/relationships/oleObject" Target="../embeddings/Microsoft_Excel_97-2003____1.xls"/><Relationship Id="rId4" Type="http://schemas.openxmlformats.org/officeDocument/2006/relationships/oleObject" Target="../embeddings/oleObject6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7.png"/><Relationship Id="rId5" Type="http://schemas.openxmlformats.org/officeDocument/2006/relationships/oleObject" Target="../embeddings/Microsoft_Excel_97-2003____2.xls"/><Relationship Id="rId4" Type="http://schemas.openxmlformats.org/officeDocument/2006/relationships/oleObject" Target="../embeddings/oleObject7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8.png"/><Relationship Id="rId5" Type="http://schemas.openxmlformats.org/officeDocument/2006/relationships/oleObject" Target="../embeddings/Microsoft_Excel_97-2003____3.xls"/><Relationship Id="rId4" Type="http://schemas.openxmlformats.org/officeDocument/2006/relationships/oleObject" Target="../embeddings/oleObject8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9.png"/><Relationship Id="rId5" Type="http://schemas.openxmlformats.org/officeDocument/2006/relationships/oleObject" Target="../embeddings/Microsoft_Excel_97-2003____4.xls"/><Relationship Id="rId4" Type="http://schemas.openxmlformats.org/officeDocument/2006/relationships/oleObject" Target="../embeddings/oleObject9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0.png"/><Relationship Id="rId5" Type="http://schemas.openxmlformats.org/officeDocument/2006/relationships/oleObject" Target="../embeddings/Microsoft_Excel_97-2003____5.xls"/><Relationship Id="rId4" Type="http://schemas.openxmlformats.org/officeDocument/2006/relationships/oleObject" Target="../embeddings/oleObject10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1.png"/><Relationship Id="rId4" Type="http://schemas.openxmlformats.org/officeDocument/2006/relationships/oleObject" Target="../embeddings/Microsoft_Excel_97-2003____6.xls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3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4.bin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844675"/>
            <a:ext cx="7772400" cy="1470025"/>
          </a:xfrm>
        </p:spPr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波動率與波動率交易介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紹</a:t>
            </a:r>
            <a:endParaRPr lang="zh-TW" altLang="en-US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簡</a:t>
            </a:r>
            <a:r>
              <a:rPr lang="zh-TW" altLang="en-US" dirty="0"/>
              <a:t>克承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796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價格波動率的類型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499350" cy="39893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kumimoji="0" lang="en-US" altLang="zh-TW" sz="2400" dirty="0" smtClean="0"/>
              <a:t>Actual volatility</a:t>
            </a:r>
          </a:p>
          <a:p>
            <a:pPr lvl="2">
              <a:lnSpc>
                <a:spcPct val="80000"/>
              </a:lnSpc>
            </a:pPr>
            <a:r>
              <a:rPr kumimoji="0" lang="en-US" altLang="zh-TW" sz="1800" dirty="0" smtClean="0"/>
              <a:t>The standardized measurement of the fluctuation of a market, from a given time until expiration, is call actual volatility</a:t>
            </a:r>
          </a:p>
          <a:p>
            <a:pPr>
              <a:lnSpc>
                <a:spcPct val="80000"/>
              </a:lnSpc>
            </a:pPr>
            <a:r>
              <a:rPr lang="en-US" altLang="zh-TW" sz="2400" dirty="0" smtClean="0"/>
              <a:t>Historical volatility</a:t>
            </a:r>
          </a:p>
          <a:p>
            <a:pPr lvl="2">
              <a:lnSpc>
                <a:spcPct val="80000"/>
              </a:lnSpc>
            </a:pPr>
            <a:r>
              <a:rPr lang="en-US" altLang="zh-TW" sz="1800" dirty="0" smtClean="0"/>
              <a:t>The past market behavior measurement is called historical volatility</a:t>
            </a:r>
          </a:p>
          <a:p>
            <a:pPr>
              <a:lnSpc>
                <a:spcPct val="80000"/>
              </a:lnSpc>
            </a:pPr>
            <a:r>
              <a:rPr lang="en-US" altLang="zh-TW" sz="2400" dirty="0" smtClean="0"/>
              <a:t>Forecast (Future) volatility</a:t>
            </a:r>
          </a:p>
          <a:p>
            <a:pPr lvl="2">
              <a:lnSpc>
                <a:spcPct val="80000"/>
              </a:lnSpc>
            </a:pPr>
            <a:r>
              <a:rPr lang="en-US" altLang="zh-TW" sz="1800" dirty="0" smtClean="0"/>
              <a:t>The volatility of the underlying future which is generated by using statistical methods to analyze historical data.</a:t>
            </a:r>
          </a:p>
          <a:p>
            <a:pPr>
              <a:lnSpc>
                <a:spcPct val="80000"/>
              </a:lnSpc>
            </a:pPr>
            <a:r>
              <a:rPr lang="en-US" altLang="zh-TW" sz="2400" dirty="0" smtClean="0"/>
              <a:t>Implied volatility</a:t>
            </a:r>
          </a:p>
          <a:p>
            <a:pPr lvl="2">
              <a:lnSpc>
                <a:spcPct val="80000"/>
              </a:lnSpc>
            </a:pPr>
            <a:r>
              <a:rPr lang="en-US" altLang="zh-TW" sz="1800" dirty="0" smtClean="0"/>
              <a:t>Implied volatility is a component of an options current price.</a:t>
            </a:r>
          </a:p>
        </p:txBody>
      </p:sp>
    </p:spTree>
    <p:extLst>
      <p:ext uri="{BB962C8B-B14F-4D97-AF65-F5344CB8AC3E}">
        <p14:creationId xmlns:p14="http://schemas.microsoft.com/office/powerpoint/2010/main" val="426470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不同天期的波動率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892175"/>
          </a:xfrm>
        </p:spPr>
        <p:txBody>
          <a:bodyPr/>
          <a:lstStyle/>
          <a:p>
            <a:r>
              <a:rPr lang="zh-TW" altLang="en-US" sz="2400" smtClean="0"/>
              <a:t>通常利用過去</a:t>
            </a:r>
            <a:r>
              <a:rPr lang="en-US" altLang="zh-TW" sz="2400" smtClean="0"/>
              <a:t>n</a:t>
            </a:r>
            <a:r>
              <a:rPr lang="zh-TW" altLang="en-US" sz="2400" smtClean="0"/>
              <a:t>天的資料估計出的波動率來預測</a:t>
            </a:r>
            <a:r>
              <a:rPr lang="en-US" altLang="zh-TW" sz="2400" smtClean="0"/>
              <a:t>n</a:t>
            </a:r>
            <a:r>
              <a:rPr lang="zh-TW" altLang="en-US" sz="2400" smtClean="0"/>
              <a:t>天期的波動率</a:t>
            </a:r>
          </a:p>
        </p:txBody>
      </p:sp>
      <p:pic>
        <p:nvPicPr>
          <p:cNvPr id="2765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92275" y="2420938"/>
            <a:ext cx="5329238" cy="395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866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VIX</a:t>
            </a:r>
            <a:r>
              <a:rPr lang="zh-TW" altLang="en-US" dirty="0" smtClean="0"/>
              <a:t>指數</a:t>
            </a:r>
          </a:p>
        </p:txBody>
      </p:sp>
      <p:pic>
        <p:nvPicPr>
          <p:cNvPr id="1843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1788" y="1997546"/>
            <a:ext cx="49434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64088" y="4789913"/>
            <a:ext cx="2315339" cy="403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字方塊 2"/>
          <p:cNvSpPr txBox="1"/>
          <p:nvPr/>
        </p:nvSpPr>
        <p:spPr>
          <a:xfrm>
            <a:off x="600477" y="855918"/>
            <a:ext cx="6768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未來</a:t>
            </a:r>
            <a:r>
              <a:rPr lang="en-US" altLang="zh-TW" dirty="0" smtClean="0"/>
              <a:t>30</a:t>
            </a:r>
            <a:r>
              <a:rPr lang="zh-TW" altLang="en-US" dirty="0" smtClean="0"/>
              <a:t>天的年化波動度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選取</a:t>
            </a:r>
            <a:r>
              <a:rPr lang="zh-TW" altLang="en-US" dirty="0"/>
              <a:t>到期日最接近</a:t>
            </a:r>
            <a:r>
              <a:rPr lang="en-US" altLang="zh-TW" dirty="0"/>
              <a:t>30</a:t>
            </a:r>
            <a:r>
              <a:rPr lang="zh-TW" altLang="en-US" dirty="0"/>
              <a:t>天的兩個序列，分別計算年化變異數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409827" y="4088795"/>
            <a:ext cx="775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利用近遠月為年化變異數內插</a:t>
            </a:r>
            <a:r>
              <a:rPr lang="en-US" altLang="zh-TW" dirty="0"/>
              <a:t>(</a:t>
            </a:r>
            <a:r>
              <a:rPr lang="zh-TW" altLang="en-US" dirty="0"/>
              <a:t>或外插</a:t>
            </a:r>
            <a:r>
              <a:rPr lang="en-US" altLang="zh-TW" dirty="0"/>
              <a:t>)</a:t>
            </a:r>
            <a:r>
              <a:rPr lang="zh-TW" altLang="en-US" dirty="0"/>
              <a:t>再年化，開根號即可得</a:t>
            </a:r>
            <a:r>
              <a:rPr lang="en-US" altLang="zh-TW" dirty="0"/>
              <a:t>30</a:t>
            </a:r>
            <a:r>
              <a:rPr lang="zh-TW" altLang="en-US" dirty="0"/>
              <a:t>天期波動率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5868144" y="1676133"/>
            <a:ext cx="60486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+mn-lt"/>
                <a:ea typeface="標楷體" panose="03000509000000000000" pitchFamily="65" charset="-120"/>
              </a:rPr>
              <a:t>T</a:t>
            </a:r>
            <a:r>
              <a:rPr lang="zh-TW" altLang="en-US" sz="2000" dirty="0" smtClean="0">
                <a:latin typeface="+mn-lt"/>
                <a:ea typeface="標楷體" panose="03000509000000000000" pitchFamily="65" charset="-120"/>
              </a:rPr>
              <a:t>：</a:t>
            </a:r>
            <a:r>
              <a:rPr lang="en-US" altLang="zh-TW" sz="2000" dirty="0" smtClean="0">
                <a:latin typeface="+mn-lt"/>
                <a:ea typeface="標楷體" panose="03000509000000000000" pitchFamily="65" charset="-120"/>
              </a:rPr>
              <a:t>Time</a:t>
            </a:r>
            <a:r>
              <a:rPr lang="zh-TW" altLang="en-US" sz="2000" dirty="0" smtClean="0">
                <a:latin typeface="+mn-lt"/>
                <a:ea typeface="標楷體" panose="03000509000000000000" pitchFamily="65" charset="-120"/>
              </a:rPr>
              <a:t> </a:t>
            </a:r>
            <a:r>
              <a:rPr lang="en-US" altLang="zh-TW" sz="2000" dirty="0" smtClean="0">
                <a:latin typeface="+mn-lt"/>
                <a:ea typeface="標楷體" panose="03000509000000000000" pitchFamily="65" charset="-120"/>
              </a:rPr>
              <a:t>to</a:t>
            </a:r>
            <a:r>
              <a:rPr lang="zh-TW" altLang="en-US" sz="2000" dirty="0" smtClean="0">
                <a:latin typeface="+mn-lt"/>
                <a:ea typeface="標楷體" panose="03000509000000000000" pitchFamily="65" charset="-120"/>
              </a:rPr>
              <a:t> </a:t>
            </a:r>
            <a:r>
              <a:rPr lang="en-US" altLang="zh-TW" sz="2000" dirty="0" smtClean="0">
                <a:latin typeface="+mn-lt"/>
                <a:ea typeface="標楷體" panose="03000509000000000000" pitchFamily="65" charset="-120"/>
              </a:rPr>
              <a:t>Maturity</a:t>
            </a:r>
          </a:p>
          <a:p>
            <a:r>
              <a:rPr lang="en-US" altLang="zh-TW" sz="2000" dirty="0" smtClean="0">
                <a:latin typeface="+mn-lt"/>
                <a:ea typeface="標楷體" panose="03000509000000000000" pitchFamily="65" charset="-120"/>
              </a:rPr>
              <a:t>F</a:t>
            </a:r>
            <a:r>
              <a:rPr lang="zh-TW" altLang="en-US" sz="2000" dirty="0" smtClean="0">
                <a:latin typeface="+mn-lt"/>
                <a:ea typeface="標楷體" panose="03000509000000000000" pitchFamily="65" charset="-120"/>
              </a:rPr>
              <a:t>：隱含期貨價</a:t>
            </a:r>
            <a:endParaRPr lang="en-US" altLang="zh-TW" sz="2000" dirty="0" smtClean="0">
              <a:latin typeface="+mn-lt"/>
              <a:ea typeface="標楷體" panose="03000509000000000000" pitchFamily="65" charset="-120"/>
            </a:endParaRPr>
          </a:p>
          <a:p>
            <a:r>
              <a:rPr lang="en-US" altLang="zh-TW" sz="2000" dirty="0" smtClean="0">
                <a:latin typeface="+mn-lt"/>
                <a:ea typeface="標楷體" panose="03000509000000000000" pitchFamily="65" charset="-120"/>
              </a:rPr>
              <a:t>K</a:t>
            </a:r>
            <a:r>
              <a:rPr lang="en-US" altLang="zh-TW" sz="2000" baseline="-25000" dirty="0" smtClean="0">
                <a:latin typeface="+mn-lt"/>
                <a:ea typeface="標楷體" panose="03000509000000000000" pitchFamily="65" charset="-120"/>
              </a:rPr>
              <a:t>0</a:t>
            </a:r>
            <a:r>
              <a:rPr lang="zh-TW" altLang="en-US" sz="2000" dirty="0" smtClean="0">
                <a:latin typeface="+mn-lt"/>
                <a:ea typeface="標楷體" panose="03000509000000000000" pitchFamily="65" charset="-120"/>
              </a:rPr>
              <a:t>：價平的履約價</a:t>
            </a:r>
            <a:endParaRPr lang="en-US" altLang="zh-TW" sz="2000" dirty="0" smtClean="0">
              <a:latin typeface="+mn-lt"/>
              <a:ea typeface="標楷體" panose="03000509000000000000" pitchFamily="65" charset="-120"/>
            </a:endParaRPr>
          </a:p>
          <a:p>
            <a:r>
              <a:rPr lang="en-US" altLang="zh-TW" sz="2000" dirty="0" smtClean="0">
                <a:latin typeface="+mn-lt"/>
                <a:ea typeface="標楷體" panose="03000509000000000000" pitchFamily="65" charset="-120"/>
              </a:rPr>
              <a:t>K</a:t>
            </a:r>
            <a:r>
              <a:rPr lang="en-US" altLang="zh-TW" sz="2000" baseline="-25000" dirty="0" smtClean="0">
                <a:latin typeface="+mn-lt"/>
                <a:ea typeface="標楷體" panose="03000509000000000000" pitchFamily="65" charset="-120"/>
              </a:rPr>
              <a:t>i</a:t>
            </a:r>
            <a:r>
              <a:rPr lang="zh-TW" altLang="en-US" sz="2000" dirty="0" smtClean="0">
                <a:latin typeface="+mn-lt"/>
                <a:ea typeface="標楷體" panose="03000509000000000000" pitchFamily="65" charset="-120"/>
              </a:rPr>
              <a:t>：各選擇</a:t>
            </a:r>
            <a:r>
              <a:rPr lang="zh-TW" altLang="en-US" sz="2000" dirty="0">
                <a:latin typeface="+mn-lt"/>
                <a:ea typeface="標楷體" panose="03000509000000000000" pitchFamily="65" charset="-120"/>
              </a:rPr>
              <a:t>權</a:t>
            </a:r>
            <a:r>
              <a:rPr lang="zh-TW" altLang="en-US" sz="2000" dirty="0" smtClean="0">
                <a:latin typeface="+mn-lt"/>
                <a:ea typeface="標楷體" panose="03000509000000000000" pitchFamily="65" charset="-120"/>
              </a:rPr>
              <a:t>履約價</a:t>
            </a:r>
            <a:endParaRPr lang="en-US" altLang="zh-TW" sz="2000" dirty="0" smtClean="0">
              <a:latin typeface="+mn-lt"/>
              <a:ea typeface="標楷體" panose="03000509000000000000" pitchFamily="65" charset="-120"/>
            </a:endParaRPr>
          </a:p>
          <a:p>
            <a:r>
              <a:rPr lang="en-US" altLang="zh-TW" sz="2000" dirty="0" smtClean="0">
                <a:latin typeface="+mn-lt"/>
                <a:ea typeface="標楷體" panose="03000509000000000000" pitchFamily="65" charset="-120"/>
              </a:rPr>
              <a:t>△K</a:t>
            </a:r>
            <a:r>
              <a:rPr lang="en-US" altLang="zh-TW" sz="2000" baseline="-25000" dirty="0" smtClean="0">
                <a:latin typeface="+mn-lt"/>
                <a:ea typeface="標楷體" panose="03000509000000000000" pitchFamily="65" charset="-120"/>
              </a:rPr>
              <a:t>i</a:t>
            </a:r>
            <a:r>
              <a:rPr lang="zh-TW" altLang="en-US" sz="2000" dirty="0" smtClean="0">
                <a:latin typeface="+mn-lt"/>
                <a:ea typeface="標楷體" panose="03000509000000000000" pitchFamily="65" charset="-120"/>
              </a:rPr>
              <a:t>：履約價間距</a:t>
            </a:r>
            <a:endParaRPr lang="en-US" altLang="zh-TW" sz="2000" dirty="0" smtClean="0">
              <a:latin typeface="+mn-lt"/>
              <a:ea typeface="標楷體" panose="03000509000000000000" pitchFamily="65" charset="-120"/>
            </a:endParaRPr>
          </a:p>
          <a:p>
            <a:r>
              <a:rPr lang="en-US" altLang="zh-TW" sz="2000" dirty="0" smtClean="0">
                <a:latin typeface="+mn-lt"/>
                <a:ea typeface="標楷體" panose="03000509000000000000" pitchFamily="65" charset="-120"/>
              </a:rPr>
              <a:t>R</a:t>
            </a:r>
            <a:r>
              <a:rPr lang="zh-TW" altLang="en-US" sz="2000" dirty="0" smtClean="0">
                <a:latin typeface="+mn-lt"/>
                <a:ea typeface="標楷體" panose="03000509000000000000" pitchFamily="65" charset="-120"/>
              </a:rPr>
              <a:t>：無風險利率</a:t>
            </a:r>
            <a:endParaRPr lang="en-US" altLang="zh-TW" sz="2000" dirty="0" smtClean="0">
              <a:latin typeface="+mn-lt"/>
              <a:ea typeface="標楷體" panose="03000509000000000000" pitchFamily="65" charset="-120"/>
            </a:endParaRPr>
          </a:p>
          <a:p>
            <a:r>
              <a:rPr lang="en-US" altLang="zh-TW" sz="2000" dirty="0" smtClean="0">
                <a:latin typeface="+mn-lt"/>
                <a:ea typeface="標楷體" panose="03000509000000000000" pitchFamily="65" charset="-120"/>
              </a:rPr>
              <a:t>Q(K</a:t>
            </a:r>
            <a:r>
              <a:rPr lang="en-US" altLang="zh-TW" sz="2000" baseline="-25000" dirty="0" smtClean="0">
                <a:latin typeface="+mn-lt"/>
                <a:ea typeface="標楷體" panose="03000509000000000000" pitchFamily="65" charset="-120"/>
              </a:rPr>
              <a:t>i</a:t>
            </a:r>
            <a:r>
              <a:rPr lang="en-US" altLang="zh-TW" sz="2000" dirty="0" smtClean="0">
                <a:latin typeface="+mn-lt"/>
                <a:ea typeface="標楷體" panose="03000509000000000000" pitchFamily="65" charset="-120"/>
              </a:rPr>
              <a:t>)</a:t>
            </a:r>
            <a:r>
              <a:rPr lang="zh-TW" altLang="en-US" sz="2000" dirty="0" smtClean="0">
                <a:latin typeface="+mn-lt"/>
                <a:ea typeface="標楷體" panose="03000509000000000000" pitchFamily="65" charset="-120"/>
              </a:rPr>
              <a:t>：各</a:t>
            </a:r>
            <a:r>
              <a:rPr lang="zh-TW" altLang="en-US" sz="2000" dirty="0">
                <a:latin typeface="+mn-lt"/>
                <a:ea typeface="標楷體" panose="03000509000000000000" pitchFamily="65" charset="-120"/>
              </a:rPr>
              <a:t>選擇</a:t>
            </a:r>
            <a:r>
              <a:rPr lang="zh-TW" altLang="en-US" sz="2000" dirty="0" smtClean="0">
                <a:latin typeface="+mn-lt"/>
                <a:ea typeface="標楷體" panose="03000509000000000000" pitchFamily="65" charset="-120"/>
              </a:rPr>
              <a:t>權買賣中價</a:t>
            </a:r>
            <a:endParaRPr lang="zh-TW" altLang="en-US" sz="2000" dirty="0">
              <a:latin typeface="+mn-lt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3" t="37400" r="9438" b="18500"/>
          <a:stretch/>
        </p:blipFill>
        <p:spPr>
          <a:xfrm>
            <a:off x="277720" y="4518412"/>
            <a:ext cx="4197038" cy="1728192"/>
          </a:xfrm>
          <a:prstGeom prst="rect">
            <a:avLst/>
          </a:prstGeom>
        </p:spPr>
      </p:pic>
      <p:sp>
        <p:nvSpPr>
          <p:cNvPr id="5" name="向下箭號 4"/>
          <p:cNvSpPr/>
          <p:nvPr/>
        </p:nvSpPr>
        <p:spPr>
          <a:xfrm>
            <a:off x="2339752" y="4869160"/>
            <a:ext cx="360040" cy="5833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057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j-lt"/>
                <a:ea typeface="標楷體" panose="03000509000000000000" pitchFamily="65" charset="-120"/>
              </a:rPr>
              <a:t>VIX </a:t>
            </a:r>
            <a:r>
              <a:rPr lang="zh-TW" altLang="en-US" dirty="0">
                <a:latin typeface="+mj-lt"/>
                <a:ea typeface="標楷體" panose="03000509000000000000" pitchFamily="65" charset="-120"/>
              </a:rPr>
              <a:t>指數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6975475" y="6473825"/>
            <a:ext cx="2133600" cy="3397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512C9A1-B266-435B-A6D1-39D95E067696}" type="slidenum">
              <a:rPr lang="en-US" altLang="zh-TW" smtClean="0"/>
              <a:pPr>
                <a:defRPr/>
              </a:pPr>
              <a:t>13</a:t>
            </a:fld>
            <a:endParaRPr lang="en-US" altLang="zh-TW"/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539750" y="1052513"/>
            <a:ext cx="8088313" cy="2304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+mn-lt"/>
                <a:ea typeface="標楷體" pitchFamily="65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標楷體" pitchFamily="65" charset="-12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標楷體" pitchFamily="65" charset="-12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>
                <a:solidFill>
                  <a:schemeClr val="tx1"/>
                </a:solidFill>
                <a:latin typeface="+mn-lt"/>
                <a:ea typeface="標楷體" pitchFamily="65" charset="-12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標楷體" pitchFamily="65" charset="-12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7338" indent="-287338" eaLnBrk="1" hangingPunct="1">
              <a:spcBef>
                <a:spcPts val="300"/>
              </a:spcBef>
            </a:pPr>
            <a:r>
              <a:rPr lang="zh-TW" altLang="en-US" sz="2000" b="0" kern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</a:t>
            </a:r>
            <a:r>
              <a:rPr lang="en-US" altLang="zh-TW" sz="2000" b="0" kern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S&amp;P500</a:t>
            </a:r>
            <a:r>
              <a:rPr lang="zh-TW" altLang="en-US" sz="2000" b="0" kern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指數下跌，</a:t>
            </a:r>
            <a:r>
              <a:rPr lang="en-US" altLang="zh-TW" sz="2000" b="0" kern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VIX</a:t>
            </a:r>
            <a:r>
              <a:rPr lang="zh-TW" altLang="en-US" sz="2000" b="0" kern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指數上升，負相關的走勢吸引避險投資人的目光</a:t>
            </a:r>
            <a:endParaRPr lang="en-US" altLang="zh-TW" sz="2000" b="0" kern="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7338" indent="-287338" eaLnBrk="1" hangingPunct="1">
              <a:spcBef>
                <a:spcPts val="300"/>
              </a:spcBef>
            </a:pPr>
            <a:endParaRPr lang="en-US" altLang="zh-TW" kern="0" dirty="0"/>
          </a:p>
          <a:p>
            <a:pPr marL="287338" indent="-287338" eaLnBrk="1" hangingPunct="1">
              <a:spcBef>
                <a:spcPts val="300"/>
              </a:spcBef>
            </a:pPr>
            <a:endParaRPr lang="en-US" altLang="zh-TW" kern="0" dirty="0" smtClean="0"/>
          </a:p>
          <a:p>
            <a:pPr marL="287338" indent="-287338" eaLnBrk="1" hangingPunct="1">
              <a:spcBef>
                <a:spcPts val="300"/>
              </a:spcBef>
            </a:pPr>
            <a:endParaRPr lang="en-US" altLang="zh-TW" kern="0" dirty="0"/>
          </a:p>
          <a:p>
            <a:pPr marL="287338" indent="-287338" eaLnBrk="1" hangingPunct="1">
              <a:spcBef>
                <a:spcPts val="300"/>
              </a:spcBef>
            </a:pPr>
            <a:endParaRPr lang="en-US" altLang="zh-TW" kern="0" dirty="0" smtClean="0"/>
          </a:p>
          <a:p>
            <a:pPr marL="287338" indent="-287338" eaLnBrk="1" hangingPunct="1">
              <a:spcBef>
                <a:spcPts val="300"/>
              </a:spcBef>
            </a:pPr>
            <a:endParaRPr lang="en-US" altLang="zh-TW" kern="0" dirty="0"/>
          </a:p>
          <a:p>
            <a:pPr marL="287338" indent="-287338" eaLnBrk="1" hangingPunct="1">
              <a:spcBef>
                <a:spcPts val="300"/>
              </a:spcBef>
            </a:pPr>
            <a:endParaRPr lang="en-US" altLang="zh-TW" kern="0" dirty="0" smtClean="0"/>
          </a:p>
          <a:p>
            <a:pPr marL="287338" indent="-287338" eaLnBrk="1" hangingPunct="1">
              <a:spcBef>
                <a:spcPts val="300"/>
              </a:spcBef>
            </a:pPr>
            <a:endParaRPr lang="en-US" altLang="zh-TW" kern="0" dirty="0"/>
          </a:p>
          <a:p>
            <a:pPr marL="287338" indent="-287338" eaLnBrk="1" hangingPunct="1">
              <a:spcBef>
                <a:spcPts val="300"/>
              </a:spcBef>
            </a:pPr>
            <a:endParaRPr lang="en-US" altLang="zh-TW" kern="0" dirty="0" smtClean="0"/>
          </a:p>
          <a:p>
            <a:pPr marL="287338" indent="-287338" eaLnBrk="1" hangingPunct="1">
              <a:spcBef>
                <a:spcPts val="300"/>
              </a:spcBef>
            </a:pPr>
            <a:endParaRPr lang="en-US" altLang="zh-TW" kern="0" dirty="0" smtClean="0"/>
          </a:p>
          <a:p>
            <a:pPr marL="287338" indent="-287338" eaLnBrk="1" hangingPunct="1">
              <a:spcBef>
                <a:spcPts val="300"/>
              </a:spcBef>
            </a:pPr>
            <a:r>
              <a:rPr lang="zh-TW" altLang="en-US" sz="2000" b="0" kern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</a:t>
            </a:r>
            <a:r>
              <a:rPr lang="en-US" altLang="zh-TW" sz="2000" b="0" kern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VIX</a:t>
            </a:r>
            <a:r>
              <a:rPr lang="zh-TW" altLang="en-US" sz="2000" b="0" kern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指數不容易複製</a:t>
            </a:r>
            <a:r>
              <a:rPr lang="zh-TW" altLang="en-US" sz="2000" b="0" kern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，投資人可持有</a:t>
            </a:r>
            <a:r>
              <a:rPr lang="en-US" altLang="zh-TW" sz="2000" b="0" kern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VIX </a:t>
            </a:r>
            <a:r>
              <a:rPr lang="en-US" altLang="zh-TW" sz="2000" b="0" kern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Future</a:t>
            </a:r>
            <a:endParaRPr lang="en-US" altLang="zh-TW" sz="2000" b="0" kern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" name="內容版面配置區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708" y="1527032"/>
            <a:ext cx="5256584" cy="3659920"/>
          </a:xfrm>
        </p:spPr>
      </p:pic>
    </p:spTree>
    <p:extLst>
      <p:ext uri="{BB962C8B-B14F-4D97-AF65-F5344CB8AC3E}">
        <p14:creationId xmlns:p14="http://schemas.microsoft.com/office/powerpoint/2010/main" val="6396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j-lt"/>
                <a:ea typeface="標楷體" panose="03000509000000000000" pitchFamily="65" charset="-120"/>
              </a:rPr>
              <a:t>VIX </a:t>
            </a:r>
            <a:r>
              <a:rPr lang="zh-TW" altLang="en-US" dirty="0">
                <a:latin typeface="+mj-lt"/>
                <a:ea typeface="標楷體" panose="03000509000000000000" pitchFamily="65" charset="-120"/>
              </a:rPr>
              <a:t>指數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6975475" y="6473825"/>
            <a:ext cx="2133600" cy="3397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512C9A1-B266-435B-A6D1-39D95E067696}" type="slidenum">
              <a:rPr lang="en-US" altLang="zh-TW" smtClean="0"/>
              <a:pPr>
                <a:defRPr/>
              </a:pPr>
              <a:t>14</a:t>
            </a:fld>
            <a:endParaRPr lang="en-US" altLang="zh-TW"/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539750" y="1052513"/>
            <a:ext cx="8088313" cy="2304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+mn-lt"/>
                <a:ea typeface="標楷體" pitchFamily="65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標楷體" pitchFamily="65" charset="-12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>
                <a:solidFill>
                  <a:schemeClr val="tx1"/>
                </a:solidFill>
                <a:latin typeface="+mn-lt"/>
                <a:ea typeface="標楷體" pitchFamily="65" charset="-12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>
                <a:solidFill>
                  <a:schemeClr val="tx1"/>
                </a:solidFill>
                <a:latin typeface="+mn-lt"/>
                <a:ea typeface="標楷體" pitchFamily="65" charset="-12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+mn-lt"/>
                <a:ea typeface="標楷體" pitchFamily="65" charset="-12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7338" indent="-287338" eaLnBrk="1" hangingPunct="1">
              <a:spcBef>
                <a:spcPts val="300"/>
              </a:spcBef>
            </a:pPr>
            <a:r>
              <a:rPr lang="en-US" altLang="zh-TW" sz="2000" b="0" kern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2019</a:t>
            </a:r>
            <a:r>
              <a:rPr lang="zh-TW" altLang="en-US" sz="2000" b="0" kern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年底</a:t>
            </a:r>
            <a:r>
              <a:rPr lang="en-US" altLang="zh-TW" sz="2000" b="0" kern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~2020/8/24</a:t>
            </a:r>
            <a:r>
              <a:rPr lang="zh-TW" altLang="en-US" kern="0" dirty="0" smtClean="0"/>
              <a:t>   </a:t>
            </a:r>
            <a:r>
              <a:rPr lang="en-US" altLang="zh-TW" sz="2000" b="0" kern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S&amp;P</a:t>
            </a:r>
            <a:r>
              <a:rPr lang="zh-TW" altLang="en-US" sz="2000" b="0" kern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期貨與</a:t>
            </a:r>
            <a:r>
              <a:rPr lang="en-US" altLang="zh-TW" sz="2000" b="0" kern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VIX</a:t>
            </a:r>
            <a:r>
              <a:rPr lang="zh-TW" altLang="en-US" sz="2000" b="0" kern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期貨走勢</a:t>
            </a:r>
            <a:endParaRPr lang="en-US" altLang="zh-TW" sz="2000" b="0" kern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7338" indent="-287338" eaLnBrk="1" hangingPunct="1">
              <a:spcBef>
                <a:spcPts val="300"/>
              </a:spcBef>
            </a:pPr>
            <a:endParaRPr lang="en-US" altLang="zh-TW" kern="0" dirty="0"/>
          </a:p>
          <a:p>
            <a:pPr marL="287338" indent="-287338" eaLnBrk="1" hangingPunct="1">
              <a:spcBef>
                <a:spcPts val="300"/>
              </a:spcBef>
            </a:pPr>
            <a:endParaRPr lang="en-US" altLang="zh-TW" kern="0" dirty="0" smtClean="0"/>
          </a:p>
          <a:p>
            <a:pPr marL="287338" indent="-287338" eaLnBrk="1" hangingPunct="1">
              <a:spcBef>
                <a:spcPts val="300"/>
              </a:spcBef>
            </a:pPr>
            <a:endParaRPr lang="en-US" altLang="zh-TW" kern="0" dirty="0"/>
          </a:p>
          <a:p>
            <a:pPr marL="287338" indent="-287338" eaLnBrk="1" hangingPunct="1">
              <a:spcBef>
                <a:spcPts val="300"/>
              </a:spcBef>
            </a:pPr>
            <a:endParaRPr lang="en-US" altLang="zh-TW" kern="0" dirty="0" smtClean="0"/>
          </a:p>
          <a:p>
            <a:pPr marL="287338" indent="-287338" eaLnBrk="1" hangingPunct="1">
              <a:spcBef>
                <a:spcPts val="300"/>
              </a:spcBef>
            </a:pPr>
            <a:endParaRPr lang="en-US" altLang="zh-TW" kern="0" dirty="0"/>
          </a:p>
          <a:p>
            <a:pPr marL="287338" indent="-287338" eaLnBrk="1" hangingPunct="1">
              <a:spcBef>
                <a:spcPts val="300"/>
              </a:spcBef>
            </a:pPr>
            <a:endParaRPr lang="en-US" altLang="zh-TW" kern="0" dirty="0" smtClean="0"/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674" y="2327511"/>
            <a:ext cx="3961574" cy="2505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327510"/>
            <a:ext cx="3951645" cy="2505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909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波動率與時間對</a:t>
            </a:r>
            <a:r>
              <a:rPr lang="en-US" altLang="zh-TW" dirty="0" smtClean="0"/>
              <a:t>Greeks</a:t>
            </a:r>
            <a:r>
              <a:rPr lang="zh-TW" altLang="en-US" dirty="0" smtClean="0"/>
              <a:t>的影響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44617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Option Greeks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79B5C5-4BA8-42E0-BB33-482A17BA10D4}" type="slidenum">
              <a:rPr lang="zh-TW" altLang="en-US" smtClean="0"/>
              <a:pPr>
                <a:defRPr/>
              </a:pPr>
              <a:t>16</a:t>
            </a:fld>
            <a:endParaRPr lang="en-US" altLang="zh-TW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312" y="1124744"/>
            <a:ext cx="6129376" cy="415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22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609600" y="1125538"/>
          <a:ext cx="7772400" cy="477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82" name="圖表" r:id="rId5" imgW="7773074" imgH="4785775" progId="Excel.Chart.8">
                  <p:embed/>
                </p:oleObj>
              </mc:Choice>
              <mc:Fallback>
                <p:oleObj name="圖表" r:id="rId5" imgW="7773074" imgH="4785775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125538"/>
                        <a:ext cx="7772400" cy="4776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684213" y="692150"/>
            <a:ext cx="1881187" cy="40005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TW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對</a:t>
            </a: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Delta</a:t>
            </a:r>
            <a:r>
              <a:rPr lang="zh-TW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的影響</a:t>
            </a:r>
          </a:p>
        </p:txBody>
      </p:sp>
    </p:spTree>
    <p:extLst>
      <p:ext uri="{BB962C8B-B14F-4D97-AF65-F5344CB8AC3E}">
        <p14:creationId xmlns:p14="http://schemas.microsoft.com/office/powerpoint/2010/main" val="342186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762000" y="1143000"/>
          <a:ext cx="7239000" cy="419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26" name="圖表" r:id="rId5" imgW="7242676" imgH="4200508" progId="Excel.Chart.8">
                  <p:embed/>
                </p:oleObj>
              </mc:Choice>
              <mc:Fallback>
                <p:oleObj name="圖表" r:id="rId5" imgW="7242676" imgH="4200508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143000"/>
                        <a:ext cx="7239000" cy="419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971550" y="692150"/>
            <a:ext cx="2092325" cy="40005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TW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對</a:t>
            </a: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Gamma</a:t>
            </a:r>
            <a:r>
              <a:rPr lang="zh-TW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的影響</a:t>
            </a:r>
          </a:p>
        </p:txBody>
      </p:sp>
    </p:spTree>
    <p:extLst>
      <p:ext uri="{BB962C8B-B14F-4D97-AF65-F5344CB8AC3E}">
        <p14:creationId xmlns:p14="http://schemas.microsoft.com/office/powerpoint/2010/main" val="84731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900113" y="1484313"/>
          <a:ext cx="7462837" cy="454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55" name="圖表" r:id="rId5" imgW="7468247" imgH="4554107" progId="Excel.Chart.8">
                  <p:embed/>
                </p:oleObj>
              </mc:Choice>
              <mc:Fallback>
                <p:oleObj name="圖表" r:id="rId5" imgW="7468247" imgH="4554107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484313"/>
                        <a:ext cx="7462837" cy="454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971550" y="692150"/>
            <a:ext cx="2181225" cy="40005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Vol </a:t>
            </a:r>
            <a:r>
              <a:rPr lang="zh-TW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對</a:t>
            </a: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Delta</a:t>
            </a:r>
            <a:r>
              <a:rPr lang="zh-TW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的影響</a:t>
            </a:r>
          </a:p>
        </p:txBody>
      </p:sp>
    </p:spTree>
    <p:extLst>
      <p:ext uri="{BB962C8B-B14F-4D97-AF65-F5344CB8AC3E}">
        <p14:creationId xmlns:p14="http://schemas.microsoft.com/office/powerpoint/2010/main" val="243307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Outline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波動率介紹</a:t>
            </a:r>
            <a:endParaRPr lang="en-US" altLang="zh-TW" dirty="0" smtClean="0"/>
          </a:p>
          <a:p>
            <a:r>
              <a:rPr lang="zh-TW" altLang="en-US" dirty="0" smtClean="0"/>
              <a:t>波動率與時間</a:t>
            </a:r>
            <a:r>
              <a:rPr lang="zh-TW" altLang="en-US" dirty="0"/>
              <a:t>對</a:t>
            </a:r>
            <a:r>
              <a:rPr lang="zh-TW" altLang="en-US" dirty="0" smtClean="0"/>
              <a:t>選擇權</a:t>
            </a:r>
            <a:r>
              <a:rPr lang="en-US" altLang="zh-TW" dirty="0" smtClean="0"/>
              <a:t>Greeks</a:t>
            </a:r>
            <a:r>
              <a:rPr lang="zh-TW" altLang="en-US" dirty="0" smtClean="0"/>
              <a:t>的影響</a:t>
            </a:r>
            <a:endParaRPr lang="en-US" altLang="zh-TW" dirty="0"/>
          </a:p>
          <a:p>
            <a:r>
              <a:rPr lang="zh-TW" altLang="en-US" dirty="0" smtClean="0"/>
              <a:t>高階</a:t>
            </a:r>
            <a:r>
              <a:rPr lang="en-US" altLang="zh-TW" dirty="0" smtClean="0"/>
              <a:t>Greeks</a:t>
            </a:r>
            <a:r>
              <a:rPr lang="zh-TW" altLang="en-US" dirty="0" smtClean="0"/>
              <a:t>簡介</a:t>
            </a:r>
            <a:endParaRPr lang="en-US" altLang="zh-TW" dirty="0" smtClean="0"/>
          </a:p>
          <a:p>
            <a:r>
              <a:rPr lang="zh-TW" altLang="en-US" dirty="0" smtClean="0"/>
              <a:t>如何管理相同到期日的多個契約</a:t>
            </a:r>
            <a:r>
              <a:rPr lang="en-US" altLang="zh-TW" dirty="0" smtClean="0"/>
              <a:t>(</a:t>
            </a:r>
            <a:r>
              <a:rPr lang="zh-TW" altLang="en-US" dirty="0" smtClean="0"/>
              <a:t>部門</a:t>
            </a:r>
            <a:r>
              <a:rPr lang="en-US" altLang="zh-TW" dirty="0" err="1" smtClean="0"/>
              <a:t>Vol</a:t>
            </a:r>
            <a:r>
              <a:rPr lang="zh-TW" altLang="en-US" dirty="0" smtClean="0"/>
              <a:t>  </a:t>
            </a:r>
            <a:r>
              <a:rPr lang="en-US" altLang="zh-TW" dirty="0" smtClean="0"/>
              <a:t>model</a:t>
            </a:r>
            <a:r>
              <a:rPr lang="zh-TW" altLang="en-US" dirty="0" smtClean="0"/>
              <a:t>介紹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如何管理不同到期日的多個契約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forwardVol</a:t>
            </a:r>
            <a:r>
              <a:rPr lang="zh-TW" altLang="en-US" dirty="0" smtClean="0"/>
              <a:t> 介紹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部門</a:t>
            </a:r>
            <a:r>
              <a:rPr lang="en-US" altLang="zh-TW" dirty="0" err="1" smtClean="0"/>
              <a:t>Vol</a:t>
            </a:r>
            <a:r>
              <a:rPr lang="en-US" altLang="zh-TW" dirty="0" smtClean="0"/>
              <a:t> model</a:t>
            </a:r>
            <a:r>
              <a:rPr lang="zh-TW" altLang="en-US" dirty="0"/>
              <a:t>之</a:t>
            </a:r>
            <a:r>
              <a:rPr lang="zh-TW" altLang="en-US" dirty="0" smtClean="0"/>
              <a:t>實務交易簡介</a:t>
            </a:r>
            <a:endParaRPr lang="en-US" altLang="zh-TW" dirty="0" smtClean="0"/>
          </a:p>
          <a:p>
            <a:r>
              <a:rPr lang="zh-TW" altLang="en-US" dirty="0" smtClean="0"/>
              <a:t>波動率價差交易簡</a:t>
            </a:r>
            <a:r>
              <a:rPr lang="zh-TW" altLang="en-US" dirty="0"/>
              <a:t>介</a:t>
            </a:r>
            <a:endParaRPr lang="en-US" altLang="zh-TW" dirty="0" smtClean="0"/>
          </a:p>
          <a:p>
            <a:endParaRPr lang="en-US" altLang="zh-TW" dirty="0" smtClean="0">
              <a:solidFill>
                <a:srgbClr val="FF0000"/>
              </a:solidFill>
            </a:endParaRP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79B5C5-4BA8-42E0-BB33-482A17BA10D4}" type="slidenum">
              <a:rPr lang="zh-TW" altLang="en-US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9047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0" name="Object 2"/>
          <p:cNvGraphicFramePr>
            <a:graphicFrameLocks noChangeAspect="1"/>
          </p:cNvGraphicFramePr>
          <p:nvPr/>
        </p:nvGraphicFramePr>
        <p:xfrm>
          <a:off x="990600" y="1066800"/>
          <a:ext cx="7239000" cy="408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02" name="圖表" r:id="rId5" imgW="7242676" imgH="4084674" progId="Excel.Chart.8">
                  <p:embed/>
                </p:oleObj>
              </mc:Choice>
              <mc:Fallback>
                <p:oleObj name="圖表" r:id="rId5" imgW="7242676" imgH="4084674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066800"/>
                        <a:ext cx="7239000" cy="408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971550" y="692150"/>
            <a:ext cx="2436813" cy="40005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Vol </a:t>
            </a:r>
            <a:r>
              <a:rPr lang="zh-TW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對</a:t>
            </a: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Gamma</a:t>
            </a:r>
            <a:r>
              <a:rPr lang="zh-TW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的影響</a:t>
            </a:r>
          </a:p>
        </p:txBody>
      </p:sp>
    </p:spTree>
    <p:extLst>
      <p:ext uri="{BB962C8B-B14F-4D97-AF65-F5344CB8AC3E}">
        <p14:creationId xmlns:p14="http://schemas.microsoft.com/office/powerpoint/2010/main" val="73946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Object 2"/>
          <p:cNvGraphicFramePr>
            <a:graphicFrameLocks noChangeAspect="1"/>
          </p:cNvGraphicFramePr>
          <p:nvPr/>
        </p:nvGraphicFramePr>
        <p:xfrm>
          <a:off x="985838" y="1412875"/>
          <a:ext cx="7467600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50" name="圖表" r:id="rId5" imgW="7474344" imgH="4084674" progId="Excel.Chart.8">
                  <p:embed/>
                </p:oleObj>
              </mc:Choice>
              <mc:Fallback>
                <p:oleObj name="圖表" r:id="rId5" imgW="7474344" imgH="4084674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38" y="1412875"/>
                        <a:ext cx="7467600" cy="480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19" name="Text Box 4"/>
          <p:cNvSpPr txBox="1">
            <a:spLocks noChangeArrowheads="1"/>
          </p:cNvSpPr>
          <p:nvPr/>
        </p:nvSpPr>
        <p:spPr bwMode="auto">
          <a:xfrm>
            <a:off x="985838" y="765175"/>
            <a:ext cx="2076450" cy="40005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Vol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對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Vega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的影響</a:t>
            </a:r>
          </a:p>
        </p:txBody>
      </p:sp>
    </p:spTree>
    <p:extLst>
      <p:ext uri="{BB962C8B-B14F-4D97-AF65-F5344CB8AC3E}">
        <p14:creationId xmlns:p14="http://schemas.microsoft.com/office/powerpoint/2010/main" val="358622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CE01B6-E397-46D4-9261-92329A915DC7}" type="slidenum">
              <a:rPr lang="zh-TW" altLang="en-US" smtClean="0"/>
              <a:pPr>
                <a:defRPr/>
              </a:pPr>
              <a:t>22</a:t>
            </a:fld>
            <a:endParaRPr lang="en-US" altLang="zh-TW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899592" y="836712"/>
            <a:ext cx="2076450" cy="40005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Vol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對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Vega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的影響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899592" y="1556792"/>
                <a:ext cx="7344816" cy="2168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 smtClean="0"/>
                  <a:t>價平</a:t>
                </a:r>
                <a:r>
                  <a:rPr lang="en-US" altLang="zh-TW" dirty="0" smtClean="0"/>
                  <a:t>Vega</a:t>
                </a:r>
                <a:r>
                  <a:rPr lang="zh-TW" altLang="en-US" dirty="0" smtClean="0"/>
                  <a:t>結論：</a:t>
                </a:r>
                <a:endParaRPr lang="en-US" altLang="zh-TW" dirty="0" smtClean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zh-TW" dirty="0" smtClean="0"/>
                  <a:t>Vega</a:t>
                </a:r>
                <a:r>
                  <a:rPr lang="zh-TW" altLang="en-US" dirty="0" smtClean="0"/>
                  <a:t>在價平對</a:t>
                </a:r>
                <a:r>
                  <a:rPr lang="en-US" altLang="zh-TW" dirty="0" err="1" smtClean="0"/>
                  <a:t>vol</a:t>
                </a:r>
                <a:r>
                  <a:rPr lang="zh-TW" altLang="en-US" dirty="0" smtClean="0"/>
                  <a:t>的變動量很不明顯，但不為零</a:t>
                </a:r>
                <a:endParaRPr lang="en-US" altLang="zh-TW" dirty="0" smtClean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TW" altLang="en-US" dirty="0" smtClean="0"/>
                  <a:t>價平附近的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Ve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𝑔𝑎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el-GR" altLang="zh-TW" b="0" i="1" smtClean="0">
                            <a:latin typeface="Cambria Math" panose="02040503050406030204" pitchFamily="18" charset="0"/>
                          </a:rPr>
                          <m:t>σ</m:t>
                        </m:r>
                        <m:rad>
                          <m:radPr>
                            <m:degHide m:val="on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rad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∗</m:t>
                    </m:r>
                    <m:rad>
                      <m:radPr>
                        <m:degHide m:val="on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rad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TW" altLang="en-US" dirty="0" smtClean="0"/>
                  <a:t>其中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為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標準常態分布的</m:t>
                    </m:r>
                  </m:oMath>
                </a14:m>
                <a:r>
                  <a:rPr lang="zh-TW" altLang="en-US" dirty="0" smtClean="0"/>
                  <a:t>機率密度函數，</a:t>
                </a:r>
                <a:r>
                  <a:rPr lang="en-US" altLang="zh-TW" dirty="0" smtClean="0"/>
                  <a:t>T</a:t>
                </a:r>
                <a:r>
                  <a:rPr lang="zh-TW" altLang="en-US" dirty="0" smtClean="0"/>
                  <a:t>為年化時間</a:t>
                </a:r>
                <a:endParaRPr lang="en-US" altLang="zh-TW" dirty="0" smtClean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TW" altLang="en-US" dirty="0" smtClean="0"/>
                  <a:t>在一般交易的情況，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TW" altLang="en-US" dirty="0" smtClean="0"/>
                  <a:t>幾乎都在鐘形的最高點</a:t>
                </a:r>
                <a:endParaRPr lang="en-US" altLang="zh-TW" dirty="0" smtClean="0"/>
              </a:p>
              <a:p>
                <a:pPr marL="342900" indent="-342900">
                  <a:buFont typeface="+mj-lt"/>
                  <a:buAutoNum type="arabicPeriod"/>
                </a:pPr>
                <a:endParaRPr lang="zh-TW" altLang="en-US" dirty="0"/>
              </a:p>
              <a:p>
                <a:pPr marL="342900" indent="-342900">
                  <a:buFont typeface="+mj-lt"/>
                  <a:buAutoNum type="arabicPeriod"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556792"/>
                <a:ext cx="7344816" cy="2168863"/>
              </a:xfrm>
              <a:prstGeom prst="rect">
                <a:avLst/>
              </a:prstGeom>
              <a:blipFill rotWithShape="0">
                <a:blip r:embed="rId3"/>
                <a:stretch>
                  <a:fillRect l="-748" t="-14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871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982663" y="1484313"/>
          <a:ext cx="7162800" cy="475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73" name="圖表" r:id="rId4" imgW="7169517" imgH="4182218" progId="Excel.Chart.8">
                  <p:embed/>
                </p:oleObj>
              </mc:Choice>
              <mc:Fallback>
                <p:oleObj name="圖表" r:id="rId4" imgW="7169517" imgH="4182218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663" y="1484313"/>
                        <a:ext cx="7162800" cy="475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3" name="Text Box 4"/>
          <p:cNvSpPr txBox="1">
            <a:spLocks noChangeArrowheads="1"/>
          </p:cNvSpPr>
          <p:nvPr/>
        </p:nvSpPr>
        <p:spPr bwMode="auto">
          <a:xfrm>
            <a:off x="982663" y="692150"/>
            <a:ext cx="1793875" cy="40005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TW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對</a:t>
            </a:r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Vega</a:t>
            </a:r>
            <a:r>
              <a:rPr lang="zh-TW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的影響</a:t>
            </a:r>
          </a:p>
        </p:txBody>
      </p:sp>
    </p:spTree>
    <p:extLst>
      <p:ext uri="{BB962C8B-B14F-4D97-AF65-F5344CB8AC3E}">
        <p14:creationId xmlns:p14="http://schemas.microsoft.com/office/powerpoint/2010/main" val="326049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ChangeArrowheads="1"/>
          </p:cNvSpPr>
          <p:nvPr/>
        </p:nvSpPr>
        <p:spPr bwMode="auto">
          <a:xfrm>
            <a:off x="971600" y="1484784"/>
            <a:ext cx="755967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US" altLang="zh-TW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</a:rPr>
              <a:t>Vol</a:t>
            </a:r>
            <a:r>
              <a:rPr lang="zh-TW" altLang="en-US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</a:rPr>
              <a:t>和</a:t>
            </a:r>
            <a:r>
              <a:rPr lang="en-US" altLang="zh-TW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</a:rPr>
              <a:t>t</a:t>
            </a:r>
            <a:r>
              <a:rPr lang="zh-TW" altLang="en-US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</a:rPr>
              <a:t>對</a:t>
            </a:r>
            <a:r>
              <a:rPr lang="en-US" altLang="zh-TW" sz="20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</a:rPr>
              <a:t>greeks</a:t>
            </a:r>
            <a:r>
              <a:rPr lang="zh-TW" altLang="en-US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</a:rPr>
              <a:t>的影響效果類似</a:t>
            </a:r>
          </a:p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r>
              <a:rPr lang="zh-TW" altLang="en-US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</a:rPr>
              <a:t> 價平的</a:t>
            </a:r>
            <a:r>
              <a:rPr lang="en-US" altLang="zh-TW" sz="20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</a:rPr>
              <a:t>vega</a:t>
            </a:r>
            <a:r>
              <a:rPr lang="zh-TW" altLang="en-US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</a:rPr>
              <a:t>最大，但對</a:t>
            </a:r>
            <a:r>
              <a:rPr lang="en-US" altLang="zh-TW" sz="20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</a:rPr>
              <a:t>vol</a:t>
            </a:r>
            <a:r>
              <a:rPr lang="zh-TW" altLang="en-US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</a:rPr>
              <a:t>極不敏感；價內、 </a:t>
            </a:r>
            <a:r>
              <a:rPr lang="en-US" altLang="zh-TW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</a:rPr>
              <a:t>  </a:t>
            </a:r>
            <a:r>
              <a:rPr lang="zh-TW" altLang="en-US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</a:rPr>
              <a:t>價外的</a:t>
            </a:r>
            <a:r>
              <a:rPr lang="en-US" altLang="zh-TW" sz="20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</a:rPr>
              <a:t>vega</a:t>
            </a:r>
            <a:r>
              <a:rPr lang="zh-TW" altLang="en-US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</a:rPr>
              <a:t>對</a:t>
            </a:r>
            <a:r>
              <a:rPr lang="en-US" altLang="zh-TW" sz="20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</a:rPr>
              <a:t>vol</a:t>
            </a:r>
            <a:r>
              <a:rPr lang="zh-TW" altLang="en-US" sz="2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</a:rPr>
              <a:t>較</a:t>
            </a:r>
            <a:r>
              <a:rPr lang="en-US" altLang="zh-TW" sz="2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</a:rPr>
              <a:t/>
            </a:r>
            <a:br>
              <a:rPr lang="en-US" altLang="zh-TW" sz="2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</a:rPr>
              <a:t>   </a:t>
            </a:r>
            <a:r>
              <a:rPr lang="zh-TW" altLang="en-US" sz="2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</a:rPr>
              <a:t>敏感</a:t>
            </a:r>
            <a:endParaRPr lang="en-US" altLang="zh-TW" sz="20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zh-TW" altLang="en-US" sz="28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標楷體" panose="03000509000000000000" pitchFamily="65" charset="-120"/>
              <a:sym typeface="Wingdings" panose="05000000000000000000" pitchFamily="2" charset="2"/>
            </a:endParaRP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685800" y="533400"/>
            <a:ext cx="7620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TW" altLang="en-US" sz="4400" b="1">
                <a:solidFill>
                  <a:srgbClr val="0000FF"/>
                </a:solidFill>
                <a:latin typeface="Times New Roman" panose="02020603050405020304" pitchFamily="18" charset="0"/>
              </a:rPr>
              <a:t>小結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6800" y="2627784"/>
            <a:ext cx="5538000" cy="37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41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565400"/>
            <a:ext cx="7772400" cy="7493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sz="4800" dirty="0" smtClean="0">
                <a:solidFill>
                  <a:srgbClr val="0033CC"/>
                </a:solidFill>
                <a:ea typeface="標楷體" pitchFamily="65" charset="-120"/>
                <a:cs typeface="+mn-cs"/>
              </a:rPr>
              <a:t>部門</a:t>
            </a:r>
            <a:r>
              <a:rPr lang="en-US" altLang="zh-TW" sz="4800" dirty="0" err="1" smtClean="0">
                <a:solidFill>
                  <a:srgbClr val="0033CC"/>
                </a:solidFill>
                <a:ea typeface="標楷體" pitchFamily="65" charset="-120"/>
                <a:cs typeface="+mn-cs"/>
              </a:rPr>
              <a:t>Vol</a:t>
            </a:r>
            <a:r>
              <a:rPr lang="en-US" altLang="zh-TW" sz="4800" dirty="0" smtClean="0">
                <a:solidFill>
                  <a:srgbClr val="0033CC"/>
                </a:solidFill>
                <a:ea typeface="標楷體" pitchFamily="65" charset="-120"/>
                <a:cs typeface="+mn-cs"/>
              </a:rPr>
              <a:t> Model</a:t>
            </a:r>
            <a:r>
              <a:rPr lang="zh-TW" altLang="en-US" sz="4800" dirty="0" smtClean="0">
                <a:solidFill>
                  <a:srgbClr val="0033CC"/>
                </a:solidFill>
                <a:ea typeface="標楷體" pitchFamily="65" charset="-120"/>
                <a:cs typeface="+mn-cs"/>
              </a:rPr>
              <a:t>參數簡介</a:t>
            </a:r>
          </a:p>
        </p:txBody>
      </p:sp>
    </p:spTree>
    <p:extLst>
      <p:ext uri="{BB962C8B-B14F-4D97-AF65-F5344CB8AC3E}">
        <p14:creationId xmlns:p14="http://schemas.microsoft.com/office/powerpoint/2010/main" val="249040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市場</a:t>
            </a:r>
            <a:r>
              <a:rPr lang="en-US" altLang="zh-TW" dirty="0" smtClean="0"/>
              <a:t>VOL</a:t>
            </a:r>
            <a:r>
              <a:rPr lang="zh-TW" altLang="en-US" dirty="0" smtClean="0"/>
              <a:t> </a:t>
            </a:r>
            <a:r>
              <a:rPr lang="en-US" altLang="zh-TW" dirty="0" smtClean="0"/>
              <a:t>CURVE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79B5C5-4BA8-42E0-BB33-482A17BA10D4}" type="slidenum">
              <a:rPr lang="zh-TW" altLang="en-US" smtClean="0"/>
              <a:pPr>
                <a:defRPr/>
              </a:pPr>
              <a:t>26</a:t>
            </a:fld>
            <a:endParaRPr lang="en-US" altLang="zh-TW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3" t="37400" r="9438" b="18500"/>
          <a:stretch/>
        </p:blipFill>
        <p:spPr>
          <a:xfrm>
            <a:off x="301133" y="2142148"/>
            <a:ext cx="8394076" cy="3456384"/>
          </a:xfrm>
          <a:prstGeom prst="rect">
            <a:avLst/>
          </a:prstGeom>
        </p:spPr>
      </p:pic>
      <p:sp>
        <p:nvSpPr>
          <p:cNvPr id="6" name="向下箭號 5"/>
          <p:cNvSpPr/>
          <p:nvPr/>
        </p:nvSpPr>
        <p:spPr>
          <a:xfrm>
            <a:off x="4499992" y="2780928"/>
            <a:ext cx="549767" cy="11666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825763" y="1054201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箭頭處為價平，橫軸為履約價</a:t>
            </a:r>
            <a:r>
              <a:rPr lang="en-US" altLang="zh-TW" dirty="0" smtClean="0"/>
              <a:t>(</a:t>
            </a:r>
            <a:r>
              <a:rPr lang="zh-TW" altLang="en-US" dirty="0" smtClean="0"/>
              <a:t>代表不同的</a:t>
            </a:r>
            <a:r>
              <a:rPr lang="en-US" altLang="zh-TW" dirty="0" smtClean="0"/>
              <a:t>PIN)</a:t>
            </a:r>
            <a:r>
              <a:rPr lang="zh-TW" altLang="en-US" dirty="0" smtClean="0"/>
              <a:t>，縱軸為</a:t>
            </a:r>
            <a:r>
              <a:rPr lang="en-US" altLang="zh-TW" dirty="0" smtClean="0"/>
              <a:t>Implied </a:t>
            </a:r>
            <a:r>
              <a:rPr lang="en-US" altLang="zh-TW" dirty="0" err="1" smtClean="0"/>
              <a:t>vol</a:t>
            </a:r>
            <a:endParaRPr lang="zh-TW" altLang="en-US" dirty="0"/>
          </a:p>
          <a:p>
            <a:pPr marL="342900" indent="-34290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59359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投影片編號版面配置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949D3E-ADB6-4BFC-B341-903E22F82D71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TW" sz="1400" smtClean="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229600" cy="868363"/>
          </a:xfrm>
        </p:spPr>
        <p:txBody>
          <a:bodyPr/>
          <a:lstStyle/>
          <a:p>
            <a:pPr eaLnBrk="1" hangingPunct="1"/>
            <a:r>
              <a:rPr lang="zh-TW" altLang="en-US" sz="360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部門</a:t>
            </a:r>
            <a:r>
              <a:rPr lang="en-US" altLang="zh-TW" sz="360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Vol_Model(</a:t>
            </a:r>
            <a:r>
              <a:rPr lang="zh-TW" altLang="en-US" sz="360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同到期日不同履約價</a:t>
            </a:r>
            <a:r>
              <a:rPr lang="en-US" altLang="zh-TW" sz="360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084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628775"/>
                <a:ext cx="7848600" cy="4679950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  <a:defRPr/>
                </a:pPr>
                <a:r>
                  <a:rPr kumimoji="0" lang="en-US" altLang="zh-TW" sz="2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6</a:t>
                </a:r>
                <a:r>
                  <a:rPr lang="zh-TW" altLang="en-US" sz="1800" kern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參數</a:t>
                </a:r>
                <a:r>
                  <a:rPr lang="zh-TW" altLang="en-US" sz="1800" kern="1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模型</a:t>
                </a:r>
                <a:endParaRPr lang="en-US" altLang="zh-TW" sz="1800" kern="1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lvl="1" eaLnBrk="1" hangingPunct="1">
                  <a:lnSpc>
                    <a:spcPct val="90000"/>
                  </a:lnSpc>
                  <a:defRPr/>
                </a:pPr>
                <a:r>
                  <a:rPr lang="zh-TW" altLang="en-US" sz="1600" kern="12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公式</a:t>
                </a:r>
                <a:r>
                  <a:rPr lang="zh-TW" altLang="en-US" sz="1600" kern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TW" sz="1600" b="0" i="1" kern="1200" smtClean="0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+mn-cs"/>
                      </a:rPr>
                      <m:t>𝑉𝑜𝑙</m:t>
                    </m:r>
                    <m:r>
                      <a:rPr lang="en-US" altLang="zh-TW" sz="1600" i="1" kern="1200" smtClean="0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+mn-cs"/>
                      </a:rPr>
                      <m:t>=</m:t>
                    </m:r>
                    <m:r>
                      <a:rPr lang="en-US" altLang="zh-TW" sz="1600" b="0" i="1" kern="1200" smtClean="0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+mn-cs"/>
                      </a:rPr>
                      <m:t>𝐵𝑎𝑠𝑒𝑉𝑜𝑙</m:t>
                    </m:r>
                    <m:r>
                      <a:rPr lang="en-US" altLang="zh-TW" sz="1600" b="0" i="1" kern="1200" smtClean="0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+mn-cs"/>
                      </a:rPr>
                      <m:t>+</m:t>
                    </m:r>
                    <m:sSup>
                      <m:sSupPr>
                        <m:ctrlPr>
                          <a:rPr lang="en-US" altLang="zh-TW" sz="1600" i="1" kern="120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+mn-cs"/>
                          </a:rPr>
                        </m:ctrlPr>
                      </m:sSupPr>
                      <m:e>
                        <m:r>
                          <a:rPr lang="en-US" altLang="zh-TW" sz="1600" b="0" i="1" kern="120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+mn-cs"/>
                          </a:rPr>
                          <m:t>𝑅𝑅</m:t>
                        </m:r>
                        <m:r>
                          <a:rPr lang="en-US" altLang="zh-TW" sz="1600" b="0" i="1" kern="120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+mn-cs"/>
                          </a:rPr>
                          <m:t>∗</m:t>
                        </m:r>
                        <m:r>
                          <a:rPr lang="en-US" altLang="zh-TW" sz="1600" b="0" i="1" kern="120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+mn-cs"/>
                          </a:rPr>
                          <m:t>𝑑</m:t>
                        </m:r>
                      </m:e>
                      <m:sup>
                        <m:r>
                          <a:rPr lang="en-US" altLang="zh-TW" sz="1600" b="0" i="1" kern="120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+mn-cs"/>
                          </a:rPr>
                          <m:t>𝑅𝐷</m:t>
                        </m:r>
                      </m:sup>
                    </m:sSup>
                    <m:r>
                      <a:rPr lang="en-US" altLang="zh-TW" sz="1600" b="0" i="1" kern="1200" smtClean="0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+mn-cs"/>
                      </a:rPr>
                      <m:t>+</m:t>
                    </m:r>
                    <m:r>
                      <a:rPr lang="en-US" altLang="zh-TW" sz="1600" b="0" i="1" kern="1200" smtClean="0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+mn-cs"/>
                      </a:rPr>
                      <m:t>𝑊𝑖𝑛𝑔</m:t>
                    </m:r>
                    <m:r>
                      <a:rPr lang="en-US" altLang="zh-TW" sz="1600" b="0" i="1" kern="1200" smtClean="0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+mn-cs"/>
                      </a:rPr>
                      <m:t>∗</m:t>
                    </m:r>
                    <m:sSup>
                      <m:sSupPr>
                        <m:ctrlPr>
                          <a:rPr lang="en-US" altLang="zh-TW" sz="1600" b="0" i="1" kern="120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+mn-cs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TW" sz="1600" i="1" kern="120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TW" sz="1600" i="1" kern="120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𝑑</m:t>
                            </m:r>
                          </m:e>
                        </m:d>
                      </m:e>
                      <m:sup>
                        <m:r>
                          <a:rPr lang="en-US" altLang="zh-TW" sz="1600" b="0" i="1" kern="120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+mn-cs"/>
                          </a:rPr>
                          <m:t>𝑊𝐷</m:t>
                        </m:r>
                      </m:sup>
                    </m:sSup>
                  </m:oMath>
                </a14:m>
                <a:r>
                  <a:rPr lang="en-US" altLang="zh-TW" sz="1600" kern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/>
                </a:r>
                <a:br>
                  <a:rPr lang="en-US" altLang="zh-TW" sz="1600" kern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</a:br>
                <a:r>
                  <a:rPr lang="zh-TW" altLang="en-US" sz="1600" kern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其中</a:t>
                </a:r>
                <a:r>
                  <a:rPr lang="en-US" altLang="zh-TW" sz="1600" kern="12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d</a:t>
                </a:r>
                <a:r>
                  <a:rPr lang="en-US" altLang="zh-TW" sz="1600" kern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=</a:t>
                </a:r>
                <a:r>
                  <a:rPr lang="zh-TW" altLang="en-US" sz="1600" kern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現在</a:t>
                </a:r>
                <a:r>
                  <a:rPr lang="zh-TW" altLang="en-US" sz="1600" kern="12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價格和</a:t>
                </a:r>
                <a:r>
                  <a:rPr lang="zh-TW" altLang="en-US" sz="1600" kern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中心點之差，</a:t>
                </a:r>
                <a:r>
                  <a:rPr lang="zh-TW" altLang="en-US" sz="1600" kern="12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以</a:t>
                </a:r>
                <a:r>
                  <a:rPr lang="en-US" altLang="zh-TW" sz="1600" kern="12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5%</a:t>
                </a:r>
                <a:r>
                  <a:rPr lang="zh-TW" altLang="en-US" sz="1600" kern="12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為</a:t>
                </a:r>
                <a:r>
                  <a:rPr lang="zh-TW" altLang="en-US" sz="1600" kern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單位</a:t>
                </a:r>
                <a:endParaRPr lang="en-US" altLang="zh-TW" sz="1600" kern="1200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endParaRPr>
              </a:p>
              <a:p>
                <a:pPr marL="457200" lvl="1" indent="0" eaLnBrk="1" hangingPunct="1">
                  <a:lnSpc>
                    <a:spcPct val="90000"/>
                  </a:lnSpc>
                  <a:buNone/>
                  <a:defRPr/>
                </a:pPr>
                <a:r>
                  <a:rPr lang="en-US" altLang="zh-TW" sz="1600" kern="12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	</a:t>
                </a:r>
                <a:r>
                  <a:rPr lang="zh-TW" altLang="en-US" sz="1600" kern="12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 </a:t>
                </a:r>
                <a:r>
                  <a:rPr lang="zh-TW" altLang="en-US" sz="1600" kern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       </a:t>
                </a:r>
                <a:r>
                  <a:rPr lang="en-US" altLang="zh-TW" sz="1600" kern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=(S-</a:t>
                </a:r>
                <a:r>
                  <a:rPr lang="en-US" altLang="zh-TW" sz="1600" kern="1200" dirty="0" err="1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AtmsAdj</a:t>
                </a:r>
                <a:r>
                  <a:rPr lang="en-US" altLang="zh-TW" sz="1600" kern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)/</a:t>
                </a:r>
                <a:r>
                  <a:rPr lang="en-US" altLang="zh-TW" sz="1600" kern="1200" dirty="0" err="1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AtmsAdj</a:t>
                </a:r>
                <a:r>
                  <a:rPr lang="en-US" altLang="zh-TW" sz="1600" kern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/5%</a:t>
                </a:r>
                <a:endParaRPr lang="en-US" altLang="zh-TW" sz="1600" kern="12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endParaRPr>
              </a:p>
              <a:p>
                <a:pPr marL="1371600" lvl="2" indent="-457200" eaLnBrk="1" hangingPunct="1">
                  <a:lnSpc>
                    <a:spcPct val="80000"/>
                  </a:lnSpc>
                  <a:buFontTx/>
                  <a:buAutoNum type="arabicPeriod"/>
                  <a:defRPr/>
                </a:pPr>
                <a:r>
                  <a:rPr kumimoji="0" lang="en-US" altLang="zh-TW" sz="1400" dirty="0" err="1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BaseVol</a:t>
                </a:r>
                <a:r>
                  <a:rPr kumimoji="0" lang="en-US" altLang="zh-TW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  (</a:t>
                </a:r>
                <a:r>
                  <a:rPr kumimoji="0"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中心點的</a:t>
                </a:r>
                <a:r>
                  <a:rPr kumimoji="0" lang="en-US" altLang="zh-TW" sz="1400" dirty="0" err="1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Vol</a:t>
                </a:r>
                <a:r>
                  <a:rPr kumimoji="0" lang="en-US" altLang="zh-TW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</a:p>
              <a:p>
                <a:pPr marL="1371600" lvl="2" indent="-457200" algn="just" eaLnBrk="1" hangingPunct="1">
                  <a:lnSpc>
                    <a:spcPct val="80000"/>
                  </a:lnSpc>
                  <a:buFontTx/>
                  <a:buAutoNum type="arabicPeriod"/>
                  <a:defRPr/>
                </a:pPr>
                <a:r>
                  <a:rPr kumimoji="0" lang="en-US" altLang="zh-TW" sz="1400" dirty="0" err="1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AtmsAdj</a:t>
                </a:r>
                <a:r>
                  <a:rPr kumimoji="0" lang="en-US" altLang="zh-TW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  (</a:t>
                </a:r>
                <a:r>
                  <a:rPr kumimoji="0"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中心點的位置，可固定</a:t>
                </a:r>
                <a:r>
                  <a:rPr kumimoji="0" lang="en-US" altLang="zh-TW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or</a:t>
                </a:r>
                <a:r>
                  <a:rPr kumimoji="0"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浮動</a:t>
                </a:r>
                <a:r>
                  <a:rPr kumimoji="0" lang="en-US" altLang="zh-TW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</a:p>
              <a:p>
                <a:pPr marL="1371600" lvl="2" indent="-457200" eaLnBrk="1" hangingPunct="1">
                  <a:lnSpc>
                    <a:spcPct val="80000"/>
                  </a:lnSpc>
                  <a:buFontTx/>
                  <a:buAutoNum type="arabicPeriod"/>
                  <a:defRPr/>
                </a:pPr>
                <a:r>
                  <a:rPr kumimoji="0" lang="en-US" altLang="zh-TW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Wing       (</a:t>
                </a:r>
                <a:r>
                  <a:rPr kumimoji="0"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上方↑</a:t>
                </a:r>
                <a:r>
                  <a:rPr kumimoji="0" lang="en-US" altLang="zh-TW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,</a:t>
                </a:r>
                <a:r>
                  <a:rPr kumimoji="0"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下方↑</a:t>
                </a:r>
                <a:r>
                  <a:rPr kumimoji="0" lang="en-US" altLang="zh-TW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</a:p>
              <a:p>
                <a:pPr marL="1371600" lvl="2" indent="-457200" eaLnBrk="1" hangingPunct="1">
                  <a:lnSpc>
                    <a:spcPct val="80000"/>
                  </a:lnSpc>
                  <a:buFontTx/>
                  <a:buAutoNum type="arabicPeriod"/>
                  <a:defRPr/>
                </a:pPr>
                <a:r>
                  <a:rPr kumimoji="0" lang="en-US" altLang="zh-TW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RR         (</a:t>
                </a:r>
                <a:r>
                  <a:rPr kumimoji="0"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上方↑</a:t>
                </a:r>
                <a:r>
                  <a:rPr kumimoji="0" lang="en-US" altLang="zh-TW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,</a:t>
                </a:r>
                <a:r>
                  <a:rPr kumimoji="0"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下方↓</a:t>
                </a:r>
                <a:r>
                  <a:rPr kumimoji="0" lang="en-US" altLang="zh-TW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</a:p>
              <a:p>
                <a:pPr marL="1371600" lvl="2" indent="-457200" eaLnBrk="1" hangingPunct="1">
                  <a:lnSpc>
                    <a:spcPct val="80000"/>
                  </a:lnSpc>
                  <a:buFontTx/>
                  <a:buAutoNum type="arabicPeriod"/>
                  <a:defRPr/>
                </a:pPr>
                <a:r>
                  <a:rPr kumimoji="0" lang="en-US" altLang="zh-TW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WD         (Wing</a:t>
                </a:r>
                <a:r>
                  <a:rPr kumimoji="0"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的曲度</a:t>
                </a:r>
                <a:r>
                  <a:rPr kumimoji="0" lang="en-US" altLang="zh-TW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</a:p>
              <a:p>
                <a:pPr marL="1371600" lvl="2" indent="-457200" eaLnBrk="1" hangingPunct="1">
                  <a:lnSpc>
                    <a:spcPct val="80000"/>
                  </a:lnSpc>
                  <a:buFontTx/>
                  <a:buAutoNum type="arabicPeriod"/>
                  <a:defRPr/>
                </a:pPr>
                <a:r>
                  <a:rPr kumimoji="0" lang="en-US" altLang="zh-TW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RD         (RR</a:t>
                </a:r>
                <a:r>
                  <a:rPr kumimoji="0"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的曲度</a:t>
                </a:r>
                <a:r>
                  <a:rPr kumimoji="0" lang="en-US" altLang="zh-TW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</a:p>
              <a:p>
                <a:pPr marL="1371600" lvl="2" indent="-457200" eaLnBrk="1" hangingPunct="1">
                  <a:lnSpc>
                    <a:spcPct val="80000"/>
                  </a:lnSpc>
                  <a:buFontTx/>
                  <a:buAutoNum type="arabicPeriod"/>
                  <a:defRPr/>
                </a:pPr>
                <a:r>
                  <a:rPr kumimoji="0" lang="en-US" altLang="zh-TW" sz="1400" dirty="0" err="1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FixATM</a:t>
                </a:r>
                <a:r>
                  <a:rPr kumimoji="0" lang="zh-TW" altLang="en-US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：決定整條</a:t>
                </a:r>
                <a:r>
                  <a:rPr kumimoji="0" lang="en-US" altLang="zh-TW" sz="1400" dirty="0" err="1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vol</a:t>
                </a:r>
                <a:r>
                  <a:rPr kumimoji="0" lang="en-US" altLang="zh-TW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curve </a:t>
                </a:r>
                <a:r>
                  <a:rPr kumimoji="0" lang="zh-TW" altLang="en-US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是否隨著</a:t>
                </a:r>
                <a:r>
                  <a:rPr kumimoji="0" lang="en-US" altLang="zh-TW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spot</a:t>
                </a:r>
                <a:r>
                  <a:rPr kumimoji="0" lang="zh-TW" altLang="en-US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動</a:t>
                </a:r>
                <a:r>
                  <a:rPr kumimoji="0" lang="en-US" altLang="zh-TW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kumimoji="0" lang="zh-TW" altLang="en-US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目前有兩種模式</a:t>
                </a:r>
                <a:r>
                  <a:rPr kumimoji="0" lang="en-US" altLang="zh-TW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</a:p>
              <a:p>
                <a:pPr marL="1346200" lvl="2" indent="0" eaLnBrk="1" hangingPunct="1">
                  <a:lnSpc>
                    <a:spcPct val="80000"/>
                  </a:lnSpc>
                  <a:buNone/>
                  <a:defRPr/>
                </a:pPr>
                <a:r>
                  <a:rPr kumimoji="0" lang="en-US" altLang="zh-TW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</a:t>
                </a:r>
                <a:r>
                  <a:rPr kumimoji="0" lang="zh-TW" altLang="en-US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：</a:t>
                </a:r>
                <a:r>
                  <a:rPr kumimoji="0" lang="en-US" altLang="zh-TW" sz="1400" dirty="0" err="1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vol</a:t>
                </a:r>
                <a:r>
                  <a:rPr kumimoji="0" lang="en-US" altLang="zh-TW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curve</a:t>
                </a:r>
                <a:r>
                  <a:rPr kumimoji="0" lang="zh-TW" altLang="en-US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隨</a:t>
                </a:r>
                <a:r>
                  <a:rPr kumimoji="0" lang="en-US" altLang="zh-TW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spot</a:t>
                </a:r>
                <a:r>
                  <a:rPr kumimoji="0" lang="zh-TW" altLang="en-US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動</a:t>
                </a:r>
                <a:r>
                  <a:rPr kumimoji="0" lang="en-US" altLang="zh-TW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(S0=Spot)</a:t>
                </a:r>
              </a:p>
              <a:p>
                <a:pPr marL="1346200" lvl="2" indent="0" eaLnBrk="1" hangingPunct="1">
                  <a:lnSpc>
                    <a:spcPct val="80000"/>
                  </a:lnSpc>
                  <a:buNone/>
                  <a:defRPr/>
                </a:pPr>
                <a:r>
                  <a:rPr kumimoji="0" lang="en-US" altLang="zh-TW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</a:t>
                </a:r>
                <a:r>
                  <a:rPr kumimoji="0" lang="zh-TW" altLang="en-US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：</a:t>
                </a:r>
                <a:r>
                  <a:rPr kumimoji="0" lang="en-US" altLang="zh-TW" sz="1400" dirty="0" err="1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vol</a:t>
                </a:r>
                <a:r>
                  <a:rPr kumimoji="0" lang="en-US" altLang="zh-TW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curve</a:t>
                </a:r>
                <a:r>
                  <a:rPr kumimoji="0" lang="zh-TW" altLang="en-US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不隨</a:t>
                </a:r>
                <a:r>
                  <a:rPr kumimoji="0" lang="en-US" altLang="zh-TW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spot</a:t>
                </a:r>
                <a:r>
                  <a:rPr kumimoji="0" lang="zh-TW" altLang="en-US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動 </a:t>
                </a:r>
                <a:r>
                  <a:rPr kumimoji="0" lang="en-US" altLang="zh-TW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(S0=ATMS</a:t>
                </a:r>
                <a:r>
                  <a:rPr kumimoji="0" lang="en-US" altLang="zh-TW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  <a:endParaRPr lang="en-US" altLang="zh-TW" sz="16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lvl="1" eaLnBrk="1" hangingPunct="1">
                  <a:lnSpc>
                    <a:spcPct val="90000"/>
                  </a:lnSpc>
                  <a:defRPr/>
                </a:pPr>
                <a:r>
                  <a:rPr lang="zh-TW" altLang="en-US" sz="1600" kern="12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優點</a:t>
                </a:r>
              </a:p>
              <a:p>
                <a:pPr lvl="2" eaLnBrk="1" hangingPunct="1">
                  <a:lnSpc>
                    <a:spcPct val="90000"/>
                  </a:lnSpc>
                  <a:spcBef>
                    <a:spcPts val="600"/>
                  </a:spcBef>
                  <a:defRPr/>
                </a:pPr>
                <a:r>
                  <a:rPr kumimoji="0" lang="zh-TW" altLang="en-US" sz="1400" kern="12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參數從</a:t>
                </a:r>
                <a:r>
                  <a:rPr kumimoji="0" lang="en-US" altLang="zh-TW" sz="1400" kern="12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N-1 </a:t>
                </a:r>
                <a:r>
                  <a:rPr kumimoji="0" lang="zh-TW" altLang="en-US" sz="1400" kern="12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個簡化至 </a:t>
                </a:r>
                <a:r>
                  <a:rPr kumimoji="0" lang="en-US" altLang="zh-TW" sz="1400" kern="12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6</a:t>
                </a:r>
                <a:r>
                  <a:rPr kumimoji="0" lang="zh-TW" altLang="en-US" sz="1400" kern="12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個</a:t>
                </a:r>
                <a:endParaRPr kumimoji="0" lang="en-US" altLang="zh-TW" sz="1400" kern="12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endParaRPr>
              </a:p>
              <a:p>
                <a:pPr lvl="1" eaLnBrk="1" hangingPunct="1">
                  <a:lnSpc>
                    <a:spcPct val="90000"/>
                  </a:lnSpc>
                  <a:defRPr/>
                </a:pPr>
                <a:r>
                  <a:rPr lang="zh-TW" altLang="en-US" sz="1600" kern="12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缺點</a:t>
                </a:r>
              </a:p>
              <a:p>
                <a:pPr lvl="2" eaLnBrk="1" hangingPunct="1">
                  <a:lnSpc>
                    <a:spcPct val="90000"/>
                  </a:lnSpc>
                  <a:spcBef>
                    <a:spcPts val="600"/>
                  </a:spcBef>
                  <a:defRPr/>
                </a:pPr>
                <a:r>
                  <a:rPr kumimoji="0" lang="zh-TW" altLang="en-US" sz="1400" kern="12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斜率自由度</a:t>
                </a:r>
                <a:r>
                  <a:rPr kumimoji="0" lang="en-US" altLang="zh-TW" sz="1400" kern="12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(</a:t>
                </a:r>
                <a:r>
                  <a:rPr kumimoji="0" lang="zh-TW" altLang="en-US" sz="1400" kern="12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曲度</a:t>
                </a:r>
                <a:r>
                  <a:rPr kumimoji="0" lang="en-US" altLang="zh-TW" sz="1400" kern="12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)</a:t>
                </a:r>
                <a:r>
                  <a:rPr kumimoji="0" lang="zh-TW" altLang="en-US" sz="1400" kern="12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被限制至</a:t>
                </a:r>
                <a:r>
                  <a:rPr kumimoji="0" lang="en-US" altLang="zh-TW" sz="1400" kern="12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2</a:t>
                </a:r>
                <a:r>
                  <a:rPr kumimoji="0" lang="zh-TW" altLang="en-US" sz="1400" kern="12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個</a:t>
                </a:r>
                <a:endParaRPr kumimoji="0" lang="en-US" altLang="zh-TW" sz="1400" kern="12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endParaRPr>
              </a:p>
              <a:p>
                <a:pPr lvl="2" eaLnBrk="1" hangingPunct="1">
                  <a:lnSpc>
                    <a:spcPct val="90000"/>
                  </a:lnSpc>
                  <a:spcBef>
                    <a:spcPts val="600"/>
                  </a:spcBef>
                  <a:defRPr/>
                </a:pPr>
                <a:r>
                  <a:rPr kumimoji="0" lang="zh-TW" altLang="en-US" sz="1400" kern="12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遠下方和近上方</a:t>
                </a:r>
                <a:r>
                  <a:rPr kumimoji="0" lang="zh-TW" altLang="en-US" sz="1400" kern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失真</a:t>
                </a:r>
                <a:endParaRPr lang="en-US" altLang="zh-TW" sz="1600" kern="12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endParaRPr>
              </a:p>
              <a:p>
                <a:pPr marL="800100" lvl="2" indent="0" eaLnBrk="1" hangingPunct="1">
                  <a:lnSpc>
                    <a:spcPct val="80000"/>
                  </a:lnSpc>
                  <a:buFontTx/>
                  <a:buNone/>
                  <a:defRPr/>
                </a:pPr>
                <a:endParaRPr lang="en-US" altLang="zh-TW" sz="6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914400" lvl="2" indent="0" eaLnBrk="1" hangingPunct="1">
                  <a:lnSpc>
                    <a:spcPct val="80000"/>
                  </a:lnSpc>
                  <a:buFontTx/>
                  <a:buNone/>
                  <a:defRPr/>
                </a:pPr>
                <a:endParaRPr lang="en-US" altLang="zh-TW" sz="1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4608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28775"/>
                <a:ext cx="7848600" cy="4679950"/>
              </a:xfrm>
              <a:blipFill rotWithShape="0">
                <a:blip r:embed="rId2"/>
                <a:stretch>
                  <a:fillRect l="-1009" t="-22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9" t="54718" r="41243" b="8662"/>
          <a:stretch>
            <a:fillRect/>
          </a:stretch>
        </p:blipFill>
        <p:spPr bwMode="auto">
          <a:xfrm>
            <a:off x="4236352" y="4869160"/>
            <a:ext cx="4907648" cy="1764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189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投影片編號版面配置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949D3E-ADB6-4BFC-B341-903E22F82D71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zh-TW" sz="1400" smtClean="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8229600" cy="868363"/>
          </a:xfrm>
        </p:spPr>
        <p:txBody>
          <a:bodyPr/>
          <a:lstStyle/>
          <a:p>
            <a:pPr eaLnBrk="1" hangingPunct="1"/>
            <a:r>
              <a:rPr lang="zh-TW" altLang="en-US" sz="360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部門</a:t>
            </a:r>
            <a:r>
              <a:rPr lang="en-US" altLang="zh-TW" sz="360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Vol_Model(</a:t>
            </a:r>
            <a:r>
              <a:rPr lang="zh-TW" altLang="en-US" sz="360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同到期日不同履約價</a:t>
            </a:r>
            <a:r>
              <a:rPr lang="en-US" altLang="zh-TW" sz="360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084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628775"/>
                <a:ext cx="7848600" cy="4679950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  <a:defRPr/>
                </a:pPr>
                <a:r>
                  <a:rPr kumimoji="0" lang="en-US" altLang="zh-TW" sz="20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6</a:t>
                </a:r>
                <a:r>
                  <a:rPr lang="zh-TW" altLang="en-US" sz="1800" kern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參數</a:t>
                </a:r>
                <a:r>
                  <a:rPr lang="zh-TW" altLang="en-US" sz="1800" kern="1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模型</a:t>
                </a:r>
                <a:endParaRPr lang="en-US" altLang="zh-TW" sz="1800" kern="12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lvl="1" eaLnBrk="1" hangingPunct="1">
                  <a:lnSpc>
                    <a:spcPct val="90000"/>
                  </a:lnSpc>
                  <a:defRPr/>
                </a:pPr>
                <a:r>
                  <a:rPr lang="zh-TW" altLang="en-US" sz="1600" kern="12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公式</a:t>
                </a:r>
                <a:r>
                  <a:rPr lang="zh-TW" altLang="en-US" sz="1600" kern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TW" sz="1600" b="0" i="1" kern="1200" smtClean="0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+mn-cs"/>
                      </a:rPr>
                      <m:t>𝑉𝑜𝑙</m:t>
                    </m:r>
                    <m:r>
                      <a:rPr lang="en-US" altLang="zh-TW" sz="1600" i="1" kern="1200" smtClean="0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+mn-cs"/>
                      </a:rPr>
                      <m:t>=</m:t>
                    </m:r>
                    <m:r>
                      <a:rPr lang="en-US" altLang="zh-TW" sz="1600" b="0" i="1" kern="1200" smtClean="0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+mn-cs"/>
                      </a:rPr>
                      <m:t>𝐵𝑎𝑠𝑒𝑉𝑜𝑙</m:t>
                    </m:r>
                    <m:r>
                      <a:rPr lang="en-US" altLang="zh-TW" sz="1600" b="0" i="1" kern="1200" smtClean="0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+mn-cs"/>
                      </a:rPr>
                      <m:t>+</m:t>
                    </m:r>
                    <m:sSup>
                      <m:sSupPr>
                        <m:ctrlPr>
                          <a:rPr lang="en-US" altLang="zh-TW" sz="1600" i="1" kern="120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+mn-cs"/>
                          </a:rPr>
                        </m:ctrlPr>
                      </m:sSupPr>
                      <m:e>
                        <m:r>
                          <a:rPr lang="en-US" altLang="zh-TW" sz="1600" b="0" i="1" kern="120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+mn-cs"/>
                          </a:rPr>
                          <m:t>𝑅𝑅</m:t>
                        </m:r>
                        <m:r>
                          <a:rPr lang="en-US" altLang="zh-TW" sz="1600" b="0" i="1" kern="120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+mn-cs"/>
                          </a:rPr>
                          <m:t>∗</m:t>
                        </m:r>
                        <m:r>
                          <a:rPr lang="en-US" altLang="zh-TW" sz="1600" b="0" i="1" kern="120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+mn-cs"/>
                          </a:rPr>
                          <m:t>𝑑</m:t>
                        </m:r>
                      </m:e>
                      <m:sup>
                        <m:r>
                          <a:rPr lang="en-US" altLang="zh-TW" sz="1600" b="0" i="1" kern="120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+mn-cs"/>
                          </a:rPr>
                          <m:t>𝑅𝐷</m:t>
                        </m:r>
                      </m:sup>
                    </m:sSup>
                    <m:r>
                      <a:rPr lang="en-US" altLang="zh-TW" sz="1600" b="0" i="1" kern="1200" smtClean="0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+mn-cs"/>
                      </a:rPr>
                      <m:t>+</m:t>
                    </m:r>
                    <m:r>
                      <a:rPr lang="en-US" altLang="zh-TW" sz="1600" b="0" i="1" kern="1200" smtClean="0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+mn-cs"/>
                      </a:rPr>
                      <m:t>𝑊𝑖𝑛𝑔</m:t>
                    </m:r>
                    <m:r>
                      <a:rPr lang="en-US" altLang="zh-TW" sz="1600" b="0" i="1" kern="1200" smtClean="0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+mn-cs"/>
                      </a:rPr>
                      <m:t>∗</m:t>
                    </m:r>
                    <m:sSup>
                      <m:sSupPr>
                        <m:ctrlPr>
                          <a:rPr lang="en-US" altLang="zh-TW" sz="1600" b="0" i="1" kern="120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+mn-cs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TW" sz="1600" i="1" kern="120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TW" sz="1600" i="1" kern="120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</a:rPr>
                              <m:t>𝑑</m:t>
                            </m:r>
                          </m:e>
                        </m:d>
                      </m:e>
                      <m:sup>
                        <m:r>
                          <a:rPr lang="en-US" altLang="zh-TW" sz="1600" b="0" i="1" kern="120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+mn-cs"/>
                          </a:rPr>
                          <m:t>𝑊𝐷</m:t>
                        </m:r>
                      </m:sup>
                    </m:sSup>
                  </m:oMath>
                </a14:m>
                <a:r>
                  <a:rPr lang="en-US" altLang="zh-TW" sz="1600" kern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/>
                </a:r>
                <a:br>
                  <a:rPr lang="en-US" altLang="zh-TW" sz="1600" kern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</a:br>
                <a:r>
                  <a:rPr lang="zh-TW" altLang="en-US" sz="1600" kern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其中</a:t>
                </a:r>
                <a:r>
                  <a:rPr lang="en-US" altLang="zh-TW" sz="1600" kern="12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d=</a:t>
                </a:r>
                <a:r>
                  <a:rPr lang="zh-TW" altLang="en-US" sz="1600" kern="12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現在價格和</a:t>
                </a:r>
                <a:r>
                  <a:rPr lang="zh-TW" altLang="en-US" sz="1600" kern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中心點之差，</a:t>
                </a:r>
                <a:r>
                  <a:rPr lang="zh-TW" altLang="en-US" sz="1600" kern="12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以</a:t>
                </a:r>
                <a:r>
                  <a:rPr lang="en-US" altLang="zh-TW" sz="1600" kern="12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5%</a:t>
                </a:r>
                <a:r>
                  <a:rPr lang="zh-TW" altLang="en-US" sz="1600" kern="12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為單位</a:t>
                </a:r>
                <a:endParaRPr lang="en-US" altLang="zh-TW" sz="1600" kern="12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endParaRPr>
              </a:p>
              <a:p>
                <a:pPr marL="1371600" lvl="2" indent="-457200" eaLnBrk="1" hangingPunct="1">
                  <a:lnSpc>
                    <a:spcPct val="80000"/>
                  </a:lnSpc>
                  <a:buFontTx/>
                  <a:buAutoNum type="arabicPeriod"/>
                  <a:defRPr/>
                </a:pPr>
                <a:r>
                  <a:rPr kumimoji="0" lang="en-US" altLang="zh-TW" sz="1400" dirty="0" err="1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BaseVol</a:t>
                </a:r>
                <a:r>
                  <a:rPr kumimoji="0" lang="en-US" altLang="zh-TW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  (</a:t>
                </a:r>
                <a:r>
                  <a:rPr kumimoji="0"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中心點的</a:t>
                </a:r>
                <a:r>
                  <a:rPr kumimoji="0" lang="en-US" altLang="zh-TW" sz="1400" dirty="0" err="1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Vol</a:t>
                </a:r>
                <a:r>
                  <a:rPr kumimoji="0" lang="en-US" altLang="zh-TW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</a:p>
              <a:p>
                <a:pPr marL="1371600" lvl="2" indent="-457200" algn="just" eaLnBrk="1" hangingPunct="1">
                  <a:lnSpc>
                    <a:spcPct val="80000"/>
                  </a:lnSpc>
                  <a:buFontTx/>
                  <a:buAutoNum type="arabicPeriod"/>
                  <a:defRPr/>
                </a:pPr>
                <a:r>
                  <a:rPr kumimoji="0" lang="en-US" altLang="zh-TW" sz="1400" dirty="0" err="1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AtmsAdj</a:t>
                </a:r>
                <a:r>
                  <a:rPr kumimoji="0" lang="en-US" altLang="zh-TW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  (</a:t>
                </a:r>
                <a:r>
                  <a:rPr kumimoji="0"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中心點的位置，可固定</a:t>
                </a:r>
                <a:r>
                  <a:rPr kumimoji="0" lang="en-US" altLang="zh-TW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or</a:t>
                </a:r>
                <a:r>
                  <a:rPr kumimoji="0"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浮動</a:t>
                </a:r>
                <a:r>
                  <a:rPr kumimoji="0" lang="en-US" altLang="zh-TW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</a:p>
              <a:p>
                <a:pPr marL="1371600" lvl="2" indent="-457200" eaLnBrk="1" hangingPunct="1">
                  <a:lnSpc>
                    <a:spcPct val="80000"/>
                  </a:lnSpc>
                  <a:buFontTx/>
                  <a:buAutoNum type="arabicPeriod"/>
                  <a:defRPr/>
                </a:pPr>
                <a:r>
                  <a:rPr kumimoji="0" lang="en-US" altLang="zh-TW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Wing       (</a:t>
                </a:r>
                <a:r>
                  <a:rPr kumimoji="0"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上方↑</a:t>
                </a:r>
                <a:r>
                  <a:rPr kumimoji="0" lang="en-US" altLang="zh-TW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,</a:t>
                </a:r>
                <a:r>
                  <a:rPr kumimoji="0"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下方↑</a:t>
                </a:r>
                <a:r>
                  <a:rPr kumimoji="0" lang="en-US" altLang="zh-TW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</a:p>
              <a:p>
                <a:pPr marL="1371600" lvl="2" indent="-457200" eaLnBrk="1" hangingPunct="1">
                  <a:lnSpc>
                    <a:spcPct val="80000"/>
                  </a:lnSpc>
                  <a:buFontTx/>
                  <a:buAutoNum type="arabicPeriod"/>
                  <a:defRPr/>
                </a:pPr>
                <a:r>
                  <a:rPr kumimoji="0" lang="en-US" altLang="zh-TW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RR         (</a:t>
                </a:r>
                <a:r>
                  <a:rPr kumimoji="0"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上方↑</a:t>
                </a:r>
                <a:r>
                  <a:rPr kumimoji="0" lang="en-US" altLang="zh-TW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,</a:t>
                </a:r>
                <a:r>
                  <a:rPr kumimoji="0"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下方↓</a:t>
                </a:r>
                <a:r>
                  <a:rPr kumimoji="0" lang="en-US" altLang="zh-TW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</a:p>
              <a:p>
                <a:pPr marL="1371600" lvl="2" indent="-457200" eaLnBrk="1" hangingPunct="1">
                  <a:lnSpc>
                    <a:spcPct val="80000"/>
                  </a:lnSpc>
                  <a:buFontTx/>
                  <a:buAutoNum type="arabicPeriod"/>
                  <a:defRPr/>
                </a:pPr>
                <a:r>
                  <a:rPr kumimoji="0" lang="en-US" altLang="zh-TW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WD         (Wing</a:t>
                </a:r>
                <a:r>
                  <a:rPr kumimoji="0"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的曲度</a:t>
                </a:r>
                <a:r>
                  <a:rPr kumimoji="0" lang="en-US" altLang="zh-TW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</a:p>
              <a:p>
                <a:pPr marL="1371600" lvl="2" indent="-457200" eaLnBrk="1" hangingPunct="1">
                  <a:lnSpc>
                    <a:spcPct val="80000"/>
                  </a:lnSpc>
                  <a:buFontTx/>
                  <a:buAutoNum type="arabicPeriod"/>
                  <a:defRPr/>
                </a:pPr>
                <a:r>
                  <a:rPr kumimoji="0" lang="en-US" altLang="zh-TW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RD         (RR</a:t>
                </a:r>
                <a:r>
                  <a:rPr kumimoji="0" lang="zh-TW" altLang="en-US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的曲度</a:t>
                </a:r>
                <a:r>
                  <a:rPr kumimoji="0" lang="en-US" altLang="zh-TW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</a:p>
              <a:p>
                <a:pPr marL="1371600" lvl="2" indent="-457200" eaLnBrk="1" hangingPunct="1">
                  <a:lnSpc>
                    <a:spcPct val="80000"/>
                  </a:lnSpc>
                  <a:buFontTx/>
                  <a:buAutoNum type="arabicPeriod"/>
                  <a:defRPr/>
                </a:pPr>
                <a:r>
                  <a:rPr kumimoji="0" lang="en-US" altLang="zh-TW" sz="1400" dirty="0" err="1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FixATM</a:t>
                </a:r>
                <a:r>
                  <a:rPr kumimoji="0" lang="zh-TW" altLang="en-US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：決定整條</a:t>
                </a:r>
                <a:r>
                  <a:rPr kumimoji="0" lang="en-US" altLang="zh-TW" sz="1400" dirty="0" err="1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vol</a:t>
                </a:r>
                <a:r>
                  <a:rPr kumimoji="0" lang="en-US" altLang="zh-TW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curve </a:t>
                </a:r>
                <a:r>
                  <a:rPr kumimoji="0" lang="zh-TW" altLang="en-US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是否隨著</a:t>
                </a:r>
                <a:r>
                  <a:rPr kumimoji="0" lang="en-US" altLang="zh-TW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spot</a:t>
                </a:r>
                <a:r>
                  <a:rPr kumimoji="0" lang="zh-TW" altLang="en-US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動</a:t>
                </a:r>
                <a:r>
                  <a:rPr kumimoji="0" lang="en-US" altLang="zh-TW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</a:t>
                </a:r>
                <a:r>
                  <a:rPr kumimoji="0" lang="zh-TW" altLang="en-US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目前有兩種模式</a:t>
                </a:r>
                <a:r>
                  <a:rPr kumimoji="0" lang="en-US" altLang="zh-TW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</a:p>
              <a:p>
                <a:pPr marL="1346200" lvl="2" indent="0" eaLnBrk="1" hangingPunct="1">
                  <a:lnSpc>
                    <a:spcPct val="80000"/>
                  </a:lnSpc>
                  <a:buNone/>
                  <a:defRPr/>
                </a:pPr>
                <a:r>
                  <a:rPr kumimoji="0" lang="en-US" altLang="zh-TW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</a:t>
                </a:r>
                <a:r>
                  <a:rPr kumimoji="0" lang="zh-TW" altLang="en-US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：</a:t>
                </a:r>
                <a:r>
                  <a:rPr kumimoji="0" lang="en-US" altLang="zh-TW" sz="1400" dirty="0" err="1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vol</a:t>
                </a:r>
                <a:r>
                  <a:rPr kumimoji="0" lang="en-US" altLang="zh-TW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curve</a:t>
                </a:r>
                <a:r>
                  <a:rPr kumimoji="0" lang="zh-TW" altLang="en-US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隨</a:t>
                </a:r>
                <a:r>
                  <a:rPr kumimoji="0" lang="en-US" altLang="zh-TW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spot</a:t>
                </a:r>
                <a:r>
                  <a:rPr kumimoji="0" lang="zh-TW" altLang="en-US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動</a:t>
                </a:r>
                <a:r>
                  <a:rPr kumimoji="0" lang="en-US" altLang="zh-TW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(S0=Spot)</a:t>
                </a:r>
              </a:p>
              <a:p>
                <a:pPr marL="1346200" lvl="2" indent="0" eaLnBrk="1" hangingPunct="1">
                  <a:lnSpc>
                    <a:spcPct val="80000"/>
                  </a:lnSpc>
                  <a:buNone/>
                  <a:defRPr/>
                </a:pPr>
                <a:r>
                  <a:rPr kumimoji="0" lang="en-US" altLang="zh-TW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</a:t>
                </a:r>
                <a:r>
                  <a:rPr kumimoji="0" lang="zh-TW" altLang="en-US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：</a:t>
                </a:r>
                <a:r>
                  <a:rPr kumimoji="0" lang="en-US" altLang="zh-TW" sz="1400" dirty="0" err="1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vol</a:t>
                </a:r>
                <a:r>
                  <a:rPr kumimoji="0" lang="en-US" altLang="zh-TW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curve</a:t>
                </a:r>
                <a:r>
                  <a:rPr kumimoji="0" lang="zh-TW" altLang="en-US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不隨</a:t>
                </a:r>
                <a:r>
                  <a:rPr kumimoji="0" lang="en-US" altLang="zh-TW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spot</a:t>
                </a:r>
                <a:r>
                  <a:rPr kumimoji="0" lang="zh-TW" altLang="en-US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動 </a:t>
                </a:r>
                <a:r>
                  <a:rPr kumimoji="0" lang="en-US" altLang="zh-TW" sz="1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(S0=ATMS</a:t>
                </a:r>
                <a:r>
                  <a:rPr kumimoji="0" lang="en-US" altLang="zh-TW" sz="14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)</a:t>
                </a:r>
                <a:endParaRPr lang="en-US" altLang="zh-TW" sz="16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342900" lvl="1" indent="-342900" eaLnBrk="1" hangingPunct="1">
                  <a:lnSpc>
                    <a:spcPct val="90000"/>
                  </a:lnSpc>
                  <a:buFontTx/>
                  <a:buChar char="•"/>
                  <a:defRPr/>
                </a:pPr>
                <a:r>
                  <a:rPr kumimoji="0" lang="zh-TW" altLang="en-US" sz="1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範例</a:t>
                </a:r>
                <a:r>
                  <a:rPr kumimoji="0"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:</a:t>
                </a:r>
                <a:r>
                  <a:rPr kumimoji="0" lang="zh-TW" altLang="en-US" sz="18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 </a:t>
                </a:r>
                <a:r>
                  <a:rPr kumimoji="0" lang="zh-TW" altLang="en-US" sz="1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履約價</a:t>
                </a:r>
                <a:r>
                  <a:rPr kumimoji="0" lang="en-US" altLang="zh-TW" sz="1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12000</a:t>
                </a:r>
                <a:r>
                  <a:rPr kumimoji="0" lang="zh-TW" altLang="en-US" sz="18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的</a:t>
                </a:r>
                <a:r>
                  <a:rPr kumimoji="0" lang="en-US" altLang="zh-TW" sz="1800" dirty="0" err="1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vol</a:t>
                </a:r>
                <a:r>
                  <a:rPr kumimoji="0" lang="en-US" altLang="zh-TW" sz="18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= ?</a:t>
                </a:r>
              </a:p>
              <a:p>
                <a:pPr lvl="1" eaLnBrk="1" hangingPunct="1">
                  <a:lnSpc>
                    <a:spcPct val="90000"/>
                  </a:lnSpc>
                  <a:defRPr/>
                </a:pPr>
                <a:r>
                  <a:rPr lang="en-US" altLang="zh-TW" sz="1200" kern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18 </a:t>
                </a:r>
                <a:r>
                  <a:rPr lang="en-US" altLang="zh-TW" sz="1200" kern="12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+ </a:t>
                </a:r>
                <a:r>
                  <a:rPr lang="en-US" altLang="zh-TW" sz="1200" kern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(-6)*[(12000-12600)/12600/5</a:t>
                </a:r>
                <a:r>
                  <a:rPr lang="en-US" altLang="zh-TW" sz="1200" kern="12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%]^1 + 5</a:t>
                </a:r>
                <a:r>
                  <a:rPr lang="en-US" altLang="zh-TW" sz="1200" kern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*|[(12000-12600</a:t>
                </a:r>
                <a:r>
                  <a:rPr lang="en-US" altLang="zh-TW" sz="1200" kern="12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)</a:t>
                </a:r>
                <a:r>
                  <a:rPr lang="en-US" altLang="zh-TW" sz="1200" kern="120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/12600/5%]|^1.15 =28.44</a:t>
                </a:r>
                <a:endParaRPr lang="en-US" altLang="zh-TW" sz="1200" kern="12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endParaRPr>
              </a:p>
              <a:p>
                <a:pPr marL="800100" lvl="2" indent="0" eaLnBrk="1" hangingPunct="1">
                  <a:lnSpc>
                    <a:spcPct val="80000"/>
                  </a:lnSpc>
                  <a:buFontTx/>
                  <a:buNone/>
                  <a:defRPr/>
                </a:pPr>
                <a:endParaRPr lang="en-US" altLang="zh-TW" sz="6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914400" lvl="2" indent="0" eaLnBrk="1" hangingPunct="1">
                  <a:lnSpc>
                    <a:spcPct val="80000"/>
                  </a:lnSpc>
                  <a:buFontTx/>
                  <a:buNone/>
                  <a:defRPr/>
                </a:pPr>
                <a:endParaRPr lang="en-US" altLang="zh-TW" sz="180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4608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28775"/>
                <a:ext cx="7848600" cy="4679950"/>
              </a:xfrm>
              <a:blipFill rotWithShape="0">
                <a:blip r:embed="rId2"/>
                <a:stretch>
                  <a:fillRect l="-1009" t="-22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內容版面配置區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1184765"/>
              </p:ext>
            </p:extLst>
          </p:nvPr>
        </p:nvGraphicFramePr>
        <p:xfrm>
          <a:off x="251520" y="4869160"/>
          <a:ext cx="1152525" cy="12938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7017"/>
                <a:gridCol w="545508"/>
              </a:tblGrid>
              <a:tr h="1885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</a:rPr>
                        <a:t>Vol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u="none" strike="noStrike" dirty="0" smtClean="0">
                          <a:effectLst/>
                        </a:rPr>
                        <a:t>18.0</a:t>
                      </a:r>
                      <a:endParaRPr lang="en-US" altLang="zh-TW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</a:tr>
              <a:tr h="1885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W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0" i="0" u="none" strike="noStrike" dirty="0" smtClean="0">
                          <a:effectLst/>
                          <a:latin typeface="+mn-lt"/>
                          <a:ea typeface="+mn-ea"/>
                        </a:rPr>
                        <a:t>5</a:t>
                      </a:r>
                      <a:endParaRPr lang="en-US" altLang="zh-TW" sz="1000" b="1" i="0" u="none" strike="noStrike" dirty="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</a:tr>
              <a:tr h="1885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RR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b="0" i="0" u="none" strike="noStrike" dirty="0" smtClean="0">
                          <a:effectLst/>
                          <a:latin typeface="+mn-lt"/>
                          <a:ea typeface="+mn-ea"/>
                        </a:rPr>
                        <a:t>-6</a:t>
                      </a:r>
                      <a:endParaRPr lang="en-US" altLang="zh-TW" sz="1000" b="1" i="0" u="none" strike="noStrike" dirty="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</a:tr>
              <a:tr h="1885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WD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u="none" strike="noStrike" dirty="0" smtClean="0">
                          <a:effectLst/>
                        </a:rPr>
                        <a:t>1.15 </a:t>
                      </a:r>
                      <a:endParaRPr lang="en-US" altLang="zh-TW" sz="1000" b="1" i="0" u="none" strike="noStrike" dirty="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</a:tr>
              <a:tr h="1885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RD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u="none" strike="noStrike" dirty="0">
                          <a:effectLst/>
                        </a:rPr>
                        <a:t>1.00 </a:t>
                      </a:r>
                      <a:endParaRPr lang="en-US" altLang="zh-TW" sz="1000" b="1" i="0" u="none" strike="noStrike" dirty="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</a:tr>
              <a:tr h="16279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FixATM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u="none" strike="noStrike" dirty="0">
                          <a:effectLst/>
                        </a:rPr>
                        <a:t>1 </a:t>
                      </a:r>
                      <a:endParaRPr lang="en-US" altLang="zh-TW" sz="1000" b="1" i="0" u="none" strike="noStrike" dirty="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</a:tr>
              <a:tr h="1885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 err="1">
                          <a:effectLst/>
                        </a:rPr>
                        <a:t>ATMSAdj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000" u="none" strike="noStrike" dirty="0" smtClean="0">
                          <a:effectLst/>
                        </a:rPr>
                        <a:t>12600 </a:t>
                      </a:r>
                      <a:endParaRPr lang="en-US" altLang="zh-TW" sz="1000" b="1" i="0" u="none" strike="noStrike" dirty="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885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投影片編號版面配置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E950237-10C8-46F7-A1F0-417F5AEBDC2E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zh-TW" sz="1400" smtClean="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250"/>
            <a:ext cx="8229600" cy="941388"/>
          </a:xfrm>
        </p:spPr>
        <p:txBody>
          <a:bodyPr/>
          <a:lstStyle/>
          <a:p>
            <a:pPr eaLnBrk="1" hangingPunct="1"/>
            <a:r>
              <a:rPr lang="zh-TW" altLang="en-US" sz="360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部門</a:t>
            </a:r>
            <a:r>
              <a:rPr lang="en-US" altLang="zh-TW" sz="360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Vol_Model(</a:t>
            </a:r>
            <a:r>
              <a:rPr lang="zh-TW" altLang="en-US" sz="360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不同到期日</a:t>
            </a:r>
            <a:r>
              <a:rPr lang="en-US" altLang="zh-TW" sz="360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360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6845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  <a:defRPr/>
            </a:pPr>
            <a:r>
              <a:rPr lang="en-US" altLang="zh-TW" sz="1800" kern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Forward_Vol</a:t>
            </a:r>
            <a:r>
              <a:rPr lang="zh-TW" altLang="en-US" sz="1800" kern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kern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Method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+mj-lt"/>
              <a:buChar char="–"/>
              <a:defRPr/>
            </a:pPr>
            <a:r>
              <a:rPr lang="zh-TW" altLang="en-US" sz="1600" kern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定義：已知第一期波動度，給定</a:t>
            </a:r>
            <a:r>
              <a:rPr lang="en-US" altLang="zh-TW" sz="1600" kern="1200" dirty="0" err="1"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forward_Vol</a:t>
            </a:r>
            <a:r>
              <a:rPr lang="zh-TW" altLang="en-US" sz="1600" kern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可以推出往後每一期的波動度</a:t>
            </a:r>
            <a:endParaRPr lang="en-US" altLang="zh-TW" sz="1600" kern="1200" dirty="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defRPr/>
            </a:pPr>
            <a:r>
              <a:rPr lang="zh-TW" altLang="en-US" sz="1800" kern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實務上，近月波動度因交投熱絡，可由市場力道</a:t>
            </a:r>
            <a:r>
              <a:rPr lang="zh-TW" altLang="en-US" sz="1800" kern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發現</a:t>
            </a:r>
            <a:endParaRPr lang="en-US" altLang="zh-TW" sz="1800" kern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defRPr/>
            </a:pPr>
            <a:r>
              <a:rPr lang="zh-TW" altLang="en-US" sz="1800" kern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遠月波動度因為參予者較少，所以不能無腦參考市場價格，有時須主動做參數糾正</a:t>
            </a:r>
            <a:endParaRPr lang="en-US" altLang="zh-TW" sz="1800" kern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defRPr/>
            </a:pPr>
            <a:r>
              <a:rPr lang="zh-TW" altLang="en-US" sz="1800" kern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所以交易清淡的月份，則以此方法主動在空蕩蕩的市場報價，假設沒有任何特殊題材，可以套取月份之間的不效率</a:t>
            </a:r>
            <a:endParaRPr lang="en-US" altLang="zh-TW" sz="1800" kern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defRPr/>
            </a:pPr>
            <a:r>
              <a:rPr lang="zh-TW" altLang="en-US" sz="1800" kern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而交易熱絡的遠月份，可以拿此方法當作報價起點，再參數對抗</a:t>
            </a:r>
          </a:p>
        </p:txBody>
      </p:sp>
      <p:grpSp>
        <p:nvGrpSpPr>
          <p:cNvPr id="47109" name="Group 4"/>
          <p:cNvGrpSpPr>
            <a:grpSpLocks/>
          </p:cNvGrpSpPr>
          <p:nvPr/>
        </p:nvGrpSpPr>
        <p:grpSpPr bwMode="auto">
          <a:xfrm>
            <a:off x="3492500" y="4076700"/>
            <a:ext cx="5046663" cy="2235200"/>
            <a:chOff x="476" y="631"/>
            <a:chExt cx="4173" cy="2662"/>
          </a:xfrm>
        </p:grpSpPr>
        <p:sp>
          <p:nvSpPr>
            <p:cNvPr id="47110" name="Line 5"/>
            <p:cNvSpPr>
              <a:spLocks noChangeShapeType="1"/>
            </p:cNvSpPr>
            <p:nvPr/>
          </p:nvSpPr>
          <p:spPr bwMode="auto">
            <a:xfrm>
              <a:off x="703" y="1661"/>
              <a:ext cx="37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11" name="Line 6"/>
            <p:cNvSpPr>
              <a:spLocks noChangeShapeType="1"/>
            </p:cNvSpPr>
            <p:nvPr/>
          </p:nvSpPr>
          <p:spPr bwMode="auto">
            <a:xfrm>
              <a:off x="703" y="1480"/>
              <a:ext cx="0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12" name="Line 7"/>
            <p:cNvSpPr>
              <a:spLocks noChangeShapeType="1"/>
            </p:cNvSpPr>
            <p:nvPr/>
          </p:nvSpPr>
          <p:spPr bwMode="auto">
            <a:xfrm>
              <a:off x="2381" y="1480"/>
              <a:ext cx="0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13" name="Line 8"/>
            <p:cNvSpPr>
              <a:spLocks noChangeShapeType="1"/>
            </p:cNvSpPr>
            <p:nvPr/>
          </p:nvSpPr>
          <p:spPr bwMode="auto">
            <a:xfrm>
              <a:off x="4468" y="1480"/>
              <a:ext cx="0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14" name="Text Box 9"/>
            <p:cNvSpPr txBox="1">
              <a:spLocks noChangeArrowheads="1"/>
            </p:cNvSpPr>
            <p:nvPr/>
          </p:nvSpPr>
          <p:spPr bwMode="auto">
            <a:xfrm>
              <a:off x="568" y="1934"/>
              <a:ext cx="408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latin typeface="Verdana" panose="020B0604030504040204" pitchFamily="34" charset="0"/>
                </a:rPr>
                <a:t>T0</a:t>
              </a:r>
            </a:p>
          </p:txBody>
        </p:sp>
        <p:sp>
          <p:nvSpPr>
            <p:cNvPr id="47115" name="Text Box 10"/>
            <p:cNvSpPr txBox="1">
              <a:spLocks noChangeArrowheads="1"/>
            </p:cNvSpPr>
            <p:nvPr/>
          </p:nvSpPr>
          <p:spPr bwMode="auto">
            <a:xfrm>
              <a:off x="2156" y="1934"/>
              <a:ext cx="407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latin typeface="Verdana" panose="020B0604030504040204" pitchFamily="34" charset="0"/>
                </a:rPr>
                <a:t>T1</a:t>
              </a:r>
            </a:p>
          </p:txBody>
        </p:sp>
        <p:sp>
          <p:nvSpPr>
            <p:cNvPr id="47116" name="Text Box 11"/>
            <p:cNvSpPr txBox="1">
              <a:spLocks noChangeArrowheads="1"/>
            </p:cNvSpPr>
            <p:nvPr/>
          </p:nvSpPr>
          <p:spPr bwMode="auto">
            <a:xfrm>
              <a:off x="4241" y="1889"/>
              <a:ext cx="408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latin typeface="Verdana" panose="020B0604030504040204" pitchFamily="34" charset="0"/>
                </a:rPr>
                <a:t>T2</a:t>
              </a:r>
            </a:p>
          </p:txBody>
        </p:sp>
        <p:sp>
          <p:nvSpPr>
            <p:cNvPr id="47117" name="Rectangle 12"/>
            <p:cNvSpPr>
              <a:spLocks noChangeArrowheads="1"/>
            </p:cNvSpPr>
            <p:nvPr/>
          </p:nvSpPr>
          <p:spPr bwMode="auto">
            <a:xfrm>
              <a:off x="1248" y="1300"/>
              <a:ext cx="444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solidFill>
                    <a:srgbClr val="FF0000"/>
                  </a:solidFill>
                  <a:latin typeface="Verdana" panose="020B0604030504040204" pitchFamily="34" charset="0"/>
                </a:rPr>
                <a:t>σ1</a:t>
              </a:r>
            </a:p>
          </p:txBody>
        </p:sp>
        <p:sp>
          <p:nvSpPr>
            <p:cNvPr id="47118" name="Rectangle 13"/>
            <p:cNvSpPr>
              <a:spLocks noChangeArrowheads="1"/>
            </p:cNvSpPr>
            <p:nvPr/>
          </p:nvSpPr>
          <p:spPr bwMode="auto">
            <a:xfrm>
              <a:off x="3242" y="1289"/>
              <a:ext cx="443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solidFill>
                    <a:srgbClr val="E60000"/>
                  </a:solidFill>
                  <a:latin typeface="Verdana" panose="020B0604030504040204" pitchFamily="34" charset="0"/>
                </a:rPr>
                <a:t>σ2</a:t>
              </a:r>
            </a:p>
          </p:txBody>
        </p:sp>
        <p:sp>
          <p:nvSpPr>
            <p:cNvPr id="47119" name="Arc 14"/>
            <p:cNvSpPr>
              <a:spLocks/>
            </p:cNvSpPr>
            <p:nvPr/>
          </p:nvSpPr>
          <p:spPr bwMode="auto">
            <a:xfrm>
              <a:off x="1519" y="1389"/>
              <a:ext cx="862" cy="272"/>
            </a:xfrm>
            <a:custGeom>
              <a:avLst/>
              <a:gdLst>
                <a:gd name="T0" fmla="*/ 0 w 21600"/>
                <a:gd name="T1" fmla="*/ 0 h 20391"/>
                <a:gd name="T2" fmla="*/ 0 w 21600"/>
                <a:gd name="T3" fmla="*/ 0 h 20391"/>
                <a:gd name="T4" fmla="*/ 0 w 21600"/>
                <a:gd name="T5" fmla="*/ 0 h 2039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0391" fill="none" extrusionOk="0">
                  <a:moveTo>
                    <a:pt x="7125" y="-1"/>
                  </a:moveTo>
                  <a:cubicBezTo>
                    <a:pt x="15793" y="3029"/>
                    <a:pt x="21600" y="11208"/>
                    <a:pt x="21600" y="20391"/>
                  </a:cubicBezTo>
                </a:path>
                <a:path w="21600" h="20391" stroke="0" extrusionOk="0">
                  <a:moveTo>
                    <a:pt x="7125" y="-1"/>
                  </a:moveTo>
                  <a:cubicBezTo>
                    <a:pt x="15793" y="3029"/>
                    <a:pt x="21600" y="11208"/>
                    <a:pt x="21600" y="20391"/>
                  </a:cubicBezTo>
                  <a:lnTo>
                    <a:pt x="0" y="20391"/>
                  </a:lnTo>
                  <a:lnTo>
                    <a:pt x="7125" y="-1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7120" name="Arc 15"/>
            <p:cNvSpPr>
              <a:spLocks/>
            </p:cNvSpPr>
            <p:nvPr/>
          </p:nvSpPr>
          <p:spPr bwMode="auto">
            <a:xfrm>
              <a:off x="3606" y="1434"/>
              <a:ext cx="862" cy="272"/>
            </a:xfrm>
            <a:custGeom>
              <a:avLst/>
              <a:gdLst>
                <a:gd name="T0" fmla="*/ 0 w 21600"/>
                <a:gd name="T1" fmla="*/ 0 h 20391"/>
                <a:gd name="T2" fmla="*/ 0 w 21600"/>
                <a:gd name="T3" fmla="*/ 0 h 20391"/>
                <a:gd name="T4" fmla="*/ 0 w 21600"/>
                <a:gd name="T5" fmla="*/ 0 h 2039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0391" fill="none" extrusionOk="0">
                  <a:moveTo>
                    <a:pt x="7125" y="-1"/>
                  </a:moveTo>
                  <a:cubicBezTo>
                    <a:pt x="15793" y="3029"/>
                    <a:pt x="21600" y="11208"/>
                    <a:pt x="21600" y="20391"/>
                  </a:cubicBezTo>
                </a:path>
                <a:path w="21600" h="20391" stroke="0" extrusionOk="0">
                  <a:moveTo>
                    <a:pt x="7125" y="-1"/>
                  </a:moveTo>
                  <a:cubicBezTo>
                    <a:pt x="15793" y="3029"/>
                    <a:pt x="21600" y="11208"/>
                    <a:pt x="21600" y="20391"/>
                  </a:cubicBezTo>
                  <a:lnTo>
                    <a:pt x="0" y="20391"/>
                  </a:lnTo>
                  <a:lnTo>
                    <a:pt x="7125" y="-1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7121" name="Arc 16"/>
            <p:cNvSpPr>
              <a:spLocks/>
            </p:cNvSpPr>
            <p:nvPr/>
          </p:nvSpPr>
          <p:spPr bwMode="auto">
            <a:xfrm rot="-2664561">
              <a:off x="476" y="1480"/>
              <a:ext cx="862" cy="272"/>
            </a:xfrm>
            <a:custGeom>
              <a:avLst/>
              <a:gdLst>
                <a:gd name="T0" fmla="*/ 0 w 21600"/>
                <a:gd name="T1" fmla="*/ 0 h 20391"/>
                <a:gd name="T2" fmla="*/ 0 w 21600"/>
                <a:gd name="T3" fmla="*/ 0 h 20391"/>
                <a:gd name="T4" fmla="*/ 0 w 21600"/>
                <a:gd name="T5" fmla="*/ 0 h 2039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0391" fill="none" extrusionOk="0">
                  <a:moveTo>
                    <a:pt x="7125" y="-1"/>
                  </a:moveTo>
                  <a:cubicBezTo>
                    <a:pt x="15793" y="3029"/>
                    <a:pt x="21600" y="11208"/>
                    <a:pt x="21600" y="20391"/>
                  </a:cubicBezTo>
                </a:path>
                <a:path w="21600" h="20391" stroke="0" extrusionOk="0">
                  <a:moveTo>
                    <a:pt x="7125" y="-1"/>
                  </a:moveTo>
                  <a:cubicBezTo>
                    <a:pt x="15793" y="3029"/>
                    <a:pt x="21600" y="11208"/>
                    <a:pt x="21600" y="20391"/>
                  </a:cubicBezTo>
                  <a:lnTo>
                    <a:pt x="0" y="20391"/>
                  </a:lnTo>
                  <a:lnTo>
                    <a:pt x="7125" y="-1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7122" name="Arc 17"/>
            <p:cNvSpPr>
              <a:spLocks/>
            </p:cNvSpPr>
            <p:nvPr/>
          </p:nvSpPr>
          <p:spPr bwMode="auto">
            <a:xfrm rot="-2664561">
              <a:off x="2154" y="1480"/>
              <a:ext cx="1037" cy="573"/>
            </a:xfrm>
            <a:custGeom>
              <a:avLst/>
              <a:gdLst>
                <a:gd name="T0" fmla="*/ 0 w 20315"/>
                <a:gd name="T1" fmla="*/ 0 h 20391"/>
                <a:gd name="T2" fmla="*/ 0 w 20315"/>
                <a:gd name="T3" fmla="*/ 0 h 20391"/>
                <a:gd name="T4" fmla="*/ 0 w 20315"/>
                <a:gd name="T5" fmla="*/ 0 h 2039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315" h="20391" fill="none" extrusionOk="0">
                  <a:moveTo>
                    <a:pt x="7125" y="-1"/>
                  </a:moveTo>
                  <a:cubicBezTo>
                    <a:pt x="13261" y="2144"/>
                    <a:pt x="18106" y="6938"/>
                    <a:pt x="20315" y="13052"/>
                  </a:cubicBezTo>
                </a:path>
                <a:path w="20315" h="20391" stroke="0" extrusionOk="0">
                  <a:moveTo>
                    <a:pt x="7125" y="-1"/>
                  </a:moveTo>
                  <a:cubicBezTo>
                    <a:pt x="13261" y="2144"/>
                    <a:pt x="18106" y="6938"/>
                    <a:pt x="20315" y="13052"/>
                  </a:cubicBezTo>
                  <a:lnTo>
                    <a:pt x="0" y="20391"/>
                  </a:lnTo>
                  <a:lnTo>
                    <a:pt x="7125" y="-1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7123" name="Text Box 18"/>
            <p:cNvSpPr txBox="1">
              <a:spLocks noChangeArrowheads="1"/>
            </p:cNvSpPr>
            <p:nvPr/>
          </p:nvSpPr>
          <p:spPr bwMode="auto">
            <a:xfrm>
              <a:off x="747" y="2341"/>
              <a:ext cx="1136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latin typeface="Verdana" panose="020B0604030504040204" pitchFamily="34" charset="0"/>
                </a:rPr>
                <a:t>n1=T1-To</a:t>
              </a:r>
            </a:p>
          </p:txBody>
        </p:sp>
        <p:sp>
          <p:nvSpPr>
            <p:cNvPr id="47124" name="Text Box 19"/>
            <p:cNvSpPr txBox="1">
              <a:spLocks noChangeArrowheads="1"/>
            </p:cNvSpPr>
            <p:nvPr/>
          </p:nvSpPr>
          <p:spPr bwMode="auto">
            <a:xfrm>
              <a:off x="747" y="2658"/>
              <a:ext cx="1136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latin typeface="Verdana" panose="020B0604030504040204" pitchFamily="34" charset="0"/>
                </a:rPr>
                <a:t>n2=T2-T1</a:t>
              </a:r>
            </a:p>
          </p:txBody>
        </p:sp>
        <p:sp>
          <p:nvSpPr>
            <p:cNvPr id="47125" name="Arc 20"/>
            <p:cNvSpPr>
              <a:spLocks/>
            </p:cNvSpPr>
            <p:nvPr/>
          </p:nvSpPr>
          <p:spPr bwMode="auto">
            <a:xfrm rot="-10352575">
              <a:off x="640" y="1832"/>
              <a:ext cx="2813" cy="395"/>
            </a:xfrm>
            <a:custGeom>
              <a:avLst/>
              <a:gdLst>
                <a:gd name="T0" fmla="*/ 0 w 21600"/>
                <a:gd name="T1" fmla="*/ 0 h 19711"/>
                <a:gd name="T2" fmla="*/ 0 w 21600"/>
                <a:gd name="T3" fmla="*/ 0 h 19711"/>
                <a:gd name="T4" fmla="*/ 0 w 21600"/>
                <a:gd name="T5" fmla="*/ 0 h 1971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19711" fill="none" extrusionOk="0">
                  <a:moveTo>
                    <a:pt x="8834" y="0"/>
                  </a:moveTo>
                  <a:cubicBezTo>
                    <a:pt x="16601" y="3481"/>
                    <a:pt x="21600" y="11199"/>
                    <a:pt x="21600" y="19711"/>
                  </a:cubicBezTo>
                </a:path>
                <a:path w="21600" h="19711" stroke="0" extrusionOk="0">
                  <a:moveTo>
                    <a:pt x="8834" y="0"/>
                  </a:moveTo>
                  <a:cubicBezTo>
                    <a:pt x="16601" y="3481"/>
                    <a:pt x="21600" y="11199"/>
                    <a:pt x="21600" y="19711"/>
                  </a:cubicBezTo>
                  <a:lnTo>
                    <a:pt x="0" y="19711"/>
                  </a:lnTo>
                  <a:lnTo>
                    <a:pt x="8834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7126" name="Arc 21"/>
            <p:cNvSpPr>
              <a:spLocks/>
            </p:cNvSpPr>
            <p:nvPr/>
          </p:nvSpPr>
          <p:spPr bwMode="auto">
            <a:xfrm rot="7924243">
              <a:off x="2914" y="1266"/>
              <a:ext cx="2086" cy="816"/>
            </a:xfrm>
            <a:custGeom>
              <a:avLst/>
              <a:gdLst>
                <a:gd name="T0" fmla="*/ 0 w 20644"/>
                <a:gd name="T1" fmla="*/ 0 h 20391"/>
                <a:gd name="T2" fmla="*/ 0 w 20644"/>
                <a:gd name="T3" fmla="*/ 0 h 20391"/>
                <a:gd name="T4" fmla="*/ 0 w 20644"/>
                <a:gd name="T5" fmla="*/ 0 h 2039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644" h="20391" fill="none" extrusionOk="0">
                  <a:moveTo>
                    <a:pt x="7125" y="-1"/>
                  </a:moveTo>
                  <a:cubicBezTo>
                    <a:pt x="13606" y="2264"/>
                    <a:pt x="18624" y="7475"/>
                    <a:pt x="20644" y="14036"/>
                  </a:cubicBezTo>
                </a:path>
                <a:path w="20644" h="20391" stroke="0" extrusionOk="0">
                  <a:moveTo>
                    <a:pt x="7125" y="-1"/>
                  </a:moveTo>
                  <a:cubicBezTo>
                    <a:pt x="13606" y="2264"/>
                    <a:pt x="18624" y="7475"/>
                    <a:pt x="20644" y="14036"/>
                  </a:cubicBezTo>
                  <a:lnTo>
                    <a:pt x="0" y="20391"/>
                  </a:lnTo>
                  <a:lnTo>
                    <a:pt x="7125" y="-1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7127" name="Rectangle 22"/>
            <p:cNvSpPr>
              <a:spLocks noChangeArrowheads="1"/>
            </p:cNvSpPr>
            <p:nvPr/>
          </p:nvSpPr>
          <p:spPr bwMode="auto">
            <a:xfrm>
              <a:off x="2437" y="2251"/>
              <a:ext cx="427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solidFill>
                    <a:srgbClr val="339933"/>
                  </a:solidFill>
                  <a:latin typeface="Verdana" panose="020B0604030504040204" pitchFamily="34" charset="0"/>
                </a:rPr>
                <a:t>σ?</a:t>
              </a:r>
            </a:p>
          </p:txBody>
        </p:sp>
        <p:graphicFrame>
          <p:nvGraphicFramePr>
            <p:cNvPr id="47128" name="Object 23"/>
            <p:cNvGraphicFramePr>
              <a:graphicFrameLocks noChangeAspect="1"/>
            </p:cNvGraphicFramePr>
            <p:nvPr/>
          </p:nvGraphicFramePr>
          <p:xfrm>
            <a:off x="2426" y="2704"/>
            <a:ext cx="2132" cy="5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23" name="方程式" r:id="rId3" imgW="1548728" imgH="431613" progId="Equation.3">
                    <p:embed/>
                  </p:oleObj>
                </mc:Choice>
                <mc:Fallback>
                  <p:oleObj name="方程式" r:id="rId3" imgW="1548728" imgH="4316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6" y="2704"/>
                          <a:ext cx="2132" cy="5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62653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波動率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02588" cy="4525963"/>
          </a:xfrm>
        </p:spPr>
        <p:txBody>
          <a:bodyPr/>
          <a:lstStyle/>
          <a:p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影響選擇權價格因子中最難以捉摸的因子</a:t>
            </a:r>
          </a:p>
          <a:p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波動率越高，選擇權越有價值</a:t>
            </a:r>
          </a:p>
          <a:p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到期日越長，選擇權越有價值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 lvl="1">
              <a:buFontTx/>
              <a:buNone/>
            </a:pPr>
            <a:endParaRPr lang="en-US" altLang="zh-TW" sz="1800" dirty="0" smtClean="0"/>
          </a:p>
          <a:p>
            <a:endParaRPr lang="zh-TW" altLang="en-US" sz="1800" dirty="0" smtClean="0"/>
          </a:p>
        </p:txBody>
      </p:sp>
      <p:graphicFrame>
        <p:nvGraphicFramePr>
          <p:cNvPr id="1434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755650" y="3213100"/>
          <a:ext cx="4424363" cy="292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10" name="工作表" r:id="rId4" imgW="3848100" imgH="2543251" progId="Excel.Sheet.8">
                  <p:embed/>
                </p:oleObj>
              </mc:Choice>
              <mc:Fallback>
                <p:oleObj name="工作表" r:id="rId4" imgW="3848100" imgH="2543251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213100"/>
                        <a:ext cx="4424363" cy="292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AutoShape 6"/>
          <p:cNvSpPr>
            <a:spLocks noChangeArrowheads="1"/>
          </p:cNvSpPr>
          <p:nvPr/>
        </p:nvSpPr>
        <p:spPr bwMode="auto">
          <a:xfrm>
            <a:off x="4037426" y="2262188"/>
            <a:ext cx="431800" cy="288925"/>
          </a:xfrm>
          <a:prstGeom prst="rightArrow">
            <a:avLst>
              <a:gd name="adj1" fmla="val 50000"/>
              <a:gd name="adj2" fmla="val 3736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ea typeface="新細明體" panose="02020500000000000000" pitchFamily="18" charset="-120"/>
            </a:endParaRPr>
          </a:p>
        </p:txBody>
      </p:sp>
      <p:sp>
        <p:nvSpPr>
          <p:cNvPr id="14342" name="Rectangle 7"/>
          <p:cNvSpPr>
            <a:spLocks noChangeArrowheads="1"/>
          </p:cNvSpPr>
          <p:nvPr/>
        </p:nvSpPr>
        <p:spPr bwMode="auto">
          <a:xfrm>
            <a:off x="4788024" y="1988840"/>
            <a:ext cx="2663825" cy="720725"/>
          </a:xfrm>
          <a:prstGeom prst="rect">
            <a:avLst/>
          </a:prstGeom>
          <a:solidFill>
            <a:srgbClr val="33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TW" altLang="en-US" sz="1800" dirty="0">
                <a:ea typeface="新細明體" panose="02020500000000000000" pitchFamily="18" charset="-120"/>
              </a:rPr>
              <a:t>不確定性越</a:t>
            </a:r>
            <a:r>
              <a:rPr lang="zh-TW" altLang="en-US" sz="1800" dirty="0" smtClean="0">
                <a:ea typeface="新細明體" panose="02020500000000000000" pitchFamily="18" charset="-120"/>
              </a:rPr>
              <a:t>高</a:t>
            </a:r>
            <a:r>
              <a:rPr lang="en-US" altLang="zh-TW" sz="1800" dirty="0" smtClean="0">
                <a:ea typeface="新細明體" panose="02020500000000000000" pitchFamily="18" charset="-120"/>
              </a:rPr>
              <a:t>=</a:t>
            </a:r>
            <a:r>
              <a:rPr lang="zh-TW" altLang="en-US" sz="1800" dirty="0" smtClean="0">
                <a:ea typeface="新細明體" panose="02020500000000000000" pitchFamily="18" charset="-120"/>
              </a:rPr>
              <a:t>越有價值</a:t>
            </a:r>
            <a:r>
              <a:rPr lang="en-US" altLang="zh-TW" sz="1800" dirty="0" smtClean="0">
                <a:ea typeface="新細明體" panose="02020500000000000000" pitchFamily="18" charset="-120"/>
              </a:rPr>
              <a:t>?</a:t>
            </a:r>
            <a:endParaRPr lang="zh-TW" altLang="en-US" sz="180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7130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投影片編號版面配置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E950237-10C8-46F7-A1F0-417F5AEBDC2E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zh-TW" sz="1400" smtClean="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250"/>
            <a:ext cx="8229600" cy="941388"/>
          </a:xfrm>
        </p:spPr>
        <p:txBody>
          <a:bodyPr/>
          <a:lstStyle/>
          <a:p>
            <a:pPr eaLnBrk="1" hangingPunct="1"/>
            <a:r>
              <a:rPr lang="zh-TW" altLang="en-US" sz="360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部門</a:t>
            </a:r>
            <a:r>
              <a:rPr lang="en-US" altLang="zh-TW" sz="360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Vol_Model(</a:t>
            </a:r>
            <a:r>
              <a:rPr lang="zh-TW" altLang="en-US" sz="360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不同到期日</a:t>
            </a:r>
            <a:r>
              <a:rPr lang="en-US" altLang="zh-TW" sz="360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360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132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568450"/>
                <a:ext cx="8229600" cy="4525963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  <a:spcBef>
                    <a:spcPts val="600"/>
                  </a:spcBef>
                  <a:defRPr/>
                </a:pPr>
                <a:r>
                  <a:rPr lang="zh-TW" altLang="en-US" sz="1800" kern="1200" dirty="0" smtClean="0"/>
                  <a:t>範例</a:t>
                </a:r>
                <a:r>
                  <a:rPr lang="en-US" altLang="zh-TW" sz="1800" kern="1200" dirty="0" smtClean="0"/>
                  <a:t>:</a:t>
                </a:r>
                <a:r>
                  <a:rPr lang="zh-TW" altLang="en-US" sz="1800" kern="1200" dirty="0" smtClean="0"/>
                  <a:t>  </a:t>
                </a:r>
                <a:endParaRPr lang="en-US" altLang="zh-TW" sz="1800" kern="1200" dirty="0" smtClean="0"/>
              </a:p>
              <a:p>
                <a:pPr marL="0" indent="0" eaLnBrk="1" hangingPunct="1">
                  <a:lnSpc>
                    <a:spcPct val="90000"/>
                  </a:lnSpc>
                  <a:spcBef>
                    <a:spcPts val="600"/>
                  </a:spcBef>
                  <a:buNone/>
                  <a:defRPr/>
                </a:pPr>
                <a:r>
                  <a:rPr lang="zh-TW" altLang="en-US" sz="1800" kern="1200" dirty="0"/>
                  <a:t> </a:t>
                </a:r>
                <a:r>
                  <a:rPr lang="zh-TW" altLang="en-US" sz="1800" kern="1200" dirty="0" smtClean="0"/>
                  <a:t>      </a:t>
                </a:r>
                <a:r>
                  <a:rPr lang="en-US" altLang="zh-TW" sz="1800" kern="1200" dirty="0" smtClean="0"/>
                  <a:t>202009</a:t>
                </a:r>
                <a:r>
                  <a:rPr lang="zh-TW" altLang="en-US" sz="1800" kern="1200" dirty="0" smtClean="0"/>
                  <a:t> 離到期日還有</a:t>
                </a:r>
                <a:r>
                  <a:rPr lang="en-US" altLang="zh-TW" sz="1800" kern="1200" dirty="0" smtClean="0"/>
                  <a:t>15</a:t>
                </a:r>
                <a:r>
                  <a:rPr lang="zh-TW" altLang="en-US" sz="1800" kern="1200" dirty="0" smtClean="0"/>
                  <a:t>天，</a:t>
                </a:r>
                <a:r>
                  <a:rPr lang="en-US" altLang="zh-TW" sz="1800" kern="1200" dirty="0" smtClean="0"/>
                  <a:t>202010</a:t>
                </a:r>
                <a:r>
                  <a:rPr lang="zh-TW" altLang="en-US" sz="1800" kern="1200" dirty="0" smtClean="0"/>
                  <a:t>離到期日還有</a:t>
                </a:r>
                <a:r>
                  <a:rPr lang="en-US" altLang="zh-TW" sz="1800" kern="1200" dirty="0" smtClean="0"/>
                  <a:t>38</a:t>
                </a:r>
                <a:r>
                  <a:rPr lang="zh-TW" altLang="en-US" sz="1800" kern="1200" dirty="0" smtClean="0"/>
                  <a:t>天</a:t>
                </a:r>
                <a:endParaRPr lang="en-US" altLang="zh-TW" sz="1800" kern="1200" dirty="0" smtClean="0"/>
              </a:p>
              <a:p>
                <a:pPr marL="0" indent="0" eaLnBrk="1" hangingPunct="1">
                  <a:lnSpc>
                    <a:spcPct val="90000"/>
                  </a:lnSpc>
                  <a:spcBef>
                    <a:spcPts val="600"/>
                  </a:spcBef>
                  <a:buNone/>
                  <a:defRPr/>
                </a:pPr>
                <a:r>
                  <a:rPr lang="zh-TW" altLang="en-US" sz="1800" kern="1200" dirty="0" smtClean="0"/>
                  <a:t>      目前</a:t>
                </a:r>
                <a:r>
                  <a:rPr lang="en-US" altLang="zh-TW" sz="1800" kern="1200" dirty="0" smtClean="0"/>
                  <a:t>202009</a:t>
                </a:r>
                <a:r>
                  <a:rPr lang="zh-TW" altLang="en-US" sz="1800" kern="1200" dirty="0" smtClean="0"/>
                  <a:t>月份的</a:t>
                </a:r>
                <a:r>
                  <a:rPr lang="en-US" altLang="zh-TW" sz="1800" kern="1200" dirty="0" err="1" smtClean="0"/>
                  <a:t>vol</a:t>
                </a:r>
                <a:r>
                  <a:rPr lang="zh-TW" altLang="en-US" sz="1800" kern="1200" dirty="0" smtClean="0"/>
                  <a:t>在</a:t>
                </a:r>
                <a:r>
                  <a:rPr lang="en-US" altLang="zh-TW" sz="1800" kern="1200" dirty="0" smtClean="0"/>
                  <a:t>20%</a:t>
                </a:r>
                <a:r>
                  <a:rPr lang="zh-TW" altLang="en-US" sz="1800" kern="1200" dirty="0" smtClean="0"/>
                  <a:t>，預期</a:t>
                </a:r>
                <a:r>
                  <a:rPr lang="en-US" altLang="zh-TW" sz="1800" kern="1200" dirty="0" smtClean="0"/>
                  <a:t>9</a:t>
                </a:r>
                <a:r>
                  <a:rPr lang="zh-TW" altLang="en-US" sz="1800" kern="1200" dirty="0" smtClean="0"/>
                  <a:t>月結算後到</a:t>
                </a:r>
                <a:r>
                  <a:rPr lang="en-US" altLang="zh-TW" sz="1800" kern="1200" dirty="0" smtClean="0"/>
                  <a:t>10</a:t>
                </a:r>
                <a:r>
                  <a:rPr lang="zh-TW" altLang="en-US" sz="1800" kern="1200" dirty="0" smtClean="0"/>
                  <a:t>月結算期間的</a:t>
                </a:r>
                <a:r>
                  <a:rPr lang="en-US" altLang="zh-TW" sz="1800" kern="1200" dirty="0" smtClean="0"/>
                  <a:t>forward </a:t>
                </a:r>
                <a:r>
                  <a:rPr lang="en-US" altLang="zh-TW" sz="1800" kern="1200" dirty="0" err="1" smtClean="0"/>
                  <a:t>vol</a:t>
                </a:r>
                <a:r>
                  <a:rPr lang="zh-TW" altLang="en-US" sz="1800" kern="1200" dirty="0" smtClean="0"/>
                  <a:t>為</a:t>
                </a:r>
                <a:r>
                  <a:rPr lang="en-US" altLang="zh-TW" sz="1800" kern="1200" dirty="0" smtClean="0"/>
                  <a:t>18%</a:t>
                </a:r>
                <a:r>
                  <a:rPr lang="zh-TW" altLang="en-US" sz="1800" kern="1200" dirty="0" smtClean="0"/>
                  <a:t>，那理論的</a:t>
                </a:r>
                <a:r>
                  <a:rPr lang="en-US" altLang="zh-TW" sz="1800" kern="1200" dirty="0" smtClean="0"/>
                  <a:t>202010</a:t>
                </a:r>
                <a:r>
                  <a:rPr lang="zh-TW" altLang="en-US" sz="1800" kern="1200" dirty="0" smtClean="0"/>
                  <a:t>的</a:t>
                </a:r>
                <a:r>
                  <a:rPr lang="en-US" altLang="zh-TW" sz="1800" kern="1200" dirty="0" err="1" smtClean="0"/>
                  <a:t>vol</a:t>
                </a:r>
                <a:r>
                  <a:rPr lang="zh-TW" altLang="en-US" sz="1800" kern="1200" dirty="0" smtClean="0"/>
                  <a:t>要放多少</a:t>
                </a:r>
                <a:r>
                  <a:rPr lang="en-US" altLang="zh-TW" sz="1800" kern="1200" dirty="0" smtClean="0"/>
                  <a:t>?</a:t>
                </a:r>
              </a:p>
              <a:p>
                <a:pPr marL="0" indent="0" eaLnBrk="1" hangingPunct="1">
                  <a:lnSpc>
                    <a:spcPct val="90000"/>
                  </a:lnSpc>
                  <a:spcBef>
                    <a:spcPts val="600"/>
                  </a:spcBef>
                  <a:buNone/>
                  <a:defRPr/>
                </a:pPr>
                <a:r>
                  <a:rPr lang="zh-TW" altLang="en-US" sz="1800" kern="1200" dirty="0"/>
                  <a:t> </a:t>
                </a:r>
                <a:r>
                  <a:rPr lang="zh-TW" altLang="en-US" sz="1800" kern="1200" dirty="0" smtClean="0"/>
                  <a:t>     </a:t>
                </a:r>
                <a:endParaRPr lang="en-US" altLang="zh-TW" sz="1800" kern="1200" dirty="0" smtClean="0"/>
              </a:p>
              <a:p>
                <a:pPr marL="0" indent="0" eaLnBrk="1" hangingPunct="1">
                  <a:lnSpc>
                    <a:spcPct val="90000"/>
                  </a:lnSpc>
                  <a:spcBef>
                    <a:spcPts val="600"/>
                  </a:spcBef>
                  <a:buNone/>
                  <a:defRPr/>
                </a:pPr>
                <a:r>
                  <a:rPr lang="zh-TW" altLang="en-US" sz="1800" kern="1200" dirty="0"/>
                  <a:t> </a:t>
                </a:r>
                <a:r>
                  <a:rPr lang="zh-TW" altLang="en-US" sz="1800" kern="1200" dirty="0" smtClean="0"/>
                  <a:t>     </a:t>
                </a:r>
                <a14:m>
                  <m:oMath xmlns:m="http://schemas.openxmlformats.org/officeDocument/2006/math">
                    <m:r>
                      <a:rPr lang="en-US" altLang="zh-TW" sz="1800" i="1" kern="12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 sz="1800" i="1" kern="120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TW" sz="1800" i="1" kern="12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 sz="1800" i="1" kern="120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TW" sz="1800" i="1" kern="12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sz="1800" i="1" kern="120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zh-TW" altLang="en-US" sz="1800" i="1" kern="12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800" b="0" i="1" kern="1200" dirty="0" smtClean="0">
                        <a:latin typeface="Cambria Math" panose="02040503050406030204" pitchFamily="18" charset="0"/>
                      </a:rPr>
                      <m:t>𝑣𝑜𝑙</m:t>
                    </m:r>
                    <m:r>
                      <a:rPr lang="en-US" altLang="zh-TW" sz="1800" i="1" kern="120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1800" i="1" kern="120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800" i="1" kern="12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1800" i="1" kern="1200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zh-TW" altLang="en-US" sz="1800" i="1" kern="120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TW" sz="1800" i="1" kern="12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TW" sz="1800" i="1" kern="120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TW" sz="1800" i="1" kern="12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sz="1800" i="1" kern="120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TW" sz="1800" i="1" kern="1200">
                            <a:latin typeface="Cambria Math" panose="02040503050406030204" pitchFamily="18" charset="0"/>
                          </a:rPr>
                          <m:t>^</m:t>
                        </m:r>
                        <m:r>
                          <a:rPr lang="en-US" altLang="zh-TW" sz="1800" i="1" kern="12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sz="1800" i="1" kern="12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1800" i="1" kern="120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1800" i="1" kern="120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sz="1800" i="1" kern="1200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altLang="zh-TW" sz="1800" i="1" kern="12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1800" i="1" kern="12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1800" i="1" kern="120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TW" sz="1800" i="1" kern="120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zh-TW" altLang="en-US" sz="1800" i="1" kern="120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TW" sz="1800" i="1" kern="120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TW" sz="1800" i="1" kern="120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TW" sz="1800" i="1" kern="12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sz="1800" i="1" kern="120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altLang="zh-TW" sz="1800" i="1" kern="1200" smtClean="0">
                            <a:latin typeface="Cambria Math" panose="02040503050406030204" pitchFamily="18" charset="0"/>
                          </a:rPr>
                          <m:t>^</m:t>
                        </m:r>
                        <m:r>
                          <a:rPr lang="en-US" altLang="zh-TW" sz="1800" i="1" kern="120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TW" sz="1800" i="1" kern="120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sz="1800" i="1" kern="1200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altLang="zh-TW" sz="1800" kern="1200" dirty="0" smtClean="0"/>
              </a:p>
            </p:txBody>
          </p:sp>
        </mc:Choice>
        <mc:Fallback xmlns="">
          <p:sp>
            <p:nvSpPr>
              <p:cNvPr id="4813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568450"/>
                <a:ext cx="8229600" cy="4525963"/>
              </a:xfrm>
              <a:blipFill rotWithShape="0">
                <a:blip r:embed="rId3"/>
                <a:stretch>
                  <a:fillRect l="-815" t="-188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109" name="Group 4"/>
          <p:cNvGrpSpPr>
            <a:grpSpLocks/>
          </p:cNvGrpSpPr>
          <p:nvPr/>
        </p:nvGrpSpPr>
        <p:grpSpPr bwMode="auto">
          <a:xfrm>
            <a:off x="3492500" y="4076700"/>
            <a:ext cx="5046663" cy="2235200"/>
            <a:chOff x="476" y="631"/>
            <a:chExt cx="4173" cy="2662"/>
          </a:xfrm>
        </p:grpSpPr>
        <p:sp>
          <p:nvSpPr>
            <p:cNvPr id="47110" name="Line 5"/>
            <p:cNvSpPr>
              <a:spLocks noChangeShapeType="1"/>
            </p:cNvSpPr>
            <p:nvPr/>
          </p:nvSpPr>
          <p:spPr bwMode="auto">
            <a:xfrm>
              <a:off x="703" y="1661"/>
              <a:ext cx="37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11" name="Line 6"/>
            <p:cNvSpPr>
              <a:spLocks noChangeShapeType="1"/>
            </p:cNvSpPr>
            <p:nvPr/>
          </p:nvSpPr>
          <p:spPr bwMode="auto">
            <a:xfrm>
              <a:off x="703" y="1480"/>
              <a:ext cx="0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12" name="Line 7"/>
            <p:cNvSpPr>
              <a:spLocks noChangeShapeType="1"/>
            </p:cNvSpPr>
            <p:nvPr/>
          </p:nvSpPr>
          <p:spPr bwMode="auto">
            <a:xfrm>
              <a:off x="2381" y="1480"/>
              <a:ext cx="0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13" name="Line 8"/>
            <p:cNvSpPr>
              <a:spLocks noChangeShapeType="1"/>
            </p:cNvSpPr>
            <p:nvPr/>
          </p:nvSpPr>
          <p:spPr bwMode="auto">
            <a:xfrm>
              <a:off x="4468" y="1480"/>
              <a:ext cx="0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7114" name="Text Box 9"/>
            <p:cNvSpPr txBox="1">
              <a:spLocks noChangeArrowheads="1"/>
            </p:cNvSpPr>
            <p:nvPr/>
          </p:nvSpPr>
          <p:spPr bwMode="auto">
            <a:xfrm>
              <a:off x="568" y="1934"/>
              <a:ext cx="408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latin typeface="Verdana" panose="020B0604030504040204" pitchFamily="34" charset="0"/>
                </a:rPr>
                <a:t>T0</a:t>
              </a:r>
            </a:p>
          </p:txBody>
        </p:sp>
        <p:sp>
          <p:nvSpPr>
            <p:cNvPr id="47115" name="Text Box 10"/>
            <p:cNvSpPr txBox="1">
              <a:spLocks noChangeArrowheads="1"/>
            </p:cNvSpPr>
            <p:nvPr/>
          </p:nvSpPr>
          <p:spPr bwMode="auto">
            <a:xfrm>
              <a:off x="2156" y="1934"/>
              <a:ext cx="407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latin typeface="Verdana" panose="020B0604030504040204" pitchFamily="34" charset="0"/>
                </a:rPr>
                <a:t>T1</a:t>
              </a:r>
            </a:p>
          </p:txBody>
        </p:sp>
        <p:sp>
          <p:nvSpPr>
            <p:cNvPr id="47116" name="Text Box 11"/>
            <p:cNvSpPr txBox="1">
              <a:spLocks noChangeArrowheads="1"/>
            </p:cNvSpPr>
            <p:nvPr/>
          </p:nvSpPr>
          <p:spPr bwMode="auto">
            <a:xfrm>
              <a:off x="4241" y="1889"/>
              <a:ext cx="408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latin typeface="Verdana" panose="020B0604030504040204" pitchFamily="34" charset="0"/>
                </a:rPr>
                <a:t>T2</a:t>
              </a:r>
            </a:p>
          </p:txBody>
        </p:sp>
        <p:sp>
          <p:nvSpPr>
            <p:cNvPr id="47117" name="Rectangle 12"/>
            <p:cNvSpPr>
              <a:spLocks noChangeArrowheads="1"/>
            </p:cNvSpPr>
            <p:nvPr/>
          </p:nvSpPr>
          <p:spPr bwMode="auto">
            <a:xfrm>
              <a:off x="1248" y="1300"/>
              <a:ext cx="444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solidFill>
                    <a:srgbClr val="FF0000"/>
                  </a:solidFill>
                  <a:latin typeface="Verdana" panose="020B0604030504040204" pitchFamily="34" charset="0"/>
                </a:rPr>
                <a:t>σ1</a:t>
              </a:r>
            </a:p>
          </p:txBody>
        </p:sp>
        <p:sp>
          <p:nvSpPr>
            <p:cNvPr id="47118" name="Rectangle 13"/>
            <p:cNvSpPr>
              <a:spLocks noChangeArrowheads="1"/>
            </p:cNvSpPr>
            <p:nvPr/>
          </p:nvSpPr>
          <p:spPr bwMode="auto">
            <a:xfrm>
              <a:off x="3242" y="1289"/>
              <a:ext cx="443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solidFill>
                    <a:srgbClr val="E60000"/>
                  </a:solidFill>
                  <a:latin typeface="Verdana" panose="020B0604030504040204" pitchFamily="34" charset="0"/>
                </a:rPr>
                <a:t>σ2</a:t>
              </a:r>
            </a:p>
          </p:txBody>
        </p:sp>
        <p:sp>
          <p:nvSpPr>
            <p:cNvPr id="47119" name="Arc 14"/>
            <p:cNvSpPr>
              <a:spLocks/>
            </p:cNvSpPr>
            <p:nvPr/>
          </p:nvSpPr>
          <p:spPr bwMode="auto">
            <a:xfrm>
              <a:off x="1519" y="1389"/>
              <a:ext cx="862" cy="272"/>
            </a:xfrm>
            <a:custGeom>
              <a:avLst/>
              <a:gdLst>
                <a:gd name="T0" fmla="*/ 0 w 21600"/>
                <a:gd name="T1" fmla="*/ 0 h 20391"/>
                <a:gd name="T2" fmla="*/ 0 w 21600"/>
                <a:gd name="T3" fmla="*/ 0 h 20391"/>
                <a:gd name="T4" fmla="*/ 0 w 21600"/>
                <a:gd name="T5" fmla="*/ 0 h 2039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0391" fill="none" extrusionOk="0">
                  <a:moveTo>
                    <a:pt x="7125" y="-1"/>
                  </a:moveTo>
                  <a:cubicBezTo>
                    <a:pt x="15793" y="3029"/>
                    <a:pt x="21600" y="11208"/>
                    <a:pt x="21600" y="20391"/>
                  </a:cubicBezTo>
                </a:path>
                <a:path w="21600" h="20391" stroke="0" extrusionOk="0">
                  <a:moveTo>
                    <a:pt x="7125" y="-1"/>
                  </a:moveTo>
                  <a:cubicBezTo>
                    <a:pt x="15793" y="3029"/>
                    <a:pt x="21600" y="11208"/>
                    <a:pt x="21600" y="20391"/>
                  </a:cubicBezTo>
                  <a:lnTo>
                    <a:pt x="0" y="20391"/>
                  </a:lnTo>
                  <a:lnTo>
                    <a:pt x="7125" y="-1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7120" name="Arc 15"/>
            <p:cNvSpPr>
              <a:spLocks/>
            </p:cNvSpPr>
            <p:nvPr/>
          </p:nvSpPr>
          <p:spPr bwMode="auto">
            <a:xfrm>
              <a:off x="3606" y="1434"/>
              <a:ext cx="862" cy="272"/>
            </a:xfrm>
            <a:custGeom>
              <a:avLst/>
              <a:gdLst>
                <a:gd name="T0" fmla="*/ 0 w 21600"/>
                <a:gd name="T1" fmla="*/ 0 h 20391"/>
                <a:gd name="T2" fmla="*/ 0 w 21600"/>
                <a:gd name="T3" fmla="*/ 0 h 20391"/>
                <a:gd name="T4" fmla="*/ 0 w 21600"/>
                <a:gd name="T5" fmla="*/ 0 h 2039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0391" fill="none" extrusionOk="0">
                  <a:moveTo>
                    <a:pt x="7125" y="-1"/>
                  </a:moveTo>
                  <a:cubicBezTo>
                    <a:pt x="15793" y="3029"/>
                    <a:pt x="21600" y="11208"/>
                    <a:pt x="21600" y="20391"/>
                  </a:cubicBezTo>
                </a:path>
                <a:path w="21600" h="20391" stroke="0" extrusionOk="0">
                  <a:moveTo>
                    <a:pt x="7125" y="-1"/>
                  </a:moveTo>
                  <a:cubicBezTo>
                    <a:pt x="15793" y="3029"/>
                    <a:pt x="21600" y="11208"/>
                    <a:pt x="21600" y="20391"/>
                  </a:cubicBezTo>
                  <a:lnTo>
                    <a:pt x="0" y="20391"/>
                  </a:lnTo>
                  <a:lnTo>
                    <a:pt x="7125" y="-1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7121" name="Arc 16"/>
            <p:cNvSpPr>
              <a:spLocks/>
            </p:cNvSpPr>
            <p:nvPr/>
          </p:nvSpPr>
          <p:spPr bwMode="auto">
            <a:xfrm rot="-2664561">
              <a:off x="476" y="1480"/>
              <a:ext cx="862" cy="272"/>
            </a:xfrm>
            <a:custGeom>
              <a:avLst/>
              <a:gdLst>
                <a:gd name="T0" fmla="*/ 0 w 21600"/>
                <a:gd name="T1" fmla="*/ 0 h 20391"/>
                <a:gd name="T2" fmla="*/ 0 w 21600"/>
                <a:gd name="T3" fmla="*/ 0 h 20391"/>
                <a:gd name="T4" fmla="*/ 0 w 21600"/>
                <a:gd name="T5" fmla="*/ 0 h 2039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0391" fill="none" extrusionOk="0">
                  <a:moveTo>
                    <a:pt x="7125" y="-1"/>
                  </a:moveTo>
                  <a:cubicBezTo>
                    <a:pt x="15793" y="3029"/>
                    <a:pt x="21600" y="11208"/>
                    <a:pt x="21600" y="20391"/>
                  </a:cubicBezTo>
                </a:path>
                <a:path w="21600" h="20391" stroke="0" extrusionOk="0">
                  <a:moveTo>
                    <a:pt x="7125" y="-1"/>
                  </a:moveTo>
                  <a:cubicBezTo>
                    <a:pt x="15793" y="3029"/>
                    <a:pt x="21600" y="11208"/>
                    <a:pt x="21600" y="20391"/>
                  </a:cubicBezTo>
                  <a:lnTo>
                    <a:pt x="0" y="20391"/>
                  </a:lnTo>
                  <a:lnTo>
                    <a:pt x="7125" y="-1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7122" name="Arc 17"/>
            <p:cNvSpPr>
              <a:spLocks/>
            </p:cNvSpPr>
            <p:nvPr/>
          </p:nvSpPr>
          <p:spPr bwMode="auto">
            <a:xfrm rot="-2664561">
              <a:off x="2154" y="1480"/>
              <a:ext cx="1037" cy="573"/>
            </a:xfrm>
            <a:custGeom>
              <a:avLst/>
              <a:gdLst>
                <a:gd name="T0" fmla="*/ 0 w 20315"/>
                <a:gd name="T1" fmla="*/ 0 h 20391"/>
                <a:gd name="T2" fmla="*/ 0 w 20315"/>
                <a:gd name="T3" fmla="*/ 0 h 20391"/>
                <a:gd name="T4" fmla="*/ 0 w 20315"/>
                <a:gd name="T5" fmla="*/ 0 h 2039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315" h="20391" fill="none" extrusionOk="0">
                  <a:moveTo>
                    <a:pt x="7125" y="-1"/>
                  </a:moveTo>
                  <a:cubicBezTo>
                    <a:pt x="13261" y="2144"/>
                    <a:pt x="18106" y="6938"/>
                    <a:pt x="20315" y="13052"/>
                  </a:cubicBezTo>
                </a:path>
                <a:path w="20315" h="20391" stroke="0" extrusionOk="0">
                  <a:moveTo>
                    <a:pt x="7125" y="-1"/>
                  </a:moveTo>
                  <a:cubicBezTo>
                    <a:pt x="13261" y="2144"/>
                    <a:pt x="18106" y="6938"/>
                    <a:pt x="20315" y="13052"/>
                  </a:cubicBezTo>
                  <a:lnTo>
                    <a:pt x="0" y="20391"/>
                  </a:lnTo>
                  <a:lnTo>
                    <a:pt x="7125" y="-1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7123" name="Text Box 18"/>
            <p:cNvSpPr txBox="1">
              <a:spLocks noChangeArrowheads="1"/>
            </p:cNvSpPr>
            <p:nvPr/>
          </p:nvSpPr>
          <p:spPr bwMode="auto">
            <a:xfrm>
              <a:off x="747" y="2341"/>
              <a:ext cx="1136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latin typeface="Verdana" panose="020B0604030504040204" pitchFamily="34" charset="0"/>
                </a:rPr>
                <a:t>n1=T1-To</a:t>
              </a:r>
            </a:p>
          </p:txBody>
        </p:sp>
        <p:sp>
          <p:nvSpPr>
            <p:cNvPr id="47124" name="Text Box 19"/>
            <p:cNvSpPr txBox="1">
              <a:spLocks noChangeArrowheads="1"/>
            </p:cNvSpPr>
            <p:nvPr/>
          </p:nvSpPr>
          <p:spPr bwMode="auto">
            <a:xfrm>
              <a:off x="747" y="2658"/>
              <a:ext cx="1136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latin typeface="Verdana" panose="020B0604030504040204" pitchFamily="34" charset="0"/>
                </a:rPr>
                <a:t>n2=T2-T1</a:t>
              </a:r>
            </a:p>
          </p:txBody>
        </p:sp>
        <p:sp>
          <p:nvSpPr>
            <p:cNvPr id="47125" name="Arc 20"/>
            <p:cNvSpPr>
              <a:spLocks/>
            </p:cNvSpPr>
            <p:nvPr/>
          </p:nvSpPr>
          <p:spPr bwMode="auto">
            <a:xfrm rot="-10352575">
              <a:off x="640" y="1832"/>
              <a:ext cx="2813" cy="395"/>
            </a:xfrm>
            <a:custGeom>
              <a:avLst/>
              <a:gdLst>
                <a:gd name="T0" fmla="*/ 0 w 21600"/>
                <a:gd name="T1" fmla="*/ 0 h 19711"/>
                <a:gd name="T2" fmla="*/ 0 w 21600"/>
                <a:gd name="T3" fmla="*/ 0 h 19711"/>
                <a:gd name="T4" fmla="*/ 0 w 21600"/>
                <a:gd name="T5" fmla="*/ 0 h 1971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19711" fill="none" extrusionOk="0">
                  <a:moveTo>
                    <a:pt x="8834" y="0"/>
                  </a:moveTo>
                  <a:cubicBezTo>
                    <a:pt x="16601" y="3481"/>
                    <a:pt x="21600" y="11199"/>
                    <a:pt x="21600" y="19711"/>
                  </a:cubicBezTo>
                </a:path>
                <a:path w="21600" h="19711" stroke="0" extrusionOk="0">
                  <a:moveTo>
                    <a:pt x="8834" y="0"/>
                  </a:moveTo>
                  <a:cubicBezTo>
                    <a:pt x="16601" y="3481"/>
                    <a:pt x="21600" y="11199"/>
                    <a:pt x="21600" y="19711"/>
                  </a:cubicBezTo>
                  <a:lnTo>
                    <a:pt x="0" y="19711"/>
                  </a:lnTo>
                  <a:lnTo>
                    <a:pt x="8834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7126" name="Arc 21"/>
            <p:cNvSpPr>
              <a:spLocks/>
            </p:cNvSpPr>
            <p:nvPr/>
          </p:nvSpPr>
          <p:spPr bwMode="auto">
            <a:xfrm rot="7924243">
              <a:off x="2914" y="1266"/>
              <a:ext cx="2086" cy="816"/>
            </a:xfrm>
            <a:custGeom>
              <a:avLst/>
              <a:gdLst>
                <a:gd name="T0" fmla="*/ 0 w 20644"/>
                <a:gd name="T1" fmla="*/ 0 h 20391"/>
                <a:gd name="T2" fmla="*/ 0 w 20644"/>
                <a:gd name="T3" fmla="*/ 0 h 20391"/>
                <a:gd name="T4" fmla="*/ 0 w 20644"/>
                <a:gd name="T5" fmla="*/ 0 h 2039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644" h="20391" fill="none" extrusionOk="0">
                  <a:moveTo>
                    <a:pt x="7125" y="-1"/>
                  </a:moveTo>
                  <a:cubicBezTo>
                    <a:pt x="13606" y="2264"/>
                    <a:pt x="18624" y="7475"/>
                    <a:pt x="20644" y="14036"/>
                  </a:cubicBezTo>
                </a:path>
                <a:path w="20644" h="20391" stroke="0" extrusionOk="0">
                  <a:moveTo>
                    <a:pt x="7125" y="-1"/>
                  </a:moveTo>
                  <a:cubicBezTo>
                    <a:pt x="13606" y="2264"/>
                    <a:pt x="18624" y="7475"/>
                    <a:pt x="20644" y="14036"/>
                  </a:cubicBezTo>
                  <a:lnTo>
                    <a:pt x="0" y="20391"/>
                  </a:lnTo>
                  <a:lnTo>
                    <a:pt x="7125" y="-1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7127" name="Rectangle 22"/>
            <p:cNvSpPr>
              <a:spLocks noChangeArrowheads="1"/>
            </p:cNvSpPr>
            <p:nvPr/>
          </p:nvSpPr>
          <p:spPr bwMode="auto">
            <a:xfrm>
              <a:off x="2437" y="2251"/>
              <a:ext cx="427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solidFill>
                    <a:srgbClr val="339933"/>
                  </a:solidFill>
                  <a:latin typeface="Verdana" panose="020B0604030504040204" pitchFamily="34" charset="0"/>
                </a:rPr>
                <a:t>σ?</a:t>
              </a:r>
            </a:p>
          </p:txBody>
        </p:sp>
        <p:graphicFrame>
          <p:nvGraphicFramePr>
            <p:cNvPr id="47128" name="Object 23"/>
            <p:cNvGraphicFramePr>
              <a:graphicFrameLocks noChangeAspect="1"/>
            </p:cNvGraphicFramePr>
            <p:nvPr/>
          </p:nvGraphicFramePr>
          <p:xfrm>
            <a:off x="2426" y="2704"/>
            <a:ext cx="2132" cy="5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00" name="方程式" r:id="rId4" imgW="1548728" imgH="431613" progId="Equation.3">
                    <p:embed/>
                  </p:oleObj>
                </mc:Choice>
                <mc:Fallback>
                  <p:oleObj name="方程式" r:id="rId4" imgW="1548728" imgH="4316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6" y="2704"/>
                          <a:ext cx="2132" cy="5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6899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投影片編號版面配置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AAFFF7A-532E-480C-98D4-8231E3DBB058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zh-TW" sz="1400" smtClean="0"/>
          </a:p>
        </p:txBody>
      </p:sp>
      <p:grpSp>
        <p:nvGrpSpPr>
          <p:cNvPr id="48131" name="Group 28"/>
          <p:cNvGrpSpPr>
            <a:grpSpLocks/>
          </p:cNvGrpSpPr>
          <p:nvPr/>
        </p:nvGrpSpPr>
        <p:grpSpPr bwMode="auto">
          <a:xfrm>
            <a:off x="611188" y="908050"/>
            <a:ext cx="3168650" cy="3030538"/>
            <a:chOff x="385" y="1117"/>
            <a:chExt cx="1996" cy="1909"/>
          </a:xfrm>
        </p:grpSpPr>
        <p:sp>
          <p:nvSpPr>
            <p:cNvPr id="48146" name="Text Box 4"/>
            <p:cNvSpPr txBox="1">
              <a:spLocks noChangeArrowheads="1"/>
            </p:cNvSpPr>
            <p:nvPr/>
          </p:nvSpPr>
          <p:spPr bwMode="auto">
            <a:xfrm>
              <a:off x="1655" y="2795"/>
              <a:ext cx="58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latin typeface="Verdana" panose="020B0604030504040204" pitchFamily="34" charset="0"/>
                </a:rPr>
                <a:t>Strike</a:t>
              </a:r>
            </a:p>
          </p:txBody>
        </p:sp>
        <p:sp>
          <p:nvSpPr>
            <p:cNvPr id="48147" name="Text Box 5"/>
            <p:cNvSpPr txBox="1">
              <a:spLocks noChangeArrowheads="1"/>
            </p:cNvSpPr>
            <p:nvPr/>
          </p:nvSpPr>
          <p:spPr bwMode="auto">
            <a:xfrm>
              <a:off x="385" y="1117"/>
              <a:ext cx="3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latin typeface="Verdana" panose="020B0604030504040204" pitchFamily="34" charset="0"/>
                </a:rPr>
                <a:t>Vol</a:t>
              </a:r>
            </a:p>
          </p:txBody>
        </p:sp>
        <p:sp>
          <p:nvSpPr>
            <p:cNvPr id="48148" name="Text Box 10"/>
            <p:cNvSpPr txBox="1">
              <a:spLocks noChangeArrowheads="1"/>
            </p:cNvSpPr>
            <p:nvPr/>
          </p:nvSpPr>
          <p:spPr bwMode="auto">
            <a:xfrm>
              <a:off x="1882" y="2251"/>
              <a:ext cx="4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latin typeface="Verdana" panose="020B0604030504040204" pitchFamily="34" charset="0"/>
                </a:rPr>
                <a:t>RR</a:t>
              </a:r>
            </a:p>
          </p:txBody>
        </p:sp>
        <p:sp>
          <p:nvSpPr>
            <p:cNvPr id="48149" name="Line 2"/>
            <p:cNvSpPr>
              <a:spLocks noChangeShapeType="1"/>
            </p:cNvSpPr>
            <p:nvPr/>
          </p:nvSpPr>
          <p:spPr bwMode="auto">
            <a:xfrm>
              <a:off x="567" y="2750"/>
              <a:ext cx="17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50" name="Line 3"/>
            <p:cNvSpPr>
              <a:spLocks noChangeShapeType="1"/>
            </p:cNvSpPr>
            <p:nvPr/>
          </p:nvSpPr>
          <p:spPr bwMode="auto">
            <a:xfrm flipV="1">
              <a:off x="567" y="1389"/>
              <a:ext cx="0" cy="1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51" name="Freeform 6"/>
            <p:cNvSpPr>
              <a:spLocks/>
            </p:cNvSpPr>
            <p:nvPr/>
          </p:nvSpPr>
          <p:spPr bwMode="auto">
            <a:xfrm>
              <a:off x="657" y="1706"/>
              <a:ext cx="1678" cy="627"/>
            </a:xfrm>
            <a:custGeom>
              <a:avLst/>
              <a:gdLst>
                <a:gd name="T0" fmla="*/ 0 w 1739"/>
                <a:gd name="T1" fmla="*/ 2267 h 543"/>
                <a:gd name="T2" fmla="*/ 378 w 1739"/>
                <a:gd name="T3" fmla="*/ 9526 h 543"/>
                <a:gd name="T4" fmla="*/ 778 w 1739"/>
                <a:gd name="T5" fmla="*/ 1472 h 543"/>
                <a:gd name="T6" fmla="*/ 822 w 1739"/>
                <a:gd name="T7" fmla="*/ 663 h 5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39" h="543">
                  <a:moveTo>
                    <a:pt x="0" y="128"/>
                  </a:moveTo>
                  <a:cubicBezTo>
                    <a:pt x="253" y="335"/>
                    <a:pt x="507" y="543"/>
                    <a:pt x="772" y="536"/>
                  </a:cubicBezTo>
                  <a:cubicBezTo>
                    <a:pt x="1037" y="529"/>
                    <a:pt x="1437" y="166"/>
                    <a:pt x="1588" y="83"/>
                  </a:cubicBezTo>
                  <a:cubicBezTo>
                    <a:pt x="1739" y="0"/>
                    <a:pt x="1709" y="18"/>
                    <a:pt x="1679" y="37"/>
                  </a:cubicBezTo>
                </a:path>
              </a:pathLst>
            </a:custGeom>
            <a:noFill/>
            <a:ln w="762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52" name="Freeform 7"/>
            <p:cNvSpPr>
              <a:spLocks/>
            </p:cNvSpPr>
            <p:nvPr/>
          </p:nvSpPr>
          <p:spPr bwMode="auto">
            <a:xfrm rot="1352358">
              <a:off x="703" y="1752"/>
              <a:ext cx="1678" cy="635"/>
            </a:xfrm>
            <a:custGeom>
              <a:avLst/>
              <a:gdLst>
                <a:gd name="T0" fmla="*/ 0 w 1739"/>
                <a:gd name="T1" fmla="*/ 2943 h 543"/>
                <a:gd name="T2" fmla="*/ 378 w 1739"/>
                <a:gd name="T3" fmla="*/ 12268 h 543"/>
                <a:gd name="T4" fmla="*/ 778 w 1739"/>
                <a:gd name="T5" fmla="*/ 1886 h 543"/>
                <a:gd name="T6" fmla="*/ 822 w 1739"/>
                <a:gd name="T7" fmla="*/ 848 h 5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39" h="543">
                  <a:moveTo>
                    <a:pt x="0" y="128"/>
                  </a:moveTo>
                  <a:cubicBezTo>
                    <a:pt x="253" y="335"/>
                    <a:pt x="507" y="543"/>
                    <a:pt x="772" y="536"/>
                  </a:cubicBezTo>
                  <a:cubicBezTo>
                    <a:pt x="1037" y="529"/>
                    <a:pt x="1437" y="166"/>
                    <a:pt x="1588" y="83"/>
                  </a:cubicBezTo>
                  <a:cubicBezTo>
                    <a:pt x="1739" y="0"/>
                    <a:pt x="1709" y="18"/>
                    <a:pt x="1679" y="37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53" name="Freeform 8"/>
            <p:cNvSpPr>
              <a:spLocks/>
            </p:cNvSpPr>
            <p:nvPr/>
          </p:nvSpPr>
          <p:spPr bwMode="auto">
            <a:xfrm>
              <a:off x="975" y="1389"/>
              <a:ext cx="998" cy="899"/>
            </a:xfrm>
            <a:custGeom>
              <a:avLst/>
              <a:gdLst>
                <a:gd name="T0" fmla="*/ 0 w 1739"/>
                <a:gd name="T1" fmla="*/ 3065848 h 543"/>
                <a:gd name="T2" fmla="*/ 1 w 1739"/>
                <a:gd name="T3" fmla="*/ 12830444 h 543"/>
                <a:gd name="T4" fmla="*/ 1 w 1739"/>
                <a:gd name="T5" fmla="*/ 1984677 h 543"/>
                <a:gd name="T6" fmla="*/ 1 w 1739"/>
                <a:gd name="T7" fmla="*/ 879666 h 5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39" h="543">
                  <a:moveTo>
                    <a:pt x="0" y="128"/>
                  </a:moveTo>
                  <a:cubicBezTo>
                    <a:pt x="253" y="335"/>
                    <a:pt x="507" y="543"/>
                    <a:pt x="772" y="536"/>
                  </a:cubicBezTo>
                  <a:cubicBezTo>
                    <a:pt x="1037" y="529"/>
                    <a:pt x="1437" y="166"/>
                    <a:pt x="1588" y="83"/>
                  </a:cubicBezTo>
                  <a:cubicBezTo>
                    <a:pt x="1739" y="0"/>
                    <a:pt x="1709" y="18"/>
                    <a:pt x="1679" y="37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54" name="Text Box 9"/>
            <p:cNvSpPr txBox="1">
              <a:spLocks noChangeArrowheads="1"/>
            </p:cNvSpPr>
            <p:nvPr/>
          </p:nvSpPr>
          <p:spPr bwMode="auto">
            <a:xfrm>
              <a:off x="1837" y="1117"/>
              <a:ext cx="4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latin typeface="Verdana" panose="020B0604030504040204" pitchFamily="34" charset="0"/>
                </a:rPr>
                <a:t>WD</a:t>
              </a:r>
            </a:p>
          </p:txBody>
        </p:sp>
        <p:sp>
          <p:nvSpPr>
            <p:cNvPr id="48155" name="Line 11"/>
            <p:cNvSpPr>
              <a:spLocks noChangeShapeType="1"/>
            </p:cNvSpPr>
            <p:nvPr/>
          </p:nvSpPr>
          <p:spPr bwMode="auto">
            <a:xfrm flipV="1">
              <a:off x="748" y="1797"/>
              <a:ext cx="9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56" name="Line 12"/>
            <p:cNvSpPr>
              <a:spLocks noChangeShapeType="1"/>
            </p:cNvSpPr>
            <p:nvPr/>
          </p:nvSpPr>
          <p:spPr bwMode="auto">
            <a:xfrm>
              <a:off x="2200" y="1888"/>
              <a:ext cx="45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57" name="Line 13"/>
            <p:cNvSpPr>
              <a:spLocks noChangeShapeType="1"/>
            </p:cNvSpPr>
            <p:nvPr/>
          </p:nvSpPr>
          <p:spPr bwMode="auto">
            <a:xfrm flipV="1">
              <a:off x="1066" y="1888"/>
              <a:ext cx="0" cy="27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58" name="Line 14"/>
            <p:cNvSpPr>
              <a:spLocks noChangeShapeType="1"/>
            </p:cNvSpPr>
            <p:nvPr/>
          </p:nvSpPr>
          <p:spPr bwMode="auto">
            <a:xfrm flipV="1">
              <a:off x="1837" y="1752"/>
              <a:ext cx="0" cy="27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48132" name="Text Box 19"/>
          <p:cNvSpPr txBox="1">
            <a:spLocks noChangeArrowheads="1"/>
          </p:cNvSpPr>
          <p:nvPr/>
        </p:nvSpPr>
        <p:spPr bwMode="auto">
          <a:xfrm>
            <a:off x="971550" y="765175"/>
            <a:ext cx="2305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TW" altLang="en-US" sz="2400" b="1">
                <a:solidFill>
                  <a:schemeClr val="accent2"/>
                </a:solidFill>
                <a:latin typeface="Verdana" panose="020B0604030504040204" pitchFamily="34" charset="0"/>
                <a:ea typeface="標楷體" panose="03000509000000000000" pitchFamily="65" charset="-120"/>
              </a:rPr>
              <a:t>縱向</a:t>
            </a:r>
          </a:p>
        </p:txBody>
      </p:sp>
      <p:sp>
        <p:nvSpPr>
          <p:cNvPr id="48133" name="Text Box 20"/>
          <p:cNvSpPr txBox="1">
            <a:spLocks noChangeArrowheads="1"/>
          </p:cNvSpPr>
          <p:nvPr/>
        </p:nvSpPr>
        <p:spPr bwMode="auto">
          <a:xfrm>
            <a:off x="5435600" y="765175"/>
            <a:ext cx="2305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TW" altLang="en-US" sz="2400" b="1">
                <a:solidFill>
                  <a:schemeClr val="accent2"/>
                </a:solidFill>
                <a:latin typeface="Verdana" panose="020B0604030504040204" pitchFamily="34" charset="0"/>
                <a:ea typeface="標楷體" panose="03000509000000000000" pitchFamily="65" charset="-120"/>
              </a:rPr>
              <a:t>橫向</a:t>
            </a:r>
          </a:p>
        </p:txBody>
      </p:sp>
      <p:grpSp>
        <p:nvGrpSpPr>
          <p:cNvPr id="48134" name="Group 29"/>
          <p:cNvGrpSpPr>
            <a:grpSpLocks/>
          </p:cNvGrpSpPr>
          <p:nvPr/>
        </p:nvGrpSpPr>
        <p:grpSpPr bwMode="auto">
          <a:xfrm>
            <a:off x="5003800" y="692150"/>
            <a:ext cx="3313113" cy="3032125"/>
            <a:chOff x="3061" y="1071"/>
            <a:chExt cx="2087" cy="1910"/>
          </a:xfrm>
        </p:grpSpPr>
        <p:sp>
          <p:nvSpPr>
            <p:cNvPr id="48138" name="Line 15"/>
            <p:cNvSpPr>
              <a:spLocks noChangeShapeType="1"/>
            </p:cNvSpPr>
            <p:nvPr/>
          </p:nvSpPr>
          <p:spPr bwMode="auto">
            <a:xfrm flipV="1">
              <a:off x="3198" y="1389"/>
              <a:ext cx="0" cy="1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39" name="Line 16"/>
            <p:cNvSpPr>
              <a:spLocks noChangeShapeType="1"/>
            </p:cNvSpPr>
            <p:nvPr/>
          </p:nvSpPr>
          <p:spPr bwMode="auto">
            <a:xfrm>
              <a:off x="3198" y="2750"/>
              <a:ext cx="17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40" name="Text Box 17"/>
            <p:cNvSpPr txBox="1">
              <a:spLocks noChangeArrowheads="1"/>
            </p:cNvSpPr>
            <p:nvPr/>
          </p:nvSpPr>
          <p:spPr bwMode="auto">
            <a:xfrm>
              <a:off x="4513" y="2750"/>
              <a:ext cx="58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latin typeface="Verdana" panose="020B0604030504040204" pitchFamily="34" charset="0"/>
                </a:rPr>
                <a:t>T</a:t>
              </a:r>
            </a:p>
          </p:txBody>
        </p:sp>
        <p:sp>
          <p:nvSpPr>
            <p:cNvPr id="48141" name="Text Box 18"/>
            <p:cNvSpPr txBox="1">
              <a:spLocks noChangeArrowheads="1"/>
            </p:cNvSpPr>
            <p:nvPr/>
          </p:nvSpPr>
          <p:spPr bwMode="auto">
            <a:xfrm>
              <a:off x="3061" y="1162"/>
              <a:ext cx="3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latin typeface="Verdana" panose="020B0604030504040204" pitchFamily="34" charset="0"/>
                </a:rPr>
                <a:t>Vol</a:t>
              </a:r>
            </a:p>
          </p:txBody>
        </p:sp>
        <p:sp>
          <p:nvSpPr>
            <p:cNvPr id="48142" name="Freeform 21"/>
            <p:cNvSpPr>
              <a:spLocks/>
            </p:cNvSpPr>
            <p:nvPr/>
          </p:nvSpPr>
          <p:spPr bwMode="auto">
            <a:xfrm>
              <a:off x="3379" y="1434"/>
              <a:ext cx="1406" cy="559"/>
            </a:xfrm>
            <a:custGeom>
              <a:avLst/>
              <a:gdLst>
                <a:gd name="T0" fmla="*/ 0 w 1406"/>
                <a:gd name="T1" fmla="*/ 95741 h 423"/>
                <a:gd name="T2" fmla="*/ 681 w 1406"/>
                <a:gd name="T3" fmla="*/ 95741 h 423"/>
                <a:gd name="T4" fmla="*/ 1406 w 1406"/>
                <a:gd name="T5" fmla="*/ 0 h 42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06" h="423">
                  <a:moveTo>
                    <a:pt x="0" y="363"/>
                  </a:moveTo>
                  <a:cubicBezTo>
                    <a:pt x="223" y="393"/>
                    <a:pt x="447" y="423"/>
                    <a:pt x="681" y="363"/>
                  </a:cubicBezTo>
                  <a:cubicBezTo>
                    <a:pt x="915" y="303"/>
                    <a:pt x="1285" y="60"/>
                    <a:pt x="1406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43" name="Freeform 22"/>
            <p:cNvSpPr>
              <a:spLocks/>
            </p:cNvSpPr>
            <p:nvPr/>
          </p:nvSpPr>
          <p:spPr bwMode="auto">
            <a:xfrm flipV="1">
              <a:off x="3379" y="2115"/>
              <a:ext cx="1406" cy="500"/>
            </a:xfrm>
            <a:custGeom>
              <a:avLst/>
              <a:gdLst>
                <a:gd name="T0" fmla="*/ 0 w 1406"/>
                <a:gd name="T1" fmla="*/ 10285 h 423"/>
                <a:gd name="T2" fmla="*/ 681 w 1406"/>
                <a:gd name="T3" fmla="*/ 10285 h 423"/>
                <a:gd name="T4" fmla="*/ 1406 w 1406"/>
                <a:gd name="T5" fmla="*/ 0 h 42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06" h="423">
                  <a:moveTo>
                    <a:pt x="0" y="363"/>
                  </a:moveTo>
                  <a:cubicBezTo>
                    <a:pt x="223" y="393"/>
                    <a:pt x="447" y="423"/>
                    <a:pt x="681" y="363"/>
                  </a:cubicBezTo>
                  <a:cubicBezTo>
                    <a:pt x="915" y="303"/>
                    <a:pt x="1285" y="60"/>
                    <a:pt x="1406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44" name="Line 23"/>
            <p:cNvSpPr>
              <a:spLocks noChangeShapeType="1"/>
            </p:cNvSpPr>
            <p:nvPr/>
          </p:nvSpPr>
          <p:spPr bwMode="auto">
            <a:xfrm>
              <a:off x="3379" y="2069"/>
              <a:ext cx="1451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8145" name="Text Box 24"/>
            <p:cNvSpPr txBox="1">
              <a:spLocks noChangeArrowheads="1"/>
            </p:cNvSpPr>
            <p:nvPr/>
          </p:nvSpPr>
          <p:spPr bwMode="auto">
            <a:xfrm>
              <a:off x="4377" y="1071"/>
              <a:ext cx="77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TW" sz="1800">
                  <a:latin typeface="Verdana" panose="020B0604030504040204" pitchFamily="34" charset="0"/>
                </a:rPr>
                <a:t>High Forward</a:t>
              </a:r>
            </a:p>
          </p:txBody>
        </p:sp>
      </p:grpSp>
      <p:sp>
        <p:nvSpPr>
          <p:cNvPr id="48135" name="Text Box 25"/>
          <p:cNvSpPr txBox="1">
            <a:spLocks noChangeArrowheads="1"/>
          </p:cNvSpPr>
          <p:nvPr/>
        </p:nvSpPr>
        <p:spPr bwMode="auto">
          <a:xfrm>
            <a:off x="7667625" y="2420938"/>
            <a:ext cx="12239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Verdana" panose="020B0604030504040204" pitchFamily="34" charset="0"/>
              </a:rPr>
              <a:t>Low Forward</a:t>
            </a:r>
          </a:p>
        </p:txBody>
      </p:sp>
      <p:sp>
        <p:nvSpPr>
          <p:cNvPr id="48136" name="Rectangle 33"/>
          <p:cNvSpPr>
            <a:spLocks noGrp="1" noChangeArrowheads="1"/>
          </p:cNvSpPr>
          <p:nvPr>
            <p:ph type="body" idx="1"/>
          </p:nvPr>
        </p:nvSpPr>
        <p:spPr>
          <a:xfrm>
            <a:off x="4116388" y="4149725"/>
            <a:ext cx="4873625" cy="188595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kumimoji="0" lang="zh-TW" altLang="en-US" sz="16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總結部門</a:t>
            </a:r>
            <a:r>
              <a:rPr kumimoji="0" lang="en-US" altLang="zh-TW" sz="16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Vol</a:t>
            </a:r>
            <a:r>
              <a:rPr kumimoji="0" lang="zh-TW" altLang="en-US" sz="16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</a:t>
            </a:r>
          </a:p>
          <a:p>
            <a:pPr marL="609600" indent="-609600" eaLnBrk="1" hangingPunct="1">
              <a:buFontTx/>
              <a:buAutoNum type="arabicPeriod"/>
            </a:pPr>
            <a:r>
              <a:rPr kumimoji="0" lang="zh-TW" altLang="en-US" sz="16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每個月份以該中心</a:t>
            </a:r>
            <a:r>
              <a:rPr kumimoji="0" lang="en-US" altLang="zh-TW" sz="16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Vol</a:t>
            </a:r>
            <a:r>
              <a:rPr kumimoji="0" lang="zh-TW" altLang="en-US" sz="16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展開</a:t>
            </a:r>
            <a:r>
              <a:rPr kumimoji="0" lang="en-US" altLang="zh-TW" sz="16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Vol Curve</a:t>
            </a:r>
            <a:r>
              <a:rPr kumimoji="0" lang="zh-TW" altLang="en-US" sz="16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，利用</a:t>
            </a:r>
            <a:r>
              <a:rPr kumimoji="0" lang="en-US" altLang="zh-TW" sz="16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</a:t>
            </a:r>
            <a:r>
              <a:rPr kumimoji="0" lang="zh-TW" altLang="en-US" sz="16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kumimoji="0" lang="en-US" altLang="zh-TW" sz="16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RR</a:t>
            </a:r>
            <a:r>
              <a:rPr kumimoji="0" lang="zh-TW" altLang="en-US" sz="16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等參數控制整條</a:t>
            </a:r>
            <a:r>
              <a:rPr kumimoji="0" lang="en-US" altLang="zh-TW" sz="16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Curve</a:t>
            </a:r>
          </a:p>
          <a:p>
            <a:pPr marL="609600" indent="-609600" eaLnBrk="1" hangingPunct="1">
              <a:buFontTx/>
              <a:buAutoNum type="arabicPeriod"/>
            </a:pPr>
            <a:r>
              <a:rPr kumimoji="0" lang="zh-TW" altLang="en-US" sz="16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kumimoji="0" lang="en-US" altLang="zh-TW" sz="16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forward Vol method </a:t>
            </a:r>
            <a:r>
              <a:rPr kumimoji="0" lang="zh-TW" altLang="en-US" sz="16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推出不同到期日合約的中心</a:t>
            </a:r>
            <a:r>
              <a:rPr kumimoji="0" lang="en-US" altLang="zh-TW" sz="16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Vol (BaseVol)</a:t>
            </a:r>
          </a:p>
          <a:p>
            <a:pPr marL="609600" indent="-609600" eaLnBrk="1" hangingPunct="1">
              <a:buFontTx/>
              <a:buAutoNum type="arabicPeriod"/>
            </a:pPr>
            <a:r>
              <a:rPr kumimoji="0" lang="zh-TW" altLang="en-US" sz="16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以上</a:t>
            </a:r>
            <a:r>
              <a:rPr kumimoji="0" lang="en-US" altLang="zh-TW" sz="16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1.2</a:t>
            </a:r>
            <a:r>
              <a:rPr kumimoji="0" lang="zh-TW" altLang="en-US" sz="16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兩點，建構出整個</a:t>
            </a:r>
            <a:r>
              <a:rPr kumimoji="0" lang="en-US" altLang="zh-TW" sz="16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Volatility Surface</a:t>
            </a:r>
          </a:p>
        </p:txBody>
      </p:sp>
      <p:pic>
        <p:nvPicPr>
          <p:cNvPr id="48137" name="圖片 1" descr="畫面剪輯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3200" y="4421188"/>
            <a:ext cx="3695700" cy="134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650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波動率曲面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125538"/>
            <a:ext cx="8229600" cy="53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 sz="2000" smtClean="0"/>
              <a:t>以台指選擇權為例</a:t>
            </a:r>
          </a:p>
        </p:txBody>
      </p:sp>
      <p:pic>
        <p:nvPicPr>
          <p:cNvPr id="45060" name="Picture 4" descr="vol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0113" y="1628775"/>
            <a:ext cx="6937375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805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RD</a:t>
            </a:r>
            <a:r>
              <a:rPr lang="en-US" altLang="zh-TW" sz="1800" smtClean="0"/>
              <a:t>(rr&lt;0)</a:t>
            </a:r>
            <a:endParaRPr lang="zh-TW" altLang="en-US" smtClean="0"/>
          </a:p>
        </p:txBody>
      </p:sp>
      <p:sp>
        <p:nvSpPr>
          <p:cNvPr id="23555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F858486-A36D-4536-8414-BE9BB6C78222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zh-TW" sz="1400"/>
          </a:p>
        </p:txBody>
      </p:sp>
      <p:sp>
        <p:nvSpPr>
          <p:cNvPr id="23556" name="文字方塊 1"/>
          <p:cNvSpPr txBox="1">
            <a:spLocks noChangeArrowheads="1"/>
          </p:cNvSpPr>
          <p:nvPr/>
        </p:nvSpPr>
        <p:spPr bwMode="auto">
          <a:xfrm>
            <a:off x="971550" y="2565400"/>
            <a:ext cx="781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/>
              <a:t>RD&lt;1</a:t>
            </a:r>
            <a:endParaRPr lang="zh-TW" altLang="en-US" sz="1800"/>
          </a:p>
        </p:txBody>
      </p:sp>
      <p:sp>
        <p:nvSpPr>
          <p:cNvPr id="23557" name="文字方塊 9"/>
          <p:cNvSpPr txBox="1">
            <a:spLocks noChangeArrowheads="1"/>
          </p:cNvSpPr>
          <p:nvPr/>
        </p:nvSpPr>
        <p:spPr bwMode="auto">
          <a:xfrm>
            <a:off x="3976688" y="2532063"/>
            <a:ext cx="7810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/>
              <a:t>RD=1</a:t>
            </a:r>
            <a:endParaRPr lang="zh-TW" altLang="en-US" sz="1800"/>
          </a:p>
        </p:txBody>
      </p:sp>
      <p:sp>
        <p:nvSpPr>
          <p:cNvPr id="23558" name="文字方塊 10"/>
          <p:cNvSpPr txBox="1">
            <a:spLocks noChangeArrowheads="1"/>
          </p:cNvSpPr>
          <p:nvPr/>
        </p:nvSpPr>
        <p:spPr bwMode="auto">
          <a:xfrm>
            <a:off x="6983413" y="2532063"/>
            <a:ext cx="7810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/>
              <a:t>RD&gt;1</a:t>
            </a:r>
            <a:endParaRPr lang="zh-TW" altLang="en-US" sz="1800"/>
          </a:p>
        </p:txBody>
      </p:sp>
      <p:pic>
        <p:nvPicPr>
          <p:cNvPr id="23559" name="圖片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963" y="3068638"/>
            <a:ext cx="2814637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0" name="圖片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62275" y="3062288"/>
            <a:ext cx="2811463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1" name="圖片 13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76925" y="3057525"/>
            <a:ext cx="282575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793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WD</a:t>
            </a:r>
            <a:r>
              <a:rPr lang="en-US" altLang="zh-TW" sz="1800" smtClean="0"/>
              <a:t>(W&gt;0)</a:t>
            </a:r>
            <a:endParaRPr lang="zh-TW" altLang="en-US" smtClean="0"/>
          </a:p>
        </p:txBody>
      </p:sp>
      <p:sp>
        <p:nvSpPr>
          <p:cNvPr id="24579" name="投影片編號版面配置區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EE977A-379B-4781-B9EC-026BB7AC230E}" type="slidenum">
              <a:rPr lang="en-US" altLang="zh-TW" sz="1400"/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zh-TW" sz="1400"/>
          </a:p>
        </p:txBody>
      </p:sp>
      <p:pic>
        <p:nvPicPr>
          <p:cNvPr id="24580" name="圖片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30900" y="3068638"/>
            <a:ext cx="2894013" cy="190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圖片 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87675" y="3068638"/>
            <a:ext cx="2851150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圖片 7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38" y="3068638"/>
            <a:ext cx="2887662" cy="190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3" name="文字方塊 1"/>
          <p:cNvSpPr txBox="1">
            <a:spLocks noChangeArrowheads="1"/>
          </p:cNvSpPr>
          <p:nvPr/>
        </p:nvSpPr>
        <p:spPr bwMode="auto">
          <a:xfrm>
            <a:off x="971550" y="2565400"/>
            <a:ext cx="8318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/>
              <a:t>WD&lt;1</a:t>
            </a:r>
            <a:endParaRPr lang="zh-TW" altLang="en-US" sz="1800"/>
          </a:p>
        </p:txBody>
      </p:sp>
      <p:sp>
        <p:nvSpPr>
          <p:cNvPr id="24584" name="文字方塊 9"/>
          <p:cNvSpPr txBox="1">
            <a:spLocks noChangeArrowheads="1"/>
          </p:cNvSpPr>
          <p:nvPr/>
        </p:nvSpPr>
        <p:spPr bwMode="auto">
          <a:xfrm>
            <a:off x="3976688" y="2532063"/>
            <a:ext cx="833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/>
              <a:t>WD=1</a:t>
            </a:r>
            <a:endParaRPr lang="zh-TW" altLang="en-US" sz="1800"/>
          </a:p>
        </p:txBody>
      </p:sp>
      <p:sp>
        <p:nvSpPr>
          <p:cNvPr id="24585" name="文字方塊 10"/>
          <p:cNvSpPr txBox="1">
            <a:spLocks noChangeArrowheads="1"/>
          </p:cNvSpPr>
          <p:nvPr/>
        </p:nvSpPr>
        <p:spPr bwMode="auto">
          <a:xfrm>
            <a:off x="6983413" y="2532063"/>
            <a:ext cx="831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1800"/>
              <a:t>WD&gt;1</a:t>
            </a:r>
            <a:endParaRPr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134309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投影片編號版面配置區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ED1A75B-7120-4FE0-9182-112C9E28CCE5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zh-TW" sz="1400" smtClean="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8229600" cy="782637"/>
          </a:xfrm>
        </p:spPr>
        <p:txBody>
          <a:bodyPr/>
          <a:lstStyle/>
          <a:p>
            <a:pPr eaLnBrk="1" hangingPunct="1"/>
            <a:r>
              <a:rPr lang="en-US" altLang="zh-TW" sz="360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Vol</a:t>
            </a:r>
            <a:r>
              <a:rPr lang="zh-TW" altLang="en-US" sz="360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模型討論</a:t>
            </a:r>
          </a:p>
        </p:txBody>
      </p:sp>
      <p:sp>
        <p:nvSpPr>
          <p:cNvPr id="49156" name="Rectangle 3"/>
          <p:cNvSpPr>
            <a:spLocks noChangeArrowheads="1"/>
          </p:cNvSpPr>
          <p:nvPr/>
        </p:nvSpPr>
        <p:spPr bwMode="auto">
          <a:xfrm>
            <a:off x="477838" y="1052513"/>
            <a:ext cx="8280400" cy="5472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kumimoji="0" lang="en-US" altLang="zh-TW" sz="1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Vol</a:t>
            </a:r>
            <a:r>
              <a:rPr kumimoji="0"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Curve</a:t>
            </a:r>
            <a:r>
              <a:rPr kumimoji="0"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的平滑</a:t>
            </a:r>
          </a:p>
          <a:p>
            <a:pPr lvl="1" eaLnBrk="1" hangingPunct="1">
              <a:spcBef>
                <a:spcPts val="600"/>
              </a:spcBef>
            </a:pPr>
            <a:r>
              <a:rPr kumimoji="0"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Vol</a:t>
            </a:r>
            <a:r>
              <a:rPr kumimoji="0"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模型的一個很大義務在於確保</a:t>
            </a:r>
            <a:r>
              <a:rPr kumimoji="0"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Vol</a:t>
            </a:r>
            <a:r>
              <a:rPr kumimoji="0"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Curve</a:t>
            </a:r>
            <a:r>
              <a:rPr kumimoji="0"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的平滑</a:t>
            </a:r>
          </a:p>
          <a:p>
            <a:pPr lvl="1" eaLnBrk="1" hangingPunct="1">
              <a:spcBef>
                <a:spcPts val="600"/>
              </a:spcBef>
            </a:pPr>
            <a:r>
              <a:rPr kumimoji="0"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若曲線中間有任意一個</a:t>
            </a:r>
            <a:r>
              <a:rPr kumimoji="0"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Pin</a:t>
            </a:r>
            <a:r>
              <a:rPr kumimoji="0"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高於或低於兩邊將產生被套利的機會</a:t>
            </a:r>
            <a:endParaRPr kumimoji="0"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hangingPunct="1">
              <a:spcBef>
                <a:spcPts val="600"/>
              </a:spcBef>
            </a:pPr>
            <a:r>
              <a:rPr kumimoji="0"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參數數量的</a:t>
            </a:r>
            <a:r>
              <a:rPr kumimoji="0"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Trade-off</a:t>
            </a:r>
          </a:p>
          <a:p>
            <a:pPr lvl="1" eaLnBrk="1" hangingPunct="1">
              <a:spcBef>
                <a:spcPts val="600"/>
              </a:spcBef>
            </a:pPr>
            <a:r>
              <a:rPr kumimoji="0"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參數越少</a:t>
            </a:r>
            <a:r>
              <a:rPr kumimoji="0"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kumimoji="0"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</a:t>
            </a:r>
            <a:r>
              <a:rPr kumimoji="0"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kumimoji="0"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，調</a:t>
            </a:r>
            <a:r>
              <a:rPr kumimoji="0"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Curve</a:t>
            </a:r>
            <a:r>
              <a:rPr kumimoji="0"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速度越快，但自由度越低</a:t>
            </a:r>
            <a:r>
              <a:rPr kumimoji="0"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kumimoji="0"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</a:t>
            </a:r>
            <a:r>
              <a:rPr kumimoji="0"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 eaLnBrk="1" hangingPunct="1">
              <a:spcBef>
                <a:spcPts val="600"/>
              </a:spcBef>
            </a:pPr>
            <a:r>
              <a:rPr kumimoji="0"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實務上調參數的頻率很高、反應時間很短，因此調參數速度影響損益很大</a:t>
            </a:r>
          </a:p>
          <a:p>
            <a:pPr lvl="1" eaLnBrk="1" hangingPunct="1">
              <a:spcBef>
                <a:spcPts val="600"/>
              </a:spcBef>
            </a:pPr>
            <a:r>
              <a:rPr kumimoji="0"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自由度越高，</a:t>
            </a:r>
            <a:r>
              <a:rPr kumimoji="0"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Curve</a:t>
            </a:r>
            <a:r>
              <a:rPr kumimoji="0"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維護越精細，交易員控制地形的能力越高，影響損益也很大</a:t>
            </a:r>
          </a:p>
          <a:p>
            <a:pPr lvl="1" eaLnBrk="1" hangingPunct="1">
              <a:spcBef>
                <a:spcPts val="600"/>
              </a:spcBef>
            </a:pPr>
            <a:r>
              <a:rPr kumimoji="0"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參數多寡只能選一個平衡點，目前部門</a:t>
            </a:r>
            <a:r>
              <a:rPr kumimoji="0"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Vol</a:t>
            </a:r>
            <a:r>
              <a:rPr kumimoji="0"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模型偏向少參數模型</a:t>
            </a:r>
          </a:p>
          <a:p>
            <a:pPr eaLnBrk="1" hangingPunct="1">
              <a:spcBef>
                <a:spcPts val="600"/>
              </a:spcBef>
            </a:pPr>
            <a:r>
              <a:rPr kumimoji="0"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浮動中心與固定中心的</a:t>
            </a:r>
            <a:r>
              <a:rPr kumimoji="0"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Trade-off</a:t>
            </a:r>
          </a:p>
          <a:p>
            <a:pPr lvl="1" eaLnBrk="1" hangingPunct="1">
              <a:spcBef>
                <a:spcPts val="600"/>
              </a:spcBef>
            </a:pPr>
            <a:r>
              <a:rPr kumimoji="0"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中心</a:t>
            </a:r>
            <a:r>
              <a:rPr kumimoji="0"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kumimoji="0"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AtmS</a:t>
            </a:r>
            <a:r>
              <a:rPr kumimoji="0"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kumimoji="0"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為給定</a:t>
            </a:r>
            <a:r>
              <a:rPr kumimoji="0"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BaseVol</a:t>
            </a:r>
            <a:r>
              <a:rPr kumimoji="0"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的點</a:t>
            </a:r>
          </a:p>
          <a:p>
            <a:pPr lvl="1" eaLnBrk="1" hangingPunct="1">
              <a:spcBef>
                <a:spcPts val="600"/>
              </a:spcBef>
            </a:pPr>
            <a:r>
              <a:rPr kumimoji="0"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浮動中心</a:t>
            </a:r>
            <a:endParaRPr kumimoji="0"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 eaLnBrk="1" hangingPunct="1">
              <a:spcBef>
                <a:spcPts val="600"/>
              </a:spcBef>
            </a:pPr>
            <a:r>
              <a:rPr kumimoji="0"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會隨著</a:t>
            </a:r>
            <a:r>
              <a:rPr kumimoji="0"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</a:t>
            </a:r>
            <a:r>
              <a:rPr kumimoji="0"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價格移動整條</a:t>
            </a:r>
            <a:r>
              <a:rPr kumimoji="0"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VolCurve</a:t>
            </a:r>
            <a:r>
              <a:rPr kumimoji="0"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，若行情區間震盪將產生</a:t>
            </a:r>
            <a:r>
              <a:rPr kumimoji="0"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Vega</a:t>
            </a:r>
            <a:r>
              <a:rPr kumimoji="0"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耗損</a:t>
            </a:r>
          </a:p>
          <a:p>
            <a:pPr lvl="1">
              <a:spcBef>
                <a:spcPts val="600"/>
              </a:spcBef>
            </a:pPr>
            <a:r>
              <a:rPr kumimoji="0"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固定中心</a:t>
            </a:r>
            <a:endParaRPr kumimoji="0"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spcBef>
                <a:spcPts val="600"/>
              </a:spcBef>
            </a:pPr>
            <a:r>
              <a:rPr kumimoji="0"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鎖定中心</a:t>
            </a:r>
            <a:r>
              <a:rPr kumimoji="0"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</a:t>
            </a:r>
            <a:r>
              <a:rPr kumimoji="0"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的點，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減少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Vega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損耗，賺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rounding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spcBef>
                <a:spcPts val="600"/>
              </a:spcBef>
            </a:pP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變化大時需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reset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中心點以管理地形和符合市場，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spcBef>
                <a:spcPts val="600"/>
              </a:spcBef>
            </a:pP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Reset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時產生較大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Vega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損益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(curve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自由度越高越不明顯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2">
              <a:spcBef>
                <a:spcPts val="600"/>
              </a:spcBef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極窄造市時會快速累積部位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spcBef>
                <a:spcPts val="600"/>
              </a:spcBef>
            </a:pP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6860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525962"/>
          </a:xfrm>
        </p:spPr>
        <p:txBody>
          <a:bodyPr/>
          <a:lstStyle/>
          <a:p>
            <a:pPr>
              <a:defRPr/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RR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Wing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建置地形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defRPr/>
            </a:pP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RR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調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負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買下方空上方，拿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-Speed(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短天期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),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en-US" altLang="zh-TW" sz="18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V</a:t>
            </a:r>
            <a:r>
              <a:rPr lang="en-US" altLang="zh-TW" sz="18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anna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長天期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>
              <a:defRPr/>
            </a:pP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拉大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買外面空中間，拿</a:t>
            </a:r>
            <a:r>
              <a:rPr lang="en-US" altLang="zh-TW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-Color</a:t>
            </a:r>
          </a:p>
          <a:p>
            <a:pPr lvl="1">
              <a:defRPr/>
            </a:pP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defRPr/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固定中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心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的常態感受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下跌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RR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走正，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上漲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RR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走負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defRPr/>
            </a:pP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對手採用浮動中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心</a:t>
            </a:r>
            <a:endParaRPr lang="en-US" altLang="zh-TW" sz="1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defRPr/>
            </a:pPr>
            <a:r>
              <a:rPr lang="zh-TW" altLang="en-US" sz="1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市場不效率</a:t>
            </a:r>
            <a:endParaRPr lang="en-US" altLang="zh-TW" sz="1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>
              <a:defRPr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價平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10700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10600P = 50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點，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下跌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點，以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delta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為負而言，應該價格要上升，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10600P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還是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50</a:t>
            </a:r>
          </a:p>
          <a:p>
            <a:pPr marL="914400" lvl="2" indent="0">
              <a:buFontTx/>
              <a:buNone/>
              <a:defRPr/>
            </a:pP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=&gt;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掉</a:t>
            </a:r>
            <a:r>
              <a:rPr lang="en-US" altLang="zh-TW" sz="1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vol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，該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pin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16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vol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變小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2" indent="0">
              <a:buFontTx/>
              <a:buNone/>
              <a:defRPr/>
            </a:pP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>
              <a:buFont typeface="Arial" panose="020B0604020202020204" pitchFamily="34" charset="0"/>
              <a:buChar char="•"/>
              <a:defRPr/>
            </a:pP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是否只能用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V</a:t>
            </a:r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ol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Curve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管理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17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Vol</a:t>
            </a:r>
            <a:r>
              <a:rPr lang="zh-TW" altLang="en-US" sz="3600" smtClean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模型討論</a:t>
            </a:r>
          </a:p>
        </p:txBody>
      </p:sp>
      <p:sp>
        <p:nvSpPr>
          <p:cNvPr id="50180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194425"/>
            <a:ext cx="2133600" cy="47625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AD22447-B018-4C1C-BA18-4D0B4DA4F15B}" type="slidenum">
              <a:rPr lang="en-US" altLang="zh-TW" sz="1400" smtClean="0"/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zh-TW" sz="1400" smtClean="0"/>
          </a:p>
        </p:txBody>
      </p:sp>
      <p:grpSp>
        <p:nvGrpSpPr>
          <p:cNvPr id="2" name="群組 1"/>
          <p:cNvGrpSpPr/>
          <p:nvPr/>
        </p:nvGrpSpPr>
        <p:grpSpPr>
          <a:xfrm>
            <a:off x="6594995" y="2204864"/>
            <a:ext cx="2106613" cy="1692275"/>
            <a:chOff x="6877050" y="2411413"/>
            <a:chExt cx="2106613" cy="1692275"/>
          </a:xfrm>
        </p:grpSpPr>
        <p:sp>
          <p:nvSpPr>
            <p:cNvPr id="50181" name="手繪多邊形 6"/>
            <p:cNvSpPr>
              <a:spLocks/>
            </p:cNvSpPr>
            <p:nvPr/>
          </p:nvSpPr>
          <p:spPr bwMode="auto">
            <a:xfrm>
              <a:off x="7380288" y="2411413"/>
              <a:ext cx="1603375" cy="1173162"/>
            </a:xfrm>
            <a:custGeom>
              <a:avLst/>
              <a:gdLst>
                <a:gd name="T0" fmla="*/ 0 w 1602223"/>
                <a:gd name="T1" fmla="*/ 0 h 1173345"/>
                <a:gd name="T2" fmla="*/ 797019 w 1602223"/>
                <a:gd name="T3" fmla="*/ 1172066 h 1173345"/>
                <a:gd name="T4" fmla="*/ 1610304 w 1602223"/>
                <a:gd name="T5" fmla="*/ 0 h 11733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02223" h="1173345">
                  <a:moveTo>
                    <a:pt x="0" y="0"/>
                  </a:moveTo>
                  <a:cubicBezTo>
                    <a:pt x="262991" y="586672"/>
                    <a:pt x="525982" y="1173345"/>
                    <a:pt x="793019" y="1173345"/>
                  </a:cubicBezTo>
                  <a:cubicBezTo>
                    <a:pt x="1060056" y="1173345"/>
                    <a:pt x="1509164" y="219834"/>
                    <a:pt x="1602223" y="0"/>
                  </a:cubicBezTo>
                </a:path>
              </a:pathLst>
            </a:cu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TW" altLang="en-US"/>
            </a:p>
          </p:txBody>
        </p:sp>
        <p:sp>
          <p:nvSpPr>
            <p:cNvPr id="50182" name="手繪多邊形 8"/>
            <p:cNvSpPr>
              <a:spLocks/>
            </p:cNvSpPr>
            <p:nvPr/>
          </p:nvSpPr>
          <p:spPr bwMode="auto">
            <a:xfrm>
              <a:off x="6877050" y="2411413"/>
              <a:ext cx="1601788" cy="1173162"/>
            </a:xfrm>
            <a:custGeom>
              <a:avLst/>
              <a:gdLst>
                <a:gd name="T0" fmla="*/ 0 w 1602223"/>
                <a:gd name="T1" fmla="*/ 0 h 1173345"/>
                <a:gd name="T2" fmla="*/ 791512 w 1602223"/>
                <a:gd name="T3" fmla="*/ 1172066 h 1173345"/>
                <a:gd name="T4" fmla="*/ 1599178 w 1602223"/>
                <a:gd name="T5" fmla="*/ 0 h 11733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02223" h="1173345">
                  <a:moveTo>
                    <a:pt x="0" y="0"/>
                  </a:moveTo>
                  <a:cubicBezTo>
                    <a:pt x="262991" y="586672"/>
                    <a:pt x="525982" y="1173345"/>
                    <a:pt x="793019" y="1173345"/>
                  </a:cubicBezTo>
                  <a:cubicBezTo>
                    <a:pt x="1060056" y="1173345"/>
                    <a:pt x="1509164" y="219834"/>
                    <a:pt x="1602223" y="0"/>
                  </a:cubicBezTo>
                </a:path>
              </a:pathLst>
            </a:custGeom>
            <a:noFill/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TW" altLang="en-US"/>
            </a:p>
          </p:txBody>
        </p:sp>
        <p:cxnSp>
          <p:nvCxnSpPr>
            <p:cNvPr id="50183" name="直線單箭頭接點 10"/>
            <p:cNvCxnSpPr>
              <a:cxnSpLocks noChangeShapeType="1"/>
            </p:cNvCxnSpPr>
            <p:nvPr/>
          </p:nvCxnSpPr>
          <p:spPr bwMode="auto">
            <a:xfrm flipH="1">
              <a:off x="7596188" y="3752850"/>
              <a:ext cx="585787" cy="0"/>
            </a:xfrm>
            <a:prstGeom prst="straightConnector1">
              <a:avLst/>
            </a:prstGeom>
            <a:noFill/>
            <a:ln w="28575" algn="ctr">
              <a:solidFill>
                <a:srgbClr val="00B0F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0184" name="文字方塊 11"/>
            <p:cNvSpPr txBox="1">
              <a:spLocks noChangeArrowheads="1"/>
            </p:cNvSpPr>
            <p:nvPr/>
          </p:nvSpPr>
          <p:spPr bwMode="auto">
            <a:xfrm>
              <a:off x="7699375" y="3735388"/>
              <a:ext cx="338138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1800">
                  <a:solidFill>
                    <a:srgbClr val="00B0F0"/>
                  </a:solidFill>
                </a:rPr>
                <a:t>S</a:t>
              </a:r>
              <a:endParaRPr lang="zh-TW" altLang="en-US" sz="1800">
                <a:solidFill>
                  <a:srgbClr val="00B0F0"/>
                </a:solidFill>
              </a:endParaRPr>
            </a:p>
          </p:txBody>
        </p:sp>
        <p:cxnSp>
          <p:nvCxnSpPr>
            <p:cNvPr id="50185" name="直線單箭頭接點 13"/>
            <p:cNvCxnSpPr>
              <a:cxnSpLocks noChangeShapeType="1"/>
            </p:cNvCxnSpPr>
            <p:nvPr/>
          </p:nvCxnSpPr>
          <p:spPr bwMode="auto">
            <a:xfrm>
              <a:off x="7453313" y="2740025"/>
              <a:ext cx="0" cy="647700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186" name="直線單箭頭接點 18"/>
            <p:cNvCxnSpPr>
              <a:cxnSpLocks noChangeShapeType="1"/>
            </p:cNvCxnSpPr>
            <p:nvPr/>
          </p:nvCxnSpPr>
          <p:spPr bwMode="auto">
            <a:xfrm>
              <a:off x="7605713" y="2889250"/>
              <a:ext cx="0" cy="647700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187" name="直線單箭頭接點 19"/>
            <p:cNvCxnSpPr>
              <a:cxnSpLocks noChangeShapeType="1"/>
            </p:cNvCxnSpPr>
            <p:nvPr/>
          </p:nvCxnSpPr>
          <p:spPr bwMode="auto">
            <a:xfrm>
              <a:off x="7740650" y="3240088"/>
              <a:ext cx="0" cy="296862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188" name="直線單箭頭接點 23"/>
            <p:cNvCxnSpPr>
              <a:cxnSpLocks noChangeShapeType="1"/>
            </p:cNvCxnSpPr>
            <p:nvPr/>
          </p:nvCxnSpPr>
          <p:spPr bwMode="auto">
            <a:xfrm>
              <a:off x="7308850" y="2520950"/>
              <a:ext cx="0" cy="647700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189" name="直線單箭頭接點 24"/>
            <p:cNvCxnSpPr>
              <a:cxnSpLocks noChangeShapeType="1"/>
            </p:cNvCxnSpPr>
            <p:nvPr/>
          </p:nvCxnSpPr>
          <p:spPr bwMode="auto">
            <a:xfrm flipV="1">
              <a:off x="8316913" y="2879725"/>
              <a:ext cx="0" cy="579438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190" name="直線單箭頭接點 27"/>
            <p:cNvCxnSpPr>
              <a:cxnSpLocks noChangeShapeType="1"/>
            </p:cNvCxnSpPr>
            <p:nvPr/>
          </p:nvCxnSpPr>
          <p:spPr bwMode="auto">
            <a:xfrm flipV="1">
              <a:off x="8461375" y="2687638"/>
              <a:ext cx="0" cy="579437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191" name="直線單箭頭接點 28"/>
            <p:cNvCxnSpPr>
              <a:cxnSpLocks noChangeShapeType="1"/>
            </p:cNvCxnSpPr>
            <p:nvPr/>
          </p:nvCxnSpPr>
          <p:spPr bwMode="auto">
            <a:xfrm flipV="1">
              <a:off x="8604250" y="2451100"/>
              <a:ext cx="0" cy="579438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192" name="直線單箭頭接點 29"/>
            <p:cNvCxnSpPr>
              <a:cxnSpLocks noChangeShapeType="1"/>
            </p:cNvCxnSpPr>
            <p:nvPr/>
          </p:nvCxnSpPr>
          <p:spPr bwMode="auto">
            <a:xfrm flipV="1">
              <a:off x="8101013" y="3236913"/>
              <a:ext cx="0" cy="292100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07177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參數該怎麼放？</a:t>
            </a:r>
          </a:p>
        </p:txBody>
      </p:sp>
      <p:sp>
        <p:nvSpPr>
          <p:cNvPr id="4403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大原則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在市場有流動性的前提下，參考市場的參數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遠月參數，參酌近月較有流動性的市場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不活絡商品：參考高度相關且有流動性的市場</a:t>
            </a:r>
            <a:endParaRPr lang="en-US" altLang="zh-TW" dirty="0" smtClean="0"/>
          </a:p>
          <a:p>
            <a:r>
              <a:rPr lang="zh-TW" altLang="en-US" dirty="0" smtClean="0"/>
              <a:t>發現機會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判斷市場參數合理性</a:t>
            </a:r>
            <a:endParaRPr lang="en-US" altLang="zh-TW" dirty="0"/>
          </a:p>
          <a:p>
            <a:pPr lvl="1"/>
            <a:endParaRPr lang="en-US" altLang="zh-TW" dirty="0" smtClean="0"/>
          </a:p>
        </p:txBody>
      </p:sp>
      <p:sp>
        <p:nvSpPr>
          <p:cNvPr id="44036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6975475" y="628967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5430B3-5535-436A-81C5-46A920C5E6E9}" type="slidenum">
              <a:rPr lang="en-US" altLang="zh-TW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zh-TW" sz="1400" smtClean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5113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mtClean="0"/>
              <a:t>波動率價差交易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08880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常見策略</a:t>
            </a:r>
          </a:p>
        </p:txBody>
      </p:sp>
      <p:sp>
        <p:nvSpPr>
          <p:cNvPr id="48131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44925"/>
          </a:xfrm>
        </p:spPr>
        <p:txBody>
          <a:bodyPr/>
          <a:lstStyle/>
          <a:p>
            <a:pPr>
              <a:defRPr/>
            </a:pPr>
            <a:r>
              <a:rPr lang="zh-TW" altLang="en-US" sz="2400" dirty="0" smtClean="0"/>
              <a:t>跨商品</a:t>
            </a:r>
            <a:endParaRPr lang="en-US" altLang="zh-TW" sz="2400" dirty="0" smtClean="0"/>
          </a:p>
          <a:p>
            <a:pPr lvl="1">
              <a:defRPr/>
            </a:pPr>
            <a:r>
              <a:rPr lang="zh-TW" altLang="en-US" sz="2000" dirty="0" smtClean="0"/>
              <a:t>高度相關的商品：</a:t>
            </a:r>
            <a:endParaRPr lang="en-US" altLang="zh-TW" sz="2000" dirty="0" smtClean="0"/>
          </a:p>
          <a:p>
            <a:pPr lvl="2">
              <a:defRPr/>
            </a:pPr>
            <a:r>
              <a:rPr lang="en-US" altLang="zh-TW" sz="1600" dirty="0" smtClean="0"/>
              <a:t>OAO(</a:t>
            </a:r>
            <a:r>
              <a:rPr lang="zh-TW" altLang="en-US" sz="1600" dirty="0" smtClean="0"/>
              <a:t>上證</a:t>
            </a:r>
            <a:r>
              <a:rPr lang="en-US" altLang="zh-TW" sz="1600" dirty="0" smtClean="0"/>
              <a:t>180</a:t>
            </a:r>
            <a:r>
              <a:rPr lang="zh-TW" altLang="en-US" sz="1600" dirty="0" smtClean="0"/>
              <a:t>指數</a:t>
            </a:r>
            <a:r>
              <a:rPr lang="en-US" altLang="zh-TW" sz="1600" dirty="0" smtClean="0"/>
              <a:t>)</a:t>
            </a:r>
            <a:r>
              <a:rPr lang="zh-TW" altLang="en-US" sz="1600" dirty="0" smtClean="0"/>
              <a:t>、</a:t>
            </a:r>
            <a:r>
              <a:rPr lang="en-US" altLang="zh-TW" sz="1600" dirty="0" smtClean="0"/>
              <a:t>OBO(</a:t>
            </a:r>
            <a:r>
              <a:rPr lang="zh-TW" altLang="en-US" sz="1600" dirty="0" smtClean="0"/>
              <a:t>上證</a:t>
            </a:r>
            <a:r>
              <a:rPr lang="en-US" altLang="zh-TW" sz="1600" dirty="0" smtClean="0"/>
              <a:t>50</a:t>
            </a:r>
            <a:r>
              <a:rPr lang="zh-TW" altLang="en-US" sz="1600" dirty="0" smtClean="0"/>
              <a:t>指數</a:t>
            </a:r>
            <a:r>
              <a:rPr lang="en-US" altLang="zh-TW" sz="1600" dirty="0" smtClean="0"/>
              <a:t>)</a:t>
            </a:r>
            <a:r>
              <a:rPr lang="zh-TW" altLang="en-US" sz="1600" dirty="0" smtClean="0"/>
              <a:t>、</a:t>
            </a:r>
            <a:r>
              <a:rPr lang="en-US" altLang="zh-TW" sz="1600" dirty="0" smtClean="0"/>
              <a:t>OCO(</a:t>
            </a:r>
            <a:r>
              <a:rPr lang="zh-TW" altLang="en-US" sz="1600" dirty="0" smtClean="0"/>
              <a:t>滬深</a:t>
            </a:r>
            <a:r>
              <a:rPr lang="en-US" altLang="zh-TW" sz="1600" dirty="0" smtClean="0"/>
              <a:t>300</a:t>
            </a:r>
            <a:r>
              <a:rPr lang="zh-TW" altLang="en-US" sz="1600" dirty="0" smtClean="0"/>
              <a:t>指數</a:t>
            </a:r>
            <a:r>
              <a:rPr lang="en-US" altLang="zh-TW" sz="1600" dirty="0" smtClean="0"/>
              <a:t>)</a:t>
            </a:r>
            <a:r>
              <a:rPr lang="en-US" altLang="zh-TW" sz="1600" dirty="0" smtClean="0">
                <a:sym typeface="Wingdings" panose="05000000000000000000" pitchFamily="2" charset="2"/>
              </a:rPr>
              <a:t>highly correlated</a:t>
            </a:r>
            <a:endParaRPr lang="en-US" altLang="zh-TW" sz="1600" dirty="0" smtClean="0"/>
          </a:p>
          <a:p>
            <a:pPr lvl="2">
              <a:defRPr/>
            </a:pPr>
            <a:r>
              <a:rPr lang="en-US" altLang="zh-TW" sz="1600" dirty="0" smtClean="0"/>
              <a:t> TXO(</a:t>
            </a:r>
            <a:r>
              <a:rPr lang="zh-TW" altLang="en-US" sz="1600" dirty="0" smtClean="0"/>
              <a:t>加權指數</a:t>
            </a:r>
            <a:r>
              <a:rPr lang="en-US" altLang="zh-TW" sz="1600" dirty="0" smtClean="0"/>
              <a:t>)</a:t>
            </a:r>
            <a:r>
              <a:rPr lang="zh-TW" altLang="en-US" sz="1600" dirty="0" smtClean="0"/>
              <a:t>、</a:t>
            </a:r>
            <a:r>
              <a:rPr lang="en-US" altLang="zh-TW" sz="1600" dirty="0" smtClean="0"/>
              <a:t>TEO(</a:t>
            </a:r>
            <a:r>
              <a:rPr lang="zh-TW" altLang="en-US" sz="1600" dirty="0" smtClean="0"/>
              <a:t>電子指數</a:t>
            </a:r>
            <a:r>
              <a:rPr lang="en-US" altLang="zh-TW" sz="1600" dirty="0" smtClean="0"/>
              <a:t>)</a:t>
            </a:r>
            <a:r>
              <a:rPr lang="zh-TW" altLang="en-US" sz="1600" dirty="0" smtClean="0"/>
              <a:t>、</a:t>
            </a:r>
            <a:r>
              <a:rPr lang="en-US" altLang="zh-TW" sz="1600" dirty="0" smtClean="0"/>
              <a:t>TFO(</a:t>
            </a:r>
            <a:r>
              <a:rPr lang="zh-TW" altLang="en-US" sz="1600" dirty="0" smtClean="0"/>
              <a:t>金融指數</a:t>
            </a:r>
            <a:r>
              <a:rPr lang="en-US" altLang="zh-TW" sz="1600" dirty="0" smtClean="0"/>
              <a:t>)</a:t>
            </a:r>
            <a:r>
              <a:rPr lang="zh-TW" altLang="en-US" sz="1600" dirty="0" smtClean="0"/>
              <a:t>、</a:t>
            </a:r>
            <a:r>
              <a:rPr lang="en-US" altLang="zh-TW" sz="1600" dirty="0" smtClean="0"/>
              <a:t>XIO(</a:t>
            </a:r>
            <a:r>
              <a:rPr lang="zh-TW" altLang="en-US" sz="1600" dirty="0" smtClean="0"/>
              <a:t>非金電指數</a:t>
            </a:r>
            <a:r>
              <a:rPr lang="en-US" altLang="zh-TW" sz="1600" dirty="0" smtClean="0"/>
              <a:t>)</a:t>
            </a:r>
          </a:p>
          <a:p>
            <a:pPr lvl="3">
              <a:defRPr/>
            </a:pPr>
            <a:r>
              <a:rPr lang="en-US" altLang="zh-TW" sz="1600" dirty="0" smtClean="0"/>
              <a:t>TX=w1*TE+w2*TF+(1-w1-w2)*XI</a:t>
            </a:r>
          </a:p>
          <a:p>
            <a:pPr marL="914400" lvl="2" indent="0">
              <a:buFontTx/>
              <a:buNone/>
              <a:defRPr/>
            </a:pPr>
            <a:endParaRPr lang="en-US" altLang="zh-TW" sz="1600" dirty="0" smtClean="0"/>
          </a:p>
          <a:p>
            <a:pPr>
              <a:defRPr/>
            </a:pPr>
            <a:r>
              <a:rPr lang="zh-TW" altLang="en-US" sz="2400" dirty="0" smtClean="0"/>
              <a:t>同商品</a:t>
            </a:r>
            <a:endParaRPr lang="en-US" altLang="zh-TW" sz="2400" dirty="0" smtClean="0"/>
          </a:p>
          <a:p>
            <a:pPr lvl="1">
              <a:defRPr/>
            </a:pPr>
            <a:r>
              <a:rPr lang="zh-TW" altLang="en-US" sz="2000" dirty="0" smtClean="0"/>
              <a:t>不同到期日</a:t>
            </a:r>
            <a:endParaRPr lang="en-US" altLang="zh-TW" sz="2000" dirty="0" smtClean="0"/>
          </a:p>
          <a:p>
            <a:pPr lvl="2">
              <a:defRPr/>
            </a:pPr>
            <a:r>
              <a:rPr lang="zh-TW" altLang="en-US" sz="1600" dirty="0" smtClean="0"/>
              <a:t>台指近月合約對遠月合約</a:t>
            </a:r>
            <a:endParaRPr lang="en-US" altLang="zh-TW" sz="1600" dirty="0" smtClean="0"/>
          </a:p>
        </p:txBody>
      </p:sp>
      <p:sp>
        <p:nvSpPr>
          <p:cNvPr id="47108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6975475" y="628967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6630E6D-D005-4816-AD03-6AA12A3C2E92}" type="slidenum">
              <a:rPr lang="en-US" altLang="zh-TW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zh-TW" sz="1400" smtClean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1709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Brownian Motion</a:t>
            </a:r>
            <a:endParaRPr lang="zh-TW" altLang="en-US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39552" y="1479418"/>
                <a:ext cx="8147248" cy="3749782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altLang="zh-TW" dirty="0" smtClean="0"/>
                  <a:t>Geometric Brownian Motion</a:t>
                </a:r>
                <a:br>
                  <a:rPr lang="en-US" altLang="zh-TW" dirty="0" smtClean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𝑑𝑆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𝑆</m:t>
                        </m:r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altLang="zh-TW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altLang="zh-TW" i="1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zh-TW" dirty="0"/>
                  <a:t>     </a:t>
                </a:r>
                <a:r>
                  <a:rPr lang="en-US" altLang="zh-TW" sz="1600" dirty="0"/>
                  <a:t>where wiener process </a:t>
                </a:r>
                <a:r>
                  <a:rPr lang="en-US" altLang="zh-TW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sz="1600" i="1" dirty="0" err="1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TW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sz="16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sz="16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altLang="zh-TW" sz="1600" i="1" dirty="0">
                        <a:latin typeface="Cambria Math" panose="02040503050406030204" pitchFamily="18" charset="0"/>
                      </a:rPr>
                      <m:t>𝜀</m:t>
                    </m:r>
                    <m:rad>
                      <m:radPr>
                        <m:degHide m:val="on"/>
                        <m:ctrlPr>
                          <a:rPr lang="el-GR" altLang="zh-TW" sz="1600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sz="1600" i="1" dirty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rad>
                    <m:r>
                      <a:rPr lang="en-US" altLang="zh-TW" sz="1600" b="0" i="1" dirty="0" smtClean="0">
                        <a:latin typeface="Cambria Math" panose="02040503050406030204" pitchFamily="18" charset="0"/>
                      </a:rPr>
                      <m:t>  ,</m:t>
                    </m:r>
                  </m:oMath>
                </a14:m>
                <a:r>
                  <a:rPr lang="en-US" altLang="zh-TW" sz="1600" dirty="0" smtClean="0"/>
                  <a:t>and </a:t>
                </a:r>
                <a14:m>
                  <m:oMath xmlns:m="http://schemas.openxmlformats.org/officeDocument/2006/math">
                    <m:r>
                      <a:rPr lang="el-GR" altLang="zh-TW" sz="1600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TW" sz="1600" i="1" dirty="0"/>
                  <a:t> </a:t>
                </a:r>
                <a:r>
                  <a:rPr lang="en-US" altLang="zh-TW" sz="1600" dirty="0"/>
                  <a:t>is a random number drawn </a:t>
                </a:r>
                <a:r>
                  <a:rPr lang="en-US" altLang="zh-TW" sz="1600" dirty="0" smtClean="0"/>
                  <a:t>from     </a:t>
                </a:r>
                <a:br>
                  <a:rPr lang="en-US" altLang="zh-TW" sz="1600" dirty="0" smtClean="0"/>
                </a:br>
                <a:r>
                  <a:rPr lang="en-US" altLang="zh-TW" sz="1600" dirty="0" smtClean="0"/>
                  <a:t>        standard normal distribution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zh-TW" sz="1600" dirty="0"/>
                  <a:t> </a:t>
                </a:r>
                <a:r>
                  <a:rPr lang="en-US" altLang="zh-TW" sz="1600" dirty="0" smtClean="0"/>
                  <a:t>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den>
                    </m:f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l-GR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l-GR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ad>
                      <m:radPr>
                        <m:degHide m:val="on"/>
                        <m:ctrlPr>
                          <a:rPr lang="en-US" altLang="zh-TW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rad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sz="2000" i="1" dirty="0" smtClean="0"/>
              </a:p>
              <a:p>
                <a:pPr>
                  <a:lnSpc>
                    <a:spcPct val="90000"/>
                  </a:lnSpc>
                </a:pPr>
                <a:r>
                  <a:rPr lang="en-US" altLang="zh-TW" dirty="0" smtClean="0"/>
                  <a:t>Property of Wiener process</a:t>
                </a:r>
                <a:br>
                  <a:rPr lang="en-US" altLang="zh-TW" dirty="0" smtClean="0"/>
                </a:br>
                <a:r>
                  <a:rPr lang="en-US" altLang="zh-TW" sz="1600" dirty="0"/>
                  <a:t>S</a:t>
                </a:r>
                <a:r>
                  <a:rPr lang="en-US" altLang="zh-TW" sz="1600" dirty="0" smtClean="0"/>
                  <a:t>ince Wiener process describes the behavior of random walks, the mean of Wiener process </a:t>
                </a:r>
                <a14:m>
                  <m:oMath xmlns:m="http://schemas.openxmlformats.org/officeDocument/2006/math">
                    <m:r>
                      <a:rPr lang="en-US" altLang="zh-TW" sz="1600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sz="16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sz="16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TW" sz="16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1600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TW" sz="1600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zh-TW" sz="1600" b="0" i="1" dirty="0" smtClean="0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altLang="zh-TW" sz="16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sz="16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sz="1600" i="1" dirty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TW" sz="1600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TW" sz="1600" dirty="0"/>
                  <a:t> </a:t>
                </a:r>
                <a:r>
                  <a:rPr lang="en-US" altLang="zh-TW" sz="1600" dirty="0" smtClean="0"/>
                  <a:t/>
                </a:r>
                <a:br>
                  <a:rPr lang="en-US" altLang="zh-TW" sz="1600" dirty="0" smtClean="0"/>
                </a:br>
                <a:r>
                  <a:rPr lang="en-US" altLang="zh-TW" i="1" dirty="0" smtClean="0"/>
                  <a:t/>
                </a:r>
                <a:br>
                  <a:rPr lang="en-US" altLang="zh-TW" i="1" dirty="0" smtClean="0"/>
                </a:br>
                <a:endParaRPr lang="en-US" altLang="zh-TW" i="1" dirty="0" smtClean="0"/>
              </a:p>
            </p:txBody>
          </p:sp>
        </mc:Choice>
        <mc:Fallback xmlns="">
          <p:sp>
            <p:nvSpPr>
              <p:cNvPr id="153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9552" y="1479418"/>
                <a:ext cx="8147248" cy="3749782"/>
              </a:xfrm>
              <a:blipFill rotWithShape="0">
                <a:blip r:embed="rId2"/>
                <a:stretch>
                  <a:fillRect l="-1422" t="-34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152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交易時機</a:t>
            </a:r>
          </a:p>
        </p:txBody>
      </p:sp>
      <p:sp>
        <p:nvSpPr>
          <p:cNvPr id="49155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65104"/>
          </a:xfrm>
        </p:spPr>
        <p:txBody>
          <a:bodyPr/>
          <a:lstStyle/>
          <a:p>
            <a:r>
              <a:rPr lang="zh-TW" altLang="en-US" sz="2400" dirty="0" smtClean="0"/>
              <a:t>買進相對低估，空出相對高估</a:t>
            </a:r>
            <a:endParaRPr lang="en-US" altLang="zh-TW" sz="2400" dirty="0" smtClean="0"/>
          </a:p>
          <a:p>
            <a:pPr lvl="1"/>
            <a:r>
              <a:rPr lang="en-US" altLang="zh-TW" sz="2000" dirty="0" smtClean="0"/>
              <a:t>Gamma neutral</a:t>
            </a:r>
          </a:p>
          <a:p>
            <a:pPr lvl="1"/>
            <a:r>
              <a:rPr lang="zh-TW" altLang="en-US" sz="2000" dirty="0" smtClean="0"/>
              <a:t>每日調整強弱勢部位</a:t>
            </a:r>
            <a:endParaRPr lang="en-US" altLang="zh-TW" sz="2000" dirty="0" smtClean="0"/>
          </a:p>
          <a:p>
            <a:pPr lvl="1"/>
            <a:r>
              <a:rPr lang="en-US" altLang="zh-TW" sz="2000" dirty="0" smtClean="0"/>
              <a:t>Ex</a:t>
            </a:r>
            <a:r>
              <a:rPr lang="zh-TW" altLang="en-US" sz="2000" dirty="0" smtClean="0"/>
              <a:t>：買進</a:t>
            </a:r>
            <a:r>
              <a:rPr lang="en-US" altLang="zh-TW" dirty="0" smtClean="0"/>
              <a:t>TXO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vol</a:t>
            </a:r>
            <a:r>
              <a:rPr lang="en-US" altLang="zh-TW" sz="2000" dirty="0" smtClean="0"/>
              <a:t>=16%(gamma=1e)</a:t>
            </a:r>
            <a:r>
              <a:rPr lang="zh-TW" altLang="en-US" sz="2000" dirty="0" smtClean="0"/>
              <a:t>，賣出</a:t>
            </a:r>
            <a:r>
              <a:rPr lang="en-US" altLang="zh-TW" sz="2000" dirty="0" smtClean="0"/>
              <a:t>TEO </a:t>
            </a:r>
            <a:r>
              <a:rPr lang="en-US" altLang="zh-TW" sz="2000" dirty="0" err="1" smtClean="0"/>
              <a:t>vol</a:t>
            </a:r>
            <a:r>
              <a:rPr lang="en-US" altLang="zh-TW" sz="2000" dirty="0" smtClean="0"/>
              <a:t>=20%(gamma=-1e)</a:t>
            </a:r>
          </a:p>
          <a:p>
            <a:pPr lvl="2"/>
            <a:r>
              <a:rPr lang="en-US" altLang="zh-TW" sz="1600" dirty="0" smtClean="0"/>
              <a:t>Case1 </a:t>
            </a:r>
            <a:r>
              <a:rPr lang="zh-TW" altLang="en-US" sz="1600" dirty="0" smtClean="0"/>
              <a:t>台指漲</a:t>
            </a:r>
            <a:r>
              <a:rPr lang="en-US" altLang="zh-TW" sz="1600" dirty="0" smtClean="0"/>
              <a:t>1%</a:t>
            </a:r>
            <a:r>
              <a:rPr lang="zh-TW" altLang="en-US" sz="1600" dirty="0" smtClean="0"/>
              <a:t>，電</a:t>
            </a:r>
            <a:r>
              <a:rPr lang="zh-TW" altLang="en-US" sz="1600" dirty="0"/>
              <a:t>子</a:t>
            </a:r>
            <a:r>
              <a:rPr lang="zh-TW" altLang="en-US" sz="1600" dirty="0" smtClean="0"/>
              <a:t>漲</a:t>
            </a:r>
            <a:r>
              <a:rPr lang="en-US" altLang="zh-TW" sz="1600" dirty="0" smtClean="0"/>
              <a:t>1.05%</a:t>
            </a:r>
            <a:endParaRPr lang="en-US" altLang="zh-TW" sz="1600" dirty="0"/>
          </a:p>
          <a:p>
            <a:pPr marL="914400" lvl="2" indent="0">
              <a:buNone/>
            </a:pPr>
            <a:r>
              <a:rPr lang="zh-TW" altLang="en-US" sz="1600" dirty="0" smtClean="0"/>
              <a:t>         會長出約</a:t>
            </a:r>
            <a:r>
              <a:rPr lang="en-US" altLang="zh-TW" sz="1600" dirty="0" smtClean="0"/>
              <a:t>105</a:t>
            </a:r>
            <a:r>
              <a:rPr lang="zh-TW" altLang="en-US" sz="1600" dirty="0" smtClean="0"/>
              <a:t>萬的買台空電，與整體</a:t>
            </a:r>
            <a:r>
              <a:rPr lang="en-US" altLang="zh-TW" sz="1600" dirty="0"/>
              <a:t>5</a:t>
            </a:r>
            <a:r>
              <a:rPr lang="zh-TW" altLang="en-US" sz="1600" dirty="0" smtClean="0"/>
              <a:t>萬的空單</a:t>
            </a:r>
            <a:endParaRPr lang="en-US" altLang="zh-TW" sz="1600" dirty="0" smtClean="0"/>
          </a:p>
          <a:p>
            <a:pPr marL="914400" lvl="2" indent="0">
              <a:buNone/>
            </a:pPr>
            <a:r>
              <a:rPr lang="en-US" altLang="zh-TW" sz="1600" dirty="0"/>
              <a:t> </a:t>
            </a:r>
            <a:r>
              <a:rPr lang="en-US" altLang="zh-TW" sz="1600" dirty="0" smtClean="0"/>
              <a:t>        </a:t>
            </a:r>
            <a:r>
              <a:rPr lang="zh-TW" altLang="en-US" sz="1600" dirty="0" smtClean="0"/>
              <a:t>買低</a:t>
            </a:r>
            <a:r>
              <a:rPr lang="en-US" altLang="zh-TW" sz="1600" dirty="0" err="1" smtClean="0"/>
              <a:t>vol</a:t>
            </a:r>
            <a:r>
              <a:rPr lang="zh-TW" altLang="en-US" sz="1600" dirty="0" smtClean="0"/>
              <a:t>空高</a:t>
            </a:r>
            <a:r>
              <a:rPr lang="en-US" altLang="zh-TW" sz="1600" dirty="0" err="1" smtClean="0"/>
              <a:t>vol</a:t>
            </a:r>
            <a:r>
              <a:rPr lang="zh-TW" altLang="en-US" sz="1600" dirty="0" smtClean="0"/>
              <a:t>有</a:t>
            </a:r>
            <a:r>
              <a:rPr lang="en-US" altLang="zh-TW" sz="1600" dirty="0" smtClean="0"/>
              <a:t>Theta</a:t>
            </a:r>
            <a:r>
              <a:rPr lang="zh-TW" altLang="en-US" sz="1600" dirty="0" smtClean="0"/>
              <a:t>收入</a:t>
            </a:r>
            <a:endParaRPr lang="en-US" altLang="zh-TW" sz="1600" dirty="0" smtClean="0"/>
          </a:p>
          <a:p>
            <a:pPr marL="914400" lvl="2" indent="0">
              <a:buNone/>
            </a:pPr>
            <a:r>
              <a:rPr lang="zh-TW" altLang="en-US" sz="1600" dirty="0"/>
              <a:t> </a:t>
            </a:r>
            <a:r>
              <a:rPr lang="zh-TW" altLang="en-US" sz="1600" dirty="0" smtClean="0"/>
              <a:t>        </a:t>
            </a:r>
            <a:r>
              <a:rPr lang="en-US" altLang="zh-TW" sz="1600" dirty="0" smtClean="0">
                <a:sym typeface="Wingdings" panose="05000000000000000000" pitchFamily="2" charset="2"/>
              </a:rPr>
              <a:t></a:t>
            </a:r>
            <a:r>
              <a:rPr lang="zh-TW" altLang="en-US" sz="1600" dirty="0" smtClean="0">
                <a:sym typeface="Wingdings" panose="05000000000000000000" pitchFamily="2" charset="2"/>
              </a:rPr>
              <a:t> </a:t>
            </a:r>
            <a:r>
              <a:rPr lang="en-US" altLang="zh-TW" sz="1600" dirty="0" smtClean="0">
                <a:sym typeface="Wingdings" panose="05000000000000000000" pitchFamily="2" charset="2"/>
              </a:rPr>
              <a:t>Gamma</a:t>
            </a:r>
            <a:r>
              <a:rPr lang="zh-TW" altLang="en-US" sz="1600" dirty="0" smtClean="0">
                <a:sym typeface="Wingdings" panose="05000000000000000000" pitchFamily="2" charset="2"/>
              </a:rPr>
              <a:t>虧</a:t>
            </a:r>
            <a:r>
              <a:rPr lang="zh-TW" altLang="en-US" sz="1600" dirty="0">
                <a:sym typeface="Wingdings" panose="05000000000000000000" pitchFamily="2" charset="2"/>
              </a:rPr>
              <a:t>損</a:t>
            </a:r>
            <a:r>
              <a:rPr lang="en-US" altLang="zh-TW" sz="1600" dirty="0" smtClean="0">
                <a:sym typeface="Wingdings" panose="05000000000000000000" pitchFamily="2" charset="2"/>
              </a:rPr>
              <a:t>&lt;theta</a:t>
            </a:r>
            <a:r>
              <a:rPr lang="zh-TW" altLang="en-US" sz="1600" dirty="0" smtClean="0">
                <a:sym typeface="Wingdings" panose="05000000000000000000" pitchFamily="2" charset="2"/>
              </a:rPr>
              <a:t>收入</a:t>
            </a:r>
            <a:r>
              <a:rPr lang="en-US" altLang="zh-TW" sz="1600" dirty="0" smtClean="0">
                <a:sym typeface="Wingdings" panose="05000000000000000000" pitchFamily="2" charset="2"/>
              </a:rPr>
              <a:t></a:t>
            </a:r>
            <a:r>
              <a:rPr lang="zh-TW" altLang="en-US" sz="1600" dirty="0" smtClean="0">
                <a:sym typeface="Wingdings" panose="05000000000000000000" pitchFamily="2" charset="2"/>
              </a:rPr>
              <a:t>獲利</a:t>
            </a:r>
            <a:endParaRPr lang="en-US" altLang="zh-TW" sz="1600" dirty="0" smtClean="0"/>
          </a:p>
          <a:p>
            <a:pPr lvl="2"/>
            <a:r>
              <a:rPr lang="en-US" altLang="zh-TW" sz="1600" dirty="0" smtClean="0"/>
              <a:t>Case2 </a:t>
            </a:r>
            <a:r>
              <a:rPr lang="zh-TW" altLang="en-US" sz="1600" dirty="0" smtClean="0"/>
              <a:t>台</a:t>
            </a:r>
            <a:r>
              <a:rPr lang="zh-TW" altLang="en-US" sz="1600" dirty="0"/>
              <a:t>指</a:t>
            </a:r>
            <a:r>
              <a:rPr lang="zh-TW" altLang="en-US" sz="1600" dirty="0" smtClean="0"/>
              <a:t>漲</a:t>
            </a:r>
            <a:r>
              <a:rPr lang="en-US" altLang="zh-TW" sz="1600" dirty="0" smtClean="0"/>
              <a:t>3%</a:t>
            </a:r>
            <a:r>
              <a:rPr lang="zh-TW" altLang="en-US" sz="1600" dirty="0"/>
              <a:t>，電子</a:t>
            </a:r>
            <a:r>
              <a:rPr lang="zh-TW" altLang="en-US" sz="1600" dirty="0" smtClean="0"/>
              <a:t>漲</a:t>
            </a:r>
            <a:r>
              <a:rPr lang="en-US" altLang="zh-TW" sz="1600" dirty="0" smtClean="0"/>
              <a:t>5%</a:t>
            </a:r>
          </a:p>
          <a:p>
            <a:pPr lvl="2"/>
            <a:r>
              <a:rPr lang="zh-TW" altLang="en-US" sz="1600" dirty="0"/>
              <a:t> </a:t>
            </a:r>
            <a:r>
              <a:rPr lang="zh-TW" altLang="en-US" sz="1600" dirty="0" smtClean="0"/>
              <a:t>      會長</a:t>
            </a:r>
            <a:r>
              <a:rPr lang="zh-TW" altLang="en-US" sz="1600" dirty="0"/>
              <a:t>出約</a:t>
            </a:r>
            <a:r>
              <a:rPr lang="en-US" altLang="zh-TW" sz="1600" dirty="0" smtClean="0"/>
              <a:t>500</a:t>
            </a:r>
            <a:r>
              <a:rPr lang="zh-TW" altLang="en-US" sz="1600" dirty="0" smtClean="0"/>
              <a:t>萬</a:t>
            </a:r>
            <a:r>
              <a:rPr lang="zh-TW" altLang="en-US" sz="1600" dirty="0"/>
              <a:t>的買台空</a:t>
            </a:r>
            <a:r>
              <a:rPr lang="zh-TW" altLang="en-US" sz="1600" dirty="0" smtClean="0"/>
              <a:t>電，與整體</a:t>
            </a:r>
            <a:r>
              <a:rPr lang="en-US" altLang="zh-TW" sz="1600" dirty="0" smtClean="0"/>
              <a:t>200</a:t>
            </a:r>
            <a:r>
              <a:rPr lang="zh-TW" altLang="en-US" sz="1600" dirty="0" smtClean="0"/>
              <a:t>萬的空單</a:t>
            </a:r>
            <a:endParaRPr lang="en-US" altLang="zh-TW" sz="1600" dirty="0"/>
          </a:p>
          <a:p>
            <a:pPr marL="914400" lvl="2" indent="0">
              <a:buNone/>
            </a:pPr>
            <a:r>
              <a:rPr lang="en-US" altLang="zh-TW" sz="1600" dirty="0"/>
              <a:t>         </a:t>
            </a:r>
            <a:r>
              <a:rPr lang="zh-TW" altLang="en-US" sz="1600" dirty="0" smtClean="0"/>
              <a:t>買</a:t>
            </a:r>
            <a:r>
              <a:rPr lang="zh-TW" altLang="en-US" sz="1600" dirty="0"/>
              <a:t>低</a:t>
            </a:r>
            <a:r>
              <a:rPr lang="en-US" altLang="zh-TW" sz="1600" dirty="0" err="1"/>
              <a:t>vol</a:t>
            </a:r>
            <a:r>
              <a:rPr lang="zh-TW" altLang="en-US" sz="1600" dirty="0"/>
              <a:t>空高</a:t>
            </a:r>
            <a:r>
              <a:rPr lang="en-US" altLang="zh-TW" sz="1600" dirty="0" err="1"/>
              <a:t>vol</a:t>
            </a:r>
            <a:r>
              <a:rPr lang="zh-TW" altLang="en-US" sz="1600" dirty="0"/>
              <a:t>有</a:t>
            </a:r>
            <a:r>
              <a:rPr lang="en-US" altLang="zh-TW" sz="1600" dirty="0"/>
              <a:t>Theta</a:t>
            </a:r>
            <a:r>
              <a:rPr lang="zh-TW" altLang="en-US" sz="1600" dirty="0"/>
              <a:t>收入</a:t>
            </a:r>
            <a:endParaRPr lang="en-US" altLang="zh-TW" sz="1600" dirty="0"/>
          </a:p>
          <a:p>
            <a:pPr marL="1828800" lvl="4" indent="0">
              <a:buNone/>
            </a:pPr>
            <a:r>
              <a:rPr lang="en-US" altLang="zh-TW" sz="1600" dirty="0" smtClean="0">
                <a:sym typeface="Wingdings" panose="05000000000000000000" pitchFamily="2" charset="2"/>
              </a:rPr>
              <a:t>Gamma</a:t>
            </a:r>
            <a:r>
              <a:rPr lang="zh-TW" altLang="en-US" sz="1600" dirty="0" smtClean="0">
                <a:sym typeface="Wingdings" panose="05000000000000000000" pitchFamily="2" charset="2"/>
              </a:rPr>
              <a:t>虧損</a:t>
            </a:r>
            <a:r>
              <a:rPr lang="en-US" altLang="zh-TW" sz="1600" dirty="0" smtClean="0">
                <a:sym typeface="Wingdings" panose="05000000000000000000" pitchFamily="2" charset="2"/>
              </a:rPr>
              <a:t>&gt;theta</a:t>
            </a:r>
            <a:r>
              <a:rPr lang="zh-TW" altLang="en-US" sz="1600" dirty="0" smtClean="0">
                <a:sym typeface="Wingdings" panose="05000000000000000000" pitchFamily="2" charset="2"/>
              </a:rPr>
              <a:t>收入</a:t>
            </a:r>
            <a:r>
              <a:rPr lang="en-US" altLang="zh-TW" sz="1600" dirty="0" smtClean="0">
                <a:sym typeface="Wingdings" panose="05000000000000000000" pitchFamily="2" charset="2"/>
              </a:rPr>
              <a:t></a:t>
            </a:r>
            <a:r>
              <a:rPr lang="zh-TW" altLang="en-US" sz="1600" dirty="0" smtClean="0">
                <a:sym typeface="Wingdings" panose="05000000000000000000" pitchFamily="2" charset="2"/>
              </a:rPr>
              <a:t>虧損</a:t>
            </a:r>
            <a:endParaRPr lang="en-US" altLang="zh-TW" sz="1600" dirty="0" smtClean="0"/>
          </a:p>
        </p:txBody>
      </p:sp>
      <p:sp>
        <p:nvSpPr>
          <p:cNvPr id="49156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6975475" y="628967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53BBFB2-920E-4067-A650-5B3DAD4AD7D9}" type="slidenum">
              <a:rPr lang="en-US" altLang="zh-TW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zh-TW" sz="1400" smtClean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6611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48170" y="2708920"/>
            <a:ext cx="8229600" cy="720725"/>
          </a:xfrm>
        </p:spPr>
        <p:txBody>
          <a:bodyPr/>
          <a:lstStyle/>
          <a:p>
            <a:r>
              <a:rPr lang="zh-TW" altLang="en-US" dirty="0" smtClean="0"/>
              <a:t>結束</a:t>
            </a:r>
            <a:r>
              <a:rPr lang="en-US" altLang="zh-TW" dirty="0" smtClean="0"/>
              <a:t>!!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79B5C5-4BA8-42E0-BB33-482A17BA10D4}" type="slidenum">
              <a:rPr lang="zh-TW" altLang="en-US" smtClean="0"/>
              <a:pPr>
                <a:defRPr/>
              </a:pPr>
              <a:t>41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366491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標題 1"/>
          <p:cNvSpPr>
            <a:spLocks noGrp="1"/>
          </p:cNvSpPr>
          <p:nvPr>
            <p:ph type="title"/>
          </p:nvPr>
        </p:nvSpPr>
        <p:spPr>
          <a:xfrm>
            <a:off x="460375" y="293688"/>
            <a:ext cx="8229600" cy="1143000"/>
          </a:xfrm>
        </p:spPr>
        <p:txBody>
          <a:bodyPr/>
          <a:lstStyle/>
          <a:p>
            <a:r>
              <a:rPr lang="zh-TW" altLang="en-US" smtClean="0"/>
              <a:t>背景知識</a:t>
            </a:r>
          </a:p>
        </p:txBody>
      </p:sp>
      <p:sp>
        <p:nvSpPr>
          <p:cNvPr id="3" name="內容版面配置區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0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l="-1704" t="-1752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sp>
        <p:nvSpPr>
          <p:cNvPr id="48132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6975475" y="6289675"/>
            <a:ext cx="2133600" cy="476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078118A-12C2-4643-9F2D-B8FB272ACEEB}" type="slidenum">
              <a:rPr lang="en-US" altLang="zh-TW" sz="1400" smtClean="0">
                <a:ea typeface="新細明體" panose="02020500000000000000" pitchFamily="18" charset="-120"/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zh-TW" sz="1400" smtClean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1733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5879754"/>
              </p:ext>
            </p:extLst>
          </p:nvPr>
        </p:nvGraphicFramePr>
        <p:xfrm>
          <a:off x="755576" y="908720"/>
          <a:ext cx="7848600" cy="472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8" name="圖表" r:id="rId3" imgW="5857931" imgH="3524301" progId="Excel.Chart.8">
                  <p:embed/>
                </p:oleObj>
              </mc:Choice>
              <mc:Fallback>
                <p:oleObj name="圖表" r:id="rId3" imgW="5857931" imgH="3524301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908720"/>
                        <a:ext cx="7848600" cy="4722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091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9812966"/>
              </p:ext>
            </p:extLst>
          </p:nvPr>
        </p:nvGraphicFramePr>
        <p:xfrm>
          <a:off x="755576" y="836712"/>
          <a:ext cx="7824787" cy="470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82" name="圖表" r:id="rId3" imgW="5857931" imgH="3524301" progId="Excel.Chart.8">
                  <p:embed/>
                </p:oleObj>
              </mc:Choice>
              <mc:Fallback>
                <p:oleObj name="圖表" r:id="rId3" imgW="5857931" imgH="3524301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836712"/>
                        <a:ext cx="7824787" cy="470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717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620000" cy="1143000"/>
          </a:xfrm>
        </p:spPr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波動率與機率分配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764" name="Rectangle 4"/>
              <p:cNvSpPr>
                <a:spLocks noChangeArrowheads="1"/>
              </p:cNvSpPr>
              <p:nvPr/>
            </p:nvSpPr>
            <p:spPr bwMode="auto">
              <a:xfrm>
                <a:off x="676688" y="1484784"/>
                <a:ext cx="8077200" cy="2971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>
                <a:lvl1pPr marL="342900" indent="-342900" algn="ctr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標楷體" panose="03000509000000000000" pitchFamily="65" charset="-120"/>
                  </a:defRPr>
                </a:lvl1pPr>
                <a:lvl2pPr marL="742950" indent="-285750" algn="ctr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標楷體" panose="03000509000000000000" pitchFamily="65" charset="-120"/>
                  </a:defRPr>
                </a:lvl2pPr>
                <a:lvl3pPr marL="1143000" indent="-228600" algn="ctr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標楷體" panose="03000509000000000000" pitchFamily="65" charset="-120"/>
                  </a:defRPr>
                </a:lvl3pPr>
                <a:lvl4pPr marL="1600200" indent="-228600" algn="ctr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標楷體" panose="03000509000000000000" pitchFamily="65" charset="-120"/>
                  </a:defRPr>
                </a:lvl4pPr>
                <a:lvl5pPr marL="2057400" indent="-228600" algn="ctr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標楷體" panose="03000509000000000000" pitchFamily="65" charset="-12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標楷體" panose="03000509000000000000" pitchFamily="65" charset="-12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標楷體" panose="03000509000000000000" pitchFamily="65" charset="-12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標楷體" panose="03000509000000000000" pitchFamily="65" charset="-12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標楷體" panose="03000509000000000000" pitchFamily="65" charset="-120"/>
                  </a:defRPr>
                </a:lvl9pPr>
              </a:lstStyle>
              <a:p>
                <a:pPr algn="l" eaLnBrk="1" hangingPunct="1">
                  <a:spcBef>
                    <a:spcPct val="20000"/>
                  </a:spcBef>
                  <a:buFontTx/>
                  <a:buChar char="•"/>
                  <a:defRPr/>
                </a:pPr>
                <a:r>
                  <a:rPr lang="zh-TW" altLang="en-US" sz="2400" dirty="0" smtClean="0">
                    <a:solidFill>
                      <a:schemeClr val="tx1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波動率： 股價報酬之年化標準差，概念較為抽象，是機率分配之觀念</a:t>
                </a:r>
              </a:p>
              <a:p>
                <a:pPr marL="361950" lvl="1" indent="-361950" algn="l" eaLnBrk="1" hangingPunct="1">
                  <a:spcBef>
                    <a:spcPct val="20000"/>
                  </a:spcBef>
                  <a:buFontTx/>
                  <a:buChar char="•"/>
                  <a:defRPr/>
                </a:pPr>
                <a:r>
                  <a:rPr lang="zh-TW" altLang="en-US" sz="2400" dirty="0" smtClean="0">
                    <a:solidFill>
                      <a:schemeClr val="tx1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  <a:sym typeface="Wingdings" panose="05000000000000000000" pitchFamily="2" charset="2"/>
                  </a:rPr>
                  <a:t>如何年化：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TW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σ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sub>
                    </m:sSub>
                    <m:r>
                      <a:rPr lang="en-US" altLang="zh-TW" sz="240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TW" sz="2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US" altLang="zh-TW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altLang="zh-TW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𝑑</m:t>
                            </m:r>
                          </m:sub>
                          <m:sup>
                            <m:r>
                              <a:rPr lang="en-US" altLang="zh-TW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∗256</m:t>
                        </m:r>
                      </m:e>
                    </m:rad>
                    <m:r>
                      <a:rPr lang="en-US" altLang="zh-TW" sz="2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el-GR" altLang="zh-TW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TW" sz="2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σ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𝑑</m:t>
                        </m:r>
                      </m:sub>
                    </m:sSub>
                    <m:r>
                      <a:rPr lang="en-US" altLang="zh-TW" sz="2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∗16</m:t>
                    </m:r>
                  </m:oMath>
                </a14:m>
                <a:endParaRPr lang="en-US" altLang="zh-TW" sz="2400" b="0" dirty="0" smtClean="0">
                  <a:solidFill>
                    <a:schemeClr val="tx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17764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6688" y="1484784"/>
                <a:ext cx="8077200" cy="2971800"/>
              </a:xfrm>
              <a:prstGeom prst="rect">
                <a:avLst/>
              </a:prstGeom>
              <a:blipFill rotWithShape="0">
                <a:blip r:embed="rId4"/>
                <a:stretch>
                  <a:fillRect l="-1434" t="-308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4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9241417"/>
              </p:ext>
            </p:extLst>
          </p:nvPr>
        </p:nvGraphicFramePr>
        <p:xfrm>
          <a:off x="6127631" y="2348880"/>
          <a:ext cx="2635369" cy="2736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09" name="點陣圖影像" r:id="rId5" imgW="4247619" imgH="2886478" progId="Paint.Picture">
                  <p:embed/>
                </p:oleObj>
              </mc:Choice>
              <mc:Fallback>
                <p:oleObj name="點陣圖影像" r:id="rId5" imgW="4247619" imgH="288647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631" y="2348880"/>
                        <a:ext cx="2635369" cy="27363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86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smtClean="0"/>
              <a:t>B-S</a:t>
            </a:r>
            <a:r>
              <a:rPr lang="zh-TW" altLang="en-US" smtClean="0"/>
              <a:t>標的資產的機率分配</a:t>
            </a:r>
          </a:p>
        </p:txBody>
      </p:sp>
      <p:graphicFrame>
        <p:nvGraphicFramePr>
          <p:cNvPr id="21507" name="Object 3"/>
          <p:cNvGraphicFramePr>
            <a:graphicFrameLocks noGrp="1" noChangeAspect="1"/>
          </p:cNvGraphicFramePr>
          <p:nvPr>
            <p:ph sz="half" idx="2"/>
          </p:nvPr>
        </p:nvGraphicFramePr>
        <p:xfrm>
          <a:off x="827088" y="1562100"/>
          <a:ext cx="7342187" cy="467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29" name="圖表" r:id="rId3" imgW="5848384" imgH="3724391" progId="Excel.Chart.8">
                  <p:embed/>
                </p:oleObj>
              </mc:Choice>
              <mc:Fallback>
                <p:oleObj name="圖表" r:id="rId3" imgW="5848384" imgH="3724391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562100"/>
                        <a:ext cx="7342187" cy="467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148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價格波動率的意義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zh-TW" dirty="0"/>
                  <a:t>68–95–99.7原則</a:t>
                </a:r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kumimoji="0" lang="en-US" altLang="zh-TW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𝑃</m:t>
                    </m:r>
                    <m:d>
                      <m:dPr>
                        <m:ctrlPr>
                          <a:rPr kumimoji="0" lang="en-US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r>
                          <a:rPr kumimoji="0"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>
                          <a:rPr kumimoji="0" lang="el-GR" altLang="zh-TW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𝜎</m:t>
                        </m:r>
                      </m:e>
                    </m:d>
                    <m:r>
                      <a:rPr kumimoji="0" lang="en-US" altLang="zh-TW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</m:t>
                    </m:r>
                    <m:r>
                      <a:rPr kumimoji="0" lang="en-US" altLang="zh-TW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68.3%</m:t>
                    </m:r>
                  </m:oMath>
                </a14:m>
                <a:endParaRPr kumimoji="0"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kumimoji="0" lang="en-US" altLang="zh-TW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𝑃</m:t>
                    </m:r>
                    <m:d>
                      <m:dPr>
                        <m:ctrlPr>
                          <a:rPr kumimoji="0"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r>
                          <a:rPr kumimoji="0"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>
                          <a:rPr kumimoji="0"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kumimoji="0" lang="el-GR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𝜎</m:t>
                        </m:r>
                      </m:e>
                    </m:d>
                    <m:r>
                      <a:rPr kumimoji="0" lang="en-US" altLang="zh-TW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</m:t>
                    </m:r>
                    <m:r>
                      <a:rPr kumimoji="0" lang="en-US" altLang="zh-TW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95</m:t>
                    </m:r>
                    <m:r>
                      <a:rPr kumimoji="0" lang="en-US" altLang="zh-TW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.</m:t>
                    </m:r>
                    <m:r>
                      <a:rPr kumimoji="0" lang="en-US" altLang="zh-TW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4</m:t>
                    </m:r>
                    <m:r>
                      <a:rPr kumimoji="0" lang="en-US" altLang="zh-TW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%</m:t>
                    </m:r>
                  </m:oMath>
                </a14:m>
                <a:endParaRPr kumimoji="0"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kumimoji="0" lang="en-US" altLang="zh-TW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𝑃</m:t>
                    </m:r>
                    <m:d>
                      <m:dPr>
                        <m:ctrlPr>
                          <a:rPr kumimoji="0"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</m:ctrlPr>
                      </m:dPr>
                      <m:e>
                        <m:r>
                          <a:rPr kumimoji="0"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>
                          <a:rPr kumimoji="0"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kumimoji="0" lang="el-GR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</a:rPr>
                          <m:t>𝜎</m:t>
                        </m:r>
                      </m:e>
                    </m:d>
                    <m:r>
                      <a:rPr kumimoji="0" lang="en-US" altLang="zh-TW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</m:t>
                    </m:r>
                    <m:r>
                      <a:rPr kumimoji="0" lang="en-US" altLang="zh-TW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99</m:t>
                    </m:r>
                    <m:r>
                      <a:rPr kumimoji="0" lang="en-US" altLang="zh-TW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.</m:t>
                    </m:r>
                    <m:r>
                      <a:rPr kumimoji="0" lang="en-US" altLang="zh-TW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7</m:t>
                    </m:r>
                    <m:r>
                      <a:rPr kumimoji="0" lang="en-US" altLang="zh-TW" i="1"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%</m:t>
                    </m:r>
                  </m:oMath>
                </a14:m>
                <a:endParaRPr kumimoji="0"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>
                  <a:lnSpc>
                    <a:spcPct val="90000"/>
                  </a:lnSpc>
                </a:pPr>
                <a:r>
                  <a:rPr kumimoji="0" lang="zh-TW" altLang="en-US" dirty="0" smtClean="0"/>
                  <a:t>台指</a:t>
                </a:r>
                <a:r>
                  <a:rPr kumimoji="0" lang="en-US" altLang="zh-TW" dirty="0" smtClean="0"/>
                  <a:t>16%</a:t>
                </a:r>
                <a:r>
                  <a:rPr kumimoji="0" lang="zh-TW" altLang="en-US" dirty="0" smtClean="0"/>
                  <a:t>年化波動率的意義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TW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TW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σ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el-GR" altLang="zh-TW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TW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σ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𝑑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∗16</m:t>
                    </m:r>
                  </m:oMath>
                </a14:m>
                <a:endParaRPr kumimoji="0" lang="zh-TW" altLang="en-US" dirty="0" smtClean="0"/>
              </a:p>
              <a:p>
                <a:pPr lvl="1">
                  <a:lnSpc>
                    <a:spcPct val="90000"/>
                  </a:lnSpc>
                </a:pPr>
                <a:r>
                  <a:rPr kumimoji="0"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換算成日波動率</a:t>
                </a:r>
                <a:r>
                  <a:rPr kumimoji="0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16%/16=1%</a:t>
                </a:r>
              </a:p>
              <a:p>
                <a:pPr lvl="1">
                  <a:lnSpc>
                    <a:spcPct val="90000"/>
                  </a:lnSpc>
                </a:pPr>
                <a:r>
                  <a:rPr kumimoji="0"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以目前台指指數</a:t>
                </a:r>
                <a:r>
                  <a:rPr kumimoji="0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18000</a:t>
                </a:r>
                <a:r>
                  <a:rPr kumimoji="0"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點</a:t>
                </a:r>
                <a:r>
                  <a:rPr kumimoji="0"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</a:t>
                </a:r>
                <a:r>
                  <a:rPr kumimoji="0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1%</a:t>
                </a:r>
                <a:r>
                  <a:rPr kumimoji="0"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即為</a:t>
                </a:r>
                <a:r>
                  <a:rPr kumimoji="0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180</a:t>
                </a:r>
                <a:r>
                  <a:rPr kumimoji="0"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點</a:t>
                </a:r>
              </a:p>
              <a:p>
                <a:pPr lvl="1">
                  <a:lnSpc>
                    <a:spcPct val="90000"/>
                  </a:lnSpc>
                </a:pPr>
                <a:r>
                  <a:rPr kumimoji="0"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在</a:t>
                </a:r>
                <a:r>
                  <a:rPr kumimoji="0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68.3%</a:t>
                </a:r>
                <a:r>
                  <a:rPr kumimoji="0"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的信心水準下，台股震盪點數會介於</a:t>
                </a:r>
                <a:r>
                  <a:rPr kumimoji="0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[-180,180]</a:t>
                </a:r>
                <a:r>
                  <a:rPr kumimoji="0"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之區間內，換言之在</a:t>
                </a:r>
                <a:r>
                  <a:rPr kumimoji="0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3</a:t>
                </a:r>
                <a:r>
                  <a:rPr kumimoji="0"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個交易日中，可能有日內震幅超過</a:t>
                </a:r>
                <a:r>
                  <a:rPr kumimoji="0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180</a:t>
                </a:r>
                <a:r>
                  <a:rPr kumimoji="0"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點的情形</a:t>
                </a:r>
              </a:p>
              <a:p>
                <a:pPr lvl="1">
                  <a:lnSpc>
                    <a:spcPct val="90000"/>
                  </a:lnSpc>
                </a:pPr>
                <a:r>
                  <a:rPr kumimoji="0"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在</a:t>
                </a:r>
                <a:r>
                  <a:rPr kumimoji="0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95.4%</a:t>
                </a:r>
                <a:r>
                  <a:rPr kumimoji="0"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的信心水準下，台股震盪點數會介於</a:t>
                </a:r>
                <a:r>
                  <a:rPr kumimoji="0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[-360,360]</a:t>
                </a:r>
                <a:r>
                  <a:rPr kumimoji="0"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之區間</a:t>
                </a:r>
                <a:r>
                  <a:rPr kumimoji="0"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內，換言之</a:t>
                </a:r>
                <a:r>
                  <a:rPr kumimoji="0"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在</a:t>
                </a:r>
                <a:r>
                  <a:rPr kumimoji="0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22</a:t>
                </a:r>
                <a:r>
                  <a:rPr kumimoji="0"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個交易</a:t>
                </a:r>
                <a:r>
                  <a:rPr kumimoji="0"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日中，可能有日內震幅超過</a:t>
                </a:r>
                <a:r>
                  <a:rPr kumimoji="0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360</a:t>
                </a:r>
                <a:r>
                  <a:rPr kumimoji="0"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點的情形</a:t>
                </a:r>
              </a:p>
              <a:p>
                <a:pPr lvl="1">
                  <a:lnSpc>
                    <a:spcPct val="90000"/>
                  </a:lnSpc>
                </a:pPr>
                <a:r>
                  <a:rPr kumimoji="0"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在</a:t>
                </a:r>
                <a:r>
                  <a:rPr kumimoji="0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99.7%</a:t>
                </a:r>
                <a:r>
                  <a:rPr kumimoji="0"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的信心水準下，台股震盪點數會介於</a:t>
                </a:r>
                <a:r>
                  <a:rPr kumimoji="0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[-540,540]</a:t>
                </a:r>
                <a:r>
                  <a:rPr kumimoji="0"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之區間</a:t>
                </a:r>
                <a:r>
                  <a:rPr kumimoji="0"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內，換言之</a:t>
                </a:r>
                <a:r>
                  <a:rPr kumimoji="0"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在</a:t>
                </a:r>
                <a:r>
                  <a:rPr kumimoji="0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333</a:t>
                </a:r>
                <a:r>
                  <a:rPr kumimoji="0"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個</a:t>
                </a:r>
                <a:r>
                  <a:rPr kumimoji="0"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交易日中</a:t>
                </a:r>
                <a:r>
                  <a:rPr kumimoji="0"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，可能有日內震幅超過</a:t>
                </a:r>
                <a:r>
                  <a:rPr kumimoji="0" lang="en-US" altLang="zh-TW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540</a:t>
                </a:r>
                <a:r>
                  <a:rPr kumimoji="0" lang="zh-TW" altLang="en-US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點的情形</a:t>
                </a:r>
                <a:endParaRPr kumimoji="0"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457200" lvl="1" indent="0">
                  <a:lnSpc>
                    <a:spcPct val="90000"/>
                  </a:lnSpc>
                  <a:buNone/>
                </a:pPr>
                <a:endParaRPr kumimoji="0" lang="zh-TW" altLang="en-US" sz="2400" dirty="0" smtClean="0"/>
              </a:p>
            </p:txBody>
          </p:sp>
        </mc:Choice>
        <mc:Fallback xmlns=""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l="-1407" t="-1752" r="-5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81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預設簡報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12213</TotalTime>
  <Words>2062</Words>
  <Application>Microsoft Office PowerPoint</Application>
  <PresentationFormat>如螢幕大小 (4:3)</PresentationFormat>
  <Paragraphs>345</Paragraphs>
  <Slides>42</Slides>
  <Notes>16</Notes>
  <HiddenSlides>0</HiddenSlides>
  <MMClips>0</MMClips>
  <ScaleCrop>false</ScaleCrop>
  <HeadingPairs>
    <vt:vector size="8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4</vt:i4>
      </vt:variant>
      <vt:variant>
        <vt:lpstr>投影片標題</vt:lpstr>
      </vt:variant>
      <vt:variant>
        <vt:i4>42</vt:i4>
      </vt:variant>
    </vt:vector>
  </HeadingPairs>
  <TitlesOfParts>
    <vt:vector size="56" baseType="lpstr">
      <vt:lpstr>微軟正黑體</vt:lpstr>
      <vt:lpstr>新細明體</vt:lpstr>
      <vt:lpstr>標楷體</vt:lpstr>
      <vt:lpstr>Arial</vt:lpstr>
      <vt:lpstr>Calibri</vt:lpstr>
      <vt:lpstr>Cambria Math</vt:lpstr>
      <vt:lpstr>Times New Roman</vt:lpstr>
      <vt:lpstr>Verdana</vt:lpstr>
      <vt:lpstr>Wingdings</vt:lpstr>
      <vt:lpstr>預設簡報設計</vt:lpstr>
      <vt:lpstr>工作表</vt:lpstr>
      <vt:lpstr>圖表</vt:lpstr>
      <vt:lpstr>點陣圖影像</vt:lpstr>
      <vt:lpstr>方程式</vt:lpstr>
      <vt:lpstr>波動率與波動率交易介紹</vt:lpstr>
      <vt:lpstr>Outline</vt:lpstr>
      <vt:lpstr>波動率</vt:lpstr>
      <vt:lpstr>Brownian Motion</vt:lpstr>
      <vt:lpstr>PowerPoint 簡報</vt:lpstr>
      <vt:lpstr>PowerPoint 簡報</vt:lpstr>
      <vt:lpstr>波動率與機率分配</vt:lpstr>
      <vt:lpstr>B-S標的資產的機率分配</vt:lpstr>
      <vt:lpstr>價格波動率的意義</vt:lpstr>
      <vt:lpstr>價格波動率的類型</vt:lpstr>
      <vt:lpstr>不同天期的波動率</vt:lpstr>
      <vt:lpstr>VIX指數</vt:lpstr>
      <vt:lpstr>VIX 指數</vt:lpstr>
      <vt:lpstr>VIX 指數</vt:lpstr>
      <vt:lpstr>波動率與時間對Greeks的影響</vt:lpstr>
      <vt:lpstr>Option Greeks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部門Vol Model參數簡介</vt:lpstr>
      <vt:lpstr>市場VOL CURVE</vt:lpstr>
      <vt:lpstr>部門Vol_Model(同到期日不同履約價)</vt:lpstr>
      <vt:lpstr>部門Vol_Model(同到期日不同履約價)</vt:lpstr>
      <vt:lpstr>部門Vol_Model(不同到期日)</vt:lpstr>
      <vt:lpstr>部門Vol_Model(不同到期日)</vt:lpstr>
      <vt:lpstr>PowerPoint 簡報</vt:lpstr>
      <vt:lpstr>波動率曲面</vt:lpstr>
      <vt:lpstr>RD(rr&lt;0)</vt:lpstr>
      <vt:lpstr>WD(W&gt;0)</vt:lpstr>
      <vt:lpstr>Vol模型討論</vt:lpstr>
      <vt:lpstr>Vol模型討論</vt:lpstr>
      <vt:lpstr>參數該怎麼放？</vt:lpstr>
      <vt:lpstr>波動率價差交易</vt:lpstr>
      <vt:lpstr>常見策略</vt:lpstr>
      <vt:lpstr>交易時機</vt:lpstr>
      <vt:lpstr>結束!!</vt:lpstr>
      <vt:lpstr>背景知識</vt:lpstr>
    </vt:vector>
  </TitlesOfParts>
  <Company>YCPS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YCPS</dc:creator>
  <cp:lastModifiedBy>vtteam</cp:lastModifiedBy>
  <cp:revision>778</cp:revision>
  <cp:lastPrinted>2021-06-16T18:18:19Z</cp:lastPrinted>
  <dcterms:created xsi:type="dcterms:W3CDTF">2005-03-04T02:07:36Z</dcterms:created>
  <dcterms:modified xsi:type="dcterms:W3CDTF">2021-08-24T23:47:37Z</dcterms:modified>
</cp:coreProperties>
</file>