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67" r:id="rId2"/>
    <p:sldId id="494" r:id="rId3"/>
    <p:sldId id="468" r:id="rId4"/>
    <p:sldId id="469" r:id="rId5"/>
    <p:sldId id="470" r:id="rId6"/>
    <p:sldId id="471" r:id="rId7"/>
    <p:sldId id="472" r:id="rId8"/>
    <p:sldId id="474" r:id="rId9"/>
    <p:sldId id="473" r:id="rId10"/>
    <p:sldId id="475" r:id="rId11"/>
    <p:sldId id="476" r:id="rId12"/>
    <p:sldId id="495" r:id="rId13"/>
    <p:sldId id="497" r:id="rId14"/>
    <p:sldId id="500" r:id="rId15"/>
    <p:sldId id="478" r:id="rId16"/>
    <p:sldId id="493" r:id="rId17"/>
    <p:sldId id="479" r:id="rId18"/>
    <p:sldId id="481" r:id="rId19"/>
    <p:sldId id="483" r:id="rId20"/>
    <p:sldId id="492" r:id="rId21"/>
    <p:sldId id="485" r:id="rId22"/>
    <p:sldId id="505" r:id="rId23"/>
    <p:sldId id="506" r:id="rId24"/>
    <p:sldId id="507" r:id="rId25"/>
  </p:sldIdLst>
  <p:sldSz cx="9144000" cy="6858000" type="screen4x3"/>
  <p:notesSz cx="9926638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5B2CC71-B425-4E3A-B189-1BC9C23B4D6F}">
          <p14:sldIdLst>
            <p14:sldId id="467"/>
            <p14:sldId id="494"/>
            <p14:sldId id="468"/>
            <p14:sldId id="469"/>
            <p14:sldId id="470"/>
            <p14:sldId id="471"/>
            <p14:sldId id="472"/>
            <p14:sldId id="474"/>
            <p14:sldId id="473"/>
            <p14:sldId id="475"/>
            <p14:sldId id="476"/>
            <p14:sldId id="495"/>
            <p14:sldId id="497"/>
            <p14:sldId id="500"/>
            <p14:sldId id="478"/>
            <p14:sldId id="493"/>
            <p14:sldId id="479"/>
            <p14:sldId id="481"/>
            <p14:sldId id="483"/>
            <p14:sldId id="492"/>
            <p14:sldId id="485"/>
            <p14:sldId id="505"/>
            <p14:sldId id="506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ADA"/>
    <a:srgbClr val="FFFFCC"/>
    <a:srgbClr val="FF6600"/>
    <a:srgbClr val="DCE6F2"/>
    <a:srgbClr val="B4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52" autoAdjust="0"/>
  </p:normalViewPr>
  <p:slideViewPr>
    <p:cSldViewPr>
      <p:cViewPr varScale="1">
        <p:scale>
          <a:sx n="121" d="100"/>
          <a:sy n="121" d="100"/>
        </p:scale>
        <p:origin x="11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272"/>
    </p:cViewPr>
  </p:sorterViewPr>
  <p:notesViewPr>
    <p:cSldViewPr>
      <p:cViewPr varScale="1">
        <p:scale>
          <a:sx n="76" d="100"/>
          <a:sy n="76" d="100"/>
        </p:scale>
        <p:origin x="21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625" cy="34129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1696" y="1"/>
            <a:ext cx="4302625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093CCF5-1013-41DE-9C7C-9642706224CD}" type="datetimeFigureOut">
              <a:rPr lang="zh-TW" altLang="en-US"/>
              <a:pPr>
                <a:defRPr/>
              </a:pPr>
              <a:t>2021/10/19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9"/>
            <a:ext cx="4302625" cy="34129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1696" y="6456379"/>
            <a:ext cx="4302625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0B229B-047F-4FA3-A17F-ACA48AC0CF7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37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625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696" y="1"/>
            <a:ext cx="4302625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8726F-6810-4E5B-8EC4-1A6D44EDC4AC}" type="datetimeFigureOut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01" y="3229277"/>
            <a:ext cx="7942238" cy="305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8"/>
            <a:ext cx="4302625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696" y="6456378"/>
            <a:ext cx="4302625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F31EA-0C57-4EDC-958D-0DD3C93FDF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56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由於選擇權本身報酬不對稱性的原因</a:t>
            </a:r>
            <a:r>
              <a:rPr lang="en-US" altLang="zh-TW" dirty="0" smtClean="0"/>
              <a:t>,</a:t>
            </a:r>
            <a:r>
              <a:rPr lang="zh-TW" altLang="en-US" dirty="0" smtClean="0"/>
              <a:t>突顯波動率的價值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400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9588"/>
            <a:ext cx="3402013" cy="2551112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1388" y="3229793"/>
            <a:ext cx="7272271" cy="30602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 smtClean="0">
                <a:latin typeface="Arial" panose="020B0604020202020204" pitchFamily="34" charset="0"/>
              </a:rPr>
              <a:t>波動的期望值大概就是變異數</a:t>
            </a:r>
            <a:r>
              <a:rPr lang="zh-TW" altLang="en-US" baseline="0" dirty="0" smtClean="0">
                <a:latin typeface="Arial" panose="020B0604020202020204" pitchFamily="34" charset="0"/>
              </a:rPr>
              <a:t> </a:t>
            </a:r>
            <a:r>
              <a:rPr lang="zh-TW" altLang="en-US" dirty="0" smtClean="0">
                <a:latin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</a:rPr>
              <a:t>sigma^2*T</a:t>
            </a:r>
          </a:p>
          <a:p>
            <a:r>
              <a:rPr lang="zh-TW" altLang="en-US" dirty="0" smtClean="0">
                <a:latin typeface="Arial" panose="020B0604020202020204" pitchFamily="34" charset="0"/>
              </a:rPr>
              <a:t>所以</a:t>
            </a:r>
            <a:r>
              <a:rPr lang="en-US" altLang="zh-TW" dirty="0" smtClean="0">
                <a:latin typeface="Arial" panose="020B0604020202020204" pitchFamily="34" charset="0"/>
              </a:rPr>
              <a:t>sigma</a:t>
            </a:r>
            <a:r>
              <a:rPr lang="zh-TW" altLang="en-US" dirty="0" smtClean="0">
                <a:latin typeface="Arial" panose="020B0604020202020204" pitchFamily="34" charset="0"/>
              </a:rPr>
              <a:t>和</a:t>
            </a:r>
            <a:r>
              <a:rPr lang="en-US" altLang="zh-TW" dirty="0" smtClean="0">
                <a:latin typeface="Arial" panose="020B0604020202020204" pitchFamily="34" charset="0"/>
              </a:rPr>
              <a:t>T</a:t>
            </a:r>
            <a:r>
              <a:rPr lang="zh-TW" altLang="en-US" dirty="0" smtClean="0">
                <a:latin typeface="Arial" panose="020B0604020202020204" pitchFamily="34" charset="0"/>
              </a:rPr>
              <a:t>帶來的影響同向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endParaRPr lang="en-US" altLang="zh-TW" dirty="0" smtClean="0">
              <a:latin typeface="Arial" panose="020B0604020202020204" pitchFamily="34" charset="0"/>
            </a:endParaRPr>
          </a:p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5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9588"/>
            <a:ext cx="3402013" cy="2551112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1388" y="3229793"/>
            <a:ext cx="7272271" cy="30602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 smtClean="0">
                <a:latin typeface="Arial" panose="020B0604020202020204" pitchFamily="34" charset="0"/>
              </a:rPr>
              <a:t>估計交易日一年約</a:t>
            </a:r>
            <a:r>
              <a:rPr lang="en-US" altLang="zh-TW" dirty="0" smtClean="0">
                <a:latin typeface="Arial" panose="020B0604020202020204" pitchFamily="34" charset="0"/>
              </a:rPr>
              <a:t>256</a:t>
            </a:r>
            <a:r>
              <a:rPr lang="zh-TW" altLang="en-US" dirty="0" smtClean="0">
                <a:latin typeface="Arial" panose="020B0604020202020204" pitchFamily="34" charset="0"/>
              </a:rPr>
              <a:t>天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</a:rPr>
              <a:t>2018~2020</a:t>
            </a:r>
            <a:r>
              <a:rPr lang="zh-TW" altLang="en-US" dirty="0" smtClean="0">
                <a:latin typeface="Arial" panose="020B0604020202020204" pitchFamily="34" charset="0"/>
              </a:rPr>
              <a:t>實際  </a:t>
            </a:r>
            <a:r>
              <a:rPr lang="en-US" altLang="zh-TW" dirty="0" smtClean="0">
                <a:latin typeface="Arial" panose="020B0604020202020204" pitchFamily="34" charset="0"/>
              </a:rPr>
              <a:t>244~246</a:t>
            </a:r>
          </a:p>
          <a:p>
            <a:r>
              <a:rPr lang="en-US" altLang="zh-TW" dirty="0" smtClean="0">
                <a:latin typeface="Arial" panose="020B0604020202020204" pitchFamily="34" charset="0"/>
              </a:rPr>
              <a:t>256</a:t>
            </a:r>
            <a:r>
              <a:rPr lang="zh-TW" altLang="en-US" dirty="0" smtClean="0">
                <a:latin typeface="Arial" panose="020B0604020202020204" pitchFamily="34" charset="0"/>
              </a:rPr>
              <a:t>個常態相加變異數</a:t>
            </a:r>
            <a:r>
              <a:rPr lang="en-US" altLang="zh-TW" dirty="0" smtClean="0">
                <a:latin typeface="Arial" panose="020B0604020202020204" pitchFamily="34" charset="0"/>
              </a:rPr>
              <a:t>256</a:t>
            </a:r>
            <a:r>
              <a:rPr lang="zh-TW" altLang="en-US" dirty="0" smtClean="0">
                <a:latin typeface="Arial" panose="020B0604020202020204" pitchFamily="34" charset="0"/>
              </a:rPr>
              <a:t>倍，標準差 根號</a:t>
            </a:r>
            <a:r>
              <a:rPr lang="en-US" altLang="zh-TW" dirty="0" smtClean="0">
                <a:latin typeface="Arial" panose="020B0604020202020204" pitchFamily="34" charset="0"/>
              </a:rPr>
              <a:t>256</a:t>
            </a:r>
            <a:r>
              <a:rPr lang="zh-TW" altLang="en-US" dirty="0" smtClean="0">
                <a:latin typeface="Arial" panose="020B0604020202020204" pitchFamily="34" charset="0"/>
              </a:rPr>
              <a:t>倍 </a:t>
            </a:r>
            <a:r>
              <a:rPr lang="en-US" altLang="zh-TW" dirty="0" smtClean="0">
                <a:latin typeface="Arial" panose="020B0604020202020204" pitchFamily="34" charset="0"/>
              </a:rPr>
              <a:t>=16</a:t>
            </a:r>
            <a:r>
              <a:rPr lang="zh-TW" altLang="en-US" dirty="0" smtClean="0">
                <a:latin typeface="Arial" panose="020B0604020202020204" pitchFamily="34" charset="0"/>
              </a:rPr>
              <a:t>倍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4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資料區間很重要，假設我是每天收盤避險，我要看日</a:t>
            </a:r>
            <a:r>
              <a:rPr lang="en-US" altLang="zh-TW" dirty="0" smtClean="0"/>
              <a:t>K</a:t>
            </a:r>
            <a:r>
              <a:rPr lang="zh-TW" altLang="en-US" dirty="0" smtClean="0"/>
              <a:t>回推</a:t>
            </a:r>
            <a:r>
              <a:rPr lang="en-US" altLang="zh-TW" dirty="0" smtClean="0"/>
              <a:t>256</a:t>
            </a:r>
          </a:p>
          <a:p>
            <a:r>
              <a:rPr lang="zh-TW" altLang="en-US" dirty="0" smtClean="0"/>
              <a:t>如果我是盤中五分鐘避險一次，我要看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</a:t>
            </a:r>
            <a:r>
              <a:rPr lang="en-US" altLang="zh-TW" dirty="0" smtClean="0"/>
              <a:t>K</a:t>
            </a:r>
            <a:r>
              <a:rPr lang="zh-TW" altLang="en-US" dirty="0" smtClean="0"/>
              <a:t>避險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558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67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美股 最低</a:t>
            </a:r>
            <a:r>
              <a:rPr lang="en-US" altLang="zh-TW" dirty="0" smtClean="0"/>
              <a:t>17.1</a:t>
            </a:r>
            <a:r>
              <a:rPr lang="zh-TW" altLang="en-US" dirty="0" smtClean="0"/>
              <a:t> 最高</a:t>
            </a:r>
            <a:r>
              <a:rPr lang="en-US" altLang="zh-TW" dirty="0" smtClean="0"/>
              <a:t>37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281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隨著</a:t>
            </a:r>
            <a:r>
              <a:rPr lang="en-US" altLang="zh-TW" baseline="0" dirty="0" err="1" smtClean="0"/>
              <a:t>vol</a:t>
            </a:r>
            <a:r>
              <a:rPr lang="zh-TW" altLang="en-US" baseline="0" dirty="0" smtClean="0"/>
              <a:t>越低，</a:t>
            </a:r>
            <a:endParaRPr lang="en-US" altLang="zh-TW" baseline="0" dirty="0" smtClean="0"/>
          </a:p>
          <a:p>
            <a:r>
              <a:rPr lang="en-US" altLang="zh-TW" baseline="0" dirty="0" smtClean="0"/>
              <a:t>Delta</a:t>
            </a:r>
            <a:r>
              <a:rPr lang="zh-TW" altLang="en-US" baseline="0" dirty="0" smtClean="0"/>
              <a:t>隨</a:t>
            </a:r>
            <a:r>
              <a:rPr lang="en-US" altLang="zh-TW" baseline="0" dirty="0" smtClean="0"/>
              <a:t>S</a:t>
            </a:r>
            <a:r>
              <a:rPr lang="zh-TW" altLang="en-US" baseline="0" dirty="0" smtClean="0"/>
              <a:t>變化越敏感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dirty="0" err="1" smtClean="0"/>
              <a:t>Dleta</a:t>
            </a:r>
            <a:r>
              <a:rPr lang="zh-TW" altLang="en-US" dirty="0" smtClean="0"/>
              <a:t>就是價內的機率</a:t>
            </a:r>
            <a:endParaRPr lang="en-US" altLang="zh-TW" dirty="0" smtClean="0"/>
          </a:p>
          <a:p>
            <a:r>
              <a:rPr lang="zh-TW" altLang="en-US" dirty="0" smtClean="0"/>
              <a:t>隨著波動度降低， </a:t>
            </a:r>
            <a:r>
              <a:rPr lang="en-US" altLang="zh-TW" dirty="0" smtClean="0"/>
              <a:t>S</a:t>
            </a:r>
            <a:r>
              <a:rPr lang="zh-TW" altLang="en-US" dirty="0" smtClean="0"/>
              <a:t>影響力越大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9154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Gamma</a:t>
            </a:r>
            <a:r>
              <a:rPr lang="zh-TW" altLang="en-US" dirty="0" smtClean="0"/>
              <a:t>是</a:t>
            </a:r>
            <a:r>
              <a:rPr lang="en-US" altLang="zh-TW" dirty="0" smtClean="0"/>
              <a:t>delta</a:t>
            </a:r>
            <a:r>
              <a:rPr lang="zh-TW" altLang="en-US" dirty="0" smtClean="0"/>
              <a:t>對</a:t>
            </a:r>
            <a:r>
              <a:rPr lang="en-US" altLang="zh-TW" dirty="0" smtClean="0"/>
              <a:t>S</a:t>
            </a:r>
            <a:r>
              <a:rPr lang="zh-TW" altLang="en-US" dirty="0" smtClean="0"/>
              <a:t>微分，從剛剛的圖可以看出來</a:t>
            </a:r>
            <a:endParaRPr lang="en-US" altLang="zh-TW" dirty="0" smtClean="0"/>
          </a:p>
          <a:p>
            <a:r>
              <a:rPr lang="zh-TW" altLang="en-US" dirty="0" smtClean="0"/>
              <a:t>波動率越低斜率變化比較陡 圖形長這樣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Gamma</a:t>
            </a:r>
            <a:r>
              <a:rPr lang="zh-TW" altLang="en-US" dirty="0" smtClean="0"/>
              <a:t>是</a:t>
            </a:r>
            <a:r>
              <a:rPr lang="en-US" altLang="zh-TW" dirty="0" smtClean="0"/>
              <a:t>S</a:t>
            </a:r>
            <a:r>
              <a:rPr lang="zh-TW" altLang="en-US" dirty="0" smtClean="0"/>
              <a:t>變化長出來的</a:t>
            </a:r>
            <a:r>
              <a:rPr lang="en-US" altLang="zh-TW" dirty="0" smtClean="0"/>
              <a:t>delta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當波度度低時 已實現的</a:t>
            </a:r>
            <a:r>
              <a:rPr lang="en-US" altLang="zh-TW" dirty="0" smtClean="0"/>
              <a:t>S</a:t>
            </a:r>
            <a:r>
              <a:rPr lang="zh-TW" altLang="en-US" dirty="0" smtClean="0"/>
              <a:t>帶來的多空單變化比較敏感，</a:t>
            </a:r>
            <a:endParaRPr lang="en-US" altLang="zh-TW" dirty="0" smtClean="0"/>
          </a:p>
          <a:p>
            <a:r>
              <a:rPr lang="zh-TW" altLang="en-US" dirty="0" smtClean="0"/>
              <a:t>就像是</a:t>
            </a:r>
            <a:r>
              <a:rPr lang="en-US" altLang="zh-TW" dirty="0" smtClean="0"/>
              <a:t>S</a:t>
            </a:r>
            <a:r>
              <a:rPr lang="zh-TW" altLang="en-US" dirty="0" smtClean="0"/>
              <a:t>已經到這邊了波動度低離開這個區間的機率低，所以</a:t>
            </a:r>
            <a:r>
              <a:rPr lang="en-US" altLang="zh-TW" dirty="0" smtClean="0"/>
              <a:t>G</a:t>
            </a:r>
            <a:r>
              <a:rPr lang="zh-TW" altLang="en-US" dirty="0" smtClean="0"/>
              <a:t>比較大 比較敏感</a:t>
            </a:r>
            <a:endParaRPr lang="en-US" altLang="zh-TW" dirty="0" smtClean="0"/>
          </a:p>
          <a:p>
            <a:r>
              <a:rPr lang="zh-TW" altLang="en-US" dirty="0" smtClean="0"/>
              <a:t>所以波動度越低的變化方向其實跟</a:t>
            </a:r>
            <a:r>
              <a:rPr lang="en-US" altLang="zh-TW" dirty="0" smtClean="0"/>
              <a:t>t</a:t>
            </a:r>
            <a:r>
              <a:rPr lang="zh-TW" altLang="en-US" dirty="0" smtClean="0"/>
              <a:t>越短一樣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375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vega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vol</a:t>
            </a:r>
            <a:r>
              <a:rPr lang="zh-TW" altLang="en-US" dirty="0" smtClean="0"/>
              <a:t>變動</a:t>
            </a:r>
            <a:r>
              <a:rPr lang="en-US" altLang="zh-TW" dirty="0" smtClean="0"/>
              <a:t>1%</a:t>
            </a:r>
            <a:r>
              <a:rPr lang="zh-TW" altLang="en-US" dirty="0" smtClean="0"/>
              <a:t>帶來的損益</a:t>
            </a:r>
            <a:endParaRPr lang="en-US" altLang="zh-TW" dirty="0" smtClean="0"/>
          </a:p>
          <a:p>
            <a:r>
              <a:rPr lang="zh-TW" altLang="en-US" dirty="0" smtClean="0"/>
              <a:t>在同一條線 同一個</a:t>
            </a:r>
            <a:r>
              <a:rPr lang="en-US" altLang="zh-TW" dirty="0" err="1" smtClean="0"/>
              <a:t>vol</a:t>
            </a:r>
            <a:r>
              <a:rPr lang="zh-TW" altLang="en-US" dirty="0" smtClean="0"/>
              <a:t>下</a:t>
            </a:r>
            <a:endParaRPr lang="en-US" altLang="zh-TW" dirty="0" smtClean="0"/>
          </a:p>
          <a:p>
            <a:r>
              <a:rPr lang="zh-TW" altLang="en-US" dirty="0" smtClean="0"/>
              <a:t>考慮損益不對稱性 在價平多波動</a:t>
            </a:r>
            <a:r>
              <a:rPr lang="en-US" altLang="zh-TW" dirty="0" smtClean="0"/>
              <a:t>1%</a:t>
            </a:r>
            <a:r>
              <a:rPr lang="zh-TW" altLang="en-US" dirty="0" smtClean="0"/>
              <a:t>帶來的損益變化最大，所以價評</a:t>
            </a:r>
            <a:r>
              <a:rPr lang="en-US" altLang="zh-TW" dirty="0" err="1" smtClean="0"/>
              <a:t>vega</a:t>
            </a:r>
            <a:r>
              <a:rPr lang="zh-TW" altLang="en-US" dirty="0" smtClean="0"/>
              <a:t>最大，價內或價外較低</a:t>
            </a:r>
          </a:p>
          <a:p>
            <a:r>
              <a:rPr lang="zh-TW" altLang="en-US" dirty="0" smtClean="0"/>
              <a:t>同一條下</a:t>
            </a:r>
            <a:r>
              <a:rPr lang="en-US" altLang="zh-TW" dirty="0" smtClean="0"/>
              <a:t>S</a:t>
            </a:r>
            <a:r>
              <a:rPr lang="zh-TW" altLang="en-US" dirty="0" smtClean="0"/>
              <a:t>偏離價平</a:t>
            </a:r>
            <a:r>
              <a:rPr lang="en-US" altLang="zh-TW" dirty="0" err="1" smtClean="0"/>
              <a:t>vega</a:t>
            </a:r>
            <a:r>
              <a:rPr lang="zh-TW" altLang="en-US" dirty="0" smtClean="0"/>
              <a:t>會下降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vanna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價外高</a:t>
            </a:r>
            <a:r>
              <a:rPr lang="en-US" altLang="zh-TW" dirty="0" err="1" smtClean="0"/>
              <a:t>vol</a:t>
            </a:r>
            <a:r>
              <a:rPr lang="zh-TW" altLang="en-US" dirty="0" smtClean="0"/>
              <a:t>的時候多波動</a:t>
            </a:r>
            <a:r>
              <a:rPr lang="en-US" altLang="zh-TW" dirty="0" smtClean="0"/>
              <a:t>1%</a:t>
            </a:r>
            <a:r>
              <a:rPr lang="zh-TW" altLang="en-US" dirty="0" smtClean="0"/>
              <a:t>像是</a:t>
            </a:r>
            <a:r>
              <a:rPr lang="en-US" altLang="zh-TW" dirty="0" smtClean="0"/>
              <a:t>+-G</a:t>
            </a:r>
            <a:r>
              <a:rPr lang="zh-TW" altLang="en-US" dirty="0" smtClean="0"/>
              <a:t> 在走出去以後多走</a:t>
            </a:r>
            <a:r>
              <a:rPr lang="en-US" altLang="zh-TW" dirty="0" smtClean="0"/>
              <a:t>1%</a:t>
            </a:r>
            <a:r>
              <a:rPr lang="zh-TW" altLang="en-US" dirty="0" smtClean="0"/>
              <a:t>帶來的效益會更高</a:t>
            </a:r>
            <a:endParaRPr lang="en-US" altLang="zh-TW" dirty="0" smtClean="0"/>
          </a:p>
          <a:p>
            <a:r>
              <a:rPr lang="en-US" altLang="zh-TW" dirty="0" smtClean="0"/>
              <a:t>Vega</a:t>
            </a:r>
            <a:r>
              <a:rPr lang="zh-TW" altLang="en-US" dirty="0" smtClean="0"/>
              <a:t>對</a:t>
            </a:r>
            <a:r>
              <a:rPr lang="en-US" altLang="zh-TW" dirty="0" err="1" smtClean="0"/>
              <a:t>vol</a:t>
            </a:r>
            <a:r>
              <a:rPr lang="zh-TW" altLang="en-US" dirty="0" smtClean="0"/>
              <a:t>微分是 </a:t>
            </a:r>
            <a:r>
              <a:rPr lang="en-US" altLang="zh-TW" dirty="0" err="1" smtClean="0"/>
              <a:t>vomma</a:t>
            </a:r>
            <a:r>
              <a:rPr lang="zh-TW" altLang="en-US" dirty="0" smtClean="0"/>
              <a:t> 但這個很少用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5774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530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CB1FF-5CB6-4983-B0D7-5DEF4EECB5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3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2F9EF-89B1-45B0-9804-BADAF5ACC26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610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676C7-D411-44C7-B312-EF529EF1E4A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67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B6D7D-502C-45D9-A379-754E683CAF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50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94672-47A9-484D-B1B1-D7F80E9AA6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5159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A053F-90E2-4230-A677-4DC4BF640A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154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9B5C5-4BA8-42E0-BB33-482A17BA10D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855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BB773-6339-4D5A-B17C-5FAA02223D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599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7282A-6513-4C69-918D-4552EAAC5F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988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C9DC8-5B8E-4746-8DA1-4EDCCEA717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77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9E602-A999-4176-988E-E0B0D702A7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033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E01B6-E397-46D4-9261-92329A915D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26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9561C-D726-4610-A14E-00C006827E5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8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EF29-CA0E-419D-BB34-DA2B2BF588F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775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YTS-4.13.jp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0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913" y="6481763"/>
            <a:ext cx="21336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532F6F-9CCC-431C-BF4C-C98AB2E0F12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19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anose="03000509000000000000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anose="03000509000000000000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anose="03000509000000000000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anose="03000509000000000000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png"/><Relationship Id="rId4" Type="http://schemas.openxmlformats.org/officeDocument/2006/relationships/oleObject" Target="../embeddings/Microsoft_Excel_97-2003____1.xls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png"/><Relationship Id="rId4" Type="http://schemas.openxmlformats.org/officeDocument/2006/relationships/oleObject" Target="../embeddings/Microsoft_Excel_97-2003____2.xls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png"/><Relationship Id="rId4" Type="http://schemas.openxmlformats.org/officeDocument/2006/relationships/oleObject" Target="../embeddings/Microsoft_Excel_97-2003____3.xls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204152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波動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率介紹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b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波動率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Greeks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  <a:endParaRPr lang="zh-TW" altLang="en-US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r>
              <a:rPr lang="zh-TW" altLang="en-US" dirty="0" smtClean="0"/>
              <a:t>唐心</a:t>
            </a:r>
            <a:r>
              <a:rPr lang="zh-TW" altLang="en-US" dirty="0"/>
              <a:t>誠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9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價格波動率的類型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99350" cy="39893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TW" sz="2400" dirty="0" smtClean="0"/>
              <a:t>Actual volatility</a:t>
            </a:r>
          </a:p>
          <a:p>
            <a:pPr lvl="2">
              <a:lnSpc>
                <a:spcPct val="80000"/>
              </a:lnSpc>
            </a:pPr>
            <a:r>
              <a:rPr kumimoji="0" lang="en-US" altLang="zh-TW" sz="1800" dirty="0" smtClean="0"/>
              <a:t>The standardized measurement of the fluctuation of a market, from a given time until expiration, is call actual volatility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/>
              <a:t>Historical volatility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 smtClean="0"/>
              <a:t>The past market behavior measurement is called historical volatility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/>
              <a:t>Forecast (Future) volatility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 smtClean="0"/>
              <a:t>The volatility of the underlying future which is generated by using statistical methods to analyze historical data.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/>
              <a:t>Implied volatility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 smtClean="0"/>
              <a:t>Implied volatility is a component of an options current price.</a:t>
            </a:r>
          </a:p>
        </p:txBody>
      </p:sp>
    </p:spTree>
    <p:extLst>
      <p:ext uri="{BB962C8B-B14F-4D97-AF65-F5344CB8AC3E}">
        <p14:creationId xmlns:p14="http://schemas.microsoft.com/office/powerpoint/2010/main" val="42647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不同天期的波動率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r>
              <a:rPr lang="zh-TW" altLang="en-US" sz="2400" smtClean="0"/>
              <a:t>通常利用過去</a:t>
            </a:r>
            <a:r>
              <a:rPr lang="en-US" altLang="zh-TW" sz="2400" smtClean="0"/>
              <a:t>n</a:t>
            </a:r>
            <a:r>
              <a:rPr lang="zh-TW" altLang="en-US" sz="2400" smtClean="0"/>
              <a:t>天的資料估計出的波動率來預測</a:t>
            </a:r>
            <a:r>
              <a:rPr lang="en-US" altLang="zh-TW" sz="2400" smtClean="0"/>
              <a:t>n</a:t>
            </a:r>
            <a:r>
              <a:rPr lang="zh-TW" altLang="en-US" sz="2400" smtClean="0"/>
              <a:t>天期的波動率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2275" y="2420938"/>
            <a:ext cx="5329238" cy="39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6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VIX</a:t>
            </a:r>
            <a:r>
              <a:rPr lang="zh-TW" altLang="en-US" dirty="0" smtClean="0"/>
              <a:t>指數</a:t>
            </a: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788" y="1997546"/>
            <a:ext cx="4943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4088" y="4789913"/>
            <a:ext cx="2315339" cy="40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600477" y="855918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未來</a:t>
            </a:r>
            <a:r>
              <a:rPr lang="en-US" altLang="zh-TW" dirty="0" smtClean="0"/>
              <a:t>30</a:t>
            </a:r>
            <a:r>
              <a:rPr lang="zh-TW" altLang="en-US" dirty="0" smtClean="0"/>
              <a:t>天的年化波動度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選取</a:t>
            </a:r>
            <a:r>
              <a:rPr lang="zh-TW" altLang="en-US" dirty="0"/>
              <a:t>到期日最接近</a:t>
            </a:r>
            <a:r>
              <a:rPr lang="en-US" altLang="zh-TW" dirty="0"/>
              <a:t>30</a:t>
            </a:r>
            <a:r>
              <a:rPr lang="zh-TW" altLang="en-US" dirty="0"/>
              <a:t>天的兩個序列，分別計算年化變異數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09827" y="4088795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利用近遠月為年化變異數內插</a:t>
            </a:r>
            <a:r>
              <a:rPr lang="en-US" altLang="zh-TW" dirty="0"/>
              <a:t>(</a:t>
            </a:r>
            <a:r>
              <a:rPr lang="zh-TW" altLang="en-US" dirty="0"/>
              <a:t>或外插</a:t>
            </a:r>
            <a:r>
              <a:rPr lang="en-US" altLang="zh-TW" dirty="0"/>
              <a:t>)</a:t>
            </a:r>
            <a:r>
              <a:rPr lang="zh-TW" altLang="en-US" dirty="0"/>
              <a:t>再年化，開根號即可得</a:t>
            </a:r>
            <a:r>
              <a:rPr lang="en-US" altLang="zh-TW" dirty="0"/>
              <a:t>30</a:t>
            </a:r>
            <a:r>
              <a:rPr lang="zh-TW" altLang="en-US" dirty="0"/>
              <a:t>天期波動率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868144" y="1676133"/>
            <a:ext cx="60486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T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：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Time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to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Maturity</a:t>
            </a:r>
          </a:p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F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：隱含期貨價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K</a:t>
            </a:r>
            <a:r>
              <a:rPr lang="en-US" altLang="zh-TW" sz="2000" baseline="-25000" dirty="0" smtClean="0">
                <a:latin typeface="+mn-lt"/>
                <a:ea typeface="標楷體" panose="03000509000000000000" pitchFamily="65" charset="-120"/>
              </a:rPr>
              <a:t>0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：價平的履約價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K</a:t>
            </a:r>
            <a:r>
              <a:rPr lang="en-US" altLang="zh-TW" sz="2000" baseline="-25000" dirty="0" smtClean="0">
                <a:latin typeface="+mn-lt"/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：各選擇</a:t>
            </a:r>
            <a:r>
              <a:rPr lang="zh-TW" altLang="en-US" sz="2000" dirty="0">
                <a:latin typeface="+mn-lt"/>
                <a:ea typeface="標楷體" panose="03000509000000000000" pitchFamily="65" charset="-120"/>
              </a:rPr>
              <a:t>權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履約價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△K</a:t>
            </a:r>
            <a:r>
              <a:rPr lang="en-US" altLang="zh-TW" sz="2000" baseline="-25000" dirty="0" smtClean="0">
                <a:latin typeface="+mn-lt"/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：履約價間距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R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：無風險利率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Q(K</a:t>
            </a:r>
            <a:r>
              <a:rPr lang="en-US" altLang="zh-TW" sz="2000" baseline="-25000" dirty="0" smtClean="0">
                <a:latin typeface="+mn-lt"/>
                <a:ea typeface="標楷體" panose="03000509000000000000" pitchFamily="65" charset="-120"/>
              </a:rPr>
              <a:t>i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：各</a:t>
            </a:r>
            <a:r>
              <a:rPr lang="zh-TW" altLang="en-US" sz="2000" dirty="0">
                <a:latin typeface="+mn-lt"/>
                <a:ea typeface="標楷體" panose="03000509000000000000" pitchFamily="65" charset="-120"/>
              </a:rPr>
              <a:t>選擇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權買賣中價</a:t>
            </a:r>
            <a:endParaRPr lang="zh-TW" altLang="en-US" sz="2000" dirty="0">
              <a:latin typeface="+mn-lt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t="37400" r="9438" b="18500"/>
          <a:stretch/>
        </p:blipFill>
        <p:spPr>
          <a:xfrm>
            <a:off x="277720" y="4518412"/>
            <a:ext cx="4197038" cy="1728192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2339752" y="4869160"/>
            <a:ext cx="360040" cy="583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5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  <a:ea typeface="標楷體" panose="03000509000000000000" pitchFamily="65" charset="-120"/>
              </a:rPr>
              <a:t>VIX 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指數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975475" y="6473825"/>
            <a:ext cx="2133600" cy="339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512C9A1-B266-435B-A6D1-39D95E067696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539750" y="1052513"/>
            <a:ext cx="8088313" cy="230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標楷體" pitchFamily="65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標楷體" pitchFamily="65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標楷體" pitchFamily="65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標楷體" pitchFamily="65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7338" indent="-287338" eaLnBrk="1" hangingPunct="1">
              <a:spcBef>
                <a:spcPts val="300"/>
              </a:spcBef>
            </a:pPr>
            <a:r>
              <a:rPr lang="zh-TW" altLang="en-US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S&amp;P500</a:t>
            </a:r>
            <a:r>
              <a:rPr lang="zh-TW" altLang="en-US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指數下跌，</a:t>
            </a:r>
            <a:r>
              <a:rPr lang="en-US" altLang="zh-TW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VIX</a:t>
            </a:r>
            <a:r>
              <a:rPr lang="zh-TW" altLang="en-US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指數上升，負相關的走勢吸引避險投資人的目光</a:t>
            </a:r>
            <a:endParaRPr lang="en-US" altLang="zh-TW" sz="2000" b="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 smtClean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 smtClean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 smtClean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 smtClean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 smtClean="0"/>
          </a:p>
          <a:p>
            <a:pPr marL="287338" indent="-287338" eaLnBrk="1" hangingPunct="1">
              <a:spcBef>
                <a:spcPts val="300"/>
              </a:spcBef>
            </a:pPr>
            <a:r>
              <a:rPr lang="zh-TW" altLang="en-US" sz="2000" b="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</a:t>
            </a:r>
            <a:r>
              <a:rPr lang="en-US" altLang="zh-TW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VIX</a:t>
            </a:r>
            <a:r>
              <a:rPr lang="zh-TW" altLang="en-US" sz="2000" b="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指數不容易複製</a:t>
            </a:r>
            <a:r>
              <a:rPr lang="zh-TW" altLang="en-US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，投資人可持有</a:t>
            </a:r>
            <a:r>
              <a:rPr lang="en-US" altLang="zh-TW" sz="2000" b="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VIX </a:t>
            </a:r>
            <a:r>
              <a:rPr lang="en-US" altLang="zh-TW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</a:t>
            </a:r>
            <a:endParaRPr lang="en-US" altLang="zh-TW" sz="2000" b="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1527032"/>
            <a:ext cx="5256584" cy="3659920"/>
          </a:xfrm>
        </p:spPr>
      </p:pic>
    </p:spTree>
    <p:extLst>
      <p:ext uri="{BB962C8B-B14F-4D97-AF65-F5344CB8AC3E}">
        <p14:creationId xmlns:p14="http://schemas.microsoft.com/office/powerpoint/2010/main" val="639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  <a:ea typeface="標楷體" panose="03000509000000000000" pitchFamily="65" charset="-120"/>
              </a:rPr>
              <a:t>VIX 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指數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975475" y="6473825"/>
            <a:ext cx="2133600" cy="339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512C9A1-B266-435B-A6D1-39D95E067696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539750" y="1052513"/>
            <a:ext cx="8088313" cy="230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標楷體" pitchFamily="65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標楷體" pitchFamily="65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標楷體" pitchFamily="65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標楷體" pitchFamily="65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7338" indent="-287338" eaLnBrk="1" hangingPunct="1">
              <a:spcBef>
                <a:spcPts val="300"/>
              </a:spcBef>
            </a:pPr>
            <a:r>
              <a:rPr lang="en-US" altLang="zh-TW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</a:t>
            </a:r>
            <a:r>
              <a:rPr lang="zh-TW" altLang="en-US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年底</a:t>
            </a:r>
            <a:r>
              <a:rPr lang="en-US" altLang="zh-TW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~2020/8/24</a:t>
            </a:r>
            <a:r>
              <a:rPr lang="zh-TW" altLang="en-US" kern="0" dirty="0" smtClean="0"/>
              <a:t>   </a:t>
            </a:r>
            <a:r>
              <a:rPr lang="en-US" altLang="zh-TW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S&amp;P</a:t>
            </a:r>
            <a:r>
              <a:rPr lang="zh-TW" altLang="en-US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期貨與</a:t>
            </a:r>
            <a:r>
              <a:rPr lang="en-US" altLang="zh-TW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VIX</a:t>
            </a:r>
            <a:r>
              <a:rPr lang="zh-TW" altLang="en-US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期貨走勢</a:t>
            </a:r>
            <a:endParaRPr lang="en-US" altLang="zh-TW" sz="2000" b="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 smtClean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 smtClean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 smtClean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674" y="2327511"/>
            <a:ext cx="3961574" cy="250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27510"/>
            <a:ext cx="3951645" cy="250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0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波動率與時間對</a:t>
            </a:r>
            <a:r>
              <a:rPr lang="en-US" altLang="zh-TW" dirty="0" smtClean="0"/>
              <a:t>Greeks</a:t>
            </a:r>
            <a:r>
              <a:rPr lang="zh-TW" altLang="en-US" dirty="0" smtClean="0"/>
              <a:t>的影響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461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Option Greeks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9B5C5-4BA8-42E0-BB33-482A17BA10D4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12" y="1124744"/>
            <a:ext cx="6129376" cy="41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00113" y="1484313"/>
          <a:ext cx="7462837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4" name="圖表" r:id="rId4" imgW="7468247" imgH="4554107" progId="Excel.Chart.8">
                  <p:embed/>
                </p:oleObj>
              </mc:Choice>
              <mc:Fallback>
                <p:oleObj name="圖表" r:id="rId4" imgW="7468247" imgH="455410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313"/>
                        <a:ext cx="7462837" cy="454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71550" y="692150"/>
            <a:ext cx="2181225" cy="400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Vol 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的影響</a:t>
            </a:r>
          </a:p>
        </p:txBody>
      </p:sp>
    </p:spTree>
    <p:extLst>
      <p:ext uri="{BB962C8B-B14F-4D97-AF65-F5344CB8AC3E}">
        <p14:creationId xmlns:p14="http://schemas.microsoft.com/office/powerpoint/2010/main" val="24330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990600" y="1066800"/>
          <a:ext cx="7239000" cy="408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1" name="圖表" r:id="rId4" imgW="7242676" imgH="4084674" progId="Excel.Chart.8">
                  <p:embed/>
                </p:oleObj>
              </mc:Choice>
              <mc:Fallback>
                <p:oleObj name="圖表" r:id="rId4" imgW="7242676" imgH="408467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7239000" cy="408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971550" y="692150"/>
            <a:ext cx="2436813" cy="400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Vol 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的影響</a:t>
            </a:r>
          </a:p>
        </p:txBody>
      </p:sp>
    </p:spTree>
    <p:extLst>
      <p:ext uri="{BB962C8B-B14F-4D97-AF65-F5344CB8AC3E}">
        <p14:creationId xmlns:p14="http://schemas.microsoft.com/office/powerpoint/2010/main" val="7394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85838" y="1412875"/>
          <a:ext cx="7467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9" name="圖表" r:id="rId4" imgW="7474344" imgH="4084674" progId="Excel.Chart.8">
                  <p:embed/>
                </p:oleObj>
              </mc:Choice>
              <mc:Fallback>
                <p:oleObj name="圖表" r:id="rId4" imgW="7474344" imgH="408467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412875"/>
                        <a:ext cx="74676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985838" y="765175"/>
            <a:ext cx="2076450" cy="400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Vega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的影響</a:t>
            </a:r>
          </a:p>
        </p:txBody>
      </p:sp>
    </p:spTree>
    <p:extLst>
      <p:ext uri="{BB962C8B-B14F-4D97-AF65-F5344CB8AC3E}">
        <p14:creationId xmlns:p14="http://schemas.microsoft.com/office/powerpoint/2010/main" val="35862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Outline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波動率介紹</a:t>
            </a:r>
            <a:endParaRPr lang="en-US" altLang="zh-TW" dirty="0" smtClean="0"/>
          </a:p>
          <a:p>
            <a:r>
              <a:rPr lang="zh-TW" altLang="en-US" dirty="0" smtClean="0"/>
              <a:t>波動率與時間</a:t>
            </a:r>
            <a:r>
              <a:rPr lang="zh-TW" altLang="en-US" dirty="0"/>
              <a:t>對</a:t>
            </a:r>
            <a:r>
              <a:rPr lang="zh-TW" altLang="en-US" dirty="0" smtClean="0"/>
              <a:t>選擇權</a:t>
            </a:r>
            <a:r>
              <a:rPr lang="en-US" altLang="zh-TW" dirty="0" smtClean="0"/>
              <a:t>Greeks</a:t>
            </a:r>
            <a:r>
              <a:rPr lang="zh-TW" altLang="en-US" dirty="0" smtClean="0"/>
              <a:t>的影響</a:t>
            </a:r>
            <a:endParaRPr lang="en-US" altLang="zh-TW" dirty="0"/>
          </a:p>
          <a:p>
            <a:r>
              <a:rPr lang="zh-TW" altLang="en-US" dirty="0" smtClean="0"/>
              <a:t>高階</a:t>
            </a:r>
            <a:r>
              <a:rPr lang="en-US" altLang="zh-TW" dirty="0" smtClean="0"/>
              <a:t>Greeks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zh-TW" altLang="en-US" dirty="0" smtClean="0"/>
              <a:t>如何管理相同到期日的多個契約</a:t>
            </a:r>
            <a:r>
              <a:rPr lang="en-US" altLang="zh-TW" dirty="0" smtClean="0"/>
              <a:t>(</a:t>
            </a:r>
            <a:r>
              <a:rPr lang="zh-TW" altLang="en-US" dirty="0" smtClean="0"/>
              <a:t>部門</a:t>
            </a:r>
            <a:r>
              <a:rPr lang="en-US" altLang="zh-TW" dirty="0" err="1" smtClean="0"/>
              <a:t>Vol</a:t>
            </a:r>
            <a:r>
              <a:rPr lang="zh-TW" altLang="en-US" dirty="0" smtClean="0"/>
              <a:t> 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如何管理不同到期日的多個契約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forwardVol</a:t>
            </a:r>
            <a:r>
              <a:rPr lang="zh-TW" altLang="en-US" dirty="0" smtClean="0"/>
              <a:t> 介紹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部門</a:t>
            </a:r>
            <a:r>
              <a:rPr lang="en-US" altLang="zh-TW" dirty="0" err="1" smtClean="0"/>
              <a:t>Vol</a:t>
            </a:r>
            <a:r>
              <a:rPr lang="en-US" altLang="zh-TW" dirty="0" smtClean="0"/>
              <a:t> model</a:t>
            </a:r>
            <a:r>
              <a:rPr lang="zh-TW" altLang="en-US" dirty="0"/>
              <a:t>之</a:t>
            </a:r>
            <a:r>
              <a:rPr lang="zh-TW" altLang="en-US" dirty="0" smtClean="0"/>
              <a:t>實務交易簡介</a:t>
            </a:r>
            <a:endParaRPr lang="en-US" altLang="zh-TW" dirty="0" smtClean="0"/>
          </a:p>
          <a:p>
            <a:r>
              <a:rPr lang="zh-TW" altLang="en-US" dirty="0" smtClean="0"/>
              <a:t>波動率價差交易簡</a:t>
            </a:r>
            <a:r>
              <a:rPr lang="zh-TW" altLang="en-US" dirty="0"/>
              <a:t>介</a:t>
            </a:r>
            <a:endParaRPr lang="en-US" altLang="zh-TW" dirty="0" smtClean="0"/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9B5C5-4BA8-42E0-BB33-482A17BA10D4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04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E01B6-E397-46D4-9261-92329A915DC7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592" y="836712"/>
            <a:ext cx="2076450" cy="400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Vega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的影響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99592" y="1556792"/>
                <a:ext cx="7344816" cy="216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價平</a:t>
                </a:r>
                <a:r>
                  <a:rPr lang="en-US" altLang="zh-TW" dirty="0" smtClean="0"/>
                  <a:t>Vega</a:t>
                </a:r>
                <a:r>
                  <a:rPr lang="zh-TW" altLang="en-US" dirty="0" smtClean="0"/>
                  <a:t>結論：</a:t>
                </a:r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 smtClean="0"/>
                  <a:t>Vega</a:t>
                </a:r>
                <a:r>
                  <a:rPr lang="zh-TW" altLang="en-US" dirty="0" smtClean="0"/>
                  <a:t>在價平對</a:t>
                </a:r>
                <a:r>
                  <a:rPr lang="en-US" altLang="zh-TW" dirty="0" err="1" smtClean="0"/>
                  <a:t>vol</a:t>
                </a:r>
                <a:r>
                  <a:rPr lang="zh-TW" altLang="en-US" dirty="0" smtClean="0"/>
                  <a:t>的變動量很不明顯，但不為零</a:t>
                </a:r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 smtClean="0"/>
                  <a:t>價平附近的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Ve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</a:rPr>
                          <m:t>σ</m:t>
                        </m:r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 smtClean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為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標準常態分布的</m:t>
                    </m:r>
                  </m:oMath>
                </a14:m>
                <a:r>
                  <a:rPr lang="zh-TW" altLang="en-US" dirty="0" smtClean="0"/>
                  <a:t>機率密度函數，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為年化時間</a:t>
                </a:r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 smtClean="0"/>
                  <a:t>在一般交易的情況，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 smtClean="0"/>
                  <a:t>幾乎都在鐘形的最高點</a:t>
                </a:r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zh-TW" alt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556792"/>
                <a:ext cx="7344816" cy="2168863"/>
              </a:xfrm>
              <a:prstGeom prst="rect">
                <a:avLst/>
              </a:prstGeom>
              <a:blipFill rotWithShape="0">
                <a:blip r:embed="rId3"/>
                <a:stretch>
                  <a:fillRect l="-748" t="-14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7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971600" y="1484784"/>
            <a:ext cx="75596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zh-TW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Vol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對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greeks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的影響效果類似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價平的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vega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最大，但對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vol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極不敏感；價內、 </a:t>
            </a:r>
            <a:r>
              <a:rPr lang="en-US" altLang="zh-TW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價外的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vega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對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vol</a:t>
            </a:r>
            <a:r>
              <a:rPr lang="zh-TW" altLang="en-US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較</a:t>
            </a:r>
            <a:r>
              <a:rPr lang="en-US" altLang="zh-TW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  <a:r>
              <a:rPr lang="zh-TW" altLang="en-US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敏感</a:t>
            </a:r>
            <a:endParaRPr lang="en-US" altLang="zh-TW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TW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5800" y="5334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4400" b="1">
                <a:solidFill>
                  <a:srgbClr val="0000FF"/>
                </a:solidFill>
                <a:latin typeface="Times New Roman" panose="02020603050405020304" pitchFamily="18" charset="0"/>
              </a:rPr>
              <a:t>小結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800" y="2627784"/>
            <a:ext cx="5538000" cy="37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E01B6-E397-46D4-9261-92329A915DC7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8700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E01B6-E397-46D4-9261-92329A915DC7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1438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E01B6-E397-46D4-9261-92329A915DC7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42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波動率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影響選擇權價格因子中最難以捉摸的因子</a:t>
            </a:r>
          </a:p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波動率越高，選擇權越有價值</a:t>
            </a:r>
          </a:p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到期日越長，選擇權越有價值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buFontTx/>
              <a:buNone/>
            </a:pPr>
            <a:endParaRPr lang="en-US" altLang="zh-TW" sz="1800" dirty="0" smtClean="0"/>
          </a:p>
          <a:p>
            <a:endParaRPr lang="zh-TW" altLang="en-US" sz="1800" dirty="0" smtClean="0"/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3213100"/>
          <a:ext cx="4424363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9" name="工作表" r:id="rId4" imgW="3848100" imgH="2543251" progId="Excel.Sheet.8">
                  <p:embed/>
                </p:oleObj>
              </mc:Choice>
              <mc:Fallback>
                <p:oleObj name="工作表" r:id="rId4" imgW="3848100" imgH="254325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13100"/>
                        <a:ext cx="4424363" cy="292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4037426" y="2262188"/>
            <a:ext cx="431800" cy="288925"/>
          </a:xfrm>
          <a:prstGeom prst="rightArrow">
            <a:avLst>
              <a:gd name="adj1" fmla="val 50000"/>
              <a:gd name="adj2" fmla="val 37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4788024" y="1988840"/>
            <a:ext cx="2663825" cy="720725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ea typeface="新細明體" panose="02020500000000000000" pitchFamily="18" charset="-120"/>
              </a:rPr>
              <a:t>不確定性越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高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=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越有價值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?</a:t>
            </a:r>
            <a:endParaRPr lang="zh-TW" altLang="en-US" sz="1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13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Brownian Motion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479418"/>
                <a:ext cx="8147248" cy="3749782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TW" dirty="0" smtClean="0"/>
                  <a:t>Geometric Brownian Motion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TW" dirty="0"/>
                  <a:t>     </a:t>
                </a:r>
                <a:r>
                  <a:rPr lang="en-US" altLang="zh-TW" sz="1600" dirty="0"/>
                  <a:t>where wiener process </a:t>
                </a:r>
                <a:r>
                  <a:rPr lang="en-US" altLang="zh-TW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1600" i="1" dirty="0" err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sz="1600" i="1" dirty="0">
                        <a:latin typeface="Cambria Math" panose="02040503050406030204" pitchFamily="18" charset="0"/>
                      </a:rPr>
                      <m:t>𝜀</m:t>
                    </m:r>
                    <m:rad>
                      <m:radPr>
                        <m:degHide m:val="on"/>
                        <m:ctrlPr>
                          <a:rPr lang="el-GR" altLang="zh-TW" sz="16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rad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  ,</m:t>
                    </m:r>
                  </m:oMath>
                </a14:m>
                <a:r>
                  <a:rPr lang="en-US" altLang="zh-TW" sz="1600" dirty="0" smtClean="0"/>
                  <a:t>and </a:t>
                </a:r>
                <a14:m>
                  <m:oMath xmlns:m="http://schemas.openxmlformats.org/officeDocument/2006/math">
                    <m:r>
                      <a:rPr lang="el-GR" altLang="zh-TW" sz="16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1600" i="1" dirty="0"/>
                  <a:t> </a:t>
                </a:r>
                <a:r>
                  <a:rPr lang="en-US" altLang="zh-TW" sz="1600" dirty="0"/>
                  <a:t>is a random number drawn </a:t>
                </a:r>
                <a:r>
                  <a:rPr lang="en-US" altLang="zh-TW" sz="1600" dirty="0" smtClean="0"/>
                  <a:t>from     </a:t>
                </a:r>
                <a:br>
                  <a:rPr lang="en-US" altLang="zh-TW" sz="1600" dirty="0" smtClean="0"/>
                </a:br>
                <a:r>
                  <a:rPr lang="en-US" altLang="zh-TW" sz="1600" dirty="0" smtClean="0"/>
                  <a:t>        standard normal distribution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TW" sz="1600" dirty="0"/>
                  <a:t> </a:t>
                </a:r>
                <a:r>
                  <a:rPr lang="en-US" altLang="zh-TW" sz="1600" dirty="0" smtClean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l-GR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ad>
                      <m:radPr>
                        <m:degHide m:val="on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i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TW" dirty="0" smtClean="0"/>
                  <a:t>Property of Wiener process</a:t>
                </a:r>
                <a:br>
                  <a:rPr lang="en-US" altLang="zh-TW" dirty="0" smtClean="0"/>
                </a:br>
                <a:r>
                  <a:rPr lang="en-US" altLang="zh-TW" sz="1600" dirty="0"/>
                  <a:t>S</a:t>
                </a:r>
                <a:r>
                  <a:rPr lang="en-US" altLang="zh-TW" sz="1600" dirty="0" smtClean="0"/>
                  <a:t>ince Wiener process describes the behavior of random walks, the mean of Wiener process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16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en-US" altLang="zh-TW" sz="1600" dirty="0" smtClean="0"/>
                  <a:t/>
                </a:r>
                <a:br>
                  <a:rPr lang="en-US" altLang="zh-TW" sz="1600" dirty="0" smtClean="0"/>
                </a:br>
                <a:r>
                  <a:rPr lang="en-US" altLang="zh-TW" i="1" dirty="0" smtClean="0"/>
                  <a:t/>
                </a:r>
                <a:br>
                  <a:rPr lang="en-US" altLang="zh-TW" i="1" dirty="0" smtClean="0"/>
                </a:br>
                <a:endParaRPr lang="en-US" altLang="zh-TW" i="1" dirty="0" smtClean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479418"/>
                <a:ext cx="8147248" cy="3749782"/>
              </a:xfrm>
              <a:blipFill rotWithShape="0">
                <a:blip r:embed="rId2"/>
                <a:stretch>
                  <a:fillRect l="-1422" t="-3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5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879754"/>
              </p:ext>
            </p:extLst>
          </p:nvPr>
        </p:nvGraphicFramePr>
        <p:xfrm>
          <a:off x="755576" y="908720"/>
          <a:ext cx="7848600" cy="472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7" name="圖表" r:id="rId3" imgW="5857931" imgH="3524301" progId="Excel.Chart.8">
                  <p:embed/>
                </p:oleObj>
              </mc:Choice>
              <mc:Fallback>
                <p:oleObj name="圖表" r:id="rId3" imgW="5857931" imgH="352430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908720"/>
                        <a:ext cx="7848600" cy="472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09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812966"/>
              </p:ext>
            </p:extLst>
          </p:nvPr>
        </p:nvGraphicFramePr>
        <p:xfrm>
          <a:off x="755576" y="836712"/>
          <a:ext cx="7824787" cy="470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1" name="圖表" r:id="rId3" imgW="5857931" imgH="3524301" progId="Excel.Chart.8">
                  <p:embed/>
                </p:oleObj>
              </mc:Choice>
              <mc:Fallback>
                <p:oleObj name="圖表" r:id="rId3" imgW="5857931" imgH="352430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836712"/>
                        <a:ext cx="7824787" cy="470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17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620000" cy="11430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波動率與機率分配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4" name="Rectangle 4"/>
              <p:cNvSpPr>
                <a:spLocks noChangeArrowheads="1"/>
              </p:cNvSpPr>
              <p:nvPr/>
            </p:nvSpPr>
            <p:spPr bwMode="auto">
              <a:xfrm>
                <a:off x="676688" y="1484784"/>
                <a:ext cx="8077200" cy="2971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>
                <a:lvl1pPr marL="342900" indent="-342900" algn="ctr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1pPr>
                <a:lvl2pPr marL="742950" indent="-285750" algn="ctr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2pPr>
                <a:lvl3pPr marL="1143000" indent="-228600" algn="ctr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3pPr>
                <a:lvl4pPr marL="1600200" indent="-228600" algn="ctr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4pPr>
                <a:lvl5pPr marL="2057400" indent="-228600" algn="ctr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zh-TW" altLang="en-US" sz="2400" dirty="0" smtClean="0"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波動率： 股價報酬之年化標準差，概念較為抽象，是機率分配之觀念</a:t>
                </a:r>
              </a:p>
              <a:p>
                <a:pPr marL="361950" lvl="1" indent="-361950" algn="l" eaLnBrk="1" hangingPunct="1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zh-TW" altLang="en-US" sz="2400" dirty="0" smtClean="0"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如何年化：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TW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∗256</m:t>
                        </m:r>
                      </m:e>
                    </m:rad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l-GR" altLang="zh-TW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∗16</m:t>
                    </m:r>
                  </m:oMath>
                </a14:m>
                <a:endParaRPr lang="en-US" altLang="zh-TW" sz="2400" b="0" dirty="0" smtClean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1776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688" y="1484784"/>
                <a:ext cx="8077200" cy="2971800"/>
              </a:xfrm>
              <a:prstGeom prst="rect">
                <a:avLst/>
              </a:prstGeom>
              <a:blipFill rotWithShape="0">
                <a:blip r:embed="rId4"/>
                <a:stretch>
                  <a:fillRect l="-1434" t="-30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241417"/>
              </p:ext>
            </p:extLst>
          </p:nvPr>
        </p:nvGraphicFramePr>
        <p:xfrm>
          <a:off x="6127631" y="2348880"/>
          <a:ext cx="2635369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8" name="點陣圖影像" r:id="rId5" imgW="4247619" imgH="2886478" progId="Paint.Picture">
                  <p:embed/>
                </p:oleObj>
              </mc:Choice>
              <mc:Fallback>
                <p:oleObj name="點陣圖影像" r:id="rId5" imgW="4247619" imgH="288647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631" y="2348880"/>
                        <a:ext cx="2635369" cy="2736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mtClean="0"/>
              <a:t>B-S</a:t>
            </a:r>
            <a:r>
              <a:rPr lang="zh-TW" altLang="en-US" smtClean="0"/>
              <a:t>標的資產的機率分配</a:t>
            </a:r>
          </a:p>
        </p:txBody>
      </p:sp>
      <p:graphicFrame>
        <p:nvGraphicFramePr>
          <p:cNvPr id="2150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1562100"/>
          <a:ext cx="7342187" cy="46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8" name="圖表" r:id="rId3" imgW="5848384" imgH="3724391" progId="Excel.Chart.8">
                  <p:embed/>
                </p:oleObj>
              </mc:Choice>
              <mc:Fallback>
                <p:oleObj name="圖表" r:id="rId3" imgW="5848384" imgH="372439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62100"/>
                        <a:ext cx="7342187" cy="467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4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價格波動率的意義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zh-TW" dirty="0"/>
                  <a:t>68–95–99.7原則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kumimoji="0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𝑃</m:t>
                    </m:r>
                    <m:d>
                      <m:dPr>
                        <m:ctrlPr>
                          <a:rPr kumimoji="0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kumimoji="0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kumimoji="0" lang="el-GR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𝜎</m:t>
                        </m:r>
                      </m:e>
                    </m:d>
                    <m:r>
                      <a:rPr kumimoji="0" lang="en-US" altLang="zh-TW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kumimoji="0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68.3%</m:t>
                    </m:r>
                  </m:oMath>
                </a14:m>
                <a:endParaRPr kumimoji="0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kumimoji="0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𝑃</m:t>
                    </m:r>
                    <m:d>
                      <m:dPr>
                        <m:ctrlPr>
                          <a:rPr kumimoji="0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kumimoji="0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kumimoji="0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kumimoji="0" lang="el-GR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𝜎</m:t>
                        </m:r>
                      </m:e>
                    </m:d>
                    <m:r>
                      <a:rPr kumimoji="0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kumimoji="0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95</m:t>
                    </m:r>
                    <m:r>
                      <a:rPr kumimoji="0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.</m:t>
                    </m:r>
                    <m:r>
                      <a:rPr kumimoji="0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kumimoji="0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%</m:t>
                    </m:r>
                  </m:oMath>
                </a14:m>
                <a:endParaRPr kumimoji="0"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kumimoji="0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𝑃</m:t>
                    </m:r>
                    <m:d>
                      <m:dPr>
                        <m:ctrlPr>
                          <a:rPr kumimoji="0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kumimoji="0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kumimoji="0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kumimoji="0" lang="el-GR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𝜎</m:t>
                        </m:r>
                      </m:e>
                    </m:d>
                    <m:r>
                      <a:rPr kumimoji="0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kumimoji="0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99</m:t>
                    </m:r>
                    <m:r>
                      <a:rPr kumimoji="0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.</m:t>
                    </m:r>
                    <m:r>
                      <a:rPr kumimoji="0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7</m:t>
                    </m:r>
                    <m:r>
                      <a:rPr kumimoji="0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%</m:t>
                    </m:r>
                  </m:oMath>
                </a14:m>
                <a:endParaRPr kumimoji="0"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90000"/>
                  </a:lnSpc>
                </a:pPr>
                <a:r>
                  <a:rPr kumimoji="0" lang="zh-TW" altLang="en-US" dirty="0" smtClean="0"/>
                  <a:t>台指</a:t>
                </a:r>
                <a:r>
                  <a:rPr kumimoji="0" lang="en-US" altLang="zh-TW" dirty="0" smtClean="0"/>
                  <a:t>16%</a:t>
                </a:r>
                <a:r>
                  <a:rPr kumimoji="0" lang="zh-TW" altLang="en-US" dirty="0" smtClean="0"/>
                  <a:t>年化波動率的意義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∗16</m:t>
                    </m:r>
                  </m:oMath>
                </a14:m>
                <a:endParaRPr kumimoji="0" lang="zh-TW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換算成日波動率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16%/16=1%</a:t>
                </a:r>
              </a:p>
              <a:p>
                <a:pPr lvl="1">
                  <a:lnSpc>
                    <a:spcPct val="90000"/>
                  </a:lnSpc>
                </a:pP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以目前台指指數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18000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1%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即為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180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</a:t>
                </a:r>
              </a:p>
              <a:p>
                <a:pPr lvl="1">
                  <a:lnSpc>
                    <a:spcPct val="90000"/>
                  </a:lnSpc>
                </a:pP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68.3%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的信心水準下，台股震盪點數會介於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[-180,180]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之區間內，換言之在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個交易日中，可能有日內震幅超過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180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點的情形</a:t>
                </a:r>
              </a:p>
              <a:p>
                <a:pPr lvl="1">
                  <a:lnSpc>
                    <a:spcPct val="90000"/>
                  </a:lnSpc>
                </a:pP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95.4%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的信心水準下，台股震盪點數會介於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[-360,360]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之區間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內，換言之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22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個交易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日中，可能有日內震幅超過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360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點的情形</a:t>
                </a:r>
              </a:p>
              <a:p>
                <a:pPr lvl="1">
                  <a:lnSpc>
                    <a:spcPct val="90000"/>
                  </a:lnSpc>
                </a:pP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99.7%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的信心水準下，台股震盪點數會介於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[-540,540]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之區間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內，換言之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333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交易日中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，可能有日內震幅超過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540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點的情形</a:t>
                </a:r>
                <a:endParaRPr kumimoji="0"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kumimoji="0" lang="zh-TW" altLang="en-US" sz="2400" dirty="0" smtClean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407" t="-1752" r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12256</TotalTime>
  <Words>834</Words>
  <Application>Microsoft Office PowerPoint</Application>
  <PresentationFormat>如螢幕大小 (4:3)</PresentationFormat>
  <Paragraphs>134</Paragraphs>
  <Slides>24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預設簡報設計</vt:lpstr>
      <vt:lpstr>工作表</vt:lpstr>
      <vt:lpstr>圖表</vt:lpstr>
      <vt:lpstr>點陣圖影像</vt:lpstr>
      <vt:lpstr>波動率介紹 &amp; 波動率對Greeks影響</vt:lpstr>
      <vt:lpstr>Outline</vt:lpstr>
      <vt:lpstr>波動率</vt:lpstr>
      <vt:lpstr>Brownian Motion</vt:lpstr>
      <vt:lpstr>PowerPoint 簡報</vt:lpstr>
      <vt:lpstr>PowerPoint 簡報</vt:lpstr>
      <vt:lpstr>波動率與機率分配</vt:lpstr>
      <vt:lpstr>B-S標的資產的機率分配</vt:lpstr>
      <vt:lpstr>價格波動率的意義</vt:lpstr>
      <vt:lpstr>價格波動率的類型</vt:lpstr>
      <vt:lpstr>不同天期的波動率</vt:lpstr>
      <vt:lpstr>VIX指數</vt:lpstr>
      <vt:lpstr>VIX 指數</vt:lpstr>
      <vt:lpstr>VIX 指數</vt:lpstr>
      <vt:lpstr>波動率與時間對Greeks的影響</vt:lpstr>
      <vt:lpstr>Option Greeks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YCPS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YCPS</dc:creator>
  <cp:lastModifiedBy>vtteam</cp:lastModifiedBy>
  <cp:revision>781</cp:revision>
  <cp:lastPrinted>2021-06-16T18:18:19Z</cp:lastPrinted>
  <dcterms:created xsi:type="dcterms:W3CDTF">2005-03-04T02:07:36Z</dcterms:created>
  <dcterms:modified xsi:type="dcterms:W3CDTF">2021-10-18T17:41:23Z</dcterms:modified>
</cp:coreProperties>
</file>