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87" r:id="rId2"/>
    <p:sldId id="288" r:id="rId3"/>
    <p:sldId id="289" r:id="rId4"/>
    <p:sldId id="298" r:id="rId5"/>
    <p:sldId id="296" r:id="rId6"/>
    <p:sldId id="320" r:id="rId7"/>
    <p:sldId id="302" r:id="rId8"/>
    <p:sldId id="306" r:id="rId9"/>
    <p:sldId id="304" r:id="rId10"/>
    <p:sldId id="348" r:id="rId11"/>
    <p:sldId id="308" r:id="rId12"/>
    <p:sldId id="309" r:id="rId13"/>
    <p:sldId id="319" r:id="rId14"/>
    <p:sldId id="355" r:id="rId15"/>
    <p:sldId id="312" r:id="rId16"/>
    <p:sldId id="356" r:id="rId17"/>
    <p:sldId id="321" r:id="rId18"/>
    <p:sldId id="357" r:id="rId19"/>
    <p:sldId id="361" r:id="rId20"/>
    <p:sldId id="314" r:id="rId21"/>
    <p:sldId id="315" r:id="rId22"/>
    <p:sldId id="359" r:id="rId23"/>
    <p:sldId id="350" r:id="rId24"/>
    <p:sldId id="360" r:id="rId25"/>
    <p:sldId id="351" r:id="rId26"/>
    <p:sldId id="353" r:id="rId27"/>
    <p:sldId id="366" r:id="rId28"/>
  </p:sldIdLst>
  <p:sldSz cx="9144000" cy="6858000" type="screen4x3"/>
  <p:notesSz cx="6797675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4AADA"/>
    <a:srgbClr val="FFFFCC"/>
    <a:srgbClr val="FF6600"/>
    <a:srgbClr val="DCE6F2"/>
    <a:srgbClr val="B4C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3" autoAdjust="0"/>
    <p:restoredTop sz="76230" autoAdjust="0"/>
  </p:normalViewPr>
  <p:slideViewPr>
    <p:cSldViewPr>
      <p:cViewPr varScale="1">
        <p:scale>
          <a:sx n="127" d="100"/>
          <a:sy n="127" d="100"/>
        </p:scale>
        <p:origin x="2696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21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B1416-FD59-4957-9FD7-DE1E005A7E33}" type="doc">
      <dgm:prSet loTypeId="urn:microsoft.com/office/officeart/2005/8/layout/hProcess9" loCatId="process" qsTypeId="urn:microsoft.com/office/officeart/2005/8/quickstyle/3d4" qsCatId="3D" csTypeId="urn:microsoft.com/office/officeart/2005/8/colors/colorful1" csCatId="colorful" phldr="1"/>
      <dgm:spPr/>
    </dgm:pt>
    <dgm:pt modelId="{8969AB41-3EA2-4CB7-BB55-2B5859A7B6E6}">
      <dgm:prSet phldrT="[文字]"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買權</a:t>
          </a:r>
          <a:endParaRPr lang="en-US" altLang="zh-TW" sz="18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賣權</a:t>
          </a:r>
        </a:p>
      </dgm:t>
    </dgm:pt>
    <dgm:pt modelId="{BE902DF3-1DAA-475F-9577-DF111C0BC8C1}" type="parTrans" cxnId="{4A41AB24-4215-4F38-B58F-65E3705640E7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92F6C1E-2DB2-487B-BB70-86E247027489}" type="sibTrans" cxnId="{4A41AB24-4215-4F38-B58F-65E3705640E7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A424FD51-1FEC-4DFE-BA60-1D79567735B5}">
      <dgm:prSet phldrT="[文字]"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歐式</a:t>
          </a:r>
          <a:endParaRPr lang="en-US" altLang="zh-TW" sz="18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美式</a:t>
          </a:r>
        </a:p>
      </dgm:t>
    </dgm:pt>
    <dgm:pt modelId="{BC2103E2-9A5D-4CE3-A4FB-61A454FCC47C}" type="parTrans" cxnId="{CF2FC808-3F54-48E1-9740-91D6E4996C1C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F45B4A9B-EE52-4820-AD4B-D82F0B339BB0}" type="sibTrans" cxnId="{CF2FC808-3F54-48E1-9740-91D6E4996C1C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C25C777-9355-49DA-A255-0EF64DC39DAB}">
      <dgm:prSet phldrT="[文字]"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股票</a:t>
          </a:r>
          <a:endParaRPr lang="en-US" altLang="zh-TW" sz="18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指數</a:t>
          </a:r>
          <a:endParaRPr lang="en-US" altLang="zh-TW" sz="18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商品</a:t>
          </a:r>
          <a:endParaRPr lang="en-US" altLang="zh-TW" sz="18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利率</a:t>
          </a:r>
        </a:p>
      </dgm:t>
    </dgm:pt>
    <dgm:pt modelId="{43806702-0C96-4C82-A7D9-E7B34DA1DCB5}" type="parTrans" cxnId="{A6C71759-BE98-45A2-97CA-C4830B79B0E2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3F3E107-3B8F-45AC-BE7C-782ED7C132E9}" type="sibTrans" cxnId="{A6C71759-BE98-45A2-97CA-C4830B79B0E2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A5D1475-AB3C-492F-B0E2-C5927024DA5D}">
      <dgm:prSet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標準</a:t>
          </a:r>
          <a:endParaRPr lang="en-US" altLang="zh-TW" sz="18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新奇選擇權</a:t>
          </a:r>
        </a:p>
      </dgm:t>
    </dgm:pt>
    <dgm:pt modelId="{A7D6CBEC-5620-4287-BF0E-CF1DBF0E1DDF}" type="parTrans" cxnId="{893C3172-CA7C-46F0-9912-2DFB4F401205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A6666F1-2933-4264-9ED1-D22A681438A9}" type="sibTrans" cxnId="{893C3172-CA7C-46F0-9912-2DFB4F401205}">
      <dgm:prSet/>
      <dgm:spPr/>
      <dgm:t>
        <a:bodyPr/>
        <a:lstStyle/>
        <a:p>
          <a:endParaRPr lang="zh-TW" altLang="en-US" sz="180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BD047B82-D205-4B6B-BC21-EC5A7E3961A6}" type="pres">
      <dgm:prSet presAssocID="{64FB1416-FD59-4957-9FD7-DE1E005A7E33}" presName="CompostProcess" presStyleCnt="0">
        <dgm:presLayoutVars>
          <dgm:dir/>
          <dgm:resizeHandles val="exact"/>
        </dgm:presLayoutVars>
      </dgm:prSet>
      <dgm:spPr/>
    </dgm:pt>
    <dgm:pt modelId="{94EB7120-7B95-4698-8B55-32D99127924C}" type="pres">
      <dgm:prSet presAssocID="{64FB1416-FD59-4957-9FD7-DE1E005A7E33}" presName="arrow" presStyleLbl="bgShp" presStyleIdx="0" presStyleCnt="1"/>
      <dgm:spPr/>
    </dgm:pt>
    <dgm:pt modelId="{86FDF703-9451-4E03-8D51-519C7F21227F}" type="pres">
      <dgm:prSet presAssocID="{64FB1416-FD59-4957-9FD7-DE1E005A7E33}" presName="linearProcess" presStyleCnt="0"/>
      <dgm:spPr/>
    </dgm:pt>
    <dgm:pt modelId="{07A8F300-DDE2-4B78-9B32-E9DBA3CCF146}" type="pres">
      <dgm:prSet presAssocID="{8969AB41-3EA2-4CB7-BB55-2B5859A7B6E6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6EA989F-F575-4CFE-8063-3F1C3B841F08}" type="pres">
      <dgm:prSet presAssocID="{492F6C1E-2DB2-487B-BB70-86E247027489}" presName="sibTrans" presStyleCnt="0"/>
      <dgm:spPr/>
    </dgm:pt>
    <dgm:pt modelId="{A95FDC4C-6BB6-4E57-A754-437961340081}" type="pres">
      <dgm:prSet presAssocID="{A424FD51-1FEC-4DFE-BA60-1D79567735B5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1A96CEB-2A27-4903-BD19-456CB596AE05}" type="pres">
      <dgm:prSet presAssocID="{F45B4A9B-EE52-4820-AD4B-D82F0B339BB0}" presName="sibTrans" presStyleCnt="0"/>
      <dgm:spPr/>
    </dgm:pt>
    <dgm:pt modelId="{5130801F-23E4-4AE4-BB34-569B209A3876}" type="pres">
      <dgm:prSet presAssocID="{8C25C777-9355-49DA-A255-0EF64DC39DAB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992D266-AC88-4E5F-AED9-25F517576676}" type="pres">
      <dgm:prSet presAssocID="{43F3E107-3B8F-45AC-BE7C-782ED7C132E9}" presName="sibTrans" presStyleCnt="0"/>
      <dgm:spPr/>
    </dgm:pt>
    <dgm:pt modelId="{F2B5EDBB-8468-489A-886F-883D837DCB1F}" type="pres">
      <dgm:prSet presAssocID="{5A5D1475-AB3C-492F-B0E2-C5927024DA5D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2AF9802-54E8-4587-B053-6B383DD00C34}" type="presOf" srcId="{64FB1416-FD59-4957-9FD7-DE1E005A7E33}" destId="{BD047B82-D205-4B6B-BC21-EC5A7E3961A6}" srcOrd="0" destOrd="0" presId="urn:microsoft.com/office/officeart/2005/8/layout/hProcess9"/>
    <dgm:cxn modelId="{6865CD72-1665-44A2-AE93-F280656CF046}" type="presOf" srcId="{5A5D1475-AB3C-492F-B0E2-C5927024DA5D}" destId="{F2B5EDBB-8468-489A-886F-883D837DCB1F}" srcOrd="0" destOrd="0" presId="urn:microsoft.com/office/officeart/2005/8/layout/hProcess9"/>
    <dgm:cxn modelId="{4A41AB24-4215-4F38-B58F-65E3705640E7}" srcId="{64FB1416-FD59-4957-9FD7-DE1E005A7E33}" destId="{8969AB41-3EA2-4CB7-BB55-2B5859A7B6E6}" srcOrd="0" destOrd="0" parTransId="{BE902DF3-1DAA-475F-9577-DF111C0BC8C1}" sibTransId="{492F6C1E-2DB2-487B-BB70-86E247027489}"/>
    <dgm:cxn modelId="{893C3172-CA7C-46F0-9912-2DFB4F401205}" srcId="{64FB1416-FD59-4957-9FD7-DE1E005A7E33}" destId="{5A5D1475-AB3C-492F-B0E2-C5927024DA5D}" srcOrd="3" destOrd="0" parTransId="{A7D6CBEC-5620-4287-BF0E-CF1DBF0E1DDF}" sibTransId="{8A6666F1-2933-4264-9ED1-D22A681438A9}"/>
    <dgm:cxn modelId="{A6C71759-BE98-45A2-97CA-C4830B79B0E2}" srcId="{64FB1416-FD59-4957-9FD7-DE1E005A7E33}" destId="{8C25C777-9355-49DA-A255-0EF64DC39DAB}" srcOrd="2" destOrd="0" parTransId="{43806702-0C96-4C82-A7D9-E7B34DA1DCB5}" sibTransId="{43F3E107-3B8F-45AC-BE7C-782ED7C132E9}"/>
    <dgm:cxn modelId="{FBAB93E5-2D80-494E-85EF-F8D8EB2AA289}" type="presOf" srcId="{8C25C777-9355-49DA-A255-0EF64DC39DAB}" destId="{5130801F-23E4-4AE4-BB34-569B209A3876}" srcOrd="0" destOrd="0" presId="urn:microsoft.com/office/officeart/2005/8/layout/hProcess9"/>
    <dgm:cxn modelId="{CF2FC808-3F54-48E1-9740-91D6E4996C1C}" srcId="{64FB1416-FD59-4957-9FD7-DE1E005A7E33}" destId="{A424FD51-1FEC-4DFE-BA60-1D79567735B5}" srcOrd="1" destOrd="0" parTransId="{BC2103E2-9A5D-4CE3-A4FB-61A454FCC47C}" sibTransId="{F45B4A9B-EE52-4820-AD4B-D82F0B339BB0}"/>
    <dgm:cxn modelId="{205250D4-742B-4D0C-8EA6-C8DFE6A41F43}" type="presOf" srcId="{A424FD51-1FEC-4DFE-BA60-1D79567735B5}" destId="{A95FDC4C-6BB6-4E57-A754-437961340081}" srcOrd="0" destOrd="0" presId="urn:microsoft.com/office/officeart/2005/8/layout/hProcess9"/>
    <dgm:cxn modelId="{1A73D831-128C-455D-A6DF-7C1C1D58AB38}" type="presOf" srcId="{8969AB41-3EA2-4CB7-BB55-2B5859A7B6E6}" destId="{07A8F300-DDE2-4B78-9B32-E9DBA3CCF146}" srcOrd="0" destOrd="0" presId="urn:microsoft.com/office/officeart/2005/8/layout/hProcess9"/>
    <dgm:cxn modelId="{8F39766C-99F8-4CAE-8193-A416694454B3}" type="presParOf" srcId="{BD047B82-D205-4B6B-BC21-EC5A7E3961A6}" destId="{94EB7120-7B95-4698-8B55-32D99127924C}" srcOrd="0" destOrd="0" presId="urn:microsoft.com/office/officeart/2005/8/layout/hProcess9"/>
    <dgm:cxn modelId="{391F87F3-8FC8-4B1C-9D7D-485CE2F7F0BE}" type="presParOf" srcId="{BD047B82-D205-4B6B-BC21-EC5A7E3961A6}" destId="{86FDF703-9451-4E03-8D51-519C7F21227F}" srcOrd="1" destOrd="0" presId="urn:microsoft.com/office/officeart/2005/8/layout/hProcess9"/>
    <dgm:cxn modelId="{611566A0-B031-45ED-A4A3-E437567E58C1}" type="presParOf" srcId="{86FDF703-9451-4E03-8D51-519C7F21227F}" destId="{07A8F300-DDE2-4B78-9B32-E9DBA3CCF146}" srcOrd="0" destOrd="0" presId="urn:microsoft.com/office/officeart/2005/8/layout/hProcess9"/>
    <dgm:cxn modelId="{C495C53E-6A24-46F1-A88E-7CD57C03E104}" type="presParOf" srcId="{86FDF703-9451-4E03-8D51-519C7F21227F}" destId="{66EA989F-F575-4CFE-8063-3F1C3B841F08}" srcOrd="1" destOrd="0" presId="urn:microsoft.com/office/officeart/2005/8/layout/hProcess9"/>
    <dgm:cxn modelId="{FDE92A05-A9BD-4847-94D5-C46351BB2CA7}" type="presParOf" srcId="{86FDF703-9451-4E03-8D51-519C7F21227F}" destId="{A95FDC4C-6BB6-4E57-A754-437961340081}" srcOrd="2" destOrd="0" presId="urn:microsoft.com/office/officeart/2005/8/layout/hProcess9"/>
    <dgm:cxn modelId="{DDF1FECA-1A4B-44A8-945C-8F1F73ABF9B4}" type="presParOf" srcId="{86FDF703-9451-4E03-8D51-519C7F21227F}" destId="{51A96CEB-2A27-4903-BD19-456CB596AE05}" srcOrd="3" destOrd="0" presId="urn:microsoft.com/office/officeart/2005/8/layout/hProcess9"/>
    <dgm:cxn modelId="{C87302A6-8621-435B-AA4B-0EDAABDD6771}" type="presParOf" srcId="{86FDF703-9451-4E03-8D51-519C7F21227F}" destId="{5130801F-23E4-4AE4-BB34-569B209A3876}" srcOrd="4" destOrd="0" presId="urn:microsoft.com/office/officeart/2005/8/layout/hProcess9"/>
    <dgm:cxn modelId="{2077847D-D0D4-4F36-8D45-EED8DEF31EAA}" type="presParOf" srcId="{86FDF703-9451-4E03-8D51-519C7F21227F}" destId="{4992D266-AC88-4E5F-AED9-25F517576676}" srcOrd="5" destOrd="0" presId="urn:microsoft.com/office/officeart/2005/8/layout/hProcess9"/>
    <dgm:cxn modelId="{F9DF75B5-64EF-45AF-BD22-2DA2CA4AC9AA}" type="presParOf" srcId="{86FDF703-9451-4E03-8D51-519C7F21227F}" destId="{F2B5EDBB-8468-489A-886F-883D837DCB1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F8376D-797F-455B-BF87-49EC04214650}" type="doc">
      <dgm:prSet loTypeId="urn:microsoft.com/office/officeart/2005/8/layout/radial4" loCatId="relationship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zh-TW" altLang="en-US"/>
        </a:p>
      </dgm:t>
    </dgm:pt>
    <dgm:pt modelId="{CFC7CDF5-059C-404C-93B1-AB56C331FBE3}">
      <dgm:prSet phldrT="[文字]" custT="1"/>
      <dgm:spPr/>
      <dgm:t>
        <a:bodyPr/>
        <a:lstStyle/>
        <a:p>
          <a:r>
            <a:rPr lang="en-US" altLang="zh-TW" sz="3200" dirty="0">
              <a:latin typeface="+mn-lt"/>
              <a:ea typeface="標楷體" panose="03000509000000000000" pitchFamily="65" charset="-120"/>
            </a:rPr>
            <a:t>C</a:t>
          </a:r>
          <a:r>
            <a:rPr lang="zh-TW" altLang="en-US" sz="3200" dirty="0">
              <a:latin typeface="+mn-lt"/>
              <a:ea typeface="標楷體" panose="03000509000000000000" pitchFamily="65" charset="-120"/>
            </a:rPr>
            <a:t>、</a:t>
          </a:r>
          <a:r>
            <a:rPr lang="en-US" altLang="zh-TW" sz="3200" dirty="0">
              <a:latin typeface="+mn-lt"/>
              <a:ea typeface="標楷體" panose="03000509000000000000" pitchFamily="65" charset="-120"/>
            </a:rPr>
            <a:t>P</a:t>
          </a:r>
          <a:endParaRPr lang="zh-TW" altLang="en-US" sz="3200" dirty="0">
            <a:latin typeface="+mn-lt"/>
            <a:ea typeface="標楷體" panose="03000509000000000000" pitchFamily="65" charset="-120"/>
          </a:endParaRPr>
        </a:p>
      </dgm:t>
    </dgm:pt>
    <dgm:pt modelId="{A70DC5E8-0943-4406-8B40-1179ECCC4261}" type="parTrans" cxnId="{895C9273-8D79-412A-9248-92E98AB24A59}">
      <dgm:prSet/>
      <dgm:spPr/>
      <dgm:t>
        <a:bodyPr/>
        <a:lstStyle/>
        <a:p>
          <a:endParaRPr lang="zh-TW" altLang="en-US">
            <a:latin typeface="+mn-lt"/>
            <a:ea typeface="標楷體" panose="03000509000000000000" pitchFamily="65" charset="-120"/>
          </a:endParaRPr>
        </a:p>
      </dgm:t>
    </dgm:pt>
    <dgm:pt modelId="{5E9BBA4F-3EE2-4F60-8892-5F046CC9E3BD}" type="sibTrans" cxnId="{895C9273-8D79-412A-9248-92E98AB24A59}">
      <dgm:prSet/>
      <dgm:spPr/>
      <dgm:t>
        <a:bodyPr/>
        <a:lstStyle/>
        <a:p>
          <a:endParaRPr lang="zh-TW" altLang="en-US">
            <a:latin typeface="+mn-lt"/>
            <a:ea typeface="標楷體" panose="03000509000000000000" pitchFamily="65" charset="-120"/>
          </a:endParaRPr>
        </a:p>
      </dgm:t>
    </dgm:pt>
    <dgm:pt modelId="{DE64EA44-8E69-4697-9295-D330F4090367}">
      <dgm:prSet phldrT="[文字]"/>
      <dgm:spPr/>
      <dgm:t>
        <a:bodyPr/>
        <a:lstStyle/>
        <a:p>
          <a:r>
            <a:rPr lang="zh-TW" altLang="en-US" dirty="0">
              <a:latin typeface="+mn-lt"/>
              <a:ea typeface="標楷體" panose="03000509000000000000" pitchFamily="65" charset="-120"/>
            </a:rPr>
            <a:t>股價</a:t>
          </a:r>
          <a:r>
            <a:rPr lang="en-US" altLang="zh-TW" dirty="0">
              <a:latin typeface="+mn-lt"/>
              <a:ea typeface="標楷體" panose="03000509000000000000" pitchFamily="65" charset="-120"/>
            </a:rPr>
            <a:t>S</a:t>
          </a:r>
          <a:endParaRPr lang="zh-TW" altLang="en-US" dirty="0">
            <a:latin typeface="+mn-lt"/>
            <a:ea typeface="標楷體" panose="03000509000000000000" pitchFamily="65" charset="-120"/>
          </a:endParaRPr>
        </a:p>
      </dgm:t>
    </dgm:pt>
    <dgm:pt modelId="{9494A54E-BE53-46EA-ADA2-45EC22E7C9EC}" type="parTrans" cxnId="{D2CFF480-F96B-4C6C-8BD6-E2CFE035ED20}">
      <dgm:prSet/>
      <dgm:spPr/>
      <dgm:t>
        <a:bodyPr/>
        <a:lstStyle/>
        <a:p>
          <a:endParaRPr lang="zh-TW" altLang="en-US">
            <a:latin typeface="+mn-lt"/>
            <a:ea typeface="標楷體" panose="03000509000000000000" pitchFamily="65" charset="-120"/>
          </a:endParaRPr>
        </a:p>
      </dgm:t>
    </dgm:pt>
    <dgm:pt modelId="{9E3DF952-B925-419A-8EA9-415195BFDAE1}" type="sibTrans" cxnId="{D2CFF480-F96B-4C6C-8BD6-E2CFE035ED20}">
      <dgm:prSet/>
      <dgm:spPr/>
      <dgm:t>
        <a:bodyPr/>
        <a:lstStyle/>
        <a:p>
          <a:endParaRPr lang="zh-TW" altLang="en-US">
            <a:latin typeface="+mn-lt"/>
            <a:ea typeface="標楷體" panose="03000509000000000000" pitchFamily="65" charset="-120"/>
          </a:endParaRPr>
        </a:p>
      </dgm:t>
    </dgm:pt>
    <dgm:pt modelId="{31B144A0-0DB4-454F-B086-CF3DE78EF59E}">
      <dgm:prSet phldrT="[文字]"/>
      <dgm:spPr/>
      <dgm:t>
        <a:bodyPr/>
        <a:lstStyle/>
        <a:p>
          <a:r>
            <a:rPr lang="zh-TW" altLang="en-US" dirty="0">
              <a:latin typeface="+mn-lt"/>
              <a:ea typeface="標楷體" panose="03000509000000000000" pitchFamily="65" charset="-120"/>
            </a:rPr>
            <a:t>履約價格</a:t>
          </a:r>
          <a:r>
            <a:rPr lang="en-US" altLang="zh-TW" dirty="0">
              <a:latin typeface="+mn-lt"/>
              <a:ea typeface="標楷體" panose="03000509000000000000" pitchFamily="65" charset="-120"/>
            </a:rPr>
            <a:t>K</a:t>
          </a:r>
          <a:endParaRPr lang="zh-TW" altLang="en-US" dirty="0">
            <a:latin typeface="+mn-lt"/>
            <a:ea typeface="標楷體" panose="03000509000000000000" pitchFamily="65" charset="-120"/>
          </a:endParaRPr>
        </a:p>
      </dgm:t>
    </dgm:pt>
    <dgm:pt modelId="{FC625E07-009B-42BA-9B79-7B18E5ED9737}" type="parTrans" cxnId="{CE27DED9-34A0-4DB2-A730-42E299F8FD45}">
      <dgm:prSet/>
      <dgm:spPr/>
      <dgm:t>
        <a:bodyPr/>
        <a:lstStyle/>
        <a:p>
          <a:endParaRPr lang="zh-TW" altLang="en-US">
            <a:latin typeface="+mn-lt"/>
            <a:ea typeface="標楷體" panose="03000509000000000000" pitchFamily="65" charset="-120"/>
          </a:endParaRPr>
        </a:p>
      </dgm:t>
    </dgm:pt>
    <dgm:pt modelId="{0D161994-19C6-4306-8086-3D188FDCA797}" type="sibTrans" cxnId="{CE27DED9-34A0-4DB2-A730-42E299F8FD45}">
      <dgm:prSet/>
      <dgm:spPr/>
      <dgm:t>
        <a:bodyPr/>
        <a:lstStyle/>
        <a:p>
          <a:endParaRPr lang="zh-TW" altLang="en-US">
            <a:latin typeface="+mn-lt"/>
            <a:ea typeface="標楷體" panose="03000509000000000000" pitchFamily="65" charset="-120"/>
          </a:endParaRPr>
        </a:p>
      </dgm:t>
    </dgm:pt>
    <dgm:pt modelId="{177AB053-96EE-41C1-A053-C3D63A39B3BD}">
      <dgm:prSet phldrT="[文字]"/>
      <dgm:spPr/>
      <dgm:t>
        <a:bodyPr/>
        <a:lstStyle/>
        <a:p>
          <a:r>
            <a:rPr lang="zh-TW" altLang="en-US" dirty="0">
              <a:latin typeface="+mn-lt"/>
              <a:ea typeface="標楷體" panose="03000509000000000000" pitchFamily="65" charset="-120"/>
            </a:rPr>
            <a:t>距到期時間</a:t>
          </a:r>
          <a:r>
            <a:rPr lang="en-US" altLang="zh-TW" dirty="0">
              <a:latin typeface="+mn-lt"/>
              <a:ea typeface="標楷體" panose="03000509000000000000" pitchFamily="65" charset="-120"/>
            </a:rPr>
            <a:t>T</a:t>
          </a:r>
        </a:p>
      </dgm:t>
    </dgm:pt>
    <dgm:pt modelId="{D60887DE-EE33-443E-97A8-0E4C3405D6E7}" type="parTrans" cxnId="{55C0CB78-8416-4F80-9B4F-B450FAA8535B}">
      <dgm:prSet/>
      <dgm:spPr/>
      <dgm:t>
        <a:bodyPr/>
        <a:lstStyle/>
        <a:p>
          <a:endParaRPr lang="zh-TW" altLang="en-US">
            <a:latin typeface="+mn-lt"/>
            <a:ea typeface="標楷體" panose="03000509000000000000" pitchFamily="65" charset="-120"/>
          </a:endParaRPr>
        </a:p>
      </dgm:t>
    </dgm:pt>
    <dgm:pt modelId="{9C4EF757-F3AA-434B-B010-EBB904B3B7AE}" type="sibTrans" cxnId="{55C0CB78-8416-4F80-9B4F-B450FAA8535B}">
      <dgm:prSet/>
      <dgm:spPr/>
      <dgm:t>
        <a:bodyPr/>
        <a:lstStyle/>
        <a:p>
          <a:endParaRPr lang="zh-TW" altLang="en-US">
            <a:latin typeface="+mn-lt"/>
            <a:ea typeface="標楷體" panose="03000509000000000000" pitchFamily="65" charset="-120"/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509446FC-CB38-447F-A520-CBE8148F1A60}">
          <dgm:prSet phldrT="[文字]"/>
          <dgm:spPr/>
          <dgm:t>
            <a:bodyPr/>
            <a:lstStyle/>
            <a:p>
              <a:r>
                <a:rPr lang="zh-TW" altLang="en-US" dirty="0">
                  <a:latin typeface="+mn-lt"/>
                  <a:ea typeface="標楷體" panose="03000509000000000000" pitchFamily="65" charset="-120"/>
                </a:rPr>
                <a:t>波動率</a:t>
              </a:r>
              <a:endParaRPr lang="en-US" altLang="zh-TW" dirty="0">
                <a:latin typeface="+mn-lt"/>
                <a:ea typeface="標楷體" panose="03000509000000000000" pitchFamily="65" charset="-120"/>
              </a:endParaRPr>
            </a:p>
            <a:p>
              <a14:m>
                <m:oMath xmlns:m="http://schemas.openxmlformats.org/officeDocument/2006/math">
                  <m:r>
                    <a:rPr lang="zh-TW" altLang="en-US" i="1" smtClean="0">
                      <a:latin typeface="Cambria Math" panose="02040503050406030204" pitchFamily="18" charset="0"/>
                    </a:rPr>
                    <m:t>𝜎</m:t>
                  </m:r>
                </m:oMath>
              </a14:m>
              <a:r>
                <a:rPr lang="zh-TW" altLang="en-US" dirty="0">
                  <a:latin typeface="+mn-lt"/>
                  <a:ea typeface="標楷體" panose="03000509000000000000" pitchFamily="65" charset="-120"/>
                </a:rPr>
                <a:t> </a:t>
              </a:r>
              <a:endParaRPr lang="en-US" altLang="zh-TW" dirty="0">
                <a:latin typeface="+mn-lt"/>
                <a:ea typeface="標楷體" panose="03000509000000000000" pitchFamily="65" charset="-120"/>
              </a:endParaRPr>
            </a:p>
          </dgm:t>
        </dgm:pt>
      </mc:Choice>
      <mc:Fallback xmlns="">
        <dgm:pt modelId="{509446FC-CB38-447F-A520-CBE8148F1A60}">
          <dgm:prSet phldrT="[文字]"/>
          <dgm:spPr/>
          <dgm:t>
            <a:bodyPr/>
            <a:lstStyle/>
            <a:p>
              <a:r>
                <a:rPr lang="zh-TW" altLang="en-US" dirty="0">
                  <a:latin typeface="+mn-lt"/>
                  <a:ea typeface="標楷體" panose="03000509000000000000" pitchFamily="65" charset="-120"/>
                </a:rPr>
                <a:t>波動率</a:t>
              </a:r>
              <a:endParaRPr lang="en-US" altLang="zh-TW" dirty="0">
                <a:latin typeface="+mn-lt"/>
                <a:ea typeface="標楷體" panose="03000509000000000000" pitchFamily="65" charset="-120"/>
              </a:endParaRPr>
            </a:p>
            <a:p>
              <a:r>
                <a:rPr lang="zh-TW" altLang="en-US" i="0">
                  <a:latin typeface="+mn-lt"/>
                </a:rPr>
                <a:t>𝜎</a:t>
              </a:r>
              <a:r>
                <a:rPr lang="zh-TW" altLang="en-US" dirty="0">
                  <a:latin typeface="+mn-lt"/>
                  <a:ea typeface="標楷體" panose="03000509000000000000" pitchFamily="65" charset="-120"/>
                </a:rPr>
                <a:t> </a:t>
              </a:r>
              <a:endParaRPr lang="en-US" altLang="zh-TW" dirty="0">
                <a:latin typeface="+mn-lt"/>
                <a:ea typeface="標楷體" panose="03000509000000000000" pitchFamily="65" charset="-120"/>
              </a:endParaRPr>
            </a:p>
          </dgm:t>
        </dgm:pt>
      </mc:Fallback>
    </mc:AlternateContent>
    <dgm:pt modelId="{25F5664A-C868-4C42-B6DA-6A19A3269BFC}" type="parTrans" cxnId="{D59174F4-3E66-4084-8859-7A160CD13E49}">
      <dgm:prSet/>
      <dgm:spPr/>
      <dgm:t>
        <a:bodyPr/>
        <a:lstStyle/>
        <a:p>
          <a:endParaRPr lang="zh-TW" altLang="en-US">
            <a:latin typeface="+mn-lt"/>
            <a:ea typeface="標楷體" panose="03000509000000000000" pitchFamily="65" charset="-120"/>
          </a:endParaRPr>
        </a:p>
      </dgm:t>
    </dgm:pt>
    <dgm:pt modelId="{769EB140-84EA-44ED-99EC-266FEB491FC0}" type="sibTrans" cxnId="{D59174F4-3E66-4084-8859-7A160CD13E49}">
      <dgm:prSet/>
      <dgm:spPr/>
      <dgm:t>
        <a:bodyPr/>
        <a:lstStyle/>
        <a:p>
          <a:endParaRPr lang="zh-TW" altLang="en-US">
            <a:latin typeface="+mn-lt"/>
            <a:ea typeface="標楷體" panose="03000509000000000000" pitchFamily="65" charset="-120"/>
          </a:endParaRPr>
        </a:p>
      </dgm:t>
    </dgm:pt>
    <dgm:pt modelId="{866EFD41-1090-43D9-8512-337B6C556A50}">
      <dgm:prSet phldrT="[文字]"/>
      <dgm:spPr/>
      <dgm:t>
        <a:bodyPr/>
        <a:lstStyle/>
        <a:p>
          <a:r>
            <a:rPr lang="zh-TW" altLang="en-US" dirty="0">
              <a:latin typeface="+mn-lt"/>
              <a:ea typeface="標楷體" panose="03000509000000000000" pitchFamily="65" charset="-120"/>
            </a:rPr>
            <a:t>利率</a:t>
          </a:r>
          <a:r>
            <a:rPr lang="en-US" altLang="zh-TW" dirty="0">
              <a:latin typeface="+mn-lt"/>
              <a:ea typeface="標楷體" panose="03000509000000000000" pitchFamily="65" charset="-120"/>
            </a:rPr>
            <a:t>r</a:t>
          </a:r>
        </a:p>
      </dgm:t>
    </dgm:pt>
    <dgm:pt modelId="{CA3230B0-BE74-4A47-813F-21534E586854}" type="parTrans" cxnId="{80D0871A-5D18-4862-9369-C57F62750A2B}">
      <dgm:prSet/>
      <dgm:spPr/>
      <dgm:t>
        <a:bodyPr/>
        <a:lstStyle/>
        <a:p>
          <a:endParaRPr lang="zh-TW" altLang="en-US">
            <a:latin typeface="+mn-lt"/>
            <a:ea typeface="標楷體" panose="03000509000000000000" pitchFamily="65" charset="-120"/>
          </a:endParaRPr>
        </a:p>
      </dgm:t>
    </dgm:pt>
    <dgm:pt modelId="{848E1D89-413E-4502-A08E-4AB8AF9DD29B}" type="sibTrans" cxnId="{80D0871A-5D18-4862-9369-C57F62750A2B}">
      <dgm:prSet/>
      <dgm:spPr/>
      <dgm:t>
        <a:bodyPr/>
        <a:lstStyle/>
        <a:p>
          <a:endParaRPr lang="zh-TW" altLang="en-US">
            <a:latin typeface="+mn-lt"/>
            <a:ea typeface="標楷體" panose="03000509000000000000" pitchFamily="65" charset="-120"/>
          </a:endParaRPr>
        </a:p>
      </dgm:t>
    </dgm:pt>
    <dgm:pt modelId="{94EFE1AA-C7F9-4B8B-9FE2-18139DF76F91}">
      <dgm:prSet phldrT="[文字]"/>
      <dgm:spPr/>
      <dgm:t>
        <a:bodyPr/>
        <a:lstStyle/>
        <a:p>
          <a:r>
            <a:rPr lang="zh-TW" altLang="en-US" dirty="0">
              <a:latin typeface="+mn-lt"/>
              <a:ea typeface="標楷體" panose="03000509000000000000" pitchFamily="65" charset="-120"/>
            </a:rPr>
            <a:t>股利率</a:t>
          </a:r>
          <a:r>
            <a:rPr lang="en-US" altLang="zh-TW" dirty="0">
              <a:latin typeface="+mn-lt"/>
              <a:ea typeface="標楷體" panose="03000509000000000000" pitchFamily="65" charset="-120"/>
            </a:rPr>
            <a:t>q</a:t>
          </a:r>
        </a:p>
      </dgm:t>
    </dgm:pt>
    <dgm:pt modelId="{8B80E48B-AA55-462B-BACE-262DDE692E21}" type="parTrans" cxnId="{DAB38B03-5F26-4806-BF7F-EAB01F21399E}">
      <dgm:prSet/>
      <dgm:spPr/>
      <dgm:t>
        <a:bodyPr/>
        <a:lstStyle/>
        <a:p>
          <a:endParaRPr lang="zh-TW" altLang="en-US">
            <a:latin typeface="+mn-lt"/>
            <a:ea typeface="標楷體" panose="03000509000000000000" pitchFamily="65" charset="-120"/>
          </a:endParaRPr>
        </a:p>
      </dgm:t>
    </dgm:pt>
    <dgm:pt modelId="{ED564207-58BA-47EB-B72D-C8C387767D70}" type="sibTrans" cxnId="{DAB38B03-5F26-4806-BF7F-EAB01F21399E}">
      <dgm:prSet/>
      <dgm:spPr/>
      <dgm:t>
        <a:bodyPr/>
        <a:lstStyle/>
        <a:p>
          <a:endParaRPr lang="zh-TW" altLang="en-US">
            <a:latin typeface="+mn-lt"/>
            <a:ea typeface="標楷體" panose="03000509000000000000" pitchFamily="65" charset="-120"/>
          </a:endParaRPr>
        </a:p>
      </dgm:t>
    </dgm:pt>
    <dgm:pt modelId="{B582A963-C9C2-4888-B5D8-115DB794124E}" type="pres">
      <dgm:prSet presAssocID="{46F8376D-797F-455B-BF87-49EC0421465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E9324C45-4E38-4EDD-89F8-3D86043EB5C1}" type="pres">
      <dgm:prSet presAssocID="{CFC7CDF5-059C-404C-93B1-AB56C331FBE3}" presName="centerShape" presStyleLbl="node0" presStyleIdx="0" presStyleCnt="1"/>
      <dgm:spPr/>
      <dgm:t>
        <a:bodyPr/>
        <a:lstStyle/>
        <a:p>
          <a:endParaRPr lang="zh-TW" altLang="en-US"/>
        </a:p>
      </dgm:t>
    </dgm:pt>
    <dgm:pt modelId="{58882AED-52F9-45B9-AB74-4F4B9BA37839}" type="pres">
      <dgm:prSet presAssocID="{9494A54E-BE53-46EA-ADA2-45EC22E7C9EC}" presName="parTrans" presStyleLbl="bgSibTrans2D1" presStyleIdx="0" presStyleCnt="6"/>
      <dgm:spPr/>
      <dgm:t>
        <a:bodyPr/>
        <a:lstStyle/>
        <a:p>
          <a:endParaRPr lang="zh-TW" altLang="en-US"/>
        </a:p>
      </dgm:t>
    </dgm:pt>
    <dgm:pt modelId="{695D2173-2277-41E1-B7E3-AC89D0293F41}" type="pres">
      <dgm:prSet presAssocID="{DE64EA44-8E69-4697-9295-D330F409036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4F733D7-0118-4FE7-B744-A561716DA037}" type="pres">
      <dgm:prSet presAssocID="{FC625E07-009B-42BA-9B79-7B18E5ED9737}" presName="parTrans" presStyleLbl="bgSibTrans2D1" presStyleIdx="1" presStyleCnt="6"/>
      <dgm:spPr/>
      <dgm:t>
        <a:bodyPr/>
        <a:lstStyle/>
        <a:p>
          <a:endParaRPr lang="zh-TW" altLang="en-US"/>
        </a:p>
      </dgm:t>
    </dgm:pt>
    <dgm:pt modelId="{954D3783-41F6-465B-B80C-0F3F55EBB5F3}" type="pres">
      <dgm:prSet presAssocID="{31B144A0-0DB4-454F-B086-CF3DE78EF59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C0F3612-4B46-4DC4-A9CB-005C18CEC07A}" type="pres">
      <dgm:prSet presAssocID="{D60887DE-EE33-443E-97A8-0E4C3405D6E7}" presName="parTrans" presStyleLbl="bgSibTrans2D1" presStyleIdx="2" presStyleCnt="6"/>
      <dgm:spPr/>
      <dgm:t>
        <a:bodyPr/>
        <a:lstStyle/>
        <a:p>
          <a:endParaRPr lang="zh-TW" altLang="en-US"/>
        </a:p>
      </dgm:t>
    </dgm:pt>
    <dgm:pt modelId="{7FCA1AD5-E84B-4D80-B9B3-3EA4A915422A}" type="pres">
      <dgm:prSet presAssocID="{177AB053-96EE-41C1-A053-C3D63A39B3BD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69CBFB1-1ADA-4331-92D9-47B8B0C75050}" type="pres">
      <dgm:prSet presAssocID="{25F5664A-C868-4C42-B6DA-6A19A3269BFC}" presName="parTrans" presStyleLbl="bgSibTrans2D1" presStyleIdx="3" presStyleCnt="6"/>
      <dgm:spPr/>
      <dgm:t>
        <a:bodyPr/>
        <a:lstStyle/>
        <a:p>
          <a:endParaRPr lang="zh-TW" altLang="en-US"/>
        </a:p>
      </dgm:t>
    </dgm:pt>
    <dgm:pt modelId="{DAB78240-042E-4033-AF12-C36E635C3A0D}" type="pres">
      <dgm:prSet presAssocID="{509446FC-CB38-447F-A520-CBE8148F1A6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1C68BC5-6D23-44E5-B891-E17A578544ED}" type="pres">
      <dgm:prSet presAssocID="{CA3230B0-BE74-4A47-813F-21534E586854}" presName="parTrans" presStyleLbl="bgSibTrans2D1" presStyleIdx="4" presStyleCnt="6"/>
      <dgm:spPr/>
      <dgm:t>
        <a:bodyPr/>
        <a:lstStyle/>
        <a:p>
          <a:endParaRPr lang="zh-TW" altLang="en-US"/>
        </a:p>
      </dgm:t>
    </dgm:pt>
    <dgm:pt modelId="{A9551391-C17A-4FE7-89AD-AA44CCDAFC69}" type="pres">
      <dgm:prSet presAssocID="{866EFD41-1090-43D9-8512-337B6C556A5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CEBEE6B-2F2E-409A-BF3D-D47926370A25}" type="pres">
      <dgm:prSet presAssocID="{8B80E48B-AA55-462B-BACE-262DDE692E21}" presName="parTrans" presStyleLbl="bgSibTrans2D1" presStyleIdx="5" presStyleCnt="6"/>
      <dgm:spPr/>
      <dgm:t>
        <a:bodyPr/>
        <a:lstStyle/>
        <a:p>
          <a:endParaRPr lang="zh-TW" altLang="en-US"/>
        </a:p>
      </dgm:t>
    </dgm:pt>
    <dgm:pt modelId="{E8476583-A932-44CB-8DA8-DD32A74E3984}" type="pres">
      <dgm:prSet presAssocID="{94EFE1AA-C7F9-4B8B-9FE2-18139DF76F9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44FB852-E427-4582-983D-0D161D875012}" type="presOf" srcId="{25F5664A-C868-4C42-B6DA-6A19A3269BFC}" destId="{D69CBFB1-1ADA-4331-92D9-47B8B0C75050}" srcOrd="0" destOrd="0" presId="urn:microsoft.com/office/officeart/2005/8/layout/radial4"/>
    <dgm:cxn modelId="{55C0CB78-8416-4F80-9B4F-B450FAA8535B}" srcId="{CFC7CDF5-059C-404C-93B1-AB56C331FBE3}" destId="{177AB053-96EE-41C1-A053-C3D63A39B3BD}" srcOrd="2" destOrd="0" parTransId="{D60887DE-EE33-443E-97A8-0E4C3405D6E7}" sibTransId="{9C4EF757-F3AA-434B-B010-EBB904B3B7AE}"/>
    <dgm:cxn modelId="{42E4ACC7-AED1-4A4C-882A-03D871C3101C}" type="presOf" srcId="{DE64EA44-8E69-4697-9295-D330F4090367}" destId="{695D2173-2277-41E1-B7E3-AC89D0293F41}" srcOrd="0" destOrd="0" presId="urn:microsoft.com/office/officeart/2005/8/layout/radial4"/>
    <dgm:cxn modelId="{339B9225-C70D-4C8D-8469-BB5EF124446D}" type="presOf" srcId="{31B144A0-0DB4-454F-B086-CF3DE78EF59E}" destId="{954D3783-41F6-465B-B80C-0F3F55EBB5F3}" srcOrd="0" destOrd="0" presId="urn:microsoft.com/office/officeart/2005/8/layout/radial4"/>
    <dgm:cxn modelId="{A4B0F739-5848-4967-90AC-0788A6ADCDF2}" type="presOf" srcId="{509446FC-CB38-447F-A520-CBE8148F1A60}" destId="{DAB78240-042E-4033-AF12-C36E635C3A0D}" srcOrd="0" destOrd="0" presId="urn:microsoft.com/office/officeart/2005/8/layout/radial4"/>
    <dgm:cxn modelId="{D2764B41-A4F7-42A8-B688-F7EDAF3157CC}" type="presOf" srcId="{94EFE1AA-C7F9-4B8B-9FE2-18139DF76F91}" destId="{E8476583-A932-44CB-8DA8-DD32A74E3984}" srcOrd="0" destOrd="0" presId="urn:microsoft.com/office/officeart/2005/8/layout/radial4"/>
    <dgm:cxn modelId="{A23A6573-D589-4446-A625-08A4BECB1534}" type="presOf" srcId="{866EFD41-1090-43D9-8512-337B6C556A50}" destId="{A9551391-C17A-4FE7-89AD-AA44CCDAFC69}" srcOrd="0" destOrd="0" presId="urn:microsoft.com/office/officeart/2005/8/layout/radial4"/>
    <dgm:cxn modelId="{82E332A4-87CF-49B9-9E20-70B5ACA77677}" type="presOf" srcId="{46F8376D-797F-455B-BF87-49EC04214650}" destId="{B582A963-C9C2-4888-B5D8-115DB794124E}" srcOrd="0" destOrd="0" presId="urn:microsoft.com/office/officeart/2005/8/layout/radial4"/>
    <dgm:cxn modelId="{DAB38B03-5F26-4806-BF7F-EAB01F21399E}" srcId="{CFC7CDF5-059C-404C-93B1-AB56C331FBE3}" destId="{94EFE1AA-C7F9-4B8B-9FE2-18139DF76F91}" srcOrd="5" destOrd="0" parTransId="{8B80E48B-AA55-462B-BACE-262DDE692E21}" sibTransId="{ED564207-58BA-47EB-B72D-C8C387767D70}"/>
    <dgm:cxn modelId="{CED1F574-FEED-4AF5-83B3-19F4C27378D9}" type="presOf" srcId="{D60887DE-EE33-443E-97A8-0E4C3405D6E7}" destId="{4C0F3612-4B46-4DC4-A9CB-005C18CEC07A}" srcOrd="0" destOrd="0" presId="urn:microsoft.com/office/officeart/2005/8/layout/radial4"/>
    <dgm:cxn modelId="{CE27DED9-34A0-4DB2-A730-42E299F8FD45}" srcId="{CFC7CDF5-059C-404C-93B1-AB56C331FBE3}" destId="{31B144A0-0DB4-454F-B086-CF3DE78EF59E}" srcOrd="1" destOrd="0" parTransId="{FC625E07-009B-42BA-9B79-7B18E5ED9737}" sibTransId="{0D161994-19C6-4306-8086-3D188FDCA797}"/>
    <dgm:cxn modelId="{CB9EB850-7E31-4E55-8A0D-3B085C1D3A85}" type="presOf" srcId="{177AB053-96EE-41C1-A053-C3D63A39B3BD}" destId="{7FCA1AD5-E84B-4D80-B9B3-3EA4A915422A}" srcOrd="0" destOrd="0" presId="urn:microsoft.com/office/officeart/2005/8/layout/radial4"/>
    <dgm:cxn modelId="{0680CAFC-6270-4F89-A853-235A900B0426}" type="presOf" srcId="{CFC7CDF5-059C-404C-93B1-AB56C331FBE3}" destId="{E9324C45-4E38-4EDD-89F8-3D86043EB5C1}" srcOrd="0" destOrd="0" presId="urn:microsoft.com/office/officeart/2005/8/layout/radial4"/>
    <dgm:cxn modelId="{D08B7569-FEAD-4ECC-A1C8-08F1BBD4960B}" type="presOf" srcId="{FC625E07-009B-42BA-9B79-7B18E5ED9737}" destId="{A4F733D7-0118-4FE7-B744-A561716DA037}" srcOrd="0" destOrd="0" presId="urn:microsoft.com/office/officeart/2005/8/layout/radial4"/>
    <dgm:cxn modelId="{895C9273-8D79-412A-9248-92E98AB24A59}" srcId="{46F8376D-797F-455B-BF87-49EC04214650}" destId="{CFC7CDF5-059C-404C-93B1-AB56C331FBE3}" srcOrd="0" destOrd="0" parTransId="{A70DC5E8-0943-4406-8B40-1179ECCC4261}" sibTransId="{5E9BBA4F-3EE2-4F60-8892-5F046CC9E3BD}"/>
    <dgm:cxn modelId="{AF47ED17-7258-42A0-9534-9FDD18B57409}" type="presOf" srcId="{CA3230B0-BE74-4A47-813F-21534E586854}" destId="{01C68BC5-6D23-44E5-B891-E17A578544ED}" srcOrd="0" destOrd="0" presId="urn:microsoft.com/office/officeart/2005/8/layout/radial4"/>
    <dgm:cxn modelId="{DEEC9034-740E-46E9-920F-69583EB3E815}" type="presOf" srcId="{9494A54E-BE53-46EA-ADA2-45EC22E7C9EC}" destId="{58882AED-52F9-45B9-AB74-4F4B9BA37839}" srcOrd="0" destOrd="0" presId="urn:microsoft.com/office/officeart/2005/8/layout/radial4"/>
    <dgm:cxn modelId="{D59174F4-3E66-4084-8859-7A160CD13E49}" srcId="{CFC7CDF5-059C-404C-93B1-AB56C331FBE3}" destId="{509446FC-CB38-447F-A520-CBE8148F1A60}" srcOrd="3" destOrd="0" parTransId="{25F5664A-C868-4C42-B6DA-6A19A3269BFC}" sibTransId="{769EB140-84EA-44ED-99EC-266FEB491FC0}"/>
    <dgm:cxn modelId="{80D0871A-5D18-4862-9369-C57F62750A2B}" srcId="{CFC7CDF5-059C-404C-93B1-AB56C331FBE3}" destId="{866EFD41-1090-43D9-8512-337B6C556A50}" srcOrd="4" destOrd="0" parTransId="{CA3230B0-BE74-4A47-813F-21534E586854}" sibTransId="{848E1D89-413E-4502-A08E-4AB8AF9DD29B}"/>
    <dgm:cxn modelId="{D2CFF480-F96B-4C6C-8BD6-E2CFE035ED20}" srcId="{CFC7CDF5-059C-404C-93B1-AB56C331FBE3}" destId="{DE64EA44-8E69-4697-9295-D330F4090367}" srcOrd="0" destOrd="0" parTransId="{9494A54E-BE53-46EA-ADA2-45EC22E7C9EC}" sibTransId="{9E3DF952-B925-419A-8EA9-415195BFDAE1}"/>
    <dgm:cxn modelId="{5F860DD9-645E-471F-AEB4-18DA31870F3A}" type="presOf" srcId="{8B80E48B-AA55-462B-BACE-262DDE692E21}" destId="{0CEBEE6B-2F2E-409A-BF3D-D47926370A25}" srcOrd="0" destOrd="0" presId="urn:microsoft.com/office/officeart/2005/8/layout/radial4"/>
    <dgm:cxn modelId="{DFAEEF41-E55C-480D-BD7D-A11E106F4BE3}" type="presParOf" srcId="{B582A963-C9C2-4888-B5D8-115DB794124E}" destId="{E9324C45-4E38-4EDD-89F8-3D86043EB5C1}" srcOrd="0" destOrd="0" presId="urn:microsoft.com/office/officeart/2005/8/layout/radial4"/>
    <dgm:cxn modelId="{DCAB9651-2C08-49C1-997E-E1C9A1DEDC96}" type="presParOf" srcId="{B582A963-C9C2-4888-B5D8-115DB794124E}" destId="{58882AED-52F9-45B9-AB74-4F4B9BA37839}" srcOrd="1" destOrd="0" presId="urn:microsoft.com/office/officeart/2005/8/layout/radial4"/>
    <dgm:cxn modelId="{9DE94C40-6165-49D5-B463-3E790421F974}" type="presParOf" srcId="{B582A963-C9C2-4888-B5D8-115DB794124E}" destId="{695D2173-2277-41E1-B7E3-AC89D0293F41}" srcOrd="2" destOrd="0" presId="urn:microsoft.com/office/officeart/2005/8/layout/radial4"/>
    <dgm:cxn modelId="{0AE785AF-E6A3-42FE-9F2A-BF24687BE673}" type="presParOf" srcId="{B582A963-C9C2-4888-B5D8-115DB794124E}" destId="{A4F733D7-0118-4FE7-B744-A561716DA037}" srcOrd="3" destOrd="0" presId="urn:microsoft.com/office/officeart/2005/8/layout/radial4"/>
    <dgm:cxn modelId="{38349D25-C4D7-49C3-B04E-E2DEDC0FFBA6}" type="presParOf" srcId="{B582A963-C9C2-4888-B5D8-115DB794124E}" destId="{954D3783-41F6-465B-B80C-0F3F55EBB5F3}" srcOrd="4" destOrd="0" presId="urn:microsoft.com/office/officeart/2005/8/layout/radial4"/>
    <dgm:cxn modelId="{B3A64DF1-987F-4EF3-A16D-E6EEA47B101D}" type="presParOf" srcId="{B582A963-C9C2-4888-B5D8-115DB794124E}" destId="{4C0F3612-4B46-4DC4-A9CB-005C18CEC07A}" srcOrd="5" destOrd="0" presId="urn:microsoft.com/office/officeart/2005/8/layout/radial4"/>
    <dgm:cxn modelId="{A5559D12-483F-4F41-BAB4-71F411E81732}" type="presParOf" srcId="{B582A963-C9C2-4888-B5D8-115DB794124E}" destId="{7FCA1AD5-E84B-4D80-B9B3-3EA4A915422A}" srcOrd="6" destOrd="0" presId="urn:microsoft.com/office/officeart/2005/8/layout/radial4"/>
    <dgm:cxn modelId="{7384DEE6-D348-4919-820D-42C827DE84F4}" type="presParOf" srcId="{B582A963-C9C2-4888-B5D8-115DB794124E}" destId="{D69CBFB1-1ADA-4331-92D9-47B8B0C75050}" srcOrd="7" destOrd="0" presId="urn:microsoft.com/office/officeart/2005/8/layout/radial4"/>
    <dgm:cxn modelId="{2A227145-FDCE-498E-B332-2BF069436D68}" type="presParOf" srcId="{B582A963-C9C2-4888-B5D8-115DB794124E}" destId="{DAB78240-042E-4033-AF12-C36E635C3A0D}" srcOrd="8" destOrd="0" presId="urn:microsoft.com/office/officeart/2005/8/layout/radial4"/>
    <dgm:cxn modelId="{BDEB56DD-B2FE-4236-92CE-D3F48ADBECFE}" type="presParOf" srcId="{B582A963-C9C2-4888-B5D8-115DB794124E}" destId="{01C68BC5-6D23-44E5-B891-E17A578544ED}" srcOrd="9" destOrd="0" presId="urn:microsoft.com/office/officeart/2005/8/layout/radial4"/>
    <dgm:cxn modelId="{36661CA5-F937-4768-AB13-3DA4C8FFDE37}" type="presParOf" srcId="{B582A963-C9C2-4888-B5D8-115DB794124E}" destId="{A9551391-C17A-4FE7-89AD-AA44CCDAFC69}" srcOrd="10" destOrd="0" presId="urn:microsoft.com/office/officeart/2005/8/layout/radial4"/>
    <dgm:cxn modelId="{9CB5A797-5D4A-4DD7-847C-E1DE8B018A6B}" type="presParOf" srcId="{B582A963-C9C2-4888-B5D8-115DB794124E}" destId="{0CEBEE6B-2F2E-409A-BF3D-D47926370A25}" srcOrd="11" destOrd="0" presId="urn:microsoft.com/office/officeart/2005/8/layout/radial4"/>
    <dgm:cxn modelId="{86996FBD-3617-4B20-B567-35DB7F572478}" type="presParOf" srcId="{B582A963-C9C2-4888-B5D8-115DB794124E}" destId="{E8476583-A932-44CB-8DA8-DD32A74E3984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F8376D-797F-455B-BF87-49EC04214650}" type="doc">
      <dgm:prSet loTypeId="urn:microsoft.com/office/officeart/2005/8/layout/radial4" loCatId="relationship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zh-TW" altLang="en-US"/>
        </a:p>
      </dgm:t>
    </dgm:pt>
    <dgm:pt modelId="{CFC7CDF5-059C-404C-93B1-AB56C331FBE3}">
      <dgm:prSet phldrT="[文字]" custT="1"/>
      <dgm:spPr/>
      <dgm:t>
        <a:bodyPr/>
        <a:lstStyle/>
        <a:p>
          <a:r>
            <a:rPr lang="en-US" altLang="zh-TW" sz="3200" dirty="0">
              <a:latin typeface="+mn-lt"/>
              <a:ea typeface="標楷體" panose="03000509000000000000" pitchFamily="65" charset="-120"/>
            </a:rPr>
            <a:t>C</a:t>
          </a:r>
          <a:r>
            <a:rPr lang="zh-TW" altLang="en-US" sz="3200" dirty="0">
              <a:latin typeface="+mn-lt"/>
              <a:ea typeface="標楷體" panose="03000509000000000000" pitchFamily="65" charset="-120"/>
            </a:rPr>
            <a:t>、</a:t>
          </a:r>
          <a:r>
            <a:rPr lang="en-US" altLang="zh-TW" sz="3200" dirty="0">
              <a:latin typeface="+mn-lt"/>
              <a:ea typeface="標楷體" panose="03000509000000000000" pitchFamily="65" charset="-120"/>
            </a:rPr>
            <a:t>P</a:t>
          </a:r>
          <a:endParaRPr lang="zh-TW" altLang="en-US" sz="3200" dirty="0">
            <a:latin typeface="+mn-lt"/>
            <a:ea typeface="標楷體" panose="03000509000000000000" pitchFamily="65" charset="-120"/>
          </a:endParaRPr>
        </a:p>
      </dgm:t>
    </dgm:pt>
    <dgm:pt modelId="{A70DC5E8-0943-4406-8B40-1179ECCC4261}" type="parTrans" cxnId="{895C9273-8D79-412A-9248-92E98AB24A59}">
      <dgm:prSet/>
      <dgm:spPr/>
      <dgm:t>
        <a:bodyPr/>
        <a:lstStyle/>
        <a:p>
          <a:endParaRPr lang="zh-TW" altLang="en-US">
            <a:latin typeface="+mn-lt"/>
            <a:ea typeface="標楷體" panose="03000509000000000000" pitchFamily="65" charset="-120"/>
          </a:endParaRPr>
        </a:p>
      </dgm:t>
    </dgm:pt>
    <dgm:pt modelId="{5E9BBA4F-3EE2-4F60-8892-5F046CC9E3BD}" type="sibTrans" cxnId="{895C9273-8D79-412A-9248-92E98AB24A59}">
      <dgm:prSet/>
      <dgm:spPr/>
      <dgm:t>
        <a:bodyPr/>
        <a:lstStyle/>
        <a:p>
          <a:endParaRPr lang="zh-TW" altLang="en-US">
            <a:latin typeface="+mn-lt"/>
            <a:ea typeface="標楷體" panose="03000509000000000000" pitchFamily="65" charset="-120"/>
          </a:endParaRPr>
        </a:p>
      </dgm:t>
    </dgm:pt>
    <dgm:pt modelId="{DE64EA44-8E69-4697-9295-D330F4090367}">
      <dgm:prSet phldrT="[文字]"/>
      <dgm:spPr/>
      <dgm:t>
        <a:bodyPr/>
        <a:lstStyle/>
        <a:p>
          <a:r>
            <a:rPr lang="zh-TW" altLang="en-US" dirty="0">
              <a:latin typeface="+mn-lt"/>
              <a:ea typeface="標楷體" panose="03000509000000000000" pitchFamily="65" charset="-120"/>
            </a:rPr>
            <a:t>股價</a:t>
          </a:r>
          <a:r>
            <a:rPr lang="en-US" altLang="zh-TW" dirty="0">
              <a:latin typeface="+mn-lt"/>
              <a:ea typeface="標楷體" panose="03000509000000000000" pitchFamily="65" charset="-120"/>
            </a:rPr>
            <a:t>S</a:t>
          </a:r>
          <a:endParaRPr lang="zh-TW" altLang="en-US" dirty="0">
            <a:latin typeface="+mn-lt"/>
            <a:ea typeface="標楷體" panose="03000509000000000000" pitchFamily="65" charset="-120"/>
          </a:endParaRPr>
        </a:p>
      </dgm:t>
    </dgm:pt>
    <dgm:pt modelId="{9494A54E-BE53-46EA-ADA2-45EC22E7C9EC}" type="parTrans" cxnId="{D2CFF480-F96B-4C6C-8BD6-E2CFE035ED20}">
      <dgm:prSet/>
      <dgm:spPr/>
      <dgm:t>
        <a:bodyPr/>
        <a:lstStyle/>
        <a:p>
          <a:endParaRPr lang="zh-TW" altLang="en-US">
            <a:latin typeface="+mn-lt"/>
            <a:ea typeface="標楷體" panose="03000509000000000000" pitchFamily="65" charset="-120"/>
          </a:endParaRPr>
        </a:p>
      </dgm:t>
    </dgm:pt>
    <dgm:pt modelId="{9E3DF952-B925-419A-8EA9-415195BFDAE1}" type="sibTrans" cxnId="{D2CFF480-F96B-4C6C-8BD6-E2CFE035ED20}">
      <dgm:prSet/>
      <dgm:spPr/>
      <dgm:t>
        <a:bodyPr/>
        <a:lstStyle/>
        <a:p>
          <a:endParaRPr lang="zh-TW" altLang="en-US">
            <a:latin typeface="+mn-lt"/>
            <a:ea typeface="標楷體" panose="03000509000000000000" pitchFamily="65" charset="-120"/>
          </a:endParaRPr>
        </a:p>
      </dgm:t>
    </dgm:pt>
    <dgm:pt modelId="{31B144A0-0DB4-454F-B086-CF3DE78EF59E}">
      <dgm:prSet phldrT="[文字]"/>
      <dgm:spPr/>
      <dgm:t>
        <a:bodyPr/>
        <a:lstStyle/>
        <a:p>
          <a:r>
            <a:rPr lang="zh-TW" altLang="en-US" dirty="0">
              <a:latin typeface="+mn-lt"/>
              <a:ea typeface="標楷體" panose="03000509000000000000" pitchFamily="65" charset="-120"/>
            </a:rPr>
            <a:t>履約價格</a:t>
          </a:r>
          <a:r>
            <a:rPr lang="en-US" altLang="zh-TW" dirty="0">
              <a:latin typeface="+mn-lt"/>
              <a:ea typeface="標楷體" panose="03000509000000000000" pitchFamily="65" charset="-120"/>
            </a:rPr>
            <a:t>K</a:t>
          </a:r>
          <a:endParaRPr lang="zh-TW" altLang="en-US" dirty="0">
            <a:latin typeface="+mn-lt"/>
            <a:ea typeface="標楷體" panose="03000509000000000000" pitchFamily="65" charset="-120"/>
          </a:endParaRPr>
        </a:p>
      </dgm:t>
    </dgm:pt>
    <dgm:pt modelId="{FC625E07-009B-42BA-9B79-7B18E5ED9737}" type="parTrans" cxnId="{CE27DED9-34A0-4DB2-A730-42E299F8FD45}">
      <dgm:prSet/>
      <dgm:spPr/>
      <dgm:t>
        <a:bodyPr/>
        <a:lstStyle/>
        <a:p>
          <a:endParaRPr lang="zh-TW" altLang="en-US">
            <a:latin typeface="+mn-lt"/>
            <a:ea typeface="標楷體" panose="03000509000000000000" pitchFamily="65" charset="-120"/>
          </a:endParaRPr>
        </a:p>
      </dgm:t>
    </dgm:pt>
    <dgm:pt modelId="{0D161994-19C6-4306-8086-3D188FDCA797}" type="sibTrans" cxnId="{CE27DED9-34A0-4DB2-A730-42E299F8FD45}">
      <dgm:prSet/>
      <dgm:spPr/>
      <dgm:t>
        <a:bodyPr/>
        <a:lstStyle/>
        <a:p>
          <a:endParaRPr lang="zh-TW" altLang="en-US">
            <a:latin typeface="+mn-lt"/>
            <a:ea typeface="標楷體" panose="03000509000000000000" pitchFamily="65" charset="-120"/>
          </a:endParaRPr>
        </a:p>
      </dgm:t>
    </dgm:pt>
    <dgm:pt modelId="{177AB053-96EE-41C1-A053-C3D63A39B3BD}">
      <dgm:prSet phldrT="[文字]"/>
      <dgm:spPr/>
      <dgm:t>
        <a:bodyPr/>
        <a:lstStyle/>
        <a:p>
          <a:r>
            <a:rPr lang="zh-TW" altLang="en-US" dirty="0">
              <a:latin typeface="+mn-lt"/>
              <a:ea typeface="標楷體" panose="03000509000000000000" pitchFamily="65" charset="-120"/>
            </a:rPr>
            <a:t>距到期時間</a:t>
          </a:r>
          <a:r>
            <a:rPr lang="en-US" altLang="zh-TW" dirty="0">
              <a:latin typeface="+mn-lt"/>
              <a:ea typeface="標楷體" panose="03000509000000000000" pitchFamily="65" charset="-120"/>
            </a:rPr>
            <a:t>T</a:t>
          </a:r>
        </a:p>
      </dgm:t>
    </dgm:pt>
    <dgm:pt modelId="{D60887DE-EE33-443E-97A8-0E4C3405D6E7}" type="parTrans" cxnId="{55C0CB78-8416-4F80-9B4F-B450FAA8535B}">
      <dgm:prSet/>
      <dgm:spPr/>
      <dgm:t>
        <a:bodyPr/>
        <a:lstStyle/>
        <a:p>
          <a:endParaRPr lang="zh-TW" altLang="en-US">
            <a:latin typeface="+mn-lt"/>
            <a:ea typeface="標楷體" panose="03000509000000000000" pitchFamily="65" charset="-120"/>
          </a:endParaRPr>
        </a:p>
      </dgm:t>
    </dgm:pt>
    <dgm:pt modelId="{9C4EF757-F3AA-434B-B010-EBB904B3B7AE}" type="sibTrans" cxnId="{55C0CB78-8416-4F80-9B4F-B450FAA8535B}">
      <dgm:prSet/>
      <dgm:spPr/>
      <dgm:t>
        <a:bodyPr/>
        <a:lstStyle/>
        <a:p>
          <a:endParaRPr lang="zh-TW" altLang="en-US">
            <a:latin typeface="+mn-lt"/>
            <a:ea typeface="標楷體" panose="03000509000000000000" pitchFamily="65" charset="-120"/>
          </a:endParaRPr>
        </a:p>
      </dgm:t>
    </dgm:pt>
    <dgm:pt modelId="{509446FC-CB38-447F-A520-CBE8148F1A60}">
      <dgm:prSet phldrT="[文字]"/>
      <dgm:spPr>
        <a:blipFill>
          <a:blip xmlns:r="http://schemas.openxmlformats.org/officeDocument/2006/relationships" r:embed="rId1"/>
          <a:stretch>
            <a:fillRect l="-2674" t="-3974" r="-3209"/>
          </a:stretch>
        </a:blipFill>
      </dgm:spPr>
      <dgm:t>
        <a:bodyPr/>
        <a:lstStyle/>
        <a:p>
          <a:r>
            <a:rPr lang="zh-TW" altLang="en-US">
              <a:noFill/>
            </a:rPr>
            <a:t> </a:t>
          </a:r>
        </a:p>
      </dgm:t>
    </dgm:pt>
    <dgm:pt modelId="{25F5664A-C868-4C42-B6DA-6A19A3269BFC}" type="parTrans" cxnId="{D59174F4-3E66-4084-8859-7A160CD13E49}">
      <dgm:prSet/>
      <dgm:spPr/>
      <dgm:t>
        <a:bodyPr/>
        <a:lstStyle/>
        <a:p>
          <a:endParaRPr lang="zh-TW" altLang="en-US">
            <a:latin typeface="+mn-lt"/>
            <a:ea typeface="標楷體" panose="03000509000000000000" pitchFamily="65" charset="-120"/>
          </a:endParaRPr>
        </a:p>
      </dgm:t>
    </dgm:pt>
    <dgm:pt modelId="{769EB140-84EA-44ED-99EC-266FEB491FC0}" type="sibTrans" cxnId="{D59174F4-3E66-4084-8859-7A160CD13E49}">
      <dgm:prSet/>
      <dgm:spPr/>
      <dgm:t>
        <a:bodyPr/>
        <a:lstStyle/>
        <a:p>
          <a:endParaRPr lang="zh-TW" altLang="en-US">
            <a:latin typeface="+mn-lt"/>
            <a:ea typeface="標楷體" panose="03000509000000000000" pitchFamily="65" charset="-120"/>
          </a:endParaRPr>
        </a:p>
      </dgm:t>
    </dgm:pt>
    <dgm:pt modelId="{866EFD41-1090-43D9-8512-337B6C556A50}">
      <dgm:prSet phldrT="[文字]"/>
      <dgm:spPr/>
      <dgm:t>
        <a:bodyPr/>
        <a:lstStyle/>
        <a:p>
          <a:r>
            <a:rPr lang="zh-TW" altLang="en-US" dirty="0">
              <a:latin typeface="+mn-lt"/>
              <a:ea typeface="標楷體" panose="03000509000000000000" pitchFamily="65" charset="-120"/>
            </a:rPr>
            <a:t>利率</a:t>
          </a:r>
          <a:r>
            <a:rPr lang="en-US" altLang="zh-TW" dirty="0">
              <a:latin typeface="+mn-lt"/>
              <a:ea typeface="標楷體" panose="03000509000000000000" pitchFamily="65" charset="-120"/>
            </a:rPr>
            <a:t>r</a:t>
          </a:r>
        </a:p>
      </dgm:t>
    </dgm:pt>
    <dgm:pt modelId="{CA3230B0-BE74-4A47-813F-21534E586854}" type="parTrans" cxnId="{80D0871A-5D18-4862-9369-C57F62750A2B}">
      <dgm:prSet/>
      <dgm:spPr/>
      <dgm:t>
        <a:bodyPr/>
        <a:lstStyle/>
        <a:p>
          <a:endParaRPr lang="zh-TW" altLang="en-US">
            <a:latin typeface="+mn-lt"/>
            <a:ea typeface="標楷體" panose="03000509000000000000" pitchFamily="65" charset="-120"/>
          </a:endParaRPr>
        </a:p>
      </dgm:t>
    </dgm:pt>
    <dgm:pt modelId="{848E1D89-413E-4502-A08E-4AB8AF9DD29B}" type="sibTrans" cxnId="{80D0871A-5D18-4862-9369-C57F62750A2B}">
      <dgm:prSet/>
      <dgm:spPr/>
      <dgm:t>
        <a:bodyPr/>
        <a:lstStyle/>
        <a:p>
          <a:endParaRPr lang="zh-TW" altLang="en-US">
            <a:latin typeface="+mn-lt"/>
            <a:ea typeface="標楷體" panose="03000509000000000000" pitchFamily="65" charset="-120"/>
          </a:endParaRPr>
        </a:p>
      </dgm:t>
    </dgm:pt>
    <dgm:pt modelId="{94EFE1AA-C7F9-4B8B-9FE2-18139DF76F91}">
      <dgm:prSet phldrT="[文字]"/>
      <dgm:spPr/>
      <dgm:t>
        <a:bodyPr/>
        <a:lstStyle/>
        <a:p>
          <a:r>
            <a:rPr lang="zh-TW" altLang="en-US" dirty="0">
              <a:latin typeface="+mn-lt"/>
              <a:ea typeface="標楷體" panose="03000509000000000000" pitchFamily="65" charset="-120"/>
            </a:rPr>
            <a:t>股利率</a:t>
          </a:r>
          <a:r>
            <a:rPr lang="en-US" altLang="zh-TW" dirty="0">
              <a:latin typeface="+mn-lt"/>
              <a:ea typeface="標楷體" panose="03000509000000000000" pitchFamily="65" charset="-120"/>
            </a:rPr>
            <a:t>q</a:t>
          </a:r>
        </a:p>
      </dgm:t>
    </dgm:pt>
    <dgm:pt modelId="{8B80E48B-AA55-462B-BACE-262DDE692E21}" type="parTrans" cxnId="{DAB38B03-5F26-4806-BF7F-EAB01F21399E}">
      <dgm:prSet/>
      <dgm:spPr/>
      <dgm:t>
        <a:bodyPr/>
        <a:lstStyle/>
        <a:p>
          <a:endParaRPr lang="zh-TW" altLang="en-US">
            <a:latin typeface="+mn-lt"/>
            <a:ea typeface="標楷體" panose="03000509000000000000" pitchFamily="65" charset="-120"/>
          </a:endParaRPr>
        </a:p>
      </dgm:t>
    </dgm:pt>
    <dgm:pt modelId="{ED564207-58BA-47EB-B72D-C8C387767D70}" type="sibTrans" cxnId="{DAB38B03-5F26-4806-BF7F-EAB01F21399E}">
      <dgm:prSet/>
      <dgm:spPr/>
      <dgm:t>
        <a:bodyPr/>
        <a:lstStyle/>
        <a:p>
          <a:endParaRPr lang="zh-TW" altLang="en-US">
            <a:latin typeface="+mn-lt"/>
            <a:ea typeface="標楷體" panose="03000509000000000000" pitchFamily="65" charset="-120"/>
          </a:endParaRPr>
        </a:p>
      </dgm:t>
    </dgm:pt>
    <dgm:pt modelId="{B582A963-C9C2-4888-B5D8-115DB794124E}" type="pres">
      <dgm:prSet presAssocID="{46F8376D-797F-455B-BF87-49EC0421465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9324C45-4E38-4EDD-89F8-3D86043EB5C1}" type="pres">
      <dgm:prSet presAssocID="{CFC7CDF5-059C-404C-93B1-AB56C331FBE3}" presName="centerShape" presStyleLbl="node0" presStyleIdx="0" presStyleCnt="1"/>
      <dgm:spPr/>
    </dgm:pt>
    <dgm:pt modelId="{58882AED-52F9-45B9-AB74-4F4B9BA37839}" type="pres">
      <dgm:prSet presAssocID="{9494A54E-BE53-46EA-ADA2-45EC22E7C9EC}" presName="parTrans" presStyleLbl="bgSibTrans2D1" presStyleIdx="0" presStyleCnt="6"/>
      <dgm:spPr/>
    </dgm:pt>
    <dgm:pt modelId="{695D2173-2277-41E1-B7E3-AC89D0293F41}" type="pres">
      <dgm:prSet presAssocID="{DE64EA44-8E69-4697-9295-D330F4090367}" presName="node" presStyleLbl="node1" presStyleIdx="0" presStyleCnt="6">
        <dgm:presLayoutVars>
          <dgm:bulletEnabled val="1"/>
        </dgm:presLayoutVars>
      </dgm:prSet>
      <dgm:spPr/>
    </dgm:pt>
    <dgm:pt modelId="{A4F733D7-0118-4FE7-B744-A561716DA037}" type="pres">
      <dgm:prSet presAssocID="{FC625E07-009B-42BA-9B79-7B18E5ED9737}" presName="parTrans" presStyleLbl="bgSibTrans2D1" presStyleIdx="1" presStyleCnt="6"/>
      <dgm:spPr/>
    </dgm:pt>
    <dgm:pt modelId="{954D3783-41F6-465B-B80C-0F3F55EBB5F3}" type="pres">
      <dgm:prSet presAssocID="{31B144A0-0DB4-454F-B086-CF3DE78EF59E}" presName="node" presStyleLbl="node1" presStyleIdx="1" presStyleCnt="6">
        <dgm:presLayoutVars>
          <dgm:bulletEnabled val="1"/>
        </dgm:presLayoutVars>
      </dgm:prSet>
      <dgm:spPr/>
    </dgm:pt>
    <dgm:pt modelId="{4C0F3612-4B46-4DC4-A9CB-005C18CEC07A}" type="pres">
      <dgm:prSet presAssocID="{D60887DE-EE33-443E-97A8-0E4C3405D6E7}" presName="parTrans" presStyleLbl="bgSibTrans2D1" presStyleIdx="2" presStyleCnt="6"/>
      <dgm:spPr/>
    </dgm:pt>
    <dgm:pt modelId="{7FCA1AD5-E84B-4D80-B9B3-3EA4A915422A}" type="pres">
      <dgm:prSet presAssocID="{177AB053-96EE-41C1-A053-C3D63A39B3BD}" presName="node" presStyleLbl="node1" presStyleIdx="2" presStyleCnt="6">
        <dgm:presLayoutVars>
          <dgm:bulletEnabled val="1"/>
        </dgm:presLayoutVars>
      </dgm:prSet>
      <dgm:spPr/>
    </dgm:pt>
    <dgm:pt modelId="{D69CBFB1-1ADA-4331-92D9-47B8B0C75050}" type="pres">
      <dgm:prSet presAssocID="{25F5664A-C868-4C42-B6DA-6A19A3269BFC}" presName="parTrans" presStyleLbl="bgSibTrans2D1" presStyleIdx="3" presStyleCnt="6"/>
      <dgm:spPr/>
    </dgm:pt>
    <dgm:pt modelId="{DAB78240-042E-4033-AF12-C36E635C3A0D}" type="pres">
      <dgm:prSet presAssocID="{509446FC-CB38-447F-A520-CBE8148F1A60}" presName="node" presStyleLbl="node1" presStyleIdx="3" presStyleCnt="6">
        <dgm:presLayoutVars>
          <dgm:bulletEnabled val="1"/>
        </dgm:presLayoutVars>
      </dgm:prSet>
      <dgm:spPr/>
    </dgm:pt>
    <dgm:pt modelId="{01C68BC5-6D23-44E5-B891-E17A578544ED}" type="pres">
      <dgm:prSet presAssocID="{CA3230B0-BE74-4A47-813F-21534E586854}" presName="parTrans" presStyleLbl="bgSibTrans2D1" presStyleIdx="4" presStyleCnt="6"/>
      <dgm:spPr/>
    </dgm:pt>
    <dgm:pt modelId="{A9551391-C17A-4FE7-89AD-AA44CCDAFC69}" type="pres">
      <dgm:prSet presAssocID="{866EFD41-1090-43D9-8512-337B6C556A50}" presName="node" presStyleLbl="node1" presStyleIdx="4" presStyleCnt="6">
        <dgm:presLayoutVars>
          <dgm:bulletEnabled val="1"/>
        </dgm:presLayoutVars>
      </dgm:prSet>
      <dgm:spPr/>
    </dgm:pt>
    <dgm:pt modelId="{0CEBEE6B-2F2E-409A-BF3D-D47926370A25}" type="pres">
      <dgm:prSet presAssocID="{8B80E48B-AA55-462B-BACE-262DDE692E21}" presName="parTrans" presStyleLbl="bgSibTrans2D1" presStyleIdx="5" presStyleCnt="6"/>
      <dgm:spPr/>
    </dgm:pt>
    <dgm:pt modelId="{E8476583-A932-44CB-8DA8-DD32A74E3984}" type="pres">
      <dgm:prSet presAssocID="{94EFE1AA-C7F9-4B8B-9FE2-18139DF76F91}" presName="node" presStyleLbl="node1" presStyleIdx="5" presStyleCnt="6">
        <dgm:presLayoutVars>
          <dgm:bulletEnabled val="1"/>
        </dgm:presLayoutVars>
      </dgm:prSet>
      <dgm:spPr/>
    </dgm:pt>
  </dgm:ptLst>
  <dgm:cxnLst>
    <dgm:cxn modelId="{339B9225-C70D-4C8D-8469-BB5EF124446D}" type="presOf" srcId="{31B144A0-0DB4-454F-B086-CF3DE78EF59E}" destId="{954D3783-41F6-465B-B80C-0F3F55EBB5F3}" srcOrd="0" destOrd="0" presId="urn:microsoft.com/office/officeart/2005/8/layout/radial4"/>
    <dgm:cxn modelId="{CE27DED9-34A0-4DB2-A730-42E299F8FD45}" srcId="{CFC7CDF5-059C-404C-93B1-AB56C331FBE3}" destId="{31B144A0-0DB4-454F-B086-CF3DE78EF59E}" srcOrd="1" destOrd="0" parTransId="{FC625E07-009B-42BA-9B79-7B18E5ED9737}" sibTransId="{0D161994-19C6-4306-8086-3D188FDCA797}"/>
    <dgm:cxn modelId="{D59174F4-3E66-4084-8859-7A160CD13E49}" srcId="{CFC7CDF5-059C-404C-93B1-AB56C331FBE3}" destId="{509446FC-CB38-447F-A520-CBE8148F1A60}" srcOrd="3" destOrd="0" parTransId="{25F5664A-C868-4C42-B6DA-6A19A3269BFC}" sibTransId="{769EB140-84EA-44ED-99EC-266FEB491FC0}"/>
    <dgm:cxn modelId="{DEEC9034-740E-46E9-920F-69583EB3E815}" type="presOf" srcId="{9494A54E-BE53-46EA-ADA2-45EC22E7C9EC}" destId="{58882AED-52F9-45B9-AB74-4F4B9BA37839}" srcOrd="0" destOrd="0" presId="urn:microsoft.com/office/officeart/2005/8/layout/radial4"/>
    <dgm:cxn modelId="{CB9EB850-7E31-4E55-8A0D-3B085C1D3A85}" type="presOf" srcId="{177AB053-96EE-41C1-A053-C3D63A39B3BD}" destId="{7FCA1AD5-E84B-4D80-B9B3-3EA4A915422A}" srcOrd="0" destOrd="0" presId="urn:microsoft.com/office/officeart/2005/8/layout/radial4"/>
    <dgm:cxn modelId="{5F860DD9-645E-471F-AEB4-18DA31870F3A}" type="presOf" srcId="{8B80E48B-AA55-462B-BACE-262DDE692E21}" destId="{0CEBEE6B-2F2E-409A-BF3D-D47926370A25}" srcOrd="0" destOrd="0" presId="urn:microsoft.com/office/officeart/2005/8/layout/radial4"/>
    <dgm:cxn modelId="{D08B7569-FEAD-4ECC-A1C8-08F1BBD4960B}" type="presOf" srcId="{FC625E07-009B-42BA-9B79-7B18E5ED9737}" destId="{A4F733D7-0118-4FE7-B744-A561716DA037}" srcOrd="0" destOrd="0" presId="urn:microsoft.com/office/officeart/2005/8/layout/radial4"/>
    <dgm:cxn modelId="{A23A6573-D589-4446-A625-08A4BECB1534}" type="presOf" srcId="{866EFD41-1090-43D9-8512-337B6C556A50}" destId="{A9551391-C17A-4FE7-89AD-AA44CCDAFC69}" srcOrd="0" destOrd="0" presId="urn:microsoft.com/office/officeart/2005/8/layout/radial4"/>
    <dgm:cxn modelId="{0680CAFC-6270-4F89-A853-235A900B0426}" type="presOf" srcId="{CFC7CDF5-059C-404C-93B1-AB56C331FBE3}" destId="{E9324C45-4E38-4EDD-89F8-3D86043EB5C1}" srcOrd="0" destOrd="0" presId="urn:microsoft.com/office/officeart/2005/8/layout/radial4"/>
    <dgm:cxn modelId="{D44FB852-E427-4582-983D-0D161D875012}" type="presOf" srcId="{25F5664A-C868-4C42-B6DA-6A19A3269BFC}" destId="{D69CBFB1-1ADA-4331-92D9-47B8B0C75050}" srcOrd="0" destOrd="0" presId="urn:microsoft.com/office/officeart/2005/8/layout/radial4"/>
    <dgm:cxn modelId="{55C0CB78-8416-4F80-9B4F-B450FAA8535B}" srcId="{CFC7CDF5-059C-404C-93B1-AB56C331FBE3}" destId="{177AB053-96EE-41C1-A053-C3D63A39B3BD}" srcOrd="2" destOrd="0" parTransId="{D60887DE-EE33-443E-97A8-0E4C3405D6E7}" sibTransId="{9C4EF757-F3AA-434B-B010-EBB904B3B7AE}"/>
    <dgm:cxn modelId="{CED1F574-FEED-4AF5-83B3-19F4C27378D9}" type="presOf" srcId="{D60887DE-EE33-443E-97A8-0E4C3405D6E7}" destId="{4C0F3612-4B46-4DC4-A9CB-005C18CEC07A}" srcOrd="0" destOrd="0" presId="urn:microsoft.com/office/officeart/2005/8/layout/radial4"/>
    <dgm:cxn modelId="{82E332A4-87CF-49B9-9E20-70B5ACA77677}" type="presOf" srcId="{46F8376D-797F-455B-BF87-49EC04214650}" destId="{B582A963-C9C2-4888-B5D8-115DB794124E}" srcOrd="0" destOrd="0" presId="urn:microsoft.com/office/officeart/2005/8/layout/radial4"/>
    <dgm:cxn modelId="{42E4ACC7-AED1-4A4C-882A-03D871C3101C}" type="presOf" srcId="{DE64EA44-8E69-4697-9295-D330F4090367}" destId="{695D2173-2277-41E1-B7E3-AC89D0293F41}" srcOrd="0" destOrd="0" presId="urn:microsoft.com/office/officeart/2005/8/layout/radial4"/>
    <dgm:cxn modelId="{AF47ED17-7258-42A0-9534-9FDD18B57409}" type="presOf" srcId="{CA3230B0-BE74-4A47-813F-21534E586854}" destId="{01C68BC5-6D23-44E5-B891-E17A578544ED}" srcOrd="0" destOrd="0" presId="urn:microsoft.com/office/officeart/2005/8/layout/radial4"/>
    <dgm:cxn modelId="{A4B0F739-5848-4967-90AC-0788A6ADCDF2}" type="presOf" srcId="{509446FC-CB38-447F-A520-CBE8148F1A60}" destId="{DAB78240-042E-4033-AF12-C36E635C3A0D}" srcOrd="0" destOrd="0" presId="urn:microsoft.com/office/officeart/2005/8/layout/radial4"/>
    <dgm:cxn modelId="{DAB38B03-5F26-4806-BF7F-EAB01F21399E}" srcId="{CFC7CDF5-059C-404C-93B1-AB56C331FBE3}" destId="{94EFE1AA-C7F9-4B8B-9FE2-18139DF76F91}" srcOrd="5" destOrd="0" parTransId="{8B80E48B-AA55-462B-BACE-262DDE692E21}" sibTransId="{ED564207-58BA-47EB-B72D-C8C387767D70}"/>
    <dgm:cxn modelId="{D2CFF480-F96B-4C6C-8BD6-E2CFE035ED20}" srcId="{CFC7CDF5-059C-404C-93B1-AB56C331FBE3}" destId="{DE64EA44-8E69-4697-9295-D330F4090367}" srcOrd="0" destOrd="0" parTransId="{9494A54E-BE53-46EA-ADA2-45EC22E7C9EC}" sibTransId="{9E3DF952-B925-419A-8EA9-415195BFDAE1}"/>
    <dgm:cxn modelId="{80D0871A-5D18-4862-9369-C57F62750A2B}" srcId="{CFC7CDF5-059C-404C-93B1-AB56C331FBE3}" destId="{866EFD41-1090-43D9-8512-337B6C556A50}" srcOrd="4" destOrd="0" parTransId="{CA3230B0-BE74-4A47-813F-21534E586854}" sibTransId="{848E1D89-413E-4502-A08E-4AB8AF9DD29B}"/>
    <dgm:cxn modelId="{D2764B41-A4F7-42A8-B688-F7EDAF3157CC}" type="presOf" srcId="{94EFE1AA-C7F9-4B8B-9FE2-18139DF76F91}" destId="{E8476583-A932-44CB-8DA8-DD32A74E3984}" srcOrd="0" destOrd="0" presId="urn:microsoft.com/office/officeart/2005/8/layout/radial4"/>
    <dgm:cxn modelId="{895C9273-8D79-412A-9248-92E98AB24A59}" srcId="{46F8376D-797F-455B-BF87-49EC04214650}" destId="{CFC7CDF5-059C-404C-93B1-AB56C331FBE3}" srcOrd="0" destOrd="0" parTransId="{A70DC5E8-0943-4406-8B40-1179ECCC4261}" sibTransId="{5E9BBA4F-3EE2-4F60-8892-5F046CC9E3BD}"/>
    <dgm:cxn modelId="{DFAEEF41-E55C-480D-BD7D-A11E106F4BE3}" type="presParOf" srcId="{B582A963-C9C2-4888-B5D8-115DB794124E}" destId="{E9324C45-4E38-4EDD-89F8-3D86043EB5C1}" srcOrd="0" destOrd="0" presId="urn:microsoft.com/office/officeart/2005/8/layout/radial4"/>
    <dgm:cxn modelId="{DCAB9651-2C08-49C1-997E-E1C9A1DEDC96}" type="presParOf" srcId="{B582A963-C9C2-4888-B5D8-115DB794124E}" destId="{58882AED-52F9-45B9-AB74-4F4B9BA37839}" srcOrd="1" destOrd="0" presId="urn:microsoft.com/office/officeart/2005/8/layout/radial4"/>
    <dgm:cxn modelId="{9DE94C40-6165-49D5-B463-3E790421F974}" type="presParOf" srcId="{B582A963-C9C2-4888-B5D8-115DB794124E}" destId="{695D2173-2277-41E1-B7E3-AC89D0293F41}" srcOrd="2" destOrd="0" presId="urn:microsoft.com/office/officeart/2005/8/layout/radial4"/>
    <dgm:cxn modelId="{0AE785AF-E6A3-42FE-9F2A-BF24687BE673}" type="presParOf" srcId="{B582A963-C9C2-4888-B5D8-115DB794124E}" destId="{A4F733D7-0118-4FE7-B744-A561716DA037}" srcOrd="3" destOrd="0" presId="urn:microsoft.com/office/officeart/2005/8/layout/radial4"/>
    <dgm:cxn modelId="{38349D25-C4D7-49C3-B04E-E2DEDC0FFBA6}" type="presParOf" srcId="{B582A963-C9C2-4888-B5D8-115DB794124E}" destId="{954D3783-41F6-465B-B80C-0F3F55EBB5F3}" srcOrd="4" destOrd="0" presId="urn:microsoft.com/office/officeart/2005/8/layout/radial4"/>
    <dgm:cxn modelId="{B3A64DF1-987F-4EF3-A16D-E6EEA47B101D}" type="presParOf" srcId="{B582A963-C9C2-4888-B5D8-115DB794124E}" destId="{4C0F3612-4B46-4DC4-A9CB-005C18CEC07A}" srcOrd="5" destOrd="0" presId="urn:microsoft.com/office/officeart/2005/8/layout/radial4"/>
    <dgm:cxn modelId="{A5559D12-483F-4F41-BAB4-71F411E81732}" type="presParOf" srcId="{B582A963-C9C2-4888-B5D8-115DB794124E}" destId="{7FCA1AD5-E84B-4D80-B9B3-3EA4A915422A}" srcOrd="6" destOrd="0" presId="urn:microsoft.com/office/officeart/2005/8/layout/radial4"/>
    <dgm:cxn modelId="{7384DEE6-D348-4919-820D-42C827DE84F4}" type="presParOf" srcId="{B582A963-C9C2-4888-B5D8-115DB794124E}" destId="{D69CBFB1-1ADA-4331-92D9-47B8B0C75050}" srcOrd="7" destOrd="0" presId="urn:microsoft.com/office/officeart/2005/8/layout/radial4"/>
    <dgm:cxn modelId="{2A227145-FDCE-498E-B332-2BF069436D68}" type="presParOf" srcId="{B582A963-C9C2-4888-B5D8-115DB794124E}" destId="{DAB78240-042E-4033-AF12-C36E635C3A0D}" srcOrd="8" destOrd="0" presId="urn:microsoft.com/office/officeart/2005/8/layout/radial4"/>
    <dgm:cxn modelId="{BDEB56DD-B2FE-4236-92CE-D3F48ADBECFE}" type="presParOf" srcId="{B582A963-C9C2-4888-B5D8-115DB794124E}" destId="{01C68BC5-6D23-44E5-B891-E17A578544ED}" srcOrd="9" destOrd="0" presId="urn:microsoft.com/office/officeart/2005/8/layout/radial4"/>
    <dgm:cxn modelId="{36661CA5-F937-4768-AB13-3DA4C8FFDE37}" type="presParOf" srcId="{B582A963-C9C2-4888-B5D8-115DB794124E}" destId="{A9551391-C17A-4FE7-89AD-AA44CCDAFC69}" srcOrd="10" destOrd="0" presId="urn:microsoft.com/office/officeart/2005/8/layout/radial4"/>
    <dgm:cxn modelId="{9CB5A797-5D4A-4DD7-847C-E1DE8B018A6B}" type="presParOf" srcId="{B582A963-C9C2-4888-B5D8-115DB794124E}" destId="{0CEBEE6B-2F2E-409A-BF3D-D47926370A25}" srcOrd="11" destOrd="0" presId="urn:microsoft.com/office/officeart/2005/8/layout/radial4"/>
    <dgm:cxn modelId="{86996FBD-3617-4B20-B567-35DB7F572478}" type="presParOf" srcId="{B582A963-C9C2-4888-B5D8-115DB794124E}" destId="{E8476583-A932-44CB-8DA8-DD32A74E3984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ABD3F0-AE88-4E5D-AEE6-85B1D19A74AE}" type="doc">
      <dgm:prSet loTypeId="urn:microsoft.com/office/officeart/2005/8/layout/matrix1" loCatId="matrix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A74B10D1-2F6A-40BA-BFA0-EFF9E607CD23}">
      <dgm:prSet phldrT="[文字]"/>
      <dgm:spPr/>
      <dgm:t>
        <a:bodyPr/>
        <a:lstStyle/>
        <a:p>
          <a:r>
            <a:rPr lang="en-US" altLang="zh-TW" b="1" i="0" dirty="0" smtClean="0">
              <a:latin typeface="標楷體" panose="03000509000000000000" pitchFamily="65" charset="-120"/>
              <a:ea typeface="標楷體" panose="03000509000000000000" pitchFamily="65" charset="-120"/>
            </a:rPr>
            <a:t>S</a:t>
          </a:r>
          <a:r>
            <a:rPr lang="zh-TW" altLang="en-US" b="1" i="0" dirty="0" smtClean="0">
              <a:latin typeface="標楷體" panose="03000509000000000000" pitchFamily="65" charset="-120"/>
              <a:ea typeface="標楷體" panose="03000509000000000000" pitchFamily="65" charset="-120"/>
            </a:rPr>
            <a:t>相關風險</a:t>
          </a:r>
          <a:r>
            <a:rPr lang="zh-TW" altLang="en-US" b="1" i="0" dirty="0">
              <a:latin typeface="標楷體" panose="03000509000000000000" pitchFamily="65" charset="-120"/>
              <a:ea typeface="標楷體" panose="03000509000000000000" pitchFamily="65" charset="-120"/>
            </a:rPr>
            <a:t>因子</a:t>
          </a:r>
        </a:p>
      </dgm:t>
    </dgm:pt>
    <dgm:pt modelId="{4D5C275C-7143-4F66-BEAF-46C8DBBA4CEF}" type="parTrans" cxnId="{3D2995EA-8FFA-45C3-854D-3F5C3D2D20A5}">
      <dgm:prSet/>
      <dgm:spPr/>
      <dgm:t>
        <a:bodyPr/>
        <a:lstStyle/>
        <a:p>
          <a:endParaRPr lang="zh-TW" altLang="en-US"/>
        </a:p>
      </dgm:t>
    </dgm:pt>
    <dgm:pt modelId="{FD9D23BF-6245-4026-832B-6DB6889BC762}" type="sibTrans" cxnId="{3D2995EA-8FFA-45C3-854D-3F5C3D2D20A5}">
      <dgm:prSet/>
      <dgm:spPr/>
      <dgm:t>
        <a:bodyPr/>
        <a:lstStyle/>
        <a:p>
          <a:endParaRPr lang="zh-TW" altLang="en-US"/>
        </a:p>
      </dgm:t>
    </dgm:pt>
    <dgm:pt modelId="{51EF4CAE-C97D-48D0-8909-50ED38375D10}">
      <dgm:prSet phldrT="[文字]"/>
      <dgm:spPr/>
      <dgm:t>
        <a:bodyPr/>
        <a:lstStyle/>
        <a:p>
          <a:r>
            <a:rPr lang="en-US" altLang="zh-TW" b="1" dirty="0"/>
            <a:t>Delta</a:t>
          </a:r>
        </a:p>
        <a:p>
          <a:r>
            <a:rPr kumimoji="0" lang="zh-TW" altLang="en-US" dirty="0">
              <a:ea typeface="標楷體" panose="03000509000000000000" pitchFamily="65" charset="-120"/>
            </a:rPr>
            <a:t>選擇權價值對於標的物</a:t>
          </a:r>
          <a:r>
            <a:rPr kumimoji="0" lang="zh-TW" altLang="en-US" b="1" u="none" dirty="0">
              <a:solidFill>
                <a:srgbClr val="FFFF00"/>
              </a:solidFill>
              <a:ea typeface="標楷體" panose="03000509000000000000" pitchFamily="65" charset="-120"/>
            </a:rPr>
            <a:t>方向</a:t>
          </a:r>
          <a:r>
            <a:rPr kumimoji="0" lang="zh-TW" altLang="en-US" dirty="0">
              <a:ea typeface="標楷體" panose="03000509000000000000" pitchFamily="65" charset="-120"/>
            </a:rPr>
            <a:t>的敏感程度</a:t>
          </a:r>
          <a:endParaRPr lang="zh-TW" altLang="en-US" dirty="0"/>
        </a:p>
      </dgm:t>
    </dgm:pt>
    <dgm:pt modelId="{F8C91ECC-AEFA-42EE-9049-402D78C124F0}" type="parTrans" cxnId="{7F2075C7-211A-434C-921F-2C4655F767CE}">
      <dgm:prSet/>
      <dgm:spPr/>
      <dgm:t>
        <a:bodyPr/>
        <a:lstStyle/>
        <a:p>
          <a:endParaRPr lang="zh-TW" altLang="en-US"/>
        </a:p>
      </dgm:t>
    </dgm:pt>
    <dgm:pt modelId="{A486C1C0-E0CE-4568-9C87-130F3467C70E}" type="sibTrans" cxnId="{7F2075C7-211A-434C-921F-2C4655F767CE}">
      <dgm:prSet/>
      <dgm:spPr/>
      <dgm:t>
        <a:bodyPr/>
        <a:lstStyle/>
        <a:p>
          <a:endParaRPr lang="zh-TW" altLang="en-US"/>
        </a:p>
      </dgm:t>
    </dgm:pt>
    <dgm:pt modelId="{AEF5D4E0-630D-4138-99C5-936417D4C706}">
      <dgm:prSet phldrT="[文字]"/>
      <dgm:spPr/>
      <dgm:t>
        <a:bodyPr/>
        <a:lstStyle/>
        <a:p>
          <a:r>
            <a:rPr lang="en-US" altLang="zh-TW" b="1" dirty="0"/>
            <a:t>Gamma</a:t>
          </a:r>
        </a:p>
        <a:p>
          <a:r>
            <a:rPr lang="zh-TW" altLang="en-US" dirty="0">
              <a:ea typeface="標楷體" panose="03000509000000000000" pitchFamily="65" charset="-120"/>
            </a:rPr>
            <a:t>選擇權價值對於標的物</a:t>
          </a:r>
          <a:r>
            <a:rPr lang="zh-TW" altLang="en-US" b="1" u="none" dirty="0">
              <a:solidFill>
                <a:srgbClr val="FFFF00"/>
              </a:solidFill>
              <a:ea typeface="標楷體" panose="03000509000000000000" pitchFamily="65" charset="-120"/>
            </a:rPr>
            <a:t>振幅</a:t>
          </a:r>
          <a:r>
            <a:rPr lang="zh-TW" altLang="en-US" dirty="0">
              <a:ea typeface="標楷體" panose="03000509000000000000" pitchFamily="65" charset="-120"/>
            </a:rPr>
            <a:t>的敏感程度</a:t>
          </a:r>
          <a:endParaRPr lang="zh-TW" altLang="en-US" dirty="0"/>
        </a:p>
      </dgm:t>
    </dgm:pt>
    <dgm:pt modelId="{175286F4-B5CA-49B1-B51E-119B2F85FFA7}" type="parTrans" cxnId="{FCD00495-8224-4D2A-8622-1C1A3EB50C37}">
      <dgm:prSet/>
      <dgm:spPr/>
      <dgm:t>
        <a:bodyPr/>
        <a:lstStyle/>
        <a:p>
          <a:endParaRPr lang="zh-TW" altLang="en-US"/>
        </a:p>
      </dgm:t>
    </dgm:pt>
    <dgm:pt modelId="{88A63C02-4CCE-4666-8904-375416A4AC4A}" type="sibTrans" cxnId="{FCD00495-8224-4D2A-8622-1C1A3EB50C37}">
      <dgm:prSet/>
      <dgm:spPr/>
      <dgm:t>
        <a:bodyPr/>
        <a:lstStyle/>
        <a:p>
          <a:endParaRPr lang="zh-TW" altLang="en-US"/>
        </a:p>
      </dgm:t>
    </dgm:pt>
    <dgm:pt modelId="{298EDF83-CEF5-48BD-945A-0B8C34059ADD}">
      <dgm:prSet phldrT="[文字]"/>
      <dgm:spPr/>
      <dgm:t>
        <a:bodyPr/>
        <a:lstStyle/>
        <a:p>
          <a:r>
            <a:rPr lang="en-US" altLang="zh-TW" b="1" dirty="0" smtClean="0"/>
            <a:t>Speed</a:t>
          </a:r>
        </a:p>
        <a:p>
          <a:r>
            <a:rPr lang="zh-TW" altLang="en-US" dirty="0" smtClean="0">
              <a:ea typeface="標楷體" panose="03000509000000000000" pitchFamily="65" charset="-120"/>
            </a:rPr>
            <a:t>選擇權價值波動</a:t>
          </a:r>
          <a:r>
            <a:rPr lang="zh-TW" altLang="en-US" b="1" u="none" dirty="0" smtClean="0">
              <a:solidFill>
                <a:srgbClr val="FFFF00"/>
              </a:solidFill>
              <a:ea typeface="標楷體" panose="03000509000000000000" pitchFamily="65" charset="-120"/>
            </a:rPr>
            <a:t>加速度</a:t>
          </a:r>
          <a:r>
            <a:rPr lang="zh-TW" altLang="en-US" dirty="0" smtClean="0">
              <a:ea typeface="標楷體" panose="03000509000000000000" pitchFamily="65" charset="-120"/>
            </a:rPr>
            <a:t>的變動量</a:t>
          </a:r>
          <a:endParaRPr lang="zh-TW" altLang="en-US" dirty="0"/>
        </a:p>
      </dgm:t>
    </dgm:pt>
    <dgm:pt modelId="{2B3A626B-8C7E-4752-8470-9495463AEF78}" type="parTrans" cxnId="{C88DF591-D4CA-4032-BC16-3DC4CBCC2589}">
      <dgm:prSet/>
      <dgm:spPr/>
      <dgm:t>
        <a:bodyPr/>
        <a:lstStyle/>
        <a:p>
          <a:endParaRPr lang="zh-TW" altLang="en-US"/>
        </a:p>
      </dgm:t>
    </dgm:pt>
    <dgm:pt modelId="{F4DB50FF-489B-4F13-89C1-CD8480F25808}" type="sibTrans" cxnId="{C88DF591-D4CA-4032-BC16-3DC4CBCC2589}">
      <dgm:prSet/>
      <dgm:spPr/>
      <dgm:t>
        <a:bodyPr/>
        <a:lstStyle/>
        <a:p>
          <a:endParaRPr lang="zh-TW" altLang="en-US"/>
        </a:p>
      </dgm:t>
    </dgm:pt>
    <dgm:pt modelId="{A592F759-6443-4189-B94A-B952A4D46303}">
      <dgm:prSet phldrT="[文字]"/>
      <dgm:spPr/>
      <dgm:t>
        <a:bodyPr/>
        <a:lstStyle/>
        <a:p>
          <a:endParaRPr lang="zh-TW" altLang="en-US" dirty="0"/>
        </a:p>
      </dgm:t>
    </dgm:pt>
    <dgm:pt modelId="{5B5500E3-1BEA-43E4-B293-7DC01845075C}" type="parTrans" cxnId="{E7A890D8-8C0D-4F5C-B3FD-15AB19A77244}">
      <dgm:prSet/>
      <dgm:spPr/>
      <dgm:t>
        <a:bodyPr/>
        <a:lstStyle/>
        <a:p>
          <a:endParaRPr lang="zh-TW" altLang="en-US"/>
        </a:p>
      </dgm:t>
    </dgm:pt>
    <dgm:pt modelId="{61953586-98E1-4284-85F9-5375B29BD08A}" type="sibTrans" cxnId="{E7A890D8-8C0D-4F5C-B3FD-15AB19A77244}">
      <dgm:prSet/>
      <dgm:spPr/>
      <dgm:t>
        <a:bodyPr/>
        <a:lstStyle/>
        <a:p>
          <a:endParaRPr lang="zh-TW" altLang="en-US"/>
        </a:p>
      </dgm:t>
    </dgm:pt>
    <dgm:pt modelId="{01182CAE-60D9-4EA7-AAE7-DD781AF95BC8}" type="pres">
      <dgm:prSet presAssocID="{D1ABD3F0-AE88-4E5D-AEE6-85B1D19A74AE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F358340-E3BF-4B14-A146-F144FEB405DB}" type="pres">
      <dgm:prSet presAssocID="{D1ABD3F0-AE88-4E5D-AEE6-85B1D19A74AE}" presName="matrix" presStyleCnt="0"/>
      <dgm:spPr/>
    </dgm:pt>
    <dgm:pt modelId="{BBFBA7A5-0C4E-4C9F-B503-2BEC270B995A}" type="pres">
      <dgm:prSet presAssocID="{D1ABD3F0-AE88-4E5D-AEE6-85B1D19A74AE}" presName="tile1" presStyleLbl="node1" presStyleIdx="0" presStyleCnt="4"/>
      <dgm:spPr/>
      <dgm:t>
        <a:bodyPr/>
        <a:lstStyle/>
        <a:p>
          <a:endParaRPr lang="zh-TW" altLang="en-US"/>
        </a:p>
      </dgm:t>
    </dgm:pt>
    <dgm:pt modelId="{FB70D1BA-13A1-4119-BA37-72BE5384511A}" type="pres">
      <dgm:prSet presAssocID="{D1ABD3F0-AE88-4E5D-AEE6-85B1D19A74AE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B742B4A-992C-4355-AB3C-645720EAC3FF}" type="pres">
      <dgm:prSet presAssocID="{D1ABD3F0-AE88-4E5D-AEE6-85B1D19A74AE}" presName="tile2" presStyleLbl="node1" presStyleIdx="1" presStyleCnt="4"/>
      <dgm:spPr/>
      <dgm:t>
        <a:bodyPr/>
        <a:lstStyle/>
        <a:p>
          <a:endParaRPr lang="zh-TW" altLang="en-US"/>
        </a:p>
      </dgm:t>
    </dgm:pt>
    <dgm:pt modelId="{B9681D04-8841-4BC8-9400-10457025042A}" type="pres">
      <dgm:prSet presAssocID="{D1ABD3F0-AE88-4E5D-AEE6-85B1D19A74AE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7C04E29-07CB-42CA-A67A-716B09EA0372}" type="pres">
      <dgm:prSet presAssocID="{D1ABD3F0-AE88-4E5D-AEE6-85B1D19A74AE}" presName="tile3" presStyleLbl="node1" presStyleIdx="2" presStyleCnt="4"/>
      <dgm:spPr/>
      <dgm:t>
        <a:bodyPr/>
        <a:lstStyle/>
        <a:p>
          <a:endParaRPr lang="zh-TW" altLang="en-US"/>
        </a:p>
      </dgm:t>
    </dgm:pt>
    <dgm:pt modelId="{F9785B01-49F8-4F84-8B8B-A359F8D6EF52}" type="pres">
      <dgm:prSet presAssocID="{D1ABD3F0-AE88-4E5D-AEE6-85B1D19A74AE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9B12301-13DD-4979-B93F-5587DB8372BF}" type="pres">
      <dgm:prSet presAssocID="{D1ABD3F0-AE88-4E5D-AEE6-85B1D19A74AE}" presName="tile4" presStyleLbl="node1" presStyleIdx="3" presStyleCnt="4" custLinFactNeighborY="-2094"/>
      <dgm:spPr/>
      <dgm:t>
        <a:bodyPr/>
        <a:lstStyle/>
        <a:p>
          <a:endParaRPr lang="zh-TW" altLang="en-US"/>
        </a:p>
      </dgm:t>
    </dgm:pt>
    <dgm:pt modelId="{ED0F4516-2B49-4B21-B371-D5F1BCABF720}" type="pres">
      <dgm:prSet presAssocID="{D1ABD3F0-AE88-4E5D-AEE6-85B1D19A74AE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390478-C90C-448D-BA84-330DE952370A}" type="pres">
      <dgm:prSet presAssocID="{D1ABD3F0-AE88-4E5D-AEE6-85B1D19A74AE}" presName="centerTile" presStyleLbl="fgShp" presStyleIdx="0" presStyleCnt="1" custScaleX="174997">
        <dgm:presLayoutVars>
          <dgm:chMax val="0"/>
          <dgm:chPref val="0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4579FAF-A350-476B-ACA2-1D35564261E3}" type="presOf" srcId="{298EDF83-CEF5-48BD-945A-0B8C34059ADD}" destId="{F9785B01-49F8-4F84-8B8B-A359F8D6EF52}" srcOrd="1" destOrd="0" presId="urn:microsoft.com/office/officeart/2005/8/layout/matrix1"/>
    <dgm:cxn modelId="{2276BE63-B4F2-4925-9678-8E2D93D6F856}" type="presOf" srcId="{AEF5D4E0-630D-4138-99C5-936417D4C706}" destId="{8B742B4A-992C-4355-AB3C-645720EAC3FF}" srcOrd="0" destOrd="0" presId="urn:microsoft.com/office/officeart/2005/8/layout/matrix1"/>
    <dgm:cxn modelId="{1536A9D4-7FD2-420B-B2B3-F4A5AA0A2001}" type="presOf" srcId="{AEF5D4E0-630D-4138-99C5-936417D4C706}" destId="{B9681D04-8841-4BC8-9400-10457025042A}" srcOrd="1" destOrd="0" presId="urn:microsoft.com/office/officeart/2005/8/layout/matrix1"/>
    <dgm:cxn modelId="{03AFE6E2-C79A-4670-94E1-F195706D6C79}" type="presOf" srcId="{A592F759-6443-4189-B94A-B952A4D46303}" destId="{D9B12301-13DD-4979-B93F-5587DB8372BF}" srcOrd="0" destOrd="0" presId="urn:microsoft.com/office/officeart/2005/8/layout/matrix1"/>
    <dgm:cxn modelId="{D2555FA6-5037-48BF-9694-48093CF55E0E}" type="presOf" srcId="{D1ABD3F0-AE88-4E5D-AEE6-85B1D19A74AE}" destId="{01182CAE-60D9-4EA7-AAE7-DD781AF95BC8}" srcOrd="0" destOrd="0" presId="urn:microsoft.com/office/officeart/2005/8/layout/matrix1"/>
    <dgm:cxn modelId="{5A3E3D32-57FC-487B-9156-9EDA146778E8}" type="presOf" srcId="{51EF4CAE-C97D-48D0-8909-50ED38375D10}" destId="{BBFBA7A5-0C4E-4C9F-B503-2BEC270B995A}" srcOrd="0" destOrd="0" presId="urn:microsoft.com/office/officeart/2005/8/layout/matrix1"/>
    <dgm:cxn modelId="{C44CB30B-9F36-483F-9185-DC2C90740E56}" type="presOf" srcId="{A592F759-6443-4189-B94A-B952A4D46303}" destId="{ED0F4516-2B49-4B21-B371-D5F1BCABF720}" srcOrd="1" destOrd="0" presId="urn:microsoft.com/office/officeart/2005/8/layout/matrix1"/>
    <dgm:cxn modelId="{7F2075C7-211A-434C-921F-2C4655F767CE}" srcId="{A74B10D1-2F6A-40BA-BFA0-EFF9E607CD23}" destId="{51EF4CAE-C97D-48D0-8909-50ED38375D10}" srcOrd="0" destOrd="0" parTransId="{F8C91ECC-AEFA-42EE-9049-402D78C124F0}" sibTransId="{A486C1C0-E0CE-4568-9C87-130F3467C70E}"/>
    <dgm:cxn modelId="{593158F2-BD54-4AB3-A7A0-16EC69124956}" type="presOf" srcId="{51EF4CAE-C97D-48D0-8909-50ED38375D10}" destId="{FB70D1BA-13A1-4119-BA37-72BE5384511A}" srcOrd="1" destOrd="0" presId="urn:microsoft.com/office/officeart/2005/8/layout/matrix1"/>
    <dgm:cxn modelId="{FCD00495-8224-4D2A-8622-1C1A3EB50C37}" srcId="{A74B10D1-2F6A-40BA-BFA0-EFF9E607CD23}" destId="{AEF5D4E0-630D-4138-99C5-936417D4C706}" srcOrd="1" destOrd="0" parTransId="{175286F4-B5CA-49B1-B51E-119B2F85FFA7}" sibTransId="{88A63C02-4CCE-4666-8904-375416A4AC4A}"/>
    <dgm:cxn modelId="{C88DF591-D4CA-4032-BC16-3DC4CBCC2589}" srcId="{A74B10D1-2F6A-40BA-BFA0-EFF9E607CD23}" destId="{298EDF83-CEF5-48BD-945A-0B8C34059ADD}" srcOrd="2" destOrd="0" parTransId="{2B3A626B-8C7E-4752-8470-9495463AEF78}" sibTransId="{F4DB50FF-489B-4F13-89C1-CD8480F25808}"/>
    <dgm:cxn modelId="{280F3613-128A-44D2-B19D-2C6AEDFF1ECB}" type="presOf" srcId="{298EDF83-CEF5-48BD-945A-0B8C34059ADD}" destId="{57C04E29-07CB-42CA-A67A-716B09EA0372}" srcOrd="0" destOrd="0" presId="urn:microsoft.com/office/officeart/2005/8/layout/matrix1"/>
    <dgm:cxn modelId="{62F3439F-65BF-4513-B0AB-F2161890EBAF}" type="presOf" srcId="{A74B10D1-2F6A-40BA-BFA0-EFF9E607CD23}" destId="{3F390478-C90C-448D-BA84-330DE952370A}" srcOrd="0" destOrd="0" presId="urn:microsoft.com/office/officeart/2005/8/layout/matrix1"/>
    <dgm:cxn modelId="{3D2995EA-8FFA-45C3-854D-3F5C3D2D20A5}" srcId="{D1ABD3F0-AE88-4E5D-AEE6-85B1D19A74AE}" destId="{A74B10D1-2F6A-40BA-BFA0-EFF9E607CD23}" srcOrd="0" destOrd="0" parTransId="{4D5C275C-7143-4F66-BEAF-46C8DBBA4CEF}" sibTransId="{FD9D23BF-6245-4026-832B-6DB6889BC762}"/>
    <dgm:cxn modelId="{E7A890D8-8C0D-4F5C-B3FD-15AB19A77244}" srcId="{A74B10D1-2F6A-40BA-BFA0-EFF9E607CD23}" destId="{A592F759-6443-4189-B94A-B952A4D46303}" srcOrd="3" destOrd="0" parTransId="{5B5500E3-1BEA-43E4-B293-7DC01845075C}" sibTransId="{61953586-98E1-4284-85F9-5375B29BD08A}"/>
    <dgm:cxn modelId="{6C8C9326-3CAA-4866-9F99-EE1DF89068F5}" type="presParOf" srcId="{01182CAE-60D9-4EA7-AAE7-DD781AF95BC8}" destId="{FF358340-E3BF-4B14-A146-F144FEB405DB}" srcOrd="0" destOrd="0" presId="urn:microsoft.com/office/officeart/2005/8/layout/matrix1"/>
    <dgm:cxn modelId="{5698ECEE-0906-499B-A97B-594BE9E193C7}" type="presParOf" srcId="{FF358340-E3BF-4B14-A146-F144FEB405DB}" destId="{BBFBA7A5-0C4E-4C9F-B503-2BEC270B995A}" srcOrd="0" destOrd="0" presId="urn:microsoft.com/office/officeart/2005/8/layout/matrix1"/>
    <dgm:cxn modelId="{08E37187-CAEA-442A-A51E-038443DD5AB6}" type="presParOf" srcId="{FF358340-E3BF-4B14-A146-F144FEB405DB}" destId="{FB70D1BA-13A1-4119-BA37-72BE5384511A}" srcOrd="1" destOrd="0" presId="urn:microsoft.com/office/officeart/2005/8/layout/matrix1"/>
    <dgm:cxn modelId="{6733BE21-8BA3-4D20-A8F1-8B60983F3DD4}" type="presParOf" srcId="{FF358340-E3BF-4B14-A146-F144FEB405DB}" destId="{8B742B4A-992C-4355-AB3C-645720EAC3FF}" srcOrd="2" destOrd="0" presId="urn:microsoft.com/office/officeart/2005/8/layout/matrix1"/>
    <dgm:cxn modelId="{EEE02B32-3639-4E83-AD80-7DA8338C786B}" type="presParOf" srcId="{FF358340-E3BF-4B14-A146-F144FEB405DB}" destId="{B9681D04-8841-4BC8-9400-10457025042A}" srcOrd="3" destOrd="0" presId="urn:microsoft.com/office/officeart/2005/8/layout/matrix1"/>
    <dgm:cxn modelId="{D608FEE5-EA6F-4146-B331-E92A876DD9F3}" type="presParOf" srcId="{FF358340-E3BF-4B14-A146-F144FEB405DB}" destId="{57C04E29-07CB-42CA-A67A-716B09EA0372}" srcOrd="4" destOrd="0" presId="urn:microsoft.com/office/officeart/2005/8/layout/matrix1"/>
    <dgm:cxn modelId="{D66DE7CC-9377-43F4-8C7B-6B16884F337D}" type="presParOf" srcId="{FF358340-E3BF-4B14-A146-F144FEB405DB}" destId="{F9785B01-49F8-4F84-8B8B-A359F8D6EF52}" srcOrd="5" destOrd="0" presId="urn:microsoft.com/office/officeart/2005/8/layout/matrix1"/>
    <dgm:cxn modelId="{5AC71BB0-8AC0-4BA5-8505-DD7C39776EE3}" type="presParOf" srcId="{FF358340-E3BF-4B14-A146-F144FEB405DB}" destId="{D9B12301-13DD-4979-B93F-5587DB8372BF}" srcOrd="6" destOrd="0" presId="urn:microsoft.com/office/officeart/2005/8/layout/matrix1"/>
    <dgm:cxn modelId="{9E46E290-C2CC-4445-8AE1-D42CF00108F0}" type="presParOf" srcId="{FF358340-E3BF-4B14-A146-F144FEB405DB}" destId="{ED0F4516-2B49-4B21-B371-D5F1BCABF720}" srcOrd="7" destOrd="0" presId="urn:microsoft.com/office/officeart/2005/8/layout/matrix1"/>
    <dgm:cxn modelId="{E2117AD5-68F6-4750-B8D3-F6FF8EA2F0C4}" type="presParOf" srcId="{01182CAE-60D9-4EA7-AAE7-DD781AF95BC8}" destId="{3F390478-C90C-448D-BA84-330DE952370A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EB7120-7B95-4698-8B55-32D99127924C}">
      <dsp:nvSpPr>
        <dsp:cNvPr id="0" name=""/>
        <dsp:cNvSpPr/>
      </dsp:nvSpPr>
      <dsp:spPr>
        <a:xfrm>
          <a:off x="558036" y="0"/>
          <a:ext cx="6324414" cy="3888432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A8F300-DDE2-4B78-9B32-E9DBA3CCF146}">
      <dsp:nvSpPr>
        <dsp:cNvPr id="0" name=""/>
        <dsp:cNvSpPr/>
      </dsp:nvSpPr>
      <dsp:spPr>
        <a:xfrm>
          <a:off x="2543" y="1166529"/>
          <a:ext cx="1652311" cy="15553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買權</a:t>
          </a:r>
          <a:endParaRPr lang="en-US" altLang="zh-TW" sz="18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賣權</a:t>
          </a:r>
        </a:p>
      </dsp:txBody>
      <dsp:txXfrm>
        <a:off x="78470" y="1242456"/>
        <a:ext cx="1500457" cy="1403518"/>
      </dsp:txXfrm>
    </dsp:sp>
    <dsp:sp modelId="{A95FDC4C-6BB6-4E57-A754-437961340081}">
      <dsp:nvSpPr>
        <dsp:cNvPr id="0" name=""/>
        <dsp:cNvSpPr/>
      </dsp:nvSpPr>
      <dsp:spPr>
        <a:xfrm>
          <a:off x="1930239" y="1166529"/>
          <a:ext cx="1652311" cy="155537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歐式</a:t>
          </a:r>
          <a:endParaRPr lang="en-US" altLang="zh-TW" sz="18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美式</a:t>
          </a:r>
        </a:p>
      </dsp:txBody>
      <dsp:txXfrm>
        <a:off x="2006166" y="1242456"/>
        <a:ext cx="1500457" cy="1403518"/>
      </dsp:txXfrm>
    </dsp:sp>
    <dsp:sp modelId="{5130801F-23E4-4AE4-BB34-569B209A3876}">
      <dsp:nvSpPr>
        <dsp:cNvPr id="0" name=""/>
        <dsp:cNvSpPr/>
      </dsp:nvSpPr>
      <dsp:spPr>
        <a:xfrm>
          <a:off x="3857936" y="1166529"/>
          <a:ext cx="1652311" cy="155537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股票</a:t>
          </a:r>
          <a:endParaRPr lang="en-US" altLang="zh-TW" sz="18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指數</a:t>
          </a:r>
          <a:endParaRPr lang="en-US" altLang="zh-TW" sz="18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商品</a:t>
          </a:r>
          <a:endParaRPr lang="en-US" altLang="zh-TW" sz="18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利率</a:t>
          </a:r>
        </a:p>
      </dsp:txBody>
      <dsp:txXfrm>
        <a:off x="3933863" y="1242456"/>
        <a:ext cx="1500457" cy="1403518"/>
      </dsp:txXfrm>
    </dsp:sp>
    <dsp:sp modelId="{F2B5EDBB-8468-489A-886F-883D837DCB1F}">
      <dsp:nvSpPr>
        <dsp:cNvPr id="0" name=""/>
        <dsp:cNvSpPr/>
      </dsp:nvSpPr>
      <dsp:spPr>
        <a:xfrm>
          <a:off x="5785633" y="1166529"/>
          <a:ext cx="1652311" cy="155537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標準</a:t>
          </a:r>
          <a:endParaRPr lang="en-US" altLang="zh-TW" sz="18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新奇選擇權</a:t>
          </a:r>
        </a:p>
      </dsp:txBody>
      <dsp:txXfrm>
        <a:off x="5861560" y="1242456"/>
        <a:ext cx="1500457" cy="14035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24C45-4E38-4EDD-89F8-3D86043EB5C1}">
      <dsp:nvSpPr>
        <dsp:cNvPr id="0" name=""/>
        <dsp:cNvSpPr/>
      </dsp:nvSpPr>
      <dsp:spPr>
        <a:xfrm>
          <a:off x="2178751" y="2157091"/>
          <a:ext cx="1594480" cy="1594480"/>
        </a:xfrm>
        <a:prstGeom prst="ellips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dirty="0">
              <a:latin typeface="+mn-lt"/>
              <a:ea typeface="標楷體" panose="03000509000000000000" pitchFamily="65" charset="-120"/>
            </a:rPr>
            <a:t>C</a:t>
          </a:r>
          <a:r>
            <a:rPr lang="zh-TW" altLang="en-US" sz="3200" kern="1200" dirty="0">
              <a:latin typeface="+mn-lt"/>
              <a:ea typeface="標楷體" panose="03000509000000000000" pitchFamily="65" charset="-120"/>
            </a:rPr>
            <a:t>、</a:t>
          </a:r>
          <a:r>
            <a:rPr lang="en-US" altLang="zh-TW" sz="3200" kern="1200" dirty="0">
              <a:latin typeface="+mn-lt"/>
              <a:ea typeface="標楷體" panose="03000509000000000000" pitchFamily="65" charset="-120"/>
            </a:rPr>
            <a:t>P</a:t>
          </a:r>
          <a:endParaRPr lang="zh-TW" altLang="en-US" sz="3200" kern="1200" dirty="0">
            <a:latin typeface="+mn-lt"/>
            <a:ea typeface="標楷體" panose="03000509000000000000" pitchFamily="65" charset="-120"/>
          </a:endParaRPr>
        </a:p>
      </dsp:txBody>
      <dsp:txXfrm>
        <a:off x="2412257" y="2390597"/>
        <a:ext cx="1127468" cy="1127468"/>
      </dsp:txXfrm>
    </dsp:sp>
    <dsp:sp modelId="{58882AED-52F9-45B9-AB74-4F4B9BA37839}">
      <dsp:nvSpPr>
        <dsp:cNvPr id="0" name=""/>
        <dsp:cNvSpPr/>
      </dsp:nvSpPr>
      <dsp:spPr>
        <a:xfrm rot="10800000">
          <a:off x="558669" y="2727118"/>
          <a:ext cx="1530977" cy="454427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D2173-2277-41E1-B7E3-AC89D0293F41}">
      <dsp:nvSpPr>
        <dsp:cNvPr id="0" name=""/>
        <dsp:cNvSpPr/>
      </dsp:nvSpPr>
      <dsp:spPr>
        <a:xfrm>
          <a:off x="601" y="2507877"/>
          <a:ext cx="1116136" cy="892909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>
              <a:latin typeface="+mn-lt"/>
              <a:ea typeface="標楷體" panose="03000509000000000000" pitchFamily="65" charset="-120"/>
            </a:rPr>
            <a:t>股價</a:t>
          </a:r>
          <a:r>
            <a:rPr lang="en-US" altLang="zh-TW" sz="2200" kern="1200" dirty="0">
              <a:latin typeface="+mn-lt"/>
              <a:ea typeface="標楷體" panose="03000509000000000000" pitchFamily="65" charset="-120"/>
            </a:rPr>
            <a:t>S</a:t>
          </a:r>
          <a:endParaRPr lang="zh-TW" altLang="en-US" sz="2200" kern="1200" dirty="0">
            <a:latin typeface="+mn-lt"/>
            <a:ea typeface="標楷體" panose="03000509000000000000" pitchFamily="65" charset="-120"/>
          </a:endParaRPr>
        </a:p>
      </dsp:txBody>
      <dsp:txXfrm>
        <a:off x="26753" y="2534029"/>
        <a:ext cx="1063832" cy="840605"/>
      </dsp:txXfrm>
    </dsp:sp>
    <dsp:sp modelId="{A4F733D7-0118-4FE7-B744-A561716DA037}">
      <dsp:nvSpPr>
        <dsp:cNvPr id="0" name=""/>
        <dsp:cNvSpPr/>
      </dsp:nvSpPr>
      <dsp:spPr>
        <a:xfrm rot="12960000">
          <a:off x="874141" y="1756195"/>
          <a:ext cx="1530977" cy="454427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7170"/>
            <a:satOff val="-841"/>
            <a:lumOff val="46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D3783-41F6-465B-B80C-0F3F55EBB5F3}">
      <dsp:nvSpPr>
        <dsp:cNvPr id="0" name=""/>
        <dsp:cNvSpPr/>
      </dsp:nvSpPr>
      <dsp:spPr>
        <a:xfrm>
          <a:off x="462268" y="1087011"/>
          <a:ext cx="1116136" cy="892909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7174"/>
            <a:satOff val="-805"/>
            <a:lumOff val="51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>
              <a:latin typeface="+mn-lt"/>
              <a:ea typeface="標楷體" panose="03000509000000000000" pitchFamily="65" charset="-120"/>
            </a:rPr>
            <a:t>履約價格</a:t>
          </a:r>
          <a:r>
            <a:rPr lang="en-US" altLang="zh-TW" sz="2200" kern="1200" dirty="0">
              <a:latin typeface="+mn-lt"/>
              <a:ea typeface="標楷體" panose="03000509000000000000" pitchFamily="65" charset="-120"/>
            </a:rPr>
            <a:t>K</a:t>
          </a:r>
          <a:endParaRPr lang="zh-TW" altLang="en-US" sz="2200" kern="1200" dirty="0">
            <a:latin typeface="+mn-lt"/>
            <a:ea typeface="標楷體" panose="03000509000000000000" pitchFamily="65" charset="-120"/>
          </a:endParaRPr>
        </a:p>
      </dsp:txBody>
      <dsp:txXfrm>
        <a:off x="488420" y="1113163"/>
        <a:ext cx="1063832" cy="840605"/>
      </dsp:txXfrm>
    </dsp:sp>
    <dsp:sp modelId="{4C0F3612-4B46-4DC4-A9CB-005C18CEC07A}">
      <dsp:nvSpPr>
        <dsp:cNvPr id="0" name=""/>
        <dsp:cNvSpPr/>
      </dsp:nvSpPr>
      <dsp:spPr>
        <a:xfrm rot="15120000">
          <a:off x="1700058" y="1156131"/>
          <a:ext cx="1530977" cy="454427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14340"/>
            <a:satOff val="-1683"/>
            <a:lumOff val="92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CA1AD5-E84B-4D80-B9B3-3EA4A915422A}">
      <dsp:nvSpPr>
        <dsp:cNvPr id="0" name=""/>
        <dsp:cNvSpPr/>
      </dsp:nvSpPr>
      <dsp:spPr>
        <a:xfrm>
          <a:off x="1670930" y="208867"/>
          <a:ext cx="1116136" cy="892909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14349"/>
            <a:satOff val="-1610"/>
            <a:lumOff val="102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>
              <a:latin typeface="+mn-lt"/>
              <a:ea typeface="標楷體" panose="03000509000000000000" pitchFamily="65" charset="-120"/>
            </a:rPr>
            <a:t>距到期時間</a:t>
          </a:r>
          <a:r>
            <a:rPr lang="en-US" altLang="zh-TW" sz="2200" kern="1200" dirty="0">
              <a:latin typeface="+mn-lt"/>
              <a:ea typeface="標楷體" panose="03000509000000000000" pitchFamily="65" charset="-120"/>
            </a:rPr>
            <a:t>T</a:t>
          </a:r>
        </a:p>
      </dsp:txBody>
      <dsp:txXfrm>
        <a:off x="1697082" y="235019"/>
        <a:ext cx="1063832" cy="840605"/>
      </dsp:txXfrm>
    </dsp:sp>
    <dsp:sp modelId="{D69CBFB1-1ADA-4331-92D9-47B8B0C75050}">
      <dsp:nvSpPr>
        <dsp:cNvPr id="0" name=""/>
        <dsp:cNvSpPr/>
      </dsp:nvSpPr>
      <dsp:spPr>
        <a:xfrm rot="17280000">
          <a:off x="2720947" y="1156131"/>
          <a:ext cx="1530977" cy="454427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21511"/>
            <a:satOff val="-2524"/>
            <a:lumOff val="138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78240-042E-4033-AF12-C36E635C3A0D}">
      <dsp:nvSpPr>
        <dsp:cNvPr id="0" name=""/>
        <dsp:cNvSpPr/>
      </dsp:nvSpPr>
      <dsp:spPr>
        <a:xfrm>
          <a:off x="3164917" y="208867"/>
          <a:ext cx="1116136" cy="892909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21523"/>
            <a:satOff val="-2414"/>
            <a:lumOff val="154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>
              <a:latin typeface="+mn-lt"/>
              <a:ea typeface="標楷體" panose="03000509000000000000" pitchFamily="65" charset="-120"/>
            </a:rPr>
            <a:t>波動率</a:t>
          </a:r>
          <a:endParaRPr lang="en-US" altLang="zh-TW" sz="2200" kern="1200" dirty="0">
            <a:latin typeface="+mn-lt"/>
            <a:ea typeface="標楷體" panose="03000509000000000000" pitchFamily="65" charset="-120"/>
          </a:endParaRP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 xmlns:m="http://schemas.openxmlformats.org/officeDocument/2006/math">
              <m:r>
                <a:rPr lang="zh-TW" altLang="en-US" sz="2200" i="1" kern="1200" smtClean="0">
                  <a:latin typeface="Cambria Math" panose="02040503050406030204" pitchFamily="18" charset="0"/>
                </a:rPr>
                <m:t>𝜎</m:t>
              </m:r>
            </m:oMath>
          </a14:m>
          <a:r>
            <a:rPr lang="zh-TW" altLang="en-US" sz="2200" kern="1200" dirty="0">
              <a:latin typeface="+mn-lt"/>
              <a:ea typeface="標楷體" panose="03000509000000000000" pitchFamily="65" charset="-120"/>
            </a:rPr>
            <a:t> </a:t>
          </a:r>
          <a:endParaRPr lang="en-US" altLang="zh-TW" sz="2200" kern="1200" dirty="0">
            <a:latin typeface="+mn-lt"/>
            <a:ea typeface="標楷體" panose="03000509000000000000" pitchFamily="65" charset="-120"/>
          </a:endParaRPr>
        </a:p>
      </dsp:txBody>
      <dsp:txXfrm>
        <a:off x="3191069" y="235019"/>
        <a:ext cx="1063832" cy="840605"/>
      </dsp:txXfrm>
    </dsp:sp>
    <dsp:sp modelId="{01C68BC5-6D23-44E5-B891-E17A578544ED}">
      <dsp:nvSpPr>
        <dsp:cNvPr id="0" name=""/>
        <dsp:cNvSpPr/>
      </dsp:nvSpPr>
      <dsp:spPr>
        <a:xfrm rot="19440000">
          <a:off x="3546864" y="1756195"/>
          <a:ext cx="1530977" cy="454427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28681"/>
            <a:satOff val="-3366"/>
            <a:lumOff val="184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51391-C17A-4FE7-89AD-AA44CCDAFC69}">
      <dsp:nvSpPr>
        <dsp:cNvPr id="0" name=""/>
        <dsp:cNvSpPr/>
      </dsp:nvSpPr>
      <dsp:spPr>
        <a:xfrm>
          <a:off x="4373578" y="1087011"/>
          <a:ext cx="1116136" cy="892909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28698"/>
            <a:satOff val="-3219"/>
            <a:lumOff val="205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>
              <a:latin typeface="+mn-lt"/>
              <a:ea typeface="標楷體" panose="03000509000000000000" pitchFamily="65" charset="-120"/>
            </a:rPr>
            <a:t>利率</a:t>
          </a:r>
          <a:r>
            <a:rPr lang="en-US" altLang="zh-TW" sz="2200" kern="1200" dirty="0">
              <a:latin typeface="+mn-lt"/>
              <a:ea typeface="標楷體" panose="03000509000000000000" pitchFamily="65" charset="-120"/>
            </a:rPr>
            <a:t>r</a:t>
          </a:r>
        </a:p>
      </dsp:txBody>
      <dsp:txXfrm>
        <a:off x="4399730" y="1113163"/>
        <a:ext cx="1063832" cy="840605"/>
      </dsp:txXfrm>
    </dsp:sp>
    <dsp:sp modelId="{0CEBEE6B-2F2E-409A-BF3D-D47926370A25}">
      <dsp:nvSpPr>
        <dsp:cNvPr id="0" name=""/>
        <dsp:cNvSpPr/>
      </dsp:nvSpPr>
      <dsp:spPr>
        <a:xfrm>
          <a:off x="3862336" y="2727118"/>
          <a:ext cx="1530977" cy="454427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35851"/>
            <a:satOff val="-4207"/>
            <a:lumOff val="2301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76583-A932-44CB-8DA8-DD32A74E3984}">
      <dsp:nvSpPr>
        <dsp:cNvPr id="0" name=""/>
        <dsp:cNvSpPr/>
      </dsp:nvSpPr>
      <dsp:spPr>
        <a:xfrm>
          <a:off x="4835246" y="2507877"/>
          <a:ext cx="1116136" cy="892909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35872"/>
            <a:satOff val="-4024"/>
            <a:lumOff val="256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200" kern="1200" dirty="0">
              <a:latin typeface="+mn-lt"/>
              <a:ea typeface="標楷體" panose="03000509000000000000" pitchFamily="65" charset="-120"/>
            </a:rPr>
            <a:t>股利率</a:t>
          </a:r>
          <a:r>
            <a:rPr lang="en-US" altLang="zh-TW" sz="2200" kern="1200" dirty="0">
              <a:latin typeface="+mn-lt"/>
              <a:ea typeface="標楷體" panose="03000509000000000000" pitchFamily="65" charset="-120"/>
            </a:rPr>
            <a:t>q</a:t>
          </a:r>
        </a:p>
      </dsp:txBody>
      <dsp:txXfrm>
        <a:off x="4861398" y="2534029"/>
        <a:ext cx="1063832" cy="8406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BA7A5-0C4E-4C9F-B503-2BEC270B995A}">
      <dsp:nvSpPr>
        <dsp:cNvPr id="0" name=""/>
        <dsp:cNvSpPr/>
      </dsp:nvSpPr>
      <dsp:spPr>
        <a:xfrm rot="16200000">
          <a:off x="752871" y="-752871"/>
          <a:ext cx="2609056" cy="4114800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100" b="1" kern="1200" dirty="0"/>
            <a:t>Delta</a:t>
          </a:r>
        </a:p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0" lang="zh-TW" altLang="en-US" sz="3100" kern="1200" dirty="0">
              <a:ea typeface="標楷體" panose="03000509000000000000" pitchFamily="65" charset="-120"/>
            </a:rPr>
            <a:t>選擇權價值對於標的物</a:t>
          </a:r>
          <a:r>
            <a:rPr kumimoji="0" lang="zh-TW" altLang="en-US" sz="3100" b="1" u="none" kern="1200" dirty="0">
              <a:solidFill>
                <a:srgbClr val="FFFF00"/>
              </a:solidFill>
              <a:ea typeface="標楷體" panose="03000509000000000000" pitchFamily="65" charset="-120"/>
            </a:rPr>
            <a:t>方向</a:t>
          </a:r>
          <a:r>
            <a:rPr kumimoji="0" lang="zh-TW" altLang="en-US" sz="3100" kern="1200" dirty="0">
              <a:ea typeface="標楷體" panose="03000509000000000000" pitchFamily="65" charset="-120"/>
            </a:rPr>
            <a:t>的敏感程度</a:t>
          </a:r>
          <a:endParaRPr lang="zh-TW" altLang="en-US" sz="3100" kern="1200" dirty="0"/>
        </a:p>
      </dsp:txBody>
      <dsp:txXfrm rot="5400000">
        <a:off x="-1" y="1"/>
        <a:ext cx="4114800" cy="1956792"/>
      </dsp:txXfrm>
    </dsp:sp>
    <dsp:sp modelId="{8B742B4A-992C-4355-AB3C-645720EAC3FF}">
      <dsp:nvSpPr>
        <dsp:cNvPr id="0" name=""/>
        <dsp:cNvSpPr/>
      </dsp:nvSpPr>
      <dsp:spPr>
        <a:xfrm>
          <a:off x="4114800" y="0"/>
          <a:ext cx="4114800" cy="2609056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100" b="1" kern="1200" dirty="0"/>
            <a:t>Gamma</a:t>
          </a:r>
        </a:p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100" kern="1200" dirty="0">
              <a:ea typeface="標楷體" panose="03000509000000000000" pitchFamily="65" charset="-120"/>
            </a:rPr>
            <a:t>選擇權價值對於標的物</a:t>
          </a:r>
          <a:r>
            <a:rPr lang="zh-TW" altLang="en-US" sz="3100" b="1" u="none" kern="1200" dirty="0">
              <a:solidFill>
                <a:srgbClr val="FFFF00"/>
              </a:solidFill>
              <a:ea typeface="標楷體" panose="03000509000000000000" pitchFamily="65" charset="-120"/>
            </a:rPr>
            <a:t>振幅</a:t>
          </a:r>
          <a:r>
            <a:rPr lang="zh-TW" altLang="en-US" sz="3100" kern="1200" dirty="0">
              <a:ea typeface="標楷體" panose="03000509000000000000" pitchFamily="65" charset="-120"/>
            </a:rPr>
            <a:t>的敏感程度</a:t>
          </a:r>
          <a:endParaRPr lang="zh-TW" altLang="en-US" sz="3100" kern="1200" dirty="0"/>
        </a:p>
      </dsp:txBody>
      <dsp:txXfrm>
        <a:off x="4114800" y="0"/>
        <a:ext cx="4114800" cy="1956792"/>
      </dsp:txXfrm>
    </dsp:sp>
    <dsp:sp modelId="{57C04E29-07CB-42CA-A67A-716B09EA0372}">
      <dsp:nvSpPr>
        <dsp:cNvPr id="0" name=""/>
        <dsp:cNvSpPr/>
      </dsp:nvSpPr>
      <dsp:spPr>
        <a:xfrm rot="10800000">
          <a:off x="0" y="2609056"/>
          <a:ext cx="4114800" cy="2609056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100" b="1" kern="1200" dirty="0" smtClean="0"/>
            <a:t>Speed</a:t>
          </a:r>
        </a:p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100" kern="1200" dirty="0" smtClean="0">
              <a:ea typeface="標楷體" panose="03000509000000000000" pitchFamily="65" charset="-120"/>
            </a:rPr>
            <a:t>選擇權價值波動</a:t>
          </a:r>
          <a:r>
            <a:rPr lang="zh-TW" altLang="en-US" sz="3100" b="1" u="none" kern="1200" dirty="0" smtClean="0">
              <a:solidFill>
                <a:srgbClr val="FFFF00"/>
              </a:solidFill>
              <a:ea typeface="標楷體" panose="03000509000000000000" pitchFamily="65" charset="-120"/>
            </a:rPr>
            <a:t>加速度</a:t>
          </a:r>
          <a:r>
            <a:rPr lang="zh-TW" altLang="en-US" sz="3100" kern="1200" dirty="0" smtClean="0">
              <a:ea typeface="標楷體" panose="03000509000000000000" pitchFamily="65" charset="-120"/>
            </a:rPr>
            <a:t>的變動量</a:t>
          </a:r>
          <a:endParaRPr lang="zh-TW" altLang="en-US" sz="3100" kern="1200" dirty="0"/>
        </a:p>
      </dsp:txBody>
      <dsp:txXfrm rot="10800000">
        <a:off x="0" y="3261320"/>
        <a:ext cx="4114800" cy="1956792"/>
      </dsp:txXfrm>
    </dsp:sp>
    <dsp:sp modelId="{D9B12301-13DD-4979-B93F-5587DB8372BF}">
      <dsp:nvSpPr>
        <dsp:cNvPr id="0" name=""/>
        <dsp:cNvSpPr/>
      </dsp:nvSpPr>
      <dsp:spPr>
        <a:xfrm rot="5400000">
          <a:off x="4867672" y="1801550"/>
          <a:ext cx="2609056" cy="411480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100" kern="1200" dirty="0"/>
        </a:p>
      </dsp:txBody>
      <dsp:txXfrm rot="-5400000">
        <a:off x="4114800" y="3206686"/>
        <a:ext cx="4114800" cy="1956792"/>
      </dsp:txXfrm>
    </dsp:sp>
    <dsp:sp modelId="{3F390478-C90C-448D-BA84-330DE952370A}">
      <dsp:nvSpPr>
        <dsp:cNvPr id="0" name=""/>
        <dsp:cNvSpPr/>
      </dsp:nvSpPr>
      <dsp:spPr>
        <a:xfrm>
          <a:off x="1954567" y="1956792"/>
          <a:ext cx="4320465" cy="1304528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100" b="1" i="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S</a:t>
          </a:r>
          <a:r>
            <a:rPr lang="zh-TW" altLang="en-US" sz="3100" b="1" i="0" kern="1200" dirty="0" smtClean="0">
              <a:latin typeface="標楷體" panose="03000509000000000000" pitchFamily="65" charset="-120"/>
              <a:ea typeface="標楷體" panose="03000509000000000000" pitchFamily="65" charset="-120"/>
            </a:rPr>
            <a:t>相關風險</a:t>
          </a:r>
          <a:r>
            <a:rPr lang="zh-TW" altLang="en-US" sz="3100" b="1" i="0" kern="1200" dirty="0">
              <a:latin typeface="標楷體" panose="03000509000000000000" pitchFamily="65" charset="-120"/>
              <a:ea typeface="標楷體" panose="03000509000000000000" pitchFamily="65" charset="-120"/>
            </a:rPr>
            <a:t>因子</a:t>
          </a:r>
        </a:p>
      </dsp:txBody>
      <dsp:txXfrm>
        <a:off x="2018249" y="2020474"/>
        <a:ext cx="4193101" cy="1177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093CCF5-1013-41DE-9C7C-9642706224CD}" type="datetimeFigureOut">
              <a:rPr lang="zh-TW" altLang="en-US"/>
              <a:pPr>
                <a:defRPr/>
              </a:pPr>
              <a:t>2021/11/5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B0B229B-047F-4FA3-A17F-ACA48AC0CF7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37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758726F-6810-4E5B-8EC4-1A6D44EDC4AC}" type="datetimeFigureOut">
              <a:rPr lang="zh-TW" altLang="en-US"/>
              <a:pPr>
                <a:defRPr/>
              </a:pPr>
              <a:t>2021/11/5</a:t>
            </a:fld>
            <a:endParaRPr lang="en-US" altLang="zh-TW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D5F31EA-0C57-4EDC-958D-0DD3C93FDF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4568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/>
              <a:t>新奇式選擇權</a:t>
            </a:r>
            <a:r>
              <a:rPr lang="en-US" altLang="zh-TW" sz="1200" dirty="0" smtClean="0"/>
              <a:t>(Asian, barriers, </a:t>
            </a:r>
            <a:r>
              <a:rPr lang="en-US" altLang="zh-TW" sz="1200" dirty="0" err="1" smtClean="0"/>
              <a:t>lookback</a:t>
            </a:r>
            <a:r>
              <a:rPr lang="en-US" altLang="zh-TW" sz="1200" dirty="0" smtClean="0"/>
              <a:t>, binary)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亞式選擇權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(Asian options)		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期間股價平均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(average price options)</a:t>
            </a: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界限選擇權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(barriers options)		up/down</a:t>
            </a: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 and in/up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回顧型選擇權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lookback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 options)	ST-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Smin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  or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Smax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-K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二項選擇權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(binary options)		cash or nothing</a:t>
            </a:r>
            <a:endParaRPr lang="zh-TW" altLang="zh-TW" dirty="0" smtClean="0">
              <a:effectLst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31EA-0C57-4EDC-958D-0DD3C93FDFB1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894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TW" altLang="en-US" dirty="0" smtClean="0"/>
              <a:t>為何時間價值</a:t>
            </a:r>
            <a:r>
              <a:rPr lang="en-US" altLang="zh-TW" dirty="0" smtClean="0"/>
              <a:t>&gt;0?</a:t>
            </a:r>
          </a:p>
          <a:p>
            <a:pPr algn="just"/>
            <a:r>
              <a:rPr lang="zh-TW" altLang="en-US" dirty="0" smtClean="0"/>
              <a:t>波動帶來的損益</a:t>
            </a:r>
            <a:r>
              <a:rPr lang="en-US" altLang="zh-TW" dirty="0" smtClean="0"/>
              <a:t>(</a:t>
            </a:r>
            <a:r>
              <a:rPr lang="zh-TW" altLang="en-US" dirty="0" smtClean="0"/>
              <a:t>損益不對秤</a:t>
            </a:r>
            <a:r>
              <a:rPr lang="en-US" altLang="zh-TW" dirty="0" smtClean="0"/>
              <a:t>)</a:t>
            </a:r>
          </a:p>
          <a:p>
            <a:pPr algn="just"/>
            <a:endParaRPr lang="en-US" altLang="zh-TW" dirty="0" smtClean="0"/>
          </a:p>
          <a:p>
            <a:pPr algn="just"/>
            <a:r>
              <a:rPr lang="zh-TW" altLang="en-US" dirty="0" smtClean="0"/>
              <a:t>為何價平的時間價值最大</a:t>
            </a:r>
            <a:r>
              <a:rPr lang="en-US" altLang="zh-TW" dirty="0" smtClean="0"/>
              <a:t>?</a:t>
            </a:r>
            <a:r>
              <a:rPr lang="zh-TW" altLang="en-US" dirty="0" smtClean="0"/>
              <a:t>  </a:t>
            </a:r>
            <a:r>
              <a:rPr lang="en-US" altLang="zh-TW" dirty="0" smtClean="0"/>
              <a:t>(</a:t>
            </a:r>
            <a:r>
              <a:rPr lang="zh-TW" altLang="en-US" dirty="0" smtClean="0"/>
              <a:t>後面會說</a:t>
            </a:r>
            <a:r>
              <a:rPr lang="en-US" altLang="zh-TW" dirty="0" smtClean="0"/>
              <a:t>)</a:t>
            </a:r>
          </a:p>
          <a:p>
            <a:pPr algn="just"/>
            <a:r>
              <a:rPr lang="zh-TW" altLang="en-US" dirty="0" smtClean="0"/>
              <a:t>價平</a:t>
            </a:r>
            <a:r>
              <a:rPr lang="en-US" altLang="zh-TW" dirty="0" smtClean="0"/>
              <a:t>:</a:t>
            </a:r>
            <a:r>
              <a:rPr lang="zh-TW" altLang="en-US" dirty="0" smtClean="0"/>
              <a:t> 一邊是</a:t>
            </a:r>
            <a:r>
              <a:rPr lang="en-US" altLang="zh-TW" dirty="0" smtClean="0"/>
              <a:t>0</a:t>
            </a:r>
            <a:r>
              <a:rPr lang="zh-TW" altLang="en-US" dirty="0" smtClean="0"/>
              <a:t>一邊是正的 </a:t>
            </a:r>
            <a:endParaRPr lang="en-US" altLang="zh-TW" dirty="0" smtClean="0"/>
          </a:p>
          <a:p>
            <a:pPr algn="just"/>
            <a:r>
              <a:rPr lang="zh-TW" altLang="en-US" dirty="0" smtClean="0"/>
              <a:t>價外</a:t>
            </a:r>
            <a:r>
              <a:rPr lang="en-US" altLang="zh-TW" dirty="0" smtClean="0"/>
              <a:t>:</a:t>
            </a:r>
            <a:r>
              <a:rPr lang="zh-TW" altLang="en-US" dirty="0" smtClean="0"/>
              <a:t>附近為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，超過一定的幅度才會有值</a:t>
            </a:r>
            <a:endParaRPr lang="en-US" altLang="zh-TW" dirty="0" smtClean="0"/>
          </a:p>
          <a:p>
            <a:pPr algn="just"/>
            <a:r>
              <a:rPr lang="zh-TW" altLang="en-US" dirty="0" smtClean="0"/>
              <a:t>價內</a:t>
            </a:r>
            <a:r>
              <a:rPr lang="en-US" altLang="zh-TW" dirty="0" smtClean="0"/>
              <a:t>:</a:t>
            </a:r>
            <a:r>
              <a:rPr lang="zh-TW" altLang="en-US" dirty="0" smtClean="0"/>
              <a:t>一邊正一邊負，超過一定幅度才是</a:t>
            </a:r>
            <a:r>
              <a:rPr lang="en-US" altLang="zh-TW" dirty="0" smtClean="0"/>
              <a:t>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31EA-0C57-4EDC-958D-0DD3C93FDFB1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3376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E3167DAF-4C2E-49EF-9366-8C2F76D150FB}" type="slidenum">
              <a:rPr lang="en-US" altLang="zh-TW" smtClean="0"/>
              <a:pPr/>
              <a:t>7</a:t>
            </a:fld>
            <a:endParaRPr lang="en-US" altLang="zh-TW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2813" y="744538"/>
            <a:ext cx="4965700" cy="3724275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716463"/>
            <a:ext cx="4979988" cy="4468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8428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利率水準越高</a:t>
            </a:r>
            <a:r>
              <a:rPr lang="en-US" altLang="zh-TW" dirty="0" smtClean="0"/>
              <a:t>,</a:t>
            </a:r>
            <a:r>
              <a:rPr lang="zh-TW" altLang="en-US" dirty="0" smtClean="0"/>
              <a:t> 買權履約價折現越低</a:t>
            </a:r>
            <a:r>
              <a:rPr lang="en-US" altLang="zh-TW" dirty="0" smtClean="0"/>
              <a:t>,</a:t>
            </a:r>
            <a:r>
              <a:rPr lang="zh-TW" altLang="en-US" dirty="0" smtClean="0"/>
              <a:t> 代表擁有一個用比較低價錢買的權利</a:t>
            </a:r>
            <a:r>
              <a:rPr lang="en-US" altLang="zh-TW" dirty="0" smtClean="0"/>
              <a:t>, </a:t>
            </a:r>
            <a:r>
              <a:rPr lang="zh-TW" altLang="en-US" dirty="0" smtClean="0"/>
              <a:t>所以價值上升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發放現金股利會使得標的資產價格下降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,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相當於標的市價下降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,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 則價值下降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31EA-0C57-4EDC-958D-0DD3C93FDFB1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4967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31EA-0C57-4EDC-958D-0DD3C93FDFB1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026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31EA-0C57-4EDC-958D-0DD3C93FDFB1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8782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同樣</a:t>
            </a:r>
            <a:r>
              <a:rPr lang="en-US" altLang="zh-TW" dirty="0" smtClean="0"/>
              <a:t>1</a:t>
            </a:r>
            <a:r>
              <a:rPr lang="zh-TW" altLang="en-US" dirty="0" smtClean="0"/>
              <a:t>口選擇權 價平</a:t>
            </a:r>
            <a:r>
              <a:rPr lang="en-US" altLang="zh-TW" dirty="0" smtClean="0"/>
              <a:t>Gamma</a:t>
            </a:r>
            <a:r>
              <a:rPr lang="zh-TW" altLang="en-US" dirty="0" smtClean="0"/>
              <a:t>最大，</a:t>
            </a:r>
            <a:r>
              <a:rPr lang="en-US" altLang="zh-TW" dirty="0" smtClean="0"/>
              <a:t>S</a:t>
            </a:r>
            <a:r>
              <a:rPr lang="zh-TW" altLang="en-US" dirty="0" smtClean="0"/>
              <a:t>變動帶來順向單的</a:t>
            </a:r>
            <a:r>
              <a:rPr lang="en-US" altLang="zh-TW" dirty="0" smtClean="0"/>
              <a:t>delta</a:t>
            </a:r>
            <a:r>
              <a:rPr lang="zh-TW" altLang="en-US" dirty="0" smtClean="0"/>
              <a:t>幅度較大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31EA-0C57-4EDC-958D-0DD3C93FDFB1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8297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同樣</a:t>
            </a:r>
            <a:r>
              <a:rPr lang="en-US" altLang="zh-TW" dirty="0" smtClean="0"/>
              <a:t>1</a:t>
            </a:r>
            <a:r>
              <a:rPr lang="zh-TW" altLang="en-US" dirty="0" smtClean="0"/>
              <a:t>口選擇權 價平</a:t>
            </a:r>
            <a:r>
              <a:rPr lang="en-US" altLang="zh-TW" dirty="0" smtClean="0"/>
              <a:t>Gamma</a:t>
            </a:r>
            <a:r>
              <a:rPr lang="zh-TW" altLang="en-US" dirty="0" smtClean="0"/>
              <a:t>最大，</a:t>
            </a:r>
            <a:r>
              <a:rPr lang="en-US" altLang="zh-TW" dirty="0" smtClean="0"/>
              <a:t>S</a:t>
            </a:r>
            <a:r>
              <a:rPr lang="zh-TW" altLang="en-US" dirty="0" smtClean="0"/>
              <a:t>變動帶來順向單的</a:t>
            </a:r>
            <a:r>
              <a:rPr lang="en-US" altLang="zh-TW" dirty="0" smtClean="0"/>
              <a:t>delta</a:t>
            </a:r>
            <a:r>
              <a:rPr lang="zh-TW" altLang="en-US" dirty="0" smtClean="0"/>
              <a:t>幅度較大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31EA-0C57-4EDC-958D-0DD3C93FDFB1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6717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9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T</a:t>
            </a:r>
            <a:r>
              <a:rPr lang="zh-TW" altLang="en-US" sz="9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越短</a:t>
            </a:r>
            <a:r>
              <a:rPr lang="en-US" altLang="zh-TW" sz="9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gamma</a:t>
            </a:r>
            <a:r>
              <a:rPr lang="zh-TW" altLang="en-US" sz="9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會越向價平集中</a:t>
            </a:r>
            <a:endParaRPr lang="en-US" altLang="zh-TW" sz="900" kern="1200" dirty="0" smtClean="0">
              <a:solidFill>
                <a:schemeClr val="tx1"/>
              </a:solidFill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  <a:p>
            <a:pPr algn="just"/>
            <a:r>
              <a:rPr lang="en-US" altLang="zh-TW" dirty="0" smtClean="0"/>
              <a:t>Delta</a:t>
            </a:r>
            <a:r>
              <a:rPr lang="zh-TW" altLang="en-US" dirty="0" smtClean="0"/>
              <a:t>為履約的機率</a:t>
            </a:r>
            <a:endParaRPr lang="en-US" altLang="zh-TW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當天期較短時，價平與否影響是履約的變化較大，故</a:t>
            </a:r>
            <a:r>
              <a:rPr lang="en-US" altLang="zh-TW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T</a:t>
            </a:r>
            <a:r>
              <a:rPr lang="zh-TW" alt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越短</a:t>
            </a:r>
            <a:r>
              <a:rPr lang="en-US" altLang="zh-TW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gamma</a:t>
            </a:r>
            <a:r>
              <a:rPr lang="zh-TW" altLang="en-US" sz="1200" kern="1200" dirty="0" smtClean="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會越向價平集中</a:t>
            </a:r>
            <a:endParaRPr lang="en-US" altLang="zh-TW" sz="1200" kern="1200" dirty="0" smtClean="0">
              <a:solidFill>
                <a:schemeClr val="tx1"/>
              </a:solidFill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31EA-0C57-4EDC-958D-0DD3C93FDFB1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1168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CB1FF-5CB6-4983-B0D7-5DEF4EECB57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938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2F9EF-89B1-45B0-9804-BADAF5ACC26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6104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676C7-D411-44C7-B312-EF529EF1E4A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267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B6D7D-502C-45D9-A379-754E683CAF1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8501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94672-47A9-484D-B1B1-D7F80E9AA6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515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9B5C5-4BA8-42E0-BB33-482A17BA10D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855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BB773-6339-4D5A-B17C-5FAA02223D3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599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7282A-6513-4C69-918D-4552EAAC5FD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988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C9DC8-5B8E-4746-8DA1-4EDCCEA717B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770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9E602-A999-4176-988E-E0B0D702A72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033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E01B6-E397-46D4-9261-92329A915DC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268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9561C-D726-4610-A14E-00C006827E5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83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6EF29-CA0E-419D-BB34-DA2B2BF588F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775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YTS-4.13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91440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90613"/>
            <a:ext cx="8229600" cy="521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913" y="6481763"/>
            <a:ext cx="2133600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2532F6F-9CCC-431C-BF4C-C98AB2E0F12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標楷體" panose="03000509000000000000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標楷體" panose="03000509000000000000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標楷體" panose="03000509000000000000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標楷體" panose="03000509000000000000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標楷體" panose="03000509000000000000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slide" Target="slide2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TW" altLang="en-US" sz="4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選擇權評價基本</a:t>
            </a:r>
            <a:r>
              <a:rPr lang="zh-TW" altLang="en-US" sz="4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觀念</a:t>
            </a:r>
            <a:r>
              <a:rPr lang="en-US" altLang="zh-TW" sz="4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altLang="zh-TW" sz="4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TW" sz="4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(Delta</a:t>
            </a:r>
            <a:r>
              <a:rPr lang="zh-TW" altLang="en-US" sz="4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TW" sz="4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Gamma</a:t>
            </a:r>
            <a:r>
              <a:rPr lang="zh-TW" altLang="en-US" sz="4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TW" sz="4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Speed)</a:t>
            </a:r>
            <a:endParaRPr lang="zh-TW" altLang="en-US" sz="4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65104"/>
            <a:ext cx="6400800" cy="1273696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報告人</a:t>
            </a:r>
            <a:r>
              <a:rPr lang="zh-TW" altLang="en-US" dirty="0" smtClean="0"/>
              <a:t>：唐</a:t>
            </a:r>
            <a:r>
              <a:rPr lang="zh-TW" altLang="en-US" dirty="0"/>
              <a:t>心誠</a:t>
            </a:r>
          </a:p>
          <a:p>
            <a:pPr eaLnBrk="1" hangingPunct="1">
              <a:defRPr/>
            </a:pPr>
            <a:r>
              <a:rPr lang="en-US" altLang="zh-TW" dirty="0" smtClean="0">
                <a:latin typeface="+mj-lt"/>
              </a:rPr>
              <a:t>2021/10/28</a:t>
            </a:r>
            <a:endParaRPr lang="en-US" altLang="zh-TW" dirty="0">
              <a:latin typeface="+mj-lt"/>
            </a:endParaRPr>
          </a:p>
        </p:txBody>
      </p:sp>
      <p:sp>
        <p:nvSpPr>
          <p:cNvPr id="6148" name="投影片編號版面配置區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4AF3E3-C102-4CF8-8C35-BD69A8EBEAE2}" type="slidenum">
              <a:rPr lang="en-US" altLang="zh-TW" sz="1400" smtClean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標題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</a:t>
            </a:r>
            <a:r>
              <a:rPr lang="zh-TW" altLang="en-US" dirty="0"/>
              <a:t>相關</a:t>
            </a:r>
            <a:r>
              <a:rPr lang="en-US" altLang="zh-TW" dirty="0"/>
              <a:t>Greeks</a:t>
            </a:r>
            <a:r>
              <a:rPr lang="zh-TW" altLang="en-US" dirty="0" smtClean="0"/>
              <a:t>介紹</a:t>
            </a:r>
          </a:p>
        </p:txBody>
      </p:sp>
      <p:sp>
        <p:nvSpPr>
          <p:cNvPr id="30723" name="副標題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 smtClean="0"/>
          </a:p>
        </p:txBody>
      </p:sp>
      <p:sp>
        <p:nvSpPr>
          <p:cNvPr id="3072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537325"/>
            <a:ext cx="2133600" cy="312738"/>
          </a:xfrm>
          <a:prstGeom prst="rect">
            <a:avLst/>
          </a:prstGeom>
          <a:noFill/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Blip>
                <a:blip r:embed="rId6"/>
              </a:buBlip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E91B94A-F2FC-461E-A494-6E997886130A}" type="slidenum">
              <a:rPr lang="en-US" altLang="zh-TW" sz="1400" b="0" smtClean="0"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 b="0" smtClean="0">
              <a:solidFill>
                <a:schemeClr val="bg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155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Georgia" panose="02040502050405020303" pitchFamily="18" charset="0"/>
                <a:ea typeface="標楷體" panose="03000509000000000000" pitchFamily="65" charset="-120"/>
              </a:rPr>
              <a:t>Greeks</a:t>
            </a:r>
            <a:r>
              <a:rPr lang="zh-TW" altLang="en-US">
                <a:latin typeface="Georgia" panose="02040502050405020303" pitchFamily="18" charset="0"/>
                <a:ea typeface="標楷體" panose="03000509000000000000" pitchFamily="65" charset="-120"/>
              </a:rPr>
              <a:t>全盤拆解選擇權風險</a:t>
            </a:r>
            <a:endParaRPr lang="zh-TW" altLang="en-US"/>
          </a:p>
        </p:txBody>
      </p:sp>
      <p:sp>
        <p:nvSpPr>
          <p:cNvPr id="3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/>
            </a:stretch>
          </a:blipFill>
          <a:extLst/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zh-TW" altLang="en-US" dirty="0">
                <a:noFill/>
              </a:rPr>
              <a:t> </a:t>
            </a:r>
          </a:p>
        </p:txBody>
      </p:sp>
      <p:sp>
        <p:nvSpPr>
          <p:cNvPr id="1638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651AC1-82B6-4BE5-BD96-B8C9B5868565}" type="slidenum">
              <a:rPr lang="zh-TW" altLang="en-US" sz="1400" smtClean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389" name="文字方塊 5"/>
          <p:cNvSpPr txBox="1">
            <a:spLocks noChangeArrowheads="1"/>
          </p:cNvSpPr>
          <p:nvPr/>
        </p:nvSpPr>
        <p:spPr bwMode="auto">
          <a:xfrm>
            <a:off x="4141788" y="2976563"/>
            <a:ext cx="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pSp>
        <p:nvGrpSpPr>
          <p:cNvPr id="16390" name="群組 28"/>
          <p:cNvGrpSpPr>
            <a:grpSpLocks/>
          </p:cNvGrpSpPr>
          <p:nvPr/>
        </p:nvGrpSpPr>
        <p:grpSpPr bwMode="auto">
          <a:xfrm>
            <a:off x="2033588" y="2292350"/>
            <a:ext cx="4437062" cy="776288"/>
            <a:chOff x="2033432" y="2292058"/>
            <a:chExt cx="4437064" cy="776902"/>
          </a:xfrm>
        </p:grpSpPr>
        <p:sp>
          <p:nvSpPr>
            <p:cNvPr id="15" name="橢圓 14"/>
            <p:cNvSpPr/>
            <p:nvPr/>
          </p:nvSpPr>
          <p:spPr>
            <a:xfrm>
              <a:off x="4760758" y="2311123"/>
              <a:ext cx="503237" cy="757837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6" name="橢圓 15"/>
            <p:cNvSpPr/>
            <p:nvPr/>
          </p:nvSpPr>
          <p:spPr>
            <a:xfrm>
              <a:off x="2916082" y="2292058"/>
              <a:ext cx="503237" cy="757837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2033432" y="2292058"/>
              <a:ext cx="504825" cy="757837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8" name="橢圓 17"/>
            <p:cNvSpPr/>
            <p:nvPr/>
          </p:nvSpPr>
          <p:spPr>
            <a:xfrm>
              <a:off x="5965671" y="2307946"/>
              <a:ext cx="504825" cy="757837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grpSp>
        <p:nvGrpSpPr>
          <p:cNvPr id="16391" name="群組 25"/>
          <p:cNvGrpSpPr>
            <a:grpSpLocks/>
          </p:cNvGrpSpPr>
          <p:nvPr/>
        </p:nvGrpSpPr>
        <p:grpSpPr bwMode="auto">
          <a:xfrm>
            <a:off x="1376363" y="3357563"/>
            <a:ext cx="5770562" cy="576262"/>
            <a:chOff x="1376216" y="2915799"/>
            <a:chExt cx="5770928" cy="576065"/>
          </a:xfrm>
        </p:grpSpPr>
        <p:sp>
          <p:nvSpPr>
            <p:cNvPr id="21" name="橢圓 20"/>
            <p:cNvSpPr/>
            <p:nvPr/>
          </p:nvSpPr>
          <p:spPr>
            <a:xfrm>
              <a:off x="1376216" y="2925321"/>
              <a:ext cx="720771" cy="50306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2590730" y="2925321"/>
              <a:ext cx="720771" cy="50306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3" name="橢圓 22"/>
            <p:cNvSpPr/>
            <p:nvPr/>
          </p:nvSpPr>
          <p:spPr>
            <a:xfrm>
              <a:off x="4868938" y="2925321"/>
              <a:ext cx="720771" cy="50306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5" name="橢圓 24"/>
            <p:cNvSpPr/>
            <p:nvPr/>
          </p:nvSpPr>
          <p:spPr>
            <a:xfrm>
              <a:off x="6316829" y="2915799"/>
              <a:ext cx="830315" cy="57606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Georgia" panose="02040502050405020303" pitchFamily="18" charset="0"/>
                <a:ea typeface="標楷體" panose="03000509000000000000" pitchFamily="65" charset="-120"/>
              </a:rPr>
              <a:t>選擇權的</a:t>
            </a:r>
            <a:r>
              <a:rPr lang="en-US" altLang="zh-TW">
                <a:latin typeface="Georgia" panose="02040502050405020303" pitchFamily="18" charset="0"/>
                <a:ea typeface="標楷體" panose="03000509000000000000" pitchFamily="65" charset="-120"/>
              </a:rPr>
              <a:t>Greeks</a:t>
            </a:r>
            <a:endParaRPr lang="zh-TW" altLang="en-US">
              <a:latin typeface="Georgia" panose="02040502050405020303" pitchFamily="18" charset="0"/>
            </a:endParaRPr>
          </a:p>
        </p:txBody>
      </p:sp>
      <p:graphicFrame>
        <p:nvGraphicFramePr>
          <p:cNvPr id="12" name="內容版面配置區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263189"/>
              </p:ext>
            </p:extLst>
          </p:nvPr>
        </p:nvGraphicFramePr>
        <p:xfrm>
          <a:off x="457200" y="1090613"/>
          <a:ext cx="8229600" cy="5218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41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4E70B8-1E68-475F-8FB4-71209C2D72BB}" type="slidenum">
              <a:rPr lang="zh-TW" altLang="en-US" sz="1400" smtClean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Georgia" panose="02040502050405020303" pitchFamily="18" charset="0"/>
                <a:ea typeface="標楷體" panose="03000509000000000000" pitchFamily="65" charset="-120"/>
              </a:rPr>
              <a:t>風險參數介紹</a:t>
            </a:r>
            <a:r>
              <a:rPr lang="en-US" altLang="zh-TW" dirty="0">
                <a:latin typeface="Georgia" panose="02040502050405020303" pitchFamily="18" charset="0"/>
                <a:ea typeface="標楷體" panose="03000509000000000000" pitchFamily="65" charset="-120"/>
              </a:rPr>
              <a:t>-Delta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buBlip>
                    <a:blip r:embed="rId3"/>
                  </a:buBlip>
                  <a:defRPr/>
                </a:pPr>
                <a:r>
                  <a:rPr lang="zh-TW" altLang="en-US" dirty="0">
                    <a:latin typeface="+mn-lt"/>
                    <a:ea typeface="標楷體" panose="03000509000000000000" pitchFamily="65" charset="-120"/>
                  </a:rPr>
                  <a:t>選擇權價格對標的物價格之一階偏微分</a:t>
                </a:r>
                <a:r>
                  <a:rPr lang="en-US" altLang="zh-TW" dirty="0">
                    <a:latin typeface="+mn-lt"/>
                    <a:ea typeface="標楷體" panose="03000509000000000000" pitchFamily="65" charset="-12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fPr>
                      <m:num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𝑓</m:t>
                        </m:r>
                      </m:num>
                      <m:den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US" altLang="zh-TW" dirty="0">
                    <a:latin typeface="+mn-lt"/>
                    <a:ea typeface="標楷體" panose="03000509000000000000" pitchFamily="65" charset="-120"/>
                  </a:rPr>
                  <a:t>)</a:t>
                </a:r>
                <a:endParaRPr kumimoji="0" lang="zh-TW" altLang="en-US" b="1" dirty="0">
                  <a:latin typeface="+mn-lt"/>
                  <a:ea typeface="標楷體" panose="03000509000000000000" pitchFamily="65" charset="-120"/>
                </a:endParaRPr>
              </a:p>
              <a:p>
                <a:pPr lvl="1" eaLnBrk="1" hangingPunct="1">
                  <a:buBlip>
                    <a:blip r:embed="rId4"/>
                  </a:buBlip>
                  <a:defRPr/>
                </a:pPr>
                <a:r>
                  <a:rPr lang="zh-TW" altLang="en-US" dirty="0">
                    <a:latin typeface="+mn-lt"/>
                  </a:rPr>
                  <a:t>標的物價格每變動</a:t>
                </a:r>
                <a:r>
                  <a:rPr lang="en-US" altLang="zh-TW" dirty="0">
                    <a:latin typeface="+mn-lt"/>
                  </a:rPr>
                  <a:t>1</a:t>
                </a:r>
                <a:r>
                  <a:rPr lang="zh-TW" altLang="en-US" dirty="0">
                    <a:latin typeface="+mn-lt"/>
                  </a:rPr>
                  <a:t>單位，選擇權價格之變動量。</a:t>
                </a:r>
                <a:endParaRPr lang="en-US" altLang="zh-TW" dirty="0">
                  <a:latin typeface="+mn-lt"/>
                </a:endParaRPr>
              </a:p>
              <a:p>
                <a:pPr lvl="1" eaLnBrk="1" hangingPunct="1">
                  <a:buBlip>
                    <a:blip r:embed="rId4"/>
                  </a:buBlip>
                  <a:defRPr/>
                </a:pPr>
                <a:r>
                  <a:rPr lang="zh-TW" altLang="en-US" dirty="0">
                    <a:latin typeface="+mn-lt"/>
                  </a:rPr>
                  <a:t>買權的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Delta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>
                    <a:latin typeface="+mn-lt"/>
                  </a:rPr>
                  <a:t>，賣權的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Delta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TW" altLang="en-US" dirty="0">
                    <a:latin typeface="+mn-lt"/>
                  </a:rPr>
                  <a:t>。</a:t>
                </a:r>
                <a:endParaRPr lang="en-US" altLang="zh-TW" dirty="0">
                  <a:latin typeface="+mn-lt"/>
                </a:endParaRPr>
              </a:p>
              <a:p>
                <a:pPr lvl="1" eaLnBrk="1" hangingPunct="1">
                  <a:buBlip>
                    <a:blip r:embed="rId4"/>
                  </a:buBlip>
                  <a:defRPr/>
                </a:pPr>
                <a:r>
                  <a:rPr lang="zh-TW" altLang="en-US" dirty="0">
                    <a:latin typeface="+mn-lt"/>
                  </a:rPr>
                  <a:t>到期時成為價內的機率。</a:t>
                </a:r>
                <a:endParaRPr lang="en-US" altLang="zh-TW" dirty="0">
                  <a:latin typeface="+mn-lt"/>
                </a:endParaRPr>
              </a:p>
              <a:p>
                <a:pPr lvl="1" eaLnBrk="1" hangingPunct="1">
                  <a:buBlip>
                    <a:blip r:embed="rId4"/>
                  </a:buBlip>
                  <a:defRPr/>
                </a:pPr>
                <a:r>
                  <a:rPr lang="zh-TW" altLang="en-US" dirty="0">
                    <a:latin typeface="+mn-lt"/>
                  </a:rPr>
                  <a:t>絕對值介於</a:t>
                </a:r>
                <a:r>
                  <a:rPr lang="en-US" altLang="zh-TW" dirty="0">
                    <a:latin typeface="+mn-lt"/>
                  </a:rPr>
                  <a:t>0~1</a:t>
                </a:r>
                <a:r>
                  <a:rPr lang="zh-TW" altLang="en-US" dirty="0">
                    <a:latin typeface="+mn-lt"/>
                  </a:rPr>
                  <a:t>之間，價平</a:t>
                </a:r>
                <a:r>
                  <a:rPr lang="en-US" altLang="zh-TW" dirty="0">
                    <a:latin typeface="+mn-lt"/>
                  </a:rPr>
                  <a:t>Delta = 0.5</a:t>
                </a:r>
                <a:r>
                  <a:rPr lang="zh-TW" altLang="en-US" dirty="0">
                    <a:latin typeface="+mn-lt"/>
                  </a:rPr>
                  <a:t>，正值代表多單。</a:t>
                </a:r>
                <a:endParaRPr lang="zh-TW" altLang="en-US" sz="2400" dirty="0">
                  <a:latin typeface="+mn-lt"/>
                </a:endParaRPr>
              </a:p>
              <a:p>
                <a:pPr eaLnBrk="1" hangingPunct="1">
                  <a:buFontTx/>
                  <a:buBlip>
                    <a:blip r:embed="rId3"/>
                  </a:buBlip>
                  <a:defRPr/>
                </a:pPr>
                <a:endParaRPr lang="en-US" altLang="zh-TW" dirty="0" smtClean="0">
                  <a:latin typeface="+mn-lt"/>
                  <a:ea typeface="標楷體" panose="03000509000000000000" pitchFamily="65" charset="-120"/>
                </a:endParaRPr>
              </a:p>
              <a:p>
                <a:pPr eaLnBrk="1" hangingPunct="1">
                  <a:buFontTx/>
                  <a:buBlip>
                    <a:blip r:embed="rId3"/>
                  </a:buBlip>
                  <a:defRPr/>
                </a:pPr>
                <a:r>
                  <a:rPr lang="zh-TW" altLang="en-US" dirty="0" smtClean="0">
                    <a:latin typeface="+mn-lt"/>
                    <a:ea typeface="標楷體" panose="03000509000000000000" pitchFamily="65" charset="-120"/>
                  </a:rPr>
                  <a:t>避</a:t>
                </a:r>
                <a:r>
                  <a:rPr lang="zh-TW" altLang="en-US" dirty="0">
                    <a:latin typeface="+mn-lt"/>
                    <a:ea typeface="標楷體" panose="03000509000000000000" pitchFamily="65" charset="-120"/>
                  </a:rPr>
                  <a:t>險比率</a:t>
                </a:r>
                <a:endParaRPr lang="en-US" altLang="zh-TW" dirty="0">
                  <a:latin typeface="+mn-lt"/>
                  <a:ea typeface="標楷體" panose="03000509000000000000" pitchFamily="65" charset="-120"/>
                </a:endParaRPr>
              </a:p>
              <a:p>
                <a:pPr lvl="1" eaLnBrk="1" hangingPunct="1">
                  <a:buBlip>
                    <a:blip r:embed="rId4"/>
                  </a:buBlip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根據</m:t>
                    </m:r>
                    <m:r>
                      <m:rPr>
                        <m:nor/>
                      </m:rPr>
                      <a:rPr lang="en-US" altLang="zh-TW" dirty="0"/>
                      <m:t>Delta</m:t>
                    </m:r>
                    <m:r>
                      <m:rPr>
                        <m:nor/>
                      </m:rPr>
                      <a:rPr lang="zh-TW" altLang="en-US" dirty="0"/>
                      <m:t>決定避險口數</m:t>
                    </m:r>
                  </m:oMath>
                </a14:m>
                <a:endParaRPr lang="en-US" altLang="zh-TW" dirty="0">
                  <a:latin typeface="+mn-lt"/>
                </a:endParaRPr>
              </a:p>
              <a:p>
                <a:pPr lvl="1" eaLnBrk="1" hangingPunct="1">
                  <a:buFontTx/>
                  <a:buBlip>
                    <a:blip r:embed="rId4"/>
                  </a:buBlip>
                  <a:defRPr/>
                </a:pPr>
                <a:r>
                  <a:rPr lang="zh-TW" altLang="en-US" dirty="0">
                    <a:latin typeface="+mn-lt"/>
                  </a:rPr>
                  <a:t>以</a:t>
                </a:r>
                <a:r>
                  <a:rPr lang="en-US" altLang="zh-TW" dirty="0" smtClean="0">
                    <a:latin typeface="+mn-lt"/>
                  </a:rPr>
                  <a:t>Delta=0.5</a:t>
                </a:r>
                <a:r>
                  <a:rPr lang="zh-TW" altLang="en-US" dirty="0" smtClean="0">
                    <a:latin typeface="+mn-lt"/>
                  </a:rPr>
                  <a:t>的</a:t>
                </a:r>
                <a:r>
                  <a:rPr lang="en-US" altLang="zh-TW" dirty="0" smtClean="0">
                    <a:latin typeface="+mn-lt"/>
                  </a:rPr>
                  <a:t>TXO</a:t>
                </a:r>
                <a:r>
                  <a:rPr lang="zh-TW" altLang="en-US" dirty="0">
                    <a:latin typeface="+mn-lt"/>
                  </a:rPr>
                  <a:t>買權為例，</a:t>
                </a:r>
                <a:r>
                  <a:rPr lang="en-US" altLang="zh-TW" dirty="0">
                    <a:latin typeface="+mn-lt"/>
                  </a:rPr>
                  <a:t>long 200</a:t>
                </a:r>
                <a:r>
                  <a:rPr lang="zh-TW" altLang="en-US" dirty="0">
                    <a:latin typeface="+mn-lt"/>
                  </a:rPr>
                  <a:t>口價平買權所產生的獲利</a:t>
                </a:r>
                <a:r>
                  <a:rPr lang="en-US" altLang="zh-TW" dirty="0">
                    <a:latin typeface="+mn-lt"/>
                  </a:rPr>
                  <a:t>(</a:t>
                </a:r>
                <a:r>
                  <a:rPr lang="zh-TW" altLang="en-US" dirty="0">
                    <a:latin typeface="+mn-lt"/>
                  </a:rPr>
                  <a:t>或損失</a:t>
                </a:r>
                <a:r>
                  <a:rPr lang="en-US" altLang="zh-TW" dirty="0">
                    <a:latin typeface="+mn-lt"/>
                  </a:rPr>
                  <a:t>)</a:t>
                </a:r>
                <a:r>
                  <a:rPr lang="zh-TW" altLang="en-US" dirty="0">
                    <a:latin typeface="+mn-lt"/>
                  </a:rPr>
                  <a:t>與</a:t>
                </a:r>
                <a:r>
                  <a:rPr lang="en-US" altLang="zh-TW" dirty="0">
                    <a:latin typeface="+mn-lt"/>
                  </a:rPr>
                  <a:t>short 100</a:t>
                </a:r>
                <a:r>
                  <a:rPr lang="zh-TW" altLang="en-US" dirty="0">
                    <a:latin typeface="+mn-lt"/>
                  </a:rPr>
                  <a:t>口小</a:t>
                </a:r>
                <a:r>
                  <a:rPr lang="zh-TW" altLang="en-US" dirty="0" smtClean="0">
                    <a:latin typeface="+mn-lt"/>
                  </a:rPr>
                  <a:t>台所</a:t>
                </a:r>
                <a:r>
                  <a:rPr lang="zh-TW" altLang="en-US" dirty="0">
                    <a:latin typeface="+mn-lt"/>
                  </a:rPr>
                  <a:t>產生的損失</a:t>
                </a:r>
                <a:r>
                  <a:rPr lang="en-US" altLang="zh-TW" dirty="0">
                    <a:latin typeface="+mn-lt"/>
                  </a:rPr>
                  <a:t>(</a:t>
                </a:r>
                <a:r>
                  <a:rPr lang="zh-TW" altLang="en-US" dirty="0">
                    <a:latin typeface="+mn-lt"/>
                  </a:rPr>
                  <a:t>或獲利</a:t>
                </a:r>
                <a:r>
                  <a:rPr lang="en-US" altLang="zh-TW" dirty="0">
                    <a:latin typeface="+mn-lt"/>
                  </a:rPr>
                  <a:t>)</a:t>
                </a:r>
                <a:r>
                  <a:rPr lang="zh-TW" altLang="en-US" dirty="0">
                    <a:latin typeface="+mn-lt"/>
                  </a:rPr>
                  <a:t>完全抵消。</a:t>
                </a:r>
              </a:p>
              <a:p>
                <a:pPr eaLnBrk="1" hangingPunct="1">
                  <a:buFontTx/>
                  <a:buBlip>
                    <a:blip r:embed="rId3"/>
                  </a:buBlip>
                  <a:defRPr/>
                </a:pPr>
                <a:r>
                  <a:rPr lang="en-US" altLang="zh-TW" dirty="0" smtClean="0">
                    <a:latin typeface="+mn-lt"/>
                    <a:ea typeface="標楷體" panose="03000509000000000000" pitchFamily="65" charset="-120"/>
                  </a:rPr>
                  <a:t>Delta</a:t>
                </a:r>
                <a:r>
                  <a:rPr lang="zh-TW" altLang="en-US" dirty="0">
                    <a:latin typeface="+mn-lt"/>
                    <a:ea typeface="標楷體" panose="03000509000000000000" pitchFamily="65" charset="-120"/>
                  </a:rPr>
                  <a:t>是會變動的</a:t>
                </a:r>
                <a:r>
                  <a:rPr lang="en-US" altLang="zh-TW" dirty="0">
                    <a:latin typeface="+mn-lt"/>
                    <a:ea typeface="標楷體" panose="03000509000000000000" pitchFamily="65" charset="-120"/>
                  </a:rPr>
                  <a:t>(</a:t>
                </a:r>
                <a:r>
                  <a:rPr lang="zh-TW" altLang="en-US" dirty="0">
                    <a:latin typeface="+mn-lt"/>
                    <a:ea typeface="標楷體" panose="03000509000000000000" pitchFamily="65" charset="-120"/>
                  </a:rPr>
                  <a:t>動態避險</a:t>
                </a:r>
                <a:r>
                  <a:rPr lang="en-US" altLang="zh-TW" dirty="0">
                    <a:latin typeface="+mn-lt"/>
                    <a:ea typeface="標楷體" panose="03000509000000000000" pitchFamily="65" charset="-120"/>
                  </a:rPr>
                  <a:t>)</a:t>
                </a:r>
                <a:r>
                  <a:rPr lang="zh-TW" altLang="en-US" dirty="0">
                    <a:latin typeface="+mn-lt"/>
                    <a:ea typeface="標楷體" panose="03000509000000000000" pitchFamily="65" charset="-120"/>
                  </a:rPr>
                  <a:t>。</a:t>
                </a:r>
                <a:endParaRPr lang="en-US" altLang="zh-TW" dirty="0">
                  <a:latin typeface="+mn-lt"/>
                  <a:ea typeface="標楷體" panose="03000509000000000000" pitchFamily="65" charset="-120"/>
                </a:endParaRPr>
              </a:p>
              <a:p>
                <a:endParaRPr lang="zh-TW" alt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79B5C5-4BA8-42E0-BB33-482A17BA10D4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510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0003"/>
            <a:ext cx="8229600" cy="720725"/>
          </a:xfrm>
        </p:spPr>
        <p:txBody>
          <a:bodyPr/>
          <a:lstStyle/>
          <a:p>
            <a:r>
              <a:rPr lang="zh-TW" altLang="en-US" dirty="0">
                <a:latin typeface="Georgia" panose="02040502050405020303" pitchFamily="18" charset="0"/>
                <a:ea typeface="標楷體" panose="03000509000000000000" pitchFamily="65" charset="-120"/>
              </a:rPr>
              <a:t>風險參數介紹</a:t>
            </a:r>
            <a:r>
              <a:rPr lang="en-US" altLang="zh-TW" dirty="0">
                <a:latin typeface="Georgia" panose="02040502050405020303" pitchFamily="18" charset="0"/>
                <a:ea typeface="標楷體" panose="03000509000000000000" pitchFamily="65" charset="-120"/>
              </a:rPr>
              <a:t>-Delta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79457"/>
            <a:ext cx="8229600" cy="4640424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79B5C5-4BA8-42E0-BB33-482A17BA10D4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904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Georgia" panose="02040502050405020303" pitchFamily="18" charset="0"/>
                <a:ea typeface="標楷體" panose="03000509000000000000" pitchFamily="65" charset="-120"/>
              </a:rPr>
              <a:t>Delta</a:t>
            </a:r>
            <a:r>
              <a:rPr lang="zh-TW" altLang="en-US" dirty="0">
                <a:latin typeface="Georgia" panose="02040502050405020303" pitchFamily="18" charset="0"/>
                <a:ea typeface="標楷體" panose="03000509000000000000" pitchFamily="65" charset="-120"/>
              </a:rPr>
              <a:t>圖示</a:t>
            </a:r>
            <a:endParaRPr lang="zh-TW" altLang="en-US" dirty="0"/>
          </a:p>
        </p:txBody>
      </p:sp>
      <p:sp>
        <p:nvSpPr>
          <p:cNvPr id="19459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C40680-28FD-403C-97FB-45704F387B51}" type="slidenum">
              <a:rPr lang="zh-TW" altLang="en-US" sz="1400" smtClean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aphicFrame>
        <p:nvGraphicFramePr>
          <p:cNvPr id="1946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667389"/>
              </p:ext>
            </p:extLst>
          </p:nvPr>
        </p:nvGraphicFramePr>
        <p:xfrm>
          <a:off x="468313" y="2204864"/>
          <a:ext cx="4038600" cy="291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1" r:id="rId3" imgW="4035902" imgH="2914141" progId="Excel.Chart.8">
                  <p:embed/>
                </p:oleObj>
              </mc:Choice>
              <mc:Fallback>
                <p:oleObj r:id="rId3" imgW="4035902" imgH="2914141" progId="Excel.Char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204864"/>
                        <a:ext cx="4038600" cy="291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813376"/>
              </p:ext>
            </p:extLst>
          </p:nvPr>
        </p:nvGraphicFramePr>
        <p:xfrm>
          <a:off x="4643438" y="2204864"/>
          <a:ext cx="4038600" cy="293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82" r:id="rId5" imgW="4035902" imgH="2932430" progId="Excel.Chart.8">
                  <p:embed/>
                </p:oleObj>
              </mc:Choice>
              <mc:Fallback>
                <p:oleObj r:id="rId5" imgW="4035902" imgH="2932430" progId="Excel.Char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204864"/>
                        <a:ext cx="4038600" cy="293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動作按鈕: 返回 2">
            <a:hlinkClick r:id="rId7" action="ppaction://hlinksldjump" highlightClick="1"/>
          </p:cNvPr>
          <p:cNvSpPr/>
          <p:nvPr/>
        </p:nvSpPr>
        <p:spPr>
          <a:xfrm>
            <a:off x="7956376" y="5661248"/>
            <a:ext cx="576064" cy="576064"/>
          </a:xfrm>
          <a:prstGeom prst="actionButtonReturn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Georgia" panose="02040502050405020303" pitchFamily="18" charset="0"/>
              </a:rPr>
              <a:t>風險參數介紹</a:t>
            </a:r>
            <a:r>
              <a:rPr lang="en-US" altLang="zh-TW" dirty="0">
                <a:latin typeface="Georgia" panose="02040502050405020303" pitchFamily="18" charset="0"/>
              </a:rPr>
              <a:t>-Delta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29E602-A999-4176-988E-E0B0D702A729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002521"/>
            <a:ext cx="7452320" cy="531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6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Georgia" panose="02040502050405020303" pitchFamily="18" charset="0"/>
                <a:ea typeface="標楷體" panose="03000509000000000000" pitchFamily="65" charset="-120"/>
              </a:rPr>
              <a:t>風險參數介紹</a:t>
            </a:r>
            <a:r>
              <a:rPr lang="en-US" altLang="zh-TW" dirty="0">
                <a:latin typeface="Georgia" panose="02040502050405020303" pitchFamily="18" charset="0"/>
                <a:ea typeface="標楷體" panose="03000509000000000000" pitchFamily="65" charset="-120"/>
              </a:rPr>
              <a:t>-Gamma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buBlip>
                    <a:blip r:embed="rId3"/>
                  </a:buBlip>
                  <a:defRPr/>
                </a:pPr>
                <a:r>
                  <a:rPr lang="zh-TW" altLang="en-US" dirty="0">
                    <a:latin typeface="+mn-lt"/>
                    <a:ea typeface="標楷體" panose="03000509000000000000" pitchFamily="65" charset="-120"/>
                  </a:rPr>
                  <a:t>選擇權價格對標的物價格之二階偏微分</a:t>
                </a:r>
                <a:r>
                  <a:rPr lang="en-US" altLang="zh-TW" dirty="0">
                    <a:latin typeface="+mn-lt"/>
                    <a:ea typeface="標楷體" panose="03000509000000000000" pitchFamily="65" charset="-12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pPr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𝑓</m:t>
                        </m:r>
                      </m:num>
                      <m:den>
                        <m:r>
                          <a:rPr lang="zh-TW" altLang="en-US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dirty="0">
                    <a:latin typeface="+mn-lt"/>
                    <a:ea typeface="標楷體" panose="03000509000000000000" pitchFamily="65" charset="-120"/>
                  </a:rPr>
                  <a:t>)</a:t>
                </a:r>
                <a:endParaRPr kumimoji="0" lang="zh-TW" altLang="en-US" b="1" dirty="0">
                  <a:latin typeface="+mn-lt"/>
                  <a:ea typeface="標楷體" panose="03000509000000000000" pitchFamily="65" charset="-120"/>
                </a:endParaRPr>
              </a:p>
              <a:p>
                <a:pPr lvl="1" eaLnBrk="1" hangingPunct="1">
                  <a:buBlip>
                    <a:blip r:embed="rId4"/>
                  </a:buBlip>
                  <a:defRPr/>
                </a:pPr>
                <a:r>
                  <a:rPr lang="zh-TW" altLang="en-US" dirty="0">
                    <a:latin typeface="+mn-lt"/>
                  </a:rPr>
                  <a:t>標的物價格每變動</a:t>
                </a:r>
                <a:r>
                  <a:rPr lang="en-US" altLang="zh-TW" dirty="0">
                    <a:latin typeface="+mn-lt"/>
                  </a:rPr>
                  <a:t>1</a:t>
                </a:r>
                <a:r>
                  <a:rPr lang="zh-TW" altLang="en-US" dirty="0">
                    <a:latin typeface="+mn-lt"/>
                  </a:rPr>
                  <a:t>單位</a:t>
                </a:r>
                <a:r>
                  <a:rPr lang="en-US" altLang="zh-TW" dirty="0">
                    <a:latin typeface="+mn-lt"/>
                  </a:rPr>
                  <a:t>(1%)</a:t>
                </a:r>
                <a:r>
                  <a:rPr lang="zh-TW" altLang="en-US" dirty="0">
                    <a:latin typeface="+mn-lt"/>
                  </a:rPr>
                  <a:t>，</a:t>
                </a:r>
                <a:r>
                  <a:rPr lang="en-US" altLang="zh-TW" dirty="0">
                    <a:latin typeface="+mn-lt"/>
                  </a:rPr>
                  <a:t>Delta</a:t>
                </a:r>
                <a:r>
                  <a:rPr lang="zh-TW" altLang="en-US" dirty="0">
                    <a:latin typeface="+mn-lt"/>
                  </a:rPr>
                  <a:t>之變動量</a:t>
                </a:r>
                <a:r>
                  <a:rPr lang="en-US" altLang="zh-TW" dirty="0">
                    <a:latin typeface="+mn-lt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𝐷𝑒𝑙𝑡𝑎</m:t>
                        </m:r>
                      </m:num>
                      <m:den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US" altLang="zh-TW" dirty="0">
                    <a:latin typeface="+mn-lt"/>
                  </a:rPr>
                  <a:t>)</a:t>
                </a:r>
                <a:r>
                  <a:rPr lang="zh-TW" altLang="en-US" dirty="0">
                    <a:latin typeface="+mn-lt"/>
                  </a:rPr>
                  <a:t>。</a:t>
                </a:r>
                <a:endParaRPr lang="en-US" altLang="zh-TW" dirty="0">
                  <a:latin typeface="+mn-lt"/>
                </a:endParaRPr>
              </a:p>
              <a:p>
                <a:pPr lvl="1" eaLnBrk="1" hangingPunct="1">
                  <a:buBlip>
                    <a:blip r:embed="rId4"/>
                  </a:buBlip>
                  <a:defRPr/>
                </a:pPr>
                <a:r>
                  <a:rPr lang="en-US" altLang="zh-TW" dirty="0">
                    <a:latin typeface="+mn-lt"/>
                  </a:rPr>
                  <a:t>Delta</a:t>
                </a:r>
                <a:r>
                  <a:rPr lang="zh-TW" altLang="en-US" dirty="0">
                    <a:latin typeface="+mn-lt"/>
                  </a:rPr>
                  <a:t>風險之自我調整因子，正值表示</a:t>
                </a:r>
                <a:r>
                  <a:rPr lang="en-US" altLang="zh-TW" dirty="0">
                    <a:latin typeface="+mn-lt"/>
                  </a:rPr>
                  <a:t>Long Option</a:t>
                </a:r>
                <a:r>
                  <a:rPr lang="zh-TW" altLang="en-US" dirty="0">
                    <a:latin typeface="+mn-lt"/>
                  </a:rPr>
                  <a:t>，代表整體部位</a:t>
                </a:r>
                <a:r>
                  <a:rPr lang="en-US" altLang="zh-TW" dirty="0">
                    <a:latin typeface="+mn-lt"/>
                  </a:rPr>
                  <a:t>Delta </a:t>
                </a:r>
                <a:r>
                  <a:rPr lang="zh-TW" altLang="en-US" dirty="0">
                    <a:latin typeface="+mn-lt"/>
                  </a:rPr>
                  <a:t>值將隨股價上漲而增加</a:t>
                </a:r>
                <a:r>
                  <a:rPr lang="en-US" altLang="zh-TW" dirty="0">
                    <a:latin typeface="+mn-lt"/>
                  </a:rPr>
                  <a:t>(</a:t>
                </a:r>
                <a:r>
                  <a:rPr lang="zh-TW" altLang="en-US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+mn-lt"/>
                  </a:rPr>
                  <a:t>順勢加碼</a:t>
                </a:r>
                <a:r>
                  <a:rPr lang="en-US" altLang="zh-TW" dirty="0">
                    <a:latin typeface="+mn-lt"/>
                  </a:rPr>
                  <a:t>)</a:t>
                </a:r>
                <a:r>
                  <a:rPr lang="zh-TW" altLang="en-US" dirty="0">
                    <a:latin typeface="+mn-lt"/>
                  </a:rPr>
                  <a:t>。</a:t>
                </a:r>
                <a:endParaRPr lang="en-US" altLang="zh-TW" dirty="0">
                  <a:latin typeface="+mn-lt"/>
                </a:endParaRPr>
              </a:p>
              <a:p>
                <a:pPr lvl="1" eaLnBrk="1" hangingPunct="1">
                  <a:buBlip>
                    <a:blip r:embed="rId4"/>
                  </a:buBlip>
                  <a:defRPr/>
                </a:pPr>
                <a:r>
                  <a:rPr lang="zh-TW" altLang="en-US" dirty="0">
                    <a:latin typeface="+mn-lt"/>
                  </a:rPr>
                  <a:t>以</a:t>
                </a:r>
                <a:r>
                  <a:rPr lang="en-US" altLang="zh-TW" dirty="0">
                    <a:latin typeface="+mn-lt"/>
                  </a:rPr>
                  <a:t>Long 2000</a:t>
                </a:r>
                <a:r>
                  <a:rPr lang="zh-TW" altLang="en-US" dirty="0">
                    <a:latin typeface="+mn-lt"/>
                  </a:rPr>
                  <a:t>萬</a:t>
                </a:r>
                <a:r>
                  <a:rPr lang="en-US" altLang="zh-TW" dirty="0">
                    <a:latin typeface="+mn-lt"/>
                  </a:rPr>
                  <a:t>Gamma</a:t>
                </a:r>
                <a:r>
                  <a:rPr lang="zh-TW" altLang="en-US" dirty="0">
                    <a:latin typeface="+mn-lt"/>
                  </a:rPr>
                  <a:t>為例，當股價上漲</a:t>
                </a:r>
                <a:r>
                  <a:rPr lang="en-US" altLang="zh-TW" dirty="0">
                    <a:latin typeface="+mn-lt"/>
                  </a:rPr>
                  <a:t>1%</a:t>
                </a:r>
                <a:r>
                  <a:rPr lang="zh-TW" altLang="en-US" dirty="0">
                    <a:latin typeface="+mn-lt"/>
                  </a:rPr>
                  <a:t>，</a:t>
                </a:r>
                <a:r>
                  <a:rPr lang="en-US" altLang="zh-TW" dirty="0">
                    <a:latin typeface="+mn-lt"/>
                  </a:rPr>
                  <a:t>Delta</a:t>
                </a:r>
                <a:r>
                  <a:rPr lang="zh-TW" altLang="en-US" dirty="0">
                    <a:latin typeface="+mn-lt"/>
                  </a:rPr>
                  <a:t>會長出</a:t>
                </a:r>
                <a:r>
                  <a:rPr lang="en-US" altLang="zh-TW" dirty="0">
                    <a:latin typeface="+mn-lt"/>
                  </a:rPr>
                  <a:t>2000</a:t>
                </a:r>
                <a:r>
                  <a:rPr lang="zh-TW" altLang="en-US" dirty="0">
                    <a:latin typeface="+mn-lt"/>
                  </a:rPr>
                  <a:t>萬多單，股價格下跌</a:t>
                </a:r>
                <a:r>
                  <a:rPr lang="en-US" altLang="zh-TW" dirty="0">
                    <a:latin typeface="+mn-lt"/>
                  </a:rPr>
                  <a:t>1%</a:t>
                </a:r>
                <a:r>
                  <a:rPr lang="zh-TW" altLang="en-US" dirty="0">
                    <a:latin typeface="+mn-lt"/>
                  </a:rPr>
                  <a:t>，</a:t>
                </a:r>
                <a:r>
                  <a:rPr lang="en-US" altLang="zh-TW" dirty="0">
                    <a:latin typeface="+mn-lt"/>
                  </a:rPr>
                  <a:t> Delta</a:t>
                </a:r>
                <a:r>
                  <a:rPr lang="zh-TW" altLang="en-US" dirty="0">
                    <a:latin typeface="+mn-lt"/>
                  </a:rPr>
                  <a:t>會長出</a:t>
                </a:r>
                <a:r>
                  <a:rPr lang="en-US" altLang="zh-TW" dirty="0">
                    <a:latin typeface="+mn-lt"/>
                  </a:rPr>
                  <a:t>2000</a:t>
                </a:r>
                <a:r>
                  <a:rPr lang="zh-TW" altLang="en-US" dirty="0">
                    <a:latin typeface="+mn-lt"/>
                  </a:rPr>
                  <a:t>萬空單。</a:t>
                </a:r>
                <a:endParaRPr lang="en-US" altLang="zh-TW" dirty="0">
                  <a:latin typeface="+mn-lt"/>
                </a:endParaRPr>
              </a:p>
              <a:p>
                <a:pPr lvl="1" eaLnBrk="1" hangingPunct="1">
                  <a:buBlip>
                    <a:blip r:embed="rId4"/>
                  </a:buBlip>
                  <a:defRPr/>
                </a:pPr>
                <a:r>
                  <a:rPr lang="zh-TW" altLang="en-US" dirty="0">
                    <a:latin typeface="+mn-lt"/>
                  </a:rPr>
                  <a:t>價平之選擇權</a:t>
                </a:r>
                <a:r>
                  <a:rPr lang="en-US" altLang="zh-TW" dirty="0">
                    <a:latin typeface="+mn-lt"/>
                  </a:rPr>
                  <a:t>Gamma</a:t>
                </a:r>
                <a:r>
                  <a:rPr lang="zh-TW" altLang="en-US" dirty="0">
                    <a:latin typeface="+mn-lt"/>
                  </a:rPr>
                  <a:t>值較大。</a:t>
                </a:r>
                <a:endParaRPr lang="en-US" altLang="zh-TW" dirty="0">
                  <a:latin typeface="+mn-lt"/>
                </a:endParaRPr>
              </a:p>
              <a:p>
                <a:pPr marL="457200" lvl="1" indent="0" eaLnBrk="1" hangingPunct="1">
                  <a:buNone/>
                  <a:defRPr/>
                </a:pPr>
                <a:endParaRPr lang="zh-TW" alt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79B5C5-4BA8-42E0-BB33-482A17BA10D4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  <p:grpSp>
        <p:nvGrpSpPr>
          <p:cNvPr id="38" name="群組 37"/>
          <p:cNvGrpSpPr/>
          <p:nvPr/>
        </p:nvGrpSpPr>
        <p:grpSpPr>
          <a:xfrm>
            <a:off x="5220072" y="3933056"/>
            <a:ext cx="2584995" cy="2448273"/>
            <a:chOff x="5875437" y="3933056"/>
            <a:chExt cx="2584995" cy="2448273"/>
          </a:xfrm>
        </p:grpSpPr>
        <p:sp>
          <p:nvSpPr>
            <p:cNvPr id="8" name="Freeform 23"/>
            <p:cNvSpPr>
              <a:spLocks/>
            </p:cNvSpPr>
            <p:nvPr/>
          </p:nvSpPr>
          <p:spPr bwMode="auto">
            <a:xfrm>
              <a:off x="6335440" y="4614441"/>
              <a:ext cx="1441450" cy="1220788"/>
            </a:xfrm>
            <a:custGeom>
              <a:avLst/>
              <a:gdLst>
                <a:gd name="T0" fmla="*/ 0 w 978"/>
                <a:gd name="T1" fmla="*/ 842 h 842"/>
                <a:gd name="T2" fmla="*/ 515 w 978"/>
                <a:gd name="T3" fmla="*/ 4 h 842"/>
                <a:gd name="T4" fmla="*/ 978 w 978"/>
                <a:gd name="T5" fmla="*/ 816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8" h="842">
                  <a:moveTo>
                    <a:pt x="0" y="842"/>
                  </a:moveTo>
                  <a:cubicBezTo>
                    <a:pt x="87" y="704"/>
                    <a:pt x="352" y="8"/>
                    <a:pt x="515" y="4"/>
                  </a:cubicBezTo>
                  <a:cubicBezTo>
                    <a:pt x="678" y="0"/>
                    <a:pt x="882" y="647"/>
                    <a:pt x="978" y="816"/>
                  </a:cubicBezTo>
                </a:path>
              </a:pathLst>
            </a:custGeom>
            <a:noFill/>
            <a:ln w="38100" cap="flat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37" name="群組 36"/>
            <p:cNvGrpSpPr/>
            <p:nvPr/>
          </p:nvGrpSpPr>
          <p:grpSpPr>
            <a:xfrm>
              <a:off x="5875437" y="3933056"/>
              <a:ext cx="2584995" cy="2448273"/>
              <a:chOff x="5868715" y="3933056"/>
              <a:chExt cx="2584995" cy="2448273"/>
            </a:xfrm>
          </p:grpSpPr>
          <p:sp>
            <p:nvSpPr>
              <p:cNvPr id="6" name="Line 20"/>
              <p:cNvSpPr>
                <a:spLocks noChangeShapeType="1"/>
              </p:cNvSpPr>
              <p:nvPr/>
            </p:nvSpPr>
            <p:spPr bwMode="auto">
              <a:xfrm flipV="1">
                <a:off x="7092678" y="4320753"/>
                <a:ext cx="0" cy="1773238"/>
              </a:xfrm>
              <a:prstGeom prst="lin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" name="Line 21"/>
              <p:cNvSpPr>
                <a:spLocks noChangeShapeType="1"/>
              </p:cNvSpPr>
              <p:nvPr/>
            </p:nvSpPr>
            <p:spPr bwMode="auto">
              <a:xfrm>
                <a:off x="5868715" y="5928891"/>
                <a:ext cx="2538413" cy="0"/>
              </a:xfrm>
              <a:prstGeom prst="lin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" name="Text Box 24"/>
              <p:cNvSpPr txBox="1">
                <a:spLocks noChangeArrowheads="1"/>
              </p:cNvSpPr>
              <p:nvPr/>
            </p:nvSpPr>
            <p:spPr bwMode="auto">
              <a:xfrm>
                <a:off x="6587853" y="3933056"/>
                <a:ext cx="996950" cy="366713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Gamma</a:t>
                </a:r>
              </a:p>
            </p:txBody>
          </p:sp>
          <p:sp>
            <p:nvSpPr>
              <p:cNvPr id="10" name="Text Box 25"/>
              <p:cNvSpPr txBox="1">
                <a:spLocks noChangeArrowheads="1"/>
              </p:cNvSpPr>
              <p:nvPr/>
            </p:nvSpPr>
            <p:spPr bwMode="auto">
              <a:xfrm>
                <a:off x="6848203" y="6014616"/>
                <a:ext cx="6413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價平</a:t>
                </a:r>
              </a:p>
            </p:txBody>
          </p:sp>
          <p:sp>
            <p:nvSpPr>
              <p:cNvPr id="11" name="Text Box 26"/>
              <p:cNvSpPr txBox="1">
                <a:spLocks noChangeArrowheads="1"/>
              </p:cNvSpPr>
              <p:nvPr/>
            </p:nvSpPr>
            <p:spPr bwMode="auto">
              <a:xfrm>
                <a:off x="7812360" y="6014615"/>
                <a:ext cx="6413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價外</a:t>
                </a:r>
              </a:p>
            </p:txBody>
          </p:sp>
          <p:sp>
            <p:nvSpPr>
              <p:cNvPr id="12" name="Text Box 27"/>
              <p:cNvSpPr txBox="1">
                <a:spLocks noChangeArrowheads="1"/>
              </p:cNvSpPr>
              <p:nvPr/>
            </p:nvSpPr>
            <p:spPr bwMode="auto">
              <a:xfrm>
                <a:off x="5913165" y="6014615"/>
                <a:ext cx="6413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價內</a:t>
                </a:r>
              </a:p>
            </p:txBody>
          </p:sp>
        </p:grpSp>
      </p:grpSp>
      <p:grpSp>
        <p:nvGrpSpPr>
          <p:cNvPr id="36" name="群組 35"/>
          <p:cNvGrpSpPr/>
          <p:nvPr/>
        </p:nvGrpSpPr>
        <p:grpSpPr>
          <a:xfrm>
            <a:off x="1483047" y="4077072"/>
            <a:ext cx="2728913" cy="2325687"/>
            <a:chOff x="1259632" y="4055641"/>
            <a:chExt cx="2728913" cy="2325687"/>
          </a:xfrm>
        </p:grpSpPr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2146028" y="5836816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latin typeface="+mn-lt"/>
                </a:rPr>
                <a:t>0</a:t>
              </a:r>
            </a:p>
          </p:txBody>
        </p:sp>
        <p:grpSp>
          <p:nvGrpSpPr>
            <p:cNvPr id="35" name="群組 34"/>
            <p:cNvGrpSpPr/>
            <p:nvPr/>
          </p:nvGrpSpPr>
          <p:grpSpPr>
            <a:xfrm>
              <a:off x="1259632" y="4055641"/>
              <a:ext cx="2728913" cy="2325687"/>
              <a:chOff x="1331640" y="4055641"/>
              <a:chExt cx="2728913" cy="2325687"/>
            </a:xfrm>
          </p:grpSpPr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>
                <a:off x="2484165" y="4320753"/>
                <a:ext cx="0" cy="1779587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34" name="群組 33"/>
              <p:cNvGrpSpPr/>
              <p:nvPr/>
            </p:nvGrpSpPr>
            <p:grpSpPr>
              <a:xfrm>
                <a:off x="1331640" y="4055641"/>
                <a:ext cx="2728913" cy="2325687"/>
                <a:chOff x="1331640" y="4055641"/>
                <a:chExt cx="2728913" cy="2325687"/>
              </a:xfrm>
            </p:grpSpPr>
            <p:sp>
              <p:nvSpPr>
                <p:cNvPr id="14" name="Line 5"/>
                <p:cNvSpPr>
                  <a:spLocks noChangeShapeType="1"/>
                </p:cNvSpPr>
                <p:nvPr/>
              </p:nvSpPr>
              <p:spPr bwMode="auto">
                <a:xfrm>
                  <a:off x="1433240" y="4471566"/>
                  <a:ext cx="2314575" cy="0"/>
                </a:xfrm>
                <a:prstGeom prst="line">
                  <a:avLst/>
                </a:prstGeom>
                <a:noFill/>
                <a:ln w="38100">
                  <a:solidFill>
                    <a:schemeClr val="accent1">
                      <a:lumMod val="75000"/>
                    </a:schemeClr>
                  </a:solidFill>
                  <a:round/>
                  <a:headEnd type="stealth" w="med" len="med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 dirty="0"/>
                </a:p>
              </p:txBody>
            </p:sp>
            <p:sp>
              <p:nvSpPr>
                <p:cNvPr id="15" name="Line 6"/>
                <p:cNvSpPr>
                  <a:spLocks noChangeShapeType="1"/>
                </p:cNvSpPr>
                <p:nvPr/>
              </p:nvSpPr>
              <p:spPr bwMode="auto">
                <a:xfrm>
                  <a:off x="1372915" y="5895553"/>
                  <a:ext cx="2374900" cy="0"/>
                </a:xfrm>
                <a:prstGeom prst="line">
                  <a:avLst/>
                </a:prstGeom>
                <a:noFill/>
                <a:ln w="38100">
                  <a:solidFill>
                    <a:schemeClr val="accent1">
                      <a:lumMod val="75000"/>
                    </a:schemeClr>
                  </a:solidFill>
                  <a:round/>
                  <a:headEnd type="stealth" w="med" len="med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 dirty="0"/>
                </a:p>
              </p:txBody>
            </p:sp>
            <p:sp>
              <p:nvSpPr>
                <p:cNvPr id="17" name="Freeform 8"/>
                <p:cNvSpPr>
                  <a:spLocks/>
                </p:cNvSpPr>
                <p:nvPr/>
              </p:nvSpPr>
              <p:spPr bwMode="auto">
                <a:xfrm flipV="1">
                  <a:off x="1596753" y="4565228"/>
                  <a:ext cx="1900238" cy="1220787"/>
                </a:xfrm>
                <a:custGeom>
                  <a:avLst/>
                  <a:gdLst>
                    <a:gd name="T0" fmla="*/ 1451 w 1451"/>
                    <a:gd name="T1" fmla="*/ 25 h 933"/>
                    <a:gd name="T2" fmla="*/ 957 w 1451"/>
                    <a:gd name="T3" fmla="*/ 76 h 933"/>
                    <a:gd name="T4" fmla="*/ 645 w 1451"/>
                    <a:gd name="T5" fmla="*/ 484 h 933"/>
                    <a:gd name="T6" fmla="*/ 421 w 1451"/>
                    <a:gd name="T7" fmla="*/ 852 h 933"/>
                    <a:gd name="T8" fmla="*/ 0 w 1451"/>
                    <a:gd name="T9" fmla="*/ 933 h 9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51" h="933">
                      <a:moveTo>
                        <a:pt x="1451" y="25"/>
                      </a:moveTo>
                      <a:cubicBezTo>
                        <a:pt x="1369" y="34"/>
                        <a:pt x="1091" y="0"/>
                        <a:pt x="957" y="76"/>
                      </a:cubicBezTo>
                      <a:cubicBezTo>
                        <a:pt x="823" y="152"/>
                        <a:pt x="734" y="355"/>
                        <a:pt x="645" y="484"/>
                      </a:cubicBezTo>
                      <a:cubicBezTo>
                        <a:pt x="556" y="613"/>
                        <a:pt x="529" y="777"/>
                        <a:pt x="421" y="852"/>
                      </a:cubicBezTo>
                      <a:cubicBezTo>
                        <a:pt x="313" y="927"/>
                        <a:pt x="88" y="916"/>
                        <a:pt x="0" y="933"/>
                      </a:cubicBezTo>
                    </a:path>
                  </a:pathLst>
                </a:custGeom>
                <a:noFill/>
                <a:ln w="28575">
                  <a:solidFill>
                    <a:srgbClr val="FFC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203178" y="4115966"/>
                  <a:ext cx="312906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dirty="0">
                      <a:latin typeface="+mn-lt"/>
                    </a:rPr>
                    <a:t>1</a:t>
                  </a:r>
                </a:p>
              </p:txBody>
            </p:sp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560365" y="4055641"/>
                  <a:ext cx="723275" cy="369332"/>
                </a:xfrm>
                <a:prstGeom prst="rect">
                  <a:avLst/>
                </a:prstGeom>
                <a:solidFill>
                  <a:srgbClr val="FFFFCC"/>
                </a:solidFill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dirty="0">
                      <a:latin typeface="+mn-lt"/>
                    </a:rPr>
                    <a:t>Delta</a:t>
                  </a:r>
                </a:p>
              </p:txBody>
            </p:sp>
            <p:sp>
              <p:nvSpPr>
                <p:cNvPr id="21" name="Oval 15"/>
                <p:cNvSpPr>
                  <a:spLocks noChangeArrowheads="1"/>
                </p:cNvSpPr>
                <p:nvPr/>
              </p:nvSpPr>
              <p:spPr bwMode="auto">
                <a:xfrm>
                  <a:off x="2428970" y="5147861"/>
                  <a:ext cx="117475" cy="119062"/>
                </a:xfrm>
                <a:prstGeom prst="ellipse">
                  <a:avLst/>
                </a:prstGeom>
                <a:solidFill>
                  <a:srgbClr val="FF33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331640" y="6014616"/>
                  <a:ext cx="641350" cy="3667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價內</a:t>
                  </a:r>
                </a:p>
              </p:txBody>
            </p:sp>
            <p:sp>
              <p:nvSpPr>
                <p:cNvPr id="23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411140" y="6014616"/>
                  <a:ext cx="641350" cy="3667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價平</a:t>
                  </a:r>
                </a:p>
              </p:txBody>
            </p:sp>
            <p:sp>
              <p:nvSpPr>
                <p:cNvPr id="24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419203" y="6014616"/>
                  <a:ext cx="641350" cy="3667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價外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1500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Georgia" panose="02040502050405020303" pitchFamily="18" charset="0"/>
                <a:ea typeface="標楷體" panose="03000509000000000000" pitchFamily="65" charset="-120"/>
              </a:rPr>
              <a:t>風險參數介紹</a:t>
            </a:r>
            <a:r>
              <a:rPr lang="en-US" altLang="zh-TW" dirty="0">
                <a:latin typeface="Georgia" panose="02040502050405020303" pitchFamily="18" charset="0"/>
                <a:ea typeface="標楷體" panose="03000509000000000000" pitchFamily="65" charset="-120"/>
              </a:rPr>
              <a:t>-Gamma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buBlip>
                    <a:blip r:embed="rId3"/>
                  </a:buBlip>
                  <a:defRPr/>
                </a:pPr>
                <a:r>
                  <a:rPr lang="zh-TW" altLang="en-US" dirty="0" smtClean="0">
                    <a:latin typeface="+mn-lt"/>
                    <a:ea typeface="標楷體" panose="03000509000000000000" pitchFamily="65" charset="-120"/>
                  </a:rPr>
                  <a:t>選擇權價格對標的物價格之二階偏微分</a:t>
                </a:r>
                <a:r>
                  <a:rPr lang="en-US" altLang="zh-TW" dirty="0">
                    <a:latin typeface="+mn-lt"/>
                    <a:ea typeface="標楷體" panose="03000509000000000000" pitchFamily="65" charset="-12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pPr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𝑓</m:t>
                        </m:r>
                      </m:num>
                      <m:den>
                        <m:r>
                          <a:rPr lang="zh-TW" altLang="en-US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TW" dirty="0">
                    <a:latin typeface="+mn-lt"/>
                    <a:ea typeface="標楷體" panose="03000509000000000000" pitchFamily="65" charset="-120"/>
                  </a:rPr>
                  <a:t>)</a:t>
                </a:r>
                <a:endParaRPr kumimoji="0" lang="zh-TW" altLang="en-US" b="1" dirty="0">
                  <a:latin typeface="+mn-lt"/>
                  <a:ea typeface="標楷體" panose="03000509000000000000" pitchFamily="65" charset="-120"/>
                </a:endParaRPr>
              </a:p>
              <a:p>
                <a:pPr lvl="1" eaLnBrk="1" hangingPunct="1">
                  <a:buBlip>
                    <a:blip r:embed="rId4"/>
                  </a:buBlip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𝑎𝑚𝑚𝑎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𝑞𝑇</m:t>
                                </m:r>
                              </m:sup>
                            </m:s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zh-TW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</m:oMath>
                </a14:m>
                <a:r>
                  <a:rPr lang="zh-TW" altLang="en-US" sz="2400" dirty="0" smtClean="0">
                    <a:latin typeface="+mn-lt"/>
                  </a:rPr>
                  <a:t> </a:t>
                </a:r>
                <a:r>
                  <a:rPr lang="en-US" altLang="zh-TW" sz="2400" dirty="0" smtClean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24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zh-TW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</m:oMath>
                </a14:m>
                <a:endParaRPr lang="en-US" altLang="zh-TW" sz="2400" dirty="0" smtClean="0">
                  <a:latin typeface="+mn-lt"/>
                </a:endParaRPr>
              </a:p>
              <a:p>
                <a:pPr marL="457200" lvl="1" indent="0" eaLnBrk="1" hangingPunct="1">
                  <a:buNone/>
                  <a:defRPr/>
                </a:pPr>
                <a:endParaRPr lang="zh-TW" alt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79B5C5-4BA8-42E0-BB33-482A17BA10D4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  <p:grpSp>
        <p:nvGrpSpPr>
          <p:cNvPr id="38" name="群組 37"/>
          <p:cNvGrpSpPr/>
          <p:nvPr/>
        </p:nvGrpSpPr>
        <p:grpSpPr>
          <a:xfrm>
            <a:off x="5220072" y="3933056"/>
            <a:ext cx="2584995" cy="2448273"/>
            <a:chOff x="5875437" y="3933056"/>
            <a:chExt cx="2584995" cy="2448273"/>
          </a:xfrm>
        </p:grpSpPr>
        <p:sp>
          <p:nvSpPr>
            <p:cNvPr id="8" name="Freeform 23"/>
            <p:cNvSpPr>
              <a:spLocks/>
            </p:cNvSpPr>
            <p:nvPr/>
          </p:nvSpPr>
          <p:spPr bwMode="auto">
            <a:xfrm>
              <a:off x="6335440" y="4614441"/>
              <a:ext cx="1441450" cy="1220788"/>
            </a:xfrm>
            <a:custGeom>
              <a:avLst/>
              <a:gdLst>
                <a:gd name="T0" fmla="*/ 0 w 978"/>
                <a:gd name="T1" fmla="*/ 842 h 842"/>
                <a:gd name="T2" fmla="*/ 515 w 978"/>
                <a:gd name="T3" fmla="*/ 4 h 842"/>
                <a:gd name="T4" fmla="*/ 978 w 978"/>
                <a:gd name="T5" fmla="*/ 816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8" h="842">
                  <a:moveTo>
                    <a:pt x="0" y="842"/>
                  </a:moveTo>
                  <a:cubicBezTo>
                    <a:pt x="87" y="704"/>
                    <a:pt x="352" y="8"/>
                    <a:pt x="515" y="4"/>
                  </a:cubicBezTo>
                  <a:cubicBezTo>
                    <a:pt x="678" y="0"/>
                    <a:pt x="882" y="647"/>
                    <a:pt x="978" y="816"/>
                  </a:cubicBezTo>
                </a:path>
              </a:pathLst>
            </a:custGeom>
            <a:noFill/>
            <a:ln w="38100" cap="flat" cmpd="sng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37" name="群組 36"/>
            <p:cNvGrpSpPr/>
            <p:nvPr/>
          </p:nvGrpSpPr>
          <p:grpSpPr>
            <a:xfrm>
              <a:off x="5875437" y="3933056"/>
              <a:ext cx="2584995" cy="2448273"/>
              <a:chOff x="5868715" y="3933056"/>
              <a:chExt cx="2584995" cy="2448273"/>
            </a:xfrm>
          </p:grpSpPr>
          <p:sp>
            <p:nvSpPr>
              <p:cNvPr id="6" name="Line 20"/>
              <p:cNvSpPr>
                <a:spLocks noChangeShapeType="1"/>
              </p:cNvSpPr>
              <p:nvPr/>
            </p:nvSpPr>
            <p:spPr bwMode="auto">
              <a:xfrm flipV="1">
                <a:off x="7092678" y="4320753"/>
                <a:ext cx="0" cy="1773238"/>
              </a:xfrm>
              <a:prstGeom prst="lin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7" name="Line 21"/>
              <p:cNvSpPr>
                <a:spLocks noChangeShapeType="1"/>
              </p:cNvSpPr>
              <p:nvPr/>
            </p:nvSpPr>
            <p:spPr bwMode="auto">
              <a:xfrm>
                <a:off x="5868715" y="5928891"/>
                <a:ext cx="2538413" cy="0"/>
              </a:xfrm>
              <a:prstGeom prst="lin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" name="Text Box 24"/>
              <p:cNvSpPr txBox="1">
                <a:spLocks noChangeArrowheads="1"/>
              </p:cNvSpPr>
              <p:nvPr/>
            </p:nvSpPr>
            <p:spPr bwMode="auto">
              <a:xfrm>
                <a:off x="6587853" y="3933056"/>
                <a:ext cx="996950" cy="366713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Gamma</a:t>
                </a:r>
              </a:p>
            </p:txBody>
          </p:sp>
          <p:sp>
            <p:nvSpPr>
              <p:cNvPr id="10" name="Text Box 25"/>
              <p:cNvSpPr txBox="1">
                <a:spLocks noChangeArrowheads="1"/>
              </p:cNvSpPr>
              <p:nvPr/>
            </p:nvSpPr>
            <p:spPr bwMode="auto">
              <a:xfrm>
                <a:off x="6848203" y="6014616"/>
                <a:ext cx="6413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價平</a:t>
                </a:r>
              </a:p>
            </p:txBody>
          </p:sp>
          <p:sp>
            <p:nvSpPr>
              <p:cNvPr id="11" name="Text Box 26"/>
              <p:cNvSpPr txBox="1">
                <a:spLocks noChangeArrowheads="1"/>
              </p:cNvSpPr>
              <p:nvPr/>
            </p:nvSpPr>
            <p:spPr bwMode="auto">
              <a:xfrm>
                <a:off x="7812360" y="6014615"/>
                <a:ext cx="6413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價外</a:t>
                </a:r>
              </a:p>
            </p:txBody>
          </p:sp>
          <p:sp>
            <p:nvSpPr>
              <p:cNvPr id="12" name="Text Box 27"/>
              <p:cNvSpPr txBox="1">
                <a:spLocks noChangeArrowheads="1"/>
              </p:cNvSpPr>
              <p:nvPr/>
            </p:nvSpPr>
            <p:spPr bwMode="auto">
              <a:xfrm>
                <a:off x="5913165" y="6014615"/>
                <a:ext cx="6413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價內</a:t>
                </a:r>
              </a:p>
            </p:txBody>
          </p:sp>
        </p:grpSp>
      </p:grpSp>
      <p:grpSp>
        <p:nvGrpSpPr>
          <p:cNvPr id="36" name="群組 35"/>
          <p:cNvGrpSpPr/>
          <p:nvPr/>
        </p:nvGrpSpPr>
        <p:grpSpPr>
          <a:xfrm>
            <a:off x="1483047" y="4077072"/>
            <a:ext cx="2728913" cy="2325687"/>
            <a:chOff x="1259632" y="4055641"/>
            <a:chExt cx="2728913" cy="2325687"/>
          </a:xfrm>
        </p:grpSpPr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2146028" y="5836816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latin typeface="+mn-lt"/>
                </a:rPr>
                <a:t>0</a:t>
              </a:r>
            </a:p>
          </p:txBody>
        </p:sp>
        <p:grpSp>
          <p:nvGrpSpPr>
            <p:cNvPr id="35" name="群組 34"/>
            <p:cNvGrpSpPr/>
            <p:nvPr/>
          </p:nvGrpSpPr>
          <p:grpSpPr>
            <a:xfrm>
              <a:off x="1259632" y="4055641"/>
              <a:ext cx="2728913" cy="2325687"/>
              <a:chOff x="1331640" y="4055641"/>
              <a:chExt cx="2728913" cy="2325687"/>
            </a:xfrm>
          </p:grpSpPr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>
                <a:off x="2484165" y="4320753"/>
                <a:ext cx="0" cy="1779587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34" name="群組 33"/>
              <p:cNvGrpSpPr/>
              <p:nvPr/>
            </p:nvGrpSpPr>
            <p:grpSpPr>
              <a:xfrm>
                <a:off x="1331640" y="4055641"/>
                <a:ext cx="2728913" cy="2325687"/>
                <a:chOff x="1331640" y="4055641"/>
                <a:chExt cx="2728913" cy="2325687"/>
              </a:xfrm>
            </p:grpSpPr>
            <p:sp>
              <p:nvSpPr>
                <p:cNvPr id="14" name="Line 5"/>
                <p:cNvSpPr>
                  <a:spLocks noChangeShapeType="1"/>
                </p:cNvSpPr>
                <p:nvPr/>
              </p:nvSpPr>
              <p:spPr bwMode="auto">
                <a:xfrm>
                  <a:off x="1433240" y="4471566"/>
                  <a:ext cx="2314575" cy="0"/>
                </a:xfrm>
                <a:prstGeom prst="line">
                  <a:avLst/>
                </a:prstGeom>
                <a:noFill/>
                <a:ln w="38100">
                  <a:solidFill>
                    <a:schemeClr val="accent1">
                      <a:lumMod val="75000"/>
                    </a:schemeClr>
                  </a:solidFill>
                  <a:round/>
                  <a:headEnd type="stealth" w="med" len="med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 dirty="0"/>
                </a:p>
              </p:txBody>
            </p:sp>
            <p:sp>
              <p:nvSpPr>
                <p:cNvPr id="15" name="Line 6"/>
                <p:cNvSpPr>
                  <a:spLocks noChangeShapeType="1"/>
                </p:cNvSpPr>
                <p:nvPr/>
              </p:nvSpPr>
              <p:spPr bwMode="auto">
                <a:xfrm>
                  <a:off x="1372915" y="5895553"/>
                  <a:ext cx="2374900" cy="0"/>
                </a:xfrm>
                <a:prstGeom prst="line">
                  <a:avLst/>
                </a:prstGeom>
                <a:noFill/>
                <a:ln w="38100">
                  <a:solidFill>
                    <a:schemeClr val="accent1">
                      <a:lumMod val="75000"/>
                    </a:schemeClr>
                  </a:solidFill>
                  <a:round/>
                  <a:headEnd type="stealth" w="med" len="med"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 dirty="0"/>
                </a:p>
              </p:txBody>
            </p:sp>
            <p:sp>
              <p:nvSpPr>
                <p:cNvPr id="17" name="Freeform 8"/>
                <p:cNvSpPr>
                  <a:spLocks/>
                </p:cNvSpPr>
                <p:nvPr/>
              </p:nvSpPr>
              <p:spPr bwMode="auto">
                <a:xfrm flipV="1">
                  <a:off x="1596753" y="4565228"/>
                  <a:ext cx="1900238" cy="1220787"/>
                </a:xfrm>
                <a:custGeom>
                  <a:avLst/>
                  <a:gdLst>
                    <a:gd name="T0" fmla="*/ 1451 w 1451"/>
                    <a:gd name="T1" fmla="*/ 25 h 933"/>
                    <a:gd name="T2" fmla="*/ 957 w 1451"/>
                    <a:gd name="T3" fmla="*/ 76 h 933"/>
                    <a:gd name="T4" fmla="*/ 645 w 1451"/>
                    <a:gd name="T5" fmla="*/ 484 h 933"/>
                    <a:gd name="T6" fmla="*/ 421 w 1451"/>
                    <a:gd name="T7" fmla="*/ 852 h 933"/>
                    <a:gd name="T8" fmla="*/ 0 w 1451"/>
                    <a:gd name="T9" fmla="*/ 933 h 9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51" h="933">
                      <a:moveTo>
                        <a:pt x="1451" y="25"/>
                      </a:moveTo>
                      <a:cubicBezTo>
                        <a:pt x="1369" y="34"/>
                        <a:pt x="1091" y="0"/>
                        <a:pt x="957" y="76"/>
                      </a:cubicBezTo>
                      <a:cubicBezTo>
                        <a:pt x="823" y="152"/>
                        <a:pt x="734" y="355"/>
                        <a:pt x="645" y="484"/>
                      </a:cubicBezTo>
                      <a:cubicBezTo>
                        <a:pt x="556" y="613"/>
                        <a:pt x="529" y="777"/>
                        <a:pt x="421" y="852"/>
                      </a:cubicBezTo>
                      <a:cubicBezTo>
                        <a:pt x="313" y="927"/>
                        <a:pt x="88" y="916"/>
                        <a:pt x="0" y="933"/>
                      </a:cubicBezTo>
                    </a:path>
                  </a:pathLst>
                </a:custGeom>
                <a:noFill/>
                <a:ln w="28575">
                  <a:solidFill>
                    <a:srgbClr val="FFC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203178" y="4115966"/>
                  <a:ext cx="312906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dirty="0">
                      <a:latin typeface="+mn-lt"/>
                    </a:rPr>
                    <a:t>1</a:t>
                  </a:r>
                </a:p>
              </p:txBody>
            </p:sp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560365" y="4055641"/>
                  <a:ext cx="723275" cy="369332"/>
                </a:xfrm>
                <a:prstGeom prst="rect">
                  <a:avLst/>
                </a:prstGeom>
                <a:solidFill>
                  <a:srgbClr val="FFFFCC"/>
                </a:solidFill>
                <a:ln>
                  <a:noFill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dirty="0">
                      <a:latin typeface="+mn-lt"/>
                    </a:rPr>
                    <a:t>Delta</a:t>
                  </a:r>
                </a:p>
              </p:txBody>
            </p:sp>
            <p:sp>
              <p:nvSpPr>
                <p:cNvPr id="21" name="Oval 15"/>
                <p:cNvSpPr>
                  <a:spLocks noChangeArrowheads="1"/>
                </p:cNvSpPr>
                <p:nvPr/>
              </p:nvSpPr>
              <p:spPr bwMode="auto">
                <a:xfrm>
                  <a:off x="2428970" y="5147861"/>
                  <a:ext cx="117475" cy="119062"/>
                </a:xfrm>
                <a:prstGeom prst="ellipse">
                  <a:avLst/>
                </a:prstGeom>
                <a:solidFill>
                  <a:srgbClr val="FF33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331640" y="6014616"/>
                  <a:ext cx="641350" cy="3667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價內</a:t>
                  </a:r>
                </a:p>
              </p:txBody>
            </p:sp>
            <p:sp>
              <p:nvSpPr>
                <p:cNvPr id="23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411140" y="6014616"/>
                  <a:ext cx="641350" cy="3667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價平</a:t>
                  </a:r>
                </a:p>
              </p:txBody>
            </p:sp>
            <p:sp>
              <p:nvSpPr>
                <p:cNvPr id="24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419203" y="6014616"/>
                  <a:ext cx="641350" cy="3667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價外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617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Georgia" panose="02040502050405020303" pitchFamily="18" charset="0"/>
                <a:ea typeface="標楷體" panose="03000509000000000000" pitchFamily="65" charset="-120"/>
              </a:rPr>
              <a:t>風險參數介紹</a:t>
            </a:r>
            <a:r>
              <a:rPr lang="en-US" altLang="zh-TW" dirty="0">
                <a:latin typeface="Georgia" panose="02040502050405020303" pitchFamily="18" charset="0"/>
                <a:ea typeface="標楷體" panose="03000509000000000000" pitchFamily="65" charset="-120"/>
              </a:rPr>
              <a:t>-Gamma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859" y="1090613"/>
            <a:ext cx="7738282" cy="5218112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79B5C5-4BA8-42E0-BB33-482A17BA10D4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5306"/>
          <a:stretch/>
        </p:blipFill>
        <p:spPr>
          <a:xfrm>
            <a:off x="2674640" y="2060848"/>
            <a:ext cx="6012160" cy="99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6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標楷體" panose="03000509000000000000" pitchFamily="65" charset="-120"/>
              </a:rPr>
              <a:t>內容大綱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Blip>
                <a:blip r:embed="rId2"/>
              </a:buBlip>
              <a:defRPr/>
            </a:pPr>
            <a:r>
              <a:rPr lang="zh-TW" altLang="en-US" sz="2800" b="1" dirty="0">
                <a:solidFill>
                  <a:schemeClr val="tx2"/>
                </a:solidFill>
                <a:latin typeface="+mj-lt"/>
                <a:ea typeface="標楷體" panose="03000509000000000000" pitchFamily="65" charset="-120"/>
              </a:rPr>
              <a:t>選擇權評價與基本概念</a:t>
            </a: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zh-TW" altLang="en-US" sz="2400" dirty="0">
                <a:latin typeface="+mj-lt"/>
              </a:rPr>
              <a:t>選擇權基本觀念</a:t>
            </a: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zh-TW" altLang="en-US" sz="2400" dirty="0">
                <a:latin typeface="+mj-lt"/>
              </a:rPr>
              <a:t>選擇權</a:t>
            </a:r>
            <a:r>
              <a:rPr lang="zh-TW" altLang="en-US" sz="2400" dirty="0" smtClean="0">
                <a:latin typeface="+mj-lt"/>
              </a:rPr>
              <a:t>評價</a:t>
            </a:r>
            <a:r>
              <a:rPr lang="zh-TW" altLang="en-US" sz="2400" dirty="0">
                <a:latin typeface="+mj-lt"/>
              </a:rPr>
              <a:t>公式</a:t>
            </a:r>
            <a:endParaRPr lang="en-US" altLang="zh-TW" sz="2400" dirty="0">
              <a:latin typeface="+mj-lt"/>
            </a:endParaRPr>
          </a:p>
          <a:p>
            <a:pPr lvl="1" eaLnBrk="1" hangingPunct="1"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zh-TW" altLang="en-US" sz="2400" dirty="0">
                <a:latin typeface="+mj-lt"/>
              </a:rPr>
              <a:t>影響選擇權價值之主要</a:t>
            </a:r>
            <a:r>
              <a:rPr lang="zh-TW" altLang="en-US" sz="2400" dirty="0" smtClean="0">
                <a:latin typeface="+mj-lt"/>
              </a:rPr>
              <a:t>因素</a:t>
            </a:r>
            <a:endParaRPr lang="en-US" altLang="zh-TW" sz="2400" dirty="0" smtClean="0">
              <a:latin typeface="+mj-lt"/>
            </a:endParaRPr>
          </a:p>
          <a:p>
            <a:pPr marL="457200" lvl="1" indent="0" eaLnBrk="1" hangingPunct="1">
              <a:buClr>
                <a:schemeClr val="accent2"/>
              </a:buClr>
              <a:buFontTx/>
              <a:buNone/>
              <a:defRPr/>
            </a:pPr>
            <a:endParaRPr lang="en-US" altLang="zh-TW" sz="2400" dirty="0">
              <a:latin typeface="+mj-lt"/>
            </a:endParaRP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n-US" altLang="zh-TW" sz="2800" b="1" dirty="0" smtClean="0">
                <a:solidFill>
                  <a:schemeClr val="tx2"/>
                </a:solidFill>
                <a:latin typeface="+mj-lt"/>
                <a:ea typeface="標楷體" panose="03000509000000000000" pitchFamily="65" charset="-120"/>
              </a:rPr>
              <a:t>S</a:t>
            </a:r>
            <a:r>
              <a:rPr lang="zh-TW" altLang="en-US" sz="2800" b="1" dirty="0">
                <a:solidFill>
                  <a:schemeClr val="tx2"/>
                </a:solidFill>
                <a:latin typeface="+mj-lt"/>
                <a:ea typeface="標楷體" panose="03000509000000000000" pitchFamily="65" charset="-120"/>
              </a:rPr>
              <a:t>相關</a:t>
            </a:r>
            <a:r>
              <a:rPr lang="en-US" altLang="zh-TW" sz="2800" b="1" dirty="0">
                <a:solidFill>
                  <a:schemeClr val="tx2"/>
                </a:solidFill>
                <a:latin typeface="+mj-lt"/>
                <a:ea typeface="標楷體" panose="03000509000000000000" pitchFamily="65" charset="-120"/>
              </a:rPr>
              <a:t>Greeks</a:t>
            </a:r>
            <a:r>
              <a:rPr lang="zh-TW" altLang="en-US" sz="2800" b="1" dirty="0" smtClean="0">
                <a:solidFill>
                  <a:schemeClr val="tx2"/>
                </a:solidFill>
                <a:latin typeface="+mj-lt"/>
                <a:ea typeface="標楷體" panose="03000509000000000000" pitchFamily="65" charset="-120"/>
              </a:rPr>
              <a:t>介紹</a:t>
            </a:r>
            <a:endParaRPr lang="zh-TW" altLang="en-US" sz="2800" b="1" dirty="0">
              <a:solidFill>
                <a:schemeClr val="tx2"/>
              </a:solidFill>
              <a:latin typeface="+mj-lt"/>
              <a:ea typeface="標楷體" panose="03000509000000000000" pitchFamily="65" charset="-120"/>
            </a:endParaRPr>
          </a:p>
          <a:p>
            <a:pPr lvl="1" eaLnBrk="1" hangingPunct="1">
              <a:buFontTx/>
              <a:buBlip>
                <a:blip r:embed="rId3"/>
              </a:buBlip>
              <a:defRPr/>
            </a:pPr>
            <a:r>
              <a:rPr lang="zh-TW" altLang="en-US" sz="2400" dirty="0">
                <a:latin typeface="+mj-lt"/>
              </a:rPr>
              <a:t>風險參數</a:t>
            </a:r>
            <a:r>
              <a:rPr lang="zh-TW" altLang="en-US" sz="2400" dirty="0" smtClean="0">
                <a:latin typeface="+mj-lt"/>
              </a:rPr>
              <a:t>簡介</a:t>
            </a:r>
            <a:endParaRPr lang="en-US" altLang="zh-TW" sz="2400" dirty="0" smtClean="0">
              <a:latin typeface="+mj-lt"/>
            </a:endParaRPr>
          </a:p>
          <a:p>
            <a:pPr lvl="1" eaLnBrk="1" hangingPunct="1">
              <a:buFontTx/>
              <a:buBlip>
                <a:blip r:embed="rId3"/>
              </a:buBlip>
              <a:defRPr/>
            </a:pPr>
            <a:r>
              <a:rPr lang="en-US" altLang="zh-TW" sz="2400" dirty="0" smtClean="0">
                <a:latin typeface="+mj-lt"/>
              </a:rPr>
              <a:t>Delta</a:t>
            </a:r>
          </a:p>
          <a:p>
            <a:pPr lvl="1" eaLnBrk="1" hangingPunct="1">
              <a:buFontTx/>
              <a:buBlip>
                <a:blip r:embed="rId3"/>
              </a:buBlip>
              <a:defRPr/>
            </a:pPr>
            <a:r>
              <a:rPr lang="en-US" altLang="zh-TW" sz="2400" dirty="0" smtClean="0">
                <a:latin typeface="+mj-lt"/>
              </a:rPr>
              <a:t>Gamma</a:t>
            </a:r>
          </a:p>
          <a:p>
            <a:pPr lvl="1" eaLnBrk="1" hangingPunct="1">
              <a:buFontTx/>
              <a:buBlip>
                <a:blip r:embed="rId3"/>
              </a:buBlip>
              <a:defRPr/>
            </a:pPr>
            <a:r>
              <a:rPr lang="en-US" altLang="zh-TW" sz="2400" dirty="0" smtClean="0">
                <a:latin typeface="+mj-lt"/>
              </a:rPr>
              <a:t>Speed</a:t>
            </a:r>
            <a:endParaRPr lang="zh-TW" altLang="en-US" dirty="0">
              <a:latin typeface="+mj-lt"/>
            </a:endParaRPr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912470-7DDB-496F-9D55-9F366477FD52}" type="slidenum">
              <a:rPr lang="zh-TW" altLang="en-US" sz="1400" smtClean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Georgia" panose="02040502050405020303" pitchFamily="18" charset="0"/>
                <a:ea typeface="標楷體" panose="03000509000000000000" pitchFamily="65" charset="-120"/>
              </a:rPr>
              <a:t>Gamma </a:t>
            </a:r>
            <a:r>
              <a:rPr lang="zh-TW" altLang="en-US">
                <a:latin typeface="Georgia" panose="02040502050405020303" pitchFamily="18" charset="0"/>
                <a:ea typeface="標楷體" panose="03000509000000000000" pitchFamily="65" charset="-120"/>
              </a:rPr>
              <a:t>圖示</a:t>
            </a:r>
          </a:p>
        </p:txBody>
      </p:sp>
      <p:pic>
        <p:nvPicPr>
          <p:cNvPr id="23555" name="內容版面配置區 7"/>
          <p:cNvPicPr>
            <a:picLocks noGrp="1" noChangeAspect="1"/>
          </p:cNvPicPr>
          <p:nvPr>
            <p:ph idx="1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73250" y="1746250"/>
            <a:ext cx="5397500" cy="3906838"/>
          </a:xfrm>
        </p:spPr>
      </p:pic>
      <p:sp>
        <p:nvSpPr>
          <p:cNvPr id="2355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368560-7069-44BC-A9E3-539C2A60819F}" type="slidenum">
              <a:rPr lang="zh-TW" altLang="en-US" sz="1400" smtClean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" name="動作按鈕: 下一項 8">
            <a:hlinkClick r:id="rId4" action="ppaction://hlinksldjump" highlightClick="1"/>
          </p:cNvPr>
          <p:cNvSpPr/>
          <p:nvPr/>
        </p:nvSpPr>
        <p:spPr>
          <a:xfrm>
            <a:off x="7740352" y="4941168"/>
            <a:ext cx="720080" cy="432048"/>
          </a:xfrm>
          <a:prstGeom prst="actionButtonForwardNex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</a:gra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Georgia" panose="02040502050405020303" pitchFamily="18" charset="0"/>
                <a:ea typeface="標楷體" panose="03000509000000000000" pitchFamily="65" charset="-120"/>
              </a:rPr>
              <a:t>Gamma </a:t>
            </a:r>
            <a:r>
              <a:rPr lang="zh-TW" altLang="en-US">
                <a:latin typeface="Georgia" panose="02040502050405020303" pitchFamily="18" charset="0"/>
                <a:ea typeface="標楷體" panose="03000509000000000000" pitchFamily="65" charset="-120"/>
              </a:rPr>
              <a:t>深入分析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buFontTx/>
                  <a:buBlip>
                    <a:blip r:embed="rId2"/>
                  </a:buBlip>
                  <a:defRPr/>
                </a:pPr>
                <a:r>
                  <a:rPr lang="en-US" altLang="zh-TW" sz="2800" b="1" dirty="0">
                    <a:latin typeface="+mj-lt"/>
                    <a:ea typeface="標楷體" panose="03000509000000000000" pitchFamily="65" charset="-120"/>
                  </a:rPr>
                  <a:t>Gamma</a:t>
                </a:r>
                <a:r>
                  <a:rPr lang="zh-TW" altLang="en-US" sz="2800" b="1" dirty="0">
                    <a:latin typeface="+mj-lt"/>
                    <a:ea typeface="標楷體" panose="03000509000000000000" pitchFamily="65" charset="-120"/>
                  </a:rPr>
                  <a:t>部位</a:t>
                </a:r>
              </a:p>
              <a:p>
                <a:pPr lvl="1" eaLnBrk="1" hangingPunct="1">
                  <a:buFontTx/>
                  <a:buBlip>
                    <a:blip r:embed="rId3"/>
                  </a:buBlip>
                  <a:defRPr/>
                </a:pPr>
                <a:r>
                  <a:rPr lang="en-US" altLang="zh-TW" sz="2400" dirty="0">
                    <a:latin typeface="+mj-lt"/>
                  </a:rPr>
                  <a:t>Gamma</a:t>
                </a:r>
                <a:r>
                  <a:rPr lang="zh-TW" altLang="en-US" sz="2400" dirty="0">
                    <a:latin typeface="+mj-lt"/>
                  </a:rPr>
                  <a:t>是直接推動</a:t>
                </a:r>
                <a:r>
                  <a:rPr lang="en-US" altLang="zh-TW" sz="2400" dirty="0">
                    <a:latin typeface="+mj-lt"/>
                  </a:rPr>
                  <a:t>Delta</a:t>
                </a:r>
                <a:r>
                  <a:rPr lang="zh-TW" altLang="en-US" sz="2400" dirty="0">
                    <a:latin typeface="+mj-lt"/>
                  </a:rPr>
                  <a:t>生成的參數，卻會因為部位複雜的時候，展現高不穩定性，故判斷</a:t>
                </a:r>
                <a:r>
                  <a:rPr lang="en-US" altLang="zh-TW" sz="2400" dirty="0">
                    <a:latin typeface="+mj-lt"/>
                  </a:rPr>
                  <a:t>Gamma</a:t>
                </a:r>
                <a:r>
                  <a:rPr lang="zh-TW" altLang="en-US" sz="2400" dirty="0">
                    <a:latin typeface="+mj-lt"/>
                  </a:rPr>
                  <a:t>時必須將</a:t>
                </a:r>
                <a:r>
                  <a:rPr lang="en-US" altLang="zh-TW" sz="2400" dirty="0">
                    <a:latin typeface="+mj-lt"/>
                  </a:rPr>
                  <a:t>Speed</a:t>
                </a:r>
                <a:r>
                  <a:rPr lang="zh-TW" altLang="en-US" sz="2400" dirty="0">
                    <a:latin typeface="+mj-lt"/>
                  </a:rPr>
                  <a:t>及</a:t>
                </a:r>
                <a:r>
                  <a:rPr lang="en-US" altLang="zh-TW" sz="2400" dirty="0">
                    <a:latin typeface="+mj-lt"/>
                  </a:rPr>
                  <a:t>Color</a:t>
                </a:r>
                <a:r>
                  <a:rPr lang="zh-TW" altLang="en-US" sz="2400" dirty="0">
                    <a:latin typeface="+mj-lt"/>
                  </a:rPr>
                  <a:t>加入考慮</a:t>
                </a:r>
                <a:r>
                  <a:rPr lang="zh-TW" altLang="en-US" sz="2400" dirty="0" smtClean="0">
                    <a:latin typeface="+mj-lt"/>
                  </a:rPr>
                  <a:t>。</a:t>
                </a:r>
                <a:endParaRPr lang="en-US" altLang="zh-TW" sz="2400" dirty="0" smtClean="0">
                  <a:latin typeface="+mj-lt"/>
                </a:endParaRPr>
              </a:p>
              <a:p>
                <a:pPr lvl="1" eaLnBrk="1" hangingPunct="1">
                  <a:buBlip>
                    <a:blip r:embed="rId3"/>
                  </a:buBlip>
                  <a:defRPr/>
                </a:pPr>
                <a:r>
                  <a:rPr lang="en-US" altLang="zh-TW" sz="2400" dirty="0"/>
                  <a:t>Speed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G</m:t>
                        </m:r>
                      </m:num>
                      <m:den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</m:oMath>
                </a14:m>
                <a:r>
                  <a:rPr lang="en-US" altLang="zh-TW" sz="2400" dirty="0"/>
                  <a:t>)</a:t>
                </a:r>
              </a:p>
              <a:p>
                <a:pPr lvl="1" eaLnBrk="1" hangingPunct="1">
                  <a:buBlip>
                    <a:blip r:embed="rId3"/>
                  </a:buBlip>
                  <a:defRPr/>
                </a:pPr>
                <a:r>
                  <a:rPr lang="en-US" altLang="zh-TW" sz="2400" dirty="0"/>
                  <a:t>Color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G</m:t>
                        </m:r>
                      </m:num>
                      <m:den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altLang="zh-TW" sz="2400" dirty="0" smtClean="0"/>
                  <a:t>)</a:t>
                </a:r>
                <a:endParaRPr lang="zh-TW" altLang="en-US" sz="2400" dirty="0">
                  <a:latin typeface="+mj-lt"/>
                </a:endParaRPr>
              </a:p>
              <a:p>
                <a:pPr eaLnBrk="1" hangingPunct="1">
                  <a:defRPr/>
                </a:pPr>
                <a:endParaRPr lang="zh-TW" altLang="en-US" dirty="0">
                  <a:latin typeface="+mj-lt"/>
                  <a:ea typeface="標楷體" panose="03000509000000000000" pitchFamily="65" charset="-120"/>
                </a:endParaRPr>
              </a:p>
              <a:p>
                <a:pPr eaLnBrk="1" hangingPunct="1">
                  <a:buFontTx/>
                  <a:buBlip>
                    <a:blip r:embed="rId2"/>
                  </a:buBlip>
                  <a:defRPr/>
                </a:pPr>
                <a:r>
                  <a:rPr lang="en-US" altLang="zh-TW" sz="2800" b="1" dirty="0">
                    <a:latin typeface="+mj-lt"/>
                    <a:ea typeface="標楷體" panose="03000509000000000000" pitchFamily="65" charset="-120"/>
                  </a:rPr>
                  <a:t>Gamma</a:t>
                </a:r>
                <a:r>
                  <a:rPr lang="zh-TW" altLang="en-US" sz="2800" b="1" dirty="0">
                    <a:latin typeface="+mj-lt"/>
                    <a:ea typeface="標楷體" panose="03000509000000000000" pitchFamily="65" charset="-120"/>
                  </a:rPr>
                  <a:t>之變化</a:t>
                </a:r>
              </a:p>
              <a:p>
                <a:pPr lvl="1" eaLnBrk="1" hangingPunct="1">
                  <a:buFontTx/>
                  <a:buBlip>
                    <a:blip r:embed="rId3"/>
                  </a:buBlip>
                  <a:defRPr/>
                </a:pPr>
                <a:r>
                  <a:rPr lang="en-US" altLang="zh-TW" sz="2400" dirty="0">
                    <a:latin typeface="+mj-lt"/>
                  </a:rPr>
                  <a:t>Gamma</a:t>
                </a:r>
                <a:r>
                  <a:rPr lang="zh-TW" altLang="en-US" sz="2400" dirty="0">
                    <a:latin typeface="+mj-lt"/>
                  </a:rPr>
                  <a:t>生成</a:t>
                </a:r>
                <a:r>
                  <a:rPr lang="en-US" altLang="zh-TW" sz="2400" dirty="0">
                    <a:latin typeface="+mj-lt"/>
                  </a:rPr>
                  <a:t>Delta</a:t>
                </a:r>
                <a:r>
                  <a:rPr lang="zh-TW" altLang="en-US" sz="2400" dirty="0">
                    <a:latin typeface="+mj-lt"/>
                  </a:rPr>
                  <a:t>的能力，除了會受其高階參數影響，還會受到</a:t>
                </a:r>
                <a:r>
                  <a:rPr lang="en-US" altLang="zh-TW" sz="2400" dirty="0">
                    <a:latin typeface="+mj-lt"/>
                  </a:rPr>
                  <a:t>Vol.</a:t>
                </a:r>
                <a:r>
                  <a:rPr lang="zh-TW" altLang="en-US" sz="2400" dirty="0">
                    <a:latin typeface="+mj-lt"/>
                  </a:rPr>
                  <a:t>高低的影響。</a:t>
                </a:r>
              </a:p>
              <a:p>
                <a:pPr>
                  <a:defRPr/>
                </a:pPr>
                <a:endParaRPr lang="zh-TW" alt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t="-1402" r="-7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8B2998-4C06-45BE-868F-92CCDCB9C8E0}" type="slidenum">
              <a:rPr lang="zh-TW" altLang="en-US" sz="1400" smtClean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Georgia" panose="02040502050405020303" pitchFamily="18" charset="0"/>
                <a:ea typeface="標楷體" panose="03000509000000000000" pitchFamily="65" charset="-120"/>
              </a:rPr>
              <a:t>Gamma </a:t>
            </a:r>
            <a:r>
              <a:rPr lang="zh-TW" altLang="en-US">
                <a:latin typeface="Georgia" panose="02040502050405020303" pitchFamily="18" charset="0"/>
                <a:ea typeface="標楷體" panose="03000509000000000000" pitchFamily="65" charset="-120"/>
              </a:rPr>
              <a:t>深入分析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buFontTx/>
                  <a:buBlip>
                    <a:blip r:embed="rId2"/>
                  </a:buBlip>
                  <a:defRPr/>
                </a:pPr>
                <a:r>
                  <a:rPr lang="en-US" altLang="zh-TW" sz="2800" b="1" dirty="0">
                    <a:latin typeface="+mj-lt"/>
                    <a:ea typeface="標楷體" panose="03000509000000000000" pitchFamily="65" charset="-120"/>
                  </a:rPr>
                  <a:t>Gamma</a:t>
                </a:r>
                <a:r>
                  <a:rPr lang="zh-TW" altLang="en-US" sz="2800" b="1" dirty="0">
                    <a:latin typeface="+mj-lt"/>
                    <a:ea typeface="標楷體" panose="03000509000000000000" pitchFamily="65" charset="-120"/>
                  </a:rPr>
                  <a:t>部位</a:t>
                </a:r>
              </a:p>
              <a:p>
                <a:pPr lvl="1" eaLnBrk="1" hangingPunct="1">
                  <a:buFontTx/>
                  <a:buBlip>
                    <a:blip r:embed="rId3"/>
                  </a:buBlip>
                  <a:defRPr/>
                </a:pPr>
                <a:r>
                  <a:rPr lang="en-US" altLang="zh-TW" sz="2400" dirty="0">
                    <a:latin typeface="+mj-lt"/>
                  </a:rPr>
                  <a:t>Gamma</a:t>
                </a:r>
                <a:r>
                  <a:rPr lang="zh-TW" altLang="en-US" sz="2400" dirty="0">
                    <a:latin typeface="+mj-lt"/>
                  </a:rPr>
                  <a:t>是直接推動</a:t>
                </a:r>
                <a:r>
                  <a:rPr lang="en-US" altLang="zh-TW" sz="2400" dirty="0">
                    <a:latin typeface="+mj-lt"/>
                  </a:rPr>
                  <a:t>Delta</a:t>
                </a:r>
                <a:r>
                  <a:rPr lang="zh-TW" altLang="en-US" sz="2400" dirty="0">
                    <a:latin typeface="+mj-lt"/>
                  </a:rPr>
                  <a:t>生成的參數，卻會因為部位複雜的時候，展現高不穩定性，故判斷</a:t>
                </a:r>
                <a:r>
                  <a:rPr lang="en-US" altLang="zh-TW" sz="2400" dirty="0">
                    <a:latin typeface="+mj-lt"/>
                  </a:rPr>
                  <a:t>Gamma</a:t>
                </a:r>
                <a:r>
                  <a:rPr lang="zh-TW" altLang="en-US" sz="2400" dirty="0">
                    <a:latin typeface="+mj-lt"/>
                  </a:rPr>
                  <a:t>時必須將</a:t>
                </a:r>
                <a:r>
                  <a:rPr lang="en-US" altLang="zh-TW" sz="2400" dirty="0">
                    <a:latin typeface="+mj-lt"/>
                  </a:rPr>
                  <a:t>Speed</a:t>
                </a:r>
                <a:r>
                  <a:rPr lang="zh-TW" altLang="en-US" sz="2400" dirty="0">
                    <a:latin typeface="+mj-lt"/>
                  </a:rPr>
                  <a:t>及</a:t>
                </a:r>
                <a:r>
                  <a:rPr lang="en-US" altLang="zh-TW" sz="2400" dirty="0">
                    <a:latin typeface="+mj-lt"/>
                  </a:rPr>
                  <a:t>Color</a:t>
                </a:r>
                <a:r>
                  <a:rPr lang="zh-TW" altLang="en-US" sz="2400" dirty="0">
                    <a:latin typeface="+mj-lt"/>
                  </a:rPr>
                  <a:t>加入考慮</a:t>
                </a:r>
                <a:r>
                  <a:rPr lang="zh-TW" altLang="en-US" sz="2400" dirty="0" smtClean="0">
                    <a:latin typeface="+mj-lt"/>
                  </a:rPr>
                  <a:t>。</a:t>
                </a:r>
                <a:endParaRPr lang="en-US" altLang="zh-TW" sz="2400" dirty="0" smtClean="0">
                  <a:latin typeface="+mj-lt"/>
                </a:endParaRPr>
              </a:p>
              <a:p>
                <a:pPr lvl="1" eaLnBrk="1" hangingPunct="1">
                  <a:buBlip>
                    <a:blip r:embed="rId3"/>
                  </a:buBlip>
                  <a:defRPr/>
                </a:pPr>
                <a:r>
                  <a:rPr lang="en-US" altLang="zh-TW" sz="2400" dirty="0"/>
                  <a:t>Speed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G</m:t>
                        </m:r>
                      </m:num>
                      <m:den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</m:oMath>
                </a14:m>
                <a:r>
                  <a:rPr lang="en-US" altLang="zh-TW" sz="2400" dirty="0"/>
                  <a:t>)</a:t>
                </a:r>
              </a:p>
              <a:p>
                <a:pPr lvl="1" eaLnBrk="1" hangingPunct="1">
                  <a:buBlip>
                    <a:blip r:embed="rId3"/>
                  </a:buBlip>
                  <a:defRPr/>
                </a:pPr>
                <a:r>
                  <a:rPr lang="en-US" altLang="zh-TW" sz="2400" dirty="0"/>
                  <a:t>Color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G</m:t>
                        </m:r>
                      </m:num>
                      <m:den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altLang="zh-TW" sz="2400" dirty="0" smtClean="0"/>
                  <a:t>)</a:t>
                </a:r>
                <a:endParaRPr lang="zh-TW" altLang="en-US" sz="2400" dirty="0">
                  <a:latin typeface="+mj-lt"/>
                </a:endParaRPr>
              </a:p>
              <a:p>
                <a:pPr eaLnBrk="1" hangingPunct="1">
                  <a:defRPr/>
                </a:pPr>
                <a:endParaRPr lang="zh-TW" altLang="en-US" dirty="0">
                  <a:latin typeface="+mj-lt"/>
                  <a:ea typeface="標楷體" panose="03000509000000000000" pitchFamily="65" charset="-120"/>
                </a:endParaRPr>
              </a:p>
              <a:p>
                <a:pPr eaLnBrk="1" hangingPunct="1">
                  <a:buFontTx/>
                  <a:buBlip>
                    <a:blip r:embed="rId2"/>
                  </a:buBlip>
                  <a:defRPr/>
                </a:pPr>
                <a:r>
                  <a:rPr lang="en-US" altLang="zh-TW" sz="2800" b="1" dirty="0">
                    <a:latin typeface="+mj-lt"/>
                    <a:ea typeface="標楷體" panose="03000509000000000000" pitchFamily="65" charset="-120"/>
                  </a:rPr>
                  <a:t>Gamma</a:t>
                </a:r>
                <a:r>
                  <a:rPr lang="zh-TW" altLang="en-US" sz="2800" b="1" dirty="0">
                    <a:latin typeface="+mj-lt"/>
                    <a:ea typeface="標楷體" panose="03000509000000000000" pitchFamily="65" charset="-120"/>
                  </a:rPr>
                  <a:t>之變化</a:t>
                </a:r>
              </a:p>
              <a:p>
                <a:pPr lvl="1" eaLnBrk="1" hangingPunct="1">
                  <a:buFontTx/>
                  <a:buBlip>
                    <a:blip r:embed="rId3"/>
                  </a:buBlip>
                  <a:defRPr/>
                </a:pPr>
                <a:r>
                  <a:rPr lang="en-US" altLang="zh-TW" sz="2400" dirty="0">
                    <a:latin typeface="+mj-lt"/>
                  </a:rPr>
                  <a:t>Gamma</a:t>
                </a:r>
                <a:r>
                  <a:rPr lang="zh-TW" altLang="en-US" sz="2400" dirty="0">
                    <a:latin typeface="+mj-lt"/>
                  </a:rPr>
                  <a:t>生成</a:t>
                </a:r>
                <a:r>
                  <a:rPr lang="en-US" altLang="zh-TW" sz="2400" dirty="0">
                    <a:latin typeface="+mj-lt"/>
                  </a:rPr>
                  <a:t>Delta</a:t>
                </a:r>
                <a:r>
                  <a:rPr lang="zh-TW" altLang="en-US" sz="2400" dirty="0">
                    <a:latin typeface="+mj-lt"/>
                  </a:rPr>
                  <a:t>的能力，除了會受其高階參數影響，還會受到</a:t>
                </a:r>
                <a:r>
                  <a:rPr lang="en-US" altLang="zh-TW" sz="2400" dirty="0">
                    <a:latin typeface="+mj-lt"/>
                  </a:rPr>
                  <a:t>Vol.</a:t>
                </a:r>
                <a:r>
                  <a:rPr lang="zh-TW" altLang="en-US" sz="2400" dirty="0">
                    <a:latin typeface="+mj-lt"/>
                  </a:rPr>
                  <a:t>高低的影響。</a:t>
                </a:r>
              </a:p>
              <a:p>
                <a:pPr>
                  <a:defRPr/>
                </a:pPr>
                <a:endParaRPr lang="zh-TW" alt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t="-1402" r="-7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8B2998-4C06-45BE-868F-92CCDCB9C8E0}" type="slidenum">
              <a:rPr lang="zh-TW" altLang="en-US" sz="1400" smtClean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612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5554662" cy="725488"/>
          </a:xfrm>
        </p:spPr>
        <p:txBody>
          <a:bodyPr/>
          <a:lstStyle/>
          <a:p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Speed</a:t>
            </a:r>
            <a:endParaRPr lang="zh-TW" altLang="en-US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243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8A1C4C-8BC5-48FB-82C5-89893F48B11A}" type="slidenum">
              <a:rPr lang="en-US" altLang="zh-TW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TW" sz="1400">
              <a:solidFill>
                <a:srgbClr val="000000"/>
              </a:solidFill>
            </a:endParaRPr>
          </a:p>
        </p:txBody>
      </p:sp>
      <p:pic>
        <p:nvPicPr>
          <p:cNvPr id="10244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125538"/>
            <a:ext cx="250825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>
                <a:spLocks noGrp="1" noChangeArrowheads="1"/>
              </p:cNvSpPr>
              <p:nvPr/>
            </p:nvSpPr>
            <p:spPr bwMode="auto">
              <a:xfrm>
                <a:off x="179388" y="1124421"/>
                <a:ext cx="6624637" cy="496887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342900" indent="-34290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lvl="1">
                  <a:buFontTx/>
                  <a:buBlip>
                    <a:blip r:embed="rId3"/>
                  </a:buBlip>
                  <a:defRPr/>
                </a:pPr>
                <a:r>
                  <a:rPr kumimoji="0" lang="zh-TW" altLang="en-US" sz="1600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定義 → </a:t>
                </a:r>
                <a:r>
                  <a:rPr kumimoji="0" lang="en-US" altLang="zh-TW" sz="1600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Premium</a:t>
                </a:r>
                <a:r>
                  <a:rPr kumimoji="0" lang="zh-TW" altLang="en-US" sz="1600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對</a:t>
                </a:r>
                <a:r>
                  <a:rPr kumimoji="0" lang="en-US" altLang="zh-TW" sz="1600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S</a:t>
                </a:r>
                <a:r>
                  <a:rPr kumimoji="0" lang="zh-TW" altLang="en-US" sz="1600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</a:t>
                </a:r>
                <a:r>
                  <a:rPr kumimoji="0" lang="en-US" altLang="zh-TW" sz="1600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3</a:t>
                </a:r>
                <a:r>
                  <a:rPr kumimoji="0" lang="zh-TW" altLang="en-US" sz="1600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次微分 </a:t>
                </a:r>
                <a:r>
                  <a:rPr kumimoji="0" lang="en-US" altLang="zh-TW" sz="1600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/</a:t>
                </a:r>
                <a:r>
                  <a:rPr kumimoji="0" lang="zh-TW" altLang="en-US" sz="1600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kumimoji="0" lang="en-US" altLang="zh-TW" sz="1600" b="1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Gamma</a:t>
                </a:r>
                <a:r>
                  <a:rPr kumimoji="0" lang="zh-TW" altLang="en-US" sz="1600" b="1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對</a:t>
                </a:r>
                <a:r>
                  <a:rPr kumimoji="0" lang="en-US" altLang="zh-TW" sz="1600" b="1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S</a:t>
                </a:r>
                <a:r>
                  <a:rPr kumimoji="0" lang="zh-TW" altLang="en-US" sz="1600" b="1" dirty="0" smtClean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微分</a:t>
                </a:r>
                <a:endParaRPr kumimoji="0" lang="en-US" altLang="zh-TW" sz="1600" b="1" dirty="0" smtClean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1">
                  <a:buFontTx/>
                  <a:buBlip>
                    <a:blip r:embed="rId3"/>
                  </a:buBlip>
                  <a:defRPr/>
                </a:pPr>
                <a:r>
                  <a:rPr kumimoji="0" lang="zh-TW" altLang="en-US" sz="1600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公式 →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TW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kumimoji="0" lang="en-US" altLang="zh-TW" sz="16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peed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𝑞𝑇</m:t>
                                </m:r>
                              </m:sup>
                            </m:sSup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zh-TW" altLang="en-US" sz="1600" i="1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zh-TW" altLang="en-US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a:rPr lang="en-US" altLang="zh-TW" sz="1600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zh-TW" altLang="en-US" sz="16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ad>
                              <m:radPr>
                                <m:degHide m:val="on"/>
                                <m:ctrlPr>
                                  <a:rPr lang="zh-TW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rad>
                          </m:den>
                        </m:f>
                      </m:num>
                      <m:den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endParaRPr kumimoji="0" lang="en-US" altLang="zh-TW" sz="1600" dirty="0" smtClean="0">
                  <a:solidFill>
                    <a:srgbClr val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1">
                  <a:buFontTx/>
                  <a:buBlip>
                    <a:blip r:embed="rId3"/>
                  </a:buBlip>
                  <a:defRPr/>
                </a:pPr>
                <a:endParaRPr kumimoji="0" lang="en-US" altLang="zh-TW" sz="1600" dirty="0" smtClean="0">
                  <a:solidFill>
                    <a:srgbClr val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1">
                  <a:buFontTx/>
                  <a:buBlip>
                    <a:blip r:embed="rId3"/>
                  </a:buBlip>
                  <a:defRPr/>
                </a:pPr>
                <a:r>
                  <a:rPr kumimoji="0" lang="zh-TW" altLang="en-US" sz="1600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理解</a:t>
                </a:r>
                <a:r>
                  <a:rPr kumimoji="0" lang="en-US" altLang="zh-TW" sz="1600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1</a:t>
                </a:r>
                <a:r>
                  <a:rPr kumimoji="0" lang="zh-TW" altLang="en-US" sz="1600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→ 因</a:t>
                </a:r>
                <a:r>
                  <a:rPr kumimoji="0" lang="en-US" altLang="zh-TW" sz="1600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S</a:t>
                </a:r>
                <a:r>
                  <a:rPr kumimoji="0" lang="zh-TW" altLang="en-US" sz="1600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漲跌產生的</a:t>
                </a:r>
                <a:r>
                  <a:rPr kumimoji="0" lang="en-US" altLang="zh-TW" sz="16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Gamma</a:t>
                </a:r>
                <a:r>
                  <a:rPr kumimoji="0" lang="zh-TW" altLang="en-US" sz="1600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變化 </a:t>
                </a:r>
                <a:r>
                  <a:rPr kumimoji="0" lang="en-US" altLang="zh-TW" sz="1600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kumimoji="0" lang="zh-TW" altLang="en-US" sz="1600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單位：</a:t>
                </a:r>
                <a:r>
                  <a:rPr kumimoji="0" lang="en-US" altLang="zh-TW" sz="1600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Gamma(</a:t>
                </a:r>
                <a:r>
                  <a:rPr kumimoji="0" lang="zh-TW" altLang="en-US" sz="1600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口</a:t>
                </a:r>
                <a:r>
                  <a:rPr kumimoji="0" lang="en-US" altLang="zh-TW" sz="1600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r>
                  <a:rPr kumimoji="0" lang="zh-TW" altLang="en-US" sz="1600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kumimoji="0" lang="en-US" altLang="zh-TW" sz="1600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/</a:t>
                </a:r>
                <a:r>
                  <a:rPr kumimoji="0" lang="zh-TW" altLang="en-US" sz="1600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kumimoji="0" lang="en-US" altLang="zh-TW" sz="1600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1%S)</a:t>
                </a:r>
              </a:p>
              <a:p>
                <a:pPr lvl="1">
                  <a:buFontTx/>
                  <a:buBlip>
                    <a:blip r:embed="rId3"/>
                  </a:buBlip>
                  <a:defRPr/>
                </a:pPr>
                <a:endParaRPr kumimoji="0" lang="en-US" altLang="zh-TW" sz="800" dirty="0" smtClean="0">
                  <a:solidFill>
                    <a:srgbClr val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1">
                  <a:buFontTx/>
                  <a:buBlip>
                    <a:blip r:embed="rId3"/>
                  </a:buBlip>
                  <a:defRPr/>
                </a:pPr>
                <a:r>
                  <a:rPr kumimoji="0" lang="en-US" altLang="zh-TW" sz="1600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Speed</a:t>
                </a:r>
                <a:r>
                  <a:rPr kumimoji="0" lang="zh-TW" altLang="en-US" sz="1600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的方向 → 指向</a:t>
                </a:r>
                <a:r>
                  <a:rPr kumimoji="0" lang="en-US" altLang="zh-TW" sz="1600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+</a:t>
                </a:r>
                <a:r>
                  <a:rPr kumimoji="0" lang="zh-TW" altLang="en-US" sz="1600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地形的方向 </a:t>
                </a:r>
                <a:endParaRPr kumimoji="0" lang="en-US" altLang="zh-TW" sz="1600" dirty="0" smtClean="0">
                  <a:solidFill>
                    <a:srgbClr val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1">
                  <a:buFontTx/>
                  <a:buBlip>
                    <a:blip r:embed="rId3"/>
                  </a:buBlip>
                  <a:defRPr/>
                </a:pPr>
                <a:r>
                  <a:rPr kumimoji="0" lang="en-US" altLang="zh-TW" sz="1600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+Speed</a:t>
                </a:r>
                <a:r>
                  <a:rPr kumimoji="0" lang="zh-TW" altLang="en-US" sz="1600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→ 上漲長</a:t>
                </a:r>
                <a:r>
                  <a:rPr kumimoji="0" lang="en-US" altLang="zh-TW" sz="1600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+Gamma</a:t>
                </a:r>
                <a:r>
                  <a:rPr kumimoji="0" lang="zh-TW" altLang="en-US" sz="1600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，下跌長</a:t>
                </a:r>
                <a:r>
                  <a:rPr kumimoji="0" lang="en-US" altLang="zh-TW" sz="1600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-Gamma</a:t>
                </a:r>
              </a:p>
              <a:p>
                <a:pPr lvl="1">
                  <a:buFontTx/>
                  <a:buBlip>
                    <a:blip r:embed="rId3"/>
                  </a:buBlip>
                  <a:defRPr/>
                </a:pPr>
                <a:r>
                  <a:rPr kumimoji="0" lang="en-US" altLang="zh-TW" sz="1600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-Speed</a:t>
                </a:r>
                <a:r>
                  <a:rPr kumimoji="0" lang="zh-TW" altLang="en-US" sz="1600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→ 下跌長</a:t>
                </a:r>
                <a:r>
                  <a:rPr kumimoji="0" lang="en-US" altLang="zh-TW" sz="1600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+Gamma</a:t>
                </a:r>
                <a:r>
                  <a:rPr kumimoji="0" lang="zh-TW" altLang="en-US" sz="1600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，下跌長</a:t>
                </a:r>
                <a:r>
                  <a:rPr kumimoji="0" lang="en-US" altLang="zh-TW" sz="1600" dirty="0" smtClean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+Gamma</a:t>
                </a:r>
              </a:p>
              <a:p>
                <a:pPr lvl="1">
                  <a:buFontTx/>
                  <a:buBlip>
                    <a:blip r:embed="rId3"/>
                  </a:buBlip>
                  <a:defRPr/>
                </a:pPr>
                <a:endParaRPr kumimoji="0" lang="en-US" altLang="zh-TW" sz="1600" dirty="0">
                  <a:solidFill>
                    <a:srgbClr val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lvl="1">
                  <a:buFontTx/>
                  <a:buBlip>
                    <a:blip r:embed="rId3"/>
                  </a:buBlip>
                  <a:defRPr/>
                </a:pPr>
                <a:endParaRPr kumimoji="0" lang="en-US" altLang="zh-TW" sz="1600" dirty="0">
                  <a:solidFill>
                    <a:srgbClr val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lvl="1" indent="0">
                  <a:buFontTx/>
                  <a:buNone/>
                  <a:defRPr/>
                </a:pPr>
                <a:endParaRPr kumimoji="0" lang="en-US" altLang="zh-TW" sz="800" dirty="0" smtClean="0">
                  <a:solidFill>
                    <a:srgbClr val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lvl="1" indent="0">
                  <a:buFontTx/>
                  <a:buNone/>
                  <a:defRPr/>
                </a:pPr>
                <a:endParaRPr kumimoji="0" lang="en-US" altLang="zh-TW" sz="1400" dirty="0" smtClean="0">
                  <a:solidFill>
                    <a:srgbClr val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388" y="1124421"/>
                <a:ext cx="6624637" cy="4968875"/>
              </a:xfrm>
              <a:prstGeom prst="rect">
                <a:avLst/>
              </a:prstGeom>
              <a:blipFill rotWithShape="0">
                <a:blip r:embed="rId4"/>
                <a:stretch>
                  <a:fillRect t="-36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22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5554662" cy="725488"/>
          </a:xfrm>
        </p:spPr>
        <p:txBody>
          <a:bodyPr/>
          <a:lstStyle/>
          <a:p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Speed</a:t>
            </a:r>
            <a:endParaRPr lang="zh-TW" altLang="en-US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243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8A1C4C-8BC5-48FB-82C5-89893F48B11A}" type="slidenum">
              <a:rPr lang="en-US" altLang="zh-TW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TW" sz="1400">
              <a:solidFill>
                <a:srgbClr val="000000"/>
              </a:solidFill>
            </a:endParaRPr>
          </a:p>
        </p:txBody>
      </p:sp>
      <p:pic>
        <p:nvPicPr>
          <p:cNvPr id="10244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125538"/>
            <a:ext cx="250825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>
            <a:spLocks noGrp="1" noChangeArrowheads="1"/>
          </p:cNvSpPr>
          <p:nvPr/>
        </p:nvSpPr>
        <p:spPr bwMode="auto">
          <a:xfrm>
            <a:off x="179388" y="1124744"/>
            <a:ext cx="6624637" cy="4968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3429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lvl="1" indent="0">
              <a:buFontTx/>
              <a:buNone/>
              <a:defRPr/>
            </a:pPr>
            <a:endParaRPr kumimoji="0" lang="en-US" altLang="zh-TW" sz="8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Tx/>
              <a:buBlip>
                <a:blip r:embed="rId3"/>
              </a:buBlip>
              <a:defRPr/>
            </a:pPr>
            <a:r>
              <a:rPr kumimoji="0" lang="en-US" altLang="zh-TW" sz="16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Speed</a:t>
            </a:r>
            <a:r>
              <a:rPr kumimoji="0" lang="zh-TW" altLang="en-US" sz="16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在賭什麼</a:t>
            </a:r>
            <a:r>
              <a:rPr kumimoji="0" lang="en-US" altLang="zh-TW" sz="16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kumimoji="0" lang="zh-TW" altLang="en-US" sz="16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kumimoji="0" lang="en-US" altLang="zh-TW" sz="16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Tx/>
              <a:buBlip>
                <a:blip r:embed="rId3"/>
              </a:buBlip>
              <a:defRPr/>
            </a:pPr>
            <a:r>
              <a:rPr kumimoji="0" lang="zh-TW" altLang="en-US" sz="16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因為</a:t>
            </a:r>
            <a:r>
              <a:rPr kumimoji="0" lang="en-US" altLang="zh-TW" sz="16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Gamma</a:t>
            </a:r>
            <a:r>
              <a:rPr kumimoji="0" lang="zh-TW" altLang="en-US" sz="16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不是一開始就持有，是隨著</a:t>
            </a:r>
            <a:r>
              <a:rPr kumimoji="0" lang="en-US" altLang="zh-TW" sz="16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</a:t>
            </a:r>
            <a:r>
              <a:rPr kumimoji="0" lang="zh-TW" altLang="en-US" sz="16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移動慢慢長出來，所以是</a:t>
            </a:r>
            <a:r>
              <a:rPr kumimoji="0" lang="en-US" altLang="zh-TW" sz="1600" dirty="0" err="1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ActualVol</a:t>
            </a:r>
            <a:r>
              <a:rPr kumimoji="0" lang="zh-TW" altLang="en-US" sz="16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的加速度的概念</a:t>
            </a:r>
            <a:endParaRPr kumimoji="0" lang="en-US" altLang="zh-TW" sz="16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Tx/>
              <a:buBlip>
                <a:blip r:embed="rId3"/>
              </a:buBlip>
              <a:defRPr/>
            </a:pPr>
            <a:r>
              <a:rPr kumimoji="0" lang="zh-TW" altLang="en-US" sz="16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預期波動變大方向 → 買</a:t>
            </a:r>
            <a:r>
              <a:rPr kumimoji="0" lang="en-US" altLang="zh-TW" sz="16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Speed</a:t>
            </a:r>
            <a:r>
              <a:rPr kumimoji="0" lang="zh-TW" altLang="en-US" sz="16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；波動變小方向 → 空</a:t>
            </a:r>
            <a:r>
              <a:rPr kumimoji="0" lang="en-US" altLang="zh-TW" sz="16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Speed</a:t>
            </a:r>
          </a:p>
          <a:p>
            <a:pPr lvl="1">
              <a:buFontTx/>
              <a:buBlip>
                <a:blip r:embed="rId3"/>
              </a:buBlip>
              <a:defRPr/>
            </a:pPr>
            <a:r>
              <a:rPr kumimoji="0" lang="zh-TW" altLang="en-US" sz="16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以下都有可能猜對行情但賠錢</a:t>
            </a:r>
            <a:endParaRPr kumimoji="0" lang="en-US" altLang="zh-TW" sz="16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Tx/>
              <a:buBlip>
                <a:blip r:embed="rId3"/>
              </a:buBlip>
              <a:defRPr/>
            </a:pPr>
            <a:r>
              <a:rPr kumimoji="0" lang="zh-TW" altLang="en-US" sz="16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小明：明日應該會下跌，建</a:t>
            </a:r>
            <a:r>
              <a:rPr kumimoji="0" lang="en-US" altLang="zh-TW" sz="16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-Speed(</a:t>
            </a:r>
            <a:r>
              <a:rPr kumimoji="0" lang="zh-TW" altLang="en-US" sz="16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kumimoji="0" lang="en-US" altLang="zh-TW" sz="16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Speed</a:t>
            </a:r>
            <a:r>
              <a:rPr kumimoji="0" lang="zh-TW" altLang="en-US" sz="16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當成</a:t>
            </a:r>
            <a:r>
              <a:rPr kumimoji="0" lang="en-US" altLang="zh-TW" sz="16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Delta)</a:t>
            </a:r>
          </a:p>
          <a:p>
            <a:pPr lvl="1">
              <a:buFontTx/>
              <a:buBlip>
                <a:blip r:embed="rId3"/>
              </a:buBlip>
              <a:defRPr/>
            </a:pPr>
            <a:r>
              <a:rPr kumimoji="0" lang="zh-TW" altLang="en-US" sz="16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小華：明日會跌得很快，建</a:t>
            </a:r>
            <a:r>
              <a:rPr kumimoji="0" lang="en-US" altLang="zh-TW" sz="16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-Speed(</a:t>
            </a:r>
            <a:r>
              <a:rPr kumimoji="0" lang="zh-TW" altLang="en-US" sz="16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kumimoji="0" lang="en-US" altLang="zh-TW" sz="16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Speed</a:t>
            </a:r>
            <a:r>
              <a:rPr kumimoji="0" lang="zh-TW" altLang="en-US" sz="16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當成</a:t>
            </a:r>
            <a:r>
              <a:rPr kumimoji="0" lang="en-US" altLang="zh-TW" sz="16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Gamma)</a:t>
            </a:r>
          </a:p>
          <a:p>
            <a:pPr lvl="1">
              <a:buFontTx/>
              <a:buBlip>
                <a:blip r:embed="rId3"/>
              </a:buBlip>
              <a:defRPr/>
            </a:pPr>
            <a:r>
              <a:rPr kumimoji="0" lang="zh-TW" altLang="en-US" sz="16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小美：明日下跌</a:t>
            </a:r>
            <a:r>
              <a:rPr kumimoji="0" lang="en-US" altLang="zh-TW" sz="1600" dirty="0" err="1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Vol</a:t>
            </a:r>
            <a:r>
              <a:rPr kumimoji="0" lang="zh-TW" altLang="en-US" sz="16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會上，建</a:t>
            </a:r>
            <a:r>
              <a:rPr kumimoji="0" lang="en-US" altLang="zh-TW" sz="16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-Speed(</a:t>
            </a:r>
            <a:r>
              <a:rPr kumimoji="0" lang="zh-TW" altLang="en-US" sz="16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kumimoji="0" lang="en-US" altLang="zh-TW" sz="16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Speed</a:t>
            </a:r>
            <a:r>
              <a:rPr kumimoji="0" lang="zh-TW" altLang="en-US" sz="16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當成</a:t>
            </a:r>
            <a:r>
              <a:rPr kumimoji="0" lang="en-US" altLang="zh-TW" sz="1600" dirty="0" err="1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Vanna</a:t>
            </a:r>
            <a:r>
              <a:rPr kumimoji="0" lang="en-US" altLang="zh-TW" sz="16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lvl="1" indent="0">
              <a:buFontTx/>
              <a:buNone/>
              <a:defRPr/>
            </a:pPr>
            <a:r>
              <a:rPr kumimoji="0" lang="zh-TW" altLang="en-US" sz="1600" i="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此為與</a:t>
            </a:r>
            <a:r>
              <a:rPr kumimoji="0" lang="en-US" altLang="zh-TW" sz="1600" i="1" dirty="0" err="1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Vanna</a:t>
            </a:r>
            <a:r>
              <a:rPr kumimoji="0" lang="zh-TW" altLang="en-US" sz="1600" i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混淆，</a:t>
            </a:r>
            <a:r>
              <a:rPr kumimoji="0" lang="en-US" altLang="zh-TW" sz="1600" i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Speed</a:t>
            </a:r>
            <a:r>
              <a:rPr kumimoji="0" lang="zh-TW" altLang="en-US" sz="1600" i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在討論</a:t>
            </a:r>
            <a:r>
              <a:rPr kumimoji="0" lang="en-US" altLang="zh-TW" sz="1600" i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Gamma</a:t>
            </a:r>
            <a:r>
              <a:rPr kumimoji="0" lang="zh-TW" altLang="en-US" sz="1600" i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變化</a:t>
            </a:r>
            <a:r>
              <a:rPr kumimoji="0" lang="en-US" altLang="zh-TW" sz="1600" i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kumimoji="0" lang="zh-TW" altLang="en-US" sz="1600" i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短天期</a:t>
            </a:r>
            <a:r>
              <a:rPr kumimoji="0" lang="en-US" altLang="zh-TW" sz="1600" i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kumimoji="0" lang="zh-TW" altLang="en-US" sz="1600" i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，而</a:t>
            </a:r>
            <a:r>
              <a:rPr kumimoji="0" lang="en-US" altLang="zh-TW" sz="1600" i="1" dirty="0" err="1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Vanna</a:t>
            </a:r>
            <a:r>
              <a:rPr kumimoji="0" lang="zh-TW" altLang="en-US" sz="1600" i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在討論</a:t>
            </a:r>
            <a:r>
              <a:rPr kumimoji="0" lang="en-US" altLang="zh-TW" sz="1600" i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Vega</a:t>
            </a:r>
            <a:r>
              <a:rPr kumimoji="0" lang="zh-TW" altLang="en-US" sz="1600" i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變化</a:t>
            </a:r>
            <a:r>
              <a:rPr kumimoji="0" lang="en-US" altLang="zh-TW" sz="1600" i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kumimoji="0" lang="zh-TW" altLang="en-US" sz="1600" i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長天期</a:t>
            </a:r>
            <a:r>
              <a:rPr kumimoji="0" lang="en-US" altLang="zh-TW" sz="1600" i="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kumimoji="0" lang="en-US" altLang="zh-TW" sz="16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buFontTx/>
              <a:buBlip>
                <a:blip r:embed="rId3"/>
              </a:buBlip>
              <a:defRPr/>
            </a:pPr>
            <a:r>
              <a:rPr kumimoji="0" lang="zh-TW" altLang="en-US" sz="16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正解：明日若是下跌，且會越跌越快</a:t>
            </a:r>
            <a:r>
              <a:rPr kumimoji="0" lang="en-US" altLang="zh-TW" sz="16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kumimoji="0" lang="zh-TW" altLang="en-US" sz="16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波動的加速度</a:t>
            </a:r>
            <a:r>
              <a:rPr kumimoji="0" lang="en-US" altLang="zh-TW" sz="16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lvl="1" indent="0">
              <a:buFontTx/>
              <a:buNone/>
              <a:defRPr/>
            </a:pPr>
            <a:endParaRPr kumimoji="0" lang="en-US" altLang="zh-TW" sz="1400" dirty="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187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5554662" cy="725488"/>
          </a:xfrm>
        </p:spPr>
        <p:txBody>
          <a:bodyPr/>
          <a:lstStyle/>
          <a:p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Speed</a:t>
            </a:r>
            <a:endParaRPr lang="zh-TW" altLang="en-US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916793-CCB2-4ADF-9D25-30F95A14DC0D}" type="slidenum">
              <a:rPr lang="en-US" altLang="zh-TW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TW" sz="1400">
              <a:solidFill>
                <a:srgbClr val="000000"/>
              </a:solidFill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/>
        </p:nvSpPr>
        <p:spPr bwMode="auto">
          <a:xfrm>
            <a:off x="179388" y="1198563"/>
            <a:ext cx="6624637" cy="545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3429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lvl="1">
              <a:buFontTx/>
              <a:buBlip>
                <a:blip r:embed="rId2"/>
              </a:buBlip>
            </a:pPr>
            <a:r>
              <a:rPr kumimoji="0" lang="zh-TW" altLang="en-US" sz="160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</a:t>
            </a:r>
            <a:r>
              <a:rPr kumimoji="0" lang="en-US" altLang="zh-TW" sz="160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K</a:t>
            </a:r>
            <a:r>
              <a:rPr kumimoji="0" lang="zh-TW" altLang="en-US" sz="160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操作者賭什麼</a:t>
            </a:r>
            <a:r>
              <a:rPr kumimoji="0" lang="en-US" altLang="zh-TW" sz="160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kumimoji="0" lang="zh-TW" altLang="en-US" sz="160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kumimoji="0" lang="en-US" altLang="zh-TW" sz="160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>
              <a:buFontTx/>
              <a:buBlip>
                <a:blip r:embed="rId2"/>
              </a:buBlip>
            </a:pPr>
            <a:r>
              <a:rPr kumimoji="0" lang="en-US" altLang="zh-TW" sz="160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-Speed =&gt; </a:t>
            </a:r>
            <a:r>
              <a:rPr kumimoji="0" lang="zh-TW" altLang="en-US" sz="160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大跌小漲，向下穿</a:t>
            </a:r>
            <a:r>
              <a:rPr kumimoji="0" lang="en-US" altLang="zh-TW" sz="160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Pin</a:t>
            </a:r>
            <a:r>
              <a:rPr kumimoji="0" lang="zh-TW" altLang="en-US" sz="160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向上站</a:t>
            </a:r>
            <a:r>
              <a:rPr kumimoji="0" lang="en-US" altLang="zh-TW" sz="160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Pin</a:t>
            </a:r>
          </a:p>
          <a:p>
            <a:pPr lvl="2">
              <a:buFontTx/>
              <a:buBlip>
                <a:blip r:embed="rId2"/>
              </a:buBlip>
            </a:pPr>
            <a:r>
              <a:rPr kumimoji="0" lang="en-US" altLang="zh-TW" sz="160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+Speed =&gt; </a:t>
            </a:r>
            <a:r>
              <a:rPr kumimoji="0" lang="zh-TW" altLang="en-US" sz="160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大漲小跌，向上穿</a:t>
            </a:r>
            <a:r>
              <a:rPr kumimoji="0" lang="en-US" altLang="zh-TW" sz="160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Pin</a:t>
            </a:r>
            <a:r>
              <a:rPr kumimoji="0" lang="zh-TW" altLang="en-US" sz="160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向下站</a:t>
            </a:r>
            <a:r>
              <a:rPr kumimoji="0" lang="en-US" altLang="zh-TW" sz="160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Pin </a:t>
            </a:r>
            <a:r>
              <a:rPr kumimoji="0" lang="zh-TW" altLang="en-US" sz="100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kumimoji="0" lang="en-US" altLang="zh-TW" sz="1000" smtClean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1269" name="圖片 1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708275"/>
            <a:ext cx="5354638" cy="304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1125538"/>
            <a:ext cx="2509837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文字方塊 1"/>
          <p:cNvSpPr txBox="1">
            <a:spLocks noChangeArrowheads="1"/>
          </p:cNvSpPr>
          <p:nvPr/>
        </p:nvSpPr>
        <p:spPr bwMode="auto">
          <a:xfrm>
            <a:off x="250825" y="3141663"/>
            <a:ext cx="539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rgbClr val="000000"/>
                </a:solidFill>
              </a:rPr>
              <a:t>PL</a:t>
            </a:r>
            <a:endParaRPr lang="zh-TW" altLang="en-US" sz="1800" smtClean="0">
              <a:solidFill>
                <a:srgbClr val="000000"/>
              </a:solidFill>
            </a:endParaRPr>
          </a:p>
        </p:txBody>
      </p:sp>
      <p:sp>
        <p:nvSpPr>
          <p:cNvPr id="11272" name="文字方塊 1"/>
          <p:cNvSpPr txBox="1">
            <a:spLocks noChangeArrowheads="1"/>
          </p:cNvSpPr>
          <p:nvPr/>
        </p:nvSpPr>
        <p:spPr bwMode="auto">
          <a:xfrm>
            <a:off x="250825" y="4941888"/>
            <a:ext cx="539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 smtClean="0">
                <a:solidFill>
                  <a:srgbClr val="000000"/>
                </a:solidFill>
              </a:rPr>
              <a:t>PL</a:t>
            </a:r>
            <a:endParaRPr lang="zh-TW" altLang="en-US" sz="18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22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Speed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79B5C5-4BA8-42E0-BB33-482A17BA10D4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24744"/>
            <a:ext cx="6912768" cy="47723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634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4400" dirty="0" smtClean="0"/>
              <a:t>End</a:t>
            </a:r>
            <a:endParaRPr lang="zh-TW" altLang="en-US" sz="4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79B5C5-4BA8-42E0-BB33-482A17BA10D4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483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選擇權評價與基本概念</a:t>
            </a:r>
          </a:p>
        </p:txBody>
      </p:sp>
      <p:sp>
        <p:nvSpPr>
          <p:cNvPr id="8" name="副標題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 algn="l" eaLnBrk="1" hangingPunct="1">
              <a:buClr>
                <a:schemeClr val="accent2"/>
              </a:buClr>
              <a:defRPr/>
            </a:pPr>
            <a:endParaRPr lang="en-US" altLang="zh-TW" dirty="0">
              <a:latin typeface="+mj-lt"/>
            </a:endParaRPr>
          </a:p>
          <a:p>
            <a:pPr algn="l">
              <a:defRPr/>
            </a:pPr>
            <a:endParaRPr lang="zh-TW" altLang="en-US" sz="2000" dirty="0">
              <a:latin typeface="+mj-lt"/>
            </a:endParaRPr>
          </a:p>
        </p:txBody>
      </p:sp>
      <p:sp>
        <p:nvSpPr>
          <p:cNvPr id="819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55DBCB-FA90-4CB3-BA88-14677F1028C8}" type="slidenum">
              <a:rPr lang="zh-TW" altLang="en-US" sz="1400" smtClean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選擇權基本觀念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90613"/>
            <a:ext cx="8229600" cy="205105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/>
            </a:pPr>
            <a:r>
              <a:rPr lang="zh-TW" altLang="en-US" sz="2000" dirty="0">
                <a:latin typeface="+mj-lt"/>
                <a:ea typeface="標楷體" panose="03000509000000000000" pitchFamily="65" charset="-120"/>
              </a:rPr>
              <a:t>選擇權是一種權利的交易</a:t>
            </a:r>
            <a:r>
              <a:rPr lang="en-US" altLang="zh-TW" sz="2000" dirty="0">
                <a:latin typeface="+mj-lt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+mj-lt"/>
                <a:ea typeface="標楷體" panose="03000509000000000000" pitchFamily="65" charset="-120"/>
              </a:rPr>
              <a:t>買進或賣出</a:t>
            </a:r>
            <a:r>
              <a:rPr lang="en-US" altLang="zh-TW" sz="2000" dirty="0">
                <a:latin typeface="+mj-lt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+mj-lt"/>
                <a:ea typeface="標楷體" panose="03000509000000000000" pitchFamily="65" charset="-120"/>
              </a:rPr>
              <a:t>，買方有權利在契約</a:t>
            </a:r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標楷體" panose="03000509000000000000" pitchFamily="65" charset="-120"/>
              </a:rPr>
              <a:t>到期日</a:t>
            </a:r>
            <a:r>
              <a:rPr lang="en-US" altLang="zh-TW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標楷體" panose="03000509000000000000" pitchFamily="65" charset="-120"/>
              </a:rPr>
              <a:t>(</a:t>
            </a:r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標楷體" panose="03000509000000000000" pitchFamily="65" charset="-120"/>
              </a:rPr>
              <a:t>歐式</a:t>
            </a:r>
            <a:r>
              <a:rPr lang="en-US" altLang="zh-TW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+mj-lt"/>
                <a:ea typeface="標楷體" panose="03000509000000000000" pitchFamily="65" charset="-120"/>
              </a:rPr>
              <a:t>或</a:t>
            </a:r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標楷體" panose="03000509000000000000" pitchFamily="65" charset="-120"/>
              </a:rPr>
              <a:t>之前</a:t>
            </a:r>
            <a:r>
              <a:rPr lang="en-US" altLang="zh-TW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標楷體" panose="03000509000000000000" pitchFamily="65" charset="-120"/>
              </a:rPr>
              <a:t>(</a:t>
            </a:r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標楷體" panose="03000509000000000000" pitchFamily="65" charset="-120"/>
              </a:rPr>
              <a:t>美式</a:t>
            </a:r>
            <a:r>
              <a:rPr lang="en-US" altLang="zh-TW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+mj-lt"/>
                <a:ea typeface="標楷體" panose="03000509000000000000" pitchFamily="65" charset="-120"/>
              </a:rPr>
              <a:t>，以預先約定的價格</a:t>
            </a:r>
            <a:r>
              <a:rPr lang="en-US" altLang="zh-TW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標楷體" panose="03000509000000000000" pitchFamily="65" charset="-120"/>
              </a:rPr>
              <a:t>(</a:t>
            </a:r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標楷體" panose="03000509000000000000" pitchFamily="65" charset="-120"/>
              </a:rPr>
              <a:t>履約價</a:t>
            </a:r>
            <a:r>
              <a:rPr lang="en-US" altLang="zh-TW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+mj-lt"/>
                <a:ea typeface="標楷體" panose="03000509000000000000" pitchFamily="65" charset="-120"/>
              </a:rPr>
              <a:t>購買</a:t>
            </a:r>
            <a:r>
              <a:rPr lang="en-US" altLang="zh-TW" sz="2000" dirty="0">
                <a:latin typeface="+mj-lt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+mj-lt"/>
                <a:ea typeface="標楷體" panose="03000509000000000000" pitchFamily="65" charset="-120"/>
              </a:rPr>
              <a:t>或出售</a:t>
            </a:r>
            <a:r>
              <a:rPr lang="en-US" altLang="zh-TW" sz="2000" dirty="0">
                <a:latin typeface="+mj-lt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+mj-lt"/>
                <a:ea typeface="標楷體" panose="03000509000000000000" pitchFamily="65" charset="-120"/>
              </a:rPr>
              <a:t>一定數量的</a:t>
            </a:r>
            <a:r>
              <a:rPr lang="zh-TW" alt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標楷體" panose="03000509000000000000" pitchFamily="65" charset="-120"/>
              </a:rPr>
              <a:t>標的物</a:t>
            </a:r>
            <a:r>
              <a:rPr lang="zh-TW" altLang="en-US" sz="2000" b="1" dirty="0">
                <a:latin typeface="+mj-lt"/>
                <a:ea typeface="標楷體" panose="03000509000000000000" pitchFamily="65" charset="-120"/>
              </a:rPr>
              <a:t>。</a:t>
            </a:r>
            <a:endParaRPr lang="en-US" altLang="zh-TW" sz="2000" b="1" dirty="0">
              <a:latin typeface="+mj-lt"/>
              <a:ea typeface="標楷體" panose="03000509000000000000" pitchFamily="65" charset="-120"/>
            </a:endParaRPr>
          </a:p>
          <a:p>
            <a:pPr eaLnBrk="1" hangingPunct="1">
              <a:buClr>
                <a:schemeClr val="accent2"/>
              </a:buClr>
              <a:buFontTx/>
              <a:buBlip>
                <a:blip r:embed="rId3"/>
              </a:buBlip>
              <a:defRPr/>
            </a:pPr>
            <a:r>
              <a:rPr lang="zh-TW" altLang="en-US" sz="2000" dirty="0">
                <a:latin typeface="+mj-lt"/>
                <a:ea typeface="標楷體" panose="03000509000000000000" pitchFamily="65" charset="-120"/>
              </a:rPr>
              <a:t>選擇權買方需支付權利金，取得履約的權利</a:t>
            </a:r>
            <a:r>
              <a:rPr lang="en-US" altLang="zh-TW" sz="2000" dirty="0">
                <a:latin typeface="+mj-lt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+mj-lt"/>
                <a:ea typeface="標楷體" panose="03000509000000000000" pitchFamily="65" charset="-120"/>
              </a:rPr>
              <a:t>非義務</a:t>
            </a:r>
            <a:r>
              <a:rPr lang="en-US" altLang="zh-TW" sz="2000" dirty="0">
                <a:latin typeface="+mj-lt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latin typeface="+mj-lt"/>
                <a:ea typeface="標楷體" panose="03000509000000000000" pitchFamily="65" charset="-120"/>
              </a:rPr>
              <a:t>，選擇權賣方收取權利金後，需應買方要求背負履約的義務，賣方必須支付保證金，做為未來可以履約之保證。</a:t>
            </a:r>
            <a:endParaRPr lang="en-US" altLang="zh-TW" sz="2000" dirty="0">
              <a:latin typeface="+mj-lt"/>
              <a:ea typeface="標楷體" panose="03000509000000000000" pitchFamily="65" charset="-120"/>
            </a:endParaRPr>
          </a:p>
          <a:p>
            <a:pPr marL="0" indent="0" eaLnBrk="1" hangingPunct="1">
              <a:buClr>
                <a:schemeClr val="accent2"/>
              </a:buClr>
              <a:buFontTx/>
              <a:buNone/>
              <a:defRPr/>
            </a:pPr>
            <a:endParaRPr lang="en-US" altLang="zh-TW" sz="2000" b="1" dirty="0">
              <a:ea typeface="標楷體" panose="03000509000000000000" pitchFamily="65" charset="-120"/>
            </a:endParaRP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Blip>
                <a:blip r:embed="rId3"/>
              </a:buBlip>
              <a:defRPr/>
            </a:pPr>
            <a:endParaRPr lang="zh-TW" altLang="en-US" sz="2000" dirty="0">
              <a:latin typeface="+mj-lt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031B0A-4EE5-48A2-91BF-BABE233AFCBD}" type="slidenum">
              <a:rPr lang="zh-TW" altLang="en-US" sz="1400" smtClean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4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aphicFrame>
        <p:nvGraphicFramePr>
          <p:cNvPr id="6" name="資料庫圖表 5"/>
          <p:cNvGraphicFramePr/>
          <p:nvPr/>
        </p:nvGraphicFramePr>
        <p:xfrm>
          <a:off x="971600" y="2780928"/>
          <a:ext cx="7440488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選擇權基本觀念</a:t>
            </a:r>
          </a:p>
        </p:txBody>
      </p:sp>
      <p:graphicFrame>
        <p:nvGraphicFramePr>
          <p:cNvPr id="25" name="內容版面配置區 24"/>
          <p:cNvGraphicFramePr>
            <a:graphicFrameLocks noGrp="1"/>
          </p:cNvGraphicFramePr>
          <p:nvPr>
            <p:ph idx="1"/>
          </p:nvPr>
        </p:nvGraphicFramePr>
        <p:xfrm>
          <a:off x="5219700" y="4437063"/>
          <a:ext cx="3844926" cy="14636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1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S=9000</a:t>
                      </a:r>
                      <a:endParaRPr lang="zh-TW" altLang="en-US" sz="1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L="222371" marR="222371" marT="45762" marB="457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Call</a:t>
                      </a:r>
                      <a:endParaRPr lang="zh-TW" altLang="en-US" sz="1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L="222371" marR="222371" marT="45762" marB="457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Put</a:t>
                      </a:r>
                      <a:endParaRPr lang="zh-TW" altLang="en-US" sz="1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L="222371" marR="222371" marT="45762" marB="4576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K=8900</a:t>
                      </a:r>
                    </a:p>
                  </a:txBody>
                  <a:tcPr marL="222371" marR="222371" marT="45762" marB="457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solidFill>
                            <a:srgbClr val="FF0000"/>
                          </a:solidFill>
                          <a:latin typeface="+mj-lt"/>
                          <a:ea typeface="標楷體" panose="03000509000000000000" pitchFamily="65" charset="-120"/>
                        </a:rPr>
                        <a:t>價內</a:t>
                      </a:r>
                    </a:p>
                  </a:txBody>
                  <a:tcPr marL="222371" marR="222371" marT="45762" marB="457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solidFill>
                            <a:srgbClr val="00B050"/>
                          </a:solidFill>
                          <a:latin typeface="+mj-lt"/>
                          <a:ea typeface="標楷體" panose="03000509000000000000" pitchFamily="65" charset="-120"/>
                        </a:rPr>
                        <a:t>價外</a:t>
                      </a:r>
                    </a:p>
                  </a:txBody>
                  <a:tcPr marL="222371" marR="222371" marT="45762" marB="4576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K=9000</a:t>
                      </a:r>
                      <a:endParaRPr lang="zh-TW" altLang="en-US" sz="1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L="222371" marR="222371" marT="45762" marB="457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latin typeface="+mj-lt"/>
                          <a:ea typeface="標楷體" panose="03000509000000000000" pitchFamily="65" charset="-120"/>
                        </a:rPr>
                        <a:t>價平</a:t>
                      </a:r>
                    </a:p>
                  </a:txBody>
                  <a:tcPr marL="222371" marR="222371" marT="45762" marB="457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latin typeface="+mj-lt"/>
                          <a:ea typeface="標楷體" panose="03000509000000000000" pitchFamily="65" charset="-120"/>
                        </a:rPr>
                        <a:t>價平</a:t>
                      </a:r>
                    </a:p>
                  </a:txBody>
                  <a:tcPr marL="222371" marR="222371" marT="45762" marB="4576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K=9100</a:t>
                      </a:r>
                      <a:endParaRPr lang="zh-TW" altLang="en-US" sz="1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L="222371" marR="222371" marT="45762" marB="457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solidFill>
                            <a:srgbClr val="00B050"/>
                          </a:solidFill>
                          <a:latin typeface="+mj-lt"/>
                          <a:ea typeface="標楷體" panose="03000509000000000000" pitchFamily="65" charset="-120"/>
                        </a:rPr>
                        <a:t>價外</a:t>
                      </a:r>
                    </a:p>
                  </a:txBody>
                  <a:tcPr marL="222371" marR="222371" marT="45762" marB="4576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solidFill>
                            <a:srgbClr val="FF0000"/>
                          </a:solidFill>
                          <a:latin typeface="+mj-lt"/>
                          <a:ea typeface="標楷體" panose="03000509000000000000" pitchFamily="65" charset="-120"/>
                        </a:rPr>
                        <a:t>價內</a:t>
                      </a:r>
                    </a:p>
                  </a:txBody>
                  <a:tcPr marL="222371" marR="222371" marT="45762" marB="4576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68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1052513"/>
            <a:ext cx="5329237" cy="5284787"/>
          </a:xfrm>
        </p:spPr>
        <p:txBody>
          <a:bodyPr/>
          <a:lstStyle/>
          <a:p>
            <a:pPr>
              <a:buFontTx/>
              <a:buBlip>
                <a:blip r:embed="rId3"/>
              </a:buBlip>
              <a:defRPr/>
            </a:pPr>
            <a:r>
              <a:rPr lang="zh-TW" altLang="en-US" b="1" dirty="0">
                <a:latin typeface="+mj-lt"/>
              </a:rPr>
              <a:t>選擇權的價格</a:t>
            </a:r>
            <a:r>
              <a:rPr lang="en-US" altLang="zh-TW" b="1" dirty="0">
                <a:latin typeface="+mj-lt"/>
              </a:rPr>
              <a:t>=</a:t>
            </a:r>
            <a:r>
              <a:rPr lang="zh-TW" altLang="en-US" b="1" dirty="0">
                <a:latin typeface="+mj-lt"/>
              </a:rPr>
              <a:t>內含價值 </a:t>
            </a:r>
            <a:r>
              <a:rPr lang="en-US" altLang="zh-TW" b="1" dirty="0">
                <a:latin typeface="+mj-lt"/>
              </a:rPr>
              <a:t>+ </a:t>
            </a:r>
            <a:r>
              <a:rPr lang="zh-TW" altLang="en-US" b="1" dirty="0">
                <a:latin typeface="+mj-lt"/>
              </a:rPr>
              <a:t>時間價值</a:t>
            </a:r>
          </a:p>
          <a:p>
            <a:pPr lvl="1">
              <a:buFontTx/>
              <a:buBlip>
                <a:blip r:embed="rId4"/>
              </a:buBlip>
              <a:defRPr/>
            </a:pPr>
            <a:r>
              <a:rPr lang="zh-TW" altLang="en-US" b="1" dirty="0">
                <a:latin typeface="+mj-lt"/>
              </a:rPr>
              <a:t>內含價值</a:t>
            </a:r>
            <a:r>
              <a:rPr lang="en-US" altLang="zh-TW" b="1" dirty="0">
                <a:latin typeface="+mj-lt"/>
              </a:rPr>
              <a:t>(intrinsic value) </a:t>
            </a:r>
          </a:p>
          <a:p>
            <a:pPr lvl="2" eaLnBrk="1" hangingPunct="1">
              <a:buClr>
                <a:schemeClr val="accent6"/>
              </a:buClr>
              <a:buFont typeface="Wingdings" pitchFamily="2" charset="2"/>
              <a:buChar char="p"/>
              <a:defRPr/>
            </a:pPr>
            <a:r>
              <a:rPr lang="zh-TW" altLang="en-US" dirty="0"/>
              <a:t>選擇權買方執行權利可獲得的利益</a:t>
            </a:r>
            <a:endParaRPr lang="en-US" altLang="zh-TW" dirty="0">
              <a:latin typeface="+mj-lt"/>
            </a:endParaRPr>
          </a:p>
          <a:p>
            <a:pPr lvl="2" eaLnBrk="1" hangingPunct="1">
              <a:buClr>
                <a:schemeClr val="accent6"/>
              </a:buClr>
              <a:buFont typeface="Wingdings" pitchFamily="2" charset="2"/>
              <a:buChar char="p"/>
              <a:defRPr/>
            </a:pPr>
            <a:r>
              <a:rPr lang="en-US" altLang="zh-TW" dirty="0">
                <a:latin typeface="+mj-lt"/>
              </a:rPr>
              <a:t>Call=Max(S-K,0)</a:t>
            </a:r>
          </a:p>
          <a:p>
            <a:pPr lvl="2" eaLnBrk="1" hangingPunct="1">
              <a:buClr>
                <a:schemeClr val="accent6"/>
              </a:buClr>
              <a:buFont typeface="Wingdings" pitchFamily="2" charset="2"/>
              <a:buChar char="p"/>
              <a:defRPr/>
            </a:pPr>
            <a:r>
              <a:rPr lang="en-US" altLang="zh-TW" dirty="0">
                <a:latin typeface="+mj-lt"/>
              </a:rPr>
              <a:t>Put=Max(K-S,0)</a:t>
            </a:r>
          </a:p>
          <a:p>
            <a:pPr lvl="1">
              <a:spcBef>
                <a:spcPct val="30000"/>
              </a:spcBef>
              <a:buFontTx/>
              <a:buBlip>
                <a:blip r:embed="rId4"/>
              </a:buBlip>
              <a:defRPr/>
            </a:pPr>
            <a:r>
              <a:rPr lang="zh-TW" altLang="en-US" b="1" dirty="0">
                <a:latin typeface="+mj-lt"/>
              </a:rPr>
              <a:t>時間價值</a:t>
            </a:r>
            <a:r>
              <a:rPr lang="en-US" altLang="zh-TW" b="1" dirty="0">
                <a:latin typeface="+mj-lt"/>
              </a:rPr>
              <a:t>(time value)</a:t>
            </a:r>
          </a:p>
          <a:p>
            <a:pPr lvl="2">
              <a:spcBef>
                <a:spcPct val="30000"/>
              </a:spcBef>
              <a:buClr>
                <a:schemeClr val="accent6"/>
              </a:buClr>
              <a:buFont typeface="Wingdings" pitchFamily="2" charset="2"/>
              <a:buChar char="p"/>
              <a:defRPr/>
            </a:pPr>
            <a:r>
              <a:rPr lang="zh-TW" altLang="en-US" dirty="0">
                <a:latin typeface="+mj-lt"/>
              </a:rPr>
              <a:t>超過內含價值的部分</a:t>
            </a:r>
            <a:endParaRPr lang="en-US" altLang="zh-TW" dirty="0">
              <a:latin typeface="+mj-lt"/>
            </a:endParaRPr>
          </a:p>
          <a:p>
            <a:pPr lvl="2">
              <a:spcBef>
                <a:spcPct val="30000"/>
              </a:spcBef>
              <a:buClr>
                <a:schemeClr val="accent6"/>
              </a:buClr>
              <a:buFont typeface="Wingdings" pitchFamily="2" charset="2"/>
              <a:buChar char="p"/>
              <a:defRPr/>
            </a:pPr>
            <a:r>
              <a:rPr lang="zh-TW" altLang="en-US" dirty="0"/>
              <a:t>隨著時間消逝，時間價值會加速遞減。</a:t>
            </a:r>
            <a:endParaRPr lang="zh-TW" altLang="en-US" dirty="0">
              <a:latin typeface="+mj-lt"/>
            </a:endParaRPr>
          </a:p>
          <a:p>
            <a:pPr lvl="1">
              <a:spcBef>
                <a:spcPct val="30000"/>
              </a:spcBef>
              <a:buFontTx/>
              <a:buBlip>
                <a:blip r:embed="rId4"/>
              </a:buBlip>
              <a:defRPr/>
            </a:pPr>
            <a:r>
              <a:rPr lang="zh-TW" altLang="en-US" b="1" dirty="0">
                <a:latin typeface="+mj-lt"/>
              </a:rPr>
              <a:t>價內</a:t>
            </a:r>
            <a:r>
              <a:rPr lang="en-US" altLang="zh-TW" b="1" dirty="0">
                <a:latin typeface="+mj-lt"/>
              </a:rPr>
              <a:t>(In-the-money)</a:t>
            </a:r>
          </a:p>
          <a:p>
            <a:pPr lvl="2">
              <a:spcBef>
                <a:spcPct val="30000"/>
              </a:spcBef>
              <a:buClr>
                <a:schemeClr val="accent6"/>
              </a:buClr>
              <a:buFont typeface="Wingdings" pitchFamily="2" charset="2"/>
              <a:buChar char="p"/>
              <a:defRPr/>
            </a:pPr>
            <a:r>
              <a:rPr lang="zh-TW" altLang="en-US" dirty="0">
                <a:latin typeface="+mj-lt"/>
              </a:rPr>
              <a:t>有內含價值，時間價值最小</a:t>
            </a:r>
            <a:endParaRPr lang="en-US" altLang="zh-TW" dirty="0">
              <a:latin typeface="+mj-lt"/>
            </a:endParaRPr>
          </a:p>
          <a:p>
            <a:pPr lvl="1">
              <a:spcBef>
                <a:spcPct val="30000"/>
              </a:spcBef>
              <a:buFontTx/>
              <a:buBlip>
                <a:blip r:embed="rId4"/>
              </a:buBlip>
              <a:defRPr/>
            </a:pPr>
            <a:r>
              <a:rPr lang="zh-TW" altLang="en-US" b="1" dirty="0">
                <a:latin typeface="+mj-lt"/>
              </a:rPr>
              <a:t>價平</a:t>
            </a:r>
            <a:r>
              <a:rPr lang="en-US" altLang="zh-TW" b="1" dirty="0">
                <a:latin typeface="+mj-lt"/>
              </a:rPr>
              <a:t>(At-the-money)</a:t>
            </a:r>
          </a:p>
          <a:p>
            <a:pPr lvl="2">
              <a:spcBef>
                <a:spcPct val="30000"/>
              </a:spcBef>
              <a:buClr>
                <a:schemeClr val="accent6"/>
              </a:buClr>
              <a:buFont typeface="Wingdings" pitchFamily="2" charset="2"/>
              <a:buChar char="p"/>
              <a:defRPr/>
            </a:pPr>
            <a:r>
              <a:rPr lang="zh-TW" altLang="en-US" dirty="0">
                <a:latin typeface="+mj-lt"/>
              </a:rPr>
              <a:t>內含價值</a:t>
            </a:r>
            <a:r>
              <a:rPr lang="en-US" altLang="zh-TW" dirty="0">
                <a:latin typeface="+mj-lt"/>
              </a:rPr>
              <a:t>=0</a:t>
            </a:r>
            <a:r>
              <a:rPr lang="zh-TW" altLang="en-US" dirty="0">
                <a:latin typeface="+mj-lt"/>
              </a:rPr>
              <a:t>，時間價值最大</a:t>
            </a:r>
            <a:endParaRPr lang="en-US" altLang="zh-TW" dirty="0">
              <a:latin typeface="+mj-lt"/>
            </a:endParaRPr>
          </a:p>
          <a:p>
            <a:pPr lvl="1">
              <a:spcBef>
                <a:spcPct val="30000"/>
              </a:spcBef>
              <a:buFontTx/>
              <a:buBlip>
                <a:blip r:embed="rId4"/>
              </a:buBlip>
              <a:defRPr/>
            </a:pPr>
            <a:r>
              <a:rPr lang="zh-TW" altLang="en-US" b="1" dirty="0">
                <a:latin typeface="+mj-lt"/>
              </a:rPr>
              <a:t>價外</a:t>
            </a:r>
            <a:r>
              <a:rPr lang="en-US" altLang="zh-TW" b="1" dirty="0">
                <a:latin typeface="+mj-lt"/>
              </a:rPr>
              <a:t>(</a:t>
            </a:r>
            <a:r>
              <a:rPr lang="zh-TW" altLang="en-US" b="1" dirty="0">
                <a:latin typeface="+mj-lt"/>
              </a:rPr>
              <a:t> </a:t>
            </a:r>
            <a:r>
              <a:rPr lang="en-US" altLang="zh-TW" b="1" dirty="0">
                <a:latin typeface="+mj-lt"/>
              </a:rPr>
              <a:t>Out-off-the-money)</a:t>
            </a:r>
          </a:p>
          <a:p>
            <a:pPr lvl="2">
              <a:spcBef>
                <a:spcPct val="30000"/>
              </a:spcBef>
              <a:buClr>
                <a:schemeClr val="accent6"/>
              </a:buClr>
              <a:buFont typeface="Wingdings" pitchFamily="2" charset="2"/>
              <a:buChar char="p"/>
              <a:defRPr/>
            </a:pPr>
            <a:r>
              <a:rPr lang="zh-TW" altLang="en-US" dirty="0">
                <a:latin typeface="+mj-lt"/>
              </a:rPr>
              <a:t>內含價值</a:t>
            </a:r>
            <a:r>
              <a:rPr lang="en-US" altLang="zh-TW" dirty="0">
                <a:latin typeface="+mj-lt"/>
              </a:rPr>
              <a:t>=0</a:t>
            </a:r>
            <a:r>
              <a:rPr lang="zh-TW" altLang="en-US" dirty="0">
                <a:latin typeface="+mj-lt"/>
              </a:rPr>
              <a:t>，時間價值次大</a:t>
            </a:r>
            <a:endParaRPr lang="en-US" altLang="zh-TW" dirty="0">
              <a:latin typeface="+mj-lt"/>
            </a:endParaRPr>
          </a:p>
          <a:p>
            <a:pPr lvl="1">
              <a:spcBef>
                <a:spcPct val="30000"/>
              </a:spcBef>
              <a:buFontTx/>
              <a:buNone/>
              <a:defRPr/>
            </a:pPr>
            <a:endParaRPr lang="zh-TW" altLang="en-US" dirty="0">
              <a:latin typeface="+mj-lt"/>
            </a:endParaRPr>
          </a:p>
        </p:txBody>
      </p:sp>
      <p:grpSp>
        <p:nvGrpSpPr>
          <p:cNvPr id="10266" name="群組 23"/>
          <p:cNvGrpSpPr>
            <a:grpSpLocks/>
          </p:cNvGrpSpPr>
          <p:nvPr/>
        </p:nvGrpSpPr>
        <p:grpSpPr bwMode="auto">
          <a:xfrm>
            <a:off x="5435600" y="1628775"/>
            <a:ext cx="3600450" cy="2513013"/>
            <a:chOff x="4788024" y="1412776"/>
            <a:chExt cx="3599953" cy="2512472"/>
          </a:xfrm>
        </p:grpSpPr>
        <p:grpSp>
          <p:nvGrpSpPr>
            <p:cNvPr id="10267" name="群組 19"/>
            <p:cNvGrpSpPr>
              <a:grpSpLocks/>
            </p:cNvGrpSpPr>
            <p:nvPr/>
          </p:nvGrpSpPr>
          <p:grpSpPr bwMode="auto">
            <a:xfrm>
              <a:off x="4788024" y="1412776"/>
              <a:ext cx="3599953" cy="2512472"/>
              <a:chOff x="4716463" y="3357563"/>
              <a:chExt cx="4465637" cy="3177733"/>
            </a:xfrm>
          </p:grpSpPr>
          <p:sp>
            <p:nvSpPr>
              <p:cNvPr id="10269" name="Line 4"/>
              <p:cNvSpPr>
                <a:spLocks noChangeShapeType="1"/>
              </p:cNvSpPr>
              <p:nvPr/>
            </p:nvSpPr>
            <p:spPr bwMode="auto">
              <a:xfrm>
                <a:off x="5089525" y="6051550"/>
                <a:ext cx="3727450" cy="15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270" name="Rectangle 8"/>
              <p:cNvSpPr>
                <a:spLocks noChangeArrowheads="1"/>
              </p:cNvSpPr>
              <p:nvPr/>
            </p:nvSpPr>
            <p:spPr bwMode="auto">
              <a:xfrm>
                <a:off x="4716463" y="3357563"/>
                <a:ext cx="982562" cy="390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Option</a:t>
                </a:r>
                <a:endParaRPr kumimoji="0" lang="zh-TW" altLang="en-GB" sz="1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71" name="Rectangle 9"/>
              <p:cNvSpPr>
                <a:spLocks noChangeArrowheads="1"/>
              </p:cNvSpPr>
              <p:nvPr/>
            </p:nvSpPr>
            <p:spPr bwMode="auto">
              <a:xfrm>
                <a:off x="8378186" y="6145213"/>
                <a:ext cx="803914" cy="390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Spot</a:t>
                </a:r>
                <a:endParaRPr kumimoji="0" lang="en-GB" altLang="zh-TW" sz="1400" b="1">
                  <a:latin typeface="Arial" panose="020B0604020202020204" pitchFamily="34" charset="0"/>
                </a:endParaRPr>
              </a:p>
            </p:txBody>
          </p:sp>
          <p:sp>
            <p:nvSpPr>
              <p:cNvPr id="10272" name="Line 12"/>
              <p:cNvSpPr>
                <a:spLocks noChangeShapeType="1"/>
              </p:cNvSpPr>
              <p:nvPr/>
            </p:nvSpPr>
            <p:spPr bwMode="auto">
              <a:xfrm flipH="1">
                <a:off x="5097463" y="6045200"/>
                <a:ext cx="1882775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273" name="Line 13"/>
              <p:cNvSpPr>
                <a:spLocks noChangeShapeType="1"/>
              </p:cNvSpPr>
              <p:nvPr/>
            </p:nvSpPr>
            <p:spPr bwMode="auto">
              <a:xfrm flipV="1">
                <a:off x="6986588" y="3851275"/>
                <a:ext cx="1649412" cy="2193925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274" name="Line 22"/>
              <p:cNvSpPr>
                <a:spLocks noChangeShapeType="1"/>
              </p:cNvSpPr>
              <p:nvPr/>
            </p:nvSpPr>
            <p:spPr bwMode="auto">
              <a:xfrm flipV="1">
                <a:off x="5087938" y="3665538"/>
                <a:ext cx="0" cy="240982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275" name="Rectangle 9"/>
              <p:cNvSpPr>
                <a:spLocks noChangeArrowheads="1"/>
              </p:cNvSpPr>
              <p:nvPr/>
            </p:nvSpPr>
            <p:spPr bwMode="auto">
              <a:xfrm>
                <a:off x="6659563" y="6092825"/>
                <a:ext cx="650875" cy="309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TW" sz="1400" b="1">
                    <a:latin typeface="Arial" panose="020B0604020202020204" pitchFamily="34" charset="0"/>
                  </a:rPr>
                  <a:t>K</a:t>
                </a:r>
                <a:endParaRPr kumimoji="0" lang="en-GB" altLang="zh-TW" sz="1400" b="1">
                  <a:latin typeface="Arial" panose="020B0604020202020204" pitchFamily="34" charset="0"/>
                </a:endParaRPr>
              </a:p>
            </p:txBody>
          </p:sp>
          <p:sp>
            <p:nvSpPr>
              <p:cNvPr id="10276" name="手繪多邊形 62"/>
              <p:cNvSpPr>
                <a:spLocks/>
              </p:cNvSpPr>
              <p:nvPr/>
            </p:nvSpPr>
            <p:spPr bwMode="auto">
              <a:xfrm>
                <a:off x="5176838" y="3860800"/>
                <a:ext cx="3355975" cy="2089150"/>
              </a:xfrm>
              <a:custGeom>
                <a:avLst/>
                <a:gdLst>
                  <a:gd name="T0" fmla="*/ 0 w 3208564"/>
                  <a:gd name="T1" fmla="*/ 3199432 h 1877786"/>
                  <a:gd name="T2" fmla="*/ 2146434 w 3208564"/>
                  <a:gd name="T3" fmla="*/ 2364798 h 1877786"/>
                  <a:gd name="T4" fmla="*/ 4016896 w 3208564"/>
                  <a:gd name="T5" fmla="*/ 0 h 1877786"/>
                  <a:gd name="T6" fmla="*/ 4016896 w 3208564"/>
                  <a:gd name="T7" fmla="*/ 0 h 18777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208564"/>
                  <a:gd name="T13" fmla="*/ 0 h 1877786"/>
                  <a:gd name="T14" fmla="*/ 3208564 w 3208564"/>
                  <a:gd name="T15" fmla="*/ 1877786 h 18777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208564" h="1877786">
                    <a:moveTo>
                      <a:pt x="0" y="1877786"/>
                    </a:moveTo>
                    <a:cubicBezTo>
                      <a:pt x="589869" y="1789339"/>
                      <a:pt x="1179739" y="1700893"/>
                      <a:pt x="1714500" y="1387929"/>
                    </a:cubicBezTo>
                    <a:cubicBezTo>
                      <a:pt x="2249261" y="1074965"/>
                      <a:pt x="3208564" y="0"/>
                      <a:pt x="3208564" y="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CC00CC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0277" name="手繪多邊形 65"/>
              <p:cNvSpPr>
                <a:spLocks/>
              </p:cNvSpPr>
              <p:nvPr/>
            </p:nvSpPr>
            <p:spPr bwMode="auto">
              <a:xfrm>
                <a:off x="5314950" y="3933825"/>
                <a:ext cx="3217863" cy="2025650"/>
              </a:xfrm>
              <a:custGeom>
                <a:avLst/>
                <a:gdLst>
                  <a:gd name="T0" fmla="*/ 0 w 3216728"/>
                  <a:gd name="T1" fmla="*/ 2022929 h 2026104"/>
                  <a:gd name="T2" fmla="*/ 1676042 w 3216728"/>
                  <a:gd name="T3" fmla="*/ 1688493 h 2026104"/>
                  <a:gd name="T4" fmla="*/ 3221270 w 3216728"/>
                  <a:gd name="T5" fmla="*/ 8157 h 2026104"/>
                  <a:gd name="T6" fmla="*/ 3221270 w 3216728"/>
                  <a:gd name="T7" fmla="*/ 8157 h 2026104"/>
                  <a:gd name="T8" fmla="*/ 3221270 w 3216728"/>
                  <a:gd name="T9" fmla="*/ 8157 h 2026104"/>
                  <a:gd name="T10" fmla="*/ 3221270 w 3216728"/>
                  <a:gd name="T11" fmla="*/ 0 h 202610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16728"/>
                  <a:gd name="T19" fmla="*/ 0 h 2026104"/>
                  <a:gd name="T20" fmla="*/ 3216728 w 3216728"/>
                  <a:gd name="T21" fmla="*/ 2026104 h 202610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16728" h="2026104">
                    <a:moveTo>
                      <a:pt x="0" y="2024743"/>
                    </a:moveTo>
                    <a:cubicBezTo>
                      <a:pt x="568778" y="2025423"/>
                      <a:pt x="1137557" y="2026104"/>
                      <a:pt x="1673678" y="1690008"/>
                    </a:cubicBezTo>
                    <a:cubicBezTo>
                      <a:pt x="2209799" y="1353912"/>
                      <a:pt x="3216728" y="8165"/>
                      <a:pt x="3216728" y="8165"/>
                    </a:cubicBezTo>
                    <a:lnTo>
                      <a:pt x="3216728" y="0"/>
                    </a:lnTo>
                  </a:path>
                </a:pathLst>
              </a:custGeom>
              <a:noFill/>
              <a:ln w="28575" cap="flat" cmpd="sng" algn="ctr">
                <a:solidFill>
                  <a:srgbClr val="00CC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cxnSp>
            <p:nvCxnSpPr>
              <p:cNvPr id="10278" name="直線接點 72"/>
              <p:cNvCxnSpPr>
                <a:cxnSpLocks noChangeShapeType="1"/>
              </p:cNvCxnSpPr>
              <p:nvPr/>
            </p:nvCxnSpPr>
            <p:spPr bwMode="auto">
              <a:xfrm>
                <a:off x="6980238" y="4278313"/>
                <a:ext cx="0" cy="1728787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279" name="文字方塊 74"/>
              <p:cNvSpPr txBox="1">
                <a:spLocks noChangeArrowheads="1"/>
              </p:cNvSpPr>
              <p:nvPr/>
            </p:nvSpPr>
            <p:spPr bwMode="auto">
              <a:xfrm>
                <a:off x="5435599" y="3995085"/>
                <a:ext cx="1335311" cy="467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TW" sz="1800" b="1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        0</a:t>
                </a:r>
                <a:endParaRPr lang="zh-TW" altLang="en-US" sz="1800" b="1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280" name="直線單箭頭接點 16"/>
              <p:cNvCxnSpPr>
                <a:cxnSpLocks noChangeShapeType="1"/>
              </p:cNvCxnSpPr>
              <p:nvPr/>
            </p:nvCxnSpPr>
            <p:spPr bwMode="auto">
              <a:xfrm>
                <a:off x="5877673" y="4227006"/>
                <a:ext cx="360040" cy="0"/>
              </a:xfrm>
              <a:prstGeom prst="straightConnector1">
                <a:avLst/>
              </a:prstGeom>
              <a:noFill/>
              <a:ln w="19050" algn="ctr">
                <a:solidFill>
                  <a:srgbClr val="00B0F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0268" name="直線單箭頭接點 18"/>
            <p:cNvCxnSpPr>
              <a:cxnSpLocks noChangeShapeType="1"/>
            </p:cNvCxnSpPr>
            <p:nvPr/>
          </p:nvCxnSpPr>
          <p:spPr bwMode="auto">
            <a:xfrm>
              <a:off x="5940152" y="2348880"/>
              <a:ext cx="432048" cy="648072"/>
            </a:xfrm>
            <a:prstGeom prst="straightConnector1">
              <a:avLst/>
            </a:prstGeom>
            <a:noFill/>
            <a:ln w="28575" algn="ctr">
              <a:solidFill>
                <a:srgbClr val="00B0F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59632" y="2564904"/>
            <a:ext cx="3672408" cy="2592288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選擇權評價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–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評價公式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0799" y="1143101"/>
                <a:ext cx="8229600" cy="5218112"/>
              </a:xfrm>
            </p:spPr>
            <p:txBody>
              <a:bodyPr/>
              <a:lstStyle/>
              <a:p>
                <a:pPr eaLnBrk="1" hangingPunct="1">
                  <a:buFont typeface="Wingdings" panose="05000000000000000000" pitchFamily="2" charset="2"/>
                  <a:buBlip>
                    <a:blip r:embed="rId2"/>
                  </a:buBlip>
                  <a:defRPr/>
                </a:pPr>
                <a:r>
                  <a:rPr lang="en-US" altLang="zh-TW" dirty="0" smtClean="0">
                    <a:latin typeface="+mn-lt"/>
                    <a:ea typeface="標楷體" panose="03000509000000000000" pitchFamily="65" charset="-120"/>
                    <a:cs typeface="Arial" panose="020B0604020202020204" pitchFamily="34" charset="0"/>
                  </a:rPr>
                  <a:t>Black-Scholes Pricing Formula</a:t>
                </a:r>
                <a:r>
                  <a:rPr lang="zh-TW" altLang="en-US" dirty="0">
                    <a:latin typeface="+mn-lt"/>
                    <a:ea typeface="標楷體" panose="03000509000000000000" pitchFamily="65" charset="-120"/>
                    <a:cs typeface="Arial" panose="020B0604020202020204" pitchFamily="34" charset="0"/>
                  </a:rPr>
                  <a:t>：</a:t>
                </a:r>
                <a:endParaRPr lang="en-US" altLang="zh-TW" dirty="0">
                  <a:latin typeface="+mn-lt"/>
                  <a:ea typeface="標楷體" panose="03000509000000000000" pitchFamily="65" charset="-120"/>
                  <a:cs typeface="Arial" panose="020B0604020202020204" pitchFamily="34" charset="0"/>
                </a:endParaRPr>
              </a:p>
              <a:p>
                <a:pPr lvl="1" eaLnBrk="1" hangingPunct="1">
                  <a:spcAft>
                    <a:spcPts val="1200"/>
                  </a:spcAft>
                  <a:buFontTx/>
                  <a:buBlip>
                    <a:blip r:embed="rId3"/>
                  </a:buBlip>
                  <a:defRPr/>
                </a:pPr>
                <a:r>
                  <a:rPr lang="zh-TW" altLang="en-US" dirty="0">
                    <a:latin typeface="+mn-lt"/>
                    <a:cs typeface="Arial" panose="020B0604020202020204" pitchFamily="34" charset="0"/>
                  </a:rPr>
                  <a:t>股價行為為</a:t>
                </a:r>
                <a:r>
                  <a:rPr lang="en-US" altLang="zh-TW" dirty="0">
                    <a:latin typeface="+mn-lt"/>
                    <a:cs typeface="Arial" panose="020B0604020202020204" pitchFamily="34" charset="0"/>
                  </a:rPr>
                  <a:t>Geometric Brownian Motion</a:t>
                </a:r>
                <a:r>
                  <a:rPr lang="zh-TW" altLang="en-US" dirty="0">
                    <a:latin typeface="+mn-lt"/>
                    <a:cs typeface="Arial" panose="020B0604020202020204" pitchFamily="34" charset="0"/>
                  </a:rPr>
                  <a:t>幾何布朗運動，股價為對數常態</a:t>
                </a:r>
                <a:r>
                  <a:rPr lang="en-US" altLang="zh-TW" dirty="0">
                    <a:latin typeface="+mn-lt"/>
                    <a:cs typeface="Arial" panose="020B0604020202020204" pitchFamily="34" charset="0"/>
                  </a:rPr>
                  <a:t>(Lognormal)</a:t>
                </a:r>
                <a:r>
                  <a:rPr lang="zh-TW" altLang="en-US" dirty="0">
                    <a:latin typeface="+mn-lt"/>
                    <a:cs typeface="Arial" panose="020B0604020202020204" pitchFamily="34" charset="0"/>
                  </a:rPr>
                  <a:t>分配。選擇權的價格就是在股價隨機模型假設下，去計算到期支付金額的期望折現值。</a:t>
                </a:r>
                <a:endParaRPr lang="en-US" altLang="zh-TW" dirty="0">
                  <a:latin typeface="+mn-lt"/>
                  <a:cs typeface="Arial" panose="020B0604020202020204" pitchFamily="34" charset="0"/>
                </a:endParaRPr>
              </a:p>
              <a:p>
                <a:pPr marL="914400" lvl="2" indent="0" eaLnBrk="1" hangingPunct="1">
                  <a:spcBef>
                    <a:spcPts val="600"/>
                  </a:spcBef>
                  <a:spcAft>
                    <a:spcPts val="12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𝑞𝑇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𝑟𝑇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dirty="0" smtClean="0">
                  <a:latin typeface="+mn-lt"/>
                </a:endParaRPr>
              </a:p>
              <a:p>
                <a:pPr marL="914400" lvl="2" indent="0" eaLnBrk="1" hangingPunct="1">
                  <a:spcBef>
                    <a:spcPts val="600"/>
                  </a:spcBef>
                  <a:spcAft>
                    <a:spcPts val="12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𝑟𝑇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𝑞𝑇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dirty="0">
                  <a:latin typeface="+mn-lt"/>
                </a:endParaRPr>
              </a:p>
              <a:p>
                <a:pPr marL="914400" lvl="2" indent="0" eaLnBrk="1" hangingPunct="1">
                  <a:spcBef>
                    <a:spcPts val="600"/>
                  </a:spcBef>
                  <a:spcAft>
                    <a:spcPts val="12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𝐿𝑛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lin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altLang="zh-TW" dirty="0">
                  <a:latin typeface="+mn-lt"/>
                </a:endParaRPr>
              </a:p>
              <a:p>
                <a:pPr marL="914400" lvl="2" indent="0" eaLnBrk="1" hangingPunct="1">
                  <a:spcBef>
                    <a:spcPts val="600"/>
                  </a:spcBef>
                  <a:spcAft>
                    <a:spcPts val="12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rad>
                    </m:oMath>
                  </m:oMathPara>
                </a14:m>
                <a:endParaRPr lang="en-US" altLang="zh-TW" b="0" dirty="0">
                  <a:latin typeface="+mn-lt"/>
                </a:endParaRPr>
              </a:p>
              <a:p>
                <a:pPr marL="914400" lvl="2" indent="0" eaLnBrk="1" hangingPunct="1">
                  <a:spcBef>
                    <a:spcPts val="600"/>
                  </a:spcBef>
                  <a:spcAft>
                    <a:spcPts val="12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𝑂𝑝𝑡𝑖𝑜𝑛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 altLang="zh-TW" dirty="0">
                  <a:latin typeface="+mn-lt"/>
                  <a:ea typeface="標楷體" panose="03000509000000000000" pitchFamily="65" charset="-120"/>
                  <a:cs typeface="Arial" panose="020B0604020202020204" pitchFamily="34" charset="0"/>
                </a:endParaRPr>
              </a:p>
              <a:p>
                <a:pPr eaLnBrk="1" hangingPunct="1">
                  <a:buFont typeface="Wingdings" panose="05000000000000000000" pitchFamily="2" charset="2"/>
                  <a:buBlip>
                    <a:blip r:embed="rId2"/>
                  </a:buBlip>
                  <a:defRPr/>
                </a:pPr>
                <a:r>
                  <a:rPr lang="en-US" altLang="zh-TW" dirty="0">
                    <a:latin typeface="+mn-lt"/>
                    <a:ea typeface="標楷體" panose="03000509000000000000" pitchFamily="65" charset="-120"/>
                    <a:cs typeface="Arial" panose="020B0604020202020204" pitchFamily="34" charset="0"/>
                  </a:rPr>
                  <a:t>Put-Call Parity</a:t>
                </a:r>
                <a:r>
                  <a:rPr lang="zh-TW" altLang="en-US" dirty="0">
                    <a:latin typeface="+mn-lt"/>
                    <a:ea typeface="標楷體" panose="03000509000000000000" pitchFamily="65" charset="-120"/>
                    <a:cs typeface="Arial" panose="020B0604020202020204" pitchFamily="34" charset="0"/>
                  </a:rPr>
                  <a:t>：</a:t>
                </a:r>
                <a:endParaRPr lang="en-US" altLang="zh-TW" dirty="0">
                  <a:latin typeface="+mn-lt"/>
                  <a:ea typeface="標楷體" panose="03000509000000000000" pitchFamily="65" charset="-120"/>
                  <a:cs typeface="Arial" panose="020B0604020202020204" pitchFamily="34" charset="0"/>
                </a:endParaRPr>
              </a:p>
              <a:p>
                <a:pPr lvl="1" eaLnBrk="1" hangingPunct="1">
                  <a:spcAft>
                    <a:spcPts val="1200"/>
                  </a:spcAft>
                  <a:buFontTx/>
                  <a:buBlip>
                    <a:blip r:embed="rId3"/>
                  </a:buBlip>
                  <a:defRPr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𝐾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𝑟𝑇</m:t>
                        </m:r>
                      </m:sup>
                    </m:sSup>
                  </m:oMath>
                </a14:m>
                <a:endParaRPr lang="en-US" altLang="zh-TW" dirty="0"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0799" y="1143101"/>
                <a:ext cx="8229600" cy="5218112"/>
              </a:xfrm>
              <a:blipFill rotWithShape="0">
                <a:blip r:embed="rId4"/>
                <a:stretch>
                  <a:fillRect t="-9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79B5C5-4BA8-42E0-BB33-482A17BA10D4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  <p:grpSp>
        <p:nvGrpSpPr>
          <p:cNvPr id="26" name="群組 25"/>
          <p:cNvGrpSpPr/>
          <p:nvPr/>
        </p:nvGrpSpPr>
        <p:grpSpPr>
          <a:xfrm>
            <a:off x="5364088" y="3072038"/>
            <a:ext cx="3282587" cy="1725109"/>
            <a:chOff x="5508623" y="3307813"/>
            <a:chExt cx="3282587" cy="1725109"/>
          </a:xfrm>
        </p:grpSpPr>
        <p:sp>
          <p:nvSpPr>
            <p:cNvPr id="27" name="Freeform 63"/>
            <p:cNvSpPr>
              <a:spLocks/>
            </p:cNvSpPr>
            <p:nvPr/>
          </p:nvSpPr>
          <p:spPr bwMode="auto">
            <a:xfrm>
              <a:off x="5972123" y="3488062"/>
              <a:ext cx="1699358" cy="494689"/>
            </a:xfrm>
            <a:custGeom>
              <a:avLst/>
              <a:gdLst>
                <a:gd name="T0" fmla="*/ 0 w 998"/>
                <a:gd name="T1" fmla="*/ 2147483646 h 290"/>
                <a:gd name="T2" fmla="*/ 2147483646 w 998"/>
                <a:gd name="T3" fmla="*/ 2147483646 h 290"/>
                <a:gd name="T4" fmla="*/ 2147483646 w 998"/>
                <a:gd name="T5" fmla="*/ 2147483646 h 290"/>
                <a:gd name="T6" fmla="*/ 2147483646 w 998"/>
                <a:gd name="T7" fmla="*/ 2147483646 h 2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8"/>
                <a:gd name="T13" fmla="*/ 0 h 290"/>
                <a:gd name="T14" fmla="*/ 998 w 998"/>
                <a:gd name="T15" fmla="*/ 290 h 2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8" h="290">
                  <a:moveTo>
                    <a:pt x="0" y="290"/>
                  </a:moveTo>
                  <a:cubicBezTo>
                    <a:pt x="55" y="254"/>
                    <a:pt x="223" y="122"/>
                    <a:pt x="329" y="75"/>
                  </a:cubicBezTo>
                  <a:cubicBezTo>
                    <a:pt x="435" y="28"/>
                    <a:pt x="522" y="0"/>
                    <a:pt x="634" y="5"/>
                  </a:cubicBezTo>
                  <a:cubicBezTo>
                    <a:pt x="746" y="10"/>
                    <a:pt x="922" y="87"/>
                    <a:pt x="998" y="108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28" name="群組 29"/>
            <p:cNvGrpSpPr>
              <a:grpSpLocks/>
            </p:cNvGrpSpPr>
            <p:nvPr/>
          </p:nvGrpSpPr>
          <p:grpSpPr bwMode="auto">
            <a:xfrm>
              <a:off x="5508623" y="3307813"/>
              <a:ext cx="3282587" cy="1725109"/>
              <a:chOff x="4932040" y="3981982"/>
              <a:chExt cx="3060382" cy="1605448"/>
            </a:xfrm>
          </p:grpSpPr>
          <p:sp>
            <p:nvSpPr>
              <p:cNvPr id="29" name="Freeform 62"/>
              <p:cNvSpPr>
                <a:spLocks/>
              </p:cNvSpPr>
              <p:nvPr/>
            </p:nvSpPr>
            <p:spPr bwMode="auto">
              <a:xfrm flipV="1">
                <a:off x="5364163" y="4579938"/>
                <a:ext cx="1655762" cy="504825"/>
              </a:xfrm>
              <a:custGeom>
                <a:avLst/>
                <a:gdLst>
                  <a:gd name="T0" fmla="*/ 0 w 1043"/>
                  <a:gd name="T1" fmla="*/ 2147483646 h 318"/>
                  <a:gd name="T2" fmla="*/ 2147483646 w 1043"/>
                  <a:gd name="T3" fmla="*/ 2147483646 h 318"/>
                  <a:gd name="T4" fmla="*/ 2147483646 w 1043"/>
                  <a:gd name="T5" fmla="*/ 2147483646 h 318"/>
                  <a:gd name="T6" fmla="*/ 2147483646 w 1043"/>
                  <a:gd name="T7" fmla="*/ 0 h 3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3"/>
                  <a:gd name="T13" fmla="*/ 0 h 318"/>
                  <a:gd name="T14" fmla="*/ 1043 w 1043"/>
                  <a:gd name="T15" fmla="*/ 318 h 3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3" h="318">
                    <a:moveTo>
                      <a:pt x="0" y="318"/>
                    </a:moveTo>
                    <a:cubicBezTo>
                      <a:pt x="33" y="286"/>
                      <a:pt x="93" y="150"/>
                      <a:pt x="199" y="129"/>
                    </a:cubicBezTo>
                    <a:cubicBezTo>
                      <a:pt x="305" y="108"/>
                      <a:pt x="495" y="212"/>
                      <a:pt x="636" y="190"/>
                    </a:cubicBezTo>
                    <a:cubicBezTo>
                      <a:pt x="777" y="168"/>
                      <a:pt x="958" y="40"/>
                      <a:pt x="1043" y="0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grpSp>
            <p:nvGrpSpPr>
              <p:cNvPr id="30" name="群組 28"/>
              <p:cNvGrpSpPr>
                <a:grpSpLocks/>
              </p:cNvGrpSpPr>
              <p:nvPr/>
            </p:nvGrpSpPr>
            <p:grpSpPr bwMode="auto">
              <a:xfrm>
                <a:off x="4932040" y="3981982"/>
                <a:ext cx="3060382" cy="1605448"/>
                <a:chOff x="4926285" y="3981982"/>
                <a:chExt cx="3060382" cy="1605448"/>
              </a:xfrm>
            </p:grpSpPr>
            <p:sp>
              <p:nvSpPr>
                <p:cNvPr id="31" name="Freeform 61"/>
                <p:cNvSpPr>
                  <a:spLocks/>
                </p:cNvSpPr>
                <p:nvPr/>
              </p:nvSpPr>
              <p:spPr bwMode="auto">
                <a:xfrm>
                  <a:off x="5364163" y="4076700"/>
                  <a:ext cx="1655762" cy="504825"/>
                </a:xfrm>
                <a:custGeom>
                  <a:avLst/>
                  <a:gdLst>
                    <a:gd name="T0" fmla="*/ 0 w 1043"/>
                    <a:gd name="T1" fmla="*/ 2147483646 h 318"/>
                    <a:gd name="T2" fmla="*/ 2147483646 w 1043"/>
                    <a:gd name="T3" fmla="*/ 2147483646 h 318"/>
                    <a:gd name="T4" fmla="*/ 2147483646 w 1043"/>
                    <a:gd name="T5" fmla="*/ 2147483646 h 318"/>
                    <a:gd name="T6" fmla="*/ 2147483646 w 1043"/>
                    <a:gd name="T7" fmla="*/ 0 h 3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043"/>
                    <a:gd name="T13" fmla="*/ 0 h 318"/>
                    <a:gd name="T14" fmla="*/ 1043 w 1043"/>
                    <a:gd name="T15" fmla="*/ 318 h 3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043" h="318">
                      <a:moveTo>
                        <a:pt x="0" y="318"/>
                      </a:moveTo>
                      <a:cubicBezTo>
                        <a:pt x="33" y="286"/>
                        <a:pt x="93" y="150"/>
                        <a:pt x="199" y="129"/>
                      </a:cubicBezTo>
                      <a:cubicBezTo>
                        <a:pt x="305" y="108"/>
                        <a:pt x="495" y="212"/>
                        <a:pt x="636" y="190"/>
                      </a:cubicBezTo>
                      <a:cubicBezTo>
                        <a:pt x="777" y="168"/>
                        <a:pt x="958" y="40"/>
                        <a:pt x="1043" y="0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grpSp>
              <p:nvGrpSpPr>
                <p:cNvPr id="32" name="群組 26"/>
                <p:cNvGrpSpPr>
                  <a:grpSpLocks/>
                </p:cNvGrpSpPr>
                <p:nvPr/>
              </p:nvGrpSpPr>
              <p:grpSpPr bwMode="auto">
                <a:xfrm>
                  <a:off x="4926285" y="3981982"/>
                  <a:ext cx="3060382" cy="1605448"/>
                  <a:chOff x="4926285" y="3981982"/>
                  <a:chExt cx="3060382" cy="1605448"/>
                </a:xfrm>
              </p:grpSpPr>
              <p:sp>
                <p:nvSpPr>
                  <p:cNvPr id="33" name="Freeform 65"/>
                  <p:cNvSpPr>
                    <a:spLocks/>
                  </p:cNvSpPr>
                  <p:nvPr/>
                </p:nvSpPr>
                <p:spPr bwMode="auto">
                  <a:xfrm>
                    <a:off x="5435600" y="4581525"/>
                    <a:ext cx="1584325" cy="315913"/>
                  </a:xfrm>
                  <a:custGeom>
                    <a:avLst/>
                    <a:gdLst>
                      <a:gd name="T0" fmla="*/ 0 w 998"/>
                      <a:gd name="T1" fmla="*/ 2147483646 h 199"/>
                      <a:gd name="T2" fmla="*/ 2147483646 w 998"/>
                      <a:gd name="T3" fmla="*/ 2147483646 h 199"/>
                      <a:gd name="T4" fmla="*/ 2147483646 w 998"/>
                      <a:gd name="T5" fmla="*/ 2147483646 h 199"/>
                      <a:gd name="T6" fmla="*/ 2147483646 w 998"/>
                      <a:gd name="T7" fmla="*/ 2147483646 h 199"/>
                      <a:gd name="T8" fmla="*/ 2147483646 w 998"/>
                      <a:gd name="T9" fmla="*/ 2147483646 h 19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8"/>
                      <a:gd name="T16" fmla="*/ 0 h 199"/>
                      <a:gd name="T17" fmla="*/ 998 w 998"/>
                      <a:gd name="T18" fmla="*/ 199 h 19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8" h="199">
                        <a:moveTo>
                          <a:pt x="0" y="17"/>
                        </a:moveTo>
                        <a:cubicBezTo>
                          <a:pt x="76" y="18"/>
                          <a:pt x="347" y="0"/>
                          <a:pt x="457" y="23"/>
                        </a:cubicBezTo>
                        <a:cubicBezTo>
                          <a:pt x="567" y="46"/>
                          <a:pt x="625" y="132"/>
                          <a:pt x="658" y="154"/>
                        </a:cubicBezTo>
                        <a:cubicBezTo>
                          <a:pt x="691" y="176"/>
                          <a:pt x="601" y="147"/>
                          <a:pt x="658" y="154"/>
                        </a:cubicBezTo>
                        <a:cubicBezTo>
                          <a:pt x="715" y="161"/>
                          <a:pt x="927" y="190"/>
                          <a:pt x="998" y="199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rgbClr val="FF33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sp>
                <p:nvSpPr>
                  <p:cNvPr id="34" name="Freeform 66"/>
                  <p:cNvSpPr>
                    <a:spLocks/>
                  </p:cNvSpPr>
                  <p:nvPr/>
                </p:nvSpPr>
                <p:spPr bwMode="auto">
                  <a:xfrm>
                    <a:off x="5435600" y="4294188"/>
                    <a:ext cx="1584325" cy="288925"/>
                  </a:xfrm>
                  <a:custGeom>
                    <a:avLst/>
                    <a:gdLst>
                      <a:gd name="T0" fmla="*/ 0 w 998"/>
                      <a:gd name="T1" fmla="*/ 2147483646 h 182"/>
                      <a:gd name="T2" fmla="*/ 2147483646 w 998"/>
                      <a:gd name="T3" fmla="*/ 2147483646 h 182"/>
                      <a:gd name="T4" fmla="*/ 2147483646 w 998"/>
                      <a:gd name="T5" fmla="*/ 2147483646 h 182"/>
                      <a:gd name="T6" fmla="*/ 2147483646 w 998"/>
                      <a:gd name="T7" fmla="*/ 2147483646 h 182"/>
                      <a:gd name="T8" fmla="*/ 2147483646 w 998"/>
                      <a:gd name="T9" fmla="*/ 0 h 18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8"/>
                      <a:gd name="T16" fmla="*/ 0 h 182"/>
                      <a:gd name="T17" fmla="*/ 998 w 998"/>
                      <a:gd name="T18" fmla="*/ 182 h 18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8" h="182">
                        <a:moveTo>
                          <a:pt x="0" y="182"/>
                        </a:moveTo>
                        <a:cubicBezTo>
                          <a:pt x="66" y="172"/>
                          <a:pt x="289" y="146"/>
                          <a:pt x="399" y="123"/>
                        </a:cubicBezTo>
                        <a:cubicBezTo>
                          <a:pt x="509" y="100"/>
                          <a:pt x="615" y="58"/>
                          <a:pt x="658" y="45"/>
                        </a:cubicBezTo>
                        <a:cubicBezTo>
                          <a:pt x="701" y="32"/>
                          <a:pt x="601" y="52"/>
                          <a:pt x="658" y="45"/>
                        </a:cubicBezTo>
                        <a:cubicBezTo>
                          <a:pt x="715" y="38"/>
                          <a:pt x="927" y="9"/>
                          <a:pt x="998" y="0"/>
                        </a:cubicBezTo>
                      </a:path>
                    </a:pathLst>
                  </a:custGeom>
                  <a:noFill/>
                  <a:ln w="38100" cap="flat" cmpd="sng">
                    <a:solidFill>
                      <a:srgbClr val="FF33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TW" altLang="en-US"/>
                  </a:p>
                </p:txBody>
              </p:sp>
              <p:grpSp>
                <p:nvGrpSpPr>
                  <p:cNvPr id="35" name="群組 25"/>
                  <p:cNvGrpSpPr>
                    <a:grpSpLocks/>
                  </p:cNvGrpSpPr>
                  <p:nvPr/>
                </p:nvGrpSpPr>
                <p:grpSpPr bwMode="auto">
                  <a:xfrm>
                    <a:off x="4926285" y="3981982"/>
                    <a:ext cx="3060382" cy="1605448"/>
                    <a:chOff x="4889500" y="3981982"/>
                    <a:chExt cx="3060382" cy="1605448"/>
                  </a:xfrm>
                </p:grpSpPr>
                <p:sp>
                  <p:nvSpPr>
                    <p:cNvPr id="44" name="Rectangle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21623" y="3981982"/>
                      <a:ext cx="2034668" cy="597955"/>
                    </a:xfrm>
                    <a:prstGeom prst="rect">
                      <a:avLst/>
                    </a:prstGeom>
                    <a:solidFill>
                      <a:srgbClr val="F4AADA">
                        <a:alpha val="49019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zh-TW" altLang="en-US" sz="1800" dirty="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6" name="Freeform 64"/>
                    <p:cNvSpPr>
                      <a:spLocks/>
                    </p:cNvSpPr>
                    <p:nvPr/>
                  </p:nvSpPr>
                  <p:spPr bwMode="auto">
                    <a:xfrm flipV="1">
                      <a:off x="5364163" y="4581525"/>
                      <a:ext cx="1584325" cy="460375"/>
                    </a:xfrm>
                    <a:custGeom>
                      <a:avLst/>
                      <a:gdLst>
                        <a:gd name="T0" fmla="*/ 0 w 998"/>
                        <a:gd name="T1" fmla="*/ 2147483646 h 290"/>
                        <a:gd name="T2" fmla="*/ 2147483646 w 998"/>
                        <a:gd name="T3" fmla="*/ 2147483646 h 290"/>
                        <a:gd name="T4" fmla="*/ 2147483646 w 998"/>
                        <a:gd name="T5" fmla="*/ 2147483646 h 290"/>
                        <a:gd name="T6" fmla="*/ 2147483646 w 998"/>
                        <a:gd name="T7" fmla="*/ 2147483646 h 29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998"/>
                        <a:gd name="T13" fmla="*/ 0 h 290"/>
                        <a:gd name="T14" fmla="*/ 998 w 998"/>
                        <a:gd name="T15" fmla="*/ 290 h 29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998" h="290">
                          <a:moveTo>
                            <a:pt x="0" y="290"/>
                          </a:moveTo>
                          <a:cubicBezTo>
                            <a:pt x="55" y="254"/>
                            <a:pt x="223" y="122"/>
                            <a:pt x="329" y="75"/>
                          </a:cubicBezTo>
                          <a:cubicBezTo>
                            <a:pt x="435" y="28"/>
                            <a:pt x="522" y="0"/>
                            <a:pt x="634" y="5"/>
                          </a:cubicBezTo>
                          <a:cubicBezTo>
                            <a:pt x="746" y="10"/>
                            <a:pt x="922" y="87"/>
                            <a:pt x="998" y="108"/>
                          </a:cubicBezTo>
                        </a:path>
                      </a:pathLst>
                    </a:custGeom>
                    <a:noFill/>
                    <a:ln w="38100" cap="flat" cmpd="sng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7" name="Freeform 68"/>
                    <p:cNvSpPr>
                      <a:spLocks/>
                    </p:cNvSpPr>
                    <p:nvPr/>
                  </p:nvSpPr>
                  <p:spPr bwMode="auto">
                    <a:xfrm>
                      <a:off x="5364163" y="4572000"/>
                      <a:ext cx="1497012" cy="225425"/>
                    </a:xfrm>
                    <a:custGeom>
                      <a:avLst/>
                      <a:gdLst>
                        <a:gd name="T0" fmla="*/ 0 w 943"/>
                        <a:gd name="T1" fmla="*/ 2147483646 h 142"/>
                        <a:gd name="T2" fmla="*/ 2147483646 w 943"/>
                        <a:gd name="T3" fmla="*/ 2147483646 h 142"/>
                        <a:gd name="T4" fmla="*/ 2147483646 w 943"/>
                        <a:gd name="T5" fmla="*/ 2147483646 h 142"/>
                        <a:gd name="T6" fmla="*/ 2147483646 w 943"/>
                        <a:gd name="T7" fmla="*/ 2147483646 h 142"/>
                        <a:gd name="T8" fmla="*/ 2147483646 w 943"/>
                        <a:gd name="T9" fmla="*/ 2147483646 h 142"/>
                        <a:gd name="T10" fmla="*/ 2147483646 w 943"/>
                        <a:gd name="T11" fmla="*/ 2147483646 h 142"/>
                        <a:gd name="T12" fmla="*/ 2147483646 w 943"/>
                        <a:gd name="T13" fmla="*/ 2147483646 h 142"/>
                        <a:gd name="T14" fmla="*/ 2147483646 w 943"/>
                        <a:gd name="T15" fmla="*/ 0 h 142"/>
                        <a:gd name="T16" fmla="*/ 2147483646 w 943"/>
                        <a:gd name="T17" fmla="*/ 2147483646 h 142"/>
                        <a:gd name="T18" fmla="*/ 2147483646 w 943"/>
                        <a:gd name="T19" fmla="*/ 2147483646 h 142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943"/>
                        <a:gd name="T31" fmla="*/ 0 h 142"/>
                        <a:gd name="T32" fmla="*/ 943 w 943"/>
                        <a:gd name="T33" fmla="*/ 142 h 142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943" h="142">
                          <a:moveTo>
                            <a:pt x="0" y="26"/>
                          </a:moveTo>
                          <a:cubicBezTo>
                            <a:pt x="15" y="29"/>
                            <a:pt x="30" y="28"/>
                            <a:pt x="44" y="34"/>
                          </a:cubicBezTo>
                          <a:cubicBezTo>
                            <a:pt x="52" y="37"/>
                            <a:pt x="54" y="48"/>
                            <a:pt x="61" y="52"/>
                          </a:cubicBezTo>
                          <a:cubicBezTo>
                            <a:pt x="67" y="55"/>
                            <a:pt x="124" y="67"/>
                            <a:pt x="131" y="69"/>
                          </a:cubicBezTo>
                          <a:cubicBezTo>
                            <a:pt x="149" y="74"/>
                            <a:pt x="183" y="87"/>
                            <a:pt x="183" y="87"/>
                          </a:cubicBezTo>
                          <a:cubicBezTo>
                            <a:pt x="242" y="142"/>
                            <a:pt x="446" y="105"/>
                            <a:pt x="480" y="104"/>
                          </a:cubicBezTo>
                          <a:cubicBezTo>
                            <a:pt x="524" y="90"/>
                            <a:pt x="538" y="49"/>
                            <a:pt x="585" y="34"/>
                          </a:cubicBezTo>
                          <a:cubicBezTo>
                            <a:pt x="638" y="18"/>
                            <a:pt x="687" y="7"/>
                            <a:pt x="742" y="0"/>
                          </a:cubicBezTo>
                          <a:cubicBezTo>
                            <a:pt x="800" y="3"/>
                            <a:pt x="858" y="1"/>
                            <a:pt x="916" y="8"/>
                          </a:cubicBezTo>
                          <a:cubicBezTo>
                            <a:pt x="927" y="9"/>
                            <a:pt x="943" y="26"/>
                            <a:pt x="943" y="26"/>
                          </a:cubicBezTo>
                        </a:path>
                      </a:pathLst>
                    </a:custGeom>
                    <a:noFill/>
                    <a:ln w="38100" cap="flat" cmpd="sng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8" name="Line 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21623" y="4579938"/>
                      <a:ext cx="2016125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7030A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39" name="Text Box 7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978400" y="4374705"/>
                      <a:ext cx="332077" cy="42964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TW" b="1" dirty="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p:txBody>
                </p:sp>
                <p:sp>
                  <p:nvSpPr>
                    <p:cNvPr id="40" name="Line 7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508625" y="5369081"/>
                      <a:ext cx="1819249" cy="460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996633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TW" altLang="en-US"/>
                    </a:p>
                  </p:txBody>
                </p:sp>
                <p:sp>
                  <p:nvSpPr>
                    <p:cNvPr id="41" name="Text Box 7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08850" y="4420647"/>
                      <a:ext cx="394845" cy="42964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TW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p:txBody>
                </p:sp>
                <p:sp>
                  <p:nvSpPr>
                    <p:cNvPr id="42" name="Text Box 7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889500" y="5157788"/>
                      <a:ext cx="595107" cy="42964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TW" b="1" dirty="0"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t=0</a:t>
                      </a:r>
                    </a:p>
                  </p:txBody>
                </p:sp>
                <p:sp>
                  <p:nvSpPr>
                    <p:cNvPr id="43" name="Text Box 7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27874" y="5157788"/>
                      <a:ext cx="622008" cy="42964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381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zh-TW" b="1" dirty="0">
                          <a:solidFill>
                            <a:srgbClr val="99663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t=T</a:t>
                      </a: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43997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選擇權</a:t>
            </a:r>
            <a:r>
              <a:rPr kumimoji="0"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簡易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評價</a:t>
            </a:r>
          </a:p>
        </p:txBody>
      </p:sp>
      <p:graphicFrame>
        <p:nvGraphicFramePr>
          <p:cNvPr id="14" name="內容版面配置區 13"/>
          <p:cNvGraphicFramePr>
            <a:graphicFrameLocks noGrp="1"/>
          </p:cNvGraphicFramePr>
          <p:nvPr>
            <p:ph idx="1"/>
          </p:nvPr>
        </p:nvGraphicFramePr>
        <p:xfrm>
          <a:off x="457200" y="1090613"/>
          <a:ext cx="8229600" cy="444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+mj-lt"/>
                          <a:ea typeface="標楷體" panose="03000509000000000000" pitchFamily="65" charset="-120"/>
                        </a:rPr>
                        <a:t>現在指數位置</a:t>
                      </a:r>
                    </a:p>
                  </a:txBody>
                  <a:tcPr marT="45717" marB="4571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9000</a:t>
                      </a:r>
                      <a:endParaRPr lang="zh-TW" altLang="en-US" sz="1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+mj-lt"/>
                          <a:ea typeface="標楷體" panose="03000509000000000000" pitchFamily="65" charset="-120"/>
                        </a:rPr>
                        <a:t>履約價</a:t>
                      </a:r>
                    </a:p>
                  </a:txBody>
                  <a:tcPr marT="45717" marB="4571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9000</a:t>
                      </a:r>
                      <a:endParaRPr lang="zh-TW" altLang="en-US" sz="1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Futures</a:t>
                      </a:r>
                    </a:p>
                  </a:txBody>
                  <a:tcPr marT="45717" marB="45717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1"/>
                          </a:solidFill>
                          <a:latin typeface="+mj-lt"/>
                          <a:ea typeface="標楷體" panose="03000509000000000000" pitchFamily="65" charset="-120"/>
                        </a:rPr>
                        <a:t>未來價格預估</a:t>
                      </a:r>
                    </a:p>
                  </a:txBody>
                  <a:tcPr marT="45717" marB="4571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1"/>
                          </a:solidFill>
                          <a:latin typeface="+mj-lt"/>
                          <a:ea typeface="標楷體" panose="03000509000000000000" pitchFamily="65" charset="-120"/>
                        </a:rPr>
                        <a:t>機率</a:t>
                      </a:r>
                    </a:p>
                  </a:txBody>
                  <a:tcPr marT="45717" marB="4571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1"/>
                          </a:solidFill>
                          <a:latin typeface="+mj-lt"/>
                          <a:ea typeface="標楷體" panose="03000509000000000000" pitchFamily="65" charset="-120"/>
                        </a:rPr>
                        <a:t>獲利</a:t>
                      </a:r>
                    </a:p>
                  </a:txBody>
                  <a:tcPr marT="45717" marB="4571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1"/>
                          </a:solidFill>
                          <a:latin typeface="+mj-lt"/>
                          <a:ea typeface="標楷體" panose="03000509000000000000" pitchFamily="65" charset="-120"/>
                        </a:rPr>
                        <a:t>期望值</a:t>
                      </a:r>
                    </a:p>
                  </a:txBody>
                  <a:tcPr marT="45717" marB="4571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  <a:latin typeface="+mj-lt"/>
                          <a:ea typeface="標楷體" panose="03000509000000000000" pitchFamily="65" charset="-120"/>
                        </a:rPr>
                        <a:t>PL</a:t>
                      </a:r>
                    </a:p>
                  </a:txBody>
                  <a:tcPr marT="45717" marB="45717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8600</a:t>
                      </a:r>
                      <a:endParaRPr lang="zh-TW" altLang="en-US" sz="1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4%</a:t>
                      </a:r>
                      <a:endParaRPr lang="zh-TW" altLang="en-US" sz="1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1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1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-400</a:t>
                      </a:r>
                      <a:endParaRPr lang="zh-TW" altLang="en-US" sz="1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8700</a:t>
                      </a:r>
                      <a:endParaRPr lang="zh-TW" altLang="en-US" sz="1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10%</a:t>
                      </a:r>
                      <a:endParaRPr lang="zh-TW" altLang="en-US" sz="1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1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1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-300</a:t>
                      </a:r>
                      <a:endParaRPr lang="zh-TW" altLang="en-US" sz="1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8800</a:t>
                      </a:r>
                      <a:endParaRPr lang="zh-TW" altLang="en-US" sz="1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12%</a:t>
                      </a:r>
                      <a:endParaRPr lang="zh-TW" altLang="en-US" sz="1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1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1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-200</a:t>
                      </a:r>
                      <a:endParaRPr lang="zh-TW" altLang="en-US" sz="1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8900</a:t>
                      </a:r>
                      <a:endParaRPr lang="zh-TW" altLang="en-US" sz="1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14%</a:t>
                      </a:r>
                      <a:endParaRPr lang="zh-TW" altLang="en-US" sz="1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1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1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-100</a:t>
                      </a:r>
                      <a:endParaRPr lang="zh-TW" altLang="en-US" sz="1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標楷體" panose="03000509000000000000" pitchFamily="65" charset="-120"/>
                        </a:rPr>
                        <a:t>9000</a:t>
                      </a:r>
                      <a:endParaRPr lang="zh-TW" altLang="en-US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標楷體" panose="03000509000000000000" pitchFamily="65" charset="-120"/>
                        </a:rPr>
                        <a:t>20%</a:t>
                      </a:r>
                      <a:endParaRPr lang="zh-TW" altLang="en-US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1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9100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14%</a:t>
                      </a:r>
                      <a:endParaRPr lang="zh-TW" altLang="en-US" sz="1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100</a:t>
                      </a:r>
                      <a:endParaRPr lang="zh-TW" altLang="en-US" sz="1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14</a:t>
                      </a:r>
                      <a:endParaRPr lang="zh-TW" altLang="en-US" sz="1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100</a:t>
                      </a:r>
                      <a:endParaRPr lang="zh-TW" altLang="en-US" sz="1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9200</a:t>
                      </a:r>
                      <a:endParaRPr lang="zh-TW" altLang="en-US" sz="1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12%</a:t>
                      </a:r>
                      <a:endParaRPr lang="zh-TW" altLang="en-US" sz="1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200</a:t>
                      </a:r>
                      <a:endParaRPr lang="zh-TW" altLang="en-US" sz="1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24</a:t>
                      </a:r>
                      <a:endParaRPr lang="zh-TW" altLang="en-US" sz="1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200</a:t>
                      </a:r>
                      <a:endParaRPr lang="zh-TW" altLang="en-US" sz="1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9300</a:t>
                      </a:r>
                      <a:endParaRPr lang="zh-TW" altLang="en-US" sz="1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10%</a:t>
                      </a:r>
                      <a:endParaRPr lang="zh-TW" altLang="en-US" sz="1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300</a:t>
                      </a:r>
                      <a:endParaRPr lang="zh-TW" altLang="en-US" sz="1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30</a:t>
                      </a:r>
                      <a:endParaRPr lang="zh-TW" altLang="en-US" sz="1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300</a:t>
                      </a:r>
                      <a:endParaRPr lang="zh-TW" altLang="en-US" sz="1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9400</a:t>
                      </a:r>
                      <a:endParaRPr lang="zh-TW" altLang="en-US" sz="1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4%</a:t>
                      </a:r>
                      <a:endParaRPr lang="zh-TW" altLang="en-US" sz="1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400</a:t>
                      </a:r>
                      <a:endParaRPr lang="zh-TW" altLang="en-US" sz="1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16</a:t>
                      </a:r>
                      <a:endParaRPr lang="zh-TW" altLang="en-US" sz="1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j-lt"/>
                          <a:ea typeface="標楷體" panose="03000509000000000000" pitchFamily="65" charset="-120"/>
                        </a:rPr>
                        <a:t>400</a:t>
                      </a:r>
                      <a:endParaRPr lang="zh-TW" altLang="en-US" sz="18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bg1"/>
                          </a:solidFill>
                          <a:latin typeface="+mj-lt"/>
                          <a:ea typeface="標楷體" panose="03000509000000000000" pitchFamily="65" charset="-120"/>
                        </a:rPr>
                        <a:t>總和</a:t>
                      </a:r>
                    </a:p>
                  </a:txBody>
                  <a:tcPr marT="45717" marB="4571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bg1"/>
                          </a:solidFill>
                          <a:latin typeface="+mj-lt"/>
                          <a:ea typeface="標楷體" panose="03000509000000000000" pitchFamily="65" charset="-120"/>
                        </a:rPr>
                        <a:t>100%</a:t>
                      </a:r>
                      <a:endParaRPr lang="zh-TW" altLang="en-US" sz="1800" dirty="0">
                        <a:solidFill>
                          <a:schemeClr val="bg1"/>
                        </a:solidFill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bg1"/>
                        </a:solidFill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chemeClr val="bg1"/>
                          </a:solidFill>
                          <a:latin typeface="+mj-lt"/>
                          <a:ea typeface="標楷體" panose="03000509000000000000" pitchFamily="65" charset="-120"/>
                        </a:rPr>
                        <a:t>84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bg1"/>
                        </a:solidFill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7" marB="45717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395" name="投影片編號版面配置區 5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96DC52-CDA9-4666-A41B-F57C4D78FA2F}" type="slidenum">
              <a:rPr lang="en-US" altLang="zh-TW" sz="1400" smtClean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5765800"/>
            <a:ext cx="8229600" cy="43021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FontTx/>
              <a:buBlip>
                <a:blip r:embed="rId3"/>
              </a:buBlip>
              <a:defRPr/>
            </a:pPr>
            <a:r>
              <a:rPr lang="zh-TW" altLang="en-US" sz="2200" dirty="0">
                <a:latin typeface="+mj-lt"/>
                <a:ea typeface="標楷體" panose="03000509000000000000" pitchFamily="65" charset="-120"/>
              </a:rPr>
              <a:t>選擇具有損益不對稱的特性，</a:t>
            </a:r>
            <a:r>
              <a:rPr lang="en-US" altLang="zh-TW" sz="2200" b="1" dirty="0">
                <a:solidFill>
                  <a:schemeClr val="accent2"/>
                </a:solidFill>
                <a:latin typeface="+mj-lt"/>
                <a:ea typeface="標楷體" panose="03000509000000000000" pitchFamily="65" charset="-120"/>
              </a:rPr>
              <a:t>vol.</a:t>
            </a:r>
            <a:r>
              <a:rPr lang="zh-TW" altLang="en-US" sz="2200" b="1" dirty="0">
                <a:solidFill>
                  <a:schemeClr val="accent2"/>
                </a:solidFill>
                <a:latin typeface="+mj-lt"/>
                <a:ea typeface="標楷體" panose="03000509000000000000" pitchFamily="65" charset="-120"/>
              </a:rPr>
              <a:t>是決定價格的關鍵因子</a:t>
            </a:r>
            <a:r>
              <a:rPr lang="zh-TW" altLang="en-US" sz="2200" dirty="0">
                <a:latin typeface="+mj-lt"/>
                <a:ea typeface="標楷體" panose="03000509000000000000" pitchFamily="65" charset="-120"/>
              </a:rPr>
              <a:t>。</a:t>
            </a:r>
          </a:p>
        </p:txBody>
      </p:sp>
      <p:grpSp>
        <p:nvGrpSpPr>
          <p:cNvPr id="24" name="Group 7"/>
          <p:cNvGrpSpPr>
            <a:grpSpLocks/>
          </p:cNvGrpSpPr>
          <p:nvPr/>
        </p:nvGrpSpPr>
        <p:grpSpPr bwMode="auto">
          <a:xfrm>
            <a:off x="3419475" y="2060575"/>
            <a:ext cx="1581150" cy="2952750"/>
            <a:chOff x="2835" y="1888"/>
            <a:chExt cx="996" cy="1860"/>
          </a:xfrm>
        </p:grpSpPr>
        <p:sp>
          <p:nvSpPr>
            <p:cNvPr id="13399" name="Freeform 5"/>
            <p:cNvSpPr>
              <a:spLocks/>
            </p:cNvSpPr>
            <p:nvPr/>
          </p:nvSpPr>
          <p:spPr bwMode="auto">
            <a:xfrm>
              <a:off x="2971" y="1888"/>
              <a:ext cx="860" cy="1814"/>
            </a:xfrm>
            <a:custGeom>
              <a:avLst/>
              <a:gdLst>
                <a:gd name="T0" fmla="*/ 0 w 860"/>
                <a:gd name="T1" fmla="*/ 0 h 1814"/>
                <a:gd name="T2" fmla="*/ 860 w 860"/>
                <a:gd name="T3" fmla="*/ 931 h 1814"/>
                <a:gd name="T4" fmla="*/ 0 w 860"/>
                <a:gd name="T5" fmla="*/ 1814 h 1814"/>
                <a:gd name="T6" fmla="*/ 0 60000 65536"/>
                <a:gd name="T7" fmla="*/ 0 60000 65536"/>
                <a:gd name="T8" fmla="*/ 0 60000 65536"/>
                <a:gd name="T9" fmla="*/ 0 w 860"/>
                <a:gd name="T10" fmla="*/ 0 h 1814"/>
                <a:gd name="T11" fmla="*/ 860 w 860"/>
                <a:gd name="T12" fmla="*/ 1814 h 18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0" h="1814">
                  <a:moveTo>
                    <a:pt x="0" y="0"/>
                  </a:moveTo>
                  <a:cubicBezTo>
                    <a:pt x="143" y="155"/>
                    <a:pt x="860" y="629"/>
                    <a:pt x="860" y="931"/>
                  </a:cubicBezTo>
                  <a:cubicBezTo>
                    <a:pt x="860" y="1233"/>
                    <a:pt x="179" y="1630"/>
                    <a:pt x="0" y="1814"/>
                  </a:cubicBezTo>
                </a:path>
              </a:pathLst>
            </a:custGeom>
            <a:noFill/>
            <a:ln w="38100" cmpd="sng">
              <a:solidFill>
                <a:srgbClr val="E6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00" name="Line 6"/>
            <p:cNvSpPr>
              <a:spLocks noChangeShapeType="1"/>
            </p:cNvSpPr>
            <p:nvPr/>
          </p:nvSpPr>
          <p:spPr bwMode="auto">
            <a:xfrm>
              <a:off x="2835" y="1888"/>
              <a:ext cx="0" cy="1860"/>
            </a:xfrm>
            <a:prstGeom prst="line">
              <a:avLst/>
            </a:prstGeom>
            <a:noFill/>
            <a:ln w="38100">
              <a:solidFill>
                <a:srgbClr val="E6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7" name="Freeform 11"/>
          <p:cNvSpPr>
            <a:spLocks/>
          </p:cNvSpPr>
          <p:nvPr/>
        </p:nvSpPr>
        <p:spPr bwMode="auto">
          <a:xfrm>
            <a:off x="3635375" y="2852738"/>
            <a:ext cx="1741488" cy="1223962"/>
          </a:xfrm>
          <a:custGeom>
            <a:avLst/>
            <a:gdLst>
              <a:gd name="T0" fmla="*/ 0 w 1097"/>
              <a:gd name="T1" fmla="*/ 0 h 771"/>
              <a:gd name="T2" fmla="*/ 2147483646 w 1097"/>
              <a:gd name="T3" fmla="*/ 2147483646 h 771"/>
              <a:gd name="T4" fmla="*/ 0 w 1097"/>
              <a:gd name="T5" fmla="*/ 2147483646 h 771"/>
              <a:gd name="T6" fmla="*/ 0 60000 65536"/>
              <a:gd name="T7" fmla="*/ 0 60000 65536"/>
              <a:gd name="T8" fmla="*/ 0 60000 65536"/>
              <a:gd name="T9" fmla="*/ 0 w 1097"/>
              <a:gd name="T10" fmla="*/ 0 h 771"/>
              <a:gd name="T11" fmla="*/ 1097 w 1097"/>
              <a:gd name="T12" fmla="*/ 771 h 7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7" h="771">
                <a:moveTo>
                  <a:pt x="0" y="0"/>
                </a:moveTo>
                <a:cubicBezTo>
                  <a:pt x="183" y="59"/>
                  <a:pt x="1097" y="225"/>
                  <a:pt x="1097" y="353"/>
                </a:cubicBezTo>
                <a:cubicBezTo>
                  <a:pt x="1097" y="481"/>
                  <a:pt x="229" y="684"/>
                  <a:pt x="0" y="771"/>
                </a:cubicBezTo>
              </a:path>
            </a:pathLst>
          </a:custGeom>
          <a:noFill/>
          <a:ln w="38100" cap="flat" cmpd="sng">
            <a:solidFill>
              <a:srgbClr val="33CC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影響選擇權價值之主要因素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090613"/>
            <a:ext cx="8229600" cy="898525"/>
          </a:xfrm>
        </p:spPr>
        <p:txBody>
          <a:bodyPr/>
          <a:lstStyle/>
          <a:p>
            <a:pPr eaLnBrk="1" hangingPunct="1">
              <a:buFontTx/>
              <a:buBlip>
                <a:blip r:embed="rId2"/>
              </a:buBlip>
              <a:defRPr/>
            </a:pPr>
            <a:r>
              <a:rPr lang="zh-TW" altLang="en-US" sz="2200" dirty="0">
                <a:ea typeface="標楷體" panose="03000509000000000000" pitchFamily="65" charset="-120"/>
              </a:rPr>
              <a:t>選擇權價格串連行情方向、波動程度、發生機率及時間消耗。</a:t>
            </a: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zh-TW" altLang="en-US" sz="2200" dirty="0">
                <a:ea typeface="標楷體" panose="03000509000000000000" pitchFamily="65" charset="-120"/>
              </a:rPr>
              <a:t>選擇權市場不斷衡量各種機會並賦予價格。</a:t>
            </a:r>
            <a:endParaRPr lang="en-US" altLang="zh-TW" sz="2200" dirty="0">
              <a:ea typeface="標楷體" panose="03000509000000000000" pitchFamily="65" charset="-120"/>
            </a:endParaRPr>
          </a:p>
          <a:p>
            <a:pPr marL="0" indent="0">
              <a:buFontTx/>
              <a:buNone/>
              <a:defRPr/>
            </a:pPr>
            <a:endParaRPr lang="zh-TW" altLang="en-US" dirty="0"/>
          </a:p>
        </p:txBody>
      </p:sp>
      <p:sp>
        <p:nvSpPr>
          <p:cNvPr id="1229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7011988" y="6499225"/>
            <a:ext cx="2133600" cy="376238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DB72CE-8B35-469E-B9EA-FF61E0B932C1}" type="slidenum">
              <a:rPr lang="zh-TW" altLang="en-US" sz="1400" smtClean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294" name="WordArt 22"/>
          <p:cNvSpPr>
            <a:spLocks noChangeArrowheads="1" noChangeShapeType="1" noTextEdit="1"/>
          </p:cNvSpPr>
          <p:nvPr/>
        </p:nvSpPr>
        <p:spPr bwMode="auto">
          <a:xfrm>
            <a:off x="3806825" y="5823926"/>
            <a:ext cx="1582738" cy="5540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TW" altLang="en-US" sz="3600" kern="10" dirty="0">
                <a:ln w="12700">
                  <a:solidFill>
                    <a:srgbClr val="EAEAEA"/>
                  </a:solidFill>
                  <a:miter lim="800000"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市場供需</a:t>
            </a:r>
          </a:p>
        </p:txBody>
      </p:sp>
      <p:sp>
        <p:nvSpPr>
          <p:cNvPr id="10" name="向上箭號 9"/>
          <p:cNvSpPr/>
          <p:nvPr/>
        </p:nvSpPr>
        <p:spPr>
          <a:xfrm>
            <a:off x="4427984" y="5445224"/>
            <a:ext cx="360040" cy="288032"/>
          </a:xfrm>
          <a:prstGeom prst="up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資料庫圖表 3"/>
              <p:cNvGraphicFramePr/>
              <p:nvPr>
                <p:extLst>
                  <p:ext uri="{D42A27DB-BD31-4B8C-83A1-F6EECF244321}">
                    <p14:modId xmlns:p14="http://schemas.microsoft.com/office/powerpoint/2010/main" val="3273112984"/>
                  </p:ext>
                </p:extLst>
              </p:nvPr>
            </p:nvGraphicFramePr>
            <p:xfrm>
              <a:off x="1619672" y="1700808"/>
              <a:ext cx="5951984" cy="39604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資料庫圖表 3"/>
              <p:cNvGraphicFramePr/>
              <p:nvPr>
                <p:extLst>
                  <p:ext uri="{D42A27DB-BD31-4B8C-83A1-F6EECF244321}">
                    <p14:modId xmlns:p14="http://schemas.microsoft.com/office/powerpoint/2010/main" val="3273112984"/>
                  </p:ext>
                </p:extLst>
              </p:nvPr>
            </p:nvGraphicFramePr>
            <p:xfrm>
              <a:off x="1619672" y="1700808"/>
              <a:ext cx="5951984" cy="39604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選擇權價值與其影響因素之關係</a:t>
            </a:r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326853"/>
              </p:ext>
            </p:extLst>
          </p:nvPr>
        </p:nvGraphicFramePr>
        <p:xfrm>
          <a:off x="457200" y="1090613"/>
          <a:ext cx="8229600" cy="4570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3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47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j-lt"/>
                          <a:ea typeface="標楷體" panose="03000509000000000000" pitchFamily="65" charset="-120"/>
                        </a:rPr>
                        <a:t>影響選擇權的因素</a:t>
                      </a:r>
                    </a:p>
                  </a:txBody>
                  <a:tcPr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+mj-lt"/>
                          <a:ea typeface="標楷體" panose="03000509000000000000" pitchFamily="65" charset="-120"/>
                        </a:rPr>
                        <a:t>變動</a:t>
                      </a:r>
                      <a:endParaRPr lang="en-US" altLang="zh-TW" sz="2400" dirty="0" smtClean="0">
                        <a:latin typeface="+mj-lt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sz="2400" dirty="0" smtClean="0">
                          <a:latin typeface="+mj-lt"/>
                          <a:ea typeface="標楷體" panose="03000509000000000000" pitchFamily="65" charset="-120"/>
                        </a:rPr>
                        <a:t>方向</a:t>
                      </a:r>
                      <a:endParaRPr lang="zh-TW" altLang="en-US" sz="24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j-lt"/>
                          <a:ea typeface="標楷體" panose="03000509000000000000" pitchFamily="65" charset="-120"/>
                        </a:rPr>
                        <a:t>買權價值</a:t>
                      </a:r>
                      <a:r>
                        <a:rPr lang="en-US" altLang="zh-TW" sz="2400" dirty="0">
                          <a:latin typeface="+mj-lt"/>
                          <a:ea typeface="標楷體" panose="03000509000000000000" pitchFamily="65" charset="-120"/>
                        </a:rPr>
                        <a:t>(Call)</a:t>
                      </a:r>
                      <a:endParaRPr lang="zh-TW" altLang="en-US" sz="24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8" marB="457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j-lt"/>
                          <a:ea typeface="標楷體" panose="03000509000000000000" pitchFamily="65" charset="-120"/>
                        </a:rPr>
                        <a:t>賣權價值</a:t>
                      </a:r>
                      <a:r>
                        <a:rPr lang="en-US" altLang="zh-TW" sz="2400" dirty="0">
                          <a:latin typeface="+mj-lt"/>
                          <a:ea typeface="標楷體" panose="03000509000000000000" pitchFamily="65" charset="-120"/>
                        </a:rPr>
                        <a:t>(Put)</a:t>
                      </a:r>
                      <a:endParaRPr lang="zh-TW" altLang="en-US" sz="2400" dirty="0"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8" marB="4571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95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tx1"/>
                          </a:solidFill>
                          <a:latin typeface="+mj-lt"/>
                          <a:ea typeface="標楷體" panose="03000509000000000000" pitchFamily="65" charset="-120"/>
                        </a:rPr>
                        <a:t>標的市價</a:t>
                      </a:r>
                    </a:p>
                  </a:txBody>
                  <a:tcPr marT="45718" marB="45718" anchor="ctr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↑</a:t>
                      </a:r>
                      <a:endParaRPr kumimoji="1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↑</a:t>
                      </a:r>
                      <a:endParaRPr kumimoji="1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↓</a:t>
                      </a:r>
                      <a:endParaRPr kumimoji="1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0" marB="4571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95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tx1"/>
                          </a:solidFill>
                          <a:latin typeface="+mj-lt"/>
                          <a:ea typeface="標楷體" panose="03000509000000000000" pitchFamily="65" charset="-120"/>
                        </a:rPr>
                        <a:t>履約價格</a:t>
                      </a:r>
                    </a:p>
                  </a:txBody>
                  <a:tcPr marT="45718" marB="45718" anchor="ctr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↑</a:t>
                      </a:r>
                      <a:endParaRPr kumimoji="1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↓</a:t>
                      </a:r>
                      <a:endParaRPr kumimoji="1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↑</a:t>
                      </a:r>
                      <a:endParaRPr kumimoji="1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0" marB="4571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95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tx1"/>
                          </a:solidFill>
                          <a:latin typeface="+mj-lt"/>
                          <a:ea typeface="標楷體" panose="03000509000000000000" pitchFamily="65" charset="-120"/>
                        </a:rPr>
                        <a:t>標的價格波動率</a:t>
                      </a:r>
                    </a:p>
                  </a:txBody>
                  <a:tcPr marT="45718" marB="45718" anchor="ctr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↑</a:t>
                      </a:r>
                      <a:endParaRPr kumimoji="1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↑</a:t>
                      </a:r>
                      <a:endParaRPr kumimoji="1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↑</a:t>
                      </a:r>
                      <a:endParaRPr kumimoji="1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0" marB="4571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95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tx1"/>
                          </a:solidFill>
                          <a:latin typeface="+mj-lt"/>
                          <a:ea typeface="標楷體" panose="03000509000000000000" pitchFamily="65" charset="-120"/>
                        </a:rPr>
                        <a:t>距到期時間</a:t>
                      </a:r>
                    </a:p>
                  </a:txBody>
                  <a:tcPr marT="45718" marB="45718" anchor="ctr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↑</a:t>
                      </a:r>
                      <a:endParaRPr kumimoji="1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↑</a:t>
                      </a:r>
                      <a:endParaRPr kumimoji="1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↑</a:t>
                      </a:r>
                      <a:endParaRPr kumimoji="1" lang="en-US" altLang="zh-TW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0" marB="4571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95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j-lt"/>
                          <a:ea typeface="標楷體" panose="03000509000000000000" pitchFamily="65" charset="-120"/>
                        </a:rPr>
                        <a:t>利率水準</a:t>
                      </a:r>
                    </a:p>
                  </a:txBody>
                  <a:tcPr marT="45718" marB="45718" anchor="ctr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  <a:ea typeface="標楷體" panose="03000509000000000000" pitchFamily="65" charset="-120"/>
                        </a:rPr>
                        <a:t>↑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u="none" strike="noStrike" cap="none" normalizeH="0" baseline="0">
                          <a:ln>
                            <a:noFill/>
                          </a:ln>
                          <a:effectLst/>
                          <a:latin typeface="+mj-lt"/>
                          <a:ea typeface="標楷體" panose="03000509000000000000" pitchFamily="65" charset="-120"/>
                        </a:rPr>
                        <a:t>↑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  <a:ea typeface="標楷體" panose="03000509000000000000" pitchFamily="65" charset="-120"/>
                        </a:rPr>
                        <a:t>↓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0" marB="4571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95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j-lt"/>
                          <a:ea typeface="標楷體" panose="03000509000000000000" pitchFamily="65" charset="-120"/>
                        </a:rPr>
                        <a:t>現金股利</a:t>
                      </a:r>
                    </a:p>
                  </a:txBody>
                  <a:tcPr marT="45718" marB="45718" anchor="ctr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  <a:ea typeface="標楷體" panose="03000509000000000000" pitchFamily="65" charset="-120"/>
                        </a:rPr>
                        <a:t>↑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u="none" strike="noStrike" cap="none" normalizeH="0" baseline="0">
                          <a:ln>
                            <a:noFill/>
                          </a:ln>
                          <a:effectLst/>
                          <a:latin typeface="+mj-lt"/>
                          <a:ea typeface="標楷體" panose="03000509000000000000" pitchFamily="65" charset="-120"/>
                        </a:rPr>
                        <a:t>↓</a:t>
                      </a:r>
                      <a:endParaRPr kumimoji="1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  <a:ea typeface="標楷體" panose="03000509000000000000" pitchFamily="65" charset="-120"/>
                        </a:rPr>
                        <a:t>↑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標楷體" panose="03000509000000000000" pitchFamily="65" charset="-120"/>
                      </a:endParaRPr>
                    </a:p>
                  </a:txBody>
                  <a:tcPr marT="45710" marB="4571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405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44A9D7-8503-40DA-983E-322680DE6E9B}" type="slidenum">
              <a:rPr lang="zh-TW" altLang="en-US" sz="1400" smtClean="0"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10232</TotalTime>
  <Words>2001</Words>
  <Application>Microsoft Office PowerPoint</Application>
  <PresentationFormat>如螢幕大小 (4:3)</PresentationFormat>
  <Paragraphs>332</Paragraphs>
  <Slides>27</Slides>
  <Notes>9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8" baseType="lpstr">
      <vt:lpstr>微軟正黑體</vt:lpstr>
      <vt:lpstr>新細明體</vt:lpstr>
      <vt:lpstr>標楷體</vt:lpstr>
      <vt:lpstr>Arial</vt:lpstr>
      <vt:lpstr>Calibri</vt:lpstr>
      <vt:lpstr>Cambria Math</vt:lpstr>
      <vt:lpstr>Georgia</vt:lpstr>
      <vt:lpstr>Times New Roman</vt:lpstr>
      <vt:lpstr>Wingdings</vt:lpstr>
      <vt:lpstr>預設簡報設計</vt:lpstr>
      <vt:lpstr>Microsoft Excel 圖表</vt:lpstr>
      <vt:lpstr>選擇權評價基本觀念 (Delta、Gamma、Speed)</vt:lpstr>
      <vt:lpstr>內容大綱</vt:lpstr>
      <vt:lpstr>選擇權評價與基本概念</vt:lpstr>
      <vt:lpstr>選擇權基本觀念</vt:lpstr>
      <vt:lpstr>選擇權基本觀念</vt:lpstr>
      <vt:lpstr>選擇權評價–評價公式</vt:lpstr>
      <vt:lpstr>選擇權簡易評價</vt:lpstr>
      <vt:lpstr>影響選擇權價值之主要因素</vt:lpstr>
      <vt:lpstr>選擇權價值與其影響因素之關係</vt:lpstr>
      <vt:lpstr>S相關Greeks介紹</vt:lpstr>
      <vt:lpstr>Greeks全盤拆解選擇權風險</vt:lpstr>
      <vt:lpstr>選擇權的Greeks</vt:lpstr>
      <vt:lpstr>風險參數介紹-Delta</vt:lpstr>
      <vt:lpstr>風險參數介紹-Delta</vt:lpstr>
      <vt:lpstr>Delta圖示</vt:lpstr>
      <vt:lpstr>風險參數介紹-Delta</vt:lpstr>
      <vt:lpstr>風險參數介紹-Gamma</vt:lpstr>
      <vt:lpstr>風險參數介紹-Gamma</vt:lpstr>
      <vt:lpstr>風險參數介紹-Gamma</vt:lpstr>
      <vt:lpstr>Gamma 圖示</vt:lpstr>
      <vt:lpstr>Gamma 深入分析</vt:lpstr>
      <vt:lpstr>Gamma 深入分析</vt:lpstr>
      <vt:lpstr>Speed</vt:lpstr>
      <vt:lpstr>Speed</vt:lpstr>
      <vt:lpstr>Speed</vt:lpstr>
      <vt:lpstr>Speed</vt:lpstr>
      <vt:lpstr>PowerPoint 簡報</vt:lpstr>
    </vt:vector>
  </TitlesOfParts>
  <Company>YCPS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YCPS</dc:creator>
  <cp:lastModifiedBy>唐心誠 JoshuaTANG (Yuanta)</cp:lastModifiedBy>
  <cp:revision>715</cp:revision>
  <dcterms:created xsi:type="dcterms:W3CDTF">2005-03-04T02:07:36Z</dcterms:created>
  <dcterms:modified xsi:type="dcterms:W3CDTF">2021-11-04T18:12:21Z</dcterms:modified>
</cp:coreProperties>
</file>