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67" r:id="rId2"/>
    <p:sldId id="494" r:id="rId3"/>
    <p:sldId id="517" r:id="rId4"/>
    <p:sldId id="468" r:id="rId5"/>
    <p:sldId id="511" r:id="rId6"/>
    <p:sldId id="512" r:id="rId7"/>
    <p:sldId id="513" r:id="rId8"/>
    <p:sldId id="514" r:id="rId9"/>
    <p:sldId id="516" r:id="rId10"/>
    <p:sldId id="552" r:id="rId11"/>
    <p:sldId id="539" r:id="rId12"/>
    <p:sldId id="541" r:id="rId13"/>
    <p:sldId id="542" r:id="rId14"/>
    <p:sldId id="543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18" r:id="rId23"/>
    <p:sldId id="508" r:id="rId24"/>
    <p:sldId id="509" r:id="rId25"/>
    <p:sldId id="510" r:id="rId26"/>
    <p:sldId id="520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38" r:id="rId35"/>
    <p:sldId id="529" r:id="rId36"/>
    <p:sldId id="530" r:id="rId37"/>
    <p:sldId id="531" r:id="rId38"/>
    <p:sldId id="532" r:id="rId39"/>
    <p:sldId id="536" r:id="rId40"/>
    <p:sldId id="537" r:id="rId41"/>
    <p:sldId id="533" r:id="rId42"/>
    <p:sldId id="544" r:id="rId43"/>
    <p:sldId id="553" r:id="rId44"/>
  </p:sldIdLst>
  <p:sldSz cx="9144000" cy="6858000" type="screen4x3"/>
  <p:notesSz cx="9926638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5B2CC71-B425-4E3A-B189-1BC9C23B4D6F}">
          <p14:sldIdLst>
            <p14:sldId id="467"/>
            <p14:sldId id="494"/>
            <p14:sldId id="517"/>
            <p14:sldId id="468"/>
            <p14:sldId id="511"/>
            <p14:sldId id="512"/>
            <p14:sldId id="513"/>
            <p14:sldId id="514"/>
            <p14:sldId id="516"/>
            <p14:sldId id="552"/>
            <p14:sldId id="539"/>
            <p14:sldId id="541"/>
            <p14:sldId id="542"/>
            <p14:sldId id="543"/>
            <p14:sldId id="545"/>
            <p14:sldId id="546"/>
            <p14:sldId id="547"/>
            <p14:sldId id="548"/>
            <p14:sldId id="549"/>
            <p14:sldId id="550"/>
            <p14:sldId id="551"/>
            <p14:sldId id="518"/>
            <p14:sldId id="508"/>
            <p14:sldId id="509"/>
            <p14:sldId id="510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38"/>
            <p14:sldId id="529"/>
            <p14:sldId id="530"/>
            <p14:sldId id="531"/>
            <p14:sldId id="532"/>
            <p14:sldId id="536"/>
            <p14:sldId id="537"/>
            <p14:sldId id="533"/>
            <p14:sldId id="544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4AADA"/>
    <a:srgbClr val="FFFFCC"/>
    <a:srgbClr val="FF6600"/>
    <a:srgbClr val="DCE6F2"/>
    <a:srgbClr val="B4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4" autoAdjust="0"/>
  </p:normalViewPr>
  <p:slideViewPr>
    <p:cSldViewPr>
      <p:cViewPr varScale="1">
        <p:scale>
          <a:sx n="127" d="100"/>
          <a:sy n="127" d="100"/>
        </p:scale>
        <p:origin x="2780" y="8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13272"/>
    </p:cViewPr>
  </p:sorterViewPr>
  <p:notesViewPr>
    <p:cSldViewPr>
      <p:cViewPr varScale="1">
        <p:scale>
          <a:sx n="76" d="100"/>
          <a:sy n="76" d="100"/>
        </p:scale>
        <p:origin x="21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696" y="1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93CCF5-1013-41DE-9C7C-9642706224CD}" type="datetimeFigureOut">
              <a:rPr lang="zh-TW" altLang="en-US"/>
              <a:pPr>
                <a:defRPr/>
              </a:pPr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696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0B229B-047F-4FA3-A17F-ACA48AC0CF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8726F-6810-4E5B-8EC4-1A6D44EDC4AC}" type="datetimeFigureOut">
              <a:rPr lang="zh-TW" altLang="en-US"/>
              <a:pPr>
                <a:defRPr/>
              </a:pPr>
              <a:t>2021/12/24</a:t>
            </a:fld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9277"/>
            <a:ext cx="7942238" cy="30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F31EA-0C57-4EDC-958D-0DD3C93FDF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5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由於選擇權本身報酬不對稱性的原因</a:t>
            </a:r>
            <a:r>
              <a:rPr lang="en-US" altLang="zh-TW" dirty="0" smtClean="0"/>
              <a:t>,</a:t>
            </a:r>
            <a:r>
              <a:rPr lang="zh-TW" altLang="en-US" dirty="0" smtClean="0"/>
              <a:t>突顯波動率的價值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0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vega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變動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</a:t>
            </a:r>
            <a:endParaRPr lang="en-US" altLang="zh-TW" dirty="0" smtClean="0"/>
          </a:p>
          <a:p>
            <a:r>
              <a:rPr lang="zh-TW" altLang="en-US" dirty="0" smtClean="0"/>
              <a:t>在同一條線 同一個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r>
              <a:rPr lang="zh-TW" altLang="en-US" dirty="0" smtClean="0"/>
              <a:t>考慮損益不對稱性 在價平多波動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帶來的損益變化最大，所以價評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最大，價內或價外較低</a:t>
            </a:r>
          </a:p>
          <a:p>
            <a:r>
              <a:rPr lang="zh-TW" altLang="en-US" dirty="0" smtClean="0"/>
              <a:t>同一條下</a:t>
            </a:r>
            <a:r>
              <a:rPr lang="en-US" altLang="zh-TW" dirty="0" smtClean="0"/>
              <a:t>S</a:t>
            </a:r>
            <a:r>
              <a:rPr lang="zh-TW" altLang="en-US" dirty="0" smtClean="0"/>
              <a:t>偏離價平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會下降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vanna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價外高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的時候多波動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+-G</a:t>
            </a:r>
            <a:r>
              <a:rPr lang="zh-TW" altLang="en-US" dirty="0" smtClean="0"/>
              <a:t> 在走出去以後多走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帶來的效益會更高</a:t>
            </a:r>
            <a:endParaRPr lang="en-US" altLang="zh-TW" dirty="0" smtClean="0"/>
          </a:p>
          <a:p>
            <a:r>
              <a:rPr lang="en-US" altLang="zh-TW" dirty="0" smtClean="0"/>
              <a:t>Vega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微分是 </a:t>
            </a:r>
            <a:r>
              <a:rPr lang="en-US" altLang="zh-TW" dirty="0" err="1" smtClean="0"/>
              <a:t>vomma</a:t>
            </a:r>
            <a:r>
              <a:rPr lang="zh-TW" altLang="en-US" dirty="0" smtClean="0"/>
              <a:t> 但這個很少用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39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53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波動的期望值大概就是變異數</a:t>
            </a:r>
            <a:r>
              <a:rPr lang="zh-TW" altLang="en-US" baseline="0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sigma^2*T</a:t>
            </a:r>
          </a:p>
          <a:p>
            <a:r>
              <a:rPr lang="zh-TW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TW" dirty="0" smtClean="0">
                <a:latin typeface="Arial" panose="020B0604020202020204" pitchFamily="34" charset="0"/>
              </a:rPr>
              <a:t>sigma</a:t>
            </a:r>
            <a:r>
              <a:rPr lang="zh-TW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TW" dirty="0" smtClean="0">
                <a:latin typeface="Arial" panose="020B0604020202020204" pitchFamily="34" charset="0"/>
              </a:rPr>
              <a:t>T</a:t>
            </a:r>
            <a:r>
              <a:rPr lang="zh-TW" altLang="en-US" dirty="0" smtClean="0">
                <a:latin typeface="Arial" panose="020B0604020202020204" pitchFamily="34" charset="0"/>
              </a:rPr>
              <a:t>帶來的影響同向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6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e28306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e283068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812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e283068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e283068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bc7334d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bc7334d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72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bc7334d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bc7334d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2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2bc7334d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2bc7334d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5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bc7334d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bc7334d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 smtClean="0"/>
              <a:t>我的理解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endParaRPr lang="en-US" altLang="zh-TW" sz="3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zh-TW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時間間隔</a:t>
            </a:r>
            <a:r>
              <a:rPr lang="zh-TW" altLang="en-US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zh-TW" altLang="zh-TW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波動特性</a:t>
            </a:r>
            <a:r>
              <a:rPr lang="zh-TW" altLang="en-US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沒有必然的關係，而是市場的利多利空消息或是交易行為會與波動有高度相關</a:t>
            </a:r>
            <a:endParaRPr lang="en-US" altLang="zh-TW" sz="36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3600" b="1" dirty="0" smtClean="0">
                <a:latin typeface="Microsoft JhengHei"/>
                <a:ea typeface="Microsoft JhengHei"/>
                <a:sym typeface="Microsoft JhengHei"/>
              </a:rPr>
              <a:t>不同情境，價格分佈的參數都不同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17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2bc7334d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2bc7334d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9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估計交易日一年約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天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</a:rPr>
              <a:t>2018~2020</a:t>
            </a:r>
            <a:r>
              <a:rPr lang="zh-TW" altLang="en-US" dirty="0" smtClean="0">
                <a:latin typeface="Arial" panose="020B0604020202020204" pitchFamily="34" charset="0"/>
              </a:rPr>
              <a:t>實際  </a:t>
            </a:r>
            <a:r>
              <a:rPr lang="en-US" altLang="zh-TW" dirty="0" smtClean="0">
                <a:latin typeface="Arial" panose="020B0604020202020204" pitchFamily="34" charset="0"/>
              </a:rPr>
              <a:t>244~246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個常態相加變異數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倍，標準差 根號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 </a:t>
            </a:r>
            <a:r>
              <a:rPr lang="en-US" altLang="zh-TW" dirty="0" smtClean="0">
                <a:latin typeface="Arial" panose="020B0604020202020204" pitchFamily="34" charset="0"/>
              </a:rPr>
              <a:t>=16</a:t>
            </a:r>
            <a:r>
              <a:rPr lang="zh-TW" altLang="en-US" dirty="0" smtClean="0">
                <a:latin typeface="Arial" panose="020B0604020202020204" pitchFamily="34" charset="0"/>
              </a:rPr>
              <a:t>倍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1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bc7334d8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bc7334d8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96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2bc7334d8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2bc7334d8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336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2bc7334d8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2bc7334d8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26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2bc7334d8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2bc7334d8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74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2bc7334d8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2bc7334d8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2bc7334d8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2bc7334d8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1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2bc7334d8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2bc7334d8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Price Difference</a:t>
            </a:r>
            <a:r>
              <a:rPr lang="zh-TW" altLang="en-US" baseline="0" dirty="0" smtClean="0"/>
              <a:t>圖是固定一個</a:t>
            </a:r>
            <a:r>
              <a:rPr lang="en-US" altLang="zh-TW" baseline="0" dirty="0" smtClean="0"/>
              <a:t>Strike</a:t>
            </a:r>
            <a:r>
              <a:rPr lang="zh-TW" altLang="en-US" baseline="0" dirty="0" smtClean="0"/>
              <a:t>之下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Price</a:t>
            </a:r>
            <a:r>
              <a:rPr lang="zh-TW" altLang="en-US" baseline="0" dirty="0" smtClean="0"/>
              <a:t>在不同情況的差異</a:t>
            </a:r>
            <a:endParaRPr lang="en-US" altLang="zh-TW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baseline="0" dirty="0" smtClean="0"/>
              <a:t>因此圖中左側是我們平時習慣看</a:t>
            </a:r>
            <a:r>
              <a:rPr lang="en-US" altLang="zh-TW" baseline="0" dirty="0" err="1" smtClean="0"/>
              <a:t>Volcurve</a:t>
            </a:r>
            <a:r>
              <a:rPr lang="zh-TW" altLang="en-US" baseline="0" dirty="0" smtClean="0"/>
              <a:t>圖的上方，右側是</a:t>
            </a:r>
            <a:r>
              <a:rPr lang="en-US" altLang="zh-TW" baseline="0" dirty="0" err="1" smtClean="0"/>
              <a:t>Volcurve</a:t>
            </a:r>
            <a:r>
              <a:rPr lang="zh-TW" altLang="en-US" baseline="0" dirty="0" smtClean="0"/>
              <a:t>圖的下方</a:t>
            </a:r>
            <a:endParaRPr lang="en-US" altLang="zh-TW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baseline="0" dirty="0" smtClean="0"/>
              <a:t>當</a:t>
            </a:r>
            <a:r>
              <a:rPr lang="en-US" altLang="zh-TW" baseline="0" dirty="0" smtClean="0"/>
              <a:t>rho=0.5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 S</a:t>
            </a:r>
            <a:r>
              <a:rPr lang="zh-TW" altLang="en-US" baseline="0" dirty="0" smtClean="0">
                <a:sym typeface="Wingdings" panose="05000000000000000000" pitchFamily="2" charset="2"/>
              </a:rPr>
              <a:t>和</a:t>
            </a:r>
            <a:r>
              <a:rPr lang="en-US" altLang="zh-TW" baseline="0" dirty="0" err="1" smtClean="0">
                <a:sym typeface="Wingdings" panose="05000000000000000000" pitchFamily="2" charset="2"/>
              </a:rPr>
              <a:t>Vol</a:t>
            </a:r>
            <a:r>
              <a:rPr lang="zh-TW" altLang="en-US" baseline="0" dirty="0" smtClean="0">
                <a:sym typeface="Wingdings" panose="05000000000000000000" pitchFamily="2" charset="2"/>
              </a:rPr>
              <a:t>變動同向 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err="1" smtClean="0">
                <a:sym typeface="Wingdings" panose="05000000000000000000" pitchFamily="2" charset="2"/>
              </a:rPr>
              <a:t>rr</a:t>
            </a:r>
            <a:r>
              <a:rPr lang="en-US" altLang="zh-TW" baseline="0" dirty="0" smtClean="0">
                <a:sym typeface="Wingdings" panose="05000000000000000000" pitchFamily="2" charset="2"/>
              </a:rPr>
              <a:t>&gt;0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上方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波動大、價格</a:t>
            </a:r>
            <a:r>
              <a:rPr lang="en-US" altLang="zh-TW" baseline="0" dirty="0" smtClean="0">
                <a:sym typeface="Wingdings" panose="05000000000000000000" pitchFamily="2" charset="2"/>
              </a:rPr>
              <a:t>SV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高</a:t>
            </a:r>
            <a:endParaRPr lang="en-US" altLang="zh-TW" baseline="0" dirty="0" smtClean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>
                <a:sym typeface="Wingdings" panose="05000000000000000000" pitchFamily="2" charset="2"/>
              </a:rPr>
              <a:t>		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          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          下方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波動小、價格</a:t>
            </a:r>
            <a:r>
              <a:rPr lang="en-US" altLang="zh-TW" baseline="0" dirty="0" smtClean="0">
                <a:sym typeface="Wingdings" panose="05000000000000000000" pitchFamily="2" charset="2"/>
              </a:rPr>
              <a:t>SV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低</a:t>
            </a:r>
            <a:endParaRPr lang="en-US" altLang="zh-TW" baseline="0" dirty="0" smtClean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>
                <a:sym typeface="Wingdings" panose="05000000000000000000" pitchFamily="2" charset="2"/>
              </a:rPr>
              <a:t>2.</a:t>
            </a:r>
            <a:r>
              <a:rPr lang="zh-TW" altLang="en-US" baseline="0" dirty="0" smtClean="0">
                <a:sym typeface="Wingdings" panose="05000000000000000000" pitchFamily="2" charset="2"/>
              </a:rPr>
              <a:t>  </a:t>
            </a:r>
            <a:r>
              <a:rPr lang="zh-TW" altLang="en-US" baseline="0" dirty="0" smtClean="0"/>
              <a:t>當</a:t>
            </a:r>
            <a:r>
              <a:rPr lang="en-US" altLang="zh-TW" baseline="0" dirty="0" smtClean="0"/>
              <a:t>rho=-0.5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 S</a:t>
            </a:r>
            <a:r>
              <a:rPr lang="zh-TW" altLang="en-US" baseline="0" dirty="0" smtClean="0">
                <a:sym typeface="Wingdings" panose="05000000000000000000" pitchFamily="2" charset="2"/>
              </a:rPr>
              <a:t>和</a:t>
            </a:r>
            <a:r>
              <a:rPr lang="en-US" altLang="zh-TW" baseline="0" dirty="0" err="1" smtClean="0">
                <a:sym typeface="Wingdings" panose="05000000000000000000" pitchFamily="2" charset="2"/>
              </a:rPr>
              <a:t>Vol</a:t>
            </a:r>
            <a:r>
              <a:rPr lang="zh-TW" altLang="en-US" baseline="0" dirty="0" smtClean="0">
                <a:sym typeface="Wingdings" panose="05000000000000000000" pitchFamily="2" charset="2"/>
              </a:rPr>
              <a:t>變動反向 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err="1" smtClean="0">
                <a:sym typeface="Wingdings" panose="05000000000000000000" pitchFamily="2" charset="2"/>
              </a:rPr>
              <a:t>rr</a:t>
            </a:r>
            <a:r>
              <a:rPr lang="en-US" altLang="zh-TW" baseline="0" dirty="0" smtClean="0">
                <a:sym typeface="Wingdings" panose="05000000000000000000" pitchFamily="2" charset="2"/>
              </a:rPr>
              <a:t>&lt;0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zh-TW" altLang="en-US" baseline="0" dirty="0" smtClean="0">
                <a:sym typeface="Wingdings" panose="05000000000000000000" pitchFamily="2" charset="2"/>
              </a:rPr>
              <a:t>上方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波動小、價格</a:t>
            </a:r>
            <a:r>
              <a:rPr lang="en-US" altLang="zh-TW" baseline="0" dirty="0" smtClean="0">
                <a:sym typeface="Wingdings" panose="05000000000000000000" pitchFamily="2" charset="2"/>
              </a:rPr>
              <a:t>SV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低</a:t>
            </a:r>
            <a:endParaRPr lang="en-US" altLang="zh-TW" baseline="0" dirty="0" smtClean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>
                <a:sym typeface="Wingdings" panose="05000000000000000000" pitchFamily="2" charset="2"/>
              </a:rPr>
              <a:t>		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          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           下方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波動大、價格</a:t>
            </a:r>
            <a:r>
              <a:rPr lang="en-US" altLang="zh-TW" baseline="0" dirty="0" smtClean="0">
                <a:sym typeface="Wingdings" panose="05000000000000000000" pitchFamily="2" charset="2"/>
              </a:rPr>
              <a:t>SV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高</a:t>
            </a:r>
            <a:endParaRPr lang="en-US" altLang="zh-TW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20199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2bc7334d8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2bc7334d8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baseline="0" dirty="0" smtClean="0"/>
              <a:t>當</a:t>
            </a:r>
            <a:r>
              <a:rPr lang="en-US" altLang="zh-TW" baseline="0" dirty="0" smtClean="0"/>
              <a:t>Sigma=0   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 </a:t>
            </a:r>
            <a:r>
              <a:rPr lang="zh-TW" altLang="en-US" baseline="0" dirty="0" smtClean="0">
                <a:sym typeface="Wingdings" panose="05000000000000000000" pitchFamily="2" charset="2"/>
              </a:rPr>
              <a:t>分布峰度與常態相同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smtClean="0">
                <a:sym typeface="Wingdings" panose="05000000000000000000" pitchFamily="2" charset="2"/>
              </a:rPr>
              <a:t>Premium</a:t>
            </a:r>
            <a:r>
              <a:rPr lang="zh-TW" altLang="en-US" baseline="0" dirty="0" smtClean="0">
                <a:sym typeface="Wingdings" panose="05000000000000000000" pitchFamily="2" charset="2"/>
              </a:rPr>
              <a:t>同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zh-TW" baseline="0" dirty="0" smtClean="0">
                <a:sym typeface="Wingdings" panose="05000000000000000000" pitchFamily="2" charset="2"/>
              </a:rPr>
              <a:t>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>
                <a:sym typeface="Wingdings" panose="05000000000000000000" pitchFamily="2" charset="2"/>
              </a:rPr>
              <a:t>2.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</a:t>
            </a:r>
            <a:r>
              <a:rPr lang="zh-TW" altLang="en-US" baseline="0" dirty="0" smtClean="0"/>
              <a:t>當</a:t>
            </a:r>
            <a:r>
              <a:rPr lang="en-US" altLang="zh-TW" baseline="0" dirty="0" smtClean="0"/>
              <a:t>Sigma=0.4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分布峰度</a:t>
            </a:r>
            <a:r>
              <a:rPr lang="en-US" altLang="zh-TW" baseline="0" dirty="0" smtClean="0">
                <a:sym typeface="Wingdings" panose="05000000000000000000" pitchFamily="2" charset="2"/>
              </a:rPr>
              <a:t>&gt;</a:t>
            </a:r>
            <a:r>
              <a:rPr lang="zh-TW" altLang="en-US" baseline="0" dirty="0" smtClean="0">
                <a:sym typeface="Wingdings" panose="05000000000000000000" pitchFamily="2" charset="2"/>
              </a:rPr>
              <a:t>常態分布</a:t>
            </a:r>
            <a:r>
              <a:rPr lang="en-US" altLang="zh-TW" baseline="0" dirty="0" smtClean="0">
                <a:sym typeface="Wingdings" panose="05000000000000000000" pitchFamily="2" charset="2"/>
              </a:rPr>
              <a:t>(</a:t>
            </a:r>
            <a:r>
              <a:rPr lang="zh-TW" altLang="en-US" baseline="0" dirty="0" smtClean="0">
                <a:sym typeface="Wingdings" panose="05000000000000000000" pitchFamily="2" charset="2"/>
              </a:rPr>
              <a:t>高峽峰</a:t>
            </a:r>
            <a:r>
              <a:rPr lang="en-US" altLang="zh-TW" baseline="0" dirty="0" smtClean="0">
                <a:sym typeface="Wingdings" panose="05000000000000000000" pitchFamily="2" charset="2"/>
              </a:rPr>
              <a:t>+</a:t>
            </a:r>
            <a:r>
              <a:rPr lang="zh-TW" altLang="en-US" baseline="0" dirty="0" smtClean="0">
                <a:sym typeface="Wingdings" panose="05000000000000000000" pitchFamily="2" charset="2"/>
              </a:rPr>
              <a:t>厚尾</a:t>
            </a:r>
            <a:r>
              <a:rPr lang="en-US" altLang="zh-TW" baseline="0" dirty="0" smtClean="0">
                <a:sym typeface="Wingdings" panose="05000000000000000000" pitchFamily="2" charset="2"/>
              </a:rPr>
              <a:t>)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兩側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波動大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更容易走到價外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Premium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高</a:t>
            </a:r>
            <a:endParaRPr lang="en-US" altLang="zh-TW" baseline="0" dirty="0" smtClean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>
                <a:sym typeface="Wingdings" panose="05000000000000000000" pitchFamily="2" charset="2"/>
              </a:rPr>
              <a:t>		</a:t>
            </a:r>
            <a:r>
              <a:rPr lang="zh-TW" altLang="en-US" baseline="0" dirty="0" smtClean="0">
                <a:sym typeface="Wingdings" panose="05000000000000000000" pitchFamily="2" charset="2"/>
              </a:rPr>
              <a:t>                                              中間</a:t>
            </a:r>
            <a:r>
              <a:rPr lang="en-US" altLang="zh-TW" baseline="0" dirty="0" smtClean="0">
                <a:sym typeface="Wingdings" panose="05000000000000000000" pitchFamily="2" charset="2"/>
              </a:rPr>
              <a:t>:</a:t>
            </a:r>
            <a:r>
              <a:rPr lang="zh-TW" altLang="en-US" baseline="0" dirty="0" smtClean="0">
                <a:sym typeface="Wingdings" panose="05000000000000000000" pitchFamily="2" charset="2"/>
              </a:rPr>
              <a:t>波動小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</a:t>
            </a:r>
            <a:r>
              <a:rPr lang="zh-TW" altLang="en-US" baseline="0" dirty="0" smtClean="0">
                <a:sym typeface="Wingdings" panose="05000000000000000000" pitchFamily="2" charset="2"/>
              </a:rPr>
              <a:t> 更容易離開價平</a:t>
            </a:r>
            <a:r>
              <a:rPr lang="en-US" altLang="zh-TW" baseline="0" dirty="0" smtClean="0">
                <a:sym typeface="Wingdings" panose="05000000000000000000" pitchFamily="2" charset="2"/>
              </a:rPr>
              <a:t>Premium</a:t>
            </a:r>
            <a:r>
              <a:rPr lang="zh-TW" altLang="en-US" baseline="0" dirty="0" smtClean="0">
                <a:sym typeface="Wingdings" panose="05000000000000000000" pitchFamily="2" charset="2"/>
              </a:rPr>
              <a:t>較</a:t>
            </a:r>
            <a:r>
              <a:rPr lang="en-US" altLang="zh-TW" baseline="0" dirty="0" smtClean="0">
                <a:sym typeface="Wingdings" panose="05000000000000000000" pitchFamily="2" charset="2"/>
              </a:rPr>
              <a:t>BS</a:t>
            </a:r>
            <a:r>
              <a:rPr lang="zh-TW" altLang="en-US" baseline="0" dirty="0" smtClean="0">
                <a:sym typeface="Wingdings" panose="05000000000000000000" pitchFamily="2" charset="2"/>
              </a:rPr>
              <a:t>低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96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2bc7334d8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2bc7334d8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861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 市場漲跌分布的波動性會隨著市況不同而有不同的分布，並非如</a:t>
            </a:r>
            <a:r>
              <a:rPr lang="en-US" altLang="zh-TW" dirty="0" smtClean="0"/>
              <a:t>BS</a:t>
            </a:r>
            <a:r>
              <a:rPr lang="zh-TW" altLang="en-US" dirty="0" smtClean="0"/>
              <a:t>假設一樣是常數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425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3317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66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63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6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97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676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隨著</a:t>
            </a:r>
            <a:r>
              <a:rPr lang="en-US" altLang="zh-TW" baseline="0" dirty="0" err="1" smtClean="0"/>
              <a:t>vol</a:t>
            </a:r>
            <a:r>
              <a:rPr lang="zh-TW" altLang="en-US" baseline="0" dirty="0" smtClean="0"/>
              <a:t>越低，</a:t>
            </a:r>
            <a:endParaRPr lang="en-US" altLang="zh-TW" baseline="0" dirty="0" smtClean="0"/>
          </a:p>
          <a:p>
            <a:r>
              <a:rPr lang="en-US" altLang="zh-TW" baseline="0" dirty="0" smtClean="0"/>
              <a:t>Delta</a:t>
            </a:r>
            <a:r>
              <a:rPr lang="zh-TW" altLang="en-US" baseline="0" dirty="0" smtClean="0"/>
              <a:t>隨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變化越敏感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Dleta</a:t>
            </a:r>
            <a:r>
              <a:rPr lang="zh-TW" altLang="en-US" dirty="0" smtClean="0"/>
              <a:t>就是價內的機率</a:t>
            </a:r>
            <a:endParaRPr lang="en-US" altLang="zh-TW" dirty="0" smtClean="0"/>
          </a:p>
          <a:p>
            <a:r>
              <a:rPr lang="zh-TW" altLang="en-US" dirty="0" smtClean="0"/>
              <a:t>隨著波動度降低， </a:t>
            </a:r>
            <a:r>
              <a:rPr lang="en-US" altLang="zh-TW" dirty="0" smtClean="0"/>
              <a:t>S</a:t>
            </a:r>
            <a:r>
              <a:rPr lang="zh-TW" altLang="en-US" dirty="0" smtClean="0"/>
              <a:t>影響力越大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52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對</a:t>
            </a:r>
            <a:r>
              <a:rPr lang="en-US" altLang="zh-TW" dirty="0" smtClean="0"/>
              <a:t>S</a:t>
            </a:r>
            <a:r>
              <a:rPr lang="zh-TW" altLang="en-US" dirty="0" smtClean="0"/>
              <a:t>微分，從剛剛的圖可以看出來</a:t>
            </a:r>
            <a:endParaRPr lang="en-US" altLang="zh-TW" dirty="0" smtClean="0"/>
          </a:p>
          <a:p>
            <a:r>
              <a:rPr lang="zh-TW" altLang="en-US" dirty="0" smtClean="0"/>
              <a:t>波動率越低斜率變化比較陡 圖形長這樣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變化長出來的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當波度度低時 已實現的</a:t>
            </a:r>
            <a:r>
              <a:rPr lang="en-US" altLang="zh-TW" dirty="0" smtClean="0"/>
              <a:t>S</a:t>
            </a:r>
            <a:r>
              <a:rPr lang="zh-TW" altLang="en-US" dirty="0" smtClean="0"/>
              <a:t>帶來的多空單變化比較敏感，</a:t>
            </a:r>
            <a:endParaRPr lang="en-US" altLang="zh-TW" dirty="0" smtClean="0"/>
          </a:p>
          <a:p>
            <a:r>
              <a:rPr lang="zh-TW" altLang="en-US" dirty="0" smtClean="0"/>
              <a:t>就像是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已經到這邊了波動度低離開這個區間的機率低，所以</a:t>
            </a:r>
            <a:r>
              <a:rPr lang="en-US" altLang="zh-TW" dirty="0" smtClean="0"/>
              <a:t>G</a:t>
            </a:r>
            <a:r>
              <a:rPr lang="zh-TW" altLang="en-US" dirty="0" smtClean="0"/>
              <a:t>比較大 比較敏感</a:t>
            </a:r>
            <a:endParaRPr lang="en-US" altLang="zh-TW" dirty="0" smtClean="0"/>
          </a:p>
          <a:p>
            <a:r>
              <a:rPr lang="zh-TW" altLang="en-US" dirty="0" smtClean="0"/>
              <a:t>所以波動度越低的變化方向其實跟</a:t>
            </a:r>
            <a:r>
              <a:rPr lang="en-US" altLang="zh-TW" dirty="0" smtClean="0"/>
              <a:t>t</a:t>
            </a:r>
            <a:r>
              <a:rPr lang="zh-TW" altLang="en-US" dirty="0" smtClean="0"/>
              <a:t>越短一樣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87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CB1FF-5CB6-4983-B0D7-5DEF4EECB5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2F9EF-89B1-45B0-9804-BADAF5ACC2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1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76C7-D411-44C7-B312-EF529EF1E4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67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6D7D-502C-45D9-A379-754E683CA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0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94672-47A9-484D-B1B1-D7F80E9A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15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053F-90E2-4230-A677-4DC4BF640A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54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4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B5C5-4BA8-42E0-BB33-482A17BA10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5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B773-6339-4D5A-B17C-5FAA02223D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9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282A-6513-4C69-918D-4552EAAC5F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8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9DC8-5B8E-4746-8DA1-4EDCCEA717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E602-A999-4176-988E-E0B0D702A7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1B6-E397-46D4-9261-92329A915D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9561C-D726-4610-A14E-00C006827E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EF29-CA0E-419D-BB34-DA2B2BF588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75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YTS-4.13.jp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0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81763"/>
            <a:ext cx="2133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532F6F-9CCC-431C-BF4C-C98AB2E0F1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19" r:id="rId14"/>
    <p:sldLayoutId id="2147483720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oleObject" Target="../embeddings/Microsoft_Excel_97-2003____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Microsoft_Excel_97-2003____2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___3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F%BA%E8%B4%9D%E5%B0%94%E7%BB%8F%E6%B5%8E%E5%AD%A6%E5%A5%96" TargetMode="Externa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00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204152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波動率介紹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Greeks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zh-TW" altLang="en-US" dirty="0" smtClean="0"/>
              <a:t>唐心</a:t>
            </a:r>
            <a:r>
              <a:rPr lang="zh-TW" altLang="en-US" dirty="0"/>
              <a:t>誠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價格波動率的類型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375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價格波動率的類型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99350" cy="3989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TW" sz="2400" dirty="0" smtClean="0"/>
              <a:t>Actual volatility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800" dirty="0" smtClean="0"/>
              <a:t>The standardized measurement of the fluctuation of a market, from a given time until expiration, is call actual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Historical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past market behavior measurement is called historical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Forecast (Future)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volatility of the underlying future which is generated by using statistical methods to analyze historical data.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Implied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Implied volatility is a component of an options current price.</a:t>
            </a:r>
          </a:p>
        </p:txBody>
      </p:sp>
    </p:spTree>
    <p:extLst>
      <p:ext uri="{BB962C8B-B14F-4D97-AF65-F5344CB8AC3E}">
        <p14:creationId xmlns:p14="http://schemas.microsoft.com/office/powerpoint/2010/main" val="8984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003"/>
            <a:ext cx="8229600" cy="720725"/>
          </a:xfrm>
        </p:spPr>
        <p:txBody>
          <a:bodyPr/>
          <a:lstStyle/>
          <a:p>
            <a:r>
              <a:rPr lang="zh-TW" altLang="en-US" dirty="0" smtClean="0"/>
              <a:t>常見的波動率計算公式</a:t>
            </a:r>
          </a:p>
        </p:txBody>
      </p:sp>
      <p:pic>
        <p:nvPicPr>
          <p:cNvPr id="64516" name="Picture 4" descr="The Options Industry Council (OIC) - Technical Infor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4744"/>
            <a:ext cx="3705225" cy="3105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8" name="Picture 2" descr="How to Calculate Daily Volatility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3702614" cy="1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15616" y="1412776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用開收盤</a:t>
            </a:r>
            <a:r>
              <a:rPr lang="zh-TW" altLang="en-US" sz="2800" dirty="0"/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435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003"/>
            <a:ext cx="8229600" cy="720725"/>
          </a:xfrm>
        </p:spPr>
        <p:txBody>
          <a:bodyPr/>
          <a:lstStyle/>
          <a:p>
            <a:r>
              <a:rPr lang="zh-TW" altLang="en-US" dirty="0" smtClean="0"/>
              <a:t>常見的波動率計算公式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15616" y="1412776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用高低點計算</a:t>
            </a:r>
            <a:endParaRPr lang="zh-TW" altLang="en-US" sz="2800" dirty="0"/>
          </a:p>
        </p:txBody>
      </p:sp>
      <p:pic>
        <p:nvPicPr>
          <p:cNvPr id="66562" name="Picture 2" descr="https://miro.medium.com/max/854/1*pRMUBiu5VJz1rTu7x6uS3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419725" cy="2114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987824" y="4300250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F:</a:t>
            </a:r>
            <a:r>
              <a:rPr lang="zh-TW" altLang="en-US" sz="2800" dirty="0" smtClean="0"/>
              <a:t> 一天多少個取樣點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003"/>
            <a:ext cx="8229600" cy="720725"/>
          </a:xfrm>
        </p:spPr>
        <p:txBody>
          <a:bodyPr/>
          <a:lstStyle/>
          <a:p>
            <a:r>
              <a:rPr lang="zh-TW" altLang="en-US" dirty="0" smtClean="0"/>
              <a:t>常見的波動率計算公式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15616" y="1412776"/>
            <a:ext cx="4909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3. Average True Range (ATR)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4864"/>
            <a:ext cx="3960440" cy="1824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586" name="Picture 2" descr="How to Measure Volatility with Average True Range (ATR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79" y="4221088"/>
            <a:ext cx="5142531" cy="23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140968"/>
            <a:ext cx="2016224" cy="842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波動率與時間對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的影響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38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 Greeks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2" y="1124744"/>
            <a:ext cx="6129376" cy="4153238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716016" y="2780928"/>
            <a:ext cx="1224136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00113" y="1484313"/>
          <a:ext cx="74628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圖表" r:id="rId4" imgW="7468247" imgH="4554107" progId="Excel.Chart.8">
                  <p:embed/>
                </p:oleObj>
              </mc:Choice>
              <mc:Fallback>
                <p:oleObj name="圖表" r:id="rId4" imgW="7468247" imgH="45541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462837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181225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63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90600" y="1066800"/>
          <a:ext cx="72390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圖表" r:id="rId4" imgW="7242676" imgH="4084674" progId="Excel.Chart.8">
                  <p:embed/>
                </p:oleObj>
              </mc:Choice>
              <mc:Fallback>
                <p:oleObj name="圖表" r:id="rId4" imgW="7242676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239000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436813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21352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85838" y="1412875"/>
          <a:ext cx="7467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圖表" r:id="rId4" imgW="7474344" imgH="4084674" progId="Excel.Chart.8">
                  <p:embed/>
                </p:oleObj>
              </mc:Choice>
              <mc:Fallback>
                <p:oleObj name="圖表" r:id="rId4" imgW="7474344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412875"/>
                        <a:ext cx="7467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85838" y="765175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2933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波動率介紹</a:t>
            </a:r>
            <a:endParaRPr lang="en-US" altLang="zh-TW" dirty="0" smtClean="0"/>
          </a:p>
          <a:p>
            <a:r>
              <a:rPr lang="zh-TW" altLang="en-US" dirty="0" smtClean="0"/>
              <a:t>波動</a:t>
            </a:r>
            <a:r>
              <a:rPr lang="zh-TW" altLang="en-US" dirty="0"/>
              <a:t>率的類型</a:t>
            </a:r>
            <a:endParaRPr lang="en-US" altLang="zh-TW" dirty="0" smtClean="0"/>
          </a:p>
          <a:p>
            <a:r>
              <a:rPr lang="zh-TW" altLang="en-US" dirty="0"/>
              <a:t>波動率與時間對選擇權</a:t>
            </a:r>
            <a:r>
              <a:rPr lang="en-US" altLang="zh-TW" dirty="0"/>
              <a:t>Greeks</a:t>
            </a:r>
            <a:r>
              <a:rPr lang="zh-TW" altLang="en-US" dirty="0"/>
              <a:t>的</a:t>
            </a:r>
            <a:r>
              <a:rPr lang="zh-TW" altLang="en-US" dirty="0" smtClean="0"/>
              <a:t>影響</a:t>
            </a:r>
            <a:endParaRPr lang="en-US" altLang="zh-TW" dirty="0" smtClean="0"/>
          </a:p>
          <a:p>
            <a:r>
              <a:rPr lang="zh-TW" altLang="en-US" dirty="0" smtClean="0"/>
              <a:t>金融資料的分</a:t>
            </a:r>
            <a:r>
              <a:rPr lang="zh-TW" altLang="en-US" dirty="0"/>
              <a:t>佈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r>
              <a:rPr lang="zh-TW" altLang="en-US" dirty="0" smtClean="0"/>
              <a:t>波動率</a:t>
            </a:r>
            <a:r>
              <a:rPr lang="zh-TW" altLang="en-US" dirty="0"/>
              <a:t>的</a:t>
            </a:r>
            <a:r>
              <a:rPr lang="zh-TW" altLang="en-US" dirty="0" smtClean="0"/>
              <a:t>研究歷史</a:t>
            </a:r>
            <a:endParaRPr lang="en-US" altLang="zh-TW" dirty="0" smtClean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4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2" y="836712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價平</a:t>
                </a: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結論：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在價平對</a:t>
                </a:r>
                <a:r>
                  <a:rPr lang="en-US" altLang="zh-TW" dirty="0" err="1" smtClean="0"/>
                  <a:t>vol</a:t>
                </a:r>
                <a:r>
                  <a:rPr lang="zh-TW" altLang="en-US" dirty="0" smtClean="0"/>
                  <a:t>的變動量很不明顯，但不為零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價平附近的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標準常態分布的</m:t>
                    </m:r>
                  </m:oMath>
                </a14:m>
                <a:r>
                  <a:rPr lang="zh-TW" altLang="en-US" dirty="0" smtClean="0"/>
                  <a:t>機率密度函數，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為年化時間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在一般交易的情況，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幾乎都在鐘形的最高點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blipFill rotWithShape="0">
                <a:blip r:embed="rId3"/>
                <a:stretch>
                  <a:fillRect l="-748" t="-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85800" y="1628800"/>
            <a:ext cx="78454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TW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greeks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的影響效果類似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價平的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最大，但對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極不敏感；價內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、價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外的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較敏感</a:t>
            </a:r>
            <a:endParaRPr lang="en-US" altLang="zh-TW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TW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5334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小結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00" y="2627784"/>
            <a:ext cx="5538000" cy="3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金融資料的分佈特性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63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zh-TW" altLang="en-US" sz="3500" b="1" dirty="0">
                <a:latin typeface="Microsoft JhengHei"/>
                <a:ea typeface="Microsoft JhengHei"/>
                <a:cs typeface="Microsoft JhengHei"/>
              </a:rPr>
              <a:t>金融資料的分佈特性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199" y="1600201"/>
            <a:ext cx="7859217" cy="964704"/>
          </a:xfrm>
        </p:spPr>
        <p:txBody>
          <a:bodyPr/>
          <a:lstStyle/>
          <a:p>
            <a:r>
              <a:rPr lang="zh-TW" altLang="en-US" dirty="0"/>
              <a:t>如果漲跌是前後不相關的，也就是漲跌機率是固定的，經過任意時間間隔的價格應該是常態分配。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A053F-90E2-4230-A677-4DC4BF640AF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6" name="Google Shape;73;p14"/>
          <p:cNvPicPr preferRelativeResize="0"/>
          <p:nvPr/>
        </p:nvPicPr>
        <p:blipFill rotWithShape="1">
          <a:blip r:embed="rId2">
            <a:alphaModFix/>
          </a:blip>
          <a:srcRect l="68260" t="69031"/>
          <a:stretch/>
        </p:blipFill>
        <p:spPr>
          <a:xfrm>
            <a:off x="1328650" y="5430625"/>
            <a:ext cx="3051776" cy="10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6;p14"/>
          <p:cNvPicPr preferRelativeResize="0"/>
          <p:nvPr/>
        </p:nvPicPr>
        <p:blipFill rotWithShape="1">
          <a:blip r:embed="rId2">
            <a:alphaModFix/>
          </a:blip>
          <a:srcRect r="33047"/>
          <a:stretch/>
        </p:blipFill>
        <p:spPr>
          <a:xfrm>
            <a:off x="4935325" y="3061612"/>
            <a:ext cx="3929751" cy="33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7;p14"/>
          <p:cNvSpPr txBox="1"/>
          <p:nvPr/>
        </p:nvSpPr>
        <p:spPr>
          <a:xfrm>
            <a:off x="2445200" y="2562150"/>
            <a:ext cx="1002838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100 元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" name="Google Shape;78;p14"/>
          <p:cNvCxnSpPr/>
          <p:nvPr/>
        </p:nvCxnSpPr>
        <p:spPr>
          <a:xfrm rot="16200000" flipH="1">
            <a:off x="2865938" y="2974913"/>
            <a:ext cx="3660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9;p14"/>
          <p:cNvCxnSpPr/>
          <p:nvPr/>
        </p:nvCxnSpPr>
        <p:spPr>
          <a:xfrm rot="5400000">
            <a:off x="2464388" y="2998163"/>
            <a:ext cx="348600" cy="3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80;p14"/>
          <p:cNvSpPr txBox="1"/>
          <p:nvPr/>
        </p:nvSpPr>
        <p:spPr>
          <a:xfrm>
            <a:off x="2161200" y="3402800"/>
            <a:ext cx="818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90 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" name="Google Shape;81;p14"/>
          <p:cNvCxnSpPr/>
          <p:nvPr/>
        </p:nvCxnSpPr>
        <p:spPr>
          <a:xfrm>
            <a:off x="3374824" y="3880175"/>
            <a:ext cx="405088" cy="286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82;p14"/>
          <p:cNvCxnSpPr/>
          <p:nvPr/>
        </p:nvCxnSpPr>
        <p:spPr>
          <a:xfrm rot="5400000">
            <a:off x="3007024" y="3853288"/>
            <a:ext cx="348600" cy="3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83;p14"/>
          <p:cNvSpPr txBox="1"/>
          <p:nvPr/>
        </p:nvSpPr>
        <p:spPr>
          <a:xfrm>
            <a:off x="3387925" y="4183950"/>
            <a:ext cx="101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121 元 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(+10%)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84;p14"/>
          <p:cNvSpPr txBox="1"/>
          <p:nvPr/>
        </p:nvSpPr>
        <p:spPr>
          <a:xfrm>
            <a:off x="2524300" y="4243450"/>
            <a:ext cx="818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99 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" name="Google Shape;85;p14"/>
          <p:cNvCxnSpPr>
            <a:endCxn id="15" idx="0"/>
          </p:cNvCxnSpPr>
          <p:nvPr/>
        </p:nvCxnSpPr>
        <p:spPr>
          <a:xfrm>
            <a:off x="2467750" y="3835450"/>
            <a:ext cx="465900" cy="4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86;p14"/>
          <p:cNvCxnSpPr/>
          <p:nvPr/>
        </p:nvCxnSpPr>
        <p:spPr>
          <a:xfrm rot="5400000">
            <a:off x="2055163" y="3816138"/>
            <a:ext cx="348600" cy="3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87;p14"/>
          <p:cNvSpPr txBox="1"/>
          <p:nvPr/>
        </p:nvSpPr>
        <p:spPr>
          <a:xfrm>
            <a:off x="1576524" y="4212099"/>
            <a:ext cx="1044371" cy="68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89 元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(-10%)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88;p14"/>
          <p:cNvSpPr txBox="1"/>
          <p:nvPr/>
        </p:nvSpPr>
        <p:spPr>
          <a:xfrm>
            <a:off x="2979899" y="3416800"/>
            <a:ext cx="99101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110 元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" name="Google Shape;89;p14"/>
          <p:cNvCxnSpPr/>
          <p:nvPr/>
        </p:nvCxnSpPr>
        <p:spPr>
          <a:xfrm>
            <a:off x="1062950" y="6344250"/>
            <a:ext cx="358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91;p14"/>
          <p:cNvSpPr txBox="1"/>
          <p:nvPr/>
        </p:nvSpPr>
        <p:spPr>
          <a:xfrm>
            <a:off x="1619672" y="3396588"/>
            <a:ext cx="818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" name="Google Shape;92;p14"/>
          <p:cNvSpPr txBox="1"/>
          <p:nvPr/>
        </p:nvSpPr>
        <p:spPr>
          <a:xfrm>
            <a:off x="3707904" y="3416800"/>
            <a:ext cx="818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" name="Google Shape;93;p14"/>
          <p:cNvSpPr txBox="1"/>
          <p:nvPr/>
        </p:nvSpPr>
        <p:spPr>
          <a:xfrm>
            <a:off x="1043608" y="4243450"/>
            <a:ext cx="818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25%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94;p14"/>
          <p:cNvSpPr txBox="1"/>
          <p:nvPr/>
        </p:nvSpPr>
        <p:spPr>
          <a:xfrm>
            <a:off x="4116625" y="4212100"/>
            <a:ext cx="8187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25%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" name="Google Shape;95;p14"/>
          <p:cNvSpPr txBox="1"/>
          <p:nvPr/>
        </p:nvSpPr>
        <p:spPr>
          <a:xfrm>
            <a:off x="2629338" y="4535113"/>
            <a:ext cx="8187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01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50" y="2012486"/>
            <a:ext cx="3511125" cy="432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475" y="2191700"/>
            <a:ext cx="3425575" cy="4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763925" y="1069996"/>
            <a:ext cx="3943200" cy="99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考慮尾部擬合，呈現高狹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峰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/>
              <a:t>(Kurtosis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&gt;3)</a:t>
            </a:r>
            <a:endParaRPr sz="2400" b="1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066475" y="1052736"/>
            <a:ext cx="3943200" cy="92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考慮峰部擬合，呈現厚尾</a:t>
            </a:r>
            <a:endParaRPr sz="2400" b="1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69150" y="5287350"/>
            <a:ext cx="789900" cy="3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235450" y="5207100"/>
            <a:ext cx="833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擬合</a:t>
            </a:r>
            <a:endParaRPr sz="2400" b="1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738975" y="3241200"/>
            <a:ext cx="789900" cy="3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905275" y="3160950"/>
            <a:ext cx="833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擬合</a:t>
            </a:r>
            <a:endParaRPr sz="2400" b="1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369475" y="2436250"/>
            <a:ext cx="577800" cy="238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2347190">
            <a:off x="5723596" y="4765173"/>
            <a:ext cx="577705" cy="182715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-2700000">
            <a:off x="7301564" y="4765086"/>
            <a:ext cx="577848" cy="182730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391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zh-TW" altLang="en-US" sz="3500" b="1" dirty="0">
                <a:latin typeface="Microsoft JhengHei"/>
                <a:ea typeface="Microsoft JhengHei"/>
                <a:cs typeface="Microsoft JhengHei"/>
              </a:rPr>
              <a:t>金融資料的分佈特性</a:t>
            </a:r>
          </a:p>
        </p:txBody>
      </p:sp>
    </p:spTree>
    <p:extLst>
      <p:ext uri="{BB962C8B-B14F-4D97-AF65-F5344CB8AC3E}">
        <p14:creationId xmlns:p14="http://schemas.microsoft.com/office/powerpoint/2010/main" val="35168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611560" y="1272375"/>
            <a:ext cx="8178338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好像要兩個常態分配加起來，才會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市場的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價格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變化分配？</a:t>
            </a:r>
            <a:endParaRPr sz="2400" b="1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t="18975"/>
          <a:stretch/>
        </p:blipFill>
        <p:spPr>
          <a:xfrm>
            <a:off x="1221950" y="2386165"/>
            <a:ext cx="1411500" cy="20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t="17573"/>
          <a:stretch/>
        </p:blipFill>
        <p:spPr>
          <a:xfrm>
            <a:off x="539663" y="5374650"/>
            <a:ext cx="2949475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63" y="2012450"/>
            <a:ext cx="39433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1595450" y="4610200"/>
            <a:ext cx="664500" cy="626100"/>
          </a:xfrm>
          <a:prstGeom prst="mathPlus">
            <a:avLst>
              <a:gd name="adj1" fmla="val 2352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255625" y="4064700"/>
            <a:ext cx="1329300" cy="8475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手繪多邊形 2"/>
          <p:cNvSpPr/>
          <p:nvPr/>
        </p:nvSpPr>
        <p:spPr>
          <a:xfrm>
            <a:off x="4937760" y="5509846"/>
            <a:ext cx="3873305" cy="750399"/>
          </a:xfrm>
          <a:custGeom>
            <a:avLst/>
            <a:gdLst>
              <a:gd name="connsiteX0" fmla="*/ 0 w 3873305"/>
              <a:gd name="connsiteY0" fmla="*/ 745588 h 750399"/>
              <a:gd name="connsiteX1" fmla="*/ 28135 w 3873305"/>
              <a:gd name="connsiteY1" fmla="*/ 750277 h 750399"/>
              <a:gd name="connsiteX2" fmla="*/ 46892 w 3873305"/>
              <a:gd name="connsiteY2" fmla="*/ 745588 h 750399"/>
              <a:gd name="connsiteX3" fmla="*/ 70338 w 3873305"/>
              <a:gd name="connsiteY3" fmla="*/ 740899 h 750399"/>
              <a:gd name="connsiteX4" fmla="*/ 84406 w 3873305"/>
              <a:gd name="connsiteY4" fmla="*/ 736209 h 750399"/>
              <a:gd name="connsiteX5" fmla="*/ 112542 w 3873305"/>
              <a:gd name="connsiteY5" fmla="*/ 731520 h 750399"/>
              <a:gd name="connsiteX6" fmla="*/ 145366 w 3873305"/>
              <a:gd name="connsiteY6" fmla="*/ 722142 h 750399"/>
              <a:gd name="connsiteX7" fmla="*/ 154745 w 3873305"/>
              <a:gd name="connsiteY7" fmla="*/ 712763 h 750399"/>
              <a:gd name="connsiteX8" fmla="*/ 206326 w 3873305"/>
              <a:gd name="connsiteY8" fmla="*/ 703385 h 750399"/>
              <a:gd name="connsiteX9" fmla="*/ 276665 w 3873305"/>
              <a:gd name="connsiteY9" fmla="*/ 689317 h 750399"/>
              <a:gd name="connsiteX10" fmla="*/ 337625 w 3873305"/>
              <a:gd name="connsiteY10" fmla="*/ 679939 h 750399"/>
              <a:gd name="connsiteX11" fmla="*/ 370449 w 3873305"/>
              <a:gd name="connsiteY11" fmla="*/ 665871 h 750399"/>
              <a:gd name="connsiteX12" fmla="*/ 422031 w 3873305"/>
              <a:gd name="connsiteY12" fmla="*/ 651803 h 750399"/>
              <a:gd name="connsiteX13" fmla="*/ 468923 w 3873305"/>
              <a:gd name="connsiteY13" fmla="*/ 642425 h 750399"/>
              <a:gd name="connsiteX14" fmla="*/ 497058 w 3873305"/>
              <a:gd name="connsiteY14" fmla="*/ 633046 h 750399"/>
              <a:gd name="connsiteX15" fmla="*/ 539262 w 3873305"/>
              <a:gd name="connsiteY15" fmla="*/ 623668 h 750399"/>
              <a:gd name="connsiteX16" fmla="*/ 553329 w 3873305"/>
              <a:gd name="connsiteY16" fmla="*/ 618979 h 750399"/>
              <a:gd name="connsiteX17" fmla="*/ 572086 w 3873305"/>
              <a:gd name="connsiteY17" fmla="*/ 614289 h 750399"/>
              <a:gd name="connsiteX18" fmla="*/ 604911 w 3873305"/>
              <a:gd name="connsiteY18" fmla="*/ 600222 h 750399"/>
              <a:gd name="connsiteX19" fmla="*/ 618978 w 3873305"/>
              <a:gd name="connsiteY19" fmla="*/ 590843 h 750399"/>
              <a:gd name="connsiteX20" fmla="*/ 637735 w 3873305"/>
              <a:gd name="connsiteY20" fmla="*/ 586154 h 750399"/>
              <a:gd name="connsiteX21" fmla="*/ 647114 w 3873305"/>
              <a:gd name="connsiteY21" fmla="*/ 576776 h 750399"/>
              <a:gd name="connsiteX22" fmla="*/ 684628 w 3873305"/>
              <a:gd name="connsiteY22" fmla="*/ 553329 h 750399"/>
              <a:gd name="connsiteX23" fmla="*/ 717452 w 3873305"/>
              <a:gd name="connsiteY23" fmla="*/ 525194 h 750399"/>
              <a:gd name="connsiteX24" fmla="*/ 731520 w 3873305"/>
              <a:gd name="connsiteY24" fmla="*/ 511126 h 750399"/>
              <a:gd name="connsiteX25" fmla="*/ 764345 w 3873305"/>
              <a:gd name="connsiteY25" fmla="*/ 501748 h 750399"/>
              <a:gd name="connsiteX26" fmla="*/ 769034 w 3873305"/>
              <a:gd name="connsiteY26" fmla="*/ 487680 h 750399"/>
              <a:gd name="connsiteX27" fmla="*/ 783102 w 3873305"/>
              <a:gd name="connsiteY27" fmla="*/ 482991 h 750399"/>
              <a:gd name="connsiteX28" fmla="*/ 797169 w 3873305"/>
              <a:gd name="connsiteY28" fmla="*/ 473612 h 750399"/>
              <a:gd name="connsiteX29" fmla="*/ 825305 w 3873305"/>
              <a:gd name="connsiteY29" fmla="*/ 464234 h 750399"/>
              <a:gd name="connsiteX30" fmla="*/ 848751 w 3873305"/>
              <a:gd name="connsiteY30" fmla="*/ 450166 h 750399"/>
              <a:gd name="connsiteX31" fmla="*/ 862818 w 3873305"/>
              <a:gd name="connsiteY31" fmla="*/ 445477 h 750399"/>
              <a:gd name="connsiteX32" fmla="*/ 886265 w 3873305"/>
              <a:gd name="connsiteY32" fmla="*/ 426720 h 750399"/>
              <a:gd name="connsiteX33" fmla="*/ 919089 w 3873305"/>
              <a:gd name="connsiteY33" fmla="*/ 407963 h 750399"/>
              <a:gd name="connsiteX34" fmla="*/ 947225 w 3873305"/>
              <a:gd name="connsiteY34" fmla="*/ 370449 h 750399"/>
              <a:gd name="connsiteX35" fmla="*/ 975360 w 3873305"/>
              <a:gd name="connsiteY35" fmla="*/ 323557 h 750399"/>
              <a:gd name="connsiteX36" fmla="*/ 980049 w 3873305"/>
              <a:gd name="connsiteY36" fmla="*/ 300111 h 750399"/>
              <a:gd name="connsiteX37" fmla="*/ 1012874 w 3873305"/>
              <a:gd name="connsiteY37" fmla="*/ 267286 h 750399"/>
              <a:gd name="connsiteX38" fmla="*/ 1022252 w 3873305"/>
              <a:gd name="connsiteY38" fmla="*/ 253219 h 750399"/>
              <a:gd name="connsiteX39" fmla="*/ 1036320 w 3873305"/>
              <a:gd name="connsiteY39" fmla="*/ 248529 h 750399"/>
              <a:gd name="connsiteX40" fmla="*/ 1069145 w 3873305"/>
              <a:gd name="connsiteY40" fmla="*/ 225083 h 750399"/>
              <a:gd name="connsiteX41" fmla="*/ 1134794 w 3873305"/>
              <a:gd name="connsiteY41" fmla="*/ 201637 h 750399"/>
              <a:gd name="connsiteX42" fmla="*/ 1158240 w 3873305"/>
              <a:gd name="connsiteY42" fmla="*/ 182880 h 750399"/>
              <a:gd name="connsiteX43" fmla="*/ 1181686 w 3873305"/>
              <a:gd name="connsiteY43" fmla="*/ 164123 h 750399"/>
              <a:gd name="connsiteX44" fmla="*/ 1191065 w 3873305"/>
              <a:gd name="connsiteY44" fmla="*/ 154745 h 750399"/>
              <a:gd name="connsiteX45" fmla="*/ 1214511 w 3873305"/>
              <a:gd name="connsiteY45" fmla="*/ 150056 h 750399"/>
              <a:gd name="connsiteX46" fmla="*/ 1228578 w 3873305"/>
              <a:gd name="connsiteY46" fmla="*/ 140677 h 750399"/>
              <a:gd name="connsiteX47" fmla="*/ 1237957 w 3873305"/>
              <a:gd name="connsiteY47" fmla="*/ 131299 h 750399"/>
              <a:gd name="connsiteX48" fmla="*/ 1270782 w 3873305"/>
              <a:gd name="connsiteY48" fmla="*/ 126609 h 750399"/>
              <a:gd name="connsiteX49" fmla="*/ 1298917 w 3873305"/>
              <a:gd name="connsiteY49" fmla="*/ 112542 h 750399"/>
              <a:gd name="connsiteX50" fmla="*/ 1317674 w 3873305"/>
              <a:gd name="connsiteY50" fmla="*/ 103163 h 750399"/>
              <a:gd name="connsiteX51" fmla="*/ 1355188 w 3873305"/>
              <a:gd name="connsiteY51" fmla="*/ 93785 h 750399"/>
              <a:gd name="connsiteX52" fmla="*/ 1364566 w 3873305"/>
              <a:gd name="connsiteY52" fmla="*/ 84406 h 750399"/>
              <a:gd name="connsiteX53" fmla="*/ 1406769 w 3873305"/>
              <a:gd name="connsiteY53" fmla="*/ 70339 h 750399"/>
              <a:gd name="connsiteX54" fmla="*/ 1420837 w 3873305"/>
              <a:gd name="connsiteY54" fmla="*/ 65649 h 750399"/>
              <a:gd name="connsiteX55" fmla="*/ 1430215 w 3873305"/>
              <a:gd name="connsiteY55" fmla="*/ 51582 h 750399"/>
              <a:gd name="connsiteX56" fmla="*/ 1448972 w 3873305"/>
              <a:gd name="connsiteY56" fmla="*/ 46892 h 750399"/>
              <a:gd name="connsiteX57" fmla="*/ 1463040 w 3873305"/>
              <a:gd name="connsiteY57" fmla="*/ 42203 h 750399"/>
              <a:gd name="connsiteX58" fmla="*/ 1519311 w 3873305"/>
              <a:gd name="connsiteY58" fmla="*/ 23446 h 750399"/>
              <a:gd name="connsiteX59" fmla="*/ 1570892 w 3873305"/>
              <a:gd name="connsiteY59" fmla="*/ 9379 h 750399"/>
              <a:gd name="connsiteX60" fmla="*/ 1594338 w 3873305"/>
              <a:gd name="connsiteY60" fmla="*/ 0 h 750399"/>
              <a:gd name="connsiteX61" fmla="*/ 1763151 w 3873305"/>
              <a:gd name="connsiteY61" fmla="*/ 4689 h 750399"/>
              <a:gd name="connsiteX62" fmla="*/ 1795975 w 3873305"/>
              <a:gd name="connsiteY62" fmla="*/ 18757 h 750399"/>
              <a:gd name="connsiteX63" fmla="*/ 1838178 w 3873305"/>
              <a:gd name="connsiteY63" fmla="*/ 28136 h 750399"/>
              <a:gd name="connsiteX64" fmla="*/ 1894449 w 3873305"/>
              <a:gd name="connsiteY64" fmla="*/ 65649 h 750399"/>
              <a:gd name="connsiteX65" fmla="*/ 1908517 w 3873305"/>
              <a:gd name="connsiteY65" fmla="*/ 70339 h 750399"/>
              <a:gd name="connsiteX66" fmla="*/ 1946031 w 3873305"/>
              <a:gd name="connsiteY66" fmla="*/ 84406 h 750399"/>
              <a:gd name="connsiteX67" fmla="*/ 1974166 w 3873305"/>
              <a:gd name="connsiteY67" fmla="*/ 103163 h 750399"/>
              <a:gd name="connsiteX68" fmla="*/ 1988234 w 3873305"/>
              <a:gd name="connsiteY68" fmla="*/ 112542 h 750399"/>
              <a:gd name="connsiteX69" fmla="*/ 2011680 w 3873305"/>
              <a:gd name="connsiteY69" fmla="*/ 126609 h 750399"/>
              <a:gd name="connsiteX70" fmla="*/ 2058572 w 3873305"/>
              <a:gd name="connsiteY70" fmla="*/ 150056 h 750399"/>
              <a:gd name="connsiteX71" fmla="*/ 2091397 w 3873305"/>
              <a:gd name="connsiteY71" fmla="*/ 173502 h 750399"/>
              <a:gd name="connsiteX72" fmla="*/ 2105465 w 3873305"/>
              <a:gd name="connsiteY72" fmla="*/ 192259 h 750399"/>
              <a:gd name="connsiteX73" fmla="*/ 2128911 w 3873305"/>
              <a:gd name="connsiteY73" fmla="*/ 211016 h 750399"/>
              <a:gd name="connsiteX74" fmla="*/ 2157046 w 3873305"/>
              <a:gd name="connsiteY74" fmla="*/ 229772 h 750399"/>
              <a:gd name="connsiteX75" fmla="*/ 2166425 w 3873305"/>
              <a:gd name="connsiteY75" fmla="*/ 239151 h 750399"/>
              <a:gd name="connsiteX76" fmla="*/ 2227385 w 3873305"/>
              <a:gd name="connsiteY76" fmla="*/ 257908 h 750399"/>
              <a:gd name="connsiteX77" fmla="*/ 2246142 w 3873305"/>
              <a:gd name="connsiteY77" fmla="*/ 271976 h 750399"/>
              <a:gd name="connsiteX78" fmla="*/ 2260209 w 3873305"/>
              <a:gd name="connsiteY78" fmla="*/ 276665 h 750399"/>
              <a:gd name="connsiteX79" fmla="*/ 2283655 w 3873305"/>
              <a:gd name="connsiteY79" fmla="*/ 300111 h 750399"/>
              <a:gd name="connsiteX80" fmla="*/ 2321169 w 3873305"/>
              <a:gd name="connsiteY80" fmla="*/ 314179 h 750399"/>
              <a:gd name="connsiteX81" fmla="*/ 2358683 w 3873305"/>
              <a:gd name="connsiteY81" fmla="*/ 332936 h 750399"/>
              <a:gd name="connsiteX82" fmla="*/ 2377440 w 3873305"/>
              <a:gd name="connsiteY82" fmla="*/ 347003 h 750399"/>
              <a:gd name="connsiteX83" fmla="*/ 2391508 w 3873305"/>
              <a:gd name="connsiteY83" fmla="*/ 351692 h 750399"/>
              <a:gd name="connsiteX84" fmla="*/ 2419643 w 3873305"/>
              <a:gd name="connsiteY84" fmla="*/ 370449 h 750399"/>
              <a:gd name="connsiteX85" fmla="*/ 2438400 w 3873305"/>
              <a:gd name="connsiteY85" fmla="*/ 384517 h 750399"/>
              <a:gd name="connsiteX86" fmla="*/ 2452468 w 3873305"/>
              <a:gd name="connsiteY86" fmla="*/ 389206 h 750399"/>
              <a:gd name="connsiteX87" fmla="*/ 2471225 w 3873305"/>
              <a:gd name="connsiteY87" fmla="*/ 398585 h 750399"/>
              <a:gd name="connsiteX88" fmla="*/ 2508738 w 3873305"/>
              <a:gd name="connsiteY88" fmla="*/ 426720 h 750399"/>
              <a:gd name="connsiteX89" fmla="*/ 2541563 w 3873305"/>
              <a:gd name="connsiteY89" fmla="*/ 445477 h 750399"/>
              <a:gd name="connsiteX90" fmla="*/ 2611902 w 3873305"/>
              <a:gd name="connsiteY90" fmla="*/ 468923 h 750399"/>
              <a:gd name="connsiteX91" fmla="*/ 2644726 w 3873305"/>
              <a:gd name="connsiteY91" fmla="*/ 492369 h 750399"/>
              <a:gd name="connsiteX92" fmla="*/ 2682240 w 3873305"/>
              <a:gd name="connsiteY92" fmla="*/ 501748 h 750399"/>
              <a:gd name="connsiteX93" fmla="*/ 2766646 w 3873305"/>
              <a:gd name="connsiteY93" fmla="*/ 543951 h 750399"/>
              <a:gd name="connsiteX94" fmla="*/ 2785403 w 3873305"/>
              <a:gd name="connsiteY94" fmla="*/ 558019 h 750399"/>
              <a:gd name="connsiteX95" fmla="*/ 2799471 w 3873305"/>
              <a:gd name="connsiteY95" fmla="*/ 562708 h 750399"/>
              <a:gd name="connsiteX96" fmla="*/ 2818228 w 3873305"/>
              <a:gd name="connsiteY96" fmla="*/ 572086 h 750399"/>
              <a:gd name="connsiteX97" fmla="*/ 2846363 w 3873305"/>
              <a:gd name="connsiteY97" fmla="*/ 600222 h 750399"/>
              <a:gd name="connsiteX98" fmla="*/ 2865120 w 3873305"/>
              <a:gd name="connsiteY98" fmla="*/ 609600 h 750399"/>
              <a:gd name="connsiteX99" fmla="*/ 2902634 w 3873305"/>
              <a:gd name="connsiteY99" fmla="*/ 623668 h 750399"/>
              <a:gd name="connsiteX100" fmla="*/ 2949526 w 3873305"/>
              <a:gd name="connsiteY100" fmla="*/ 642425 h 750399"/>
              <a:gd name="connsiteX101" fmla="*/ 2982351 w 3873305"/>
              <a:gd name="connsiteY101" fmla="*/ 651803 h 750399"/>
              <a:gd name="connsiteX102" fmla="*/ 3001108 w 3873305"/>
              <a:gd name="connsiteY102" fmla="*/ 661182 h 750399"/>
              <a:gd name="connsiteX103" fmla="*/ 3033932 w 3873305"/>
              <a:gd name="connsiteY103" fmla="*/ 665871 h 750399"/>
              <a:gd name="connsiteX104" fmla="*/ 3057378 w 3873305"/>
              <a:gd name="connsiteY104" fmla="*/ 670560 h 750399"/>
              <a:gd name="connsiteX105" fmla="*/ 3094892 w 3873305"/>
              <a:gd name="connsiteY105" fmla="*/ 689317 h 750399"/>
              <a:gd name="connsiteX106" fmla="*/ 3193366 w 3873305"/>
              <a:gd name="connsiteY106" fmla="*/ 694006 h 750399"/>
              <a:gd name="connsiteX107" fmla="*/ 3226191 w 3873305"/>
              <a:gd name="connsiteY107" fmla="*/ 698696 h 750399"/>
              <a:gd name="connsiteX108" fmla="*/ 3371557 w 3873305"/>
              <a:gd name="connsiteY108" fmla="*/ 722142 h 750399"/>
              <a:gd name="connsiteX109" fmla="*/ 3399692 w 3873305"/>
              <a:gd name="connsiteY109" fmla="*/ 726831 h 750399"/>
              <a:gd name="connsiteX110" fmla="*/ 3455963 w 3873305"/>
              <a:gd name="connsiteY110" fmla="*/ 740899 h 750399"/>
              <a:gd name="connsiteX111" fmla="*/ 3760763 w 3873305"/>
              <a:gd name="connsiteY111" fmla="*/ 745588 h 750399"/>
              <a:gd name="connsiteX112" fmla="*/ 3873305 w 3873305"/>
              <a:gd name="connsiteY112" fmla="*/ 750277 h 75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873305" h="750399">
                <a:moveTo>
                  <a:pt x="0" y="745588"/>
                </a:moveTo>
                <a:cubicBezTo>
                  <a:pt x="9378" y="747151"/>
                  <a:pt x="18627" y="750277"/>
                  <a:pt x="28135" y="750277"/>
                </a:cubicBezTo>
                <a:cubicBezTo>
                  <a:pt x="34580" y="750277"/>
                  <a:pt x="40601" y="746986"/>
                  <a:pt x="46892" y="745588"/>
                </a:cubicBezTo>
                <a:cubicBezTo>
                  <a:pt x="54672" y="743859"/>
                  <a:pt x="62606" y="742832"/>
                  <a:pt x="70338" y="740899"/>
                </a:cubicBezTo>
                <a:cubicBezTo>
                  <a:pt x="75133" y="739700"/>
                  <a:pt x="79581" y="737281"/>
                  <a:pt x="84406" y="736209"/>
                </a:cubicBezTo>
                <a:cubicBezTo>
                  <a:pt x="93688" y="734146"/>
                  <a:pt x="103219" y="733385"/>
                  <a:pt x="112542" y="731520"/>
                </a:cubicBezTo>
                <a:cubicBezTo>
                  <a:pt x="127259" y="728577"/>
                  <a:pt x="131960" y="726610"/>
                  <a:pt x="145366" y="722142"/>
                </a:cubicBezTo>
                <a:cubicBezTo>
                  <a:pt x="148492" y="719016"/>
                  <a:pt x="150790" y="714740"/>
                  <a:pt x="154745" y="712763"/>
                </a:cubicBezTo>
                <a:cubicBezTo>
                  <a:pt x="163860" y="708205"/>
                  <a:pt x="202046" y="704163"/>
                  <a:pt x="206326" y="703385"/>
                </a:cubicBezTo>
                <a:cubicBezTo>
                  <a:pt x="229851" y="699108"/>
                  <a:pt x="252995" y="692698"/>
                  <a:pt x="276665" y="689317"/>
                </a:cubicBezTo>
                <a:cubicBezTo>
                  <a:pt x="318901" y="683283"/>
                  <a:pt x="298587" y="686445"/>
                  <a:pt x="337625" y="679939"/>
                </a:cubicBezTo>
                <a:cubicBezTo>
                  <a:pt x="362350" y="663454"/>
                  <a:pt x="340168" y="675965"/>
                  <a:pt x="370449" y="665871"/>
                </a:cubicBezTo>
                <a:cubicBezTo>
                  <a:pt x="415634" y="650809"/>
                  <a:pt x="371008" y="660306"/>
                  <a:pt x="422031" y="651803"/>
                </a:cubicBezTo>
                <a:cubicBezTo>
                  <a:pt x="461044" y="638799"/>
                  <a:pt x="398869" y="658592"/>
                  <a:pt x="468923" y="642425"/>
                </a:cubicBezTo>
                <a:cubicBezTo>
                  <a:pt x="478556" y="640202"/>
                  <a:pt x="487589" y="635887"/>
                  <a:pt x="497058" y="633046"/>
                </a:cubicBezTo>
                <a:cubicBezTo>
                  <a:pt x="521118" y="625828"/>
                  <a:pt x="512500" y="630358"/>
                  <a:pt x="539262" y="623668"/>
                </a:cubicBezTo>
                <a:cubicBezTo>
                  <a:pt x="544057" y="622469"/>
                  <a:pt x="548577" y="620337"/>
                  <a:pt x="553329" y="618979"/>
                </a:cubicBezTo>
                <a:cubicBezTo>
                  <a:pt x="559526" y="617208"/>
                  <a:pt x="565834" y="615852"/>
                  <a:pt x="572086" y="614289"/>
                </a:cubicBezTo>
                <a:cubicBezTo>
                  <a:pt x="591417" y="594960"/>
                  <a:pt x="569348" y="613559"/>
                  <a:pt x="604911" y="600222"/>
                </a:cubicBezTo>
                <a:cubicBezTo>
                  <a:pt x="610188" y="598243"/>
                  <a:pt x="613798" y="593063"/>
                  <a:pt x="618978" y="590843"/>
                </a:cubicBezTo>
                <a:cubicBezTo>
                  <a:pt x="624902" y="588304"/>
                  <a:pt x="631483" y="587717"/>
                  <a:pt x="637735" y="586154"/>
                </a:cubicBezTo>
                <a:cubicBezTo>
                  <a:pt x="640861" y="583028"/>
                  <a:pt x="643662" y="579538"/>
                  <a:pt x="647114" y="576776"/>
                </a:cubicBezTo>
                <a:cubicBezTo>
                  <a:pt x="654333" y="571001"/>
                  <a:pt x="679688" y="556293"/>
                  <a:pt x="684628" y="553329"/>
                </a:cubicBezTo>
                <a:cubicBezTo>
                  <a:pt x="702559" y="526433"/>
                  <a:pt x="683518" y="550645"/>
                  <a:pt x="717452" y="525194"/>
                </a:cubicBezTo>
                <a:cubicBezTo>
                  <a:pt x="722757" y="521215"/>
                  <a:pt x="725588" y="514092"/>
                  <a:pt x="731520" y="511126"/>
                </a:cubicBezTo>
                <a:cubicBezTo>
                  <a:pt x="741698" y="506037"/>
                  <a:pt x="753403" y="504874"/>
                  <a:pt x="764345" y="501748"/>
                </a:cubicBezTo>
                <a:cubicBezTo>
                  <a:pt x="765908" y="497059"/>
                  <a:pt x="765539" y="491175"/>
                  <a:pt x="769034" y="487680"/>
                </a:cubicBezTo>
                <a:cubicBezTo>
                  <a:pt x="772529" y="484185"/>
                  <a:pt x="778681" y="485202"/>
                  <a:pt x="783102" y="482991"/>
                </a:cubicBezTo>
                <a:cubicBezTo>
                  <a:pt x="788143" y="480471"/>
                  <a:pt x="792019" y="475901"/>
                  <a:pt x="797169" y="473612"/>
                </a:cubicBezTo>
                <a:cubicBezTo>
                  <a:pt x="806203" y="469597"/>
                  <a:pt x="816305" y="468325"/>
                  <a:pt x="825305" y="464234"/>
                </a:cubicBezTo>
                <a:cubicBezTo>
                  <a:pt x="833602" y="460463"/>
                  <a:pt x="840599" y="454242"/>
                  <a:pt x="848751" y="450166"/>
                </a:cubicBezTo>
                <a:cubicBezTo>
                  <a:pt x="853172" y="447956"/>
                  <a:pt x="858397" y="447687"/>
                  <a:pt x="862818" y="445477"/>
                </a:cubicBezTo>
                <a:cubicBezTo>
                  <a:pt x="882063" y="435855"/>
                  <a:pt x="871725" y="438352"/>
                  <a:pt x="886265" y="426720"/>
                </a:cubicBezTo>
                <a:cubicBezTo>
                  <a:pt x="897310" y="417884"/>
                  <a:pt x="906255" y="414381"/>
                  <a:pt x="919089" y="407963"/>
                </a:cubicBezTo>
                <a:cubicBezTo>
                  <a:pt x="928468" y="395458"/>
                  <a:pt x="942282" y="385278"/>
                  <a:pt x="947225" y="370449"/>
                </a:cubicBezTo>
                <a:cubicBezTo>
                  <a:pt x="959399" y="333926"/>
                  <a:pt x="949613" y="349304"/>
                  <a:pt x="975360" y="323557"/>
                </a:cubicBezTo>
                <a:cubicBezTo>
                  <a:pt x="976923" y="315742"/>
                  <a:pt x="975628" y="306743"/>
                  <a:pt x="980049" y="300111"/>
                </a:cubicBezTo>
                <a:cubicBezTo>
                  <a:pt x="988632" y="287236"/>
                  <a:pt x="1004291" y="280161"/>
                  <a:pt x="1012874" y="267286"/>
                </a:cubicBezTo>
                <a:cubicBezTo>
                  <a:pt x="1016000" y="262597"/>
                  <a:pt x="1017851" y="256739"/>
                  <a:pt x="1022252" y="253219"/>
                </a:cubicBezTo>
                <a:cubicBezTo>
                  <a:pt x="1026112" y="250131"/>
                  <a:pt x="1031631" y="250092"/>
                  <a:pt x="1036320" y="248529"/>
                </a:cubicBezTo>
                <a:cubicBezTo>
                  <a:pt x="1053293" y="223069"/>
                  <a:pt x="1036095" y="243110"/>
                  <a:pt x="1069145" y="225083"/>
                </a:cubicBezTo>
                <a:cubicBezTo>
                  <a:pt x="1118899" y="197944"/>
                  <a:pt x="1073647" y="209280"/>
                  <a:pt x="1134794" y="201637"/>
                </a:cubicBezTo>
                <a:cubicBezTo>
                  <a:pt x="1154292" y="172388"/>
                  <a:pt x="1132354" y="199058"/>
                  <a:pt x="1158240" y="182880"/>
                </a:cubicBezTo>
                <a:cubicBezTo>
                  <a:pt x="1166727" y="177576"/>
                  <a:pt x="1174087" y="170636"/>
                  <a:pt x="1181686" y="164123"/>
                </a:cubicBezTo>
                <a:cubicBezTo>
                  <a:pt x="1185043" y="161246"/>
                  <a:pt x="1187001" y="156486"/>
                  <a:pt x="1191065" y="154745"/>
                </a:cubicBezTo>
                <a:cubicBezTo>
                  <a:pt x="1198391" y="151606"/>
                  <a:pt x="1206696" y="151619"/>
                  <a:pt x="1214511" y="150056"/>
                </a:cubicBezTo>
                <a:cubicBezTo>
                  <a:pt x="1219200" y="146930"/>
                  <a:pt x="1224177" y="144198"/>
                  <a:pt x="1228578" y="140677"/>
                </a:cubicBezTo>
                <a:cubicBezTo>
                  <a:pt x="1232030" y="137915"/>
                  <a:pt x="1233763" y="132697"/>
                  <a:pt x="1237957" y="131299"/>
                </a:cubicBezTo>
                <a:cubicBezTo>
                  <a:pt x="1248443" y="127804"/>
                  <a:pt x="1259840" y="128172"/>
                  <a:pt x="1270782" y="126609"/>
                </a:cubicBezTo>
                <a:cubicBezTo>
                  <a:pt x="1297818" y="108585"/>
                  <a:pt x="1271735" y="124192"/>
                  <a:pt x="1298917" y="112542"/>
                </a:cubicBezTo>
                <a:cubicBezTo>
                  <a:pt x="1305342" y="109788"/>
                  <a:pt x="1311042" y="105374"/>
                  <a:pt x="1317674" y="103163"/>
                </a:cubicBezTo>
                <a:cubicBezTo>
                  <a:pt x="1329902" y="99087"/>
                  <a:pt x="1342683" y="96911"/>
                  <a:pt x="1355188" y="93785"/>
                </a:cubicBezTo>
                <a:cubicBezTo>
                  <a:pt x="1358314" y="90659"/>
                  <a:pt x="1360727" y="86600"/>
                  <a:pt x="1364566" y="84406"/>
                </a:cubicBezTo>
                <a:cubicBezTo>
                  <a:pt x="1380734" y="75167"/>
                  <a:pt x="1390000" y="75130"/>
                  <a:pt x="1406769" y="70339"/>
                </a:cubicBezTo>
                <a:cubicBezTo>
                  <a:pt x="1411522" y="68981"/>
                  <a:pt x="1416148" y="67212"/>
                  <a:pt x="1420837" y="65649"/>
                </a:cubicBezTo>
                <a:cubicBezTo>
                  <a:pt x="1423963" y="60960"/>
                  <a:pt x="1425526" y="54708"/>
                  <a:pt x="1430215" y="51582"/>
                </a:cubicBezTo>
                <a:cubicBezTo>
                  <a:pt x="1435577" y="48007"/>
                  <a:pt x="1442775" y="48663"/>
                  <a:pt x="1448972" y="46892"/>
                </a:cubicBezTo>
                <a:cubicBezTo>
                  <a:pt x="1453725" y="45534"/>
                  <a:pt x="1458523" y="44210"/>
                  <a:pt x="1463040" y="42203"/>
                </a:cubicBezTo>
                <a:cubicBezTo>
                  <a:pt x="1507009" y="22662"/>
                  <a:pt x="1474186" y="30968"/>
                  <a:pt x="1519311" y="23446"/>
                </a:cubicBezTo>
                <a:cubicBezTo>
                  <a:pt x="1578476" y="-219"/>
                  <a:pt x="1504079" y="27601"/>
                  <a:pt x="1570892" y="9379"/>
                </a:cubicBezTo>
                <a:cubicBezTo>
                  <a:pt x="1579013" y="7164"/>
                  <a:pt x="1586523" y="3126"/>
                  <a:pt x="1594338" y="0"/>
                </a:cubicBezTo>
                <a:cubicBezTo>
                  <a:pt x="1650609" y="1563"/>
                  <a:pt x="1707100" y="-525"/>
                  <a:pt x="1763151" y="4689"/>
                </a:cubicBezTo>
                <a:cubicBezTo>
                  <a:pt x="1775004" y="5792"/>
                  <a:pt x="1784923" y="14336"/>
                  <a:pt x="1795975" y="18757"/>
                </a:cubicBezTo>
                <a:cubicBezTo>
                  <a:pt x="1812463" y="25352"/>
                  <a:pt x="1817862" y="24749"/>
                  <a:pt x="1838178" y="28136"/>
                </a:cubicBezTo>
                <a:cubicBezTo>
                  <a:pt x="1859634" y="44227"/>
                  <a:pt x="1867475" y="50936"/>
                  <a:pt x="1894449" y="65649"/>
                </a:cubicBezTo>
                <a:cubicBezTo>
                  <a:pt x="1898788" y="68016"/>
                  <a:pt x="1903889" y="68603"/>
                  <a:pt x="1908517" y="70339"/>
                </a:cubicBezTo>
                <a:cubicBezTo>
                  <a:pt x="1953346" y="87150"/>
                  <a:pt x="1914116" y="73768"/>
                  <a:pt x="1946031" y="84406"/>
                </a:cubicBezTo>
                <a:cubicBezTo>
                  <a:pt x="1962746" y="101123"/>
                  <a:pt x="1947669" y="88022"/>
                  <a:pt x="1974166" y="103163"/>
                </a:cubicBezTo>
                <a:cubicBezTo>
                  <a:pt x="1979059" y="105959"/>
                  <a:pt x="1983455" y="109555"/>
                  <a:pt x="1988234" y="112542"/>
                </a:cubicBezTo>
                <a:cubicBezTo>
                  <a:pt x="1995963" y="117372"/>
                  <a:pt x="2004213" y="121382"/>
                  <a:pt x="2011680" y="126609"/>
                </a:cubicBezTo>
                <a:cubicBezTo>
                  <a:pt x="2047285" y="151532"/>
                  <a:pt x="2020585" y="142457"/>
                  <a:pt x="2058572" y="150056"/>
                </a:cubicBezTo>
                <a:cubicBezTo>
                  <a:pt x="2068734" y="180535"/>
                  <a:pt x="2053883" y="148492"/>
                  <a:pt x="2091397" y="173502"/>
                </a:cubicBezTo>
                <a:cubicBezTo>
                  <a:pt x="2097900" y="177837"/>
                  <a:pt x="2099939" y="186733"/>
                  <a:pt x="2105465" y="192259"/>
                </a:cubicBezTo>
                <a:cubicBezTo>
                  <a:pt x="2112542" y="199336"/>
                  <a:pt x="2121379" y="204425"/>
                  <a:pt x="2128911" y="211016"/>
                </a:cubicBezTo>
                <a:cubicBezTo>
                  <a:pt x="2150526" y="229929"/>
                  <a:pt x="2133666" y="221979"/>
                  <a:pt x="2157046" y="229772"/>
                </a:cubicBezTo>
                <a:cubicBezTo>
                  <a:pt x="2160172" y="232898"/>
                  <a:pt x="2162400" y="237321"/>
                  <a:pt x="2166425" y="239151"/>
                </a:cubicBezTo>
                <a:cubicBezTo>
                  <a:pt x="2186112" y="248100"/>
                  <a:pt x="2206685" y="252733"/>
                  <a:pt x="2227385" y="257908"/>
                </a:cubicBezTo>
                <a:cubicBezTo>
                  <a:pt x="2233637" y="262597"/>
                  <a:pt x="2239356" y="268098"/>
                  <a:pt x="2246142" y="271976"/>
                </a:cubicBezTo>
                <a:cubicBezTo>
                  <a:pt x="2250433" y="274428"/>
                  <a:pt x="2256255" y="273699"/>
                  <a:pt x="2260209" y="276665"/>
                </a:cubicBezTo>
                <a:cubicBezTo>
                  <a:pt x="2269051" y="283297"/>
                  <a:pt x="2273393" y="296006"/>
                  <a:pt x="2283655" y="300111"/>
                </a:cubicBezTo>
                <a:cubicBezTo>
                  <a:pt x="2311691" y="311325"/>
                  <a:pt x="2299117" y="306827"/>
                  <a:pt x="2321169" y="314179"/>
                </a:cubicBezTo>
                <a:cubicBezTo>
                  <a:pt x="2351837" y="344845"/>
                  <a:pt x="2315557" y="313769"/>
                  <a:pt x="2358683" y="332936"/>
                </a:cubicBezTo>
                <a:cubicBezTo>
                  <a:pt x="2365825" y="336110"/>
                  <a:pt x="2370654" y="343126"/>
                  <a:pt x="2377440" y="347003"/>
                </a:cubicBezTo>
                <a:cubicBezTo>
                  <a:pt x="2381732" y="349455"/>
                  <a:pt x="2386819" y="350129"/>
                  <a:pt x="2391508" y="351692"/>
                </a:cubicBezTo>
                <a:cubicBezTo>
                  <a:pt x="2410616" y="370802"/>
                  <a:pt x="2389362" y="351524"/>
                  <a:pt x="2419643" y="370449"/>
                </a:cubicBezTo>
                <a:cubicBezTo>
                  <a:pt x="2426271" y="374591"/>
                  <a:pt x="2431614" y="380639"/>
                  <a:pt x="2438400" y="384517"/>
                </a:cubicBezTo>
                <a:cubicBezTo>
                  <a:pt x="2442692" y="386969"/>
                  <a:pt x="2447925" y="387259"/>
                  <a:pt x="2452468" y="389206"/>
                </a:cubicBezTo>
                <a:cubicBezTo>
                  <a:pt x="2458893" y="391960"/>
                  <a:pt x="2465156" y="395117"/>
                  <a:pt x="2471225" y="398585"/>
                </a:cubicBezTo>
                <a:cubicBezTo>
                  <a:pt x="2486067" y="407067"/>
                  <a:pt x="2494304" y="415895"/>
                  <a:pt x="2508738" y="426720"/>
                </a:cubicBezTo>
                <a:cubicBezTo>
                  <a:pt x="2517665" y="433416"/>
                  <a:pt x="2531355" y="441716"/>
                  <a:pt x="2541563" y="445477"/>
                </a:cubicBezTo>
                <a:cubicBezTo>
                  <a:pt x="2564754" y="454021"/>
                  <a:pt x="2611902" y="468923"/>
                  <a:pt x="2611902" y="468923"/>
                </a:cubicBezTo>
                <a:cubicBezTo>
                  <a:pt x="2612800" y="469596"/>
                  <a:pt x="2640284" y="490754"/>
                  <a:pt x="2644726" y="492369"/>
                </a:cubicBezTo>
                <a:cubicBezTo>
                  <a:pt x="2656840" y="496774"/>
                  <a:pt x="2669735" y="498622"/>
                  <a:pt x="2682240" y="501748"/>
                </a:cubicBezTo>
                <a:cubicBezTo>
                  <a:pt x="2731121" y="540854"/>
                  <a:pt x="2677996" y="502233"/>
                  <a:pt x="2766646" y="543951"/>
                </a:cubicBezTo>
                <a:cubicBezTo>
                  <a:pt x="2773718" y="547279"/>
                  <a:pt x="2778617" y="554141"/>
                  <a:pt x="2785403" y="558019"/>
                </a:cubicBezTo>
                <a:cubicBezTo>
                  <a:pt x="2789695" y="560471"/>
                  <a:pt x="2794928" y="560761"/>
                  <a:pt x="2799471" y="562708"/>
                </a:cubicBezTo>
                <a:cubicBezTo>
                  <a:pt x="2805896" y="565461"/>
                  <a:pt x="2811976" y="568960"/>
                  <a:pt x="2818228" y="572086"/>
                </a:cubicBezTo>
                <a:cubicBezTo>
                  <a:pt x="2827606" y="581465"/>
                  <a:pt x="2834500" y="594291"/>
                  <a:pt x="2846363" y="600222"/>
                </a:cubicBezTo>
                <a:cubicBezTo>
                  <a:pt x="2852615" y="603348"/>
                  <a:pt x="2858732" y="606761"/>
                  <a:pt x="2865120" y="609600"/>
                </a:cubicBezTo>
                <a:cubicBezTo>
                  <a:pt x="2881950" y="617080"/>
                  <a:pt x="2887161" y="618511"/>
                  <a:pt x="2902634" y="623668"/>
                </a:cubicBezTo>
                <a:cubicBezTo>
                  <a:pt x="2932634" y="646169"/>
                  <a:pt x="2909257" y="633133"/>
                  <a:pt x="2949526" y="642425"/>
                </a:cubicBezTo>
                <a:cubicBezTo>
                  <a:pt x="2960614" y="644984"/>
                  <a:pt x="2971657" y="647914"/>
                  <a:pt x="2982351" y="651803"/>
                </a:cubicBezTo>
                <a:cubicBezTo>
                  <a:pt x="2988921" y="654192"/>
                  <a:pt x="2994364" y="659343"/>
                  <a:pt x="3001108" y="661182"/>
                </a:cubicBezTo>
                <a:cubicBezTo>
                  <a:pt x="3011771" y="664090"/>
                  <a:pt x="3023030" y="664054"/>
                  <a:pt x="3033932" y="665871"/>
                </a:cubicBezTo>
                <a:cubicBezTo>
                  <a:pt x="3041794" y="667181"/>
                  <a:pt x="3049563" y="668997"/>
                  <a:pt x="3057378" y="670560"/>
                </a:cubicBezTo>
                <a:cubicBezTo>
                  <a:pt x="3069883" y="676812"/>
                  <a:pt x="3081115" y="686942"/>
                  <a:pt x="3094892" y="689317"/>
                </a:cubicBezTo>
                <a:cubicBezTo>
                  <a:pt x="3127276" y="694900"/>
                  <a:pt x="3160588" y="691665"/>
                  <a:pt x="3193366" y="694006"/>
                </a:cubicBezTo>
                <a:cubicBezTo>
                  <a:pt x="3204391" y="694794"/>
                  <a:pt x="3215249" y="697133"/>
                  <a:pt x="3226191" y="698696"/>
                </a:cubicBezTo>
                <a:cubicBezTo>
                  <a:pt x="3298689" y="734943"/>
                  <a:pt x="3242535" y="713243"/>
                  <a:pt x="3371557" y="722142"/>
                </a:cubicBezTo>
                <a:cubicBezTo>
                  <a:pt x="3381042" y="722796"/>
                  <a:pt x="3390411" y="724768"/>
                  <a:pt x="3399692" y="726831"/>
                </a:cubicBezTo>
                <a:cubicBezTo>
                  <a:pt x="3418566" y="731025"/>
                  <a:pt x="3436655" y="739896"/>
                  <a:pt x="3455963" y="740899"/>
                </a:cubicBezTo>
                <a:cubicBezTo>
                  <a:pt x="3557438" y="746170"/>
                  <a:pt x="3659163" y="744025"/>
                  <a:pt x="3760763" y="745588"/>
                </a:cubicBezTo>
                <a:cubicBezTo>
                  <a:pt x="3838866" y="751596"/>
                  <a:pt x="3801343" y="750277"/>
                  <a:pt x="3873305" y="7502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5940152" y="2564904"/>
            <a:ext cx="1392701" cy="3073500"/>
          </a:xfrm>
          <a:custGeom>
            <a:avLst/>
            <a:gdLst>
              <a:gd name="connsiteX0" fmla="*/ 0 w 1392701"/>
              <a:gd name="connsiteY0" fmla="*/ 3073332 h 3073500"/>
              <a:gd name="connsiteX1" fmla="*/ 14068 w 1392701"/>
              <a:gd name="connsiteY1" fmla="*/ 3026440 h 3073500"/>
              <a:gd name="connsiteX2" fmla="*/ 23446 w 1392701"/>
              <a:gd name="connsiteY2" fmla="*/ 3012372 h 3073500"/>
              <a:gd name="connsiteX3" fmla="*/ 37514 w 1392701"/>
              <a:gd name="connsiteY3" fmla="*/ 2970169 h 3073500"/>
              <a:gd name="connsiteX4" fmla="*/ 56271 w 1392701"/>
              <a:gd name="connsiteY4" fmla="*/ 2942034 h 3073500"/>
              <a:gd name="connsiteX5" fmla="*/ 60960 w 1392701"/>
              <a:gd name="connsiteY5" fmla="*/ 2913898 h 3073500"/>
              <a:gd name="connsiteX6" fmla="*/ 75028 w 1392701"/>
              <a:gd name="connsiteY6" fmla="*/ 2895142 h 3073500"/>
              <a:gd name="connsiteX7" fmla="*/ 84406 w 1392701"/>
              <a:gd name="connsiteY7" fmla="*/ 2876385 h 3073500"/>
              <a:gd name="connsiteX8" fmla="*/ 103163 w 1392701"/>
              <a:gd name="connsiteY8" fmla="*/ 2843560 h 3073500"/>
              <a:gd name="connsiteX9" fmla="*/ 126609 w 1392701"/>
              <a:gd name="connsiteY9" fmla="*/ 2768532 h 3073500"/>
              <a:gd name="connsiteX10" fmla="*/ 135988 w 1392701"/>
              <a:gd name="connsiteY10" fmla="*/ 2754465 h 3073500"/>
              <a:gd name="connsiteX11" fmla="*/ 140677 w 1392701"/>
              <a:gd name="connsiteY11" fmla="*/ 2712262 h 3073500"/>
              <a:gd name="connsiteX12" fmla="*/ 150055 w 1392701"/>
              <a:gd name="connsiteY12" fmla="*/ 2702883 h 3073500"/>
              <a:gd name="connsiteX13" fmla="*/ 154745 w 1392701"/>
              <a:gd name="connsiteY13" fmla="*/ 2660680 h 3073500"/>
              <a:gd name="connsiteX14" fmla="*/ 164123 w 1392701"/>
              <a:gd name="connsiteY14" fmla="*/ 2641923 h 3073500"/>
              <a:gd name="connsiteX15" fmla="*/ 178191 w 1392701"/>
              <a:gd name="connsiteY15" fmla="*/ 2595031 h 3073500"/>
              <a:gd name="connsiteX16" fmla="*/ 196948 w 1392701"/>
              <a:gd name="connsiteY16" fmla="*/ 2548138 h 3073500"/>
              <a:gd name="connsiteX17" fmla="*/ 201637 w 1392701"/>
              <a:gd name="connsiteY17" fmla="*/ 2520003 h 3073500"/>
              <a:gd name="connsiteX18" fmla="*/ 215705 w 1392701"/>
              <a:gd name="connsiteY18" fmla="*/ 2491868 h 3073500"/>
              <a:gd name="connsiteX19" fmla="*/ 248529 w 1392701"/>
              <a:gd name="connsiteY19" fmla="*/ 2444975 h 3073500"/>
              <a:gd name="connsiteX20" fmla="*/ 257908 w 1392701"/>
              <a:gd name="connsiteY20" fmla="*/ 2402772 h 3073500"/>
              <a:gd name="connsiteX21" fmla="*/ 262597 w 1392701"/>
              <a:gd name="connsiteY21" fmla="*/ 2384015 h 3073500"/>
              <a:gd name="connsiteX22" fmla="*/ 276665 w 1392701"/>
              <a:gd name="connsiteY22" fmla="*/ 2369948 h 3073500"/>
              <a:gd name="connsiteX23" fmla="*/ 281354 w 1392701"/>
              <a:gd name="connsiteY23" fmla="*/ 2341812 h 3073500"/>
              <a:gd name="connsiteX24" fmla="*/ 295421 w 1392701"/>
              <a:gd name="connsiteY24" fmla="*/ 2304298 h 3073500"/>
              <a:gd name="connsiteX25" fmla="*/ 309489 w 1392701"/>
              <a:gd name="connsiteY25" fmla="*/ 2262095 h 3073500"/>
              <a:gd name="connsiteX26" fmla="*/ 318868 w 1392701"/>
              <a:gd name="connsiteY26" fmla="*/ 2219892 h 3073500"/>
              <a:gd name="connsiteX27" fmla="*/ 323557 w 1392701"/>
              <a:gd name="connsiteY27" fmla="*/ 2205825 h 3073500"/>
              <a:gd name="connsiteX28" fmla="*/ 337625 w 1392701"/>
              <a:gd name="connsiteY28" fmla="*/ 2182378 h 3073500"/>
              <a:gd name="connsiteX29" fmla="*/ 342314 w 1392701"/>
              <a:gd name="connsiteY29" fmla="*/ 2158932 h 3073500"/>
              <a:gd name="connsiteX30" fmla="*/ 347003 w 1392701"/>
              <a:gd name="connsiteY30" fmla="*/ 2130797 h 3073500"/>
              <a:gd name="connsiteX31" fmla="*/ 365760 w 1392701"/>
              <a:gd name="connsiteY31" fmla="*/ 2060458 h 3073500"/>
              <a:gd name="connsiteX32" fmla="*/ 370449 w 1392701"/>
              <a:gd name="connsiteY32" fmla="*/ 1990120 h 3073500"/>
              <a:gd name="connsiteX33" fmla="*/ 379828 w 1392701"/>
              <a:gd name="connsiteY33" fmla="*/ 1961985 h 3073500"/>
              <a:gd name="connsiteX34" fmla="*/ 403274 w 1392701"/>
              <a:gd name="connsiteY34" fmla="*/ 1854132 h 3073500"/>
              <a:gd name="connsiteX35" fmla="*/ 407963 w 1392701"/>
              <a:gd name="connsiteY35" fmla="*/ 1807240 h 3073500"/>
              <a:gd name="connsiteX36" fmla="*/ 426720 w 1392701"/>
              <a:gd name="connsiteY36" fmla="*/ 1727523 h 3073500"/>
              <a:gd name="connsiteX37" fmla="*/ 431409 w 1392701"/>
              <a:gd name="connsiteY37" fmla="*/ 1708766 h 3073500"/>
              <a:gd name="connsiteX38" fmla="*/ 440788 w 1392701"/>
              <a:gd name="connsiteY38" fmla="*/ 1661874 h 3073500"/>
              <a:gd name="connsiteX39" fmla="*/ 450166 w 1392701"/>
              <a:gd name="connsiteY39" fmla="*/ 1643117 h 3073500"/>
              <a:gd name="connsiteX40" fmla="*/ 459545 w 1392701"/>
              <a:gd name="connsiteY40" fmla="*/ 1614982 h 3073500"/>
              <a:gd name="connsiteX41" fmla="*/ 464234 w 1392701"/>
              <a:gd name="connsiteY41" fmla="*/ 1568089 h 3073500"/>
              <a:gd name="connsiteX42" fmla="*/ 478301 w 1392701"/>
              <a:gd name="connsiteY42" fmla="*/ 1263289 h 3073500"/>
              <a:gd name="connsiteX43" fmla="*/ 482991 w 1392701"/>
              <a:gd name="connsiteY43" fmla="*/ 1249222 h 3073500"/>
              <a:gd name="connsiteX44" fmla="*/ 487680 w 1392701"/>
              <a:gd name="connsiteY44" fmla="*/ 1221086 h 3073500"/>
              <a:gd name="connsiteX45" fmla="*/ 492369 w 1392701"/>
              <a:gd name="connsiteY45" fmla="*/ 1188262 h 3073500"/>
              <a:gd name="connsiteX46" fmla="*/ 515815 w 1392701"/>
              <a:gd name="connsiteY46" fmla="*/ 1127302 h 3073500"/>
              <a:gd name="connsiteX47" fmla="*/ 520505 w 1392701"/>
              <a:gd name="connsiteY47" fmla="*/ 1094477 h 3073500"/>
              <a:gd name="connsiteX48" fmla="*/ 529883 w 1392701"/>
              <a:gd name="connsiteY48" fmla="*/ 1075720 h 3073500"/>
              <a:gd name="connsiteX49" fmla="*/ 534572 w 1392701"/>
              <a:gd name="connsiteY49" fmla="*/ 1024138 h 3073500"/>
              <a:gd name="connsiteX50" fmla="*/ 548640 w 1392701"/>
              <a:gd name="connsiteY50" fmla="*/ 972557 h 3073500"/>
              <a:gd name="connsiteX51" fmla="*/ 558018 w 1392701"/>
              <a:gd name="connsiteY51" fmla="*/ 883462 h 3073500"/>
              <a:gd name="connsiteX52" fmla="*/ 576775 w 1392701"/>
              <a:gd name="connsiteY52" fmla="*/ 780298 h 3073500"/>
              <a:gd name="connsiteX53" fmla="*/ 586154 w 1392701"/>
              <a:gd name="connsiteY53" fmla="*/ 686514 h 3073500"/>
              <a:gd name="connsiteX54" fmla="*/ 595532 w 1392701"/>
              <a:gd name="connsiteY54" fmla="*/ 653689 h 3073500"/>
              <a:gd name="connsiteX55" fmla="*/ 618978 w 1392701"/>
              <a:gd name="connsiteY55" fmla="*/ 550526 h 3073500"/>
              <a:gd name="connsiteX56" fmla="*/ 628357 w 1392701"/>
              <a:gd name="connsiteY56" fmla="*/ 437985 h 3073500"/>
              <a:gd name="connsiteX57" fmla="*/ 637735 w 1392701"/>
              <a:gd name="connsiteY57" fmla="*/ 405160 h 3073500"/>
              <a:gd name="connsiteX58" fmla="*/ 647114 w 1392701"/>
              <a:gd name="connsiteY58" fmla="*/ 334822 h 3073500"/>
              <a:gd name="connsiteX59" fmla="*/ 651803 w 1392701"/>
              <a:gd name="connsiteY59" fmla="*/ 236348 h 3073500"/>
              <a:gd name="connsiteX60" fmla="*/ 656492 w 1392701"/>
              <a:gd name="connsiteY60" fmla="*/ 180077 h 3073500"/>
              <a:gd name="connsiteX61" fmla="*/ 670560 w 1392701"/>
              <a:gd name="connsiteY61" fmla="*/ 147252 h 3073500"/>
              <a:gd name="connsiteX62" fmla="*/ 675249 w 1392701"/>
              <a:gd name="connsiteY62" fmla="*/ 119117 h 3073500"/>
              <a:gd name="connsiteX63" fmla="*/ 679938 w 1392701"/>
              <a:gd name="connsiteY63" fmla="*/ 67535 h 3073500"/>
              <a:gd name="connsiteX64" fmla="*/ 708074 w 1392701"/>
              <a:gd name="connsiteY64" fmla="*/ 11265 h 3073500"/>
              <a:gd name="connsiteX65" fmla="*/ 717452 w 1392701"/>
              <a:gd name="connsiteY65" fmla="*/ 1886 h 3073500"/>
              <a:gd name="connsiteX66" fmla="*/ 783101 w 1392701"/>
              <a:gd name="connsiteY66" fmla="*/ 6575 h 3073500"/>
              <a:gd name="connsiteX67" fmla="*/ 792480 w 1392701"/>
              <a:gd name="connsiteY67" fmla="*/ 53468 h 3073500"/>
              <a:gd name="connsiteX68" fmla="*/ 797169 w 1392701"/>
              <a:gd name="connsiteY68" fmla="*/ 72225 h 3073500"/>
              <a:gd name="connsiteX69" fmla="*/ 806548 w 1392701"/>
              <a:gd name="connsiteY69" fmla="*/ 353578 h 3073500"/>
              <a:gd name="connsiteX70" fmla="*/ 829994 w 1392701"/>
              <a:gd name="connsiteY70" fmla="*/ 555215 h 3073500"/>
              <a:gd name="connsiteX71" fmla="*/ 834683 w 1392701"/>
              <a:gd name="connsiteY71" fmla="*/ 963178 h 3073500"/>
              <a:gd name="connsiteX72" fmla="*/ 844061 w 1392701"/>
              <a:gd name="connsiteY72" fmla="*/ 1028828 h 3073500"/>
              <a:gd name="connsiteX73" fmla="*/ 848751 w 1392701"/>
              <a:gd name="connsiteY73" fmla="*/ 1085098 h 3073500"/>
              <a:gd name="connsiteX74" fmla="*/ 853440 w 1392701"/>
              <a:gd name="connsiteY74" fmla="*/ 1099166 h 3073500"/>
              <a:gd name="connsiteX75" fmla="*/ 867508 w 1392701"/>
              <a:gd name="connsiteY75" fmla="*/ 1150748 h 3073500"/>
              <a:gd name="connsiteX76" fmla="*/ 876886 w 1392701"/>
              <a:gd name="connsiteY76" fmla="*/ 1202329 h 3073500"/>
              <a:gd name="connsiteX77" fmla="*/ 895643 w 1392701"/>
              <a:gd name="connsiteY77" fmla="*/ 1249222 h 3073500"/>
              <a:gd name="connsiteX78" fmla="*/ 919089 w 1392701"/>
              <a:gd name="connsiteY78" fmla="*/ 1432102 h 3073500"/>
              <a:gd name="connsiteX79" fmla="*/ 923778 w 1392701"/>
              <a:gd name="connsiteY79" fmla="*/ 1507129 h 3073500"/>
              <a:gd name="connsiteX80" fmla="*/ 937846 w 1392701"/>
              <a:gd name="connsiteY80" fmla="*/ 1577468 h 3073500"/>
              <a:gd name="connsiteX81" fmla="*/ 947225 w 1392701"/>
              <a:gd name="connsiteY81" fmla="*/ 1647806 h 3073500"/>
              <a:gd name="connsiteX82" fmla="*/ 965981 w 1392701"/>
              <a:gd name="connsiteY82" fmla="*/ 1741591 h 3073500"/>
              <a:gd name="connsiteX83" fmla="*/ 984738 w 1392701"/>
              <a:gd name="connsiteY83" fmla="*/ 1779105 h 3073500"/>
              <a:gd name="connsiteX84" fmla="*/ 1003495 w 1392701"/>
              <a:gd name="connsiteY84" fmla="*/ 1868200 h 3073500"/>
              <a:gd name="connsiteX85" fmla="*/ 1012874 w 1392701"/>
              <a:gd name="connsiteY85" fmla="*/ 1910403 h 3073500"/>
              <a:gd name="connsiteX86" fmla="*/ 1017563 w 1392701"/>
              <a:gd name="connsiteY86" fmla="*/ 1938538 h 3073500"/>
              <a:gd name="connsiteX87" fmla="*/ 1026941 w 1392701"/>
              <a:gd name="connsiteY87" fmla="*/ 1985431 h 3073500"/>
              <a:gd name="connsiteX88" fmla="*/ 1041009 w 1392701"/>
              <a:gd name="connsiteY88" fmla="*/ 2065148 h 3073500"/>
              <a:gd name="connsiteX89" fmla="*/ 1050388 w 1392701"/>
              <a:gd name="connsiteY89" fmla="*/ 2121418 h 3073500"/>
              <a:gd name="connsiteX90" fmla="*/ 1078523 w 1392701"/>
              <a:gd name="connsiteY90" fmla="*/ 2196446 h 3073500"/>
              <a:gd name="connsiteX91" fmla="*/ 1106658 w 1392701"/>
              <a:gd name="connsiteY91" fmla="*/ 2294920 h 3073500"/>
              <a:gd name="connsiteX92" fmla="*/ 1125415 w 1392701"/>
              <a:gd name="connsiteY92" fmla="*/ 2379326 h 3073500"/>
              <a:gd name="connsiteX93" fmla="*/ 1130105 w 1392701"/>
              <a:gd name="connsiteY93" fmla="*/ 2412151 h 3073500"/>
              <a:gd name="connsiteX94" fmla="*/ 1153551 w 1392701"/>
              <a:gd name="connsiteY94" fmla="*/ 2468422 h 3073500"/>
              <a:gd name="connsiteX95" fmla="*/ 1167618 w 1392701"/>
              <a:gd name="connsiteY95" fmla="*/ 2524692 h 3073500"/>
              <a:gd name="connsiteX96" fmla="*/ 1172308 w 1392701"/>
              <a:gd name="connsiteY96" fmla="*/ 2543449 h 3073500"/>
              <a:gd name="connsiteX97" fmla="*/ 1191065 w 1392701"/>
              <a:gd name="connsiteY97" fmla="*/ 2566895 h 3073500"/>
              <a:gd name="connsiteX98" fmla="*/ 1195754 w 1392701"/>
              <a:gd name="connsiteY98" fmla="*/ 2623166 h 3073500"/>
              <a:gd name="connsiteX99" fmla="*/ 1200443 w 1392701"/>
              <a:gd name="connsiteY99" fmla="*/ 2646612 h 3073500"/>
              <a:gd name="connsiteX100" fmla="*/ 1219200 w 1392701"/>
              <a:gd name="connsiteY100" fmla="*/ 2665369 h 3073500"/>
              <a:gd name="connsiteX101" fmla="*/ 1237957 w 1392701"/>
              <a:gd name="connsiteY101" fmla="*/ 2731018 h 3073500"/>
              <a:gd name="connsiteX102" fmla="*/ 1247335 w 1392701"/>
              <a:gd name="connsiteY102" fmla="*/ 2782600 h 3073500"/>
              <a:gd name="connsiteX103" fmla="*/ 1275471 w 1392701"/>
              <a:gd name="connsiteY103" fmla="*/ 2857628 h 3073500"/>
              <a:gd name="connsiteX104" fmla="*/ 1308295 w 1392701"/>
              <a:gd name="connsiteY104" fmla="*/ 2942034 h 3073500"/>
              <a:gd name="connsiteX105" fmla="*/ 1317674 w 1392701"/>
              <a:gd name="connsiteY105" fmla="*/ 2979548 h 3073500"/>
              <a:gd name="connsiteX106" fmla="*/ 1322363 w 1392701"/>
              <a:gd name="connsiteY106" fmla="*/ 2993615 h 3073500"/>
              <a:gd name="connsiteX107" fmla="*/ 1341120 w 1392701"/>
              <a:gd name="connsiteY107" fmla="*/ 3017062 h 3073500"/>
              <a:gd name="connsiteX108" fmla="*/ 1359877 w 1392701"/>
              <a:gd name="connsiteY108" fmla="*/ 3059265 h 3073500"/>
              <a:gd name="connsiteX109" fmla="*/ 1388012 w 1392701"/>
              <a:gd name="connsiteY109" fmla="*/ 3073332 h 3073500"/>
              <a:gd name="connsiteX110" fmla="*/ 1392701 w 1392701"/>
              <a:gd name="connsiteY110" fmla="*/ 3073332 h 30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392701" h="3073500">
                <a:moveTo>
                  <a:pt x="0" y="3073332"/>
                </a:moveTo>
                <a:cubicBezTo>
                  <a:pt x="4689" y="3057701"/>
                  <a:pt x="8210" y="3041671"/>
                  <a:pt x="14068" y="3026440"/>
                </a:cubicBezTo>
                <a:cubicBezTo>
                  <a:pt x="16091" y="3021180"/>
                  <a:pt x="21278" y="3017574"/>
                  <a:pt x="23446" y="3012372"/>
                </a:cubicBezTo>
                <a:cubicBezTo>
                  <a:pt x="29149" y="2998684"/>
                  <a:pt x="31243" y="2983606"/>
                  <a:pt x="37514" y="2970169"/>
                </a:cubicBezTo>
                <a:cubicBezTo>
                  <a:pt x="42281" y="2959955"/>
                  <a:pt x="56271" y="2942034"/>
                  <a:pt x="56271" y="2942034"/>
                </a:cubicBezTo>
                <a:cubicBezTo>
                  <a:pt x="57834" y="2932655"/>
                  <a:pt x="57429" y="2922726"/>
                  <a:pt x="60960" y="2913898"/>
                </a:cubicBezTo>
                <a:cubicBezTo>
                  <a:pt x="63863" y="2906642"/>
                  <a:pt x="70886" y="2901769"/>
                  <a:pt x="75028" y="2895142"/>
                </a:cubicBezTo>
                <a:cubicBezTo>
                  <a:pt x="78733" y="2889214"/>
                  <a:pt x="81059" y="2882522"/>
                  <a:pt x="84406" y="2876385"/>
                </a:cubicBezTo>
                <a:cubicBezTo>
                  <a:pt x="90440" y="2865322"/>
                  <a:pt x="98112" y="2855105"/>
                  <a:pt x="103163" y="2843560"/>
                </a:cubicBezTo>
                <a:cubicBezTo>
                  <a:pt x="143767" y="2750752"/>
                  <a:pt x="95555" y="2846165"/>
                  <a:pt x="126609" y="2768532"/>
                </a:cubicBezTo>
                <a:cubicBezTo>
                  <a:pt x="128702" y="2763299"/>
                  <a:pt x="132862" y="2759154"/>
                  <a:pt x="135988" y="2754465"/>
                </a:cubicBezTo>
                <a:cubicBezTo>
                  <a:pt x="137551" y="2740397"/>
                  <a:pt x="136953" y="2725918"/>
                  <a:pt x="140677" y="2712262"/>
                </a:cubicBezTo>
                <a:cubicBezTo>
                  <a:pt x="141840" y="2707997"/>
                  <a:pt x="148892" y="2707148"/>
                  <a:pt x="150055" y="2702883"/>
                </a:cubicBezTo>
                <a:cubicBezTo>
                  <a:pt x="153779" y="2689227"/>
                  <a:pt x="151562" y="2674472"/>
                  <a:pt x="154745" y="2660680"/>
                </a:cubicBezTo>
                <a:cubicBezTo>
                  <a:pt x="156317" y="2653869"/>
                  <a:pt x="161527" y="2648413"/>
                  <a:pt x="164123" y="2641923"/>
                </a:cubicBezTo>
                <a:cubicBezTo>
                  <a:pt x="177379" y="2608781"/>
                  <a:pt x="169903" y="2622657"/>
                  <a:pt x="178191" y="2595031"/>
                </a:cubicBezTo>
                <a:cubicBezTo>
                  <a:pt x="186885" y="2566053"/>
                  <a:pt x="185195" y="2571643"/>
                  <a:pt x="196948" y="2548138"/>
                </a:cubicBezTo>
                <a:cubicBezTo>
                  <a:pt x="198511" y="2538760"/>
                  <a:pt x="198630" y="2529023"/>
                  <a:pt x="201637" y="2520003"/>
                </a:cubicBezTo>
                <a:cubicBezTo>
                  <a:pt x="204953" y="2510056"/>
                  <a:pt x="210684" y="2501073"/>
                  <a:pt x="215705" y="2491868"/>
                </a:cubicBezTo>
                <a:cubicBezTo>
                  <a:pt x="229433" y="2466700"/>
                  <a:pt x="230106" y="2468005"/>
                  <a:pt x="248529" y="2444975"/>
                </a:cubicBezTo>
                <a:cubicBezTo>
                  <a:pt x="259964" y="2399231"/>
                  <a:pt x="246001" y="2456350"/>
                  <a:pt x="257908" y="2402772"/>
                </a:cubicBezTo>
                <a:cubicBezTo>
                  <a:pt x="259306" y="2396481"/>
                  <a:pt x="259399" y="2389611"/>
                  <a:pt x="262597" y="2384015"/>
                </a:cubicBezTo>
                <a:cubicBezTo>
                  <a:pt x="265887" y="2378257"/>
                  <a:pt x="271976" y="2374637"/>
                  <a:pt x="276665" y="2369948"/>
                </a:cubicBezTo>
                <a:cubicBezTo>
                  <a:pt x="278228" y="2360569"/>
                  <a:pt x="279292" y="2351094"/>
                  <a:pt x="281354" y="2341812"/>
                </a:cubicBezTo>
                <a:cubicBezTo>
                  <a:pt x="283955" y="2330106"/>
                  <a:pt x="292297" y="2314712"/>
                  <a:pt x="295421" y="2304298"/>
                </a:cubicBezTo>
                <a:cubicBezTo>
                  <a:pt x="309056" y="2258850"/>
                  <a:pt x="289905" y="2301266"/>
                  <a:pt x="309489" y="2262095"/>
                </a:cubicBezTo>
                <a:cubicBezTo>
                  <a:pt x="312615" y="2248027"/>
                  <a:pt x="315373" y="2233873"/>
                  <a:pt x="318868" y="2219892"/>
                </a:cubicBezTo>
                <a:cubicBezTo>
                  <a:pt x="320067" y="2215097"/>
                  <a:pt x="321347" y="2210246"/>
                  <a:pt x="323557" y="2205825"/>
                </a:cubicBezTo>
                <a:cubicBezTo>
                  <a:pt x="327633" y="2197673"/>
                  <a:pt x="332936" y="2190194"/>
                  <a:pt x="337625" y="2182378"/>
                </a:cubicBezTo>
                <a:cubicBezTo>
                  <a:pt x="339188" y="2174563"/>
                  <a:pt x="340888" y="2166774"/>
                  <a:pt x="342314" y="2158932"/>
                </a:cubicBezTo>
                <a:cubicBezTo>
                  <a:pt x="344015" y="2149578"/>
                  <a:pt x="344801" y="2140046"/>
                  <a:pt x="347003" y="2130797"/>
                </a:cubicBezTo>
                <a:cubicBezTo>
                  <a:pt x="352623" y="2107191"/>
                  <a:pt x="365760" y="2060458"/>
                  <a:pt x="365760" y="2060458"/>
                </a:cubicBezTo>
                <a:cubicBezTo>
                  <a:pt x="367323" y="2037012"/>
                  <a:pt x="367126" y="2013382"/>
                  <a:pt x="370449" y="1990120"/>
                </a:cubicBezTo>
                <a:cubicBezTo>
                  <a:pt x="371847" y="1980334"/>
                  <a:pt x="377508" y="1971595"/>
                  <a:pt x="379828" y="1961985"/>
                </a:cubicBezTo>
                <a:cubicBezTo>
                  <a:pt x="388461" y="1926221"/>
                  <a:pt x="395459" y="1890083"/>
                  <a:pt x="403274" y="1854132"/>
                </a:cubicBezTo>
                <a:cubicBezTo>
                  <a:pt x="404837" y="1838501"/>
                  <a:pt x="406015" y="1822827"/>
                  <a:pt x="407963" y="1807240"/>
                </a:cubicBezTo>
                <a:cubicBezTo>
                  <a:pt x="416573" y="1738360"/>
                  <a:pt x="405478" y="1759385"/>
                  <a:pt x="426720" y="1727523"/>
                </a:cubicBezTo>
                <a:cubicBezTo>
                  <a:pt x="428283" y="1721271"/>
                  <a:pt x="430145" y="1715086"/>
                  <a:pt x="431409" y="1708766"/>
                </a:cubicBezTo>
                <a:cubicBezTo>
                  <a:pt x="433726" y="1697179"/>
                  <a:pt x="436118" y="1674328"/>
                  <a:pt x="440788" y="1661874"/>
                </a:cubicBezTo>
                <a:cubicBezTo>
                  <a:pt x="443242" y="1655329"/>
                  <a:pt x="447570" y="1649607"/>
                  <a:pt x="450166" y="1643117"/>
                </a:cubicBezTo>
                <a:cubicBezTo>
                  <a:pt x="453837" y="1633938"/>
                  <a:pt x="459545" y="1614982"/>
                  <a:pt x="459545" y="1614982"/>
                </a:cubicBezTo>
                <a:cubicBezTo>
                  <a:pt x="461108" y="1599351"/>
                  <a:pt x="463751" y="1583791"/>
                  <a:pt x="464234" y="1568089"/>
                </a:cubicBezTo>
                <a:cubicBezTo>
                  <a:pt x="469838" y="1385952"/>
                  <a:pt x="451945" y="1377494"/>
                  <a:pt x="478301" y="1263289"/>
                </a:cubicBezTo>
                <a:cubicBezTo>
                  <a:pt x="479412" y="1258473"/>
                  <a:pt x="481428" y="1253911"/>
                  <a:pt x="482991" y="1249222"/>
                </a:cubicBezTo>
                <a:cubicBezTo>
                  <a:pt x="484554" y="1239843"/>
                  <a:pt x="486234" y="1230483"/>
                  <a:pt x="487680" y="1221086"/>
                </a:cubicBezTo>
                <a:cubicBezTo>
                  <a:pt x="489361" y="1210162"/>
                  <a:pt x="489193" y="1198848"/>
                  <a:pt x="492369" y="1188262"/>
                </a:cubicBezTo>
                <a:cubicBezTo>
                  <a:pt x="498625" y="1167409"/>
                  <a:pt x="508000" y="1147622"/>
                  <a:pt x="515815" y="1127302"/>
                </a:cubicBezTo>
                <a:cubicBezTo>
                  <a:pt x="517378" y="1116360"/>
                  <a:pt x="517597" y="1105140"/>
                  <a:pt x="520505" y="1094477"/>
                </a:cubicBezTo>
                <a:cubicBezTo>
                  <a:pt x="522344" y="1087733"/>
                  <a:pt x="528512" y="1082575"/>
                  <a:pt x="529883" y="1075720"/>
                </a:cubicBezTo>
                <a:cubicBezTo>
                  <a:pt x="533269" y="1058790"/>
                  <a:pt x="531484" y="1041124"/>
                  <a:pt x="534572" y="1024138"/>
                </a:cubicBezTo>
                <a:cubicBezTo>
                  <a:pt x="537760" y="1006604"/>
                  <a:pt x="543951" y="989751"/>
                  <a:pt x="548640" y="972557"/>
                </a:cubicBezTo>
                <a:cubicBezTo>
                  <a:pt x="550727" y="949601"/>
                  <a:pt x="553920" y="908052"/>
                  <a:pt x="558018" y="883462"/>
                </a:cubicBezTo>
                <a:cubicBezTo>
                  <a:pt x="563764" y="848986"/>
                  <a:pt x="576775" y="780298"/>
                  <a:pt x="576775" y="780298"/>
                </a:cubicBezTo>
                <a:cubicBezTo>
                  <a:pt x="578403" y="759141"/>
                  <a:pt x="580703" y="711951"/>
                  <a:pt x="586154" y="686514"/>
                </a:cubicBezTo>
                <a:cubicBezTo>
                  <a:pt x="588538" y="675387"/>
                  <a:pt x="593300" y="664847"/>
                  <a:pt x="595532" y="653689"/>
                </a:cubicBezTo>
                <a:cubicBezTo>
                  <a:pt x="615890" y="551900"/>
                  <a:pt x="592118" y="631111"/>
                  <a:pt x="618978" y="550526"/>
                </a:cubicBezTo>
                <a:cubicBezTo>
                  <a:pt x="620465" y="525259"/>
                  <a:pt x="621503" y="469970"/>
                  <a:pt x="628357" y="437985"/>
                </a:cubicBezTo>
                <a:cubicBezTo>
                  <a:pt x="630741" y="426858"/>
                  <a:pt x="634609" y="416102"/>
                  <a:pt x="637735" y="405160"/>
                </a:cubicBezTo>
                <a:cubicBezTo>
                  <a:pt x="640861" y="381714"/>
                  <a:pt x="645150" y="358394"/>
                  <a:pt x="647114" y="334822"/>
                </a:cubicBezTo>
                <a:cubicBezTo>
                  <a:pt x="649843" y="302074"/>
                  <a:pt x="649815" y="269150"/>
                  <a:pt x="651803" y="236348"/>
                </a:cubicBezTo>
                <a:cubicBezTo>
                  <a:pt x="652942" y="217560"/>
                  <a:pt x="652614" y="198495"/>
                  <a:pt x="656492" y="180077"/>
                </a:cubicBezTo>
                <a:cubicBezTo>
                  <a:pt x="658944" y="168428"/>
                  <a:pt x="665871" y="158194"/>
                  <a:pt x="670560" y="147252"/>
                </a:cubicBezTo>
                <a:cubicBezTo>
                  <a:pt x="672123" y="137874"/>
                  <a:pt x="674138" y="128560"/>
                  <a:pt x="675249" y="119117"/>
                </a:cubicBezTo>
                <a:cubicBezTo>
                  <a:pt x="677266" y="101970"/>
                  <a:pt x="676938" y="84537"/>
                  <a:pt x="679938" y="67535"/>
                </a:cubicBezTo>
                <a:cubicBezTo>
                  <a:pt x="683207" y="49010"/>
                  <a:pt x="694864" y="24477"/>
                  <a:pt x="708074" y="11265"/>
                </a:cubicBezTo>
                <a:lnTo>
                  <a:pt x="717452" y="1886"/>
                </a:lnTo>
                <a:cubicBezTo>
                  <a:pt x="739335" y="3449"/>
                  <a:pt x="765023" y="-5854"/>
                  <a:pt x="783101" y="6575"/>
                </a:cubicBezTo>
                <a:cubicBezTo>
                  <a:pt x="796237" y="15606"/>
                  <a:pt x="788614" y="38003"/>
                  <a:pt x="792480" y="53468"/>
                </a:cubicBezTo>
                <a:lnTo>
                  <a:pt x="797169" y="72225"/>
                </a:lnTo>
                <a:cubicBezTo>
                  <a:pt x="800295" y="166009"/>
                  <a:pt x="800185" y="259958"/>
                  <a:pt x="806548" y="353578"/>
                </a:cubicBezTo>
                <a:cubicBezTo>
                  <a:pt x="811136" y="421087"/>
                  <a:pt x="826874" y="487622"/>
                  <a:pt x="829994" y="555215"/>
                </a:cubicBezTo>
                <a:cubicBezTo>
                  <a:pt x="836264" y="691067"/>
                  <a:pt x="830645" y="827241"/>
                  <a:pt x="834683" y="963178"/>
                </a:cubicBezTo>
                <a:cubicBezTo>
                  <a:pt x="835339" y="985274"/>
                  <a:pt x="841527" y="1006868"/>
                  <a:pt x="844061" y="1028828"/>
                </a:cubicBezTo>
                <a:cubicBezTo>
                  <a:pt x="846218" y="1047526"/>
                  <a:pt x="846263" y="1066441"/>
                  <a:pt x="848751" y="1085098"/>
                </a:cubicBezTo>
                <a:cubicBezTo>
                  <a:pt x="849404" y="1089998"/>
                  <a:pt x="852082" y="1094413"/>
                  <a:pt x="853440" y="1099166"/>
                </a:cubicBezTo>
                <a:cubicBezTo>
                  <a:pt x="858336" y="1116302"/>
                  <a:pt x="863426" y="1133400"/>
                  <a:pt x="867508" y="1150748"/>
                </a:cubicBezTo>
                <a:cubicBezTo>
                  <a:pt x="869397" y="1158778"/>
                  <a:pt x="873778" y="1193004"/>
                  <a:pt x="876886" y="1202329"/>
                </a:cubicBezTo>
                <a:cubicBezTo>
                  <a:pt x="882210" y="1218300"/>
                  <a:pt x="889391" y="1233591"/>
                  <a:pt x="895643" y="1249222"/>
                </a:cubicBezTo>
                <a:cubicBezTo>
                  <a:pt x="910773" y="1410607"/>
                  <a:pt x="895910" y="1350972"/>
                  <a:pt x="919089" y="1432102"/>
                </a:cubicBezTo>
                <a:cubicBezTo>
                  <a:pt x="920652" y="1457111"/>
                  <a:pt x="921011" y="1482224"/>
                  <a:pt x="923778" y="1507129"/>
                </a:cubicBezTo>
                <a:cubicBezTo>
                  <a:pt x="926937" y="1535558"/>
                  <a:pt x="931638" y="1552634"/>
                  <a:pt x="937846" y="1577468"/>
                </a:cubicBezTo>
                <a:cubicBezTo>
                  <a:pt x="948809" y="1676143"/>
                  <a:pt x="936698" y="1574123"/>
                  <a:pt x="947225" y="1647806"/>
                </a:cubicBezTo>
                <a:cubicBezTo>
                  <a:pt x="952945" y="1687841"/>
                  <a:pt x="950955" y="1698660"/>
                  <a:pt x="965981" y="1741591"/>
                </a:cubicBezTo>
                <a:cubicBezTo>
                  <a:pt x="970599" y="1754787"/>
                  <a:pt x="978486" y="1766600"/>
                  <a:pt x="984738" y="1779105"/>
                </a:cubicBezTo>
                <a:cubicBezTo>
                  <a:pt x="994076" y="1844462"/>
                  <a:pt x="983400" y="1777777"/>
                  <a:pt x="1003495" y="1868200"/>
                </a:cubicBezTo>
                <a:cubicBezTo>
                  <a:pt x="1006621" y="1882268"/>
                  <a:pt x="1010048" y="1896272"/>
                  <a:pt x="1012874" y="1910403"/>
                </a:cubicBezTo>
                <a:cubicBezTo>
                  <a:pt x="1014739" y="1919726"/>
                  <a:pt x="1015811" y="1929193"/>
                  <a:pt x="1017563" y="1938538"/>
                </a:cubicBezTo>
                <a:cubicBezTo>
                  <a:pt x="1020501" y="1954206"/>
                  <a:pt x="1023815" y="1969800"/>
                  <a:pt x="1026941" y="1985431"/>
                </a:cubicBezTo>
                <a:cubicBezTo>
                  <a:pt x="1038507" y="2112630"/>
                  <a:pt x="1022747" y="1982971"/>
                  <a:pt x="1041009" y="2065148"/>
                </a:cubicBezTo>
                <a:cubicBezTo>
                  <a:pt x="1045134" y="2083711"/>
                  <a:pt x="1046263" y="2102855"/>
                  <a:pt x="1050388" y="2121418"/>
                </a:cubicBezTo>
                <a:cubicBezTo>
                  <a:pt x="1055353" y="2143761"/>
                  <a:pt x="1072674" y="2177438"/>
                  <a:pt x="1078523" y="2196446"/>
                </a:cubicBezTo>
                <a:cubicBezTo>
                  <a:pt x="1093698" y="2245765"/>
                  <a:pt x="1096594" y="2251307"/>
                  <a:pt x="1106658" y="2294920"/>
                </a:cubicBezTo>
                <a:cubicBezTo>
                  <a:pt x="1113139" y="2323004"/>
                  <a:pt x="1119762" y="2351064"/>
                  <a:pt x="1125415" y="2379326"/>
                </a:cubicBezTo>
                <a:cubicBezTo>
                  <a:pt x="1127583" y="2390164"/>
                  <a:pt x="1126777" y="2401611"/>
                  <a:pt x="1130105" y="2412151"/>
                </a:cubicBezTo>
                <a:cubicBezTo>
                  <a:pt x="1136224" y="2431528"/>
                  <a:pt x="1153551" y="2468422"/>
                  <a:pt x="1153551" y="2468422"/>
                </a:cubicBezTo>
                <a:cubicBezTo>
                  <a:pt x="1161642" y="2525063"/>
                  <a:pt x="1152451" y="2479191"/>
                  <a:pt x="1167618" y="2524692"/>
                </a:cubicBezTo>
                <a:cubicBezTo>
                  <a:pt x="1169656" y="2530806"/>
                  <a:pt x="1169178" y="2537815"/>
                  <a:pt x="1172308" y="2543449"/>
                </a:cubicBezTo>
                <a:cubicBezTo>
                  <a:pt x="1177169" y="2552198"/>
                  <a:pt x="1184813" y="2559080"/>
                  <a:pt x="1191065" y="2566895"/>
                </a:cubicBezTo>
                <a:cubicBezTo>
                  <a:pt x="1192628" y="2585652"/>
                  <a:pt x="1193555" y="2604473"/>
                  <a:pt x="1195754" y="2623166"/>
                </a:cubicBezTo>
                <a:cubicBezTo>
                  <a:pt x="1196685" y="2631082"/>
                  <a:pt x="1196572" y="2639645"/>
                  <a:pt x="1200443" y="2646612"/>
                </a:cubicBezTo>
                <a:cubicBezTo>
                  <a:pt x="1204737" y="2654341"/>
                  <a:pt x="1212948" y="2659117"/>
                  <a:pt x="1219200" y="2665369"/>
                </a:cubicBezTo>
                <a:cubicBezTo>
                  <a:pt x="1232468" y="2744983"/>
                  <a:pt x="1211584" y="2630801"/>
                  <a:pt x="1237957" y="2731018"/>
                </a:cubicBezTo>
                <a:cubicBezTo>
                  <a:pt x="1242404" y="2747918"/>
                  <a:pt x="1242370" y="2765844"/>
                  <a:pt x="1247335" y="2782600"/>
                </a:cubicBezTo>
                <a:cubicBezTo>
                  <a:pt x="1254923" y="2808210"/>
                  <a:pt x="1268993" y="2831715"/>
                  <a:pt x="1275471" y="2857628"/>
                </a:cubicBezTo>
                <a:cubicBezTo>
                  <a:pt x="1292272" y="2924833"/>
                  <a:pt x="1278814" y="2897811"/>
                  <a:pt x="1308295" y="2942034"/>
                </a:cubicBezTo>
                <a:cubicBezTo>
                  <a:pt x="1311421" y="2954539"/>
                  <a:pt x="1314282" y="2967113"/>
                  <a:pt x="1317674" y="2979548"/>
                </a:cubicBezTo>
                <a:cubicBezTo>
                  <a:pt x="1318975" y="2984316"/>
                  <a:pt x="1319743" y="2989424"/>
                  <a:pt x="1322363" y="2993615"/>
                </a:cubicBezTo>
                <a:cubicBezTo>
                  <a:pt x="1327668" y="3002102"/>
                  <a:pt x="1336154" y="3008372"/>
                  <a:pt x="1341120" y="3017062"/>
                </a:cubicBezTo>
                <a:cubicBezTo>
                  <a:pt x="1348758" y="3030428"/>
                  <a:pt x="1351612" y="3046277"/>
                  <a:pt x="1359877" y="3059265"/>
                </a:cubicBezTo>
                <a:cubicBezTo>
                  <a:pt x="1364213" y="3066079"/>
                  <a:pt x="1380740" y="3071514"/>
                  <a:pt x="1388012" y="3073332"/>
                </a:cubicBezTo>
                <a:cubicBezTo>
                  <a:pt x="1389528" y="3073711"/>
                  <a:pt x="1391138" y="3073332"/>
                  <a:pt x="1392701" y="307333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zh-TW" altLang="en-US" sz="3500" b="1" dirty="0">
                <a:latin typeface="Microsoft JhengHei"/>
                <a:ea typeface="Microsoft JhengHei"/>
                <a:cs typeface="Microsoft JhengHei"/>
              </a:rPr>
              <a:t>金融資料的分佈特性</a:t>
            </a:r>
          </a:p>
        </p:txBody>
      </p:sp>
    </p:spTree>
    <p:extLst>
      <p:ext uri="{BB962C8B-B14F-4D97-AF65-F5344CB8AC3E}">
        <p14:creationId xmlns:p14="http://schemas.microsoft.com/office/powerpoint/2010/main" val="27812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波動率相關研究歷史</a:t>
            </a:r>
          </a:p>
        </p:txBody>
      </p:sp>
    </p:spTree>
    <p:extLst>
      <p:ext uri="{BB962C8B-B14F-4D97-AF65-F5344CB8AC3E}">
        <p14:creationId xmlns:p14="http://schemas.microsoft.com/office/powerpoint/2010/main" val="13238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786150" y="1315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latin typeface="Microsoft JhengHei"/>
                <a:ea typeface="Microsoft JhengHei"/>
                <a:cs typeface="Microsoft JhengHei"/>
                <a:sym typeface="Microsoft JhengHei"/>
              </a:rPr>
              <a:t>金融市場資料特徵</a:t>
            </a:r>
            <a:endParaRPr sz="35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786150" y="1210301"/>
            <a:ext cx="7571700" cy="2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1960 年代，有許多專家指出價格變化分布呈現：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高狹峰（leptokurtic）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厚尾（fat tail）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波動叢聚現象（volatility </a:t>
            </a:r>
            <a:r>
              <a:rPr 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clustering）</a:t>
            </a: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50" y="3717032"/>
            <a:ext cx="3320558" cy="25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750" y="3717034"/>
            <a:ext cx="3500861" cy="250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6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86150" y="1315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解釋高狹峰：</a:t>
            </a:r>
            <a:r>
              <a:rPr lang="en-US" alt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Rosenberg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1972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786150" y="1210300"/>
            <a:ext cx="7571700" cy="1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解釋高狹峰的研究，發現於 1972 年羅森柏格的研究，他發現</a:t>
            </a:r>
            <a:r>
              <a:rPr lang="zh-TW" sz="24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在大的時間尺度下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，金融市場價格資料的峰度，經常高於常態分配的峰度：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30752"/>
          <a:stretch/>
        </p:blipFill>
        <p:spPr>
          <a:xfrm>
            <a:off x="847575" y="3101500"/>
            <a:ext cx="6748761" cy="270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3506050" y="3640900"/>
            <a:ext cx="739537" cy="1832370"/>
          </a:xfrm>
          <a:custGeom>
            <a:avLst/>
            <a:gdLst/>
            <a:ahLst/>
            <a:cxnLst/>
            <a:rect l="l" t="t" r="r" b="b"/>
            <a:pathLst>
              <a:path w="33520" h="91312" extrusionOk="0">
                <a:moveTo>
                  <a:pt x="0" y="91312"/>
                </a:moveTo>
                <a:cubicBezTo>
                  <a:pt x="4110" y="87074"/>
                  <a:pt x="19071" y="81102"/>
                  <a:pt x="24658" y="65883"/>
                </a:cubicBezTo>
                <a:cubicBezTo>
                  <a:pt x="30245" y="50664"/>
                  <a:pt x="32043" y="10981"/>
                  <a:pt x="3352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Google Shape;193;p21"/>
          <p:cNvSpPr txBox="1"/>
          <p:nvPr/>
        </p:nvSpPr>
        <p:spPr>
          <a:xfrm>
            <a:off x="2267744" y="3640900"/>
            <a:ext cx="1375645" cy="4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峰度 5-15 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644008" y="4727550"/>
            <a:ext cx="2728786" cy="4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常態分布峰度恆定 3</a:t>
            </a:r>
            <a:endParaRPr sz="1600" b="1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89491" y="5736942"/>
            <a:ext cx="7982910" cy="71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Rosenberg (1972), ‘The Behavior of Random Variables with Nonstationary Variance and the Distribution of Security Prices’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53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786150" y="1315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解釋高狹峰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Rosenberg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1972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786150" y="1210300"/>
            <a:ext cx="75717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但是在小時間尺度的波動變化，仍然符合常態分配，所以唯一可以想到的理由，就是波動有所改變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2244274" y="3102070"/>
            <a:ext cx="3726690" cy="2385753"/>
          </a:xfrm>
          <a:custGeom>
            <a:avLst/>
            <a:gdLst/>
            <a:ahLst/>
            <a:cxnLst/>
            <a:rect l="l" t="t" r="r" b="b"/>
            <a:pathLst>
              <a:path w="75900" h="55781" extrusionOk="0">
                <a:moveTo>
                  <a:pt x="0" y="55781"/>
                </a:moveTo>
                <a:cubicBezTo>
                  <a:pt x="2910" y="52455"/>
                  <a:pt x="5590" y="48872"/>
                  <a:pt x="7706" y="44993"/>
                </a:cubicBezTo>
                <a:cubicBezTo>
                  <a:pt x="9027" y="42572"/>
                  <a:pt x="9093" y="38907"/>
                  <a:pt x="11559" y="37673"/>
                </a:cubicBezTo>
                <a:cubicBezTo>
                  <a:pt x="16189" y="35357"/>
                  <a:pt x="14409" y="55905"/>
                  <a:pt x="17723" y="51928"/>
                </a:cubicBezTo>
                <a:cubicBezTo>
                  <a:pt x="23510" y="44984"/>
                  <a:pt x="24769" y="35278"/>
                  <a:pt x="28126" y="26885"/>
                </a:cubicBezTo>
                <a:cubicBezTo>
                  <a:pt x="28925" y="24886"/>
                  <a:pt x="27899" y="20720"/>
                  <a:pt x="30052" y="20720"/>
                </a:cubicBezTo>
                <a:cubicBezTo>
                  <a:pt x="30256" y="20720"/>
                  <a:pt x="34013" y="41031"/>
                  <a:pt x="34290" y="40755"/>
                </a:cubicBezTo>
                <a:cubicBezTo>
                  <a:pt x="39268" y="35783"/>
                  <a:pt x="39492" y="27681"/>
                  <a:pt x="41996" y="21106"/>
                </a:cubicBezTo>
                <a:cubicBezTo>
                  <a:pt x="44893" y="13501"/>
                  <a:pt x="42731" y="18488"/>
                  <a:pt x="44307" y="14941"/>
                </a:cubicBezTo>
                <a:cubicBezTo>
                  <a:pt x="44728" y="13995"/>
                  <a:pt x="45720" y="11216"/>
                  <a:pt x="45849" y="12244"/>
                </a:cubicBezTo>
                <a:cubicBezTo>
                  <a:pt x="46578" y="18068"/>
                  <a:pt x="47449" y="23902"/>
                  <a:pt x="48931" y="29582"/>
                </a:cubicBezTo>
                <a:cubicBezTo>
                  <a:pt x="49710" y="32569"/>
                  <a:pt x="48700" y="37464"/>
                  <a:pt x="51628" y="38443"/>
                </a:cubicBezTo>
                <a:cubicBezTo>
                  <a:pt x="52882" y="38862"/>
                  <a:pt x="53063" y="36203"/>
                  <a:pt x="53554" y="34976"/>
                </a:cubicBezTo>
                <a:cubicBezTo>
                  <a:pt x="55832" y="29281"/>
                  <a:pt x="55376" y="21970"/>
                  <a:pt x="59719" y="17638"/>
                </a:cubicBezTo>
                <a:cubicBezTo>
                  <a:pt x="60537" y="16822"/>
                  <a:pt x="59719" y="19950"/>
                  <a:pt x="59719" y="21106"/>
                </a:cubicBezTo>
                <a:cubicBezTo>
                  <a:pt x="59719" y="24506"/>
                  <a:pt x="60570" y="27897"/>
                  <a:pt x="61645" y="31123"/>
                </a:cubicBezTo>
                <a:cubicBezTo>
                  <a:pt x="61905" y="31903"/>
                  <a:pt x="62451" y="33417"/>
                  <a:pt x="63186" y="33049"/>
                </a:cubicBezTo>
                <a:cubicBezTo>
                  <a:pt x="64859" y="32213"/>
                  <a:pt x="64227" y="29457"/>
                  <a:pt x="64727" y="27655"/>
                </a:cubicBezTo>
                <a:cubicBezTo>
                  <a:pt x="66337" y="21859"/>
                  <a:pt x="68084" y="16102"/>
                  <a:pt x="69736" y="10318"/>
                </a:cubicBezTo>
                <a:cubicBezTo>
                  <a:pt x="70352" y="8161"/>
                  <a:pt x="70733" y="5944"/>
                  <a:pt x="71277" y="3768"/>
                </a:cubicBezTo>
                <a:cubicBezTo>
                  <a:pt x="71573" y="2586"/>
                  <a:pt x="72138" y="-882"/>
                  <a:pt x="72433" y="300"/>
                </a:cubicBezTo>
                <a:cubicBezTo>
                  <a:pt x="73801" y="5774"/>
                  <a:pt x="73377" y="11821"/>
                  <a:pt x="75900" y="1686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3" name="Google Shape;203;p22"/>
          <p:cNvGrpSpPr/>
          <p:nvPr/>
        </p:nvGrpSpPr>
        <p:grpSpPr>
          <a:xfrm>
            <a:off x="2783779" y="4129402"/>
            <a:ext cx="621258" cy="1270085"/>
            <a:chOff x="5798475" y="4604100"/>
            <a:chExt cx="587700" cy="1107600"/>
          </a:xfrm>
        </p:grpSpPr>
        <p:sp>
          <p:nvSpPr>
            <p:cNvPr id="204" name="Google Shape;204;p22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p22"/>
            <p:cNvSpPr/>
            <p:nvPr/>
          </p:nvSpPr>
          <p:spPr>
            <a:xfrm>
              <a:off x="5923650" y="4652275"/>
              <a:ext cx="419375" cy="1011341"/>
            </a:xfrm>
            <a:custGeom>
              <a:avLst/>
              <a:gdLst/>
              <a:ahLst/>
              <a:cxnLst/>
              <a:rect l="l" t="t" r="r" b="b"/>
              <a:pathLst>
                <a:path w="16775" h="43536" extrusionOk="0">
                  <a:moveTo>
                    <a:pt x="0" y="0"/>
                  </a:moveTo>
                  <a:cubicBezTo>
                    <a:pt x="0" y="5009"/>
                    <a:pt x="2238" y="10328"/>
                    <a:pt x="5780" y="13870"/>
                  </a:cubicBezTo>
                  <a:cubicBezTo>
                    <a:pt x="9129" y="17219"/>
                    <a:pt x="15266" y="18562"/>
                    <a:pt x="16568" y="23116"/>
                  </a:cubicBezTo>
                  <a:cubicBezTo>
                    <a:pt x="17395" y="26009"/>
                    <a:pt x="12040" y="27090"/>
                    <a:pt x="9633" y="28896"/>
                  </a:cubicBezTo>
                  <a:cubicBezTo>
                    <a:pt x="5173" y="32242"/>
                    <a:pt x="4036" y="38549"/>
                    <a:pt x="1542" y="4353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7" name="Google Shape;207;p22"/>
          <p:cNvGrpSpPr/>
          <p:nvPr/>
        </p:nvGrpSpPr>
        <p:grpSpPr>
          <a:xfrm>
            <a:off x="4411147" y="3102147"/>
            <a:ext cx="621258" cy="1270085"/>
            <a:chOff x="5798475" y="4604100"/>
            <a:chExt cx="587700" cy="1107600"/>
          </a:xfrm>
        </p:grpSpPr>
        <p:sp>
          <p:nvSpPr>
            <p:cNvPr id="208" name="Google Shape;208;p22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09;p22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0" name="Google Shape;210;p22"/>
          <p:cNvGrpSpPr/>
          <p:nvPr/>
        </p:nvGrpSpPr>
        <p:grpSpPr>
          <a:xfrm>
            <a:off x="5722831" y="2713594"/>
            <a:ext cx="621258" cy="1270085"/>
            <a:chOff x="5798475" y="4604100"/>
            <a:chExt cx="587700" cy="1107600"/>
          </a:xfrm>
        </p:grpSpPr>
        <p:sp>
          <p:nvSpPr>
            <p:cNvPr id="211" name="Google Shape;211;p22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22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22"/>
            <p:cNvSpPr/>
            <p:nvPr/>
          </p:nvSpPr>
          <p:spPr>
            <a:xfrm>
              <a:off x="5923650" y="4652275"/>
              <a:ext cx="419375" cy="1011341"/>
            </a:xfrm>
            <a:custGeom>
              <a:avLst/>
              <a:gdLst/>
              <a:ahLst/>
              <a:cxnLst/>
              <a:rect l="l" t="t" r="r" b="b"/>
              <a:pathLst>
                <a:path w="16775" h="43536" extrusionOk="0">
                  <a:moveTo>
                    <a:pt x="0" y="0"/>
                  </a:moveTo>
                  <a:cubicBezTo>
                    <a:pt x="0" y="5009"/>
                    <a:pt x="2238" y="10328"/>
                    <a:pt x="5780" y="13870"/>
                  </a:cubicBezTo>
                  <a:cubicBezTo>
                    <a:pt x="9129" y="17219"/>
                    <a:pt x="15266" y="18562"/>
                    <a:pt x="16568" y="23116"/>
                  </a:cubicBezTo>
                  <a:cubicBezTo>
                    <a:pt x="17395" y="26009"/>
                    <a:pt x="12040" y="27090"/>
                    <a:pt x="9633" y="28896"/>
                  </a:cubicBezTo>
                  <a:cubicBezTo>
                    <a:pt x="5173" y="32242"/>
                    <a:pt x="4036" y="38549"/>
                    <a:pt x="1542" y="4353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4" name="Google Shape;214;p22"/>
          <p:cNvGrpSpPr/>
          <p:nvPr/>
        </p:nvGrpSpPr>
        <p:grpSpPr>
          <a:xfrm>
            <a:off x="5671871" y="5073515"/>
            <a:ext cx="1176458" cy="1270085"/>
            <a:chOff x="5798475" y="4604100"/>
            <a:chExt cx="587700" cy="1107600"/>
          </a:xfrm>
        </p:grpSpPr>
        <p:sp>
          <p:nvSpPr>
            <p:cNvPr id="215" name="Google Shape;215;p22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22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2"/>
          <p:cNvSpPr/>
          <p:nvPr/>
        </p:nvSpPr>
        <p:spPr>
          <a:xfrm>
            <a:off x="5933325" y="5108188"/>
            <a:ext cx="818692" cy="1200728"/>
          </a:xfrm>
          <a:custGeom>
            <a:avLst/>
            <a:gdLst/>
            <a:ahLst/>
            <a:cxnLst/>
            <a:rect l="l" t="t" r="r" b="b"/>
            <a:pathLst>
              <a:path w="47004" h="60104" extrusionOk="0">
                <a:moveTo>
                  <a:pt x="0" y="0"/>
                </a:moveTo>
                <a:cubicBezTo>
                  <a:pt x="6315" y="10527"/>
                  <a:pt x="16375" y="19168"/>
                  <a:pt x="27355" y="24658"/>
                </a:cubicBezTo>
                <a:cubicBezTo>
                  <a:pt x="31928" y="26945"/>
                  <a:pt x="37268" y="27741"/>
                  <a:pt x="42381" y="27741"/>
                </a:cubicBezTo>
                <a:cubicBezTo>
                  <a:pt x="43927" y="27741"/>
                  <a:pt x="47004" y="26580"/>
                  <a:pt x="47004" y="28126"/>
                </a:cubicBezTo>
                <a:cubicBezTo>
                  <a:pt x="47004" y="30324"/>
                  <a:pt x="42587" y="28362"/>
                  <a:pt x="40455" y="28896"/>
                </a:cubicBezTo>
                <a:cubicBezTo>
                  <a:pt x="35963" y="30021"/>
                  <a:pt x="31498" y="31451"/>
                  <a:pt x="27355" y="33520"/>
                </a:cubicBezTo>
                <a:cubicBezTo>
                  <a:pt x="16925" y="38731"/>
                  <a:pt x="9848" y="49681"/>
                  <a:pt x="4623" y="60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22"/>
          <p:cNvSpPr/>
          <p:nvPr/>
        </p:nvSpPr>
        <p:spPr>
          <a:xfrm rot="-1193625">
            <a:off x="4099161" y="4634701"/>
            <a:ext cx="2228814" cy="384430"/>
          </a:xfrm>
          <a:custGeom>
            <a:avLst/>
            <a:gdLst/>
            <a:ahLst/>
            <a:cxnLst/>
            <a:rect l="l" t="t" r="r" b="b"/>
            <a:pathLst>
              <a:path w="63572" h="15376" extrusionOk="0">
                <a:moveTo>
                  <a:pt x="0" y="1541"/>
                </a:moveTo>
                <a:cubicBezTo>
                  <a:pt x="7894" y="8308"/>
                  <a:pt x="17833" y="13557"/>
                  <a:pt x="28126" y="15026"/>
                </a:cubicBezTo>
                <a:cubicBezTo>
                  <a:pt x="40830" y="16840"/>
                  <a:pt x="57827" y="11475"/>
                  <a:pt x="63572" y="0"/>
                </a:cubicBezTo>
              </a:path>
            </a:pathLst>
          </a:cu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22"/>
          <p:cNvSpPr/>
          <p:nvPr/>
        </p:nvSpPr>
        <p:spPr>
          <a:xfrm rot="-1193625">
            <a:off x="1785761" y="5516326"/>
            <a:ext cx="2228814" cy="384430"/>
          </a:xfrm>
          <a:custGeom>
            <a:avLst/>
            <a:gdLst/>
            <a:ahLst/>
            <a:cxnLst/>
            <a:rect l="l" t="t" r="r" b="b"/>
            <a:pathLst>
              <a:path w="63572" h="15376" extrusionOk="0">
                <a:moveTo>
                  <a:pt x="0" y="1541"/>
                </a:moveTo>
                <a:cubicBezTo>
                  <a:pt x="7894" y="8308"/>
                  <a:pt x="17833" y="13557"/>
                  <a:pt x="28126" y="15026"/>
                </a:cubicBezTo>
                <a:cubicBezTo>
                  <a:pt x="40830" y="16840"/>
                  <a:pt x="57827" y="11475"/>
                  <a:pt x="63572" y="0"/>
                </a:cubicBezTo>
              </a:path>
            </a:pathLst>
          </a:cu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22"/>
          <p:cNvSpPr/>
          <p:nvPr/>
        </p:nvSpPr>
        <p:spPr>
          <a:xfrm>
            <a:off x="4356188" y="5227725"/>
            <a:ext cx="1234425" cy="635722"/>
          </a:xfrm>
          <a:custGeom>
            <a:avLst/>
            <a:gdLst/>
            <a:ahLst/>
            <a:cxnLst/>
            <a:rect l="l" t="t" r="r" b="b"/>
            <a:pathLst>
              <a:path w="49377" h="25845" extrusionOk="0">
                <a:moveTo>
                  <a:pt x="832" y="0"/>
                </a:moveTo>
                <a:cubicBezTo>
                  <a:pt x="832" y="5802"/>
                  <a:pt x="-1729" y="13235"/>
                  <a:pt x="2373" y="17337"/>
                </a:cubicBezTo>
                <a:cubicBezTo>
                  <a:pt x="8120" y="23084"/>
                  <a:pt x="18527" y="19280"/>
                  <a:pt x="26646" y="19649"/>
                </a:cubicBezTo>
                <a:cubicBezTo>
                  <a:pt x="31266" y="19859"/>
                  <a:pt x="35891" y="20034"/>
                  <a:pt x="40516" y="20034"/>
                </a:cubicBezTo>
                <a:cubicBezTo>
                  <a:pt x="42828" y="20034"/>
                  <a:pt x="48733" y="21957"/>
                  <a:pt x="47451" y="20034"/>
                </a:cubicBezTo>
                <a:cubicBezTo>
                  <a:pt x="45356" y="16891"/>
                  <a:pt x="40328" y="17483"/>
                  <a:pt x="36663" y="16567"/>
                </a:cubicBezTo>
                <a:cubicBezTo>
                  <a:pt x="34928" y="16133"/>
                  <a:pt x="31655" y="12852"/>
                  <a:pt x="31655" y="14641"/>
                </a:cubicBezTo>
                <a:cubicBezTo>
                  <a:pt x="31655" y="16493"/>
                  <a:pt x="34621" y="16895"/>
                  <a:pt x="36278" y="17723"/>
                </a:cubicBezTo>
                <a:cubicBezTo>
                  <a:pt x="40239" y="19703"/>
                  <a:pt x="44564" y="21576"/>
                  <a:pt x="48992" y="21576"/>
                </a:cubicBezTo>
                <a:cubicBezTo>
                  <a:pt x="49377" y="21576"/>
                  <a:pt x="48607" y="21576"/>
                  <a:pt x="48222" y="21576"/>
                </a:cubicBezTo>
                <a:cubicBezTo>
                  <a:pt x="43154" y="21576"/>
                  <a:pt x="38112" y="22659"/>
                  <a:pt x="33196" y="23887"/>
                </a:cubicBezTo>
                <a:cubicBezTo>
                  <a:pt x="31168" y="24394"/>
                  <a:pt x="27031" y="27134"/>
                  <a:pt x="27031" y="25043"/>
                </a:cubicBezTo>
                <a:cubicBezTo>
                  <a:pt x="27031" y="18745"/>
                  <a:pt x="40688" y="24105"/>
                  <a:pt x="45139" y="19649"/>
                </a:cubicBezTo>
              </a:path>
            </a:pathLst>
          </a:custGeom>
          <a:noFill/>
          <a:ln w="76200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21;p22"/>
          <p:cNvSpPr/>
          <p:nvPr/>
        </p:nvSpPr>
        <p:spPr>
          <a:xfrm>
            <a:off x="4518886" y="3197825"/>
            <a:ext cx="534625" cy="1146225"/>
          </a:xfrm>
          <a:custGeom>
            <a:avLst/>
            <a:gdLst/>
            <a:ahLst/>
            <a:cxnLst/>
            <a:rect l="l" t="t" r="r" b="b"/>
            <a:pathLst>
              <a:path w="21385" h="45849" extrusionOk="0">
                <a:moveTo>
                  <a:pt x="1868" y="0"/>
                </a:moveTo>
                <a:cubicBezTo>
                  <a:pt x="1084" y="5491"/>
                  <a:pt x="-513" y="12645"/>
                  <a:pt x="3409" y="16567"/>
                </a:cubicBezTo>
                <a:cubicBezTo>
                  <a:pt x="6769" y="19927"/>
                  <a:pt x="12142" y="21191"/>
                  <a:pt x="16894" y="21191"/>
                </a:cubicBezTo>
                <a:cubicBezTo>
                  <a:pt x="18719" y="21191"/>
                  <a:pt x="22144" y="23139"/>
                  <a:pt x="21132" y="24658"/>
                </a:cubicBezTo>
                <a:cubicBezTo>
                  <a:pt x="18018" y="29333"/>
                  <a:pt x="9588" y="25227"/>
                  <a:pt x="4565" y="27740"/>
                </a:cubicBezTo>
                <a:cubicBezTo>
                  <a:pt x="-979" y="30514"/>
                  <a:pt x="327" y="39650"/>
                  <a:pt x="327" y="4584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1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波動率介紹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4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786150" y="1315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解釋厚尾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Clark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，19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73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786150" y="1210300"/>
            <a:ext cx="7571700" cy="188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克拉克也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主張市場價格變化的變異數不是固定的，而是會隨時間</a:t>
            </a:r>
            <a:r>
              <a:rPr 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改變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觀察</a:t>
            </a: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的時間間隔，不影響波動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特性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zh-TW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143000" y="3019858"/>
            <a:ext cx="6858000" cy="2340544"/>
          </a:xfrm>
          <a:custGeom>
            <a:avLst/>
            <a:gdLst/>
            <a:ahLst/>
            <a:cxnLst/>
            <a:rect l="l" t="t" r="r" b="b"/>
            <a:pathLst>
              <a:path w="274320" h="115969" extrusionOk="0">
                <a:moveTo>
                  <a:pt x="0" y="92852"/>
                </a:moveTo>
                <a:lnTo>
                  <a:pt x="14641" y="83220"/>
                </a:lnTo>
                <a:lnTo>
                  <a:pt x="23502" y="93623"/>
                </a:lnTo>
                <a:lnTo>
                  <a:pt x="38143" y="80138"/>
                </a:lnTo>
                <a:lnTo>
                  <a:pt x="48931" y="91311"/>
                </a:lnTo>
                <a:lnTo>
                  <a:pt x="66268" y="67424"/>
                </a:lnTo>
                <a:lnTo>
                  <a:pt x="75900" y="88614"/>
                </a:lnTo>
                <a:lnTo>
                  <a:pt x="88615" y="68965"/>
                </a:lnTo>
                <a:lnTo>
                  <a:pt x="100944" y="80138"/>
                </a:lnTo>
                <a:lnTo>
                  <a:pt x="116740" y="18879"/>
                </a:lnTo>
                <a:lnTo>
                  <a:pt x="116740" y="115969"/>
                </a:lnTo>
                <a:lnTo>
                  <a:pt x="139857" y="13099"/>
                </a:lnTo>
                <a:lnTo>
                  <a:pt x="144095" y="88229"/>
                </a:lnTo>
                <a:lnTo>
                  <a:pt x="160277" y="10402"/>
                </a:lnTo>
                <a:lnTo>
                  <a:pt x="168753" y="56251"/>
                </a:lnTo>
                <a:lnTo>
                  <a:pt x="181467" y="21190"/>
                </a:lnTo>
                <a:lnTo>
                  <a:pt x="195723" y="47389"/>
                </a:lnTo>
                <a:lnTo>
                  <a:pt x="210363" y="24272"/>
                </a:lnTo>
                <a:lnTo>
                  <a:pt x="220766" y="80138"/>
                </a:lnTo>
                <a:lnTo>
                  <a:pt x="235792" y="6550"/>
                </a:lnTo>
                <a:lnTo>
                  <a:pt x="247350" y="35446"/>
                </a:lnTo>
                <a:lnTo>
                  <a:pt x="274320" y="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Google Shape;236;p24"/>
          <p:cNvSpPr/>
          <p:nvPr/>
        </p:nvSpPr>
        <p:spPr>
          <a:xfrm>
            <a:off x="1143000" y="4785008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3279600" y="4320958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568575" y="3286908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3988950" y="5178008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5595775" y="3384733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5921550" y="3806833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603700" y="4503358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911950" y="2962083"/>
            <a:ext cx="173400" cy="18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 rot="10800000" flipH="1">
            <a:off x="1268100" y="4919108"/>
            <a:ext cx="2064600" cy="48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4"/>
          <p:cNvCxnSpPr>
            <a:stCxn id="237" idx="4"/>
          </p:cNvCxnSpPr>
          <p:nvPr/>
        </p:nvCxnSpPr>
        <p:spPr>
          <a:xfrm flipH="1">
            <a:off x="3332700" y="4503358"/>
            <a:ext cx="33600" cy="46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4"/>
          <p:cNvSpPr txBox="1"/>
          <p:nvPr/>
        </p:nvSpPr>
        <p:spPr>
          <a:xfrm>
            <a:off x="462325" y="3915933"/>
            <a:ext cx="276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長間隔，波動</a:t>
            </a:r>
            <a:r>
              <a:rPr lang="zh-TW" sz="2000" b="1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</a:t>
            </a:r>
            <a:endParaRPr sz="20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47" name="Google Shape;247;p24"/>
          <p:cNvCxnSpPr/>
          <p:nvPr/>
        </p:nvCxnSpPr>
        <p:spPr>
          <a:xfrm rot="10800000">
            <a:off x="4082400" y="5245883"/>
            <a:ext cx="521700" cy="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4614975" y="3224658"/>
            <a:ext cx="8400" cy="208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4"/>
          <p:cNvSpPr txBox="1"/>
          <p:nvPr/>
        </p:nvSpPr>
        <p:spPr>
          <a:xfrm>
            <a:off x="4631031" y="5040840"/>
            <a:ext cx="2853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短間隔，</a:t>
            </a:r>
            <a:r>
              <a:rPr lang="zh-TW" sz="2000" b="1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波動大</a:t>
            </a:r>
            <a:endParaRPr sz="20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50" name="Google Shape;250;p24"/>
          <p:cNvCxnSpPr/>
          <p:nvPr/>
        </p:nvCxnSpPr>
        <p:spPr>
          <a:xfrm flipH="1">
            <a:off x="5660250" y="3474433"/>
            <a:ext cx="427200" cy="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4"/>
          <p:cNvCxnSpPr/>
          <p:nvPr/>
        </p:nvCxnSpPr>
        <p:spPr>
          <a:xfrm rot="10800000" flipH="1">
            <a:off x="6012450" y="3493633"/>
            <a:ext cx="36600" cy="49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4"/>
          <p:cNvSpPr txBox="1"/>
          <p:nvPr/>
        </p:nvSpPr>
        <p:spPr>
          <a:xfrm>
            <a:off x="4700304" y="2756008"/>
            <a:ext cx="3134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短間隔，波動</a:t>
            </a:r>
            <a:r>
              <a:rPr lang="zh-TW" sz="2000" b="1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</a:t>
            </a:r>
            <a:endParaRPr sz="20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53" name="Google Shape;253;p24"/>
          <p:cNvCxnSpPr/>
          <p:nvPr/>
        </p:nvCxnSpPr>
        <p:spPr>
          <a:xfrm rot="10800000">
            <a:off x="6603700" y="4595008"/>
            <a:ext cx="1458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4"/>
          <p:cNvCxnSpPr>
            <a:endCxn id="243" idx="4"/>
          </p:cNvCxnSpPr>
          <p:nvPr/>
        </p:nvCxnSpPr>
        <p:spPr>
          <a:xfrm rot="10800000">
            <a:off x="7998650" y="3144483"/>
            <a:ext cx="4200" cy="145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4"/>
          <p:cNvSpPr txBox="1"/>
          <p:nvPr/>
        </p:nvSpPr>
        <p:spPr>
          <a:xfrm>
            <a:off x="6708600" y="4581279"/>
            <a:ext cx="2835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長間隔，波動</a:t>
            </a:r>
            <a:r>
              <a:rPr lang="zh-TW" sz="2000" b="1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</a:t>
            </a:r>
            <a:endParaRPr sz="20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244" y="572566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Clark, (1973). </a:t>
            </a:r>
            <a:r>
              <a:rPr lang="en-US" altLang="zh-TW" b="1" dirty="0" smtClean="0"/>
              <a:t>A </a:t>
            </a:r>
            <a:r>
              <a:rPr lang="en-US" altLang="zh-TW" b="1" dirty="0"/>
              <a:t>subordinated stochastic process model with finite variance for speculative prices’. </a:t>
            </a:r>
            <a:r>
              <a:rPr lang="en-US" altLang="zh-TW" b="1" dirty="0" err="1"/>
              <a:t>Econometrica</a:t>
            </a:r>
            <a:r>
              <a:rPr lang="en-US" altLang="zh-TW" b="1" dirty="0"/>
              <a:t>, 41, 135–156.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288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解釋厚尾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Clark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，19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73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1" name="Google Shape;261;p25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514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克拉克於 1982 年的研究，也主張市場價格變化的變異數不是固定的，而是會隨時間改變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克拉克的貢獻：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○"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觀察的時間間隔，不影響波動特性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○"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波動的大小，和交易量呈現正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相關</a:t>
            </a:r>
            <a:endParaRPr lang="en-US" altLang="zh-TW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334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交易</a:t>
            </a: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量的集中與分散，波動也呈現集中與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分散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43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786150" y="5887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latin typeface="Microsoft JhengHei"/>
                <a:ea typeface="Microsoft JhengHei"/>
                <a:cs typeface="Microsoft JhengHei"/>
                <a:sym typeface="Microsoft JhengHei"/>
              </a:rPr>
              <a:t>不約而同：時變波動率</a:t>
            </a:r>
            <a:endParaRPr sz="35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786150" y="1667500"/>
            <a:ext cx="75717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1970 年代諸多學者發現，只有考量波動率會改變，才能解釋金融市場價格資料的特殊特性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波動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率是怎樣的變法？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30300" y="3838000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解釋高狹峰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30300" y="5224975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解釋厚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尾</a:t>
            </a: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、波動叢聚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>
            <a:off x="2713000" y="4184800"/>
            <a:ext cx="770700" cy="3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7"/>
          <p:cNvCxnSpPr/>
          <p:nvPr/>
        </p:nvCxnSpPr>
        <p:spPr>
          <a:xfrm rot="10800000" flipH="1">
            <a:off x="2713000" y="5167375"/>
            <a:ext cx="7200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7"/>
          <p:cNvSpPr/>
          <p:nvPr/>
        </p:nvSpPr>
        <p:spPr>
          <a:xfrm>
            <a:off x="3559000" y="4473775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時變波動率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677474" y="4473775"/>
            <a:ext cx="1960225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Rosenberg 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1972</a:t>
            </a:r>
            <a:endParaRPr sz="1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836425" y="5918575"/>
            <a:ext cx="1605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Clark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，19</a:t>
            </a:r>
            <a:r>
              <a:rPr lang="en-US" alt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73</a:t>
            </a:r>
            <a:endParaRPr sz="1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8" name="Google Shape;288;p27"/>
          <p:cNvCxnSpPr/>
          <p:nvPr/>
        </p:nvCxnSpPr>
        <p:spPr>
          <a:xfrm>
            <a:off x="5841700" y="4820575"/>
            <a:ext cx="640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27"/>
          <p:cNvSpPr txBox="1"/>
          <p:nvPr/>
        </p:nvSpPr>
        <p:spPr>
          <a:xfrm>
            <a:off x="6482500" y="4398950"/>
            <a:ext cx="2204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波動率是</a:t>
            </a:r>
            <a:endParaRPr sz="2500" b="1">
              <a:solidFill>
                <a:srgbClr val="FF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怎樣的變法？</a:t>
            </a:r>
            <a:endParaRPr sz="25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474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波動自相關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Engle &amp; Taylor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1982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5146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學者發現當市場波動可以考慮成時變的波動率時，就可以考慮下一期波動和前一期波動的相關性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發現 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波動的確有前後相關，大波動後容易有大波動，小波動後容易小波動，可以解釋波動叢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聚效應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6" name="Google Shape;2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50" y="4197200"/>
            <a:ext cx="5888000" cy="24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0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4;p28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波動自相關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Engle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，1982</a:t>
            </a:r>
            <a:r>
              <a:rPr lang="zh-TW" altLang="en-US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ARCH 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2413338"/>
                <a:ext cx="8280920" cy="2732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ARCH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模型全名為「自我迴歸條件異質變異」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模型</a:t>
                </a:r>
                <a:endParaRPr lang="en-US" altLang="zh-TW" dirty="0" smtClean="0">
                  <a:solidFill>
                    <a:srgbClr val="000000"/>
                  </a:solidFill>
                  <a:latin typeface="CWTEX-R0"/>
                </a:endParaRPr>
              </a:p>
              <a:p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 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   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(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WTEX-R0"/>
                  </a:rPr>
                  <a:t>AutoRegressive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Conditional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WTEX-R0"/>
                  </a:rPr>
                  <a:t>Heteroskedasticity</a:t>
                </a:r>
                <a:r>
                  <a:rPr lang="en-US" altLang="zh-TW" dirty="0">
                    <a:solidFill>
                      <a:srgbClr val="000000"/>
                    </a:solidFill>
                    <a:latin typeface="CWTEX-R0"/>
                  </a:rPr>
                  <a:t> Model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其中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 ------ (1)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 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                        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0"/>
                  </a:rPr>
                  <a:t>------ 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 smtClean="0">
                  <a:solidFill>
                    <a:srgbClr val="000000"/>
                  </a:solidFill>
                  <a:latin typeface="CWTEX-R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數方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程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式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: </a:t>
                </a:r>
                <a:endParaRPr lang="en-US" altLang="zh-TW" dirty="0" smtClean="0">
                  <a:solidFill>
                    <a:srgbClr val="000000"/>
                  </a:solidFill>
                  <a:latin typeface="MyriadPro-Regular"/>
                </a:endParaRPr>
              </a:p>
              <a:p>
                <a:r>
                  <a:rPr lang="en-US" altLang="zh-TW" dirty="0" smtClean="0">
                    <a:solidFill>
                      <a:srgbClr val="000000"/>
                    </a:solidFill>
                    <a:latin typeface="MyriadPro-Regular"/>
                  </a:rPr>
                  <a:t>     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2"/>
                  </a:rPr>
                  <a:t>資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產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報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9"/>
                  </a:rPr>
                  <a:t>酬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7"/>
                  </a:rPr>
                  <a:t>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的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數為常數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,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如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式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(1)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所示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。對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於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數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方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2"/>
                  </a:rPr>
                  <a:t>程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式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MyriadPro-Regular"/>
                  </a:rPr>
                  <a:t>,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可以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設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定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成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更為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8"/>
                  </a:rPr>
                  <a:t>複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9"/>
                  </a:rPr>
                  <a:t>雜</a:t>
                </a:r>
                <a:endParaRPr lang="en-US" altLang="zh-TW" dirty="0" smtClean="0">
                  <a:solidFill>
                    <a:srgbClr val="000000"/>
                  </a:solidFill>
                  <a:latin typeface="CWTEX-R9"/>
                </a:endParaRPr>
              </a:p>
              <a:p>
                <a:r>
                  <a:rPr lang="en-US" altLang="zh-TW" dirty="0">
                    <a:solidFill>
                      <a:srgbClr val="000000"/>
                    </a:solidFill>
                    <a:latin typeface="CWTEX-R9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WTEX-R9"/>
                  </a:rPr>
                  <a:t>    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的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ARMA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6"/>
                  </a:rPr>
                  <a:t>模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4"/>
                  </a:rPr>
                  <a:t>型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。</a:t>
                </a:r>
                <a:endParaRPr lang="en-US" altLang="zh-TW" dirty="0" smtClean="0">
                  <a:latin typeface="CWTEX-R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 smtClean="0">
                    <a:solidFill>
                      <a:srgbClr val="000000"/>
                    </a:solidFill>
                    <a:latin typeface="CWTEX-R2"/>
                  </a:rPr>
                  <a:t>變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異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數方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程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式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MyriadPro-Regular"/>
                  </a:rPr>
                  <a:t>: 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0"/>
                  </a:rPr>
                  <a:t>報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9"/>
                  </a:rPr>
                  <a:t>酬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7"/>
                  </a:rPr>
                  <a:t>率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CWTEX-R1"/>
                  </a:rPr>
                  <a:t>的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變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異數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前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期的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報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9"/>
                  </a:rPr>
                  <a:t>酬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7"/>
                  </a:rPr>
                  <a:t>率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平方有正相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2"/>
                  </a:rPr>
                  <a:t>關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,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0"/>
                  </a:rPr>
                  <a:t>如</a:t>
                </a:r>
                <a:r>
                  <a:rPr lang="zh-TW" altLang="en-US" dirty="0">
                    <a:solidFill>
                      <a:srgbClr val="000000"/>
                    </a:solidFill>
                    <a:latin typeface="CWTEX-R1"/>
                  </a:rPr>
                  <a:t>式</a:t>
                </a:r>
                <a:r>
                  <a:rPr lang="en-US" altLang="zh-TW" dirty="0">
                    <a:solidFill>
                      <a:srgbClr val="000000"/>
                    </a:solidFill>
                    <a:latin typeface="MyriadPro-Regular"/>
                  </a:rPr>
                  <a:t>(2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MyriadPro-Regular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3338"/>
                <a:ext cx="8280920" cy="2732158"/>
              </a:xfrm>
              <a:prstGeom prst="rect">
                <a:avLst/>
              </a:prstGeom>
              <a:blipFill rotWithShape="0">
                <a:blip r:embed="rId2"/>
                <a:stretch>
                  <a:fillRect l="-442" t="-1116" b="-2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156176" y="1607525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2003</a:t>
            </a:r>
            <a:r>
              <a:rPr lang="zh-TW" altLang="en-US" dirty="0">
                <a:solidFill>
                  <a:srgbClr val="0000FF"/>
                </a:solidFill>
              </a:rPr>
              <a:t>年</a:t>
            </a:r>
            <a:r>
              <a:rPr lang="zh-TW" altLang="en-US" u="sng" dirty="0">
                <a:hlinkClick r:id="rId3"/>
              </a:rPr>
              <a:t>諾貝爾經濟學獎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1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786150" y="5887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>
                <a:latin typeface="Microsoft JhengHei"/>
                <a:ea typeface="Microsoft JhengHei"/>
                <a:cs typeface="Microsoft JhengHei"/>
                <a:sym typeface="Microsoft JhengHei"/>
              </a:rPr>
              <a:t>時變波動率的確立</a:t>
            </a:r>
            <a:endParaRPr sz="35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786150" y="1667500"/>
            <a:ext cx="7571700" cy="13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1970 年代諸多學者發現，只有考量波動率會改變，才能解釋金融市場價格資料的特殊特性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430300" y="3838000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解釋高狹峰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430300" y="5224975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解釋厚尾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05" name="Google Shape;305;p29"/>
          <p:cNvCxnSpPr/>
          <p:nvPr/>
        </p:nvCxnSpPr>
        <p:spPr>
          <a:xfrm>
            <a:off x="2713000" y="4184800"/>
            <a:ext cx="770700" cy="31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9"/>
          <p:cNvCxnSpPr/>
          <p:nvPr/>
        </p:nvCxnSpPr>
        <p:spPr>
          <a:xfrm rot="10800000" flipH="1">
            <a:off x="2713000" y="5167375"/>
            <a:ext cx="720000" cy="40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29"/>
          <p:cNvSpPr/>
          <p:nvPr/>
        </p:nvSpPr>
        <p:spPr>
          <a:xfrm>
            <a:off x="3559000" y="4473775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時變波動率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677474" y="4473775"/>
            <a:ext cx="1878301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Rosenberg 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1972</a:t>
            </a:r>
            <a:endParaRPr sz="1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836425" y="5918575"/>
            <a:ext cx="1605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Clark 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1982</a:t>
            </a:r>
            <a:endParaRPr sz="1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10" name="Google Shape;310;p29"/>
          <p:cNvCxnSpPr/>
          <p:nvPr/>
        </p:nvCxnSpPr>
        <p:spPr>
          <a:xfrm rot="10800000" flipH="1">
            <a:off x="5764650" y="4319550"/>
            <a:ext cx="743400" cy="48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9"/>
          <p:cNvCxnSpPr/>
          <p:nvPr/>
        </p:nvCxnSpPr>
        <p:spPr>
          <a:xfrm>
            <a:off x="5778150" y="5173475"/>
            <a:ext cx="716400" cy="32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9"/>
          <p:cNvSpPr/>
          <p:nvPr/>
        </p:nvSpPr>
        <p:spPr>
          <a:xfrm>
            <a:off x="6508050" y="3953400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描述波動叢聚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508050" y="5167275"/>
            <a:ext cx="2282700" cy="693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描述均值回歸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751475" y="5119074"/>
            <a:ext cx="1708200" cy="61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Engle &amp; Taylor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1982</a:t>
            </a:r>
            <a:endParaRPr sz="1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3275856" y="3861048"/>
            <a:ext cx="329924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Microsoft JhengHei"/>
              <a:buAutoNum type="arabicPeriod"/>
            </a:pP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波動特性獨立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於</a:t>
            </a:r>
            <a:r>
              <a:rPr lang="zh-TW" altLang="en-US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觀察</a:t>
            </a:r>
            <a:r>
              <a:rPr lang="zh-TW" sz="1500" b="1" dirty="0" smtClean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時間</a:t>
            </a: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間隔</a:t>
            </a:r>
            <a:endParaRPr sz="1500" b="1" dirty="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Microsoft JhengHei"/>
              <a:buAutoNum type="arabicPeriod"/>
            </a:pPr>
            <a:r>
              <a:rPr lang="zh-TW" sz="1500" b="1" dirty="0">
                <a:solidFill>
                  <a:srgbClr val="222222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波動存在前後相關性</a:t>
            </a:r>
            <a:endParaRPr sz="1500" b="1" dirty="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22222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17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alt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Hull-White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模型：1987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5146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Font typeface="Microsoft JhengHei"/>
              <a:buChar char="◎"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Hull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White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二</a:t>
            </a: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人，在 1987 年提出了一個隨機波動模型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考慮利率走勢為隨機，並且有一波動率</a:t>
            </a:r>
            <a:b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此波動率的變化也是隨機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3862449" y="4058945"/>
            <a:ext cx="3726690" cy="2385753"/>
          </a:xfrm>
          <a:custGeom>
            <a:avLst/>
            <a:gdLst/>
            <a:ahLst/>
            <a:cxnLst/>
            <a:rect l="l" t="t" r="r" b="b"/>
            <a:pathLst>
              <a:path w="75900" h="55781" extrusionOk="0">
                <a:moveTo>
                  <a:pt x="0" y="55781"/>
                </a:moveTo>
                <a:cubicBezTo>
                  <a:pt x="2910" y="52455"/>
                  <a:pt x="5590" y="48872"/>
                  <a:pt x="7706" y="44993"/>
                </a:cubicBezTo>
                <a:cubicBezTo>
                  <a:pt x="9027" y="42572"/>
                  <a:pt x="9093" y="38907"/>
                  <a:pt x="11559" y="37673"/>
                </a:cubicBezTo>
                <a:cubicBezTo>
                  <a:pt x="16189" y="35357"/>
                  <a:pt x="14409" y="55905"/>
                  <a:pt x="17723" y="51928"/>
                </a:cubicBezTo>
                <a:cubicBezTo>
                  <a:pt x="23510" y="44984"/>
                  <a:pt x="24769" y="35278"/>
                  <a:pt x="28126" y="26885"/>
                </a:cubicBezTo>
                <a:cubicBezTo>
                  <a:pt x="28925" y="24886"/>
                  <a:pt x="27899" y="20720"/>
                  <a:pt x="30052" y="20720"/>
                </a:cubicBezTo>
                <a:cubicBezTo>
                  <a:pt x="30256" y="20720"/>
                  <a:pt x="34013" y="41031"/>
                  <a:pt x="34290" y="40755"/>
                </a:cubicBezTo>
                <a:cubicBezTo>
                  <a:pt x="39268" y="35783"/>
                  <a:pt x="39492" y="27681"/>
                  <a:pt x="41996" y="21106"/>
                </a:cubicBezTo>
                <a:cubicBezTo>
                  <a:pt x="44893" y="13501"/>
                  <a:pt x="42731" y="18488"/>
                  <a:pt x="44307" y="14941"/>
                </a:cubicBezTo>
                <a:cubicBezTo>
                  <a:pt x="44728" y="13995"/>
                  <a:pt x="45720" y="11216"/>
                  <a:pt x="45849" y="12244"/>
                </a:cubicBezTo>
                <a:cubicBezTo>
                  <a:pt x="46578" y="18068"/>
                  <a:pt x="47449" y="23902"/>
                  <a:pt x="48931" y="29582"/>
                </a:cubicBezTo>
                <a:cubicBezTo>
                  <a:pt x="49710" y="32569"/>
                  <a:pt x="48700" y="37464"/>
                  <a:pt x="51628" y="38443"/>
                </a:cubicBezTo>
                <a:cubicBezTo>
                  <a:pt x="52882" y="38862"/>
                  <a:pt x="53063" y="36203"/>
                  <a:pt x="53554" y="34976"/>
                </a:cubicBezTo>
                <a:cubicBezTo>
                  <a:pt x="55832" y="29281"/>
                  <a:pt x="55376" y="21970"/>
                  <a:pt x="59719" y="17638"/>
                </a:cubicBezTo>
                <a:cubicBezTo>
                  <a:pt x="60537" y="16822"/>
                  <a:pt x="59719" y="19950"/>
                  <a:pt x="59719" y="21106"/>
                </a:cubicBezTo>
                <a:cubicBezTo>
                  <a:pt x="59719" y="24506"/>
                  <a:pt x="60570" y="27897"/>
                  <a:pt x="61645" y="31123"/>
                </a:cubicBezTo>
                <a:cubicBezTo>
                  <a:pt x="61905" y="31903"/>
                  <a:pt x="62451" y="33417"/>
                  <a:pt x="63186" y="33049"/>
                </a:cubicBezTo>
                <a:cubicBezTo>
                  <a:pt x="64859" y="32213"/>
                  <a:pt x="64227" y="29457"/>
                  <a:pt x="64727" y="27655"/>
                </a:cubicBezTo>
                <a:cubicBezTo>
                  <a:pt x="66337" y="21859"/>
                  <a:pt x="68084" y="16102"/>
                  <a:pt x="69736" y="10318"/>
                </a:cubicBezTo>
                <a:cubicBezTo>
                  <a:pt x="70352" y="8161"/>
                  <a:pt x="70733" y="5944"/>
                  <a:pt x="71277" y="3768"/>
                </a:cubicBezTo>
                <a:cubicBezTo>
                  <a:pt x="71573" y="2586"/>
                  <a:pt x="72138" y="-882"/>
                  <a:pt x="72433" y="300"/>
                </a:cubicBezTo>
                <a:cubicBezTo>
                  <a:pt x="73801" y="5774"/>
                  <a:pt x="73377" y="11821"/>
                  <a:pt x="75900" y="1686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68" name="Google Shape;368;p34"/>
          <p:cNvGrpSpPr/>
          <p:nvPr/>
        </p:nvGrpSpPr>
        <p:grpSpPr>
          <a:xfrm>
            <a:off x="4401954" y="5086277"/>
            <a:ext cx="621258" cy="1270085"/>
            <a:chOff x="5798475" y="4604100"/>
            <a:chExt cx="587700" cy="1107600"/>
          </a:xfrm>
        </p:grpSpPr>
        <p:sp>
          <p:nvSpPr>
            <p:cNvPr id="369" name="Google Shape;369;p34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0" name="Google Shape;370;p34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34"/>
            <p:cNvSpPr/>
            <p:nvPr/>
          </p:nvSpPr>
          <p:spPr>
            <a:xfrm>
              <a:off x="5923650" y="4652275"/>
              <a:ext cx="419375" cy="1011341"/>
            </a:xfrm>
            <a:custGeom>
              <a:avLst/>
              <a:gdLst/>
              <a:ahLst/>
              <a:cxnLst/>
              <a:rect l="l" t="t" r="r" b="b"/>
              <a:pathLst>
                <a:path w="16775" h="43536" extrusionOk="0">
                  <a:moveTo>
                    <a:pt x="0" y="0"/>
                  </a:moveTo>
                  <a:cubicBezTo>
                    <a:pt x="0" y="5009"/>
                    <a:pt x="2238" y="10328"/>
                    <a:pt x="5780" y="13870"/>
                  </a:cubicBezTo>
                  <a:cubicBezTo>
                    <a:pt x="9129" y="17219"/>
                    <a:pt x="15266" y="18562"/>
                    <a:pt x="16568" y="23116"/>
                  </a:cubicBezTo>
                  <a:cubicBezTo>
                    <a:pt x="17395" y="26009"/>
                    <a:pt x="12040" y="27090"/>
                    <a:pt x="9633" y="28896"/>
                  </a:cubicBezTo>
                  <a:cubicBezTo>
                    <a:pt x="5173" y="32242"/>
                    <a:pt x="4036" y="38549"/>
                    <a:pt x="1542" y="4353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2" name="Google Shape;372;p34"/>
          <p:cNvGrpSpPr/>
          <p:nvPr/>
        </p:nvGrpSpPr>
        <p:grpSpPr>
          <a:xfrm>
            <a:off x="6029322" y="4059022"/>
            <a:ext cx="621258" cy="1270085"/>
            <a:chOff x="5798475" y="4604100"/>
            <a:chExt cx="587700" cy="1107600"/>
          </a:xfrm>
        </p:grpSpPr>
        <p:sp>
          <p:nvSpPr>
            <p:cNvPr id="373" name="Google Shape;373;p34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4" name="Google Shape;374;p34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4"/>
          <p:cNvGrpSpPr/>
          <p:nvPr/>
        </p:nvGrpSpPr>
        <p:grpSpPr>
          <a:xfrm>
            <a:off x="7341006" y="3670469"/>
            <a:ext cx="621258" cy="1270085"/>
            <a:chOff x="5798475" y="4604100"/>
            <a:chExt cx="587700" cy="1107600"/>
          </a:xfrm>
        </p:grpSpPr>
        <p:sp>
          <p:nvSpPr>
            <p:cNvPr id="376" name="Google Shape;376;p34"/>
            <p:cNvSpPr/>
            <p:nvPr/>
          </p:nvSpPr>
          <p:spPr>
            <a:xfrm>
              <a:off x="5798475" y="4604100"/>
              <a:ext cx="587700" cy="1107600"/>
            </a:xfrm>
            <a:prstGeom prst="rect">
              <a:avLst/>
            </a:prstGeom>
            <a:solidFill>
              <a:srgbClr val="F3F3F3">
                <a:alpha val="64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4"/>
            <p:cNvCxnSpPr/>
            <p:nvPr/>
          </p:nvCxnSpPr>
          <p:spPr>
            <a:xfrm>
              <a:off x="5856250" y="4652300"/>
              <a:ext cx="0" cy="101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78" name="Google Shape;378;p34"/>
          <p:cNvSpPr/>
          <p:nvPr/>
        </p:nvSpPr>
        <p:spPr>
          <a:xfrm>
            <a:off x="6137061" y="4154700"/>
            <a:ext cx="534625" cy="1146225"/>
          </a:xfrm>
          <a:custGeom>
            <a:avLst/>
            <a:gdLst/>
            <a:ahLst/>
            <a:cxnLst/>
            <a:rect l="l" t="t" r="r" b="b"/>
            <a:pathLst>
              <a:path w="21385" h="45849" extrusionOk="0">
                <a:moveTo>
                  <a:pt x="1868" y="0"/>
                </a:moveTo>
                <a:cubicBezTo>
                  <a:pt x="1084" y="5491"/>
                  <a:pt x="-513" y="12645"/>
                  <a:pt x="3409" y="16567"/>
                </a:cubicBezTo>
                <a:cubicBezTo>
                  <a:pt x="6769" y="19927"/>
                  <a:pt x="12142" y="21191"/>
                  <a:pt x="16894" y="21191"/>
                </a:cubicBezTo>
                <a:cubicBezTo>
                  <a:pt x="18719" y="21191"/>
                  <a:pt x="22144" y="23139"/>
                  <a:pt x="21132" y="24658"/>
                </a:cubicBezTo>
                <a:cubicBezTo>
                  <a:pt x="18018" y="29333"/>
                  <a:pt x="9588" y="25227"/>
                  <a:pt x="4565" y="27740"/>
                </a:cubicBezTo>
                <a:cubicBezTo>
                  <a:pt x="-979" y="30514"/>
                  <a:pt x="327" y="39650"/>
                  <a:pt x="327" y="45849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34"/>
          <p:cNvSpPr/>
          <p:nvPr/>
        </p:nvSpPr>
        <p:spPr>
          <a:xfrm>
            <a:off x="7539688" y="3775750"/>
            <a:ext cx="223900" cy="1059525"/>
          </a:xfrm>
          <a:custGeom>
            <a:avLst/>
            <a:gdLst/>
            <a:ahLst/>
            <a:cxnLst/>
            <a:rect l="l" t="t" r="r" b="b"/>
            <a:pathLst>
              <a:path w="8956" h="42381" extrusionOk="0">
                <a:moveTo>
                  <a:pt x="1155" y="0"/>
                </a:moveTo>
                <a:cubicBezTo>
                  <a:pt x="5642" y="6722"/>
                  <a:pt x="10435" y="15274"/>
                  <a:pt x="8476" y="23116"/>
                </a:cubicBezTo>
                <a:cubicBezTo>
                  <a:pt x="6775" y="29923"/>
                  <a:pt x="3134" y="36104"/>
                  <a:pt x="0" y="4238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3657998"/>
            <a:ext cx="3260110" cy="117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1520" y="5517232"/>
                <a:ext cx="2160240" cy="7686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BS Process:</a:t>
                </a:r>
              </a:p>
              <a:p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17232"/>
                <a:ext cx="2160240" cy="768608"/>
              </a:xfrm>
              <a:prstGeom prst="rect">
                <a:avLst/>
              </a:prstGeom>
              <a:blipFill rotWithShape="0">
                <a:blip r:embed="rId4"/>
                <a:stretch>
                  <a:fillRect l="-1961" t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endCxn id="2" idx="0"/>
          </p:cNvCxnSpPr>
          <p:nvPr/>
        </p:nvCxnSpPr>
        <p:spPr>
          <a:xfrm flipH="1">
            <a:off x="1331640" y="4940554"/>
            <a:ext cx="432048" cy="5766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389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赫爾懷特 SV 模型同時指出，可以考慮波動存在均值回歸的特性，並在隨後 1994 年提出的計算方法（樹狀法），發現能大幅度減低傳統定價模型的誤差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13" y="3477925"/>
            <a:ext cx="5050968" cy="31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65;p34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alt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Hull-White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模型：1987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13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5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Heston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模型：1993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514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赫斯頓於 1993 年提出的模型，主要是針對股票市場，與赫爾懷特模型並沒有差距很大，因此在廣義層面，有人也把隨機波動選擇權定價模型，稱為 Heston-Hull-White Model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94" name="Google Shape;394;p36"/>
          <p:cNvPicPr preferRelativeResize="0"/>
          <p:nvPr/>
        </p:nvPicPr>
        <p:blipFill rotWithShape="1">
          <a:blip r:embed="rId3">
            <a:alphaModFix/>
          </a:blip>
          <a:srcRect b="47075"/>
          <a:stretch/>
        </p:blipFill>
        <p:spPr>
          <a:xfrm>
            <a:off x="1705576" y="4222550"/>
            <a:ext cx="5559450" cy="148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4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5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Heston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模型：1993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31424"/>
            <a:ext cx="4392488" cy="33882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732515"/>
            <a:ext cx="4320480" cy="3288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48064" y="1672861"/>
                <a:ext cx="36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𝐶𝑜𝑟𝑟𝑒𝑙𝑎𝑡𝑖𝑜𝑛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𝑉𝑜𝑙𝑎𝑡𝑖𝑙𝑖𝑡𝑦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672861"/>
                <a:ext cx="3609193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700808"/>
            <a:ext cx="4181475" cy="647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4761" y="594928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SV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– BS 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2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波動率介紹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影響選擇權價格因子中最難以捉摸的因子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波動率越高，選擇權越有價值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到期日越長，選擇權越有價值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zh-TW" sz="1800" dirty="0" smtClean="0"/>
          </a:p>
          <a:p>
            <a:endParaRPr lang="zh-TW" altLang="en-US" sz="1800" dirty="0" smtClean="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213100"/>
          <a:ext cx="4424363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工作表" r:id="rId4" imgW="3848100" imgH="2543251" progId="Excel.Sheet.8">
                  <p:embed/>
                </p:oleObj>
              </mc:Choice>
              <mc:Fallback>
                <p:oleObj name="工作表" r:id="rId4" imgW="3848100" imgH="25432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4424363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037426" y="226218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788024" y="1988840"/>
            <a:ext cx="2663825" cy="7207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不確定性越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=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越有價值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?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5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Heston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模型：1993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76872"/>
            <a:ext cx="4447511" cy="35010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636912"/>
            <a:ext cx="4833528" cy="31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699450" y="6034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r>
              <a:rPr lang="en-US" alt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lang="zh-TW" sz="35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0 </a:t>
            </a:r>
            <a:r>
              <a:rPr lang="zh-TW" sz="3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年代：波動率理論基礎完成</a:t>
            </a:r>
            <a:endParaRPr sz="35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1"/>
          </p:nvPr>
        </p:nvSpPr>
        <p:spPr>
          <a:xfrm>
            <a:off x="375650" y="1695225"/>
            <a:ext cx="85146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icrosoft JhengHei"/>
              <a:buChar char="◎"/>
            </a:pPr>
            <a:r>
              <a:rPr 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隨著 1970 年代對時變波動率的發現，在 1980 年代幾乎就完成了各方面對於金融市場價格的波動率理論，目前對於 SV 的起源主要認為就是這 5 個開創性的研究。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99450" y="4010347"/>
            <a:ext cx="34302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Rosenberg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峰度研究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4746850" y="3977048"/>
            <a:ext cx="36618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Clark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波動獨立性研究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2571750" y="4908713"/>
            <a:ext cx="4952578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Engle &amp; Taylor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波動自相關研究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755576" y="5807075"/>
            <a:ext cx="3430200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Heston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4795000" y="5807075"/>
            <a:ext cx="3953464" cy="693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Hull &amp; White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SV 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25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</a:t>
            </a:r>
            <a:r>
              <a:rPr lang="zh-TW" altLang="en-US" dirty="0"/>
              <a:t>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86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5650" y="1695224"/>
                <a:ext cx="8389500" cy="42540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810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2400"/>
                  <a:buFont typeface="Microsoft JhengHei"/>
                  <a:buChar char="◎"/>
                </a:pPr>
                <a:r>
                  <a:rPr lang="zh-TW" altLang="en-US" sz="2400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金融資料若單純用固定時間去取樣，其分布相較常態更為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高峽峰</a:t>
                </a:r>
                <a:r>
                  <a:rPr lang="zh-TW" altLang="en-US" sz="2400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、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厚尾 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i.e. 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小波動跟著小波動、大波動跟著大波動</a:t>
                </a:r>
                <a:endParaRPr lang="en-US" altLang="zh-TW" dirty="0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Wingdings" panose="05000000000000000000" pitchFamily="2" charset="2"/>
                </a:endParaRPr>
              </a:p>
              <a:p>
                <a:pPr lvl="0" indent="-381000">
                  <a:lnSpc>
                    <a:spcPct val="150000"/>
                  </a:lnSpc>
                  <a:buSzPts val="2400"/>
                  <a:buFont typeface="Microsoft JhengHei"/>
                  <a:buChar char="◎"/>
                </a:pP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波動度與前期的波動度存在正的弱相關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(</a:t>
                </a:r>
                <a:r>
                  <a:rPr lang="en-US" altLang="zh-TW" dirty="0" err="1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Cor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&lt;0.3)</a:t>
                </a:r>
              </a:p>
              <a:p>
                <a:pPr lvl="0" indent="-381000">
                  <a:lnSpc>
                    <a:spcPct val="150000"/>
                  </a:lnSpc>
                  <a:buSzPts val="2400"/>
                  <a:buFont typeface="Microsoft JhengHei"/>
                  <a:buChar char="◎"/>
                </a:pP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若考慮上述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2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者設計出來的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SV Process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，相對</a:t>
                </a:r>
                <a:r>
                  <a:rPr lang="zh-TW" altLang="en-US" dirty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於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BS model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更能擬合市場的波動。</a:t>
                </a:r>
                <a:endParaRPr lang="en-US" altLang="zh-TW" dirty="0" smtClean="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lvl="0" indent="-381000">
                  <a:lnSpc>
                    <a:spcPct val="150000"/>
                  </a:lnSpc>
                  <a:buSzPts val="2400"/>
                  <a:buFont typeface="Microsoft JhengHei"/>
                  <a:buChar char="◎"/>
                </a:pP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BS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假設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Microsoft JhengHei"/>
                        <a:cs typeface="Microsoft JhengHei"/>
                        <a:sym typeface="Microsoft JhengHei"/>
                      </a:rPr>
                      <m:t>𝜎</m:t>
                    </m:r>
                  </m:oMath>
                </a14:m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為固定值 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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 不同條件下價格分布相同</a:t>
                </a:r>
                <a:endParaRPr lang="en-US" altLang="zh-TW" dirty="0" smtClean="0">
                  <a:latin typeface="Microsoft JhengHei"/>
                  <a:ea typeface="Microsoft JhengHei"/>
                  <a:cs typeface="Microsoft JhengHei"/>
                  <a:sym typeface="Wingdings" panose="05000000000000000000" pitchFamily="2" charset="2"/>
                </a:endParaRPr>
              </a:p>
              <a:p>
                <a:pPr lvl="0" indent="-381000">
                  <a:lnSpc>
                    <a:spcPct val="150000"/>
                  </a:lnSpc>
                  <a:buSzPts val="2400"/>
                  <a:buFont typeface="Microsoft JhengHei"/>
                  <a:buChar char="◎"/>
                </a:pP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SV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 設定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Microsoft JhengHei"/>
                        <a:cs typeface="Microsoft JhengHei"/>
                        <a:sym typeface="Microsoft JhengHei"/>
                      </a:rPr>
                      <m:t>𝜎</m:t>
                    </m:r>
                  </m:oMath>
                </a14:m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服從與前面波動相關的隨機過程</a:t>
                </a:r>
                <a:r>
                  <a:rPr lang="en-US" altLang="zh-TW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</a:t>
                </a:r>
                <a:r>
                  <a:rPr lang="zh-TW" altLang="en-US" dirty="0" smtClean="0">
                    <a:latin typeface="Microsoft JhengHei"/>
                    <a:ea typeface="Microsoft JhengHei"/>
                    <a:cs typeface="Microsoft JhengHei"/>
                    <a:sym typeface="Wingdings" panose="05000000000000000000" pitchFamily="2" charset="2"/>
                  </a:rPr>
                  <a:t> 條件機率分布</a:t>
                </a:r>
                <a:endParaRPr lang="en-US" altLang="zh-TW" dirty="0" smtClean="0">
                  <a:latin typeface="Microsoft JhengHei"/>
                  <a:ea typeface="Microsoft JhengHei"/>
                  <a:cs typeface="Microsoft JhengHei"/>
                  <a:sym typeface="Wingdings" panose="05000000000000000000" pitchFamily="2" charset="2"/>
                </a:endParaRPr>
              </a:p>
              <a:p>
                <a:pPr marL="76200" lvl="0" indent="0">
                  <a:lnSpc>
                    <a:spcPct val="150000"/>
                  </a:lnSpc>
                  <a:buSzPts val="2400"/>
                  <a:buNone/>
                </a:pPr>
                <a:endParaRPr lang="en-US" altLang="zh-TW" dirty="0" smtClean="0"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marL="76200" lvl="0" indent="0">
                  <a:lnSpc>
                    <a:spcPct val="150000"/>
                  </a:lnSpc>
                  <a:buSzPts val="2400"/>
                  <a:buNone/>
                </a:pPr>
                <a:endParaRPr sz="240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mc:Choice>
        <mc:Fallback xmlns="">
          <p:sp>
            <p:nvSpPr>
              <p:cNvPr id="4" name="Google Shape;386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5650" y="1695224"/>
                <a:ext cx="8389500" cy="4254055"/>
              </a:xfrm>
              <a:prstGeom prst="rect">
                <a:avLst/>
              </a:prstGeom>
              <a:blipFill rotWithShape="0">
                <a:blip r:embed="rId3"/>
                <a:stretch>
                  <a:fillRect l="-436" r="-727" b="-4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7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</a:t>
            </a:r>
            <a:r>
              <a:rPr lang="zh-TW" altLang="en-US" dirty="0"/>
              <a:t>論</a:t>
            </a:r>
          </a:p>
        </p:txBody>
      </p:sp>
      <p:sp>
        <p:nvSpPr>
          <p:cNvPr id="4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131840" y="1909411"/>
            <a:ext cx="667958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lnSpc>
                <a:spcPct val="150000"/>
              </a:lnSpc>
              <a:buSzPts val="2400"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endParaRPr lang="en-US" altLang="zh-TW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45964"/>
              </p:ext>
            </p:extLst>
          </p:nvPr>
        </p:nvGraphicFramePr>
        <p:xfrm>
          <a:off x="1115616" y="2204864"/>
          <a:ext cx="1607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68"/>
                <a:gridCol w="321568"/>
                <a:gridCol w="321568"/>
                <a:gridCol w="321568"/>
                <a:gridCol w="32156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5743"/>
              </p:ext>
            </p:extLst>
          </p:nvPr>
        </p:nvGraphicFramePr>
        <p:xfrm>
          <a:off x="4098002" y="1484784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386;p35"/>
          <p:cNvSpPr txBox="1">
            <a:spLocks/>
          </p:cNvSpPr>
          <p:nvPr/>
        </p:nvSpPr>
        <p:spPr bwMode="auto">
          <a:xfrm>
            <a:off x="4788024" y="1988840"/>
            <a:ext cx="34563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r>
              <a:rPr lang="zh-TW" altLang="en-US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Expected Value</a:t>
            </a:r>
            <a:endParaRPr lang="en-US" altLang="zh-TW" kern="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386;p35"/>
          <p:cNvSpPr txBox="1">
            <a:spLocks/>
          </p:cNvSpPr>
          <p:nvPr/>
        </p:nvSpPr>
        <p:spPr bwMode="auto">
          <a:xfrm>
            <a:off x="1115616" y="2703324"/>
            <a:ext cx="22322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=Probability</a:t>
            </a:r>
            <a:endParaRPr lang="en-US" altLang="zh-TW" kern="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Google Shape;386;p35"/>
          <p:cNvSpPr txBox="1">
            <a:spLocks/>
          </p:cNvSpPr>
          <p:nvPr/>
        </p:nvSpPr>
        <p:spPr bwMode="auto">
          <a:xfrm>
            <a:off x="3465819" y="3260952"/>
            <a:ext cx="223224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=Payoff</a:t>
            </a:r>
            <a:endParaRPr lang="en-US" altLang="zh-TW" kern="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" name="Google Shape;386;p35"/>
          <p:cNvSpPr txBox="1">
            <a:spLocks/>
          </p:cNvSpPr>
          <p:nvPr/>
        </p:nvSpPr>
        <p:spPr bwMode="auto">
          <a:xfrm>
            <a:off x="1084469" y="3306732"/>
            <a:ext cx="103925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=T</a:t>
            </a:r>
          </a:p>
        </p:txBody>
      </p:sp>
      <p:sp>
        <p:nvSpPr>
          <p:cNvPr id="11" name="Google Shape;386;p35"/>
          <p:cNvSpPr txBox="1">
            <a:spLocks/>
          </p:cNvSpPr>
          <p:nvPr/>
        </p:nvSpPr>
        <p:spPr bwMode="auto">
          <a:xfrm>
            <a:off x="3434672" y="3820405"/>
            <a:ext cx="128134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r>
              <a:rPr lang="en-US" altLang="zh-TW" kern="0" dirty="0" err="1" smtClean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Vol</a:t>
            </a:r>
            <a:endParaRPr lang="en-US" altLang="zh-TW" kern="0" dirty="0" smtClean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386;p35"/>
          <p:cNvSpPr txBox="1">
            <a:spLocks/>
          </p:cNvSpPr>
          <p:nvPr/>
        </p:nvSpPr>
        <p:spPr bwMode="auto">
          <a:xfrm>
            <a:off x="4788024" y="2514644"/>
            <a:ext cx="219759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kern="0" dirty="0" smtClean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r>
              <a:rPr lang="en-US" altLang="zh-TW" kern="0" smtClean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Time Value</a:t>
            </a:r>
            <a:endParaRPr lang="en-US" altLang="zh-TW" kern="0" dirty="0" smtClean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Google Shape;386;p35"/>
          <p:cNvSpPr txBox="1">
            <a:spLocks/>
          </p:cNvSpPr>
          <p:nvPr/>
        </p:nvSpPr>
        <p:spPr bwMode="auto">
          <a:xfrm>
            <a:off x="899592" y="4653136"/>
            <a:ext cx="7632848" cy="157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457200" lvl="0" indent="-419100" algn="l" rtl="0" eaLnBrk="0" fontAlgn="base" hangingPunct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lvl="1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○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371600" lvl="2" indent="-381000" algn="l" rtl="0" eaLnBrk="0" fontAlgn="base" hangingPunct="0">
              <a:spcBef>
                <a:spcPts val="0"/>
              </a:spcBef>
              <a:spcAft>
                <a:spcPts val="0"/>
              </a:spcAft>
              <a:buSzPts val="2400"/>
              <a:buChar char="◉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828800" lvl="3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286000" lvl="4" indent="-342900" algn="l" rtl="0" eaLnBrk="0" fontAlgn="base" hangingPunct="0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743200" lvl="5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00400" lvl="6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●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657600" lvl="7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○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14800" lvl="8" indent="-342900" algn="l" rtl="0" fontAlgn="base">
              <a:spcBef>
                <a:spcPts val="0"/>
              </a:spcBef>
              <a:spcAft>
                <a:spcPts val="0"/>
              </a:spcAft>
              <a:buSzPts val="1800"/>
              <a:buChar char="■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6200" indent="0">
              <a:lnSpc>
                <a:spcPct val="150000"/>
              </a:lnSpc>
              <a:buSzPts val="2400"/>
              <a:buFontTx/>
              <a:buNone/>
            </a:pP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T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Decay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的時候，考慮波動叢聚</a:t>
            </a:r>
            <a:r>
              <a:rPr lang="zh-TW" altLang="en-US" sz="2000" kern="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條件機率的情況，</a:t>
            </a: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Payoff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分布應該也要改變，但是用</a:t>
            </a: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BS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model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不主動調</a:t>
            </a:r>
            <a:r>
              <a:rPr lang="en-US" altLang="zh-TW" sz="2000" kern="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Vol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的情況下，</a:t>
            </a:r>
            <a:r>
              <a:rPr lang="en-US" altLang="zh-TW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Payoff</a:t>
            </a:r>
            <a:r>
              <a:rPr lang="zh-TW" altLang="en-US" sz="2000" kern="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並不會改變。</a:t>
            </a:r>
            <a:endParaRPr lang="en-US" altLang="zh-TW" sz="2000" kern="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865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55576" y="908720"/>
          <a:ext cx="784860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7848600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6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55576" y="836712"/>
          <a:ext cx="7824787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36712"/>
                        <a:ext cx="7824787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1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200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波動率與機率分配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342900" indent="-3429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波動率： 股價報酬之年化標準差，概念較為抽象，是機率分配之觀念</a:t>
                </a:r>
              </a:p>
              <a:p>
                <a:pPr marL="361950" lvl="1" indent="-361950"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如何年化：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∗256</m:t>
                        </m:r>
                      </m:e>
                    </m:rad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∗16</m:t>
                    </m:r>
                  </m:oMath>
                </a14:m>
                <a:endParaRPr lang="en-US" altLang="zh-TW" sz="2400" b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776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blipFill rotWithShape="0">
                <a:blip r:embed="rId4"/>
                <a:stretch>
                  <a:fillRect l="-1434" t="-30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7" name="Object 5"/>
          <p:cNvGraphicFramePr>
            <a:graphicFrameLocks noChangeAspect="1"/>
          </p:cNvGraphicFramePr>
          <p:nvPr>
            <p:extLst/>
          </p:nvPr>
        </p:nvGraphicFramePr>
        <p:xfrm>
          <a:off x="6127631" y="2348880"/>
          <a:ext cx="263536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點陣圖影像" r:id="rId5" imgW="4247619" imgH="2886478" progId="Paint.Picture">
                  <p:embed/>
                </p:oleObj>
              </mc:Choice>
              <mc:Fallback>
                <p:oleObj name="點陣圖影像" r:id="rId5" imgW="4247619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631" y="2348880"/>
                        <a:ext cx="2635369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0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mtClean="0"/>
              <a:t>B-S</a:t>
            </a:r>
            <a:r>
              <a:rPr lang="zh-TW" altLang="en-US" smtClean="0"/>
              <a:t>標的資產的機率分配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562100"/>
          <a:ext cx="7342187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圖表" r:id="rId4" imgW="5848384" imgH="3724391" progId="Excel.Chart.8">
                  <p:embed/>
                </p:oleObj>
              </mc:Choice>
              <mc:Fallback>
                <p:oleObj name="圖表" r:id="rId4" imgW="5848384" imgH="37243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62100"/>
                        <a:ext cx="7342187" cy="467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9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Brownian Motion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Geometric Brownian Motion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dirty="0"/>
                  <a:t>     </a:t>
                </a:r>
                <a:r>
                  <a:rPr lang="en-US" altLang="zh-TW" sz="1600" dirty="0"/>
                  <a:t>where wiener process </a:t>
                </a:r>
                <a:r>
                  <a:rPr lang="en-US" altLang="zh-TW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 dirty="0" err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1600" i="1" dirty="0">
                        <a:latin typeface="Cambria Math" panose="02040503050406030204" pitchFamily="18" charset="0"/>
                      </a:rPr>
                      <m:t>𝜀</m:t>
                    </m:r>
                    <m:rad>
                      <m:radPr>
                        <m:degHide m:val="on"/>
                        <m:ctrlPr>
                          <a:rPr lang="el-GR" altLang="zh-TW" sz="1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altLang="zh-TW" sz="1600" dirty="0" smtClean="0"/>
                  <a:t>and </a:t>
                </a:r>
                <a14:m>
                  <m:oMath xmlns:m="http://schemas.openxmlformats.org/officeDocument/2006/math">
                    <m:r>
                      <a:rPr lang="el-GR" altLang="zh-TW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1600" i="1" dirty="0"/>
                  <a:t> </a:t>
                </a:r>
                <a:r>
                  <a:rPr lang="en-US" altLang="zh-TW" sz="1600" dirty="0"/>
                  <a:t>is a random number drawn </a:t>
                </a:r>
                <a:r>
                  <a:rPr lang="en-US" altLang="zh-TW" sz="1600" dirty="0" smtClean="0"/>
                  <a:t>from     </a:t>
                </a:r>
                <a:br>
                  <a:rPr lang="en-US" altLang="zh-TW" sz="1600" dirty="0" smtClean="0"/>
                </a:br>
                <a:r>
                  <a:rPr lang="en-US" altLang="zh-TW" sz="1600" dirty="0" smtClean="0"/>
                  <a:t>        standard normal distribution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Property of Wiener process</a:t>
                </a:r>
                <a:br>
                  <a:rPr lang="en-US" altLang="zh-TW" dirty="0" smtClean="0"/>
                </a:br>
                <a:r>
                  <a:rPr lang="en-US" altLang="zh-TW" sz="1600" dirty="0"/>
                  <a:t>S</a:t>
                </a:r>
                <a:r>
                  <a:rPr lang="en-US" altLang="zh-TW" sz="1600" dirty="0" smtClean="0"/>
                  <a:t>ince Wiener process describes the behavior of random walks, the mean of Wiener process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/>
                </a:r>
                <a:br>
                  <a:rPr lang="en-US" altLang="zh-TW" sz="1600" dirty="0" smtClean="0"/>
                </a:b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endParaRPr lang="en-US" altLang="zh-TW" i="1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  <a:blipFill rotWithShape="0">
                <a:blip r:embed="rId2"/>
                <a:stretch>
                  <a:fillRect l="-1422" t="-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12732</TotalTime>
  <Words>2030</Words>
  <Application>Microsoft Office PowerPoint</Application>
  <PresentationFormat>如螢幕大小 (4:3)</PresentationFormat>
  <Paragraphs>240</Paragraphs>
  <Slides>43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43</vt:i4>
      </vt:variant>
    </vt:vector>
  </HeadingPairs>
  <TitlesOfParts>
    <vt:vector size="65" baseType="lpstr">
      <vt:lpstr>CWTEX-R0</vt:lpstr>
      <vt:lpstr>CWTEX-R1</vt:lpstr>
      <vt:lpstr>CWTEX-R2</vt:lpstr>
      <vt:lpstr>CWTEX-R4</vt:lpstr>
      <vt:lpstr>CWTEX-R6</vt:lpstr>
      <vt:lpstr>CWTEX-R7</vt:lpstr>
      <vt:lpstr>CWTEX-R8</vt:lpstr>
      <vt:lpstr>CWTEX-R9</vt:lpstr>
      <vt:lpstr>MyriadPro-Regular</vt:lpstr>
      <vt:lpstr>Microsoft JhengHei</vt:lpstr>
      <vt:lpstr>Microsoft JhengHei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工作表</vt:lpstr>
      <vt:lpstr>圖表</vt:lpstr>
      <vt:lpstr>點陣圖影像</vt:lpstr>
      <vt:lpstr>波動率介紹 &amp; 波動率對Greeks影響</vt:lpstr>
      <vt:lpstr>Outline</vt:lpstr>
      <vt:lpstr>波動率介紹</vt:lpstr>
      <vt:lpstr>波動率介紹</vt:lpstr>
      <vt:lpstr>PowerPoint 簡報</vt:lpstr>
      <vt:lpstr>PowerPoint 簡報</vt:lpstr>
      <vt:lpstr>波動率與機率分配</vt:lpstr>
      <vt:lpstr>B-S標的資產的機率分配</vt:lpstr>
      <vt:lpstr>Brownian Motion</vt:lpstr>
      <vt:lpstr>價格波動率的類型</vt:lpstr>
      <vt:lpstr>價格波動率的類型</vt:lpstr>
      <vt:lpstr>常見的波動率計算公式</vt:lpstr>
      <vt:lpstr>常見的波動率計算公式</vt:lpstr>
      <vt:lpstr>常見的波動率計算公式</vt:lpstr>
      <vt:lpstr>波動率與時間對Greeks的影響</vt:lpstr>
      <vt:lpstr>Option Greeks</vt:lpstr>
      <vt:lpstr>PowerPoint 簡報</vt:lpstr>
      <vt:lpstr>PowerPoint 簡報</vt:lpstr>
      <vt:lpstr>PowerPoint 簡報</vt:lpstr>
      <vt:lpstr>PowerPoint 簡報</vt:lpstr>
      <vt:lpstr>PowerPoint 簡報</vt:lpstr>
      <vt:lpstr>金融資料的分佈特性</vt:lpstr>
      <vt:lpstr>金融資料的分佈特性</vt:lpstr>
      <vt:lpstr>金融資料的分佈特性</vt:lpstr>
      <vt:lpstr>金融資料的分佈特性</vt:lpstr>
      <vt:lpstr>波動率相關研究歷史</vt:lpstr>
      <vt:lpstr>金融市場資料特徵</vt:lpstr>
      <vt:lpstr>解釋高狹峰：Rosenberg，1972</vt:lpstr>
      <vt:lpstr>解釋高狹峰： Rosenberg ，1972</vt:lpstr>
      <vt:lpstr>解釋厚尾：Clark，1973</vt:lpstr>
      <vt:lpstr>解釋厚尾：Clark，1973</vt:lpstr>
      <vt:lpstr>不約而同：時變波動率</vt:lpstr>
      <vt:lpstr>波動自相關：Engle &amp; Taylor，1982</vt:lpstr>
      <vt:lpstr>波動自相關：Engle，1982，ARCH </vt:lpstr>
      <vt:lpstr>時變波動率的確立</vt:lpstr>
      <vt:lpstr>Hull-White SV 模型：1987</vt:lpstr>
      <vt:lpstr>Hull-White SV 模型：1987</vt:lpstr>
      <vt:lpstr>Heston SV 模型：1993</vt:lpstr>
      <vt:lpstr>Heston SV 模型：1993</vt:lpstr>
      <vt:lpstr>Heston SV 模型：1993</vt:lpstr>
      <vt:lpstr>1990 年代：波動率理論基礎完成</vt:lpstr>
      <vt:lpstr>結論</vt:lpstr>
      <vt:lpstr>結論</vt:lpstr>
    </vt:vector>
  </TitlesOfParts>
  <Company>YCPS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YCPS</dc:creator>
  <cp:lastModifiedBy>vtteam</cp:lastModifiedBy>
  <cp:revision>843</cp:revision>
  <cp:lastPrinted>2021-06-16T18:18:19Z</cp:lastPrinted>
  <dcterms:created xsi:type="dcterms:W3CDTF">2005-03-04T02:07:36Z</dcterms:created>
  <dcterms:modified xsi:type="dcterms:W3CDTF">2021-12-24T15:25:00Z</dcterms:modified>
</cp:coreProperties>
</file>