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6740188" cy="11879263"/>
  <p:notesSz cx="6858000" cy="9144000"/>
  <p:defaultTextStyle>
    <a:defPPr>
      <a:defRPr lang="en-US"/>
    </a:defPPr>
    <a:lvl1pPr marL="0" algn="l" defTabSz="1373703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1pPr>
    <a:lvl2pPr marL="686852" algn="l" defTabSz="1373703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2pPr>
    <a:lvl3pPr marL="1373703" algn="l" defTabSz="1373703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3pPr>
    <a:lvl4pPr marL="2060555" algn="l" defTabSz="1373703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4pPr>
    <a:lvl5pPr marL="2747406" algn="l" defTabSz="1373703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5pPr>
    <a:lvl6pPr marL="3434258" algn="l" defTabSz="1373703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6pPr>
    <a:lvl7pPr marL="4121109" algn="l" defTabSz="1373703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7pPr>
    <a:lvl8pPr marL="4807961" algn="l" defTabSz="1373703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8pPr>
    <a:lvl9pPr marL="5494812" algn="l" defTabSz="1373703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2"/>
    <p:restoredTop sz="94681"/>
  </p:normalViewPr>
  <p:slideViewPr>
    <p:cSldViewPr snapToGrid="0" snapToObjects="1">
      <p:cViewPr varScale="1">
        <p:scale>
          <a:sx n="42" d="100"/>
          <a:sy n="42" d="100"/>
        </p:scale>
        <p:origin x="-984" y="-114"/>
      </p:cViewPr>
      <p:guideLst>
        <p:guide orient="horz" pos="3741"/>
        <p:guide pos="5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514" y="1944132"/>
            <a:ext cx="14229160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2525" y="6239366"/>
            <a:ext cx="12555141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55" indent="0" algn="ctr">
              <a:buNone/>
              <a:defRPr sz="3464"/>
            </a:lvl2pPr>
            <a:lvl3pPr marL="1583910" indent="0" algn="ctr">
              <a:buNone/>
              <a:defRPr sz="3118"/>
            </a:lvl3pPr>
            <a:lvl4pPr marL="2375865" indent="0" algn="ctr">
              <a:buNone/>
              <a:defRPr sz="2772"/>
            </a:lvl4pPr>
            <a:lvl5pPr marL="3167819" indent="0" algn="ctr">
              <a:buNone/>
              <a:defRPr sz="2772"/>
            </a:lvl5pPr>
            <a:lvl6pPr marL="3959774" indent="0" algn="ctr">
              <a:buNone/>
              <a:defRPr sz="2772"/>
            </a:lvl6pPr>
            <a:lvl7pPr marL="4751728" indent="0" algn="ctr">
              <a:buNone/>
              <a:defRPr sz="2772"/>
            </a:lvl7pPr>
            <a:lvl8pPr marL="5543683" indent="0" algn="ctr">
              <a:buNone/>
              <a:defRPr sz="2772"/>
            </a:lvl8pPr>
            <a:lvl9pPr marL="6335638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64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3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79699" y="632461"/>
            <a:ext cx="3609603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890" y="632461"/>
            <a:ext cx="10619557" cy="100671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96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55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71" y="2961572"/>
            <a:ext cx="14438412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71" y="7949760"/>
            <a:ext cx="14438412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/>
                </a:solidFill>
              </a:defRPr>
            </a:lvl1pPr>
            <a:lvl2pPr marL="79195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1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6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1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774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2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68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3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679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888" y="3162306"/>
            <a:ext cx="7114580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74720" y="3162306"/>
            <a:ext cx="7114580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29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068" y="632464"/>
            <a:ext cx="14438412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3071" y="2912072"/>
            <a:ext cx="7081883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55" indent="0">
              <a:buNone/>
              <a:defRPr sz="3464" b="1"/>
            </a:lvl2pPr>
            <a:lvl3pPr marL="1583910" indent="0">
              <a:buNone/>
              <a:defRPr sz="3118" b="1"/>
            </a:lvl3pPr>
            <a:lvl4pPr marL="2375865" indent="0">
              <a:buNone/>
              <a:defRPr sz="2772" b="1"/>
            </a:lvl4pPr>
            <a:lvl5pPr marL="3167819" indent="0">
              <a:buNone/>
              <a:defRPr sz="2772" b="1"/>
            </a:lvl5pPr>
            <a:lvl6pPr marL="3959774" indent="0">
              <a:buNone/>
              <a:defRPr sz="2772" b="1"/>
            </a:lvl6pPr>
            <a:lvl7pPr marL="4751728" indent="0">
              <a:buNone/>
              <a:defRPr sz="2772" b="1"/>
            </a:lvl7pPr>
            <a:lvl8pPr marL="5543683" indent="0">
              <a:buNone/>
              <a:defRPr sz="2772" b="1"/>
            </a:lvl8pPr>
            <a:lvl9pPr marL="6335638" indent="0">
              <a:buNone/>
              <a:defRPr sz="27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3071" y="4339233"/>
            <a:ext cx="7081883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74721" y="2912072"/>
            <a:ext cx="711676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55" indent="0">
              <a:buNone/>
              <a:defRPr sz="3464" b="1"/>
            </a:lvl2pPr>
            <a:lvl3pPr marL="1583910" indent="0">
              <a:buNone/>
              <a:defRPr sz="3118" b="1"/>
            </a:lvl3pPr>
            <a:lvl4pPr marL="2375865" indent="0">
              <a:buNone/>
              <a:defRPr sz="2772" b="1"/>
            </a:lvl4pPr>
            <a:lvl5pPr marL="3167819" indent="0">
              <a:buNone/>
              <a:defRPr sz="2772" b="1"/>
            </a:lvl5pPr>
            <a:lvl6pPr marL="3959774" indent="0">
              <a:buNone/>
              <a:defRPr sz="2772" b="1"/>
            </a:lvl6pPr>
            <a:lvl7pPr marL="4751728" indent="0">
              <a:buNone/>
              <a:defRPr sz="2772" b="1"/>
            </a:lvl7pPr>
            <a:lvl8pPr marL="5543683" indent="0">
              <a:buNone/>
              <a:defRPr sz="2772" b="1"/>
            </a:lvl8pPr>
            <a:lvl9pPr marL="6335638" indent="0">
              <a:buNone/>
              <a:defRPr sz="27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74721" y="4339233"/>
            <a:ext cx="7116760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1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2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25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068" y="791951"/>
            <a:ext cx="5399146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760" y="1710397"/>
            <a:ext cx="8474720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3068" y="3563781"/>
            <a:ext cx="5399146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55" indent="0">
              <a:buNone/>
              <a:defRPr sz="2425"/>
            </a:lvl2pPr>
            <a:lvl3pPr marL="1583910" indent="0">
              <a:buNone/>
              <a:defRPr sz="2079"/>
            </a:lvl3pPr>
            <a:lvl4pPr marL="2375865" indent="0">
              <a:buNone/>
              <a:defRPr sz="1732"/>
            </a:lvl4pPr>
            <a:lvl5pPr marL="3167819" indent="0">
              <a:buNone/>
              <a:defRPr sz="1732"/>
            </a:lvl5pPr>
            <a:lvl6pPr marL="3959774" indent="0">
              <a:buNone/>
              <a:defRPr sz="1732"/>
            </a:lvl6pPr>
            <a:lvl7pPr marL="4751728" indent="0">
              <a:buNone/>
              <a:defRPr sz="1732"/>
            </a:lvl7pPr>
            <a:lvl8pPr marL="5543683" indent="0">
              <a:buNone/>
              <a:defRPr sz="1732"/>
            </a:lvl8pPr>
            <a:lvl9pPr marL="6335638" indent="0">
              <a:buNone/>
              <a:defRPr sz="17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114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068" y="791951"/>
            <a:ext cx="5399146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16760" y="1710397"/>
            <a:ext cx="8474720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55" indent="0">
              <a:buNone/>
              <a:defRPr sz="4850"/>
            </a:lvl2pPr>
            <a:lvl3pPr marL="1583910" indent="0">
              <a:buNone/>
              <a:defRPr sz="4157"/>
            </a:lvl3pPr>
            <a:lvl4pPr marL="2375865" indent="0">
              <a:buNone/>
              <a:defRPr sz="3464"/>
            </a:lvl4pPr>
            <a:lvl5pPr marL="3167819" indent="0">
              <a:buNone/>
              <a:defRPr sz="3464"/>
            </a:lvl5pPr>
            <a:lvl6pPr marL="3959774" indent="0">
              <a:buNone/>
              <a:defRPr sz="3464"/>
            </a:lvl6pPr>
            <a:lvl7pPr marL="4751728" indent="0">
              <a:buNone/>
              <a:defRPr sz="3464"/>
            </a:lvl7pPr>
            <a:lvl8pPr marL="5543683" indent="0">
              <a:buNone/>
              <a:defRPr sz="3464"/>
            </a:lvl8pPr>
            <a:lvl9pPr marL="6335638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3068" y="3563781"/>
            <a:ext cx="5399146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55" indent="0">
              <a:buNone/>
              <a:defRPr sz="2425"/>
            </a:lvl2pPr>
            <a:lvl3pPr marL="1583910" indent="0">
              <a:buNone/>
              <a:defRPr sz="2079"/>
            </a:lvl3pPr>
            <a:lvl4pPr marL="2375865" indent="0">
              <a:buNone/>
              <a:defRPr sz="1732"/>
            </a:lvl4pPr>
            <a:lvl5pPr marL="3167819" indent="0">
              <a:buNone/>
              <a:defRPr sz="1732"/>
            </a:lvl5pPr>
            <a:lvl6pPr marL="3959774" indent="0">
              <a:buNone/>
              <a:defRPr sz="1732"/>
            </a:lvl6pPr>
            <a:lvl7pPr marL="4751728" indent="0">
              <a:buNone/>
              <a:defRPr sz="1732"/>
            </a:lvl7pPr>
            <a:lvl8pPr marL="5543683" indent="0">
              <a:buNone/>
              <a:defRPr sz="1732"/>
            </a:lvl8pPr>
            <a:lvl9pPr marL="6335638" indent="0">
              <a:buNone/>
              <a:defRPr sz="17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37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0888" y="632464"/>
            <a:ext cx="14438412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888" y="3162306"/>
            <a:ext cx="14438412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0888" y="11010321"/>
            <a:ext cx="3766542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FD6C-C092-5643-868E-6EB14ECC4B0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45189" y="11010321"/>
            <a:ext cx="5649813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2758" y="11010321"/>
            <a:ext cx="3766542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CBD8-324B-F74A-A36E-3618B0407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3910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77" indent="-395977" algn="l" defTabSz="158391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32" indent="-395977" algn="l" defTabSz="158391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887" indent="-395977" algn="l" defTabSz="158391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41" indent="-395977" algn="l" defTabSz="158391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796" indent="-395977" algn="l" defTabSz="158391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51" indent="-395977" algn="l" defTabSz="158391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06" indent="-395977" algn="l" defTabSz="158391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661" indent="-395977" algn="l" defTabSz="158391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16" indent="-395977" algn="l" defTabSz="158391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10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55" algn="l" defTabSz="1583910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10" algn="l" defTabSz="1583910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65" algn="l" defTabSz="1583910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19" algn="l" defTabSz="1583910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774" algn="l" defTabSz="1583910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28" algn="l" defTabSz="1583910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683" algn="l" defTabSz="1583910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38" algn="l" defTabSz="1583910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7B59D-71DC-CC4E-9D77-EDC075FA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33"/>
            <a:ext cx="16740188" cy="117163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000" dirty="0"/>
              <a:t>Key Messaging on Viral Load Result Interpretation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0A8EBB-648E-6F40-9C80-6F6021E0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2248621"/>
            <a:ext cx="4841350" cy="8541617"/>
          </a:xfrm>
          <a:prstGeom prst="round2Diag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u="sng" dirty="0"/>
              <a:t>Patient is well suppressed</a:t>
            </a:r>
          </a:p>
          <a:p>
            <a:r>
              <a:rPr lang="en-US" sz="2200" dirty="0"/>
              <a:t>VL count is between 0-400 copies/ml</a:t>
            </a:r>
          </a:p>
          <a:p>
            <a:r>
              <a:rPr lang="en-US" sz="2200" dirty="0"/>
              <a:t>this is confirmation of adequate adherence to ART</a:t>
            </a:r>
          </a:p>
          <a:p>
            <a:pPr marL="0" indent="0">
              <a:buNone/>
            </a:pPr>
            <a:r>
              <a:rPr lang="en-US" sz="2200" b="1" u="sng" dirty="0"/>
              <a:t>Intervention</a:t>
            </a:r>
          </a:p>
          <a:p>
            <a:r>
              <a:rPr lang="en-US" sz="2200" dirty="0"/>
              <a:t> Ongoing adherence assessment and counselling  </a:t>
            </a:r>
          </a:p>
          <a:p>
            <a:r>
              <a:rPr lang="en-US" sz="2200" dirty="0"/>
              <a:t>Continue routine VL monitoring as per the population group</a:t>
            </a:r>
          </a:p>
          <a:p>
            <a:r>
              <a:rPr lang="en-US" sz="2200" dirty="0"/>
              <a:t>Reassure the patient that they will do well if they continue to adhere </a:t>
            </a:r>
          </a:p>
          <a:p>
            <a:r>
              <a:rPr lang="en-US" sz="2200" dirty="0"/>
              <a:t>With poor adherence it is easier for the patient to progress to LLV or HVL</a:t>
            </a:r>
            <a:endParaRPr lang="en-US" sz="2200" b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u="sng" dirty="0">
                <a:solidFill>
                  <a:srgbClr val="7030A0"/>
                </a:solidFill>
              </a:rPr>
              <a:t>NOTE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Follow up this category of patient with lower intensity and frequency unless concerns are identified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EA349C-52C8-194D-BC58-840E301F7CB0}"/>
              </a:ext>
            </a:extLst>
          </p:cNvPr>
          <p:cNvSpPr txBox="1"/>
          <p:nvPr/>
        </p:nvSpPr>
        <p:spPr>
          <a:xfrm>
            <a:off x="399146" y="1469151"/>
            <a:ext cx="4138347" cy="587693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/>
              <a:t>Low Detectable Level (LDL)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0112D6-BAA2-2F4A-B2EA-40566784FA1B}"/>
              </a:ext>
            </a:extLst>
          </p:cNvPr>
          <p:cNvSpPr txBox="1"/>
          <p:nvPr/>
        </p:nvSpPr>
        <p:spPr>
          <a:xfrm>
            <a:off x="5664596" y="1427246"/>
            <a:ext cx="4056920" cy="544830"/>
          </a:xfrm>
          <a:prstGeom prst="round2DiagRect">
            <a:avLst/>
          </a:prstGeom>
          <a:solidFill>
            <a:schemeClr val="accent6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/>
              <a:t>Low Level Viral Load (LLV)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41C872A-9A21-A748-BF50-5E93EA32E0EE}"/>
              </a:ext>
            </a:extLst>
          </p:cNvPr>
          <p:cNvSpPr txBox="1">
            <a:spLocks/>
          </p:cNvSpPr>
          <p:nvPr/>
        </p:nvSpPr>
        <p:spPr>
          <a:xfrm>
            <a:off x="5493607" y="2199974"/>
            <a:ext cx="4841350" cy="8552884"/>
          </a:xfrm>
          <a:prstGeom prst="round2Diag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95981" indent="-395981" algn="l" defTabSz="1583924" rtl="0" eaLnBrk="1" latinLnBrk="0" hangingPunct="1">
              <a:lnSpc>
                <a:spcPct val="90000"/>
              </a:lnSpc>
              <a:spcBef>
                <a:spcPts val="1732"/>
              </a:spcBef>
              <a:buFont typeface="Arial" panose="020B0604020202020204" pitchFamily="34" charset="0"/>
              <a:buChar char="•"/>
              <a:defRPr sz="4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87943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41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79905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4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71866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63828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55790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47752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39714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31676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/>
              <a:t>Patient is likely to progress to High VL </a:t>
            </a:r>
          </a:p>
          <a:p>
            <a:r>
              <a:rPr lang="en-US" sz="2200" dirty="0"/>
              <a:t>VL count between 401-999 copies/ml</a:t>
            </a:r>
          </a:p>
          <a:p>
            <a:r>
              <a:rPr lang="en-US" sz="2200" dirty="0"/>
              <a:t>Suspect poor adherence </a:t>
            </a:r>
          </a:p>
          <a:p>
            <a:pPr marL="0" indent="0">
              <a:buNone/>
            </a:pPr>
            <a:r>
              <a:rPr lang="en-US" sz="2200" b="1" u="sng" dirty="0"/>
              <a:t>Intervention</a:t>
            </a:r>
            <a:endParaRPr lang="en-US" sz="2200" dirty="0"/>
          </a:p>
          <a:p>
            <a:r>
              <a:rPr lang="en-US" sz="2200" dirty="0"/>
              <a:t>Do enhanced adherence assessment and address barriers for low level viremia </a:t>
            </a:r>
          </a:p>
          <a:p>
            <a:r>
              <a:rPr lang="en-US" sz="2200" dirty="0"/>
              <a:t>Follow VL algorithm after at least 3 months</a:t>
            </a:r>
          </a:p>
          <a:p>
            <a:r>
              <a:rPr lang="en-US" sz="2200" dirty="0"/>
              <a:t>With good adherence it is possible for the patient to attain LDL, however with poor adherence the patient is likely to progress to HVL</a:t>
            </a:r>
          </a:p>
          <a:p>
            <a:pPr marL="0" indent="0">
              <a:buNone/>
            </a:pPr>
            <a:r>
              <a:rPr lang="en-US" sz="2200" b="1" u="sng" dirty="0">
                <a:solidFill>
                  <a:srgbClr val="7030A0"/>
                </a:solidFill>
              </a:rPr>
              <a:t>NOTE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This category of patients require short time to come again  for enhanced adherence counseling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AB694B-30C1-BF44-B021-38C81CB67A5E}"/>
              </a:ext>
            </a:extLst>
          </p:cNvPr>
          <p:cNvSpPr txBox="1"/>
          <p:nvPr/>
        </p:nvSpPr>
        <p:spPr>
          <a:xfrm>
            <a:off x="12015874" y="1354567"/>
            <a:ext cx="3650609" cy="544830"/>
          </a:xfrm>
          <a:prstGeom prst="round2Diag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High Viral Load (HVL)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E506976-3F01-984E-A651-AF67DCAACC75}"/>
              </a:ext>
            </a:extLst>
          </p:cNvPr>
          <p:cNvSpPr txBox="1">
            <a:spLocks/>
          </p:cNvSpPr>
          <p:nvPr/>
        </p:nvSpPr>
        <p:spPr>
          <a:xfrm>
            <a:off x="11301920" y="2174574"/>
            <a:ext cx="4841350" cy="8541617"/>
          </a:xfrm>
          <a:prstGeom prst="round2Diag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95981" indent="-395981" algn="l" defTabSz="1583924" rtl="0" eaLnBrk="1" latinLnBrk="0" hangingPunct="1">
              <a:lnSpc>
                <a:spcPct val="90000"/>
              </a:lnSpc>
              <a:spcBef>
                <a:spcPts val="1732"/>
              </a:spcBef>
              <a:buFont typeface="Arial" panose="020B0604020202020204" pitchFamily="34" charset="0"/>
              <a:buChar char="•"/>
              <a:defRPr sz="4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87943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41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79905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4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71866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63828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55790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47752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39714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31676" indent="-395981" algn="l" defTabSz="1583924" rtl="0" eaLnBrk="1" latinLnBrk="0" hangingPunct="1">
              <a:lnSpc>
                <a:spcPct val="90000"/>
              </a:lnSpc>
              <a:spcBef>
                <a:spcPts val="866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/>
              <a:t>Patient suspected  to be failing on current regimen </a:t>
            </a:r>
          </a:p>
          <a:p>
            <a:r>
              <a:rPr lang="en-US" sz="2200" dirty="0"/>
              <a:t>VL count </a:t>
            </a:r>
            <a:r>
              <a:rPr lang="en-US" sz="2200" dirty="0">
                <a:sym typeface="Symbol" pitchFamily="2" charset="2"/>
              </a:rPr>
              <a:t></a:t>
            </a:r>
            <a:r>
              <a:rPr lang="en-US" sz="2200" dirty="0"/>
              <a:t>1000 copies/ml  at least 6 months of using ART</a:t>
            </a:r>
          </a:p>
          <a:p>
            <a:r>
              <a:rPr lang="en-US" sz="2200" dirty="0"/>
              <a:t>Suspect poor adherence </a:t>
            </a:r>
          </a:p>
          <a:p>
            <a:pPr marL="0" indent="0">
              <a:buNone/>
            </a:pPr>
            <a:r>
              <a:rPr lang="en-US" sz="2200" b="1" u="sng" dirty="0"/>
              <a:t>Intervention</a:t>
            </a:r>
          </a:p>
          <a:p>
            <a:r>
              <a:rPr lang="en-US" sz="2200" dirty="0"/>
              <a:t>Do enhanced adherence assessment and address barriers leading to high viremia </a:t>
            </a:r>
          </a:p>
          <a:p>
            <a:r>
              <a:rPr lang="en-US" sz="2200" dirty="0"/>
              <a:t>Repeat VL after at least 3 months of excellent adherence</a:t>
            </a:r>
          </a:p>
          <a:p>
            <a:r>
              <a:rPr lang="en-US" sz="2200" dirty="0"/>
              <a:t>With good adherence, a patient is likely to progress to LLV and LDL respectively </a:t>
            </a:r>
            <a:endParaRPr lang="en-US" sz="2200" b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u="sng">
                <a:solidFill>
                  <a:srgbClr val="7030A0"/>
                </a:solidFill>
              </a:rPr>
              <a:t>NOTE</a:t>
            </a:r>
            <a:endParaRPr lang="en-US" sz="2200" b="1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This category of patients require short time to come again  for enhanced adherence counseling, if still high VL discuss the patient for further interventions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BC3CAE9-534D-5843-8C22-4B3705FD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brightnessContrast bright="-11000"/>
                    </a14:imgEffect>
                  </a14:imgLayer>
                </a14:imgProps>
              </a:ext>
            </a:extLst>
          </a:blip>
          <a:srcRect l="70583" t="9151" b="44975"/>
          <a:stretch/>
        </p:blipFill>
        <p:spPr>
          <a:xfrm>
            <a:off x="4338339" y="1260143"/>
            <a:ext cx="849098" cy="8795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C2C76E3-8543-4242-AA53-B1098EB8A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sharpenSoften amount="1000"/>
                    </a14:imgEffect>
                    <a14:imgEffect>
                      <a14:saturation sat="151000"/>
                    </a14:imgEffect>
                    <a14:imgEffect>
                      <a14:brightnessContrast bright="-7000" contrast="-27000"/>
                    </a14:imgEffect>
                  </a14:imgLayer>
                </a14:imgProps>
              </a:ext>
            </a:extLst>
          </a:blip>
          <a:srcRect l="35998" t="15647" r="32879" b="42427"/>
          <a:stretch/>
        </p:blipFill>
        <p:spPr>
          <a:xfrm>
            <a:off x="9306655" y="1272209"/>
            <a:ext cx="1028302" cy="920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02F60E8-27B3-154A-B808-AEDC12B0D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824" y="10907758"/>
            <a:ext cx="8699050" cy="8699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158DC9E-E41A-DB4C-98A7-93D56F44E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brightnessContrast bright="-2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40356" y="1279265"/>
            <a:ext cx="802914" cy="8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671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{2BE3C8DD-850F-ED49-BE62-876D1170DB42}tf10001073</Template>
  <TotalTime>354</TotalTime>
  <Words>266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Key Messaging on Viral Load Result Interpretation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Messaging on Viral Load Result Interpretation</dc:title>
  <dc:creator>Judi Lusike</dc:creator>
  <cp:lastModifiedBy>Rozie</cp:lastModifiedBy>
  <cp:revision>16</cp:revision>
  <dcterms:created xsi:type="dcterms:W3CDTF">2019-07-04T08:58:15Z</dcterms:created>
  <dcterms:modified xsi:type="dcterms:W3CDTF">2019-07-05T06:40:18Z</dcterms:modified>
</cp:coreProperties>
</file>