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4" r:id="rId4"/>
    <p:sldId id="265" r:id="rId5"/>
    <p:sldId id="266" r:id="rId6"/>
    <p:sldId id="258" r:id="rId7"/>
    <p:sldId id="259" r:id="rId8"/>
    <p:sldId id="267" r:id="rId9"/>
    <p:sldId id="260" r:id="rId10"/>
    <p:sldId id="261" r:id="rId11"/>
    <p:sldId id="262" r:id="rId12"/>
    <p:sldId id="263" r:id="rId13"/>
    <p:sldId id="269" r:id="rId14"/>
    <p:sldId id="270" r:id="rId15"/>
    <p:sldId id="271" r:id="rId16"/>
    <p:sldId id="268"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9" autoAdjust="0"/>
    <p:restoredTop sz="44527" autoAdjust="0"/>
  </p:normalViewPr>
  <p:slideViewPr>
    <p:cSldViewPr snapToGrid="0">
      <p:cViewPr varScale="1">
        <p:scale>
          <a:sx n="32" d="100"/>
          <a:sy n="32" d="100"/>
        </p:scale>
        <p:origin x="33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4FBCA-EDC8-4A42-A3BC-A724793E82A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433C4EC-4A88-4844-90F1-927F6089B629}">
      <dgm:prSet/>
      <dgm:spPr/>
      <dgm:t>
        <a:bodyPr/>
        <a:lstStyle/>
        <a:p>
          <a:r>
            <a:rPr lang="en-ZA"/>
            <a:t>KEAMOGETSE MOOKI</a:t>
          </a:r>
          <a:endParaRPr lang="en-US"/>
        </a:p>
      </dgm:t>
    </dgm:pt>
    <dgm:pt modelId="{157B08FC-EE3F-4601-A06C-F29321C7AEBD}" type="parTrans" cxnId="{8B930F38-703F-4892-9037-33CDC6F0574D}">
      <dgm:prSet/>
      <dgm:spPr/>
      <dgm:t>
        <a:bodyPr/>
        <a:lstStyle/>
        <a:p>
          <a:endParaRPr lang="en-US"/>
        </a:p>
      </dgm:t>
    </dgm:pt>
    <dgm:pt modelId="{D53A4E2E-55DA-4FDD-9622-ED9944B2D146}" type="sibTrans" cxnId="{8B930F38-703F-4892-9037-33CDC6F0574D}">
      <dgm:prSet/>
      <dgm:spPr/>
      <dgm:t>
        <a:bodyPr/>
        <a:lstStyle/>
        <a:p>
          <a:endParaRPr lang="en-US"/>
        </a:p>
      </dgm:t>
    </dgm:pt>
    <dgm:pt modelId="{47BCB824-2E34-404C-8D81-1AF21E86C0F1}">
      <dgm:prSet/>
      <dgm:spPr/>
      <dgm:t>
        <a:bodyPr/>
        <a:lstStyle/>
        <a:p>
          <a:r>
            <a:rPr lang="en-ZA"/>
            <a:t>JOSHUA MARTIN</a:t>
          </a:r>
          <a:endParaRPr lang="en-US"/>
        </a:p>
      </dgm:t>
    </dgm:pt>
    <dgm:pt modelId="{5557FF83-B24B-4471-9400-E328F69098CA}" type="parTrans" cxnId="{33908BC5-BA7F-4A57-A362-D4F7AC7D8FD0}">
      <dgm:prSet/>
      <dgm:spPr/>
      <dgm:t>
        <a:bodyPr/>
        <a:lstStyle/>
        <a:p>
          <a:endParaRPr lang="en-US"/>
        </a:p>
      </dgm:t>
    </dgm:pt>
    <dgm:pt modelId="{144227B3-8752-4B7A-B4C3-E645A74BA84B}" type="sibTrans" cxnId="{33908BC5-BA7F-4A57-A362-D4F7AC7D8FD0}">
      <dgm:prSet/>
      <dgm:spPr/>
      <dgm:t>
        <a:bodyPr/>
        <a:lstStyle/>
        <a:p>
          <a:endParaRPr lang="en-US"/>
        </a:p>
      </dgm:t>
    </dgm:pt>
    <dgm:pt modelId="{486638A6-5129-4F19-BC69-D5ACB7F32E33}">
      <dgm:prSet/>
      <dgm:spPr/>
      <dgm:t>
        <a:bodyPr/>
        <a:lstStyle/>
        <a:p>
          <a:r>
            <a:rPr lang="en-ZA"/>
            <a:t>JOCELYN ATWELL</a:t>
          </a:r>
          <a:endParaRPr lang="en-US"/>
        </a:p>
      </dgm:t>
    </dgm:pt>
    <dgm:pt modelId="{2188CC1E-2583-409D-A956-37BD39DCFDF3}" type="parTrans" cxnId="{B136C621-88CF-4540-A157-1FFB23416318}">
      <dgm:prSet/>
      <dgm:spPr/>
      <dgm:t>
        <a:bodyPr/>
        <a:lstStyle/>
        <a:p>
          <a:endParaRPr lang="en-US"/>
        </a:p>
      </dgm:t>
    </dgm:pt>
    <dgm:pt modelId="{D4A09D43-1892-47F0-9E4B-D89E14DD6A77}" type="sibTrans" cxnId="{B136C621-88CF-4540-A157-1FFB23416318}">
      <dgm:prSet/>
      <dgm:spPr/>
      <dgm:t>
        <a:bodyPr/>
        <a:lstStyle/>
        <a:p>
          <a:endParaRPr lang="en-US"/>
        </a:p>
      </dgm:t>
    </dgm:pt>
    <dgm:pt modelId="{8EEFDFBB-0A42-41DF-91B5-00088F5734EF}" type="pres">
      <dgm:prSet presAssocID="{79E4FBCA-EDC8-4A42-A3BC-A724793E82A9}" presName="linear" presStyleCnt="0">
        <dgm:presLayoutVars>
          <dgm:dir/>
          <dgm:animLvl val="lvl"/>
          <dgm:resizeHandles val="exact"/>
        </dgm:presLayoutVars>
      </dgm:prSet>
      <dgm:spPr/>
    </dgm:pt>
    <dgm:pt modelId="{452E3587-4337-4E66-B349-FF0D2F5D51AA}" type="pres">
      <dgm:prSet presAssocID="{F433C4EC-4A88-4844-90F1-927F6089B629}" presName="parentLin" presStyleCnt="0"/>
      <dgm:spPr/>
    </dgm:pt>
    <dgm:pt modelId="{16670315-1203-4DC5-9249-B0B81A803518}" type="pres">
      <dgm:prSet presAssocID="{F433C4EC-4A88-4844-90F1-927F6089B629}" presName="parentLeftMargin" presStyleLbl="node1" presStyleIdx="0" presStyleCnt="3"/>
      <dgm:spPr/>
    </dgm:pt>
    <dgm:pt modelId="{185C6C0C-6C2D-472D-B18F-322A07956E4C}" type="pres">
      <dgm:prSet presAssocID="{F433C4EC-4A88-4844-90F1-927F6089B629}" presName="parentText" presStyleLbl="node1" presStyleIdx="0" presStyleCnt="3">
        <dgm:presLayoutVars>
          <dgm:chMax val="0"/>
          <dgm:bulletEnabled val="1"/>
        </dgm:presLayoutVars>
      </dgm:prSet>
      <dgm:spPr/>
    </dgm:pt>
    <dgm:pt modelId="{221FF51E-EB28-4816-AB0C-F3E0E10DC40F}" type="pres">
      <dgm:prSet presAssocID="{F433C4EC-4A88-4844-90F1-927F6089B629}" presName="negativeSpace" presStyleCnt="0"/>
      <dgm:spPr/>
    </dgm:pt>
    <dgm:pt modelId="{67D9CD4E-467C-4C67-9E89-10CC3DB4E605}" type="pres">
      <dgm:prSet presAssocID="{F433C4EC-4A88-4844-90F1-927F6089B629}" presName="childText" presStyleLbl="conFgAcc1" presStyleIdx="0" presStyleCnt="3">
        <dgm:presLayoutVars>
          <dgm:bulletEnabled val="1"/>
        </dgm:presLayoutVars>
      </dgm:prSet>
      <dgm:spPr/>
    </dgm:pt>
    <dgm:pt modelId="{956E0127-EB2A-475F-BB05-F0A7DFF8B48D}" type="pres">
      <dgm:prSet presAssocID="{D53A4E2E-55DA-4FDD-9622-ED9944B2D146}" presName="spaceBetweenRectangles" presStyleCnt="0"/>
      <dgm:spPr/>
    </dgm:pt>
    <dgm:pt modelId="{5E6ED008-B2F2-49B7-8416-AC6AB92277DF}" type="pres">
      <dgm:prSet presAssocID="{47BCB824-2E34-404C-8D81-1AF21E86C0F1}" presName="parentLin" presStyleCnt="0"/>
      <dgm:spPr/>
    </dgm:pt>
    <dgm:pt modelId="{57BAD2A6-8416-45E2-B48A-FE7AEF35F869}" type="pres">
      <dgm:prSet presAssocID="{47BCB824-2E34-404C-8D81-1AF21E86C0F1}" presName="parentLeftMargin" presStyleLbl="node1" presStyleIdx="0" presStyleCnt="3"/>
      <dgm:spPr/>
    </dgm:pt>
    <dgm:pt modelId="{CCAF3987-E9EA-4825-A80E-557CF09F60A0}" type="pres">
      <dgm:prSet presAssocID="{47BCB824-2E34-404C-8D81-1AF21E86C0F1}" presName="parentText" presStyleLbl="node1" presStyleIdx="1" presStyleCnt="3">
        <dgm:presLayoutVars>
          <dgm:chMax val="0"/>
          <dgm:bulletEnabled val="1"/>
        </dgm:presLayoutVars>
      </dgm:prSet>
      <dgm:spPr/>
    </dgm:pt>
    <dgm:pt modelId="{A4DB0025-8BE5-4F27-8095-830101CFB946}" type="pres">
      <dgm:prSet presAssocID="{47BCB824-2E34-404C-8D81-1AF21E86C0F1}" presName="negativeSpace" presStyleCnt="0"/>
      <dgm:spPr/>
    </dgm:pt>
    <dgm:pt modelId="{5D0B0927-C9AD-4EF6-938E-075FFD1BE1F7}" type="pres">
      <dgm:prSet presAssocID="{47BCB824-2E34-404C-8D81-1AF21E86C0F1}" presName="childText" presStyleLbl="conFgAcc1" presStyleIdx="1" presStyleCnt="3">
        <dgm:presLayoutVars>
          <dgm:bulletEnabled val="1"/>
        </dgm:presLayoutVars>
      </dgm:prSet>
      <dgm:spPr/>
    </dgm:pt>
    <dgm:pt modelId="{345498E6-FF5B-4FBF-A0D1-A029448BB218}" type="pres">
      <dgm:prSet presAssocID="{144227B3-8752-4B7A-B4C3-E645A74BA84B}" presName="spaceBetweenRectangles" presStyleCnt="0"/>
      <dgm:spPr/>
    </dgm:pt>
    <dgm:pt modelId="{3FBEDBFC-BB44-48A4-8BA0-BBCC27350741}" type="pres">
      <dgm:prSet presAssocID="{486638A6-5129-4F19-BC69-D5ACB7F32E33}" presName="parentLin" presStyleCnt="0"/>
      <dgm:spPr/>
    </dgm:pt>
    <dgm:pt modelId="{114D0E01-B087-44B3-8879-6A0DB2446B36}" type="pres">
      <dgm:prSet presAssocID="{486638A6-5129-4F19-BC69-D5ACB7F32E33}" presName="parentLeftMargin" presStyleLbl="node1" presStyleIdx="1" presStyleCnt="3"/>
      <dgm:spPr/>
    </dgm:pt>
    <dgm:pt modelId="{6677A916-3521-4067-B591-42A697E765F6}" type="pres">
      <dgm:prSet presAssocID="{486638A6-5129-4F19-BC69-D5ACB7F32E33}" presName="parentText" presStyleLbl="node1" presStyleIdx="2" presStyleCnt="3">
        <dgm:presLayoutVars>
          <dgm:chMax val="0"/>
          <dgm:bulletEnabled val="1"/>
        </dgm:presLayoutVars>
      </dgm:prSet>
      <dgm:spPr/>
    </dgm:pt>
    <dgm:pt modelId="{5C69FEC5-1FF8-45D9-947A-B1582622EC9C}" type="pres">
      <dgm:prSet presAssocID="{486638A6-5129-4F19-BC69-D5ACB7F32E33}" presName="negativeSpace" presStyleCnt="0"/>
      <dgm:spPr/>
    </dgm:pt>
    <dgm:pt modelId="{441E0A3D-E94E-4160-A50E-70E02FD28209}" type="pres">
      <dgm:prSet presAssocID="{486638A6-5129-4F19-BC69-D5ACB7F32E33}" presName="childText" presStyleLbl="conFgAcc1" presStyleIdx="2" presStyleCnt="3">
        <dgm:presLayoutVars>
          <dgm:bulletEnabled val="1"/>
        </dgm:presLayoutVars>
      </dgm:prSet>
      <dgm:spPr/>
    </dgm:pt>
  </dgm:ptLst>
  <dgm:cxnLst>
    <dgm:cxn modelId="{678FA611-A4DB-4BB0-97DA-202DD71E0D3D}" type="presOf" srcId="{F433C4EC-4A88-4844-90F1-927F6089B629}" destId="{16670315-1203-4DC5-9249-B0B81A803518}" srcOrd="0" destOrd="0" presId="urn:microsoft.com/office/officeart/2005/8/layout/list1"/>
    <dgm:cxn modelId="{8DA4531C-8327-4564-84E2-3120182F7BE1}" type="presOf" srcId="{486638A6-5129-4F19-BC69-D5ACB7F32E33}" destId="{6677A916-3521-4067-B591-42A697E765F6}" srcOrd="1" destOrd="0" presId="urn:microsoft.com/office/officeart/2005/8/layout/list1"/>
    <dgm:cxn modelId="{B136C621-88CF-4540-A157-1FFB23416318}" srcId="{79E4FBCA-EDC8-4A42-A3BC-A724793E82A9}" destId="{486638A6-5129-4F19-BC69-D5ACB7F32E33}" srcOrd="2" destOrd="0" parTransId="{2188CC1E-2583-409D-A956-37BD39DCFDF3}" sibTransId="{D4A09D43-1892-47F0-9E4B-D89E14DD6A77}"/>
    <dgm:cxn modelId="{8B930F38-703F-4892-9037-33CDC6F0574D}" srcId="{79E4FBCA-EDC8-4A42-A3BC-A724793E82A9}" destId="{F433C4EC-4A88-4844-90F1-927F6089B629}" srcOrd="0" destOrd="0" parTransId="{157B08FC-EE3F-4601-A06C-F29321C7AEBD}" sibTransId="{D53A4E2E-55DA-4FDD-9622-ED9944B2D146}"/>
    <dgm:cxn modelId="{EDA4E26E-12E0-4AFC-AAE1-37B7A0816B3D}" type="presOf" srcId="{486638A6-5129-4F19-BC69-D5ACB7F32E33}" destId="{114D0E01-B087-44B3-8879-6A0DB2446B36}" srcOrd="0" destOrd="0" presId="urn:microsoft.com/office/officeart/2005/8/layout/list1"/>
    <dgm:cxn modelId="{3A134192-371A-409D-B86A-1746C1E22A7F}" type="presOf" srcId="{47BCB824-2E34-404C-8D81-1AF21E86C0F1}" destId="{CCAF3987-E9EA-4825-A80E-557CF09F60A0}" srcOrd="1" destOrd="0" presId="urn:microsoft.com/office/officeart/2005/8/layout/list1"/>
    <dgm:cxn modelId="{134DF6BB-301B-4587-A11F-2C4A49AD8F94}" type="presOf" srcId="{79E4FBCA-EDC8-4A42-A3BC-A724793E82A9}" destId="{8EEFDFBB-0A42-41DF-91B5-00088F5734EF}" srcOrd="0" destOrd="0" presId="urn:microsoft.com/office/officeart/2005/8/layout/list1"/>
    <dgm:cxn modelId="{33908BC5-BA7F-4A57-A362-D4F7AC7D8FD0}" srcId="{79E4FBCA-EDC8-4A42-A3BC-A724793E82A9}" destId="{47BCB824-2E34-404C-8D81-1AF21E86C0F1}" srcOrd="1" destOrd="0" parTransId="{5557FF83-B24B-4471-9400-E328F69098CA}" sibTransId="{144227B3-8752-4B7A-B4C3-E645A74BA84B}"/>
    <dgm:cxn modelId="{01F7B0F3-E805-4EC0-BAB2-33DED5DC6FE9}" type="presOf" srcId="{F433C4EC-4A88-4844-90F1-927F6089B629}" destId="{185C6C0C-6C2D-472D-B18F-322A07956E4C}" srcOrd="1" destOrd="0" presId="urn:microsoft.com/office/officeart/2005/8/layout/list1"/>
    <dgm:cxn modelId="{87DE89F6-6FC6-4474-AF8B-D2D9990D7EB4}" type="presOf" srcId="{47BCB824-2E34-404C-8D81-1AF21E86C0F1}" destId="{57BAD2A6-8416-45E2-B48A-FE7AEF35F869}" srcOrd="0" destOrd="0" presId="urn:microsoft.com/office/officeart/2005/8/layout/list1"/>
    <dgm:cxn modelId="{7CD98D7C-85FB-40FD-A3BA-1CE8EB9C5DBE}" type="presParOf" srcId="{8EEFDFBB-0A42-41DF-91B5-00088F5734EF}" destId="{452E3587-4337-4E66-B349-FF0D2F5D51AA}" srcOrd="0" destOrd="0" presId="urn:microsoft.com/office/officeart/2005/8/layout/list1"/>
    <dgm:cxn modelId="{BC2052A0-C958-40AC-8EDD-FCCD27284976}" type="presParOf" srcId="{452E3587-4337-4E66-B349-FF0D2F5D51AA}" destId="{16670315-1203-4DC5-9249-B0B81A803518}" srcOrd="0" destOrd="0" presId="urn:microsoft.com/office/officeart/2005/8/layout/list1"/>
    <dgm:cxn modelId="{2015FF4C-464A-485D-A956-2885815863EB}" type="presParOf" srcId="{452E3587-4337-4E66-B349-FF0D2F5D51AA}" destId="{185C6C0C-6C2D-472D-B18F-322A07956E4C}" srcOrd="1" destOrd="0" presId="urn:microsoft.com/office/officeart/2005/8/layout/list1"/>
    <dgm:cxn modelId="{006D402C-56B1-45F1-9E54-BFC25D93258E}" type="presParOf" srcId="{8EEFDFBB-0A42-41DF-91B5-00088F5734EF}" destId="{221FF51E-EB28-4816-AB0C-F3E0E10DC40F}" srcOrd="1" destOrd="0" presId="urn:microsoft.com/office/officeart/2005/8/layout/list1"/>
    <dgm:cxn modelId="{318BEC8F-7CCE-4B6D-BD5F-9DB3990DB00D}" type="presParOf" srcId="{8EEFDFBB-0A42-41DF-91B5-00088F5734EF}" destId="{67D9CD4E-467C-4C67-9E89-10CC3DB4E605}" srcOrd="2" destOrd="0" presId="urn:microsoft.com/office/officeart/2005/8/layout/list1"/>
    <dgm:cxn modelId="{DA1FA6FF-9F15-4B75-BA87-77C25724D4C5}" type="presParOf" srcId="{8EEFDFBB-0A42-41DF-91B5-00088F5734EF}" destId="{956E0127-EB2A-475F-BB05-F0A7DFF8B48D}" srcOrd="3" destOrd="0" presId="urn:microsoft.com/office/officeart/2005/8/layout/list1"/>
    <dgm:cxn modelId="{5625E786-9C58-4B32-A9CC-6D62088061B4}" type="presParOf" srcId="{8EEFDFBB-0A42-41DF-91B5-00088F5734EF}" destId="{5E6ED008-B2F2-49B7-8416-AC6AB92277DF}" srcOrd="4" destOrd="0" presId="urn:microsoft.com/office/officeart/2005/8/layout/list1"/>
    <dgm:cxn modelId="{79E89178-CCA9-4C15-AC5F-6FC47A903443}" type="presParOf" srcId="{5E6ED008-B2F2-49B7-8416-AC6AB92277DF}" destId="{57BAD2A6-8416-45E2-B48A-FE7AEF35F869}" srcOrd="0" destOrd="0" presId="urn:microsoft.com/office/officeart/2005/8/layout/list1"/>
    <dgm:cxn modelId="{08397F2F-460F-4323-82E5-028C9ABE6CD5}" type="presParOf" srcId="{5E6ED008-B2F2-49B7-8416-AC6AB92277DF}" destId="{CCAF3987-E9EA-4825-A80E-557CF09F60A0}" srcOrd="1" destOrd="0" presId="urn:microsoft.com/office/officeart/2005/8/layout/list1"/>
    <dgm:cxn modelId="{4CB0AC20-9699-453C-80F6-38FB39ADB1CF}" type="presParOf" srcId="{8EEFDFBB-0A42-41DF-91B5-00088F5734EF}" destId="{A4DB0025-8BE5-4F27-8095-830101CFB946}" srcOrd="5" destOrd="0" presId="urn:microsoft.com/office/officeart/2005/8/layout/list1"/>
    <dgm:cxn modelId="{F3B8A6D2-9A02-498E-8541-540FD9195764}" type="presParOf" srcId="{8EEFDFBB-0A42-41DF-91B5-00088F5734EF}" destId="{5D0B0927-C9AD-4EF6-938E-075FFD1BE1F7}" srcOrd="6" destOrd="0" presId="urn:microsoft.com/office/officeart/2005/8/layout/list1"/>
    <dgm:cxn modelId="{3A635B8C-F164-4D1A-8124-31BB5F0EB4C1}" type="presParOf" srcId="{8EEFDFBB-0A42-41DF-91B5-00088F5734EF}" destId="{345498E6-FF5B-4FBF-A0D1-A029448BB218}" srcOrd="7" destOrd="0" presId="urn:microsoft.com/office/officeart/2005/8/layout/list1"/>
    <dgm:cxn modelId="{ECAA3966-5DAE-4D0A-AF18-0672D98801D6}" type="presParOf" srcId="{8EEFDFBB-0A42-41DF-91B5-00088F5734EF}" destId="{3FBEDBFC-BB44-48A4-8BA0-BBCC27350741}" srcOrd="8" destOrd="0" presId="urn:microsoft.com/office/officeart/2005/8/layout/list1"/>
    <dgm:cxn modelId="{FA09FCF1-0D6E-474C-A10B-4568ED691061}" type="presParOf" srcId="{3FBEDBFC-BB44-48A4-8BA0-BBCC27350741}" destId="{114D0E01-B087-44B3-8879-6A0DB2446B36}" srcOrd="0" destOrd="0" presId="urn:microsoft.com/office/officeart/2005/8/layout/list1"/>
    <dgm:cxn modelId="{06A6EF66-004E-4DE4-9188-A532FED9F8FD}" type="presParOf" srcId="{3FBEDBFC-BB44-48A4-8BA0-BBCC27350741}" destId="{6677A916-3521-4067-B591-42A697E765F6}" srcOrd="1" destOrd="0" presId="urn:microsoft.com/office/officeart/2005/8/layout/list1"/>
    <dgm:cxn modelId="{A2446E3F-B28D-403D-814F-C937E7A97C39}" type="presParOf" srcId="{8EEFDFBB-0A42-41DF-91B5-00088F5734EF}" destId="{5C69FEC5-1FF8-45D9-947A-B1582622EC9C}" srcOrd="9" destOrd="0" presId="urn:microsoft.com/office/officeart/2005/8/layout/list1"/>
    <dgm:cxn modelId="{EE0F00D3-002F-4629-A135-F2336BFE4429}" type="presParOf" srcId="{8EEFDFBB-0A42-41DF-91B5-00088F5734EF}" destId="{441E0A3D-E94E-4160-A50E-70E02FD2820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9CD4E-467C-4C67-9E89-10CC3DB4E605}">
      <dsp:nvSpPr>
        <dsp:cNvPr id="0" name=""/>
        <dsp:cNvSpPr/>
      </dsp:nvSpPr>
      <dsp:spPr>
        <a:xfrm>
          <a:off x="0" y="483710"/>
          <a:ext cx="6296297" cy="756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5C6C0C-6C2D-472D-B18F-322A07956E4C}">
      <dsp:nvSpPr>
        <dsp:cNvPr id="0" name=""/>
        <dsp:cNvSpPr/>
      </dsp:nvSpPr>
      <dsp:spPr>
        <a:xfrm>
          <a:off x="314814" y="40910"/>
          <a:ext cx="4407407" cy="8856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1333500">
            <a:lnSpc>
              <a:spcPct val="90000"/>
            </a:lnSpc>
            <a:spcBef>
              <a:spcPct val="0"/>
            </a:spcBef>
            <a:spcAft>
              <a:spcPct val="35000"/>
            </a:spcAft>
            <a:buNone/>
          </a:pPr>
          <a:r>
            <a:rPr lang="en-ZA" sz="3000" kern="1200"/>
            <a:t>KEAMOGETSE MOOKI</a:t>
          </a:r>
          <a:endParaRPr lang="en-US" sz="3000" kern="1200"/>
        </a:p>
      </dsp:txBody>
      <dsp:txXfrm>
        <a:off x="358045" y="84141"/>
        <a:ext cx="4320945" cy="799138"/>
      </dsp:txXfrm>
    </dsp:sp>
    <dsp:sp modelId="{5D0B0927-C9AD-4EF6-938E-075FFD1BE1F7}">
      <dsp:nvSpPr>
        <dsp:cNvPr id="0" name=""/>
        <dsp:cNvSpPr/>
      </dsp:nvSpPr>
      <dsp:spPr>
        <a:xfrm>
          <a:off x="0" y="1844511"/>
          <a:ext cx="6296297" cy="7560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sp>
    <dsp:sp modelId="{CCAF3987-E9EA-4825-A80E-557CF09F60A0}">
      <dsp:nvSpPr>
        <dsp:cNvPr id="0" name=""/>
        <dsp:cNvSpPr/>
      </dsp:nvSpPr>
      <dsp:spPr>
        <a:xfrm>
          <a:off x="314814" y="1401710"/>
          <a:ext cx="4407407" cy="88560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1333500">
            <a:lnSpc>
              <a:spcPct val="90000"/>
            </a:lnSpc>
            <a:spcBef>
              <a:spcPct val="0"/>
            </a:spcBef>
            <a:spcAft>
              <a:spcPct val="35000"/>
            </a:spcAft>
            <a:buNone/>
          </a:pPr>
          <a:r>
            <a:rPr lang="en-ZA" sz="3000" kern="1200"/>
            <a:t>JOSHUA MARTIN</a:t>
          </a:r>
          <a:endParaRPr lang="en-US" sz="3000" kern="1200"/>
        </a:p>
      </dsp:txBody>
      <dsp:txXfrm>
        <a:off x="358045" y="1444941"/>
        <a:ext cx="4320945" cy="799138"/>
      </dsp:txXfrm>
    </dsp:sp>
    <dsp:sp modelId="{441E0A3D-E94E-4160-A50E-70E02FD28209}">
      <dsp:nvSpPr>
        <dsp:cNvPr id="0" name=""/>
        <dsp:cNvSpPr/>
      </dsp:nvSpPr>
      <dsp:spPr>
        <a:xfrm>
          <a:off x="0" y="3205311"/>
          <a:ext cx="6296297" cy="7560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sp>
    <dsp:sp modelId="{6677A916-3521-4067-B591-42A697E765F6}">
      <dsp:nvSpPr>
        <dsp:cNvPr id="0" name=""/>
        <dsp:cNvSpPr/>
      </dsp:nvSpPr>
      <dsp:spPr>
        <a:xfrm>
          <a:off x="314814" y="2762510"/>
          <a:ext cx="4407407" cy="8856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1333500">
            <a:lnSpc>
              <a:spcPct val="90000"/>
            </a:lnSpc>
            <a:spcBef>
              <a:spcPct val="0"/>
            </a:spcBef>
            <a:spcAft>
              <a:spcPct val="35000"/>
            </a:spcAft>
            <a:buNone/>
          </a:pPr>
          <a:r>
            <a:rPr lang="en-ZA" sz="3000" kern="1200"/>
            <a:t>JOCELYN ATWELL</a:t>
          </a:r>
          <a:endParaRPr lang="en-US" sz="3000" kern="1200"/>
        </a:p>
      </dsp:txBody>
      <dsp:txXfrm>
        <a:off x="358045" y="2805741"/>
        <a:ext cx="4320945"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7C01-61B9-4589-B94A-A5E5A34D6E94}" type="datetimeFigureOut">
              <a:rPr lang="en-ZA" smtClean="0"/>
              <a:t>2020/11/14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0EA32-A4C7-40C0-A03E-FA5BCD294A54}" type="slidenum">
              <a:rPr lang="en-ZA" smtClean="0"/>
              <a:t>‹#›</a:t>
            </a:fld>
            <a:endParaRPr lang="en-ZA"/>
          </a:p>
        </p:txBody>
      </p:sp>
    </p:spTree>
    <p:extLst>
      <p:ext uri="{BB962C8B-B14F-4D97-AF65-F5344CB8AC3E}">
        <p14:creationId xmlns:p14="http://schemas.microsoft.com/office/powerpoint/2010/main" val="144960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Good Morning Everyone. Today my group and I will be presenting our media viewing model for the database systems project.</a:t>
            </a:r>
          </a:p>
        </p:txBody>
      </p:sp>
      <p:sp>
        <p:nvSpPr>
          <p:cNvPr id="4" name="Slide Number Placeholder 3"/>
          <p:cNvSpPr>
            <a:spLocks noGrp="1"/>
          </p:cNvSpPr>
          <p:nvPr>
            <p:ph type="sldNum" sz="quarter" idx="5"/>
          </p:nvPr>
        </p:nvSpPr>
        <p:spPr/>
        <p:txBody>
          <a:bodyPr/>
          <a:lstStyle/>
          <a:p>
            <a:fld id="{0D50EA32-A4C7-40C0-A03E-FA5BCD294A54}" type="slidenum">
              <a:rPr lang="en-ZA" smtClean="0"/>
              <a:t>1</a:t>
            </a:fld>
            <a:endParaRPr lang="en-ZA"/>
          </a:p>
        </p:txBody>
      </p:sp>
    </p:spTree>
    <p:extLst>
      <p:ext uri="{BB962C8B-B14F-4D97-AF65-F5344CB8AC3E}">
        <p14:creationId xmlns:p14="http://schemas.microsoft.com/office/powerpoint/2010/main" val="1843669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table on the right displays the query showing all series excluding the movies.</a:t>
            </a:r>
          </a:p>
          <a:p>
            <a:endParaRPr lang="en-ZA" dirty="0"/>
          </a:p>
          <a:p>
            <a:r>
              <a:rPr lang="en-ZA" dirty="0"/>
              <a:t>There were only 2 entries. From this we can see that series is not popular based on the action genre.</a:t>
            </a:r>
          </a:p>
          <a:p>
            <a:endParaRPr lang="en-ZA" dirty="0"/>
          </a:p>
          <a:p>
            <a:r>
              <a:rPr lang="en-ZA" dirty="0"/>
              <a:t>The </a:t>
            </a:r>
            <a:r>
              <a:rPr lang="en-ZA" dirty="0" err="1"/>
              <a:t>sql</a:t>
            </a:r>
            <a:r>
              <a:rPr lang="en-ZA" dirty="0"/>
              <a:t> code for that table is displayed at the bottom as well.</a:t>
            </a:r>
          </a:p>
        </p:txBody>
      </p:sp>
      <p:sp>
        <p:nvSpPr>
          <p:cNvPr id="4" name="Slide Number Placeholder 3"/>
          <p:cNvSpPr>
            <a:spLocks noGrp="1"/>
          </p:cNvSpPr>
          <p:nvPr>
            <p:ph type="sldNum" sz="quarter" idx="5"/>
          </p:nvPr>
        </p:nvSpPr>
        <p:spPr/>
        <p:txBody>
          <a:bodyPr/>
          <a:lstStyle/>
          <a:p>
            <a:fld id="{0D50EA32-A4C7-40C0-A03E-FA5BCD294A54}" type="slidenum">
              <a:rPr lang="en-ZA" smtClean="0"/>
              <a:t>10</a:t>
            </a:fld>
            <a:endParaRPr lang="en-ZA"/>
          </a:p>
        </p:txBody>
      </p:sp>
    </p:spTree>
    <p:extLst>
      <p:ext uri="{BB962C8B-B14F-4D97-AF65-F5344CB8AC3E}">
        <p14:creationId xmlns:p14="http://schemas.microsoft.com/office/powerpoint/2010/main" val="1114575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With this table we created a query named top rated media where it displays all the top rated media with a rating between 9 and 10.</a:t>
            </a:r>
          </a:p>
          <a:p>
            <a:endParaRPr lang="en-ZA" dirty="0"/>
          </a:p>
          <a:p>
            <a:r>
              <a:rPr lang="en-ZA" dirty="0"/>
              <a:t>There were only 6 entries in this query. Within these 6 entries, 4 were movies and 2 were series. This means that majority of media in the final table are moderately rated media between 7 and 8,9.</a:t>
            </a:r>
          </a:p>
          <a:p>
            <a:endParaRPr lang="en-ZA" dirty="0"/>
          </a:p>
        </p:txBody>
      </p:sp>
      <p:sp>
        <p:nvSpPr>
          <p:cNvPr id="4" name="Slide Number Placeholder 3"/>
          <p:cNvSpPr>
            <a:spLocks noGrp="1"/>
          </p:cNvSpPr>
          <p:nvPr>
            <p:ph type="sldNum" sz="quarter" idx="5"/>
          </p:nvPr>
        </p:nvSpPr>
        <p:spPr/>
        <p:txBody>
          <a:bodyPr/>
          <a:lstStyle/>
          <a:p>
            <a:fld id="{0D50EA32-A4C7-40C0-A03E-FA5BCD294A54}" type="slidenum">
              <a:rPr lang="en-ZA" smtClean="0"/>
              <a:t>11</a:t>
            </a:fld>
            <a:endParaRPr lang="en-ZA"/>
          </a:p>
        </p:txBody>
      </p:sp>
    </p:spTree>
    <p:extLst>
      <p:ext uri="{BB962C8B-B14F-4D97-AF65-F5344CB8AC3E}">
        <p14:creationId xmlns:p14="http://schemas.microsoft.com/office/powerpoint/2010/main" val="289724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final query we created was lowest rated media which displays media with a rating between 1 and 6.9. </a:t>
            </a:r>
          </a:p>
          <a:p>
            <a:endParaRPr lang="en-ZA" dirty="0"/>
          </a:p>
          <a:p>
            <a:r>
              <a:rPr lang="en-ZA" dirty="0"/>
              <a:t>As you can see the table has no entries meaning that there are no movies and series that have low rating. This supports the idea that our data might be biased as outliers are eliminated and our ratings are all fairly good ranging from 7 to 10. </a:t>
            </a:r>
          </a:p>
          <a:p>
            <a:endParaRPr lang="en-ZA" dirty="0"/>
          </a:p>
          <a:p>
            <a:r>
              <a:rPr lang="en-ZA" dirty="0"/>
              <a:t>Now I will be handing over to my colleagues to continue this presentation.</a:t>
            </a:r>
          </a:p>
          <a:p>
            <a:endParaRPr lang="en-ZA" dirty="0"/>
          </a:p>
          <a:p>
            <a:endParaRPr lang="en-ZA" dirty="0"/>
          </a:p>
        </p:txBody>
      </p:sp>
      <p:sp>
        <p:nvSpPr>
          <p:cNvPr id="4" name="Slide Number Placeholder 3"/>
          <p:cNvSpPr>
            <a:spLocks noGrp="1"/>
          </p:cNvSpPr>
          <p:nvPr>
            <p:ph type="sldNum" sz="quarter" idx="5"/>
          </p:nvPr>
        </p:nvSpPr>
        <p:spPr/>
        <p:txBody>
          <a:bodyPr/>
          <a:lstStyle/>
          <a:p>
            <a:fld id="{0D50EA32-A4C7-40C0-A03E-FA5BCD294A54}" type="slidenum">
              <a:rPr lang="en-ZA" smtClean="0"/>
              <a:t>12</a:t>
            </a:fld>
            <a:endParaRPr lang="en-ZA"/>
          </a:p>
        </p:txBody>
      </p:sp>
    </p:spTree>
    <p:extLst>
      <p:ext uri="{BB962C8B-B14F-4D97-AF65-F5344CB8AC3E}">
        <p14:creationId xmlns:p14="http://schemas.microsoft.com/office/powerpoint/2010/main" val="116176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These are the members in our group. </a:t>
            </a:r>
          </a:p>
        </p:txBody>
      </p:sp>
      <p:sp>
        <p:nvSpPr>
          <p:cNvPr id="4" name="Slide Number Placeholder 3"/>
          <p:cNvSpPr>
            <a:spLocks noGrp="1"/>
          </p:cNvSpPr>
          <p:nvPr>
            <p:ph type="sldNum" sz="quarter" idx="5"/>
          </p:nvPr>
        </p:nvSpPr>
        <p:spPr/>
        <p:txBody>
          <a:bodyPr/>
          <a:lstStyle/>
          <a:p>
            <a:fld id="{0D50EA32-A4C7-40C0-A03E-FA5BCD294A54}" type="slidenum">
              <a:rPr lang="en-ZA" smtClean="0"/>
              <a:t>2</a:t>
            </a:fld>
            <a:endParaRPr lang="en-ZA"/>
          </a:p>
        </p:txBody>
      </p:sp>
    </p:spTree>
    <p:extLst>
      <p:ext uri="{BB962C8B-B14F-4D97-AF65-F5344CB8AC3E}">
        <p14:creationId xmlns:p14="http://schemas.microsoft.com/office/powerpoint/2010/main" val="283771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Before we get into the model we’ve created. Ill be discussing the outline, aim and the extraction process of the data. </a:t>
            </a:r>
          </a:p>
          <a:p>
            <a:endParaRPr lang="en-ZA" dirty="0"/>
          </a:p>
          <a:p>
            <a:r>
              <a:rPr lang="en-ZA" dirty="0"/>
              <a:t>For the outline we have decided to work with movies and series. The reason why we chose this is because the media entertainment industry is a rapidly growing industry is variety of data out there we could work with.</a:t>
            </a:r>
          </a:p>
          <a:p>
            <a:endParaRPr lang="en-ZA" dirty="0"/>
          </a:p>
          <a:p>
            <a:r>
              <a:rPr lang="en-ZA" dirty="0"/>
              <a:t>We decided to work with the IMDB website for movies and tv show streaming. We have also chosen this particular website because of its large amount of data.</a:t>
            </a:r>
          </a:p>
        </p:txBody>
      </p:sp>
      <p:sp>
        <p:nvSpPr>
          <p:cNvPr id="4" name="Slide Number Placeholder 3"/>
          <p:cNvSpPr>
            <a:spLocks noGrp="1"/>
          </p:cNvSpPr>
          <p:nvPr>
            <p:ph type="sldNum" sz="quarter" idx="5"/>
          </p:nvPr>
        </p:nvSpPr>
        <p:spPr/>
        <p:txBody>
          <a:bodyPr/>
          <a:lstStyle/>
          <a:p>
            <a:fld id="{0D50EA32-A4C7-40C0-A03E-FA5BCD294A54}" type="slidenum">
              <a:rPr lang="en-ZA" smtClean="0"/>
              <a:t>3</a:t>
            </a:fld>
            <a:endParaRPr lang="en-ZA"/>
          </a:p>
        </p:txBody>
      </p:sp>
    </p:spTree>
    <p:extLst>
      <p:ext uri="{BB962C8B-B14F-4D97-AF65-F5344CB8AC3E}">
        <p14:creationId xmlns:p14="http://schemas.microsoft.com/office/powerpoint/2010/main" val="84240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Aim of our project was to take the movies and series from the website to create a database application to interact with the data. The user would have the ability to choose their movies or series based off of their favourite genre, from the age restriction or from the ratings on the media.</a:t>
            </a:r>
          </a:p>
        </p:txBody>
      </p:sp>
      <p:sp>
        <p:nvSpPr>
          <p:cNvPr id="4" name="Slide Number Placeholder 3"/>
          <p:cNvSpPr>
            <a:spLocks noGrp="1"/>
          </p:cNvSpPr>
          <p:nvPr>
            <p:ph type="sldNum" sz="quarter" idx="5"/>
          </p:nvPr>
        </p:nvSpPr>
        <p:spPr/>
        <p:txBody>
          <a:bodyPr/>
          <a:lstStyle/>
          <a:p>
            <a:fld id="{0D50EA32-A4C7-40C0-A03E-FA5BCD294A54}" type="slidenum">
              <a:rPr lang="en-ZA" smtClean="0"/>
              <a:t>4</a:t>
            </a:fld>
            <a:endParaRPr lang="en-ZA"/>
          </a:p>
        </p:txBody>
      </p:sp>
    </p:spTree>
    <p:extLst>
      <p:ext uri="{BB962C8B-B14F-4D97-AF65-F5344CB8AC3E}">
        <p14:creationId xmlns:p14="http://schemas.microsoft.com/office/powerpoint/2010/main" val="86120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Next we will look at how the data was extracted and the process thereof.</a:t>
            </a:r>
          </a:p>
        </p:txBody>
      </p:sp>
      <p:sp>
        <p:nvSpPr>
          <p:cNvPr id="4" name="Slide Number Placeholder 3"/>
          <p:cNvSpPr>
            <a:spLocks noGrp="1"/>
          </p:cNvSpPr>
          <p:nvPr>
            <p:ph type="sldNum" sz="quarter" idx="5"/>
          </p:nvPr>
        </p:nvSpPr>
        <p:spPr/>
        <p:txBody>
          <a:bodyPr/>
          <a:lstStyle/>
          <a:p>
            <a:fld id="{0D50EA32-A4C7-40C0-A03E-FA5BCD294A54}" type="slidenum">
              <a:rPr lang="en-ZA" smtClean="0"/>
              <a:t>5</a:t>
            </a:fld>
            <a:endParaRPr lang="en-ZA"/>
          </a:p>
        </p:txBody>
      </p:sp>
    </p:spTree>
    <p:extLst>
      <p:ext uri="{BB962C8B-B14F-4D97-AF65-F5344CB8AC3E}">
        <p14:creationId xmlns:p14="http://schemas.microsoft.com/office/powerpoint/2010/main" val="344924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a:t>Webscrapping</a:t>
            </a:r>
            <a:r>
              <a:rPr lang="en-ZA" dirty="0"/>
              <a:t> was used to gather our data. </a:t>
            </a:r>
            <a:r>
              <a:rPr lang="en-ZA" dirty="0" err="1"/>
              <a:t>Webscrapping</a:t>
            </a:r>
            <a:r>
              <a:rPr lang="en-ZA" dirty="0"/>
              <a:t> is a process in which data is extracted from websites to get information from raw extracted data. </a:t>
            </a:r>
          </a:p>
          <a:p>
            <a:endParaRPr lang="en-ZA" dirty="0"/>
          </a:p>
          <a:p>
            <a:r>
              <a:rPr lang="en-ZA" dirty="0"/>
              <a:t>The data we scraped from comes from the webpage TOP ACTION RATED MOVIES AND TV SHOWS. The reason for this is that the website only allows you to view the media through a specific genre in which each main genre has its own </a:t>
            </a:r>
            <a:r>
              <a:rPr lang="en-ZA" dirty="0" err="1"/>
              <a:t>url</a:t>
            </a:r>
            <a:r>
              <a:rPr lang="en-ZA" dirty="0"/>
              <a:t>. We have chosen action because it is the most popular genre in the entertainment industry today.</a:t>
            </a:r>
          </a:p>
          <a:p>
            <a:endParaRPr lang="en-ZA" dirty="0"/>
          </a:p>
          <a:p>
            <a:r>
              <a:rPr lang="en-ZA" dirty="0"/>
              <a:t>The data we scraped contained 500 entries. However after cleaning the data and removing the duplicates we ended up with 50 entries. We also used the dash between the years to differentiate movies and series. Media where the year contains a dash would be classified as series due to its duration. If there is no dash it would be classified as a movie.</a:t>
            </a:r>
          </a:p>
          <a:p>
            <a:endParaRPr lang="en-ZA" dirty="0"/>
          </a:p>
          <a:p>
            <a:r>
              <a:rPr lang="en-ZA" dirty="0"/>
              <a:t>Another problem we came across was when exporting the finalised table into a csv file, the dashes changed into two strange letters, but we used find and replace to switch it back to a dash.</a:t>
            </a:r>
          </a:p>
        </p:txBody>
      </p:sp>
      <p:sp>
        <p:nvSpPr>
          <p:cNvPr id="4" name="Slide Number Placeholder 3"/>
          <p:cNvSpPr>
            <a:spLocks noGrp="1"/>
          </p:cNvSpPr>
          <p:nvPr>
            <p:ph type="sldNum" sz="quarter" idx="5"/>
          </p:nvPr>
        </p:nvSpPr>
        <p:spPr/>
        <p:txBody>
          <a:bodyPr/>
          <a:lstStyle/>
          <a:p>
            <a:fld id="{0D50EA32-A4C7-40C0-A03E-FA5BCD294A54}" type="slidenum">
              <a:rPr lang="en-ZA" smtClean="0"/>
              <a:t>6</a:t>
            </a:fld>
            <a:endParaRPr lang="en-ZA"/>
          </a:p>
        </p:txBody>
      </p:sp>
    </p:spTree>
    <p:extLst>
      <p:ext uri="{BB962C8B-B14F-4D97-AF65-F5344CB8AC3E}">
        <p14:creationId xmlns:p14="http://schemas.microsoft.com/office/powerpoint/2010/main" val="56520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image on the left displays the website we scraped from With the first series being the Mandalorian and the second being the boys.</a:t>
            </a:r>
          </a:p>
          <a:p>
            <a:endParaRPr lang="en-ZA" dirty="0"/>
          </a:p>
          <a:p>
            <a:r>
              <a:rPr lang="en-ZA" dirty="0"/>
              <a:t>The image on the right is the finalised table after exporting it.</a:t>
            </a:r>
          </a:p>
        </p:txBody>
      </p:sp>
      <p:sp>
        <p:nvSpPr>
          <p:cNvPr id="4" name="Slide Number Placeholder 3"/>
          <p:cNvSpPr>
            <a:spLocks noGrp="1"/>
          </p:cNvSpPr>
          <p:nvPr>
            <p:ph type="sldNum" sz="quarter" idx="5"/>
          </p:nvPr>
        </p:nvSpPr>
        <p:spPr/>
        <p:txBody>
          <a:bodyPr/>
          <a:lstStyle/>
          <a:p>
            <a:fld id="{0D50EA32-A4C7-40C0-A03E-FA5BCD294A54}" type="slidenum">
              <a:rPr lang="en-ZA" smtClean="0"/>
              <a:t>7</a:t>
            </a:fld>
            <a:endParaRPr lang="en-ZA"/>
          </a:p>
        </p:txBody>
      </p:sp>
    </p:spTree>
    <p:extLst>
      <p:ext uri="{BB962C8B-B14F-4D97-AF65-F5344CB8AC3E}">
        <p14:creationId xmlns:p14="http://schemas.microsoft.com/office/powerpoint/2010/main" val="3223009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Next we will be looking at the analysis of results and data testing.</a:t>
            </a:r>
          </a:p>
        </p:txBody>
      </p:sp>
      <p:sp>
        <p:nvSpPr>
          <p:cNvPr id="4" name="Slide Number Placeholder 3"/>
          <p:cNvSpPr>
            <a:spLocks noGrp="1"/>
          </p:cNvSpPr>
          <p:nvPr>
            <p:ph type="sldNum" sz="quarter" idx="5"/>
          </p:nvPr>
        </p:nvSpPr>
        <p:spPr/>
        <p:txBody>
          <a:bodyPr/>
          <a:lstStyle/>
          <a:p>
            <a:fld id="{0D50EA32-A4C7-40C0-A03E-FA5BCD294A54}" type="slidenum">
              <a:rPr lang="en-ZA" smtClean="0"/>
              <a:t>8</a:t>
            </a:fld>
            <a:endParaRPr lang="en-ZA"/>
          </a:p>
        </p:txBody>
      </p:sp>
    </p:spTree>
    <p:extLst>
      <p:ext uri="{BB962C8B-B14F-4D97-AF65-F5344CB8AC3E}">
        <p14:creationId xmlns:p14="http://schemas.microsoft.com/office/powerpoint/2010/main" val="99987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table on the right is the first query we created in access which displays all the movies from the final table excluding the series.</a:t>
            </a:r>
          </a:p>
          <a:p>
            <a:endParaRPr lang="en-ZA" dirty="0"/>
          </a:p>
          <a:p>
            <a:r>
              <a:rPr lang="en-ZA" dirty="0"/>
              <a:t>There were 48 entries for movies alone. From which we can see that movies are more popular in the entertainment industry when it comes to the movie genre than series are. These finding could be biased because we decided to work with such a small dataset.</a:t>
            </a:r>
          </a:p>
          <a:p>
            <a:endParaRPr lang="en-ZA" dirty="0"/>
          </a:p>
          <a:p>
            <a:r>
              <a:rPr lang="en-ZA" dirty="0"/>
              <a:t>Below you can see the </a:t>
            </a:r>
            <a:r>
              <a:rPr lang="en-ZA" dirty="0" err="1"/>
              <a:t>sql</a:t>
            </a:r>
            <a:r>
              <a:rPr lang="en-ZA" dirty="0"/>
              <a:t> code to get the table you see before you.</a:t>
            </a:r>
          </a:p>
        </p:txBody>
      </p:sp>
      <p:sp>
        <p:nvSpPr>
          <p:cNvPr id="4" name="Slide Number Placeholder 3"/>
          <p:cNvSpPr>
            <a:spLocks noGrp="1"/>
          </p:cNvSpPr>
          <p:nvPr>
            <p:ph type="sldNum" sz="quarter" idx="5"/>
          </p:nvPr>
        </p:nvSpPr>
        <p:spPr/>
        <p:txBody>
          <a:bodyPr/>
          <a:lstStyle/>
          <a:p>
            <a:fld id="{0D50EA32-A4C7-40C0-A03E-FA5BCD294A54}" type="slidenum">
              <a:rPr lang="en-ZA" smtClean="0"/>
              <a:t>9</a:t>
            </a:fld>
            <a:endParaRPr lang="en-ZA"/>
          </a:p>
        </p:txBody>
      </p:sp>
    </p:spTree>
    <p:extLst>
      <p:ext uri="{BB962C8B-B14F-4D97-AF65-F5344CB8AC3E}">
        <p14:creationId xmlns:p14="http://schemas.microsoft.com/office/powerpoint/2010/main" val="75823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507A662-0EAA-487B-8709-0767D5241FBE}" type="datetimeFigureOut">
              <a:rPr lang="en-ZA" smtClean="0"/>
              <a:t>2020/11/14</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366877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30668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91962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6038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74368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07A662-0EAA-487B-8709-0767D5241FBE}" type="datetimeFigureOut">
              <a:rPr lang="en-ZA" smtClean="0"/>
              <a:t>2020/11/14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3368159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07A662-0EAA-487B-8709-0767D5241FBE}" type="datetimeFigureOut">
              <a:rPr lang="en-ZA" smtClean="0"/>
              <a:t>2020/11/14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97069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A662-0EAA-487B-8709-0767D5241FBE}" type="datetimeFigureOut">
              <a:rPr lang="en-ZA" smtClean="0"/>
              <a:t>2020/11/14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140404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A662-0EAA-487B-8709-0767D5241FBE}" type="datetimeFigureOut">
              <a:rPr lang="en-ZA" smtClean="0"/>
              <a:t>2020/11/14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14938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A662-0EAA-487B-8709-0767D5241FBE}" type="datetimeFigureOut">
              <a:rPr lang="en-ZA" smtClean="0"/>
              <a:t>2020/11/14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420717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A662-0EAA-487B-8709-0767D5241FBE}" type="datetimeFigureOut">
              <a:rPr lang="en-ZA" smtClean="0"/>
              <a:t>2020/11/14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29667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49753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7A662-0EAA-487B-8709-0767D5241FBE}" type="datetimeFigureOut">
              <a:rPr lang="en-ZA" smtClean="0"/>
              <a:t>2020/11/14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77803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7A662-0EAA-487B-8709-0767D5241FBE}" type="datetimeFigureOut">
              <a:rPr lang="en-ZA" smtClean="0"/>
              <a:t>2020/11/14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408498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7A662-0EAA-487B-8709-0767D5241FBE}" type="datetimeFigureOut">
              <a:rPr lang="en-ZA" smtClean="0"/>
              <a:t>2020/11/14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221824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139783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A662-0EAA-487B-8709-0767D5241FBE}" type="datetimeFigureOut">
              <a:rPr lang="en-ZA" smtClean="0"/>
              <a:t>2020/11/14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3242F9B-1C0C-40AB-B6CE-2F1ABE9D4129}" type="slidenum">
              <a:rPr lang="en-ZA" smtClean="0"/>
              <a:t>‹#›</a:t>
            </a:fld>
            <a:endParaRPr lang="en-ZA"/>
          </a:p>
        </p:txBody>
      </p:sp>
    </p:spTree>
    <p:extLst>
      <p:ext uri="{BB962C8B-B14F-4D97-AF65-F5344CB8AC3E}">
        <p14:creationId xmlns:p14="http://schemas.microsoft.com/office/powerpoint/2010/main" val="1233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07A662-0EAA-487B-8709-0767D5241FBE}" type="datetimeFigureOut">
              <a:rPr lang="en-ZA" smtClean="0"/>
              <a:t>2020/11/14</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242F9B-1C0C-40AB-B6CE-2F1ABE9D4129}" type="slidenum">
              <a:rPr lang="en-ZA" smtClean="0"/>
              <a:t>‹#›</a:t>
            </a:fld>
            <a:endParaRPr lang="en-ZA"/>
          </a:p>
        </p:txBody>
      </p:sp>
    </p:spTree>
    <p:extLst>
      <p:ext uri="{BB962C8B-B14F-4D97-AF65-F5344CB8AC3E}">
        <p14:creationId xmlns:p14="http://schemas.microsoft.com/office/powerpoint/2010/main" val="3919041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4196-4B10-4A69-B939-6CF11FC5A199}"/>
              </a:ext>
            </a:extLst>
          </p:cNvPr>
          <p:cNvSpPr>
            <a:spLocks noGrp="1"/>
          </p:cNvSpPr>
          <p:nvPr>
            <p:ph type="ctrTitle"/>
          </p:nvPr>
        </p:nvSpPr>
        <p:spPr>
          <a:xfrm>
            <a:off x="5291668" y="1215496"/>
            <a:ext cx="5367866" cy="2387600"/>
          </a:xfrm>
        </p:spPr>
        <p:txBody>
          <a:bodyPr>
            <a:normAutofit/>
          </a:bodyPr>
          <a:lstStyle/>
          <a:p>
            <a:r>
              <a:rPr lang="en-ZA" sz="4400"/>
              <a:t>Database systems project</a:t>
            </a:r>
          </a:p>
        </p:txBody>
      </p:sp>
      <p:sp>
        <p:nvSpPr>
          <p:cNvPr id="3" name="Subtitle 2">
            <a:extLst>
              <a:ext uri="{FF2B5EF4-FFF2-40B4-BE49-F238E27FC236}">
                <a16:creationId xmlns:a16="http://schemas.microsoft.com/office/drawing/2014/main" id="{F55D544F-446F-4549-83FC-B4ED477973A2}"/>
              </a:ext>
            </a:extLst>
          </p:cNvPr>
          <p:cNvSpPr>
            <a:spLocks noGrp="1"/>
          </p:cNvSpPr>
          <p:nvPr>
            <p:ph type="subTitle" idx="1"/>
          </p:nvPr>
        </p:nvSpPr>
        <p:spPr>
          <a:xfrm>
            <a:off x="5291667" y="3602038"/>
            <a:ext cx="5376333" cy="1655762"/>
          </a:xfrm>
        </p:spPr>
        <p:txBody>
          <a:bodyPr>
            <a:normAutofit/>
          </a:bodyPr>
          <a:lstStyle/>
          <a:p>
            <a:r>
              <a:rPr lang="en-ZA" sz="1800"/>
              <a:t>Media viewing model</a:t>
            </a:r>
          </a:p>
        </p:txBody>
      </p:sp>
      <p:pic>
        <p:nvPicPr>
          <p:cNvPr id="7" name="Graphic 6" descr="Database">
            <a:extLst>
              <a:ext uri="{FF2B5EF4-FFF2-40B4-BE49-F238E27FC236}">
                <a16:creationId xmlns:a16="http://schemas.microsoft.com/office/drawing/2014/main" id="{2BF04BDF-8593-4CF8-85ED-C2D3504639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284613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FE15-2121-4B9D-B6A6-45707A5A4444}"/>
              </a:ext>
            </a:extLst>
          </p:cNvPr>
          <p:cNvSpPr>
            <a:spLocks noGrp="1"/>
          </p:cNvSpPr>
          <p:nvPr>
            <p:ph type="title"/>
          </p:nvPr>
        </p:nvSpPr>
        <p:spPr>
          <a:xfrm>
            <a:off x="1141413" y="618518"/>
            <a:ext cx="9905998" cy="886725"/>
          </a:xfrm>
        </p:spPr>
        <p:txBody>
          <a:bodyPr/>
          <a:lstStyle/>
          <a:p>
            <a:r>
              <a:rPr lang="en-ZA" dirty="0"/>
              <a:t>Access queries</a:t>
            </a:r>
          </a:p>
        </p:txBody>
      </p:sp>
      <p:sp>
        <p:nvSpPr>
          <p:cNvPr id="3" name="Content Placeholder 2">
            <a:extLst>
              <a:ext uri="{FF2B5EF4-FFF2-40B4-BE49-F238E27FC236}">
                <a16:creationId xmlns:a16="http://schemas.microsoft.com/office/drawing/2014/main" id="{2C0105F9-76CA-4D3F-9C4B-F36DC878AE6F}"/>
              </a:ext>
            </a:extLst>
          </p:cNvPr>
          <p:cNvSpPr>
            <a:spLocks noGrp="1"/>
          </p:cNvSpPr>
          <p:nvPr>
            <p:ph sz="half" idx="1"/>
          </p:nvPr>
        </p:nvSpPr>
        <p:spPr>
          <a:xfrm>
            <a:off x="1141410" y="1350498"/>
            <a:ext cx="4218381" cy="3024554"/>
          </a:xfrm>
        </p:spPr>
        <p:txBody>
          <a:bodyPr>
            <a:normAutofit/>
          </a:bodyPr>
          <a:lstStyle/>
          <a:p>
            <a:r>
              <a:rPr lang="en-ZA" dirty="0"/>
              <a:t>Series query shows all series from main table</a:t>
            </a:r>
          </a:p>
          <a:p>
            <a:r>
              <a:rPr lang="en-ZA" dirty="0"/>
              <a:t>Only 2 entries were found</a:t>
            </a:r>
          </a:p>
          <a:p>
            <a:r>
              <a:rPr lang="en-ZA" dirty="0"/>
              <a:t>We can see action genre is most popular with movies than with series </a:t>
            </a:r>
          </a:p>
        </p:txBody>
      </p:sp>
      <p:pic>
        <p:nvPicPr>
          <p:cNvPr id="6" name="Content Placeholder 5">
            <a:extLst>
              <a:ext uri="{FF2B5EF4-FFF2-40B4-BE49-F238E27FC236}">
                <a16:creationId xmlns:a16="http://schemas.microsoft.com/office/drawing/2014/main" id="{F194900F-8E35-4967-A48D-571C215CF4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83348" y="1350498"/>
            <a:ext cx="5711483" cy="3362179"/>
          </a:xfrm>
        </p:spPr>
      </p:pic>
      <p:sp>
        <p:nvSpPr>
          <p:cNvPr id="7" name="TextBox 6">
            <a:extLst>
              <a:ext uri="{FF2B5EF4-FFF2-40B4-BE49-F238E27FC236}">
                <a16:creationId xmlns:a16="http://schemas.microsoft.com/office/drawing/2014/main" id="{7C1DCE05-B48B-4886-BCBD-5989408D7C8F}"/>
              </a:ext>
            </a:extLst>
          </p:cNvPr>
          <p:cNvSpPr txBox="1"/>
          <p:nvPr/>
        </p:nvSpPr>
        <p:spPr>
          <a:xfrm>
            <a:off x="3456719" y="4712677"/>
            <a:ext cx="5275385" cy="2031325"/>
          </a:xfrm>
          <a:prstGeom prst="rect">
            <a:avLst/>
          </a:prstGeom>
          <a:noFill/>
        </p:spPr>
        <p:txBody>
          <a:bodyPr wrap="square" rtlCol="0">
            <a:spAutoFit/>
          </a:bodyPr>
          <a:lstStyle/>
          <a:p>
            <a:r>
              <a:rPr lang="en-ZA" b="1" u="sng" dirty="0"/>
              <a:t>SQL CODE:</a:t>
            </a:r>
          </a:p>
          <a:p>
            <a:pPr marL="0" indent="0">
              <a:buNone/>
            </a:pPr>
            <a:r>
              <a:rPr lang="en-ZA" sz="1800" i="1" dirty="0"/>
              <a:t>SELECT Action_T.ID, </a:t>
            </a:r>
            <a:r>
              <a:rPr lang="en-ZA" sz="1800" i="1" dirty="0" err="1"/>
              <a:t>Action_T.Media</a:t>
            </a:r>
            <a:r>
              <a:rPr lang="en-ZA" sz="1800" i="1" dirty="0"/>
              <a:t>, </a:t>
            </a:r>
            <a:r>
              <a:rPr lang="en-ZA" sz="1800" i="1" dirty="0" err="1"/>
              <a:t>Action_T.Year</a:t>
            </a:r>
            <a:r>
              <a:rPr lang="en-ZA" sz="1800" i="1" dirty="0"/>
              <a:t>, </a:t>
            </a:r>
            <a:r>
              <a:rPr lang="en-ZA" sz="1800" i="1" dirty="0" err="1"/>
              <a:t>Action_T.IMDB</a:t>
            </a:r>
            <a:r>
              <a:rPr lang="en-ZA" sz="1800" i="1" dirty="0"/>
              <a:t>, </a:t>
            </a:r>
            <a:r>
              <a:rPr lang="en-ZA" sz="1800" i="1" dirty="0" err="1"/>
              <a:t>Action_T.Votes</a:t>
            </a:r>
            <a:r>
              <a:rPr lang="en-ZA" sz="1800" i="1" dirty="0"/>
              <a:t>, </a:t>
            </a:r>
            <a:r>
              <a:rPr lang="en-ZA" sz="1800" i="1" dirty="0" err="1"/>
              <a:t>Action_T.Restriction</a:t>
            </a:r>
            <a:r>
              <a:rPr lang="en-ZA" sz="1800" i="1" dirty="0"/>
              <a:t>, Action_T.Genre1, Action_T.Genre2, Action_T.Genre3</a:t>
            </a:r>
          </a:p>
          <a:p>
            <a:pPr marL="0" indent="0">
              <a:buNone/>
            </a:pPr>
            <a:r>
              <a:rPr lang="en-ZA" sz="1800" i="1" dirty="0"/>
              <a:t>FROM </a:t>
            </a:r>
            <a:r>
              <a:rPr lang="en-ZA" sz="1800" i="1" dirty="0" err="1"/>
              <a:t>Action_T</a:t>
            </a:r>
            <a:endParaRPr lang="en-ZA" sz="1800" i="1" dirty="0"/>
          </a:p>
          <a:p>
            <a:pPr marL="0" indent="0">
              <a:buNone/>
            </a:pPr>
            <a:r>
              <a:rPr lang="en-ZA" sz="1800" i="1" dirty="0"/>
              <a:t>WHERE (((</a:t>
            </a:r>
            <a:r>
              <a:rPr lang="en-ZA" sz="1800" i="1" dirty="0" err="1"/>
              <a:t>Action_T.Type</a:t>
            </a:r>
            <a:r>
              <a:rPr lang="en-ZA" sz="1800" i="1" dirty="0"/>
              <a:t>)="Series"));</a:t>
            </a:r>
          </a:p>
          <a:p>
            <a:endParaRPr lang="en-ZA" dirty="0"/>
          </a:p>
        </p:txBody>
      </p:sp>
    </p:spTree>
    <p:extLst>
      <p:ext uri="{BB962C8B-B14F-4D97-AF65-F5344CB8AC3E}">
        <p14:creationId xmlns:p14="http://schemas.microsoft.com/office/powerpoint/2010/main" val="134374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FAC3-E0D1-4288-A656-FD43116F39DF}"/>
              </a:ext>
            </a:extLst>
          </p:cNvPr>
          <p:cNvSpPr>
            <a:spLocks noGrp="1"/>
          </p:cNvSpPr>
          <p:nvPr>
            <p:ph type="title"/>
          </p:nvPr>
        </p:nvSpPr>
        <p:spPr>
          <a:xfrm>
            <a:off x="1141413" y="618518"/>
            <a:ext cx="9905998" cy="942996"/>
          </a:xfrm>
        </p:spPr>
        <p:txBody>
          <a:bodyPr/>
          <a:lstStyle/>
          <a:p>
            <a:r>
              <a:rPr lang="en-ZA" dirty="0"/>
              <a:t>Access queries</a:t>
            </a:r>
          </a:p>
        </p:txBody>
      </p:sp>
      <p:sp>
        <p:nvSpPr>
          <p:cNvPr id="3" name="Content Placeholder 2">
            <a:extLst>
              <a:ext uri="{FF2B5EF4-FFF2-40B4-BE49-F238E27FC236}">
                <a16:creationId xmlns:a16="http://schemas.microsoft.com/office/drawing/2014/main" id="{65FED5A9-7BF3-4A76-A765-9C5CC9974BEF}"/>
              </a:ext>
            </a:extLst>
          </p:cNvPr>
          <p:cNvSpPr>
            <a:spLocks noGrp="1"/>
          </p:cNvSpPr>
          <p:nvPr>
            <p:ph sz="half" idx="1"/>
          </p:nvPr>
        </p:nvSpPr>
        <p:spPr>
          <a:xfrm>
            <a:off x="1141413" y="1350497"/>
            <a:ext cx="4485667" cy="4440702"/>
          </a:xfrm>
        </p:spPr>
        <p:txBody>
          <a:bodyPr>
            <a:normAutofit fontScale="85000" lnSpcReduction="10000"/>
          </a:bodyPr>
          <a:lstStyle/>
          <a:p>
            <a:r>
              <a:rPr lang="en-ZA" dirty="0"/>
              <a:t>Top rated queries shows media with a rating between 9 and 10.</a:t>
            </a:r>
          </a:p>
          <a:p>
            <a:r>
              <a:rPr lang="en-ZA" dirty="0"/>
              <a:t>There are only 6 top rated media where 4 are movies and 2 are series</a:t>
            </a:r>
          </a:p>
          <a:p>
            <a:pPr marL="0" indent="0">
              <a:buNone/>
            </a:pPr>
            <a:r>
              <a:rPr lang="en-ZA" b="1" u="sng" dirty="0"/>
              <a:t>SQL CODE:</a:t>
            </a:r>
          </a:p>
          <a:p>
            <a:pPr marL="0" indent="0">
              <a:buNone/>
            </a:pPr>
            <a:r>
              <a:rPr lang="en-ZA" sz="1900" i="1" dirty="0"/>
              <a:t>SELECT Action_T.ID, </a:t>
            </a:r>
            <a:r>
              <a:rPr lang="en-ZA" sz="1900" i="1" dirty="0" err="1"/>
              <a:t>Action_T.Media</a:t>
            </a:r>
            <a:r>
              <a:rPr lang="en-ZA" sz="1900" i="1" dirty="0"/>
              <a:t>, </a:t>
            </a:r>
            <a:r>
              <a:rPr lang="en-ZA" sz="1900" i="1" dirty="0" err="1"/>
              <a:t>Action_T.Year</a:t>
            </a:r>
            <a:r>
              <a:rPr lang="en-ZA" sz="1900" i="1" dirty="0"/>
              <a:t>, </a:t>
            </a:r>
            <a:r>
              <a:rPr lang="en-ZA" sz="1900" i="1" dirty="0" err="1"/>
              <a:t>Action_T.IMDB</a:t>
            </a:r>
            <a:r>
              <a:rPr lang="en-ZA" sz="1900" i="1" dirty="0"/>
              <a:t>, </a:t>
            </a:r>
            <a:r>
              <a:rPr lang="en-ZA" sz="1900" i="1" dirty="0" err="1"/>
              <a:t>Action_T.Restriction</a:t>
            </a:r>
            <a:r>
              <a:rPr lang="en-ZA" sz="1900" i="1" dirty="0"/>
              <a:t>, Action_T.Genre1, Action_T.Genre2, Action_T.Genre3, </a:t>
            </a:r>
            <a:r>
              <a:rPr lang="en-ZA" sz="1900" i="1" dirty="0" err="1"/>
              <a:t>Action_T.Type</a:t>
            </a:r>
            <a:endParaRPr lang="en-ZA" sz="1900" i="1" dirty="0"/>
          </a:p>
          <a:p>
            <a:pPr marL="0" indent="0">
              <a:buNone/>
            </a:pPr>
            <a:r>
              <a:rPr lang="en-ZA" sz="1900" i="1" dirty="0"/>
              <a:t>FROM </a:t>
            </a:r>
            <a:r>
              <a:rPr lang="en-ZA" sz="1900" i="1" dirty="0" err="1"/>
              <a:t>Action_T</a:t>
            </a:r>
            <a:endParaRPr lang="en-ZA" sz="1900" i="1" dirty="0"/>
          </a:p>
          <a:p>
            <a:pPr marL="0" indent="0">
              <a:buNone/>
            </a:pPr>
            <a:r>
              <a:rPr lang="en-ZA" sz="1900" i="1" dirty="0"/>
              <a:t>WHERE (((</a:t>
            </a:r>
            <a:r>
              <a:rPr lang="en-ZA" sz="1900" i="1" dirty="0" err="1"/>
              <a:t>Action_T.IMDB</a:t>
            </a:r>
            <a:r>
              <a:rPr lang="en-ZA" sz="1900" i="1" dirty="0"/>
              <a:t>) Between 9 And 10));</a:t>
            </a:r>
          </a:p>
          <a:p>
            <a:endParaRPr lang="en-ZA" dirty="0"/>
          </a:p>
        </p:txBody>
      </p:sp>
      <p:pic>
        <p:nvPicPr>
          <p:cNvPr id="6" name="Content Placeholder 5">
            <a:extLst>
              <a:ext uri="{FF2B5EF4-FFF2-40B4-BE49-F238E27FC236}">
                <a16:creationId xmlns:a16="http://schemas.microsoft.com/office/drawing/2014/main" id="{783F4ED6-97B2-41A7-AFD9-FFA676F0B3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38093" y="1350497"/>
            <a:ext cx="5824026" cy="4276579"/>
          </a:xfrm>
        </p:spPr>
      </p:pic>
    </p:spTree>
    <p:extLst>
      <p:ext uri="{BB962C8B-B14F-4D97-AF65-F5344CB8AC3E}">
        <p14:creationId xmlns:p14="http://schemas.microsoft.com/office/powerpoint/2010/main" val="11316329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2868-85B9-472E-B129-2E95BC4312C8}"/>
              </a:ext>
            </a:extLst>
          </p:cNvPr>
          <p:cNvSpPr>
            <a:spLocks noGrp="1"/>
          </p:cNvSpPr>
          <p:nvPr>
            <p:ph type="title"/>
          </p:nvPr>
        </p:nvSpPr>
        <p:spPr>
          <a:xfrm>
            <a:off x="1141413" y="618518"/>
            <a:ext cx="9905998" cy="844522"/>
          </a:xfrm>
        </p:spPr>
        <p:txBody>
          <a:bodyPr/>
          <a:lstStyle/>
          <a:p>
            <a:r>
              <a:rPr lang="en-ZA" dirty="0"/>
              <a:t>Access Queries</a:t>
            </a:r>
          </a:p>
        </p:txBody>
      </p:sp>
      <p:sp>
        <p:nvSpPr>
          <p:cNvPr id="3" name="Content Placeholder 2">
            <a:extLst>
              <a:ext uri="{FF2B5EF4-FFF2-40B4-BE49-F238E27FC236}">
                <a16:creationId xmlns:a16="http://schemas.microsoft.com/office/drawing/2014/main" id="{4A60A249-C1EE-4A08-BC78-9EC4FD5B80C1}"/>
              </a:ext>
            </a:extLst>
          </p:cNvPr>
          <p:cNvSpPr>
            <a:spLocks noGrp="1"/>
          </p:cNvSpPr>
          <p:nvPr>
            <p:ph sz="half" idx="1"/>
          </p:nvPr>
        </p:nvSpPr>
        <p:spPr>
          <a:xfrm>
            <a:off x="1141410" y="1463040"/>
            <a:ext cx="5695488" cy="3545058"/>
          </a:xfrm>
        </p:spPr>
        <p:txBody>
          <a:bodyPr>
            <a:normAutofit/>
          </a:bodyPr>
          <a:lstStyle/>
          <a:p>
            <a:r>
              <a:rPr lang="en-ZA" dirty="0"/>
              <a:t>Lowest rated media query shows lowest rated media between 1 and 6,9.</a:t>
            </a:r>
          </a:p>
          <a:p>
            <a:r>
              <a:rPr lang="en-ZA" dirty="0"/>
              <a:t>There are no entries in this query.</a:t>
            </a:r>
          </a:p>
          <a:p>
            <a:r>
              <a:rPr lang="en-ZA" dirty="0"/>
              <a:t>Showing that all the data has high ratings from 7 to 10.</a:t>
            </a:r>
          </a:p>
          <a:p>
            <a:r>
              <a:rPr lang="en-ZA" dirty="0"/>
              <a:t>This makes our data biased and eliminates any outliers.</a:t>
            </a:r>
          </a:p>
        </p:txBody>
      </p:sp>
      <p:pic>
        <p:nvPicPr>
          <p:cNvPr id="6" name="Content Placeholder 5">
            <a:extLst>
              <a:ext uri="{FF2B5EF4-FFF2-40B4-BE49-F238E27FC236}">
                <a16:creationId xmlns:a16="http://schemas.microsoft.com/office/drawing/2014/main" id="{6AC8EE92-EDDC-4084-8270-FF6F7854E5C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35773" y="1463040"/>
            <a:ext cx="4710750" cy="3066757"/>
          </a:xfrm>
        </p:spPr>
      </p:pic>
      <p:sp>
        <p:nvSpPr>
          <p:cNvPr id="7" name="TextBox 6">
            <a:extLst>
              <a:ext uri="{FF2B5EF4-FFF2-40B4-BE49-F238E27FC236}">
                <a16:creationId xmlns:a16="http://schemas.microsoft.com/office/drawing/2014/main" id="{3D166374-D353-4901-ADFB-D5A23B9B6844}"/>
              </a:ext>
            </a:extLst>
          </p:cNvPr>
          <p:cNvSpPr txBox="1"/>
          <p:nvPr/>
        </p:nvSpPr>
        <p:spPr>
          <a:xfrm>
            <a:off x="3638425" y="4698611"/>
            <a:ext cx="6794695" cy="1877437"/>
          </a:xfrm>
          <a:prstGeom prst="rect">
            <a:avLst/>
          </a:prstGeom>
          <a:noFill/>
        </p:spPr>
        <p:txBody>
          <a:bodyPr wrap="square" rtlCol="0">
            <a:spAutoFit/>
          </a:bodyPr>
          <a:lstStyle/>
          <a:p>
            <a:r>
              <a:rPr lang="en-ZA" sz="1400" b="1" u="sng" dirty="0"/>
              <a:t>SQL CODE:</a:t>
            </a:r>
          </a:p>
          <a:p>
            <a:pPr marL="0" indent="0">
              <a:buNone/>
            </a:pPr>
            <a:r>
              <a:rPr lang="en-ZA" sz="1400" i="1" dirty="0"/>
              <a:t>SELECT Action_T.ID, </a:t>
            </a:r>
            <a:r>
              <a:rPr lang="en-ZA" sz="1400" i="1" dirty="0" err="1"/>
              <a:t>Action_T.Media</a:t>
            </a:r>
            <a:r>
              <a:rPr lang="en-ZA" sz="1400" i="1" dirty="0"/>
              <a:t>, </a:t>
            </a:r>
            <a:r>
              <a:rPr lang="en-ZA" sz="1400" i="1" dirty="0" err="1"/>
              <a:t>Action_T.Year</a:t>
            </a:r>
            <a:r>
              <a:rPr lang="en-ZA" sz="1400" i="1" dirty="0"/>
              <a:t>, </a:t>
            </a:r>
            <a:r>
              <a:rPr lang="en-ZA" sz="1400" i="1" dirty="0" err="1"/>
              <a:t>Action_T.IMDB</a:t>
            </a:r>
            <a:r>
              <a:rPr lang="en-ZA" sz="1400" i="1" dirty="0"/>
              <a:t>, </a:t>
            </a:r>
            <a:r>
              <a:rPr lang="en-ZA" sz="1400" i="1" dirty="0" err="1"/>
              <a:t>Action_T.Restriction</a:t>
            </a:r>
            <a:r>
              <a:rPr lang="en-ZA" sz="1400" i="1" dirty="0"/>
              <a:t>, Action_T.Genre1, Action_T.Genre2, Action_T.Genre3, </a:t>
            </a:r>
            <a:r>
              <a:rPr lang="en-ZA" sz="1400" i="1" dirty="0" err="1"/>
              <a:t>Action_T.Type</a:t>
            </a:r>
            <a:endParaRPr lang="en-ZA" sz="1400" i="1" dirty="0"/>
          </a:p>
          <a:p>
            <a:pPr marL="0" indent="0">
              <a:buNone/>
            </a:pPr>
            <a:r>
              <a:rPr lang="en-ZA" sz="1400" i="1" dirty="0"/>
              <a:t>FROM </a:t>
            </a:r>
            <a:r>
              <a:rPr lang="en-ZA" sz="1400" i="1" dirty="0" err="1"/>
              <a:t>Action_T</a:t>
            </a:r>
            <a:endParaRPr lang="en-ZA" sz="1400" i="1" dirty="0"/>
          </a:p>
          <a:p>
            <a:pPr marL="0" indent="0">
              <a:buNone/>
            </a:pPr>
            <a:r>
              <a:rPr lang="en-ZA" sz="1400" i="1" dirty="0"/>
              <a:t>GROUP BY Action_T.ID, </a:t>
            </a:r>
            <a:r>
              <a:rPr lang="en-ZA" sz="1400" i="1" dirty="0" err="1"/>
              <a:t>Action_T.Media</a:t>
            </a:r>
            <a:r>
              <a:rPr lang="en-ZA" sz="1400" i="1" dirty="0"/>
              <a:t>, </a:t>
            </a:r>
            <a:r>
              <a:rPr lang="en-ZA" sz="1400" i="1" dirty="0" err="1"/>
              <a:t>Action_T.Year</a:t>
            </a:r>
            <a:r>
              <a:rPr lang="en-ZA" sz="1400" i="1" dirty="0"/>
              <a:t>, </a:t>
            </a:r>
            <a:r>
              <a:rPr lang="en-ZA" sz="1400" i="1" dirty="0" err="1"/>
              <a:t>Action_T.IMDB</a:t>
            </a:r>
            <a:r>
              <a:rPr lang="en-ZA" sz="1400" i="1" dirty="0"/>
              <a:t>, </a:t>
            </a:r>
            <a:r>
              <a:rPr lang="en-ZA" sz="1400" i="1" dirty="0" err="1"/>
              <a:t>Action_T.Restriction</a:t>
            </a:r>
            <a:r>
              <a:rPr lang="en-ZA" sz="1400" i="1" dirty="0"/>
              <a:t>, Action_T.Genre1, Action_T.Genre2, Action_T.Genre3, </a:t>
            </a:r>
            <a:r>
              <a:rPr lang="en-ZA" sz="1400" i="1" dirty="0" err="1"/>
              <a:t>Action_T.Type</a:t>
            </a:r>
            <a:endParaRPr lang="en-ZA" sz="1400" i="1" dirty="0"/>
          </a:p>
          <a:p>
            <a:pPr marL="0" indent="0">
              <a:buNone/>
            </a:pPr>
            <a:r>
              <a:rPr lang="en-ZA" sz="1400" i="1" dirty="0"/>
              <a:t>HAVING (((</a:t>
            </a:r>
            <a:r>
              <a:rPr lang="en-ZA" sz="1400" i="1" dirty="0" err="1"/>
              <a:t>Action_T.IMDB</a:t>
            </a:r>
            <a:r>
              <a:rPr lang="en-ZA" sz="1400" i="1" dirty="0"/>
              <a:t>) Between 1 And 6));</a:t>
            </a:r>
          </a:p>
          <a:p>
            <a:endParaRPr lang="en-ZA" dirty="0"/>
          </a:p>
        </p:txBody>
      </p:sp>
    </p:spTree>
    <p:extLst>
      <p:ext uri="{BB962C8B-B14F-4D97-AF65-F5344CB8AC3E}">
        <p14:creationId xmlns:p14="http://schemas.microsoft.com/office/powerpoint/2010/main" val="13023477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A86C-17EA-4562-B0C2-D529ABD9DA2E}"/>
              </a:ext>
            </a:extLst>
          </p:cNvPr>
          <p:cNvSpPr>
            <a:spLocks noGrp="1"/>
          </p:cNvSpPr>
          <p:nvPr>
            <p:ph type="title"/>
          </p:nvPr>
        </p:nvSpPr>
        <p:spPr/>
        <p:txBody>
          <a:bodyPr/>
          <a:lstStyle/>
          <a:p>
            <a:r>
              <a:rPr lang="en-ZA" dirty="0"/>
              <a:t>Normalisation</a:t>
            </a:r>
          </a:p>
        </p:txBody>
      </p:sp>
    </p:spTree>
    <p:extLst>
      <p:ext uri="{BB962C8B-B14F-4D97-AF65-F5344CB8AC3E}">
        <p14:creationId xmlns:p14="http://schemas.microsoft.com/office/powerpoint/2010/main" val="4126987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864A-4244-4E9D-90FC-3B3156C7D0E0}"/>
              </a:ext>
            </a:extLst>
          </p:cNvPr>
          <p:cNvSpPr>
            <a:spLocks noGrp="1"/>
          </p:cNvSpPr>
          <p:nvPr>
            <p:ph type="title"/>
          </p:nvPr>
        </p:nvSpPr>
        <p:spPr/>
        <p:txBody>
          <a:bodyPr/>
          <a:lstStyle/>
          <a:p>
            <a:r>
              <a:rPr lang="en-ZA" dirty="0"/>
              <a:t>normalisation</a:t>
            </a:r>
          </a:p>
        </p:txBody>
      </p:sp>
      <p:sp>
        <p:nvSpPr>
          <p:cNvPr id="3" name="Content Placeholder 2">
            <a:extLst>
              <a:ext uri="{FF2B5EF4-FFF2-40B4-BE49-F238E27FC236}">
                <a16:creationId xmlns:a16="http://schemas.microsoft.com/office/drawing/2014/main" id="{F0C1B4B2-97A9-4F0F-B0DE-E9100EA983B8}"/>
              </a:ext>
            </a:extLst>
          </p:cNvPr>
          <p:cNvSpPr>
            <a:spLocks noGrp="1"/>
          </p:cNvSpPr>
          <p:nvPr>
            <p:ph idx="1"/>
          </p:nvPr>
        </p:nvSpPr>
        <p:spPr/>
        <p:txBody>
          <a:bodyPr/>
          <a:lstStyle/>
          <a:p>
            <a:r>
              <a:rPr lang="en-ZA" dirty="0"/>
              <a:t>Used to clean up the data.</a:t>
            </a:r>
          </a:p>
          <a:p>
            <a:r>
              <a:rPr lang="en-ZA" dirty="0"/>
              <a:t>We split the table into two and removed the type column leaving us with a movie table and a series table.</a:t>
            </a:r>
          </a:p>
          <a:p>
            <a:r>
              <a:rPr lang="en-ZA" dirty="0"/>
              <a:t>Two tables movie and series do not have an entity relationship.</a:t>
            </a:r>
          </a:p>
        </p:txBody>
      </p:sp>
    </p:spTree>
    <p:extLst>
      <p:ext uri="{BB962C8B-B14F-4D97-AF65-F5344CB8AC3E}">
        <p14:creationId xmlns:p14="http://schemas.microsoft.com/office/powerpoint/2010/main" val="8900727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5DFB-617C-4739-A73B-FD478419AD7F}"/>
              </a:ext>
            </a:extLst>
          </p:cNvPr>
          <p:cNvSpPr>
            <a:spLocks noGrp="1"/>
          </p:cNvSpPr>
          <p:nvPr>
            <p:ph type="title"/>
          </p:nvPr>
        </p:nvSpPr>
        <p:spPr>
          <a:xfrm>
            <a:off x="1141413" y="618518"/>
            <a:ext cx="9905998" cy="746048"/>
          </a:xfrm>
        </p:spPr>
        <p:txBody>
          <a:bodyPr/>
          <a:lstStyle/>
          <a:p>
            <a:r>
              <a:rPr lang="en-ZA" dirty="0"/>
              <a:t>Tables</a:t>
            </a:r>
          </a:p>
        </p:txBody>
      </p:sp>
      <p:pic>
        <p:nvPicPr>
          <p:cNvPr id="7" name="Content Placeholder 6" descr="Graphical user interface, application, table, Excel&#10;&#10;Description automatically generated">
            <a:extLst>
              <a:ext uri="{FF2B5EF4-FFF2-40B4-BE49-F238E27FC236}">
                <a16:creationId xmlns:a16="http://schemas.microsoft.com/office/drawing/2014/main" id="{23BB5CB9-2242-4B63-B5D8-07FE587C3A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858" y="1597018"/>
            <a:ext cx="5217943" cy="4747636"/>
          </a:xfrm>
        </p:spPr>
      </p:pic>
      <p:pic>
        <p:nvPicPr>
          <p:cNvPr id="9" name="Content Placeholder 8" descr="Graphical user interface, application, table, Excel&#10;&#10;Description automatically generated">
            <a:extLst>
              <a:ext uri="{FF2B5EF4-FFF2-40B4-BE49-F238E27FC236}">
                <a16:creationId xmlns:a16="http://schemas.microsoft.com/office/drawing/2014/main" id="{89F38071-CF80-4B54-9D6E-64CC458748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597019"/>
            <a:ext cx="5349240" cy="4747636"/>
          </a:xfrm>
        </p:spPr>
      </p:pic>
      <p:sp>
        <p:nvSpPr>
          <p:cNvPr id="10" name="TextBox 9">
            <a:extLst>
              <a:ext uri="{FF2B5EF4-FFF2-40B4-BE49-F238E27FC236}">
                <a16:creationId xmlns:a16="http://schemas.microsoft.com/office/drawing/2014/main" id="{63B4F83B-D278-4182-A194-8C4D5C42D74B}"/>
              </a:ext>
            </a:extLst>
          </p:cNvPr>
          <p:cNvSpPr txBox="1"/>
          <p:nvPr/>
        </p:nvSpPr>
        <p:spPr>
          <a:xfrm>
            <a:off x="1141413" y="1227686"/>
            <a:ext cx="3981157" cy="369332"/>
          </a:xfrm>
          <a:prstGeom prst="rect">
            <a:avLst/>
          </a:prstGeom>
          <a:noFill/>
        </p:spPr>
        <p:txBody>
          <a:bodyPr wrap="square" rtlCol="0">
            <a:spAutoFit/>
          </a:bodyPr>
          <a:lstStyle/>
          <a:p>
            <a:r>
              <a:rPr lang="en-ZA" dirty="0"/>
              <a:t>Movies Norm T</a:t>
            </a:r>
          </a:p>
        </p:txBody>
      </p:sp>
      <p:sp>
        <p:nvSpPr>
          <p:cNvPr id="11" name="TextBox 10">
            <a:extLst>
              <a:ext uri="{FF2B5EF4-FFF2-40B4-BE49-F238E27FC236}">
                <a16:creationId xmlns:a16="http://schemas.microsoft.com/office/drawing/2014/main" id="{8306831A-1D45-4157-81E6-155A109234E4}"/>
              </a:ext>
            </a:extLst>
          </p:cNvPr>
          <p:cNvSpPr txBox="1"/>
          <p:nvPr/>
        </p:nvSpPr>
        <p:spPr>
          <a:xfrm>
            <a:off x="6499274" y="1227686"/>
            <a:ext cx="3643532" cy="369332"/>
          </a:xfrm>
          <a:prstGeom prst="rect">
            <a:avLst/>
          </a:prstGeom>
          <a:noFill/>
        </p:spPr>
        <p:txBody>
          <a:bodyPr wrap="square" rtlCol="0">
            <a:spAutoFit/>
          </a:bodyPr>
          <a:lstStyle/>
          <a:p>
            <a:r>
              <a:rPr lang="en-ZA" dirty="0"/>
              <a:t>Series Norm T</a:t>
            </a:r>
          </a:p>
        </p:txBody>
      </p:sp>
    </p:spTree>
    <p:extLst>
      <p:ext uri="{BB962C8B-B14F-4D97-AF65-F5344CB8AC3E}">
        <p14:creationId xmlns:p14="http://schemas.microsoft.com/office/powerpoint/2010/main" val="993660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9A0E-50A3-4764-8B6C-55FD1BD0CD70}"/>
              </a:ext>
            </a:extLst>
          </p:cNvPr>
          <p:cNvSpPr>
            <a:spLocks noGrp="1"/>
          </p:cNvSpPr>
          <p:nvPr>
            <p:ph type="title"/>
          </p:nvPr>
        </p:nvSpPr>
        <p:spPr/>
        <p:txBody>
          <a:bodyPr vert="horz" lIns="91440" tIns="45720" rIns="91440" bIns="45720" rtlCol="0" anchor="b">
            <a:normAutofit/>
          </a:bodyPr>
          <a:lstStyle/>
          <a:p>
            <a:r>
              <a:rPr lang="en-US" sz="6600" dirty="0"/>
              <a:t>Database application</a:t>
            </a:r>
          </a:p>
        </p:txBody>
      </p:sp>
      <p:sp>
        <p:nvSpPr>
          <p:cNvPr id="4" name="Text Placeholder 3">
            <a:extLst>
              <a:ext uri="{FF2B5EF4-FFF2-40B4-BE49-F238E27FC236}">
                <a16:creationId xmlns:a16="http://schemas.microsoft.com/office/drawing/2014/main" id="{B00A373A-9EAF-4CE0-818E-D3FC0E3C343B}"/>
              </a:ext>
            </a:extLst>
          </p:cNvPr>
          <p:cNvSpPr>
            <a:spLocks noGrp="1"/>
          </p:cNvSpPr>
          <p:nvPr>
            <p:ph type="body" idx="1"/>
          </p:nvPr>
        </p:nvSpPr>
        <p:spPr/>
        <p:txBody>
          <a:bodyPr/>
          <a:lstStyle/>
          <a:p>
            <a:r>
              <a:rPr lang="en-ZA" dirty="0"/>
              <a:t>Interactive model</a:t>
            </a:r>
          </a:p>
        </p:txBody>
      </p:sp>
    </p:spTree>
    <p:extLst>
      <p:ext uri="{BB962C8B-B14F-4D97-AF65-F5344CB8AC3E}">
        <p14:creationId xmlns:p14="http://schemas.microsoft.com/office/powerpoint/2010/main" val="21700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285C-BED5-4FD9-8318-4000E496B0E4}"/>
              </a:ext>
            </a:extLst>
          </p:cNvPr>
          <p:cNvSpPr>
            <a:spLocks noGrp="1"/>
          </p:cNvSpPr>
          <p:nvPr>
            <p:ph type="title"/>
          </p:nvPr>
        </p:nvSpPr>
        <p:spPr/>
        <p:txBody>
          <a:bodyPr/>
          <a:lstStyle/>
          <a:p>
            <a:r>
              <a:rPr lang="en-ZA" dirty="0"/>
              <a:t>Database application</a:t>
            </a:r>
          </a:p>
        </p:txBody>
      </p:sp>
      <p:pic>
        <p:nvPicPr>
          <p:cNvPr id="6" name="Content Placeholder 5">
            <a:extLst>
              <a:ext uri="{FF2B5EF4-FFF2-40B4-BE49-F238E27FC236}">
                <a16:creationId xmlns:a16="http://schemas.microsoft.com/office/drawing/2014/main" id="{F18EC6B2-1071-4C62-8925-8B80C6E82FD8}"/>
              </a:ext>
            </a:extLst>
          </p:cNvPr>
          <p:cNvPicPr>
            <a:picLocks noGrp="1" noChangeAspect="1"/>
          </p:cNvPicPr>
          <p:nvPr>
            <p:ph idx="1"/>
          </p:nvPr>
        </p:nvPicPr>
        <p:blipFill rotWithShape="1">
          <a:blip r:embed="rId2"/>
          <a:srcRect l="38570" t="7319" r="31833" b="33673"/>
          <a:stretch/>
        </p:blipFill>
        <p:spPr>
          <a:xfrm>
            <a:off x="5266512" y="609601"/>
            <a:ext cx="6042552" cy="4842922"/>
          </a:xfrm>
        </p:spPr>
      </p:pic>
      <p:sp>
        <p:nvSpPr>
          <p:cNvPr id="4" name="Text Placeholder 3">
            <a:extLst>
              <a:ext uri="{FF2B5EF4-FFF2-40B4-BE49-F238E27FC236}">
                <a16:creationId xmlns:a16="http://schemas.microsoft.com/office/drawing/2014/main" id="{7F9A4A27-F197-4D5B-9C42-A654697E1211}"/>
              </a:ext>
            </a:extLst>
          </p:cNvPr>
          <p:cNvSpPr>
            <a:spLocks noGrp="1"/>
          </p:cNvSpPr>
          <p:nvPr>
            <p:ph type="body" sz="half" idx="2"/>
          </p:nvPr>
        </p:nvSpPr>
        <p:spPr>
          <a:xfrm>
            <a:off x="1146705" y="2249486"/>
            <a:ext cx="4255289" cy="3541714"/>
          </a:xfrm>
        </p:spPr>
        <p:txBody>
          <a:bodyPr/>
          <a:lstStyle/>
          <a:p>
            <a:r>
              <a:rPr lang="en-ZA" sz="2000" dirty="0"/>
              <a:t>Created a user interface using Visual C#(Visual Studio)</a:t>
            </a:r>
          </a:p>
          <a:p>
            <a:endParaRPr lang="en-ZA" dirty="0"/>
          </a:p>
        </p:txBody>
      </p:sp>
    </p:spTree>
    <p:extLst>
      <p:ext uri="{BB962C8B-B14F-4D97-AF65-F5344CB8AC3E}">
        <p14:creationId xmlns:p14="http://schemas.microsoft.com/office/powerpoint/2010/main" val="74435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EAF-B4C6-455A-86FE-EE6F412322B2}"/>
              </a:ext>
            </a:extLst>
          </p:cNvPr>
          <p:cNvSpPr>
            <a:spLocks noGrp="1"/>
          </p:cNvSpPr>
          <p:nvPr>
            <p:ph type="title"/>
          </p:nvPr>
        </p:nvSpPr>
        <p:spPr/>
        <p:txBody>
          <a:bodyPr/>
          <a:lstStyle/>
          <a:p>
            <a:r>
              <a:rPr lang="en-ZA" dirty="0"/>
              <a:t>CREATING THE DATABASE</a:t>
            </a:r>
          </a:p>
        </p:txBody>
      </p:sp>
      <p:sp>
        <p:nvSpPr>
          <p:cNvPr id="3" name="Content Placeholder 2">
            <a:extLst>
              <a:ext uri="{FF2B5EF4-FFF2-40B4-BE49-F238E27FC236}">
                <a16:creationId xmlns:a16="http://schemas.microsoft.com/office/drawing/2014/main" id="{5AA9F4E6-48FC-47DF-B79F-CD69996D1428}"/>
              </a:ext>
            </a:extLst>
          </p:cNvPr>
          <p:cNvSpPr>
            <a:spLocks noGrp="1"/>
          </p:cNvSpPr>
          <p:nvPr>
            <p:ph idx="1"/>
          </p:nvPr>
        </p:nvSpPr>
        <p:spPr>
          <a:xfrm>
            <a:off x="6963509" y="2207986"/>
            <a:ext cx="4421526" cy="366081"/>
          </a:xfrm>
        </p:spPr>
        <p:txBody>
          <a:bodyPr>
            <a:normAutofit fontScale="70000" lnSpcReduction="20000"/>
          </a:bodyPr>
          <a:lstStyle/>
          <a:p>
            <a:pPr marL="0" indent="0">
              <a:buNone/>
            </a:pPr>
            <a:r>
              <a:rPr lang="en-ZA" dirty="0"/>
              <a:t>We then created the tables</a:t>
            </a:r>
          </a:p>
        </p:txBody>
      </p:sp>
      <p:sp>
        <p:nvSpPr>
          <p:cNvPr id="4" name="Text Placeholder 3">
            <a:extLst>
              <a:ext uri="{FF2B5EF4-FFF2-40B4-BE49-F238E27FC236}">
                <a16:creationId xmlns:a16="http://schemas.microsoft.com/office/drawing/2014/main" id="{D93D48D4-2F4D-45D1-943F-F26BD3C30EE1}"/>
              </a:ext>
            </a:extLst>
          </p:cNvPr>
          <p:cNvSpPr>
            <a:spLocks noGrp="1"/>
          </p:cNvSpPr>
          <p:nvPr>
            <p:ph type="body" sz="half" idx="2"/>
          </p:nvPr>
        </p:nvSpPr>
        <p:spPr>
          <a:xfrm>
            <a:off x="1146705" y="2249486"/>
            <a:ext cx="3256483" cy="409308"/>
          </a:xfrm>
        </p:spPr>
        <p:txBody>
          <a:bodyPr/>
          <a:lstStyle/>
          <a:p>
            <a:r>
              <a:rPr lang="en-ZA" dirty="0"/>
              <a:t>We created a database server</a:t>
            </a:r>
          </a:p>
        </p:txBody>
      </p:sp>
      <p:pic>
        <p:nvPicPr>
          <p:cNvPr id="1026" name="Picture 2" descr="image">
            <a:extLst>
              <a:ext uri="{FF2B5EF4-FFF2-40B4-BE49-F238E27FC236}">
                <a16:creationId xmlns:a16="http://schemas.microsoft.com/office/drawing/2014/main" id="{0BAA24A0-D101-4899-BE10-0144B3CE5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2" y="2574067"/>
            <a:ext cx="6098344"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C45C1C64-6BA4-4DCB-9CB4-23054591E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204" y="2574067"/>
            <a:ext cx="5502814"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6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AEA0-F31B-47C6-B529-985D686B8ED0}"/>
              </a:ext>
            </a:extLst>
          </p:cNvPr>
          <p:cNvSpPr>
            <a:spLocks noGrp="1"/>
          </p:cNvSpPr>
          <p:nvPr>
            <p:ph type="title"/>
          </p:nvPr>
        </p:nvSpPr>
        <p:spPr/>
        <p:txBody>
          <a:bodyPr/>
          <a:lstStyle/>
          <a:p>
            <a:r>
              <a:rPr lang="en-ZA" dirty="0"/>
              <a:t>DESIGNING THE USER INTERFACE</a:t>
            </a:r>
          </a:p>
        </p:txBody>
      </p:sp>
      <p:sp>
        <p:nvSpPr>
          <p:cNvPr id="4" name="Text Placeholder 3">
            <a:extLst>
              <a:ext uri="{FF2B5EF4-FFF2-40B4-BE49-F238E27FC236}">
                <a16:creationId xmlns:a16="http://schemas.microsoft.com/office/drawing/2014/main" id="{5A49D78E-D704-4921-8B85-E53E70B7F968}"/>
              </a:ext>
            </a:extLst>
          </p:cNvPr>
          <p:cNvSpPr>
            <a:spLocks noGrp="1"/>
          </p:cNvSpPr>
          <p:nvPr>
            <p:ph type="body" sz="half" idx="2"/>
          </p:nvPr>
        </p:nvSpPr>
        <p:spPr/>
        <p:txBody>
          <a:bodyPr/>
          <a:lstStyle/>
          <a:p>
            <a:r>
              <a:rPr lang="en-ZA" dirty="0"/>
              <a:t>We decided that there should be different functions such as an option to view all the data, view only the series, to view only the movies, to insert new data, to delete data and to search the data.</a:t>
            </a:r>
          </a:p>
        </p:txBody>
      </p:sp>
      <p:pic>
        <p:nvPicPr>
          <p:cNvPr id="2050" name="Picture 2" descr="image">
            <a:extLst>
              <a:ext uri="{FF2B5EF4-FFF2-40B4-BE49-F238E27FC236}">
                <a16:creationId xmlns:a16="http://schemas.microsoft.com/office/drawing/2014/main" id="{8D5AE15B-F6FF-431B-BBF5-237BB457D3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7231" y="1186829"/>
            <a:ext cx="7195949" cy="448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F96C354-D099-4A6B-9124-DC628B60C306}"/>
              </a:ext>
            </a:extLst>
          </p:cNvPr>
          <p:cNvSpPr>
            <a:spLocks noGrp="1"/>
          </p:cNvSpPr>
          <p:nvPr>
            <p:ph type="title"/>
          </p:nvPr>
        </p:nvSpPr>
        <p:spPr>
          <a:xfrm>
            <a:off x="853330" y="1254035"/>
            <a:ext cx="2926190" cy="4002222"/>
          </a:xfrm>
        </p:spPr>
        <p:txBody>
          <a:bodyPr>
            <a:normAutofit/>
          </a:bodyPr>
          <a:lstStyle/>
          <a:p>
            <a:r>
              <a:rPr lang="en-ZA">
                <a:solidFill>
                  <a:srgbClr val="FFFFFF"/>
                </a:solidFill>
              </a:rPr>
              <a:t>Group Members</a:t>
            </a:r>
          </a:p>
        </p:txBody>
      </p:sp>
      <p:sp useBgFill="1">
        <p:nvSpPr>
          <p:cNvPr id="4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6DABE7F8-71C7-4B3F-8BC4-2B7B01498CE0}"/>
              </a:ext>
            </a:extLst>
          </p:cNvPr>
          <p:cNvGraphicFramePr>
            <a:graphicFrameLocks noGrp="1"/>
          </p:cNvGraphicFramePr>
          <p:nvPr>
            <p:ph idx="1"/>
            <p:extLst>
              <p:ext uri="{D42A27DB-BD31-4B8C-83A1-F6EECF244321}">
                <p14:modId xmlns:p14="http://schemas.microsoft.com/office/powerpoint/2010/main" val="4189073933"/>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43077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617-DA2D-4375-A234-8FEB62D3C831}"/>
              </a:ext>
            </a:extLst>
          </p:cNvPr>
          <p:cNvSpPr>
            <a:spLocks noGrp="1"/>
          </p:cNvSpPr>
          <p:nvPr>
            <p:ph type="title"/>
          </p:nvPr>
        </p:nvSpPr>
        <p:spPr>
          <a:xfrm>
            <a:off x="1146704" y="687645"/>
            <a:ext cx="3856037" cy="758310"/>
          </a:xfrm>
        </p:spPr>
        <p:txBody>
          <a:bodyPr/>
          <a:lstStyle/>
          <a:p>
            <a:r>
              <a:rPr lang="en-ZA" dirty="0"/>
              <a:t>VIEWING THE DATA</a:t>
            </a:r>
          </a:p>
        </p:txBody>
      </p:sp>
      <p:sp>
        <p:nvSpPr>
          <p:cNvPr id="3" name="Content Placeholder 2">
            <a:extLst>
              <a:ext uri="{FF2B5EF4-FFF2-40B4-BE49-F238E27FC236}">
                <a16:creationId xmlns:a16="http://schemas.microsoft.com/office/drawing/2014/main" id="{637CFB2B-6AED-429A-A685-B1E5D87F0D00}"/>
              </a:ext>
            </a:extLst>
          </p:cNvPr>
          <p:cNvSpPr>
            <a:spLocks noGrp="1"/>
          </p:cNvSpPr>
          <p:nvPr>
            <p:ph idx="1"/>
          </p:nvPr>
        </p:nvSpPr>
        <p:spPr>
          <a:xfrm>
            <a:off x="5511688" y="653628"/>
            <a:ext cx="5808982" cy="584329"/>
          </a:xfrm>
        </p:spPr>
        <p:txBody>
          <a:bodyPr>
            <a:normAutofit fontScale="77500" lnSpcReduction="20000"/>
          </a:bodyPr>
          <a:lstStyle/>
          <a:p>
            <a:r>
              <a:rPr lang="en-GB" b="0" i="0" dirty="0">
                <a:solidFill>
                  <a:srgbClr val="FFFFFF"/>
                </a:solidFill>
                <a:effectLst/>
                <a:latin typeface="Segoe UI" panose="020B0502040204020203" pitchFamily="34" charset="0"/>
              </a:rPr>
              <a:t>select * </a:t>
            </a:r>
            <a:r>
              <a:rPr lang="en-GB" b="0" i="0" dirty="0">
                <a:solidFill>
                  <a:srgbClr val="FFFFFF"/>
                </a:solidFill>
                <a:effectLst/>
                <a:latin typeface="Tw Cen MT" panose="020B0602020104020603" pitchFamily="34" charset="0"/>
              </a:rPr>
              <a:t>from</a:t>
            </a:r>
            <a:r>
              <a:rPr lang="en-GB" b="0" i="0" dirty="0">
                <a:solidFill>
                  <a:srgbClr val="FFFFFF"/>
                </a:solidFill>
                <a:effectLst/>
                <a:latin typeface="Segoe UI" panose="020B0502040204020203" pitchFamily="34" charset="0"/>
              </a:rPr>
              <a:t> movies union all select * from series;</a:t>
            </a:r>
            <a:endParaRPr lang="en-ZA" dirty="0"/>
          </a:p>
        </p:txBody>
      </p:sp>
      <p:sp>
        <p:nvSpPr>
          <p:cNvPr id="4" name="Text Placeholder 3">
            <a:extLst>
              <a:ext uri="{FF2B5EF4-FFF2-40B4-BE49-F238E27FC236}">
                <a16:creationId xmlns:a16="http://schemas.microsoft.com/office/drawing/2014/main" id="{16AC8F39-68B5-4020-903F-ACA3F829DFBF}"/>
              </a:ext>
            </a:extLst>
          </p:cNvPr>
          <p:cNvSpPr>
            <a:spLocks noGrp="1"/>
          </p:cNvSpPr>
          <p:nvPr>
            <p:ph type="body" sz="half" idx="2"/>
          </p:nvPr>
        </p:nvSpPr>
        <p:spPr>
          <a:xfrm>
            <a:off x="1129831" y="1445955"/>
            <a:ext cx="3856037" cy="2197577"/>
          </a:xfrm>
        </p:spPr>
        <p:txBody>
          <a:bodyPr/>
          <a:lstStyle/>
          <a:p>
            <a:r>
              <a:rPr lang="en-ZA" dirty="0"/>
              <a:t>In order to view the data in the back end we had to connect to the database and run queries with each respective viewing function such as viewing series, viewing all and viewing movies each with their own specific query had to be executed and programmed to display the data</a:t>
            </a:r>
          </a:p>
        </p:txBody>
      </p:sp>
      <p:sp>
        <p:nvSpPr>
          <p:cNvPr id="6" name="TextBox 5">
            <a:extLst>
              <a:ext uri="{FF2B5EF4-FFF2-40B4-BE49-F238E27FC236}">
                <a16:creationId xmlns:a16="http://schemas.microsoft.com/office/drawing/2014/main" id="{322975C6-0BDB-4FCC-AB5D-0D78B6C17522}"/>
              </a:ext>
            </a:extLst>
          </p:cNvPr>
          <p:cNvSpPr txBox="1"/>
          <p:nvPr/>
        </p:nvSpPr>
        <p:spPr>
          <a:xfrm>
            <a:off x="5511688" y="2924960"/>
            <a:ext cx="3355144" cy="369332"/>
          </a:xfrm>
          <a:prstGeom prst="rect">
            <a:avLst/>
          </a:prstGeom>
          <a:noFill/>
        </p:spPr>
        <p:txBody>
          <a:bodyPr wrap="square" rtlCol="0">
            <a:spAutoFit/>
          </a:bodyPr>
          <a:lstStyle/>
          <a:p>
            <a:pPr marL="285750" indent="-285750">
              <a:buFont typeface="Arial" panose="020B0604020202020204" pitchFamily="34" charset="0"/>
              <a:buChar char="•"/>
            </a:pPr>
            <a:r>
              <a:rPr lang="en-ZA" dirty="0"/>
              <a:t>Select * from movies;</a:t>
            </a:r>
          </a:p>
        </p:txBody>
      </p:sp>
      <p:sp>
        <p:nvSpPr>
          <p:cNvPr id="7" name="TextBox 6">
            <a:extLst>
              <a:ext uri="{FF2B5EF4-FFF2-40B4-BE49-F238E27FC236}">
                <a16:creationId xmlns:a16="http://schemas.microsoft.com/office/drawing/2014/main" id="{B8D5BD13-607F-4E69-BEEA-54DBA221446F}"/>
              </a:ext>
            </a:extLst>
          </p:cNvPr>
          <p:cNvSpPr txBox="1"/>
          <p:nvPr/>
        </p:nvSpPr>
        <p:spPr>
          <a:xfrm>
            <a:off x="5425857" y="4624368"/>
            <a:ext cx="2830454" cy="369332"/>
          </a:xfrm>
          <a:prstGeom prst="rect">
            <a:avLst/>
          </a:prstGeom>
          <a:noFill/>
        </p:spPr>
        <p:txBody>
          <a:bodyPr wrap="square" rtlCol="0">
            <a:spAutoFit/>
          </a:bodyPr>
          <a:lstStyle/>
          <a:p>
            <a:pPr marL="285750" indent="-285750">
              <a:buFont typeface="Arial" panose="020B0604020202020204" pitchFamily="34" charset="0"/>
              <a:buChar char="•"/>
            </a:pPr>
            <a:r>
              <a:rPr lang="en-ZA" dirty="0"/>
              <a:t>Select * form series</a:t>
            </a:r>
          </a:p>
        </p:txBody>
      </p:sp>
      <p:pic>
        <p:nvPicPr>
          <p:cNvPr id="17" name="Picture 16" descr="Table&#10;&#10;Description automatically generated">
            <a:extLst>
              <a:ext uri="{FF2B5EF4-FFF2-40B4-BE49-F238E27FC236}">
                <a16:creationId xmlns:a16="http://schemas.microsoft.com/office/drawing/2014/main" id="{14618585-7A30-4521-BEE2-0AB70BD18845}"/>
              </a:ext>
            </a:extLst>
          </p:cNvPr>
          <p:cNvPicPr>
            <a:picLocks noChangeAspect="1"/>
          </p:cNvPicPr>
          <p:nvPr/>
        </p:nvPicPr>
        <p:blipFill rotWithShape="1">
          <a:blip r:embed="rId2">
            <a:extLst>
              <a:ext uri="{28A0092B-C50C-407E-A947-70E740481C1C}">
                <a14:useLocalDpi xmlns:a14="http://schemas.microsoft.com/office/drawing/2010/main" val="0"/>
              </a:ext>
            </a:extLst>
          </a:blip>
          <a:srcRect l="6441" t="4423" r="18036" b="63472"/>
          <a:stretch/>
        </p:blipFill>
        <p:spPr>
          <a:xfrm>
            <a:off x="5622891" y="3400478"/>
            <a:ext cx="4792122" cy="1223890"/>
          </a:xfrm>
          <a:prstGeom prst="rect">
            <a:avLst/>
          </a:prstGeom>
        </p:spPr>
      </p:pic>
      <p:pic>
        <p:nvPicPr>
          <p:cNvPr id="22" name="Picture 21" descr="Table&#10;&#10;Description automatically generated">
            <a:extLst>
              <a:ext uri="{FF2B5EF4-FFF2-40B4-BE49-F238E27FC236}">
                <a16:creationId xmlns:a16="http://schemas.microsoft.com/office/drawing/2014/main" id="{B58A79E8-CF49-4B44-81EB-9EFF97762009}"/>
              </a:ext>
            </a:extLst>
          </p:cNvPr>
          <p:cNvPicPr>
            <a:picLocks noChangeAspect="1"/>
          </p:cNvPicPr>
          <p:nvPr/>
        </p:nvPicPr>
        <p:blipFill rotWithShape="1">
          <a:blip r:embed="rId3">
            <a:extLst>
              <a:ext uri="{28A0092B-C50C-407E-A947-70E740481C1C}">
                <a14:useLocalDpi xmlns:a14="http://schemas.microsoft.com/office/drawing/2010/main" val="0"/>
              </a:ext>
            </a:extLst>
          </a:blip>
          <a:srcRect l="7146" t="4696" r="22231" b="74642"/>
          <a:stretch/>
        </p:blipFill>
        <p:spPr>
          <a:xfrm>
            <a:off x="5622891" y="5140105"/>
            <a:ext cx="5489247" cy="1416305"/>
          </a:xfrm>
          <a:prstGeom prst="rect">
            <a:avLst/>
          </a:prstGeom>
        </p:spPr>
      </p:pic>
      <p:pic>
        <p:nvPicPr>
          <p:cNvPr id="24" name="Picture 23" descr="Table&#10;&#10;Description automatically generated">
            <a:extLst>
              <a:ext uri="{FF2B5EF4-FFF2-40B4-BE49-F238E27FC236}">
                <a16:creationId xmlns:a16="http://schemas.microsoft.com/office/drawing/2014/main" id="{44B10B3B-201F-4931-B80C-2E9C53164E9F}"/>
              </a:ext>
            </a:extLst>
          </p:cNvPr>
          <p:cNvPicPr>
            <a:picLocks noChangeAspect="1"/>
          </p:cNvPicPr>
          <p:nvPr/>
        </p:nvPicPr>
        <p:blipFill rotWithShape="1">
          <a:blip r:embed="rId4">
            <a:extLst>
              <a:ext uri="{28A0092B-C50C-407E-A947-70E740481C1C}">
                <a14:useLocalDpi xmlns:a14="http://schemas.microsoft.com/office/drawing/2010/main" val="0"/>
              </a:ext>
            </a:extLst>
          </a:blip>
          <a:srcRect l="2424" t="3670" r="24768" b="56316"/>
          <a:stretch/>
        </p:blipFill>
        <p:spPr>
          <a:xfrm>
            <a:off x="5622891" y="1151462"/>
            <a:ext cx="5378044" cy="1859994"/>
          </a:xfrm>
          <a:prstGeom prst="rect">
            <a:avLst/>
          </a:prstGeom>
        </p:spPr>
      </p:pic>
    </p:spTree>
    <p:extLst>
      <p:ext uri="{BB962C8B-B14F-4D97-AF65-F5344CB8AC3E}">
        <p14:creationId xmlns:p14="http://schemas.microsoft.com/office/powerpoint/2010/main" val="421081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9EAD-1FE5-4355-B344-5CCCEC4965C1}"/>
              </a:ext>
            </a:extLst>
          </p:cNvPr>
          <p:cNvSpPr>
            <a:spLocks noGrp="1"/>
          </p:cNvSpPr>
          <p:nvPr>
            <p:ph type="title"/>
          </p:nvPr>
        </p:nvSpPr>
        <p:spPr>
          <a:xfrm>
            <a:off x="1146705" y="708746"/>
            <a:ext cx="3856037" cy="716107"/>
          </a:xfrm>
        </p:spPr>
        <p:txBody>
          <a:bodyPr/>
          <a:lstStyle/>
          <a:p>
            <a:r>
              <a:rPr lang="en-ZA" dirty="0"/>
              <a:t>INSERTING THE DATA</a:t>
            </a:r>
          </a:p>
        </p:txBody>
      </p:sp>
      <p:sp>
        <p:nvSpPr>
          <p:cNvPr id="3" name="Content Placeholder 2">
            <a:extLst>
              <a:ext uri="{FF2B5EF4-FFF2-40B4-BE49-F238E27FC236}">
                <a16:creationId xmlns:a16="http://schemas.microsoft.com/office/drawing/2014/main" id="{46253410-3F16-493B-B4D3-344729F5C014}"/>
              </a:ext>
            </a:extLst>
          </p:cNvPr>
          <p:cNvSpPr>
            <a:spLocks noGrp="1"/>
          </p:cNvSpPr>
          <p:nvPr>
            <p:ph idx="1"/>
          </p:nvPr>
        </p:nvSpPr>
        <p:spPr>
          <a:xfrm>
            <a:off x="5540655" y="572039"/>
            <a:ext cx="6044667" cy="1191066"/>
          </a:xfrm>
        </p:spPr>
        <p:txBody>
          <a:bodyPr>
            <a:normAutofit fontScale="62500" lnSpcReduction="20000"/>
          </a:bodyPr>
          <a:lstStyle/>
          <a:p>
            <a:r>
              <a:rPr lang="en-ZA" b="0" i="0" dirty="0">
                <a:solidFill>
                  <a:srgbClr val="FFFFFF"/>
                </a:solidFill>
                <a:effectLst/>
                <a:latin typeface="Segoe UI" panose="020B0502040204020203" pitchFamily="34" charset="0"/>
              </a:rPr>
              <a:t>insert into series(Name,Year,IMDB,Votes,Age_Restriction,Genre_1,Genre_2,Genre_3) VALUES ('" + name + "','" + year + "'," + rating + "," + votes + ",'" + age + "','" + genre1 + "','" + genre2 + "','" + genre3 + “’)</a:t>
            </a:r>
            <a:endParaRPr lang="en-ZA" dirty="0"/>
          </a:p>
        </p:txBody>
      </p:sp>
      <p:sp>
        <p:nvSpPr>
          <p:cNvPr id="4" name="Text Placeholder 3">
            <a:extLst>
              <a:ext uri="{FF2B5EF4-FFF2-40B4-BE49-F238E27FC236}">
                <a16:creationId xmlns:a16="http://schemas.microsoft.com/office/drawing/2014/main" id="{37D603CD-8671-47FA-83C6-2899773FA4C8}"/>
              </a:ext>
            </a:extLst>
          </p:cNvPr>
          <p:cNvSpPr>
            <a:spLocks noGrp="1"/>
          </p:cNvSpPr>
          <p:nvPr>
            <p:ph type="body" sz="half" idx="2"/>
          </p:nvPr>
        </p:nvSpPr>
        <p:spPr>
          <a:xfrm>
            <a:off x="1146704" y="1461249"/>
            <a:ext cx="3856037" cy="2137179"/>
          </a:xfrm>
        </p:spPr>
        <p:txBody>
          <a:bodyPr/>
          <a:lstStyle/>
          <a:p>
            <a:r>
              <a:rPr lang="en-ZA" dirty="0"/>
              <a:t>In order to allow the users to insert new data into the database we created an insert functionality. Users have the choice to insert either a new movie or series from the IMDB website. In order for the insert functions to pass we had to run insert queries at the back end </a:t>
            </a:r>
          </a:p>
        </p:txBody>
      </p:sp>
      <p:sp>
        <p:nvSpPr>
          <p:cNvPr id="5" name="TextBox 4">
            <a:extLst>
              <a:ext uri="{FF2B5EF4-FFF2-40B4-BE49-F238E27FC236}">
                <a16:creationId xmlns:a16="http://schemas.microsoft.com/office/drawing/2014/main" id="{3051637D-59BA-472B-8EB6-26C98F14464F}"/>
              </a:ext>
            </a:extLst>
          </p:cNvPr>
          <p:cNvSpPr txBox="1"/>
          <p:nvPr/>
        </p:nvSpPr>
        <p:spPr>
          <a:xfrm>
            <a:off x="5355924" y="2518117"/>
            <a:ext cx="184731" cy="369332"/>
          </a:xfrm>
          <a:prstGeom prst="rect">
            <a:avLst/>
          </a:prstGeom>
          <a:noFill/>
        </p:spPr>
        <p:txBody>
          <a:bodyPr wrap="none" rtlCol="0">
            <a:spAutoFit/>
          </a:bodyPr>
          <a:lstStyle/>
          <a:p>
            <a:endParaRPr lang="en-ZA" dirty="0"/>
          </a:p>
        </p:txBody>
      </p:sp>
      <p:sp>
        <p:nvSpPr>
          <p:cNvPr id="6" name="TextBox 5">
            <a:extLst>
              <a:ext uri="{FF2B5EF4-FFF2-40B4-BE49-F238E27FC236}">
                <a16:creationId xmlns:a16="http://schemas.microsoft.com/office/drawing/2014/main" id="{C30B23C0-C496-40E4-8A86-D206B8C0C9F9}"/>
              </a:ext>
            </a:extLst>
          </p:cNvPr>
          <p:cNvSpPr txBox="1"/>
          <p:nvPr/>
        </p:nvSpPr>
        <p:spPr>
          <a:xfrm>
            <a:off x="847360" y="3658162"/>
            <a:ext cx="5670671" cy="1477328"/>
          </a:xfrm>
          <a:prstGeom prst="rect">
            <a:avLst/>
          </a:prstGeom>
          <a:noFill/>
        </p:spPr>
        <p:txBody>
          <a:bodyPr wrap="square" rtlCol="0">
            <a:spAutoFit/>
          </a:bodyPr>
          <a:lstStyle/>
          <a:p>
            <a:r>
              <a:rPr lang="en-GB" b="0" i="0" dirty="0">
                <a:solidFill>
                  <a:srgbClr val="FFFFFF"/>
                </a:solidFill>
                <a:effectLst/>
                <a:latin typeface="Segoe UI" panose="020B0502040204020203" pitchFamily="34" charset="0"/>
              </a:rPr>
              <a:t>insert into movies(Name,Year,IMDB,Votes,Age_Restriction,Genre_1,Genre_2,Genre_3) VALUES ('" + name + "','" + year + "'," + rating + "," + votes + ",'" + age + "','" + genre1 + "','" + genre2 + "','" + genre3 + "'</a:t>
            </a:r>
            <a:endParaRPr lang="en-ZA" dirty="0"/>
          </a:p>
        </p:txBody>
      </p:sp>
      <p:pic>
        <p:nvPicPr>
          <p:cNvPr id="8" name="Picture 7" descr="Graphical user interface, application&#10;&#10;Description automatically generated">
            <a:extLst>
              <a:ext uri="{FF2B5EF4-FFF2-40B4-BE49-F238E27FC236}">
                <a16:creationId xmlns:a16="http://schemas.microsoft.com/office/drawing/2014/main" id="{805366B1-A301-4A24-8D43-E541316EAF30}"/>
              </a:ext>
            </a:extLst>
          </p:cNvPr>
          <p:cNvPicPr>
            <a:picLocks noChangeAspect="1"/>
          </p:cNvPicPr>
          <p:nvPr/>
        </p:nvPicPr>
        <p:blipFill rotWithShape="1">
          <a:blip r:embed="rId2">
            <a:extLst>
              <a:ext uri="{28A0092B-C50C-407E-A947-70E740481C1C}">
                <a14:useLocalDpi xmlns:a14="http://schemas.microsoft.com/office/drawing/2010/main" val="0"/>
              </a:ext>
            </a:extLst>
          </a:blip>
          <a:srcRect l="9406" t="13110" r="31576" b="20191"/>
          <a:stretch/>
        </p:blipFill>
        <p:spPr>
          <a:xfrm>
            <a:off x="6651347" y="1763105"/>
            <a:ext cx="4961208" cy="2248688"/>
          </a:xfrm>
          <a:prstGeom prst="rect">
            <a:avLst/>
          </a:prstGeom>
        </p:spPr>
      </p:pic>
      <p:pic>
        <p:nvPicPr>
          <p:cNvPr id="10" name="Picture 9" descr="Table&#10;&#10;Description automatically generated">
            <a:extLst>
              <a:ext uri="{FF2B5EF4-FFF2-40B4-BE49-F238E27FC236}">
                <a16:creationId xmlns:a16="http://schemas.microsoft.com/office/drawing/2014/main" id="{254B74F2-20DD-444C-9C87-50B73ECB82DA}"/>
              </a:ext>
            </a:extLst>
          </p:cNvPr>
          <p:cNvPicPr>
            <a:picLocks noChangeAspect="1"/>
          </p:cNvPicPr>
          <p:nvPr/>
        </p:nvPicPr>
        <p:blipFill rotWithShape="1">
          <a:blip r:embed="rId3">
            <a:extLst>
              <a:ext uri="{28A0092B-C50C-407E-A947-70E740481C1C}">
                <a14:useLocalDpi xmlns:a14="http://schemas.microsoft.com/office/drawing/2010/main" val="0"/>
              </a:ext>
            </a:extLst>
          </a:blip>
          <a:srcRect l="6950" t="4978" r="18653" b="70539"/>
          <a:stretch/>
        </p:blipFill>
        <p:spPr>
          <a:xfrm>
            <a:off x="6651347" y="4396826"/>
            <a:ext cx="5265184" cy="1369303"/>
          </a:xfrm>
          <a:prstGeom prst="rect">
            <a:avLst/>
          </a:prstGeom>
        </p:spPr>
      </p:pic>
    </p:spTree>
    <p:extLst>
      <p:ext uri="{BB962C8B-B14F-4D97-AF65-F5344CB8AC3E}">
        <p14:creationId xmlns:p14="http://schemas.microsoft.com/office/powerpoint/2010/main" val="144983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269D-A0EC-4439-A745-39035F63D49F}"/>
              </a:ext>
            </a:extLst>
          </p:cNvPr>
          <p:cNvSpPr>
            <a:spLocks noGrp="1"/>
          </p:cNvSpPr>
          <p:nvPr>
            <p:ph type="title"/>
          </p:nvPr>
        </p:nvSpPr>
        <p:spPr/>
        <p:txBody>
          <a:bodyPr/>
          <a:lstStyle/>
          <a:p>
            <a:r>
              <a:rPr lang="en-ZA" dirty="0"/>
              <a:t>SEARCHING THE DATA</a:t>
            </a:r>
          </a:p>
        </p:txBody>
      </p:sp>
      <p:sp>
        <p:nvSpPr>
          <p:cNvPr id="4" name="Text Placeholder 3">
            <a:extLst>
              <a:ext uri="{FF2B5EF4-FFF2-40B4-BE49-F238E27FC236}">
                <a16:creationId xmlns:a16="http://schemas.microsoft.com/office/drawing/2014/main" id="{1E3EE3C0-5381-4404-8FF8-666C9ACC5AC8}"/>
              </a:ext>
            </a:extLst>
          </p:cNvPr>
          <p:cNvSpPr>
            <a:spLocks noGrp="1"/>
          </p:cNvSpPr>
          <p:nvPr>
            <p:ph type="body" sz="half" idx="2"/>
          </p:nvPr>
        </p:nvSpPr>
        <p:spPr/>
        <p:txBody>
          <a:bodyPr/>
          <a:lstStyle/>
          <a:p>
            <a:r>
              <a:rPr lang="en-ZA" dirty="0"/>
              <a:t>In order to create functions where by the user is able to search for specific movies and /or series more back end sql queries and programming had to run.</a:t>
            </a:r>
          </a:p>
        </p:txBody>
      </p:sp>
    </p:spTree>
    <p:extLst>
      <p:ext uri="{BB962C8B-B14F-4D97-AF65-F5344CB8AC3E}">
        <p14:creationId xmlns:p14="http://schemas.microsoft.com/office/powerpoint/2010/main" val="280239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91AE-4490-4BB9-8A20-B5261C933348}"/>
              </a:ext>
            </a:extLst>
          </p:cNvPr>
          <p:cNvSpPr>
            <a:spLocks noGrp="1"/>
          </p:cNvSpPr>
          <p:nvPr>
            <p:ph type="title"/>
          </p:nvPr>
        </p:nvSpPr>
        <p:spPr/>
        <p:txBody>
          <a:bodyPr/>
          <a:lstStyle/>
          <a:p>
            <a:r>
              <a:rPr lang="en-ZA" dirty="0"/>
              <a:t>DELETING THE DATA</a:t>
            </a:r>
          </a:p>
        </p:txBody>
      </p:sp>
      <p:sp>
        <p:nvSpPr>
          <p:cNvPr id="3" name="Content Placeholder 2">
            <a:extLst>
              <a:ext uri="{FF2B5EF4-FFF2-40B4-BE49-F238E27FC236}">
                <a16:creationId xmlns:a16="http://schemas.microsoft.com/office/drawing/2014/main" id="{50151DD2-4DD0-4C72-B132-13929C7B6F85}"/>
              </a:ext>
            </a:extLst>
          </p:cNvPr>
          <p:cNvSpPr>
            <a:spLocks noGrp="1"/>
          </p:cNvSpPr>
          <p:nvPr>
            <p:ph idx="1"/>
          </p:nvPr>
        </p:nvSpPr>
        <p:spPr>
          <a:xfrm>
            <a:off x="601403" y="4171837"/>
            <a:ext cx="4797951" cy="673426"/>
          </a:xfrm>
        </p:spPr>
        <p:txBody>
          <a:bodyPr>
            <a:normAutofit fontScale="77500" lnSpcReduction="20000"/>
          </a:bodyPr>
          <a:lstStyle/>
          <a:p>
            <a:r>
              <a:rPr lang="en-GB" b="0" i="0" dirty="0">
                <a:solidFill>
                  <a:srgbClr val="FFFFFF"/>
                </a:solidFill>
                <a:effectLst/>
                <a:latin typeface="Segoe UI" panose="020B0502040204020203" pitchFamily="34" charset="0"/>
              </a:rPr>
              <a:t>delete from movies where name = '" + </a:t>
            </a:r>
            <a:r>
              <a:rPr lang="en-GB" b="0" i="0" dirty="0" err="1">
                <a:solidFill>
                  <a:srgbClr val="FFFFFF"/>
                </a:solidFill>
                <a:effectLst/>
                <a:latin typeface="Segoe UI" panose="020B0502040204020203" pitchFamily="34" charset="0"/>
              </a:rPr>
              <a:t>nameTxt.Text</a:t>
            </a:r>
            <a:r>
              <a:rPr lang="en-GB" b="0" i="0" dirty="0">
                <a:solidFill>
                  <a:srgbClr val="FFFFFF"/>
                </a:solidFill>
                <a:effectLst/>
                <a:latin typeface="Segoe UI" panose="020B0502040204020203" pitchFamily="34" charset="0"/>
              </a:rPr>
              <a:t> + "'</a:t>
            </a:r>
            <a:endParaRPr lang="en-ZA" dirty="0"/>
          </a:p>
        </p:txBody>
      </p:sp>
      <p:sp>
        <p:nvSpPr>
          <p:cNvPr id="4" name="Text Placeholder 3">
            <a:extLst>
              <a:ext uri="{FF2B5EF4-FFF2-40B4-BE49-F238E27FC236}">
                <a16:creationId xmlns:a16="http://schemas.microsoft.com/office/drawing/2014/main" id="{B8CBEA76-811E-471C-8797-97E07F0781BB}"/>
              </a:ext>
            </a:extLst>
          </p:cNvPr>
          <p:cNvSpPr>
            <a:spLocks noGrp="1"/>
          </p:cNvSpPr>
          <p:nvPr>
            <p:ph type="body" sz="half" idx="2"/>
          </p:nvPr>
        </p:nvSpPr>
        <p:spPr/>
        <p:txBody>
          <a:bodyPr/>
          <a:lstStyle/>
          <a:p>
            <a:r>
              <a:rPr lang="en-ZA" dirty="0"/>
              <a:t>Users are also able to delete movies and series from the database by using the delete function. In this function users are able to search for the media which they would want to delete to in sure it exists in the database before deleting</a:t>
            </a:r>
          </a:p>
        </p:txBody>
      </p:sp>
      <p:sp>
        <p:nvSpPr>
          <p:cNvPr id="6" name="TextBox 5">
            <a:extLst>
              <a:ext uri="{FF2B5EF4-FFF2-40B4-BE49-F238E27FC236}">
                <a16:creationId xmlns:a16="http://schemas.microsoft.com/office/drawing/2014/main" id="{AD8AFDF7-6B9B-4B84-84BF-19C71C589B82}"/>
              </a:ext>
            </a:extLst>
          </p:cNvPr>
          <p:cNvSpPr txBox="1"/>
          <p:nvPr/>
        </p:nvSpPr>
        <p:spPr>
          <a:xfrm>
            <a:off x="5230419" y="837576"/>
            <a:ext cx="6105378" cy="369332"/>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FFFFFF"/>
                </a:solidFill>
                <a:effectLst/>
                <a:latin typeface="Segoe UI" panose="020B0502040204020203" pitchFamily="34" charset="0"/>
              </a:rPr>
              <a:t>delete from series where name = '" + </a:t>
            </a:r>
            <a:r>
              <a:rPr lang="en-GB" b="0" i="0" dirty="0" err="1">
                <a:solidFill>
                  <a:srgbClr val="FFFFFF"/>
                </a:solidFill>
                <a:effectLst/>
                <a:latin typeface="Segoe UI" panose="020B0502040204020203" pitchFamily="34" charset="0"/>
              </a:rPr>
              <a:t>nameTxt.Text</a:t>
            </a:r>
            <a:r>
              <a:rPr lang="en-GB" b="0" i="0" dirty="0">
                <a:solidFill>
                  <a:srgbClr val="FFFFFF"/>
                </a:solidFill>
                <a:effectLst/>
                <a:latin typeface="Segoe UI" panose="020B0502040204020203" pitchFamily="34" charset="0"/>
              </a:rPr>
              <a:t> + "'</a:t>
            </a:r>
            <a:endParaRPr lang="en-ZA" dirty="0"/>
          </a:p>
        </p:txBody>
      </p:sp>
      <p:pic>
        <p:nvPicPr>
          <p:cNvPr id="8" name="Picture 7" descr="Graphical user interface, application, Word&#10;&#10;Description automatically generated">
            <a:extLst>
              <a:ext uri="{FF2B5EF4-FFF2-40B4-BE49-F238E27FC236}">
                <a16:creationId xmlns:a16="http://schemas.microsoft.com/office/drawing/2014/main" id="{2B3F8F2F-3506-48F6-8165-3CE175ACD479}"/>
              </a:ext>
            </a:extLst>
          </p:cNvPr>
          <p:cNvPicPr>
            <a:picLocks noChangeAspect="1"/>
          </p:cNvPicPr>
          <p:nvPr/>
        </p:nvPicPr>
        <p:blipFill rotWithShape="1">
          <a:blip r:embed="rId2">
            <a:extLst>
              <a:ext uri="{28A0092B-C50C-407E-A947-70E740481C1C}">
                <a14:useLocalDpi xmlns:a14="http://schemas.microsoft.com/office/drawing/2010/main" val="0"/>
              </a:ext>
            </a:extLst>
          </a:blip>
          <a:srcRect l="7039" t="4080" r="9405" b="48331"/>
          <a:stretch/>
        </p:blipFill>
        <p:spPr>
          <a:xfrm>
            <a:off x="5288781" y="1223993"/>
            <a:ext cx="6331131" cy="1850413"/>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5D3D8409-15E7-44D2-A46E-A6C9FDAB25E4}"/>
              </a:ext>
            </a:extLst>
          </p:cNvPr>
          <p:cNvPicPr>
            <a:picLocks noChangeAspect="1"/>
          </p:cNvPicPr>
          <p:nvPr/>
        </p:nvPicPr>
        <p:blipFill rotWithShape="1">
          <a:blip r:embed="rId3">
            <a:extLst>
              <a:ext uri="{28A0092B-C50C-407E-A947-70E740481C1C}">
                <a14:useLocalDpi xmlns:a14="http://schemas.microsoft.com/office/drawing/2010/main" val="0"/>
              </a:ext>
            </a:extLst>
          </a:blip>
          <a:srcRect l="2084" r="7037" b="5334"/>
          <a:stretch/>
        </p:blipFill>
        <p:spPr>
          <a:xfrm>
            <a:off x="5406265" y="3826419"/>
            <a:ext cx="5753686" cy="2194005"/>
          </a:xfrm>
          <a:prstGeom prst="rect">
            <a:avLst/>
          </a:prstGeom>
        </p:spPr>
      </p:pic>
    </p:spTree>
    <p:extLst>
      <p:ext uri="{BB962C8B-B14F-4D97-AF65-F5344CB8AC3E}">
        <p14:creationId xmlns:p14="http://schemas.microsoft.com/office/powerpoint/2010/main" val="18237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4D0A-1D61-447C-A941-BB5EA1453295}"/>
              </a:ext>
            </a:extLst>
          </p:cNvPr>
          <p:cNvSpPr>
            <a:spLocks noGrp="1"/>
          </p:cNvSpPr>
          <p:nvPr>
            <p:ph type="title"/>
          </p:nvPr>
        </p:nvSpPr>
        <p:spPr/>
        <p:txBody>
          <a:bodyPr/>
          <a:lstStyle/>
          <a:p>
            <a:r>
              <a:rPr lang="en-ZA" dirty="0"/>
              <a:t>FUTURE POSSIBILITIES</a:t>
            </a:r>
          </a:p>
        </p:txBody>
      </p:sp>
      <p:sp>
        <p:nvSpPr>
          <p:cNvPr id="4" name="Text Placeholder 3">
            <a:extLst>
              <a:ext uri="{FF2B5EF4-FFF2-40B4-BE49-F238E27FC236}">
                <a16:creationId xmlns:a16="http://schemas.microsoft.com/office/drawing/2014/main" id="{1F165DD0-AA3B-4D62-B3C3-F5901E14BA8D}"/>
              </a:ext>
            </a:extLst>
          </p:cNvPr>
          <p:cNvSpPr>
            <a:spLocks noGrp="1"/>
          </p:cNvSpPr>
          <p:nvPr>
            <p:ph type="body" sz="half" idx="2"/>
          </p:nvPr>
        </p:nvSpPr>
        <p:spPr/>
        <p:txBody>
          <a:bodyPr/>
          <a:lstStyle/>
          <a:p>
            <a:r>
              <a:rPr lang="en-ZA" dirty="0"/>
              <a:t>This data application in future if developed further could be used by IMDB as a desktop application as right now they only have a mobile application.</a:t>
            </a:r>
          </a:p>
        </p:txBody>
      </p:sp>
    </p:spTree>
    <p:extLst>
      <p:ext uri="{BB962C8B-B14F-4D97-AF65-F5344CB8AC3E}">
        <p14:creationId xmlns:p14="http://schemas.microsoft.com/office/powerpoint/2010/main" val="183582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B91A134-C66A-4872-A764-ED9E95524075}"/>
              </a:ext>
            </a:extLst>
          </p:cNvPr>
          <p:cNvSpPr>
            <a:spLocks noGrp="1"/>
          </p:cNvSpPr>
          <p:nvPr>
            <p:ph type="title"/>
          </p:nvPr>
        </p:nvSpPr>
        <p:spPr>
          <a:xfrm>
            <a:off x="1141413" y="1082673"/>
            <a:ext cx="2869416" cy="4708528"/>
          </a:xfrm>
        </p:spPr>
        <p:txBody>
          <a:bodyPr>
            <a:normAutofit/>
          </a:bodyPr>
          <a:lstStyle/>
          <a:p>
            <a:pPr algn="r"/>
            <a:r>
              <a:rPr lang="en-ZA" sz="4000"/>
              <a:t>Outline</a:t>
            </a:r>
          </a:p>
        </p:txBody>
      </p:sp>
      <p:cxnSp>
        <p:nvCxnSpPr>
          <p:cNvPr id="40" name="Straight Connector 3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92264CF-07B1-42C4-8C1D-CB7EAA41A965}"/>
              </a:ext>
            </a:extLst>
          </p:cNvPr>
          <p:cNvSpPr>
            <a:spLocks noGrp="1"/>
          </p:cNvSpPr>
          <p:nvPr>
            <p:ph idx="1"/>
          </p:nvPr>
        </p:nvSpPr>
        <p:spPr>
          <a:xfrm>
            <a:off x="5297763" y="1082673"/>
            <a:ext cx="5751237" cy="4708528"/>
          </a:xfrm>
        </p:spPr>
        <p:txBody>
          <a:bodyPr anchor="ctr">
            <a:normAutofit/>
          </a:bodyPr>
          <a:lstStyle/>
          <a:p>
            <a:r>
              <a:rPr lang="en-ZA" sz="1800" dirty="0"/>
              <a:t>Focus: </a:t>
            </a:r>
          </a:p>
          <a:p>
            <a:r>
              <a:rPr lang="en-ZA" sz="1800" dirty="0"/>
              <a:t>Entertainment Industry is popular currently.</a:t>
            </a:r>
          </a:p>
          <a:p>
            <a:r>
              <a:rPr lang="en-ZA" sz="1800" dirty="0"/>
              <a:t>Movies and Series. IMDB website chosen due to its popularity.</a:t>
            </a:r>
          </a:p>
        </p:txBody>
      </p:sp>
      <p:grpSp>
        <p:nvGrpSpPr>
          <p:cNvPr id="42" name="Group 4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4692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0955D4B-1272-4CC7-A755-F4FEC711C4EA}"/>
              </a:ext>
            </a:extLst>
          </p:cNvPr>
          <p:cNvSpPr>
            <a:spLocks noGrp="1"/>
          </p:cNvSpPr>
          <p:nvPr>
            <p:ph type="title"/>
          </p:nvPr>
        </p:nvSpPr>
        <p:spPr>
          <a:xfrm>
            <a:off x="1141413" y="1082673"/>
            <a:ext cx="2869416" cy="4708528"/>
          </a:xfrm>
        </p:spPr>
        <p:txBody>
          <a:bodyPr>
            <a:normAutofit/>
          </a:bodyPr>
          <a:lstStyle/>
          <a:p>
            <a:pPr algn="r"/>
            <a:r>
              <a:rPr lang="en-ZA" sz="4000"/>
              <a:t>AIMS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09DBD0-8C91-4F15-9B70-710FB2EA1DE5}"/>
              </a:ext>
            </a:extLst>
          </p:cNvPr>
          <p:cNvSpPr>
            <a:spLocks noGrp="1"/>
          </p:cNvSpPr>
          <p:nvPr>
            <p:ph idx="1"/>
          </p:nvPr>
        </p:nvSpPr>
        <p:spPr>
          <a:xfrm>
            <a:off x="5297763" y="1082673"/>
            <a:ext cx="5751237" cy="4708528"/>
          </a:xfrm>
        </p:spPr>
        <p:txBody>
          <a:bodyPr anchor="ctr">
            <a:normAutofit/>
          </a:bodyPr>
          <a:lstStyle/>
          <a:p>
            <a:r>
              <a:rPr lang="en-ZA" sz="1800" dirty="0"/>
              <a:t>Took movies and series from website to create a database application to interact with data.</a:t>
            </a:r>
          </a:p>
          <a:p>
            <a:r>
              <a:rPr lang="en-ZA" sz="1800" dirty="0"/>
              <a:t>Making it easier for users to choose their movie or series their interested in based on the attributes given for each.</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7490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087245-4745-465C-9DEF-6FDF3E17DA9C}"/>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a:t>Extraction Process</a:t>
            </a:r>
          </a:p>
        </p:txBody>
      </p:sp>
      <p:grpSp>
        <p:nvGrpSpPr>
          <p:cNvPr id="69" name="Group 6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485864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D31B-4FE0-4980-8F75-EA5F36CD5C2A}"/>
              </a:ext>
            </a:extLst>
          </p:cNvPr>
          <p:cNvSpPr>
            <a:spLocks noGrp="1"/>
          </p:cNvSpPr>
          <p:nvPr>
            <p:ph type="title"/>
          </p:nvPr>
        </p:nvSpPr>
        <p:spPr/>
        <p:txBody>
          <a:bodyPr/>
          <a:lstStyle/>
          <a:p>
            <a:r>
              <a:rPr lang="en-ZA" dirty="0"/>
              <a:t>DATA EXTRACTION</a:t>
            </a:r>
          </a:p>
        </p:txBody>
      </p:sp>
      <p:sp>
        <p:nvSpPr>
          <p:cNvPr id="3" name="Content Placeholder 2">
            <a:extLst>
              <a:ext uri="{FF2B5EF4-FFF2-40B4-BE49-F238E27FC236}">
                <a16:creationId xmlns:a16="http://schemas.microsoft.com/office/drawing/2014/main" id="{E2A35EB5-8403-426E-BFD6-8018B41FE9CC}"/>
              </a:ext>
            </a:extLst>
          </p:cNvPr>
          <p:cNvSpPr>
            <a:spLocks noGrp="1"/>
          </p:cNvSpPr>
          <p:nvPr>
            <p:ph idx="1"/>
          </p:nvPr>
        </p:nvSpPr>
        <p:spPr/>
        <p:txBody>
          <a:bodyPr>
            <a:normAutofit/>
          </a:bodyPr>
          <a:lstStyle/>
          <a:p>
            <a:r>
              <a:rPr lang="en-ZA" dirty="0" err="1"/>
              <a:t>Webscrapping</a:t>
            </a:r>
            <a:r>
              <a:rPr lang="en-ZA" dirty="0"/>
              <a:t> used to gather data from media streaming website IMDB</a:t>
            </a:r>
          </a:p>
          <a:p>
            <a:r>
              <a:rPr lang="en-ZA" dirty="0"/>
              <a:t>Scraped top action movies and series</a:t>
            </a:r>
          </a:p>
          <a:p>
            <a:r>
              <a:rPr lang="en-ZA" dirty="0"/>
              <a:t>Action genre is popular</a:t>
            </a:r>
          </a:p>
          <a:p>
            <a:r>
              <a:rPr lang="en-ZA" dirty="0"/>
              <a:t>Table has 500 entries, duplicated deleted, final table had 50 entries </a:t>
            </a:r>
          </a:p>
          <a:p>
            <a:r>
              <a:rPr lang="en-ZA" dirty="0"/>
              <a:t>The dash between years used to identify movies and series</a:t>
            </a:r>
          </a:p>
          <a:p>
            <a:r>
              <a:rPr lang="en-ZA" dirty="0"/>
              <a:t>Exporting into csv dash was 2 strange letters; it was changed back to a dash.</a:t>
            </a:r>
          </a:p>
        </p:txBody>
      </p:sp>
    </p:spTree>
    <p:extLst>
      <p:ext uri="{BB962C8B-B14F-4D97-AF65-F5344CB8AC3E}">
        <p14:creationId xmlns:p14="http://schemas.microsoft.com/office/powerpoint/2010/main" val="29157839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5FE8-EC1A-4F4F-AD79-476F07E032C0}"/>
              </a:ext>
            </a:extLst>
          </p:cNvPr>
          <p:cNvSpPr>
            <a:spLocks noGrp="1"/>
          </p:cNvSpPr>
          <p:nvPr>
            <p:ph type="title"/>
          </p:nvPr>
        </p:nvSpPr>
        <p:spPr>
          <a:xfrm>
            <a:off x="1079072" y="155917"/>
            <a:ext cx="9905998" cy="1180514"/>
          </a:xfrm>
        </p:spPr>
        <p:txBody>
          <a:bodyPr/>
          <a:lstStyle/>
          <a:p>
            <a:r>
              <a:rPr lang="en-ZA" dirty="0"/>
              <a:t>Data extraction</a:t>
            </a:r>
          </a:p>
        </p:txBody>
      </p:sp>
      <p:sp>
        <p:nvSpPr>
          <p:cNvPr id="3" name="Text Placeholder 2">
            <a:extLst>
              <a:ext uri="{FF2B5EF4-FFF2-40B4-BE49-F238E27FC236}">
                <a16:creationId xmlns:a16="http://schemas.microsoft.com/office/drawing/2014/main" id="{716F3326-6C1C-4327-9EA9-A14CC827F889}"/>
              </a:ext>
            </a:extLst>
          </p:cNvPr>
          <p:cNvSpPr>
            <a:spLocks noGrp="1"/>
          </p:cNvSpPr>
          <p:nvPr>
            <p:ph type="body" idx="1"/>
          </p:nvPr>
        </p:nvSpPr>
        <p:spPr>
          <a:xfrm>
            <a:off x="1079072" y="1132449"/>
            <a:ext cx="3196899" cy="520505"/>
          </a:xfrm>
        </p:spPr>
        <p:txBody>
          <a:bodyPr/>
          <a:lstStyle/>
          <a:p>
            <a:r>
              <a:rPr lang="en-ZA" dirty="0"/>
              <a:t>website</a:t>
            </a:r>
          </a:p>
        </p:txBody>
      </p:sp>
      <p:sp>
        <p:nvSpPr>
          <p:cNvPr id="4" name="Text Placeholder 3">
            <a:extLst>
              <a:ext uri="{FF2B5EF4-FFF2-40B4-BE49-F238E27FC236}">
                <a16:creationId xmlns:a16="http://schemas.microsoft.com/office/drawing/2014/main" id="{14F3C6F5-F776-440A-863E-394AACFB9DF6}"/>
              </a:ext>
            </a:extLst>
          </p:cNvPr>
          <p:cNvSpPr>
            <a:spLocks noGrp="1"/>
          </p:cNvSpPr>
          <p:nvPr>
            <p:ph type="body" sz="half" idx="15"/>
          </p:nvPr>
        </p:nvSpPr>
        <p:spPr>
          <a:xfrm>
            <a:off x="559944" y="1758461"/>
            <a:ext cx="5376622" cy="4332849"/>
          </a:xfrm>
          <a:blipFill>
            <a:blip r:embed="rId3"/>
            <a:stretch>
              <a:fillRect/>
            </a:stretch>
          </a:blipFill>
        </p:spPr>
        <p:txBody>
          <a:bodyPr/>
          <a:lstStyle/>
          <a:p>
            <a:endParaRPr lang="en-ZA" dirty="0">
              <a:noFill/>
            </a:endParaRPr>
          </a:p>
        </p:txBody>
      </p:sp>
      <p:sp>
        <p:nvSpPr>
          <p:cNvPr id="7" name="Text Placeholder 6">
            <a:extLst>
              <a:ext uri="{FF2B5EF4-FFF2-40B4-BE49-F238E27FC236}">
                <a16:creationId xmlns:a16="http://schemas.microsoft.com/office/drawing/2014/main" id="{ED64FB8B-FC01-462B-BE1A-8DB71ABAEF43}"/>
              </a:ext>
            </a:extLst>
          </p:cNvPr>
          <p:cNvSpPr>
            <a:spLocks noGrp="1"/>
          </p:cNvSpPr>
          <p:nvPr>
            <p:ph type="body" sz="quarter" idx="13"/>
          </p:nvPr>
        </p:nvSpPr>
        <p:spPr>
          <a:xfrm>
            <a:off x="7790102" y="1132449"/>
            <a:ext cx="3194968" cy="520505"/>
          </a:xfrm>
        </p:spPr>
        <p:txBody>
          <a:bodyPr/>
          <a:lstStyle/>
          <a:p>
            <a:r>
              <a:rPr lang="en-ZA" dirty="0"/>
              <a:t>Final Table</a:t>
            </a:r>
          </a:p>
        </p:txBody>
      </p:sp>
      <p:sp>
        <p:nvSpPr>
          <p:cNvPr id="8" name="Text Placeholder 7">
            <a:extLst>
              <a:ext uri="{FF2B5EF4-FFF2-40B4-BE49-F238E27FC236}">
                <a16:creationId xmlns:a16="http://schemas.microsoft.com/office/drawing/2014/main" id="{C6FA1E37-50F8-450B-ACEE-7FFFD9C236F2}"/>
              </a:ext>
            </a:extLst>
          </p:cNvPr>
          <p:cNvSpPr>
            <a:spLocks noGrp="1"/>
          </p:cNvSpPr>
          <p:nvPr>
            <p:ph type="body" sz="half" idx="17"/>
          </p:nvPr>
        </p:nvSpPr>
        <p:spPr>
          <a:xfrm>
            <a:off x="6096000" y="1758461"/>
            <a:ext cx="5748997" cy="4332849"/>
          </a:xfrm>
          <a:blipFill>
            <a:blip r:embed="rId4"/>
            <a:stretch>
              <a:fillRect/>
            </a:stretch>
          </a:blipFill>
        </p:spPr>
        <p:txBody>
          <a:bodyPr/>
          <a:lstStyle/>
          <a:p>
            <a:endParaRPr lang="en-ZA" dirty="0">
              <a:noFill/>
            </a:endParaRPr>
          </a:p>
        </p:txBody>
      </p:sp>
    </p:spTree>
    <p:extLst>
      <p:ext uri="{BB962C8B-B14F-4D97-AF65-F5344CB8AC3E}">
        <p14:creationId xmlns:p14="http://schemas.microsoft.com/office/powerpoint/2010/main" val="182572484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20E237-2900-4A2E-87F2-7A59A91AB2C6}"/>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t>Analysis of results</a:t>
            </a:r>
          </a:p>
        </p:txBody>
      </p:sp>
      <p:sp>
        <p:nvSpPr>
          <p:cNvPr id="3" name="Text Placeholder 2">
            <a:extLst>
              <a:ext uri="{FF2B5EF4-FFF2-40B4-BE49-F238E27FC236}">
                <a16:creationId xmlns:a16="http://schemas.microsoft.com/office/drawing/2014/main" id="{5E7A7B33-C087-48EF-BB70-2104E5CAA56D}"/>
              </a:ext>
            </a:extLst>
          </p:cNvPr>
          <p:cNvSpPr>
            <a:spLocks noGrp="1"/>
          </p:cNvSpPr>
          <p:nvPr>
            <p:ph type="body" idx="1"/>
          </p:nvPr>
        </p:nvSpPr>
        <p:spPr>
          <a:xfrm>
            <a:off x="3128010" y="4149724"/>
            <a:ext cx="7539989" cy="1108075"/>
          </a:xfrm>
        </p:spPr>
        <p:txBody>
          <a:bodyPr vert="horz" lIns="91440" tIns="45720" rIns="91440" bIns="45720" rtlCol="0">
            <a:normAutofit/>
          </a:bodyPr>
          <a:lstStyle/>
          <a:p>
            <a:r>
              <a:rPr lang="en-US" sz="2400" dirty="0">
                <a:solidFill>
                  <a:schemeClr val="tx1"/>
                </a:solidFill>
              </a:rPr>
              <a:t>Data testing</a:t>
            </a:r>
          </a:p>
        </p:txBody>
      </p:sp>
      <p:grpSp>
        <p:nvGrpSpPr>
          <p:cNvPr id="68" name="Group 67">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9"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23752816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44A8F2-D80B-4646-BC27-0FBF90FA259B}"/>
              </a:ext>
            </a:extLst>
          </p:cNvPr>
          <p:cNvSpPr>
            <a:spLocks noGrp="1"/>
          </p:cNvSpPr>
          <p:nvPr>
            <p:ph type="title"/>
          </p:nvPr>
        </p:nvSpPr>
        <p:spPr>
          <a:xfrm>
            <a:off x="1141413" y="618518"/>
            <a:ext cx="9905998" cy="844522"/>
          </a:xfrm>
        </p:spPr>
        <p:txBody>
          <a:bodyPr/>
          <a:lstStyle/>
          <a:p>
            <a:r>
              <a:rPr lang="en-ZA" dirty="0"/>
              <a:t>Access queries</a:t>
            </a:r>
          </a:p>
        </p:txBody>
      </p:sp>
      <p:sp>
        <p:nvSpPr>
          <p:cNvPr id="8" name="Content Placeholder 7">
            <a:extLst>
              <a:ext uri="{FF2B5EF4-FFF2-40B4-BE49-F238E27FC236}">
                <a16:creationId xmlns:a16="http://schemas.microsoft.com/office/drawing/2014/main" id="{99D3D5BA-352C-4F63-B5A0-5203B6570B69}"/>
              </a:ext>
            </a:extLst>
          </p:cNvPr>
          <p:cNvSpPr>
            <a:spLocks noGrp="1"/>
          </p:cNvSpPr>
          <p:nvPr>
            <p:ph sz="half" idx="1"/>
          </p:nvPr>
        </p:nvSpPr>
        <p:spPr>
          <a:xfrm>
            <a:off x="1141413" y="1463040"/>
            <a:ext cx="4457532" cy="3502855"/>
          </a:xfrm>
        </p:spPr>
        <p:txBody>
          <a:bodyPr>
            <a:normAutofit/>
          </a:bodyPr>
          <a:lstStyle/>
          <a:p>
            <a:r>
              <a:rPr lang="en-ZA" dirty="0"/>
              <a:t>Movies query shows all movies from the main table</a:t>
            </a:r>
          </a:p>
          <a:p>
            <a:r>
              <a:rPr lang="en-ZA" dirty="0"/>
              <a:t>There were 48 entries extracted</a:t>
            </a:r>
          </a:p>
          <a:p>
            <a:r>
              <a:rPr lang="en-ZA" dirty="0"/>
              <a:t>Out of 50 entries in the main table we can see movies are more popular with the action genre</a:t>
            </a:r>
          </a:p>
        </p:txBody>
      </p:sp>
      <p:pic>
        <p:nvPicPr>
          <p:cNvPr id="11" name="Content Placeholder 10">
            <a:extLst>
              <a:ext uri="{FF2B5EF4-FFF2-40B4-BE49-F238E27FC236}">
                <a16:creationId xmlns:a16="http://schemas.microsoft.com/office/drawing/2014/main" id="{FE210BC4-6A63-4065-8F27-8795E16F24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09640" y="1463040"/>
            <a:ext cx="5627077" cy="3390315"/>
          </a:xfrm>
        </p:spPr>
      </p:pic>
      <p:sp>
        <p:nvSpPr>
          <p:cNvPr id="12" name="TextBox 11">
            <a:extLst>
              <a:ext uri="{FF2B5EF4-FFF2-40B4-BE49-F238E27FC236}">
                <a16:creationId xmlns:a16="http://schemas.microsoft.com/office/drawing/2014/main" id="{8CD828F1-20AC-45B7-A27B-6AEF6B5C43F5}"/>
              </a:ext>
            </a:extLst>
          </p:cNvPr>
          <p:cNvSpPr txBox="1"/>
          <p:nvPr/>
        </p:nvSpPr>
        <p:spPr>
          <a:xfrm>
            <a:off x="3344178" y="4794754"/>
            <a:ext cx="5500468" cy="2031325"/>
          </a:xfrm>
          <a:prstGeom prst="rect">
            <a:avLst/>
          </a:prstGeom>
          <a:noFill/>
        </p:spPr>
        <p:txBody>
          <a:bodyPr wrap="square" rtlCol="0">
            <a:spAutoFit/>
          </a:bodyPr>
          <a:lstStyle/>
          <a:p>
            <a:r>
              <a:rPr lang="en-ZA" b="1" u="sng" dirty="0"/>
              <a:t>SQL CODE:</a:t>
            </a:r>
          </a:p>
          <a:p>
            <a:pPr marL="0" indent="0">
              <a:buNone/>
            </a:pPr>
            <a:r>
              <a:rPr lang="en-ZA" sz="1800" i="1" dirty="0"/>
              <a:t>SELECT Action_T.ID, </a:t>
            </a:r>
            <a:r>
              <a:rPr lang="en-ZA" sz="1800" i="1" dirty="0" err="1"/>
              <a:t>Action_T.Media</a:t>
            </a:r>
            <a:r>
              <a:rPr lang="en-ZA" sz="1800" i="1" dirty="0"/>
              <a:t>, </a:t>
            </a:r>
            <a:r>
              <a:rPr lang="en-ZA" sz="1800" i="1" dirty="0" err="1"/>
              <a:t>Action_T.Year</a:t>
            </a:r>
            <a:r>
              <a:rPr lang="en-ZA" sz="1800" i="1" dirty="0"/>
              <a:t>, </a:t>
            </a:r>
            <a:r>
              <a:rPr lang="en-ZA" sz="1800" i="1" dirty="0" err="1"/>
              <a:t>Action_T.IMDB</a:t>
            </a:r>
            <a:r>
              <a:rPr lang="en-ZA" sz="1800" i="1" dirty="0"/>
              <a:t>, </a:t>
            </a:r>
            <a:r>
              <a:rPr lang="en-ZA" sz="1800" i="1" dirty="0" err="1"/>
              <a:t>Action_T.Votes</a:t>
            </a:r>
            <a:r>
              <a:rPr lang="en-ZA" sz="1800" i="1" dirty="0"/>
              <a:t>, </a:t>
            </a:r>
            <a:r>
              <a:rPr lang="en-ZA" sz="1800" i="1" dirty="0" err="1"/>
              <a:t>Action_T.Restriction</a:t>
            </a:r>
            <a:r>
              <a:rPr lang="en-ZA" sz="1800" i="1" dirty="0"/>
              <a:t>, Action_T.Genre1, Action_T.Genre2, Action_T.Genre3</a:t>
            </a:r>
          </a:p>
          <a:p>
            <a:pPr marL="0" indent="0">
              <a:buNone/>
            </a:pPr>
            <a:r>
              <a:rPr lang="en-ZA" sz="1800" i="1" dirty="0"/>
              <a:t>FROM </a:t>
            </a:r>
            <a:r>
              <a:rPr lang="en-ZA" sz="1800" i="1" dirty="0" err="1"/>
              <a:t>Action_T</a:t>
            </a:r>
            <a:endParaRPr lang="en-ZA" sz="1800" i="1" dirty="0"/>
          </a:p>
          <a:p>
            <a:pPr marL="0" indent="0">
              <a:buNone/>
            </a:pPr>
            <a:r>
              <a:rPr lang="en-ZA" sz="1800" i="1" dirty="0"/>
              <a:t>WHERE (((</a:t>
            </a:r>
            <a:r>
              <a:rPr lang="en-ZA" sz="1800" i="1" dirty="0" err="1"/>
              <a:t>Action_T.Type</a:t>
            </a:r>
            <a:r>
              <a:rPr lang="en-ZA" sz="1800" i="1" dirty="0"/>
              <a:t>)="Movie"));</a:t>
            </a:r>
          </a:p>
          <a:p>
            <a:endParaRPr lang="en-ZA" dirty="0"/>
          </a:p>
        </p:txBody>
      </p:sp>
    </p:spTree>
    <p:extLst>
      <p:ext uri="{BB962C8B-B14F-4D97-AF65-F5344CB8AC3E}">
        <p14:creationId xmlns:p14="http://schemas.microsoft.com/office/powerpoint/2010/main" val="2422261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1901</Words>
  <Application>Microsoft Office PowerPoint</Application>
  <PresentationFormat>Widescreen</PresentationFormat>
  <Paragraphs>143</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Segoe UI</vt:lpstr>
      <vt:lpstr>Tw Cen MT</vt:lpstr>
      <vt:lpstr>Circuit</vt:lpstr>
      <vt:lpstr>Database systems project</vt:lpstr>
      <vt:lpstr>Group Members</vt:lpstr>
      <vt:lpstr>Outline</vt:lpstr>
      <vt:lpstr>AIMS</vt:lpstr>
      <vt:lpstr>Extraction Process</vt:lpstr>
      <vt:lpstr>DATA EXTRACTION</vt:lpstr>
      <vt:lpstr>Data extraction</vt:lpstr>
      <vt:lpstr>Analysis of results</vt:lpstr>
      <vt:lpstr>Access queries</vt:lpstr>
      <vt:lpstr>Access queries</vt:lpstr>
      <vt:lpstr>Access queries</vt:lpstr>
      <vt:lpstr>Access Queries</vt:lpstr>
      <vt:lpstr>Normalisation</vt:lpstr>
      <vt:lpstr>normalisation</vt:lpstr>
      <vt:lpstr>Tables</vt:lpstr>
      <vt:lpstr>Database application</vt:lpstr>
      <vt:lpstr>Database application</vt:lpstr>
      <vt:lpstr>CREATING THE DATABASE</vt:lpstr>
      <vt:lpstr>DESIGNING THE USER INTERFACE</vt:lpstr>
      <vt:lpstr>VIEWING THE DATA</vt:lpstr>
      <vt:lpstr>INSERTING THE DATA</vt:lpstr>
      <vt:lpstr>SEARCHING THE DATA</vt:lpstr>
      <vt:lpstr>DELETING THE DATA</vt:lpstr>
      <vt:lpstr>FUTURE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project</dc:title>
  <dc:creator>ATWELL, JOCELYN JASMIN</dc:creator>
  <cp:lastModifiedBy>JOCELYN JASMIN ATWELL</cp:lastModifiedBy>
  <cp:revision>29</cp:revision>
  <dcterms:created xsi:type="dcterms:W3CDTF">2020-11-11T20:30:45Z</dcterms:created>
  <dcterms:modified xsi:type="dcterms:W3CDTF">2020-11-14T15:34:48Z</dcterms:modified>
</cp:coreProperties>
</file>