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2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notesSlides/notesSlide9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53"/>
  </p:notesMasterIdLst>
  <p:sldIdLst>
    <p:sldId id="256" r:id="rId6"/>
    <p:sldId id="260" r:id="rId7"/>
    <p:sldId id="262" r:id="rId8"/>
    <p:sldId id="294" r:id="rId9"/>
    <p:sldId id="266" r:id="rId10"/>
    <p:sldId id="268" r:id="rId11"/>
    <p:sldId id="319" r:id="rId12"/>
    <p:sldId id="320" r:id="rId13"/>
    <p:sldId id="355" r:id="rId14"/>
    <p:sldId id="322" r:id="rId15"/>
    <p:sldId id="321" r:id="rId16"/>
    <p:sldId id="286" r:id="rId17"/>
    <p:sldId id="323" r:id="rId18"/>
    <p:sldId id="324" r:id="rId19"/>
    <p:sldId id="325" r:id="rId20"/>
    <p:sldId id="326" r:id="rId21"/>
    <p:sldId id="327" r:id="rId22"/>
    <p:sldId id="305" r:id="rId23"/>
    <p:sldId id="328" r:id="rId24"/>
    <p:sldId id="332" r:id="rId25"/>
    <p:sldId id="330" r:id="rId26"/>
    <p:sldId id="329" r:id="rId27"/>
    <p:sldId id="331" r:id="rId28"/>
    <p:sldId id="333" r:id="rId29"/>
    <p:sldId id="334" r:id="rId30"/>
    <p:sldId id="335" r:id="rId31"/>
    <p:sldId id="337" r:id="rId32"/>
    <p:sldId id="336" r:id="rId33"/>
    <p:sldId id="338" r:id="rId34"/>
    <p:sldId id="339" r:id="rId35"/>
    <p:sldId id="340" r:id="rId36"/>
    <p:sldId id="342" r:id="rId37"/>
    <p:sldId id="341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9" r:id="rId47"/>
    <p:sldId id="361" r:id="rId48"/>
    <p:sldId id="358" r:id="rId49"/>
    <p:sldId id="357" r:id="rId50"/>
    <p:sldId id="354" r:id="rId51"/>
    <p:sldId id="35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2AA0"/>
    <a:srgbClr val="B12550"/>
    <a:srgbClr val="95414D"/>
    <a:srgbClr val="CB0BA6"/>
    <a:srgbClr val="D10536"/>
    <a:srgbClr val="855151"/>
    <a:srgbClr val="B22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574" autoAdjust="0"/>
  </p:normalViewPr>
  <p:slideViewPr>
    <p:cSldViewPr>
      <p:cViewPr>
        <p:scale>
          <a:sx n="113" d="100"/>
          <a:sy n="113" d="100"/>
        </p:scale>
        <p:origin x="1840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1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0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 1712,'3'-1'12867,"5"1"-9510,48-4-3294,22-4 202,121-11-210,-290 21-405,1 4 0,-93 18 0,258-24-1236,-27 2 1641,132-11 34,-179 9-175,-13 0-454,-170 2 172,154-2-3720,45 0-112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2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0 988 5217,'0'0'8162,"22"4"-3964,10 12-3499,0-1 0,1-2 0,1-1 0,0-2 0,1-2 1,40 6-1,216 10 165,-280-23-814,447-2 821,55-77-10,-225 25-279,-118 23-323,0-7 0,212-76 0,-259 71-170,286-117 398,-369 140-470,49-23 52,-2-4 0,107-73 0,94-112-42,-126 113-133,-142 105-35,-17 12-107,0-1-581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2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 8874,'0'0'8195,"-5"0"-7328,-12-2-160,13 2 609,17 0-460,13 1 234,44 9 1,5 0-465,293-9 841,-109-27-866,-194 17-188,-64 9-403,0 0-1,0 0 1,-1 0-1,1 0 1,0 0 0,0 0-1,-1 0 1,1 0 0,0 1-1,-1-1 1,1 0 0,0 0-1,0 1 1,-1-1-1,1 0 1,-1 1 0,1-1-1,0 1 1,-1-1 0,1 1-1,-1-1 1,1 1 0,-1-1-1,1 1 1,-1 0-1,1 0 1,7 26 80,-9 39-44,0-52 25,0 2-25,-1-1 1,-1 0 0,0-1 0,-1 1 0,0-1 0,-10 21-1,-47 81 198,48-91-211,-4 4-248,6-12 391,-15 35 0,24-47-627,0 0 1,0 1 0,1-1-1,0 1 1,0-1 0,0 10-1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258 305 10082,'0'0'8561,"-4"-9"-7741,-17-27-179,20 35-614,0 0-1,0 0 0,0 0 0,0 0 1,0 0-1,0 0 0,-1 1 1,1-1-1,0 0 0,0 1 0,-1-1 1,1 1-1,-1-1 0,1 1 0,0 0 1,-1-1-1,1 1 0,-1 0 1,1 0-1,-1 0 0,1 0 0,-1 0 1,1 1-1,0-1 0,-1 0 1,1 1-1,-3 0 0,-31 19 465,21-9-370,1 0 0,1 1-1,-1 0 1,2 1 0,0 1-1,1 0 1,0 0 0,1 1-1,0 0 1,1 0 0,1 1 0,1 0-1,0 1 1,1-1 0,1 1-1,0 0 1,2 0 0,0 0-1,0 1 1,2-1 0,2 31-1,-1-43-108,0 0-1,0 0 1,0-1-1,0 1 1,1 0-1,0-1 1,0 1-1,0-1 1,0 1-1,1-1 1,-1 0-1,1 0 1,0 0-1,8 6 0,-5-4 6,1-1 0,0 0-1,0-1 1,1 1-1,-1-2 1,1 1-1,16 5 1,3-3 22,1 0 1,0-1-1,0-2 0,33 0 1,-30-2 2,0-2 1,0 0 0,47-9-1,-65 7-9,0-1 0,0 0-1,0 0 1,-1-2 0,0 1 0,0-2 0,0 1-1,-1-2 1,0 1 0,18-17 0,-11 5 2,-1-1 0,0-1 0,-2 0 0,0-1 0,-2-1 0,0 0 0,16-44 0,-2-9-18,20-94 0,-41 147 139,-1 0-1,-2-1 1,1-41-1,-19 89-76,-17 34-50,2 1 0,3 2 1,3 1-1,2 0 0,3 2 1,-15 98-1,30-134-29,2 49 1,2-70-3,0-7 3,0 0 0,0 1 0,0-1 0,0 0 1,0 0-1,0 1 0,0-1 0,0 0 0,0 0 0,0 0 1,1 1-1,-1-1 0,0 0 0,0 0 0,0 0 1,0 1-1,0-1 0,1 0 0,-1 0 0,0 0 0,0 0 1,0 1-1,0-1 0,1 0 0,-1 0 0,0 0 1,0 0-1,1 0 0,-1 0 0,0 0 0,0 0 1,0 0-1,1 1 0,-1-1 0,0 0 0,0 0 0,1 0 1,-1 0-1,0-1 0,0 1 0,1 0 0,-1 0 1,0 0-1,0 0 0,0 0 0,1 0 0,-1 0 0,0 0 1,0 0-1,0-1 0,1 1 0,9-5 99,6-10-80,-1 0-1,0-1 1,16-23 0,-1 2-6,90-105 10,-120 141-25,0 1 0,0-1 0,1 1 0,-1 0 0,0-1-1,0 1 1,1 0 0,-1-1 0,0 1 0,0 0 0,1-1 0,-1 1 0,1 0-1,-1-1 1,0 1 0,1 0 0,-1 0 0,0 0 0,1-1 0,-1 1-1,1 0 1,-1 0 0,1 0 0,-1 0 0,1 0 0,-1 0 0,0 0-1,1 0 1,0 0 0,0 7-37,-1-6 29,3 15 5,1 1-1,0-1 1,1 0-1,1 0 1,0-1 0,17 29-1,-19-37 5,0-1 0,1 1-1,0-1 1,1 0-1,-1 0 1,1 0 0,0-1-1,1 0 1,-1 0-1,1-1 1,0 0 0,0 0-1,1 0 1,-1-1-1,1 0 1,12 3 0,-7-3 4,1-1 0,0 0 0,-1-1 0,1 0 0,0-1 0,0-1 0,0 0 0,-1-1 0,17-4 0,-20 3-2,-1 0 1,1-1 0,-1 0 0,0 0 0,-1-1 0,1-1 0,-1 1 0,0-1-1,0-1 1,-1 0 0,0 0 0,0 0 0,8-12 0,-5 6 1,-2 0-1,0-1 1,0 0 0,-1 0 0,-1-1 0,0 1 0,-1-1 0,-1-1 0,0 1 0,-1-1-1,1-29 1,-4 45-6,0 0-1,-1 0 0,1 0 0,0 0 0,-1 0 1,1 0-1,0 0 0,-1 0 0,1 0 1,0 0-1,-1 0 0,1 0 0,0 0 0,-1 0 1,1 0-1,0 0 0,0 0 0,-1 0 1,1 0-1,0 1 0,-1-1 0,1 0 0,0 0 1,0 0-1,-1 1 0,1-1 0,0 0 1,0 0-1,-1 0 0,1 1 0,0-1 0,0 0 1,0 1-1,0-1 0,-1 1 0,-7 10-1,0 1 0,1 0-1,0 0 1,1 1 0,0-1-1,1 2 1,0-1-1,1 0 1,1 1 0,0 0-1,1 0 1,0 0 0,1 0-1,2 28 1,0-40 3,-1 0-1,1 1 1,-1-1-1,1 0 1,0 0-1,0 0 1,0 0-1,0 0 1,0 0 0,1 0-1,-1 0 1,1 0-1,-1 0 1,1-1-1,0 1 1,-1-1 0,1 1-1,0-1 1,0 0-1,0 0 1,0 1-1,0-1 1,0-1 0,0 1-1,1 0 1,-1 0-1,0-1 1,0 1-1,3-1 1,10 2-8,0 0 0,0-1 0,22-2 0,-18 1 7,1-1 5,-1-1 1,1-1-1,-1-1 1,0 0 0,0-2-1,-1 0 1,1-1 0,-1 0-1,0-2 1,-1 0 0,0-1-1,-1-1 1,0-1-1,-1 0 1,21-21 0,-9 6 4,-1-2 1,-2 0 0,-1-2 0,-1-1 0,-1 0 0,31-71 0,-42 81 16,-2 0 1,-1-1 0,0 0-1,-2 0 1,0 0-1,-2-1 1,0 0 0,-2-46-1,-1 69-11,0 0-1,0 0 0,0 0 1,0 0-1,-1 0 0,1 0 1,0 0-1,0 0 0,-1 0 1,1 0-1,0 0 0,-1 0 1,1 0-1,-1 0 0,1 0 1,-1 0-1,0 0 0,1 0 0,-1 1 1,0-1-1,-1-1 0,2 2-4,-1 0-1,0-1 1,0 1 0,0 0-1,0 0 1,0 0-1,0 0 1,1 0-1,-1 0 1,0 0-1,0 0 1,0 0-1,0 1 1,0-1-1,0 0 1,1 0-1,-1 1 1,0-1 0,-1 1-1,-2 2-3,0-1-1,0 1 1,0 0 0,1 0-1,-1 1 1,1-1 0,0 1-1,-4 4 1,-8 19 8,0 0 1,1 1-1,2 0 0,1 1 1,1 0-1,2 1 0,-7 42 1,5 2 2,0 142-1,10-199-72,1 0-1,0 0 0,4 19 0,-4-31-69,0 0-1,1 0 0,-1-1 0,1 1 1,0 0-1,1-1 0,-1 0 0,1 1 1,-1-1-1,1 0 0,1 0 0,-1 0 1,0-1-1,1 1 0,6 3 0,0-1-1125,1 0-1,-1-1 1,1-1-1,1 0 0,13 3 1,11 0-6693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2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264 472 3385,'0'0'13795,"0"-20"-11472,1-9-1553,-2-64 1578,1 92-2274,-1-1 1,1 1 0,0-1-1,0 0 1,-1 1 0,1-1-1,0 1 1,-1-1 0,0 1-1,1-1 1,-1 1-1,0-1 1,0 1 0,0-1-1,0 1 1,0 0 0,0 0-1,0 0 1,0-1-1,0 1 1,-1 0 0,1 0-1,0 1 1,-1-1 0,1 0-1,-1 0 1,1 1-1,-1-1 1,1 1 0,-1-1-1,0 1 1,1 0 0,-1-1-1,1 1 1,-1 0 0,0 0-1,1 0 1,-1 0-1,0 1 1,1-1 0,-1 0-1,-2 2 1,-3-1-56,0 1 1,0 0 0,0 0-1,1 1 1,-1 0-1,1 0 1,-1 1-1,-8 6 1,0 3-18,1 0 1,0 1-1,1 0 1,0 1 0,1 1-1,-14 23 1,21-30-12,0 1 0,0 0 0,1 0 1,0 0-1,1 0 0,0 0 0,1 1 0,0 0 0,0-1 1,1 1-1,1 0 0,0 0 0,1 13 0,0-21-4,0 0 0,0 1 0,0-1 1,1 0-1,-1 0 0,0 0 0,1 0 0,0 0 0,0-1 0,0 1 0,0 0 0,0-1 0,1 0 0,-1 1 1,1-1-1,-1 0 0,1 0 0,0 0 0,0-1 0,0 1 0,0-1 0,0 0 0,0 1 0,0-1 0,6 1 0,6 1-8,0-1-1,0 0 0,0 0 0,19-2 0,-25 0 27,0-2 1,0 1 0,0-1 0,-1 0-1,1-1 1,-1 0 0,1-1 0,-1 1-1,0-1 1,0-1 0,-1 0-1,0 0 1,1 0 0,-2-1 0,1 0-1,-1-1 1,8-8 0,8-13 38,-1 0 0,-1-1 0,17-33 0,1-8 103,-2-1 1,-4-2 0,38-124-1,-68 189-49,5-20 392,-7 24-179,-7 15 5,-13 31-323,-25 47 3,-60 174 1,64-97-294,21-54-3909,15-89-441,0-9-2966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15483,'0'0'3841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1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109 223 6665,'0'0'3768,"-6"-19"-1724,-3-10-1296,3 8 620,-1 0 0,-11-24 0,19 73 2119,2 16-3073,7 152 936,-9-124-1520,4-1-1,17 95 1,-18-151-1370,-3-22-480,-5-26 485,-33-89 1023,18 66 932,3 0 0,-10-69-1,21 80 819,2-81-1,3 123-1176,1 0 0,-1-1 0,1 1 0,0-1 0,0 1 0,0 0 0,0-1 0,0 1 0,1 0-1,-1 0 1,1 0 0,0 0 0,0 0 0,0 0 0,5-4 0,-3 3 0,1 0 0,1 0 0,-1 0 1,1 1-1,-1 0 0,1 0 0,12-4 0,0 1 10,1 2 0,-1 0-1,1 1 1,34-1 0,-32 3-29,0 0 1,-1 2-1,1 1 0,-1 0 1,1 2-1,26 8 0,-38-9-37,-1 0-1,1 1 1,-1 0-1,-1 0 0,1 1 1,0 0-1,-1 1 0,0-1 1,-1 1-1,1 1 0,-1-1 1,0 1-1,-1 0 0,1 1 1,-1-1-1,-1 1 0,5 9 1,-6-9-12,1 0 0,-2 1 1,1-1-1,-1 1 0,0-1 1,-1 1-1,0 0 1,0 0-1,-1 0 0,0-1 1,0 1-1,-1 0 0,-1 0 1,1-1-1,-4 10 0,1-7-3,0 0-1,-1-1 0,0 1 1,0-2-1,-1 1 0,-1 0 0,0-1 1,0 0-1,-1-1 0,-17 16 1,10-12 24,-1 1 1,0-2-1,-29 15 1,35-21-262,1-1 1,-1 0-1,0-1 0,0 0 1,-1-1-1,1 0 0,0 0 1,-16 0-1,24-13-6118,2-1-1016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1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322 211 8410,'0'0'8122,"-10"-20"-7584,-35-63 17,41 78-452,1 0 0,-1 0-1,0 0 1,-1 0 0,1 1-1,-1-1 1,0 1 0,0 0 0,0 1-1,0-1 1,-1 1 0,1 0 0,-13-4-1,6 4 107,0 0-1,1 1 1,-1 0-1,-24 0 1,32 1-173,0 1 0,0 0 0,0 0 0,0 1 0,0-1 0,0 1 0,0 0 0,0 0 0,0 0 0,0 0 0,0 1 0,1 0 0,-1-1 0,1 1 0,-1 1 0,-3 2 0,4-2-20,0 1 0,0 0 0,0 0 0,0 0-1,1 0 1,-1 1 0,1-1 0,0 1 0,1-1 0,-1 1 0,1 0 0,0 0 0,-1 5-1,0 3 0,0-1 0,1 1 0,0 0 0,1-1 0,0 1 0,1 0 0,1-1-1,0 1 1,1-1 0,6 21 0,-6-26-25,0 0 1,1-1-1,0 1 1,0-1-1,0 0 1,0 0-1,1 0 1,0-1-1,1 0 1,-1 0-1,1 0 1,0 0-1,0-1 1,0 0-1,1 0 1,-1-1-1,1 0 1,0 0-1,11 3 1,-9-4 1,-1 1-1,0-2 1,1 1 0,-1-1 0,1-1-1,-1 1 1,1-1 0,-1-1-1,16-2 1,-20 2 14,1-1 0,-1 1 0,0-1 0,0 0 0,0 0 0,0 0 0,0 0 0,-1-1 0,1 1 0,-1-1 1,1 0-1,-1 0 0,0 0 0,0-1 0,0 1 0,-1-1 0,1 0 0,-1 1 0,0-1 0,2-5 0,2-8 28,-1 0 1,-1-1-1,0 1 1,2-33-1,5-22 409,-11 72-440,0-1 0,0 1 0,0 0 0,0 0 0,0 0 0,0-1 0,0 1 0,0 0-1,0 0 1,1 0 0,-1-1 0,0 1 0,0 0 0,0 0 0,0 0 0,0 0 0,0-1 0,1 1 0,-1 0 0,0 0 0,0 0 0,0 0 0,1 0 0,-1 0 0,0-1 0,0 1 0,0 0 0,1 0 0,-1 0 0,0 0 0,0 0 0,0 0 0,1 0 0,-1 0 0,0 0 0,0 0 0,0 0 0,1 0 0,-1 0 0,11 6-7,5 10-26,46 82 25,-40-61-61,51 64 1,-43-69-358,-29-68 586,-1 21-98,1-1 0,0 1-1,2-1 1,0 1 0,0 0 0,2 0 0,0 0 0,9-19-1,-10 26-33,0 1-1,0 0 0,0 0 0,1 0 0,0 0 0,1 1 0,0 0 0,-1 0 0,2 0 1,-1 1-1,1 0 0,0 0 0,0 1 0,0 0 0,1 0 0,-1 0 0,10-2 0,-3 2-21,-1 1 1,1 0-1,0 1 0,0 0 0,0 1 0,0 1 0,0 0 0,0 1 0,0 0 0,18 5 0,-25-4-10,0 0 1,-1 0-1,0 1 1,0 0-1,1 0 0,-2 1 1,1-1-1,0 1 1,-1 1-1,0-1 1,0 1-1,0 0 1,0 0-1,-1 0 1,0 0-1,0 1 0,0 0 1,-1 0-1,0 0 1,0 0-1,0 1 1,2 11-1,-2-3-18,0 0 1,-2 0-1,0 0 0,-1 20 1,0-18-32,0-15 56,0-1-1,1 1 0,-1-1 1,-1 1-1,1-1 0,0 1 1,0-1-1,-1 0 0,1 1 1,0-1-1,-1 1 0,1-1 1,-1 0-1,0 1 0,0-1 0,1 0 1,-1 0-1,0 0 0,0 0 1,0 1-1,0-1 0,0 0 1,0-1-1,0 1 0,-1 0 1,1 0-1,0 0 0,-1-1 1,1 1-1,0-1 0,-1 1 1,1-1-1,0 1 0,-1-1 0,1 0 1,-1 0-1,1 1 0,-1-1 1,1 0-1,-1 0 0,1-1 1,-1 1-1,1 0 0,0 0 1,-1-1-1,1 1 0,-1-1 1,1 1-1,0-1 0,-1 0 0,1 1 1,0-1-1,0 0 0,0 0 1,0 0-1,-1 0 0,1 0 1,0 0-1,1 0 0,-1 0 1,0-1-1,0 1 0,0 0 1,1 0-1,-1-1 0,1 1 1,-1 0-1,1-1 0,-1-1 1,-3-16 64,2 0 1,0 0 0,1 0 0,0 0 0,2 0 0,0 0-1,8-34 1,-6 39-110,1-1-1,0 1 0,2 1 0,-1-1 0,2 1 1,-1 0-1,2 0 0,0 1 0,1 0 1,10-12-1,-17 22-146,0 1 1,-1 0 0,1 0-1,0 0 1,0 0 0,0 0-1,0 0 1,0 1-1,0-1 1,0 1 0,1-1-1,-1 1 1,0 0-1,0 0 1,0 0 0,0 0-1,3 1 1,-4-1-395,1 0 1,0 0-1,0 1 0,0-1 1,0 1-1,-1 0 0,1 0 1,0-1-1,-1 1 0,1 0 1,2 2-1,6 11-8743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115 406 9514,'0'0'6309,"15"-10"-5408,44-31-33,-55 38-801,-1 0 1,1-1 0,-1 0-1,0 0 1,0 0 0,0 0-1,-1 0 1,1 0 0,-1-1-1,0 1 1,0-1 0,-1 0-1,1 0 1,-1 1-1,0-1 1,0 0 0,-1 0-1,0 0 1,1 0 0,-2 0-1,1 0 1,-1-6 0,0-6 73,1 14-112,-1 1 0,1-1-1,-1 0 1,1 0-1,-1 1 1,0-1-1,0 1 1,-1-1-1,1 1 1,0-1-1,-1 1 1,1-1 0,-1 1-1,0 0 1,0 0-1,0 0 1,0 0-1,0 0 1,0 1-1,-1-1 1,1 1-1,0-1 1,-1 1-1,0 0 1,1 0 0,-1 0-1,1 0 1,-1 0-1,0 1 1,0-1-1,1 1 1,-7-1-1,4 1 5,0-1 1,0 1-1,0 0 0,-1 0 0,1 0 0,0 1 1,0 0-1,0 0 0,0 0 0,0 1 0,0-1 0,0 1 1,0 0-1,0 1 0,1-1 0,-1 1 0,-4 4 0,2 1 32,0 1 0,0 0-1,1 1 1,0-1-1,1 1 1,0 0-1,0 0 1,1 1 0,1 0-1,0-1 1,0 1-1,1 0 1,0 0-1,1 0 1,0 1 0,1-1-1,0 0 1,3 14-1,-2-20-57,0-1 0,0 1 0,1-1 0,0 0 0,0 1 0,0-1 0,0 0 0,1 0-1,-1 0 1,1-1 0,0 1 0,0-1 0,1 1 0,-1-1 0,1 0 0,-1 0 0,1-1 0,0 1 0,0-1-1,0 0 1,0 0 0,1 0 0,-1 0 0,0-1 0,6 2 0,10 2 5,0-1 0,1-1 0,-1-1 0,28 0 0,-29-2-5,1 0 0,-1-1 0,0-2 0,0 0 0,0 0 0,20-8 0,-27 7-1,0-1 0,0-1 0,-1 0 0,0 0 0,0-1 1,0-1-1,-1 0 0,0 0 0,0-1 0,8-10 0,-11 11 1,-1 0-1,0 0 1,0-1-1,-1 0 0,0 0 1,-1 0-1,0-1 1,6-19-1,-6 11 175,-1-1 0,-1 0 0,0-36 0,-3 55-157,-1 1 0,1-1-1,-1 1 1,1 0 0,0 0 0,-1 0 0,1 0-1,0 0 1,0 0 0,0 0 0,-1 0 0,1 0 0,-1 2-1,-12 25-22,0 0 0,2 1 0,1 1 0,-8 32 0,4-12-7,9-33 8,3-9-8,0 0-1,1 0 0,0 1 1,-1 8-1,5-49 1,2 0-1,1 0 0,13-44 0,-1 1-22,-11 63-31,1 18-47,3 20-5,-9-23 135,11 30-23,-5-9 2,2 0 1,0-1 0,16 27-1,-23-45-1,1 0-1,0 0 0,1-1 0,-1 1 1,1-1-1,0 0 0,0 0 0,0 0 0,1 0 1,-1-1-1,1 0 0,0 0 0,0 0 1,0 0-1,0-1 0,0 0 0,1 0 1,-1 0-1,10 1 0,-7-2 11,0-1-1,0 0 1,0 0-1,0 0 1,0-1 0,-1 0-1,1-1 1,0 0 0,-1 0-1,1-1 1,-1 1-1,1-2 1,-1 1 0,0-1-1,8-6 1,-6 3 6,-1 0 0,-1-1 0,1 1 1,-1-2-1,-1 1 0,1-1 0,-1 0 0,-1 0 0,0 0 1,0-1-1,3-10 0,0-3 2,-1-1-1,-1 0 0,-1 0 1,3-37-1,-4-99 375,-4 127-139,-1 31 362,-2 12-515,-2 17-157,1 271 32,4-278-109,2 0 0,0 0 0,2 0 0,8 30 0,-10-44-191,0 1 1,1-1 0,0 0 0,1 0-1,-1 0 1,1-1 0,6 8 0,-7-10-159,0 0 1,0 0 0,0 0-1,1-1 1,-1 0 0,1 1-1,-1-1 1,1-1 0,0 1 0,-1 0-1,1-1 1,0 0 0,6 1-1,13-1-5595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2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11018,'0'0'6738,"160"-4"-6738,-73 2-1056,3-3-4330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1880,'0'0'1897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0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 8010,'0'0'9423,"-4"-3"-8549,-12-7-104,12 8 785,41 0-664,-32 2-795,300 0 1350,-532 0-1187,214 2-1274,24 3 505,24 2 380,154 2 179,-188-9 22,-4 0 42,-57-1-83,-39 0-521,36 7-3428,48-4-1344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3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5857,'2'-1'10739,"10"-7"-17082,0 0-5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3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7922,'0'0'10874,"-2"0"-10802,11-4-5945,0-1-64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3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0 26 11931</inkml:trace>
  <inkml:trace contextRef="#ctx0" brushRef="#br0" timeOffset="1">0 26 11931,'37'-25'1272,"-37"31"-1272,-9 0-248,-5 3-3961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3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12187,'0'0'2976,"12"-6"-7857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3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9874,'49'6'812,"-2"-1"353,-1-3 6029,-42-2-6621,15 0-6412,-9 0 2126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3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1432,'0'0'20787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4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9778,'0'0'7698,"-3"0"-5994,22 0-5945,9-8-968,2-5-1744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4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9514,'0'0'13176,"-6"0"-16940,5 0 3756,-1 1 0,1-1 0,-1 0 0,1 0 0,-1 1-1,1-1 1,0 1 0,-1 0 0,1-1 0,-1 1 0,1 0-1,0 0 1,-2 1 0,2-1 3,1 0 14,7 1-2133,26 2-1339,-17-4-228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4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 7042,'0'0'7365,"4"-11"1536,1 9-9079,268-6 189,-296 10-167,1 1 0,-1 1-1,-40 12 1,11-2 102,-68 14 5,151-29-4792,-13-2-912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4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10 5049,'0'0'9023,"-10"-8"-2724,-26 7-4971,16 1-1067,-1 0 0,0 0 0,-31 7 1,78 2-314,48-1 399,110-2 0,-393-6-679,210 0 266,-1 0 0,0 0 0,0 0-1,0 0 1,0 0 0,0 0 0,1 0 0,-1 0-1,0 0 1,0 0 0,0 0 0,0 0-1,0 0 1,1 0 0,-1 0 0,0 0 0,0 0-1,0 1 1,0-1 0,0 0 0,1 0-1,-1 0 1,0 0 0,0 0 0,0 0 0,0 0-1,0 0 1,0 1 0,0-1 0,0 0 0,1 0-1,-1 0 1,0 0 0,0 0 0,0 1-1,0-1 1,0 0 0,0 0 0,0 0 0,0 0-1,0 0 1,0 1 0,0-1 0,0 0 0,0 0-1,0 0 1,0 0 0,0 1 0,0-1-1,0 0 1,0 0 0,0 0 0,0 0 0,0 0-1,-1 0 1,1 1 0,0-1 0,0 0-1,0 0 1,0 0 0,0 0 0,0 0 0,0 0-1,-1 0 1,1 1 0,0-1 0,0 0 0,0 0-1,21 8-7296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0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3273,'16'2'23257,"-12"0"-22059,1 0-4153,16 20 3019,0 0 0,-1 1 0,28 44 0,43 86 64,-79-131-144,58 109 8,103 272-1,-170-396-11,-1-2-7,0 0 0,-1-1-1,1 1 1,-1 0 0,0 0 0,0 6-1,1-28-9562,-2 3 2797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5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6 4401,'0'-5'12400,"-1"12"-12201,0 0 0,0 0 0,-1 0-1,0 0 1,0 0 0,0 0 0,-1-1 0,-5 9 0,-33 52 420,36-59-512,-122 175 924,99-148-856,-2-2 0,0 0-1,-37 27 1,-12 3 109,-2-3-1,-3-5 0,-136 69 1,163-93-2759,58-46-5039,-2 13 5868,1-17-4859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5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 9514,'0'0'7352,"0"0"-7302,0 0-1,-1-1 1,1 1 0,-1 0-1,1 0 1,0 0-1,-1 0 1,1-1-1,-1 1 1,1 0-1,-1 0 1,1 0 0,-1 0-1,1 0 1,-1 0-1,1 0 1,-1 0-1,1 1 1,-1-1-1,1 0 1,0 0 0,-1 0-1,1 0 1,-1 0-1,1 1 1,-1-1-1,1 0 1,0 1-1,-1-1 1,1 1 0,-45 130 2206,-116 281-1398,149-382-716,7-20-66,1 1-1,0 0 0,1 0 0,0 0 1,1 0-1,-2 19 0,6-29-56,-1 0 0,0-1 0,0 1 0,1 0 0,-1-1 1,0 1-1,1-1 0,-1 0 0,0 1 0,1-1 0,-1 0 0,1 0 0,-1 0 0,1 0 0,-1 0 0,0 0 0,1 0 1,2-1-1,2 1 44,24-3 165,0-1 0,0-1 0,-1-2 0,0 0 0,51-22 0,-22 8-150,-29 11-312,122-35 48,-130 41-1901,0 1-1,40-2 1,-45 5-3510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5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10114,'-1'-4'11028,"7"8"-10776,1 0 1,-1-1-1,1 0 1,0 0 0,0-1-1,0 0 1,13 3-1,60 3 322,-72-7-514,535 0 1284,-364-12-1025,15 0 1068,-247 16-370,53-5-954,0 2-273,-1 1 113,1 0 1,0 0-1,-1-1 0,0 1 1,0 0-1,0-1 1,0 1-1,0-1 0,0 1 1,0-1-1,-1 1 0,1-1 1,-1 0-1,0 0 1,0 0-1,0 0 0,-2 2 1,-2 1-765,1-1 0,-1-1 0,0 1 0,0-1 1,-1 0-1,-6 3 0,-10-1-5407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5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97 144,'0'0'15563,"8"-12"-14584,-4 11-827,-1-1 0,1 0 0,-1 1 0,1 0 1,0 0-1,0 0 0,0 0 0,0 1 0,7-1 0,7-1 225,37-7 282,-19 4-73,-1-2 1,46-14-1,-70 13 150,-16 1-317,-20-1-478,-131 1-1987,250 8-281,-61 2-2507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5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11666,'0'0'10115,"-2"0"-8731,7 0-1384,20 0-440,-1 0-1489,-4 4-3936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5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6873,'0'0'12665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7:0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4481,'0'0'4029,"22"0"-3316,-9 0 9255,-4 0-10223,0 0 0,1 1 0,-1 0 0,14 3-1,15 13-7163,-29-10 4165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7:0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312 8266,'-3'-1'9647,"-15"-4"-8389,-9 4-791,1 0-1,0 2 1,0 1 0,0 1 0,0 1-1,0 1 1,-37 13 0,-10 10 115,1 3 0,-99 58 0,-118 104 1345,258-168-1705,0 0 0,-39 44 0,55-52-121,1 0 0,1 1 0,0 1 1,1 0-1,-16 38 0,21-38-52,2-1-1,0 1 1,1 0-1,-3 32 1,3 77 166,4-112-211,0 9 23,0 1-1,6 30 1,-4-46-18,0-1 0,1 1 1,0-1-1,0 0 0,1 0 1,1 0-1,-1-1 0,1 0 1,8 10-1,-2-6 1,0 0 0,1 0 0,0-1 0,1-1 0,0 0 0,0-1 0,1 0 0,1-1 0,-1-1 0,1 0 0,1-1 0,21 5 0,21 4 47,1-3 0,62 4 1,-81-11-30,615 39 57,3-44-62,-637 0-27,341-8-15,108-1 6,43 10 82,543-2-76,-817-11 30,-190 6-10,1-2 1,76-24-1,-72 15 19,-2-2 0,-1-2 0,55-31-1,-85 40-25,-1-2 0,-1 0-1,0-1 1,-1 0 0,0-2-1,-1 0 1,-1-1 0,-1 0-1,24-39 1,-32 44 2,-1 0 0,0 0 1,0 0-1,-2-1 0,0 0 0,0 0 1,-1 0-1,1-16 0,-3 21-1,-1-1 0,0 0-1,0 1 1,-1-1 0,0 1-1,-1-1 1,0 1 0,0 0-1,-1-1 1,0 1 0,-1 0 0,0 1-1,-6-10 1,-14-17-12,-2 2 0,-2 0 0,0 2 0,-2 1 0,-65-49 0,-189-108-71,141 98 57,70 46 9,-2 3 1,-2 3 0,-1 4-1,-2 3 1,-119-28 0,-402-72-49,317 89-167,-573-7-1,806 50 3,-73 11-1,98-8-142,1 1 1,-1 0-1,2 2 0,-41 19 0,61-25 220,1-1 0,0 1 0,-1 1 1,1-1-1,0 0 0,0 1 0,0-1 0,0 1 0,1 0 0,-1 0 1,1 0-1,-1 0 0,1 1 0,0-1 0,-2 6 0,2-3-538,1 0 0,0 0-1,0 0 1,0-1 0,0 1 0,1 0-1,0 1 1,1-1 0,1 10-1,8 22-5663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7:0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786 123 3833,'0'0'11550,"-17"0"-8500,-1 2-2375,0 0-1,0 1 0,0 1 1,-19 7-1,3-1-24,-31 8 333,2 2 0,-73 34 0,108-41-804,1 1-1,1 2 1,0 0 0,1 2 0,0 1-1,2 0 1,-23 25 0,31-26-121,2 0-1,0 1 1,1 0 0,1 1 0,1 0 0,0 1 0,2 0 0,0 0-1,-7 37 1,7-15 5,1 0-1,3 1 0,2 87 1,3-124-54,-1 0 0,1 0 0,1 0 0,0-1-1,0 1 1,0 0 0,0-1 0,1 0 0,0 1 0,1-1 0,5 8 0,-1-4 9,0-1 0,0 1 0,1-2 0,1 1 0,18 13 0,-3-7 24,0-1 0,1-1 0,0-1 0,49 16 0,33 1 37,146 21-1,116-5 32,-205-27-82,110 6 11,481-22 1,83-10-27,-506 10-2,-284-2-9,269-5 29,-221-1-12,122-23 1,28-6 7,0 0-37,-162 14 109,-1-4 1,155-70-1,-237 94-94,12-5 93,175-82 788,-164 74-729,-1-1 0,-1 0 0,0-2 0,-1-1 1,26-27-1,-32 28-66,-2-2-1,0 0 1,-1-1 0,0 0 0,17-42-1,-23 46-55,-1 0 0,-1 0 0,-1 0-1,0-1 1,-1 0 0,-1 1 0,0-1 0,-2-34-1,-1 48-29,0-1-1,0 1 0,0 0 0,-1 0 0,1 0 0,-1-1 0,0 1 0,0 1 0,0-1 1,0 0-1,0 0 0,-5-4 0,-37-30-12,32 28 12,-16-11 2,-1 0 0,-1 2 0,-1 1 0,0 1 0,-2 2 0,-49-15 0,-211-37 17,129 33-7,-446-66 135,-5 44-12,603 54-131,-724-12 350,516 28-308,1 10-1,-231 57 0,126-4 118,238-52-165,-138 61 0,212-82-12,-10 5-28,2 0 0,-32 21 0,51-30-29,0-1 0,1 1 0,-1-1 0,1 1 0,-1-1-1,0 1 1,1-1 0,-1 1 0,1 0 0,0-1 0,-1 1 0,1 0 0,-1-1 0,1 1 0,0 0 0,0 0 0,-1-1-1,1 1 1,0 0 0,0 0 0,0 0 0,0-1 0,0 1 0,0 0 0,0 0 0,0 0 0,0-1 0,0 1 0,0 0 0,1 0-1,-1 0 1,0-1 0,1 1 0,-1 0 0,0-1 0,1 1 0,-1 0 0,1-1 0,-1 1 0,1 0 0,-1-1 0,1 1-1,-1-1 1,1 1 0,0-1 0,0 1 0,33 21-1715,-33-22 1709,49 22-3498,8-3-3785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7:1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1120,'0'-2'19036,"9"0"-17762,75 4-170,116 17 0,-277-18-981,22 0-134,23-1 5,14-1-15,0 1-1,1 1 1,-29 4-1,38 3-2745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0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 6801,'0'0'9783,"0"-5"-8654,0-14-162,0 14 1891,-2 19-2542,-9 173 1126,-11 138-238,15-236-604,5-60-1045,1-23-391,1-9-566,1-16-1816,5-4-2434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50:5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7434,'0'0'10794,"2"0"-10850,1 0-584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56:1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3449,'0'0'20876,"21"-49"-20804,-14 43-72,-2 4-592,6 2-1464,1 0-2577,0 0-4169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5:04:11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2197 6649,'0'0'8466,"-3"-3"-7000,0 1-1838,-2-5 3424,22 4-395,305 19-437,-170-6-1902,923 28 480,42 3-381,-269 6-99,733 46 244,-913-41-345,276 18 110,-635-52-322,1353 65 236,-1320-71-241,595 1 9,-199-84-42,-241 1 32,194-21 2,-38 2-217,-15 3 203,-12 0-116,-563 74 72,-1-3-1,0-2 1,-1-3 0,-1-2-1,-2-4 1,0-1 0,75-50-1,-119 68 30,-1-1 0,0 0-1,-1-1 1,-1-1-1,1 0 1,-2-1 0,15-21-1,-18 24-5,-2-1 0,1 0-1,-1 0 1,-1 0-1,0-1 1,-1 1 0,0-1-1,0 0 1,-2 0-1,2-24 1,-3 24-29,0-1 0,-1 1 1,0-1-1,-1 1 0,0 0 0,-1 0 0,0 0 1,-1 0-1,0 0 0,-1 0 0,0 1 1,-1 0-1,-8-11 0,-10-11-164,-1 1-1,-1 2 1,-2 0-1,-47-39 1,-140-86-386,148 116 433,-2 2-1,-1 4 0,-2 2 1,-95-26-1,-308-52-331,35 43 386,-136-27 164,379 52-25,-1045-190 0,-564 50-341,-346 20-458,1976 149 846,-749-47-680,1 32 309,572 26 224,-402 2-99,-449 96 31,915-55 200,-541 154 1,709-156 112,3 5 0,1 5 0,3 6 0,2 4 0,-127 91 0,72-30 447,-163 156-1,266-217-298,3 3-1,3 2 1,3 3 0,2 3 0,-53 98-1,86-134-347,-84 174 398,93-184-274,2 1 1,0 0 0,2 0-1,1 0 1,1 1 0,-1 44 0,5-55-21,-1 13 136,6 38 0,-4-56-143,1-1-1,1 1 1,0-1 0,0 0-1,1 0 1,1 0 0,5 9 0,2 1 39,2-1 0,0 0 0,1-2 1,1 1-1,1-2 0,0 0 0,2-1 0,-1-1 1,1-1-1,37 19 0,-5-7 70,1-3 0,1-2 0,73 18 0,-71-25-101,1-3-1,100 5 0,118-13 157,-140-4-165,47-6 90,4 0-416,-184 8 210,-1 0 0,1 0-1,0 0 1,-1 0 0,1 0-1,0 0 1,-1 1 0,1-1 0,0 0-1,-1 0 1,1 1 0,-1-1-1,1 1 1,0-1 0,-1 0 0,1 1-1,-1-1 1,1 1 0,-1-1-1,0 1 1,1-1 0,-1 1 0,1 0-1,-1-1 1,0 1 0,0 0-1,1-1 1,-1 1 0,0 1-1,3 23-5031,-2-19 3143,-1 17-8988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5:04:5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1512 830 4993,'0'0'9474,"1"-1"-9176,-1 1 0,0-1 0,1 0 0,-1 1 0,0-1 0,1 1 1,-1-1-1,0 1 0,0-1 0,0 0 0,0 1 0,0-1 0,0 1 0,1-1 0,-1 0 0,0 1 0,-1-1 0,1 1 0,0-1 0,0 0 0,0 1 0,0-1 1,-1 0-1,-29-4 278,-1 1 0,0 2 0,-48 2 0,40 0-233,-62 0 277,0 4 0,-110 20 0,168-17-455,-301 68 842,307-64-832,0 2 0,0 2-1,2 1 1,0 1 0,1 2 0,-62 46-1,78-47-70,0 0-1,2 1 0,0 1 0,1 0 0,1 1 0,1 0 0,1 2 0,-15 37 1,18-31-4,1 0 0,1 0 1,1 1-1,2 0 0,-1 36 1,5-57-74,-4 48 63,6 96 0,-1-140-75,1 1 0,1-1 0,0 0 0,0 0 0,2 0-1,-1-1 1,2 1 0,-1-1 0,2 0 0,13 19 0,-9-18 1,0 1 0,2-2 1,-1 1-1,1-2 0,1 0 1,0 0-1,22 11 0,3-2 66,2-2 1,0-2-1,1-1 1,0-2-1,76 12 0,800 83 553,-280-65-329,321 30-134,-481-23-24,1214 107 136,780-56-111,-2123-100-173,403-3 0,157-55 0,-538 27 0,2130-142 0,-1009-10 0,-1035 67 0,-150 31 0,-251 72 0,4-2 0,69-24 0,-113 32 0,-1 0 0,0-1 0,0 0 0,-1-2 0,0 1 0,0-2 0,-1 0 0,0 0 0,16-19 0,-25 23 0,0 1 0,0-1 0,-1 0 0,0 0 0,-1-1 0,1 1 0,-1-1 0,0 1 0,-1-1 0,1 0 0,-1 1 0,-1-1 0,1-12 0,-1 11 0,-1 1 0,1-1 0,-1 0 0,-1 1 0,1-1 0,-1 1 0,-1-1 0,1 1 0,-1 0 0,0 0 0,-1 0 0,-4-7 0,-9-5 0,0 0 0,-1 1 0,-1 1 0,-1 0 0,0 2 0,-42-24 0,-144-64 0,193 97 0,-228-93 0,-359-99 0,-271-16 0,654 165 0,-3742-601 0,2689 544 0,-3 59 0,159 75 0,-418 134 0,1514-159-2,-33 3-5,1 3 0,0 2 1,1 2-1,-51 20 0,92-28-74,0 1 0,-1 0 0,2 0-1,-1 0 1,1 1 0,0 0 0,0 1 0,1-1 0,0 1 0,-6 10 0,3-5 9,0 0 0,-22 21 0,26-30 66,-9 8-129,1 0 0,0 1-1,1 0 1,1 1 0,-11 15-1,21-8-8508,1-14 4530,0 2-3083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5:04:40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9 6025,'-2'0'21908,"255"-8"-20513,-252 8-1389,-4 0 1,-20 2-2,1 0 1,1 2-1,-1 1 1,-22 8-1,-9 1 28,10-3-17,16-4 31,1-1 1,-1-1-1,-51 3 0,78-8 79,2 1-119,0-1 0,1 1 0,-1-1 1,0 0-1,1 0 0,-1 1 0,0-2 0,0 1 1,5-1-1,6 0 9,59-2 117,1-4 1,71-17 0,8 0 5,-202 27-184,19-1 47,-39 6 1,-112 35-3,182-43-14,-1 0 0,0 0 0,1 0 0,-1 0 0,1 0 0,-1 0 0,1 1 0,-1-1 0,1 0 0,-1 0 0,1 0 0,-1 1 0,1-1 0,-1 0 0,1 1 0,-1-1 0,1 0 0,-1 1 0,1-1 0,0 0 0,-1 1 0,1-1 0,0 1 0,-1-1 0,0 2 0,14 3-155,25-1 132,48-3 40,0-3-1,117-18 0,-200 18 62,-14-1-51,-17 0-15,-247 3-117,274 0-66,13 2-572,163 0 570,-105-2 65,-69 0 114,-8 1 2,-1 0 0,0 0 0,1-1 0,-1 0 0,-11-1 0,-23 0-37,-12 8 35,-70 18-1,200-22-687,-38-5 694,-1-3 1,1-1-1,-1-1 1,59-21-1,-158 23 650,12 7-602,-80 15-1,12-1-257,111-16-155,7-2-1132,9-5-2502,-2 3 2559,15-14-6515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5:04:4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5697,'0'0'18217,"5"0"-17250,273-14 643,-100 3-1519,-151 11-82,-26 0-10,-4 0-25,-59 3 31,-110 21 0,55-5 4,82-13 14,35-6-15,11 0 0,83-5 27,0-4 0,128-31 0,-214 38 9,-11 0-8,-26-2 13,-43 1-42,14 2-11,-80 3 13,121-1-12,0 2 0,0-1 0,0 2 1,1 0-1,-30 12 0,46-16-23,-1 0-1,0 1 1,0-1 0,1 0-1,-1 0 1,0 1 0,0-1-1,1 0 1,-1 1 0,0-1-1,1 0 1,-1 1 0,1-1-1,-1 1 1,0-1 0,1 1-1,-1-1 1,1 1 0,-1 0-1,1-1 1,-1 1-1,1 0 1,0-1 0,-1 1-1,1 0 1,0-1 0,0 1-1,-1 1 1,2-1 8,0 0 0,0-1 0,0 1-1,0 0 1,-1-1 0,1 1 0,0 0 0,1-1 0,-1 1-1,0-1 1,0 0 0,0 1 0,0-1 0,0 0 0,2 1-1,56 5-24,-57-6 30,23 1 10,34 3 10,-1-3 0,64-7 0,-106 2 4,-16 4-11,0 0 1,1 0 0,-1 0-1,0 0 1,0 0-1,0 0 1,0 0 0,0 0-1,0 0 1,0 0-1,0 0 1,0 0 0,0 0-1,0 0 1,1 0 0,-1 0-1,0 0 1,0 0-1,0 0 1,0-1 0,0 1-1,0 0 1,0 0-1,0 0 1,0 0 0,0 0-1,0 0 1,0 0 0,0 0-1,0 0 1,0 0-1,0 0 1,0 0 0,0-1-1,0 1 1,0 0-1,0 0 1,0 0 0,0 0-1,0 0 1,0 0-1,0 0 1,0 0 0,0 0-1,0 0 1,0 0 0,0-1-1,0 1 1,0 0-1,0 0 1,0 0 0,0 0-1,0 0 1,0 0-1,0 0 1,0 0 0,0 0-1,0 0 1,0 0-1,0 0 1,-1 0 0,1 0-1,0 0 1,0 0 0,0-1-1,-26-4 13,-216-1-57,176 6 40,62 0 2,-14 1-38,18-1 36,-1 0 1,1 0-1,-1 0 1,1 0-1,-1 0 1,1 0-1,0 0 1,-1 0-1,1 0 1,-1 0-1,1 1 1,0-1-1,-1 0 1,1 0-1,0 1 1,-1-1-1,1 0 1,0 0 0,-1 1-1,1-1 1,0 0-1,0 1 1,-1-1-1,1 0 1,0 1-1,0-1 1,0 0-1,-1 1 1,1-1-1,0 1 1,0 0-1,4 0-43,1 0 0,-1 0 1,1 0-1,-1 0 0,1-1 0,0 1 0,4-2 0,-7 1 33,32 2-2,9 0 61,-1-1 1,50-7 0,-146-1 400,-92 5-959,156 2-5165,7 1 543,2 3-2968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5:04:4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6665,'0'0'7470,"5"14"-1786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5:04:4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9034,'0'0'10813,"0"2"-9391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56:4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10 187 5921,'0'0'11191,"-10"0"-4794,15 1-3392,28 3-1413,50 2-1944,449 0 988,-371-7-495,740-3 319,522 2 570,-372-17-568,906-56 86,-1481 63-450,294-9 100,850-9-77,-829 24-68,-330 1 41,626-17 36,-950 15-834,-151 7 225,0 1-1,0 0 0,0 1 0,-24 7 0,-1 0-444,-80 16-3132,-14 1-2790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56:4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6513,'0'0'13281,"0"-9"-11361,0-34 174,0 18 1515,0 24-3595,1 1 1,-1-1 0,1 1 0,0-1 0,-1 1 0,1-1 0,0 1 0,-1 0 0,1-1-1,0 1 1,0 0 0,0 0 0,-1-1 0,1 1 0,0 0 0,0 0 0,0 0 0,1 0-1,1-1 20,126-15 205,184-1 1,-227 15-93,1024-2 564,-557 8-333,471 24 701,-732-17-761,716-27 234,-706 4-354,439 2 327,-351 9-241,1725 18 79,-1487 6-363,265 6 0,2585-12 0,-2147 18 0,-1165-28 0,-162-8 0,-16-2 0,-189-35-3165,63 10-4528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1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2451 1064 4729,'-6'0'13577,"-18"0"-12200,18 1-1212,1 0 0,-1 1 0,1-1 0,0 1-1,-1 0 1,-5 4 0,-15 4 301,-4-2 3,-1-1-1,0-2 1,-42 2-1,-95-5 451,87-3-767,1-3 160,0-2 1,1-5 0,0-2-1,-105-33 1,-87-48 480,-74-61-159,132 40-377,196 103-114,0-1 0,-18-19 1,-10-8-111,19 19 18,-25-29 0,2 2 28,-6-6 135,-86-113-1,117 137-214,1 0 31,1 0 0,2-2 1,-23-46-1,34 58 561,0 4-3509,8 17 2329,0 0 1,0 0 0,0-1-1,0 1 1,1 0 0,-1 0 0,0 0-1,0 0 1,1 1 0,-1-1 0,1 0-1,-1 0 1,1 0 0,-1 0 0,1 1-1,0 0 1,-9 17-10377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57:0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14875,'0'0'10858,"30"0"-10994,7-9-1000,-2 1-2577,-2-3-3952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57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16956,'0'0'9546,"47"0"-9978,-15-6-1305,-1-2-2920,-1-1-4729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19 459 3409,'0'0'15442,"-14"-5"-8270,11-115-5722,1-69-1278,3 180-141,1 1 0,0 0 0,0 0 0,0 0 0,1 0-1,0 1 1,1-1 0,0 1 0,0 0 0,0 0 0,1 0 0,0 0 0,0 1 0,1 0 0,0 0 0,9-7 0,-10 11-26,0-1-1,0 1 0,1 0 0,-1 1 0,1 0 1,-1-1-1,1 2 0,-1-1 0,1 1 0,0-1 1,-1 2-1,1-1 0,0 0 0,-1 1 0,9 3 1,-1-1 1,-1 2 1,0 0-1,-1 0 1,1 1-1,17 12 1,4 5-31,149 91-723,-153-95-1202,-14-3-3995,-11-5-1787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0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10546,'0'0'8530,"0"0"-8498,0 0 0,-1 0 1,1 0-1,0-1 0,0 1 0,0 0 0,0 0 0,0 0 0,0 0 0,0 0 1,0-1-1,0 1 0,0 0 0,0 0 0,0 0 0,0 0 0,0 0 1,0-1-1,0 1 0,0 0 0,0 0 0,0 0 0,1 0 0,-1 0 1,0 0-1,0-1 0,0 1 0,0 0 0,0 0 0,0 0 0,0 0 1,0 0-1,0 0 0,1 0 0,-1 0 0,0-1 0,0 1 0,0 0 1,0 0-1,0 0 0,0 0 0,1 0 0,-1 0 0,0 0 0,0 0 1,0 0-1,0 0 0,0 0 0,1 0 0,-1 0 0,0 0 0,0 0 1,0 0-1,0 0 0,0 0 0,1 0 0,-1 0 0,0 0 0,13 11 545,0 0-1,0 1 0,-1 0 0,14 19 0,2 2-36,38 34-26,-30-32-1027,-2 2-1,30 41 0,-60-71-987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0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10058,'0'0'6824,"-24"19"-5873,-75 63-115,76-61-418,0 2 0,1 0 0,-29 40 0,11-13-65,-128 161-821,141-176-1246,20-28-1100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4:46:0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5961,'0'0'14939,"89"-2"-13906,-31 6-25,12 0-320,9-2-216,0-2-200,-4 0-152,-13 0-120,-15 0-808,-21-2-1144,-13-8-2193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6DA0E-06C4-45C3-B6A7-F29A35380790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7397-743E-430E-B20D-2ACED515953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81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1243E1C-9208-4947-8930-58D59B0F874C}" type="slidenum">
              <a:rPr lang="en-GB">
                <a:solidFill>
                  <a:srgbClr val="000000"/>
                </a:solidFill>
              </a:rPr>
              <a:pPr/>
              <a:t>26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1243E1C-9208-4947-8930-58D59B0F874C}" type="slidenum">
              <a:rPr lang="en-GB">
                <a:solidFill>
                  <a:srgbClr val="000000"/>
                </a:solidFill>
              </a:rPr>
              <a:pPr/>
              <a:t>28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1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1243E1C-9208-4947-8930-58D59B0F874C}" type="slidenum">
              <a:rPr lang="en-GB">
                <a:solidFill>
                  <a:srgbClr val="000000"/>
                </a:solidFill>
              </a:rPr>
              <a:pPr/>
              <a:t>31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1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1243E1C-9208-4947-8930-58D59B0F874C}" type="slidenum">
              <a:rPr lang="en-GB">
                <a:solidFill>
                  <a:srgbClr val="000000"/>
                </a:solidFill>
              </a:rPr>
              <a:pPr/>
              <a:t>33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1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FFE3E3A-F055-45F3-8739-0373472EF438}" type="slidenum">
              <a:rPr lang="en-GB">
                <a:solidFill>
                  <a:srgbClr val="000000"/>
                </a:solidFill>
              </a:rPr>
              <a:pPr/>
              <a:t>15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53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4C889E3-8793-45EE-9F3F-9168B853B6EC}" type="slidenum">
              <a:rPr lang="en-GB">
                <a:solidFill>
                  <a:srgbClr val="000000"/>
                </a:solidFill>
              </a:rPr>
              <a:pPr/>
              <a:t>36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3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E295873-F163-4043-AE9F-727A6498DC64}" type="slidenum">
              <a:rPr lang="en-GB">
                <a:solidFill>
                  <a:srgbClr val="000000"/>
                </a:solidFill>
              </a:rPr>
              <a:pPr/>
              <a:t>37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3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4C889E3-8793-45EE-9F3F-9168B853B6EC}" type="slidenum">
              <a:rPr lang="en-GB">
                <a:solidFill>
                  <a:srgbClr val="000000"/>
                </a:solidFill>
              </a:rPr>
              <a:pPr/>
              <a:t>39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3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E295873-F163-4043-AE9F-727A6498DC64}" type="slidenum">
              <a:rPr lang="en-GB">
                <a:solidFill>
                  <a:srgbClr val="000000"/>
                </a:solidFill>
              </a:rPr>
              <a:pPr/>
              <a:t>40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3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E295873-F163-4043-AE9F-727A6498DC64}" type="slidenum">
              <a:rPr lang="en-GB">
                <a:solidFill>
                  <a:srgbClr val="000000"/>
                </a:solidFill>
              </a:rPr>
              <a:pPr/>
              <a:t>41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5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E295873-F163-4043-AE9F-727A6498DC64}" type="slidenum">
              <a:rPr lang="en-GB">
                <a:solidFill>
                  <a:srgbClr val="000000"/>
                </a:solidFill>
              </a:rPr>
              <a:pPr/>
              <a:t>42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1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9283700"/>
            <a:ext cx="2971800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5AA3751-7834-4283-A15D-7636A69DA5C0}" type="slidenum">
              <a:rPr lang="en-GB">
                <a:solidFill>
                  <a:srgbClr val="000000"/>
                </a:solidFill>
              </a:rPr>
              <a:pPr/>
              <a:t>43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7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E295873-F163-4043-AE9F-727A6498DC64}" type="slidenum">
              <a:rPr lang="en-GB">
                <a:solidFill>
                  <a:srgbClr val="000000"/>
                </a:solidFill>
              </a:rPr>
              <a:pPr/>
              <a:t>44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E295873-F163-4043-AE9F-727A6498DC64}" type="slidenum">
              <a:rPr lang="en-GB">
                <a:solidFill>
                  <a:srgbClr val="000000"/>
                </a:solidFill>
              </a:rPr>
              <a:pPr/>
              <a:t>45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9283700"/>
            <a:ext cx="2971800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5AA3751-7834-4283-A15D-7636A69DA5C0}" type="slidenum">
              <a:rPr lang="en-GB">
                <a:solidFill>
                  <a:srgbClr val="000000"/>
                </a:solidFill>
              </a:rPr>
              <a:pPr/>
              <a:t>46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59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9283700"/>
            <a:ext cx="2971800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13C72D8-1252-4CFE-9E4C-682421052117}" type="slidenum">
              <a:rPr lang="en-GB">
                <a:solidFill>
                  <a:srgbClr val="000000"/>
                </a:solidFill>
              </a:rPr>
              <a:pPr/>
              <a:t>47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563B3FF-4C14-438F-AF1C-7EF46DE72B81}" type="slidenum">
              <a:rPr lang="en-GB">
                <a:solidFill>
                  <a:srgbClr val="000000"/>
                </a:solidFill>
              </a:rPr>
              <a:pPr/>
              <a:t>21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6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Chapter Name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September 98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092"/>
            <a:ext cx="2971800" cy="457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563B3FF-4C14-438F-AF1C-7EF46DE72B81}" type="slidenum">
              <a:rPr lang="en-GB">
                <a:solidFill>
                  <a:srgbClr val="000000"/>
                </a:solidFill>
              </a:rPr>
              <a:pPr/>
              <a:t>23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6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397-743E-430E-B20D-2ACED5159537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D1EAEE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53FEE3A3-50A9-4DEF-95BD-9E6412337AE7}" type="datetime1">
              <a:rPr lang="en-US"/>
              <a:pPr>
                <a:defRPr/>
              </a:pPr>
              <a:t>11/8/23</a:t>
            </a:fld>
            <a:r>
              <a:rPr lang="en-US"/>
              <a:t>September 98</a:t>
            </a: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>
                <a:solidFill>
                  <a:srgbClr val="D1EAEE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Name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375EFD4-C9A3-412C-8102-9F7C7CA04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6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 ©Pearson Education 2009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0277B05-229B-4E3D-B295-38A9034E5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D1EAEE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FB933B35-DE3B-47E1-8C90-AE77C860FEA6}" type="datetime1">
              <a:rPr lang="en-US"/>
              <a:pPr>
                <a:defRPr/>
              </a:pPr>
              <a:t>11/8/23</a:t>
            </a:fld>
            <a:r>
              <a:rPr lang="en-US"/>
              <a:t>September 98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>
                <a:solidFill>
                  <a:srgbClr val="D1EAEE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58C959-0046-4A33-97C9-F97023D5D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2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 ©Pearson Education 2009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19D97C0-DB00-4F1D-9607-27489C203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0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 ©Pearson Education 2009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256D071-63A4-4D89-9B9C-DE357B324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87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 ©Pearson Education 2009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1973AB-9DA3-4F0C-8A81-61A26EB2A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20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 ©Pearson Education 2009</a:t>
            </a:r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6366F31-496B-430C-8E5A-659C84C59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83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 ©Pearson Education 2009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ECDF09F-DD0E-48DF-91F2-5904DE87D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solidFill>
                <a:prstClr val="black"/>
              </a:solidFill>
              <a:latin typeface="Constantia"/>
              <a:cs typeface="Arial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solidFill>
                <a:prstClr val="black"/>
              </a:solidFill>
              <a:latin typeface="Constantia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045C75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80F315DC-90BF-4625-BF45-2D0B811D9B53}" type="datetime1">
              <a:rPr lang="en-US"/>
              <a:pPr>
                <a:defRPr/>
              </a:pPr>
              <a:t>11/8/23</a:t>
            </a:fld>
            <a:r>
              <a:rPr lang="en-US"/>
              <a:t>September 98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Name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DFA4C61-2B75-4578-AE75-9134A7B7B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42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 ©Pearson Education 2009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E8E367E-7698-4233-9E24-E53B7769E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1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 ©Pearson Education 2009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B8FE81A-8AD7-4253-BF34-1335BB551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823FE1-3922-474F-88F8-91C33CF6131B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0BAF01-CB01-47B7-BA03-FA9A97619E8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solidFill>
                <a:prstClr val="black"/>
              </a:solidFill>
              <a:latin typeface="Constantia"/>
              <a:cs typeface="Arial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solidFill>
                <a:prstClr val="black"/>
              </a:solidFill>
              <a:latin typeface="Constantia"/>
              <a:cs typeface="Arial" charset="0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68313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045C75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©Pearson Education 2009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1FE39061-C226-49D9-80E6-CDEE82549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080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Tahom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80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50" Type="http://schemas.openxmlformats.org/officeDocument/2006/relationships/customXml" Target="../ink/ink25.xml"/><Relationship Id="rId7" Type="http://schemas.openxmlformats.org/officeDocument/2006/relationships/customXml" Target="../ink/ink3.xml"/><Relationship Id="rId2" Type="http://schemas.openxmlformats.org/officeDocument/2006/relationships/image" Target="../media/image2.wmf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customXml" Target="../ink/ink23.xml"/><Relationship Id="rId20" Type="http://schemas.openxmlformats.org/officeDocument/2006/relationships/image" Target="../media/image11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31.xml"/><Relationship Id="rId18" Type="http://schemas.openxmlformats.org/officeDocument/2006/relationships/image" Target="../media/image36.png"/><Relationship Id="rId26" Type="http://schemas.openxmlformats.org/officeDocument/2006/relationships/image" Target="../media/image39.png"/><Relationship Id="rId3" Type="http://schemas.openxmlformats.org/officeDocument/2006/relationships/customXml" Target="../ink/ink26.xml"/><Relationship Id="rId21" Type="http://schemas.openxmlformats.org/officeDocument/2006/relationships/customXml" Target="../ink/ink35.xml"/><Relationship Id="rId7" Type="http://schemas.openxmlformats.org/officeDocument/2006/relationships/customXml" Target="../ink/ink28.xml"/><Relationship Id="rId12" Type="http://schemas.openxmlformats.org/officeDocument/2006/relationships/image" Target="../media/image33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0.xml"/><Relationship Id="rId24" Type="http://schemas.openxmlformats.org/officeDocument/2006/relationships/image" Target="../media/image38.png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40.png"/><Relationship Id="rId10" Type="http://schemas.openxmlformats.org/officeDocument/2006/relationships/image" Target="../media/image32.png"/><Relationship Id="rId19" Type="http://schemas.openxmlformats.org/officeDocument/2006/relationships/customXml" Target="../ink/ink34.xml"/><Relationship Id="rId4" Type="http://schemas.openxmlformats.org/officeDocument/2006/relationships/image" Target="../media/image29.png"/><Relationship Id="rId9" Type="http://schemas.openxmlformats.org/officeDocument/2006/relationships/customXml" Target="../ink/ink29.xml"/><Relationship Id="rId14" Type="http://schemas.openxmlformats.org/officeDocument/2006/relationships/image" Target="../media/image34.png"/><Relationship Id="rId22" Type="http://schemas.openxmlformats.org/officeDocument/2006/relationships/image" Target="../media/image16.png"/><Relationship Id="rId27" Type="http://schemas.openxmlformats.org/officeDocument/2006/relationships/customXml" Target="../ink/ink38.xml"/><Relationship Id="rId30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61.png"/><Relationship Id="rId4" Type="http://schemas.openxmlformats.org/officeDocument/2006/relationships/customXml" Target="../ink/ink4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2.wmf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2.w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0" Type="http://schemas.openxmlformats.org/officeDocument/2006/relationships/customXml" Target="../ink/ink51.xml"/><Relationship Id="rId4" Type="http://schemas.openxmlformats.org/officeDocument/2006/relationships/customXml" Target="../ink/ink48.xml"/><Relationship Id="rId9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7BUIS030W </a:t>
            </a:r>
            <a:b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System Concepts and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887488"/>
          </a:xfrm>
        </p:spPr>
        <p:txBody>
          <a:bodyPr>
            <a:normAutofit/>
          </a:bodyPr>
          <a:lstStyle/>
          <a:p>
            <a:endParaRPr lang="en-GB" b="1" dirty="0"/>
          </a:p>
          <a:p>
            <a:pPr algn="ctr">
              <a:buNone/>
            </a:pPr>
            <a:r>
              <a:rPr lang="en-GB" sz="2800" b="1" dirty="0"/>
              <a:t>Lecture -5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Logical database design- </a:t>
            </a:r>
            <a:br>
              <a:rPr lang="en-GB" sz="4000" dirty="0"/>
            </a:br>
            <a:r>
              <a:rPr lang="en-GB" sz="4000" b="1" dirty="0"/>
              <a:t>Relational model </a:t>
            </a:r>
            <a:r>
              <a:rPr lang="en-GB" sz="4000" dirty="0"/>
              <a:t>and </a:t>
            </a:r>
            <a:r>
              <a:rPr lang="en-GB" sz="4000" b="1" dirty="0"/>
              <a:t>Relational 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38912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GB" sz="3600" dirty="0"/>
              <a:t>In order to identify where to place the primary key and foreign key, first establish which entity is the </a:t>
            </a:r>
            <a:r>
              <a:rPr lang="en-GB" sz="3600" b="1" dirty="0"/>
              <a:t>‘parent’</a:t>
            </a:r>
            <a:r>
              <a:rPr lang="en-GB" sz="3600" dirty="0"/>
              <a:t> and which is the </a:t>
            </a:r>
            <a:r>
              <a:rPr lang="en-GB" sz="3600" b="1" dirty="0"/>
              <a:t>‘child’.</a:t>
            </a:r>
          </a:p>
          <a:p>
            <a:pPr marL="514350" indent="-514350">
              <a:buNone/>
            </a:pPr>
            <a:r>
              <a:rPr lang="en-GB" sz="3600" dirty="0"/>
              <a:t>The parent entity refers to the entity that posts a copy of its primary key to act as a foreign key to represent a relation in the child entity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Logical database design- </a:t>
            </a:r>
            <a:br>
              <a:rPr lang="en-GB" sz="4000" dirty="0"/>
            </a:br>
            <a:r>
              <a:rPr lang="en-AU" sz="4000" b="1" dirty="0">
                <a:cs typeface="Times New Roman" pitchFamily="18" charset="0"/>
              </a:rPr>
              <a:t>Mapping relationships from conceptual to logical</a:t>
            </a:r>
            <a:endParaRPr lang="en-GB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1520" y="2060848"/>
            <a:ext cx="8892480" cy="4389120"/>
          </a:xfrm>
        </p:spPr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GB" sz="3600" b="1" i="1" dirty="0">
                <a:cs typeface="Times New Roman" pitchFamily="18" charset="0"/>
              </a:rPr>
              <a:t>One-to-many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sz="3600" b="1" i="1" dirty="0">
                <a:cs typeface="Times New Roman" pitchFamily="18" charset="0"/>
              </a:rPr>
              <a:t>One-to-one</a:t>
            </a:r>
          </a:p>
          <a:p>
            <a:pPr marL="1245870" lvl="2" indent="-514350">
              <a:buFont typeface="+mj-lt"/>
              <a:buAutoNum type="arabicParenR"/>
            </a:pPr>
            <a:r>
              <a:rPr lang="en-GB" sz="3300" b="1" i="1" dirty="0">
                <a:cs typeface="Times New Roman" pitchFamily="18" charset="0"/>
              </a:rPr>
              <a:t>One-to-one mandatory on both sides</a:t>
            </a:r>
          </a:p>
          <a:p>
            <a:pPr marL="1188720" lvl="2" indent="-457200">
              <a:buFont typeface="+mj-lt"/>
              <a:buAutoNum type="arabicParenR"/>
            </a:pPr>
            <a:r>
              <a:rPr lang="en-GB" sz="3300" b="1" i="1" dirty="0">
                <a:cs typeface="Times New Roman" pitchFamily="18" charset="0"/>
              </a:rPr>
              <a:t>One-to-one optional on one side</a:t>
            </a:r>
          </a:p>
          <a:p>
            <a:pPr marL="1188720" lvl="2" indent="-457200">
              <a:buFont typeface="+mj-lt"/>
              <a:buAutoNum type="arabicParenR"/>
            </a:pPr>
            <a:r>
              <a:rPr lang="en-GB" sz="3300" b="1" i="1" dirty="0">
                <a:cs typeface="Times New Roman" pitchFamily="18" charset="0"/>
              </a:rPr>
              <a:t>One-to-one optional on both sides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sz="3600" b="1" i="1" dirty="0">
                <a:cs typeface="Times New Roman" pitchFamily="18" charset="0"/>
              </a:rPr>
              <a:t>Many-to-many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sz="3600" b="1" i="1" dirty="0">
                <a:cs typeface="Times New Roman" pitchFamily="18" charset="0"/>
              </a:rPr>
              <a:t>Complex relationship : Ternary</a:t>
            </a:r>
          </a:p>
          <a:p>
            <a:pPr marL="514350" indent="-514350">
              <a:buNone/>
            </a:pPr>
            <a:endParaRPr lang="en-GB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676456" cy="936104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One to Many (1:M)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424936" cy="47338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In the above example:</a:t>
            </a:r>
          </a:p>
          <a:p>
            <a:pPr>
              <a:buNone/>
            </a:pPr>
            <a:r>
              <a:rPr lang="en-GB" sz="3200" dirty="0"/>
              <a:t>The cardinality can be described as:  </a:t>
            </a:r>
          </a:p>
          <a:p>
            <a:pPr>
              <a:buNone/>
            </a:pPr>
            <a:r>
              <a:rPr lang="en-GB" sz="3200" b="1" dirty="0"/>
              <a:t>One</a:t>
            </a:r>
            <a:r>
              <a:rPr lang="en-GB" sz="3200" dirty="0"/>
              <a:t> manager manages </a:t>
            </a:r>
            <a:r>
              <a:rPr lang="en-GB" sz="3200" b="1" dirty="0"/>
              <a:t>many </a:t>
            </a:r>
            <a:r>
              <a:rPr lang="en-GB" sz="3200" dirty="0"/>
              <a:t>clients</a:t>
            </a:r>
          </a:p>
          <a:p>
            <a:pPr>
              <a:buNone/>
            </a:pPr>
            <a:r>
              <a:rPr lang="en-GB" sz="3200" dirty="0"/>
              <a:t>This is a one to many relationship.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6"/>
          <p:cNvGrpSpPr/>
          <p:nvPr/>
        </p:nvGrpSpPr>
        <p:grpSpPr>
          <a:xfrm>
            <a:off x="827584" y="2060848"/>
            <a:ext cx="6624736" cy="1080120"/>
            <a:chOff x="899592" y="5229200"/>
            <a:chExt cx="6624736" cy="720080"/>
          </a:xfrm>
        </p:grpSpPr>
        <p:sp>
          <p:nvSpPr>
            <p:cNvPr id="6" name="Rectangle 5"/>
            <p:cNvSpPr/>
            <p:nvPr/>
          </p:nvSpPr>
          <p:spPr>
            <a:xfrm>
              <a:off x="899592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92080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Staff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3131840" y="5589240"/>
              <a:ext cx="21602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419872" y="522920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Manages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28244FA-CE59-4D79-9EBC-FB0F1058E302}"/>
                </a:ext>
              </a:extLst>
            </p:cNvPr>
            <p:cNvSpPr/>
            <p:nvPr/>
          </p:nvSpPr>
          <p:spPr>
            <a:xfrm rot="5400000" flipH="1">
              <a:off x="4463988" y="5337212"/>
              <a:ext cx="216024" cy="144016"/>
            </a:xfrm>
            <a:prstGeom prst="triangle">
              <a:avLst/>
            </a:prstGeom>
            <a:solidFill>
              <a:srgbClr val="660033"/>
            </a:solidFill>
            <a:ln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31840" y="27089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8" y="27089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676456" cy="936104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 One to Many (1:M)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304" y="1820117"/>
            <a:ext cx="8424936" cy="47338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None/>
            </a:pPr>
            <a:r>
              <a:rPr lang="en-GB" dirty="0"/>
              <a:t>Steps involved:</a:t>
            </a:r>
          </a:p>
          <a:p>
            <a:r>
              <a:rPr lang="en-GB" dirty="0"/>
              <a:t>Create 2 tables</a:t>
            </a:r>
          </a:p>
          <a:p>
            <a:r>
              <a:rPr lang="en-GB" dirty="0"/>
              <a:t>Parent is the entity on the ‘one’ side- Manager</a:t>
            </a:r>
          </a:p>
          <a:p>
            <a:r>
              <a:rPr lang="en-GB" dirty="0"/>
              <a:t>Child is the entity on the ‘many’ side- Staff</a:t>
            </a:r>
          </a:p>
          <a:p>
            <a:pPr>
              <a:defRPr/>
            </a:pPr>
            <a:r>
              <a:rPr lang="en-US" dirty="0"/>
              <a:t>Create the foreign key (FK) on the Child  table as a copy of the primary key (PK ) of the Parent table </a:t>
            </a:r>
            <a:endParaRPr lang="en-US" sz="2800" dirty="0"/>
          </a:p>
          <a:p>
            <a:pPr marL="274320" lvl="1" indent="-274320">
              <a:buClr>
                <a:schemeClr val="accent3"/>
              </a:buClr>
              <a:buSzPct val="95000"/>
              <a:defRPr/>
            </a:pPr>
            <a:r>
              <a:rPr lang="en-US" sz="2600" dirty="0"/>
              <a:t>FK of the Child Table references the PK of Parent Table</a:t>
            </a:r>
          </a:p>
          <a:p>
            <a:pPr>
              <a:buNone/>
              <a:defRPr/>
            </a:pPr>
            <a:endParaRPr lang="en-GB" dirty="0"/>
          </a:p>
          <a:p>
            <a:pPr>
              <a:buNone/>
              <a:defRPr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827584" y="2060848"/>
            <a:ext cx="6624736" cy="801380"/>
            <a:chOff x="827584" y="2060848"/>
            <a:chExt cx="6624736" cy="801380"/>
          </a:xfrm>
        </p:grpSpPr>
        <p:grpSp>
          <p:nvGrpSpPr>
            <p:cNvPr id="5" name="Group 6"/>
            <p:cNvGrpSpPr/>
            <p:nvPr/>
          </p:nvGrpSpPr>
          <p:grpSpPr>
            <a:xfrm>
              <a:off x="827584" y="2060848"/>
              <a:ext cx="6624736" cy="720080"/>
              <a:chOff x="899592" y="5229200"/>
              <a:chExt cx="6624736" cy="7200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99592" y="5229200"/>
                <a:ext cx="223224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Manager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92080" y="5229200"/>
                <a:ext cx="223224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Staff</a:t>
                </a:r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1"/>
              </p:cNvCxnSpPr>
              <p:nvPr/>
            </p:nvCxnSpPr>
            <p:spPr>
              <a:xfrm>
                <a:off x="3131840" y="5589240"/>
                <a:ext cx="216024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19872" y="5229200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Manages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128244FA-CE59-4D79-9EBC-FB0F1058E302}"/>
                  </a:ext>
                </a:extLst>
              </p:cNvPr>
              <p:cNvSpPr/>
              <p:nvPr/>
            </p:nvSpPr>
            <p:spPr>
              <a:xfrm rot="5400000" flipH="1">
                <a:off x="4463988" y="5337212"/>
                <a:ext cx="216024" cy="144016"/>
              </a:xfrm>
              <a:prstGeom prst="triangle">
                <a:avLst/>
              </a:prstGeom>
              <a:solidFill>
                <a:srgbClr val="660033"/>
              </a:solidFill>
              <a:ln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131840" y="249289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1..1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249289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1..*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161147-C6C3-4F88-A521-3A2AEE97D916}"/>
                  </a:ext>
                </a:extLst>
              </p14:cNvPr>
              <p14:cNvContentPartPr/>
              <p14:nvPr/>
            </p14:nvContentPartPr>
            <p14:xfrm>
              <a:off x="3427237" y="2812532"/>
              <a:ext cx="131400" cy="12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161147-C6C3-4F88-A521-3A2AEE97D9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8597" y="2803532"/>
                <a:ext cx="149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15123A-1C71-4066-B28D-7CE85876455B}"/>
                  </a:ext>
                </a:extLst>
              </p14:cNvPr>
              <p14:cNvContentPartPr/>
              <p14:nvPr/>
            </p14:nvContentPartPr>
            <p14:xfrm>
              <a:off x="4944637" y="2785892"/>
              <a:ext cx="125280" cy="1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15123A-1C71-4066-B28D-7CE8587645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5637" y="2777252"/>
                <a:ext cx="14292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90BA54D-21BE-4C55-893F-B0395A168E24}"/>
              </a:ext>
            </a:extLst>
          </p:cNvPr>
          <p:cNvGrpSpPr/>
          <p:nvPr/>
        </p:nvGrpSpPr>
        <p:grpSpPr>
          <a:xfrm>
            <a:off x="2712637" y="2825132"/>
            <a:ext cx="1076040" cy="489960"/>
            <a:chOff x="2712637" y="2825132"/>
            <a:chExt cx="107604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C337F9-23A1-400D-A710-934F68A2C437}"/>
                    </a:ext>
                  </a:extLst>
                </p14:cNvPr>
                <p14:cNvContentPartPr/>
                <p14:nvPr/>
              </p14:nvContentPartPr>
              <p14:xfrm>
                <a:off x="3490957" y="2825132"/>
                <a:ext cx="178920" cy="322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C337F9-23A1-400D-A710-934F68A2C43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81957" y="2816492"/>
                  <a:ext cx="196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20A6EC-32F4-47C7-AF68-7E2DC9B1CE0A}"/>
                    </a:ext>
                  </a:extLst>
                </p14:cNvPr>
                <p14:cNvContentPartPr/>
                <p14:nvPr/>
              </p14:nvContentPartPr>
              <p14:xfrm>
                <a:off x="3772477" y="3080732"/>
                <a:ext cx="16200" cy="234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20A6EC-32F4-47C7-AF68-7E2DC9B1CE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3477" y="3072092"/>
                  <a:ext cx="33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0FFE63-32C6-46C2-8002-16A1855C6922}"/>
                    </a:ext>
                  </a:extLst>
                </p14:cNvPr>
                <p14:cNvContentPartPr/>
                <p14:nvPr/>
              </p14:nvContentPartPr>
              <p14:xfrm>
                <a:off x="2746117" y="2860052"/>
                <a:ext cx="882720" cy="40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0FFE63-32C6-46C2-8002-16A1855C692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37117" y="2851052"/>
                  <a:ext cx="9003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56C10B4-B27A-4E28-9BFB-318588990913}"/>
                    </a:ext>
                  </a:extLst>
                </p14:cNvPr>
                <p14:cNvContentPartPr/>
                <p14:nvPr/>
              </p14:nvContentPartPr>
              <p14:xfrm>
                <a:off x="2712637" y="2828372"/>
                <a:ext cx="187920" cy="165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56C10B4-B27A-4E28-9BFB-3185889909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03637" y="2819372"/>
                  <a:ext cx="20556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E4AC87-3DF7-44EA-AA6F-99E189F66A57}"/>
              </a:ext>
            </a:extLst>
          </p:cNvPr>
          <p:cNvGrpSpPr/>
          <p:nvPr/>
        </p:nvGrpSpPr>
        <p:grpSpPr>
          <a:xfrm>
            <a:off x="4296997" y="2870132"/>
            <a:ext cx="1839240" cy="443880"/>
            <a:chOff x="4296997" y="2870132"/>
            <a:chExt cx="183924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99249E-D54E-436E-94E6-8B453CA66934}"/>
                    </a:ext>
                  </a:extLst>
                </p14:cNvPr>
                <p14:cNvContentPartPr/>
                <p14:nvPr/>
              </p14:nvContentPartPr>
              <p14:xfrm>
                <a:off x="4338757" y="3135812"/>
                <a:ext cx="113400" cy="12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99249E-D54E-436E-94E6-8B453CA669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29757" y="3126812"/>
                  <a:ext cx="131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055E3B-006B-4F09-9677-90064AA4AC63}"/>
                    </a:ext>
                  </a:extLst>
                </p14:cNvPr>
                <p14:cNvContentPartPr/>
                <p14:nvPr/>
              </p14:nvContentPartPr>
              <p14:xfrm>
                <a:off x="4308157" y="3109532"/>
                <a:ext cx="174600" cy="192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055E3B-006B-4F09-9677-90064AA4AC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99157" y="3100532"/>
                  <a:ext cx="192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65CFD6-2D7D-4E14-9084-C96A13810C59}"/>
                    </a:ext>
                  </a:extLst>
                </p14:cNvPr>
                <p14:cNvContentPartPr/>
                <p14:nvPr/>
              </p14:nvContentPartPr>
              <p14:xfrm>
                <a:off x="4296997" y="3190892"/>
                <a:ext cx="215640" cy="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65CFD6-2D7D-4E14-9084-C96A13810C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87997" y="3182252"/>
                  <a:ext cx="233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1FE17E-45A9-40FB-A6D8-FA720B96BB46}"/>
                    </a:ext>
                  </a:extLst>
                </p14:cNvPr>
                <p14:cNvContentPartPr/>
                <p14:nvPr/>
              </p14:nvContentPartPr>
              <p14:xfrm>
                <a:off x="4558357" y="2916212"/>
                <a:ext cx="1439640" cy="397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1FE17E-45A9-40FB-A6D8-FA720B96BB4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49357" y="2907572"/>
                  <a:ext cx="14572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53F2A6-7BDA-404D-BFC1-3CAE9837E271}"/>
                    </a:ext>
                  </a:extLst>
                </p14:cNvPr>
                <p14:cNvContentPartPr/>
                <p14:nvPr/>
              </p14:nvContentPartPr>
              <p14:xfrm>
                <a:off x="5811157" y="2870132"/>
                <a:ext cx="325080" cy="189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53F2A6-7BDA-404D-BFC1-3CAE9837E2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02157" y="2861492"/>
                  <a:ext cx="3427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8A8968-FA64-47DA-AEF2-EF506723C1DB}"/>
              </a:ext>
            </a:extLst>
          </p:cNvPr>
          <p:cNvGrpSpPr/>
          <p:nvPr/>
        </p:nvGrpSpPr>
        <p:grpSpPr>
          <a:xfrm>
            <a:off x="6385357" y="2812532"/>
            <a:ext cx="1009800" cy="312480"/>
            <a:chOff x="6385357" y="2812532"/>
            <a:chExt cx="100980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063231-5D8C-424E-B180-9E18B64380BA}"/>
                    </a:ext>
                  </a:extLst>
                </p14:cNvPr>
                <p14:cNvContentPartPr/>
                <p14:nvPr/>
              </p14:nvContentPartPr>
              <p14:xfrm>
                <a:off x="6385357" y="2830892"/>
                <a:ext cx="730440" cy="28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063231-5D8C-424E-B180-9E18B64380B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76717" y="2822252"/>
                  <a:ext cx="74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6AE11C-6738-45E3-9140-61D3CC1B34B1}"/>
                    </a:ext>
                  </a:extLst>
                </p14:cNvPr>
                <p14:cNvContentPartPr/>
                <p14:nvPr/>
              </p14:nvContentPartPr>
              <p14:xfrm>
                <a:off x="7181677" y="2865092"/>
                <a:ext cx="213480" cy="259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E6AE11C-6738-45E3-9140-61D3CC1B34B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73037" y="2856452"/>
                  <a:ext cx="231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00B72A-6375-4C05-9E95-0012C38529D4}"/>
                    </a:ext>
                  </a:extLst>
                </p14:cNvPr>
                <p14:cNvContentPartPr/>
                <p14:nvPr/>
              </p14:nvContentPartPr>
              <p14:xfrm>
                <a:off x="6788917" y="2812532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00B72A-6375-4C05-9E95-0012C38529D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79917" y="28035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3AF862-DC9C-49AD-8F34-683717122718}"/>
              </a:ext>
            </a:extLst>
          </p:cNvPr>
          <p:cNvGrpSpPr/>
          <p:nvPr/>
        </p:nvGrpSpPr>
        <p:grpSpPr>
          <a:xfrm>
            <a:off x="862597" y="2857532"/>
            <a:ext cx="1037160" cy="252360"/>
            <a:chOff x="862597" y="2857532"/>
            <a:chExt cx="10371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71C12B-C641-4941-939E-16AC95B7FD4D}"/>
                    </a:ext>
                  </a:extLst>
                </p14:cNvPr>
                <p14:cNvContentPartPr/>
                <p14:nvPr/>
              </p14:nvContentPartPr>
              <p14:xfrm>
                <a:off x="862597" y="2857532"/>
                <a:ext cx="188280" cy="244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71C12B-C641-4941-939E-16AC95B7FD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3597" y="2848532"/>
                  <a:ext cx="205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0C753A-AD69-451E-8F81-D2B430D5D3F6}"/>
                    </a:ext>
                  </a:extLst>
                </p14:cNvPr>
                <p14:cNvContentPartPr/>
                <p14:nvPr/>
              </p14:nvContentPartPr>
              <p14:xfrm>
                <a:off x="1030717" y="2952212"/>
                <a:ext cx="393480" cy="151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0C753A-AD69-451E-8F81-D2B430D5D3F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1717" y="2943572"/>
                  <a:ext cx="411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48CC15-C82E-45EF-B7F4-0C6C187B8954}"/>
                    </a:ext>
                  </a:extLst>
                </p14:cNvPr>
                <p14:cNvContentPartPr/>
                <p14:nvPr/>
              </p14:nvContentPartPr>
              <p14:xfrm>
                <a:off x="1469557" y="2910812"/>
                <a:ext cx="371880" cy="199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48CC15-C82E-45EF-B7F4-0C6C187B895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60557" y="2902172"/>
                  <a:ext cx="389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C7F63D-60AE-47BC-BCA1-D10D67D6A83C}"/>
                    </a:ext>
                  </a:extLst>
                </p14:cNvPr>
                <p14:cNvContentPartPr/>
                <p14:nvPr/>
              </p14:nvContentPartPr>
              <p14:xfrm>
                <a:off x="1778077" y="2997932"/>
                <a:ext cx="121680" cy="3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C7F63D-60AE-47BC-BCA1-D10D67D6A8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69437" y="2988932"/>
                  <a:ext cx="139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313D95-D8D0-4530-818A-C92D5D5CCCCA}"/>
                    </a:ext>
                  </a:extLst>
                </p14:cNvPr>
                <p14:cNvContentPartPr/>
                <p14:nvPr/>
              </p14:nvContentPartPr>
              <p14:xfrm>
                <a:off x="1406197" y="2960132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313D95-D8D0-4530-818A-C92D5D5CCC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97197" y="29514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43DBB2-6A06-43D8-91E6-806A4D35B056}"/>
              </a:ext>
            </a:extLst>
          </p:cNvPr>
          <p:cNvGrpSpPr/>
          <p:nvPr/>
        </p:nvGrpSpPr>
        <p:grpSpPr>
          <a:xfrm>
            <a:off x="1643437" y="2584652"/>
            <a:ext cx="170640" cy="24840"/>
            <a:chOff x="1643437" y="2584652"/>
            <a:chExt cx="170640" cy="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BD1604-2FAB-4A3B-9848-EEB81164F7BC}"/>
                    </a:ext>
                  </a:extLst>
                </p14:cNvPr>
                <p14:cNvContentPartPr/>
                <p14:nvPr/>
              </p14:nvContentPartPr>
              <p14:xfrm>
                <a:off x="1643437" y="2596892"/>
                <a:ext cx="9720" cy="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BD1604-2FAB-4A3B-9848-EEB81164F7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34437" y="2587892"/>
                  <a:ext cx="27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6FB1F0-C4DF-4849-8EDE-7F3E677AD61A}"/>
                    </a:ext>
                  </a:extLst>
                </p14:cNvPr>
                <p14:cNvContentPartPr/>
                <p14:nvPr/>
              </p14:nvContentPartPr>
              <p14:xfrm>
                <a:off x="1654957" y="2590772"/>
                <a:ext cx="7200" cy="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6FB1F0-C4DF-4849-8EDE-7F3E677AD6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46317" y="2581772"/>
                  <a:ext cx="24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56E76F7-87BD-4E77-9142-58796CF61944}"/>
                    </a:ext>
                  </a:extLst>
                </p14:cNvPr>
                <p14:cNvContentPartPr/>
                <p14:nvPr/>
              </p14:nvContentPartPr>
              <p14:xfrm>
                <a:off x="1656037" y="2584652"/>
                <a:ext cx="13680" cy="9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56E76F7-87BD-4E77-9142-58796CF619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47037" y="2576012"/>
                  <a:ext cx="31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2071AC-C942-42A7-9D14-4EC2CD80B11D}"/>
                    </a:ext>
                  </a:extLst>
                </p14:cNvPr>
                <p14:cNvContentPartPr/>
                <p14:nvPr/>
              </p14:nvContentPartPr>
              <p14:xfrm>
                <a:off x="1750717" y="2601932"/>
                <a:ext cx="4680" cy="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2071AC-C942-42A7-9D14-4EC2CD80B1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41717" y="2593292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32FDAF-2460-4C29-9DB7-692501910683}"/>
                    </a:ext>
                  </a:extLst>
                </p14:cNvPr>
                <p14:cNvContentPartPr/>
                <p14:nvPr/>
              </p14:nvContentPartPr>
              <p14:xfrm>
                <a:off x="1750717" y="2604452"/>
                <a:ext cx="63360" cy="5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32FDAF-2460-4C29-9DB7-6925019106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41717" y="2595452"/>
                  <a:ext cx="8100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3F8E942-961B-4C9E-BEA4-5F709A608885}"/>
                  </a:ext>
                </a:extLst>
              </p14:cNvPr>
              <p14:cNvContentPartPr/>
              <p14:nvPr/>
            </p14:nvContentPartPr>
            <p14:xfrm>
              <a:off x="6293557" y="2592932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3F8E942-961B-4C9E-BEA4-5F709A60888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84917" y="25842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676456" cy="936104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One to Many (1:M)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424936" cy="47338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None/>
              <a:defRPr/>
            </a:pPr>
            <a:endParaRPr lang="en-GB" dirty="0"/>
          </a:p>
          <a:p>
            <a:pPr>
              <a:buNone/>
              <a:defRPr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827584" y="2060848"/>
            <a:ext cx="2232248" cy="2448272"/>
            <a:chOff x="827584" y="2060848"/>
            <a:chExt cx="2232248" cy="3168352"/>
          </a:xfrm>
        </p:grpSpPr>
        <p:sp>
          <p:nvSpPr>
            <p:cNvPr id="6" name="Rectangle 5"/>
            <p:cNvSpPr/>
            <p:nvPr/>
          </p:nvSpPr>
          <p:spPr>
            <a:xfrm>
              <a:off x="827584" y="2060848"/>
              <a:ext cx="2232248" cy="31683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managerId</a:t>
              </a:r>
              <a:r>
                <a:rPr lang="en-GB" dirty="0">
                  <a:solidFill>
                    <a:schemeClr val="tx1"/>
                  </a:solidFill>
                </a:rPr>
                <a:t> {PK}</a:t>
              </a:r>
            </a:p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managerName</a:t>
              </a:r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managerAddress</a:t>
              </a:r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managerEmail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27584" y="2708920"/>
              <a:ext cx="22322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15616" y="22048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Manager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076056" y="2060848"/>
            <a:ext cx="2232248" cy="2520280"/>
            <a:chOff x="827584" y="2060848"/>
            <a:chExt cx="2232248" cy="3168352"/>
          </a:xfrm>
        </p:grpSpPr>
        <p:sp>
          <p:nvSpPr>
            <p:cNvPr id="22" name="Rectangle 21"/>
            <p:cNvSpPr/>
            <p:nvPr/>
          </p:nvSpPr>
          <p:spPr>
            <a:xfrm>
              <a:off x="827584" y="2060848"/>
              <a:ext cx="2232248" cy="31683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staffID</a:t>
              </a:r>
              <a:r>
                <a:rPr lang="en-GB" dirty="0">
                  <a:solidFill>
                    <a:schemeClr val="tx1"/>
                  </a:solidFill>
                </a:rPr>
                <a:t> {PK}</a:t>
              </a:r>
            </a:p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managerId</a:t>
              </a:r>
              <a:r>
                <a:rPr lang="en-GB" dirty="0">
                  <a:solidFill>
                    <a:schemeClr val="tx1"/>
                  </a:solidFill>
                </a:rPr>
                <a:t> {FK}</a:t>
              </a:r>
            </a:p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staffName</a:t>
              </a:r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staffAddress</a:t>
              </a:r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staffEmail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27584" y="2708920"/>
              <a:ext cx="22322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508104" y="22048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Staff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3848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Parent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84368" y="32849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Child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31840" y="2276872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08304" y="234888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04664"/>
            <a:ext cx="8229600" cy="563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3600" b="1" dirty="0"/>
              <a:t>One to Many (1:M) relationship</a:t>
            </a:r>
            <a:endParaRPr lang="en-GB" sz="3600" b="1" u="sng" dirty="0">
              <a:solidFill>
                <a:srgbClr val="C00000"/>
              </a:solidFill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51418" y="1096205"/>
            <a:ext cx="3207379" cy="946150"/>
            <a:chOff x="3092494" y="1628800"/>
            <a:chExt cx="3207698" cy="94539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03490" y="2060256"/>
              <a:ext cx="29530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84" name="TextBox 8"/>
            <p:cNvSpPr txBox="1">
              <a:spLocks noChangeArrowheads="1"/>
            </p:cNvSpPr>
            <p:nvPr/>
          </p:nvSpPr>
          <p:spPr bwMode="auto">
            <a:xfrm>
              <a:off x="3563888" y="1628800"/>
              <a:ext cx="18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Manages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5255637" y="1737392"/>
              <a:ext cx="217315" cy="1428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86" name="TextBox 10"/>
            <p:cNvSpPr txBox="1">
              <a:spLocks noChangeArrowheads="1"/>
            </p:cNvSpPr>
            <p:nvPr/>
          </p:nvSpPr>
          <p:spPr bwMode="auto">
            <a:xfrm>
              <a:off x="3092494" y="2204864"/>
              <a:ext cx="7920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1..1</a:t>
              </a:r>
            </a:p>
          </p:txBody>
        </p:sp>
        <p:sp>
          <p:nvSpPr>
            <p:cNvPr id="19487" name="TextBox 11"/>
            <p:cNvSpPr txBox="1">
              <a:spLocks noChangeArrowheads="1"/>
            </p:cNvSpPr>
            <p:nvPr/>
          </p:nvSpPr>
          <p:spPr bwMode="auto">
            <a:xfrm>
              <a:off x="5508104" y="2204864"/>
              <a:ext cx="7920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1..*</a:t>
              </a:r>
            </a:p>
          </p:txBody>
        </p:sp>
      </p:grpSp>
      <p:sp>
        <p:nvSpPr>
          <p:cNvPr id="19462" name="TextBox 12"/>
          <p:cNvSpPr txBox="1">
            <a:spLocks noChangeArrowheads="1"/>
          </p:cNvSpPr>
          <p:nvPr/>
        </p:nvSpPr>
        <p:spPr bwMode="auto">
          <a:xfrm>
            <a:off x="2143125" y="3817938"/>
            <a:ext cx="1871663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Manager</a:t>
            </a:r>
          </a:p>
        </p:txBody>
      </p:sp>
      <p:sp>
        <p:nvSpPr>
          <p:cNvPr id="19463" name="TextBox 13"/>
          <p:cNvSpPr txBox="1">
            <a:spLocks noChangeArrowheads="1"/>
          </p:cNvSpPr>
          <p:nvPr/>
        </p:nvSpPr>
        <p:spPr bwMode="auto">
          <a:xfrm>
            <a:off x="6967538" y="3817938"/>
            <a:ext cx="1871662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Staff</a:t>
            </a:r>
          </a:p>
        </p:txBody>
      </p:sp>
      <p:cxnSp>
        <p:nvCxnSpPr>
          <p:cNvPr id="15" name="Straight Connector 14"/>
          <p:cNvCxnSpPr>
            <a:stCxn id="19462" idx="3"/>
            <a:endCxn id="19463" idx="1"/>
          </p:cNvCxnSpPr>
          <p:nvPr/>
        </p:nvCxnSpPr>
        <p:spPr>
          <a:xfrm>
            <a:off x="4014788" y="4033838"/>
            <a:ext cx="2952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TextBox 15"/>
          <p:cNvSpPr txBox="1">
            <a:spLocks noChangeArrowheads="1"/>
          </p:cNvSpPr>
          <p:nvPr/>
        </p:nvSpPr>
        <p:spPr bwMode="auto">
          <a:xfrm>
            <a:off x="4375150" y="3602038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dirty="0"/>
              <a:t>manages</a:t>
            </a:r>
          </a:p>
        </p:txBody>
      </p:sp>
      <p:sp>
        <p:nvSpPr>
          <p:cNvPr id="17" name="Isosceles Triangle 16"/>
          <p:cNvSpPr/>
          <p:nvPr/>
        </p:nvSpPr>
        <p:spPr>
          <a:xfrm rot="5400000">
            <a:off x="6067426" y="3709987"/>
            <a:ext cx="215900" cy="1428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467" name="TextBox 17"/>
          <p:cNvSpPr txBox="1">
            <a:spLocks noChangeArrowheads="1"/>
          </p:cNvSpPr>
          <p:nvPr/>
        </p:nvSpPr>
        <p:spPr bwMode="auto">
          <a:xfrm>
            <a:off x="3923928" y="4221088"/>
            <a:ext cx="792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1..1</a:t>
            </a:r>
          </a:p>
        </p:txBody>
      </p:sp>
      <p:sp>
        <p:nvSpPr>
          <p:cNvPr id="19468" name="TextBox 18"/>
          <p:cNvSpPr txBox="1">
            <a:spLocks noChangeArrowheads="1"/>
          </p:cNvSpPr>
          <p:nvPr/>
        </p:nvSpPr>
        <p:spPr bwMode="auto">
          <a:xfrm>
            <a:off x="6319838" y="4178300"/>
            <a:ext cx="792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1..*</a:t>
            </a:r>
          </a:p>
        </p:txBody>
      </p:sp>
      <p:sp>
        <p:nvSpPr>
          <p:cNvPr id="19469" name="TextBox 19"/>
          <p:cNvSpPr txBox="1">
            <a:spLocks noChangeArrowheads="1"/>
          </p:cNvSpPr>
          <p:nvPr/>
        </p:nvSpPr>
        <p:spPr bwMode="auto">
          <a:xfrm>
            <a:off x="2143125" y="4249738"/>
            <a:ext cx="1871663" cy="1428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>
                <a:solidFill>
                  <a:srgbClr val="FF0000"/>
                </a:solidFill>
              </a:rPr>
              <a:t>managerId</a:t>
            </a:r>
            <a:r>
              <a:rPr lang="en-GB" sz="2000" dirty="0">
                <a:solidFill>
                  <a:srgbClr val="FF0000"/>
                </a:solidFill>
              </a:rPr>
              <a:t>{PK}</a:t>
            </a:r>
          </a:p>
          <a:p>
            <a:r>
              <a:rPr lang="en-GB" dirty="0" err="1"/>
              <a:t>managerfName</a:t>
            </a:r>
            <a:endParaRPr lang="en-GB" dirty="0"/>
          </a:p>
          <a:p>
            <a:r>
              <a:rPr lang="en-GB" dirty="0" err="1"/>
              <a:t>managerSname</a:t>
            </a:r>
            <a:endParaRPr lang="en-GB" dirty="0"/>
          </a:p>
          <a:p>
            <a:r>
              <a:rPr lang="en-GB" dirty="0" err="1"/>
              <a:t>managerEmail</a:t>
            </a:r>
            <a:endParaRPr lang="en-GB" dirty="0"/>
          </a:p>
        </p:txBody>
      </p:sp>
      <p:sp>
        <p:nvSpPr>
          <p:cNvPr id="19470" name="TextBox 20"/>
          <p:cNvSpPr txBox="1">
            <a:spLocks noChangeArrowheads="1"/>
          </p:cNvSpPr>
          <p:nvPr/>
        </p:nvSpPr>
        <p:spPr bwMode="auto">
          <a:xfrm>
            <a:off x="6967538" y="4249738"/>
            <a:ext cx="1871662" cy="148351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/>
              <a:t>staffID</a:t>
            </a:r>
            <a:r>
              <a:rPr lang="en-GB" sz="2000" dirty="0"/>
              <a:t>{PK}</a:t>
            </a:r>
          </a:p>
          <a:p>
            <a:r>
              <a:rPr lang="en-GB" dirty="0" err="1"/>
              <a:t>fName</a:t>
            </a:r>
            <a:endParaRPr lang="en-GB" dirty="0"/>
          </a:p>
          <a:p>
            <a:r>
              <a:rPr lang="en-GB" dirty="0" err="1"/>
              <a:t>Sname</a:t>
            </a:r>
            <a:endParaRPr lang="en-GB" dirty="0"/>
          </a:p>
          <a:p>
            <a:r>
              <a:rPr lang="en-GB" dirty="0"/>
              <a:t>Email</a:t>
            </a:r>
          </a:p>
          <a:p>
            <a:r>
              <a:rPr lang="en-GB" dirty="0" err="1">
                <a:solidFill>
                  <a:srgbClr val="FF0000"/>
                </a:solidFill>
              </a:rPr>
              <a:t>managerId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{FK}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43608" y="5877272"/>
            <a:ext cx="8352928" cy="82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Manager (</a:t>
            </a:r>
            <a:r>
              <a:rPr lang="en-GB" dirty="0" err="1">
                <a:solidFill>
                  <a:srgbClr val="FF0000"/>
                </a:solidFill>
              </a:rPr>
              <a:t>managerId</a:t>
            </a:r>
            <a:r>
              <a:rPr lang="en-GB" sz="2000" dirty="0">
                <a:solidFill>
                  <a:srgbClr val="FF000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managerfName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managerSName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managerEmail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Staff (</a:t>
            </a:r>
            <a:r>
              <a:rPr lang="en-US" dirty="0" err="1">
                <a:solidFill>
                  <a:srgbClr val="000000"/>
                </a:solidFill>
              </a:rPr>
              <a:t>staffID</a:t>
            </a:r>
            <a:r>
              <a:rPr lang="en-US" sz="2000" dirty="0">
                <a:solidFill>
                  <a:srgbClr val="000000"/>
                </a:solidFill>
              </a:rPr>
              <a:t> {PK}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fName,Sname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managerId</a:t>
            </a:r>
            <a:r>
              <a:rPr lang="en-US" sz="2000" dirty="0">
                <a:solidFill>
                  <a:srgbClr val="FF0000"/>
                </a:solidFill>
              </a:rPr>
              <a:t>{FK}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b="1" dirty="0"/>
          </a:p>
        </p:txBody>
      </p:sp>
      <p:sp>
        <p:nvSpPr>
          <p:cNvPr id="19472" name="TextBox 24"/>
          <p:cNvSpPr txBox="1">
            <a:spLocks noChangeArrowheads="1"/>
          </p:cNvSpPr>
          <p:nvPr/>
        </p:nvSpPr>
        <p:spPr bwMode="auto">
          <a:xfrm>
            <a:off x="2990" y="1657574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sp>
        <p:nvSpPr>
          <p:cNvPr id="19473" name="TextBox 25"/>
          <p:cNvSpPr txBox="1">
            <a:spLocks noChangeArrowheads="1"/>
          </p:cNvSpPr>
          <p:nvPr/>
        </p:nvSpPr>
        <p:spPr bwMode="auto">
          <a:xfrm>
            <a:off x="141061" y="4289431"/>
            <a:ext cx="171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Logical</a:t>
            </a:r>
          </a:p>
        </p:txBody>
      </p:sp>
      <p:sp>
        <p:nvSpPr>
          <p:cNvPr id="19474" name="TextBox 26"/>
          <p:cNvSpPr txBox="1">
            <a:spLocks noChangeArrowheads="1"/>
          </p:cNvSpPr>
          <p:nvPr/>
        </p:nvSpPr>
        <p:spPr bwMode="auto">
          <a:xfrm>
            <a:off x="214313" y="5988050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19475" name="TextBox 25"/>
          <p:cNvSpPr txBox="1">
            <a:spLocks noChangeArrowheads="1"/>
          </p:cNvSpPr>
          <p:nvPr/>
        </p:nvSpPr>
        <p:spPr bwMode="auto">
          <a:xfrm>
            <a:off x="2286000" y="3286125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9476" name="TextBox 26"/>
          <p:cNvSpPr txBox="1">
            <a:spLocks noChangeArrowheads="1"/>
          </p:cNvSpPr>
          <p:nvPr/>
        </p:nvSpPr>
        <p:spPr bwMode="auto">
          <a:xfrm>
            <a:off x="7072313" y="3286125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Child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3213100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5842000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475656" y="1052736"/>
            <a:ext cx="36513" cy="580526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2115230" y="1225774"/>
            <a:ext cx="1871663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Manager</a:t>
            </a:r>
          </a:p>
        </p:txBody>
      </p:sp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2115230" y="1657574"/>
            <a:ext cx="1871663" cy="1428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/>
              <a:t>managerId</a:t>
            </a:r>
            <a:r>
              <a:rPr lang="en-GB" sz="2000" dirty="0"/>
              <a:t>{PK}</a:t>
            </a:r>
          </a:p>
          <a:p>
            <a:r>
              <a:rPr lang="en-GB" dirty="0" err="1"/>
              <a:t>managerfName</a:t>
            </a:r>
            <a:endParaRPr lang="en-GB" dirty="0"/>
          </a:p>
          <a:p>
            <a:r>
              <a:rPr lang="en-GB" dirty="0" err="1"/>
              <a:t>managerSname</a:t>
            </a:r>
            <a:endParaRPr lang="en-GB" dirty="0"/>
          </a:p>
          <a:p>
            <a:r>
              <a:rPr lang="en-GB" dirty="0" err="1"/>
              <a:t>managerEmail</a:t>
            </a:r>
            <a:endParaRPr lang="en-GB" dirty="0"/>
          </a:p>
        </p:txBody>
      </p:sp>
      <p:sp>
        <p:nvSpPr>
          <p:cNvPr id="36" name="TextBox 13"/>
          <p:cNvSpPr txBox="1">
            <a:spLocks noChangeArrowheads="1"/>
          </p:cNvSpPr>
          <p:nvPr/>
        </p:nvSpPr>
        <p:spPr bwMode="auto">
          <a:xfrm>
            <a:off x="6927772" y="1277711"/>
            <a:ext cx="1871662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Staff</a:t>
            </a:r>
          </a:p>
        </p:txBody>
      </p: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6927772" y="1709511"/>
            <a:ext cx="1871662" cy="1428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/>
              <a:t>staffID</a:t>
            </a:r>
            <a:r>
              <a:rPr lang="en-GB" sz="2000" dirty="0"/>
              <a:t>{PK}</a:t>
            </a:r>
          </a:p>
          <a:p>
            <a:r>
              <a:rPr lang="en-GB" dirty="0" err="1"/>
              <a:t>fName</a:t>
            </a:r>
            <a:endParaRPr lang="en-GB" dirty="0"/>
          </a:p>
          <a:p>
            <a:r>
              <a:rPr lang="en-GB" dirty="0" err="1"/>
              <a:t>Sname</a:t>
            </a:r>
            <a:endParaRPr lang="en-GB" dirty="0"/>
          </a:p>
          <a:p>
            <a:r>
              <a:rPr lang="en-GB" dirty="0"/>
              <a:t>email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3A01DD-8B19-43D1-BB46-E03703BE9010}"/>
                  </a:ext>
                </a:extLst>
              </p14:cNvPr>
              <p14:cNvContentPartPr/>
              <p14:nvPr/>
            </p14:nvContentPartPr>
            <p14:xfrm>
              <a:off x="3465757" y="1482332"/>
              <a:ext cx="28080" cy="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3A01DD-8B19-43D1-BB46-E03703BE90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6757" y="1473332"/>
                <a:ext cx="45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269CF0-212A-4941-990A-105309A62F3A}"/>
                  </a:ext>
                </a:extLst>
              </p14:cNvPr>
              <p14:cNvContentPartPr/>
              <p14:nvPr/>
            </p14:nvContentPartPr>
            <p14:xfrm>
              <a:off x="7837957" y="1507172"/>
              <a:ext cx="20520" cy="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269CF0-212A-4941-990A-105309A62F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8957" y="1498172"/>
                <a:ext cx="38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53EE1C-1FE5-4FEF-AD59-068DC3277C91}"/>
                  </a:ext>
                </a:extLst>
              </p14:cNvPr>
              <p14:cNvContentPartPr/>
              <p14:nvPr/>
            </p14:nvContentPartPr>
            <p14:xfrm>
              <a:off x="4329037" y="1950332"/>
              <a:ext cx="109440" cy="2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53EE1C-1FE5-4FEF-AD59-068DC3277C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0037" y="1941692"/>
                <a:ext cx="127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6D40A2-1DE0-4297-AC05-3030ABAA5678}"/>
                  </a:ext>
                </a:extLst>
              </p14:cNvPr>
              <p14:cNvContentPartPr/>
              <p14:nvPr/>
            </p14:nvContentPartPr>
            <p14:xfrm>
              <a:off x="6733117" y="1981652"/>
              <a:ext cx="102600" cy="16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6D40A2-1DE0-4297-AC05-3030ABAA56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24117" y="1973012"/>
                <a:ext cx="12024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510B8-8680-42D9-A430-B5CAE680FFB8}"/>
              </a:ext>
            </a:extLst>
          </p:cNvPr>
          <p:cNvGrpSpPr/>
          <p:nvPr/>
        </p:nvGrpSpPr>
        <p:grpSpPr>
          <a:xfrm>
            <a:off x="3987757" y="1949972"/>
            <a:ext cx="379800" cy="413280"/>
            <a:chOff x="3987757" y="1949972"/>
            <a:chExt cx="37980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9372F2-75E5-4636-9E26-E77D108AA965}"/>
                    </a:ext>
                  </a:extLst>
                </p14:cNvPr>
                <p14:cNvContentPartPr/>
                <p14:nvPr/>
              </p14:nvContentPartPr>
              <p14:xfrm>
                <a:off x="4053997" y="1949972"/>
                <a:ext cx="313560" cy="296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9372F2-75E5-4636-9E26-E77D108AA9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44997" y="1941332"/>
                  <a:ext cx="3312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A1259F-182A-4418-9F0F-D4D78E699480}"/>
                    </a:ext>
                  </a:extLst>
                </p14:cNvPr>
                <p14:cNvContentPartPr/>
                <p14:nvPr/>
              </p14:nvContentPartPr>
              <p14:xfrm>
                <a:off x="3987757" y="2118812"/>
                <a:ext cx="223200" cy="24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A1259F-182A-4418-9F0F-D4D78E6994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78757" y="2109812"/>
                  <a:ext cx="24084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60BF67-9DEB-43F9-8653-34F0828ED295}"/>
                  </a:ext>
                </a:extLst>
              </p14:cNvPr>
              <p14:cNvContentPartPr/>
              <p14:nvPr/>
            </p14:nvContentPartPr>
            <p14:xfrm>
              <a:off x="3020797" y="3645212"/>
              <a:ext cx="385920" cy="36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60BF67-9DEB-43F9-8653-34F0828ED29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11797" y="3636212"/>
                <a:ext cx="403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D8ECCC-2DE6-4D9B-9B3A-00FC9278161F}"/>
                  </a:ext>
                </a:extLst>
              </p14:cNvPr>
              <p14:cNvContentPartPr/>
              <p14:nvPr/>
            </p14:nvContentPartPr>
            <p14:xfrm>
              <a:off x="6705757" y="1961132"/>
              <a:ext cx="104400" cy="34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D8ECCC-2DE6-4D9B-9B3A-00FC9278161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97117" y="1952132"/>
                <a:ext cx="1220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DA3187-56B3-431A-AA0A-2928F1247DCF}"/>
                  </a:ext>
                </a:extLst>
              </p14:cNvPr>
              <p14:cNvContentPartPr/>
              <p14:nvPr/>
            </p14:nvContentPartPr>
            <p14:xfrm>
              <a:off x="7450957" y="3542972"/>
              <a:ext cx="27000" cy="1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DA3187-56B3-431A-AA0A-2928F1247DC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41957" y="3534332"/>
                <a:ext cx="446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A9C60C-BA63-44C7-9A2D-70AD66324137}"/>
                  </a:ext>
                </a:extLst>
              </p14:cNvPr>
              <p14:cNvContentPartPr/>
              <p14:nvPr/>
            </p14:nvContentPartPr>
            <p14:xfrm>
              <a:off x="3179197" y="40318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A9C60C-BA63-44C7-9A2D-70AD663241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70197" y="40228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0CC424-2E7D-41AA-9AED-0FAFDCD4F6DF}"/>
                  </a:ext>
                </a:extLst>
              </p14:cNvPr>
              <p14:cNvContentPartPr/>
              <p14:nvPr/>
            </p14:nvContentPartPr>
            <p14:xfrm>
              <a:off x="7687117" y="4023572"/>
              <a:ext cx="51480" cy="11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0CC424-2E7D-41AA-9AED-0FAFDCD4F6D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78117" y="4014572"/>
                <a:ext cx="691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4D65A2-B523-4E9D-BC79-B1F219D3BC9A}"/>
                  </a:ext>
                </a:extLst>
              </p14:cNvPr>
              <p14:cNvContentPartPr/>
              <p14:nvPr/>
            </p14:nvContentPartPr>
            <p14:xfrm>
              <a:off x="2075437" y="4190252"/>
              <a:ext cx="1884600" cy="588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4D65A2-B523-4E9D-BC79-B1F219D3BC9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66797" y="4181612"/>
                <a:ext cx="190224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05958EA-2FE8-4E67-92CD-044CC4874001}"/>
              </a:ext>
            </a:extLst>
          </p:cNvPr>
          <p:cNvGrpSpPr/>
          <p:nvPr/>
        </p:nvGrpSpPr>
        <p:grpSpPr>
          <a:xfrm>
            <a:off x="6920677" y="5301932"/>
            <a:ext cx="1968480" cy="470520"/>
            <a:chOff x="6920677" y="5301932"/>
            <a:chExt cx="196848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B126D9-674C-47FD-9541-2FC8A85EA3CA}"/>
                    </a:ext>
                  </a:extLst>
                </p14:cNvPr>
                <p14:cNvContentPartPr/>
                <p14:nvPr/>
              </p14:nvContentPartPr>
              <p14:xfrm>
                <a:off x="6920677" y="5301932"/>
                <a:ext cx="1968480" cy="47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B126D9-674C-47FD-9541-2FC8A85EA3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677" y="5293292"/>
                  <a:ext cx="19861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C2AD9D-B51A-499F-8AD7-F6600977FF11}"/>
                    </a:ext>
                  </a:extLst>
                </p14:cNvPr>
                <p14:cNvContentPartPr/>
                <p14:nvPr/>
              </p14:nvContentPartPr>
              <p14:xfrm>
                <a:off x="8275357" y="5680292"/>
                <a:ext cx="105480" cy="12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C2AD9D-B51A-499F-8AD7-F6600977FF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66357" y="5671292"/>
                  <a:ext cx="123120" cy="30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3" grpId="0" animBg="1"/>
      <p:bldP spid="19465" grpId="0"/>
      <p:bldP spid="17" grpId="0" animBg="1"/>
      <p:bldP spid="19467" grpId="0"/>
      <p:bldP spid="19468" grpId="0"/>
      <p:bldP spid="19469" grpId="0" animBg="1"/>
      <p:bldP spid="19470" grpId="0" animBg="1"/>
      <p:bldP spid="23" grpId="0" uiExpand="1" build="p" autoUpdateAnimBg="0"/>
      <p:bldP spid="19472" grpId="0"/>
      <p:bldP spid="19473" grpId="0"/>
      <p:bldP spid="19475" grpId="0"/>
      <p:bldP spid="19476" grpId="0"/>
      <p:bldP spid="34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676456" cy="936104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1:M relationship-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424936" cy="47338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None/>
              <a:defRPr/>
            </a:pPr>
            <a:endParaRPr lang="en-GB" dirty="0"/>
          </a:p>
          <a:p>
            <a:pPr>
              <a:buNone/>
              <a:defRPr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2"/>
          <p:cNvGrpSpPr/>
          <p:nvPr/>
        </p:nvGrpSpPr>
        <p:grpSpPr>
          <a:xfrm>
            <a:off x="827584" y="2060848"/>
            <a:ext cx="6624736" cy="801380"/>
            <a:chOff x="827584" y="2060848"/>
            <a:chExt cx="6624736" cy="801380"/>
          </a:xfrm>
        </p:grpSpPr>
        <p:grpSp>
          <p:nvGrpSpPr>
            <p:cNvPr id="13" name="Group 6"/>
            <p:cNvGrpSpPr/>
            <p:nvPr/>
          </p:nvGrpSpPr>
          <p:grpSpPr>
            <a:xfrm>
              <a:off x="827584" y="2060848"/>
              <a:ext cx="6624736" cy="720080"/>
              <a:chOff x="899592" y="5229200"/>
              <a:chExt cx="6624736" cy="7200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99592" y="5229200"/>
                <a:ext cx="223224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Staff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92080" y="5229200"/>
                <a:ext cx="2232248" cy="72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Laptop</a:t>
                </a:r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1"/>
              </p:cNvCxnSpPr>
              <p:nvPr/>
            </p:nvCxnSpPr>
            <p:spPr>
              <a:xfrm>
                <a:off x="3131840" y="5589240"/>
                <a:ext cx="216024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03848" y="5229200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is allocated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128244FA-CE59-4D79-9EBC-FB0F1058E302}"/>
                  </a:ext>
                </a:extLst>
              </p:cNvPr>
              <p:cNvSpPr/>
              <p:nvPr/>
            </p:nvSpPr>
            <p:spPr>
              <a:xfrm rot="5400000" flipH="1">
                <a:off x="4608004" y="5337212"/>
                <a:ext cx="216024" cy="144016"/>
              </a:xfrm>
              <a:prstGeom prst="triangle">
                <a:avLst/>
              </a:prstGeom>
              <a:solidFill>
                <a:srgbClr val="660033"/>
              </a:solidFill>
              <a:ln>
                <a:solidFill>
                  <a:srgbClr val="66003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131840" y="249289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0..1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4928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0..*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53181" y="3140968"/>
            <a:ext cx="8460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List the attributes of the conceptual model and identify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Map the conceptual model to logical model, identifying the parent and child, attributes and keys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List the table referencing the entities and keys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64C96E8-01B6-4603-A26C-106504263D7D}"/>
                  </a:ext>
                </a:extLst>
              </p14:cNvPr>
              <p14:cNvContentPartPr/>
              <p14:nvPr/>
            </p14:nvContentPartPr>
            <p14:xfrm>
              <a:off x="1629757" y="2680412"/>
              <a:ext cx="21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64C96E8-01B6-4603-A26C-106504263D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21117" y="2671772"/>
                <a:ext cx="198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676456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1:M relationship-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424936" cy="47338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None/>
              <a:defRPr/>
            </a:pPr>
            <a:endParaRPr lang="en-GB" dirty="0"/>
          </a:p>
          <a:p>
            <a:pPr>
              <a:buNone/>
              <a:defRPr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3851418" y="1699653"/>
            <a:ext cx="3207379" cy="946150"/>
            <a:chOff x="3092494" y="1628800"/>
            <a:chExt cx="3207698" cy="94539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203490" y="2060256"/>
              <a:ext cx="29530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3563888" y="1628800"/>
              <a:ext cx="18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/>
                <a:t>is allocated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5255637" y="1737392"/>
              <a:ext cx="217315" cy="1428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TextBox 10"/>
            <p:cNvSpPr txBox="1">
              <a:spLocks noChangeArrowheads="1"/>
            </p:cNvSpPr>
            <p:nvPr/>
          </p:nvSpPr>
          <p:spPr bwMode="auto">
            <a:xfrm>
              <a:off x="3092494" y="2204864"/>
              <a:ext cx="7920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5508104" y="2204864"/>
              <a:ext cx="7920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0..*</a:t>
              </a:r>
            </a:p>
          </p:txBody>
        </p:sp>
      </p:grpSp>
      <p:sp>
        <p:nvSpPr>
          <p:cNvPr id="24" name="TextBox 15"/>
          <p:cNvSpPr txBox="1">
            <a:spLocks noChangeArrowheads="1"/>
          </p:cNvSpPr>
          <p:nvPr/>
        </p:nvSpPr>
        <p:spPr bwMode="auto">
          <a:xfrm>
            <a:off x="4283968" y="3933056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dirty="0"/>
              <a:t>is allocated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143125" y="4077072"/>
            <a:ext cx="6696075" cy="1860550"/>
            <a:chOff x="2143125" y="4421386"/>
            <a:chExt cx="6696075" cy="1860550"/>
          </a:xfrm>
        </p:grpSpPr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2143125" y="4421386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6967538" y="4421386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cxnSp>
          <p:nvCxnSpPr>
            <p:cNvPr id="23" name="Straight Connector 22"/>
            <p:cNvCxnSpPr>
              <a:stCxn id="21" idx="3"/>
              <a:endCxn id="22" idx="1"/>
            </p:cNvCxnSpPr>
            <p:nvPr/>
          </p:nvCxnSpPr>
          <p:spPr>
            <a:xfrm>
              <a:off x="4014788" y="4637286"/>
              <a:ext cx="29527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3923928" y="4709418"/>
              <a:ext cx="7921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6" name="TextBox 18"/>
            <p:cNvSpPr txBox="1">
              <a:spLocks noChangeArrowheads="1"/>
            </p:cNvSpPr>
            <p:nvPr/>
          </p:nvSpPr>
          <p:spPr bwMode="auto">
            <a:xfrm>
              <a:off x="6300192" y="4637410"/>
              <a:ext cx="7921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0..*</a:t>
              </a: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2143125" y="4853186"/>
              <a:ext cx="1871663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8" name="TextBox 20"/>
            <p:cNvSpPr txBox="1">
              <a:spLocks noChangeArrowheads="1"/>
            </p:cNvSpPr>
            <p:nvPr/>
          </p:nvSpPr>
          <p:spPr bwMode="auto">
            <a:xfrm>
              <a:off x="6967538" y="4853186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{FK}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583159" y="6033815"/>
            <a:ext cx="7560841" cy="82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Staff (</a:t>
            </a:r>
            <a:r>
              <a:rPr lang="en-US" dirty="0" err="1">
                <a:solidFill>
                  <a:srgbClr val="FF0000"/>
                </a:solidFill>
              </a:rPr>
              <a:t>staffNo</a:t>
            </a:r>
            <a:r>
              <a:rPr lang="en-GB" sz="2000" dirty="0">
                <a:solidFill>
                  <a:srgbClr val="FF000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sName</a:t>
            </a:r>
            <a:r>
              <a:rPr lang="en-US" dirty="0">
                <a:solidFill>
                  <a:srgbClr val="000000"/>
                </a:solidFill>
              </a:rPr>
              <a:t>, email)</a:t>
            </a:r>
          </a:p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Laptop (</a:t>
            </a:r>
            <a:r>
              <a:rPr lang="en-US" dirty="0" err="1">
                <a:solidFill>
                  <a:srgbClr val="000000"/>
                </a:solidFill>
              </a:rPr>
              <a:t>serialNo</a:t>
            </a:r>
            <a:r>
              <a:rPr lang="en-US" sz="2000" dirty="0">
                <a:solidFill>
                  <a:srgbClr val="000000"/>
                </a:solidFill>
              </a:rPr>
              <a:t> {PK}</a:t>
            </a:r>
            <a:r>
              <a:rPr lang="en-US" dirty="0">
                <a:solidFill>
                  <a:srgbClr val="000000"/>
                </a:solidFill>
              </a:rPr>
              <a:t>, model, </a:t>
            </a:r>
            <a:r>
              <a:rPr lang="en-US" dirty="0" err="1">
                <a:solidFill>
                  <a:srgbClr val="000000"/>
                </a:solidFill>
              </a:rPr>
              <a:t>screenSize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staffNo</a:t>
            </a:r>
            <a:r>
              <a:rPr lang="en-US" sz="2000" dirty="0">
                <a:solidFill>
                  <a:srgbClr val="FF0000"/>
                </a:solidFill>
              </a:rPr>
              <a:t>{FK}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b="1" dirty="0"/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2990" y="2261022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141061" y="4892879"/>
            <a:ext cx="171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Logical</a:t>
            </a:r>
          </a:p>
        </p:txBody>
      </p:sp>
      <p:sp>
        <p:nvSpPr>
          <p:cNvPr id="32" name="TextBox 26"/>
          <p:cNvSpPr txBox="1">
            <a:spLocks noChangeArrowheads="1"/>
          </p:cNvSpPr>
          <p:nvPr/>
        </p:nvSpPr>
        <p:spPr bwMode="auto">
          <a:xfrm>
            <a:off x="179512" y="6165304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2339752" y="3717032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34" name="TextBox 26"/>
          <p:cNvSpPr txBox="1">
            <a:spLocks noChangeArrowheads="1"/>
          </p:cNvSpPr>
          <p:nvPr/>
        </p:nvSpPr>
        <p:spPr bwMode="auto">
          <a:xfrm>
            <a:off x="7020272" y="3717032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Child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3717032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1656184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749425" y="1656184"/>
            <a:ext cx="36513" cy="580526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2115230" y="1829222"/>
            <a:ext cx="1871663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Staff</a:t>
            </a:r>
          </a:p>
        </p:txBody>
      </p:sp>
      <p:sp>
        <p:nvSpPr>
          <p:cNvPr id="40" name="TextBox 19"/>
          <p:cNvSpPr txBox="1">
            <a:spLocks noChangeArrowheads="1"/>
          </p:cNvSpPr>
          <p:nvPr/>
        </p:nvSpPr>
        <p:spPr bwMode="auto">
          <a:xfrm>
            <a:off x="2115230" y="2261022"/>
            <a:ext cx="1871663" cy="131199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/>
              <a:t>staffNo</a:t>
            </a:r>
            <a:r>
              <a:rPr lang="en-GB" sz="2000" dirty="0"/>
              <a:t>{PK}</a:t>
            </a:r>
          </a:p>
          <a:p>
            <a:r>
              <a:rPr lang="en-GB" dirty="0" err="1"/>
              <a:t>fName</a:t>
            </a:r>
            <a:endParaRPr lang="en-GB" dirty="0"/>
          </a:p>
          <a:p>
            <a:r>
              <a:rPr lang="en-GB" dirty="0" err="1"/>
              <a:t>Sname</a:t>
            </a:r>
            <a:endParaRPr lang="en-GB" dirty="0"/>
          </a:p>
          <a:p>
            <a:r>
              <a:rPr lang="en-GB" dirty="0"/>
              <a:t>email</a:t>
            </a:r>
          </a:p>
        </p:txBody>
      </p:sp>
      <p:sp>
        <p:nvSpPr>
          <p:cNvPr id="41" name="TextBox 13"/>
          <p:cNvSpPr txBox="1">
            <a:spLocks noChangeArrowheads="1"/>
          </p:cNvSpPr>
          <p:nvPr/>
        </p:nvSpPr>
        <p:spPr bwMode="auto">
          <a:xfrm>
            <a:off x="6927772" y="1881159"/>
            <a:ext cx="1871662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Laptop</a:t>
            </a: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6927772" y="2312959"/>
            <a:ext cx="1871662" cy="118804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/>
              <a:t>serialNo</a:t>
            </a:r>
            <a:r>
              <a:rPr lang="en-GB" dirty="0"/>
              <a:t> </a:t>
            </a:r>
            <a:r>
              <a:rPr lang="en-GB" sz="2000" dirty="0"/>
              <a:t>{PK}</a:t>
            </a:r>
          </a:p>
          <a:p>
            <a:r>
              <a:rPr lang="en-GB" dirty="0"/>
              <a:t>model</a:t>
            </a:r>
          </a:p>
          <a:p>
            <a:r>
              <a:rPr lang="en-GB" dirty="0" err="1"/>
              <a:t>screenSize</a:t>
            </a:r>
            <a:endParaRPr lang="en-GB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9" grpId="0" animBg="1"/>
      <p:bldP spid="40" grpId="0" animBg="1"/>
      <p:bldP spid="41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One to One (1:1) binary 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24120"/>
            <a:ext cx="8424936" cy="432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These relationships are created based on the participation constraints .</a:t>
            </a:r>
          </a:p>
          <a:p>
            <a:r>
              <a:rPr lang="en-GB" sz="3200" dirty="0"/>
              <a:t>One to One mandatory participation on both sides</a:t>
            </a:r>
          </a:p>
          <a:p>
            <a:r>
              <a:rPr lang="en-GB" sz="3200" dirty="0"/>
              <a:t>One to One optional participation on one side</a:t>
            </a:r>
          </a:p>
          <a:p>
            <a:r>
              <a:rPr lang="en-GB" sz="3200" dirty="0"/>
              <a:t>One to One optional participation on both sides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One to One (1:1) mandatory participation on both 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24120"/>
            <a:ext cx="8424936" cy="4329216"/>
          </a:xfrm>
        </p:spPr>
        <p:txBody>
          <a:bodyPr>
            <a:normAutofit/>
          </a:bodyPr>
          <a:lstStyle/>
          <a:p>
            <a:r>
              <a:rPr lang="en-GB" sz="3600" dirty="0"/>
              <a:t>Combine the entities involved into one relation</a:t>
            </a:r>
          </a:p>
          <a:p>
            <a:r>
              <a:rPr lang="en-GB" sz="3600" dirty="0"/>
              <a:t>Create one table</a:t>
            </a:r>
          </a:p>
          <a:p>
            <a:r>
              <a:rPr lang="en-GB" sz="3600" dirty="0"/>
              <a:t>Choose one of the PK of the original entities to be the PK and the other one is used as the AK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Lecture-5 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4800" dirty="0"/>
              <a:t>Logical database modelling, mapping of conceptual database model to full logical model, attributes, keys and relationships in logical database modelling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One to One (1:1) mandatory participation on both 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24120"/>
            <a:ext cx="8424936" cy="4329216"/>
          </a:xfrm>
        </p:spPr>
        <p:txBody>
          <a:bodyPr>
            <a:normAutofit/>
          </a:bodyPr>
          <a:lstStyle/>
          <a:p>
            <a:r>
              <a:rPr lang="en-GB" sz="3200" dirty="0"/>
              <a:t>Combine the entities involved into one relation</a:t>
            </a:r>
          </a:p>
          <a:p>
            <a:r>
              <a:rPr lang="en-GB" sz="3200" dirty="0"/>
              <a:t>Create one table</a:t>
            </a:r>
          </a:p>
          <a:p>
            <a:r>
              <a:rPr lang="en-GB" sz="3200" dirty="0"/>
              <a:t>Choose one of the PK of the original entities to be the PK and the other one is used as the AK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1115616" y="5445224"/>
            <a:ext cx="6624736" cy="720080"/>
            <a:chOff x="899592" y="5229200"/>
            <a:chExt cx="6624736" cy="720080"/>
          </a:xfrm>
        </p:grpSpPr>
        <p:sp>
          <p:nvSpPr>
            <p:cNvPr id="6" name="Rectangle 5"/>
            <p:cNvSpPr/>
            <p:nvPr/>
          </p:nvSpPr>
          <p:spPr>
            <a:xfrm>
              <a:off x="899592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92080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Car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3131840" y="5589240"/>
              <a:ext cx="21602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419872" y="522920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is given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28244FA-CE59-4D79-9EBC-FB0F1058E302}"/>
                </a:ext>
              </a:extLst>
            </p:cNvPr>
            <p:cNvSpPr/>
            <p:nvPr/>
          </p:nvSpPr>
          <p:spPr>
            <a:xfrm rot="5400000" flipH="1">
              <a:off x="4463988" y="5337212"/>
              <a:ext cx="216024" cy="144016"/>
            </a:xfrm>
            <a:prstGeom prst="triangle">
              <a:avLst/>
            </a:prstGeom>
            <a:solidFill>
              <a:srgbClr val="660033"/>
            </a:solidFill>
            <a:ln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19872" y="58052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58052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647112" cy="898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One-to-one (1:1) mandatory on both sides</a:t>
            </a:r>
            <a:endParaRPr lang="en-GB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1660DF-119C-43D2-9BA2-2AEA2B516E5F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54949" y="1259160"/>
            <a:ext cx="3240037" cy="1017712"/>
            <a:chOff x="3059832" y="1980754"/>
            <a:chExt cx="3240360" cy="101686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03490" y="2350087"/>
              <a:ext cx="29530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9" name="TextBox 8"/>
            <p:cNvSpPr txBox="1">
              <a:spLocks noChangeArrowheads="1"/>
            </p:cNvSpPr>
            <p:nvPr/>
          </p:nvSpPr>
          <p:spPr bwMode="auto">
            <a:xfrm>
              <a:off x="3563888" y="1980754"/>
              <a:ext cx="18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is given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5255640" y="2098040"/>
              <a:ext cx="217307" cy="1428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01" name="TextBox 10"/>
            <p:cNvSpPr txBox="1">
              <a:spLocks noChangeArrowheads="1"/>
            </p:cNvSpPr>
            <p:nvPr/>
          </p:nvSpPr>
          <p:spPr bwMode="auto">
            <a:xfrm>
              <a:off x="3059832" y="2464375"/>
              <a:ext cx="792088" cy="461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1..1</a:t>
              </a:r>
            </a:p>
          </p:txBody>
        </p:sp>
        <p:sp>
          <p:nvSpPr>
            <p:cNvPr id="20502" name="TextBox 11"/>
            <p:cNvSpPr txBox="1">
              <a:spLocks noChangeArrowheads="1"/>
            </p:cNvSpPr>
            <p:nvPr/>
          </p:nvSpPr>
          <p:spPr bwMode="auto">
            <a:xfrm>
              <a:off x="5508104" y="2536323"/>
              <a:ext cx="792088" cy="461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1..1</a:t>
              </a:r>
            </a:p>
          </p:txBody>
        </p:sp>
      </p:grpSp>
      <p:sp>
        <p:nvSpPr>
          <p:cNvPr id="20486" name="TextBox 24"/>
          <p:cNvSpPr txBox="1">
            <a:spLocks noChangeArrowheads="1"/>
          </p:cNvSpPr>
          <p:nvPr/>
        </p:nvSpPr>
        <p:spPr bwMode="auto">
          <a:xfrm>
            <a:off x="-49046" y="1555709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sp>
        <p:nvSpPr>
          <p:cNvPr id="20487" name="TextBox 25"/>
          <p:cNvSpPr txBox="1">
            <a:spLocks noChangeArrowheads="1"/>
          </p:cNvSpPr>
          <p:nvPr/>
        </p:nvSpPr>
        <p:spPr bwMode="auto">
          <a:xfrm>
            <a:off x="0" y="4214813"/>
            <a:ext cx="171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Logical</a:t>
            </a:r>
          </a:p>
        </p:txBody>
      </p:sp>
      <p:sp>
        <p:nvSpPr>
          <p:cNvPr id="20488" name="TextBox 26"/>
          <p:cNvSpPr txBox="1">
            <a:spLocks noChangeArrowheads="1"/>
          </p:cNvSpPr>
          <p:nvPr/>
        </p:nvSpPr>
        <p:spPr bwMode="auto">
          <a:xfrm>
            <a:off x="23813" y="5892800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20489" name="TextBox 25"/>
          <p:cNvSpPr txBox="1">
            <a:spLocks noChangeArrowheads="1"/>
          </p:cNvSpPr>
          <p:nvPr/>
        </p:nvSpPr>
        <p:spPr bwMode="auto">
          <a:xfrm>
            <a:off x="3851920" y="3283645"/>
            <a:ext cx="1871663" cy="4333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Employee</a:t>
            </a:r>
          </a:p>
        </p:txBody>
      </p:sp>
      <p:sp>
        <p:nvSpPr>
          <p:cNvPr id="20490" name="TextBox 26"/>
          <p:cNvSpPr txBox="1">
            <a:spLocks noChangeArrowheads="1"/>
          </p:cNvSpPr>
          <p:nvPr/>
        </p:nvSpPr>
        <p:spPr bwMode="auto">
          <a:xfrm>
            <a:off x="3851920" y="3717032"/>
            <a:ext cx="1871663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dirty="0" err="1">
                <a:solidFill>
                  <a:srgbClr val="FF0000"/>
                </a:solidFill>
              </a:rPr>
              <a:t>empID</a:t>
            </a:r>
            <a:r>
              <a:rPr lang="en-GB" sz="1800" dirty="0">
                <a:solidFill>
                  <a:srgbClr val="FF0000"/>
                </a:solidFill>
              </a:rPr>
              <a:t>{PK}</a:t>
            </a:r>
          </a:p>
          <a:p>
            <a:r>
              <a:rPr lang="en-GB" sz="1800" dirty="0" err="1"/>
              <a:t>fName</a:t>
            </a:r>
            <a:endParaRPr lang="en-GB" sz="1800" dirty="0"/>
          </a:p>
          <a:p>
            <a:r>
              <a:rPr lang="en-GB" sz="1800" dirty="0" err="1"/>
              <a:t>Sname</a:t>
            </a:r>
            <a:endParaRPr lang="en-GB" sz="1800" dirty="0"/>
          </a:p>
          <a:p>
            <a:r>
              <a:rPr lang="en-GB" sz="1800" dirty="0"/>
              <a:t>Email</a:t>
            </a:r>
          </a:p>
          <a:p>
            <a:r>
              <a:rPr lang="en-GB" sz="1800" dirty="0" err="1"/>
              <a:t>regNo</a:t>
            </a:r>
            <a:r>
              <a:rPr lang="en-GB" sz="1800" dirty="0"/>
              <a:t>{AK}</a:t>
            </a:r>
          </a:p>
          <a:p>
            <a:r>
              <a:rPr lang="en-GB" sz="1800" dirty="0"/>
              <a:t>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make</a:t>
            </a:r>
            <a:endParaRPr lang="en-GB" sz="1800" dirty="0"/>
          </a:p>
        </p:txBody>
      </p:sp>
      <p:sp>
        <p:nvSpPr>
          <p:cNvPr id="20491" name="TextBox 28"/>
          <p:cNvSpPr txBox="1">
            <a:spLocks noChangeArrowheads="1"/>
          </p:cNvSpPr>
          <p:nvPr/>
        </p:nvSpPr>
        <p:spPr bwMode="auto">
          <a:xfrm>
            <a:off x="1621974" y="5929313"/>
            <a:ext cx="77152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200" dirty="0">
                <a:solidFill>
                  <a:srgbClr val="000000"/>
                </a:solidFill>
              </a:rPr>
              <a:t>Employee (</a:t>
            </a:r>
            <a:r>
              <a:rPr lang="en-US" sz="2200" dirty="0" err="1">
                <a:solidFill>
                  <a:srgbClr val="FF0000"/>
                </a:solidFill>
              </a:rPr>
              <a:t>empID</a:t>
            </a:r>
            <a:r>
              <a:rPr lang="en-US" sz="2200" dirty="0">
                <a:solidFill>
                  <a:srgbClr val="FF0000"/>
                </a:solidFill>
              </a:rPr>
              <a:t>{PK}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fName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sName</a:t>
            </a:r>
            <a:r>
              <a:rPr lang="en-US" sz="2200" dirty="0">
                <a:solidFill>
                  <a:srgbClr val="000000"/>
                </a:solidFill>
              </a:rPr>
              <a:t>, email, </a:t>
            </a:r>
            <a:r>
              <a:rPr lang="en-US" sz="2200" dirty="0" err="1">
                <a:solidFill>
                  <a:srgbClr val="000000"/>
                </a:solidFill>
              </a:rPr>
              <a:t>regNo</a:t>
            </a:r>
            <a:r>
              <a:rPr lang="en-US" sz="2200" dirty="0">
                <a:solidFill>
                  <a:srgbClr val="000000"/>
                </a:solidFill>
              </a:rPr>
              <a:t>{AK}, model, make)</a:t>
            </a:r>
            <a:endParaRPr lang="en-GB" sz="2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-47625" y="1268760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5876925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619672" y="1268760"/>
            <a:ext cx="7518" cy="55892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"/>
          <p:cNvSpPr txBox="1">
            <a:spLocks noChangeArrowheads="1"/>
          </p:cNvSpPr>
          <p:nvPr/>
        </p:nvSpPr>
        <p:spPr bwMode="auto">
          <a:xfrm>
            <a:off x="2051720" y="1413024"/>
            <a:ext cx="1872209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Employee</a:t>
            </a:r>
          </a:p>
        </p:txBody>
      </p:sp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2033585" y="1821673"/>
            <a:ext cx="1871663" cy="131929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/>
              <a:t>empID</a:t>
            </a:r>
            <a:r>
              <a:rPr lang="en-GB" sz="2000" dirty="0"/>
              <a:t>{PK}</a:t>
            </a:r>
          </a:p>
          <a:p>
            <a:r>
              <a:rPr lang="en-GB" dirty="0" err="1"/>
              <a:t>fName</a:t>
            </a:r>
            <a:endParaRPr lang="en-GB" dirty="0"/>
          </a:p>
          <a:p>
            <a:r>
              <a:rPr lang="en-GB" dirty="0" err="1"/>
              <a:t>Sname</a:t>
            </a:r>
            <a:endParaRPr lang="en-GB" dirty="0"/>
          </a:p>
          <a:p>
            <a:r>
              <a:rPr lang="en-GB" dirty="0"/>
              <a:t>email</a:t>
            </a: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6862456" y="1392820"/>
            <a:ext cx="1871662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Car</a:t>
            </a:r>
          </a:p>
        </p:txBody>
      </p:sp>
      <p:sp>
        <p:nvSpPr>
          <p:cNvPr id="31" name="TextBox 20"/>
          <p:cNvSpPr txBox="1">
            <a:spLocks noChangeArrowheads="1"/>
          </p:cNvSpPr>
          <p:nvPr/>
        </p:nvSpPr>
        <p:spPr bwMode="auto">
          <a:xfrm>
            <a:off x="6862456" y="1824620"/>
            <a:ext cx="1871662" cy="131634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/>
              <a:t>regNo</a:t>
            </a:r>
            <a:r>
              <a:rPr lang="en-GB" sz="2000" dirty="0"/>
              <a:t>{PK}</a:t>
            </a:r>
          </a:p>
          <a:p>
            <a:r>
              <a:rPr lang="en-GB" dirty="0"/>
              <a:t>model</a:t>
            </a:r>
          </a:p>
          <a:p>
            <a:r>
              <a:rPr lang="en-GB" dirty="0"/>
              <a:t>make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  <p:bldP spid="20488" grpId="0"/>
      <p:bldP spid="20489" grpId="0" animBg="1"/>
      <p:bldP spid="20490" grpId="0" animBg="1"/>
      <p:bldP spid="20491" grpId="0"/>
      <p:bldP spid="28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1:1 mandatory on both sides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24120"/>
            <a:ext cx="8424936" cy="432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dirty="0"/>
              <a:t>For the following ERD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1115616" y="2924944"/>
            <a:ext cx="6624736" cy="720080"/>
            <a:chOff x="899592" y="5229200"/>
            <a:chExt cx="6624736" cy="720080"/>
          </a:xfrm>
        </p:grpSpPr>
        <p:sp>
          <p:nvSpPr>
            <p:cNvPr id="6" name="Rectangle 5"/>
            <p:cNvSpPr/>
            <p:nvPr/>
          </p:nvSpPr>
          <p:spPr>
            <a:xfrm>
              <a:off x="899592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Lecturer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92080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Computer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3131840" y="5589240"/>
              <a:ext cx="21602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03848" y="522920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is allocated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28244FA-CE59-4D79-9EBC-FB0F1058E302}"/>
                </a:ext>
              </a:extLst>
            </p:cNvPr>
            <p:cNvSpPr/>
            <p:nvPr/>
          </p:nvSpPr>
          <p:spPr>
            <a:xfrm rot="5400000" flipH="1">
              <a:off x="4463988" y="5337212"/>
              <a:ext cx="216024" cy="144016"/>
            </a:xfrm>
            <a:prstGeom prst="triangle">
              <a:avLst/>
            </a:prstGeom>
            <a:solidFill>
              <a:srgbClr val="660033"/>
            </a:solidFill>
            <a:ln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19872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576" y="4005064"/>
            <a:ext cx="8388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List the attributes of the conceptual model and identify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Map the conceptual model to logical model, identifying the parent and child, attributes and keys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List the table referencing the entities and keys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C025723-D3FD-4EB4-B54D-00C568CC7C8E}"/>
                  </a:ext>
                </a:extLst>
              </p14:cNvPr>
              <p14:cNvContentPartPr/>
              <p14:nvPr/>
            </p14:nvContentPartPr>
            <p14:xfrm>
              <a:off x="4283677" y="2866892"/>
              <a:ext cx="24480" cy="20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C025723-D3FD-4EB4-B54D-00C568CC7C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4677" y="2857892"/>
                <a:ext cx="42120" cy="3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647112" cy="898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One-to-one (1:1) mandatory on both sides</a:t>
            </a:r>
            <a:endParaRPr lang="en-GB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1660DF-119C-43D2-9BA2-2AEA2B516E5F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54949" y="1259160"/>
            <a:ext cx="3240037" cy="1017712"/>
            <a:chOff x="3059832" y="1980754"/>
            <a:chExt cx="3240360" cy="101686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03490" y="2350087"/>
              <a:ext cx="29530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9" name="TextBox 8"/>
            <p:cNvSpPr txBox="1">
              <a:spLocks noChangeArrowheads="1"/>
            </p:cNvSpPr>
            <p:nvPr/>
          </p:nvSpPr>
          <p:spPr bwMode="auto">
            <a:xfrm>
              <a:off x="3563888" y="1980754"/>
              <a:ext cx="18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is allocated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5255640" y="2098040"/>
              <a:ext cx="217307" cy="1428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01" name="TextBox 10"/>
            <p:cNvSpPr txBox="1">
              <a:spLocks noChangeArrowheads="1"/>
            </p:cNvSpPr>
            <p:nvPr/>
          </p:nvSpPr>
          <p:spPr bwMode="auto">
            <a:xfrm>
              <a:off x="3059832" y="2464375"/>
              <a:ext cx="792088" cy="461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1..1</a:t>
              </a:r>
            </a:p>
          </p:txBody>
        </p:sp>
        <p:sp>
          <p:nvSpPr>
            <p:cNvPr id="20502" name="TextBox 11"/>
            <p:cNvSpPr txBox="1">
              <a:spLocks noChangeArrowheads="1"/>
            </p:cNvSpPr>
            <p:nvPr/>
          </p:nvSpPr>
          <p:spPr bwMode="auto">
            <a:xfrm>
              <a:off x="5508104" y="2536323"/>
              <a:ext cx="792088" cy="461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1..1</a:t>
              </a:r>
            </a:p>
          </p:txBody>
        </p:sp>
      </p:grpSp>
      <p:sp>
        <p:nvSpPr>
          <p:cNvPr id="20486" name="TextBox 24"/>
          <p:cNvSpPr txBox="1">
            <a:spLocks noChangeArrowheads="1"/>
          </p:cNvSpPr>
          <p:nvPr/>
        </p:nvSpPr>
        <p:spPr bwMode="auto">
          <a:xfrm>
            <a:off x="-49046" y="1555709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sp>
        <p:nvSpPr>
          <p:cNvPr id="20487" name="TextBox 25"/>
          <p:cNvSpPr txBox="1">
            <a:spLocks noChangeArrowheads="1"/>
          </p:cNvSpPr>
          <p:nvPr/>
        </p:nvSpPr>
        <p:spPr bwMode="auto">
          <a:xfrm>
            <a:off x="0" y="4214813"/>
            <a:ext cx="171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Logical</a:t>
            </a:r>
          </a:p>
        </p:txBody>
      </p:sp>
      <p:sp>
        <p:nvSpPr>
          <p:cNvPr id="20488" name="TextBox 26"/>
          <p:cNvSpPr txBox="1">
            <a:spLocks noChangeArrowheads="1"/>
          </p:cNvSpPr>
          <p:nvPr/>
        </p:nvSpPr>
        <p:spPr bwMode="auto">
          <a:xfrm>
            <a:off x="23813" y="5892800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20489" name="TextBox 25"/>
          <p:cNvSpPr txBox="1">
            <a:spLocks noChangeArrowheads="1"/>
          </p:cNvSpPr>
          <p:nvPr/>
        </p:nvSpPr>
        <p:spPr bwMode="auto">
          <a:xfrm>
            <a:off x="3851920" y="3283645"/>
            <a:ext cx="1871663" cy="4333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Lecturer</a:t>
            </a:r>
          </a:p>
        </p:txBody>
      </p:sp>
      <p:sp>
        <p:nvSpPr>
          <p:cNvPr id="20490" name="TextBox 26"/>
          <p:cNvSpPr txBox="1">
            <a:spLocks noChangeArrowheads="1"/>
          </p:cNvSpPr>
          <p:nvPr/>
        </p:nvSpPr>
        <p:spPr bwMode="auto">
          <a:xfrm>
            <a:off x="3851920" y="3717032"/>
            <a:ext cx="1871663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1800" dirty="0" err="1">
                <a:solidFill>
                  <a:srgbClr val="FF0000"/>
                </a:solidFill>
              </a:rPr>
              <a:t>staffNo</a:t>
            </a:r>
            <a:r>
              <a:rPr lang="en-GB" sz="1800" dirty="0">
                <a:solidFill>
                  <a:srgbClr val="FF0000"/>
                </a:solidFill>
              </a:rPr>
              <a:t>{PK}</a:t>
            </a:r>
          </a:p>
          <a:p>
            <a:r>
              <a:rPr lang="en-GB" sz="1800" dirty="0" err="1"/>
              <a:t>fName</a:t>
            </a:r>
            <a:endParaRPr lang="en-GB" sz="1800" dirty="0"/>
          </a:p>
          <a:p>
            <a:r>
              <a:rPr lang="en-GB" sz="1800" dirty="0" err="1"/>
              <a:t>Sname</a:t>
            </a:r>
            <a:endParaRPr lang="en-GB" sz="1800" dirty="0"/>
          </a:p>
          <a:p>
            <a:r>
              <a:rPr lang="en-GB" sz="1800" dirty="0"/>
              <a:t>Email</a:t>
            </a:r>
          </a:p>
          <a:p>
            <a:r>
              <a:rPr lang="en-GB" sz="1800" dirty="0" err="1"/>
              <a:t>serialNo</a:t>
            </a:r>
            <a:r>
              <a:rPr lang="en-GB" sz="1800" dirty="0"/>
              <a:t>{AK}</a:t>
            </a:r>
          </a:p>
          <a:p>
            <a:r>
              <a:rPr lang="en-GB" sz="1800" dirty="0"/>
              <a:t>model</a:t>
            </a:r>
          </a:p>
          <a:p>
            <a:r>
              <a:rPr lang="en-US" sz="1800" dirty="0" err="1">
                <a:solidFill>
                  <a:srgbClr val="000000"/>
                </a:solidFill>
              </a:rPr>
              <a:t>screenSize</a:t>
            </a:r>
            <a:endParaRPr lang="en-GB" sz="1800" dirty="0"/>
          </a:p>
        </p:txBody>
      </p:sp>
      <p:sp>
        <p:nvSpPr>
          <p:cNvPr id="20491" name="TextBox 28"/>
          <p:cNvSpPr txBox="1">
            <a:spLocks noChangeArrowheads="1"/>
          </p:cNvSpPr>
          <p:nvPr/>
        </p:nvSpPr>
        <p:spPr bwMode="auto">
          <a:xfrm>
            <a:off x="1621974" y="5929313"/>
            <a:ext cx="77152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200" dirty="0">
                <a:solidFill>
                  <a:srgbClr val="000000"/>
                </a:solidFill>
              </a:rPr>
              <a:t>Lecturer (</a:t>
            </a:r>
            <a:r>
              <a:rPr lang="en-US" sz="2200" dirty="0" err="1">
                <a:solidFill>
                  <a:srgbClr val="FF0000"/>
                </a:solidFill>
              </a:rPr>
              <a:t>staffNo</a:t>
            </a:r>
            <a:r>
              <a:rPr lang="en-US" sz="2200" dirty="0">
                <a:solidFill>
                  <a:srgbClr val="FF0000"/>
                </a:solidFill>
              </a:rPr>
              <a:t>{PK}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fName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sName</a:t>
            </a:r>
            <a:r>
              <a:rPr lang="en-US" sz="2200" dirty="0">
                <a:solidFill>
                  <a:srgbClr val="000000"/>
                </a:solidFill>
              </a:rPr>
              <a:t>, email, </a:t>
            </a:r>
            <a:r>
              <a:rPr lang="en-US" sz="2200" dirty="0" err="1">
                <a:solidFill>
                  <a:srgbClr val="000000"/>
                </a:solidFill>
              </a:rPr>
              <a:t>serialNo</a:t>
            </a:r>
            <a:r>
              <a:rPr lang="en-US" sz="2200" dirty="0">
                <a:solidFill>
                  <a:srgbClr val="000000"/>
                </a:solidFill>
              </a:rPr>
              <a:t>{AK}, model, </a:t>
            </a:r>
            <a:r>
              <a:rPr lang="en-US" sz="2200" dirty="0" err="1">
                <a:solidFill>
                  <a:srgbClr val="000000"/>
                </a:solidFill>
              </a:rPr>
              <a:t>screenSize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  <a:endParaRPr lang="en-GB" sz="2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-47625" y="1268760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5876925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619672" y="1268760"/>
            <a:ext cx="7518" cy="55892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"/>
          <p:cNvSpPr txBox="1">
            <a:spLocks noChangeArrowheads="1"/>
          </p:cNvSpPr>
          <p:nvPr/>
        </p:nvSpPr>
        <p:spPr bwMode="auto">
          <a:xfrm>
            <a:off x="2051720" y="1413024"/>
            <a:ext cx="1872209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Lecturer</a:t>
            </a:r>
          </a:p>
        </p:txBody>
      </p:sp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2033585" y="1821673"/>
            <a:ext cx="1871663" cy="131929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/>
              <a:t>staffNo</a:t>
            </a:r>
            <a:r>
              <a:rPr lang="en-GB" sz="2000" dirty="0"/>
              <a:t>{PK}</a:t>
            </a:r>
          </a:p>
          <a:p>
            <a:r>
              <a:rPr lang="en-GB" dirty="0" err="1"/>
              <a:t>fName</a:t>
            </a:r>
            <a:endParaRPr lang="en-GB" dirty="0"/>
          </a:p>
          <a:p>
            <a:r>
              <a:rPr lang="en-GB" dirty="0" err="1"/>
              <a:t>Sname</a:t>
            </a:r>
            <a:endParaRPr lang="en-GB" dirty="0"/>
          </a:p>
          <a:p>
            <a:r>
              <a:rPr lang="en-GB" dirty="0"/>
              <a:t>email</a:t>
            </a: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6862456" y="1392820"/>
            <a:ext cx="1871662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Computer</a:t>
            </a:r>
          </a:p>
        </p:txBody>
      </p:sp>
      <p:sp>
        <p:nvSpPr>
          <p:cNvPr id="31" name="TextBox 20"/>
          <p:cNvSpPr txBox="1">
            <a:spLocks noChangeArrowheads="1"/>
          </p:cNvSpPr>
          <p:nvPr/>
        </p:nvSpPr>
        <p:spPr bwMode="auto">
          <a:xfrm>
            <a:off x="6862456" y="1824620"/>
            <a:ext cx="1871662" cy="131634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/>
              <a:t>serialNo</a:t>
            </a:r>
            <a:r>
              <a:rPr lang="en-GB" dirty="0"/>
              <a:t> </a:t>
            </a:r>
            <a:r>
              <a:rPr lang="en-GB" sz="2000" dirty="0"/>
              <a:t>{PK}</a:t>
            </a:r>
          </a:p>
          <a:p>
            <a:r>
              <a:rPr lang="en-GB" dirty="0"/>
              <a:t>model</a:t>
            </a:r>
          </a:p>
          <a:p>
            <a:r>
              <a:rPr lang="en-GB" dirty="0" err="1"/>
              <a:t>screenSize</a:t>
            </a:r>
            <a:endParaRPr lang="en-GB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  <p:bldP spid="20488" grpId="0"/>
      <p:bldP spid="20489" grpId="0" animBg="1"/>
      <p:bldP spid="20490" grpId="0" animBg="1"/>
      <p:bldP spid="20491" grpId="0"/>
      <p:bldP spid="28" grpId="0" animBg="1"/>
      <p:bldP spid="29" grpId="0" animBg="1"/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/>
              <a:t>One to One (1:1) optional participation on one side of a binary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24120"/>
            <a:ext cx="8424936" cy="432921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Identify the parent and child entities based on the participation constraints</a:t>
            </a:r>
          </a:p>
          <a:p>
            <a:pPr>
              <a:spcBef>
                <a:spcPts val="0"/>
              </a:spcBef>
              <a:buNone/>
            </a:pPr>
            <a:endParaRPr lang="en-GB" sz="3600" dirty="0"/>
          </a:p>
          <a:p>
            <a:pPr marL="274320" lvl="1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GB" sz="3600" dirty="0"/>
              <a:t>Parent table on “mandatory” side</a:t>
            </a:r>
          </a:p>
          <a:p>
            <a:pPr marL="274320" lvl="1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endParaRPr lang="en-GB" sz="3600" dirty="0"/>
          </a:p>
          <a:p>
            <a:pPr marL="274320" lvl="1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GB" sz="3600" dirty="0"/>
              <a:t>Child table on the “optional” side</a:t>
            </a:r>
          </a:p>
          <a:p>
            <a:pPr marL="274320" lvl="1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endParaRPr lang="en-GB" sz="3600" dirty="0"/>
          </a:p>
          <a:p>
            <a:pPr marL="274320" lvl="1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GB" sz="3600" dirty="0"/>
              <a:t>Create FK on the Child  table as a copy of the PK of the Parent table </a:t>
            </a:r>
          </a:p>
          <a:p>
            <a:pPr marL="274320" lvl="1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endParaRPr lang="en-GB" sz="3600" dirty="0"/>
          </a:p>
          <a:p>
            <a:pPr marL="274320" lvl="1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GB" sz="3600" dirty="0"/>
              <a:t>FK of the Child table references the PK of Parent Table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B53095-E244-4E90-AB5D-715C6DAD54E2}"/>
                  </a:ext>
                </a:extLst>
              </p14:cNvPr>
              <p14:cNvContentPartPr/>
              <p14:nvPr/>
            </p14:nvContentPartPr>
            <p14:xfrm>
              <a:off x="807877" y="2799212"/>
              <a:ext cx="5435280" cy="972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B53095-E244-4E90-AB5D-715C6DAD54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877" y="2790572"/>
                <a:ext cx="545292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A05A44-428F-4274-9419-E81905450A7E}"/>
                  </a:ext>
                </a:extLst>
              </p14:cNvPr>
              <p14:cNvContentPartPr/>
              <p14:nvPr/>
            </p14:nvContentPartPr>
            <p14:xfrm>
              <a:off x="680077" y="2763572"/>
              <a:ext cx="5486040" cy="94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A05A44-428F-4274-9419-E81905450A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437" y="2754572"/>
                <a:ext cx="5503680" cy="96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/>
              <a:t>One to One (1:1) optional participation on one side of a binary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24120"/>
            <a:ext cx="8424936" cy="432921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Example of a 1:1 optional on one side relationship</a:t>
            </a:r>
          </a:p>
          <a:p>
            <a:pPr>
              <a:spcBef>
                <a:spcPts val="0"/>
              </a:spcBef>
            </a:pPr>
            <a:endParaRPr lang="en-GB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043608" y="3717032"/>
            <a:ext cx="6624736" cy="720080"/>
            <a:chOff x="899592" y="5229200"/>
            <a:chExt cx="6624736" cy="720080"/>
          </a:xfrm>
        </p:grpSpPr>
        <p:sp>
          <p:nvSpPr>
            <p:cNvPr id="12" name="Rectangle 11"/>
            <p:cNvSpPr/>
            <p:nvPr/>
          </p:nvSpPr>
          <p:spPr>
            <a:xfrm>
              <a:off x="899592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Staff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92080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Branch</a:t>
              </a:r>
            </a:p>
          </p:txBody>
        </p:sp>
        <p:cxnSp>
          <p:nvCxnSpPr>
            <p:cNvPr id="14" name="Straight Connector 13"/>
            <p:cNvCxnSpPr>
              <a:stCxn id="12" idx="3"/>
              <a:endCxn id="13" idx="1"/>
            </p:cNvCxnSpPr>
            <p:nvPr/>
          </p:nvCxnSpPr>
          <p:spPr>
            <a:xfrm>
              <a:off x="3131840" y="5589240"/>
              <a:ext cx="21602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19872" y="522920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Manages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28244FA-CE59-4D79-9EBC-FB0F1058E302}"/>
                </a:ext>
              </a:extLst>
            </p:cNvPr>
            <p:cNvSpPr/>
            <p:nvPr/>
          </p:nvSpPr>
          <p:spPr>
            <a:xfrm rot="5400000" flipH="1">
              <a:off x="4463988" y="5337212"/>
              <a:ext cx="216024" cy="144016"/>
            </a:xfrm>
            <a:prstGeom prst="triangle">
              <a:avLst/>
            </a:prstGeom>
            <a:solidFill>
              <a:srgbClr val="660033"/>
            </a:solidFill>
            <a:ln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60032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5856" y="40770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4100F1D-A12C-4398-87BB-43585ED8D938}"/>
                  </a:ext>
                </a:extLst>
              </p14:cNvPr>
              <p14:cNvContentPartPr/>
              <p14:nvPr/>
            </p14:nvContentPartPr>
            <p14:xfrm>
              <a:off x="3292957" y="4409492"/>
              <a:ext cx="203400" cy="37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4100F1D-A12C-4398-87BB-43585ED8D9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4317" y="4400852"/>
                <a:ext cx="2210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EEE1177-369B-439C-A2CE-2F73B09A0F70}"/>
                  </a:ext>
                </a:extLst>
              </p14:cNvPr>
              <p14:cNvContentPartPr/>
              <p14:nvPr/>
            </p14:nvContentPartPr>
            <p14:xfrm>
              <a:off x="4943917" y="4397252"/>
              <a:ext cx="190800" cy="24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EEE1177-369B-439C-A2CE-2F73B09A0F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917" y="4388252"/>
                <a:ext cx="208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1E61BEF-E6FD-4DEF-B07B-3F316CC1A629}"/>
                  </a:ext>
                </a:extLst>
              </p14:cNvPr>
              <p14:cNvContentPartPr/>
              <p14:nvPr/>
            </p14:nvContentPartPr>
            <p14:xfrm>
              <a:off x="6136957" y="4424612"/>
              <a:ext cx="1800" cy="5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1E61BEF-E6FD-4DEF-B07B-3F316CC1A6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27957" y="4415972"/>
                <a:ext cx="19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14CFC10-B7C3-498F-8028-27C66B28DA1E}"/>
                  </a:ext>
                </a:extLst>
              </p14:cNvPr>
              <p14:cNvContentPartPr/>
              <p14:nvPr/>
            </p14:nvContentPartPr>
            <p14:xfrm>
              <a:off x="3427957" y="4509932"/>
              <a:ext cx="360" cy="1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14CFC10-B7C3-498F-8028-27C66B28DA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19317" y="4500932"/>
                <a:ext cx="18000" cy="1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89852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One-to-one (1:1) optional on one side</a:t>
            </a:r>
            <a:endParaRPr lang="en-GB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1510" name="TextBox 24"/>
          <p:cNvSpPr txBox="1">
            <a:spLocks noChangeArrowheads="1"/>
          </p:cNvSpPr>
          <p:nvPr/>
        </p:nvSpPr>
        <p:spPr bwMode="auto">
          <a:xfrm>
            <a:off x="70394" y="1586353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sp>
        <p:nvSpPr>
          <p:cNvPr id="21511" name="TextBox 25"/>
          <p:cNvSpPr txBox="1">
            <a:spLocks noChangeArrowheads="1"/>
          </p:cNvSpPr>
          <p:nvPr/>
        </p:nvSpPr>
        <p:spPr bwMode="auto">
          <a:xfrm>
            <a:off x="142875" y="4108450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Logical</a:t>
            </a:r>
          </a:p>
        </p:txBody>
      </p:sp>
      <p:sp>
        <p:nvSpPr>
          <p:cNvPr id="21512" name="TextBox 26"/>
          <p:cNvSpPr txBox="1">
            <a:spLocks noChangeArrowheads="1"/>
          </p:cNvSpPr>
          <p:nvPr/>
        </p:nvSpPr>
        <p:spPr bwMode="auto">
          <a:xfrm>
            <a:off x="179512" y="6093296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21513" name="TextBox 28"/>
          <p:cNvSpPr txBox="1">
            <a:spLocks noChangeArrowheads="1"/>
          </p:cNvSpPr>
          <p:nvPr/>
        </p:nvSpPr>
        <p:spPr bwMode="auto">
          <a:xfrm>
            <a:off x="1499468" y="6027003"/>
            <a:ext cx="76445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Staff (</a:t>
            </a:r>
            <a:r>
              <a:rPr lang="en-US" u="sng" dirty="0" err="1">
                <a:solidFill>
                  <a:srgbClr val="FF0000"/>
                </a:solidFill>
              </a:rPr>
              <a:t>staffNo</a:t>
            </a:r>
            <a:r>
              <a:rPr lang="en-GB" dirty="0">
                <a:solidFill>
                  <a:srgbClr val="FF000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sName</a:t>
            </a:r>
            <a:r>
              <a:rPr lang="en-US" dirty="0">
                <a:solidFill>
                  <a:srgbClr val="000000"/>
                </a:solidFill>
              </a:rPr>
              <a:t>, email)</a:t>
            </a:r>
          </a:p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Branch(</a:t>
            </a:r>
            <a:r>
              <a:rPr lang="en-US" dirty="0" err="1">
                <a:solidFill>
                  <a:srgbClr val="000000"/>
                </a:solidFill>
              </a:rPr>
              <a:t>branchNo</a:t>
            </a:r>
            <a:r>
              <a:rPr lang="en-US" dirty="0">
                <a:solidFill>
                  <a:srgbClr val="000000"/>
                </a:solidFill>
              </a:rPr>
              <a:t>{PK}, </a:t>
            </a:r>
            <a:r>
              <a:rPr lang="en-US" dirty="0" err="1">
                <a:solidFill>
                  <a:srgbClr val="000000"/>
                </a:solidFill>
              </a:rPr>
              <a:t>branchAddress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branchTelNo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staffNo</a:t>
            </a:r>
            <a:r>
              <a:rPr lang="en-GB" dirty="0">
                <a:solidFill>
                  <a:srgbClr val="FF0000"/>
                </a:solidFill>
              </a:rPr>
              <a:t>{FK}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2195736" y="3501008"/>
            <a:ext cx="6696076" cy="2439988"/>
            <a:chOff x="2176463" y="3286125"/>
            <a:chExt cx="6696076" cy="2439988"/>
          </a:xfrm>
        </p:grpSpPr>
        <p:sp>
          <p:nvSpPr>
            <p:cNvPr id="21514" name="TextBox 18"/>
            <p:cNvSpPr txBox="1">
              <a:spLocks noChangeArrowheads="1"/>
            </p:cNvSpPr>
            <p:nvPr/>
          </p:nvSpPr>
          <p:spPr bwMode="auto">
            <a:xfrm>
              <a:off x="2176463" y="3794125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21515" name="TextBox 19"/>
            <p:cNvSpPr txBox="1">
              <a:spLocks noChangeArrowheads="1"/>
            </p:cNvSpPr>
            <p:nvPr/>
          </p:nvSpPr>
          <p:spPr bwMode="auto">
            <a:xfrm>
              <a:off x="6876257" y="3794125"/>
              <a:ext cx="199628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Branch</a:t>
              </a:r>
            </a:p>
          </p:txBody>
        </p:sp>
        <p:cxnSp>
          <p:nvCxnSpPr>
            <p:cNvPr id="21" name="Straight Connector 20"/>
            <p:cNvCxnSpPr>
              <a:stCxn id="21514" idx="3"/>
            </p:cNvCxnSpPr>
            <p:nvPr/>
          </p:nvCxnSpPr>
          <p:spPr>
            <a:xfrm flipV="1">
              <a:off x="4048125" y="4005064"/>
              <a:ext cx="2828131" cy="49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21"/>
            <p:cNvSpPr txBox="1">
              <a:spLocks noChangeArrowheads="1"/>
            </p:cNvSpPr>
            <p:nvPr/>
          </p:nvSpPr>
          <p:spPr bwMode="auto">
            <a:xfrm>
              <a:off x="4408488" y="3578225"/>
              <a:ext cx="18002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manages</a:t>
              </a: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6100763" y="3686175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19" name="TextBox 23"/>
            <p:cNvSpPr txBox="1">
              <a:spLocks noChangeArrowheads="1"/>
            </p:cNvSpPr>
            <p:nvPr/>
          </p:nvSpPr>
          <p:spPr bwMode="auto">
            <a:xfrm>
              <a:off x="3905250" y="4154488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1..1</a:t>
              </a:r>
            </a:p>
          </p:txBody>
        </p:sp>
        <p:sp>
          <p:nvSpPr>
            <p:cNvPr id="21520" name="TextBox 24"/>
            <p:cNvSpPr txBox="1">
              <a:spLocks noChangeArrowheads="1"/>
            </p:cNvSpPr>
            <p:nvPr/>
          </p:nvSpPr>
          <p:spPr bwMode="auto">
            <a:xfrm>
              <a:off x="6175050" y="4154488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1521" name="TextBox 27"/>
            <p:cNvSpPr txBox="1">
              <a:spLocks noChangeArrowheads="1"/>
            </p:cNvSpPr>
            <p:nvPr/>
          </p:nvSpPr>
          <p:spPr bwMode="auto">
            <a:xfrm>
              <a:off x="2176463" y="4225925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endParaRPr lang="en-GB" u="sng" dirty="0">
                <a:solidFill>
                  <a:srgbClr val="FF0000"/>
                </a:solidFill>
              </a:endParaRP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1522" name="TextBox 29"/>
            <p:cNvSpPr txBox="1">
              <a:spLocks noChangeArrowheads="1"/>
            </p:cNvSpPr>
            <p:nvPr/>
          </p:nvSpPr>
          <p:spPr bwMode="auto">
            <a:xfrm>
              <a:off x="6876257" y="4225925"/>
              <a:ext cx="1996282" cy="1500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branchNo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 err="1"/>
                <a:t>branchAddress</a:t>
              </a:r>
              <a:endParaRPr lang="en-GB" dirty="0"/>
            </a:p>
            <a:p>
              <a:r>
                <a:rPr lang="en-GB" dirty="0" err="1"/>
                <a:t>branchTelNo</a:t>
              </a:r>
              <a:endParaRPr lang="en-GB" dirty="0"/>
            </a:p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</a:p>
          </p:txBody>
        </p:sp>
        <p:sp>
          <p:nvSpPr>
            <p:cNvPr id="21523" name="TextBox 30"/>
            <p:cNvSpPr txBox="1">
              <a:spLocks noChangeArrowheads="1"/>
            </p:cNvSpPr>
            <p:nvPr/>
          </p:nvSpPr>
          <p:spPr bwMode="auto">
            <a:xfrm>
              <a:off x="2286000" y="3286125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1524" name="TextBox 31"/>
            <p:cNvSpPr txBox="1">
              <a:spLocks noChangeArrowheads="1"/>
            </p:cNvSpPr>
            <p:nvPr/>
          </p:nvSpPr>
          <p:spPr bwMode="auto">
            <a:xfrm>
              <a:off x="7072313" y="3286125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Child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35696" y="1268760"/>
            <a:ext cx="20638" cy="55892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123728" y="1340768"/>
            <a:ext cx="6700533" cy="2027234"/>
            <a:chOff x="2131559" y="866096"/>
            <a:chExt cx="6700533" cy="2027234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3871462" y="866096"/>
              <a:ext cx="3240037" cy="1038225"/>
              <a:chOff x="3059832" y="1628800"/>
              <a:chExt cx="3240360" cy="103736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32" name="TextBox 8"/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 dirty="0"/>
                  <a:t>manages</a:t>
                </a: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34" name="TextBox 10"/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1..1</a:t>
                </a:r>
              </a:p>
            </p:txBody>
          </p:sp>
          <p:sp>
            <p:nvSpPr>
              <p:cNvPr id="21535" name="TextBox 11"/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0..1</a:t>
                </a:r>
              </a:p>
            </p:txBody>
          </p:sp>
        </p:grpSp>
        <p:sp>
          <p:nvSpPr>
            <p:cNvPr id="34" name="TextBox 12"/>
            <p:cNvSpPr txBox="1">
              <a:spLocks noChangeArrowheads="1"/>
            </p:cNvSpPr>
            <p:nvPr/>
          </p:nvSpPr>
          <p:spPr bwMode="auto">
            <a:xfrm>
              <a:off x="2131559" y="1029833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35" name="TextBox 19"/>
            <p:cNvSpPr txBox="1">
              <a:spLocks noChangeArrowheads="1"/>
            </p:cNvSpPr>
            <p:nvPr/>
          </p:nvSpPr>
          <p:spPr bwMode="auto">
            <a:xfrm>
              <a:off x="2131559" y="1461633"/>
              <a:ext cx="1871663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staffNo</a:t>
              </a:r>
              <a:r>
                <a:rPr lang="en-GB" sz="2000" dirty="0"/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36" name="TextBox 13"/>
            <p:cNvSpPr txBox="1">
              <a:spLocks noChangeArrowheads="1"/>
            </p:cNvSpPr>
            <p:nvPr/>
          </p:nvSpPr>
          <p:spPr bwMode="auto">
            <a:xfrm>
              <a:off x="6960430" y="1032780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Branch</a:t>
              </a:r>
            </a:p>
          </p:txBody>
        </p:sp>
        <p:sp>
          <p:nvSpPr>
            <p:cNvPr id="37" name="TextBox 20"/>
            <p:cNvSpPr txBox="1">
              <a:spLocks noChangeArrowheads="1"/>
            </p:cNvSpPr>
            <p:nvPr/>
          </p:nvSpPr>
          <p:spPr bwMode="auto">
            <a:xfrm>
              <a:off x="6960430" y="1464580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branchNo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 err="1"/>
                <a:t>branchAddress</a:t>
              </a:r>
              <a:endParaRPr lang="en-GB" dirty="0"/>
            </a:p>
            <a:p>
              <a:r>
                <a:rPr lang="en-GB" dirty="0" err="1"/>
                <a:t>branchTelNo</a:t>
              </a:r>
              <a:endParaRPr lang="en-GB" dirty="0"/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1" grpId="0"/>
      <p:bldP spid="21512" grpId="0"/>
      <p:bldP spid="215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1:1 optional on one side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24120"/>
            <a:ext cx="8424936" cy="432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dirty="0"/>
              <a:t>For the following ERD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1115616" y="2924944"/>
            <a:ext cx="6624736" cy="720080"/>
            <a:chOff x="899592" y="5229200"/>
            <a:chExt cx="6624736" cy="720080"/>
          </a:xfrm>
        </p:grpSpPr>
        <p:sp>
          <p:nvSpPr>
            <p:cNvPr id="6" name="Rectangle 5"/>
            <p:cNvSpPr/>
            <p:nvPr/>
          </p:nvSpPr>
          <p:spPr>
            <a:xfrm>
              <a:off x="899592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Staff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92080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Parking Space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3131840" y="5589240"/>
              <a:ext cx="21602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03848" y="522920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is allocated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28244FA-CE59-4D79-9EBC-FB0F1058E302}"/>
                </a:ext>
              </a:extLst>
            </p:cNvPr>
            <p:cNvSpPr/>
            <p:nvPr/>
          </p:nvSpPr>
          <p:spPr>
            <a:xfrm rot="5400000" flipH="1">
              <a:off x="4463988" y="5337212"/>
              <a:ext cx="216024" cy="144016"/>
            </a:xfrm>
            <a:prstGeom prst="triangle">
              <a:avLst/>
            </a:prstGeom>
            <a:solidFill>
              <a:srgbClr val="660033"/>
            </a:solidFill>
            <a:ln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19872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576" y="4005064"/>
            <a:ext cx="8388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List the attributes of the conceptual model and identify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Map the conceptual model to logical model, identifying the parent and child, attributes and keys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List the table referencing the entities and keys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89852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One-to-one (1:1) optional on one side</a:t>
            </a:r>
            <a:endParaRPr lang="en-GB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1510" name="TextBox 24"/>
          <p:cNvSpPr txBox="1">
            <a:spLocks noChangeArrowheads="1"/>
          </p:cNvSpPr>
          <p:nvPr/>
        </p:nvSpPr>
        <p:spPr bwMode="auto">
          <a:xfrm>
            <a:off x="70394" y="1586353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sp>
        <p:nvSpPr>
          <p:cNvPr id="21511" name="TextBox 25"/>
          <p:cNvSpPr txBox="1">
            <a:spLocks noChangeArrowheads="1"/>
          </p:cNvSpPr>
          <p:nvPr/>
        </p:nvSpPr>
        <p:spPr bwMode="auto">
          <a:xfrm>
            <a:off x="142875" y="4108450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Logical</a:t>
            </a:r>
          </a:p>
        </p:txBody>
      </p:sp>
      <p:sp>
        <p:nvSpPr>
          <p:cNvPr id="21512" name="TextBox 26"/>
          <p:cNvSpPr txBox="1">
            <a:spLocks noChangeArrowheads="1"/>
          </p:cNvSpPr>
          <p:nvPr/>
        </p:nvSpPr>
        <p:spPr bwMode="auto">
          <a:xfrm>
            <a:off x="179512" y="6093296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21513" name="TextBox 28"/>
          <p:cNvSpPr txBox="1">
            <a:spLocks noChangeArrowheads="1"/>
          </p:cNvSpPr>
          <p:nvPr/>
        </p:nvSpPr>
        <p:spPr bwMode="auto">
          <a:xfrm>
            <a:off x="1499468" y="6027003"/>
            <a:ext cx="76445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Staff (</a:t>
            </a:r>
            <a:r>
              <a:rPr lang="en-US" u="sng" dirty="0" err="1">
                <a:solidFill>
                  <a:srgbClr val="FF0000"/>
                </a:solidFill>
              </a:rPr>
              <a:t>staffNo</a:t>
            </a:r>
            <a:r>
              <a:rPr lang="en-GB" dirty="0">
                <a:solidFill>
                  <a:srgbClr val="FF000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sName</a:t>
            </a:r>
            <a:r>
              <a:rPr lang="en-US" dirty="0">
                <a:solidFill>
                  <a:srgbClr val="000000"/>
                </a:solidFill>
              </a:rPr>
              <a:t>, email)</a:t>
            </a:r>
          </a:p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Parking Space (</a:t>
            </a:r>
            <a:r>
              <a:rPr lang="en-US" dirty="0" err="1">
                <a:solidFill>
                  <a:srgbClr val="000000"/>
                </a:solidFill>
              </a:rPr>
              <a:t>parkLocId</a:t>
            </a:r>
            <a:r>
              <a:rPr lang="en-US" dirty="0">
                <a:solidFill>
                  <a:srgbClr val="000000"/>
                </a:solidFill>
              </a:rPr>
              <a:t>{PK}, date, duration ,</a:t>
            </a:r>
            <a:r>
              <a:rPr lang="en-US" dirty="0" err="1">
                <a:solidFill>
                  <a:srgbClr val="FF0000"/>
                </a:solidFill>
              </a:rPr>
              <a:t>staffNo</a:t>
            </a:r>
            <a:r>
              <a:rPr lang="en-GB" dirty="0">
                <a:solidFill>
                  <a:srgbClr val="FF0000"/>
                </a:solidFill>
              </a:rPr>
              <a:t>{FK}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GB" dirty="0"/>
          </a:p>
        </p:txBody>
      </p:sp>
      <p:grpSp>
        <p:nvGrpSpPr>
          <p:cNvPr id="2" name="Group 32"/>
          <p:cNvGrpSpPr/>
          <p:nvPr/>
        </p:nvGrpSpPr>
        <p:grpSpPr>
          <a:xfrm>
            <a:off x="2195736" y="3501008"/>
            <a:ext cx="6696076" cy="2439988"/>
            <a:chOff x="2176463" y="3286125"/>
            <a:chExt cx="6696076" cy="2439988"/>
          </a:xfrm>
        </p:grpSpPr>
        <p:sp>
          <p:nvSpPr>
            <p:cNvPr id="21514" name="TextBox 18"/>
            <p:cNvSpPr txBox="1">
              <a:spLocks noChangeArrowheads="1"/>
            </p:cNvSpPr>
            <p:nvPr/>
          </p:nvSpPr>
          <p:spPr bwMode="auto">
            <a:xfrm>
              <a:off x="2176463" y="3794125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21515" name="TextBox 19"/>
            <p:cNvSpPr txBox="1">
              <a:spLocks noChangeArrowheads="1"/>
            </p:cNvSpPr>
            <p:nvPr/>
          </p:nvSpPr>
          <p:spPr bwMode="auto">
            <a:xfrm>
              <a:off x="6876257" y="3794125"/>
              <a:ext cx="199628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Parking space</a:t>
              </a:r>
            </a:p>
          </p:txBody>
        </p:sp>
        <p:cxnSp>
          <p:nvCxnSpPr>
            <p:cNvPr id="21" name="Straight Connector 20"/>
            <p:cNvCxnSpPr>
              <a:stCxn id="21514" idx="3"/>
            </p:cNvCxnSpPr>
            <p:nvPr/>
          </p:nvCxnSpPr>
          <p:spPr>
            <a:xfrm flipV="1">
              <a:off x="4048125" y="4005064"/>
              <a:ext cx="2828131" cy="49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21"/>
            <p:cNvSpPr txBox="1">
              <a:spLocks noChangeArrowheads="1"/>
            </p:cNvSpPr>
            <p:nvPr/>
          </p:nvSpPr>
          <p:spPr bwMode="auto">
            <a:xfrm>
              <a:off x="4408488" y="3578225"/>
              <a:ext cx="18002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/>
                <a:t>is allocated</a:t>
              </a: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6100763" y="3686175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19" name="TextBox 23"/>
            <p:cNvSpPr txBox="1">
              <a:spLocks noChangeArrowheads="1"/>
            </p:cNvSpPr>
            <p:nvPr/>
          </p:nvSpPr>
          <p:spPr bwMode="auto">
            <a:xfrm>
              <a:off x="3905250" y="4154488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1..1</a:t>
              </a:r>
            </a:p>
          </p:txBody>
        </p:sp>
        <p:sp>
          <p:nvSpPr>
            <p:cNvPr id="21520" name="TextBox 24"/>
            <p:cNvSpPr txBox="1">
              <a:spLocks noChangeArrowheads="1"/>
            </p:cNvSpPr>
            <p:nvPr/>
          </p:nvSpPr>
          <p:spPr bwMode="auto">
            <a:xfrm>
              <a:off x="6175050" y="4154488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1521" name="TextBox 27"/>
            <p:cNvSpPr txBox="1">
              <a:spLocks noChangeArrowheads="1"/>
            </p:cNvSpPr>
            <p:nvPr/>
          </p:nvSpPr>
          <p:spPr bwMode="auto">
            <a:xfrm>
              <a:off x="2176463" y="4225925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endParaRPr lang="en-GB" u="sng" dirty="0">
                <a:solidFill>
                  <a:srgbClr val="FF0000"/>
                </a:solidFill>
              </a:endParaRP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1522" name="TextBox 29"/>
            <p:cNvSpPr txBox="1">
              <a:spLocks noChangeArrowheads="1"/>
            </p:cNvSpPr>
            <p:nvPr/>
          </p:nvSpPr>
          <p:spPr bwMode="auto">
            <a:xfrm>
              <a:off x="6876257" y="4225925"/>
              <a:ext cx="1996282" cy="1500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parkLocId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 err="1"/>
                <a:t>parkType</a:t>
              </a:r>
              <a:endParaRPr lang="en-GB" dirty="0"/>
            </a:p>
            <a:p>
              <a:r>
                <a:rPr lang="en-GB" dirty="0"/>
                <a:t>duration</a:t>
              </a:r>
            </a:p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</a:p>
          </p:txBody>
        </p:sp>
        <p:sp>
          <p:nvSpPr>
            <p:cNvPr id="21523" name="TextBox 30"/>
            <p:cNvSpPr txBox="1">
              <a:spLocks noChangeArrowheads="1"/>
            </p:cNvSpPr>
            <p:nvPr/>
          </p:nvSpPr>
          <p:spPr bwMode="auto">
            <a:xfrm>
              <a:off x="2286000" y="3286125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1524" name="TextBox 31"/>
            <p:cNvSpPr txBox="1">
              <a:spLocks noChangeArrowheads="1"/>
            </p:cNvSpPr>
            <p:nvPr/>
          </p:nvSpPr>
          <p:spPr bwMode="auto">
            <a:xfrm>
              <a:off x="7072313" y="3286125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Child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35696" y="1268760"/>
            <a:ext cx="20638" cy="55892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7"/>
          <p:cNvGrpSpPr/>
          <p:nvPr/>
        </p:nvGrpSpPr>
        <p:grpSpPr>
          <a:xfrm>
            <a:off x="2123728" y="1340768"/>
            <a:ext cx="6700533" cy="2027234"/>
            <a:chOff x="2131559" y="866096"/>
            <a:chExt cx="6700533" cy="2027234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871462" y="866096"/>
              <a:ext cx="3240037" cy="1038225"/>
              <a:chOff x="3059832" y="1628800"/>
              <a:chExt cx="3240360" cy="103736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32" name="TextBox 8"/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34" name="TextBox 10"/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1..1</a:t>
                </a:r>
              </a:p>
            </p:txBody>
          </p:sp>
          <p:sp>
            <p:nvSpPr>
              <p:cNvPr id="21535" name="TextBox 11"/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0..1</a:t>
                </a:r>
              </a:p>
            </p:txBody>
          </p:sp>
        </p:grpSp>
        <p:sp>
          <p:nvSpPr>
            <p:cNvPr id="34" name="TextBox 12"/>
            <p:cNvSpPr txBox="1">
              <a:spLocks noChangeArrowheads="1"/>
            </p:cNvSpPr>
            <p:nvPr/>
          </p:nvSpPr>
          <p:spPr bwMode="auto">
            <a:xfrm>
              <a:off x="2131559" y="1029833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35" name="TextBox 19"/>
            <p:cNvSpPr txBox="1">
              <a:spLocks noChangeArrowheads="1"/>
            </p:cNvSpPr>
            <p:nvPr/>
          </p:nvSpPr>
          <p:spPr bwMode="auto">
            <a:xfrm>
              <a:off x="2131559" y="1461633"/>
              <a:ext cx="1871663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staffNo</a:t>
              </a:r>
              <a:r>
                <a:rPr lang="en-GB" sz="2000" dirty="0"/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36" name="TextBox 13"/>
            <p:cNvSpPr txBox="1">
              <a:spLocks noChangeArrowheads="1"/>
            </p:cNvSpPr>
            <p:nvPr/>
          </p:nvSpPr>
          <p:spPr bwMode="auto">
            <a:xfrm>
              <a:off x="6960430" y="1032780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Parking Space</a:t>
              </a:r>
            </a:p>
          </p:txBody>
        </p:sp>
        <p:sp>
          <p:nvSpPr>
            <p:cNvPr id="37" name="TextBox 20"/>
            <p:cNvSpPr txBox="1">
              <a:spLocks noChangeArrowheads="1"/>
            </p:cNvSpPr>
            <p:nvPr/>
          </p:nvSpPr>
          <p:spPr bwMode="auto">
            <a:xfrm>
              <a:off x="6960430" y="1464580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parkLocId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date</a:t>
              </a:r>
            </a:p>
            <a:p>
              <a:r>
                <a:rPr lang="en-GB" dirty="0"/>
                <a:t>duration</a:t>
              </a:r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1" grpId="0"/>
      <p:bldP spid="21512" grpId="0"/>
      <p:bldP spid="215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/>
              <a:t>One to One (1:1) optional participation on both sides of a binary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24120"/>
            <a:ext cx="8424936" cy="4329216"/>
          </a:xfrm>
        </p:spPr>
        <p:txBody>
          <a:bodyPr>
            <a:noAutofit/>
          </a:bodyPr>
          <a:lstStyle/>
          <a:p>
            <a:pPr marL="742950" lvl="1" indent="-285750">
              <a:buClr>
                <a:srgbClr val="0F6FC6"/>
              </a:buClr>
            </a:pPr>
            <a:r>
              <a:rPr lang="en-GB" sz="2800" dirty="0">
                <a:latin typeface="Calibri" pitchFamily="34" charset="0"/>
              </a:rPr>
              <a:t>Create two tables </a:t>
            </a:r>
          </a:p>
          <a:p>
            <a:pPr marL="742950" lvl="1" indent="-285750">
              <a:buClr>
                <a:srgbClr val="0F6FC6"/>
              </a:buClr>
            </a:pPr>
            <a:r>
              <a:rPr lang="en-GB" sz="2800" dirty="0">
                <a:latin typeface="Calibri" pitchFamily="34" charset="0"/>
              </a:rPr>
              <a:t>If info available, Parent table on “more mandatory” side and Child table on the “more optional” side</a:t>
            </a:r>
          </a:p>
          <a:p>
            <a:pPr marL="742950" lvl="1" indent="-285750">
              <a:buClr>
                <a:srgbClr val="0F6FC6"/>
              </a:buClr>
            </a:pPr>
            <a:r>
              <a:rPr lang="en-GB" sz="2800" dirty="0">
                <a:latin typeface="Calibri" pitchFamily="34" charset="0"/>
              </a:rPr>
              <a:t>If no info available, choose the Parent &amp; the Child Table</a:t>
            </a:r>
          </a:p>
          <a:p>
            <a:pPr marL="742950" lvl="1" indent="-285750">
              <a:buClr>
                <a:srgbClr val="0F6FC6"/>
              </a:buClr>
            </a:pPr>
            <a:r>
              <a:rPr lang="en-GB" sz="2800" dirty="0">
                <a:latin typeface="Calibri" pitchFamily="34" charset="0"/>
              </a:rPr>
              <a:t>Create FK on the Child  table as a copy of the PK of the Parent table </a:t>
            </a:r>
          </a:p>
          <a:p>
            <a:pPr marL="742950" lvl="1" indent="-285750">
              <a:buClr>
                <a:srgbClr val="0F6FC6"/>
              </a:buClr>
            </a:pPr>
            <a:r>
              <a:rPr lang="en-GB" sz="2800" dirty="0">
                <a:latin typeface="Calibri" pitchFamily="34" charset="0"/>
              </a:rPr>
              <a:t>FK of the Child Table references the PK of Parent Table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Logical Database Design 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1785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sz="3200" dirty="0"/>
              <a:t>Logical database design enables to consider how well the model is able to support possible future developments for the database systems.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sz="3200" dirty="0"/>
              <a:t>Logical database design translate the conceptual data model into a logical data model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sz="3200" dirty="0"/>
              <a:t>The first step is to derive a set of relations (relational schema) from the conceptual data model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GB" sz="2700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GB" sz="2700" dirty="0"/>
          </a:p>
          <a:p>
            <a:pPr>
              <a:buNone/>
            </a:pPr>
            <a:endParaRPr lang="en-GB" sz="2000" dirty="0">
              <a:latin typeface="+mj-lt"/>
            </a:endParaRPr>
          </a:p>
          <a:p>
            <a:pPr>
              <a:buNone/>
            </a:pPr>
            <a:endParaRPr lang="en-GB" sz="2000" dirty="0">
              <a:latin typeface="+mj-lt"/>
            </a:endParaRP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 fontAlgn="base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/>
              <a:t>One to One (1:1) optional participation on both sides of a binary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24120"/>
            <a:ext cx="8424936" cy="432921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Example of a 1:1 optional on one side relationship</a:t>
            </a:r>
          </a:p>
          <a:p>
            <a:pPr>
              <a:spcBef>
                <a:spcPts val="0"/>
              </a:spcBef>
            </a:pPr>
            <a:endParaRPr lang="en-GB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0"/>
          <p:cNvGrpSpPr/>
          <p:nvPr/>
        </p:nvGrpSpPr>
        <p:grpSpPr>
          <a:xfrm>
            <a:off x="1043608" y="3717032"/>
            <a:ext cx="6624736" cy="720080"/>
            <a:chOff x="899592" y="5229200"/>
            <a:chExt cx="6624736" cy="720080"/>
          </a:xfrm>
        </p:grpSpPr>
        <p:sp>
          <p:nvSpPr>
            <p:cNvPr id="12" name="Rectangle 11"/>
            <p:cNvSpPr/>
            <p:nvPr/>
          </p:nvSpPr>
          <p:spPr>
            <a:xfrm>
              <a:off x="899592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92080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ipad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2" idx="3"/>
              <a:endCxn id="13" idx="1"/>
            </p:cNvCxnSpPr>
            <p:nvPr/>
          </p:nvCxnSpPr>
          <p:spPr>
            <a:xfrm>
              <a:off x="3131840" y="5589240"/>
              <a:ext cx="21602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19872" y="522920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uses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28244FA-CE59-4D79-9EBC-FB0F1058E302}"/>
                </a:ext>
              </a:extLst>
            </p:cNvPr>
            <p:cNvSpPr/>
            <p:nvPr/>
          </p:nvSpPr>
          <p:spPr>
            <a:xfrm rot="5400000" flipH="1">
              <a:off x="4463988" y="5337212"/>
              <a:ext cx="216024" cy="144016"/>
            </a:xfrm>
            <a:prstGeom prst="triangle">
              <a:avLst/>
            </a:prstGeom>
            <a:solidFill>
              <a:srgbClr val="660033"/>
            </a:solidFill>
            <a:ln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60032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5856" y="40770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934469-D8B7-441F-A226-C620C915D584}"/>
                  </a:ext>
                </a:extLst>
              </p14:cNvPr>
              <p14:cNvContentPartPr/>
              <p14:nvPr/>
            </p14:nvContentPartPr>
            <p14:xfrm>
              <a:off x="4052197" y="1386572"/>
              <a:ext cx="4136040" cy="73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934469-D8B7-441F-A226-C620C915D5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3197" y="1377572"/>
                <a:ext cx="41536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C3A452-1FEF-4B69-956D-920F07AAFFE7}"/>
                  </a:ext>
                </a:extLst>
              </p14:cNvPr>
              <p14:cNvContentPartPr/>
              <p14:nvPr/>
            </p14:nvContentPartPr>
            <p14:xfrm>
              <a:off x="1201717" y="2067692"/>
              <a:ext cx="5249880" cy="47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C3A452-1FEF-4B69-956D-920F07AAFF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3077" y="2058692"/>
                <a:ext cx="526752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0410D43E-64DB-4CAA-B03D-F9F48DDD3342}"/>
              </a:ext>
            </a:extLst>
          </p:cNvPr>
          <p:cNvGrpSpPr/>
          <p:nvPr/>
        </p:nvGrpSpPr>
        <p:grpSpPr>
          <a:xfrm>
            <a:off x="2250757" y="5169812"/>
            <a:ext cx="244440" cy="26640"/>
            <a:chOff x="2250757" y="5169812"/>
            <a:chExt cx="244440" cy="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E584CA-E556-45D3-9044-3ACF3AC050F9}"/>
                    </a:ext>
                  </a:extLst>
                </p14:cNvPr>
                <p14:cNvContentPartPr/>
                <p14:nvPr/>
              </p14:nvContentPartPr>
              <p14:xfrm>
                <a:off x="2250757" y="5186372"/>
                <a:ext cx="48960" cy="1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E584CA-E556-45D3-9044-3ACF3AC05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42117" y="5177372"/>
                  <a:ext cx="66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802106-4ACD-43B8-9C29-24CC69177223}"/>
                    </a:ext>
                  </a:extLst>
                </p14:cNvPr>
                <p14:cNvContentPartPr/>
                <p14:nvPr/>
              </p14:nvContentPartPr>
              <p14:xfrm>
                <a:off x="2444437" y="5169812"/>
                <a:ext cx="50760" cy="8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802106-4ACD-43B8-9C29-24CC691772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35437" y="5160812"/>
                  <a:ext cx="68400" cy="26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89852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One-to-one (1:1) optional on both sides</a:t>
            </a:r>
            <a:endParaRPr lang="en-GB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1510" name="TextBox 24"/>
          <p:cNvSpPr txBox="1">
            <a:spLocks noChangeArrowheads="1"/>
          </p:cNvSpPr>
          <p:nvPr/>
        </p:nvSpPr>
        <p:spPr bwMode="auto">
          <a:xfrm>
            <a:off x="70394" y="1586353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sp>
        <p:nvSpPr>
          <p:cNvPr id="21511" name="TextBox 25"/>
          <p:cNvSpPr txBox="1">
            <a:spLocks noChangeArrowheads="1"/>
          </p:cNvSpPr>
          <p:nvPr/>
        </p:nvSpPr>
        <p:spPr bwMode="auto">
          <a:xfrm>
            <a:off x="142875" y="4108450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Logical</a:t>
            </a:r>
          </a:p>
        </p:txBody>
      </p:sp>
      <p:sp>
        <p:nvSpPr>
          <p:cNvPr id="21512" name="TextBox 26"/>
          <p:cNvSpPr txBox="1">
            <a:spLocks noChangeArrowheads="1"/>
          </p:cNvSpPr>
          <p:nvPr/>
        </p:nvSpPr>
        <p:spPr bwMode="auto">
          <a:xfrm>
            <a:off x="179512" y="6093296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21513" name="TextBox 28"/>
          <p:cNvSpPr txBox="1">
            <a:spLocks noChangeArrowheads="1"/>
          </p:cNvSpPr>
          <p:nvPr/>
        </p:nvSpPr>
        <p:spPr bwMode="auto">
          <a:xfrm>
            <a:off x="1499468" y="6027003"/>
            <a:ext cx="76445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Student (</a:t>
            </a:r>
            <a:r>
              <a:rPr lang="en-US" u="sng" dirty="0" err="1">
                <a:solidFill>
                  <a:srgbClr val="FF0000"/>
                </a:solidFill>
              </a:rPr>
              <a:t>studentID</a:t>
            </a:r>
            <a:r>
              <a:rPr lang="en-GB" dirty="0">
                <a:solidFill>
                  <a:srgbClr val="FF000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sName</a:t>
            </a:r>
            <a:r>
              <a:rPr lang="en-US" dirty="0">
                <a:solidFill>
                  <a:srgbClr val="000000"/>
                </a:solidFill>
              </a:rPr>
              <a:t>, email)</a:t>
            </a:r>
          </a:p>
          <a:p>
            <a:pPr marL="742950" lvl="1" indent="-285750">
              <a:buClr>
                <a:srgbClr val="0F6FC6"/>
              </a:buClr>
            </a:pPr>
            <a:r>
              <a:rPr lang="en-US" dirty="0" err="1">
                <a:solidFill>
                  <a:srgbClr val="000000"/>
                </a:solidFill>
              </a:rPr>
              <a:t>ipad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serialNo</a:t>
            </a:r>
            <a:r>
              <a:rPr lang="en-US" dirty="0">
                <a:solidFill>
                  <a:srgbClr val="000000"/>
                </a:solidFill>
              </a:rPr>
              <a:t>{PK}, model, </a:t>
            </a:r>
            <a:r>
              <a:rPr lang="en-US" dirty="0" err="1">
                <a:solidFill>
                  <a:srgbClr val="000000"/>
                </a:solidFill>
              </a:rPr>
              <a:t>screensSize</a:t>
            </a:r>
            <a:r>
              <a:rPr lang="en-US" dirty="0">
                <a:solidFill>
                  <a:srgbClr val="000000"/>
                </a:solidFill>
              </a:rPr>
              <a:t> ,</a:t>
            </a:r>
            <a:r>
              <a:rPr lang="en-US" dirty="0" err="1">
                <a:solidFill>
                  <a:srgbClr val="FF0000"/>
                </a:solidFill>
              </a:rPr>
              <a:t>studentID</a:t>
            </a:r>
            <a:r>
              <a:rPr lang="en-GB" dirty="0">
                <a:solidFill>
                  <a:srgbClr val="FF0000"/>
                </a:solidFill>
              </a:rPr>
              <a:t>{FK}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GB" dirty="0"/>
          </a:p>
        </p:txBody>
      </p:sp>
      <p:grpSp>
        <p:nvGrpSpPr>
          <p:cNvPr id="2" name="Group 32"/>
          <p:cNvGrpSpPr/>
          <p:nvPr/>
        </p:nvGrpSpPr>
        <p:grpSpPr>
          <a:xfrm>
            <a:off x="2195736" y="3501008"/>
            <a:ext cx="6696076" cy="2439988"/>
            <a:chOff x="2176463" y="3286125"/>
            <a:chExt cx="6696076" cy="2439988"/>
          </a:xfrm>
        </p:grpSpPr>
        <p:sp>
          <p:nvSpPr>
            <p:cNvPr id="21514" name="TextBox 18"/>
            <p:cNvSpPr txBox="1">
              <a:spLocks noChangeArrowheads="1"/>
            </p:cNvSpPr>
            <p:nvPr/>
          </p:nvSpPr>
          <p:spPr bwMode="auto">
            <a:xfrm>
              <a:off x="2176463" y="3794125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Student</a:t>
              </a:r>
            </a:p>
          </p:txBody>
        </p:sp>
        <p:sp>
          <p:nvSpPr>
            <p:cNvPr id="21515" name="TextBox 19"/>
            <p:cNvSpPr txBox="1">
              <a:spLocks noChangeArrowheads="1"/>
            </p:cNvSpPr>
            <p:nvPr/>
          </p:nvSpPr>
          <p:spPr bwMode="auto">
            <a:xfrm>
              <a:off x="6876257" y="3794125"/>
              <a:ext cx="199628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 err="1"/>
                <a:t>ipad</a:t>
              </a:r>
              <a:endParaRPr lang="en-GB" dirty="0"/>
            </a:p>
          </p:txBody>
        </p:sp>
        <p:cxnSp>
          <p:nvCxnSpPr>
            <p:cNvPr id="21" name="Straight Connector 20"/>
            <p:cNvCxnSpPr>
              <a:stCxn id="21514" idx="3"/>
            </p:cNvCxnSpPr>
            <p:nvPr/>
          </p:nvCxnSpPr>
          <p:spPr>
            <a:xfrm flipV="1">
              <a:off x="4048125" y="4005064"/>
              <a:ext cx="2828131" cy="49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21"/>
            <p:cNvSpPr txBox="1">
              <a:spLocks noChangeArrowheads="1"/>
            </p:cNvSpPr>
            <p:nvPr/>
          </p:nvSpPr>
          <p:spPr bwMode="auto">
            <a:xfrm>
              <a:off x="4408488" y="3578225"/>
              <a:ext cx="18002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uses</a:t>
              </a: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6100763" y="3686175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19" name="TextBox 23"/>
            <p:cNvSpPr txBox="1">
              <a:spLocks noChangeArrowheads="1"/>
            </p:cNvSpPr>
            <p:nvPr/>
          </p:nvSpPr>
          <p:spPr bwMode="auto">
            <a:xfrm>
              <a:off x="3905250" y="4154488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1520" name="TextBox 24"/>
            <p:cNvSpPr txBox="1">
              <a:spLocks noChangeArrowheads="1"/>
            </p:cNvSpPr>
            <p:nvPr/>
          </p:nvSpPr>
          <p:spPr bwMode="auto">
            <a:xfrm>
              <a:off x="6175050" y="4154488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1521" name="TextBox 27"/>
            <p:cNvSpPr txBox="1">
              <a:spLocks noChangeArrowheads="1"/>
            </p:cNvSpPr>
            <p:nvPr/>
          </p:nvSpPr>
          <p:spPr bwMode="auto">
            <a:xfrm>
              <a:off x="2176463" y="4225925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studentID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endParaRPr lang="en-GB" u="sng" dirty="0">
                <a:solidFill>
                  <a:srgbClr val="FF0000"/>
                </a:solidFill>
              </a:endParaRP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1522" name="TextBox 29"/>
            <p:cNvSpPr txBox="1">
              <a:spLocks noChangeArrowheads="1"/>
            </p:cNvSpPr>
            <p:nvPr/>
          </p:nvSpPr>
          <p:spPr bwMode="auto">
            <a:xfrm>
              <a:off x="6876257" y="4225925"/>
              <a:ext cx="1996282" cy="1500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  <a:p>
              <a:r>
                <a:rPr lang="en-GB" dirty="0" err="1">
                  <a:solidFill>
                    <a:srgbClr val="FF0000"/>
                  </a:solidFill>
                </a:rPr>
                <a:t>studentID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</a:p>
          </p:txBody>
        </p:sp>
        <p:sp>
          <p:nvSpPr>
            <p:cNvPr id="21523" name="TextBox 30"/>
            <p:cNvSpPr txBox="1">
              <a:spLocks noChangeArrowheads="1"/>
            </p:cNvSpPr>
            <p:nvPr/>
          </p:nvSpPr>
          <p:spPr bwMode="auto">
            <a:xfrm>
              <a:off x="2286000" y="3286125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1524" name="TextBox 31"/>
            <p:cNvSpPr txBox="1">
              <a:spLocks noChangeArrowheads="1"/>
            </p:cNvSpPr>
            <p:nvPr/>
          </p:nvSpPr>
          <p:spPr bwMode="auto">
            <a:xfrm>
              <a:off x="7072313" y="3286125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Child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35696" y="1268760"/>
            <a:ext cx="20638" cy="55892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7"/>
          <p:cNvGrpSpPr/>
          <p:nvPr/>
        </p:nvGrpSpPr>
        <p:grpSpPr>
          <a:xfrm>
            <a:off x="2123728" y="1340768"/>
            <a:ext cx="6700533" cy="2027234"/>
            <a:chOff x="2131559" y="866096"/>
            <a:chExt cx="6700533" cy="2027234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871462" y="866096"/>
              <a:ext cx="3240037" cy="1038225"/>
              <a:chOff x="3059832" y="1628800"/>
              <a:chExt cx="3240360" cy="103736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32" name="TextBox 8"/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 dirty="0"/>
                  <a:t>uses</a:t>
                </a: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34" name="TextBox 10"/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369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0..1</a:t>
                </a:r>
              </a:p>
            </p:txBody>
          </p:sp>
          <p:sp>
            <p:nvSpPr>
              <p:cNvPr id="21535" name="TextBox 11"/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0..1</a:t>
                </a:r>
              </a:p>
            </p:txBody>
          </p:sp>
        </p:grpSp>
        <p:sp>
          <p:nvSpPr>
            <p:cNvPr id="34" name="TextBox 12"/>
            <p:cNvSpPr txBox="1">
              <a:spLocks noChangeArrowheads="1"/>
            </p:cNvSpPr>
            <p:nvPr/>
          </p:nvSpPr>
          <p:spPr bwMode="auto">
            <a:xfrm>
              <a:off x="2131559" y="1029833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Student</a:t>
              </a:r>
            </a:p>
          </p:txBody>
        </p:sp>
        <p:sp>
          <p:nvSpPr>
            <p:cNvPr id="35" name="TextBox 19"/>
            <p:cNvSpPr txBox="1">
              <a:spLocks noChangeArrowheads="1"/>
            </p:cNvSpPr>
            <p:nvPr/>
          </p:nvSpPr>
          <p:spPr bwMode="auto">
            <a:xfrm>
              <a:off x="2131559" y="1461633"/>
              <a:ext cx="1871663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studentID</a:t>
              </a:r>
              <a:r>
                <a:rPr lang="en-GB" sz="2000" dirty="0"/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36" name="TextBox 13"/>
            <p:cNvSpPr txBox="1">
              <a:spLocks noChangeArrowheads="1"/>
            </p:cNvSpPr>
            <p:nvPr/>
          </p:nvSpPr>
          <p:spPr bwMode="auto">
            <a:xfrm>
              <a:off x="6960430" y="1032780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 err="1"/>
                <a:t>ipad</a:t>
              </a:r>
              <a:endParaRPr lang="en-GB" dirty="0"/>
            </a:p>
          </p:txBody>
        </p:sp>
        <p:sp>
          <p:nvSpPr>
            <p:cNvPr id="37" name="TextBox 20"/>
            <p:cNvSpPr txBox="1">
              <a:spLocks noChangeArrowheads="1"/>
            </p:cNvSpPr>
            <p:nvPr/>
          </p:nvSpPr>
          <p:spPr bwMode="auto">
            <a:xfrm>
              <a:off x="6960430" y="1464580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1" grpId="0"/>
      <p:bldP spid="215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1:1 optional on both sides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24120"/>
            <a:ext cx="8424936" cy="432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dirty="0"/>
              <a:t>For the following ERD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1115616" y="2924944"/>
            <a:ext cx="6624736" cy="720080"/>
            <a:chOff x="899592" y="5229200"/>
            <a:chExt cx="6624736" cy="720080"/>
          </a:xfrm>
        </p:grpSpPr>
        <p:sp>
          <p:nvSpPr>
            <p:cNvPr id="6" name="Rectangle 5"/>
            <p:cNvSpPr/>
            <p:nvPr/>
          </p:nvSpPr>
          <p:spPr>
            <a:xfrm>
              <a:off x="899592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Staff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92080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Laptop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3131840" y="5589240"/>
              <a:ext cx="21602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03848" y="522920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is allocated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28244FA-CE59-4D79-9EBC-FB0F1058E302}"/>
                </a:ext>
              </a:extLst>
            </p:cNvPr>
            <p:cNvSpPr/>
            <p:nvPr/>
          </p:nvSpPr>
          <p:spPr>
            <a:xfrm rot="5400000" flipH="1">
              <a:off x="4463988" y="5337212"/>
              <a:ext cx="216024" cy="144016"/>
            </a:xfrm>
            <a:prstGeom prst="triangle">
              <a:avLst/>
            </a:prstGeom>
            <a:solidFill>
              <a:srgbClr val="660033"/>
            </a:solidFill>
            <a:ln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19872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576" y="4005064"/>
            <a:ext cx="8388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List the attributes of the conceptual model and identify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Map the conceptual model to logical model, identifying the parent and child, attributes and keys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List the table referencing the entities and keys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89852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One-to-one (1:1) optional on both sides</a:t>
            </a:r>
            <a:endParaRPr lang="en-GB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1510" name="TextBox 24"/>
          <p:cNvSpPr txBox="1">
            <a:spLocks noChangeArrowheads="1"/>
          </p:cNvSpPr>
          <p:nvPr/>
        </p:nvSpPr>
        <p:spPr bwMode="auto">
          <a:xfrm>
            <a:off x="70394" y="1586353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sp>
        <p:nvSpPr>
          <p:cNvPr id="21511" name="TextBox 25"/>
          <p:cNvSpPr txBox="1">
            <a:spLocks noChangeArrowheads="1"/>
          </p:cNvSpPr>
          <p:nvPr/>
        </p:nvSpPr>
        <p:spPr bwMode="auto">
          <a:xfrm>
            <a:off x="142875" y="4108450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Logical</a:t>
            </a:r>
          </a:p>
        </p:txBody>
      </p:sp>
      <p:sp>
        <p:nvSpPr>
          <p:cNvPr id="21512" name="TextBox 26"/>
          <p:cNvSpPr txBox="1">
            <a:spLocks noChangeArrowheads="1"/>
          </p:cNvSpPr>
          <p:nvPr/>
        </p:nvSpPr>
        <p:spPr bwMode="auto">
          <a:xfrm>
            <a:off x="179512" y="6093296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21513" name="TextBox 28"/>
          <p:cNvSpPr txBox="1">
            <a:spLocks noChangeArrowheads="1"/>
          </p:cNvSpPr>
          <p:nvPr/>
        </p:nvSpPr>
        <p:spPr bwMode="auto">
          <a:xfrm>
            <a:off x="1499468" y="6027003"/>
            <a:ext cx="76445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Staff (</a:t>
            </a:r>
            <a:r>
              <a:rPr lang="en-US" u="sng" dirty="0" err="1">
                <a:solidFill>
                  <a:srgbClr val="FF0000"/>
                </a:solidFill>
              </a:rPr>
              <a:t>staffNo</a:t>
            </a:r>
            <a:r>
              <a:rPr lang="en-GB" dirty="0">
                <a:solidFill>
                  <a:srgbClr val="FF000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sName</a:t>
            </a:r>
            <a:r>
              <a:rPr lang="en-US" dirty="0">
                <a:solidFill>
                  <a:srgbClr val="000000"/>
                </a:solidFill>
              </a:rPr>
              <a:t>, email)</a:t>
            </a:r>
          </a:p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Laptop(</a:t>
            </a:r>
            <a:r>
              <a:rPr lang="en-US" dirty="0" err="1">
                <a:solidFill>
                  <a:srgbClr val="000000"/>
                </a:solidFill>
              </a:rPr>
              <a:t>serialNo</a:t>
            </a:r>
            <a:r>
              <a:rPr lang="en-US" dirty="0">
                <a:solidFill>
                  <a:srgbClr val="000000"/>
                </a:solidFill>
              </a:rPr>
              <a:t>{PK}, model, </a:t>
            </a:r>
            <a:r>
              <a:rPr lang="en-US" dirty="0" err="1">
                <a:solidFill>
                  <a:srgbClr val="000000"/>
                </a:solidFill>
              </a:rPr>
              <a:t>screenSize</a:t>
            </a:r>
            <a:r>
              <a:rPr lang="en-US" dirty="0">
                <a:solidFill>
                  <a:srgbClr val="000000"/>
                </a:solidFill>
              </a:rPr>
              <a:t> ,</a:t>
            </a:r>
            <a:r>
              <a:rPr lang="en-US" dirty="0" err="1">
                <a:solidFill>
                  <a:srgbClr val="FF0000"/>
                </a:solidFill>
              </a:rPr>
              <a:t>staffNo</a:t>
            </a:r>
            <a:r>
              <a:rPr lang="en-GB" dirty="0">
                <a:solidFill>
                  <a:srgbClr val="FF0000"/>
                </a:solidFill>
              </a:rPr>
              <a:t>{FK}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GB" dirty="0"/>
          </a:p>
        </p:txBody>
      </p:sp>
      <p:grpSp>
        <p:nvGrpSpPr>
          <p:cNvPr id="2" name="Group 32"/>
          <p:cNvGrpSpPr/>
          <p:nvPr/>
        </p:nvGrpSpPr>
        <p:grpSpPr>
          <a:xfrm>
            <a:off x="2195736" y="3501008"/>
            <a:ext cx="6696076" cy="2439988"/>
            <a:chOff x="2176463" y="3286125"/>
            <a:chExt cx="6696076" cy="2439988"/>
          </a:xfrm>
        </p:grpSpPr>
        <p:sp>
          <p:nvSpPr>
            <p:cNvPr id="21514" name="TextBox 18"/>
            <p:cNvSpPr txBox="1">
              <a:spLocks noChangeArrowheads="1"/>
            </p:cNvSpPr>
            <p:nvPr/>
          </p:nvSpPr>
          <p:spPr bwMode="auto">
            <a:xfrm>
              <a:off x="2176463" y="3794125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21515" name="TextBox 19"/>
            <p:cNvSpPr txBox="1">
              <a:spLocks noChangeArrowheads="1"/>
            </p:cNvSpPr>
            <p:nvPr/>
          </p:nvSpPr>
          <p:spPr bwMode="auto">
            <a:xfrm>
              <a:off x="6876257" y="3794125"/>
              <a:ext cx="199628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cxnSp>
          <p:nvCxnSpPr>
            <p:cNvPr id="21" name="Straight Connector 20"/>
            <p:cNvCxnSpPr>
              <a:stCxn id="21514" idx="3"/>
            </p:cNvCxnSpPr>
            <p:nvPr/>
          </p:nvCxnSpPr>
          <p:spPr>
            <a:xfrm flipV="1">
              <a:off x="4048125" y="4005064"/>
              <a:ext cx="2828131" cy="49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21"/>
            <p:cNvSpPr txBox="1">
              <a:spLocks noChangeArrowheads="1"/>
            </p:cNvSpPr>
            <p:nvPr/>
          </p:nvSpPr>
          <p:spPr bwMode="auto">
            <a:xfrm>
              <a:off x="4408488" y="3578225"/>
              <a:ext cx="18002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/>
                <a:t>is allocated</a:t>
              </a: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6100763" y="3686175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19" name="TextBox 23"/>
            <p:cNvSpPr txBox="1">
              <a:spLocks noChangeArrowheads="1"/>
            </p:cNvSpPr>
            <p:nvPr/>
          </p:nvSpPr>
          <p:spPr bwMode="auto">
            <a:xfrm>
              <a:off x="3905250" y="4154488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1520" name="TextBox 24"/>
            <p:cNvSpPr txBox="1">
              <a:spLocks noChangeArrowheads="1"/>
            </p:cNvSpPr>
            <p:nvPr/>
          </p:nvSpPr>
          <p:spPr bwMode="auto">
            <a:xfrm>
              <a:off x="6175050" y="4154488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1521" name="TextBox 27"/>
            <p:cNvSpPr txBox="1">
              <a:spLocks noChangeArrowheads="1"/>
            </p:cNvSpPr>
            <p:nvPr/>
          </p:nvSpPr>
          <p:spPr bwMode="auto">
            <a:xfrm>
              <a:off x="2176463" y="4225925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endParaRPr lang="en-GB" u="sng" dirty="0">
                <a:solidFill>
                  <a:srgbClr val="FF0000"/>
                </a:solidFill>
              </a:endParaRP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1522" name="TextBox 29"/>
            <p:cNvSpPr txBox="1">
              <a:spLocks noChangeArrowheads="1"/>
            </p:cNvSpPr>
            <p:nvPr/>
          </p:nvSpPr>
          <p:spPr bwMode="auto">
            <a:xfrm>
              <a:off x="6876257" y="4225925"/>
              <a:ext cx="1996282" cy="1500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r>
                <a:rPr lang="en-GB" dirty="0"/>
                <a:t> </a:t>
              </a:r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</a:p>
          </p:txBody>
        </p:sp>
        <p:sp>
          <p:nvSpPr>
            <p:cNvPr id="21523" name="TextBox 30"/>
            <p:cNvSpPr txBox="1">
              <a:spLocks noChangeArrowheads="1"/>
            </p:cNvSpPr>
            <p:nvPr/>
          </p:nvSpPr>
          <p:spPr bwMode="auto">
            <a:xfrm>
              <a:off x="2286000" y="3286125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1524" name="TextBox 31"/>
            <p:cNvSpPr txBox="1">
              <a:spLocks noChangeArrowheads="1"/>
            </p:cNvSpPr>
            <p:nvPr/>
          </p:nvSpPr>
          <p:spPr bwMode="auto">
            <a:xfrm>
              <a:off x="7072313" y="3286125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Child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35696" y="1268760"/>
            <a:ext cx="20638" cy="55892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7"/>
          <p:cNvGrpSpPr/>
          <p:nvPr/>
        </p:nvGrpSpPr>
        <p:grpSpPr>
          <a:xfrm>
            <a:off x="2123728" y="1340768"/>
            <a:ext cx="6700533" cy="2027234"/>
            <a:chOff x="2131559" y="866096"/>
            <a:chExt cx="6700533" cy="2027234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871462" y="866096"/>
              <a:ext cx="3240037" cy="1038225"/>
              <a:chOff x="3059832" y="1628800"/>
              <a:chExt cx="3240360" cy="103736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32" name="TextBox 8"/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34" name="TextBox 10"/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369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0..1</a:t>
                </a:r>
              </a:p>
            </p:txBody>
          </p:sp>
          <p:sp>
            <p:nvSpPr>
              <p:cNvPr id="21535" name="TextBox 11"/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0..1</a:t>
                </a:r>
              </a:p>
            </p:txBody>
          </p:sp>
        </p:grpSp>
        <p:sp>
          <p:nvSpPr>
            <p:cNvPr id="34" name="TextBox 12"/>
            <p:cNvSpPr txBox="1">
              <a:spLocks noChangeArrowheads="1"/>
            </p:cNvSpPr>
            <p:nvPr/>
          </p:nvSpPr>
          <p:spPr bwMode="auto">
            <a:xfrm>
              <a:off x="2131559" y="1029833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35" name="TextBox 19"/>
            <p:cNvSpPr txBox="1">
              <a:spLocks noChangeArrowheads="1"/>
            </p:cNvSpPr>
            <p:nvPr/>
          </p:nvSpPr>
          <p:spPr bwMode="auto">
            <a:xfrm>
              <a:off x="2131559" y="1461633"/>
              <a:ext cx="1871663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staffNo</a:t>
              </a:r>
              <a:r>
                <a:rPr lang="en-GB" sz="2000" dirty="0"/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36" name="TextBox 13"/>
            <p:cNvSpPr txBox="1">
              <a:spLocks noChangeArrowheads="1"/>
            </p:cNvSpPr>
            <p:nvPr/>
          </p:nvSpPr>
          <p:spPr bwMode="auto">
            <a:xfrm>
              <a:off x="6960430" y="1032780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Laptop</a:t>
              </a:r>
            </a:p>
          </p:txBody>
        </p:sp>
        <p:sp>
          <p:nvSpPr>
            <p:cNvPr id="37" name="TextBox 20"/>
            <p:cNvSpPr txBox="1">
              <a:spLocks noChangeArrowheads="1"/>
            </p:cNvSpPr>
            <p:nvPr/>
          </p:nvSpPr>
          <p:spPr bwMode="auto">
            <a:xfrm>
              <a:off x="6960430" y="1464580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1" grpId="0"/>
      <p:bldP spid="21512" grpId="0"/>
      <p:bldP spid="215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/>
              <a:t>Many to Many(*:*) binary 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4120"/>
            <a:ext cx="9144000" cy="4329216"/>
          </a:xfrm>
        </p:spPr>
        <p:txBody>
          <a:bodyPr>
            <a:noAutofit/>
          </a:bodyPr>
          <a:lstStyle/>
          <a:p>
            <a:pPr marL="742950" lvl="1" indent="-285750">
              <a:defRPr/>
            </a:pPr>
            <a:r>
              <a:rPr lang="en-US" dirty="0"/>
              <a:t>Create </a:t>
            </a:r>
            <a:r>
              <a:rPr lang="en-US" b="1" dirty="0"/>
              <a:t>Three</a:t>
            </a:r>
            <a:r>
              <a:rPr lang="en-US" dirty="0"/>
              <a:t> Tables</a:t>
            </a:r>
          </a:p>
          <a:p>
            <a:pPr marL="742950" lvl="1" indent="-285750">
              <a:defRPr/>
            </a:pPr>
            <a:r>
              <a:rPr lang="en-US" dirty="0"/>
              <a:t>Two original Parent tables</a:t>
            </a:r>
          </a:p>
          <a:p>
            <a:pPr marL="742950" lvl="1" indent="-285750">
              <a:defRPr/>
            </a:pPr>
            <a:r>
              <a:rPr lang="en-US" dirty="0"/>
              <a:t>1 Link table associated to the two Parent tables through two 1:M relationships 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     Link table is the</a:t>
            </a:r>
            <a:r>
              <a:rPr lang="en-US" dirty="0"/>
              <a:t> Child table of both Parent tables</a:t>
            </a:r>
          </a:p>
          <a:p>
            <a:pPr marL="742950" lvl="1" indent="-285750">
              <a:defRPr/>
            </a:pPr>
            <a:r>
              <a:rPr lang="en-US" dirty="0"/>
              <a:t>FKs of Link Child table reference the PKs of the Parent tables</a:t>
            </a:r>
          </a:p>
          <a:p>
            <a:pPr marL="742950" lvl="1" indent="-285750">
              <a:defRPr/>
            </a:pPr>
            <a:r>
              <a:rPr lang="en-US" dirty="0"/>
              <a:t>PK of Link Child table combination of the 2 PKs of the Parent Tables </a:t>
            </a:r>
          </a:p>
          <a:p>
            <a:pPr marL="742950" lvl="1" indent="-285750">
              <a:defRPr/>
            </a:pPr>
            <a:r>
              <a:rPr lang="en-US" dirty="0"/>
              <a:t>Compound PK if combination of 2 PKs will never be repeated</a:t>
            </a:r>
          </a:p>
          <a:p>
            <a:pPr marL="742950" lvl="1" indent="-285750">
              <a:defRPr/>
            </a:pPr>
            <a:r>
              <a:rPr lang="en-GB" dirty="0"/>
              <a:t>Composite PK with additional date (and possibly time) if combination of 2 PKs can be repeated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/>
              <a:t>Many to Many(*:*) binary 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4120"/>
            <a:ext cx="9144000" cy="4329216"/>
          </a:xfrm>
        </p:spPr>
        <p:txBody>
          <a:bodyPr>
            <a:noAutofit/>
          </a:bodyPr>
          <a:lstStyle/>
          <a:p>
            <a:pPr marL="742950" lvl="1" indent="-285750">
              <a:defRPr/>
            </a:pPr>
            <a:r>
              <a:rPr lang="en-GB" sz="3200" dirty="0"/>
              <a:t>Example of a *:* relationship</a:t>
            </a:r>
          </a:p>
          <a:p>
            <a:pPr marL="742950" lvl="1" indent="-285750">
              <a:defRPr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6"/>
          <p:cNvGrpSpPr/>
          <p:nvPr/>
        </p:nvGrpSpPr>
        <p:grpSpPr>
          <a:xfrm>
            <a:off x="1115616" y="2996952"/>
            <a:ext cx="6624736" cy="1296144"/>
            <a:chOff x="899592" y="5229200"/>
            <a:chExt cx="6624736" cy="720080"/>
          </a:xfrm>
        </p:grpSpPr>
        <p:sp>
          <p:nvSpPr>
            <p:cNvPr id="6" name="Rectangle 5"/>
            <p:cNvSpPr/>
            <p:nvPr/>
          </p:nvSpPr>
          <p:spPr>
            <a:xfrm>
              <a:off x="899592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Newspaper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92080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Property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3131840" y="5589240"/>
              <a:ext cx="21602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03848" y="5349213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advertises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28244FA-CE59-4D79-9EBC-FB0F1058E302}"/>
                </a:ext>
              </a:extLst>
            </p:cNvPr>
            <p:cNvSpPr/>
            <p:nvPr/>
          </p:nvSpPr>
          <p:spPr>
            <a:xfrm rot="5400000" flipH="1">
              <a:off x="4463988" y="5337212"/>
              <a:ext cx="216024" cy="144016"/>
            </a:xfrm>
            <a:prstGeom prst="triangle">
              <a:avLst/>
            </a:prstGeom>
            <a:solidFill>
              <a:srgbClr val="660033"/>
            </a:solidFill>
            <a:ln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19872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34925"/>
            <a:ext cx="8229600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Many-to-Many</a:t>
            </a:r>
            <a:endParaRPr lang="en-GB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048625" y="6310313"/>
            <a:ext cx="762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E4A62C0-078E-417F-9D1D-C54776A2D602}" type="slidenum">
              <a:rPr lang="en-US"/>
              <a:pPr/>
              <a:t>36</a:t>
            </a:fld>
            <a:endParaRPr lang="en-US"/>
          </a:p>
        </p:txBody>
      </p:sp>
      <p:sp>
        <p:nvSpPr>
          <p:cNvPr id="23564" name="TextBox 24"/>
          <p:cNvSpPr txBox="1">
            <a:spLocks noChangeArrowheads="1"/>
          </p:cNvSpPr>
          <p:nvPr/>
        </p:nvSpPr>
        <p:spPr bwMode="auto">
          <a:xfrm>
            <a:off x="71438" y="1070894"/>
            <a:ext cx="171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sp>
        <p:nvSpPr>
          <p:cNvPr id="23565" name="TextBox 25"/>
          <p:cNvSpPr txBox="1">
            <a:spLocks noChangeArrowheads="1"/>
          </p:cNvSpPr>
          <p:nvPr/>
        </p:nvSpPr>
        <p:spPr bwMode="auto">
          <a:xfrm>
            <a:off x="179512" y="3501008"/>
            <a:ext cx="1714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Logical</a:t>
            </a:r>
          </a:p>
          <a:p>
            <a:endParaRPr lang="en-GB" b="1" dirty="0">
              <a:solidFill>
                <a:srgbClr val="0070C0"/>
              </a:solidFill>
            </a:endParaRPr>
          </a:p>
          <a:p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23566" name="TextBox 50"/>
          <p:cNvSpPr txBox="1">
            <a:spLocks noChangeArrowheads="1"/>
          </p:cNvSpPr>
          <p:nvPr/>
        </p:nvSpPr>
        <p:spPr bwMode="auto">
          <a:xfrm>
            <a:off x="1979712" y="3341688"/>
            <a:ext cx="2088232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Newspaper</a:t>
            </a:r>
          </a:p>
        </p:txBody>
      </p:sp>
      <p:sp>
        <p:nvSpPr>
          <p:cNvPr id="23567" name="TextBox 51"/>
          <p:cNvSpPr txBox="1">
            <a:spLocks noChangeArrowheads="1"/>
          </p:cNvSpPr>
          <p:nvPr/>
        </p:nvSpPr>
        <p:spPr bwMode="auto">
          <a:xfrm>
            <a:off x="6988175" y="3341688"/>
            <a:ext cx="1871663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Property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203848" y="6285570"/>
            <a:ext cx="1080120" cy="23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9" name="TextBox 53"/>
          <p:cNvSpPr txBox="1">
            <a:spLocks noChangeArrowheads="1"/>
          </p:cNvSpPr>
          <p:nvPr/>
        </p:nvSpPr>
        <p:spPr bwMode="auto">
          <a:xfrm>
            <a:off x="3563888" y="6396335"/>
            <a:ext cx="792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1..*</a:t>
            </a:r>
          </a:p>
        </p:txBody>
      </p:sp>
      <p:sp>
        <p:nvSpPr>
          <p:cNvPr id="23570" name="TextBox 54"/>
          <p:cNvSpPr txBox="1">
            <a:spLocks noChangeArrowheads="1"/>
          </p:cNvSpPr>
          <p:nvPr/>
        </p:nvSpPr>
        <p:spPr bwMode="auto">
          <a:xfrm>
            <a:off x="8118475" y="5140325"/>
            <a:ext cx="792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1..1</a:t>
            </a:r>
          </a:p>
        </p:txBody>
      </p:sp>
      <p:sp>
        <p:nvSpPr>
          <p:cNvPr id="23571" name="TextBox 55"/>
          <p:cNvSpPr txBox="1">
            <a:spLocks noChangeArrowheads="1"/>
          </p:cNvSpPr>
          <p:nvPr/>
        </p:nvSpPr>
        <p:spPr bwMode="auto">
          <a:xfrm>
            <a:off x="1979712" y="3773488"/>
            <a:ext cx="2088232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2000" dirty="0" err="1">
                <a:solidFill>
                  <a:srgbClr val="FF0000"/>
                </a:solidFill>
              </a:rPr>
              <a:t>paperName</a:t>
            </a:r>
            <a:r>
              <a:rPr lang="en-GB" sz="2400" dirty="0">
                <a:solidFill>
                  <a:srgbClr val="FF0000"/>
                </a:solidFill>
              </a:rPr>
              <a:t>{PK}</a:t>
            </a:r>
          </a:p>
          <a:p>
            <a:r>
              <a:rPr lang="en-GB" sz="2000" dirty="0"/>
              <a:t>Address</a:t>
            </a:r>
          </a:p>
          <a:p>
            <a:r>
              <a:rPr lang="en-GB" sz="2000" dirty="0"/>
              <a:t>email</a:t>
            </a:r>
          </a:p>
        </p:txBody>
      </p:sp>
      <p:sp>
        <p:nvSpPr>
          <p:cNvPr id="23572" name="TextBox 56"/>
          <p:cNvSpPr txBox="1">
            <a:spLocks noChangeArrowheads="1"/>
          </p:cNvSpPr>
          <p:nvPr/>
        </p:nvSpPr>
        <p:spPr bwMode="auto">
          <a:xfrm>
            <a:off x="6988175" y="3773488"/>
            <a:ext cx="1871663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2000" dirty="0" err="1">
                <a:solidFill>
                  <a:srgbClr val="00B050"/>
                </a:solidFill>
              </a:rPr>
              <a:t>propertyNo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400" dirty="0">
                <a:solidFill>
                  <a:srgbClr val="00B050"/>
                </a:solidFill>
              </a:rPr>
              <a:t>{PK}</a:t>
            </a:r>
          </a:p>
          <a:p>
            <a:r>
              <a:rPr lang="en-GB" sz="2000" dirty="0"/>
              <a:t>type</a:t>
            </a:r>
          </a:p>
          <a:p>
            <a:r>
              <a:rPr lang="en-GB" sz="2000" dirty="0"/>
              <a:t>location</a:t>
            </a:r>
          </a:p>
        </p:txBody>
      </p:sp>
      <p:sp>
        <p:nvSpPr>
          <p:cNvPr id="23573" name="TextBox 57"/>
          <p:cNvSpPr txBox="1">
            <a:spLocks noChangeArrowheads="1"/>
          </p:cNvSpPr>
          <p:nvPr/>
        </p:nvSpPr>
        <p:spPr bwMode="auto">
          <a:xfrm>
            <a:off x="4283968" y="5085184"/>
            <a:ext cx="2592288" cy="4333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 err="1"/>
              <a:t>News_Property</a:t>
            </a:r>
            <a:endParaRPr lang="en-GB" dirty="0"/>
          </a:p>
        </p:txBody>
      </p:sp>
      <p:sp>
        <p:nvSpPr>
          <p:cNvPr id="23574" name="TextBox 58"/>
          <p:cNvSpPr txBox="1">
            <a:spLocks noChangeArrowheads="1"/>
          </p:cNvSpPr>
          <p:nvPr/>
        </p:nvSpPr>
        <p:spPr bwMode="auto">
          <a:xfrm>
            <a:off x="4283968" y="5486388"/>
            <a:ext cx="2592288" cy="1300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000" b="1" dirty="0">
                <a:solidFill>
                  <a:schemeClr val="accent1"/>
                </a:solidFill>
              </a:rPr>
              <a:t>(</a:t>
            </a:r>
            <a:r>
              <a:rPr lang="en-GB" sz="2000" dirty="0" err="1">
                <a:solidFill>
                  <a:srgbClr val="FF0000"/>
                </a:solidFill>
              </a:rPr>
              <a:t>paperName</a:t>
            </a:r>
            <a:r>
              <a:rPr lang="en-GB" sz="2000" dirty="0">
                <a:solidFill>
                  <a:srgbClr val="FF0000"/>
                </a:solidFill>
              </a:rPr>
              <a:t>{FK}</a:t>
            </a:r>
          </a:p>
          <a:p>
            <a:r>
              <a:rPr lang="en-GB" sz="2000" dirty="0" err="1">
                <a:solidFill>
                  <a:srgbClr val="00B050"/>
                </a:solidFill>
              </a:rPr>
              <a:t>propertyNo</a:t>
            </a:r>
            <a:r>
              <a:rPr lang="en-GB" sz="2000" dirty="0">
                <a:solidFill>
                  <a:srgbClr val="00B050"/>
                </a:solidFill>
              </a:rPr>
              <a:t>{FK}</a:t>
            </a: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 err="1"/>
              <a:t>dateAdvertised</a:t>
            </a:r>
            <a:r>
              <a:rPr lang="en-GB" sz="3000" b="1" dirty="0">
                <a:solidFill>
                  <a:schemeClr val="accent1"/>
                </a:solidFill>
              </a:rPr>
              <a:t>)</a:t>
            </a:r>
            <a:r>
              <a:rPr lang="en-GB" sz="2800" b="1" dirty="0">
                <a:solidFill>
                  <a:schemeClr val="accent1"/>
                </a:solidFill>
                <a:latin typeface="Tw Cen MT Condensed" pitchFamily="34" charset="0"/>
              </a:rPr>
              <a:t>{PK}</a:t>
            </a:r>
          </a:p>
        </p:txBody>
      </p:sp>
      <p:cxnSp>
        <p:nvCxnSpPr>
          <p:cNvPr id="60" name="Straight Connector 59"/>
          <p:cNvCxnSpPr/>
          <p:nvPr/>
        </p:nvCxnSpPr>
        <p:spPr>
          <a:xfrm rot="5400000" flipH="1" flipV="1">
            <a:off x="2582069" y="5676107"/>
            <a:ext cx="12144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876256" y="6272937"/>
            <a:ext cx="1152128" cy="36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7439819" y="5676107"/>
            <a:ext cx="12144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8" name="TextBox 62"/>
          <p:cNvSpPr txBox="1">
            <a:spLocks noChangeArrowheads="1"/>
          </p:cNvSpPr>
          <p:nvPr/>
        </p:nvSpPr>
        <p:spPr bwMode="auto">
          <a:xfrm>
            <a:off x="2332038" y="5140325"/>
            <a:ext cx="792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1..1</a:t>
            </a:r>
          </a:p>
        </p:txBody>
      </p:sp>
      <p:sp>
        <p:nvSpPr>
          <p:cNvPr id="23579" name="TextBox 63"/>
          <p:cNvSpPr txBox="1">
            <a:spLocks noChangeArrowheads="1"/>
          </p:cNvSpPr>
          <p:nvPr/>
        </p:nvSpPr>
        <p:spPr bwMode="auto">
          <a:xfrm>
            <a:off x="6671063" y="6354763"/>
            <a:ext cx="792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0..*</a:t>
            </a:r>
          </a:p>
        </p:txBody>
      </p:sp>
      <p:sp>
        <p:nvSpPr>
          <p:cNvPr id="23580" name="TextBox 64"/>
          <p:cNvSpPr txBox="1">
            <a:spLocks noChangeArrowheads="1"/>
          </p:cNvSpPr>
          <p:nvPr/>
        </p:nvSpPr>
        <p:spPr bwMode="auto">
          <a:xfrm>
            <a:off x="3059832" y="5733256"/>
            <a:ext cx="1285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dirty="0"/>
              <a:t>advertises</a:t>
            </a:r>
          </a:p>
        </p:txBody>
      </p:sp>
      <p:sp>
        <p:nvSpPr>
          <p:cNvPr id="66" name="Isosceles Triangle 65"/>
          <p:cNvSpPr/>
          <p:nvPr/>
        </p:nvSpPr>
        <p:spPr>
          <a:xfrm rot="16200000" flipH="1">
            <a:off x="2951821" y="5841268"/>
            <a:ext cx="216021" cy="1440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582" name="TextBox 66"/>
          <p:cNvSpPr txBox="1">
            <a:spLocks noChangeArrowheads="1"/>
          </p:cNvSpPr>
          <p:nvPr/>
        </p:nvSpPr>
        <p:spPr bwMode="auto">
          <a:xfrm>
            <a:off x="6516216" y="5805264"/>
            <a:ext cx="1285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dirty="0"/>
              <a:t>is for</a:t>
            </a:r>
          </a:p>
        </p:txBody>
      </p:sp>
      <p:sp>
        <p:nvSpPr>
          <p:cNvPr id="68" name="Isosceles Triangle 67"/>
          <p:cNvSpPr/>
          <p:nvPr/>
        </p:nvSpPr>
        <p:spPr>
          <a:xfrm rot="5400000">
            <a:off x="7510463" y="5962650"/>
            <a:ext cx="215900" cy="1428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584" name="TextBox 68"/>
          <p:cNvSpPr txBox="1">
            <a:spLocks noChangeArrowheads="1"/>
          </p:cNvSpPr>
          <p:nvPr/>
        </p:nvSpPr>
        <p:spPr bwMode="auto">
          <a:xfrm>
            <a:off x="3779912" y="3140968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23585" name="TextBox 69"/>
          <p:cNvSpPr txBox="1">
            <a:spLocks noChangeArrowheads="1"/>
          </p:cNvSpPr>
          <p:nvPr/>
        </p:nvSpPr>
        <p:spPr bwMode="auto">
          <a:xfrm>
            <a:off x="5749925" y="30718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>
                <a:solidFill>
                  <a:srgbClr val="00B050"/>
                </a:solidFill>
              </a:rPr>
              <a:t>Parent</a:t>
            </a:r>
          </a:p>
        </p:txBody>
      </p:sp>
      <p:sp>
        <p:nvSpPr>
          <p:cNvPr id="23586" name="TextBox 70"/>
          <p:cNvSpPr txBox="1">
            <a:spLocks noChangeArrowheads="1"/>
          </p:cNvSpPr>
          <p:nvPr/>
        </p:nvSpPr>
        <p:spPr bwMode="auto">
          <a:xfrm>
            <a:off x="3886787" y="4725144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Child</a:t>
            </a:r>
          </a:p>
        </p:txBody>
      </p:sp>
      <p:sp>
        <p:nvSpPr>
          <p:cNvPr id="23587" name="TextBox 71"/>
          <p:cNvSpPr txBox="1">
            <a:spLocks noChangeArrowheads="1"/>
          </p:cNvSpPr>
          <p:nvPr/>
        </p:nvSpPr>
        <p:spPr bwMode="auto">
          <a:xfrm>
            <a:off x="5569753" y="4725144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00B050"/>
                </a:solidFill>
              </a:rPr>
              <a:t>Child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3044825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12775" y="692696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857375" y="692696"/>
            <a:ext cx="36637" cy="616530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55975" y="784451"/>
            <a:ext cx="2755523" cy="1038225"/>
            <a:chOff x="3544394" y="1628800"/>
            <a:chExt cx="2755798" cy="103736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544395" y="2060241"/>
              <a:ext cx="2612142" cy="52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8"/>
            <p:cNvSpPr txBox="1">
              <a:spLocks noChangeArrowheads="1"/>
            </p:cNvSpPr>
            <p:nvPr/>
          </p:nvSpPr>
          <p:spPr bwMode="auto">
            <a:xfrm>
              <a:off x="3563888" y="1628800"/>
              <a:ext cx="18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advertises</a:t>
              </a:r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5255640" y="1737386"/>
              <a:ext cx="217307" cy="1428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TextBox 10"/>
            <p:cNvSpPr txBox="1">
              <a:spLocks noChangeArrowheads="1"/>
            </p:cNvSpPr>
            <p:nvPr/>
          </p:nvSpPr>
          <p:spPr bwMode="auto">
            <a:xfrm>
              <a:off x="3544394" y="2184655"/>
              <a:ext cx="792088" cy="461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0..*</a:t>
              </a: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>
              <a:off x="5508104" y="2204865"/>
              <a:ext cx="792088" cy="461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1..*</a:t>
              </a:r>
            </a:p>
          </p:txBody>
        </p:sp>
      </p:grpSp>
      <p:sp>
        <p:nvSpPr>
          <p:cNvPr id="51" name="TextBox 12"/>
          <p:cNvSpPr txBox="1">
            <a:spLocks noChangeArrowheads="1"/>
          </p:cNvSpPr>
          <p:nvPr/>
        </p:nvSpPr>
        <p:spPr bwMode="auto">
          <a:xfrm>
            <a:off x="1979713" y="948188"/>
            <a:ext cx="2376264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Newspaper</a:t>
            </a:r>
          </a:p>
        </p:txBody>
      </p:sp>
      <p:sp>
        <p:nvSpPr>
          <p:cNvPr id="52" name="TextBox 19"/>
          <p:cNvSpPr txBox="1">
            <a:spLocks noChangeArrowheads="1"/>
          </p:cNvSpPr>
          <p:nvPr/>
        </p:nvSpPr>
        <p:spPr bwMode="auto">
          <a:xfrm>
            <a:off x="1979712" y="1379988"/>
            <a:ext cx="2376264" cy="1428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>
                <a:solidFill>
                  <a:srgbClr val="FF0000"/>
                </a:solidFill>
              </a:rPr>
              <a:t>paperName</a:t>
            </a:r>
            <a:r>
              <a:rPr lang="en-GB" sz="2000" dirty="0">
                <a:solidFill>
                  <a:srgbClr val="FF0000"/>
                </a:solidFill>
              </a:rPr>
              <a:t>{PK}</a:t>
            </a:r>
          </a:p>
          <a:p>
            <a:r>
              <a:rPr lang="en-GB" dirty="0"/>
              <a:t>Address</a:t>
            </a:r>
          </a:p>
          <a:p>
            <a:r>
              <a:rPr lang="en-GB" dirty="0"/>
              <a:t>email</a:t>
            </a:r>
          </a:p>
        </p:txBody>
      </p:sp>
      <p:sp>
        <p:nvSpPr>
          <p:cNvPr id="54" name="TextBox 13"/>
          <p:cNvSpPr txBox="1">
            <a:spLocks noChangeArrowheads="1"/>
          </p:cNvSpPr>
          <p:nvPr/>
        </p:nvSpPr>
        <p:spPr bwMode="auto">
          <a:xfrm>
            <a:off x="6960430" y="951135"/>
            <a:ext cx="1871662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Property</a:t>
            </a:r>
          </a:p>
        </p:txBody>
      </p: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6960430" y="1382935"/>
            <a:ext cx="1871662" cy="1428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>
                <a:solidFill>
                  <a:srgbClr val="00B050"/>
                </a:solidFill>
              </a:rPr>
              <a:t>propertyNo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</a:rPr>
              <a:t>{PK}</a:t>
            </a:r>
          </a:p>
          <a:p>
            <a:r>
              <a:rPr lang="en-GB" dirty="0"/>
              <a:t>type</a:t>
            </a:r>
          </a:p>
          <a:p>
            <a:r>
              <a:rPr lang="en-GB" dirty="0"/>
              <a:t>location</a:t>
            </a:r>
          </a:p>
        </p:txBody>
      </p:sp>
    </p:spTree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229600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Many-to-Many (continued)</a:t>
            </a:r>
            <a:endParaRPr lang="en-GB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84ADC4-760E-4F4D-96BC-CC477FC1E76B}" type="slidenum">
              <a:rPr lang="en-US"/>
              <a:pPr/>
              <a:t>37</a:t>
            </a:fld>
            <a:endParaRPr lang="en-US"/>
          </a:p>
        </p:txBody>
      </p:sp>
      <p:sp>
        <p:nvSpPr>
          <p:cNvPr id="24580" name="TextBox 26"/>
          <p:cNvSpPr txBox="1">
            <a:spLocks noChangeArrowheads="1"/>
          </p:cNvSpPr>
          <p:nvPr/>
        </p:nvSpPr>
        <p:spPr bwMode="auto">
          <a:xfrm>
            <a:off x="0" y="2276872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24581" name="TextBox 28"/>
          <p:cNvSpPr txBox="1">
            <a:spLocks noChangeArrowheads="1"/>
          </p:cNvSpPr>
          <p:nvPr/>
        </p:nvSpPr>
        <p:spPr bwMode="auto">
          <a:xfrm>
            <a:off x="1295129" y="1628800"/>
            <a:ext cx="784887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buClr>
                <a:srgbClr val="0F6FC6"/>
              </a:buClr>
            </a:pPr>
            <a:r>
              <a:rPr lang="en-US" dirty="0" err="1">
                <a:solidFill>
                  <a:srgbClr val="000000"/>
                </a:solidFill>
              </a:rPr>
              <a:t>Newpaper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paperName</a:t>
            </a:r>
            <a:r>
              <a:rPr lang="en-GB" dirty="0">
                <a:solidFill>
                  <a:srgbClr val="FF000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Address, Email)</a:t>
            </a:r>
          </a:p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Property (</a:t>
            </a:r>
            <a:r>
              <a:rPr lang="en-US" dirty="0" err="1">
                <a:solidFill>
                  <a:srgbClr val="00B050"/>
                </a:solidFill>
              </a:rPr>
              <a:t>propertyNo</a:t>
            </a:r>
            <a:r>
              <a:rPr lang="en-GB" dirty="0">
                <a:solidFill>
                  <a:srgbClr val="00B05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Type, Location)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News_Property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3000" dirty="0">
                <a:solidFill>
                  <a:srgbClr val="000000"/>
                </a:solidFill>
              </a:rPr>
              <a:t>(</a:t>
            </a:r>
            <a:r>
              <a:rPr lang="en-GB" sz="3000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paperName</a:t>
            </a:r>
            <a:r>
              <a:rPr lang="en-GB" dirty="0">
                <a:solidFill>
                  <a:srgbClr val="FF0000"/>
                </a:solidFill>
              </a:rPr>
              <a:t>{FK}, </a:t>
            </a:r>
            <a:r>
              <a:rPr lang="en-US" dirty="0" err="1">
                <a:solidFill>
                  <a:srgbClr val="00B050"/>
                </a:solidFill>
              </a:rPr>
              <a:t>propertyNo</a:t>
            </a:r>
            <a:r>
              <a:rPr lang="en-GB" dirty="0">
                <a:solidFill>
                  <a:srgbClr val="00B050"/>
                </a:solidFill>
              </a:rPr>
              <a:t>{FK}, </a:t>
            </a:r>
            <a:r>
              <a:rPr lang="en-GB" dirty="0" err="1"/>
              <a:t>dateAdvertised</a:t>
            </a:r>
            <a:r>
              <a:rPr lang="en-GB" sz="3000" b="1" dirty="0">
                <a:solidFill>
                  <a:schemeClr val="accent1"/>
                </a:solidFill>
              </a:rPr>
              <a:t>)</a:t>
            </a:r>
            <a:r>
              <a:rPr lang="en-GB" sz="2800" b="1" dirty="0">
                <a:solidFill>
                  <a:schemeClr val="accent1"/>
                </a:solidFill>
                <a:latin typeface="Tw Cen MT Condensed" pitchFamily="34" charset="0"/>
              </a:rPr>
              <a:t>{PK}</a:t>
            </a:r>
            <a:r>
              <a:rPr lang="en-GB" sz="2800" dirty="0">
                <a:cs typeface="Times New Roman" pitchFamily="18" charset="0"/>
              </a:rPr>
              <a:t>)</a:t>
            </a:r>
            <a:endParaRPr lang="en-US" dirty="0">
              <a:cs typeface="Times New Roman" pitchFamily="18" charset="0"/>
            </a:endParaRPr>
          </a:p>
          <a:p>
            <a:pPr marL="742950" lvl="1" indent="-285750">
              <a:buClr>
                <a:srgbClr val="0F6FC6"/>
              </a:buClr>
            </a:pP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3717032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15616" y="1412778"/>
            <a:ext cx="0" cy="230425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*:* relationship 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24120"/>
            <a:ext cx="8424936" cy="4329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dirty="0"/>
              <a:t>For the following ERD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1115616" y="2924944"/>
            <a:ext cx="6624736" cy="720080"/>
            <a:chOff x="899592" y="5229200"/>
            <a:chExt cx="6624736" cy="720080"/>
          </a:xfrm>
        </p:grpSpPr>
        <p:sp>
          <p:nvSpPr>
            <p:cNvPr id="6" name="Rectangle 5"/>
            <p:cNvSpPr/>
            <p:nvPr/>
          </p:nvSpPr>
          <p:spPr>
            <a:xfrm>
              <a:off x="899592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Doctor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92080" y="5229200"/>
              <a:ext cx="22322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Patient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3131840" y="5589240"/>
              <a:ext cx="21602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03848" y="522920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treats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28244FA-CE59-4D79-9EBC-FB0F1058E302}"/>
                </a:ext>
              </a:extLst>
            </p:cNvPr>
            <p:cNvSpPr/>
            <p:nvPr/>
          </p:nvSpPr>
          <p:spPr>
            <a:xfrm rot="5400000" flipH="1">
              <a:off x="4463988" y="5337212"/>
              <a:ext cx="216024" cy="144016"/>
            </a:xfrm>
            <a:prstGeom prst="triangle">
              <a:avLst/>
            </a:prstGeom>
            <a:solidFill>
              <a:srgbClr val="660033"/>
            </a:solidFill>
            <a:ln>
              <a:solidFill>
                <a:srgbClr val="6600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19872" y="32849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8024" y="32849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576" y="4005064"/>
            <a:ext cx="8388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List the attributes of the conceptual model and identify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Map the conceptual model to logical model, identifying the parent and child, attributes and keys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List the table referencing the entities and keys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34925"/>
            <a:ext cx="8229600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Many-to-Many</a:t>
            </a:r>
            <a:endParaRPr lang="en-GB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048625" y="6310313"/>
            <a:ext cx="762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E4A62C0-078E-417F-9D1D-C54776A2D602}" type="slidenum">
              <a:rPr lang="en-US"/>
              <a:pPr/>
              <a:t>39</a:t>
            </a:fld>
            <a:endParaRPr lang="en-US"/>
          </a:p>
        </p:txBody>
      </p:sp>
      <p:sp>
        <p:nvSpPr>
          <p:cNvPr id="23564" name="TextBox 24"/>
          <p:cNvSpPr txBox="1">
            <a:spLocks noChangeArrowheads="1"/>
          </p:cNvSpPr>
          <p:nvPr/>
        </p:nvSpPr>
        <p:spPr bwMode="auto">
          <a:xfrm>
            <a:off x="71438" y="1070894"/>
            <a:ext cx="171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sp>
        <p:nvSpPr>
          <p:cNvPr id="23565" name="TextBox 25"/>
          <p:cNvSpPr txBox="1">
            <a:spLocks noChangeArrowheads="1"/>
          </p:cNvSpPr>
          <p:nvPr/>
        </p:nvSpPr>
        <p:spPr bwMode="auto">
          <a:xfrm>
            <a:off x="179512" y="3501008"/>
            <a:ext cx="1714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Logical</a:t>
            </a:r>
          </a:p>
          <a:p>
            <a:endParaRPr lang="en-GB" b="1" dirty="0">
              <a:solidFill>
                <a:srgbClr val="0070C0"/>
              </a:solidFill>
            </a:endParaRPr>
          </a:p>
          <a:p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23566" name="TextBox 50"/>
          <p:cNvSpPr txBox="1">
            <a:spLocks noChangeArrowheads="1"/>
          </p:cNvSpPr>
          <p:nvPr/>
        </p:nvSpPr>
        <p:spPr bwMode="auto">
          <a:xfrm>
            <a:off x="1979712" y="3341688"/>
            <a:ext cx="2088232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Doctors</a:t>
            </a:r>
          </a:p>
        </p:txBody>
      </p:sp>
      <p:sp>
        <p:nvSpPr>
          <p:cNvPr id="23567" name="TextBox 51"/>
          <p:cNvSpPr txBox="1">
            <a:spLocks noChangeArrowheads="1"/>
          </p:cNvSpPr>
          <p:nvPr/>
        </p:nvSpPr>
        <p:spPr bwMode="auto">
          <a:xfrm>
            <a:off x="6988175" y="3341688"/>
            <a:ext cx="1976313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Patient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203848" y="6285570"/>
            <a:ext cx="936104" cy="23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9" name="TextBox 53"/>
          <p:cNvSpPr txBox="1">
            <a:spLocks noChangeArrowheads="1"/>
          </p:cNvSpPr>
          <p:nvPr/>
        </p:nvSpPr>
        <p:spPr bwMode="auto">
          <a:xfrm>
            <a:off x="3203848" y="6396335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1..*</a:t>
            </a:r>
          </a:p>
        </p:txBody>
      </p:sp>
      <p:sp>
        <p:nvSpPr>
          <p:cNvPr id="23570" name="TextBox 54"/>
          <p:cNvSpPr txBox="1">
            <a:spLocks noChangeArrowheads="1"/>
          </p:cNvSpPr>
          <p:nvPr/>
        </p:nvSpPr>
        <p:spPr bwMode="auto">
          <a:xfrm>
            <a:off x="8118475" y="5140325"/>
            <a:ext cx="792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1..1</a:t>
            </a:r>
          </a:p>
        </p:txBody>
      </p:sp>
      <p:sp>
        <p:nvSpPr>
          <p:cNvPr id="23571" name="TextBox 55"/>
          <p:cNvSpPr txBox="1">
            <a:spLocks noChangeArrowheads="1"/>
          </p:cNvSpPr>
          <p:nvPr/>
        </p:nvSpPr>
        <p:spPr bwMode="auto">
          <a:xfrm>
            <a:off x="1979712" y="3773488"/>
            <a:ext cx="2088232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2000" dirty="0" err="1">
                <a:solidFill>
                  <a:srgbClr val="FF0000"/>
                </a:solidFill>
              </a:rPr>
              <a:t>DrID</a:t>
            </a:r>
            <a:r>
              <a:rPr lang="en-GB" sz="2400" dirty="0">
                <a:solidFill>
                  <a:srgbClr val="FF0000"/>
                </a:solidFill>
              </a:rPr>
              <a:t>{PK}</a:t>
            </a:r>
          </a:p>
          <a:p>
            <a:r>
              <a:rPr lang="en-GB" sz="2000" dirty="0" err="1"/>
              <a:t>DrName</a:t>
            </a:r>
            <a:endParaRPr lang="en-GB" sz="2000" dirty="0"/>
          </a:p>
          <a:p>
            <a:r>
              <a:rPr lang="en-GB" sz="2000" dirty="0" err="1"/>
              <a:t>SurgeryName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23572" name="TextBox 56"/>
          <p:cNvSpPr txBox="1">
            <a:spLocks noChangeArrowheads="1"/>
          </p:cNvSpPr>
          <p:nvPr/>
        </p:nvSpPr>
        <p:spPr bwMode="auto">
          <a:xfrm>
            <a:off x="6988175" y="3773488"/>
            <a:ext cx="1976313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2000" dirty="0" err="1">
                <a:solidFill>
                  <a:srgbClr val="00B050"/>
                </a:solidFill>
              </a:rPr>
              <a:t>PatientID</a:t>
            </a:r>
            <a:r>
              <a:rPr lang="en-GB" sz="2000" dirty="0">
                <a:solidFill>
                  <a:srgbClr val="00B050"/>
                </a:solidFill>
              </a:rPr>
              <a:t> {</a:t>
            </a:r>
            <a:r>
              <a:rPr lang="en-GB" sz="2400" dirty="0">
                <a:solidFill>
                  <a:srgbClr val="00B050"/>
                </a:solidFill>
              </a:rPr>
              <a:t>PK}</a:t>
            </a:r>
          </a:p>
          <a:p>
            <a:r>
              <a:rPr lang="en-GB" sz="2000" dirty="0" err="1"/>
              <a:t>patientName</a:t>
            </a:r>
            <a:endParaRPr lang="en-GB" sz="2000" dirty="0"/>
          </a:p>
          <a:p>
            <a:r>
              <a:rPr lang="en-GB" sz="2000" dirty="0" err="1"/>
              <a:t>patientAddress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23573" name="TextBox 57"/>
          <p:cNvSpPr txBox="1">
            <a:spLocks noChangeArrowheads="1"/>
          </p:cNvSpPr>
          <p:nvPr/>
        </p:nvSpPr>
        <p:spPr bwMode="auto">
          <a:xfrm>
            <a:off x="4139952" y="5085184"/>
            <a:ext cx="2736304" cy="4333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 err="1"/>
              <a:t>Doctor_Appointment</a:t>
            </a:r>
            <a:endParaRPr lang="en-GB" dirty="0"/>
          </a:p>
        </p:txBody>
      </p:sp>
      <p:sp>
        <p:nvSpPr>
          <p:cNvPr id="23574" name="TextBox 58"/>
          <p:cNvSpPr txBox="1">
            <a:spLocks noChangeArrowheads="1"/>
          </p:cNvSpPr>
          <p:nvPr/>
        </p:nvSpPr>
        <p:spPr bwMode="auto">
          <a:xfrm>
            <a:off x="4139952" y="5486388"/>
            <a:ext cx="2736304" cy="1300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3000" b="1" dirty="0">
                <a:solidFill>
                  <a:schemeClr val="accent1"/>
                </a:solidFill>
              </a:rPr>
              <a:t>(</a:t>
            </a:r>
            <a:r>
              <a:rPr lang="en-GB" sz="2000" dirty="0" err="1">
                <a:solidFill>
                  <a:srgbClr val="FF0000"/>
                </a:solidFill>
              </a:rPr>
              <a:t>DrID</a:t>
            </a:r>
            <a:r>
              <a:rPr lang="en-GB" sz="2000" dirty="0">
                <a:solidFill>
                  <a:srgbClr val="FF0000"/>
                </a:solidFill>
              </a:rPr>
              <a:t>{FK}</a:t>
            </a:r>
          </a:p>
          <a:p>
            <a:r>
              <a:rPr lang="en-GB" sz="2000" dirty="0" err="1">
                <a:solidFill>
                  <a:srgbClr val="00B050"/>
                </a:solidFill>
              </a:rPr>
              <a:t>PatientID</a:t>
            </a:r>
            <a:r>
              <a:rPr lang="en-GB" sz="2000" dirty="0">
                <a:solidFill>
                  <a:srgbClr val="00B050"/>
                </a:solidFill>
              </a:rPr>
              <a:t>{FK}, </a:t>
            </a: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 err="1"/>
              <a:t>datetimeOfAppt</a:t>
            </a:r>
            <a:r>
              <a:rPr lang="en-GB" sz="3000" b="1" dirty="0">
                <a:solidFill>
                  <a:schemeClr val="accent1"/>
                </a:solidFill>
              </a:rPr>
              <a:t>)</a:t>
            </a:r>
            <a:r>
              <a:rPr lang="en-GB" sz="2800" b="1" dirty="0">
                <a:solidFill>
                  <a:schemeClr val="accent1"/>
                </a:solidFill>
                <a:latin typeface="Tw Cen MT Condensed" pitchFamily="34" charset="0"/>
              </a:rPr>
              <a:t>{PK}</a:t>
            </a:r>
          </a:p>
        </p:txBody>
      </p:sp>
      <p:cxnSp>
        <p:nvCxnSpPr>
          <p:cNvPr id="60" name="Straight Connector 59"/>
          <p:cNvCxnSpPr/>
          <p:nvPr/>
        </p:nvCxnSpPr>
        <p:spPr>
          <a:xfrm rot="5400000" flipH="1" flipV="1">
            <a:off x="2582069" y="5676107"/>
            <a:ext cx="12144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876256" y="6272938"/>
            <a:ext cx="1152128" cy="36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7439819" y="5676107"/>
            <a:ext cx="12144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8" name="TextBox 62"/>
          <p:cNvSpPr txBox="1">
            <a:spLocks noChangeArrowheads="1"/>
          </p:cNvSpPr>
          <p:nvPr/>
        </p:nvSpPr>
        <p:spPr bwMode="auto">
          <a:xfrm>
            <a:off x="2332038" y="5140325"/>
            <a:ext cx="792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1..1</a:t>
            </a:r>
          </a:p>
        </p:txBody>
      </p:sp>
      <p:sp>
        <p:nvSpPr>
          <p:cNvPr id="23579" name="TextBox 63"/>
          <p:cNvSpPr txBox="1">
            <a:spLocks noChangeArrowheads="1"/>
          </p:cNvSpPr>
          <p:nvPr/>
        </p:nvSpPr>
        <p:spPr bwMode="auto">
          <a:xfrm>
            <a:off x="6948264" y="6489700"/>
            <a:ext cx="792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1..*</a:t>
            </a:r>
          </a:p>
        </p:txBody>
      </p:sp>
      <p:sp>
        <p:nvSpPr>
          <p:cNvPr id="23580" name="TextBox 64"/>
          <p:cNvSpPr txBox="1">
            <a:spLocks noChangeArrowheads="1"/>
          </p:cNvSpPr>
          <p:nvPr/>
        </p:nvSpPr>
        <p:spPr bwMode="auto">
          <a:xfrm>
            <a:off x="3059832" y="5877272"/>
            <a:ext cx="1285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/>
              <a:t>is for</a:t>
            </a:r>
          </a:p>
        </p:txBody>
      </p:sp>
      <p:sp>
        <p:nvSpPr>
          <p:cNvPr id="66" name="Isosceles Triangle 65"/>
          <p:cNvSpPr/>
          <p:nvPr/>
        </p:nvSpPr>
        <p:spPr>
          <a:xfrm rot="16200000" flipH="1">
            <a:off x="3236839" y="5962651"/>
            <a:ext cx="215900" cy="1428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582" name="TextBox 66"/>
          <p:cNvSpPr txBox="1">
            <a:spLocks noChangeArrowheads="1"/>
          </p:cNvSpPr>
          <p:nvPr/>
        </p:nvSpPr>
        <p:spPr bwMode="auto">
          <a:xfrm>
            <a:off x="6876256" y="5805264"/>
            <a:ext cx="1285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dirty="0"/>
              <a:t>is for</a:t>
            </a:r>
          </a:p>
        </p:txBody>
      </p:sp>
      <p:sp>
        <p:nvSpPr>
          <p:cNvPr id="68" name="Isosceles Triangle 67"/>
          <p:cNvSpPr/>
          <p:nvPr/>
        </p:nvSpPr>
        <p:spPr>
          <a:xfrm rot="5400000">
            <a:off x="7847855" y="5913785"/>
            <a:ext cx="215900" cy="1428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584" name="TextBox 68"/>
          <p:cNvSpPr txBox="1">
            <a:spLocks noChangeArrowheads="1"/>
          </p:cNvSpPr>
          <p:nvPr/>
        </p:nvSpPr>
        <p:spPr bwMode="auto">
          <a:xfrm>
            <a:off x="3779912" y="3140968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23585" name="TextBox 69"/>
          <p:cNvSpPr txBox="1">
            <a:spLocks noChangeArrowheads="1"/>
          </p:cNvSpPr>
          <p:nvPr/>
        </p:nvSpPr>
        <p:spPr bwMode="auto">
          <a:xfrm>
            <a:off x="5749925" y="30718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>
                <a:solidFill>
                  <a:srgbClr val="00B050"/>
                </a:solidFill>
              </a:rPr>
              <a:t>Parent</a:t>
            </a:r>
          </a:p>
        </p:txBody>
      </p:sp>
      <p:sp>
        <p:nvSpPr>
          <p:cNvPr id="23586" name="TextBox 70"/>
          <p:cNvSpPr txBox="1">
            <a:spLocks noChangeArrowheads="1"/>
          </p:cNvSpPr>
          <p:nvPr/>
        </p:nvSpPr>
        <p:spPr bwMode="auto">
          <a:xfrm>
            <a:off x="3886787" y="4725144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Child</a:t>
            </a:r>
          </a:p>
        </p:txBody>
      </p:sp>
      <p:sp>
        <p:nvSpPr>
          <p:cNvPr id="23587" name="TextBox 71"/>
          <p:cNvSpPr txBox="1">
            <a:spLocks noChangeArrowheads="1"/>
          </p:cNvSpPr>
          <p:nvPr/>
        </p:nvSpPr>
        <p:spPr bwMode="auto">
          <a:xfrm>
            <a:off x="5569753" y="4725144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00B050"/>
                </a:solidFill>
              </a:rPr>
              <a:t>Child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3044825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12775" y="692696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857375" y="692696"/>
            <a:ext cx="36637" cy="616530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55975" y="784451"/>
            <a:ext cx="2755523" cy="945876"/>
            <a:chOff x="3544394" y="1628800"/>
            <a:chExt cx="2755798" cy="945090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544395" y="2060241"/>
              <a:ext cx="2612142" cy="52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8"/>
            <p:cNvSpPr txBox="1">
              <a:spLocks noChangeArrowheads="1"/>
            </p:cNvSpPr>
            <p:nvPr/>
          </p:nvSpPr>
          <p:spPr bwMode="auto">
            <a:xfrm>
              <a:off x="3563888" y="1628800"/>
              <a:ext cx="18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treats</a:t>
              </a:r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5255640" y="1737386"/>
              <a:ext cx="217307" cy="1428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TextBox 10"/>
            <p:cNvSpPr txBox="1">
              <a:spLocks noChangeArrowheads="1"/>
            </p:cNvSpPr>
            <p:nvPr/>
          </p:nvSpPr>
          <p:spPr bwMode="auto">
            <a:xfrm>
              <a:off x="3544394" y="2184655"/>
              <a:ext cx="792088" cy="36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1..*</a:t>
              </a: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>
              <a:off x="5508104" y="2204865"/>
              <a:ext cx="792088" cy="36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1..*</a:t>
              </a:r>
            </a:p>
          </p:txBody>
        </p:sp>
      </p:grpSp>
      <p:sp>
        <p:nvSpPr>
          <p:cNvPr id="51" name="TextBox 12"/>
          <p:cNvSpPr txBox="1">
            <a:spLocks noChangeArrowheads="1"/>
          </p:cNvSpPr>
          <p:nvPr/>
        </p:nvSpPr>
        <p:spPr bwMode="auto">
          <a:xfrm>
            <a:off x="1979713" y="948188"/>
            <a:ext cx="2376264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Doctor</a:t>
            </a:r>
          </a:p>
        </p:txBody>
      </p:sp>
      <p:sp>
        <p:nvSpPr>
          <p:cNvPr id="52" name="TextBox 19"/>
          <p:cNvSpPr txBox="1">
            <a:spLocks noChangeArrowheads="1"/>
          </p:cNvSpPr>
          <p:nvPr/>
        </p:nvSpPr>
        <p:spPr bwMode="auto">
          <a:xfrm>
            <a:off x="1979712" y="1379988"/>
            <a:ext cx="2376264" cy="1428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>
                <a:solidFill>
                  <a:srgbClr val="FF0000"/>
                </a:solidFill>
              </a:rPr>
              <a:t>DrID</a:t>
            </a:r>
            <a:r>
              <a:rPr lang="en-GB" sz="2000" dirty="0">
                <a:solidFill>
                  <a:srgbClr val="FF0000"/>
                </a:solidFill>
              </a:rPr>
              <a:t>{PK}</a:t>
            </a:r>
          </a:p>
          <a:p>
            <a:r>
              <a:rPr lang="en-GB" dirty="0" err="1"/>
              <a:t>DrName</a:t>
            </a:r>
            <a:endParaRPr lang="en-GB" dirty="0"/>
          </a:p>
          <a:p>
            <a:r>
              <a:rPr lang="en-GB" dirty="0" err="1"/>
              <a:t>SurgeryName</a:t>
            </a:r>
            <a:endParaRPr lang="en-GB" dirty="0"/>
          </a:p>
        </p:txBody>
      </p:sp>
      <p:sp>
        <p:nvSpPr>
          <p:cNvPr id="54" name="TextBox 13"/>
          <p:cNvSpPr txBox="1">
            <a:spLocks noChangeArrowheads="1"/>
          </p:cNvSpPr>
          <p:nvPr/>
        </p:nvSpPr>
        <p:spPr bwMode="auto">
          <a:xfrm>
            <a:off x="6960430" y="951135"/>
            <a:ext cx="2004058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Patient</a:t>
            </a:r>
          </a:p>
        </p:txBody>
      </p: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6960430" y="1382935"/>
            <a:ext cx="2004058" cy="1428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>
                <a:solidFill>
                  <a:srgbClr val="00B050"/>
                </a:solidFill>
              </a:rPr>
              <a:t>PatientID</a:t>
            </a:r>
            <a:r>
              <a:rPr lang="en-GB" dirty="0">
                <a:solidFill>
                  <a:srgbClr val="00B050"/>
                </a:solidFill>
              </a:rPr>
              <a:t> {</a:t>
            </a:r>
            <a:r>
              <a:rPr lang="en-GB" sz="2000" dirty="0">
                <a:solidFill>
                  <a:srgbClr val="00B050"/>
                </a:solidFill>
              </a:rPr>
              <a:t>PK}</a:t>
            </a:r>
          </a:p>
          <a:p>
            <a:r>
              <a:rPr lang="en-GB" dirty="0" err="1"/>
              <a:t>patientName</a:t>
            </a:r>
            <a:endParaRPr lang="en-GB" dirty="0"/>
          </a:p>
          <a:p>
            <a:r>
              <a:rPr lang="en-GB" dirty="0" err="1"/>
              <a:t>patientAddress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  <p:bldP spid="23565" grpId="0"/>
      <p:bldP spid="23566" grpId="0" animBg="1"/>
      <p:bldP spid="23567" grpId="0" animBg="1"/>
      <p:bldP spid="23569" grpId="0"/>
      <p:bldP spid="23570" grpId="0"/>
      <p:bldP spid="23571" grpId="0" animBg="1"/>
      <p:bldP spid="23572" grpId="0" animBg="1"/>
      <p:bldP spid="23573" grpId="0" animBg="1"/>
      <p:bldP spid="23574" grpId="0" animBg="1"/>
      <p:bldP spid="23578" grpId="0"/>
      <p:bldP spid="23579" grpId="0"/>
      <p:bldP spid="23580" grpId="0"/>
      <p:bldP spid="66" grpId="0" animBg="1"/>
      <p:bldP spid="23582" grpId="0"/>
      <p:bldP spid="68" grpId="0" animBg="1"/>
      <p:bldP spid="23584" grpId="0"/>
      <p:bldP spid="23585" grpId="0"/>
      <p:bldP spid="23586" grpId="0"/>
      <p:bldP spid="23587" grpId="0"/>
      <p:bldP spid="51" grpId="0" animBg="1"/>
      <p:bldP spid="52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980728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Logical database design-</a:t>
            </a:r>
            <a:br>
              <a:rPr lang="en-GB" sz="4000" dirty="0"/>
            </a:br>
            <a:r>
              <a:rPr lang="en-GB" sz="4000" b="1" dirty="0"/>
              <a:t>Derive relations for logical data model</a:t>
            </a:r>
            <a:endParaRPr lang="en-GB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2124120"/>
            <a:ext cx="8280920" cy="4257208"/>
          </a:xfrm>
        </p:spPr>
        <p:txBody>
          <a:bodyPr>
            <a:normAutofit/>
          </a:bodyPr>
          <a:lstStyle/>
          <a:p>
            <a:r>
              <a:rPr lang="en-GB" sz="3200" dirty="0"/>
              <a:t>First step in building the logical database model</a:t>
            </a:r>
          </a:p>
          <a:p>
            <a:r>
              <a:rPr lang="en-GB" sz="3200" dirty="0"/>
              <a:t>Objective is to create relations for the logical data model to represent the entities, relationships and attributes that have been identified.</a:t>
            </a:r>
          </a:p>
          <a:p>
            <a:r>
              <a:rPr lang="en-GB" sz="3200" dirty="0"/>
              <a:t>A table is created to include the entities and attributes</a:t>
            </a:r>
          </a:p>
          <a:p>
            <a:endParaRPr lang="en-GB" sz="3200" dirty="0"/>
          </a:p>
          <a:p>
            <a:endParaRPr lang="en-GB" sz="3200" dirty="0"/>
          </a:p>
          <a:p>
            <a:pPr lvl="1">
              <a:buNone/>
            </a:pPr>
            <a:endParaRPr lang="en-GB" sz="3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229600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Many-to-Many (continued)</a:t>
            </a:r>
            <a:endParaRPr lang="en-GB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84ADC4-760E-4F4D-96BC-CC477FC1E76B}" type="slidenum">
              <a:rPr lang="en-US"/>
              <a:pPr/>
              <a:t>40</a:t>
            </a:fld>
            <a:endParaRPr lang="en-US"/>
          </a:p>
        </p:txBody>
      </p:sp>
      <p:sp>
        <p:nvSpPr>
          <p:cNvPr id="24580" name="TextBox 26"/>
          <p:cNvSpPr txBox="1">
            <a:spLocks noChangeArrowheads="1"/>
          </p:cNvSpPr>
          <p:nvPr/>
        </p:nvSpPr>
        <p:spPr bwMode="auto">
          <a:xfrm>
            <a:off x="0" y="2276872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24581" name="TextBox 28"/>
          <p:cNvSpPr txBox="1">
            <a:spLocks noChangeArrowheads="1"/>
          </p:cNvSpPr>
          <p:nvPr/>
        </p:nvSpPr>
        <p:spPr bwMode="auto">
          <a:xfrm>
            <a:off x="1295129" y="1628800"/>
            <a:ext cx="784887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Doctor (</a:t>
            </a:r>
            <a:r>
              <a:rPr lang="en-US" dirty="0" err="1">
                <a:solidFill>
                  <a:srgbClr val="FF0000"/>
                </a:solidFill>
              </a:rPr>
              <a:t>DrID</a:t>
            </a:r>
            <a:r>
              <a:rPr lang="en-GB" dirty="0">
                <a:solidFill>
                  <a:srgbClr val="FF000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DrName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surgeryName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Patient (</a:t>
            </a:r>
            <a:r>
              <a:rPr lang="en-US" dirty="0" err="1">
                <a:solidFill>
                  <a:srgbClr val="00B050"/>
                </a:solidFill>
              </a:rPr>
              <a:t>patientID</a:t>
            </a:r>
            <a:r>
              <a:rPr lang="en-GB" dirty="0">
                <a:solidFill>
                  <a:srgbClr val="00B05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patientName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patientAddress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Doctor_Appointment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3000" dirty="0">
                <a:solidFill>
                  <a:srgbClr val="000000"/>
                </a:solidFill>
              </a:rPr>
              <a:t>(</a:t>
            </a:r>
            <a:r>
              <a:rPr lang="en-GB" sz="3000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DrID</a:t>
            </a:r>
            <a:r>
              <a:rPr lang="en-GB" dirty="0">
                <a:solidFill>
                  <a:srgbClr val="FF0000"/>
                </a:solidFill>
              </a:rPr>
              <a:t>{FK}, </a:t>
            </a:r>
            <a:r>
              <a:rPr lang="en-US" dirty="0" err="1">
                <a:solidFill>
                  <a:srgbClr val="00B050"/>
                </a:solidFill>
              </a:rPr>
              <a:t>patientID</a:t>
            </a:r>
            <a:r>
              <a:rPr lang="en-GB" dirty="0">
                <a:solidFill>
                  <a:srgbClr val="00B050"/>
                </a:solidFill>
              </a:rPr>
              <a:t>{FK}, </a:t>
            </a:r>
            <a:r>
              <a:rPr lang="en-GB" dirty="0" err="1"/>
              <a:t>dateTimeOfAppt</a:t>
            </a:r>
            <a:r>
              <a:rPr lang="en-GB" sz="3000" b="1" dirty="0">
                <a:solidFill>
                  <a:schemeClr val="accent1"/>
                </a:solidFill>
              </a:rPr>
              <a:t>)</a:t>
            </a:r>
            <a:r>
              <a:rPr lang="en-GB" sz="2800" b="1" dirty="0">
                <a:solidFill>
                  <a:schemeClr val="accent1"/>
                </a:solidFill>
                <a:latin typeface="Tw Cen MT Condensed" pitchFamily="34" charset="0"/>
              </a:rPr>
              <a:t>{PK}</a:t>
            </a:r>
            <a:r>
              <a:rPr lang="en-GB" sz="2800" dirty="0">
                <a:cs typeface="Times New Roman" pitchFamily="18" charset="0"/>
              </a:rPr>
              <a:t>)</a:t>
            </a:r>
            <a:endParaRPr lang="en-US" dirty="0">
              <a:cs typeface="Times New Roman" pitchFamily="18" charset="0"/>
            </a:endParaRPr>
          </a:p>
          <a:p>
            <a:pPr marL="742950" lvl="1" indent="-285750">
              <a:buClr>
                <a:srgbClr val="0F6FC6"/>
              </a:buClr>
            </a:pP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3717032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15616" y="1412778"/>
            <a:ext cx="0" cy="230425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5512" y="865326"/>
            <a:ext cx="8229600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dirty="0">
                <a:solidFill>
                  <a:schemeClr val="tx1"/>
                </a:solidFill>
                <a:cs typeface="Times New Roman" pitchFamily="18" charset="0"/>
              </a:rPr>
              <a:t>Recursive Relationship</a:t>
            </a:r>
            <a:endParaRPr lang="en-GB" sz="36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84ADC4-760E-4F4D-96BC-CC477FC1E76B}" type="slidenum">
              <a:rPr lang="en-US"/>
              <a:pPr/>
              <a:t>41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4ED76E-BE94-4B27-89B3-CC7901630DF6}"/>
              </a:ext>
            </a:extLst>
          </p:cNvPr>
          <p:cNvSpPr txBox="1"/>
          <p:nvPr/>
        </p:nvSpPr>
        <p:spPr>
          <a:xfrm>
            <a:off x="395536" y="1840007"/>
            <a:ext cx="835292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 recursive relationship is a non-identifying relationship between two entities or tables.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 this type of relationship, the parent entity or table and the child entity or table are the same. 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You must assign role names to migrating foreign keys to capture the meaning of the recursive relationship.</a:t>
            </a:r>
          </a:p>
          <a:p>
            <a:pPr marR="0" indent="0" algn="l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key attributes or columns could not have a NULL value.</a:t>
            </a:r>
          </a:p>
          <a:p>
            <a:pPr marR="0" indent="0" algn="l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entity or table would be a parent of itself. The migrated key would perpetually migrate.</a:t>
            </a:r>
          </a:p>
        </p:txBody>
      </p:sp>
    </p:spTree>
    <p:extLst>
      <p:ext uri="{BB962C8B-B14F-4D97-AF65-F5344CB8AC3E}">
        <p14:creationId xmlns:p14="http://schemas.microsoft.com/office/powerpoint/2010/main" val="2039632001"/>
      </p:ext>
    </p:extLst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5512" y="865326"/>
            <a:ext cx="8229600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dirty="0">
                <a:solidFill>
                  <a:schemeClr val="tx1"/>
                </a:solidFill>
                <a:cs typeface="Times New Roman" pitchFamily="18" charset="0"/>
              </a:rPr>
              <a:t>Recursive Relationship- Example</a:t>
            </a:r>
            <a:endParaRPr lang="en-GB" sz="36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84ADC4-760E-4F4D-96BC-CC477FC1E76B}" type="slidenum">
              <a:rPr lang="en-US"/>
              <a:pPr/>
              <a:t>42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4ED76E-BE94-4B27-89B3-CC7901630DF6}"/>
              </a:ext>
            </a:extLst>
          </p:cNvPr>
          <p:cNvSpPr txBox="1"/>
          <p:nvPr/>
        </p:nvSpPr>
        <p:spPr>
          <a:xfrm>
            <a:off x="395536" y="1840007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One company owns another company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8A4113D-0FBE-42FE-8EA1-9A83A4BD3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3377724"/>
            <a:ext cx="2376264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Company</a:t>
            </a: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9D1946D5-E793-4FA0-94CD-8EE20A388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3800450"/>
            <a:ext cx="2376264" cy="1428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>
                <a:solidFill>
                  <a:srgbClr val="FF0000"/>
                </a:solidFill>
              </a:rPr>
              <a:t>companyID</a:t>
            </a:r>
            <a:r>
              <a:rPr lang="en-GB" sz="2000" dirty="0">
                <a:solidFill>
                  <a:srgbClr val="FF0000"/>
                </a:solidFill>
              </a:rPr>
              <a:t>{PK}</a:t>
            </a:r>
          </a:p>
          <a:p>
            <a:r>
              <a:rPr lang="en-GB" dirty="0" err="1"/>
              <a:t>companyName</a:t>
            </a:r>
            <a:endParaRPr lang="en-GB" dirty="0"/>
          </a:p>
          <a:p>
            <a:r>
              <a:rPr lang="en-GB" dirty="0" err="1"/>
              <a:t>companyAddress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B3933-1A35-476C-A08C-0E82C449D91D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5148064" y="451482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EE09B7-A4FB-4ED0-B3B2-54720A9ED80B}"/>
              </a:ext>
            </a:extLst>
          </p:cNvPr>
          <p:cNvCxnSpPr>
            <a:cxnSpLocks/>
          </p:cNvCxnSpPr>
          <p:nvPr/>
        </p:nvCxnSpPr>
        <p:spPr>
          <a:xfrm flipV="1">
            <a:off x="5148064" y="4221946"/>
            <a:ext cx="871736" cy="20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AD1040-88CD-41B6-BEEE-80A57F6AA92F}"/>
              </a:ext>
            </a:extLst>
          </p:cNvPr>
          <p:cNvCxnSpPr>
            <a:cxnSpLocks/>
          </p:cNvCxnSpPr>
          <p:nvPr/>
        </p:nvCxnSpPr>
        <p:spPr>
          <a:xfrm flipV="1">
            <a:off x="3714363" y="2673300"/>
            <a:ext cx="0" cy="704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5E818D-A896-403C-9DA8-6E5B9B450152}"/>
              </a:ext>
            </a:extLst>
          </p:cNvPr>
          <p:cNvCxnSpPr>
            <a:cxnSpLocks/>
          </p:cNvCxnSpPr>
          <p:nvPr/>
        </p:nvCxnSpPr>
        <p:spPr>
          <a:xfrm>
            <a:off x="3714363" y="2693908"/>
            <a:ext cx="2305437" cy="10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4BBD7-B52A-4729-BD67-8D3C227554E8}"/>
              </a:ext>
            </a:extLst>
          </p:cNvPr>
          <p:cNvCxnSpPr>
            <a:cxnSpLocks/>
          </p:cNvCxnSpPr>
          <p:nvPr/>
        </p:nvCxnSpPr>
        <p:spPr>
          <a:xfrm>
            <a:off x="6019800" y="2693908"/>
            <a:ext cx="0" cy="15280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B9B50B-4536-41A6-8A5D-2D4790FB5EE9}"/>
              </a:ext>
            </a:extLst>
          </p:cNvPr>
          <p:cNvSpPr txBox="1"/>
          <p:nvPr/>
        </p:nvSpPr>
        <p:spPr>
          <a:xfrm>
            <a:off x="4549546" y="2297879"/>
            <a:ext cx="1440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owns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9FA1077-ABBD-44F5-9475-1F9F2F5F1898}"/>
              </a:ext>
            </a:extLst>
          </p:cNvPr>
          <p:cNvSpPr/>
          <p:nvPr/>
        </p:nvSpPr>
        <p:spPr>
          <a:xfrm rot="16200000" flipH="1">
            <a:off x="4759131" y="2436445"/>
            <a:ext cx="215900" cy="1428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3AC93-5AD7-45E0-8D93-E27C06D3CE9B}"/>
              </a:ext>
            </a:extLst>
          </p:cNvPr>
          <p:cNvSpPr txBox="1"/>
          <p:nvPr/>
        </p:nvSpPr>
        <p:spPr>
          <a:xfrm>
            <a:off x="2667000" y="3036860"/>
            <a:ext cx="1440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0..*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2A1C6-C851-4B53-BB97-8C489D7BBA5B}"/>
              </a:ext>
            </a:extLst>
          </p:cNvPr>
          <p:cNvSpPr txBox="1"/>
          <p:nvPr/>
        </p:nvSpPr>
        <p:spPr>
          <a:xfrm>
            <a:off x="4931738" y="4231523"/>
            <a:ext cx="105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39269734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44" y="10376"/>
            <a:ext cx="4594746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Recursive relationships </a:t>
            </a:r>
            <a:endParaRPr lang="en-GB" sz="3600" b="1" u="sng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048625" y="6005515"/>
            <a:ext cx="762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F97A39F-9D09-472D-91F8-73915CECD28E}" type="slidenum">
              <a:rPr lang="en-US"/>
              <a:pPr/>
              <a:t>43</a:t>
            </a:fld>
            <a:endParaRPr lang="en-US"/>
          </a:p>
        </p:txBody>
      </p:sp>
      <p:sp>
        <p:nvSpPr>
          <p:cNvPr id="25608" name="TextBox 24"/>
          <p:cNvSpPr txBox="1">
            <a:spLocks noChangeArrowheads="1"/>
          </p:cNvSpPr>
          <p:nvPr/>
        </p:nvSpPr>
        <p:spPr bwMode="auto">
          <a:xfrm>
            <a:off x="0" y="918090"/>
            <a:ext cx="1498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-1347" y="3373034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1358130" y="692697"/>
            <a:ext cx="13463" cy="616530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-105488" y="3738508"/>
            <a:ext cx="12960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Logical</a:t>
            </a:r>
          </a:p>
          <a:p>
            <a:endParaRPr lang="en-GB" b="1" dirty="0">
              <a:solidFill>
                <a:srgbClr val="0070C0"/>
              </a:solidFill>
            </a:endParaRPr>
          </a:p>
          <a:p>
            <a:pPr algn="ctr"/>
            <a:endParaRPr lang="en-GB" b="1" dirty="0">
              <a:solidFill>
                <a:srgbClr val="FF0066"/>
              </a:solidFill>
            </a:endParaRPr>
          </a:p>
        </p:txBody>
      </p:sp>
      <p:sp>
        <p:nvSpPr>
          <p:cNvPr id="53" name="TextBox 12">
            <a:extLst>
              <a:ext uri="{FF2B5EF4-FFF2-40B4-BE49-F238E27FC236}">
                <a16:creationId xmlns:a16="http://schemas.microsoft.com/office/drawing/2014/main" id="{C6BB0300-D254-462C-895E-60762336A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893" y="1348470"/>
            <a:ext cx="2376264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Company</a:t>
            </a:r>
          </a:p>
        </p:txBody>
      </p:sp>
      <p:sp>
        <p:nvSpPr>
          <p:cNvPr id="61" name="TextBox 19">
            <a:extLst>
              <a:ext uri="{FF2B5EF4-FFF2-40B4-BE49-F238E27FC236}">
                <a16:creationId xmlns:a16="http://schemas.microsoft.com/office/drawing/2014/main" id="{D0BAF492-805F-49FC-817E-9D3DB1A2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893" y="1771196"/>
            <a:ext cx="2376264" cy="1428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>
                <a:solidFill>
                  <a:srgbClr val="FF0000"/>
                </a:solidFill>
              </a:rPr>
              <a:t>companyID</a:t>
            </a:r>
            <a:r>
              <a:rPr lang="en-GB" sz="2000" dirty="0">
                <a:solidFill>
                  <a:srgbClr val="FF0000"/>
                </a:solidFill>
              </a:rPr>
              <a:t>{PK}</a:t>
            </a:r>
          </a:p>
          <a:p>
            <a:r>
              <a:rPr lang="en-GB" dirty="0" err="1"/>
              <a:t>companyName</a:t>
            </a:r>
            <a:endParaRPr lang="en-GB" dirty="0"/>
          </a:p>
          <a:p>
            <a:r>
              <a:rPr lang="en-GB" dirty="0" err="1"/>
              <a:t>companyAddress</a:t>
            </a:r>
            <a:endParaRPr lang="en-GB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CDA906-4BA6-49B8-A7C3-11A51DD37C8B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40157" y="2485571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7A0FF19-7F5D-4C5C-B937-FC3D8256CF81}"/>
              </a:ext>
            </a:extLst>
          </p:cNvPr>
          <p:cNvCxnSpPr>
            <a:cxnSpLocks/>
          </p:cNvCxnSpPr>
          <p:nvPr/>
        </p:nvCxnSpPr>
        <p:spPr>
          <a:xfrm flipV="1">
            <a:off x="5840157" y="2192692"/>
            <a:ext cx="871736" cy="20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ECDBC9-A9FD-417C-99C2-DE8134540FDD}"/>
              </a:ext>
            </a:extLst>
          </p:cNvPr>
          <p:cNvCxnSpPr>
            <a:cxnSpLocks/>
          </p:cNvCxnSpPr>
          <p:nvPr/>
        </p:nvCxnSpPr>
        <p:spPr>
          <a:xfrm flipV="1">
            <a:off x="4406456" y="1060131"/>
            <a:ext cx="0" cy="2883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88FBDFE-6CE8-429A-9A7C-06C107884747}"/>
              </a:ext>
            </a:extLst>
          </p:cNvPr>
          <p:cNvCxnSpPr>
            <a:cxnSpLocks/>
          </p:cNvCxnSpPr>
          <p:nvPr/>
        </p:nvCxnSpPr>
        <p:spPr>
          <a:xfrm>
            <a:off x="4406456" y="1060131"/>
            <a:ext cx="2305437" cy="10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71A204-6B7C-419A-AD2F-83D7AF7554A5}"/>
              </a:ext>
            </a:extLst>
          </p:cNvPr>
          <p:cNvCxnSpPr>
            <a:cxnSpLocks/>
          </p:cNvCxnSpPr>
          <p:nvPr/>
        </p:nvCxnSpPr>
        <p:spPr>
          <a:xfrm>
            <a:off x="6711893" y="1060131"/>
            <a:ext cx="0" cy="113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CEBD64-5620-429B-93C4-A8BEA24A4F85}"/>
              </a:ext>
            </a:extLst>
          </p:cNvPr>
          <p:cNvSpPr txBox="1"/>
          <p:nvPr/>
        </p:nvSpPr>
        <p:spPr>
          <a:xfrm>
            <a:off x="5241639" y="721407"/>
            <a:ext cx="1440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owns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72C89DFB-C6D6-48F6-8D52-CBAD22149AC5}"/>
              </a:ext>
            </a:extLst>
          </p:cNvPr>
          <p:cNvSpPr/>
          <p:nvPr/>
        </p:nvSpPr>
        <p:spPr>
          <a:xfrm rot="16200000" flipH="1">
            <a:off x="5411472" y="822261"/>
            <a:ext cx="215900" cy="1428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9DA7E9-4879-4DAF-AE41-590D6D399993}"/>
              </a:ext>
            </a:extLst>
          </p:cNvPr>
          <p:cNvSpPr txBox="1"/>
          <p:nvPr/>
        </p:nvSpPr>
        <p:spPr>
          <a:xfrm>
            <a:off x="3359093" y="1007606"/>
            <a:ext cx="1440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0..*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CD89B8-A332-4811-BE69-7EFAC6F62E1D}"/>
              </a:ext>
            </a:extLst>
          </p:cNvPr>
          <p:cNvSpPr txBox="1"/>
          <p:nvPr/>
        </p:nvSpPr>
        <p:spPr>
          <a:xfrm>
            <a:off x="5623831" y="2202269"/>
            <a:ext cx="105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0..1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AE318F0F-299A-4FA6-9022-8DA7763A2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113" y="3513270"/>
            <a:ext cx="2376264" cy="43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dirty="0"/>
              <a:t>Company</a:t>
            </a:r>
          </a:p>
        </p:txBody>
      </p:sp>
      <p:sp>
        <p:nvSpPr>
          <p:cNvPr id="78" name="TextBox 19">
            <a:extLst>
              <a:ext uri="{FF2B5EF4-FFF2-40B4-BE49-F238E27FC236}">
                <a16:creationId xmlns:a16="http://schemas.microsoft.com/office/drawing/2014/main" id="{590CD8D5-C20F-495C-8E0E-0CC8EEDCD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113" y="3935996"/>
            <a:ext cx="2376264" cy="1428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err="1">
                <a:solidFill>
                  <a:srgbClr val="FF0000"/>
                </a:solidFill>
              </a:rPr>
              <a:t>companyID</a:t>
            </a:r>
            <a:r>
              <a:rPr lang="en-GB" sz="2000" dirty="0">
                <a:solidFill>
                  <a:srgbClr val="FF0000"/>
                </a:solidFill>
              </a:rPr>
              <a:t>{PK}</a:t>
            </a:r>
          </a:p>
          <a:p>
            <a:r>
              <a:rPr lang="en-GB" dirty="0" err="1"/>
              <a:t>companyName</a:t>
            </a:r>
            <a:endParaRPr lang="en-GB" dirty="0"/>
          </a:p>
          <a:p>
            <a:r>
              <a:rPr lang="en-GB" dirty="0" err="1"/>
              <a:t>companyAddress</a:t>
            </a:r>
            <a:endParaRPr lang="en-GB" dirty="0"/>
          </a:p>
          <a:p>
            <a:r>
              <a:rPr lang="en-GB" dirty="0" err="1">
                <a:solidFill>
                  <a:srgbClr val="7030A0"/>
                </a:solidFill>
              </a:rPr>
              <a:t>ownerLicense</a:t>
            </a:r>
            <a:r>
              <a:rPr lang="en-GB" dirty="0">
                <a:solidFill>
                  <a:srgbClr val="7030A0"/>
                </a:solidFill>
              </a:rPr>
              <a:t>{FK}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544B9E-3A10-4A1D-8933-B46735395345}"/>
              </a:ext>
            </a:extLst>
          </p:cNvPr>
          <p:cNvCxnSpPr>
            <a:cxnSpLocks/>
            <a:stCxn id="78" idx="3"/>
            <a:endCxn id="78" idx="3"/>
          </p:cNvCxnSpPr>
          <p:nvPr/>
        </p:nvCxnSpPr>
        <p:spPr>
          <a:xfrm>
            <a:off x="5987377" y="4650371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26">
            <a:extLst>
              <a:ext uri="{FF2B5EF4-FFF2-40B4-BE49-F238E27FC236}">
                <a16:creationId xmlns:a16="http://schemas.microsoft.com/office/drawing/2014/main" id="{10779769-31D9-438D-82D0-CC5400943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841875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183C86F2-5E70-4F5C-B768-657641568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59" y="5901087"/>
            <a:ext cx="8592559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buClr>
                <a:srgbClr val="0F6FC6"/>
              </a:buClr>
            </a:pPr>
            <a:r>
              <a:rPr lang="en-US" sz="1700" dirty="0">
                <a:solidFill>
                  <a:srgbClr val="000000"/>
                </a:solidFill>
              </a:rPr>
              <a:t>Company (</a:t>
            </a:r>
            <a:r>
              <a:rPr lang="en-US" sz="1700" dirty="0" err="1">
                <a:solidFill>
                  <a:srgbClr val="FF0000"/>
                </a:solidFill>
              </a:rPr>
              <a:t>companyID</a:t>
            </a:r>
            <a:r>
              <a:rPr lang="en-US" sz="1700" dirty="0">
                <a:solidFill>
                  <a:srgbClr val="FF0000"/>
                </a:solidFill>
              </a:rPr>
              <a:t>{PK}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GB" sz="1700" dirty="0" err="1"/>
              <a:t>companyName</a:t>
            </a:r>
            <a:r>
              <a:rPr lang="en-GB" sz="1700" dirty="0"/>
              <a:t>, </a:t>
            </a:r>
            <a:r>
              <a:rPr lang="en-GB" sz="1700" dirty="0" err="1"/>
              <a:t>companyAddress</a:t>
            </a:r>
            <a:r>
              <a:rPr lang="en-GB" sz="1700" dirty="0"/>
              <a:t>, </a:t>
            </a:r>
            <a:r>
              <a:rPr lang="en-GB" sz="1700" dirty="0" err="1">
                <a:solidFill>
                  <a:srgbClr val="7030A0"/>
                </a:solidFill>
              </a:rPr>
              <a:t>ownerLicense</a:t>
            </a:r>
            <a:r>
              <a:rPr lang="en-GB" sz="1700" dirty="0">
                <a:solidFill>
                  <a:srgbClr val="7030A0"/>
                </a:solidFill>
              </a:rPr>
              <a:t>{FK}</a:t>
            </a:r>
            <a:r>
              <a:rPr lang="en-GB" sz="1700" dirty="0"/>
              <a:t>)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D85F54A-C177-49BE-AA0E-95FE5856AB81}"/>
              </a:ext>
            </a:extLst>
          </p:cNvPr>
          <p:cNvCxnSpPr/>
          <p:nvPr/>
        </p:nvCxnSpPr>
        <p:spPr>
          <a:xfrm>
            <a:off x="0" y="5538663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5216724-B0C8-403D-9358-7796C35A9336}"/>
              </a:ext>
            </a:extLst>
          </p:cNvPr>
          <p:cNvCxnSpPr/>
          <p:nvPr/>
        </p:nvCxnSpPr>
        <p:spPr>
          <a:xfrm>
            <a:off x="0" y="8202165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926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1" grpId="0" animBg="1"/>
      <p:bldP spid="73" grpId="0" animBg="1"/>
      <p:bldP spid="77" grpId="0" animBg="1"/>
      <p:bldP spid="7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5512" y="865326"/>
            <a:ext cx="8229600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dirty="0">
                <a:solidFill>
                  <a:schemeClr val="tx1"/>
                </a:solidFill>
                <a:cs typeface="Times New Roman" pitchFamily="18" charset="0"/>
              </a:rPr>
              <a:t>Complex relationships: ternary</a:t>
            </a:r>
            <a:endParaRPr lang="en-GB" sz="36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84ADC4-760E-4F4D-96BC-CC477FC1E76B}" type="slidenum">
              <a:rPr lang="en-US"/>
              <a:pPr/>
              <a:t>44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4ED76E-BE94-4B27-89B3-CC7901630DF6}"/>
              </a:ext>
            </a:extLst>
          </p:cNvPr>
          <p:cNvSpPr txBox="1"/>
          <p:nvPr/>
        </p:nvSpPr>
        <p:spPr>
          <a:xfrm>
            <a:off x="323528" y="1436826"/>
            <a:ext cx="8352928" cy="541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1" indent="-51435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AutoNum type="arabicPeriod"/>
              <a:defRPr/>
            </a:pPr>
            <a:r>
              <a:rPr lang="en-GB" sz="2400" dirty="0"/>
              <a:t>For ternary, create FOUR Tables</a:t>
            </a:r>
          </a:p>
          <a:p>
            <a:pPr marL="514350" lvl="1" indent="-51435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AutoNum type="arabicPeriod"/>
              <a:defRPr/>
            </a:pPr>
            <a:r>
              <a:rPr lang="en-GB" sz="2400" dirty="0"/>
              <a:t>3 original Parent tables</a:t>
            </a:r>
          </a:p>
          <a:p>
            <a:pPr marL="514350" lvl="1" indent="-51435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AutoNum type="arabicPeriod"/>
              <a:defRPr/>
            </a:pPr>
            <a:r>
              <a:rPr lang="en-GB" sz="2400" dirty="0"/>
              <a:t>1 Link table associated to the two Parent tables through three 1:M relationships </a:t>
            </a:r>
          </a:p>
          <a:p>
            <a:pPr marL="514350" lvl="1" indent="-51435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AutoNum type="arabicPeriod"/>
              <a:defRPr/>
            </a:pPr>
            <a:r>
              <a:rPr lang="en-GB" sz="2400" dirty="0">
                <a:sym typeface="Wingdings" panose="05000000000000000000" pitchFamily="2" charset="2"/>
              </a:rPr>
              <a:t>     </a:t>
            </a:r>
            <a:r>
              <a:rPr lang="en-GB" sz="2400" dirty="0"/>
              <a:t>Link table is the Child table of all 3 Parent tables</a:t>
            </a:r>
          </a:p>
          <a:p>
            <a:pPr marL="514350" lvl="1" indent="-51435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AutoNum type="arabicPeriod"/>
              <a:defRPr/>
            </a:pPr>
            <a:r>
              <a:rPr lang="en-GB" sz="2400" dirty="0"/>
              <a:t>FKs of Link Child table reference the PKs of the Parent tables</a:t>
            </a:r>
          </a:p>
          <a:p>
            <a:pPr marL="514350" lvl="1" indent="-51435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AutoNum type="arabicPeriod"/>
              <a:defRPr/>
            </a:pPr>
            <a:r>
              <a:rPr lang="en-GB" sz="2400" dirty="0"/>
              <a:t>PK of Link Child table combination of the 3 PKs of the Parent Tables </a:t>
            </a:r>
          </a:p>
          <a:p>
            <a:pPr marL="514350" lvl="1" indent="-51435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AutoNum type="arabicPeriod"/>
              <a:defRPr/>
            </a:pPr>
            <a:r>
              <a:rPr lang="en-GB" sz="2400" dirty="0"/>
              <a:t>Compound PK if combination of 3PKs will never be repeated</a:t>
            </a:r>
          </a:p>
          <a:p>
            <a:pPr marL="514350" lvl="1" indent="-51435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AutoNum type="arabicPeriod"/>
              <a:defRPr/>
            </a:pPr>
            <a:r>
              <a:rPr lang="en-GB" sz="2400" dirty="0"/>
              <a:t>Composite PK with additional date (and possibly time) if combination of 3 PKs can be repeated</a:t>
            </a:r>
          </a:p>
        </p:txBody>
      </p:sp>
    </p:spTree>
    <p:extLst>
      <p:ext uri="{BB962C8B-B14F-4D97-AF65-F5344CB8AC3E}">
        <p14:creationId xmlns:p14="http://schemas.microsoft.com/office/powerpoint/2010/main" val="951092845"/>
      </p:ext>
    </p:extLst>
  </p:cSld>
  <p:clrMapOvr>
    <a:masterClrMapping/>
  </p:clrMapOvr>
  <p:transition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5512" y="865326"/>
            <a:ext cx="8229600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dirty="0">
                <a:solidFill>
                  <a:schemeClr val="tx1"/>
                </a:solidFill>
                <a:cs typeface="Times New Roman" pitchFamily="18" charset="0"/>
              </a:rPr>
              <a:t>Complex relationships: ternary- Example</a:t>
            </a:r>
            <a:endParaRPr lang="en-GB" sz="36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84ADC4-760E-4F4D-96BC-CC477FC1E76B}" type="slidenum">
              <a:rPr lang="en-US"/>
              <a:pPr/>
              <a:t>45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4ED76E-BE94-4B27-89B3-CC7901630DF6}"/>
              </a:ext>
            </a:extLst>
          </p:cNvPr>
          <p:cNvSpPr txBox="1"/>
          <p:nvPr/>
        </p:nvSpPr>
        <p:spPr>
          <a:xfrm>
            <a:off x="551185" y="1577344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1" indent="-51435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AutoNum type="arabicPeriod"/>
              <a:defRPr/>
            </a:pPr>
            <a:r>
              <a:rPr lang="en-GB" sz="2400" dirty="0"/>
              <a:t>A record of the staffs using which laptops for which projects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32CDF0-872F-4DDB-9BB4-7B11E08D738F}"/>
              </a:ext>
            </a:extLst>
          </p:cNvPr>
          <p:cNvGrpSpPr/>
          <p:nvPr/>
        </p:nvGrpSpPr>
        <p:grpSpPr>
          <a:xfrm>
            <a:off x="1187624" y="3127283"/>
            <a:ext cx="6424394" cy="2410384"/>
            <a:chOff x="1187624" y="3127283"/>
            <a:chExt cx="6424394" cy="2410384"/>
          </a:xfrm>
        </p:grpSpPr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1EEA180C-74C4-4B00-B04E-3AC49A32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960" y="3911648"/>
              <a:ext cx="7905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/>
                <a:t>0..*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15394F-38A8-4BC9-9F35-9B95C9506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860" y="3263948"/>
              <a:ext cx="792162" cy="4318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sz="2200" dirty="0"/>
                <a:t>Uses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6AFF49-FFC6-4CBC-B5A1-CA5DB5163AB4}"/>
                </a:ext>
              </a:extLst>
            </p:cNvPr>
            <p:cNvCxnSpPr/>
            <p:nvPr/>
          </p:nvCxnSpPr>
          <p:spPr>
            <a:xfrm>
              <a:off x="2721897" y="3479848"/>
              <a:ext cx="12239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E4D704-FE00-452D-9822-6135EA44ABF5}"/>
                </a:ext>
              </a:extLst>
            </p:cNvPr>
            <p:cNvCxnSpPr/>
            <p:nvPr/>
          </p:nvCxnSpPr>
          <p:spPr>
            <a:xfrm>
              <a:off x="4738022" y="3479848"/>
              <a:ext cx="12239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5E0203-57E3-477F-94FE-BB725F2A1D7B}"/>
                </a:ext>
              </a:extLst>
            </p:cNvPr>
            <p:cNvCxnSpPr/>
            <p:nvPr/>
          </p:nvCxnSpPr>
          <p:spPr>
            <a:xfrm>
              <a:off x="4341147" y="3840210"/>
              <a:ext cx="0" cy="431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8AA83B41-6A13-4842-8C09-8C13EEA1A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6322" y="3443335"/>
              <a:ext cx="7905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/>
                <a:t>0..*</a:t>
              </a: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572231AF-A0D5-48D8-B1D9-0A3D9A344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322" y="3479848"/>
              <a:ext cx="7905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/>
                <a:t>0..*</a:t>
              </a:r>
            </a:p>
          </p:txBody>
        </p:sp>
        <p:sp>
          <p:nvSpPr>
            <p:cNvPr id="15" name="TextBox 50">
              <a:extLst>
                <a:ext uri="{FF2B5EF4-FFF2-40B4-BE49-F238E27FC236}">
                  <a16:creationId xmlns:a16="http://schemas.microsoft.com/office/drawing/2014/main" id="{D1CDB872-EFE5-402E-96D4-F63488DB0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3285728"/>
              <a:ext cx="1512168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sz="2000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16" name="TextBox 55">
              <a:extLst>
                <a:ext uri="{FF2B5EF4-FFF2-40B4-BE49-F238E27FC236}">
                  <a16:creationId xmlns:a16="http://schemas.microsoft.com/office/drawing/2014/main" id="{F91FDBCD-3C9B-45C9-B8F9-948F5878B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3573760"/>
              <a:ext cx="1512168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2000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sz="2000" dirty="0" err="1">
                  <a:solidFill>
                    <a:srgbClr val="000000"/>
                  </a:solidFill>
                </a:rPr>
                <a:t>fName</a:t>
              </a:r>
              <a:endParaRPr lang="en-GB" sz="2000" dirty="0">
                <a:solidFill>
                  <a:srgbClr val="000000"/>
                </a:solidFill>
              </a:endParaRPr>
            </a:p>
            <a:p>
              <a:r>
                <a:rPr lang="en-GB" sz="2000" dirty="0" err="1">
                  <a:solidFill>
                    <a:srgbClr val="000000"/>
                  </a:solidFill>
                </a:rPr>
                <a:t>Sname</a:t>
              </a:r>
              <a:endParaRPr lang="en-GB" sz="2000" dirty="0">
                <a:solidFill>
                  <a:srgbClr val="000000"/>
                </a:solidFill>
              </a:endParaRPr>
            </a:p>
            <a:p>
              <a:r>
                <a:rPr lang="en-GB" sz="2000" dirty="0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17" name="TextBox 50">
              <a:extLst>
                <a:ext uri="{FF2B5EF4-FFF2-40B4-BE49-F238E27FC236}">
                  <a16:creationId xmlns:a16="http://schemas.microsoft.com/office/drawing/2014/main" id="{386393C1-FD7A-48F3-AD23-A785EA4A7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276" y="4293021"/>
              <a:ext cx="1872208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sz="2000">
                  <a:solidFill>
                    <a:srgbClr val="000000"/>
                  </a:solidFill>
                </a:rPr>
                <a:t>Project</a:t>
              </a:r>
            </a:p>
          </p:txBody>
        </p:sp>
        <p:sp>
          <p:nvSpPr>
            <p:cNvPr id="18" name="TextBox 56">
              <a:extLst>
                <a:ext uri="{FF2B5EF4-FFF2-40B4-BE49-F238E27FC236}">
                  <a16:creationId xmlns:a16="http://schemas.microsoft.com/office/drawing/2014/main" id="{3465E0EE-AF52-498E-92DB-870A67488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5834" y="3608600"/>
              <a:ext cx="1656184" cy="11521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2000" dirty="0" err="1">
                  <a:solidFill>
                    <a:srgbClr val="00B050"/>
                  </a:solidFill>
                </a:rPr>
                <a:t>serialNo</a:t>
              </a:r>
              <a:r>
                <a:rPr lang="en-GB" sz="2000" dirty="0">
                  <a:solidFill>
                    <a:srgbClr val="00B050"/>
                  </a:solidFill>
                </a:rPr>
                <a:t>{PK}</a:t>
              </a:r>
            </a:p>
            <a:p>
              <a:r>
                <a:rPr lang="en-GB" sz="2000" dirty="0">
                  <a:solidFill>
                    <a:srgbClr val="000000"/>
                  </a:solidFill>
                </a:rPr>
                <a:t>model</a:t>
              </a:r>
            </a:p>
            <a:p>
              <a:r>
                <a:rPr lang="en-GB" sz="2000" dirty="0" err="1">
                  <a:solidFill>
                    <a:srgbClr val="000000"/>
                  </a:solidFill>
                </a:rPr>
                <a:t>screenSize</a:t>
              </a:r>
              <a:endParaRPr lang="en-GB" sz="2000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56">
              <a:extLst>
                <a:ext uri="{FF2B5EF4-FFF2-40B4-BE49-F238E27FC236}">
                  <a16:creationId xmlns:a16="http://schemas.microsoft.com/office/drawing/2014/main" id="{405DEA3E-71AD-4F8E-81DB-E05403587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2540" y="3320568"/>
              <a:ext cx="1656184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</a:rPr>
                <a:t>Laptop</a:t>
              </a:r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780B8C5E-506D-4DE3-B0BA-193453A8D5B1}"/>
                </a:ext>
              </a:extLst>
            </p:cNvPr>
            <p:cNvSpPr/>
            <p:nvPr/>
          </p:nvSpPr>
          <p:spPr>
            <a:xfrm>
              <a:off x="3935487" y="3127283"/>
              <a:ext cx="792162" cy="720725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" name="TextBox 55">
              <a:extLst>
                <a:ext uri="{FF2B5EF4-FFF2-40B4-BE49-F238E27FC236}">
                  <a16:creationId xmlns:a16="http://schemas.microsoft.com/office/drawing/2014/main" id="{5810EE99-B4E6-4AFC-95D3-6F6E95EAD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276" y="4581053"/>
              <a:ext cx="1872208" cy="95661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2000" dirty="0" err="1">
                  <a:solidFill>
                    <a:srgbClr val="7030A0"/>
                  </a:solidFill>
                </a:rPr>
                <a:t>projId</a:t>
              </a:r>
              <a:r>
                <a:rPr lang="en-GB" sz="2000" dirty="0">
                  <a:solidFill>
                    <a:srgbClr val="7030A0"/>
                  </a:solidFill>
                </a:rPr>
                <a:t>{PK}</a:t>
              </a:r>
            </a:p>
            <a:p>
              <a:r>
                <a:rPr lang="en-GB" sz="2000" dirty="0" err="1">
                  <a:solidFill>
                    <a:srgbClr val="000000"/>
                  </a:solidFill>
                </a:rPr>
                <a:t>pName</a:t>
              </a:r>
              <a:endParaRPr lang="en-GB" sz="2000" dirty="0">
                <a:solidFill>
                  <a:srgbClr val="000000"/>
                </a:solidFill>
              </a:endParaRPr>
            </a:p>
            <a:p>
              <a:r>
                <a:rPr lang="en-GB" sz="2000" dirty="0" err="1">
                  <a:solidFill>
                    <a:srgbClr val="000000"/>
                  </a:solidFill>
                </a:rPr>
                <a:t>pDeadline</a:t>
              </a:r>
              <a:endParaRPr lang="en-GB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895754"/>
      </p:ext>
    </p:extLst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-34925"/>
            <a:ext cx="7666190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Complex relationships: ternary </a:t>
            </a:r>
            <a:endParaRPr lang="en-GB" sz="3600" b="1" u="sng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048625" y="6005515"/>
            <a:ext cx="762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F97A39F-9D09-472D-91F8-73915CECD28E}" type="slidenum">
              <a:rPr lang="en-US"/>
              <a:pPr/>
              <a:t>46</a:t>
            </a:fld>
            <a:endParaRPr lang="en-US"/>
          </a:p>
        </p:txBody>
      </p:sp>
      <p:sp>
        <p:nvSpPr>
          <p:cNvPr id="25607" name="TextBox 10"/>
          <p:cNvSpPr txBox="1">
            <a:spLocks noChangeArrowheads="1"/>
          </p:cNvSpPr>
          <p:nvPr/>
        </p:nvSpPr>
        <p:spPr bwMode="auto">
          <a:xfrm>
            <a:off x="4716463" y="1644421"/>
            <a:ext cx="790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/>
              <a:t>0..*</a:t>
            </a:r>
          </a:p>
        </p:txBody>
      </p:sp>
      <p:sp>
        <p:nvSpPr>
          <p:cNvPr id="25608" name="TextBox 24"/>
          <p:cNvSpPr txBox="1">
            <a:spLocks noChangeArrowheads="1"/>
          </p:cNvSpPr>
          <p:nvPr/>
        </p:nvSpPr>
        <p:spPr bwMode="auto">
          <a:xfrm>
            <a:off x="0" y="918090"/>
            <a:ext cx="1498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Conceptual</a:t>
            </a:r>
          </a:p>
        </p:txBody>
      </p:sp>
      <p:sp>
        <p:nvSpPr>
          <p:cNvPr id="37" name="Diamond 36"/>
          <p:cNvSpPr/>
          <p:nvPr/>
        </p:nvSpPr>
        <p:spPr>
          <a:xfrm>
            <a:off x="4932363" y="852258"/>
            <a:ext cx="792162" cy="720725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5611" name="TextBox 6"/>
          <p:cNvSpPr txBox="1">
            <a:spLocks noChangeArrowheads="1"/>
          </p:cNvSpPr>
          <p:nvPr/>
        </p:nvSpPr>
        <p:spPr bwMode="auto">
          <a:xfrm>
            <a:off x="4932363" y="996721"/>
            <a:ext cx="792162" cy="431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200" dirty="0"/>
              <a:t>Uses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708400" y="1212621"/>
            <a:ext cx="12239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24525" y="1212621"/>
            <a:ext cx="12239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327650" y="1572983"/>
            <a:ext cx="0" cy="431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5" name="TextBox 10"/>
          <p:cNvSpPr txBox="1">
            <a:spLocks noChangeArrowheads="1"/>
          </p:cNvSpPr>
          <p:nvPr/>
        </p:nvSpPr>
        <p:spPr bwMode="auto">
          <a:xfrm>
            <a:off x="3552825" y="1176108"/>
            <a:ext cx="790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/>
              <a:t>0..*</a:t>
            </a:r>
          </a:p>
        </p:txBody>
      </p:sp>
      <p:sp>
        <p:nvSpPr>
          <p:cNvPr id="25616" name="TextBox 10"/>
          <p:cNvSpPr txBox="1">
            <a:spLocks noChangeArrowheads="1"/>
          </p:cNvSpPr>
          <p:nvPr/>
        </p:nvSpPr>
        <p:spPr bwMode="auto">
          <a:xfrm>
            <a:off x="6346825" y="1212621"/>
            <a:ext cx="790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/>
              <a:t>0..*</a:t>
            </a:r>
          </a:p>
        </p:txBody>
      </p:sp>
      <p:sp>
        <p:nvSpPr>
          <p:cNvPr id="25618" name="TextBox 50"/>
          <p:cNvSpPr txBox="1">
            <a:spLocks noChangeArrowheads="1"/>
          </p:cNvSpPr>
          <p:nvPr/>
        </p:nvSpPr>
        <p:spPr bwMode="auto">
          <a:xfrm>
            <a:off x="1619672" y="3772274"/>
            <a:ext cx="1512168" cy="2880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000">
                <a:solidFill>
                  <a:srgbClr val="000000"/>
                </a:solidFill>
              </a:rPr>
              <a:t>Staff</a:t>
            </a:r>
          </a:p>
        </p:txBody>
      </p:sp>
      <p:sp>
        <p:nvSpPr>
          <p:cNvPr id="25619" name="TextBox 55"/>
          <p:cNvSpPr txBox="1">
            <a:spLocks noChangeArrowheads="1"/>
          </p:cNvSpPr>
          <p:nvPr/>
        </p:nvSpPr>
        <p:spPr bwMode="auto">
          <a:xfrm>
            <a:off x="1619672" y="4060306"/>
            <a:ext cx="1512168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2000" dirty="0" err="1">
                <a:solidFill>
                  <a:srgbClr val="FF0000"/>
                </a:solidFill>
              </a:rPr>
              <a:t>staffNo</a:t>
            </a:r>
            <a:r>
              <a:rPr lang="en-GB" sz="2000" dirty="0">
                <a:solidFill>
                  <a:srgbClr val="FF0000"/>
                </a:solidFill>
              </a:rPr>
              <a:t>{PK}</a:t>
            </a:r>
          </a:p>
          <a:p>
            <a:r>
              <a:rPr lang="en-GB" sz="2000" dirty="0" err="1">
                <a:solidFill>
                  <a:srgbClr val="000000"/>
                </a:solidFill>
              </a:rPr>
              <a:t>fName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err="1">
                <a:solidFill>
                  <a:srgbClr val="000000"/>
                </a:solidFill>
              </a:rPr>
              <a:t>Sname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email</a:t>
            </a:r>
          </a:p>
        </p:txBody>
      </p:sp>
      <p:sp>
        <p:nvSpPr>
          <p:cNvPr id="25621" name="TextBox 56"/>
          <p:cNvSpPr txBox="1">
            <a:spLocks noChangeArrowheads="1"/>
          </p:cNvSpPr>
          <p:nvPr/>
        </p:nvSpPr>
        <p:spPr bwMode="auto">
          <a:xfrm>
            <a:off x="7380312" y="4060306"/>
            <a:ext cx="1656184" cy="115212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2000" dirty="0" err="1">
                <a:solidFill>
                  <a:srgbClr val="00B050"/>
                </a:solidFill>
              </a:rPr>
              <a:t>serialNo</a:t>
            </a:r>
            <a:r>
              <a:rPr lang="en-GB" sz="2000" dirty="0">
                <a:solidFill>
                  <a:srgbClr val="00B050"/>
                </a:solidFill>
              </a:rPr>
              <a:t>{PK}</a:t>
            </a:r>
          </a:p>
          <a:p>
            <a:r>
              <a:rPr lang="en-GB" sz="2000" dirty="0">
                <a:solidFill>
                  <a:srgbClr val="000000"/>
                </a:solidFill>
              </a:rPr>
              <a:t>model</a:t>
            </a:r>
          </a:p>
          <a:p>
            <a:r>
              <a:rPr lang="en-GB" sz="2000" dirty="0" err="1">
                <a:solidFill>
                  <a:srgbClr val="000000"/>
                </a:solidFill>
              </a:rPr>
              <a:t>screenSize</a:t>
            </a: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25622" name="TextBox 50"/>
          <p:cNvSpPr txBox="1">
            <a:spLocks noChangeArrowheads="1"/>
          </p:cNvSpPr>
          <p:nvPr/>
        </p:nvSpPr>
        <p:spPr bwMode="auto">
          <a:xfrm>
            <a:off x="4572000" y="5644482"/>
            <a:ext cx="1872208" cy="2880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000">
                <a:solidFill>
                  <a:srgbClr val="000000"/>
                </a:solidFill>
              </a:rPr>
              <a:t>Project</a:t>
            </a:r>
          </a:p>
        </p:txBody>
      </p:sp>
      <p:sp>
        <p:nvSpPr>
          <p:cNvPr id="25623" name="TextBox 55"/>
          <p:cNvSpPr txBox="1">
            <a:spLocks noChangeArrowheads="1"/>
          </p:cNvSpPr>
          <p:nvPr/>
        </p:nvSpPr>
        <p:spPr bwMode="auto">
          <a:xfrm>
            <a:off x="4572000" y="5932489"/>
            <a:ext cx="1872208" cy="85228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2000" dirty="0" err="1">
                <a:solidFill>
                  <a:srgbClr val="7030A0"/>
                </a:solidFill>
              </a:rPr>
              <a:t>projId</a:t>
            </a:r>
            <a:r>
              <a:rPr lang="en-GB" sz="2000" dirty="0">
                <a:solidFill>
                  <a:srgbClr val="7030A0"/>
                </a:solidFill>
              </a:rPr>
              <a:t>{PK}</a:t>
            </a:r>
          </a:p>
          <a:p>
            <a:r>
              <a:rPr lang="en-GB" sz="2000" dirty="0" err="1">
                <a:solidFill>
                  <a:srgbClr val="000000"/>
                </a:solidFill>
              </a:rPr>
              <a:t>pName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err="1">
                <a:solidFill>
                  <a:srgbClr val="000000"/>
                </a:solidFill>
              </a:rPr>
              <a:t>pDeadline</a:t>
            </a: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25624" name="TextBox 51"/>
          <p:cNvSpPr txBox="1">
            <a:spLocks noChangeArrowheads="1"/>
          </p:cNvSpPr>
          <p:nvPr/>
        </p:nvSpPr>
        <p:spPr bwMode="auto">
          <a:xfrm>
            <a:off x="4499992" y="3484243"/>
            <a:ext cx="1944216" cy="36003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000" dirty="0">
                <a:solidFill>
                  <a:srgbClr val="000000"/>
                </a:solidFill>
              </a:rPr>
              <a:t>Usage</a:t>
            </a:r>
          </a:p>
        </p:txBody>
      </p:sp>
      <p:sp>
        <p:nvSpPr>
          <p:cNvPr id="25625" name="TextBox 56"/>
          <p:cNvSpPr txBox="1">
            <a:spLocks noChangeArrowheads="1"/>
          </p:cNvSpPr>
          <p:nvPr/>
        </p:nvSpPr>
        <p:spPr bwMode="auto">
          <a:xfrm>
            <a:off x="4499992" y="3844282"/>
            <a:ext cx="1944216" cy="12922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bIns="0" anchor="b" anchorCtr="0"/>
          <a:lstStyle/>
          <a:p>
            <a:r>
              <a:rPr lang="en-GB" b="1" dirty="0">
                <a:solidFill>
                  <a:srgbClr val="0F6FC6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staffNo</a:t>
            </a:r>
            <a:r>
              <a:rPr lang="en-GB" dirty="0">
                <a:solidFill>
                  <a:srgbClr val="FF0000"/>
                </a:solidFill>
              </a:rPr>
              <a:t> {FK}</a:t>
            </a:r>
          </a:p>
          <a:p>
            <a:r>
              <a:rPr lang="en-GB" dirty="0" err="1">
                <a:solidFill>
                  <a:srgbClr val="00B050"/>
                </a:solidFill>
              </a:rPr>
              <a:t>serialNo</a:t>
            </a:r>
            <a:r>
              <a:rPr lang="en-GB" dirty="0">
                <a:solidFill>
                  <a:srgbClr val="00B050"/>
                </a:solidFill>
              </a:rPr>
              <a:t> {FK}</a:t>
            </a:r>
          </a:p>
          <a:p>
            <a:r>
              <a:rPr lang="en-GB" dirty="0" err="1">
                <a:solidFill>
                  <a:srgbClr val="7030A0"/>
                </a:solidFill>
              </a:rPr>
              <a:t>projId</a:t>
            </a:r>
            <a:r>
              <a:rPr lang="en-GB" dirty="0">
                <a:solidFill>
                  <a:srgbClr val="7030A0"/>
                </a:solidFill>
              </a:rPr>
              <a:t> {FK}</a:t>
            </a:r>
          </a:p>
          <a:p>
            <a:r>
              <a:rPr lang="en-GB" dirty="0" err="1"/>
              <a:t>dateGiven</a:t>
            </a:r>
            <a:r>
              <a:rPr lang="en-GB" b="1" dirty="0">
                <a:solidFill>
                  <a:srgbClr val="0F6FC6"/>
                </a:solidFill>
              </a:rPr>
              <a:t> )</a:t>
            </a:r>
            <a:r>
              <a:rPr lang="en-GB" b="1" dirty="0">
                <a:solidFill>
                  <a:srgbClr val="0F6FC6"/>
                </a:solidFill>
                <a:latin typeface="Tw Cen MT Condensed" pitchFamily="34" charset="0"/>
              </a:rPr>
              <a:t>{PK}</a:t>
            </a:r>
            <a:endParaRPr lang="en-GB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-1347" y="3373034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31840" y="4132314"/>
            <a:ext cx="1368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292080" y="5140426"/>
            <a:ext cx="0" cy="5042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9" name="TextBox 68"/>
          <p:cNvSpPr txBox="1">
            <a:spLocks noChangeArrowheads="1"/>
          </p:cNvSpPr>
          <p:nvPr/>
        </p:nvSpPr>
        <p:spPr bwMode="auto">
          <a:xfrm>
            <a:off x="1834347" y="3403602"/>
            <a:ext cx="127874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25630" name="TextBox 68"/>
          <p:cNvSpPr txBox="1">
            <a:spLocks noChangeArrowheads="1"/>
          </p:cNvSpPr>
          <p:nvPr/>
        </p:nvSpPr>
        <p:spPr bwMode="auto">
          <a:xfrm>
            <a:off x="7859713" y="3390902"/>
            <a:ext cx="11047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00B050"/>
                </a:solidFill>
              </a:rPr>
              <a:t>Parent</a:t>
            </a:r>
          </a:p>
        </p:txBody>
      </p:sp>
      <p:sp>
        <p:nvSpPr>
          <p:cNvPr id="25632" name="TextBox 68"/>
          <p:cNvSpPr txBox="1">
            <a:spLocks noChangeArrowheads="1"/>
          </p:cNvSpPr>
          <p:nvPr/>
        </p:nvSpPr>
        <p:spPr bwMode="auto">
          <a:xfrm>
            <a:off x="6421974" y="5927527"/>
            <a:ext cx="103034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A62AA0"/>
                </a:solidFill>
              </a:rPr>
              <a:t>Parent</a:t>
            </a:r>
          </a:p>
        </p:txBody>
      </p:sp>
      <p:sp>
        <p:nvSpPr>
          <p:cNvPr id="25633" name="TextBox 68"/>
          <p:cNvSpPr txBox="1">
            <a:spLocks noChangeArrowheads="1"/>
          </p:cNvSpPr>
          <p:nvPr/>
        </p:nvSpPr>
        <p:spPr bwMode="auto">
          <a:xfrm>
            <a:off x="6000500" y="5080140"/>
            <a:ext cx="935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A62AA0"/>
                </a:solidFill>
              </a:rPr>
              <a:t>Child</a:t>
            </a:r>
          </a:p>
        </p:txBody>
      </p:sp>
      <p:sp>
        <p:nvSpPr>
          <p:cNvPr id="25634" name="TextBox 68"/>
          <p:cNvSpPr txBox="1">
            <a:spLocks noChangeArrowheads="1"/>
          </p:cNvSpPr>
          <p:nvPr/>
        </p:nvSpPr>
        <p:spPr bwMode="auto">
          <a:xfrm>
            <a:off x="3673275" y="3365502"/>
            <a:ext cx="93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Child</a:t>
            </a:r>
          </a:p>
        </p:txBody>
      </p:sp>
      <p:sp>
        <p:nvSpPr>
          <p:cNvPr id="25635" name="TextBox 68"/>
          <p:cNvSpPr txBox="1">
            <a:spLocks noChangeArrowheads="1"/>
          </p:cNvSpPr>
          <p:nvPr/>
        </p:nvSpPr>
        <p:spPr bwMode="auto">
          <a:xfrm>
            <a:off x="6367100" y="3376615"/>
            <a:ext cx="93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solidFill>
                  <a:srgbClr val="00B050"/>
                </a:solidFill>
              </a:rPr>
              <a:t>Child</a:t>
            </a:r>
          </a:p>
        </p:txBody>
      </p:sp>
      <p:sp>
        <p:nvSpPr>
          <p:cNvPr id="25636" name="TextBox 10"/>
          <p:cNvSpPr txBox="1">
            <a:spLocks noChangeArrowheads="1"/>
          </p:cNvSpPr>
          <p:nvPr/>
        </p:nvSpPr>
        <p:spPr bwMode="auto">
          <a:xfrm>
            <a:off x="3864663" y="4095752"/>
            <a:ext cx="790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/>
              <a:t>0..*</a:t>
            </a:r>
          </a:p>
        </p:txBody>
      </p:sp>
      <p:sp>
        <p:nvSpPr>
          <p:cNvPr id="25637" name="TextBox 10"/>
          <p:cNvSpPr txBox="1">
            <a:spLocks noChangeArrowheads="1"/>
          </p:cNvSpPr>
          <p:nvPr/>
        </p:nvSpPr>
        <p:spPr bwMode="auto">
          <a:xfrm>
            <a:off x="5207825" y="5070227"/>
            <a:ext cx="790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/>
              <a:t>0..*</a:t>
            </a:r>
          </a:p>
        </p:txBody>
      </p:sp>
      <p:sp>
        <p:nvSpPr>
          <p:cNvPr id="25638" name="TextBox 10"/>
          <p:cNvSpPr txBox="1">
            <a:spLocks noChangeArrowheads="1"/>
          </p:cNvSpPr>
          <p:nvPr/>
        </p:nvSpPr>
        <p:spPr bwMode="auto">
          <a:xfrm>
            <a:off x="6254208" y="4132314"/>
            <a:ext cx="790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/>
              <a:t>0..*</a:t>
            </a:r>
          </a:p>
        </p:txBody>
      </p:sp>
      <p:sp>
        <p:nvSpPr>
          <p:cNvPr id="25639" name="TextBox 10"/>
          <p:cNvSpPr txBox="1">
            <a:spLocks noChangeArrowheads="1"/>
          </p:cNvSpPr>
          <p:nvPr/>
        </p:nvSpPr>
        <p:spPr bwMode="auto">
          <a:xfrm>
            <a:off x="2976563" y="4089402"/>
            <a:ext cx="790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/>
              <a:t>1..1</a:t>
            </a:r>
          </a:p>
        </p:txBody>
      </p:sp>
      <p:sp>
        <p:nvSpPr>
          <p:cNvPr id="25640" name="TextBox 10"/>
          <p:cNvSpPr txBox="1">
            <a:spLocks noChangeArrowheads="1"/>
          </p:cNvSpPr>
          <p:nvPr/>
        </p:nvSpPr>
        <p:spPr bwMode="auto">
          <a:xfrm>
            <a:off x="6798425" y="4136902"/>
            <a:ext cx="790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/>
              <a:t>1..1</a:t>
            </a:r>
          </a:p>
        </p:txBody>
      </p:sp>
      <p:sp>
        <p:nvSpPr>
          <p:cNvPr id="25641" name="TextBox 10"/>
          <p:cNvSpPr txBox="1">
            <a:spLocks noChangeArrowheads="1"/>
          </p:cNvSpPr>
          <p:nvPr/>
        </p:nvSpPr>
        <p:spPr bwMode="auto">
          <a:xfrm>
            <a:off x="5208588" y="5319715"/>
            <a:ext cx="790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/>
              <a:t>1..1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1520372" y="692697"/>
            <a:ext cx="13463" cy="616530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44" name="TextBox 64"/>
          <p:cNvSpPr txBox="1">
            <a:spLocks noChangeArrowheads="1"/>
          </p:cNvSpPr>
          <p:nvPr/>
        </p:nvSpPr>
        <p:spPr bwMode="auto">
          <a:xfrm>
            <a:off x="3024188" y="372645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1600" dirty="0"/>
              <a:t>uses</a:t>
            </a:r>
          </a:p>
        </p:txBody>
      </p:sp>
      <p:sp>
        <p:nvSpPr>
          <p:cNvPr id="50" name="Isosceles Triangle 49"/>
          <p:cNvSpPr/>
          <p:nvPr/>
        </p:nvSpPr>
        <p:spPr>
          <a:xfrm rot="5400000">
            <a:off x="3956526" y="3896323"/>
            <a:ext cx="127075" cy="7200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5646" name="TextBox 64"/>
          <p:cNvSpPr txBox="1">
            <a:spLocks noChangeArrowheads="1"/>
          </p:cNvSpPr>
          <p:nvPr/>
        </p:nvSpPr>
        <p:spPr bwMode="auto">
          <a:xfrm>
            <a:off x="6357550" y="372645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1600" dirty="0"/>
              <a:t>is used</a:t>
            </a:r>
          </a:p>
        </p:txBody>
      </p:sp>
      <p:sp>
        <p:nvSpPr>
          <p:cNvPr id="25648" name="TextBox 64"/>
          <p:cNvSpPr txBox="1">
            <a:spLocks noChangeArrowheads="1"/>
          </p:cNvSpPr>
          <p:nvPr/>
        </p:nvSpPr>
        <p:spPr bwMode="auto">
          <a:xfrm>
            <a:off x="3773238" y="5250575"/>
            <a:ext cx="17859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1600" dirty="0"/>
              <a:t>makes use of 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44208" y="4132314"/>
            <a:ext cx="936104" cy="8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/>
          <p:cNvSpPr/>
          <p:nvPr/>
        </p:nvSpPr>
        <p:spPr>
          <a:xfrm rot="16200000" flipH="1">
            <a:off x="6548058" y="3871816"/>
            <a:ext cx="127075" cy="7200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 flipH="1">
            <a:off x="5004048" y="5260692"/>
            <a:ext cx="127075" cy="7200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2" name="TextBox 56"/>
          <p:cNvSpPr txBox="1">
            <a:spLocks noChangeArrowheads="1"/>
          </p:cNvSpPr>
          <p:nvPr/>
        </p:nvSpPr>
        <p:spPr bwMode="auto">
          <a:xfrm>
            <a:off x="7377018" y="3772274"/>
            <a:ext cx="1656184" cy="2880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000" dirty="0">
                <a:solidFill>
                  <a:srgbClr val="000000"/>
                </a:solidFill>
              </a:rPr>
              <a:t>Laptop</a:t>
            </a: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-105488" y="3738508"/>
            <a:ext cx="17145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Logical</a:t>
            </a:r>
          </a:p>
          <a:p>
            <a:endParaRPr lang="en-GB" b="1" dirty="0">
              <a:solidFill>
                <a:srgbClr val="0070C0"/>
              </a:solidFill>
            </a:endParaRPr>
          </a:p>
          <a:p>
            <a:pPr algn="ctr"/>
            <a:r>
              <a:rPr lang="en-GB" b="1" dirty="0">
                <a:solidFill>
                  <a:srgbClr val="FF0066"/>
                </a:solidFill>
              </a:rPr>
              <a:t>THINK!</a:t>
            </a:r>
          </a:p>
          <a:p>
            <a:pPr algn="ctr"/>
            <a:r>
              <a:rPr lang="en-GB" b="1" dirty="0">
                <a:solidFill>
                  <a:srgbClr val="FF0066"/>
                </a:solidFill>
              </a:rPr>
              <a:t>Compound </a:t>
            </a:r>
          </a:p>
          <a:p>
            <a:pPr algn="ctr"/>
            <a:r>
              <a:rPr lang="en-GB" b="1" dirty="0">
                <a:solidFill>
                  <a:srgbClr val="FF0066"/>
                </a:solidFill>
              </a:rPr>
              <a:t>or Composite </a:t>
            </a:r>
          </a:p>
          <a:p>
            <a:pPr algn="ctr"/>
            <a:r>
              <a:rPr lang="en-GB" b="1" dirty="0">
                <a:solidFill>
                  <a:srgbClr val="FF0066"/>
                </a:solidFill>
              </a:rPr>
              <a:t>PK?</a:t>
            </a:r>
          </a:p>
        </p:txBody>
      </p:sp>
      <p:sp>
        <p:nvSpPr>
          <p:cNvPr id="54" name="TextBox 50"/>
          <p:cNvSpPr txBox="1">
            <a:spLocks noChangeArrowheads="1"/>
          </p:cNvSpPr>
          <p:nvPr/>
        </p:nvSpPr>
        <p:spPr bwMode="auto">
          <a:xfrm>
            <a:off x="2174127" y="1018501"/>
            <a:ext cx="1512168" cy="2880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000">
                <a:solidFill>
                  <a:srgbClr val="000000"/>
                </a:solidFill>
              </a:rPr>
              <a:t>Staff</a:t>
            </a:r>
          </a:p>
        </p:txBody>
      </p:sp>
      <p:sp>
        <p:nvSpPr>
          <p:cNvPr id="55" name="TextBox 55"/>
          <p:cNvSpPr txBox="1">
            <a:spLocks noChangeArrowheads="1"/>
          </p:cNvSpPr>
          <p:nvPr/>
        </p:nvSpPr>
        <p:spPr bwMode="auto">
          <a:xfrm>
            <a:off x="2174127" y="1306533"/>
            <a:ext cx="1512168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2000" dirty="0" err="1">
                <a:solidFill>
                  <a:srgbClr val="FF0000"/>
                </a:solidFill>
              </a:rPr>
              <a:t>staffNo</a:t>
            </a:r>
            <a:r>
              <a:rPr lang="en-GB" sz="2000" dirty="0">
                <a:solidFill>
                  <a:srgbClr val="FF0000"/>
                </a:solidFill>
              </a:rPr>
              <a:t>{PK}</a:t>
            </a:r>
          </a:p>
          <a:p>
            <a:r>
              <a:rPr lang="en-GB" sz="2000" dirty="0" err="1">
                <a:solidFill>
                  <a:srgbClr val="000000"/>
                </a:solidFill>
              </a:rPr>
              <a:t>fName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err="1">
                <a:solidFill>
                  <a:srgbClr val="000000"/>
                </a:solidFill>
              </a:rPr>
              <a:t>Sname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email</a:t>
            </a:r>
          </a:p>
        </p:txBody>
      </p:sp>
      <p:sp>
        <p:nvSpPr>
          <p:cNvPr id="56" name="TextBox 50"/>
          <p:cNvSpPr txBox="1">
            <a:spLocks noChangeArrowheads="1"/>
          </p:cNvSpPr>
          <p:nvPr/>
        </p:nvSpPr>
        <p:spPr bwMode="auto">
          <a:xfrm>
            <a:off x="4440779" y="2025794"/>
            <a:ext cx="1872208" cy="2880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000">
                <a:solidFill>
                  <a:srgbClr val="000000"/>
                </a:solidFill>
              </a:rPr>
              <a:t>Project</a:t>
            </a:r>
          </a:p>
        </p:txBody>
      </p:sp>
      <p:sp>
        <p:nvSpPr>
          <p:cNvPr id="57" name="TextBox 55"/>
          <p:cNvSpPr txBox="1">
            <a:spLocks noChangeArrowheads="1"/>
          </p:cNvSpPr>
          <p:nvPr/>
        </p:nvSpPr>
        <p:spPr bwMode="auto">
          <a:xfrm>
            <a:off x="4440779" y="2313802"/>
            <a:ext cx="1872208" cy="95661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2000" dirty="0" err="1">
                <a:solidFill>
                  <a:srgbClr val="7030A0"/>
                </a:solidFill>
              </a:rPr>
              <a:t>projId</a:t>
            </a:r>
            <a:r>
              <a:rPr lang="en-GB" sz="2000" dirty="0">
                <a:solidFill>
                  <a:srgbClr val="7030A0"/>
                </a:solidFill>
              </a:rPr>
              <a:t>{PK}</a:t>
            </a:r>
          </a:p>
          <a:p>
            <a:r>
              <a:rPr lang="en-GB" sz="2000" dirty="0" err="1">
                <a:solidFill>
                  <a:srgbClr val="000000"/>
                </a:solidFill>
              </a:rPr>
              <a:t>pName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err="1">
                <a:solidFill>
                  <a:srgbClr val="000000"/>
                </a:solidFill>
              </a:rPr>
              <a:t>pDeadline</a:t>
            </a: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58" name="TextBox 56"/>
          <p:cNvSpPr txBox="1">
            <a:spLocks noChangeArrowheads="1"/>
          </p:cNvSpPr>
          <p:nvPr/>
        </p:nvSpPr>
        <p:spPr bwMode="auto">
          <a:xfrm>
            <a:off x="6942337" y="1341373"/>
            <a:ext cx="1656184" cy="115212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GB" sz="2000" dirty="0" err="1">
                <a:solidFill>
                  <a:srgbClr val="00B050"/>
                </a:solidFill>
              </a:rPr>
              <a:t>serialNo</a:t>
            </a:r>
            <a:r>
              <a:rPr lang="en-GB" sz="2000" dirty="0">
                <a:solidFill>
                  <a:srgbClr val="00B050"/>
                </a:solidFill>
              </a:rPr>
              <a:t>{PK}</a:t>
            </a:r>
          </a:p>
          <a:p>
            <a:r>
              <a:rPr lang="en-GB" sz="2000" dirty="0">
                <a:solidFill>
                  <a:srgbClr val="000000"/>
                </a:solidFill>
              </a:rPr>
              <a:t>model</a:t>
            </a:r>
          </a:p>
          <a:p>
            <a:r>
              <a:rPr lang="en-GB" sz="2000" dirty="0" err="1">
                <a:solidFill>
                  <a:srgbClr val="000000"/>
                </a:solidFill>
              </a:rPr>
              <a:t>screenSize</a:t>
            </a: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60" name="TextBox 56"/>
          <p:cNvSpPr txBox="1">
            <a:spLocks noChangeArrowheads="1"/>
          </p:cNvSpPr>
          <p:nvPr/>
        </p:nvSpPr>
        <p:spPr bwMode="auto">
          <a:xfrm>
            <a:off x="6939043" y="1053341"/>
            <a:ext cx="1656184" cy="2880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000" dirty="0">
                <a:solidFill>
                  <a:srgbClr val="000000"/>
                </a:solidFill>
              </a:rPr>
              <a:t>Laptop</a:t>
            </a:r>
          </a:p>
        </p:txBody>
      </p:sp>
    </p:spTree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23813"/>
            <a:ext cx="7149232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Complex relationships (</a:t>
            </a:r>
            <a:r>
              <a:rPr lang="en-US" sz="3600" b="1" u="sng" dirty="0" err="1">
                <a:solidFill>
                  <a:schemeClr val="tx1"/>
                </a:solidFill>
                <a:cs typeface="Times New Roman" pitchFamily="18" charset="0"/>
              </a:rPr>
              <a:t>contd</a:t>
            </a:r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GB" sz="36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2DE49F-D264-43AE-A9DB-C00CA995B09A}" type="slidenum">
              <a:rPr lang="en-US"/>
              <a:pPr/>
              <a:t>47</a:t>
            </a:fld>
            <a:endParaRPr lang="en-US"/>
          </a:p>
        </p:txBody>
      </p:sp>
      <p:sp>
        <p:nvSpPr>
          <p:cNvPr id="26628" name="TextBox 26"/>
          <p:cNvSpPr txBox="1">
            <a:spLocks noChangeArrowheads="1"/>
          </p:cNvSpPr>
          <p:nvPr/>
        </p:nvSpPr>
        <p:spPr bwMode="auto">
          <a:xfrm>
            <a:off x="214313" y="1428750"/>
            <a:ext cx="171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Tables</a:t>
            </a:r>
          </a:p>
        </p:txBody>
      </p:sp>
      <p:sp>
        <p:nvSpPr>
          <p:cNvPr id="26629" name="TextBox 28"/>
          <p:cNvSpPr txBox="1">
            <a:spLocks noChangeArrowheads="1"/>
          </p:cNvSpPr>
          <p:nvPr/>
        </p:nvSpPr>
        <p:spPr bwMode="auto">
          <a:xfrm>
            <a:off x="912979" y="1214438"/>
            <a:ext cx="8352928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Staff (</a:t>
            </a:r>
            <a:r>
              <a:rPr lang="en-US" dirty="0" err="1">
                <a:solidFill>
                  <a:srgbClr val="FF0000"/>
                </a:solidFill>
              </a:rPr>
              <a:t>staffNo</a:t>
            </a:r>
            <a:r>
              <a:rPr lang="en-US" dirty="0">
                <a:solidFill>
                  <a:srgbClr val="FF000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sName</a:t>
            </a:r>
            <a:r>
              <a:rPr lang="en-US" dirty="0">
                <a:solidFill>
                  <a:srgbClr val="000000"/>
                </a:solidFill>
              </a:rPr>
              <a:t>, email)</a:t>
            </a:r>
          </a:p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Laptop (</a:t>
            </a:r>
            <a:r>
              <a:rPr lang="en-US" dirty="0" err="1">
                <a:solidFill>
                  <a:srgbClr val="00B050"/>
                </a:solidFill>
              </a:rPr>
              <a:t>serialNo</a:t>
            </a:r>
            <a:r>
              <a:rPr lang="en-US" dirty="0">
                <a:solidFill>
                  <a:srgbClr val="00B05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model, </a:t>
            </a:r>
            <a:r>
              <a:rPr lang="en-US" dirty="0" err="1">
                <a:solidFill>
                  <a:srgbClr val="000000"/>
                </a:solidFill>
              </a:rPr>
              <a:t>screenSize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Project (</a:t>
            </a:r>
            <a:r>
              <a:rPr lang="en-US" dirty="0" err="1">
                <a:solidFill>
                  <a:srgbClr val="7030A0"/>
                </a:solidFill>
              </a:rPr>
              <a:t>projId</a:t>
            </a:r>
            <a:r>
              <a:rPr lang="en-US" dirty="0">
                <a:solidFill>
                  <a:srgbClr val="7030A0"/>
                </a:solidFill>
              </a:rPr>
              <a:t>{PK}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pName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buClr>
                <a:srgbClr val="0F6FC6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742950" lvl="1" indent="-285750">
              <a:buClr>
                <a:srgbClr val="0F6FC6"/>
              </a:buClr>
            </a:pPr>
            <a:r>
              <a:rPr lang="en-US" dirty="0">
                <a:solidFill>
                  <a:srgbClr val="000000"/>
                </a:solidFill>
              </a:rPr>
              <a:t>Usage</a:t>
            </a:r>
          </a:p>
          <a:p>
            <a:pPr marL="742950" lvl="1" indent="-285750">
              <a:buClr>
                <a:srgbClr val="0F6FC6"/>
              </a:buClr>
            </a:pPr>
            <a:r>
              <a:rPr lang="en-US" dirty="0"/>
              <a:t>(</a:t>
            </a:r>
            <a:r>
              <a:rPr lang="en-GB" sz="3000" b="1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staffNo</a:t>
            </a:r>
            <a:r>
              <a:rPr lang="en-US" dirty="0">
                <a:solidFill>
                  <a:srgbClr val="FF0000"/>
                </a:solidFill>
              </a:rPr>
              <a:t>{FK}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serialNo</a:t>
            </a:r>
            <a:r>
              <a:rPr lang="en-US" dirty="0">
                <a:solidFill>
                  <a:srgbClr val="00B050"/>
                </a:solidFill>
              </a:rPr>
              <a:t>{FK}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projId</a:t>
            </a:r>
            <a:r>
              <a:rPr lang="en-US" dirty="0">
                <a:solidFill>
                  <a:srgbClr val="7030A0"/>
                </a:solidFill>
              </a:rPr>
              <a:t>{FK}</a:t>
            </a:r>
            <a:r>
              <a:rPr lang="en-US" dirty="0"/>
              <a:t>,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dateGiven</a:t>
            </a:r>
            <a:r>
              <a:rPr lang="en-GB" sz="2800" b="1" dirty="0">
                <a:solidFill>
                  <a:schemeClr val="accent1"/>
                </a:solidFill>
              </a:rPr>
              <a:t> </a:t>
            </a:r>
            <a:r>
              <a:rPr lang="en-GB" sz="3000" b="1" dirty="0">
                <a:solidFill>
                  <a:schemeClr val="accent1"/>
                </a:solidFill>
              </a:rPr>
              <a:t>)</a:t>
            </a:r>
            <a:r>
              <a:rPr lang="en-GB" sz="2800" b="1" dirty="0">
                <a:solidFill>
                  <a:schemeClr val="accent1"/>
                </a:solidFill>
                <a:latin typeface="Tw Cen MT Condensed" pitchFamily="34" charset="0"/>
              </a:rPr>
              <a:t>{PK}</a:t>
            </a:r>
            <a:r>
              <a:rPr lang="en-GB" dirty="0">
                <a:cs typeface="Times New Roman" pitchFamily="18" charset="0"/>
              </a:rPr>
              <a:t>)</a:t>
            </a:r>
            <a:endParaRPr lang="en-US" dirty="0"/>
          </a:p>
          <a:p>
            <a:pPr marL="742950" lvl="1" indent="-285750">
              <a:buClr>
                <a:srgbClr val="0F6FC6"/>
              </a:buClr>
            </a:pP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3789040"/>
            <a:ext cx="9144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59632" y="1124744"/>
            <a:ext cx="0" cy="266429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Logical database design- </a:t>
            </a:r>
            <a:br>
              <a:rPr lang="en-GB" sz="4000" dirty="0"/>
            </a:br>
            <a:r>
              <a:rPr lang="en-GB" sz="4000" b="1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496944" cy="5040560"/>
          </a:xfrm>
        </p:spPr>
        <p:txBody>
          <a:bodyPr>
            <a:normAutofit/>
          </a:bodyPr>
          <a:lstStyle/>
          <a:p>
            <a:r>
              <a:rPr lang="en-GB" sz="3200" dirty="0"/>
              <a:t>Establish entities  (weak or strong) and relationship types</a:t>
            </a:r>
          </a:p>
          <a:p>
            <a:r>
              <a:rPr lang="en-GB" sz="3200" dirty="0"/>
              <a:t>List the attributes</a:t>
            </a:r>
          </a:p>
          <a:p>
            <a:r>
              <a:rPr lang="en-GB" sz="3200" dirty="0"/>
              <a:t>Identify the primary key and any alternate and/or foreign key of the relationship</a:t>
            </a:r>
          </a:p>
          <a:p>
            <a:r>
              <a:rPr lang="en-GB" sz="3200" dirty="0"/>
              <a:t>Once the foreign key is identified, the relation containing the referenced primary key is given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3"/>
            <a:ext cx="8568952" cy="5301208"/>
          </a:xfrm>
        </p:spPr>
        <p:txBody>
          <a:bodyPr>
            <a:normAutofit fontScale="77500" lnSpcReduction="20000"/>
          </a:bodyPr>
          <a:lstStyle/>
          <a:p>
            <a:r>
              <a:rPr lang="en-GB" sz="2800" b="1" dirty="0">
                <a:solidFill>
                  <a:srgbClr val="FFC000"/>
                </a:solidFill>
                <a:cs typeface="Times New Roman" pitchFamily="18" charset="0"/>
              </a:rPr>
              <a:t>Candidate Key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Minimal set of attributes that uniquely identifies each occurrence of an entity. </a:t>
            </a:r>
          </a:p>
          <a:p>
            <a:r>
              <a:rPr lang="en-GB" sz="2800" b="1" dirty="0">
                <a:solidFill>
                  <a:srgbClr val="FFC000"/>
                </a:solidFill>
                <a:cs typeface="Times New Roman" pitchFamily="18" charset="0"/>
              </a:rPr>
              <a:t>Primary Key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Candidate key selected to uniquely identify each occurrence of an entity. </a:t>
            </a:r>
          </a:p>
          <a:p>
            <a:r>
              <a:rPr lang="en-GB" sz="2800" b="1" dirty="0">
                <a:solidFill>
                  <a:srgbClr val="FFC000"/>
                </a:solidFill>
                <a:cs typeface="Times New Roman" pitchFamily="18" charset="0"/>
              </a:rPr>
              <a:t>Compound Key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A candidate key that consists of two or more attributes. 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Each attribute that makes up the compound key is a </a:t>
            </a:r>
            <a:r>
              <a:rPr lang="en-GB" b="1" dirty="0"/>
              <a:t>simple key</a:t>
            </a:r>
            <a:r>
              <a:rPr lang="en-GB" dirty="0"/>
              <a:t> in its own right.</a:t>
            </a:r>
            <a:endParaRPr lang="en-GB" dirty="0">
              <a:cs typeface="Times New Roman" pitchFamily="18" charset="0"/>
            </a:endParaRPr>
          </a:p>
          <a:p>
            <a:r>
              <a:rPr lang="en-GB" sz="2800" b="1" dirty="0">
                <a:solidFill>
                  <a:srgbClr val="FFC000"/>
                </a:solidFill>
                <a:cs typeface="Times New Roman" pitchFamily="18" charset="0"/>
              </a:rPr>
              <a:t>Composite Key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A candidate key that consists of two or more attributes. 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At least one attribute that makes up the composite key is not a </a:t>
            </a:r>
            <a:r>
              <a:rPr lang="en-GB" b="1" dirty="0"/>
              <a:t>simple key</a:t>
            </a:r>
            <a:r>
              <a:rPr lang="en-GB" dirty="0"/>
              <a:t> in its own right.</a:t>
            </a:r>
          </a:p>
          <a:p>
            <a:pPr marL="393192" lvl="1" indent="0">
              <a:buNone/>
            </a:pPr>
            <a:endParaRPr lang="en-GB" dirty="0"/>
          </a:p>
          <a:p>
            <a:pPr marL="27432" indent="0">
              <a:buNone/>
            </a:pPr>
            <a:r>
              <a:rPr lang="en-US" sz="2400" dirty="0">
                <a:cs typeface="Times New Roman" pitchFamily="18" charset="0"/>
              </a:rPr>
              <a:t>Each of the attributes that make up the primary key are simple(foreign) keys .</a:t>
            </a:r>
          </a:p>
          <a:p>
            <a:pPr marL="27432" indent="0">
              <a:buNone/>
            </a:pPr>
            <a:r>
              <a:rPr lang="en-US" sz="2400" dirty="0">
                <a:cs typeface="Times New Roman" pitchFamily="18" charset="0"/>
              </a:rPr>
              <a:t>For example Student name is a composite key consisting of first name and last name</a:t>
            </a:r>
          </a:p>
          <a:p>
            <a:pPr marL="27432" indent="0">
              <a:buNone/>
            </a:pPr>
            <a:r>
              <a:rPr lang="en-US" sz="2400" dirty="0" err="1">
                <a:cs typeface="Times New Roman" pitchFamily="18" charset="0"/>
              </a:rPr>
              <a:t>StudentId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dirty="0" err="1">
                <a:cs typeface="Times New Roman" pitchFamily="18" charset="0"/>
              </a:rPr>
              <a:t>ModuleId</a:t>
            </a:r>
            <a:r>
              <a:rPr lang="en-US" sz="2400" dirty="0">
                <a:cs typeface="Times New Roman" pitchFamily="18" charset="0"/>
              </a:rPr>
              <a:t> combined to form a primary key is a compound key</a:t>
            </a:r>
            <a:endParaRPr lang="en-GB" sz="2400" dirty="0">
              <a:cs typeface="Times New Roman" pitchFamily="18" charset="0"/>
            </a:endParaRPr>
          </a:p>
          <a:p>
            <a:pPr lvl="1">
              <a:buNone/>
            </a:pPr>
            <a:endParaRPr lang="en-GB" dirty="0"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20080" y="1124744"/>
            <a:ext cx="81724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b="1" dirty="0"/>
              <a:t>Logical database design-Keys </a:t>
            </a:r>
            <a:br>
              <a:rPr lang="en-GB" sz="3200" dirty="0"/>
            </a:br>
            <a:endParaRPr kumimoji="0" lang="en-GB" sz="3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AAA24-06ED-41D5-ADC1-062177B2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5623245"/>
      </p:ext>
    </p:extLst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Logical database design- </a:t>
            </a:r>
            <a:br>
              <a:rPr lang="en-GB" sz="4000" dirty="0"/>
            </a:br>
            <a:r>
              <a:rPr lang="en-GB" sz="4000" b="1" dirty="0"/>
              <a:t>Relational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496944" cy="504056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FF0000"/>
                </a:solidFill>
                <a:cs typeface="Times New Roman" pitchFamily="18" charset="0"/>
              </a:rPr>
              <a:t>Primary Key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Candidate key selected to uniquely identify each occurrence of an entity. </a:t>
            </a:r>
          </a:p>
          <a:p>
            <a:r>
              <a:rPr lang="en-GB" sz="2800" b="1" dirty="0">
                <a:solidFill>
                  <a:srgbClr val="FF0000"/>
                </a:solidFill>
                <a:cs typeface="Times New Roman" pitchFamily="18" charset="0"/>
              </a:rPr>
              <a:t>Alternate Keys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Candidate keys that are not selected to be primary key. </a:t>
            </a:r>
          </a:p>
          <a:p>
            <a:r>
              <a:rPr lang="en-GB" sz="2800" b="1" dirty="0">
                <a:solidFill>
                  <a:srgbClr val="FF0000"/>
                </a:solidFill>
                <a:cs typeface="Times New Roman" pitchFamily="18" charset="0"/>
              </a:rPr>
              <a:t>Foreign Key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Attribute, or set of attributes, within one relation that matches candidate key of some (possibly same) relation.</a:t>
            </a:r>
          </a:p>
          <a:p>
            <a:pPr>
              <a:buNone/>
            </a:pPr>
            <a:r>
              <a:rPr lang="en-GB" dirty="0">
                <a:cs typeface="Times New Roman" pitchFamily="18" charset="0"/>
              </a:rPr>
              <a:t>The relationship that an entity has with another entity is represented by the primary key/foreign key mechanism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Logical database design- </a:t>
            </a:r>
            <a:br>
              <a:rPr lang="en-GB" sz="4000" dirty="0"/>
            </a:br>
            <a:r>
              <a:rPr lang="en-GB" sz="4000" b="1" dirty="0"/>
              <a:t>Relational model </a:t>
            </a:r>
            <a:r>
              <a:rPr lang="en-GB" sz="4000" dirty="0"/>
              <a:t>and </a:t>
            </a:r>
            <a:r>
              <a:rPr lang="en-GB" sz="4000" b="1" dirty="0"/>
              <a:t>Relational 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a relational database, a </a:t>
            </a:r>
            <a:r>
              <a:rPr lang="en-US" sz="2800" b="1" dirty="0"/>
              <a:t>weak entity</a:t>
            </a:r>
            <a:r>
              <a:rPr lang="en-US" sz="2800" dirty="0"/>
              <a:t> is an </a:t>
            </a:r>
            <a:r>
              <a:rPr lang="en-US" sz="2800" b="1" dirty="0"/>
              <a:t>entity</a:t>
            </a:r>
            <a:r>
              <a:rPr lang="en-US" sz="2800" dirty="0"/>
              <a:t> that cannot be uniquely identified by its attributes alone.</a:t>
            </a:r>
          </a:p>
          <a:p>
            <a:pPr marL="0" indent="0">
              <a:buNone/>
            </a:pPr>
            <a:r>
              <a:rPr lang="en-US" sz="2800" dirty="0"/>
              <a:t>It must use a </a:t>
            </a:r>
            <a:r>
              <a:rPr lang="en-US" sz="2800" b="1" dirty="0"/>
              <a:t>foreign key</a:t>
            </a:r>
            <a:r>
              <a:rPr lang="en-US" sz="2800" dirty="0"/>
              <a:t> in conjunction with its attributes to create a primary </a:t>
            </a:r>
            <a:r>
              <a:rPr lang="en-US" sz="2800" b="1" dirty="0"/>
              <a:t>key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The </a:t>
            </a:r>
            <a:r>
              <a:rPr lang="en-US" sz="2800" b="1" dirty="0"/>
              <a:t>foreign key</a:t>
            </a:r>
            <a:r>
              <a:rPr lang="en-US" sz="2800" dirty="0"/>
              <a:t> is typically a primary </a:t>
            </a:r>
            <a:r>
              <a:rPr lang="en-US" sz="2800" b="1" dirty="0"/>
              <a:t>key</a:t>
            </a:r>
            <a:r>
              <a:rPr lang="en-US" sz="2800" dirty="0"/>
              <a:t> of an </a:t>
            </a:r>
            <a:r>
              <a:rPr lang="en-US" sz="2800" b="1" dirty="0"/>
              <a:t>entity</a:t>
            </a:r>
            <a:r>
              <a:rPr lang="en-US" sz="2800" dirty="0"/>
              <a:t> it is related to.</a:t>
            </a:r>
          </a:p>
          <a:p>
            <a:pPr marL="0" indent="0">
              <a:buNone/>
            </a:pPr>
            <a:r>
              <a:rPr lang="en-US" sz="2800" dirty="0"/>
              <a:t>However, its sometimes get trickier to establish the strong and weak entity.</a:t>
            </a:r>
          </a:p>
          <a:p>
            <a:pPr marL="0" indent="0">
              <a:buNone/>
            </a:pPr>
            <a:endParaRPr lang="en-GB" sz="280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Logical database design- </a:t>
            </a:r>
            <a:br>
              <a:rPr lang="en-GB" sz="4000" dirty="0"/>
            </a:br>
            <a:r>
              <a:rPr lang="en-GB" sz="4000" b="1" dirty="0"/>
              <a:t>Relational model </a:t>
            </a:r>
            <a:r>
              <a:rPr lang="en-GB" sz="4000" dirty="0"/>
              <a:t>and </a:t>
            </a:r>
            <a:r>
              <a:rPr lang="en-GB" sz="4000" b="1" dirty="0"/>
              <a:t>Relational 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38912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Staff working in a branch</a:t>
            </a:r>
          </a:p>
          <a:p>
            <a:pPr marL="514350" indent="-514350">
              <a:buNone/>
            </a:pPr>
            <a:r>
              <a:rPr lang="en-GB" b="1" dirty="0"/>
              <a:t>Branch</a:t>
            </a:r>
            <a:r>
              <a:rPr lang="en-GB" dirty="0"/>
              <a:t> {</a:t>
            </a:r>
            <a:r>
              <a:rPr lang="en-GB" dirty="0" err="1"/>
              <a:t>branchNo</a:t>
            </a:r>
            <a:r>
              <a:rPr lang="en-GB" dirty="0"/>
              <a:t>, </a:t>
            </a:r>
            <a:r>
              <a:rPr lang="en-GB" dirty="0" err="1"/>
              <a:t>branchAddress</a:t>
            </a:r>
            <a:r>
              <a:rPr lang="en-GB" dirty="0"/>
              <a:t>, </a:t>
            </a:r>
            <a:r>
              <a:rPr lang="en-GB" dirty="0" err="1"/>
              <a:t>branchTelNo</a:t>
            </a:r>
            <a:r>
              <a:rPr lang="en-GB" dirty="0"/>
              <a:t>}</a:t>
            </a:r>
          </a:p>
          <a:p>
            <a:pPr marL="514350" indent="-514350">
              <a:buNone/>
            </a:pPr>
            <a:r>
              <a:rPr lang="en-GB" b="1" dirty="0"/>
              <a:t>Primary key </a:t>
            </a:r>
            <a:r>
              <a:rPr lang="en-GB" dirty="0" err="1"/>
              <a:t>branchNo</a:t>
            </a:r>
            <a:endParaRPr lang="en-GB" dirty="0"/>
          </a:p>
          <a:p>
            <a:pPr marL="514350" indent="-514350">
              <a:buNone/>
            </a:pPr>
            <a:endParaRPr lang="en-GB" dirty="0"/>
          </a:p>
          <a:p>
            <a:pPr marL="514350" indent="-514350">
              <a:buNone/>
            </a:pPr>
            <a:r>
              <a:rPr lang="en-GB" b="1" dirty="0"/>
              <a:t>Staff</a:t>
            </a:r>
            <a:r>
              <a:rPr lang="en-GB" dirty="0"/>
              <a:t> {</a:t>
            </a:r>
            <a:r>
              <a:rPr lang="en-GB" dirty="0" err="1"/>
              <a:t>staffId</a:t>
            </a:r>
            <a:r>
              <a:rPr lang="en-GB" dirty="0"/>
              <a:t>, </a:t>
            </a:r>
            <a:r>
              <a:rPr lang="en-GB" dirty="0" err="1"/>
              <a:t>BranchNo</a:t>
            </a:r>
            <a:r>
              <a:rPr lang="en-GB" dirty="0"/>
              <a:t>, </a:t>
            </a:r>
            <a:r>
              <a:rPr lang="en-GB" dirty="0" err="1"/>
              <a:t>staffName</a:t>
            </a:r>
            <a:r>
              <a:rPr lang="en-GB" dirty="0"/>
              <a:t>, </a:t>
            </a:r>
            <a:r>
              <a:rPr lang="en-GB" dirty="0" err="1"/>
              <a:t>staffAddress</a:t>
            </a:r>
            <a:r>
              <a:rPr lang="en-GB" dirty="0"/>
              <a:t>}</a:t>
            </a:r>
          </a:p>
          <a:p>
            <a:pPr marL="514350" indent="-514350">
              <a:buNone/>
            </a:pPr>
            <a:r>
              <a:rPr lang="en-GB" b="1" dirty="0"/>
              <a:t>Primary key </a:t>
            </a:r>
            <a:r>
              <a:rPr lang="en-GB" dirty="0" err="1"/>
              <a:t>staffId</a:t>
            </a:r>
            <a:endParaRPr lang="en-GB" dirty="0"/>
          </a:p>
          <a:p>
            <a:pPr marL="514350" indent="-514350">
              <a:buNone/>
            </a:pPr>
            <a:r>
              <a:rPr lang="en-GB" b="1" dirty="0"/>
              <a:t>Foreign key </a:t>
            </a:r>
            <a:r>
              <a:rPr lang="en-GB" dirty="0" err="1"/>
              <a:t>BranchNo</a:t>
            </a:r>
            <a:endParaRPr lang="en-GB" dirty="0"/>
          </a:p>
        </p:txBody>
      </p:sp>
      <p:sp>
        <p:nvSpPr>
          <p:cNvPr id="3" name="Right Brace 2"/>
          <p:cNvSpPr/>
          <p:nvPr/>
        </p:nvSpPr>
        <p:spPr>
          <a:xfrm>
            <a:off x="7740352" y="2492896"/>
            <a:ext cx="288032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113086" y="32849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740352" y="4005064"/>
            <a:ext cx="360040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3" idx="1"/>
            <a:endCxn id="5" idx="0"/>
          </p:cNvCxnSpPr>
          <p:nvPr/>
        </p:nvCxnSpPr>
        <p:spPr>
          <a:xfrm>
            <a:off x="8028384" y="2744924"/>
            <a:ext cx="516750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  <a:endCxn id="5" idx="2"/>
          </p:cNvCxnSpPr>
          <p:nvPr/>
        </p:nvCxnSpPr>
        <p:spPr>
          <a:xfrm flipV="1">
            <a:off x="8100392" y="3654316"/>
            <a:ext cx="444742" cy="60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8711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53c131-7b1c-4d1f-97e8-29893721006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4B100481C8C24C8D38E2D0DAEB27DC" ma:contentTypeVersion="17" ma:contentTypeDescription="Create a new document." ma:contentTypeScope="" ma:versionID="c2a8bcceb43661069aa9cba0951d2320">
  <xsd:schema xmlns:xsd="http://www.w3.org/2001/XMLSchema" xmlns:xs="http://www.w3.org/2001/XMLSchema" xmlns:p="http://schemas.microsoft.com/office/2006/metadata/properties" xmlns:ns3="9ff92527-2c4a-4cf7-ac34-907cb62c0911" xmlns:ns4="9353c131-7b1c-4d1f-97e8-298937210063" targetNamespace="http://schemas.microsoft.com/office/2006/metadata/properties" ma:root="true" ma:fieldsID="0f6c51d85048a02ce9cea5237c5c8613" ns3:_="" ns4:_="">
    <xsd:import namespace="9ff92527-2c4a-4cf7-ac34-907cb62c0911"/>
    <xsd:import namespace="9353c131-7b1c-4d1f-97e8-29893721006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f92527-2c4a-4cf7-ac34-907cb62c09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3c131-7b1c-4d1f-97e8-2989372100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80369B-15A2-4CD6-B398-6155E4A7E1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F32FFD-A049-484B-8BCF-E365AB02FFDB}">
  <ds:schemaRefs>
    <ds:schemaRef ds:uri="http://purl.org/dc/dcmitype/"/>
    <ds:schemaRef ds:uri="http://schemas.openxmlformats.org/package/2006/metadata/core-properties"/>
    <ds:schemaRef ds:uri="9ff92527-2c4a-4cf7-ac34-907cb62c0911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9353c131-7b1c-4d1f-97e8-298937210063"/>
  </ds:schemaRefs>
</ds:datastoreItem>
</file>

<file path=customXml/itemProps3.xml><?xml version="1.0" encoding="utf-8"?>
<ds:datastoreItem xmlns:ds="http://schemas.openxmlformats.org/officeDocument/2006/customXml" ds:itemID="{65676149-D439-4669-AF96-E4835A78EB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f92527-2c4a-4cf7-ac34-907cb62c0911"/>
    <ds:schemaRef ds:uri="9353c131-7b1c-4d1f-97e8-2989372100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15400</TotalTime>
  <Words>3004</Words>
  <Application>Microsoft Macintosh PowerPoint</Application>
  <PresentationFormat>On-screen Show (4:3)</PresentationFormat>
  <Paragraphs>780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Constantia</vt:lpstr>
      <vt:lpstr>Tahoma</vt:lpstr>
      <vt:lpstr>Times New Roman</vt:lpstr>
      <vt:lpstr>Tw Cen MT Condensed</vt:lpstr>
      <vt:lpstr>Wingdings</vt:lpstr>
      <vt:lpstr>Wingdings 2</vt:lpstr>
      <vt:lpstr>Flow</vt:lpstr>
      <vt:lpstr>1_Flow</vt:lpstr>
      <vt:lpstr>7BUIS030W  Data System Concepts and Fundamentals</vt:lpstr>
      <vt:lpstr>Lecture-5 Outline</vt:lpstr>
      <vt:lpstr>Logical Database Design Methodology</vt:lpstr>
      <vt:lpstr>Logical database design- Derive relations for logical data model</vt:lpstr>
      <vt:lpstr>Logical database design-  Relational model</vt:lpstr>
      <vt:lpstr>PowerPoint Presentation</vt:lpstr>
      <vt:lpstr>Logical database design-  Relational Keys</vt:lpstr>
      <vt:lpstr>Logical database design-  Relational model and Relational Keys</vt:lpstr>
      <vt:lpstr>Logical database design-  Relational model and Relational Keys</vt:lpstr>
      <vt:lpstr>Logical database design-  Relational model and Relational Keys</vt:lpstr>
      <vt:lpstr>Logical database design-  Mapping relationships from conceptual to logical</vt:lpstr>
      <vt:lpstr>One to Many (1:M) relationship</vt:lpstr>
      <vt:lpstr> One to Many (1:M) relationship</vt:lpstr>
      <vt:lpstr>One to Many (1:M) relationship</vt:lpstr>
      <vt:lpstr>One to Many (1:M) relationship</vt:lpstr>
      <vt:lpstr>1:M relationship- Exercise</vt:lpstr>
      <vt:lpstr>1:M relationship- Exercise</vt:lpstr>
      <vt:lpstr>One to One (1:1) binary relationship types</vt:lpstr>
      <vt:lpstr>One to One (1:1) mandatory participation on both sides</vt:lpstr>
      <vt:lpstr>One to One (1:1) mandatory participation on both sides</vt:lpstr>
      <vt:lpstr>One-to-one (1:1) mandatory on both sides</vt:lpstr>
      <vt:lpstr>1:1 mandatory on both sides Exercise </vt:lpstr>
      <vt:lpstr>One-to-one (1:1) mandatory on both sides</vt:lpstr>
      <vt:lpstr>One to One (1:1) optional participation on one side of a binary relationship</vt:lpstr>
      <vt:lpstr>One to One (1:1) optional participation on one side of a binary relationship</vt:lpstr>
      <vt:lpstr>One-to-one (1:1) optional on one side</vt:lpstr>
      <vt:lpstr>1:1 optional on one side Exercise </vt:lpstr>
      <vt:lpstr>One-to-one (1:1) optional on one side</vt:lpstr>
      <vt:lpstr>One to One (1:1) optional participation on both sides of a binary relationship</vt:lpstr>
      <vt:lpstr>One to One (1:1) optional participation on both sides of a binary relationship</vt:lpstr>
      <vt:lpstr>One-to-one (1:1) optional on both sides</vt:lpstr>
      <vt:lpstr>1:1 optional on both sides Exercise </vt:lpstr>
      <vt:lpstr>One-to-one (1:1) optional on both sides</vt:lpstr>
      <vt:lpstr>Many to Many(*:*) binary relationship Types</vt:lpstr>
      <vt:lpstr>Many to Many(*:*) binary relationship Types</vt:lpstr>
      <vt:lpstr> Many-to-Many</vt:lpstr>
      <vt:lpstr>Many-to-Many (continued)</vt:lpstr>
      <vt:lpstr>*:* relationship  Exercise </vt:lpstr>
      <vt:lpstr> Many-to-Many</vt:lpstr>
      <vt:lpstr>Many-to-Many (continued)</vt:lpstr>
      <vt:lpstr>Recursive Relationship</vt:lpstr>
      <vt:lpstr>Recursive Relationship- Example</vt:lpstr>
      <vt:lpstr>Recursive relationships </vt:lpstr>
      <vt:lpstr>Complex relationships: ternary</vt:lpstr>
      <vt:lpstr>Complex relationships: ternary- Example</vt:lpstr>
      <vt:lpstr>Complex relationships: ternary </vt:lpstr>
      <vt:lpstr>Complex relationships (contd)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3COSC007W  Information Systems and Data Representation</dc:title>
  <dc:creator>SaumyaReni</dc:creator>
  <cp:lastModifiedBy>Microsoft Office User</cp:lastModifiedBy>
  <cp:revision>249</cp:revision>
  <dcterms:created xsi:type="dcterms:W3CDTF">2020-01-17T17:27:46Z</dcterms:created>
  <dcterms:modified xsi:type="dcterms:W3CDTF">2023-11-13T21:38:06Z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0x0101004C4B100481C8C24C8D38E2D0DAEB27DC</vt:lpwstr>
  </property>
</Properties>
</file>