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57" r:id="rId22"/>
    <p:sldId id="279" r:id="rId23"/>
    <p:sldId id="280" r:id="rId24"/>
    <p:sldId id="281" r:id="rId25"/>
    <p:sldId id="282" r:id="rId26"/>
    <p:sldId id="283" r:id="rId27"/>
    <p:sldId id="284" r:id="rId28"/>
    <p:sldId id="258" r:id="rId29"/>
    <p:sldId id="259"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1367B-5BCF-49B5-AD16-907FCE818ACD}" type="datetimeFigureOut">
              <a:rPr lang="en-PK" smtClean="0"/>
              <a:t>23/01/2024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3C49C0-AE7B-4B6F-A339-BAAB02882F7E}" type="slidenum">
              <a:rPr lang="en-PK" smtClean="0"/>
              <a:t>‹#›</a:t>
            </a:fld>
            <a:endParaRPr lang="en-PK"/>
          </a:p>
        </p:txBody>
      </p:sp>
    </p:spTree>
    <p:extLst>
      <p:ext uri="{BB962C8B-B14F-4D97-AF65-F5344CB8AC3E}">
        <p14:creationId xmlns:p14="http://schemas.microsoft.com/office/powerpoint/2010/main" val="3264401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FTP: File Transfer Protocol</a:t>
            </a:r>
          </a:p>
          <a:p>
            <a:r>
              <a:rPr lang="en-US" dirty="0"/>
              <a:t>HTTP: Hypertext Transfer Protocol</a:t>
            </a:r>
          </a:p>
          <a:p>
            <a:r>
              <a:rPr lang="en-US"/>
              <a:t>SMTP: Simple </a:t>
            </a:r>
            <a:r>
              <a:rPr lang="en-US" dirty="0"/>
              <a:t>Mail Transfer Protocol</a:t>
            </a:r>
            <a:endParaRPr lang="en-PK" dirty="0"/>
          </a:p>
        </p:txBody>
      </p:sp>
      <p:sp>
        <p:nvSpPr>
          <p:cNvPr id="4" name="Slide Number Placeholder 3"/>
          <p:cNvSpPr>
            <a:spLocks noGrp="1"/>
          </p:cNvSpPr>
          <p:nvPr>
            <p:ph type="sldNum" sz="quarter" idx="5"/>
          </p:nvPr>
        </p:nvSpPr>
        <p:spPr/>
        <p:txBody>
          <a:bodyPr/>
          <a:lstStyle/>
          <a:p>
            <a:fld id="{56DDACF0-4FC4-46E7-BEAC-3479776C722B}" type="slidenum">
              <a:rPr lang="en-PK" smtClean="0"/>
              <a:t>6</a:t>
            </a:fld>
            <a:endParaRPr lang="en-PK"/>
          </a:p>
        </p:txBody>
      </p:sp>
    </p:spTree>
    <p:extLst>
      <p:ext uri="{BB962C8B-B14F-4D97-AF65-F5344CB8AC3E}">
        <p14:creationId xmlns:p14="http://schemas.microsoft.com/office/powerpoint/2010/main" val="240066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CLS: Common Language Specification</a:t>
            </a:r>
          </a:p>
          <a:p>
            <a:r>
              <a:rPr lang="en-US" dirty="0"/>
              <a:t>FCS: Framework Class Library/Specification</a:t>
            </a:r>
          </a:p>
          <a:p>
            <a:r>
              <a:rPr lang="en-US" dirty="0"/>
              <a:t>CLR: Common Language Runtime</a:t>
            </a:r>
          </a:p>
        </p:txBody>
      </p:sp>
      <p:sp>
        <p:nvSpPr>
          <p:cNvPr id="4" name="Slide Number Placeholder 3"/>
          <p:cNvSpPr>
            <a:spLocks noGrp="1"/>
          </p:cNvSpPr>
          <p:nvPr>
            <p:ph type="sldNum" sz="quarter" idx="10"/>
          </p:nvPr>
        </p:nvSpPr>
        <p:spPr/>
        <p:txBody>
          <a:bodyPr/>
          <a:lstStyle/>
          <a:p>
            <a:fld id="{04653F18-4A60-4293-80D8-E8F4F5018C74}" type="slidenum">
              <a:rPr lang="en-GB" smtClean="0"/>
              <a:t>28</a:t>
            </a:fld>
            <a:endParaRPr lang="en-GB"/>
          </a:p>
        </p:txBody>
      </p:sp>
    </p:spTree>
    <p:extLst>
      <p:ext uri="{BB962C8B-B14F-4D97-AF65-F5344CB8AC3E}">
        <p14:creationId xmlns:p14="http://schemas.microsoft.com/office/powerpoint/2010/main" val="350530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653F18-4A60-4293-80D8-E8F4F5018C74}" type="slidenum">
              <a:rPr lang="en-GB" smtClean="0"/>
              <a:t>41</a:t>
            </a:fld>
            <a:endParaRPr lang="en-GB"/>
          </a:p>
        </p:txBody>
      </p:sp>
    </p:spTree>
    <p:extLst>
      <p:ext uri="{BB962C8B-B14F-4D97-AF65-F5344CB8AC3E}">
        <p14:creationId xmlns:p14="http://schemas.microsoft.com/office/powerpoint/2010/main" val="1431258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1/23/2024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1880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1/23/2024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9767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1/23/2024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3226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1/23/2024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890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1/23/2024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8737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1/23/2024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2501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1/23/2024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652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1/23/2024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092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1/23/2024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73642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1/23/2024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31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1/23/2024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832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1/23/2024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2814421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nu.edu.pk/Campus/Chiniot-Faisalabad/Faculty" TargetMode="External"/><Relationship Id="rId2" Type="http://schemas.openxmlformats.org/officeDocument/2006/relationships/hyperlink" Target="http://www.westminster.ac.uk/Campus/Cavendish/Facult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en.wikipedia.org/wiki/Inter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Tcp_protoco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AF86D13-A907-D718-AB30-B8C572A001AC}"/>
              </a:ext>
            </a:extLst>
          </p:cNvPr>
          <p:cNvSpPr>
            <a:spLocks noGrp="1"/>
          </p:cNvSpPr>
          <p:nvPr>
            <p:ph type="ctrTitle"/>
          </p:nvPr>
        </p:nvSpPr>
        <p:spPr>
          <a:xfrm>
            <a:off x="5748752" y="552782"/>
            <a:ext cx="5919373" cy="1611920"/>
          </a:xfrm>
        </p:spPr>
        <p:txBody>
          <a:bodyPr vert="horz" lIns="91440" tIns="45720" rIns="91440" bIns="45720" rtlCol="0" anchor="b">
            <a:normAutofit/>
          </a:bodyPr>
          <a:lstStyle/>
          <a:p>
            <a:r>
              <a:rPr lang="en-US" sz="4400" kern="1200">
                <a:solidFill>
                  <a:schemeClr val="tx1"/>
                </a:solidFill>
                <a:latin typeface="+mj-lt"/>
                <a:ea typeface="+mj-ea"/>
                <a:cs typeface="+mj-cs"/>
              </a:rPr>
              <a:t>Web Application Development</a:t>
            </a:r>
          </a:p>
        </p:txBody>
      </p:sp>
      <p:pic>
        <p:nvPicPr>
          <p:cNvPr id="4" name="Picture 3" descr="Person writing on a notepad">
            <a:extLst>
              <a:ext uri="{FF2B5EF4-FFF2-40B4-BE49-F238E27FC236}">
                <a16:creationId xmlns:a16="http://schemas.microsoft.com/office/drawing/2014/main" id="{4A6D33D5-2BE6-A9C1-F128-2D67188AED16}"/>
              </a:ext>
            </a:extLst>
          </p:cNvPr>
          <p:cNvPicPr>
            <a:picLocks noChangeAspect="1"/>
          </p:cNvPicPr>
          <p:nvPr/>
        </p:nvPicPr>
        <p:blipFill rotWithShape="1">
          <a:blip r:embed="rId2"/>
          <a:srcRect l="22368" r="11640"/>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Subtitle 2">
            <a:extLst>
              <a:ext uri="{FF2B5EF4-FFF2-40B4-BE49-F238E27FC236}">
                <a16:creationId xmlns:a16="http://schemas.microsoft.com/office/drawing/2014/main" id="{29E54F1B-94D8-51CA-5739-BA4FF496C7D7}"/>
              </a:ext>
            </a:extLst>
          </p:cNvPr>
          <p:cNvSpPr>
            <a:spLocks noGrp="1"/>
          </p:cNvSpPr>
          <p:nvPr>
            <p:ph type="subTitle" idx="1"/>
          </p:nvPr>
        </p:nvSpPr>
        <p:spPr>
          <a:xfrm>
            <a:off x="5745083" y="2391995"/>
            <a:ext cx="5904056" cy="3174788"/>
          </a:xfrm>
        </p:spPr>
        <p:txBody>
          <a:bodyPr vert="horz" lIns="91440" tIns="45720" rIns="91440" bIns="45720" rtlCol="0" anchor="t">
            <a:normAutofit/>
          </a:bodyPr>
          <a:lstStyle/>
          <a:p>
            <a:r>
              <a:rPr lang="en-US" dirty="0"/>
              <a:t>How Web Works?</a:t>
            </a:r>
          </a:p>
          <a:p>
            <a:r>
              <a:rPr lang="en-US" dirty="0"/>
              <a:t>Basics of C# Programming</a:t>
            </a:r>
          </a:p>
          <a:p>
            <a:r>
              <a:rPr lang="en-US" dirty="0"/>
              <a:t>Dot Net Core (C#)</a:t>
            </a:r>
          </a:p>
          <a:p>
            <a:endParaRPr lang="en-US" dirty="0"/>
          </a:p>
          <a:p>
            <a:r>
              <a:rPr lang="en-US" dirty="0"/>
              <a:t>By Ebad Majeed</a:t>
            </a:r>
          </a:p>
        </p:txBody>
      </p:sp>
    </p:spTree>
    <p:extLst>
      <p:ext uri="{BB962C8B-B14F-4D97-AF65-F5344CB8AC3E}">
        <p14:creationId xmlns:p14="http://schemas.microsoft.com/office/powerpoint/2010/main" val="304456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a:t>
            </a:r>
            <a:endParaRPr lang="en-GB" dirty="0"/>
          </a:p>
        </p:txBody>
      </p:sp>
      <p:sp>
        <p:nvSpPr>
          <p:cNvPr id="3" name="Content Placeholder 2"/>
          <p:cNvSpPr>
            <a:spLocks noGrp="1"/>
          </p:cNvSpPr>
          <p:nvPr>
            <p:ph idx="1"/>
          </p:nvPr>
        </p:nvSpPr>
        <p:spPr/>
        <p:txBody>
          <a:bodyPr/>
          <a:lstStyle/>
          <a:p>
            <a:r>
              <a:rPr lang="en-GB" dirty="0"/>
              <a:t>Computer running web server software that listens for web page requests on TCP port 80</a:t>
            </a:r>
          </a:p>
          <a:p>
            <a:r>
              <a:rPr lang="en-GB" dirty="0"/>
              <a:t>Popular web server software:</a:t>
            </a:r>
          </a:p>
          <a:p>
            <a:pPr lvl="1"/>
            <a:r>
              <a:rPr lang="en-GB" dirty="0"/>
              <a:t>Apache</a:t>
            </a:r>
          </a:p>
          <a:p>
            <a:pPr lvl="1"/>
            <a:r>
              <a:rPr lang="en-US" dirty="0"/>
              <a:t>Apache Tomcat</a:t>
            </a:r>
          </a:p>
          <a:p>
            <a:pPr lvl="1"/>
            <a:r>
              <a:rPr lang="en-US" dirty="0"/>
              <a:t>XAMPP</a:t>
            </a:r>
            <a:endParaRPr lang="en-GB" dirty="0"/>
          </a:p>
          <a:p>
            <a:pPr lvl="1"/>
            <a:r>
              <a:rPr lang="en-GB" dirty="0"/>
              <a:t>Microsoft Internet Information Server (IIS)</a:t>
            </a:r>
          </a:p>
        </p:txBody>
      </p:sp>
    </p:spTree>
    <p:extLst>
      <p:ext uri="{BB962C8B-B14F-4D97-AF65-F5344CB8AC3E}">
        <p14:creationId xmlns:p14="http://schemas.microsoft.com/office/powerpoint/2010/main" val="236098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Browser</a:t>
            </a:r>
          </a:p>
        </p:txBody>
      </p:sp>
      <p:sp>
        <p:nvSpPr>
          <p:cNvPr id="3" name="Content Placeholder 2"/>
          <p:cNvSpPr>
            <a:spLocks noGrp="1"/>
          </p:cNvSpPr>
          <p:nvPr>
            <p:ph idx="1"/>
          </p:nvPr>
        </p:nvSpPr>
        <p:spPr/>
        <p:txBody>
          <a:bodyPr>
            <a:normAutofit/>
          </a:bodyPr>
          <a:lstStyle/>
          <a:p>
            <a:r>
              <a:rPr lang="en-US" dirty="0"/>
              <a:t>Software application that displays web pages</a:t>
            </a:r>
          </a:p>
          <a:p>
            <a:r>
              <a:rPr lang="en-GB" dirty="0"/>
              <a:t>Popular Web Browsers:</a:t>
            </a:r>
          </a:p>
          <a:p>
            <a:pPr lvl="1"/>
            <a:r>
              <a:rPr lang="en-GB" dirty="0"/>
              <a:t>Mozilla Firefox</a:t>
            </a:r>
          </a:p>
          <a:p>
            <a:pPr lvl="1"/>
            <a:r>
              <a:rPr lang="en-US" dirty="0"/>
              <a:t>Microsoft Internet Explorer (IE): part of Windows</a:t>
            </a:r>
          </a:p>
          <a:p>
            <a:pPr lvl="1"/>
            <a:r>
              <a:rPr lang="en-US" dirty="0"/>
              <a:t>Apple Safari: part of Mac OS</a:t>
            </a:r>
          </a:p>
          <a:p>
            <a:pPr lvl="1"/>
            <a:r>
              <a:rPr lang="en-GB" dirty="0"/>
              <a:t>Opera</a:t>
            </a:r>
          </a:p>
          <a:p>
            <a:pPr lvl="1"/>
            <a:r>
              <a:rPr lang="en-GB" dirty="0"/>
              <a:t>Google Chrome</a:t>
            </a:r>
          </a:p>
        </p:txBody>
      </p:sp>
    </p:spTree>
    <p:extLst>
      <p:ext uri="{BB962C8B-B14F-4D97-AF65-F5344CB8AC3E}">
        <p14:creationId xmlns:p14="http://schemas.microsoft.com/office/powerpoint/2010/main" val="211464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Hypertext Transport Protocol (HTTP)</a:t>
            </a:r>
          </a:p>
        </p:txBody>
      </p:sp>
      <p:sp>
        <p:nvSpPr>
          <p:cNvPr id="3" name="Content Placeholder 2"/>
          <p:cNvSpPr>
            <a:spLocks noGrp="1"/>
          </p:cNvSpPr>
          <p:nvPr>
            <p:ph idx="1"/>
          </p:nvPr>
        </p:nvSpPr>
        <p:spPr/>
        <p:txBody>
          <a:bodyPr/>
          <a:lstStyle/>
          <a:p>
            <a:r>
              <a:rPr lang="en-US" dirty="0"/>
              <a:t>HTTP is the foundation of data communication for the World </a:t>
            </a:r>
            <a:r>
              <a:rPr lang="en-GB" dirty="0"/>
              <a:t>Wide Web.</a:t>
            </a:r>
          </a:p>
          <a:p>
            <a:r>
              <a:rPr lang="en-US" dirty="0"/>
              <a:t>HTTP functions as a </a:t>
            </a:r>
            <a:r>
              <a:rPr lang="en-US" b="1" dirty="0"/>
              <a:t>request‐response protocol </a:t>
            </a:r>
            <a:r>
              <a:rPr lang="en-US" dirty="0"/>
              <a:t>in the </a:t>
            </a:r>
            <a:r>
              <a:rPr lang="en-US" b="1" dirty="0"/>
              <a:t>client-server </a:t>
            </a:r>
            <a:r>
              <a:rPr lang="en-GB" dirty="0"/>
              <a:t>computing model.</a:t>
            </a:r>
          </a:p>
        </p:txBody>
      </p:sp>
      <p:pic>
        <p:nvPicPr>
          <p:cNvPr id="4" name="Picture 3"/>
          <p:cNvPicPr>
            <a:picLocks noChangeAspect="1"/>
          </p:cNvPicPr>
          <p:nvPr/>
        </p:nvPicPr>
        <p:blipFill>
          <a:blip r:embed="rId2"/>
          <a:stretch>
            <a:fillRect/>
          </a:stretch>
        </p:blipFill>
        <p:spPr>
          <a:xfrm>
            <a:off x="1551699" y="3940932"/>
            <a:ext cx="7798364" cy="1986925"/>
          </a:xfrm>
          <a:prstGeom prst="rect">
            <a:avLst/>
          </a:prstGeom>
        </p:spPr>
      </p:pic>
    </p:spTree>
    <p:extLst>
      <p:ext uri="{BB962C8B-B14F-4D97-AF65-F5344CB8AC3E}">
        <p14:creationId xmlns:p14="http://schemas.microsoft.com/office/powerpoint/2010/main" val="46532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t>
            </a:r>
            <a:r>
              <a:rPr lang="en-GB" dirty="0"/>
              <a:t>Error Codes</a:t>
            </a:r>
          </a:p>
        </p:txBody>
      </p:sp>
      <p:sp>
        <p:nvSpPr>
          <p:cNvPr id="3" name="Content Placeholder 2"/>
          <p:cNvSpPr>
            <a:spLocks noGrp="1"/>
          </p:cNvSpPr>
          <p:nvPr>
            <p:ph idx="1"/>
          </p:nvPr>
        </p:nvSpPr>
        <p:spPr/>
        <p:txBody>
          <a:bodyPr>
            <a:normAutofit/>
          </a:bodyPr>
          <a:lstStyle/>
          <a:p>
            <a:r>
              <a:rPr lang="en-US" dirty="0"/>
              <a:t>The web server returns a special "error code“ number to the browser, possibly followed by an </a:t>
            </a:r>
            <a:r>
              <a:rPr lang="en-GB" dirty="0"/>
              <a:t>HTML document</a:t>
            </a:r>
          </a:p>
          <a:p>
            <a:r>
              <a:rPr lang="en-GB" dirty="0"/>
              <a:t>Common Status Codes:</a:t>
            </a:r>
          </a:p>
          <a:p>
            <a:pPr lvl="1"/>
            <a:r>
              <a:rPr lang="en-GB" dirty="0"/>
              <a:t>200 OK</a:t>
            </a:r>
          </a:p>
          <a:p>
            <a:pPr lvl="1"/>
            <a:r>
              <a:rPr lang="en-GB" dirty="0"/>
              <a:t>301 Page has moved</a:t>
            </a:r>
          </a:p>
          <a:p>
            <a:pPr lvl="1"/>
            <a:r>
              <a:rPr lang="en-US" dirty="0"/>
              <a:t>403 You are forbidden to access this page</a:t>
            </a:r>
          </a:p>
          <a:p>
            <a:pPr lvl="1"/>
            <a:r>
              <a:rPr lang="en-GB" dirty="0"/>
              <a:t>404 Page not found</a:t>
            </a:r>
          </a:p>
          <a:p>
            <a:pPr lvl="1"/>
            <a:r>
              <a:rPr lang="en-GB" dirty="0"/>
              <a:t>500 Internal </a:t>
            </a:r>
            <a:r>
              <a:rPr lang="en-GB"/>
              <a:t>server error</a:t>
            </a:r>
            <a:endParaRPr lang="en-GB" dirty="0"/>
          </a:p>
        </p:txBody>
      </p:sp>
    </p:spTree>
    <p:extLst>
      <p:ext uri="{BB962C8B-B14F-4D97-AF65-F5344CB8AC3E}">
        <p14:creationId xmlns:p14="http://schemas.microsoft.com/office/powerpoint/2010/main" val="297262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Resource Locator (URL)</a:t>
            </a:r>
          </a:p>
        </p:txBody>
      </p:sp>
      <p:sp>
        <p:nvSpPr>
          <p:cNvPr id="3" name="Content Placeholder 2"/>
          <p:cNvSpPr>
            <a:spLocks noGrp="1"/>
          </p:cNvSpPr>
          <p:nvPr>
            <p:ph idx="1"/>
          </p:nvPr>
        </p:nvSpPr>
        <p:spPr/>
        <p:txBody>
          <a:bodyPr>
            <a:normAutofit/>
          </a:bodyPr>
          <a:lstStyle/>
          <a:p>
            <a:r>
              <a:rPr lang="en-US" dirty="0"/>
              <a:t>Uniform Resource Locator (URL) is an identifier for the location of a resource on the Internet.</a:t>
            </a:r>
          </a:p>
          <a:p>
            <a:r>
              <a:rPr lang="en-GB" dirty="0"/>
              <a:t>Basic URL:</a:t>
            </a:r>
          </a:p>
          <a:p>
            <a:pPr lvl="1"/>
            <a:r>
              <a:rPr lang="en-GB" i="1" dirty="0">
                <a:hlinkClick r:id="rId2"/>
              </a:rPr>
              <a:t>http://www.Westminster.ac.uk/Campus/Cavendish/Faculty</a:t>
            </a:r>
            <a:r>
              <a:rPr lang="en-GB" i="1" dirty="0"/>
              <a:t>  </a:t>
            </a:r>
          </a:p>
          <a:p>
            <a:r>
              <a:rPr lang="en-US" dirty="0"/>
              <a:t>Upon entering this URL into the browser, it would:</a:t>
            </a:r>
          </a:p>
          <a:p>
            <a:pPr lvl="1"/>
            <a:r>
              <a:rPr lang="en-US" dirty="0"/>
              <a:t>ask the </a:t>
            </a:r>
            <a:r>
              <a:rPr lang="en-US" b="1" dirty="0"/>
              <a:t>DNS </a:t>
            </a:r>
            <a:r>
              <a:rPr lang="en-US" dirty="0"/>
              <a:t>server for the </a:t>
            </a:r>
            <a:r>
              <a:rPr lang="en-US" b="1" dirty="0"/>
              <a:t>IP address </a:t>
            </a:r>
            <a:r>
              <a:rPr lang="en-US" dirty="0"/>
              <a:t>of </a:t>
            </a:r>
            <a:r>
              <a:rPr lang="en-GB" i="1" dirty="0">
                <a:hlinkClick r:id="rId2"/>
              </a:rPr>
              <a:t>www.Westminster.ac.uk</a:t>
            </a:r>
            <a:endParaRPr lang="en-US" i="1" dirty="0"/>
          </a:p>
          <a:p>
            <a:pPr lvl="1"/>
            <a:r>
              <a:rPr lang="en-US" dirty="0"/>
              <a:t>connect to that IP address at </a:t>
            </a:r>
            <a:r>
              <a:rPr lang="en-US" b="1" dirty="0"/>
              <a:t>port 80</a:t>
            </a:r>
          </a:p>
          <a:p>
            <a:pPr lvl="1"/>
            <a:r>
              <a:rPr lang="en-US" dirty="0"/>
              <a:t>ask the server to </a:t>
            </a:r>
            <a:r>
              <a:rPr lang="en-US" b="1" dirty="0"/>
              <a:t>GET </a:t>
            </a:r>
            <a:r>
              <a:rPr lang="en-GB" i="1" dirty="0">
                <a:hlinkClick r:id="rId3"/>
              </a:rPr>
              <a:t>/</a:t>
            </a:r>
            <a:r>
              <a:rPr lang="en-GB" i="1" dirty="0">
                <a:hlinkClick r:id="rId2"/>
              </a:rPr>
              <a:t> Campus/Cavendish/Faculty</a:t>
            </a:r>
            <a:r>
              <a:rPr lang="en-GB" i="1" dirty="0"/>
              <a:t> </a:t>
            </a:r>
            <a:endParaRPr lang="en-US" i="1" dirty="0"/>
          </a:p>
          <a:p>
            <a:pPr lvl="1"/>
            <a:r>
              <a:rPr lang="en-US" dirty="0"/>
              <a:t>display the resulting page on the screen</a:t>
            </a:r>
            <a:endParaRPr lang="en-GB" dirty="0"/>
          </a:p>
        </p:txBody>
      </p:sp>
    </p:spTree>
    <p:extLst>
      <p:ext uri="{BB962C8B-B14F-4D97-AF65-F5344CB8AC3E}">
        <p14:creationId xmlns:p14="http://schemas.microsoft.com/office/powerpoint/2010/main" val="1554942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Server Request/Response</a:t>
            </a:r>
            <a:endParaRPr lang="en-GB" dirty="0"/>
          </a:p>
        </p:txBody>
      </p:sp>
      <p:pic>
        <p:nvPicPr>
          <p:cNvPr id="4" name="Content Placeholder 3"/>
          <p:cNvPicPr>
            <a:picLocks noGrp="1" noChangeAspect="1"/>
          </p:cNvPicPr>
          <p:nvPr>
            <p:ph idx="1"/>
          </p:nvPr>
        </p:nvPicPr>
        <p:blipFill>
          <a:blip r:embed="rId2"/>
          <a:stretch>
            <a:fillRect/>
          </a:stretch>
        </p:blipFill>
        <p:spPr>
          <a:xfrm>
            <a:off x="2406468" y="1884971"/>
            <a:ext cx="6586612" cy="2400575"/>
          </a:xfrm>
          <a:prstGeom prst="rect">
            <a:avLst/>
          </a:prstGeom>
        </p:spPr>
      </p:pic>
      <p:pic>
        <p:nvPicPr>
          <p:cNvPr id="6" name="Picture 5"/>
          <p:cNvPicPr>
            <a:picLocks noChangeAspect="1"/>
          </p:cNvPicPr>
          <p:nvPr/>
        </p:nvPicPr>
        <p:blipFill>
          <a:blip r:embed="rId3"/>
          <a:stretch>
            <a:fillRect/>
          </a:stretch>
        </p:blipFill>
        <p:spPr>
          <a:xfrm>
            <a:off x="2406468" y="4276668"/>
            <a:ext cx="6586612" cy="2400575"/>
          </a:xfrm>
          <a:prstGeom prst="rect">
            <a:avLst/>
          </a:prstGeom>
        </p:spPr>
      </p:pic>
    </p:spTree>
    <p:extLst>
      <p:ext uri="{BB962C8B-B14F-4D97-AF65-F5344CB8AC3E}">
        <p14:creationId xmlns:p14="http://schemas.microsoft.com/office/powerpoint/2010/main" val="63865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endParaRPr lang="en-GB" dirty="0"/>
          </a:p>
        </p:txBody>
      </p:sp>
      <p:sp>
        <p:nvSpPr>
          <p:cNvPr id="3" name="Content Placeholder 2"/>
          <p:cNvSpPr>
            <a:spLocks noGrp="1"/>
          </p:cNvSpPr>
          <p:nvPr>
            <p:ph idx="1"/>
          </p:nvPr>
        </p:nvSpPr>
        <p:spPr/>
        <p:txBody>
          <a:bodyPr>
            <a:normAutofit/>
          </a:bodyPr>
          <a:lstStyle/>
          <a:p>
            <a:r>
              <a:rPr lang="en-GB" dirty="0"/>
              <a:t>Global Access</a:t>
            </a:r>
          </a:p>
          <a:p>
            <a:r>
              <a:rPr lang="en-GB" dirty="0"/>
              <a:t>24 Hour Access</a:t>
            </a:r>
          </a:p>
          <a:p>
            <a:r>
              <a:rPr lang="en-GB" dirty="0"/>
              <a:t>Cross Platform</a:t>
            </a:r>
          </a:p>
          <a:p>
            <a:r>
              <a:rPr lang="en-GB" dirty="0"/>
              <a:t>Easy to Use</a:t>
            </a:r>
          </a:p>
          <a:p>
            <a:r>
              <a:rPr lang="en-GB" dirty="0"/>
              <a:t>Easy to Publish &amp; Update</a:t>
            </a:r>
          </a:p>
          <a:p>
            <a:r>
              <a:rPr lang="en-GB" dirty="0"/>
              <a:t>Distributed</a:t>
            </a:r>
          </a:p>
          <a:p>
            <a:r>
              <a:rPr lang="en-GB" dirty="0"/>
              <a:t>Multimedia Capable</a:t>
            </a:r>
          </a:p>
        </p:txBody>
      </p:sp>
    </p:spTree>
    <p:extLst>
      <p:ext uri="{BB962C8B-B14F-4D97-AF65-F5344CB8AC3E}">
        <p14:creationId xmlns:p14="http://schemas.microsoft.com/office/powerpoint/2010/main" val="2764835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endParaRPr lang="en-GB" dirty="0"/>
          </a:p>
        </p:txBody>
      </p:sp>
      <p:sp>
        <p:nvSpPr>
          <p:cNvPr id="3" name="Content Placeholder 2"/>
          <p:cNvSpPr>
            <a:spLocks noGrp="1"/>
          </p:cNvSpPr>
          <p:nvPr>
            <p:ph idx="1"/>
          </p:nvPr>
        </p:nvSpPr>
        <p:spPr/>
        <p:txBody>
          <a:bodyPr>
            <a:normAutofit/>
          </a:bodyPr>
          <a:lstStyle/>
          <a:p>
            <a:r>
              <a:rPr lang="en-GB" dirty="0"/>
              <a:t>Easy to get Lost</a:t>
            </a:r>
          </a:p>
          <a:p>
            <a:r>
              <a:rPr lang="en-GB" dirty="0"/>
              <a:t>Reading on a Computer</a:t>
            </a:r>
          </a:p>
          <a:p>
            <a:r>
              <a:rPr lang="en-GB" dirty="0"/>
              <a:t>Limited Attention Span</a:t>
            </a:r>
          </a:p>
          <a:p>
            <a:r>
              <a:rPr lang="en-GB" dirty="0"/>
              <a:t>User altered Pages</a:t>
            </a:r>
          </a:p>
          <a:p>
            <a:r>
              <a:rPr lang="en-GB" dirty="0"/>
              <a:t>User Hardware &amp; Software Limitation</a:t>
            </a:r>
          </a:p>
          <a:p>
            <a:r>
              <a:rPr lang="en-GB" dirty="0"/>
              <a:t>Security</a:t>
            </a:r>
          </a:p>
          <a:p>
            <a:r>
              <a:rPr lang="en-GB" dirty="0"/>
              <a:t>Bandwidth</a:t>
            </a:r>
          </a:p>
        </p:txBody>
      </p:sp>
    </p:spTree>
    <p:extLst>
      <p:ext uri="{BB962C8B-B14F-4D97-AF65-F5344CB8AC3E}">
        <p14:creationId xmlns:p14="http://schemas.microsoft.com/office/powerpoint/2010/main" val="1830693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Web Page</a:t>
            </a:r>
            <a:endParaRPr lang="en-GB" dirty="0"/>
          </a:p>
        </p:txBody>
      </p:sp>
      <p:sp>
        <p:nvSpPr>
          <p:cNvPr id="3" name="Content Placeholder 2"/>
          <p:cNvSpPr>
            <a:spLocks noGrp="1"/>
          </p:cNvSpPr>
          <p:nvPr>
            <p:ph idx="1"/>
          </p:nvPr>
        </p:nvSpPr>
        <p:spPr/>
        <p:txBody>
          <a:bodyPr/>
          <a:lstStyle/>
          <a:p>
            <a:r>
              <a:rPr lang="en-GB" dirty="0"/>
              <a:t>Static Content</a:t>
            </a:r>
          </a:p>
          <a:p>
            <a:r>
              <a:rPr lang="en-US" dirty="0"/>
              <a:t>Content is added by Publisher</a:t>
            </a:r>
          </a:p>
          <a:p>
            <a:r>
              <a:rPr lang="en-US" dirty="0"/>
              <a:t>User can consume all content in a single visit</a:t>
            </a:r>
            <a:endParaRPr lang="en-GB" dirty="0"/>
          </a:p>
        </p:txBody>
      </p:sp>
    </p:spTree>
    <p:extLst>
      <p:ext uri="{BB962C8B-B14F-4D97-AF65-F5344CB8AC3E}">
        <p14:creationId xmlns:p14="http://schemas.microsoft.com/office/powerpoint/2010/main" val="345705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Web Application</a:t>
            </a:r>
          </a:p>
        </p:txBody>
      </p:sp>
      <p:sp>
        <p:nvSpPr>
          <p:cNvPr id="3" name="Content Placeholder 2"/>
          <p:cNvSpPr>
            <a:spLocks noGrp="1"/>
          </p:cNvSpPr>
          <p:nvPr>
            <p:ph idx="1"/>
          </p:nvPr>
        </p:nvSpPr>
        <p:spPr/>
        <p:txBody>
          <a:bodyPr/>
          <a:lstStyle/>
          <a:p>
            <a:r>
              <a:rPr lang="en-GB" dirty="0"/>
              <a:t>Dynamic Content</a:t>
            </a:r>
          </a:p>
          <a:p>
            <a:r>
              <a:rPr lang="en-US" dirty="0"/>
              <a:t>Content is added by Users</a:t>
            </a:r>
          </a:p>
          <a:p>
            <a:r>
              <a:rPr lang="en-US" dirty="0"/>
              <a:t>User can use it numerous times</a:t>
            </a:r>
            <a:br>
              <a:rPr lang="en-US" dirty="0"/>
            </a:br>
            <a:br>
              <a:rPr lang="en-GB" dirty="0"/>
            </a:br>
            <a:endParaRPr lang="en-GB" dirty="0"/>
          </a:p>
        </p:txBody>
      </p:sp>
    </p:spTree>
    <p:extLst>
      <p:ext uri="{BB962C8B-B14F-4D97-AF65-F5344CB8AC3E}">
        <p14:creationId xmlns:p14="http://schemas.microsoft.com/office/powerpoint/2010/main" val="242169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Development</a:t>
            </a:r>
            <a:endParaRPr lang="en-GB" dirty="0"/>
          </a:p>
        </p:txBody>
      </p:sp>
      <p:sp>
        <p:nvSpPr>
          <p:cNvPr id="3" name="Content Placeholder 2"/>
          <p:cNvSpPr>
            <a:spLocks noGrp="1"/>
          </p:cNvSpPr>
          <p:nvPr>
            <p:ph idx="1"/>
          </p:nvPr>
        </p:nvSpPr>
        <p:spPr/>
        <p:txBody>
          <a:bodyPr>
            <a:normAutofit/>
          </a:bodyPr>
          <a:lstStyle/>
          <a:p>
            <a:r>
              <a:rPr lang="en-US"/>
              <a:t>You should be able to </a:t>
            </a:r>
            <a:r>
              <a:rPr lang="en-GB"/>
              <a:t>employ various technologies </a:t>
            </a:r>
            <a:r>
              <a:rPr lang="en-US"/>
              <a:t>underlying “World Wide Web” to develop </a:t>
            </a:r>
            <a:r>
              <a:rPr lang="en-GB" b="1"/>
              <a:t>interactive</a:t>
            </a:r>
            <a:r>
              <a:rPr lang="en-GB"/>
              <a:t>, </a:t>
            </a:r>
            <a:r>
              <a:rPr lang="en-GB" b="1"/>
              <a:t>dynamic</a:t>
            </a:r>
            <a:r>
              <a:rPr lang="en-GB"/>
              <a:t>, </a:t>
            </a:r>
            <a:r>
              <a:rPr lang="en-GB" b="1"/>
              <a:t>database driven </a:t>
            </a:r>
            <a:r>
              <a:rPr lang="en-GB"/>
              <a:t>web applications.</a:t>
            </a:r>
          </a:p>
          <a:p>
            <a:r>
              <a:rPr lang="en-GB" b="1"/>
              <a:t>Client Side Development</a:t>
            </a:r>
          </a:p>
          <a:p>
            <a:pPr lvl="1"/>
            <a:r>
              <a:rPr lang="en-GB"/>
              <a:t>HTML</a:t>
            </a:r>
          </a:p>
          <a:p>
            <a:pPr lvl="1"/>
            <a:r>
              <a:rPr lang="en-GB"/>
              <a:t>Cascading Style Sheets (CSS)</a:t>
            </a:r>
          </a:p>
          <a:p>
            <a:pPr lvl="1"/>
            <a:r>
              <a:rPr lang="en-GB"/>
              <a:t>JavaScript</a:t>
            </a:r>
            <a:endParaRPr lang="en-GB" b="1"/>
          </a:p>
          <a:p>
            <a:r>
              <a:rPr lang="en-US" b="1"/>
              <a:t>Server Side Development</a:t>
            </a:r>
          </a:p>
          <a:p>
            <a:pPr lvl="1"/>
            <a:r>
              <a:rPr lang="en-US"/>
              <a:t>PHP/ASP/Python/Node.js</a:t>
            </a:r>
            <a:endParaRPr lang="en-GB"/>
          </a:p>
          <a:p>
            <a:pPr lvl="1"/>
            <a:r>
              <a:rPr lang="en-GB"/>
              <a:t>MySQL/SQL Server</a:t>
            </a:r>
            <a:endParaRPr lang="en-GB" b="1"/>
          </a:p>
          <a:p>
            <a:pPr lvl="1"/>
            <a:endParaRPr lang="en-GB" dirty="0"/>
          </a:p>
        </p:txBody>
      </p:sp>
    </p:spTree>
    <p:extLst>
      <p:ext uri="{BB962C8B-B14F-4D97-AF65-F5344CB8AC3E}">
        <p14:creationId xmlns:p14="http://schemas.microsoft.com/office/powerpoint/2010/main" val="20927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of Web Based Systems</a:t>
            </a:r>
            <a:endParaRPr lang="en-GB" dirty="0"/>
          </a:p>
        </p:txBody>
      </p:sp>
      <p:sp>
        <p:nvSpPr>
          <p:cNvPr id="3" name="Content Placeholder 2"/>
          <p:cNvSpPr>
            <a:spLocks noGrp="1"/>
          </p:cNvSpPr>
          <p:nvPr>
            <p:ph idx="1"/>
          </p:nvPr>
        </p:nvSpPr>
        <p:spPr>
          <a:xfrm>
            <a:off x="1295401" y="2556932"/>
            <a:ext cx="4822064" cy="3318936"/>
          </a:xfrm>
        </p:spPr>
        <p:txBody>
          <a:bodyPr>
            <a:normAutofit fontScale="85000" lnSpcReduction="20000"/>
          </a:bodyPr>
          <a:lstStyle/>
          <a:p>
            <a:r>
              <a:rPr lang="en-GB" b="1" dirty="0"/>
              <a:t>Document Centric</a:t>
            </a:r>
          </a:p>
          <a:p>
            <a:pPr lvl="1"/>
            <a:r>
              <a:rPr lang="en-GB" dirty="0"/>
              <a:t>Static Websites</a:t>
            </a:r>
          </a:p>
          <a:p>
            <a:r>
              <a:rPr lang="en-GB" b="1" dirty="0"/>
              <a:t>Interactive / Transactional</a:t>
            </a:r>
          </a:p>
          <a:p>
            <a:pPr lvl="1"/>
            <a:r>
              <a:rPr lang="en-US" dirty="0"/>
              <a:t>Travel Planning, Online Banking, Shopping</a:t>
            </a:r>
          </a:p>
          <a:p>
            <a:r>
              <a:rPr lang="en-GB" b="1" dirty="0"/>
              <a:t>Workflow Management</a:t>
            </a:r>
          </a:p>
          <a:p>
            <a:pPr lvl="1"/>
            <a:r>
              <a:rPr lang="en-GB" dirty="0"/>
              <a:t>e‐Government , B2B</a:t>
            </a:r>
          </a:p>
          <a:p>
            <a:r>
              <a:rPr lang="en-GB" b="1" dirty="0"/>
              <a:t>Collaborative / Portal Oriented</a:t>
            </a:r>
          </a:p>
          <a:p>
            <a:pPr lvl="1"/>
            <a:r>
              <a:rPr lang="en-US" dirty="0"/>
              <a:t>Chatrooms, Forums, Community Portal, Business Portal</a:t>
            </a:r>
          </a:p>
          <a:p>
            <a:r>
              <a:rPr lang="en-GB" b="1" dirty="0"/>
              <a:t>Ubiquitous</a:t>
            </a:r>
          </a:p>
          <a:p>
            <a:pPr lvl="1"/>
            <a:r>
              <a:rPr lang="en-GB" dirty="0"/>
              <a:t>Location Aware, Multi‐Platform Delivery</a:t>
            </a:r>
          </a:p>
        </p:txBody>
      </p:sp>
      <p:sp>
        <p:nvSpPr>
          <p:cNvPr id="4" name="Content Placeholder 2"/>
          <p:cNvSpPr txBox="1">
            <a:spLocks/>
          </p:cNvSpPr>
          <p:nvPr/>
        </p:nvSpPr>
        <p:spPr>
          <a:xfrm>
            <a:off x="6303142" y="2556932"/>
            <a:ext cx="4822064"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GB" b="1" dirty="0"/>
          </a:p>
        </p:txBody>
      </p:sp>
      <p:sp>
        <p:nvSpPr>
          <p:cNvPr id="5" name="Rectangle 4"/>
          <p:cNvSpPr/>
          <p:nvPr/>
        </p:nvSpPr>
        <p:spPr>
          <a:xfrm>
            <a:off x="6303142" y="2556932"/>
            <a:ext cx="6096000" cy="1200329"/>
          </a:xfrm>
          <a:prstGeom prst="rect">
            <a:avLst/>
          </a:prstGeom>
        </p:spPr>
        <p:txBody>
          <a:bodyPr>
            <a:spAutoFit/>
          </a:bodyPr>
          <a:lstStyle/>
          <a:p>
            <a:r>
              <a:rPr lang="en-GB" b="1" dirty="0"/>
              <a:t>Social Web</a:t>
            </a:r>
          </a:p>
          <a:p>
            <a:pPr lvl="1"/>
            <a:r>
              <a:rPr lang="fr-FR" dirty="0"/>
              <a:t>User content, Blogs, etc.</a:t>
            </a:r>
          </a:p>
          <a:p>
            <a:r>
              <a:rPr lang="en-GB" b="1" dirty="0"/>
              <a:t>Semantic Web</a:t>
            </a:r>
          </a:p>
          <a:p>
            <a:pPr lvl="1"/>
            <a:r>
              <a:rPr lang="en-GB" dirty="0"/>
              <a:t>Syndication, Knowledge Management</a:t>
            </a:r>
          </a:p>
        </p:txBody>
      </p:sp>
    </p:spTree>
    <p:extLst>
      <p:ext uri="{BB962C8B-B14F-4D97-AF65-F5344CB8AC3E}">
        <p14:creationId xmlns:p14="http://schemas.microsoft.com/office/powerpoint/2010/main" val="3821267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8690-0DF8-1E5F-AFD7-D0351C7DCA94}"/>
              </a:ext>
            </a:extLst>
          </p:cNvPr>
          <p:cNvSpPr>
            <a:spLocks noGrp="1"/>
          </p:cNvSpPr>
          <p:nvPr>
            <p:ph type="title"/>
          </p:nvPr>
        </p:nvSpPr>
        <p:spPr/>
        <p:txBody>
          <a:bodyPr/>
          <a:lstStyle/>
          <a:p>
            <a:r>
              <a:rPr lang="en-US" dirty="0"/>
              <a:t>Basics of C# Programming</a:t>
            </a:r>
            <a:endParaRPr lang="en-PK" dirty="0"/>
          </a:p>
        </p:txBody>
      </p:sp>
      <p:sp>
        <p:nvSpPr>
          <p:cNvPr id="3" name="Content Placeholder 2">
            <a:extLst>
              <a:ext uri="{FF2B5EF4-FFF2-40B4-BE49-F238E27FC236}">
                <a16:creationId xmlns:a16="http://schemas.microsoft.com/office/drawing/2014/main" id="{95C1E384-8029-38E4-965B-DA91ABC601D2}"/>
              </a:ext>
            </a:extLst>
          </p:cNvPr>
          <p:cNvSpPr>
            <a:spLocks noGrp="1"/>
          </p:cNvSpPr>
          <p:nvPr>
            <p:ph idx="1"/>
          </p:nvPr>
        </p:nvSpPr>
        <p:spPr/>
        <p:txBody>
          <a:bodyPr/>
          <a:lstStyle/>
          <a:p>
            <a:r>
              <a:rPr lang="en-US" dirty="0"/>
              <a:t>C# (pronounced "C sharp") is a modern, versatile programming language developed by Microsoft.</a:t>
            </a:r>
          </a:p>
          <a:p>
            <a:r>
              <a:rPr lang="en-US" dirty="0"/>
              <a:t>Part of the .NET framework, C# is widely used for building various applications, including web and desktop applications.</a:t>
            </a:r>
            <a:endParaRPr lang="en-PK" dirty="0"/>
          </a:p>
        </p:txBody>
      </p:sp>
    </p:spTree>
    <p:extLst>
      <p:ext uri="{BB962C8B-B14F-4D97-AF65-F5344CB8AC3E}">
        <p14:creationId xmlns:p14="http://schemas.microsoft.com/office/powerpoint/2010/main" val="2814040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BA53-976B-A50F-A9EF-31C23701C0DC}"/>
              </a:ext>
            </a:extLst>
          </p:cNvPr>
          <p:cNvSpPr>
            <a:spLocks noGrp="1"/>
          </p:cNvSpPr>
          <p:nvPr>
            <p:ph type="title"/>
          </p:nvPr>
        </p:nvSpPr>
        <p:spPr/>
        <p:txBody>
          <a:bodyPr/>
          <a:lstStyle/>
          <a:p>
            <a:r>
              <a:rPr lang="en-US" dirty="0"/>
              <a:t>C# Syntax and Structure</a:t>
            </a:r>
            <a:endParaRPr lang="en-PK" dirty="0"/>
          </a:p>
        </p:txBody>
      </p:sp>
      <p:sp>
        <p:nvSpPr>
          <p:cNvPr id="3" name="Content Placeholder 2">
            <a:extLst>
              <a:ext uri="{FF2B5EF4-FFF2-40B4-BE49-F238E27FC236}">
                <a16:creationId xmlns:a16="http://schemas.microsoft.com/office/drawing/2014/main" id="{6ABC2A5B-CE06-A263-A8D0-FAEBBA2FE8BA}"/>
              </a:ext>
            </a:extLst>
          </p:cNvPr>
          <p:cNvSpPr>
            <a:spLocks noGrp="1"/>
          </p:cNvSpPr>
          <p:nvPr>
            <p:ph idx="1"/>
          </p:nvPr>
        </p:nvSpPr>
        <p:spPr/>
        <p:txBody>
          <a:bodyPr>
            <a:normAutofit lnSpcReduction="10000"/>
          </a:bodyPr>
          <a:lstStyle/>
          <a:p>
            <a:r>
              <a:rPr lang="en-US" b="1" dirty="0"/>
              <a:t>C# Basics:</a:t>
            </a:r>
          </a:p>
          <a:p>
            <a:r>
              <a:rPr lang="en-US" dirty="0"/>
              <a:t>	Every C# program has a basic structure, starting with a Main method.</a:t>
            </a:r>
          </a:p>
          <a:p>
            <a:r>
              <a:rPr lang="en-US" dirty="0"/>
              <a:t>	The syntax is designed to be clear and readable, following conventions such as 	semicolons at the end of statements.</a:t>
            </a:r>
          </a:p>
          <a:p>
            <a:r>
              <a:rPr lang="en-US" b="1" dirty="0"/>
              <a:t>Data Types and Variables:</a:t>
            </a:r>
          </a:p>
          <a:p>
            <a:r>
              <a:rPr lang="en-US" dirty="0"/>
              <a:t>	C# supports various data types (int, float, string, etc.).</a:t>
            </a:r>
          </a:p>
          <a:p>
            <a:r>
              <a:rPr lang="en-US" dirty="0"/>
              <a:t>	Variables store data, and their types must be declared.</a:t>
            </a:r>
          </a:p>
          <a:p>
            <a:r>
              <a:rPr lang="en-US" b="1" dirty="0"/>
              <a:t>Basic Operations:</a:t>
            </a:r>
          </a:p>
          <a:p>
            <a:r>
              <a:rPr lang="en-US" dirty="0"/>
              <a:t>	Overview of basic arithmetic operations and string concatenation in C# is same as 	python.</a:t>
            </a:r>
            <a:endParaRPr lang="en-PK" dirty="0"/>
          </a:p>
        </p:txBody>
      </p:sp>
    </p:spTree>
    <p:extLst>
      <p:ext uri="{BB962C8B-B14F-4D97-AF65-F5344CB8AC3E}">
        <p14:creationId xmlns:p14="http://schemas.microsoft.com/office/powerpoint/2010/main" val="2733697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5817-9CF8-0137-34B5-D41BA062BC26}"/>
              </a:ext>
            </a:extLst>
          </p:cNvPr>
          <p:cNvSpPr>
            <a:spLocks noGrp="1"/>
          </p:cNvSpPr>
          <p:nvPr>
            <p:ph type="title"/>
          </p:nvPr>
        </p:nvSpPr>
        <p:spPr/>
        <p:txBody>
          <a:bodyPr/>
          <a:lstStyle/>
          <a:p>
            <a:r>
              <a:rPr lang="en-US" dirty="0"/>
              <a:t>Control Structures</a:t>
            </a:r>
            <a:endParaRPr lang="en-PK" dirty="0"/>
          </a:p>
        </p:txBody>
      </p:sp>
      <p:sp>
        <p:nvSpPr>
          <p:cNvPr id="3" name="Content Placeholder 2">
            <a:extLst>
              <a:ext uri="{FF2B5EF4-FFF2-40B4-BE49-F238E27FC236}">
                <a16:creationId xmlns:a16="http://schemas.microsoft.com/office/drawing/2014/main" id="{BC3F0599-0023-6C4E-56BA-E8FBF87FFE87}"/>
              </a:ext>
            </a:extLst>
          </p:cNvPr>
          <p:cNvSpPr>
            <a:spLocks noGrp="1"/>
          </p:cNvSpPr>
          <p:nvPr>
            <p:ph idx="1"/>
          </p:nvPr>
        </p:nvSpPr>
        <p:spPr/>
        <p:txBody>
          <a:bodyPr>
            <a:normAutofit/>
          </a:bodyPr>
          <a:lstStyle/>
          <a:p>
            <a:r>
              <a:rPr lang="en-US" b="1" dirty="0"/>
              <a:t>Conditional Statements (if, else):</a:t>
            </a:r>
          </a:p>
          <a:p>
            <a:r>
              <a:rPr lang="en-US" dirty="0"/>
              <a:t>	Using if and else statements to make decisions in code based on conditions.</a:t>
            </a:r>
          </a:p>
          <a:p>
            <a:r>
              <a:rPr lang="en-US" dirty="0"/>
              <a:t>	if(n == 0) {</a:t>
            </a:r>
            <a:r>
              <a:rPr lang="en-US" dirty="0" err="1"/>
              <a:t>Console.WriteLine</a:t>
            </a:r>
            <a:r>
              <a:rPr lang="en-US" dirty="0"/>
              <a:t>(“something”)} else {</a:t>
            </a:r>
            <a:r>
              <a:rPr lang="en-US" dirty="0" err="1"/>
              <a:t>Console.WriteLine</a:t>
            </a:r>
            <a:r>
              <a:rPr lang="en-US" dirty="0"/>
              <a:t>(“do something 	else”)}</a:t>
            </a:r>
          </a:p>
          <a:p>
            <a:r>
              <a:rPr lang="en-US" b="1" dirty="0"/>
              <a:t>Loops (for, while):</a:t>
            </a:r>
          </a:p>
          <a:p>
            <a:r>
              <a:rPr lang="en-US" dirty="0"/>
              <a:t>	for (int </a:t>
            </a:r>
            <a:r>
              <a:rPr lang="en-US" dirty="0" err="1"/>
              <a:t>i</a:t>
            </a:r>
            <a:r>
              <a:rPr lang="en-US" dirty="0"/>
              <a:t>=0;i&lt;10;i++) {…}</a:t>
            </a:r>
          </a:p>
          <a:p>
            <a:r>
              <a:rPr lang="en-US" dirty="0"/>
              <a:t>	while (True) {…}</a:t>
            </a:r>
          </a:p>
          <a:p>
            <a:r>
              <a:rPr lang="en-US" b="1" dirty="0"/>
              <a:t>Switch Statements:</a:t>
            </a:r>
          </a:p>
          <a:p>
            <a:r>
              <a:rPr lang="en-US" dirty="0"/>
              <a:t>	same as in python, scope is defined by {…}</a:t>
            </a:r>
            <a:endParaRPr lang="en-PK" dirty="0"/>
          </a:p>
        </p:txBody>
      </p:sp>
    </p:spTree>
    <p:extLst>
      <p:ext uri="{BB962C8B-B14F-4D97-AF65-F5344CB8AC3E}">
        <p14:creationId xmlns:p14="http://schemas.microsoft.com/office/powerpoint/2010/main" val="302309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7FC3-FF01-6B0A-E1ED-D75118D96ABC}"/>
              </a:ext>
            </a:extLst>
          </p:cNvPr>
          <p:cNvSpPr>
            <a:spLocks noGrp="1"/>
          </p:cNvSpPr>
          <p:nvPr>
            <p:ph type="title"/>
          </p:nvPr>
        </p:nvSpPr>
        <p:spPr/>
        <p:txBody>
          <a:bodyPr/>
          <a:lstStyle/>
          <a:p>
            <a:r>
              <a:rPr lang="en-US" dirty="0"/>
              <a:t>Functions and Methods</a:t>
            </a:r>
            <a:endParaRPr lang="en-PK" dirty="0"/>
          </a:p>
        </p:txBody>
      </p:sp>
      <p:sp>
        <p:nvSpPr>
          <p:cNvPr id="3" name="Content Placeholder 2">
            <a:extLst>
              <a:ext uri="{FF2B5EF4-FFF2-40B4-BE49-F238E27FC236}">
                <a16:creationId xmlns:a16="http://schemas.microsoft.com/office/drawing/2014/main" id="{455FAEE4-32EE-742E-141C-C2B6EB00328D}"/>
              </a:ext>
            </a:extLst>
          </p:cNvPr>
          <p:cNvSpPr>
            <a:spLocks noGrp="1"/>
          </p:cNvSpPr>
          <p:nvPr>
            <p:ph idx="1"/>
          </p:nvPr>
        </p:nvSpPr>
        <p:spPr/>
        <p:txBody>
          <a:bodyPr>
            <a:normAutofit/>
          </a:bodyPr>
          <a:lstStyle/>
          <a:p>
            <a:r>
              <a:rPr lang="en-US" b="1" dirty="0"/>
              <a:t>Functions:</a:t>
            </a:r>
          </a:p>
          <a:p>
            <a:r>
              <a:rPr lang="en-US" dirty="0"/>
              <a:t>	Functions are blocks of code that perform a specific task.</a:t>
            </a:r>
          </a:p>
          <a:p>
            <a:r>
              <a:rPr lang="en-US" dirty="0"/>
              <a:t>	They enhance code organization and maintainability.</a:t>
            </a:r>
          </a:p>
          <a:p>
            <a:r>
              <a:rPr lang="en-US" b="1" dirty="0"/>
              <a:t>Function Declaration:</a:t>
            </a:r>
          </a:p>
          <a:p>
            <a:r>
              <a:rPr lang="en-US" dirty="0"/>
              <a:t>	public void </a:t>
            </a:r>
            <a:r>
              <a:rPr lang="en-US" dirty="0" err="1"/>
              <a:t>funcName</a:t>
            </a:r>
            <a:r>
              <a:rPr lang="en-US" dirty="0"/>
              <a:t>() {…} </a:t>
            </a:r>
          </a:p>
          <a:p>
            <a:r>
              <a:rPr lang="en-US" dirty="0"/>
              <a:t>	parameters and return type same as python but try to understand return type in C#</a:t>
            </a:r>
          </a:p>
          <a:p>
            <a:r>
              <a:rPr lang="en-US" b="1" dirty="0"/>
              <a:t>Calling Functions:</a:t>
            </a:r>
          </a:p>
          <a:p>
            <a:r>
              <a:rPr lang="en-US" dirty="0"/>
              <a:t>	</a:t>
            </a:r>
            <a:r>
              <a:rPr lang="en-US" dirty="0" err="1"/>
              <a:t>funcName</a:t>
            </a:r>
            <a:r>
              <a:rPr lang="en-US" dirty="0"/>
              <a:t>();</a:t>
            </a:r>
          </a:p>
        </p:txBody>
      </p:sp>
    </p:spTree>
    <p:extLst>
      <p:ext uri="{BB962C8B-B14F-4D97-AF65-F5344CB8AC3E}">
        <p14:creationId xmlns:p14="http://schemas.microsoft.com/office/powerpoint/2010/main" val="212153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DC2D-613D-2050-2A78-538CD0940340}"/>
              </a:ext>
            </a:extLst>
          </p:cNvPr>
          <p:cNvSpPr>
            <a:spLocks noGrp="1"/>
          </p:cNvSpPr>
          <p:nvPr>
            <p:ph type="title"/>
          </p:nvPr>
        </p:nvSpPr>
        <p:spPr/>
        <p:txBody>
          <a:bodyPr>
            <a:normAutofit fontScale="90000"/>
          </a:bodyPr>
          <a:lstStyle/>
          <a:p>
            <a:r>
              <a:rPr lang="en-US" dirty="0"/>
              <a:t> Object-Oriented Programming (OOP) in C#</a:t>
            </a:r>
            <a:endParaRPr lang="en-PK" dirty="0"/>
          </a:p>
        </p:txBody>
      </p:sp>
      <p:sp>
        <p:nvSpPr>
          <p:cNvPr id="3" name="Content Placeholder 2">
            <a:extLst>
              <a:ext uri="{FF2B5EF4-FFF2-40B4-BE49-F238E27FC236}">
                <a16:creationId xmlns:a16="http://schemas.microsoft.com/office/drawing/2014/main" id="{C79A8A0E-614B-4605-089C-F13038769AB9}"/>
              </a:ext>
            </a:extLst>
          </p:cNvPr>
          <p:cNvSpPr>
            <a:spLocks noGrp="1"/>
          </p:cNvSpPr>
          <p:nvPr>
            <p:ph idx="1"/>
          </p:nvPr>
        </p:nvSpPr>
        <p:spPr/>
        <p:txBody>
          <a:bodyPr>
            <a:normAutofit/>
          </a:bodyPr>
          <a:lstStyle/>
          <a:p>
            <a:r>
              <a:rPr lang="en-US" b="1" dirty="0"/>
              <a:t>Classes and Objects:</a:t>
            </a:r>
          </a:p>
          <a:p>
            <a:r>
              <a:rPr lang="en-US" dirty="0"/>
              <a:t>	Classes act as blueprints for objects.</a:t>
            </a:r>
          </a:p>
          <a:p>
            <a:r>
              <a:rPr lang="en-US" dirty="0"/>
              <a:t>	Instances of classes are objects, each with its own state and behavior.</a:t>
            </a:r>
          </a:p>
          <a:p>
            <a:r>
              <a:rPr lang="en-US" b="1" dirty="0"/>
              <a:t>Inheritance:</a:t>
            </a:r>
          </a:p>
          <a:p>
            <a:r>
              <a:rPr lang="en-US" dirty="0"/>
              <a:t>	Classes can inherit properties and behaviors from other classes.</a:t>
            </a:r>
          </a:p>
          <a:p>
            <a:r>
              <a:rPr lang="en-US" dirty="0"/>
              <a:t>	Have you inherited anything from your parents?</a:t>
            </a:r>
          </a:p>
        </p:txBody>
      </p:sp>
    </p:spTree>
    <p:extLst>
      <p:ext uri="{BB962C8B-B14F-4D97-AF65-F5344CB8AC3E}">
        <p14:creationId xmlns:p14="http://schemas.microsoft.com/office/powerpoint/2010/main" val="271820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DC2D-613D-2050-2A78-538CD0940340}"/>
              </a:ext>
            </a:extLst>
          </p:cNvPr>
          <p:cNvSpPr>
            <a:spLocks noGrp="1"/>
          </p:cNvSpPr>
          <p:nvPr>
            <p:ph type="title"/>
          </p:nvPr>
        </p:nvSpPr>
        <p:spPr/>
        <p:txBody>
          <a:bodyPr>
            <a:normAutofit fontScale="90000"/>
          </a:bodyPr>
          <a:lstStyle/>
          <a:p>
            <a:r>
              <a:rPr lang="en-US" dirty="0"/>
              <a:t> Object-Oriented Programming (OOP) in C#</a:t>
            </a:r>
            <a:endParaRPr lang="en-PK" dirty="0"/>
          </a:p>
        </p:txBody>
      </p:sp>
      <p:sp>
        <p:nvSpPr>
          <p:cNvPr id="3" name="Content Placeholder 2">
            <a:extLst>
              <a:ext uri="{FF2B5EF4-FFF2-40B4-BE49-F238E27FC236}">
                <a16:creationId xmlns:a16="http://schemas.microsoft.com/office/drawing/2014/main" id="{C79A8A0E-614B-4605-089C-F13038769AB9}"/>
              </a:ext>
            </a:extLst>
          </p:cNvPr>
          <p:cNvSpPr>
            <a:spLocks noGrp="1"/>
          </p:cNvSpPr>
          <p:nvPr>
            <p:ph idx="1"/>
          </p:nvPr>
        </p:nvSpPr>
        <p:spPr/>
        <p:txBody>
          <a:bodyPr>
            <a:normAutofit/>
          </a:bodyPr>
          <a:lstStyle/>
          <a:p>
            <a:r>
              <a:rPr lang="en-US" b="1" dirty="0"/>
              <a:t>Polymorphism:</a:t>
            </a:r>
          </a:p>
          <a:p>
            <a:r>
              <a:rPr lang="en-US" dirty="0"/>
              <a:t>	Objects can take on multiple forms.</a:t>
            </a:r>
          </a:p>
          <a:p>
            <a:pPr lvl="1"/>
            <a:r>
              <a:rPr lang="en-US" dirty="0"/>
              <a:t>	Methods can be overridden.</a:t>
            </a:r>
          </a:p>
          <a:p>
            <a:r>
              <a:rPr lang="en-US" b="1" dirty="0"/>
              <a:t>Encapsulation:</a:t>
            </a:r>
          </a:p>
          <a:p>
            <a:r>
              <a:rPr lang="en-US" dirty="0"/>
              <a:t>	Involves bundling data and methods that operate on the data.</a:t>
            </a:r>
          </a:p>
          <a:p>
            <a:r>
              <a:rPr lang="en-US" dirty="0"/>
              <a:t>	Benefits of encapsulation are code organization and security.</a:t>
            </a:r>
          </a:p>
          <a:p>
            <a:r>
              <a:rPr lang="en-US" b="1" dirty="0"/>
              <a:t>Abstraction:</a:t>
            </a:r>
          </a:p>
          <a:p>
            <a:r>
              <a:rPr lang="en-US" dirty="0"/>
              <a:t>	Hiding complex details and exposing only essential features.</a:t>
            </a:r>
          </a:p>
          <a:p>
            <a:r>
              <a:rPr lang="en-US" dirty="0"/>
              <a:t>	Make Coffee example</a:t>
            </a:r>
          </a:p>
        </p:txBody>
      </p:sp>
    </p:spTree>
    <p:extLst>
      <p:ext uri="{BB962C8B-B14F-4D97-AF65-F5344CB8AC3E}">
        <p14:creationId xmlns:p14="http://schemas.microsoft.com/office/powerpoint/2010/main" val="3263450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GB" dirty="0"/>
          </a:p>
        </p:txBody>
      </p:sp>
      <p:sp>
        <p:nvSpPr>
          <p:cNvPr id="3" name="Content Placeholder 2"/>
          <p:cNvSpPr>
            <a:spLocks noGrp="1"/>
          </p:cNvSpPr>
          <p:nvPr>
            <p:ph idx="1"/>
          </p:nvPr>
        </p:nvSpPr>
        <p:spPr/>
        <p:txBody>
          <a:bodyPr/>
          <a:lstStyle/>
          <a:p>
            <a:r>
              <a:rPr lang="en-US" dirty="0"/>
              <a:t>ASP stands for </a:t>
            </a:r>
            <a:r>
              <a:rPr lang="en-US" b="1" dirty="0"/>
              <a:t>A</a:t>
            </a:r>
            <a:r>
              <a:rPr lang="en-US" dirty="0"/>
              <a:t>ctive </a:t>
            </a:r>
            <a:r>
              <a:rPr lang="en-US" b="1" dirty="0"/>
              <a:t>S</a:t>
            </a:r>
            <a:r>
              <a:rPr lang="en-US" dirty="0"/>
              <a:t>erver </a:t>
            </a:r>
            <a:r>
              <a:rPr lang="en-US" b="1" dirty="0"/>
              <a:t>P</a:t>
            </a:r>
            <a:r>
              <a:rPr lang="en-US" dirty="0"/>
              <a:t>ages</a:t>
            </a:r>
          </a:p>
          <a:p>
            <a:r>
              <a:rPr lang="en-US" dirty="0"/>
              <a:t>ASP is a development framework for building web pages.</a:t>
            </a:r>
          </a:p>
          <a:p>
            <a:r>
              <a:rPr lang="en-US" dirty="0"/>
              <a:t>Some developers prefer ASP Dot NET because:</a:t>
            </a:r>
          </a:p>
          <a:p>
            <a:pPr lvl="1"/>
            <a:r>
              <a:rPr lang="en-US" dirty="0"/>
              <a:t>It is Open Source</a:t>
            </a:r>
          </a:p>
          <a:p>
            <a:pPr lvl="1"/>
            <a:r>
              <a:rPr lang="en-US" dirty="0"/>
              <a:t>An easy server side web application framework</a:t>
            </a:r>
          </a:p>
          <a:p>
            <a:pPr lvl="1"/>
            <a:r>
              <a:rPr lang="en-US" dirty="0"/>
              <a:t>Has Continuous support from Microsoft</a:t>
            </a:r>
          </a:p>
          <a:p>
            <a:pPr lvl="1"/>
            <a:endParaRPr lang="en-US" dirty="0"/>
          </a:p>
          <a:p>
            <a:endParaRPr lang="en-GB" dirty="0"/>
          </a:p>
        </p:txBody>
      </p:sp>
    </p:spTree>
    <p:extLst>
      <p:ext uri="{BB962C8B-B14F-4D97-AF65-F5344CB8AC3E}">
        <p14:creationId xmlns:p14="http://schemas.microsoft.com/office/powerpoint/2010/main" val="2930572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NET Architectural Hierarchy </a:t>
            </a:r>
            <a:endParaRPr lang="en-GB" dirty="0"/>
          </a:p>
        </p:txBody>
      </p:sp>
      <p:pic>
        <p:nvPicPr>
          <p:cNvPr id="4" name="Content Placeholder 3" descr="C:\Samir Drive\My Doc store\material\SDA\DotNetArchitecture.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72796" y="2639073"/>
            <a:ext cx="4246407" cy="3310966"/>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3402175" y="3396806"/>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402175" y="4387406"/>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402175" y="5312537"/>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11575" y="3244406"/>
            <a:ext cx="914400"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Times New Roman" pitchFamily="18" charset="0"/>
                <a:cs typeface="Times New Roman" pitchFamily="18" charset="0"/>
              </a:rPr>
              <a:t>CLS</a:t>
            </a:r>
          </a:p>
        </p:txBody>
      </p:sp>
      <p:sp>
        <p:nvSpPr>
          <p:cNvPr id="10" name="Rectangle 9"/>
          <p:cNvSpPr/>
          <p:nvPr/>
        </p:nvSpPr>
        <p:spPr>
          <a:xfrm>
            <a:off x="2411575" y="4235006"/>
            <a:ext cx="914400"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Times New Roman" pitchFamily="18" charset="0"/>
                <a:cs typeface="Times New Roman" pitchFamily="18" charset="0"/>
              </a:rPr>
              <a:t>FCS</a:t>
            </a:r>
          </a:p>
        </p:txBody>
      </p:sp>
      <p:sp>
        <p:nvSpPr>
          <p:cNvPr id="11" name="Rectangle 10"/>
          <p:cNvSpPr/>
          <p:nvPr/>
        </p:nvSpPr>
        <p:spPr>
          <a:xfrm>
            <a:off x="2411575" y="5160137"/>
            <a:ext cx="914400"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Times New Roman" pitchFamily="18" charset="0"/>
                <a:cs typeface="Times New Roman" pitchFamily="18" charset="0"/>
              </a:rPr>
              <a:t>CLR</a:t>
            </a:r>
          </a:p>
        </p:txBody>
      </p:sp>
      <p:sp>
        <p:nvSpPr>
          <p:cNvPr id="12" name="Right Arrow 11"/>
          <p:cNvSpPr/>
          <p:nvPr/>
        </p:nvSpPr>
        <p:spPr>
          <a:xfrm rot="10800000">
            <a:off x="8341214" y="4261839"/>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98414" y="4109439"/>
            <a:ext cx="914400" cy="533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Times New Roman" pitchFamily="18" charset="0"/>
                <a:cs typeface="Times New Roman" pitchFamily="18" charset="0"/>
              </a:rPr>
              <a:t>IDE</a:t>
            </a:r>
          </a:p>
        </p:txBody>
      </p:sp>
    </p:spTree>
    <p:extLst>
      <p:ext uri="{BB962C8B-B14F-4D97-AF65-F5344CB8AC3E}">
        <p14:creationId xmlns:p14="http://schemas.microsoft.com/office/powerpoint/2010/main" val="2365553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Dot NET Framework</a:t>
            </a:r>
            <a:endParaRPr lang="en-GB" dirty="0"/>
          </a:p>
        </p:txBody>
      </p:sp>
      <p:sp>
        <p:nvSpPr>
          <p:cNvPr id="3" name="Content Placeholder 2"/>
          <p:cNvSpPr>
            <a:spLocks noGrp="1"/>
          </p:cNvSpPr>
          <p:nvPr>
            <p:ph idx="1"/>
          </p:nvPr>
        </p:nvSpPr>
        <p:spPr/>
        <p:txBody>
          <a:bodyPr/>
          <a:lstStyle/>
          <a:p>
            <a:r>
              <a:rPr lang="en-US" dirty="0"/>
              <a:t>Common Language Specification (CLS)</a:t>
            </a:r>
          </a:p>
          <a:p>
            <a:pPr lvl="1"/>
            <a:endParaRPr lang="en-US" dirty="0"/>
          </a:p>
          <a:p>
            <a:pPr lvl="1"/>
            <a:r>
              <a:rPr lang="en-US" dirty="0" err="1"/>
              <a:t>.Net</a:t>
            </a:r>
            <a:r>
              <a:rPr lang="en-US" dirty="0"/>
              <a:t> Framework provides CLS to ensure that your code is accessible to developers who are using other </a:t>
            </a:r>
            <a:r>
              <a:rPr lang="en-US" dirty="0" err="1"/>
              <a:t>.Net</a:t>
            </a:r>
            <a:r>
              <a:rPr lang="en-US" dirty="0"/>
              <a:t> programming languages i.e. VB, VC++ etc. </a:t>
            </a:r>
          </a:p>
          <a:p>
            <a:pPr lvl="1"/>
            <a:endParaRPr lang="en-US" dirty="0"/>
          </a:p>
          <a:p>
            <a:pPr lvl="1"/>
            <a:r>
              <a:rPr lang="en-US" dirty="0"/>
              <a:t>In this way, CLS enables languages interoperability which means that a “</a:t>
            </a:r>
            <a:r>
              <a:rPr lang="en-US" dirty="0" err="1"/>
              <a:t>dll</a:t>
            </a:r>
            <a:r>
              <a:rPr lang="en-US" dirty="0"/>
              <a:t> (data link library)” developed in one </a:t>
            </a:r>
            <a:r>
              <a:rPr lang="en-US" dirty="0" err="1"/>
              <a:t>.Net</a:t>
            </a:r>
            <a:r>
              <a:rPr lang="en-US" dirty="0"/>
              <a:t> language can be accessed from another </a:t>
            </a:r>
            <a:r>
              <a:rPr lang="en-US" dirty="0" err="1"/>
              <a:t>.Net</a:t>
            </a:r>
            <a:r>
              <a:rPr lang="en-US" dirty="0"/>
              <a:t> language.   </a:t>
            </a:r>
          </a:p>
          <a:p>
            <a:endParaRPr lang="en-GB" dirty="0"/>
          </a:p>
        </p:txBody>
      </p:sp>
    </p:spTree>
    <p:extLst>
      <p:ext uri="{BB962C8B-B14F-4D97-AF65-F5344CB8AC3E}">
        <p14:creationId xmlns:p14="http://schemas.microsoft.com/office/powerpoint/2010/main" val="39556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a:t>
            </a:r>
            <a:endParaRPr lang="en-GB" dirty="0"/>
          </a:p>
        </p:txBody>
      </p:sp>
      <p:sp>
        <p:nvSpPr>
          <p:cNvPr id="3" name="Content Placeholder 2"/>
          <p:cNvSpPr>
            <a:spLocks noGrp="1"/>
          </p:cNvSpPr>
          <p:nvPr>
            <p:ph idx="1"/>
          </p:nvPr>
        </p:nvSpPr>
        <p:spPr/>
        <p:txBody>
          <a:bodyPr/>
          <a:lstStyle/>
          <a:p>
            <a:r>
              <a:rPr lang="en-GB" dirty="0"/>
              <a:t>The Internet is a </a:t>
            </a:r>
            <a:r>
              <a:rPr lang="en-GB" b="1" dirty="0"/>
              <a:t>network of networks </a:t>
            </a:r>
            <a:r>
              <a:rPr lang="en-GB" dirty="0"/>
              <a:t>that uses the standard </a:t>
            </a:r>
            <a:r>
              <a:rPr lang="en-GB" b="1" dirty="0"/>
              <a:t>Internet Protocol Suite (TCP/IP) </a:t>
            </a:r>
            <a:r>
              <a:rPr lang="en-GB" dirty="0"/>
              <a:t>to serve billions of users worldwide.</a:t>
            </a:r>
          </a:p>
          <a:p>
            <a:pPr lvl="8"/>
            <a:r>
              <a:rPr lang="en-GB" b="1" dirty="0"/>
              <a:t>Wikipedia: </a:t>
            </a:r>
            <a:r>
              <a:rPr lang="en-GB" dirty="0">
                <a:hlinkClick r:id="rId2"/>
              </a:rPr>
              <a:t>http://en.wikipedia.org/wiki/Internet</a:t>
            </a:r>
            <a:endParaRPr lang="en-GB" dirty="0"/>
          </a:p>
          <a:p>
            <a:pPr lvl="8"/>
            <a:endParaRPr lang="en-GB" dirty="0"/>
          </a:p>
          <a:p>
            <a:endParaRPr lang="en-GB" dirty="0"/>
          </a:p>
        </p:txBody>
      </p:sp>
      <p:pic>
        <p:nvPicPr>
          <p:cNvPr id="4" name="Picture 3"/>
          <p:cNvPicPr>
            <a:picLocks noChangeAspect="1"/>
          </p:cNvPicPr>
          <p:nvPr/>
        </p:nvPicPr>
        <p:blipFill>
          <a:blip r:embed="rId3"/>
          <a:stretch>
            <a:fillRect/>
          </a:stretch>
        </p:blipFill>
        <p:spPr>
          <a:xfrm>
            <a:off x="1543547" y="3412831"/>
            <a:ext cx="3646639" cy="2746722"/>
          </a:xfrm>
          <a:prstGeom prst="rect">
            <a:avLst/>
          </a:prstGeom>
        </p:spPr>
      </p:pic>
    </p:spTree>
    <p:extLst>
      <p:ext uri="{BB962C8B-B14F-4D97-AF65-F5344CB8AC3E}">
        <p14:creationId xmlns:p14="http://schemas.microsoft.com/office/powerpoint/2010/main" val="1195093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Dot NET Framework</a:t>
            </a:r>
            <a:endParaRPr lang="en-GB" dirty="0"/>
          </a:p>
        </p:txBody>
      </p:sp>
      <p:sp>
        <p:nvSpPr>
          <p:cNvPr id="3" name="Content Placeholder 2"/>
          <p:cNvSpPr>
            <a:spLocks noGrp="1"/>
          </p:cNvSpPr>
          <p:nvPr>
            <p:ph idx="1"/>
          </p:nvPr>
        </p:nvSpPr>
        <p:spPr/>
        <p:txBody>
          <a:bodyPr/>
          <a:lstStyle/>
          <a:p>
            <a:r>
              <a:rPr lang="en-US" dirty="0"/>
              <a:t>Framework Class Library/Specification (FCL/FCS)</a:t>
            </a:r>
          </a:p>
          <a:p>
            <a:pPr lvl="1" algn="just"/>
            <a:endParaRPr lang="en-US" dirty="0"/>
          </a:p>
          <a:p>
            <a:pPr lvl="1" algn="just"/>
            <a:r>
              <a:rPr lang="en-US" dirty="0"/>
              <a:t>Collection of classes and data types that enables </a:t>
            </a:r>
            <a:r>
              <a:rPr lang="en-US" dirty="0" err="1"/>
              <a:t>.Net</a:t>
            </a:r>
            <a:r>
              <a:rPr lang="en-US" dirty="0"/>
              <a:t> application to read/write files, accessing database, process XML, display graphical user interface, draw graphics, enable using web services and so on.</a:t>
            </a:r>
          </a:p>
          <a:p>
            <a:pPr lvl="1" algn="just"/>
            <a:endParaRPr lang="en-US" b="1" dirty="0">
              <a:solidFill>
                <a:srgbClr val="006600"/>
              </a:solidFill>
            </a:endParaRPr>
          </a:p>
          <a:p>
            <a:pPr lvl="1" algn="just"/>
            <a:r>
              <a:rPr lang="en-US" b="1" dirty="0">
                <a:solidFill>
                  <a:srgbClr val="006600"/>
                </a:solidFill>
              </a:rPr>
              <a:t>Base class library </a:t>
            </a:r>
            <a:r>
              <a:rPr lang="en-US" dirty="0"/>
              <a:t>is core of FCL and provides the most fundamental functionality, which includes classes in namespaces System e.g.  System.IO (used for filing), </a:t>
            </a:r>
            <a:r>
              <a:rPr lang="en-US" dirty="0" err="1"/>
              <a:t>System.Collections</a:t>
            </a:r>
            <a:r>
              <a:rPr lang="en-US" dirty="0"/>
              <a:t> (used for utilizing different data structures i.e. stack, list, </a:t>
            </a:r>
            <a:r>
              <a:rPr lang="en-US" dirty="0" err="1"/>
              <a:t>hashtable</a:t>
            </a:r>
            <a:r>
              <a:rPr lang="en-US" dirty="0"/>
              <a:t> </a:t>
            </a:r>
            <a:r>
              <a:rPr lang="en-US" dirty="0" err="1"/>
              <a:t>etc</a:t>
            </a:r>
            <a:r>
              <a:rPr lang="en-US" dirty="0"/>
              <a:t>).</a:t>
            </a:r>
          </a:p>
        </p:txBody>
      </p:sp>
    </p:spTree>
    <p:extLst>
      <p:ext uri="{BB962C8B-B14F-4D97-AF65-F5344CB8AC3E}">
        <p14:creationId xmlns:p14="http://schemas.microsoft.com/office/powerpoint/2010/main" val="4231070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Dot NET Framework</a:t>
            </a:r>
            <a:endParaRPr lang="en-GB" dirty="0"/>
          </a:p>
        </p:txBody>
      </p:sp>
      <p:sp>
        <p:nvSpPr>
          <p:cNvPr id="3" name="Content Placeholder 2"/>
          <p:cNvSpPr>
            <a:spLocks noGrp="1"/>
          </p:cNvSpPr>
          <p:nvPr>
            <p:ph idx="1"/>
          </p:nvPr>
        </p:nvSpPr>
        <p:spPr/>
        <p:txBody>
          <a:bodyPr/>
          <a:lstStyle/>
          <a:p>
            <a:r>
              <a:rPr lang="en-US" dirty="0"/>
              <a:t>Base Class Library</a:t>
            </a:r>
          </a:p>
          <a:p>
            <a:endParaRPr lang="en-US" dirty="0"/>
          </a:p>
        </p:txBody>
      </p:sp>
      <p:pic>
        <p:nvPicPr>
          <p:cNvPr id="4" name="Picture 2" descr="C:\Samir Drive\My Doc store\material\SDA\aspnetbc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7307" y="2556932"/>
            <a:ext cx="5022762" cy="331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051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Dot NET Framework</a:t>
            </a:r>
            <a:endParaRPr lang="en-GB" dirty="0"/>
          </a:p>
        </p:txBody>
      </p:sp>
      <p:sp>
        <p:nvSpPr>
          <p:cNvPr id="3" name="Content Placeholder 2"/>
          <p:cNvSpPr>
            <a:spLocks noGrp="1"/>
          </p:cNvSpPr>
          <p:nvPr>
            <p:ph idx="1"/>
          </p:nvPr>
        </p:nvSpPr>
        <p:spPr/>
        <p:txBody>
          <a:bodyPr/>
          <a:lstStyle/>
          <a:p>
            <a:r>
              <a:rPr lang="en-US" dirty="0"/>
              <a:t>Common Language Runtime</a:t>
            </a:r>
          </a:p>
          <a:p>
            <a:pPr lvl="1"/>
            <a:endParaRPr lang="en-US" dirty="0"/>
          </a:p>
          <a:p>
            <a:pPr lvl="1"/>
            <a:r>
              <a:rPr lang="en-US" dirty="0"/>
              <a:t>It is Execution Engine for </a:t>
            </a:r>
            <a:r>
              <a:rPr lang="en-US" dirty="0" err="1"/>
              <a:t>.Net</a:t>
            </a:r>
            <a:r>
              <a:rPr lang="en-US" dirty="0"/>
              <a:t> application</a:t>
            </a:r>
          </a:p>
          <a:p>
            <a:pPr lvl="1"/>
            <a:endParaRPr lang="en-US" dirty="0"/>
          </a:p>
          <a:p>
            <a:pPr lvl="1"/>
            <a:r>
              <a:rPr lang="en-US" dirty="0"/>
              <a:t>It serves as an interface between </a:t>
            </a:r>
            <a:r>
              <a:rPr lang="en-US" dirty="0" err="1"/>
              <a:t>.Net</a:t>
            </a:r>
            <a:r>
              <a:rPr lang="en-US" dirty="0"/>
              <a:t> application and operating system</a:t>
            </a:r>
          </a:p>
          <a:p>
            <a:pPr lvl="1"/>
            <a:endParaRPr lang="en-US" dirty="0"/>
          </a:p>
          <a:p>
            <a:pPr lvl="1"/>
            <a:r>
              <a:rPr lang="en-US" dirty="0"/>
              <a:t>It also provides other services such as </a:t>
            </a:r>
          </a:p>
          <a:p>
            <a:pPr lvl="2"/>
            <a:r>
              <a:rPr lang="en-US" dirty="0"/>
              <a:t>Loads and execute code</a:t>
            </a:r>
          </a:p>
          <a:p>
            <a:pPr lvl="2"/>
            <a:r>
              <a:rPr lang="en-US" dirty="0"/>
              <a:t>Conversion of intermediate language to native machine language</a:t>
            </a:r>
          </a:p>
          <a:p>
            <a:pPr lvl="2"/>
            <a:r>
              <a:rPr lang="en-US" dirty="0"/>
              <a:t>Manage memory</a:t>
            </a:r>
          </a:p>
          <a:p>
            <a:endParaRPr lang="en-GB" dirty="0"/>
          </a:p>
        </p:txBody>
      </p:sp>
    </p:spTree>
    <p:extLst>
      <p:ext uri="{BB962C8B-B14F-4D97-AF65-F5344CB8AC3E}">
        <p14:creationId xmlns:p14="http://schemas.microsoft.com/office/powerpoint/2010/main" val="2271056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Dot NET Platform</a:t>
            </a:r>
            <a:endParaRPr lang="en-GB" dirty="0"/>
          </a:p>
        </p:txBody>
      </p:sp>
      <p:sp>
        <p:nvSpPr>
          <p:cNvPr id="3" name="Content Placeholder 2"/>
          <p:cNvSpPr>
            <a:spLocks noGrp="1"/>
          </p:cNvSpPr>
          <p:nvPr>
            <p:ph idx="1"/>
          </p:nvPr>
        </p:nvSpPr>
        <p:spPr/>
        <p:txBody>
          <a:bodyPr/>
          <a:lstStyle/>
          <a:p>
            <a:r>
              <a:rPr lang="en-US" dirty="0"/>
              <a:t>Multilanguage Development</a:t>
            </a:r>
          </a:p>
          <a:p>
            <a:pPr lvl="1"/>
            <a:endParaRPr lang="en-US" dirty="0"/>
          </a:p>
          <a:p>
            <a:pPr lvl="1"/>
            <a:r>
              <a:rPr lang="en-US" dirty="0"/>
              <a:t>CLR provides support for multiple languages </a:t>
            </a:r>
          </a:p>
          <a:p>
            <a:pPr lvl="1" algn="just"/>
            <a:endParaRPr lang="en-US" dirty="0"/>
          </a:p>
          <a:p>
            <a:pPr lvl="1" algn="just"/>
            <a:r>
              <a:rPr lang="en-US" dirty="0"/>
              <a:t>Therefore, it is not required to develop the libraries that are already programed in other </a:t>
            </a:r>
            <a:r>
              <a:rPr lang="en-US" dirty="0" err="1"/>
              <a:t>.Net</a:t>
            </a:r>
            <a:r>
              <a:rPr lang="en-US" dirty="0"/>
              <a:t> languages because CLR allow the reuse of class library in any </a:t>
            </a:r>
            <a:r>
              <a:rPr lang="en-US" dirty="0" err="1"/>
              <a:t>.Net</a:t>
            </a:r>
            <a:r>
              <a:rPr lang="en-US" dirty="0"/>
              <a:t> language once it is programmed in particular </a:t>
            </a:r>
            <a:r>
              <a:rPr lang="en-US" dirty="0" err="1"/>
              <a:t>.Net</a:t>
            </a:r>
            <a:r>
              <a:rPr lang="en-US" dirty="0"/>
              <a:t> language. </a:t>
            </a:r>
          </a:p>
          <a:p>
            <a:endParaRPr lang="en-GB" dirty="0"/>
          </a:p>
        </p:txBody>
      </p:sp>
    </p:spTree>
    <p:extLst>
      <p:ext uri="{BB962C8B-B14F-4D97-AF65-F5344CB8AC3E}">
        <p14:creationId xmlns:p14="http://schemas.microsoft.com/office/powerpoint/2010/main" val="276238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Dot NET Platform</a:t>
            </a:r>
            <a:endParaRPr lang="en-GB" dirty="0"/>
          </a:p>
        </p:txBody>
      </p:sp>
      <p:sp>
        <p:nvSpPr>
          <p:cNvPr id="3" name="Content Placeholder 2"/>
          <p:cNvSpPr>
            <a:spLocks noGrp="1"/>
          </p:cNvSpPr>
          <p:nvPr>
            <p:ph idx="1"/>
          </p:nvPr>
        </p:nvSpPr>
        <p:spPr/>
        <p:txBody>
          <a:bodyPr/>
          <a:lstStyle/>
          <a:p>
            <a:r>
              <a:rPr lang="en-US" dirty="0"/>
              <a:t>Platform and Processor Independent</a:t>
            </a:r>
          </a:p>
          <a:p>
            <a:pPr lvl="1" algn="just"/>
            <a:endParaRPr lang="en-US" dirty="0"/>
          </a:p>
          <a:p>
            <a:pPr lvl="1" algn="just"/>
            <a:r>
              <a:rPr lang="en-US" dirty="0"/>
              <a:t>Once managed (</a:t>
            </a:r>
            <a:r>
              <a:rPr lang="en-US" dirty="0" err="1"/>
              <a:t>.Net</a:t>
            </a:r>
            <a:r>
              <a:rPr lang="en-US" dirty="0"/>
              <a:t> framework based) application is developed, it can be executed on any platform (H/W &amp; S/W) that supports CLR.</a:t>
            </a:r>
          </a:p>
          <a:p>
            <a:endParaRPr lang="en-US" dirty="0"/>
          </a:p>
          <a:p>
            <a:endParaRPr lang="en-US" dirty="0"/>
          </a:p>
        </p:txBody>
      </p:sp>
    </p:spTree>
    <p:extLst>
      <p:ext uri="{BB962C8B-B14F-4D97-AF65-F5344CB8AC3E}">
        <p14:creationId xmlns:p14="http://schemas.microsoft.com/office/powerpoint/2010/main" val="3809939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Dot NET Platform</a:t>
            </a:r>
            <a:endParaRPr lang="en-GB" dirty="0"/>
          </a:p>
        </p:txBody>
      </p:sp>
      <p:sp>
        <p:nvSpPr>
          <p:cNvPr id="3" name="Content Placeholder 2"/>
          <p:cNvSpPr>
            <a:spLocks noGrp="1"/>
          </p:cNvSpPr>
          <p:nvPr>
            <p:ph idx="1"/>
          </p:nvPr>
        </p:nvSpPr>
        <p:spPr/>
        <p:txBody>
          <a:bodyPr/>
          <a:lstStyle/>
          <a:p>
            <a:r>
              <a:rPr lang="en-US" dirty="0"/>
              <a:t>Memory Management</a:t>
            </a:r>
          </a:p>
          <a:p>
            <a:pPr lvl="1"/>
            <a:endParaRPr lang="en-US" dirty="0"/>
          </a:p>
          <a:p>
            <a:pPr lvl="1"/>
            <a:r>
              <a:rPr lang="en-US" dirty="0" err="1"/>
              <a:t>.Net</a:t>
            </a:r>
            <a:r>
              <a:rPr lang="en-US" dirty="0"/>
              <a:t> provides various mechanisms to avoid memory leaks from application. A commonly followed technique is:</a:t>
            </a:r>
          </a:p>
          <a:p>
            <a:pPr lvl="2"/>
            <a:endParaRPr lang="en-US" dirty="0"/>
          </a:p>
          <a:p>
            <a:pPr lvl="2"/>
            <a:r>
              <a:rPr lang="en-US" dirty="0"/>
              <a:t>Garbage Collection, which is automatic memory management approach for </a:t>
            </a:r>
            <a:r>
              <a:rPr lang="en-US" dirty="0" err="1"/>
              <a:t>.Net</a:t>
            </a:r>
            <a:r>
              <a:rPr lang="en-US" dirty="0"/>
              <a:t> applications.</a:t>
            </a:r>
          </a:p>
        </p:txBody>
      </p:sp>
    </p:spTree>
    <p:extLst>
      <p:ext uri="{BB962C8B-B14F-4D97-AF65-F5344CB8AC3E}">
        <p14:creationId xmlns:p14="http://schemas.microsoft.com/office/powerpoint/2010/main" val="2107606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Dot NET Platform</a:t>
            </a:r>
            <a:endParaRPr lang="en-GB" dirty="0"/>
          </a:p>
        </p:txBody>
      </p:sp>
      <p:sp>
        <p:nvSpPr>
          <p:cNvPr id="3" name="Content Placeholder 2"/>
          <p:cNvSpPr>
            <a:spLocks noGrp="1"/>
          </p:cNvSpPr>
          <p:nvPr>
            <p:ph idx="1"/>
          </p:nvPr>
        </p:nvSpPr>
        <p:spPr/>
        <p:txBody>
          <a:bodyPr>
            <a:normAutofit/>
          </a:bodyPr>
          <a:lstStyle/>
          <a:p>
            <a:r>
              <a:rPr lang="en-US" dirty="0"/>
              <a:t>Security</a:t>
            </a:r>
          </a:p>
          <a:p>
            <a:pPr lvl="1"/>
            <a:r>
              <a:rPr lang="en-US" dirty="0"/>
              <a:t>The common language runtime and the .NET provide many useful classes and services that enable developers to easily write secure code and enable system administrators to customize the permissions granted to code so that it can access protected resources. In addition, the runtime and the .NET provide useful classes and services that facilitate the use of cryptography and role-based security.</a:t>
            </a:r>
          </a:p>
          <a:p>
            <a:r>
              <a:rPr lang="en-US" dirty="0"/>
              <a:t>Interoperability</a:t>
            </a:r>
          </a:p>
          <a:p>
            <a:pPr lvl="1" algn="just"/>
            <a:r>
              <a:rPr lang="en-US" dirty="0"/>
              <a:t>The ability of one language components/</a:t>
            </a:r>
            <a:r>
              <a:rPr lang="en-US" dirty="0" err="1"/>
              <a:t>dll</a:t>
            </a:r>
            <a:r>
              <a:rPr lang="en-US" dirty="0"/>
              <a:t>/classes to be used in application that is developed in another </a:t>
            </a:r>
            <a:r>
              <a:rPr lang="en-US" dirty="0" err="1"/>
              <a:t>.Net</a:t>
            </a:r>
            <a:r>
              <a:rPr lang="en-US" dirty="0"/>
              <a:t> based language.</a:t>
            </a:r>
          </a:p>
          <a:p>
            <a:pPr lvl="1"/>
            <a:r>
              <a:rPr lang="en-US" dirty="0"/>
              <a:t>It decreases development efforts by reusing existing code stuff.</a:t>
            </a:r>
          </a:p>
          <a:p>
            <a:pPr lvl="1"/>
            <a:endParaRPr lang="en-US" dirty="0"/>
          </a:p>
        </p:txBody>
      </p:sp>
    </p:spTree>
    <p:extLst>
      <p:ext uri="{BB962C8B-B14F-4D97-AF65-F5344CB8AC3E}">
        <p14:creationId xmlns:p14="http://schemas.microsoft.com/office/powerpoint/2010/main" val="3720201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 Development Models</a:t>
            </a:r>
            <a:endParaRPr lang="en-GB" dirty="0"/>
          </a:p>
        </p:txBody>
      </p:sp>
      <p:sp>
        <p:nvSpPr>
          <p:cNvPr id="3" name="Content Placeholder 2"/>
          <p:cNvSpPr>
            <a:spLocks noGrp="1"/>
          </p:cNvSpPr>
          <p:nvPr>
            <p:ph idx="1"/>
          </p:nvPr>
        </p:nvSpPr>
        <p:spPr/>
        <p:txBody>
          <a:bodyPr>
            <a:normAutofit/>
          </a:bodyPr>
          <a:lstStyle/>
          <a:p>
            <a:r>
              <a:rPr lang="en-GB" dirty="0"/>
              <a:t>ASP supports many different development models:</a:t>
            </a:r>
          </a:p>
          <a:p>
            <a:pPr lvl="1"/>
            <a:r>
              <a:rPr lang="en-GB" dirty="0"/>
              <a:t>Classic ASP</a:t>
            </a:r>
          </a:p>
          <a:p>
            <a:pPr lvl="1"/>
            <a:r>
              <a:rPr lang="en-GB" dirty="0"/>
              <a:t>ASP.NET Web Forms</a:t>
            </a:r>
          </a:p>
          <a:p>
            <a:pPr lvl="1"/>
            <a:r>
              <a:rPr lang="en-GB" dirty="0">
                <a:solidFill>
                  <a:schemeClr val="tx1"/>
                </a:solidFill>
              </a:rPr>
              <a:t>ASP.NET MVC</a:t>
            </a:r>
          </a:p>
          <a:p>
            <a:pPr lvl="1"/>
            <a:r>
              <a:rPr lang="en-GB" dirty="0">
                <a:solidFill>
                  <a:schemeClr val="tx1"/>
                </a:solidFill>
              </a:rPr>
              <a:t>ASP.NET Web Pages</a:t>
            </a:r>
          </a:p>
          <a:p>
            <a:pPr lvl="1"/>
            <a:r>
              <a:rPr lang="en-GB" dirty="0">
                <a:solidFill>
                  <a:schemeClr val="tx1"/>
                </a:solidFill>
              </a:rPr>
              <a:t>ASP.NET API</a:t>
            </a:r>
          </a:p>
          <a:p>
            <a:pPr lvl="1"/>
            <a:r>
              <a:rPr lang="en-GB" dirty="0">
                <a:solidFill>
                  <a:schemeClr val="tx1"/>
                </a:solidFill>
              </a:rPr>
              <a:t>ASP.NET Core</a:t>
            </a:r>
          </a:p>
          <a:p>
            <a:endParaRPr lang="en-GB" dirty="0"/>
          </a:p>
        </p:txBody>
      </p:sp>
    </p:spTree>
    <p:extLst>
      <p:ext uri="{BB962C8B-B14F-4D97-AF65-F5344CB8AC3E}">
        <p14:creationId xmlns:p14="http://schemas.microsoft.com/office/powerpoint/2010/main" val="3590771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Classic ASP - Active Server Pages</a:t>
            </a:r>
          </a:p>
        </p:txBody>
      </p:sp>
      <p:sp>
        <p:nvSpPr>
          <p:cNvPr id="3" name="Content Placeholder 2"/>
          <p:cNvSpPr>
            <a:spLocks noGrp="1"/>
          </p:cNvSpPr>
          <p:nvPr>
            <p:ph idx="1"/>
          </p:nvPr>
        </p:nvSpPr>
        <p:spPr/>
        <p:txBody>
          <a:bodyPr/>
          <a:lstStyle/>
          <a:p>
            <a:r>
              <a:rPr lang="en-US" dirty="0"/>
              <a:t>ASP (aka Classic ASP) was introduced in 1998 as Microsoft's first server side scripting language.</a:t>
            </a:r>
          </a:p>
          <a:p>
            <a:r>
              <a:rPr lang="en-US" dirty="0"/>
              <a:t>Classic ASP pages have the file extension </a:t>
            </a:r>
            <a:r>
              <a:rPr lang="en-US" b="1" dirty="0"/>
              <a:t>.asp</a:t>
            </a:r>
            <a:r>
              <a:rPr lang="en-US" dirty="0"/>
              <a:t> and are normally written in VBScript.</a:t>
            </a:r>
          </a:p>
        </p:txBody>
      </p:sp>
    </p:spTree>
    <p:extLst>
      <p:ext uri="{BB962C8B-B14F-4D97-AF65-F5344CB8AC3E}">
        <p14:creationId xmlns:p14="http://schemas.microsoft.com/office/powerpoint/2010/main" val="3469779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ASP.NET</a:t>
            </a:r>
          </a:p>
        </p:txBody>
      </p:sp>
      <p:sp>
        <p:nvSpPr>
          <p:cNvPr id="3" name="Content Placeholder 2"/>
          <p:cNvSpPr>
            <a:spLocks noGrp="1"/>
          </p:cNvSpPr>
          <p:nvPr>
            <p:ph idx="1"/>
          </p:nvPr>
        </p:nvSpPr>
        <p:spPr/>
        <p:txBody>
          <a:bodyPr>
            <a:normAutofit/>
          </a:bodyPr>
          <a:lstStyle/>
          <a:p>
            <a:r>
              <a:rPr lang="en-US" dirty="0"/>
              <a:t>ASP.NET was released in 2002 as a successor to Classic ASP.</a:t>
            </a:r>
          </a:p>
          <a:p>
            <a:r>
              <a:rPr lang="en-US" dirty="0"/>
              <a:t>ASP.NET pages have the extension </a:t>
            </a:r>
            <a:r>
              <a:rPr lang="en-US" b="1" dirty="0"/>
              <a:t>.</a:t>
            </a:r>
            <a:r>
              <a:rPr lang="en-US" b="1" dirty="0" err="1"/>
              <a:t>aspx</a:t>
            </a:r>
            <a:r>
              <a:rPr lang="en-US" dirty="0"/>
              <a:t> and are normally written in C# (C sharp).</a:t>
            </a:r>
          </a:p>
          <a:p>
            <a:r>
              <a:rPr lang="en-US" dirty="0"/>
              <a:t>ASP.NET 4.6 is the latest official version of ASP.NET.</a:t>
            </a:r>
          </a:p>
          <a:p>
            <a:r>
              <a:rPr lang="en-US" dirty="0"/>
              <a:t>ASP.NET 5 was expected to be an important redesign of ASP.NET.</a:t>
            </a:r>
          </a:p>
          <a:p>
            <a:r>
              <a:rPr lang="en-US" dirty="0"/>
              <a:t>However, the development of ASP.NET 5 was stopped in favor of </a:t>
            </a:r>
            <a:r>
              <a:rPr lang="en-US" dirty="0">
                <a:solidFill>
                  <a:srgbClr val="00B050"/>
                </a:solidFill>
              </a:rPr>
              <a:t>ASP.NET Core.</a:t>
            </a:r>
            <a:endParaRPr lang="en-US" dirty="0"/>
          </a:p>
        </p:txBody>
      </p:sp>
    </p:spTree>
    <p:extLst>
      <p:ext uri="{BB962C8B-B14F-4D97-AF65-F5344CB8AC3E}">
        <p14:creationId xmlns:p14="http://schemas.microsoft.com/office/powerpoint/2010/main" val="50826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 (IP)</a:t>
            </a:r>
            <a:endParaRPr lang="en-GB" dirty="0"/>
          </a:p>
        </p:txBody>
      </p:sp>
      <p:sp>
        <p:nvSpPr>
          <p:cNvPr id="3" name="Content Placeholder 2"/>
          <p:cNvSpPr>
            <a:spLocks noGrp="1"/>
          </p:cNvSpPr>
          <p:nvPr>
            <p:ph idx="1"/>
          </p:nvPr>
        </p:nvSpPr>
        <p:spPr/>
        <p:txBody>
          <a:bodyPr/>
          <a:lstStyle/>
          <a:p>
            <a:r>
              <a:rPr lang="en-US" dirty="0"/>
              <a:t>Principle protocol for attempting to send data between two computers.</a:t>
            </a:r>
          </a:p>
          <a:p>
            <a:r>
              <a:rPr lang="en-US" dirty="0"/>
              <a:t>Each device has an IP address.</a:t>
            </a:r>
          </a:p>
          <a:p>
            <a:endParaRPr lang="en-GB" dirty="0"/>
          </a:p>
        </p:txBody>
      </p:sp>
      <p:pic>
        <p:nvPicPr>
          <p:cNvPr id="4" name="Picture 3"/>
          <p:cNvPicPr>
            <a:picLocks noChangeAspect="1"/>
          </p:cNvPicPr>
          <p:nvPr/>
        </p:nvPicPr>
        <p:blipFill>
          <a:blip r:embed="rId2"/>
          <a:stretch>
            <a:fillRect/>
          </a:stretch>
        </p:blipFill>
        <p:spPr>
          <a:xfrm>
            <a:off x="1614227" y="3522996"/>
            <a:ext cx="8963544" cy="2246740"/>
          </a:xfrm>
          <a:prstGeom prst="rect">
            <a:avLst/>
          </a:prstGeom>
        </p:spPr>
      </p:pic>
    </p:spTree>
    <p:extLst>
      <p:ext uri="{BB962C8B-B14F-4D97-AF65-F5344CB8AC3E}">
        <p14:creationId xmlns:p14="http://schemas.microsoft.com/office/powerpoint/2010/main" val="1162361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ASP.NET Web Pages</a:t>
            </a:r>
          </a:p>
        </p:txBody>
      </p:sp>
      <p:sp>
        <p:nvSpPr>
          <p:cNvPr id="3" name="Content Placeholder 2"/>
          <p:cNvSpPr>
            <a:spLocks noGrp="1"/>
          </p:cNvSpPr>
          <p:nvPr>
            <p:ph idx="1"/>
          </p:nvPr>
        </p:nvSpPr>
        <p:spPr/>
        <p:txBody>
          <a:bodyPr/>
          <a:lstStyle/>
          <a:p>
            <a:r>
              <a:rPr lang="en-US" dirty="0"/>
              <a:t>ASP.NET Web Pages is an SPA application model (Single Page Application).</a:t>
            </a:r>
          </a:p>
          <a:p>
            <a:r>
              <a:rPr lang="en-US" dirty="0"/>
              <a:t>The SPA model is quite similar to PHP and Classic ASP.</a:t>
            </a:r>
          </a:p>
          <a:p>
            <a:r>
              <a:rPr lang="en-US" dirty="0"/>
              <a:t>ASP.NET Web Pages is being merged into the new </a:t>
            </a:r>
            <a:r>
              <a:rPr lang="en-US" dirty="0">
                <a:solidFill>
                  <a:srgbClr val="00B050"/>
                </a:solidFill>
              </a:rPr>
              <a:t>ASP.NET Core</a:t>
            </a:r>
            <a:r>
              <a:rPr lang="en-US" dirty="0"/>
              <a:t>.</a:t>
            </a:r>
          </a:p>
        </p:txBody>
      </p:sp>
    </p:spTree>
    <p:extLst>
      <p:ext uri="{BB962C8B-B14F-4D97-AF65-F5344CB8AC3E}">
        <p14:creationId xmlns:p14="http://schemas.microsoft.com/office/powerpoint/2010/main" val="1314398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a:t>
            </a:r>
            <a:endParaRPr lang="en-GB" dirty="0"/>
          </a:p>
        </p:txBody>
      </p:sp>
      <p:sp>
        <p:nvSpPr>
          <p:cNvPr id="3" name="Content Placeholder 2"/>
          <p:cNvSpPr>
            <a:spLocks noGrp="1"/>
          </p:cNvSpPr>
          <p:nvPr>
            <p:ph idx="1"/>
          </p:nvPr>
        </p:nvSpPr>
        <p:spPr/>
        <p:txBody>
          <a:bodyPr/>
          <a:lstStyle/>
          <a:p>
            <a:r>
              <a:rPr lang="en-US" dirty="0"/>
              <a:t>ASP.NET MVC is an MVC application model (Model-View-Controller).</a:t>
            </a:r>
          </a:p>
          <a:p>
            <a:r>
              <a:rPr lang="en-US" dirty="0"/>
              <a:t>ASP.NET MVC is being merged into the new </a:t>
            </a:r>
            <a:r>
              <a:rPr lang="en-US" dirty="0">
                <a:solidFill>
                  <a:srgbClr val="00B050"/>
                </a:solidFill>
              </a:rPr>
              <a:t>ASP.NET Core</a:t>
            </a:r>
            <a:r>
              <a:rPr lang="en-US" dirty="0"/>
              <a:t>.</a:t>
            </a:r>
          </a:p>
          <a:p>
            <a:endParaRPr lang="en-GB" dirty="0"/>
          </a:p>
        </p:txBody>
      </p:sp>
    </p:spTree>
    <p:extLst>
      <p:ext uri="{BB962C8B-B14F-4D97-AF65-F5344CB8AC3E}">
        <p14:creationId xmlns:p14="http://schemas.microsoft.com/office/powerpoint/2010/main" val="2770914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API</a:t>
            </a:r>
            <a:endParaRPr lang="en-GB" dirty="0"/>
          </a:p>
        </p:txBody>
      </p:sp>
      <p:sp>
        <p:nvSpPr>
          <p:cNvPr id="3" name="Content Placeholder 2"/>
          <p:cNvSpPr>
            <a:spLocks noGrp="1"/>
          </p:cNvSpPr>
          <p:nvPr>
            <p:ph idx="1"/>
          </p:nvPr>
        </p:nvSpPr>
        <p:spPr/>
        <p:txBody>
          <a:bodyPr/>
          <a:lstStyle/>
          <a:p>
            <a:r>
              <a:rPr lang="en-US" dirty="0"/>
              <a:t>ASP.NET API is an API application model (Application Programming Interface).</a:t>
            </a:r>
          </a:p>
          <a:p>
            <a:r>
              <a:rPr lang="en-US" dirty="0"/>
              <a:t>ASP.NET API is being merged into the new </a:t>
            </a:r>
            <a:r>
              <a:rPr lang="en-US" dirty="0">
                <a:solidFill>
                  <a:srgbClr val="00B050"/>
                </a:solidFill>
              </a:rPr>
              <a:t>ASP.NET Core</a:t>
            </a:r>
            <a:r>
              <a:rPr lang="en-US" dirty="0"/>
              <a:t>.</a:t>
            </a:r>
          </a:p>
        </p:txBody>
      </p:sp>
    </p:spTree>
    <p:extLst>
      <p:ext uri="{BB962C8B-B14F-4D97-AF65-F5344CB8AC3E}">
        <p14:creationId xmlns:p14="http://schemas.microsoft.com/office/powerpoint/2010/main" val="496351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Web Forms</a:t>
            </a:r>
            <a:endParaRPr lang="en-GB" dirty="0"/>
          </a:p>
        </p:txBody>
      </p:sp>
      <p:sp>
        <p:nvSpPr>
          <p:cNvPr id="3" name="Content Placeholder 2"/>
          <p:cNvSpPr>
            <a:spLocks noGrp="1"/>
          </p:cNvSpPr>
          <p:nvPr>
            <p:ph idx="1"/>
          </p:nvPr>
        </p:nvSpPr>
        <p:spPr/>
        <p:txBody>
          <a:bodyPr/>
          <a:lstStyle/>
          <a:p>
            <a:r>
              <a:rPr lang="en-US" dirty="0"/>
              <a:t>ASP.NET Web Forms is an event driven application model.</a:t>
            </a:r>
          </a:p>
          <a:p>
            <a:r>
              <a:rPr lang="en-US" dirty="0"/>
              <a:t>ASP.NET Web Forms is </a:t>
            </a:r>
            <a:r>
              <a:rPr lang="en-US" b="1" dirty="0"/>
              <a:t>not</a:t>
            </a:r>
            <a:r>
              <a:rPr lang="en-US" dirty="0"/>
              <a:t> a part of the new ASP.NET Core.</a:t>
            </a:r>
          </a:p>
          <a:p>
            <a:endParaRPr lang="en-GB" dirty="0"/>
          </a:p>
        </p:txBody>
      </p:sp>
    </p:spTree>
    <p:extLst>
      <p:ext uri="{BB962C8B-B14F-4D97-AF65-F5344CB8AC3E}">
        <p14:creationId xmlns:p14="http://schemas.microsoft.com/office/powerpoint/2010/main" val="2215696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ASP.NET Core</a:t>
            </a:r>
          </a:p>
        </p:txBody>
      </p:sp>
      <p:sp>
        <p:nvSpPr>
          <p:cNvPr id="3" name="Content Placeholder 2"/>
          <p:cNvSpPr>
            <a:spLocks noGrp="1"/>
          </p:cNvSpPr>
          <p:nvPr>
            <p:ph idx="1"/>
          </p:nvPr>
        </p:nvSpPr>
        <p:spPr/>
        <p:txBody>
          <a:bodyPr/>
          <a:lstStyle/>
          <a:p>
            <a:r>
              <a:rPr lang="en-GB" dirty="0"/>
              <a:t>ASP.NET Core was released in 2016.</a:t>
            </a:r>
          </a:p>
          <a:p>
            <a:r>
              <a:rPr lang="en-GB" dirty="0"/>
              <a:t>ASP.NET Core merges ASP.NET MVC, ASP.NET Web API, and ASP.NET Web Pages into one application framework.</a:t>
            </a:r>
          </a:p>
          <a:p>
            <a:endParaRPr lang="en-GB" dirty="0"/>
          </a:p>
        </p:txBody>
      </p:sp>
    </p:spTree>
    <p:extLst>
      <p:ext uri="{BB962C8B-B14F-4D97-AF65-F5344CB8AC3E}">
        <p14:creationId xmlns:p14="http://schemas.microsoft.com/office/powerpoint/2010/main" val="3699535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 Architecture"/>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417" t="-2926" r="417" b="12075"/>
          <a:stretch/>
        </p:blipFill>
        <p:spPr bwMode="auto">
          <a:xfrm>
            <a:off x="3200400" y="550863"/>
            <a:ext cx="6096000" cy="551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51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 (Cont’d)</a:t>
            </a:r>
            <a:endParaRPr lang="en-GB" dirty="0"/>
          </a:p>
        </p:txBody>
      </p:sp>
      <p:sp>
        <p:nvSpPr>
          <p:cNvPr id="3" name="Content Placeholder 2"/>
          <p:cNvSpPr>
            <a:spLocks noGrp="1"/>
          </p:cNvSpPr>
          <p:nvPr>
            <p:ph idx="1"/>
          </p:nvPr>
        </p:nvSpPr>
        <p:spPr/>
        <p:txBody>
          <a:bodyPr/>
          <a:lstStyle/>
          <a:p>
            <a:r>
              <a:rPr lang="en-US" dirty="0"/>
              <a:t>The first major version of IP, now referred to as </a:t>
            </a:r>
            <a:r>
              <a:rPr lang="en-GB" b="1" dirty="0"/>
              <a:t>Internet Protocol Version 4 (IPv4) </a:t>
            </a:r>
            <a:r>
              <a:rPr lang="en-GB" dirty="0"/>
              <a:t>is the dominant </a:t>
            </a:r>
            <a:r>
              <a:rPr lang="en-US" dirty="0"/>
              <a:t>protocol of the Internet, although the successor, </a:t>
            </a:r>
            <a:r>
              <a:rPr lang="en-GB" b="1" dirty="0"/>
              <a:t>Internet Protocol Version 6 (IPv6) </a:t>
            </a:r>
            <a:r>
              <a:rPr lang="en-GB" dirty="0"/>
              <a:t>is in active, growing deployment worldwide.</a:t>
            </a:r>
          </a:p>
          <a:p>
            <a:pPr marL="0" indent="0" algn="ctr">
              <a:buNone/>
            </a:pPr>
            <a:r>
              <a:rPr lang="en-US" sz="2000" dirty="0"/>
              <a:t>While IPv4 allows 32 bits for an IP address, and can therefore support 2</a:t>
            </a:r>
            <a:r>
              <a:rPr lang="en-US" sz="2000" baseline="30000" dirty="0"/>
              <a:t>32</a:t>
            </a:r>
            <a:r>
              <a:rPr lang="en-US" sz="2000" dirty="0"/>
              <a:t> (4,294,967,296) addresses, IPv6 uses 128‐bit addresses, so the new address space supports 2</a:t>
            </a:r>
            <a:r>
              <a:rPr lang="en-US" sz="2000" baseline="30000" dirty="0"/>
              <a:t>128</a:t>
            </a:r>
            <a:r>
              <a:rPr lang="en-US" sz="2000" dirty="0"/>
              <a:t> (approximately 340 undecillion or 3.4×10</a:t>
            </a:r>
            <a:r>
              <a:rPr lang="en-US" sz="2000" baseline="30000" dirty="0"/>
              <a:t>38</a:t>
            </a:r>
            <a:r>
              <a:rPr lang="en-US" sz="2000" dirty="0"/>
              <a:t>) addresses.</a:t>
            </a:r>
          </a:p>
          <a:p>
            <a:r>
              <a:rPr lang="en-US" dirty="0"/>
              <a:t>You can find your local IP address using “ipconfig” on Windows. </a:t>
            </a:r>
            <a:endParaRPr lang="en-GB" dirty="0"/>
          </a:p>
        </p:txBody>
      </p:sp>
    </p:spTree>
    <p:extLst>
      <p:ext uri="{BB962C8B-B14F-4D97-AF65-F5344CB8AC3E}">
        <p14:creationId xmlns:p14="http://schemas.microsoft.com/office/powerpoint/2010/main" val="52534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Transmission Control Protocol (TCP)</a:t>
            </a:r>
          </a:p>
        </p:txBody>
      </p:sp>
      <p:sp>
        <p:nvSpPr>
          <p:cNvPr id="3" name="Content Placeholder 2"/>
          <p:cNvSpPr>
            <a:spLocks noGrp="1"/>
          </p:cNvSpPr>
          <p:nvPr>
            <p:ph idx="1"/>
          </p:nvPr>
        </p:nvSpPr>
        <p:spPr/>
        <p:txBody>
          <a:bodyPr>
            <a:normAutofit/>
          </a:bodyPr>
          <a:lstStyle/>
          <a:p>
            <a:r>
              <a:rPr lang="en-US" dirty="0"/>
              <a:t>The Transmission Control Protocol (</a:t>
            </a:r>
            <a:r>
              <a:rPr lang="en-US" b="1" dirty="0"/>
              <a:t>TCP</a:t>
            </a:r>
            <a:r>
              <a:rPr lang="en-US" dirty="0"/>
              <a:t>) is one of the core protocols of the Internet Protocol Suite.</a:t>
            </a:r>
          </a:p>
          <a:p>
            <a:pPr lvl="1"/>
            <a:r>
              <a:rPr lang="en-GB" dirty="0"/>
              <a:t>Adds multiplexing</a:t>
            </a:r>
          </a:p>
          <a:p>
            <a:r>
              <a:rPr lang="en-US" b="1" dirty="0"/>
              <a:t>Multiplexing: </a:t>
            </a:r>
            <a:r>
              <a:rPr lang="en-US" dirty="0"/>
              <a:t>multiple programs using the same IP </a:t>
            </a:r>
            <a:r>
              <a:rPr lang="en-GB" dirty="0"/>
              <a:t>address.</a:t>
            </a:r>
          </a:p>
          <a:p>
            <a:pPr lvl="1"/>
            <a:r>
              <a:rPr lang="en-US" dirty="0"/>
              <a:t>Examples: FTP (21), SMTP (25) and HTTP (80).</a:t>
            </a:r>
          </a:p>
          <a:p>
            <a:r>
              <a:rPr lang="en-US" dirty="0"/>
              <a:t>List of TCP Port Numbers</a:t>
            </a:r>
          </a:p>
          <a:p>
            <a:r>
              <a:rPr lang="en-US" dirty="0"/>
              <a:t>Some programs (games, streaming media programs) use simpler UDP protocol instead of TCP.</a:t>
            </a:r>
          </a:p>
          <a:p>
            <a:pPr lvl="1"/>
            <a:r>
              <a:rPr lang="en-GB" b="1" dirty="0"/>
              <a:t>Wikipedia: </a:t>
            </a:r>
            <a:r>
              <a:rPr lang="en-GB" dirty="0">
                <a:hlinkClick r:id="rId3"/>
              </a:rPr>
              <a:t>http://en.wikipedia.org/wiki/Tcp_protocol</a:t>
            </a:r>
            <a:endParaRPr lang="en-GB" dirty="0"/>
          </a:p>
          <a:p>
            <a:pPr lvl="1"/>
            <a:endParaRPr lang="en-GB" dirty="0"/>
          </a:p>
        </p:txBody>
      </p:sp>
    </p:spTree>
    <p:extLst>
      <p:ext uri="{BB962C8B-B14F-4D97-AF65-F5344CB8AC3E}">
        <p14:creationId xmlns:p14="http://schemas.microsoft.com/office/powerpoint/2010/main" val="243772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Servers (DNS)</a:t>
            </a:r>
            <a:endParaRPr lang="en-GB" dirty="0"/>
          </a:p>
        </p:txBody>
      </p:sp>
      <p:sp>
        <p:nvSpPr>
          <p:cNvPr id="3" name="Content Placeholder 2"/>
          <p:cNvSpPr>
            <a:spLocks noGrp="1"/>
          </p:cNvSpPr>
          <p:nvPr>
            <p:ph idx="1"/>
          </p:nvPr>
        </p:nvSpPr>
        <p:spPr/>
        <p:txBody>
          <a:bodyPr/>
          <a:lstStyle/>
          <a:p>
            <a:r>
              <a:rPr lang="en-US" dirty="0"/>
              <a:t>Set of servers that translate names to IP addresses.</a:t>
            </a:r>
          </a:p>
          <a:p>
            <a:pPr lvl="1"/>
            <a:r>
              <a:rPr lang="en-US" dirty="0"/>
              <a:t>Example: </a:t>
            </a:r>
            <a:r>
              <a:rPr lang="en-US" dirty="0">
                <a:hlinkClick r:id="rId2"/>
              </a:rPr>
              <a:t>www.google.com</a:t>
            </a:r>
            <a:r>
              <a:rPr lang="en-US" dirty="0"/>
              <a:t> </a:t>
            </a:r>
            <a:r>
              <a:rPr lang="en-GB" dirty="0"/>
              <a:t>→ 216.58.212.196 </a:t>
            </a:r>
          </a:p>
          <a:p>
            <a:pPr lvl="1"/>
            <a:r>
              <a:rPr lang="en-GB" dirty="0"/>
              <a:t>If it has changed, then go to terminal and type: </a:t>
            </a:r>
          </a:p>
          <a:p>
            <a:pPr lvl="1"/>
            <a:r>
              <a:rPr lang="en-GB" dirty="0"/>
              <a:t>	</a:t>
            </a:r>
            <a:r>
              <a:rPr lang="en-GB" b="1" dirty="0" err="1"/>
              <a:t>nslookup</a:t>
            </a:r>
            <a:r>
              <a:rPr lang="en-GB" b="1" dirty="0"/>
              <a:t> </a:t>
            </a:r>
            <a:r>
              <a:rPr lang="en-GB" b="1" dirty="0">
                <a:hlinkClick r:id="rId2"/>
              </a:rPr>
              <a:t>www.google.com</a:t>
            </a:r>
            <a:r>
              <a:rPr lang="en-GB" b="1" dirty="0"/>
              <a:t> </a:t>
            </a:r>
          </a:p>
          <a:p>
            <a:pPr lvl="1"/>
            <a:r>
              <a:rPr lang="en-GB" dirty="0"/>
              <a:t>and it will give you the IP address)</a:t>
            </a:r>
            <a:endParaRPr lang="en-US" dirty="0"/>
          </a:p>
          <a:p>
            <a:endParaRPr lang="en-US" dirty="0"/>
          </a:p>
          <a:p>
            <a:endParaRPr lang="en-GB" dirty="0"/>
          </a:p>
        </p:txBody>
      </p:sp>
    </p:spTree>
    <p:extLst>
      <p:ext uri="{BB962C8B-B14F-4D97-AF65-F5344CB8AC3E}">
        <p14:creationId xmlns:p14="http://schemas.microsoft.com/office/powerpoint/2010/main" val="222043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Wide Web</a:t>
            </a:r>
            <a:endParaRPr lang="en-GB" dirty="0"/>
          </a:p>
        </p:txBody>
      </p:sp>
      <p:sp>
        <p:nvSpPr>
          <p:cNvPr id="3" name="Content Placeholder 2"/>
          <p:cNvSpPr>
            <a:spLocks noGrp="1"/>
          </p:cNvSpPr>
          <p:nvPr>
            <p:ph idx="1"/>
          </p:nvPr>
        </p:nvSpPr>
        <p:spPr/>
        <p:txBody>
          <a:bodyPr/>
          <a:lstStyle/>
          <a:p>
            <a:r>
              <a:rPr lang="en-US" b="1" dirty="0"/>
              <a:t>World Wide Web ≠ The Internet</a:t>
            </a:r>
          </a:p>
          <a:p>
            <a:r>
              <a:rPr lang="en-US" dirty="0"/>
              <a:t>The Internet is a </a:t>
            </a:r>
            <a:r>
              <a:rPr lang="en-US" b="1" dirty="0"/>
              <a:t>hardware and software infrastructure </a:t>
            </a:r>
            <a:r>
              <a:rPr lang="en-US" dirty="0"/>
              <a:t>that </a:t>
            </a:r>
            <a:r>
              <a:rPr lang="en-GB" dirty="0"/>
              <a:t>provides connectivity between computers.</a:t>
            </a:r>
            <a:endParaRPr lang="en-US" dirty="0"/>
          </a:p>
          <a:p>
            <a:r>
              <a:rPr lang="en-US" dirty="0"/>
              <a:t>In contrast, </a:t>
            </a:r>
            <a:r>
              <a:rPr lang="en-US" b="1" dirty="0"/>
              <a:t>World Wide Web is one of the services that run </a:t>
            </a:r>
            <a:r>
              <a:rPr lang="en-GB" b="1" dirty="0"/>
              <a:t>on the Internet</a:t>
            </a:r>
            <a:r>
              <a:rPr lang="en-GB" dirty="0"/>
              <a:t>.</a:t>
            </a:r>
            <a:endParaRPr lang="en-US" dirty="0"/>
          </a:p>
        </p:txBody>
      </p:sp>
    </p:spTree>
    <p:extLst>
      <p:ext uri="{BB962C8B-B14F-4D97-AF65-F5344CB8AC3E}">
        <p14:creationId xmlns:p14="http://schemas.microsoft.com/office/powerpoint/2010/main" val="113078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Web Work?</a:t>
            </a:r>
            <a:endParaRPr lang="en-GB" dirty="0"/>
          </a:p>
        </p:txBody>
      </p:sp>
      <p:sp>
        <p:nvSpPr>
          <p:cNvPr id="3" name="Content Placeholder 2"/>
          <p:cNvSpPr>
            <a:spLocks noGrp="1"/>
          </p:cNvSpPr>
          <p:nvPr>
            <p:ph idx="1"/>
          </p:nvPr>
        </p:nvSpPr>
        <p:spPr/>
        <p:txBody>
          <a:bodyPr/>
          <a:lstStyle/>
          <a:p>
            <a:r>
              <a:rPr lang="en-US" dirty="0"/>
              <a:t>Information is stored in documents called </a:t>
            </a:r>
            <a:r>
              <a:rPr lang="en-US" b="1" dirty="0"/>
              <a:t>Web pages</a:t>
            </a:r>
            <a:r>
              <a:rPr lang="en-US" dirty="0"/>
              <a:t>.</a:t>
            </a:r>
          </a:p>
          <a:p>
            <a:r>
              <a:rPr lang="en-US" dirty="0"/>
              <a:t>Web pages are files stored on computers called </a:t>
            </a:r>
            <a:r>
              <a:rPr lang="en-US" b="1" dirty="0"/>
              <a:t>Web servers</a:t>
            </a:r>
            <a:r>
              <a:rPr lang="en-US" dirty="0"/>
              <a:t>.</a:t>
            </a:r>
          </a:p>
          <a:p>
            <a:r>
              <a:rPr lang="en-US" dirty="0"/>
              <a:t>Computers/Devices reading the Web pages are called </a:t>
            </a:r>
            <a:r>
              <a:rPr lang="en-US" b="1" dirty="0"/>
              <a:t>Web </a:t>
            </a:r>
            <a:r>
              <a:rPr lang="en-GB" b="1" dirty="0"/>
              <a:t>clients</a:t>
            </a:r>
            <a:r>
              <a:rPr lang="en-GB" dirty="0"/>
              <a:t>.</a:t>
            </a:r>
          </a:p>
          <a:p>
            <a:r>
              <a:rPr lang="en-US" dirty="0"/>
              <a:t>Web clients view the pages with a program called a </a:t>
            </a:r>
            <a:r>
              <a:rPr lang="en-US" b="1" dirty="0"/>
              <a:t>Web </a:t>
            </a:r>
            <a:r>
              <a:rPr lang="en-GB" b="1" dirty="0"/>
              <a:t>browser</a:t>
            </a:r>
            <a:r>
              <a:rPr lang="en-GB" dirty="0"/>
              <a:t>.</a:t>
            </a:r>
          </a:p>
        </p:txBody>
      </p:sp>
    </p:spTree>
    <p:extLst>
      <p:ext uri="{BB962C8B-B14F-4D97-AF65-F5344CB8AC3E}">
        <p14:creationId xmlns:p14="http://schemas.microsoft.com/office/powerpoint/2010/main" val="610416495"/>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2200</Words>
  <Application>Microsoft Office PowerPoint</Application>
  <PresentationFormat>Widescreen</PresentationFormat>
  <Paragraphs>271</Paragraphs>
  <Slides>45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Avenir Next LT Pro</vt:lpstr>
      <vt:lpstr>Calibri</vt:lpstr>
      <vt:lpstr>Posterama</vt:lpstr>
      <vt:lpstr>Times New Roman</vt:lpstr>
      <vt:lpstr>SplashVTI</vt:lpstr>
      <vt:lpstr>Web Application Development</vt:lpstr>
      <vt:lpstr>Web Application Development</vt:lpstr>
      <vt:lpstr>The Internet</vt:lpstr>
      <vt:lpstr>Internet Protocol (IP)</vt:lpstr>
      <vt:lpstr>Internet Protocol (Cont’d)</vt:lpstr>
      <vt:lpstr>Transmission Control Protocol (TCP)</vt:lpstr>
      <vt:lpstr>Domain Name Servers (DNS)</vt:lpstr>
      <vt:lpstr>World Wide Web</vt:lpstr>
      <vt:lpstr>How does Web Work?</vt:lpstr>
      <vt:lpstr>Web Server</vt:lpstr>
      <vt:lpstr>Web Browser</vt:lpstr>
      <vt:lpstr>Hypertext Transport Protocol (HTTP)</vt:lpstr>
      <vt:lpstr>HTTP Error Codes</vt:lpstr>
      <vt:lpstr>Uniform Resource Locator (URL)</vt:lpstr>
      <vt:lpstr>Client Server Request/Response</vt:lpstr>
      <vt:lpstr>Benefits</vt:lpstr>
      <vt:lpstr>Limitations</vt:lpstr>
      <vt:lpstr>Static Web Page</vt:lpstr>
      <vt:lpstr>Web Application</vt:lpstr>
      <vt:lpstr>Complexity of Web Based Systems</vt:lpstr>
      <vt:lpstr>Basics of C# Programming</vt:lpstr>
      <vt:lpstr>C# Syntax and Structure</vt:lpstr>
      <vt:lpstr>Control Structures</vt:lpstr>
      <vt:lpstr>Functions and Methods</vt:lpstr>
      <vt:lpstr> Object-Oriented Programming (OOP) in C#</vt:lpstr>
      <vt:lpstr> Object-Oriented Programming (OOP) in C#</vt:lpstr>
      <vt:lpstr>Introduction</vt:lpstr>
      <vt:lpstr>Dot NET Architectural Hierarchy </vt:lpstr>
      <vt:lpstr>Components of Dot NET Framework</vt:lpstr>
      <vt:lpstr>Components of Dot NET Framework</vt:lpstr>
      <vt:lpstr>Components of Dot NET Framework</vt:lpstr>
      <vt:lpstr>Components of Dot NET Framework</vt:lpstr>
      <vt:lpstr>Features of Dot NET Platform</vt:lpstr>
      <vt:lpstr>Features of Dot NET Platform</vt:lpstr>
      <vt:lpstr>Features of Dot NET Platform</vt:lpstr>
      <vt:lpstr>Features of Dot NET Platform</vt:lpstr>
      <vt:lpstr>ASP Development Models</vt:lpstr>
      <vt:lpstr>Classic ASP - Active Server Pages</vt:lpstr>
      <vt:lpstr>ASP.NET</vt:lpstr>
      <vt:lpstr>ASP.NET Web Pages</vt:lpstr>
      <vt:lpstr>ASP.NET MVC</vt:lpstr>
      <vt:lpstr>ASP.NET API</vt:lpstr>
      <vt:lpstr>ASP.NET Web Forms</vt:lpstr>
      <vt:lpstr>ASP.NET Core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dc:title>
  <dc:creator>Ebad Majeed</dc:creator>
  <cp:lastModifiedBy>Ebad Majeed</cp:lastModifiedBy>
  <cp:revision>1</cp:revision>
  <dcterms:created xsi:type="dcterms:W3CDTF">2024-01-23T21:36:53Z</dcterms:created>
  <dcterms:modified xsi:type="dcterms:W3CDTF">2024-01-23T22:40:32Z</dcterms:modified>
</cp:coreProperties>
</file>