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270" r:id="rId11"/>
    <p:sldId id="271" r:id="rId12"/>
    <p:sldId id="272" r:id="rId13"/>
    <p:sldId id="273" r:id="rId14"/>
    <p:sldId id="274" r:id="rId15"/>
    <p:sldId id="311" r:id="rId16"/>
    <p:sldId id="312" r:id="rId17"/>
    <p:sldId id="313" r:id="rId18"/>
    <p:sldId id="314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6307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1367B-5BCF-49B5-AD16-907FCE818ACD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C49C0-AE7B-4B6F-A339-BAAB02882F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440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entityframeworkcore</a:t>
            </a:r>
            <a:r>
              <a:rPr lang="en-US" dirty="0"/>
              <a:t> from </a:t>
            </a:r>
            <a:r>
              <a:rPr lang="en-US" dirty="0" err="1"/>
              <a:t>nuget</a:t>
            </a:r>
            <a:r>
              <a:rPr lang="en-US" dirty="0"/>
              <a:t> package manager to remove the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9F91-B322-4933-9599-CAF8D674D7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sqlserver</a:t>
            </a:r>
            <a:r>
              <a:rPr lang="en-US" dirty="0"/>
              <a:t> (</a:t>
            </a:r>
            <a:r>
              <a:rPr lang="en-US" dirty="0" err="1"/>
              <a:t>entityframeworkcore</a:t>
            </a:r>
            <a:r>
              <a:rPr lang="en-US" dirty="0"/>
              <a:t>) dependency using </a:t>
            </a:r>
            <a:r>
              <a:rPr lang="en-US" dirty="0" err="1"/>
              <a:t>nuget</a:t>
            </a:r>
            <a:r>
              <a:rPr lang="en-US" dirty="0"/>
              <a:t> package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9F91-B322-4933-9599-CAF8D674D7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8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Install tools (</a:t>
            </a:r>
            <a:r>
              <a:rPr lang="en-US" dirty="0" err="1"/>
              <a:t>entityframeworkcore</a:t>
            </a:r>
            <a:r>
              <a:rPr lang="en-US" dirty="0"/>
              <a:t>) dependency using </a:t>
            </a:r>
            <a:r>
              <a:rPr lang="en-US" dirty="0" err="1"/>
              <a:t>nuget</a:t>
            </a:r>
            <a:r>
              <a:rPr lang="en-US" dirty="0"/>
              <a:t> package manager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C49C0-AE7B-4B6F-A339-BAAB02882F7E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66029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to many relationship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CBF84-00E5-47B8-9B8D-20B79159FD4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Microsoft.EntityFrameworkCore.Tools</a:t>
            </a:r>
            <a:endParaRPr lang="en-US" dirty="0"/>
          </a:p>
          <a:p>
            <a:r>
              <a:rPr lang="en-US" dirty="0" err="1"/>
              <a:t>Microsoft.EntityFrameworkCore.SqlServer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CBF84-00E5-47B8-9B8D-20B79159FD4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33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0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0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1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2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4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86D13-A907-D718-AB30-B8C572A00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8752" y="552782"/>
            <a:ext cx="5919373" cy="1611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 Application Development</a:t>
            </a:r>
          </a:p>
        </p:txBody>
      </p: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4A6D33D5-2BE6-A9C1-F128-2D67188AE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68" r="11640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9E54F1B-94D8-51CA-5739-BA4FF496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5083" y="2391995"/>
            <a:ext cx="590405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Entity Framework and DB connections (CRUD)</a:t>
            </a:r>
          </a:p>
          <a:p>
            <a:endParaRPr lang="en-US" dirty="0"/>
          </a:p>
          <a:p>
            <a:r>
              <a:rPr lang="en-US" dirty="0"/>
              <a:t>By Ebad Majeed</a:t>
            </a:r>
          </a:p>
        </p:txBody>
      </p:sp>
    </p:spTree>
    <p:extLst>
      <p:ext uri="{BB962C8B-B14F-4D97-AF65-F5344CB8AC3E}">
        <p14:creationId xmlns:p14="http://schemas.microsoft.com/office/powerpoint/2010/main" val="304456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(DB first approach)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Studio 2022</a:t>
            </a:r>
          </a:p>
          <a:p>
            <a:r>
              <a:rPr lang="en-US" dirty="0"/>
              <a:t>Framework: Dot Net 8.0</a:t>
            </a:r>
          </a:p>
          <a:p>
            <a:r>
              <a:rPr lang="en-US" dirty="0"/>
              <a:t>SQL Server (local instance)</a:t>
            </a:r>
          </a:p>
          <a:p>
            <a:r>
              <a:rPr lang="en-US" dirty="0"/>
              <a:t>Workloads</a:t>
            </a:r>
          </a:p>
          <a:p>
            <a:pPr lvl="1"/>
            <a:r>
              <a:rPr lang="en-US" dirty="0"/>
              <a:t>ASP.NET and web development (under Web &amp; Cloud)</a:t>
            </a:r>
          </a:p>
          <a:p>
            <a:pPr lvl="1"/>
            <a:r>
              <a:rPr lang="en-US" dirty="0"/>
              <a:t>.NET Core cross-platform development (under Other Toolsets)</a:t>
            </a:r>
          </a:p>
          <a:p>
            <a:pPr lvl="1"/>
            <a:r>
              <a:rPr lang="en-US" dirty="0"/>
              <a:t>SQL Server support package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54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(Backend)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Creating a new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New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Adding the Database Connection 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Model based on Database </a:t>
            </a:r>
          </a:p>
          <a:p>
            <a:pPr lvl="1"/>
            <a:r>
              <a:rPr lang="en-US" dirty="0"/>
              <a:t>	Will add </a:t>
            </a:r>
            <a:r>
              <a:rPr lang="en-US" dirty="0" err="1"/>
              <a:t>DBContext</a:t>
            </a:r>
            <a:r>
              <a:rPr lang="en-US" dirty="0"/>
              <a:t> model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Registering the context with dependency injection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Adding the Controllers</a:t>
            </a:r>
          </a:p>
        </p:txBody>
      </p:sp>
    </p:spTree>
    <p:extLst>
      <p:ext uri="{BB962C8B-B14F-4D97-AF65-F5344CB8AC3E}">
        <p14:creationId xmlns:p14="http://schemas.microsoft.com/office/powerpoint/2010/main" val="321982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 Tables (</a:t>
            </a:r>
            <a:r>
              <a:rPr lang="en-US" dirty="0">
                <a:solidFill>
                  <a:srgbClr val="FF0000"/>
                </a:solidFill>
              </a:rPr>
              <a:t>Many to many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062210" cy="3318936"/>
          </a:xfrm>
        </p:spPr>
        <p:txBody>
          <a:bodyPr>
            <a:normAutofit/>
          </a:bodyPr>
          <a:lstStyle/>
          <a:p>
            <a:r>
              <a:rPr lang="en-US" dirty="0"/>
              <a:t>Student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FirstName</a:t>
            </a:r>
            <a:endParaRPr lang="en-US" dirty="0"/>
          </a:p>
          <a:p>
            <a:pPr lvl="1"/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 err="1"/>
              <a:t>EnrollmentDate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57611" y="2556932"/>
            <a:ext cx="553898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Course</a:t>
            </a:r>
          </a:p>
          <a:p>
            <a:pPr lvl="1"/>
            <a:r>
              <a:rPr lang="en-US" dirty="0" err="1"/>
              <a:t>CourseID</a:t>
            </a:r>
            <a:endParaRPr lang="en-US" dirty="0"/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Credits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5149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the many to many relationship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Enrollment</a:t>
            </a:r>
          </a:p>
          <a:p>
            <a:pPr lvl="1"/>
            <a:r>
              <a:rPr lang="en-US" dirty="0" err="1"/>
              <a:t>EnrollmentID</a:t>
            </a:r>
            <a:endParaRPr lang="en-US" dirty="0"/>
          </a:p>
          <a:p>
            <a:pPr lvl="1"/>
            <a:r>
              <a:rPr lang="en-US" dirty="0" err="1"/>
              <a:t>CourseID</a:t>
            </a:r>
            <a:endParaRPr lang="en-US" dirty="0"/>
          </a:p>
          <a:p>
            <a:pPr lvl="1"/>
            <a:r>
              <a:rPr lang="en-US" dirty="0" err="1"/>
              <a:t>StudentID</a:t>
            </a:r>
            <a:endParaRPr lang="en-US" dirty="0"/>
          </a:p>
          <a:p>
            <a:pPr lvl="1"/>
            <a:r>
              <a:rPr lang="en-US" dirty="0"/>
              <a:t>Grade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113" y="2556932"/>
            <a:ext cx="4433888" cy="32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46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Visual Studio and </a:t>
            </a:r>
            <a:r>
              <a:rPr lang="en-US" b="1" dirty="0"/>
              <a:t>File -&gt; New -&gt; Project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Select MVC model inside a Core Website template.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26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DD37-8070-CF3B-679F-875CDA20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Script to generate tables (Students)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74AC-5F4C-3BE2-7480-853CA999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-- Create the Students table</a:t>
            </a:r>
          </a:p>
          <a:p>
            <a:r>
              <a:rPr lang="en-US" dirty="0"/>
              <a:t>CREATE TABLE Students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StudentID</a:t>
            </a:r>
            <a:r>
              <a:rPr lang="en-US" dirty="0"/>
              <a:t> INT PRIMARY KEY IDENTITY,</a:t>
            </a:r>
          </a:p>
          <a:p>
            <a:r>
              <a:rPr lang="en-US" dirty="0"/>
              <a:t>    </a:t>
            </a:r>
            <a:r>
              <a:rPr lang="en-US" dirty="0" err="1"/>
              <a:t>StudentName</a:t>
            </a:r>
            <a:r>
              <a:rPr lang="en-US" dirty="0"/>
              <a:t> VARCHAR(100)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9191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FB646-1A42-CBFA-00BD-224D71B3B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F536-17FF-6CBC-C093-8769E7CE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Script to generate tables (Courses)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9C71-6082-55EF-A069-5BD162305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-- Create the Courses table</a:t>
            </a:r>
          </a:p>
          <a:p>
            <a:r>
              <a:rPr lang="en-US" dirty="0"/>
              <a:t>CREATE TABLE Courses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CourseID</a:t>
            </a:r>
            <a:r>
              <a:rPr lang="en-US" dirty="0"/>
              <a:t> INT PRIMARY KEY IDENTITY,</a:t>
            </a:r>
          </a:p>
          <a:p>
            <a:r>
              <a:rPr lang="en-US" dirty="0"/>
              <a:t>    </a:t>
            </a:r>
            <a:r>
              <a:rPr lang="en-US" dirty="0" err="1"/>
              <a:t>CourseName</a:t>
            </a:r>
            <a:r>
              <a:rPr lang="en-US" dirty="0"/>
              <a:t> VARCHAR(100)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7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CB529-FAE8-0834-413D-6801D3966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584D-C11B-23B8-D801-B0FCC701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 Script to generate tables (Enrollments)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474F-37B6-AB6D-385E-1E681450A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-- Create the Enrollments table</a:t>
            </a:r>
          </a:p>
          <a:p>
            <a:r>
              <a:rPr lang="en-US" dirty="0"/>
              <a:t>CREATE TABLE Enrollments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EnrollmentID</a:t>
            </a:r>
            <a:r>
              <a:rPr lang="en-US" dirty="0"/>
              <a:t> INT PRIMARY KEY IDENTITY,</a:t>
            </a:r>
          </a:p>
          <a:p>
            <a:r>
              <a:rPr lang="en-US" dirty="0"/>
              <a:t>    </a:t>
            </a:r>
            <a:r>
              <a:rPr lang="en-US" dirty="0" err="1"/>
              <a:t>StudentID</a:t>
            </a:r>
            <a:r>
              <a:rPr lang="en-US" dirty="0"/>
              <a:t> INT,</a:t>
            </a:r>
          </a:p>
          <a:p>
            <a:r>
              <a:rPr lang="en-US" dirty="0"/>
              <a:t>    </a:t>
            </a:r>
            <a:r>
              <a:rPr lang="en-US" dirty="0" err="1"/>
              <a:t>CourseID</a:t>
            </a:r>
            <a:r>
              <a:rPr lang="en-US" dirty="0"/>
              <a:t> INT,</a:t>
            </a:r>
          </a:p>
          <a:p>
            <a:r>
              <a:rPr lang="en-US" dirty="0"/>
              <a:t>    FOREIGN KEY (</a:t>
            </a:r>
            <a:r>
              <a:rPr lang="en-US" dirty="0" err="1"/>
              <a:t>StudentID</a:t>
            </a:r>
            <a:r>
              <a:rPr lang="en-US" dirty="0"/>
              <a:t>) REFERENCES Students(</a:t>
            </a:r>
            <a:r>
              <a:rPr lang="en-US" dirty="0" err="1"/>
              <a:t>StudentID</a:t>
            </a:r>
            <a:r>
              <a:rPr lang="en-US" dirty="0"/>
              <a:t>),</a:t>
            </a:r>
          </a:p>
          <a:p>
            <a:r>
              <a:rPr lang="en-US" dirty="0"/>
              <a:t>    FOREIGN KEY (</a:t>
            </a:r>
            <a:r>
              <a:rPr lang="en-US" dirty="0" err="1"/>
              <a:t>CourseID</a:t>
            </a:r>
            <a:r>
              <a:rPr lang="en-US" dirty="0"/>
              <a:t>) REFERENCES Courses(</a:t>
            </a:r>
            <a:r>
              <a:rPr lang="en-US" dirty="0" err="1"/>
              <a:t>CourseID</a:t>
            </a:r>
            <a:r>
              <a:rPr lang="en-US" dirty="0"/>
              <a:t>),</a:t>
            </a:r>
          </a:p>
          <a:p>
            <a:r>
              <a:rPr lang="en-US" dirty="0"/>
              <a:t>    Grade VARCHAR(2)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14956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5A998-31A5-B4A5-D03C-F08F42255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BAB8-C257-A811-9B1F-87473179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Database connection string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D393-3DBC-4382-DAC0-257C62122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appsettings.json</a:t>
            </a:r>
            <a:r>
              <a:rPr lang="en-US" dirty="0"/>
              <a:t> project file we add connection string to our Database Server (Please note that you would write your own credentials):</a:t>
            </a:r>
          </a:p>
          <a:p>
            <a:pPr marL="457200" lvl="1" indent="0">
              <a:buNone/>
            </a:pPr>
            <a:r>
              <a:rPr lang="en-GB" dirty="0"/>
              <a:t>"</a:t>
            </a:r>
            <a:r>
              <a:rPr lang="en-GB" dirty="0" err="1"/>
              <a:t>ConnectionStrings</a:t>
            </a:r>
            <a:r>
              <a:rPr lang="en-GB" dirty="0"/>
              <a:t>": {</a:t>
            </a:r>
          </a:p>
          <a:p>
            <a:pPr marL="457200" lvl="1" indent="0">
              <a:buNone/>
            </a:pPr>
            <a:r>
              <a:rPr lang="en-GB" dirty="0"/>
              <a:t>      "</a:t>
            </a:r>
            <a:r>
              <a:rPr lang="en-GB" dirty="0">
                <a:solidFill>
                  <a:schemeClr val="accent1"/>
                </a:solidFill>
              </a:rPr>
              <a:t>Connection</a:t>
            </a:r>
            <a:r>
              <a:rPr lang="en-GB" dirty="0"/>
              <a:t>": "Server=(</a:t>
            </a:r>
            <a:r>
              <a:rPr lang="en-GB" dirty="0" err="1"/>
              <a:t>localdb</a:t>
            </a:r>
            <a:r>
              <a:rPr lang="en-GB" dirty="0"/>
              <a:t>)\</a:t>
            </a:r>
            <a:r>
              <a:rPr lang="en-GB" dirty="0" err="1"/>
              <a:t>MSSQLLocalDB;Database</a:t>
            </a:r>
            <a:r>
              <a:rPr lang="en-GB" dirty="0"/>
              <a:t>=</a:t>
            </a:r>
            <a:r>
              <a:rPr lang="en-GB" dirty="0" err="1"/>
              <a:t>School;Trusted_Connection</a:t>
            </a:r>
            <a:r>
              <a:rPr lang="en-GB" dirty="0"/>
              <a:t>=True;"</a:t>
            </a:r>
          </a:p>
          <a:p>
            <a:pPr marL="457200" lvl="1" indent="0">
              <a:buNone/>
            </a:pPr>
            <a:r>
              <a:rPr lang="en-GB" dirty="0"/>
              <a:t>  }</a:t>
            </a:r>
          </a:p>
          <a:p>
            <a:pPr marL="457200" lvl="1" indent="0">
              <a:buNone/>
            </a:pPr>
            <a:r>
              <a:rPr lang="en-US" dirty="0"/>
              <a:t>//</a:t>
            </a:r>
            <a:r>
              <a:rPr lang="en-GB" dirty="0"/>
              <a:t>(</a:t>
            </a:r>
            <a:r>
              <a:rPr lang="en-GB" dirty="0" err="1"/>
              <a:t>localdb</a:t>
            </a:r>
            <a:r>
              <a:rPr lang="en-GB" dirty="0"/>
              <a:t>)\</a:t>
            </a:r>
            <a:r>
              <a:rPr lang="en-GB" dirty="0" err="1"/>
              <a:t>MSSQLLocalDB</a:t>
            </a:r>
            <a:r>
              <a:rPr lang="en-GB" dirty="0"/>
              <a:t> is default server name, could be different depending on your source server name is +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8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Model based on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Tools –&gt; </a:t>
            </a:r>
            <a:r>
              <a:rPr lang="en-US" b="1" dirty="0" err="1"/>
              <a:t>NuGet</a:t>
            </a:r>
            <a:r>
              <a:rPr lang="en-US" b="1" dirty="0"/>
              <a:t> Package Manager –&gt; Package Manager Console</a:t>
            </a:r>
            <a:endParaRPr lang="en-US" dirty="0"/>
          </a:p>
          <a:p>
            <a:r>
              <a:rPr lang="en-US" dirty="0"/>
              <a:t>Run the following command to create a model from the existing database:</a:t>
            </a:r>
          </a:p>
          <a:p>
            <a:pPr lvl="1"/>
            <a:r>
              <a:rPr lang="en-GB" dirty="0"/>
              <a:t>Scaffold-</a:t>
            </a:r>
            <a:r>
              <a:rPr lang="en-GB" dirty="0" err="1"/>
              <a:t>DbContext</a:t>
            </a:r>
            <a:r>
              <a:rPr lang="en-GB" dirty="0"/>
              <a:t>  -Connection name=</a:t>
            </a:r>
            <a:r>
              <a:rPr lang="en-GB" dirty="0">
                <a:solidFill>
                  <a:schemeClr val="accent1"/>
                </a:solidFill>
              </a:rPr>
              <a:t>Connection</a:t>
            </a:r>
            <a:r>
              <a:rPr lang="en-GB" dirty="0"/>
              <a:t> -Provider </a:t>
            </a:r>
            <a:r>
              <a:rPr lang="en-GB" dirty="0" err="1"/>
              <a:t>Microsoft.EntityFrameworkCore.SqlServer</a:t>
            </a:r>
            <a:r>
              <a:rPr lang="en-GB" dirty="0"/>
              <a:t> -</a:t>
            </a:r>
            <a:r>
              <a:rPr lang="en-GB" dirty="0" err="1"/>
              <a:t>OutputDir</a:t>
            </a:r>
            <a:r>
              <a:rPr lang="en-GB" dirty="0"/>
              <a:t> Models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92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(Code first approach)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Studio 2022</a:t>
            </a:r>
          </a:p>
          <a:p>
            <a:r>
              <a:rPr lang="en-US" dirty="0"/>
              <a:t>Framework: Dot Net 8.0</a:t>
            </a:r>
          </a:p>
          <a:p>
            <a:r>
              <a:rPr lang="en-US" dirty="0"/>
              <a:t>SQL Server (local instance)</a:t>
            </a:r>
          </a:p>
          <a:p>
            <a:r>
              <a:rPr lang="en-US" dirty="0"/>
              <a:t>Workloads</a:t>
            </a:r>
          </a:p>
          <a:p>
            <a:pPr lvl="1"/>
            <a:r>
              <a:rPr lang="en-US" dirty="0"/>
              <a:t>ASP.NET and web development (under Web &amp; Cloud)</a:t>
            </a:r>
          </a:p>
          <a:p>
            <a:pPr lvl="1"/>
            <a:r>
              <a:rPr lang="en-US" dirty="0"/>
              <a:t>.NET Core cross-platform development (under Other Toolsets)</a:t>
            </a:r>
          </a:p>
          <a:p>
            <a:pPr lvl="1"/>
            <a:r>
              <a:rPr lang="en-US" dirty="0"/>
              <a:t>SQL Server support package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3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Registering the context with Dependency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 project file we add this code</a:t>
            </a:r>
          </a:p>
          <a:p>
            <a:pPr lvl="1"/>
            <a:r>
              <a:rPr lang="en-GB" dirty="0" err="1"/>
              <a:t>builder.Services.AddDbContext</a:t>
            </a:r>
            <a:r>
              <a:rPr lang="en-GB" dirty="0"/>
              <a:t>&lt;</a:t>
            </a:r>
            <a:r>
              <a:rPr lang="en-GB" dirty="0" err="1"/>
              <a:t>SchoolContext</a:t>
            </a:r>
            <a:r>
              <a:rPr lang="en-GB" dirty="0"/>
              <a:t>&gt;(options =&gt; </a:t>
            </a:r>
          </a:p>
          <a:p>
            <a:pPr lvl="1"/>
            <a:r>
              <a:rPr lang="en-GB" dirty="0"/>
              <a:t>    </a:t>
            </a:r>
            <a:r>
              <a:rPr lang="en-GB" dirty="0" err="1"/>
              <a:t>options.UseSqlServer</a:t>
            </a:r>
            <a:r>
              <a:rPr lang="en-GB" dirty="0"/>
              <a:t>(</a:t>
            </a:r>
            <a:r>
              <a:rPr lang="en-GB" dirty="0" err="1"/>
              <a:t>builder.Configuration.GetConnectionString</a:t>
            </a:r>
            <a:r>
              <a:rPr lang="en-GB" dirty="0"/>
              <a:t>("Connection")));</a:t>
            </a:r>
          </a:p>
        </p:txBody>
      </p:sp>
    </p:spTree>
    <p:extLst>
      <p:ext uri="{BB962C8B-B14F-4D97-AF65-F5344CB8AC3E}">
        <p14:creationId xmlns:p14="http://schemas.microsoft.com/office/powerpoint/2010/main" val="665823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Controllers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on the Controller folder in your project and add Controller:</a:t>
            </a:r>
            <a:endParaRPr lang="en-GB" dirty="0"/>
          </a:p>
          <a:p>
            <a:pPr lvl="1"/>
            <a:r>
              <a:rPr lang="en-US" dirty="0"/>
              <a:t>Select API Controller, using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240658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Creating a new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Model classes</a:t>
            </a:r>
          </a:p>
          <a:p>
            <a:pPr lvl="1"/>
            <a:r>
              <a:rPr lang="en-US" dirty="0"/>
              <a:t>	Adding </a:t>
            </a:r>
            <a:r>
              <a:rPr lang="en-US" dirty="0" err="1"/>
              <a:t>DBContext</a:t>
            </a:r>
            <a:r>
              <a:rPr lang="en-US" dirty="0"/>
              <a:t> model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Registering the context with dependency injection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Adding the Database Connection 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Adding the Migrations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Adding the Controllers</a:t>
            </a:r>
          </a:p>
        </p:txBody>
      </p:sp>
    </p:spTree>
    <p:extLst>
      <p:ext uri="{BB962C8B-B14F-4D97-AF65-F5344CB8AC3E}">
        <p14:creationId xmlns:p14="http://schemas.microsoft.com/office/powerpoint/2010/main" val="270788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 Classes (Examples)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062210" cy="3318936"/>
          </a:xfrm>
        </p:spPr>
        <p:txBody>
          <a:bodyPr>
            <a:normAutofit/>
          </a:bodyPr>
          <a:lstStyle/>
          <a:p>
            <a:r>
              <a:rPr lang="en-US" dirty="0"/>
              <a:t>Grade:</a:t>
            </a:r>
          </a:p>
          <a:p>
            <a:pPr marL="0" indent="0">
              <a:buNone/>
            </a:pPr>
            <a:r>
              <a:rPr lang="en-GB" sz="1400" dirty="0"/>
              <a:t>public class Grade</a:t>
            </a:r>
          </a:p>
          <a:p>
            <a:pPr marL="0" indent="0">
              <a:buNone/>
            </a:pPr>
            <a:r>
              <a:rPr lang="en-GB" sz="1400" dirty="0"/>
              <a:t>    {</a:t>
            </a:r>
          </a:p>
          <a:p>
            <a:pPr marL="0" indent="0">
              <a:buNone/>
            </a:pPr>
            <a:r>
              <a:rPr lang="en-US" sz="1400" dirty="0"/>
              <a:t>        public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GradeId</a:t>
            </a:r>
            <a:r>
              <a:rPr lang="en-US" sz="1400" dirty="0"/>
              <a:t> { get; set; }</a:t>
            </a:r>
          </a:p>
          <a:p>
            <a:pPr marL="0" indent="0">
              <a:buNone/>
            </a:pPr>
            <a:r>
              <a:rPr lang="en-US" sz="1400" dirty="0"/>
              <a:t>        public string </a:t>
            </a:r>
            <a:r>
              <a:rPr lang="en-US" sz="1400" dirty="0" err="1"/>
              <a:t>GradeName</a:t>
            </a:r>
            <a:r>
              <a:rPr lang="en-US" sz="1400" dirty="0"/>
              <a:t> { get; set; }</a:t>
            </a:r>
          </a:p>
          <a:p>
            <a:pPr marL="0" indent="0">
              <a:buNone/>
            </a:pPr>
            <a:r>
              <a:rPr lang="en-US" sz="1400" dirty="0"/>
              <a:t>        public string Section { get; set; }</a:t>
            </a:r>
            <a:endParaRPr lang="en-GB" sz="1400" dirty="0"/>
          </a:p>
          <a:p>
            <a:pPr marL="0" indent="0">
              <a:buNone/>
            </a:pPr>
            <a:r>
              <a:rPr lang="en-US" sz="1400" dirty="0"/>
              <a:t>        public </a:t>
            </a:r>
            <a:r>
              <a:rPr lang="en-US" sz="1400" dirty="0" err="1"/>
              <a:t>ICollection</a:t>
            </a:r>
            <a:r>
              <a:rPr lang="en-US" sz="1400" dirty="0"/>
              <a:t>&lt;Student&gt; Students { get; set; }</a:t>
            </a:r>
          </a:p>
          <a:p>
            <a:pPr marL="0" indent="0">
              <a:buNone/>
            </a:pPr>
            <a:r>
              <a:rPr lang="en-GB" sz="1400" dirty="0"/>
              <a:t>    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57611" y="2556932"/>
            <a:ext cx="553898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dirty="0"/>
              <a:t>Student:</a:t>
            </a:r>
            <a:endParaRPr lang="en-US" dirty="0"/>
          </a:p>
          <a:p>
            <a:pPr marL="0" indent="0">
              <a:buNone/>
            </a:pPr>
            <a:r>
              <a:rPr lang="en-GB" sz="2000" dirty="0"/>
              <a:t>public class Student</a:t>
            </a:r>
          </a:p>
          <a:p>
            <a:pPr marL="0" indent="0">
              <a:buNone/>
            </a:pPr>
            <a:r>
              <a:rPr lang="en-GB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public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StudentID</a:t>
            </a:r>
            <a:r>
              <a:rPr lang="en-US" sz="2000" dirty="0"/>
              <a:t> { get; set; }</a:t>
            </a:r>
          </a:p>
          <a:p>
            <a:pPr marL="0" indent="0">
              <a:buNone/>
            </a:pPr>
            <a:r>
              <a:rPr lang="en-US" sz="2000" dirty="0"/>
              <a:t>        public string </a:t>
            </a:r>
            <a:r>
              <a:rPr lang="en-US" sz="2000" dirty="0" err="1"/>
              <a:t>StudentName</a:t>
            </a:r>
            <a:r>
              <a:rPr lang="en-US" sz="2000" dirty="0"/>
              <a:t> { get; set; }</a:t>
            </a:r>
          </a:p>
          <a:p>
            <a:pPr marL="0" indent="0">
              <a:buNone/>
            </a:pPr>
            <a:r>
              <a:rPr lang="en-US" sz="2000" dirty="0"/>
              <a:t>        public </a:t>
            </a:r>
            <a:r>
              <a:rPr lang="en-US" sz="2000" dirty="0" err="1"/>
              <a:t>DateTime</a:t>
            </a:r>
            <a:r>
              <a:rPr lang="en-US" sz="2000" dirty="0"/>
              <a:t>? </a:t>
            </a:r>
            <a:r>
              <a:rPr lang="en-US" sz="2000" dirty="0" err="1"/>
              <a:t>DateOfBirth</a:t>
            </a:r>
            <a:r>
              <a:rPr lang="en-US" sz="2000" dirty="0"/>
              <a:t> { get; set; }</a:t>
            </a:r>
          </a:p>
          <a:p>
            <a:pPr marL="0" indent="0">
              <a:buNone/>
            </a:pPr>
            <a:r>
              <a:rPr lang="en-US" sz="2000" dirty="0"/>
              <a:t>        public decimal Height { get; set; }</a:t>
            </a:r>
          </a:p>
          <a:p>
            <a:pPr marL="0" indent="0">
              <a:buNone/>
            </a:pPr>
            <a:r>
              <a:rPr lang="en-US" sz="2000" dirty="0"/>
              <a:t>        public float Weight { get; set; }</a:t>
            </a:r>
            <a:endParaRPr lang="en-GB" sz="2000" dirty="0"/>
          </a:p>
          <a:p>
            <a:pPr marL="0" indent="0">
              <a:buNone/>
            </a:pPr>
            <a:r>
              <a:rPr lang="en-US" sz="2000" dirty="0"/>
              <a:t>        public Grade </a:t>
            </a:r>
            <a:r>
              <a:rPr lang="en-US" sz="2000" dirty="0" err="1"/>
              <a:t>Grade</a:t>
            </a:r>
            <a:r>
              <a:rPr lang="en-US" sz="2000" dirty="0"/>
              <a:t> { get; set; }</a:t>
            </a:r>
          </a:p>
          <a:p>
            <a:pPr marL="0" indent="0">
              <a:buNone/>
            </a:pPr>
            <a:r>
              <a:rPr lang="en-GB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5981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</a:t>
            </a:r>
            <a:r>
              <a:rPr lang="en-US" dirty="0" err="1"/>
              <a:t>DBContext</a:t>
            </a:r>
            <a:r>
              <a:rPr lang="en-US" dirty="0"/>
              <a:t> model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public class </a:t>
            </a:r>
            <a:r>
              <a:rPr lang="en-GB" dirty="0" err="1"/>
              <a:t>SchoolContext</a:t>
            </a:r>
            <a:r>
              <a:rPr lang="en-GB" dirty="0"/>
              <a:t>: </a:t>
            </a:r>
            <a:r>
              <a:rPr lang="en-GB" dirty="0" err="1"/>
              <a:t>DbContext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       public </a:t>
            </a:r>
            <a:r>
              <a:rPr lang="en-GB" dirty="0" err="1"/>
              <a:t>SchoolContext</a:t>
            </a:r>
            <a:r>
              <a:rPr lang="en-GB" dirty="0"/>
              <a:t>(</a:t>
            </a:r>
            <a:r>
              <a:rPr lang="en-GB" dirty="0" err="1"/>
              <a:t>DbContextOptions</a:t>
            </a:r>
            <a:r>
              <a:rPr lang="en-GB" dirty="0"/>
              <a:t>&lt;</a:t>
            </a:r>
            <a:r>
              <a:rPr lang="en-GB" dirty="0" err="1"/>
              <a:t>SchoolContext</a:t>
            </a:r>
            <a:r>
              <a:rPr lang="en-GB" dirty="0"/>
              <a:t>&gt; options)</a:t>
            </a:r>
          </a:p>
          <a:p>
            <a:pPr marL="0" indent="0">
              <a:buNone/>
            </a:pPr>
            <a:r>
              <a:rPr lang="en-GB" dirty="0"/>
              <a:t>            : base(options)</a:t>
            </a:r>
          </a:p>
          <a:p>
            <a:pPr marL="0" indent="0">
              <a:buNone/>
            </a:pPr>
            <a:r>
              <a:rPr lang="en-GB" dirty="0"/>
              <a:t>        {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DbSet</a:t>
            </a:r>
            <a:r>
              <a:rPr lang="en-US" dirty="0"/>
              <a:t>&lt;Grade&gt; Grades { get; set; }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DbSet</a:t>
            </a:r>
            <a:r>
              <a:rPr lang="en-US" dirty="0"/>
              <a:t>&lt;Student&gt; Students { get; set; }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9244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Registering the context with Dependency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 project file we add this code</a:t>
            </a:r>
          </a:p>
          <a:p>
            <a:pPr lvl="1"/>
            <a:r>
              <a:rPr lang="en-GB" dirty="0" err="1"/>
              <a:t>builder.Services.AddDbContext</a:t>
            </a:r>
            <a:r>
              <a:rPr lang="en-GB" dirty="0"/>
              <a:t>&lt;</a:t>
            </a:r>
            <a:r>
              <a:rPr lang="en-GB" dirty="0" err="1"/>
              <a:t>SchoolContext</a:t>
            </a:r>
            <a:r>
              <a:rPr lang="en-GB" dirty="0"/>
              <a:t>&gt;(options =&gt;</a:t>
            </a:r>
          </a:p>
          <a:p>
            <a:pPr lvl="1"/>
            <a:r>
              <a:rPr lang="en-GB" dirty="0"/>
              <a:t>    </a:t>
            </a:r>
            <a:r>
              <a:rPr lang="en-GB" dirty="0" err="1"/>
              <a:t>options.UseSqlServer</a:t>
            </a:r>
            <a:r>
              <a:rPr lang="en-GB" dirty="0"/>
              <a:t>(</a:t>
            </a:r>
            <a:r>
              <a:rPr lang="en-GB" dirty="0" err="1"/>
              <a:t>builder.Configuration.GetConnectionString</a:t>
            </a:r>
            <a:r>
              <a:rPr lang="en-GB" dirty="0"/>
              <a:t>("Connection")));</a:t>
            </a:r>
          </a:p>
        </p:txBody>
      </p:sp>
    </p:spTree>
    <p:extLst>
      <p:ext uri="{BB962C8B-B14F-4D97-AF65-F5344CB8AC3E}">
        <p14:creationId xmlns:p14="http://schemas.microsoft.com/office/powerpoint/2010/main" val="19851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Database connection string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appsettings.json</a:t>
            </a:r>
            <a:r>
              <a:rPr lang="en-US" dirty="0"/>
              <a:t> project file we add connection string to our Database Server (Please note that you would write your own credentials):</a:t>
            </a:r>
          </a:p>
          <a:p>
            <a:pPr marL="457200" lvl="1" indent="0">
              <a:buNone/>
            </a:pPr>
            <a:r>
              <a:rPr lang="en-GB" dirty="0"/>
              <a:t>"</a:t>
            </a:r>
            <a:r>
              <a:rPr lang="en-GB" dirty="0" err="1"/>
              <a:t>ConnectionStrings</a:t>
            </a:r>
            <a:r>
              <a:rPr lang="en-GB" dirty="0"/>
              <a:t>": {</a:t>
            </a:r>
          </a:p>
          <a:p>
            <a:pPr marL="457200" lvl="1" indent="0">
              <a:buNone/>
            </a:pPr>
            <a:r>
              <a:rPr lang="en-GB" dirty="0"/>
              <a:t>      "</a:t>
            </a:r>
            <a:r>
              <a:rPr lang="en-GB" dirty="0">
                <a:solidFill>
                  <a:schemeClr val="accent1"/>
                </a:solidFill>
              </a:rPr>
              <a:t>Connection</a:t>
            </a:r>
            <a:r>
              <a:rPr lang="en-GB" dirty="0"/>
              <a:t>": "Server=(</a:t>
            </a:r>
            <a:r>
              <a:rPr lang="en-GB" dirty="0" err="1"/>
              <a:t>localdb</a:t>
            </a:r>
            <a:r>
              <a:rPr lang="en-GB" dirty="0"/>
              <a:t>)\</a:t>
            </a:r>
            <a:r>
              <a:rPr lang="en-GB" dirty="0" err="1"/>
              <a:t>MSSQLLocalDB;Database</a:t>
            </a:r>
            <a:r>
              <a:rPr lang="en-GB" dirty="0"/>
              <a:t>=</a:t>
            </a:r>
            <a:r>
              <a:rPr lang="en-GB" dirty="0" err="1"/>
              <a:t>School;Trusted_Connection</a:t>
            </a:r>
            <a:r>
              <a:rPr lang="en-GB" dirty="0"/>
              <a:t>=True;"</a:t>
            </a:r>
          </a:p>
          <a:p>
            <a:pPr marL="457200" lvl="1" indent="0">
              <a:buNone/>
            </a:pPr>
            <a:r>
              <a:rPr lang="en-GB" dirty="0"/>
              <a:t>  }</a:t>
            </a:r>
          </a:p>
          <a:p>
            <a:pPr marL="457200" lvl="1" indent="0">
              <a:buNone/>
            </a:pPr>
            <a:r>
              <a:rPr lang="en-US" dirty="0"/>
              <a:t>//</a:t>
            </a:r>
            <a:r>
              <a:rPr lang="en-GB" dirty="0"/>
              <a:t>(</a:t>
            </a:r>
            <a:r>
              <a:rPr lang="en-GB" dirty="0" err="1"/>
              <a:t>localdb</a:t>
            </a:r>
            <a:r>
              <a:rPr lang="en-GB" dirty="0"/>
              <a:t>)\</a:t>
            </a:r>
            <a:r>
              <a:rPr lang="en-GB" dirty="0" err="1"/>
              <a:t>MSSQLLocalDB</a:t>
            </a:r>
            <a:r>
              <a:rPr lang="en-GB" dirty="0"/>
              <a:t> is default server name, could be different depending on your source server name is +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Migrations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Tools &gt; </a:t>
            </a:r>
            <a:r>
              <a:rPr lang="en-US" dirty="0" err="1"/>
              <a:t>NuGet</a:t>
            </a:r>
            <a:r>
              <a:rPr lang="en-US" dirty="0"/>
              <a:t> package manager &gt; Package manager console and type these two commands</a:t>
            </a:r>
          </a:p>
          <a:p>
            <a:pPr lvl="1"/>
            <a:r>
              <a:rPr lang="en-US" dirty="0"/>
              <a:t>Add-Migration </a:t>
            </a:r>
            <a:r>
              <a:rPr lang="en-US" dirty="0" err="1"/>
              <a:t>InitialCreate</a:t>
            </a:r>
            <a:endParaRPr lang="en-US" dirty="0"/>
          </a:p>
          <a:p>
            <a:pPr lvl="2"/>
            <a:r>
              <a:rPr lang="en-US" dirty="0"/>
              <a:t>This command will create a class named </a:t>
            </a:r>
            <a:r>
              <a:rPr lang="en-US" dirty="0" err="1"/>
              <a:t>InitialCreate</a:t>
            </a:r>
            <a:r>
              <a:rPr lang="en-US" dirty="0"/>
              <a:t> in which code to create tables for your models will be present</a:t>
            </a:r>
          </a:p>
          <a:p>
            <a:pPr lvl="1"/>
            <a:r>
              <a:rPr lang="en-US" dirty="0"/>
              <a:t>Update-Database</a:t>
            </a:r>
          </a:p>
          <a:p>
            <a:pPr lvl="2"/>
            <a:r>
              <a:rPr lang="en-US" dirty="0"/>
              <a:t>This will create a database based on information from </a:t>
            </a:r>
            <a:r>
              <a:rPr lang="en-US" dirty="0" err="1"/>
              <a:t>InitialCreate</a:t>
            </a:r>
            <a:r>
              <a:rPr lang="en-US" dirty="0"/>
              <a:t>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02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Controllers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on the Controller folder in your project and add Controller:</a:t>
            </a:r>
            <a:endParaRPr lang="en-GB" dirty="0"/>
          </a:p>
          <a:p>
            <a:pPr lvl="1"/>
            <a:r>
              <a:rPr lang="en-US" dirty="0"/>
              <a:t>Select MVC Controller with views, using Entity Framework</a:t>
            </a:r>
          </a:p>
          <a:p>
            <a:pPr lvl="2"/>
            <a:r>
              <a:rPr lang="en-US" dirty="0"/>
              <a:t>This will not only generate the controller code for you but will add the .</a:t>
            </a:r>
            <a:r>
              <a:rPr lang="en-US" dirty="0" err="1"/>
              <a:t>cshtml</a:t>
            </a:r>
            <a:r>
              <a:rPr lang="en-US" dirty="0"/>
              <a:t> views as well with the help of Scaffolding.</a:t>
            </a:r>
          </a:p>
        </p:txBody>
      </p:sp>
    </p:spTree>
    <p:extLst>
      <p:ext uri="{BB962C8B-B14F-4D97-AF65-F5344CB8AC3E}">
        <p14:creationId xmlns:p14="http://schemas.microsoft.com/office/powerpoint/2010/main" val="46689083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988</Words>
  <Application>Microsoft Office PowerPoint</Application>
  <PresentationFormat>Widescreen</PresentationFormat>
  <Paragraphs>157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Avenir Next LT Pro</vt:lpstr>
      <vt:lpstr>Calibri</vt:lpstr>
      <vt:lpstr>Posterama</vt:lpstr>
      <vt:lpstr>SplashVTI</vt:lpstr>
      <vt:lpstr>Web Application Development</vt:lpstr>
      <vt:lpstr>Prerequisites (Code first approach) </vt:lpstr>
      <vt:lpstr>Sequence</vt:lpstr>
      <vt:lpstr>Creating Model Classes (Examples)</vt:lpstr>
      <vt:lpstr>Adding DBContext model class</vt:lpstr>
      <vt:lpstr>Registering the context with Dependency Injection</vt:lpstr>
      <vt:lpstr>Adding the Database connection string</vt:lpstr>
      <vt:lpstr>Adding the Migrations</vt:lpstr>
      <vt:lpstr>Adding the Controllers</vt:lpstr>
      <vt:lpstr>Prerequisites (DB first approach) </vt:lpstr>
      <vt:lpstr>Sequence (Backend)</vt:lpstr>
      <vt:lpstr>Creating Database Tables (Many to many)</vt:lpstr>
      <vt:lpstr>Breaking the many to many relationship</vt:lpstr>
      <vt:lpstr>Creating a new Project</vt:lpstr>
      <vt:lpstr>DB Script to generate tables (Students)</vt:lpstr>
      <vt:lpstr>DB Script to generate tables (Courses)</vt:lpstr>
      <vt:lpstr>DB Script to generate tables (Enrollments)</vt:lpstr>
      <vt:lpstr>Adding the Database connection string</vt:lpstr>
      <vt:lpstr>Create Model based on Database</vt:lpstr>
      <vt:lpstr>Registering the context with Dependency Injection</vt:lpstr>
      <vt:lpstr>Adding the Controllers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Ebad Majeed</dc:creator>
  <cp:lastModifiedBy>Ebad Majeed</cp:lastModifiedBy>
  <cp:revision>8</cp:revision>
  <dcterms:created xsi:type="dcterms:W3CDTF">2024-01-23T21:36:53Z</dcterms:created>
  <dcterms:modified xsi:type="dcterms:W3CDTF">2024-02-07T02:06:45Z</dcterms:modified>
</cp:coreProperties>
</file>